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customXml/itemProps1.xml" ContentType="application/vnd.openxmlformats-officedocument.customXmlProperties+xml"/>
  <Default Extension="jpeg" ContentType="image/jpeg"/>
  <Default Extension="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9" r:id="rId3"/>
  </p:sldIdLst>
  <p:sldSz cx="13322300" cy="9721850"/>
  <p:notesSz cx="6807200" cy="9939338"/>
  <p:defaultTextStyle>
    <a:defPPr>
      <a:defRPr lang="ja-JP"/>
    </a:defPPr>
    <a:lvl1pPr marL="0" algn="l" defTabSz="1316773" rtl="0" eaLnBrk="1" latinLnBrk="0" hangingPunct="1">
      <a:defRPr kumimoji="1" sz="2600" kern="1200">
        <a:solidFill>
          <a:schemeClr val="tx1"/>
        </a:solidFill>
        <a:latin typeface="+mn-lt"/>
        <a:ea typeface="+mn-ea"/>
        <a:cs typeface="+mn-cs"/>
      </a:defRPr>
    </a:lvl1pPr>
    <a:lvl2pPr marL="658386" algn="l" defTabSz="1316773" rtl="0" eaLnBrk="1" latinLnBrk="0" hangingPunct="1">
      <a:defRPr kumimoji="1" sz="2600" kern="1200">
        <a:solidFill>
          <a:schemeClr val="tx1"/>
        </a:solidFill>
        <a:latin typeface="+mn-lt"/>
        <a:ea typeface="+mn-ea"/>
        <a:cs typeface="+mn-cs"/>
      </a:defRPr>
    </a:lvl2pPr>
    <a:lvl3pPr marL="1316773" algn="l" defTabSz="1316773" rtl="0" eaLnBrk="1" latinLnBrk="0" hangingPunct="1">
      <a:defRPr kumimoji="1" sz="2600" kern="1200">
        <a:solidFill>
          <a:schemeClr val="tx1"/>
        </a:solidFill>
        <a:latin typeface="+mn-lt"/>
        <a:ea typeface="+mn-ea"/>
        <a:cs typeface="+mn-cs"/>
      </a:defRPr>
    </a:lvl3pPr>
    <a:lvl4pPr marL="1975159" algn="l" defTabSz="1316773" rtl="0" eaLnBrk="1" latinLnBrk="0" hangingPunct="1">
      <a:defRPr kumimoji="1" sz="2600" kern="1200">
        <a:solidFill>
          <a:schemeClr val="tx1"/>
        </a:solidFill>
        <a:latin typeface="+mn-lt"/>
        <a:ea typeface="+mn-ea"/>
        <a:cs typeface="+mn-cs"/>
      </a:defRPr>
    </a:lvl4pPr>
    <a:lvl5pPr marL="2633545" algn="l" defTabSz="1316773" rtl="0" eaLnBrk="1" latinLnBrk="0" hangingPunct="1">
      <a:defRPr kumimoji="1" sz="2600" kern="1200">
        <a:solidFill>
          <a:schemeClr val="tx1"/>
        </a:solidFill>
        <a:latin typeface="+mn-lt"/>
        <a:ea typeface="+mn-ea"/>
        <a:cs typeface="+mn-cs"/>
      </a:defRPr>
    </a:lvl5pPr>
    <a:lvl6pPr marL="3291931" algn="l" defTabSz="1316773" rtl="0" eaLnBrk="1" latinLnBrk="0" hangingPunct="1">
      <a:defRPr kumimoji="1" sz="2600" kern="1200">
        <a:solidFill>
          <a:schemeClr val="tx1"/>
        </a:solidFill>
        <a:latin typeface="+mn-lt"/>
        <a:ea typeface="+mn-ea"/>
        <a:cs typeface="+mn-cs"/>
      </a:defRPr>
    </a:lvl6pPr>
    <a:lvl7pPr marL="3950318" algn="l" defTabSz="1316773" rtl="0" eaLnBrk="1" latinLnBrk="0" hangingPunct="1">
      <a:defRPr kumimoji="1" sz="2600" kern="1200">
        <a:solidFill>
          <a:schemeClr val="tx1"/>
        </a:solidFill>
        <a:latin typeface="+mn-lt"/>
        <a:ea typeface="+mn-ea"/>
        <a:cs typeface="+mn-cs"/>
      </a:defRPr>
    </a:lvl7pPr>
    <a:lvl8pPr marL="4608704" algn="l" defTabSz="1316773" rtl="0" eaLnBrk="1" latinLnBrk="0" hangingPunct="1">
      <a:defRPr kumimoji="1" sz="2600" kern="1200">
        <a:solidFill>
          <a:schemeClr val="tx1"/>
        </a:solidFill>
        <a:latin typeface="+mn-lt"/>
        <a:ea typeface="+mn-ea"/>
        <a:cs typeface="+mn-cs"/>
      </a:defRPr>
    </a:lvl8pPr>
    <a:lvl9pPr marL="5267090" algn="l" defTabSz="131677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062">
          <p15:clr>
            <a:srgbClr val="A4A3A4"/>
          </p15:clr>
        </p15:guide>
        <p15:guide id="2" pos="41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山田　将義" initials="山田"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15" autoAdjust="0"/>
    <p:restoredTop sz="94140" autoAdjust="0"/>
  </p:normalViewPr>
  <p:slideViewPr>
    <p:cSldViewPr>
      <p:cViewPr>
        <p:scale>
          <a:sx n="100" d="100"/>
          <a:sy n="100" d="100"/>
        </p:scale>
        <p:origin x="396" y="1044"/>
      </p:cViewPr>
      <p:guideLst>
        <p:guide orient="horz" pos="3062"/>
        <p:guide pos="419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commentAuthors" Target="commentAuthors.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1"/>
            <a:ext cx="2949786" cy="496967"/>
          </a:xfrm>
          <a:prstGeom prst="rect">
            <a:avLst/>
          </a:prstGeom>
        </p:spPr>
        <p:txBody>
          <a:bodyPr vert="horz" lIns="91403" tIns="45699" rIns="91403" bIns="45699"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1"/>
            <a:ext cx="2949786" cy="496967"/>
          </a:xfrm>
          <a:prstGeom prst="rect">
            <a:avLst/>
          </a:prstGeom>
        </p:spPr>
        <p:txBody>
          <a:bodyPr vert="horz" lIns="91403" tIns="45699" rIns="91403" bIns="45699" rtlCol="0"/>
          <a:lstStyle>
            <a:lvl1pPr algn="r">
              <a:defRPr sz="1200"/>
            </a:lvl1pPr>
          </a:lstStyle>
          <a:p>
            <a:fld id="{BC0EB395-A2F4-435C-8B72-0FB0F21CD938}" type="datetimeFigureOut">
              <a:rPr kumimoji="1" lang="ja-JP" altLang="en-US" smtClean="0"/>
              <a:pPr/>
              <a:t>2014/6/25</a:t>
            </a:fld>
            <a:endParaRPr kumimoji="1" lang="ja-JP" altLang="en-US"/>
          </a:p>
        </p:txBody>
      </p:sp>
      <p:sp>
        <p:nvSpPr>
          <p:cNvPr id="4" name="スライド イメージ プレースホルダ 3"/>
          <p:cNvSpPr>
            <a:spLocks noGrp="1" noRot="1" noChangeAspect="1"/>
          </p:cNvSpPr>
          <p:nvPr>
            <p:ph type="sldImg" idx="2"/>
          </p:nvPr>
        </p:nvSpPr>
        <p:spPr>
          <a:xfrm>
            <a:off x="850900" y="746125"/>
            <a:ext cx="5105400" cy="3725863"/>
          </a:xfrm>
          <a:prstGeom prst="rect">
            <a:avLst/>
          </a:prstGeom>
          <a:noFill/>
          <a:ln w="12700">
            <a:solidFill>
              <a:prstClr val="black"/>
            </a:solidFill>
          </a:ln>
        </p:spPr>
        <p:txBody>
          <a:bodyPr vert="horz" lIns="91403" tIns="45699" rIns="91403" bIns="45699" rtlCol="0" anchor="ctr"/>
          <a:lstStyle/>
          <a:p>
            <a:endParaRPr lang="ja-JP" altLang="en-US"/>
          </a:p>
        </p:txBody>
      </p:sp>
      <p:sp>
        <p:nvSpPr>
          <p:cNvPr id="5" name="ノート プレースホルダ 4"/>
          <p:cNvSpPr>
            <a:spLocks noGrp="1"/>
          </p:cNvSpPr>
          <p:nvPr>
            <p:ph type="body" sz="quarter" idx="3"/>
          </p:nvPr>
        </p:nvSpPr>
        <p:spPr>
          <a:xfrm>
            <a:off x="680721" y="4721188"/>
            <a:ext cx="5445760" cy="4472702"/>
          </a:xfrm>
          <a:prstGeom prst="rect">
            <a:avLst/>
          </a:prstGeom>
        </p:spPr>
        <p:txBody>
          <a:bodyPr vert="horz" lIns="91403" tIns="45699" rIns="91403" bIns="45699"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4" y="9440649"/>
            <a:ext cx="2949786" cy="496967"/>
          </a:xfrm>
          <a:prstGeom prst="rect">
            <a:avLst/>
          </a:prstGeom>
        </p:spPr>
        <p:txBody>
          <a:bodyPr vert="horz" lIns="91403" tIns="45699" rIns="91403" bIns="45699"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9"/>
            <a:ext cx="2949786" cy="496967"/>
          </a:xfrm>
          <a:prstGeom prst="rect">
            <a:avLst/>
          </a:prstGeom>
        </p:spPr>
        <p:txBody>
          <a:bodyPr vert="horz" lIns="91403" tIns="45699" rIns="91403" bIns="45699" rtlCol="0" anchor="b"/>
          <a:lstStyle>
            <a:lvl1pPr algn="r">
              <a:defRPr sz="1200"/>
            </a:lvl1pPr>
          </a:lstStyle>
          <a:p>
            <a:fld id="{D30D38A2-F4EF-4466-98E6-2DD495B56086}" type="slidenum">
              <a:rPr kumimoji="1" lang="ja-JP" altLang="en-US" smtClean="0"/>
              <a:pPr/>
              <a:t>‹#›</a:t>
            </a:fld>
            <a:endParaRPr kumimoji="1" lang="ja-JP" altLang="en-US"/>
          </a:p>
        </p:txBody>
      </p:sp>
    </p:spTree>
    <p:extLst>
      <p:ext uri="{BB962C8B-B14F-4D97-AF65-F5344CB8AC3E}">
        <p14:creationId xmlns:p14="http://schemas.microsoft.com/office/powerpoint/2010/main" val="20031319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30D38A2-F4EF-4466-98E6-2DD495B56086}" type="slidenum">
              <a:rPr kumimoji="1" lang="ja-JP" altLang="en-US" smtClean="0"/>
              <a:pPr/>
              <a:t>1</a:t>
            </a:fld>
            <a:endParaRPr kumimoji="1" lang="ja-JP" altLang="en-US"/>
          </a:p>
        </p:txBody>
      </p:sp>
    </p:spTree>
    <p:extLst>
      <p:ext uri="{BB962C8B-B14F-4D97-AF65-F5344CB8AC3E}">
        <p14:creationId xmlns:p14="http://schemas.microsoft.com/office/powerpoint/2010/main" val="3095044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30D38A2-F4EF-4466-98E6-2DD495B56086}" type="slidenum">
              <a:rPr kumimoji="1" lang="ja-JP" altLang="en-US" smtClean="0"/>
              <a:pPr/>
              <a:t>2</a:t>
            </a:fld>
            <a:endParaRPr kumimoji="1" lang="ja-JP" altLang="en-US"/>
          </a:p>
        </p:txBody>
      </p:sp>
    </p:spTree>
    <p:extLst>
      <p:ext uri="{BB962C8B-B14F-4D97-AF65-F5344CB8AC3E}">
        <p14:creationId xmlns:p14="http://schemas.microsoft.com/office/powerpoint/2010/main" val="2112397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9173" y="3020076"/>
            <a:ext cx="11323955" cy="2083897"/>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998345" y="5509048"/>
            <a:ext cx="9325610" cy="2484473"/>
          </a:xfrm>
        </p:spPr>
        <p:txBody>
          <a:bodyPr/>
          <a:lstStyle>
            <a:lvl1pPr marL="0" indent="0" algn="ctr">
              <a:buNone/>
              <a:defRPr>
                <a:solidFill>
                  <a:schemeClr val="tx1">
                    <a:tint val="75000"/>
                  </a:schemeClr>
                </a:solidFill>
              </a:defRPr>
            </a:lvl1pPr>
            <a:lvl2pPr marL="658386" indent="0" algn="ctr">
              <a:buNone/>
              <a:defRPr>
                <a:solidFill>
                  <a:schemeClr val="tx1">
                    <a:tint val="75000"/>
                  </a:schemeClr>
                </a:solidFill>
              </a:defRPr>
            </a:lvl2pPr>
            <a:lvl3pPr marL="1316773" indent="0" algn="ctr">
              <a:buNone/>
              <a:defRPr>
                <a:solidFill>
                  <a:schemeClr val="tx1">
                    <a:tint val="75000"/>
                  </a:schemeClr>
                </a:solidFill>
              </a:defRPr>
            </a:lvl3pPr>
            <a:lvl4pPr marL="1975159" indent="0" algn="ctr">
              <a:buNone/>
              <a:defRPr>
                <a:solidFill>
                  <a:schemeClr val="tx1">
                    <a:tint val="75000"/>
                  </a:schemeClr>
                </a:solidFill>
              </a:defRPr>
            </a:lvl4pPr>
            <a:lvl5pPr marL="2633545" indent="0" algn="ctr">
              <a:buNone/>
              <a:defRPr>
                <a:solidFill>
                  <a:schemeClr val="tx1">
                    <a:tint val="75000"/>
                  </a:schemeClr>
                </a:solidFill>
              </a:defRPr>
            </a:lvl5pPr>
            <a:lvl6pPr marL="3291931" indent="0" algn="ctr">
              <a:buNone/>
              <a:defRPr>
                <a:solidFill>
                  <a:schemeClr val="tx1">
                    <a:tint val="75000"/>
                  </a:schemeClr>
                </a:solidFill>
              </a:defRPr>
            </a:lvl6pPr>
            <a:lvl7pPr marL="3950318" indent="0" algn="ctr">
              <a:buNone/>
              <a:defRPr>
                <a:solidFill>
                  <a:schemeClr val="tx1">
                    <a:tint val="75000"/>
                  </a:schemeClr>
                </a:solidFill>
              </a:defRPr>
            </a:lvl7pPr>
            <a:lvl8pPr marL="4608704" indent="0" algn="ctr">
              <a:buNone/>
              <a:defRPr>
                <a:solidFill>
                  <a:schemeClr val="tx1">
                    <a:tint val="75000"/>
                  </a:schemeClr>
                </a:solidFill>
              </a:defRPr>
            </a:lvl8pPr>
            <a:lvl9pPr marL="526709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658667" y="389326"/>
            <a:ext cx="2997518" cy="8295078"/>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666115" y="389326"/>
            <a:ext cx="8770514" cy="8295078"/>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52370" y="6247191"/>
            <a:ext cx="11323955" cy="1930867"/>
          </a:xfrm>
        </p:spPr>
        <p:txBody>
          <a:bodyPr anchor="t"/>
          <a:lstStyle>
            <a:lvl1pPr algn="l">
              <a:defRPr sz="58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052370" y="4120536"/>
            <a:ext cx="11323955" cy="2126654"/>
          </a:xfrm>
        </p:spPr>
        <p:txBody>
          <a:bodyPr anchor="b"/>
          <a:lstStyle>
            <a:lvl1pPr marL="0" indent="0">
              <a:buNone/>
              <a:defRPr sz="2900">
                <a:solidFill>
                  <a:schemeClr val="tx1">
                    <a:tint val="75000"/>
                  </a:schemeClr>
                </a:solidFill>
              </a:defRPr>
            </a:lvl1pPr>
            <a:lvl2pPr marL="658386" indent="0">
              <a:buNone/>
              <a:defRPr sz="2600">
                <a:solidFill>
                  <a:schemeClr val="tx1">
                    <a:tint val="75000"/>
                  </a:schemeClr>
                </a:solidFill>
              </a:defRPr>
            </a:lvl2pPr>
            <a:lvl3pPr marL="1316773" indent="0">
              <a:buNone/>
              <a:defRPr sz="2300">
                <a:solidFill>
                  <a:schemeClr val="tx1">
                    <a:tint val="75000"/>
                  </a:schemeClr>
                </a:solidFill>
              </a:defRPr>
            </a:lvl3pPr>
            <a:lvl4pPr marL="1975159" indent="0">
              <a:buNone/>
              <a:defRPr sz="2100">
                <a:solidFill>
                  <a:schemeClr val="tx1">
                    <a:tint val="75000"/>
                  </a:schemeClr>
                </a:solidFill>
              </a:defRPr>
            </a:lvl4pPr>
            <a:lvl5pPr marL="2633545" indent="0">
              <a:buNone/>
              <a:defRPr sz="2100">
                <a:solidFill>
                  <a:schemeClr val="tx1">
                    <a:tint val="75000"/>
                  </a:schemeClr>
                </a:solidFill>
              </a:defRPr>
            </a:lvl5pPr>
            <a:lvl6pPr marL="3291931" indent="0">
              <a:buNone/>
              <a:defRPr sz="2100">
                <a:solidFill>
                  <a:schemeClr val="tx1">
                    <a:tint val="75000"/>
                  </a:schemeClr>
                </a:solidFill>
              </a:defRPr>
            </a:lvl6pPr>
            <a:lvl7pPr marL="3950318" indent="0">
              <a:buNone/>
              <a:defRPr sz="2100">
                <a:solidFill>
                  <a:schemeClr val="tx1">
                    <a:tint val="75000"/>
                  </a:schemeClr>
                </a:solidFill>
              </a:defRPr>
            </a:lvl7pPr>
            <a:lvl8pPr marL="4608704" indent="0">
              <a:buNone/>
              <a:defRPr sz="2100">
                <a:solidFill>
                  <a:schemeClr val="tx1">
                    <a:tint val="75000"/>
                  </a:schemeClr>
                </a:solidFill>
              </a:defRPr>
            </a:lvl8pPr>
            <a:lvl9pPr marL="5267090" indent="0">
              <a:buNone/>
              <a:defRPr sz="21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666115" y="2268433"/>
            <a:ext cx="5884016" cy="6415971"/>
          </a:xfrm>
        </p:spPr>
        <p:txBody>
          <a:bodyPr/>
          <a:lstStyle>
            <a:lvl1pPr>
              <a:defRPr sz="4000"/>
            </a:lvl1pPr>
            <a:lvl2pPr>
              <a:defRPr sz="35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6772169" y="2268433"/>
            <a:ext cx="5884016" cy="6415971"/>
          </a:xfrm>
        </p:spPr>
        <p:txBody>
          <a:bodyPr/>
          <a:lstStyle>
            <a:lvl1pPr>
              <a:defRPr sz="4000"/>
            </a:lvl1pPr>
            <a:lvl2pPr>
              <a:defRPr sz="35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66116" y="2176165"/>
            <a:ext cx="5886329" cy="906922"/>
          </a:xfrm>
        </p:spPr>
        <p:txBody>
          <a:bodyPr anchor="b"/>
          <a:lstStyle>
            <a:lvl1pPr marL="0" indent="0">
              <a:buNone/>
              <a:defRPr sz="3500" b="1"/>
            </a:lvl1pPr>
            <a:lvl2pPr marL="658386" indent="0">
              <a:buNone/>
              <a:defRPr sz="2900" b="1"/>
            </a:lvl2pPr>
            <a:lvl3pPr marL="1316773" indent="0">
              <a:buNone/>
              <a:defRPr sz="2600" b="1"/>
            </a:lvl3pPr>
            <a:lvl4pPr marL="1975159" indent="0">
              <a:buNone/>
              <a:defRPr sz="2300" b="1"/>
            </a:lvl4pPr>
            <a:lvl5pPr marL="2633545" indent="0">
              <a:buNone/>
              <a:defRPr sz="2300" b="1"/>
            </a:lvl5pPr>
            <a:lvl6pPr marL="3291931" indent="0">
              <a:buNone/>
              <a:defRPr sz="2300" b="1"/>
            </a:lvl6pPr>
            <a:lvl7pPr marL="3950318" indent="0">
              <a:buNone/>
              <a:defRPr sz="2300" b="1"/>
            </a:lvl7pPr>
            <a:lvl8pPr marL="4608704" indent="0">
              <a:buNone/>
              <a:defRPr sz="2300" b="1"/>
            </a:lvl8pPr>
            <a:lvl9pPr marL="5267090" indent="0">
              <a:buNone/>
              <a:defRPr sz="23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666116" y="3083087"/>
            <a:ext cx="5886329" cy="5601316"/>
          </a:xfrm>
        </p:spPr>
        <p:txBody>
          <a:bodyPr/>
          <a:lstStyle>
            <a:lvl1pPr>
              <a:defRPr sz="35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6767545" y="2176165"/>
            <a:ext cx="5888642" cy="906922"/>
          </a:xfrm>
        </p:spPr>
        <p:txBody>
          <a:bodyPr anchor="b"/>
          <a:lstStyle>
            <a:lvl1pPr marL="0" indent="0">
              <a:buNone/>
              <a:defRPr sz="3500" b="1"/>
            </a:lvl1pPr>
            <a:lvl2pPr marL="658386" indent="0">
              <a:buNone/>
              <a:defRPr sz="2900" b="1"/>
            </a:lvl2pPr>
            <a:lvl3pPr marL="1316773" indent="0">
              <a:buNone/>
              <a:defRPr sz="2600" b="1"/>
            </a:lvl3pPr>
            <a:lvl4pPr marL="1975159" indent="0">
              <a:buNone/>
              <a:defRPr sz="2300" b="1"/>
            </a:lvl4pPr>
            <a:lvl5pPr marL="2633545" indent="0">
              <a:buNone/>
              <a:defRPr sz="2300" b="1"/>
            </a:lvl5pPr>
            <a:lvl6pPr marL="3291931" indent="0">
              <a:buNone/>
              <a:defRPr sz="2300" b="1"/>
            </a:lvl6pPr>
            <a:lvl7pPr marL="3950318" indent="0">
              <a:buNone/>
              <a:defRPr sz="2300" b="1"/>
            </a:lvl7pPr>
            <a:lvl8pPr marL="4608704" indent="0">
              <a:buNone/>
              <a:defRPr sz="2300" b="1"/>
            </a:lvl8pPr>
            <a:lvl9pPr marL="5267090" indent="0">
              <a:buNone/>
              <a:defRPr sz="23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6767545" y="3083087"/>
            <a:ext cx="5888642" cy="5601316"/>
          </a:xfrm>
        </p:spPr>
        <p:txBody>
          <a:bodyPr/>
          <a:lstStyle>
            <a:lvl1pPr>
              <a:defRPr sz="35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66116" y="387074"/>
            <a:ext cx="4382945" cy="1647313"/>
          </a:xfrm>
        </p:spPr>
        <p:txBody>
          <a:bodyPr anchor="b"/>
          <a:lstStyle>
            <a:lvl1pPr algn="l">
              <a:defRPr sz="29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208649" y="387075"/>
            <a:ext cx="7447536" cy="8297329"/>
          </a:xfrm>
        </p:spPr>
        <p:txBody>
          <a:bodyPr/>
          <a:lstStyle>
            <a:lvl1pPr>
              <a:defRPr sz="4600"/>
            </a:lvl1pPr>
            <a:lvl2pPr>
              <a:defRPr sz="4000"/>
            </a:lvl2pPr>
            <a:lvl3pPr>
              <a:defRPr sz="35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666116" y="2034388"/>
            <a:ext cx="4382945" cy="6650016"/>
          </a:xfrm>
        </p:spPr>
        <p:txBody>
          <a:bodyPr/>
          <a:lstStyle>
            <a:lvl1pPr marL="0" indent="0">
              <a:buNone/>
              <a:defRPr sz="2100"/>
            </a:lvl1pPr>
            <a:lvl2pPr marL="658386" indent="0">
              <a:buNone/>
              <a:defRPr sz="1700"/>
            </a:lvl2pPr>
            <a:lvl3pPr marL="1316773" indent="0">
              <a:buNone/>
              <a:defRPr sz="1400"/>
            </a:lvl3pPr>
            <a:lvl4pPr marL="1975159" indent="0">
              <a:buNone/>
              <a:defRPr sz="1300"/>
            </a:lvl4pPr>
            <a:lvl5pPr marL="2633545" indent="0">
              <a:buNone/>
              <a:defRPr sz="1300"/>
            </a:lvl5pPr>
            <a:lvl6pPr marL="3291931" indent="0">
              <a:buNone/>
              <a:defRPr sz="1300"/>
            </a:lvl6pPr>
            <a:lvl7pPr marL="3950318" indent="0">
              <a:buNone/>
              <a:defRPr sz="1300"/>
            </a:lvl7pPr>
            <a:lvl8pPr marL="4608704" indent="0">
              <a:buNone/>
              <a:defRPr sz="1300"/>
            </a:lvl8pPr>
            <a:lvl9pPr marL="526709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11264" y="6805296"/>
            <a:ext cx="7993380" cy="803403"/>
          </a:xfrm>
        </p:spPr>
        <p:txBody>
          <a:bodyPr anchor="b"/>
          <a:lstStyle>
            <a:lvl1pPr algn="l">
              <a:defRPr sz="29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611264" y="868665"/>
            <a:ext cx="7993380" cy="5833110"/>
          </a:xfrm>
        </p:spPr>
        <p:txBody>
          <a:bodyPr/>
          <a:lstStyle>
            <a:lvl1pPr marL="0" indent="0">
              <a:buNone/>
              <a:defRPr sz="4600"/>
            </a:lvl1pPr>
            <a:lvl2pPr marL="658386" indent="0">
              <a:buNone/>
              <a:defRPr sz="4000"/>
            </a:lvl2pPr>
            <a:lvl3pPr marL="1316773" indent="0">
              <a:buNone/>
              <a:defRPr sz="3500"/>
            </a:lvl3pPr>
            <a:lvl4pPr marL="1975159" indent="0">
              <a:buNone/>
              <a:defRPr sz="2900"/>
            </a:lvl4pPr>
            <a:lvl5pPr marL="2633545" indent="0">
              <a:buNone/>
              <a:defRPr sz="2900"/>
            </a:lvl5pPr>
            <a:lvl6pPr marL="3291931" indent="0">
              <a:buNone/>
              <a:defRPr sz="2900"/>
            </a:lvl6pPr>
            <a:lvl7pPr marL="3950318" indent="0">
              <a:buNone/>
              <a:defRPr sz="2900"/>
            </a:lvl7pPr>
            <a:lvl8pPr marL="4608704" indent="0">
              <a:buNone/>
              <a:defRPr sz="2900"/>
            </a:lvl8pPr>
            <a:lvl9pPr marL="5267090" indent="0">
              <a:buNone/>
              <a:defRPr sz="2900"/>
            </a:lvl9pPr>
          </a:lstStyle>
          <a:p>
            <a:endParaRPr kumimoji="1" lang="ja-JP" altLang="en-US"/>
          </a:p>
        </p:txBody>
      </p:sp>
      <p:sp>
        <p:nvSpPr>
          <p:cNvPr id="4" name="テキスト プレースホルダ 3"/>
          <p:cNvSpPr>
            <a:spLocks noGrp="1"/>
          </p:cNvSpPr>
          <p:nvPr>
            <p:ph type="body" sz="half" idx="2"/>
          </p:nvPr>
        </p:nvSpPr>
        <p:spPr>
          <a:xfrm>
            <a:off x="2611264" y="7608699"/>
            <a:ext cx="7993380" cy="1140967"/>
          </a:xfrm>
        </p:spPr>
        <p:txBody>
          <a:bodyPr/>
          <a:lstStyle>
            <a:lvl1pPr marL="0" indent="0">
              <a:buNone/>
              <a:defRPr sz="2100"/>
            </a:lvl1pPr>
            <a:lvl2pPr marL="658386" indent="0">
              <a:buNone/>
              <a:defRPr sz="1700"/>
            </a:lvl2pPr>
            <a:lvl3pPr marL="1316773" indent="0">
              <a:buNone/>
              <a:defRPr sz="1400"/>
            </a:lvl3pPr>
            <a:lvl4pPr marL="1975159" indent="0">
              <a:buNone/>
              <a:defRPr sz="1300"/>
            </a:lvl4pPr>
            <a:lvl5pPr marL="2633545" indent="0">
              <a:buNone/>
              <a:defRPr sz="1300"/>
            </a:lvl5pPr>
            <a:lvl6pPr marL="3291931" indent="0">
              <a:buNone/>
              <a:defRPr sz="1300"/>
            </a:lvl6pPr>
            <a:lvl7pPr marL="3950318" indent="0">
              <a:buNone/>
              <a:defRPr sz="1300"/>
            </a:lvl7pPr>
            <a:lvl8pPr marL="4608704" indent="0">
              <a:buNone/>
              <a:defRPr sz="1300"/>
            </a:lvl8pPr>
            <a:lvl9pPr marL="5267090"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2014/6/25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66115" y="389325"/>
            <a:ext cx="11990070" cy="1620308"/>
          </a:xfrm>
          <a:prstGeom prst="rect">
            <a:avLst/>
          </a:prstGeom>
        </p:spPr>
        <p:txBody>
          <a:bodyPr vert="horz" lIns="131677" tIns="65839" rIns="131677" bIns="65839"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666115" y="2268433"/>
            <a:ext cx="11990070" cy="6415971"/>
          </a:xfrm>
          <a:prstGeom prst="rect">
            <a:avLst/>
          </a:prstGeom>
        </p:spPr>
        <p:txBody>
          <a:bodyPr vert="horz" lIns="131677" tIns="65839" rIns="131677" bIns="65839"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666115" y="9010716"/>
            <a:ext cx="3108537" cy="517598"/>
          </a:xfrm>
          <a:prstGeom prst="rect">
            <a:avLst/>
          </a:prstGeom>
        </p:spPr>
        <p:txBody>
          <a:bodyPr vert="horz" lIns="131677" tIns="65839" rIns="131677" bIns="65839" rtlCol="0" anchor="ctr"/>
          <a:lstStyle>
            <a:lvl1pPr algn="l">
              <a:defRPr sz="1700">
                <a:solidFill>
                  <a:schemeClr val="tx1">
                    <a:tint val="75000"/>
                  </a:schemeClr>
                </a:solidFill>
              </a:defRPr>
            </a:lvl1pPr>
          </a:lstStyle>
          <a:p>
            <a:fld id="{E90ED720-0104-4369-84BC-D37694168613}" type="datetimeFigureOut">
              <a:rPr kumimoji="1" lang="ja-JP" altLang="en-US" smtClean="0"/>
              <a:pPr/>
              <a:t>2014/6/25</a:t>
            </a:fld>
            <a:endParaRPr kumimoji="1" lang="ja-JP" altLang="en-US"/>
          </a:p>
        </p:txBody>
      </p:sp>
      <p:sp>
        <p:nvSpPr>
          <p:cNvPr id="5" name="フッター プレースホルダ 4"/>
          <p:cNvSpPr>
            <a:spLocks noGrp="1"/>
          </p:cNvSpPr>
          <p:nvPr>
            <p:ph type="ftr" sz="quarter" idx="3"/>
          </p:nvPr>
        </p:nvSpPr>
        <p:spPr>
          <a:xfrm>
            <a:off x="4551786" y="9010716"/>
            <a:ext cx="4218728" cy="517598"/>
          </a:xfrm>
          <a:prstGeom prst="rect">
            <a:avLst/>
          </a:prstGeom>
        </p:spPr>
        <p:txBody>
          <a:bodyPr vert="horz" lIns="131677" tIns="65839" rIns="131677" bIns="65839"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547648" y="9010716"/>
            <a:ext cx="3108537" cy="517598"/>
          </a:xfrm>
          <a:prstGeom prst="rect">
            <a:avLst/>
          </a:prstGeom>
        </p:spPr>
        <p:txBody>
          <a:bodyPr vert="horz" lIns="131677" tIns="65839" rIns="131677" bIns="65839" rtlCol="0" anchor="ctr"/>
          <a:lstStyle>
            <a:lvl1pPr algn="r">
              <a:defRPr sz="17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16773" rtl="0" eaLnBrk="1" latinLnBrk="0" hangingPunct="1">
        <a:spcBef>
          <a:spcPct val="0"/>
        </a:spcBef>
        <a:buNone/>
        <a:defRPr kumimoji="1" sz="6400" kern="1200">
          <a:solidFill>
            <a:schemeClr val="tx1"/>
          </a:solidFill>
          <a:latin typeface="+mj-lt"/>
          <a:ea typeface="+mj-ea"/>
          <a:cs typeface="+mj-cs"/>
        </a:defRPr>
      </a:lvl1pPr>
    </p:titleStyle>
    <p:bodyStyle>
      <a:lvl1pPr marL="493790" indent="-493790" algn="l" defTabSz="1316773" rtl="0" eaLnBrk="1" latinLnBrk="0" hangingPunct="1">
        <a:spcBef>
          <a:spcPct val="20000"/>
        </a:spcBef>
        <a:buFont typeface="Arial" pitchFamily="34" charset="0"/>
        <a:buChar char="•"/>
        <a:defRPr kumimoji="1" sz="4600" kern="1200">
          <a:solidFill>
            <a:schemeClr val="tx1"/>
          </a:solidFill>
          <a:latin typeface="+mn-lt"/>
          <a:ea typeface="+mn-ea"/>
          <a:cs typeface="+mn-cs"/>
        </a:defRPr>
      </a:lvl1pPr>
      <a:lvl2pPr marL="1069878" indent="-411491" algn="l" defTabSz="1316773" rtl="0" eaLnBrk="1" latinLnBrk="0" hangingPunct="1">
        <a:spcBef>
          <a:spcPct val="20000"/>
        </a:spcBef>
        <a:buFont typeface="Arial" pitchFamily="34" charset="0"/>
        <a:buChar char="–"/>
        <a:defRPr kumimoji="1" sz="4000" kern="1200">
          <a:solidFill>
            <a:schemeClr val="tx1"/>
          </a:solidFill>
          <a:latin typeface="+mn-lt"/>
          <a:ea typeface="+mn-ea"/>
          <a:cs typeface="+mn-cs"/>
        </a:defRPr>
      </a:lvl2pPr>
      <a:lvl3pPr marL="1645966" indent="-329193" algn="l" defTabSz="1316773" rtl="0" eaLnBrk="1" latinLnBrk="0" hangingPunct="1">
        <a:spcBef>
          <a:spcPct val="20000"/>
        </a:spcBef>
        <a:buFont typeface="Arial" pitchFamily="34" charset="0"/>
        <a:buChar char="•"/>
        <a:defRPr kumimoji="1" sz="3500" kern="1200">
          <a:solidFill>
            <a:schemeClr val="tx1"/>
          </a:solidFill>
          <a:latin typeface="+mn-lt"/>
          <a:ea typeface="+mn-ea"/>
          <a:cs typeface="+mn-cs"/>
        </a:defRPr>
      </a:lvl3pPr>
      <a:lvl4pPr marL="2304352" indent="-329193" algn="l" defTabSz="1316773" rtl="0" eaLnBrk="1" latinLnBrk="0" hangingPunct="1">
        <a:spcBef>
          <a:spcPct val="20000"/>
        </a:spcBef>
        <a:buFont typeface="Arial" pitchFamily="34" charset="0"/>
        <a:buChar char="–"/>
        <a:defRPr kumimoji="1" sz="2900" kern="1200">
          <a:solidFill>
            <a:schemeClr val="tx1"/>
          </a:solidFill>
          <a:latin typeface="+mn-lt"/>
          <a:ea typeface="+mn-ea"/>
          <a:cs typeface="+mn-cs"/>
        </a:defRPr>
      </a:lvl4pPr>
      <a:lvl5pPr marL="2962738" indent="-329193" algn="l" defTabSz="1316773" rtl="0" eaLnBrk="1" latinLnBrk="0" hangingPunct="1">
        <a:spcBef>
          <a:spcPct val="20000"/>
        </a:spcBef>
        <a:buFont typeface="Arial" pitchFamily="34" charset="0"/>
        <a:buChar char="»"/>
        <a:defRPr kumimoji="1" sz="2900" kern="1200">
          <a:solidFill>
            <a:schemeClr val="tx1"/>
          </a:solidFill>
          <a:latin typeface="+mn-lt"/>
          <a:ea typeface="+mn-ea"/>
          <a:cs typeface="+mn-cs"/>
        </a:defRPr>
      </a:lvl5pPr>
      <a:lvl6pPr marL="3621125" indent="-329193" algn="l" defTabSz="1316773" rtl="0" eaLnBrk="1" latinLnBrk="0" hangingPunct="1">
        <a:spcBef>
          <a:spcPct val="20000"/>
        </a:spcBef>
        <a:buFont typeface="Arial" pitchFamily="34" charset="0"/>
        <a:buChar char="•"/>
        <a:defRPr kumimoji="1" sz="2900" kern="1200">
          <a:solidFill>
            <a:schemeClr val="tx1"/>
          </a:solidFill>
          <a:latin typeface="+mn-lt"/>
          <a:ea typeface="+mn-ea"/>
          <a:cs typeface="+mn-cs"/>
        </a:defRPr>
      </a:lvl6pPr>
      <a:lvl7pPr marL="4279511" indent="-329193" algn="l" defTabSz="1316773" rtl="0" eaLnBrk="1" latinLnBrk="0" hangingPunct="1">
        <a:spcBef>
          <a:spcPct val="20000"/>
        </a:spcBef>
        <a:buFont typeface="Arial" pitchFamily="34" charset="0"/>
        <a:buChar char="•"/>
        <a:defRPr kumimoji="1" sz="2900" kern="1200">
          <a:solidFill>
            <a:schemeClr val="tx1"/>
          </a:solidFill>
          <a:latin typeface="+mn-lt"/>
          <a:ea typeface="+mn-ea"/>
          <a:cs typeface="+mn-cs"/>
        </a:defRPr>
      </a:lvl7pPr>
      <a:lvl8pPr marL="4937897" indent="-329193" algn="l" defTabSz="1316773" rtl="0" eaLnBrk="1" latinLnBrk="0" hangingPunct="1">
        <a:spcBef>
          <a:spcPct val="20000"/>
        </a:spcBef>
        <a:buFont typeface="Arial" pitchFamily="34" charset="0"/>
        <a:buChar char="•"/>
        <a:defRPr kumimoji="1" sz="2900" kern="1200">
          <a:solidFill>
            <a:schemeClr val="tx1"/>
          </a:solidFill>
          <a:latin typeface="+mn-lt"/>
          <a:ea typeface="+mn-ea"/>
          <a:cs typeface="+mn-cs"/>
        </a:defRPr>
      </a:lvl8pPr>
      <a:lvl9pPr marL="5596283" indent="-329193" algn="l" defTabSz="1316773" rtl="0" eaLnBrk="1" latinLnBrk="0" hangingPunct="1">
        <a:spcBef>
          <a:spcPct val="20000"/>
        </a:spcBef>
        <a:buFont typeface="Arial" pitchFamily="34" charset="0"/>
        <a:buChar char="•"/>
        <a:defRPr kumimoji="1" sz="2900" kern="1200">
          <a:solidFill>
            <a:schemeClr val="tx1"/>
          </a:solidFill>
          <a:latin typeface="+mn-lt"/>
          <a:ea typeface="+mn-ea"/>
          <a:cs typeface="+mn-cs"/>
        </a:defRPr>
      </a:lvl9pPr>
    </p:bodyStyle>
    <p:otherStyle>
      <a:defPPr>
        <a:defRPr lang="ja-JP"/>
      </a:defPPr>
      <a:lvl1pPr marL="0" algn="l" defTabSz="1316773" rtl="0" eaLnBrk="1" latinLnBrk="0" hangingPunct="1">
        <a:defRPr kumimoji="1" sz="2600" kern="1200">
          <a:solidFill>
            <a:schemeClr val="tx1"/>
          </a:solidFill>
          <a:latin typeface="+mn-lt"/>
          <a:ea typeface="+mn-ea"/>
          <a:cs typeface="+mn-cs"/>
        </a:defRPr>
      </a:lvl1pPr>
      <a:lvl2pPr marL="658386" algn="l" defTabSz="1316773" rtl="0" eaLnBrk="1" latinLnBrk="0" hangingPunct="1">
        <a:defRPr kumimoji="1" sz="2600" kern="1200">
          <a:solidFill>
            <a:schemeClr val="tx1"/>
          </a:solidFill>
          <a:latin typeface="+mn-lt"/>
          <a:ea typeface="+mn-ea"/>
          <a:cs typeface="+mn-cs"/>
        </a:defRPr>
      </a:lvl2pPr>
      <a:lvl3pPr marL="1316773" algn="l" defTabSz="1316773" rtl="0" eaLnBrk="1" latinLnBrk="0" hangingPunct="1">
        <a:defRPr kumimoji="1" sz="2600" kern="1200">
          <a:solidFill>
            <a:schemeClr val="tx1"/>
          </a:solidFill>
          <a:latin typeface="+mn-lt"/>
          <a:ea typeface="+mn-ea"/>
          <a:cs typeface="+mn-cs"/>
        </a:defRPr>
      </a:lvl3pPr>
      <a:lvl4pPr marL="1975159" algn="l" defTabSz="1316773" rtl="0" eaLnBrk="1" latinLnBrk="0" hangingPunct="1">
        <a:defRPr kumimoji="1" sz="2600" kern="1200">
          <a:solidFill>
            <a:schemeClr val="tx1"/>
          </a:solidFill>
          <a:latin typeface="+mn-lt"/>
          <a:ea typeface="+mn-ea"/>
          <a:cs typeface="+mn-cs"/>
        </a:defRPr>
      </a:lvl4pPr>
      <a:lvl5pPr marL="2633545" algn="l" defTabSz="1316773" rtl="0" eaLnBrk="1" latinLnBrk="0" hangingPunct="1">
        <a:defRPr kumimoji="1" sz="2600" kern="1200">
          <a:solidFill>
            <a:schemeClr val="tx1"/>
          </a:solidFill>
          <a:latin typeface="+mn-lt"/>
          <a:ea typeface="+mn-ea"/>
          <a:cs typeface="+mn-cs"/>
        </a:defRPr>
      </a:lvl5pPr>
      <a:lvl6pPr marL="3291931" algn="l" defTabSz="1316773" rtl="0" eaLnBrk="1" latinLnBrk="0" hangingPunct="1">
        <a:defRPr kumimoji="1" sz="2600" kern="1200">
          <a:solidFill>
            <a:schemeClr val="tx1"/>
          </a:solidFill>
          <a:latin typeface="+mn-lt"/>
          <a:ea typeface="+mn-ea"/>
          <a:cs typeface="+mn-cs"/>
        </a:defRPr>
      </a:lvl6pPr>
      <a:lvl7pPr marL="3950318" algn="l" defTabSz="1316773" rtl="0" eaLnBrk="1" latinLnBrk="0" hangingPunct="1">
        <a:defRPr kumimoji="1" sz="2600" kern="1200">
          <a:solidFill>
            <a:schemeClr val="tx1"/>
          </a:solidFill>
          <a:latin typeface="+mn-lt"/>
          <a:ea typeface="+mn-ea"/>
          <a:cs typeface="+mn-cs"/>
        </a:defRPr>
      </a:lvl7pPr>
      <a:lvl8pPr marL="4608704" algn="l" defTabSz="1316773" rtl="0" eaLnBrk="1" latinLnBrk="0" hangingPunct="1">
        <a:defRPr kumimoji="1" sz="2600" kern="1200">
          <a:solidFill>
            <a:schemeClr val="tx1"/>
          </a:solidFill>
          <a:latin typeface="+mn-lt"/>
          <a:ea typeface="+mn-ea"/>
          <a:cs typeface="+mn-cs"/>
        </a:defRPr>
      </a:lvl8pPr>
      <a:lvl9pPr marL="5267090" algn="l" defTabSz="131677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622119577"/>
              </p:ext>
            </p:extLst>
          </p:nvPr>
        </p:nvGraphicFramePr>
        <p:xfrm>
          <a:off x="108422" y="2052614"/>
          <a:ext cx="13050033" cy="7544033"/>
        </p:xfrm>
        <a:graphic>
          <a:graphicData uri="http://schemas.openxmlformats.org/drawingml/2006/table">
            <a:tbl>
              <a:tblPr firstRow="1" bandRow="1">
                <a:tableStyleId>{5C22544A-7EE6-4342-B048-85BDC9FD1C3A}</a:tableStyleId>
              </a:tblPr>
              <a:tblGrid>
                <a:gridCol w="1368152"/>
                <a:gridCol w="722058"/>
                <a:gridCol w="2808312"/>
                <a:gridCol w="1944216"/>
                <a:gridCol w="576064"/>
                <a:gridCol w="576064"/>
                <a:gridCol w="214046"/>
                <a:gridCol w="434026"/>
                <a:gridCol w="158623"/>
                <a:gridCol w="650050"/>
                <a:gridCol w="1798222"/>
                <a:gridCol w="576064"/>
                <a:gridCol w="576064"/>
                <a:gridCol w="648072"/>
              </a:tblGrid>
              <a:tr h="221161">
                <a:tc rowSpan="3">
                  <a:txBody>
                    <a:bodyPr/>
                    <a:lstStyle/>
                    <a:p>
                      <a:pPr algn="ctr"/>
                      <a:r>
                        <a:rPr kumimoji="1" lang="ja-JP" altLang="en-US" sz="1600" dirty="0" smtClean="0"/>
                        <a:t>将来像</a:t>
                      </a:r>
                      <a:endParaRPr kumimoji="1" lang="ja-JP" altLang="en-US" sz="1600" dirty="0"/>
                    </a:p>
                  </a:txBody>
                  <a:tcPr marL="72000" marR="72000" marT="36000" marB="36000" anchor="ctr"/>
                </a:tc>
                <a:tc rowSpan="3">
                  <a:txBody>
                    <a:bodyPr/>
                    <a:lstStyle/>
                    <a:p>
                      <a:pPr algn="ctr"/>
                      <a:r>
                        <a:rPr kumimoji="1" lang="ja-JP" altLang="en-US" sz="1600" dirty="0" smtClean="0"/>
                        <a:t>年度</a:t>
                      </a:r>
                      <a:endParaRPr kumimoji="1" lang="ja-JP" altLang="en-US" sz="1600" dirty="0"/>
                    </a:p>
                  </a:txBody>
                  <a:tcPr marL="72000" marR="72000" marT="36000" marB="36000" anchor="ctr"/>
                </a:tc>
                <a:tc rowSpan="3">
                  <a:txBody>
                    <a:bodyPr/>
                    <a:lstStyle/>
                    <a:p>
                      <a:pPr algn="ctr"/>
                      <a:r>
                        <a:rPr kumimoji="1" lang="ja-JP" altLang="en-US" sz="1200" dirty="0" smtClean="0"/>
                        <a:t>取組項目</a:t>
                      </a:r>
                      <a:endParaRPr kumimoji="1" lang="en-US" altLang="ja-JP" sz="1200" dirty="0" smtClean="0"/>
                    </a:p>
                    <a:p>
                      <a:pPr algn="ctr"/>
                      <a:r>
                        <a:rPr kumimoji="1" lang="ja-JP" altLang="en-US" sz="1200" dirty="0" smtClean="0"/>
                        <a:t>（パートナーズ記載）</a:t>
                      </a:r>
                      <a:endParaRPr kumimoji="1" lang="ja-JP" altLang="en-US" sz="1200" dirty="0"/>
                    </a:p>
                  </a:txBody>
                  <a:tcPr marL="72000" marR="72000" marT="36000" marB="36000" anchor="ctr">
                    <a:lnR w="12700" cap="flat" cmpd="sng" algn="ctr">
                      <a:solidFill>
                        <a:schemeClr val="bg1"/>
                      </a:solidFill>
                      <a:prstDash val="solid"/>
                      <a:round/>
                      <a:headEnd type="none" w="med" len="med"/>
                      <a:tailEnd type="none" w="med" len="med"/>
                    </a:lnR>
                  </a:tcPr>
                </a:tc>
                <a:tc rowSpan="3">
                  <a:txBody>
                    <a:bodyPr/>
                    <a:lstStyle/>
                    <a:p>
                      <a:pPr algn="ctr"/>
                      <a:r>
                        <a:rPr kumimoji="1" lang="ja-JP" altLang="en-US" sz="1200" dirty="0" smtClean="0"/>
                        <a:t>取組結果</a:t>
                      </a:r>
                      <a:endParaRPr kumimoji="1" lang="en-US" altLang="ja-JP" sz="1200" dirty="0" smtClean="0"/>
                    </a:p>
                    <a:p>
                      <a:pPr algn="ctr"/>
                      <a:r>
                        <a:rPr kumimoji="1" lang="ja-JP" altLang="en-US" sz="1200" dirty="0" smtClean="0"/>
                        <a:t>（パートナーズ記載）</a:t>
                      </a:r>
                      <a:endParaRPr kumimoji="1" lang="ja-JP" altLang="en-US" sz="1200" dirty="0"/>
                    </a:p>
                  </a:txBody>
                  <a:tcPr marL="72000" marR="72000" marT="36000" marB="36000" anchor="ctr">
                    <a:lnL w="12700" cap="flat" cmpd="sng" algn="ctr">
                      <a:solidFill>
                        <a:schemeClr val="bg1"/>
                      </a:solidFill>
                      <a:prstDash val="solid"/>
                      <a:round/>
                      <a:headEnd type="none" w="med" len="med"/>
                      <a:tailEnd type="none" w="med" len="med"/>
                    </a:lnL>
                  </a:tcPr>
                </a:tc>
                <a:tc rowSpan="2" gridSpan="6">
                  <a:txBody>
                    <a:bodyPr/>
                    <a:lstStyle/>
                    <a:p>
                      <a:pPr algn="ctr"/>
                      <a:r>
                        <a:rPr kumimoji="1" lang="ja-JP" altLang="en-US" sz="1200" dirty="0" smtClean="0"/>
                        <a:t>達成目標</a:t>
                      </a:r>
                    </a:p>
                    <a:p>
                      <a:pPr algn="ctr"/>
                      <a:r>
                        <a:rPr kumimoji="1" lang="ja-JP" altLang="en-US" sz="1200" dirty="0" smtClean="0"/>
                        <a:t>（パートナーズ記載）</a:t>
                      </a:r>
                      <a:endParaRPr kumimoji="1" lang="en-US" altLang="ja-JP" sz="1200" dirty="0" smtClean="0"/>
                    </a:p>
                  </a:txBody>
                  <a:tcPr marL="72000" marR="72000" marT="36000" marB="36000"/>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3">
                  <a:txBody>
                    <a:bodyPr/>
                    <a:lstStyle/>
                    <a:p>
                      <a:pPr algn="ctr"/>
                      <a:r>
                        <a:rPr kumimoji="1" lang="ja-JP" altLang="en-US" sz="1200" dirty="0" smtClean="0"/>
                        <a:t>達成結果</a:t>
                      </a:r>
                      <a:endParaRPr kumimoji="1" lang="en-US" altLang="ja-JP" sz="1200" dirty="0" smtClean="0"/>
                    </a:p>
                    <a:p>
                      <a:pPr algn="ctr"/>
                      <a:r>
                        <a:rPr kumimoji="1" lang="ja-JP" altLang="en-US" sz="1200" dirty="0" smtClean="0"/>
                        <a:t>（パートナーズ記載）</a:t>
                      </a:r>
                      <a:endParaRPr kumimoji="1" lang="ja-JP" altLang="en-US" sz="1200" dirty="0"/>
                    </a:p>
                  </a:txBody>
                  <a:tcPr marL="72000" marR="72000" marT="36000" marB="36000" anchor="ctr"/>
                </a:tc>
                <a:tc gridSpan="3">
                  <a:txBody>
                    <a:bodyPr/>
                    <a:lstStyle/>
                    <a:p>
                      <a:pPr algn="ctr"/>
                      <a:r>
                        <a:rPr kumimoji="1" lang="ja-JP" altLang="en-US" sz="1200" dirty="0" smtClean="0"/>
                        <a:t>進捗</a:t>
                      </a:r>
                      <a:r>
                        <a:rPr kumimoji="1" lang="ja-JP" altLang="en-US" sz="1200" dirty="0" smtClean="0">
                          <a:solidFill>
                            <a:schemeClr val="bg1"/>
                          </a:solidFill>
                        </a:rPr>
                        <a:t>評価</a:t>
                      </a:r>
                      <a:endParaRPr kumimoji="1" lang="en-US" altLang="ja-JP" sz="1200" strike="sngStrike" dirty="0" smtClean="0">
                        <a:solidFill>
                          <a:schemeClr val="bg1"/>
                        </a:solidFill>
                      </a:endParaRPr>
                    </a:p>
                  </a:txBody>
                  <a:tcPr marL="72000" marR="72000" marT="36000" marB="36000" anchor="ctr">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15868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050" b="1" strike="noStrike" dirty="0" smtClean="0">
                          <a:solidFill>
                            <a:schemeClr val="tx1"/>
                          </a:solidFill>
                        </a:rPr>
                        <a:t>取組</a:t>
                      </a:r>
                      <a:endParaRPr kumimoji="1" lang="en-US" altLang="ja-JP" sz="1050" b="1" strike="noStrike" dirty="0" smtClean="0">
                        <a:solidFill>
                          <a:schemeClr val="tx1"/>
                        </a:solidFill>
                      </a:endParaRPr>
                    </a:p>
                    <a:p>
                      <a:pPr algn="ctr"/>
                      <a:r>
                        <a:rPr kumimoji="1" lang="ja-JP" altLang="en-US" sz="1050" b="1" strike="noStrike" dirty="0" smtClean="0">
                          <a:solidFill>
                            <a:schemeClr val="tx1"/>
                          </a:solidFill>
                        </a:rPr>
                        <a:t>項目</a:t>
                      </a:r>
                      <a:endParaRPr kumimoji="1" lang="en-US" altLang="ja-JP" sz="1050" b="1" strike="noStrike" dirty="0" smtClean="0">
                        <a:solidFill>
                          <a:schemeClr val="tx1"/>
                        </a:solidFill>
                      </a:endParaRPr>
                    </a:p>
                  </a:txBody>
                  <a:tcPr marL="72000" marR="72000" marT="36000" marB="3600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rowSpan="2">
                  <a:txBody>
                    <a:bodyPr/>
                    <a:lstStyle/>
                    <a:p>
                      <a:pPr algn="ctr"/>
                      <a:r>
                        <a:rPr kumimoji="1" lang="ja-JP" altLang="en-US" sz="1050" b="1" strike="noStrike" dirty="0" smtClean="0">
                          <a:solidFill>
                            <a:schemeClr val="tx1"/>
                          </a:solidFill>
                        </a:rPr>
                        <a:t>達成</a:t>
                      </a:r>
                      <a:endParaRPr kumimoji="1" lang="en-US" altLang="ja-JP" sz="1050" b="1" strike="noStrike" dirty="0" smtClean="0">
                        <a:solidFill>
                          <a:schemeClr val="tx1"/>
                        </a:solidFill>
                      </a:endParaRPr>
                    </a:p>
                    <a:p>
                      <a:pPr algn="ctr"/>
                      <a:r>
                        <a:rPr kumimoji="1" lang="ja-JP" altLang="en-US" sz="1050" b="1" strike="noStrike" dirty="0" smtClean="0">
                          <a:solidFill>
                            <a:schemeClr val="tx1"/>
                          </a:solidFill>
                        </a:rPr>
                        <a:t>目標</a:t>
                      </a:r>
                      <a:endParaRPr kumimoji="1" lang="en-US" altLang="ja-JP" sz="1050" b="1" strike="noStrike" dirty="0" smtClean="0">
                        <a:solidFill>
                          <a:schemeClr val="tx1"/>
                        </a:solidFill>
                      </a:endParaRPr>
                    </a:p>
                  </a:txBody>
                  <a:tcPr marL="72000" marR="72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rowSpan="2">
                  <a:txBody>
                    <a:bodyPr/>
                    <a:lstStyle/>
                    <a:p>
                      <a:r>
                        <a:rPr kumimoji="1" lang="ja-JP" altLang="en-US" sz="1050" b="1" strike="noStrike" dirty="0" smtClean="0">
                          <a:solidFill>
                            <a:schemeClr val="tx1"/>
                          </a:solidFill>
                        </a:rPr>
                        <a:t>総合</a:t>
                      </a:r>
                      <a:endParaRPr kumimoji="1" lang="en-US" altLang="ja-JP" sz="1050" b="1" strike="noStrike" dirty="0" smtClean="0">
                        <a:solidFill>
                          <a:schemeClr val="tx1"/>
                        </a:solidFill>
                      </a:endParaRPr>
                    </a:p>
                    <a:p>
                      <a:r>
                        <a:rPr kumimoji="1" lang="ja-JP" altLang="en-US" sz="1050" b="1" strike="noStrike" dirty="0" smtClean="0">
                          <a:solidFill>
                            <a:schemeClr val="tx1"/>
                          </a:solidFill>
                        </a:rPr>
                        <a:t>評価</a:t>
                      </a:r>
                      <a:endParaRPr kumimoji="1" lang="ja-JP" altLang="en-US" sz="1050" b="1" strike="noStrike" dirty="0">
                        <a:solidFill>
                          <a:schemeClr val="tx1"/>
                        </a:solidFill>
                      </a:endParaRPr>
                    </a:p>
                  </a:txBody>
                  <a:tcPr marL="72000" marR="72000" marT="36000" marB="3600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r h="181490">
                <a:tc vMerge="1">
                  <a:txBody>
                    <a:bodyPr/>
                    <a:lstStyle/>
                    <a:p>
                      <a:endParaRPr kumimoji="1" lang="ja-JP" altLang="en-US" sz="1600" dirty="0"/>
                    </a:p>
                  </a:txBody>
                  <a:tcPr marL="128016" marR="128016" marT="64008" marB="64008"/>
                </a:tc>
                <a:tc vMerge="1">
                  <a:txBody>
                    <a:bodyPr/>
                    <a:lstStyle/>
                    <a:p>
                      <a:endParaRPr kumimoji="1" lang="ja-JP" altLang="en-US" sz="1600" dirty="0"/>
                    </a:p>
                  </a:txBody>
                  <a:tcPr marL="128016" marR="128016" marT="64008" marB="64008"/>
                </a:tc>
                <a:tc vMerge="1">
                  <a:txBody>
                    <a:bodyPr/>
                    <a:lstStyle/>
                    <a:p>
                      <a:pPr algn="ctr"/>
                      <a:endParaRPr kumimoji="1" lang="ja-JP" altLang="en-US" sz="1600" dirty="0"/>
                    </a:p>
                  </a:txBody>
                  <a:tcPr marL="133223" marR="133223" marT="64812" marB="64812"/>
                </a:tc>
                <a:tc vMerge="1">
                  <a:txBody>
                    <a:bodyPr/>
                    <a:lstStyle/>
                    <a:p>
                      <a:endParaRPr kumimoji="1" lang="ja-JP" altLang="en-US"/>
                    </a:p>
                  </a:txBody>
                  <a:tcPr/>
                </a:tc>
                <a:tc gridSpan="6">
                  <a:txBody>
                    <a:bodyPr/>
                    <a:lstStyle/>
                    <a:p>
                      <a:pPr algn="l"/>
                      <a:r>
                        <a:rPr kumimoji="1" lang="ja-JP" altLang="en-US" sz="900" dirty="0" smtClean="0"/>
                        <a:t>　進捗達成度（４年後を</a:t>
                      </a:r>
                      <a:r>
                        <a:rPr kumimoji="1" lang="en-US" altLang="ja-JP" sz="900" dirty="0" smtClean="0"/>
                        <a:t>100</a:t>
                      </a:r>
                      <a:r>
                        <a:rPr kumimoji="1" lang="ja-JP" altLang="en-US" sz="900" dirty="0" smtClean="0"/>
                        <a:t>とした場合）</a:t>
                      </a:r>
                      <a:endParaRPr kumimoji="1" lang="ja-JP" altLang="en-US" sz="900" dirty="0"/>
                    </a:p>
                  </a:txBody>
                  <a:tcPr marL="72000" marR="72000" marT="36000" marB="3600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ctr"/>
                      <a:endParaRPr kumimoji="1" lang="ja-JP" altLang="en-US" sz="1600" dirty="0"/>
                    </a:p>
                  </a:txBody>
                  <a:tcPr marL="128016" marR="128016" marT="64008" marB="64008"/>
                </a:tc>
                <a:tc vMerge="1">
                  <a:txBody>
                    <a:bodyPr/>
                    <a:lstStyle/>
                    <a:p>
                      <a:pPr algn="ctr"/>
                      <a:endParaRPr kumimoji="1" lang="en-US" altLang="ja-JP" sz="1050" b="1" strike="noStrike" dirty="0" smtClean="0">
                        <a:solidFill>
                          <a:schemeClr val="tx1"/>
                        </a:solidFill>
                      </a:endParaRPr>
                    </a:p>
                  </a:txBody>
                  <a:tcPr marL="133223" marR="133223" marT="64812" marB="6481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vMerge="1">
                  <a:txBody>
                    <a:bodyPr/>
                    <a:lstStyle/>
                    <a:p>
                      <a:pPr algn="ctr"/>
                      <a:endParaRPr kumimoji="1" lang="en-US" altLang="ja-JP" sz="1050" b="1" strike="noStrike" dirty="0" smtClean="0">
                        <a:solidFill>
                          <a:schemeClr val="tx1"/>
                        </a:solidFill>
                      </a:endParaRPr>
                    </a:p>
                  </a:txBody>
                  <a:tcPr marL="133223" marR="133223" marT="64812" marB="6481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vMerge="1">
                  <a:txBody>
                    <a:bodyPr/>
                    <a:lstStyle/>
                    <a:p>
                      <a:endParaRPr kumimoji="1" lang="ja-JP" altLang="en-US" sz="1050" b="1" strike="noStrike" dirty="0">
                        <a:solidFill>
                          <a:schemeClr val="tx1"/>
                        </a:solidFill>
                      </a:endParaRPr>
                    </a:p>
                  </a:txBody>
                  <a:tcPr marL="133223" marR="133223" marT="64812" marB="6481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r h="300504">
                <a:tc rowSpan="10">
                  <a:txBody>
                    <a:bodyPr/>
                    <a:lstStyle/>
                    <a:p>
                      <a:endParaRPr kumimoji="1" lang="en-US" altLang="ja-JP" sz="1600" b="1" dirty="0" smtClean="0">
                        <a:solidFill>
                          <a:schemeClr val="tx1"/>
                        </a:solidFill>
                      </a:endParaRPr>
                    </a:p>
                    <a:p>
                      <a:r>
                        <a:rPr kumimoji="1" lang="ja-JP" altLang="en-US" sz="1400" b="1" dirty="0" smtClean="0">
                          <a:solidFill>
                            <a:schemeClr val="tx1"/>
                          </a:solidFill>
                        </a:rPr>
                        <a:t>中之島公園、</a:t>
                      </a:r>
                      <a:endParaRPr kumimoji="1" lang="en-US" altLang="ja-JP" sz="1400" b="1" dirty="0" smtClean="0">
                        <a:solidFill>
                          <a:schemeClr val="tx1"/>
                        </a:solidFill>
                      </a:endParaRPr>
                    </a:p>
                    <a:p>
                      <a:r>
                        <a:rPr kumimoji="1" lang="ja-JP" altLang="en-US" sz="1400" b="1" dirty="0" smtClean="0">
                          <a:solidFill>
                            <a:schemeClr val="tx1"/>
                          </a:solidFill>
                        </a:rPr>
                        <a:t>中之島</a:t>
                      </a:r>
                      <a:r>
                        <a:rPr kumimoji="1" lang="en-US" altLang="ja-JP" sz="1400" b="1" dirty="0" smtClean="0">
                          <a:solidFill>
                            <a:schemeClr val="tx1"/>
                          </a:solidFill>
                        </a:rPr>
                        <a:t>GATE</a:t>
                      </a:r>
                      <a:r>
                        <a:rPr kumimoji="1" lang="ja-JP" altLang="en-US" sz="1400" b="1" dirty="0" smtClean="0">
                          <a:solidFill>
                            <a:schemeClr val="tx1"/>
                          </a:solidFill>
                        </a:rPr>
                        <a:t>等に、これまでにないシンボル的な拠点をつくり、国内外から注目される</a:t>
                      </a:r>
                      <a:endParaRPr kumimoji="1" lang="en-US" altLang="ja-JP" sz="1400" b="1" dirty="0" smtClean="0">
                        <a:solidFill>
                          <a:schemeClr val="tx1"/>
                        </a:solidFill>
                      </a:endParaRPr>
                    </a:p>
                    <a:p>
                      <a:endParaRPr kumimoji="1" lang="en-US" altLang="ja-JP" sz="1400" b="1" dirty="0" smtClean="0">
                        <a:solidFill>
                          <a:schemeClr val="tx1"/>
                        </a:solidFill>
                      </a:endParaRPr>
                    </a:p>
                    <a:p>
                      <a:endParaRPr kumimoji="1" lang="en-US" altLang="ja-JP" sz="1400" b="1" dirty="0" smtClean="0">
                        <a:solidFill>
                          <a:schemeClr val="tx1"/>
                        </a:solidFill>
                      </a:endParaRPr>
                    </a:p>
                  </a:txBody>
                  <a:tcPr marL="72000" marR="72000" marT="36000" marB="36000" anchor="ctr"/>
                </a:tc>
                <a:tc rowSpan="4">
                  <a:txBody>
                    <a:bodyPr/>
                    <a:lstStyle/>
                    <a:p>
                      <a:pPr algn="ctr"/>
                      <a:r>
                        <a:rPr kumimoji="1" lang="en-US" altLang="ja-JP" sz="1200" dirty="0" smtClean="0"/>
                        <a:t>H25</a:t>
                      </a:r>
                    </a:p>
                    <a:p>
                      <a:pPr algn="ctr"/>
                      <a:r>
                        <a:rPr kumimoji="1" lang="en-US" altLang="ja-JP" sz="1200" dirty="0" smtClean="0"/>
                        <a:t>(2013)</a:t>
                      </a:r>
                      <a:endParaRPr kumimoji="1" lang="ja-JP" altLang="en-US" sz="1200" dirty="0"/>
                    </a:p>
                  </a:txBody>
                  <a:tcPr marL="72000" marR="72000" marT="36000" marB="36000" anchor="ctr"/>
                </a:tc>
                <a:tc rowSpan="2">
                  <a:txBody>
                    <a:bodyPr/>
                    <a:lstStyle/>
                    <a:p>
                      <a:r>
                        <a:rPr kumimoji="1" lang="ja-JP" altLang="en-US" sz="900" u="sng" dirty="0" smtClean="0">
                          <a:solidFill>
                            <a:schemeClr val="tx1"/>
                          </a:solidFill>
                        </a:rPr>
                        <a:t>■取組①中之島公園でのトライアル事業開始</a:t>
                      </a:r>
                      <a:r>
                        <a:rPr kumimoji="1" lang="en-US" altLang="ja-JP" sz="900" u="sng" dirty="0" smtClean="0">
                          <a:solidFill>
                            <a:schemeClr val="tx1"/>
                          </a:solidFill>
                        </a:rPr>
                        <a:t>(10%)</a:t>
                      </a: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rPr>
                        <a:t>中之島公園の１ヶ月程度の利用</a:t>
                      </a:r>
                      <a:r>
                        <a:rPr kumimoji="1" lang="en-US" altLang="ja-JP" sz="700" baseline="0" dirty="0" smtClean="0">
                          <a:solidFill>
                            <a:schemeClr val="tx1"/>
                          </a:solidFill>
                        </a:rPr>
                        <a:t> </a:t>
                      </a:r>
                      <a:r>
                        <a:rPr kumimoji="1" lang="ja-JP" altLang="en-US" sz="700" baseline="0" dirty="0" smtClean="0">
                          <a:solidFill>
                            <a:schemeClr val="tx1"/>
                          </a:solidFill>
                        </a:rPr>
                        <a:t>／公園管理者等との勉強会開始等／道路（みおつくしプロムナード）の利用</a:t>
                      </a:r>
                      <a:endParaRPr kumimoji="1" lang="en-US" altLang="ja-JP" sz="700" baseline="0"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700" u="sng" dirty="0" smtClean="0">
                        <a:solidFill>
                          <a:schemeClr val="tx1"/>
                        </a:solidFill>
                      </a:endParaRPr>
                    </a:p>
                  </a:txBody>
                  <a:tcPr marL="72000" marR="72000" marT="36000" marB="36000">
                    <a:lnR w="12700" cap="flat" cmpd="sng" algn="ctr">
                      <a:solidFill>
                        <a:schemeClr val="bg1"/>
                      </a:solidFill>
                      <a:prstDash val="solid"/>
                      <a:round/>
                      <a:headEnd type="none" w="med" len="med"/>
                      <a:tailEnd type="none" w="med" len="med"/>
                    </a:lnR>
                    <a:lnB w="12700" cap="flat" cmpd="sng" algn="ctr">
                      <a:solidFill>
                        <a:schemeClr val="tx1"/>
                      </a:solidFill>
                      <a:prstDash val="sysDot"/>
                      <a:round/>
                      <a:headEnd type="none" w="med" len="med"/>
                      <a:tailEnd type="none" w="med" len="med"/>
                    </a:lnB>
                  </a:tcPr>
                </a:tc>
                <a:tc rowSpan="2">
                  <a:txBody>
                    <a:bodyPr/>
                    <a:lstStyle/>
                    <a:p>
                      <a:r>
                        <a:rPr lang="ja-JP" altLang="en-US" sz="700" dirty="0" smtClean="0">
                          <a:solidFill>
                            <a:schemeClr val="tx1"/>
                          </a:solidFill>
                          <a:latin typeface="MS UI Gothic" pitchFamily="50" charset="-128"/>
                          <a:ea typeface="MS UI Gothic" pitchFamily="50" charset="-128"/>
                          <a:cs typeface="Meiryo UI" pitchFamily="50" charset="-128"/>
                        </a:rPr>
                        <a:t>１）水都大阪フェスの開催（４日間）と中之島公園の日常的な賑わい創出に向けた３カ月占用協議の実施。長期イベントに必要な電源インフラ整備の実現</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２）中之島公園および周辺エリアのエリアマネジメント（水辺版</a:t>
                      </a:r>
                      <a:r>
                        <a:rPr lang="en-US" altLang="ja-JP" sz="700" dirty="0" smtClean="0">
                          <a:solidFill>
                            <a:schemeClr val="tx1"/>
                          </a:solidFill>
                          <a:latin typeface="MS UI Gothic" pitchFamily="50" charset="-128"/>
                          <a:ea typeface="MS UI Gothic" pitchFamily="50" charset="-128"/>
                          <a:cs typeface="Meiryo UI" pitchFamily="50" charset="-128"/>
                        </a:rPr>
                        <a:t>BID)</a:t>
                      </a:r>
                      <a:r>
                        <a:rPr lang="ja-JP" altLang="en-US" sz="700" dirty="0" smtClean="0">
                          <a:solidFill>
                            <a:schemeClr val="tx1"/>
                          </a:solidFill>
                          <a:latin typeface="MS UI Gothic" pitchFamily="50" charset="-128"/>
                          <a:ea typeface="MS UI Gothic" pitchFamily="50" charset="-128"/>
                          <a:cs typeface="Meiryo UI" pitchFamily="50" charset="-128"/>
                        </a:rPr>
                        <a:t>の提案および勉強会に向けた関係者との打ち合わせの実施</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３）</a:t>
                      </a:r>
                      <a:r>
                        <a:rPr lang="ja-JP" altLang="en-US" sz="700" dirty="0" err="1" smtClean="0">
                          <a:solidFill>
                            <a:schemeClr val="tx1"/>
                          </a:solidFill>
                          <a:latin typeface="MS UI Gothic" pitchFamily="50" charset="-128"/>
                          <a:ea typeface="MS UI Gothic" pitchFamily="50" charset="-128"/>
                          <a:cs typeface="Meiryo UI" pitchFamily="50" charset="-128"/>
                        </a:rPr>
                        <a:t>み</a:t>
                      </a:r>
                      <a:r>
                        <a:rPr lang="ja-JP" altLang="en-US" sz="700" dirty="0" smtClean="0">
                          <a:solidFill>
                            <a:schemeClr val="tx1"/>
                          </a:solidFill>
                          <a:latin typeface="MS UI Gothic" pitchFamily="50" charset="-128"/>
                          <a:ea typeface="MS UI Gothic" pitchFamily="50" charset="-128"/>
                          <a:cs typeface="Meiryo UI" pitchFamily="50" charset="-128"/>
                        </a:rPr>
                        <a:t>おつくしプロムナード</a:t>
                      </a:r>
                      <a:r>
                        <a:rPr lang="en-US" altLang="ja-JP" sz="700" dirty="0" smtClean="0">
                          <a:solidFill>
                            <a:schemeClr val="tx1"/>
                          </a:solidFill>
                          <a:latin typeface="MS UI Gothic" pitchFamily="50" charset="-128"/>
                          <a:ea typeface="MS UI Gothic" pitchFamily="50" charset="-128"/>
                          <a:cs typeface="Meiryo UI" pitchFamily="50" charset="-128"/>
                        </a:rPr>
                        <a:t>(</a:t>
                      </a:r>
                      <a:r>
                        <a:rPr lang="ja-JP" altLang="en-US" sz="700" dirty="0" smtClean="0">
                          <a:solidFill>
                            <a:schemeClr val="tx1"/>
                          </a:solidFill>
                          <a:latin typeface="MS UI Gothic" pitchFamily="50" charset="-128"/>
                          <a:ea typeface="MS UI Gothic" pitchFamily="50" charset="-128"/>
                          <a:cs typeface="Meiryo UI" pitchFamily="50" charset="-128"/>
                        </a:rPr>
                        <a:t>歩行者専用路）を活用して、グリーンマルシェを実施</a:t>
                      </a:r>
                      <a:endParaRPr lang="en-US" altLang="ja-JP" sz="700" dirty="0" smtClean="0">
                        <a:solidFill>
                          <a:schemeClr val="tx1"/>
                        </a:solidFill>
                        <a:latin typeface="MS UI Gothic" pitchFamily="50" charset="-128"/>
                        <a:ea typeface="MS UI Gothic" pitchFamily="50" charset="-128"/>
                        <a:cs typeface="Meiryo UI" pitchFamily="50" charset="-128"/>
                      </a:endParaRPr>
                    </a:p>
                  </a:txBody>
                  <a:tcPr marL="72000" marR="72000" marT="36000" marB="36000">
                    <a:lnL w="12700" cap="flat" cmpd="sng" algn="ctr">
                      <a:solidFill>
                        <a:schemeClr val="bg1"/>
                      </a:solidFill>
                      <a:prstDash val="solid"/>
                      <a:round/>
                      <a:headEnd type="none" w="med" len="med"/>
                      <a:tailEnd type="none" w="med" len="med"/>
                    </a:lnL>
                    <a:lnB w="12700" cap="flat" cmpd="sng" algn="ctr">
                      <a:solidFill>
                        <a:schemeClr val="tx1"/>
                      </a:solidFill>
                      <a:prstDash val="sysDot"/>
                      <a:round/>
                      <a:headEnd type="none" w="med" len="med"/>
                      <a:tailEnd type="none" w="med" len="med"/>
                    </a:lnB>
                  </a:tcPr>
                </a:tc>
                <a:tc>
                  <a:txBody>
                    <a:bodyPr/>
                    <a:lstStyle/>
                    <a:p>
                      <a:endParaRPr kumimoji="1" lang="ja-JP" altLang="en-US" sz="900" dirty="0" smtClean="0"/>
                    </a:p>
                  </a:txBody>
                  <a:tcPr marL="72000" marR="72000" marT="36000" marB="36000"/>
                </a:tc>
                <a:tc>
                  <a:txBody>
                    <a:bodyPr/>
                    <a:lstStyle/>
                    <a:p>
                      <a:r>
                        <a:rPr lang="ja-JP" altLang="en-US" sz="900" dirty="0" smtClean="0"/>
                        <a:t>計画</a:t>
                      </a:r>
                      <a:endParaRPr lang="en-US" altLang="ja-JP" sz="900" dirty="0" smtClean="0"/>
                    </a:p>
                    <a:p>
                      <a:r>
                        <a:rPr lang="en-US" altLang="ja-JP" sz="900" dirty="0" smtClean="0"/>
                        <a:t>20%</a:t>
                      </a:r>
                      <a:endParaRPr lang="ja-JP" altLang="en-US" sz="900" dirty="0"/>
                    </a:p>
                  </a:txBody>
                  <a:tcPr marL="72000" marR="72000" marT="36000" marB="36000"/>
                </a:tc>
                <a:tc gridSpan="2">
                  <a:txBody>
                    <a:bodyPr/>
                    <a:lstStyle/>
                    <a:p>
                      <a:endParaRPr kumimoji="1" lang="ja-JP" altLang="en-US" sz="900" dirty="0"/>
                    </a:p>
                  </a:txBody>
                  <a:tcPr marL="72000" marR="72000" marT="36000" marB="36000"/>
                </a:tc>
                <a:tc hMerge="1">
                  <a:txBody>
                    <a:bodyPr/>
                    <a:lstStyle/>
                    <a:p>
                      <a:endParaRPr kumimoji="1" lang="ja-JP" altLang="en-US"/>
                    </a:p>
                  </a:txBody>
                  <a:tcPr/>
                </a:tc>
                <a:tc gridSpan="2">
                  <a:txBody>
                    <a:bodyPr/>
                    <a:lstStyle/>
                    <a:p>
                      <a:endParaRPr lang="ja-JP" altLang="en-US" sz="900" dirty="0"/>
                    </a:p>
                  </a:txBody>
                  <a:tcPr marL="72000" marR="72000" marT="36000" marB="36000"/>
                </a:tc>
                <a:tc hMerge="1">
                  <a:txBody>
                    <a:bodyPr/>
                    <a:lstStyle/>
                    <a:p>
                      <a:endParaRPr kumimoji="1" lang="ja-JP" altLang="en-US"/>
                    </a:p>
                  </a:txBody>
                  <a:tcPr/>
                </a:tc>
                <a:tc rowSpan="4">
                  <a:txBody>
                    <a:bodyPr/>
                    <a:lstStyle/>
                    <a:p>
                      <a:pPr>
                        <a:spcBef>
                          <a:spcPts val="300"/>
                        </a:spcBef>
                      </a:pPr>
                      <a:r>
                        <a:rPr kumimoji="1" lang="ja-JP" altLang="en-US" sz="700" dirty="0" smtClean="0">
                          <a:latin typeface="MS UI Gothic" panose="020B0600070205080204" pitchFamily="50" charset="-128"/>
                          <a:ea typeface="MS UI Gothic" panose="020B0600070205080204" pitchFamily="50" charset="-128"/>
                        </a:rPr>
                        <a:t>①集客数前年比</a:t>
                      </a:r>
                      <a:r>
                        <a:rPr kumimoji="1" lang="en-US" altLang="ja-JP" sz="700" dirty="0" smtClean="0">
                          <a:latin typeface="MS UI Gothic" panose="020B0600070205080204" pitchFamily="50" charset="-128"/>
                          <a:ea typeface="MS UI Gothic" panose="020B0600070205080204" pitchFamily="50" charset="-128"/>
                        </a:rPr>
                        <a:t>120</a:t>
                      </a:r>
                      <a:r>
                        <a:rPr kumimoji="1" lang="ja-JP" altLang="en-US" sz="700" dirty="0" smtClean="0">
                          <a:latin typeface="MS UI Gothic" panose="020B0600070205080204" pitchFamily="50" charset="-128"/>
                          <a:ea typeface="MS UI Gothic" panose="020B0600070205080204" pitchFamily="50" charset="-128"/>
                        </a:rPr>
                        <a:t>％（来場者数</a:t>
                      </a:r>
                      <a:r>
                        <a:rPr kumimoji="1" lang="en-US" altLang="ja-JP" sz="700" dirty="0" smtClean="0">
                          <a:latin typeface="MS UI Gothic" panose="020B0600070205080204" pitchFamily="50" charset="-128"/>
                          <a:ea typeface="MS UI Gothic" panose="020B0600070205080204" pitchFamily="50" charset="-128"/>
                        </a:rPr>
                        <a:t>3.7</a:t>
                      </a:r>
                      <a:r>
                        <a:rPr kumimoji="1" lang="ja-JP" altLang="en-US" sz="700" dirty="0" smtClean="0">
                          <a:latin typeface="MS UI Gothic" panose="020B0600070205080204" pitchFamily="50" charset="-128"/>
                          <a:ea typeface="MS UI Gothic" panose="020B0600070205080204" pitchFamily="50" charset="-128"/>
                        </a:rPr>
                        <a:t>万人</a:t>
                      </a:r>
                      <a:r>
                        <a:rPr kumimoji="1" lang="en-US" altLang="ja-JP" sz="700" dirty="0" smtClean="0">
                          <a:latin typeface="MS UI Gothic" panose="020B0600070205080204" pitchFamily="50" charset="-128"/>
                          <a:ea typeface="MS UI Gothic" panose="020B0600070205080204" pitchFamily="50" charset="-128"/>
                        </a:rPr>
                        <a:t>/</a:t>
                      </a:r>
                      <a:r>
                        <a:rPr kumimoji="1" lang="ja-JP" altLang="en-US" sz="700" dirty="0" smtClean="0">
                          <a:latin typeface="MS UI Gothic" panose="020B0600070205080204" pitchFamily="50" charset="-128"/>
                          <a:ea typeface="MS UI Gothic" panose="020B0600070205080204" pitchFamily="50" charset="-128"/>
                        </a:rPr>
                        <a:t>日）。民間投資（中之島公園</a:t>
                      </a:r>
                      <a:r>
                        <a:rPr kumimoji="1" lang="en-US" altLang="ja-JP" sz="700" dirty="0" smtClean="0">
                          <a:latin typeface="MS UI Gothic" panose="020B0600070205080204" pitchFamily="50" charset="-128"/>
                          <a:ea typeface="MS UI Gothic" panose="020B0600070205080204" pitchFamily="50" charset="-128"/>
                        </a:rPr>
                        <a:t>2500</a:t>
                      </a:r>
                      <a:r>
                        <a:rPr kumimoji="1" lang="ja-JP" altLang="en-US" sz="700" dirty="0" smtClean="0">
                          <a:latin typeface="MS UI Gothic" panose="020B0600070205080204" pitchFamily="50" charset="-128"/>
                          <a:ea typeface="MS UI Gothic" panose="020B0600070205080204" pitchFamily="50" charset="-128"/>
                        </a:rPr>
                        <a:t>万円　＋中之島</a:t>
                      </a:r>
                      <a:r>
                        <a:rPr kumimoji="1" lang="en-US" altLang="ja-JP" sz="700" dirty="0" smtClean="0">
                          <a:latin typeface="MS UI Gothic" panose="020B0600070205080204" pitchFamily="50" charset="-128"/>
                          <a:ea typeface="MS UI Gothic" panose="020B0600070205080204" pitchFamily="50" charset="-128"/>
                        </a:rPr>
                        <a:t>GATE</a:t>
                      </a:r>
                      <a:r>
                        <a:rPr kumimoji="1" lang="ja-JP" altLang="en-US" sz="700" dirty="0" smtClean="0">
                          <a:latin typeface="MS UI Gothic" panose="020B0600070205080204" pitchFamily="50" charset="-128"/>
                          <a:ea typeface="MS UI Gothic" panose="020B0600070205080204" pitchFamily="50" charset="-128"/>
                        </a:rPr>
                        <a:t>　７店舗　売上約</a:t>
                      </a:r>
                      <a:r>
                        <a:rPr kumimoji="1" lang="en-US" altLang="ja-JP" sz="700" dirty="0" smtClean="0">
                          <a:latin typeface="MS UI Gothic" panose="020B0600070205080204" pitchFamily="50" charset="-128"/>
                          <a:ea typeface="MS UI Gothic" panose="020B0600070205080204" pitchFamily="50" charset="-128"/>
                        </a:rPr>
                        <a:t>1800</a:t>
                      </a:r>
                      <a:r>
                        <a:rPr kumimoji="1" lang="ja-JP" altLang="en-US" sz="700" dirty="0" smtClean="0">
                          <a:latin typeface="MS UI Gothic" panose="020B0600070205080204" pitchFamily="50" charset="-128"/>
                          <a:ea typeface="MS UI Gothic" panose="020B0600070205080204" pitchFamily="50" charset="-128"/>
                        </a:rPr>
                        <a:t>万円＋</a:t>
                      </a:r>
                      <a:r>
                        <a:rPr kumimoji="1" lang="en-US" altLang="ja-JP" sz="700" dirty="0" smtClean="0">
                          <a:latin typeface="MS UI Gothic" panose="020B0600070205080204" pitchFamily="50" charset="-128"/>
                          <a:ea typeface="MS UI Gothic" panose="020B0600070205080204" pitchFamily="50" charset="-128"/>
                        </a:rPr>
                        <a:t>FM</a:t>
                      </a:r>
                      <a:r>
                        <a:rPr kumimoji="1" lang="ja-JP" altLang="en-US" sz="700" dirty="0" smtClean="0">
                          <a:latin typeface="MS UI Gothic" panose="020B0600070205080204" pitchFamily="50" charset="-128"/>
                          <a:ea typeface="MS UI Gothic" panose="020B0600070205080204" pitchFamily="50" charset="-128"/>
                        </a:rPr>
                        <a:t>大阪によるメディア協力約</a:t>
                      </a:r>
                      <a:r>
                        <a:rPr kumimoji="1" lang="en-US" altLang="ja-JP" sz="700" dirty="0" smtClean="0">
                          <a:latin typeface="MS UI Gothic" panose="020B0600070205080204" pitchFamily="50" charset="-128"/>
                          <a:ea typeface="MS UI Gothic" panose="020B0600070205080204" pitchFamily="50" charset="-128"/>
                        </a:rPr>
                        <a:t>1200</a:t>
                      </a:r>
                      <a:r>
                        <a:rPr kumimoji="1" lang="ja-JP" altLang="en-US" sz="700" dirty="0" smtClean="0">
                          <a:latin typeface="MS UI Gothic" panose="020B0600070205080204" pitchFamily="50" charset="-128"/>
                          <a:ea typeface="MS UI Gothic" panose="020B0600070205080204" pitchFamily="50" charset="-128"/>
                        </a:rPr>
                        <a:t>万円）</a:t>
                      </a:r>
                    </a:p>
                    <a:p>
                      <a:pPr>
                        <a:spcBef>
                          <a:spcPts val="300"/>
                        </a:spcBef>
                      </a:pPr>
                      <a:r>
                        <a:rPr kumimoji="1" lang="ja-JP" altLang="en-US" sz="700" dirty="0" smtClean="0">
                          <a:latin typeface="MS UI Gothic" panose="020B0600070205080204" pitchFamily="50" charset="-128"/>
                          <a:ea typeface="MS UI Gothic" panose="020B0600070205080204" pitchFamily="50" charset="-128"/>
                        </a:rPr>
                        <a:t>②</a:t>
                      </a:r>
                      <a:r>
                        <a:rPr kumimoji="1" lang="zh-TW" altLang="en-US" sz="700" dirty="0" smtClean="0">
                          <a:latin typeface="MS UI Gothic" panose="020B0600070205080204" pitchFamily="50" charset="-128"/>
                          <a:ea typeface="MS UI Gothic" panose="020B0600070205080204" pitchFamily="50" charset="-128"/>
                        </a:rPr>
                        <a:t>公募助成</a:t>
                      </a:r>
                      <a:r>
                        <a:rPr kumimoji="1" lang="en-US" altLang="zh-TW" sz="700" dirty="0" smtClean="0">
                          <a:latin typeface="MS UI Gothic" panose="020B0600070205080204" pitchFamily="50" charset="-128"/>
                          <a:ea typeface="MS UI Gothic" panose="020B0600070205080204" pitchFamily="50" charset="-128"/>
                        </a:rPr>
                        <a:t>6</a:t>
                      </a:r>
                      <a:r>
                        <a:rPr kumimoji="1" lang="zh-TW" altLang="en-US" sz="700" dirty="0" smtClean="0">
                          <a:latin typeface="MS UI Gothic" panose="020B0600070205080204" pitchFamily="50" charset="-128"/>
                          <a:ea typeface="MS UI Gothic" panose="020B0600070205080204" pitchFamily="50" charset="-128"/>
                        </a:rPr>
                        <a:t>件</a:t>
                      </a:r>
                      <a:r>
                        <a:rPr kumimoji="1" lang="ja-JP" altLang="en-US" sz="700" dirty="0" err="1" smtClean="0">
                          <a:latin typeface="MS UI Gothic" panose="020B0600070205080204" pitchFamily="50" charset="-128"/>
                          <a:ea typeface="MS UI Gothic" panose="020B0600070205080204" pitchFamily="50" charset="-128"/>
                        </a:rPr>
                        <a:t>。</a:t>
                      </a:r>
                      <a:r>
                        <a:rPr kumimoji="1" lang="ja-JP" altLang="en-US" sz="700" dirty="0" smtClean="0">
                          <a:latin typeface="MS UI Gothic" panose="020B0600070205080204" pitchFamily="50" charset="-128"/>
                          <a:ea typeface="MS UI Gothic" panose="020B0600070205080204" pitchFamily="50" charset="-128"/>
                        </a:rPr>
                        <a:t>大阪シティクルーズ協議会との共同企画実施を通じた連携体制構築（中之島シャトルクルーズ：利用者約</a:t>
                      </a:r>
                      <a:r>
                        <a:rPr kumimoji="1" lang="en-US" altLang="ja-JP" sz="700" dirty="0" smtClean="0">
                          <a:latin typeface="MS UI Gothic" panose="020B0600070205080204" pitchFamily="50" charset="-128"/>
                          <a:ea typeface="MS UI Gothic" panose="020B0600070205080204" pitchFamily="50" charset="-128"/>
                        </a:rPr>
                        <a:t>1,329</a:t>
                      </a:r>
                      <a:r>
                        <a:rPr kumimoji="1" lang="ja-JP" altLang="en-US" sz="700" dirty="0" smtClean="0">
                          <a:latin typeface="MS UI Gothic" panose="020B0600070205080204" pitchFamily="50" charset="-128"/>
                          <a:ea typeface="MS UI Gothic" panose="020B0600070205080204" pitchFamily="50" charset="-128"/>
                        </a:rPr>
                        <a:t>名、大阪水辺バルクルーズ：利用者約</a:t>
                      </a:r>
                      <a:r>
                        <a:rPr kumimoji="1" lang="en-US" altLang="ja-JP" sz="700" dirty="0" smtClean="0">
                          <a:latin typeface="MS UI Gothic" panose="020B0600070205080204" pitchFamily="50" charset="-128"/>
                          <a:ea typeface="MS UI Gothic" panose="020B0600070205080204" pitchFamily="50" charset="-128"/>
                        </a:rPr>
                        <a:t>3,300</a:t>
                      </a:r>
                      <a:r>
                        <a:rPr kumimoji="1" lang="ja-JP" altLang="en-US" sz="700" dirty="0" smtClean="0">
                          <a:latin typeface="MS UI Gothic" panose="020B0600070205080204" pitchFamily="50" charset="-128"/>
                          <a:ea typeface="MS UI Gothic" panose="020B0600070205080204" pitchFamily="50" charset="-128"/>
                        </a:rPr>
                        <a:t>名）</a:t>
                      </a:r>
                      <a:endParaRPr kumimoji="1" lang="en-US" altLang="ja-JP" sz="700" dirty="0" smtClean="0">
                        <a:latin typeface="MS UI Gothic" panose="020B0600070205080204" pitchFamily="50" charset="-128"/>
                        <a:ea typeface="MS UI Gothic" panose="020B0600070205080204" pitchFamily="50" charset="-128"/>
                      </a:endParaRPr>
                    </a:p>
                    <a:p>
                      <a:pPr>
                        <a:spcBef>
                          <a:spcPts val="300"/>
                        </a:spcBef>
                      </a:pPr>
                      <a:r>
                        <a:rPr kumimoji="1" lang="ja-JP" altLang="en-US" sz="700" dirty="0" smtClean="0">
                          <a:latin typeface="MS UI Gothic" panose="020B0600070205080204" pitchFamily="50" charset="-128"/>
                          <a:ea typeface="MS UI Gothic" panose="020B0600070205080204" pitchFamily="50" charset="-128"/>
                        </a:rPr>
                        <a:t>③水都大阪フェスの国内外での取り上げ（海外：新聞掲載</a:t>
                      </a:r>
                      <a:r>
                        <a:rPr kumimoji="1" lang="en-US" altLang="ja-JP" sz="700" dirty="0" smtClean="0">
                          <a:latin typeface="MS UI Gothic" panose="020B0600070205080204" pitchFamily="50" charset="-128"/>
                          <a:ea typeface="MS UI Gothic" panose="020B0600070205080204" pitchFamily="50" charset="-128"/>
                        </a:rPr>
                        <a:t>1</a:t>
                      </a:r>
                      <a:r>
                        <a:rPr kumimoji="1" lang="ja-JP" altLang="en-US" sz="700" dirty="0" smtClean="0">
                          <a:latin typeface="MS UI Gothic" panose="020B0600070205080204" pitchFamily="50" charset="-128"/>
                          <a:ea typeface="MS UI Gothic" panose="020B0600070205080204" pitchFamily="50" charset="-128"/>
                        </a:rPr>
                        <a:t>件、国内：新聞・雑誌など掲載</a:t>
                      </a:r>
                      <a:r>
                        <a:rPr kumimoji="1" lang="en-US" altLang="ja-JP" sz="700" dirty="0" smtClean="0">
                          <a:latin typeface="MS UI Gothic" panose="020B0600070205080204" pitchFamily="50" charset="-128"/>
                          <a:ea typeface="MS UI Gothic" panose="020B0600070205080204" pitchFamily="50" charset="-128"/>
                        </a:rPr>
                        <a:t>37</a:t>
                      </a:r>
                      <a:r>
                        <a:rPr kumimoji="1" lang="ja-JP" altLang="en-US" sz="700" dirty="0" smtClean="0">
                          <a:latin typeface="MS UI Gothic" panose="020B0600070205080204" pitchFamily="50" charset="-128"/>
                          <a:ea typeface="MS UI Gothic" panose="020B0600070205080204" pitchFamily="50" charset="-128"/>
                        </a:rPr>
                        <a:t>件、</a:t>
                      </a:r>
                      <a:r>
                        <a:rPr kumimoji="1" lang="en-US" altLang="ja-JP" sz="700" dirty="0" smtClean="0">
                          <a:latin typeface="MS UI Gothic" panose="020B0600070205080204" pitchFamily="50" charset="-128"/>
                          <a:ea typeface="MS UI Gothic" panose="020B0600070205080204" pitchFamily="50" charset="-128"/>
                        </a:rPr>
                        <a:t>TV</a:t>
                      </a:r>
                      <a:r>
                        <a:rPr kumimoji="1" lang="ja-JP" altLang="en-US" sz="700" dirty="0" smtClean="0">
                          <a:latin typeface="MS UI Gothic" panose="020B0600070205080204" pitchFamily="50" charset="-128"/>
                          <a:ea typeface="MS UI Gothic" panose="020B0600070205080204" pitchFamily="50" charset="-128"/>
                        </a:rPr>
                        <a:t>放映</a:t>
                      </a:r>
                      <a:r>
                        <a:rPr kumimoji="1" lang="en-US" altLang="ja-JP" sz="700" dirty="0" smtClean="0">
                          <a:latin typeface="MS UI Gothic" panose="020B0600070205080204" pitchFamily="50" charset="-128"/>
                          <a:ea typeface="MS UI Gothic" panose="020B0600070205080204" pitchFamily="50" charset="-128"/>
                        </a:rPr>
                        <a:t>6</a:t>
                      </a:r>
                      <a:r>
                        <a:rPr kumimoji="1" lang="ja-JP" altLang="en-US" sz="700" dirty="0" smtClean="0">
                          <a:latin typeface="MS UI Gothic" panose="020B0600070205080204" pitchFamily="50" charset="-128"/>
                          <a:ea typeface="MS UI Gothic" panose="020B0600070205080204" pitchFamily="50" charset="-128"/>
                        </a:rPr>
                        <a:t>件、ラジオ</a:t>
                      </a:r>
                      <a:r>
                        <a:rPr kumimoji="1" lang="en-US" altLang="ja-JP" sz="700" dirty="0" smtClean="0">
                          <a:latin typeface="MS UI Gothic" panose="020B0600070205080204" pitchFamily="50" charset="-128"/>
                          <a:ea typeface="MS UI Gothic" panose="020B0600070205080204" pitchFamily="50" charset="-128"/>
                        </a:rPr>
                        <a:t>5</a:t>
                      </a:r>
                      <a:r>
                        <a:rPr kumimoji="1" lang="ja-JP" altLang="en-US" sz="700" dirty="0" smtClean="0">
                          <a:latin typeface="MS UI Gothic" panose="020B0600070205080204" pitchFamily="50" charset="-128"/>
                          <a:ea typeface="MS UI Gothic" panose="020B0600070205080204" pitchFamily="50" charset="-128"/>
                        </a:rPr>
                        <a:t>件。広告価値換算計</a:t>
                      </a:r>
                      <a:r>
                        <a:rPr kumimoji="1" lang="en-US" altLang="ja-JP" sz="700" dirty="0" smtClean="0">
                          <a:latin typeface="MS UI Gothic" panose="020B0600070205080204" pitchFamily="50" charset="-128"/>
                          <a:ea typeface="MS UI Gothic" panose="020B0600070205080204" pitchFamily="50" charset="-128"/>
                        </a:rPr>
                        <a:t>66</a:t>
                      </a:r>
                      <a:r>
                        <a:rPr kumimoji="1" lang="ja-JP" altLang="en-US" sz="700" dirty="0" smtClean="0">
                          <a:latin typeface="MS UI Gothic" panose="020B0600070205080204" pitchFamily="50" charset="-128"/>
                          <a:ea typeface="MS UI Gothic" panose="020B0600070205080204" pitchFamily="50" charset="-128"/>
                        </a:rPr>
                        <a:t>百万円）</a:t>
                      </a:r>
                    </a:p>
                    <a:p>
                      <a:pPr>
                        <a:spcBef>
                          <a:spcPts val="300"/>
                        </a:spcBef>
                      </a:pPr>
                      <a:r>
                        <a:rPr kumimoji="1" lang="ja-JP" altLang="en-US" sz="700" dirty="0" smtClean="0">
                          <a:latin typeface="MS UI Gothic" panose="020B0600070205080204" pitchFamily="50" charset="-128"/>
                          <a:ea typeface="MS UI Gothic" panose="020B0600070205080204" pitchFamily="50" charset="-128"/>
                        </a:rPr>
                        <a:t>・視察の受け入れ（海外</a:t>
                      </a:r>
                      <a:r>
                        <a:rPr kumimoji="1" lang="en-US" altLang="ja-JP" sz="700" dirty="0" smtClean="0">
                          <a:latin typeface="MS UI Gothic" panose="020B0600070205080204" pitchFamily="50" charset="-128"/>
                          <a:ea typeface="MS UI Gothic" panose="020B0600070205080204" pitchFamily="50" charset="-128"/>
                        </a:rPr>
                        <a:t>2</a:t>
                      </a:r>
                      <a:r>
                        <a:rPr kumimoji="1" lang="ja-JP" altLang="en-US" sz="700" dirty="0" smtClean="0">
                          <a:latin typeface="MS UI Gothic" panose="020B0600070205080204" pitchFamily="50" charset="-128"/>
                          <a:ea typeface="MS UI Gothic" panose="020B0600070205080204" pitchFamily="50" charset="-128"/>
                        </a:rPr>
                        <a:t>件、国内</a:t>
                      </a:r>
                      <a:r>
                        <a:rPr kumimoji="1" lang="en-US" altLang="ja-JP" sz="700" dirty="0" smtClean="0">
                          <a:latin typeface="MS UI Gothic" panose="020B0600070205080204" pitchFamily="50" charset="-128"/>
                          <a:ea typeface="MS UI Gothic" panose="020B0600070205080204" pitchFamily="50" charset="-128"/>
                        </a:rPr>
                        <a:t>12</a:t>
                      </a:r>
                      <a:r>
                        <a:rPr kumimoji="1" lang="ja-JP" altLang="en-US" sz="700" dirty="0" smtClean="0">
                          <a:latin typeface="MS UI Gothic" panose="020B0600070205080204" pitchFamily="50" charset="-128"/>
                          <a:ea typeface="MS UI Gothic" panose="020B0600070205080204" pitchFamily="50" charset="-128"/>
                        </a:rPr>
                        <a:t>件）</a:t>
                      </a:r>
                    </a:p>
                  </a:txBody>
                  <a:tcPr marL="72000" marR="72000" marT="36000" marB="36000"/>
                </a:tc>
                <a:tc rowSpan="4">
                  <a:txBody>
                    <a:bodyPr/>
                    <a:lstStyle/>
                    <a:p>
                      <a:pPr algn="ctr"/>
                      <a:r>
                        <a:rPr kumimoji="1" lang="en-US" altLang="ja-JP" sz="1200" dirty="0" smtClean="0"/>
                        <a:t>72</a:t>
                      </a:r>
                      <a:endParaRPr kumimoji="1" lang="ja-JP" altLang="en-US" sz="1200" dirty="0"/>
                    </a:p>
                  </a:txBody>
                  <a:tcPr marL="72000" marR="72000" marT="36000" marB="36000">
                    <a:lnR w="12700" cap="flat" cmpd="sng" algn="ctr">
                      <a:solidFill>
                        <a:schemeClr val="bg1"/>
                      </a:solidFill>
                      <a:prstDash val="solid"/>
                      <a:round/>
                      <a:headEnd type="none" w="med" len="med"/>
                      <a:tailEnd type="none" w="med" len="med"/>
                    </a:lnR>
                  </a:tcPr>
                </a:tc>
                <a:tc rowSpan="4">
                  <a:txBody>
                    <a:bodyPr/>
                    <a:lstStyle/>
                    <a:p>
                      <a:pPr algn="ctr"/>
                      <a:r>
                        <a:rPr kumimoji="1" lang="en-US" altLang="ja-JP" sz="1200" dirty="0" smtClean="0"/>
                        <a:t>70</a:t>
                      </a:r>
                      <a:endParaRPr kumimoji="1" lang="ja-JP" altLang="en-US" sz="1200" dirty="0"/>
                    </a:p>
                  </a:txBody>
                  <a:tcPr marL="72000" marR="72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rowSpan="4">
                  <a:txBody>
                    <a:bodyPr/>
                    <a:lstStyle/>
                    <a:p>
                      <a:pPr algn="ctr"/>
                      <a:r>
                        <a:rPr kumimoji="1" lang="en-US" altLang="ja-JP" sz="1200" dirty="0" smtClean="0"/>
                        <a:t>71</a:t>
                      </a:r>
                      <a:endParaRPr kumimoji="1" lang="ja-JP" altLang="en-US" sz="1200" dirty="0"/>
                    </a:p>
                  </a:txBody>
                  <a:tcPr marL="72000" marR="72000" marT="36000" marB="36000">
                    <a:lnL w="12700" cap="flat" cmpd="sng" algn="ctr">
                      <a:solidFill>
                        <a:schemeClr val="bg1"/>
                      </a:solidFill>
                      <a:prstDash val="solid"/>
                      <a:round/>
                      <a:headEnd type="none" w="med" len="med"/>
                      <a:tailEnd type="none" w="med" len="med"/>
                    </a:lnL>
                  </a:tcPr>
                </a:tc>
              </a:tr>
              <a:tr h="59507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3" gridSpan="6">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1000" b="1" u="sng" dirty="0" smtClean="0">
                          <a:effectLst/>
                        </a:rPr>
                        <a:t>■拠点化に向けた取り組み・連携の開始</a:t>
                      </a:r>
                      <a:endParaRPr kumimoji="1" lang="en-US" altLang="ja-JP" sz="1000" b="1" u="sng" dirty="0" smtClean="0">
                        <a:effectLst/>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1000" b="0" u="none" dirty="0" smtClean="0">
                          <a:effectLst/>
                        </a:rPr>
                        <a:t>①</a:t>
                      </a:r>
                      <a:r>
                        <a:rPr kumimoji="1" lang="ja-JP" altLang="en-US" sz="900" dirty="0" smtClean="0">
                          <a:solidFill>
                            <a:schemeClr val="tx1"/>
                          </a:solidFill>
                          <a:latin typeface="MS UI Gothic" pitchFamily="50" charset="-128"/>
                          <a:ea typeface="MS UI Gothic" pitchFamily="50" charset="-128"/>
                          <a:cs typeface="Meiryo UI" pitchFamily="50" charset="-128"/>
                        </a:rPr>
                        <a:t>水都大阪フェスの前年を上回る集客</a:t>
                      </a:r>
                      <a:endParaRPr kumimoji="1" lang="en-US" altLang="ja-JP" sz="9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S UI Gothic" pitchFamily="50" charset="-128"/>
                          <a:ea typeface="MS UI Gothic" pitchFamily="50" charset="-128"/>
                          <a:cs typeface="Meiryo UI" pitchFamily="50" charset="-128"/>
                        </a:rPr>
                        <a:t>　水都大阪フェスの前年を上回る集客／民間企業からの投資</a:t>
                      </a:r>
                      <a:endParaRPr kumimoji="1"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S UI Gothic" pitchFamily="50" charset="-128"/>
                          <a:ea typeface="MS UI Gothic" pitchFamily="50" charset="-128"/>
                          <a:cs typeface="Meiryo UI" pitchFamily="50" charset="-128"/>
                        </a:rPr>
                        <a:t>②水都フェスを契機とした拠点、舟運との連携・支援の開始</a:t>
                      </a:r>
                      <a:endParaRPr kumimoji="1" lang="en-US" altLang="ja-JP" sz="900" dirty="0" smtClean="0">
                        <a:solidFill>
                          <a:schemeClr val="tx1"/>
                        </a:solidFill>
                        <a:latin typeface="MS UI Gothic" pitchFamily="50" charset="-128"/>
                        <a:ea typeface="MS UI Gothic" pitchFamily="50" charset="-128"/>
                        <a:cs typeface="Meiryo UI" pitchFamily="50" charset="-128"/>
                      </a:endParaRPr>
                    </a:p>
                    <a:p>
                      <a:r>
                        <a:rPr kumimoji="1" lang="ja-JP" altLang="en-US" sz="700" dirty="0" smtClean="0">
                          <a:solidFill>
                            <a:schemeClr val="tx1"/>
                          </a:solidFill>
                          <a:latin typeface="MS UI Gothic" pitchFamily="50" charset="-128"/>
                          <a:ea typeface="MS UI Gothic" pitchFamily="50" charset="-128"/>
                          <a:cs typeface="Meiryo UI" pitchFamily="50" charset="-128"/>
                        </a:rPr>
                        <a:t>　大阪シティクルーズ推進協議会との連携／フェス期間中の水の回廊の拠点への助成・公募する等、拠点のコンテンツの増強</a:t>
                      </a:r>
                      <a:endParaRPr kumimoji="1" lang="en-US" altLang="ja-JP" sz="700" dirty="0" smtClean="0">
                        <a:solidFill>
                          <a:schemeClr val="tx1"/>
                        </a:solidFill>
                        <a:latin typeface="MS UI Gothic" pitchFamily="50" charset="-128"/>
                        <a:ea typeface="MS UI Gothic" pitchFamily="50" charset="-128"/>
                        <a:cs typeface="Meiryo UI" pitchFamily="50" charset="-128"/>
                      </a:endParaRPr>
                    </a:p>
                    <a:p>
                      <a:endParaRPr kumimoji="1" lang="en-US" altLang="ja-JP" sz="700" dirty="0" smtClean="0">
                        <a:solidFill>
                          <a:schemeClr val="tx1"/>
                        </a:solidFill>
                        <a:latin typeface="MS UI Gothic" pitchFamily="50" charset="-128"/>
                        <a:ea typeface="MS UI Gothic" pitchFamily="50" charset="-128"/>
                        <a:cs typeface="Meiryo UI" pitchFamily="50" charset="-128"/>
                      </a:endParaRPr>
                    </a:p>
                    <a:p>
                      <a:r>
                        <a:rPr kumimoji="1" lang="ja-JP" altLang="en-US" sz="900" dirty="0" smtClean="0">
                          <a:solidFill>
                            <a:schemeClr val="tx1"/>
                          </a:solidFill>
                          <a:latin typeface="MS UI Gothic" pitchFamily="50" charset="-128"/>
                          <a:ea typeface="MS UI Gothic" pitchFamily="50" charset="-128"/>
                          <a:cs typeface="Meiryo UI" pitchFamily="50" charset="-128"/>
                        </a:rPr>
                        <a:t>③水都フェスを契機とした水都大阪の国内外で取上げ</a:t>
                      </a:r>
                      <a:endParaRPr kumimoji="1" lang="en-US" altLang="ja-JP" sz="900" dirty="0" smtClean="0"/>
                    </a:p>
                  </a:txBody>
                  <a:tcPr marL="72000" marR="72000" marT="36000" marB="36000"/>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5919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u="sng" dirty="0" smtClean="0">
                          <a:solidFill>
                            <a:schemeClr val="tx1"/>
                          </a:solidFill>
                        </a:rPr>
                        <a:t>■取組②中之島ＧＡＴＥでのトライアル事業開始</a:t>
                      </a:r>
                      <a:r>
                        <a:rPr kumimoji="1" lang="en-US" altLang="ja-JP" sz="900" u="sng" dirty="0" smtClean="0">
                          <a:solidFill>
                            <a:schemeClr val="tx1"/>
                          </a:solidFill>
                        </a:rPr>
                        <a:t>(5%)</a:t>
                      </a:r>
                    </a:p>
                    <a:p>
                      <a:r>
                        <a:rPr lang="ja-JP" altLang="en-US" sz="700" dirty="0" smtClean="0">
                          <a:solidFill>
                            <a:schemeClr val="tx1"/>
                          </a:solidFill>
                          <a:latin typeface="MS UI Gothic" pitchFamily="50" charset="-128"/>
                          <a:ea typeface="MS UI Gothic" pitchFamily="50" charset="-128"/>
                          <a:cs typeface="Meiryo UI" pitchFamily="50" charset="-128"/>
                        </a:rPr>
                        <a:t>左岸の</a:t>
                      </a:r>
                      <a:r>
                        <a:rPr lang="en-US" altLang="ja-JP" sz="700" dirty="0" smtClean="0">
                          <a:solidFill>
                            <a:schemeClr val="tx1"/>
                          </a:solidFill>
                          <a:latin typeface="MS UI Gothic" pitchFamily="50" charset="-128"/>
                          <a:ea typeface="MS UI Gothic" pitchFamily="50" charset="-128"/>
                          <a:cs typeface="Meiryo UI" pitchFamily="50" charset="-128"/>
                        </a:rPr>
                        <a:t>1</a:t>
                      </a:r>
                      <a:r>
                        <a:rPr lang="ja-JP" altLang="en-US" sz="700" dirty="0" smtClean="0">
                          <a:solidFill>
                            <a:schemeClr val="tx1"/>
                          </a:solidFill>
                          <a:latin typeface="MS UI Gothic" pitchFamily="50" charset="-128"/>
                          <a:ea typeface="MS UI Gothic" pitchFamily="50" charset="-128"/>
                          <a:cs typeface="Meiryo UI" pitchFamily="50" charset="-128"/>
                        </a:rPr>
                        <a:t>ヶ月程度の利用／左岸管理者等との利活用方針の合意／福島区側の右岸の利活用促進</a:t>
                      </a:r>
                      <a:endParaRPr lang="en-US" altLang="ja-JP" sz="700" dirty="0" smtClean="0">
                        <a:solidFill>
                          <a:schemeClr val="tx1"/>
                        </a:solidFill>
                        <a:latin typeface="MS UI Gothic" pitchFamily="50" charset="-128"/>
                        <a:ea typeface="MS UI Gothic" pitchFamily="50" charset="-128"/>
                        <a:cs typeface="Meiryo UI" pitchFamily="50" charset="-128"/>
                      </a:endParaRPr>
                    </a:p>
                    <a:p>
                      <a:endParaRPr lang="en-US" altLang="ja-JP" sz="700" dirty="0" smtClean="0">
                        <a:solidFill>
                          <a:schemeClr val="tx1"/>
                        </a:solidFill>
                        <a:latin typeface="MS UI Gothic" pitchFamily="50" charset="-128"/>
                        <a:ea typeface="MS UI Gothic" pitchFamily="50" charset="-128"/>
                        <a:cs typeface="Meiryo UI" pitchFamily="50" charset="-128"/>
                      </a:endParaRPr>
                    </a:p>
                  </a:txBody>
                  <a:tcPr marL="72000" marR="72000" marT="36000" marB="36000">
                    <a:lnR w="12700" cap="flat" cmpd="sng" algn="ctr">
                      <a:solidFill>
                        <a:schemeClr val="bg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lang="ja-JP" altLang="en-US" sz="700" dirty="0" smtClean="0">
                          <a:solidFill>
                            <a:schemeClr val="tx1"/>
                          </a:solidFill>
                          <a:latin typeface="MS UI Gothic" pitchFamily="50" charset="-128"/>
                          <a:ea typeface="MS UI Gothic" pitchFamily="50" charset="-128"/>
                          <a:cs typeface="Meiryo UI" pitchFamily="50" charset="-128"/>
                        </a:rPr>
                        <a:t>１）左岸の未利用地の初めての利用（１６日間）および５１千人の集客</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２）左岸管理者等と次年度以降の利活用合意</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３）右岸の利活用促進に向けた船のある風景創出</a:t>
                      </a:r>
                      <a:endParaRPr lang="en-US" altLang="ja-JP" sz="700" dirty="0" smtClean="0">
                        <a:solidFill>
                          <a:schemeClr val="tx1"/>
                        </a:solidFill>
                        <a:latin typeface="MS UI Gothic" pitchFamily="50" charset="-128"/>
                        <a:ea typeface="MS UI Gothic" pitchFamily="50" charset="-128"/>
                        <a:cs typeface="Meiryo UI" pitchFamily="50" charset="-128"/>
                      </a:endParaRPr>
                    </a:p>
                  </a:txBody>
                  <a:tcPr marL="72000" marR="72000" marT="36000" marB="36000">
                    <a:lnL w="12700" cap="flat" cmpd="sng" algn="ctr">
                      <a:solidFill>
                        <a:schemeClr val="bg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3274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u="none" dirty="0" smtClean="0">
                          <a:solidFill>
                            <a:schemeClr val="tx1"/>
                          </a:solidFill>
                        </a:rPr>
                        <a:t>■</a:t>
                      </a:r>
                      <a:r>
                        <a:rPr kumimoji="1" lang="ja-JP" altLang="en-US" sz="900" u="sng" dirty="0" smtClean="0">
                          <a:solidFill>
                            <a:schemeClr val="tx1"/>
                          </a:solidFill>
                        </a:rPr>
                        <a:t>取組③水都大阪フェスの開催等（</a:t>
                      </a:r>
                      <a:r>
                        <a:rPr kumimoji="1" lang="en-US" altLang="ja-JP" sz="900" u="sng" dirty="0" smtClean="0">
                          <a:solidFill>
                            <a:schemeClr val="tx1"/>
                          </a:solidFill>
                        </a:rPr>
                        <a:t>5</a:t>
                      </a:r>
                      <a:r>
                        <a:rPr kumimoji="1" lang="ja-JP" altLang="en-US" sz="900" u="sng" dirty="0" smtClean="0">
                          <a:solidFill>
                            <a:schemeClr val="tx1"/>
                          </a:solidFill>
                        </a:rPr>
                        <a:t>％）</a:t>
                      </a:r>
                      <a:endParaRPr kumimoji="1" lang="en-US" altLang="ja-JP" sz="900" u="sng" dirty="0" smtClean="0">
                        <a:solidFill>
                          <a:schemeClr val="tx1"/>
                        </a:solidFill>
                      </a:endParaRPr>
                    </a:p>
                    <a:p>
                      <a:r>
                        <a:rPr lang="ja-JP" altLang="en-US" sz="700" dirty="0" smtClean="0">
                          <a:solidFill>
                            <a:schemeClr val="tx1"/>
                          </a:solidFill>
                          <a:latin typeface="MS UI Gothic" pitchFamily="50" charset="-128"/>
                          <a:ea typeface="MS UI Gothic" pitchFamily="50" charset="-128"/>
                          <a:cs typeface="Meiryo UI" pitchFamily="50" charset="-128"/>
                        </a:rPr>
                        <a:t>民主体での水都大阪フェスの開催、運営／水の回廊、ロの字の舟運運行／水都大阪</a:t>
                      </a:r>
                      <a:r>
                        <a:rPr lang="en-US" altLang="ja-JP" sz="700" dirty="0" smtClean="0">
                          <a:solidFill>
                            <a:schemeClr val="tx1"/>
                          </a:solidFill>
                          <a:latin typeface="MS UI Gothic" pitchFamily="50" charset="-128"/>
                          <a:ea typeface="MS UI Gothic" pitchFamily="50" charset="-128"/>
                          <a:cs typeface="Meiryo UI" pitchFamily="50" charset="-128"/>
                        </a:rPr>
                        <a:t>2015</a:t>
                      </a:r>
                      <a:r>
                        <a:rPr lang="ja-JP" altLang="en-US" sz="700" dirty="0" smtClean="0">
                          <a:solidFill>
                            <a:schemeClr val="tx1"/>
                          </a:solidFill>
                          <a:latin typeface="MS UI Gothic" pitchFamily="50" charset="-128"/>
                          <a:ea typeface="MS UI Gothic" pitchFamily="50" charset="-128"/>
                          <a:cs typeface="Meiryo UI" pitchFamily="50" charset="-128"/>
                        </a:rPr>
                        <a:t>基本計画の策定支援</a:t>
                      </a:r>
                      <a:endParaRPr lang="en-US" altLang="ja-JP" sz="700" dirty="0" smtClean="0">
                        <a:latin typeface="MS UI Gothic" pitchFamily="50" charset="-128"/>
                        <a:ea typeface="MS UI Gothic" pitchFamily="50" charset="-128"/>
                        <a:cs typeface="Meiryo UI" pitchFamily="50" charset="-128"/>
                      </a:endParaRPr>
                    </a:p>
                  </a:txBody>
                  <a:tcPr marL="72000" marR="72000" marT="36000" marB="36000">
                    <a:lnR w="12700" cap="flat" cmpd="sng" algn="ctr">
                      <a:solidFill>
                        <a:schemeClr val="bg1"/>
                      </a:solidFill>
                      <a:prstDash val="solid"/>
                      <a:round/>
                      <a:headEnd type="none" w="med" len="med"/>
                      <a:tailEnd type="none" w="med" len="med"/>
                    </a:lnR>
                    <a:lnT w="12700" cap="flat" cmpd="sng" algn="ctr">
                      <a:solidFill>
                        <a:schemeClr val="tx1"/>
                      </a:solidFill>
                      <a:prstDash val="sysDot"/>
                      <a:round/>
                      <a:headEnd type="none" w="med" len="med"/>
                      <a:tailEnd type="none" w="med" len="med"/>
                    </a:lnT>
                    <a:solidFill>
                      <a:srgbClr val="D0D8E8"/>
                    </a:solidFill>
                  </a:tcPr>
                </a:tc>
                <a:tc>
                  <a:txBody>
                    <a:bodyPr/>
                    <a:lstStyle/>
                    <a:p>
                      <a:r>
                        <a:rPr lang="ja-JP" altLang="en-US" sz="700" dirty="0" smtClean="0">
                          <a:solidFill>
                            <a:schemeClr val="tx1"/>
                          </a:solidFill>
                          <a:latin typeface="MS UI Gothic" pitchFamily="50" charset="-128"/>
                          <a:ea typeface="MS UI Gothic" pitchFamily="50" charset="-128"/>
                          <a:cs typeface="Meiryo UI" pitchFamily="50" charset="-128"/>
                        </a:rPr>
                        <a:t>１）水都大阪フェスの初めての民間開催</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２）水の回廊を１周する水辺バルの初開催</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３）水都大阪</a:t>
                      </a:r>
                      <a:r>
                        <a:rPr lang="en-US" altLang="ja-JP" sz="700" dirty="0" smtClean="0">
                          <a:solidFill>
                            <a:schemeClr val="tx1"/>
                          </a:solidFill>
                          <a:latin typeface="MS UI Gothic" pitchFamily="50" charset="-128"/>
                          <a:ea typeface="MS UI Gothic" pitchFamily="50" charset="-128"/>
                          <a:cs typeface="Meiryo UI" pitchFamily="50" charset="-128"/>
                        </a:rPr>
                        <a:t>2015</a:t>
                      </a:r>
                      <a:r>
                        <a:rPr lang="ja-JP" altLang="en-US" sz="700" dirty="0" smtClean="0">
                          <a:solidFill>
                            <a:schemeClr val="tx1"/>
                          </a:solidFill>
                          <a:latin typeface="MS UI Gothic" pitchFamily="50" charset="-128"/>
                          <a:ea typeface="MS UI Gothic" pitchFamily="50" charset="-128"/>
                          <a:cs typeface="Meiryo UI" pitchFamily="50" charset="-128"/>
                        </a:rPr>
                        <a:t>の基本計画案、企画案の作成及び提案</a:t>
                      </a:r>
                      <a:endParaRPr lang="en-US" altLang="ja-JP" sz="700" dirty="0" smtClean="0">
                        <a:solidFill>
                          <a:schemeClr val="tx1"/>
                        </a:solidFill>
                        <a:latin typeface="MS UI Gothic" pitchFamily="50" charset="-128"/>
                        <a:ea typeface="MS UI Gothic" pitchFamily="50" charset="-128"/>
                        <a:cs typeface="Meiryo UI" pitchFamily="50" charset="-128"/>
                      </a:endParaRPr>
                    </a:p>
                  </a:txBody>
                  <a:tcPr marL="72000" marR="72000" marT="36000" marB="36000">
                    <a:lnL w="12700" cap="flat" cmpd="sng" algn="ctr">
                      <a:solidFill>
                        <a:schemeClr val="bg1"/>
                      </a:solidFill>
                      <a:prstDash val="solid"/>
                      <a:round/>
                      <a:headEnd type="none" w="med" len="med"/>
                      <a:tailEnd type="none" w="med" len="med"/>
                    </a:lnL>
                    <a:lnT w="12700" cap="flat" cmpd="sng" algn="ctr">
                      <a:solidFill>
                        <a:schemeClr val="tx1"/>
                      </a:solidFill>
                      <a:prstDash val="sysDot"/>
                      <a:round/>
                      <a:headEnd type="none" w="med" len="med"/>
                      <a:tailEnd type="none" w="med" len="med"/>
                    </a:lnT>
                    <a:solidFill>
                      <a:srgbClr val="D0D8E8"/>
                    </a:solidFill>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06295">
                <a:tc vMerge="1">
                  <a:txBody>
                    <a:bodyPr/>
                    <a:lstStyle/>
                    <a:p>
                      <a:endParaRPr kumimoji="1" lang="ja-JP" altLang="en-US"/>
                    </a:p>
                  </a:txBody>
                  <a:tcPr/>
                </a:tc>
                <a:tc rowSpan="2">
                  <a:txBody>
                    <a:bodyPr/>
                    <a:lstStyle/>
                    <a:p>
                      <a:pPr algn="ctr"/>
                      <a:r>
                        <a:rPr kumimoji="1" lang="en-US" altLang="ja-JP" sz="1200" dirty="0" smtClean="0"/>
                        <a:t>H26</a:t>
                      </a:r>
                    </a:p>
                    <a:p>
                      <a:pPr algn="ctr"/>
                      <a:r>
                        <a:rPr kumimoji="1" lang="en-US" altLang="ja-JP" sz="1200" dirty="0" smtClean="0"/>
                        <a:t>(2014)</a:t>
                      </a:r>
                      <a:endParaRPr kumimoji="1" lang="ja-JP" altLang="en-US" sz="1200" dirty="0"/>
                    </a:p>
                  </a:txBody>
                  <a:tcPr marL="72000" marR="72000" marT="36000" marB="36000" anchor="ctr"/>
                </a:tc>
                <a:tc rowSpan="2">
                  <a:txBody>
                    <a:bodyPr/>
                    <a:lstStyle/>
                    <a:p>
                      <a:r>
                        <a:rPr kumimoji="1" lang="ja-JP" altLang="en-US" sz="900" u="sng" dirty="0" smtClean="0">
                          <a:solidFill>
                            <a:schemeClr val="tx1"/>
                          </a:solidFill>
                        </a:rPr>
                        <a:t>■取組①中之島公園でのトライアル事業の拡大</a:t>
                      </a:r>
                      <a:endParaRPr kumimoji="1" lang="en-US" altLang="ja-JP" sz="900" u="sng" dirty="0" smtClean="0">
                        <a:solidFill>
                          <a:schemeClr val="tx1"/>
                        </a:solidFill>
                      </a:endParaRPr>
                    </a:p>
                    <a:p>
                      <a:r>
                        <a:rPr kumimoji="1" lang="en-US" altLang="ja-JP" sz="900" u="sng" dirty="0" smtClean="0">
                          <a:solidFill>
                            <a:schemeClr val="tx1"/>
                          </a:solidFill>
                        </a:rPr>
                        <a:t>(10</a:t>
                      </a:r>
                      <a:r>
                        <a:rPr kumimoji="1" lang="ja-JP" altLang="en-US" sz="900" u="sng" dirty="0" smtClean="0">
                          <a:solidFill>
                            <a:schemeClr val="tx1"/>
                          </a:solidFill>
                        </a:rPr>
                        <a:t>％）</a:t>
                      </a:r>
                      <a:endParaRPr kumimoji="1" lang="en-US" altLang="ja-JP" sz="900" u="sng" dirty="0" smtClean="0">
                        <a:solidFill>
                          <a:schemeClr val="tx1"/>
                        </a:solidFill>
                      </a:endParaRPr>
                    </a:p>
                    <a:p>
                      <a:r>
                        <a:rPr lang="ja-JP" altLang="en-US" sz="700" dirty="0" smtClean="0">
                          <a:solidFill>
                            <a:schemeClr val="tx1"/>
                          </a:solidFill>
                          <a:latin typeface="MS UI Gothic" pitchFamily="50" charset="-128"/>
                          <a:ea typeface="MS UI Gothic" pitchFamily="50" charset="-128"/>
                          <a:cs typeface="Meiryo UI" pitchFamily="50" charset="-128"/>
                        </a:rPr>
                        <a:t>公園を</a:t>
                      </a:r>
                      <a:r>
                        <a:rPr lang="en-US" altLang="ja-JP" sz="700" dirty="0" smtClean="0">
                          <a:solidFill>
                            <a:schemeClr val="tx1"/>
                          </a:solidFill>
                          <a:latin typeface="MS UI Gothic" pitchFamily="50" charset="-128"/>
                          <a:ea typeface="MS UI Gothic" pitchFamily="50" charset="-128"/>
                          <a:cs typeface="Meiryo UI" pitchFamily="50" charset="-128"/>
                        </a:rPr>
                        <a:t>3</a:t>
                      </a:r>
                      <a:r>
                        <a:rPr lang="ja-JP" altLang="en-US" sz="700" dirty="0" smtClean="0">
                          <a:solidFill>
                            <a:schemeClr val="tx1"/>
                          </a:solidFill>
                          <a:latin typeface="MS UI Gothic" pitchFamily="50" charset="-128"/>
                          <a:ea typeface="MS UI Gothic" pitchFamily="50" charset="-128"/>
                          <a:cs typeface="Meiryo UI" pitchFamily="50" charset="-128"/>
                        </a:rPr>
                        <a:t>ヶ月程度占有する社会実験の実施と、効果検証を行った上での長期活用の方向性策定／水辺ＢＩＤの構築に向けた関係者との協議実施、実験的施行／エリアマネジメントの活動拠点の設置に向けた中之島公園内の占有物件の企画検討と、管理者との合意形成</a:t>
                      </a:r>
                      <a:endParaRPr lang="en-US" altLang="ja-JP" sz="700" dirty="0" smtClean="0">
                        <a:solidFill>
                          <a:schemeClr val="tx1"/>
                        </a:solidFill>
                        <a:latin typeface="MS UI Gothic" pitchFamily="50" charset="-128"/>
                        <a:ea typeface="MS UI Gothic" pitchFamily="50" charset="-128"/>
                        <a:cs typeface="Meiryo UI" pitchFamily="50" charset="-128"/>
                      </a:endParaRPr>
                    </a:p>
                    <a:p>
                      <a:r>
                        <a:rPr kumimoji="1" lang="ja-JP" altLang="en-US" sz="900" u="none" dirty="0" smtClean="0">
                          <a:solidFill>
                            <a:schemeClr val="tx1"/>
                          </a:solidFill>
                        </a:rPr>
                        <a:t>■</a:t>
                      </a:r>
                      <a:r>
                        <a:rPr kumimoji="1" lang="ja-JP" altLang="en-US" sz="900" u="sng" dirty="0" smtClean="0">
                          <a:solidFill>
                            <a:schemeClr val="tx1"/>
                          </a:solidFill>
                        </a:rPr>
                        <a:t>取組②中之島ＧＡＴＥでのトライアル事業の拡大（</a:t>
                      </a:r>
                      <a:r>
                        <a:rPr kumimoji="1" lang="en-US" altLang="ja-JP" sz="900" u="sng" dirty="0" smtClean="0">
                          <a:solidFill>
                            <a:schemeClr val="tx1"/>
                          </a:solidFill>
                        </a:rPr>
                        <a:t>10</a:t>
                      </a:r>
                      <a:r>
                        <a:rPr kumimoji="1" lang="ja-JP" altLang="en-US" sz="900" u="sng" dirty="0" smtClean="0">
                          <a:solidFill>
                            <a:schemeClr val="tx1"/>
                          </a:solidFill>
                        </a:rPr>
                        <a:t>％）</a:t>
                      </a:r>
                      <a:endParaRPr kumimoji="1" lang="en-US" altLang="ja-JP" sz="900" u="sng" dirty="0" smtClean="0">
                        <a:solidFill>
                          <a:schemeClr val="tx1"/>
                        </a:solidFill>
                      </a:endParaRPr>
                    </a:p>
                    <a:p>
                      <a:r>
                        <a:rPr lang="en-US" altLang="ja-JP" sz="700" dirty="0" smtClean="0">
                          <a:solidFill>
                            <a:schemeClr val="tx1"/>
                          </a:solidFill>
                          <a:latin typeface="MS UI Gothic" pitchFamily="50" charset="-128"/>
                          <a:ea typeface="MS UI Gothic" pitchFamily="50" charset="-128"/>
                          <a:cs typeface="Meiryo UI" pitchFamily="50" charset="-128"/>
                        </a:rPr>
                        <a:t>【</a:t>
                      </a:r>
                      <a:r>
                        <a:rPr lang="ja-JP" altLang="en-US" sz="700" dirty="0" smtClean="0">
                          <a:solidFill>
                            <a:schemeClr val="tx1"/>
                          </a:solidFill>
                          <a:latin typeface="MS UI Gothic" pitchFamily="50" charset="-128"/>
                          <a:ea typeface="MS UI Gothic" pitchFamily="50" charset="-128"/>
                          <a:cs typeface="Meiryo UI" pitchFamily="50" charset="-128"/>
                        </a:rPr>
                        <a:t>左岸</a:t>
                      </a:r>
                      <a:r>
                        <a:rPr lang="en-US" altLang="ja-JP" sz="700" dirty="0" smtClean="0">
                          <a:solidFill>
                            <a:schemeClr val="tx1"/>
                          </a:solidFill>
                          <a:latin typeface="MS UI Gothic" pitchFamily="50" charset="-128"/>
                          <a:ea typeface="MS UI Gothic" pitchFamily="50" charset="-128"/>
                          <a:cs typeface="Meiryo UI" pitchFamily="50" charset="-128"/>
                        </a:rPr>
                        <a:t>】</a:t>
                      </a:r>
                      <a:r>
                        <a:rPr lang="ja-JP" altLang="en-US" sz="700" dirty="0" smtClean="0">
                          <a:solidFill>
                            <a:schemeClr val="tx1"/>
                          </a:solidFill>
                          <a:latin typeface="MS UI Gothic" pitchFamily="50" charset="-128"/>
                          <a:ea typeface="MS UI Gothic" pitchFamily="50" charset="-128"/>
                          <a:cs typeface="Meiryo UI" pitchFamily="50" charset="-128"/>
                        </a:rPr>
                        <a:t>民間事業者による期間限定常設利用の開始とエリア全体開発に向けた方向性策定／対岸含めた中之島</a:t>
                      </a:r>
                      <a:r>
                        <a:rPr lang="en-US" altLang="ja-JP" sz="700" dirty="0" smtClean="0">
                          <a:solidFill>
                            <a:schemeClr val="tx1"/>
                          </a:solidFill>
                          <a:latin typeface="MS UI Gothic" pitchFamily="50" charset="-128"/>
                          <a:ea typeface="MS UI Gothic" pitchFamily="50" charset="-128"/>
                          <a:cs typeface="Meiryo UI" pitchFamily="50" charset="-128"/>
                        </a:rPr>
                        <a:t>GATE</a:t>
                      </a:r>
                      <a:r>
                        <a:rPr lang="ja-JP" altLang="en-US" sz="700" dirty="0" smtClean="0">
                          <a:solidFill>
                            <a:schemeClr val="tx1"/>
                          </a:solidFill>
                          <a:latin typeface="MS UI Gothic" pitchFamily="50" charset="-128"/>
                          <a:ea typeface="MS UI Gothic" pitchFamily="50" charset="-128"/>
                          <a:cs typeface="Meiryo UI" pitchFamily="50" charset="-128"/>
                        </a:rPr>
                        <a:t>全体のエリアマネジメントの体制づくり／</a:t>
                      </a:r>
                      <a:r>
                        <a:rPr lang="en-US" altLang="ja-JP" sz="700" dirty="0" smtClean="0">
                          <a:solidFill>
                            <a:schemeClr val="tx1"/>
                          </a:solidFill>
                          <a:latin typeface="MS UI Gothic" pitchFamily="50" charset="-128"/>
                          <a:ea typeface="MS UI Gothic" pitchFamily="50" charset="-128"/>
                          <a:cs typeface="Meiryo UI" pitchFamily="50" charset="-128"/>
                        </a:rPr>
                        <a:t>【</a:t>
                      </a:r>
                      <a:r>
                        <a:rPr lang="ja-JP" altLang="en-US" sz="700" dirty="0" smtClean="0">
                          <a:solidFill>
                            <a:schemeClr val="tx1"/>
                          </a:solidFill>
                          <a:latin typeface="MS UI Gothic" pitchFamily="50" charset="-128"/>
                          <a:ea typeface="MS UI Gothic" pitchFamily="50" charset="-128"/>
                          <a:cs typeface="Meiryo UI" pitchFamily="50" charset="-128"/>
                        </a:rPr>
                        <a:t>右岸</a:t>
                      </a:r>
                      <a:r>
                        <a:rPr lang="en-US" altLang="ja-JP" sz="700" dirty="0" smtClean="0">
                          <a:solidFill>
                            <a:schemeClr val="tx1"/>
                          </a:solidFill>
                          <a:latin typeface="MS UI Gothic" pitchFamily="50" charset="-128"/>
                          <a:ea typeface="MS UI Gothic" pitchFamily="50" charset="-128"/>
                          <a:cs typeface="Meiryo UI" pitchFamily="50" charset="-128"/>
                        </a:rPr>
                        <a:t>】</a:t>
                      </a:r>
                      <a:r>
                        <a:rPr lang="ja-JP" altLang="en-US" sz="700" dirty="0" smtClean="0">
                          <a:solidFill>
                            <a:schemeClr val="tx1"/>
                          </a:solidFill>
                          <a:latin typeface="MS UI Gothic" pitchFamily="50" charset="-128"/>
                          <a:ea typeface="MS UI Gothic" pitchFamily="50" charset="-128"/>
                          <a:cs typeface="Meiryo UI" pitchFamily="50" charset="-128"/>
                        </a:rPr>
                        <a:t>福島区や民間事業者との事業連携</a:t>
                      </a:r>
                      <a:endParaRPr lang="en-US" altLang="ja-JP" sz="700" dirty="0" smtClean="0">
                        <a:solidFill>
                          <a:schemeClr val="tx1"/>
                        </a:solidFill>
                        <a:latin typeface="MS UI Gothic" pitchFamily="50" charset="-128"/>
                        <a:ea typeface="MS UI Gothic" pitchFamily="50" charset="-128"/>
                        <a:cs typeface="Meiryo UI" pitchFamily="50" charset="-128"/>
                      </a:endParaRPr>
                    </a:p>
                    <a:p>
                      <a:r>
                        <a:rPr kumimoji="1" lang="ja-JP" altLang="en-US" sz="900" u="sng" dirty="0" smtClean="0">
                          <a:solidFill>
                            <a:schemeClr val="tx1"/>
                          </a:solidFill>
                        </a:rPr>
                        <a:t>■取組③</a:t>
                      </a:r>
                      <a:r>
                        <a:rPr lang="ja-JP" altLang="en-US" sz="900" u="sng" dirty="0" smtClean="0">
                          <a:solidFill>
                            <a:schemeClr val="tx1"/>
                          </a:solidFill>
                          <a:latin typeface="MS UI Gothic" pitchFamily="50" charset="-128"/>
                          <a:ea typeface="MS UI Gothic" pitchFamily="50" charset="-128"/>
                          <a:cs typeface="Meiryo UI" pitchFamily="50" charset="-128"/>
                        </a:rPr>
                        <a:t>新たな水辺コンテンツやプロモーション検討（</a:t>
                      </a:r>
                      <a:r>
                        <a:rPr lang="en-US" altLang="ja-JP" sz="900" u="sng" dirty="0" smtClean="0">
                          <a:solidFill>
                            <a:schemeClr val="tx1"/>
                          </a:solidFill>
                          <a:latin typeface="MS UI Gothic" pitchFamily="50" charset="-128"/>
                          <a:ea typeface="MS UI Gothic" pitchFamily="50" charset="-128"/>
                          <a:cs typeface="Meiryo UI" pitchFamily="50" charset="-128"/>
                        </a:rPr>
                        <a:t>10</a:t>
                      </a:r>
                      <a:r>
                        <a:rPr lang="ja-JP" altLang="en-US" sz="900" u="sng" dirty="0" smtClean="0">
                          <a:solidFill>
                            <a:schemeClr val="tx1"/>
                          </a:solidFill>
                          <a:latin typeface="MS UI Gothic" pitchFamily="50" charset="-128"/>
                          <a:ea typeface="MS UI Gothic" pitchFamily="50" charset="-128"/>
                          <a:cs typeface="Meiryo UI" pitchFamily="50" charset="-128"/>
                        </a:rPr>
                        <a:t>％）　</a:t>
                      </a:r>
                      <a:endParaRPr lang="en-US" altLang="ja-JP" sz="900" u="none" dirty="0" smtClean="0">
                        <a:solidFill>
                          <a:schemeClr val="tx1"/>
                        </a:solidFill>
                        <a:latin typeface="MS UI Gothic" pitchFamily="50" charset="-128"/>
                        <a:ea typeface="MS UI Gothic" pitchFamily="50" charset="-128"/>
                        <a:cs typeface="Meiryo UI" pitchFamily="50" charset="-128"/>
                      </a:endParaRPr>
                    </a:p>
                    <a:p>
                      <a:r>
                        <a:rPr kumimoji="1" lang="ja-JP" altLang="en-US" sz="700" u="none" dirty="0" smtClean="0">
                          <a:solidFill>
                            <a:schemeClr val="tx1"/>
                          </a:solidFill>
                        </a:rPr>
                        <a:t>海外発信への方策検討</a:t>
                      </a:r>
                      <a:r>
                        <a:rPr lang="ja-JP" altLang="en-US" sz="700" u="none" dirty="0" smtClean="0">
                          <a:solidFill>
                            <a:schemeClr val="tx1"/>
                          </a:solidFill>
                          <a:latin typeface="MS UI Gothic" pitchFamily="50" charset="-128"/>
                          <a:ea typeface="MS UI Gothic" pitchFamily="50" charset="-128"/>
                          <a:cs typeface="Meiryo UI" pitchFamily="50" charset="-128"/>
                        </a:rPr>
                        <a:t>／水都大阪</a:t>
                      </a:r>
                      <a:r>
                        <a:rPr lang="en-US" altLang="ja-JP" sz="700" u="none" dirty="0" smtClean="0">
                          <a:solidFill>
                            <a:schemeClr val="tx1"/>
                          </a:solidFill>
                          <a:latin typeface="MS UI Gothic" pitchFamily="50" charset="-128"/>
                          <a:ea typeface="MS UI Gothic" pitchFamily="50" charset="-128"/>
                          <a:cs typeface="Meiryo UI" pitchFamily="50" charset="-128"/>
                        </a:rPr>
                        <a:t>2015</a:t>
                      </a:r>
                      <a:r>
                        <a:rPr lang="ja-JP" altLang="en-US" sz="700" u="none" dirty="0" smtClean="0">
                          <a:solidFill>
                            <a:schemeClr val="tx1"/>
                          </a:solidFill>
                          <a:latin typeface="MS UI Gothic" pitchFamily="50" charset="-128"/>
                          <a:ea typeface="MS UI Gothic" pitchFamily="50" charset="-128"/>
                          <a:cs typeface="Meiryo UI" pitchFamily="50" charset="-128"/>
                        </a:rPr>
                        <a:t>における新たなコンテンツやプロモーションの企画検討</a:t>
                      </a:r>
                      <a:endParaRPr lang="ja-JP" altLang="en-US" sz="1050" u="none" dirty="0" smtClean="0">
                        <a:latin typeface="MS UI Gothic" pitchFamily="50" charset="-128"/>
                        <a:ea typeface="MS UI Gothic" pitchFamily="50" charset="-128"/>
                        <a:cs typeface="Meiryo UI" pitchFamily="50" charset="-128"/>
                      </a:endParaRPr>
                    </a:p>
                  </a:txBody>
                  <a:tcPr marL="72000" marR="72000" marT="36000" marB="36000" anchor="ctr">
                    <a:lnR w="12700" cap="flat" cmpd="sng" algn="ctr">
                      <a:solidFill>
                        <a:schemeClr val="bg1"/>
                      </a:solidFill>
                      <a:prstDash val="solid"/>
                      <a:round/>
                      <a:headEnd type="none" w="med" len="med"/>
                      <a:tailEnd type="none" w="med" len="med"/>
                    </a:lnR>
                  </a:tcPr>
                </a:tc>
                <a:tc rowSpan="2">
                  <a:txBody>
                    <a:bodyPr/>
                    <a:lstStyle/>
                    <a:p>
                      <a:endParaRPr lang="ja-JP" altLang="en-US" sz="900" dirty="0" smtClean="0">
                        <a:solidFill>
                          <a:schemeClr val="tx1"/>
                        </a:solidFill>
                        <a:latin typeface="MS UI Gothic" pitchFamily="50" charset="-128"/>
                        <a:ea typeface="MS UI Gothic" pitchFamily="50" charset="-128"/>
                        <a:cs typeface="Meiryo UI" pitchFamily="50" charset="-128"/>
                      </a:endParaRPr>
                    </a:p>
                  </a:txBody>
                  <a:tcPr marL="72000" marR="72000" marT="36000" marB="36000">
                    <a:lnL w="12700" cap="flat" cmpd="sng" algn="ctr">
                      <a:solidFill>
                        <a:schemeClr val="bg1"/>
                      </a:solidFill>
                      <a:prstDash val="solid"/>
                      <a:round/>
                      <a:headEnd type="none" w="med" len="med"/>
                      <a:tailEnd type="none" w="med" len="med"/>
                    </a:lnL>
                  </a:tcPr>
                </a:tc>
                <a:tc>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900" dirty="0" smtClean="0"/>
                    </a:p>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900" dirty="0" smtClean="0"/>
                    </a:p>
                  </a:txBody>
                  <a:tcPr marL="72000" marR="72000" marT="36000" marB="36000"/>
                </a:tc>
                <a:tc gridSpan="2">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900" dirty="0" smtClean="0"/>
                    </a:p>
                  </a:txBody>
                  <a:tcPr marL="72000" marR="72000" marT="36000" marB="36000"/>
                </a:tc>
                <a:tc hMerge="1">
                  <a:txBody>
                    <a:bodyPr/>
                    <a:lstStyle/>
                    <a:p>
                      <a:endParaRPr kumimoji="1" lang="ja-JP" altLang="en-US" sz="900" dirty="0"/>
                    </a:p>
                  </a:txBody>
                  <a:tcPr marL="133223" marR="133223" marT="64812" marB="64812"/>
                </a:tc>
                <a:tc gridSpan="2">
                  <a:txBody>
                    <a:bodyPr/>
                    <a:lstStyle/>
                    <a:p>
                      <a:r>
                        <a:rPr kumimoji="1" lang="ja-JP" altLang="en-US" sz="900" dirty="0" smtClean="0"/>
                        <a:t>計画</a:t>
                      </a:r>
                      <a:endParaRPr kumimoji="1" lang="en-US" altLang="ja-JP" sz="900" dirty="0" smtClean="0"/>
                    </a:p>
                    <a:p>
                      <a:r>
                        <a:rPr kumimoji="1" lang="en-US" altLang="ja-JP" sz="900" dirty="0" smtClean="0"/>
                        <a:t>50</a:t>
                      </a:r>
                      <a:r>
                        <a:rPr kumimoji="1" lang="ja-JP" altLang="en-US" sz="900" dirty="0" smtClean="0"/>
                        <a:t>％</a:t>
                      </a:r>
                      <a:endParaRPr kumimoji="1" lang="ja-JP" altLang="en-US" sz="900" dirty="0"/>
                    </a:p>
                  </a:txBody>
                  <a:tcPr marL="72000" marR="72000" marT="36000" marB="36000"/>
                </a:tc>
                <a:tc hMerge="1">
                  <a:txBody>
                    <a:bodyPr/>
                    <a:lstStyle/>
                    <a:p>
                      <a:endParaRPr kumimoji="1" lang="ja-JP" altLang="en-US" sz="900" dirty="0"/>
                    </a:p>
                  </a:txBody>
                  <a:tcPr marL="133223" marR="133223" marT="64812" marB="64812"/>
                </a:tc>
                <a:tc>
                  <a:txBody>
                    <a:bodyPr/>
                    <a:lstStyle/>
                    <a:p>
                      <a:endParaRPr kumimoji="1" lang="ja-JP" altLang="en-US"/>
                    </a:p>
                  </a:txBody>
                  <a:tcPr marL="72000" marR="72000" marT="36000" marB="36000"/>
                </a:tc>
                <a:tc rowSpan="2">
                  <a:txBody>
                    <a:bodyPr/>
                    <a:lstStyle/>
                    <a:p>
                      <a:endParaRPr kumimoji="1" lang="ja-JP" altLang="en-US" sz="700" dirty="0">
                        <a:latin typeface="MS UI Gothic" panose="020B0600070205080204" pitchFamily="50" charset="-128"/>
                        <a:ea typeface="MS UI Gothic" panose="020B0600070205080204" pitchFamily="50" charset="-128"/>
                      </a:endParaRPr>
                    </a:p>
                  </a:txBody>
                  <a:tcPr marL="72000" marR="72000" marT="36000" marB="36000"/>
                </a:tc>
                <a:tc rowSpan="2">
                  <a:txBody>
                    <a:bodyPr/>
                    <a:lstStyle/>
                    <a:p>
                      <a:endParaRPr kumimoji="1" lang="ja-JP" altLang="en-US" sz="1200" dirty="0"/>
                    </a:p>
                  </a:txBody>
                  <a:tcPr marL="72000" marR="72000" marT="36000" marB="36000">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72000" marR="72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72000" marR="72000" marT="36000" marB="36000">
                    <a:lnL w="12700" cap="flat" cmpd="sng" algn="ctr">
                      <a:solidFill>
                        <a:schemeClr val="bg1"/>
                      </a:solidFill>
                      <a:prstDash val="solid"/>
                      <a:round/>
                      <a:headEnd type="none" w="med" len="med"/>
                      <a:tailEnd type="none" w="med" len="med"/>
                    </a:lnL>
                  </a:tcPr>
                </a:tc>
              </a:tr>
              <a:tr h="117327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6">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1000" b="1" u="sng" dirty="0" smtClean="0"/>
                        <a:t>■拠点化準備（コア事業の目処等）と共に、ガイドブック掲載内容の準備・策定</a:t>
                      </a:r>
                      <a:endParaRPr kumimoji="1" lang="en-US" altLang="ja-JP" sz="1000" b="1" u="sng" dirty="0" smtClean="0"/>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1000" b="0" u="none" dirty="0" smtClean="0"/>
                        <a:t>①</a:t>
                      </a:r>
                      <a:r>
                        <a:rPr kumimoji="1" lang="ja-JP" altLang="en-US" sz="900" dirty="0" smtClean="0"/>
                        <a:t>中之島公園の日常化への浸透と「水都大阪フェス等の風物詩化」＋「水辺のエリアマネジメントの機運醸成」</a:t>
                      </a:r>
                      <a:endParaRPr kumimoji="1" lang="en-US" altLang="ja-JP" sz="900" dirty="0" smtClean="0"/>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dirty="0" smtClean="0"/>
                        <a:t>②中之島</a:t>
                      </a:r>
                      <a:r>
                        <a:rPr kumimoji="1" lang="en-US" altLang="ja-JP" sz="900" dirty="0" smtClean="0"/>
                        <a:t>GATE</a:t>
                      </a:r>
                      <a:r>
                        <a:rPr kumimoji="1" lang="ja-JP" altLang="en-US" sz="900" dirty="0" smtClean="0"/>
                        <a:t>エリア全体でクルーザー利用促進等による、水辺の絵になる風景づくり</a:t>
                      </a:r>
                      <a:endParaRPr kumimoji="1" lang="en-US" altLang="ja-JP" sz="900" dirty="0" smtClean="0"/>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dirty="0" smtClean="0"/>
                        <a:t>③国内外メディアへの発信ネットワークの道筋化（姉妹都市・メディア・旅行商品の検討）</a:t>
                      </a:r>
                      <a:endParaRPr kumimoji="1" lang="en-US" altLang="ja-JP" sz="900" dirty="0" smtClean="0"/>
                    </a:p>
                  </a:txBody>
                  <a:tcPr marL="72000" marR="72000"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00504">
                <a:tc vMerge="1">
                  <a:txBody>
                    <a:bodyPr/>
                    <a:lstStyle/>
                    <a:p>
                      <a:endParaRPr kumimoji="1" lang="ja-JP" altLang="en-US" sz="1200" dirty="0"/>
                    </a:p>
                  </a:txBody>
                  <a:tcPr marL="128016" marR="128016" marT="64008" marB="64008"/>
                </a:tc>
                <a:tc rowSpan="2">
                  <a:txBody>
                    <a:bodyPr/>
                    <a:lstStyle/>
                    <a:p>
                      <a:pPr algn="ctr"/>
                      <a:r>
                        <a:rPr kumimoji="1" lang="en-US" altLang="ja-JP" sz="1200" dirty="0" smtClean="0">
                          <a:solidFill>
                            <a:schemeClr val="tx1"/>
                          </a:solidFill>
                        </a:rPr>
                        <a:t>H27</a:t>
                      </a:r>
                    </a:p>
                    <a:p>
                      <a:pPr algn="ctr"/>
                      <a:r>
                        <a:rPr kumimoji="1" lang="en-US" altLang="ja-JP" sz="1200" dirty="0" smtClean="0">
                          <a:solidFill>
                            <a:schemeClr val="tx1"/>
                          </a:solidFill>
                        </a:rPr>
                        <a:t>(2015)</a:t>
                      </a:r>
                      <a:endParaRPr kumimoji="1" lang="ja-JP" altLang="en-US" sz="1200" dirty="0">
                        <a:solidFill>
                          <a:schemeClr val="tx1"/>
                        </a:solidFill>
                      </a:endParaRPr>
                    </a:p>
                  </a:txBody>
                  <a:tcPr marL="72000" marR="72000" marT="36000" marB="36000" anchor="ctr"/>
                </a:tc>
                <a:tc rowSpan="2">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900" u="sng" dirty="0" smtClean="0">
                          <a:solidFill>
                            <a:schemeClr val="tx1"/>
                          </a:solidFill>
                          <a:latin typeface="MS UI Gothic" pitchFamily="50" charset="-128"/>
                          <a:ea typeface="MS UI Gothic" pitchFamily="50" charset="-128"/>
                          <a:cs typeface="Meiryo UI" pitchFamily="50" charset="-128"/>
                        </a:rPr>
                        <a:t>■</a:t>
                      </a:r>
                      <a:r>
                        <a:rPr lang="ja-JP" altLang="en-US" sz="900" u="sng" baseline="0" dirty="0" smtClean="0">
                          <a:solidFill>
                            <a:schemeClr val="tx1"/>
                          </a:solidFill>
                          <a:latin typeface="MS UI Gothic" pitchFamily="50" charset="-128"/>
                          <a:ea typeface="MS UI Gothic" pitchFamily="50" charset="-128"/>
                          <a:cs typeface="Meiryo UI" pitchFamily="50" charset="-128"/>
                        </a:rPr>
                        <a:t> 取組①</a:t>
                      </a:r>
                      <a:r>
                        <a:rPr kumimoji="1" lang="ja-JP" altLang="en-US" sz="900" u="sng" dirty="0" smtClean="0">
                          <a:solidFill>
                            <a:schemeClr val="tx1"/>
                          </a:solidFill>
                        </a:rPr>
                        <a:t>　中之島公園等での通年利用の開始</a:t>
                      </a:r>
                      <a:endParaRPr kumimoji="1" lang="en-US" altLang="ja-JP" sz="900" u="sng"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u="sng" dirty="0" smtClean="0">
                          <a:solidFill>
                            <a:schemeClr val="tx1"/>
                          </a:solidFill>
                        </a:rPr>
                        <a:t>　（</a:t>
                      </a:r>
                      <a:r>
                        <a:rPr kumimoji="1" lang="en-US" altLang="ja-JP" sz="900" u="sng" dirty="0" smtClean="0">
                          <a:solidFill>
                            <a:schemeClr val="tx1"/>
                          </a:solidFill>
                        </a:rPr>
                        <a:t>10</a:t>
                      </a:r>
                      <a:r>
                        <a:rPr kumimoji="1" lang="ja-JP" altLang="en-US" sz="900" u="sng" dirty="0" smtClean="0">
                          <a:solidFill>
                            <a:schemeClr val="tx1"/>
                          </a:solidFill>
                        </a:rPr>
                        <a:t>％）</a:t>
                      </a:r>
                      <a:endParaRPr kumimoji="1" lang="en-US" altLang="ja-JP" sz="900" u="sng" dirty="0" smtClean="0">
                        <a:solidFill>
                          <a:schemeClr val="tx1"/>
                        </a:solidFill>
                      </a:endParaRPr>
                    </a:p>
                    <a:p>
                      <a:r>
                        <a:rPr lang="ja-JP" altLang="en-US" sz="700" dirty="0" smtClean="0">
                          <a:solidFill>
                            <a:schemeClr val="tx1"/>
                          </a:solidFill>
                          <a:latin typeface="MS UI Gothic" pitchFamily="50" charset="-128"/>
                          <a:ea typeface="MS UI Gothic" pitchFamily="50" charset="-128"/>
                          <a:cs typeface="Meiryo UI" pitchFamily="50" charset="-128"/>
                        </a:rPr>
                        <a:t>・民による公園管理の仕組みについて、管理者への提案と合意と共に通年の実験的利用の実施</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・中之島公園周辺での水辺版</a:t>
                      </a:r>
                      <a:r>
                        <a:rPr lang="en-US" altLang="ja-JP" sz="700" dirty="0" smtClean="0">
                          <a:solidFill>
                            <a:schemeClr val="tx1"/>
                          </a:solidFill>
                          <a:latin typeface="MS UI Gothic" pitchFamily="50" charset="-128"/>
                          <a:ea typeface="MS UI Gothic" pitchFamily="50" charset="-128"/>
                          <a:cs typeface="Meiryo UI" pitchFamily="50" charset="-128"/>
                        </a:rPr>
                        <a:t>BID</a:t>
                      </a:r>
                      <a:r>
                        <a:rPr lang="ja-JP" altLang="en-US" sz="700" dirty="0" smtClean="0">
                          <a:solidFill>
                            <a:schemeClr val="tx1"/>
                          </a:solidFill>
                          <a:latin typeface="MS UI Gothic" pitchFamily="50" charset="-128"/>
                          <a:ea typeface="MS UI Gothic" pitchFamily="50" charset="-128"/>
                          <a:cs typeface="Meiryo UI" pitchFamily="50" charset="-128"/>
                        </a:rPr>
                        <a:t>モデルの試験運用</a:t>
                      </a:r>
                      <a:endParaRPr lang="en-US" altLang="ja-JP" sz="700" dirty="0" smtClean="0">
                        <a:solidFill>
                          <a:schemeClr val="tx1"/>
                        </a:solidFill>
                        <a:latin typeface="MS UI Gothic" pitchFamily="50" charset="-128"/>
                        <a:ea typeface="MS UI Gothic" pitchFamily="50" charset="-128"/>
                        <a:cs typeface="Meiryo UI" pitchFamily="50" charset="-128"/>
                      </a:endParaRPr>
                    </a:p>
                    <a:p>
                      <a:r>
                        <a:rPr kumimoji="1" lang="ja-JP" altLang="en-US" sz="900" u="none" dirty="0" smtClean="0">
                          <a:solidFill>
                            <a:schemeClr val="tx1"/>
                          </a:solidFill>
                        </a:rPr>
                        <a:t>■</a:t>
                      </a:r>
                      <a:r>
                        <a:rPr kumimoji="1" lang="ja-JP" altLang="en-US" sz="900" u="sng" dirty="0" smtClean="0">
                          <a:solidFill>
                            <a:schemeClr val="tx1"/>
                          </a:solidFill>
                        </a:rPr>
                        <a:t>取組②　中之島ゲート</a:t>
                      </a:r>
                      <a:r>
                        <a:rPr kumimoji="1" lang="en-US" altLang="ja-JP" sz="900" u="sng" dirty="0" smtClean="0">
                          <a:solidFill>
                            <a:schemeClr val="tx1"/>
                          </a:solidFill>
                        </a:rPr>
                        <a:t>/</a:t>
                      </a:r>
                      <a:r>
                        <a:rPr kumimoji="1" lang="ja-JP" altLang="en-US" sz="900" u="sng" dirty="0" smtClean="0">
                          <a:solidFill>
                            <a:schemeClr val="tx1"/>
                          </a:solidFill>
                        </a:rPr>
                        <a:t>通年利用と情報発信（</a:t>
                      </a:r>
                      <a:r>
                        <a:rPr kumimoji="1" lang="en-US" altLang="ja-JP" sz="900" u="sng" dirty="0" smtClean="0">
                          <a:solidFill>
                            <a:schemeClr val="tx1"/>
                          </a:solidFill>
                        </a:rPr>
                        <a:t>10</a:t>
                      </a:r>
                      <a:r>
                        <a:rPr kumimoji="1" lang="ja-JP" altLang="en-US" sz="900" u="sng" dirty="0" smtClean="0">
                          <a:solidFill>
                            <a:schemeClr val="tx1"/>
                          </a:solidFill>
                        </a:rPr>
                        <a:t>％）</a:t>
                      </a:r>
                      <a:endParaRPr kumimoji="1" lang="en-US" altLang="ja-JP" sz="900" u="sng"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・民間事業者誘致と左岸の管理者との合意</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・中之島ゲート全体の国際コンペに向けた公募準備等</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rPr>
                        <a:t>■</a:t>
                      </a:r>
                      <a:r>
                        <a:rPr kumimoji="1" lang="ja-JP" altLang="en-US" sz="900" u="sng" dirty="0" smtClean="0">
                          <a:solidFill>
                            <a:schemeClr val="tx1"/>
                          </a:solidFill>
                        </a:rPr>
                        <a:t>取組③水都大阪</a:t>
                      </a:r>
                      <a:r>
                        <a:rPr kumimoji="1" lang="en-US" altLang="ja-JP" sz="900" u="sng" dirty="0" smtClean="0">
                          <a:solidFill>
                            <a:schemeClr val="tx1"/>
                          </a:solidFill>
                        </a:rPr>
                        <a:t>2015</a:t>
                      </a:r>
                      <a:r>
                        <a:rPr kumimoji="1" lang="ja-JP" altLang="en-US" sz="900" u="sng" dirty="0" smtClean="0">
                          <a:solidFill>
                            <a:schemeClr val="tx1"/>
                          </a:solidFill>
                        </a:rPr>
                        <a:t>を通じた海外発信とプロモーション（</a:t>
                      </a:r>
                      <a:r>
                        <a:rPr kumimoji="1" lang="en-US" altLang="ja-JP" sz="900" u="sng" dirty="0" smtClean="0">
                          <a:solidFill>
                            <a:schemeClr val="tx1"/>
                          </a:solidFill>
                        </a:rPr>
                        <a:t>10</a:t>
                      </a:r>
                      <a:r>
                        <a:rPr kumimoji="1" lang="ja-JP" altLang="en-US" sz="900" u="sng" dirty="0" smtClean="0">
                          <a:solidFill>
                            <a:schemeClr val="tx1"/>
                          </a:solidFill>
                        </a:rPr>
                        <a:t>％）</a:t>
                      </a:r>
                      <a:endParaRPr lang="ja-JP" altLang="en-US" sz="900" dirty="0">
                        <a:solidFill>
                          <a:schemeClr val="tx1"/>
                        </a:solidFill>
                      </a:endParaRPr>
                    </a:p>
                  </a:txBody>
                  <a:tcPr marL="72000" marR="72000" marT="36000" marB="36000" anchor="ctr">
                    <a:lnR w="12700" cap="flat" cmpd="sng" algn="ctr">
                      <a:solidFill>
                        <a:schemeClr val="bg1"/>
                      </a:solidFill>
                      <a:prstDash val="solid"/>
                      <a:round/>
                      <a:headEnd type="none" w="med" len="med"/>
                      <a:tailEnd type="none" w="med" len="med"/>
                    </a:lnR>
                  </a:tcPr>
                </a:tc>
                <a:tc rowSpan="2">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lang="en-US" altLang="ja-JP" sz="900" u="sng"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endParaRPr lang="ja-JP" altLang="en-US" sz="900" dirty="0">
                        <a:solidFill>
                          <a:schemeClr val="tx1"/>
                        </a:solidFill>
                      </a:endParaRPr>
                    </a:p>
                  </a:txBody>
                  <a:tcPr marL="72000" marR="72000" marT="36000" marB="36000">
                    <a:lnL w="12700" cap="flat" cmpd="sng" algn="ctr">
                      <a:solidFill>
                        <a:schemeClr val="bg1"/>
                      </a:solidFill>
                      <a:prstDash val="solid"/>
                      <a:round/>
                      <a:headEnd type="none" w="med" len="med"/>
                      <a:tailEnd type="none" w="med" len="med"/>
                    </a:lnL>
                  </a:tcPr>
                </a:tc>
                <a:tc>
                  <a:txBody>
                    <a:bodyPr/>
                    <a:lstStyle/>
                    <a:p>
                      <a:endParaRPr lang="ja-JP" altLang="en-US" sz="900" dirty="0"/>
                    </a:p>
                  </a:txBody>
                  <a:tcPr marL="72000" marR="72000" marT="36000" marB="36000"/>
                </a:tc>
                <a:tc>
                  <a:txBody>
                    <a:bodyPr/>
                    <a:lstStyle/>
                    <a:p>
                      <a:endParaRPr kumimoji="1" lang="ja-JP" altLang="en-US" sz="900" dirty="0"/>
                    </a:p>
                  </a:txBody>
                  <a:tcPr marL="72000" marR="72000" marT="36000" marB="36000"/>
                </a:tc>
                <a:tc gridSpan="3">
                  <a:txBody>
                    <a:bodyPr/>
                    <a:lstStyle/>
                    <a:p>
                      <a:endParaRPr kumimoji="1" lang="ja-JP" altLang="en-US" sz="900" dirty="0"/>
                    </a:p>
                  </a:txBody>
                  <a:tcPr marL="72000" marR="72000" marT="36000" marB="36000"/>
                </a:tc>
                <a:tc hMerge="1">
                  <a:txBody>
                    <a:bodyPr/>
                    <a:lstStyle/>
                    <a:p>
                      <a:endParaRPr kumimoji="1" lang="ja-JP" altLang="en-US"/>
                    </a:p>
                  </a:txBody>
                  <a:tcPr/>
                </a:tc>
                <a:tc hMerge="1">
                  <a:txBody>
                    <a:bodyPr/>
                    <a:lstStyle/>
                    <a:p>
                      <a:endParaRPr kumimoji="1" lang="ja-JP" altLang="en-US" sz="900" dirty="0"/>
                    </a:p>
                  </a:txBody>
                  <a:tcPr marL="133223" marR="133223" marT="64812" marB="64812"/>
                </a:tc>
                <a:tc>
                  <a:txBody>
                    <a:bodyPr/>
                    <a:lstStyle/>
                    <a:p>
                      <a:r>
                        <a:rPr kumimoji="1" lang="ja-JP" altLang="en-US" sz="900" dirty="0" smtClean="0"/>
                        <a:t>　計画</a:t>
                      </a:r>
                      <a:endParaRPr kumimoji="1" lang="en-US" altLang="ja-JP" sz="900" dirty="0" smtClean="0"/>
                    </a:p>
                    <a:p>
                      <a:r>
                        <a:rPr kumimoji="1" lang="ja-JP" altLang="en-US" sz="900" dirty="0" smtClean="0"/>
                        <a:t>　</a:t>
                      </a:r>
                      <a:r>
                        <a:rPr kumimoji="1" lang="en-US" altLang="ja-JP" sz="900" dirty="0" smtClean="0"/>
                        <a:t>80</a:t>
                      </a:r>
                      <a:r>
                        <a:rPr kumimoji="1" lang="ja-JP" altLang="en-US" sz="900" dirty="0" smtClean="0"/>
                        <a:t>％</a:t>
                      </a:r>
                      <a:endParaRPr kumimoji="1" lang="ja-JP" altLang="en-US" sz="900" dirty="0"/>
                    </a:p>
                  </a:txBody>
                  <a:tcPr marL="72000" marR="72000" marT="36000" marB="36000"/>
                </a:tc>
                <a:tc rowSpan="2">
                  <a:txBody>
                    <a:bodyPr/>
                    <a:lstStyle/>
                    <a:p>
                      <a:endParaRPr kumimoji="1" lang="ja-JP" altLang="en-US" sz="900" dirty="0">
                        <a:latin typeface="MS UI Gothic" panose="020B0600070205080204" pitchFamily="50" charset="-128"/>
                        <a:ea typeface="MS UI Gothic" panose="020B0600070205080204" pitchFamily="50" charset="-128"/>
                      </a:endParaRPr>
                    </a:p>
                  </a:txBody>
                  <a:tcPr marL="72000" marR="72000" marT="36000" marB="36000"/>
                </a:tc>
                <a:tc rowSpan="2">
                  <a:txBody>
                    <a:bodyPr/>
                    <a:lstStyle/>
                    <a:p>
                      <a:endParaRPr kumimoji="1" lang="ja-JP" altLang="en-US" sz="1200" dirty="0"/>
                    </a:p>
                  </a:txBody>
                  <a:tcPr marL="72000" marR="72000" marT="36000" marB="36000">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72000" marR="72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72000" marR="72000" marT="36000" marB="36000">
                    <a:lnL w="12700" cap="flat" cmpd="sng" algn="ctr">
                      <a:solidFill>
                        <a:schemeClr val="bg1"/>
                      </a:solidFill>
                      <a:prstDash val="solid"/>
                      <a:round/>
                      <a:headEnd type="none" w="med" len="med"/>
                      <a:tailEnd type="none" w="med" len="med"/>
                    </a:lnL>
                  </a:tcPr>
                </a:tc>
              </a:tr>
              <a:tr h="117327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6">
                  <a:txBody>
                    <a:bodyPr/>
                    <a:lstStyle/>
                    <a:p>
                      <a:r>
                        <a:rPr kumimoji="1" lang="ja-JP" altLang="en-US" sz="1000" b="1" i="0" u="sng" strike="noStrike" kern="1200" cap="none" spc="0" normalizeH="0" baseline="0" noProof="0" dirty="0" smtClean="0">
                          <a:ln>
                            <a:noFill/>
                          </a:ln>
                          <a:solidFill>
                            <a:schemeClr val="tx1"/>
                          </a:solidFill>
                          <a:effectLst/>
                          <a:uLnTx/>
                          <a:uFillTx/>
                          <a:latin typeface="+mn-lt"/>
                          <a:ea typeface="+mn-ea"/>
                        </a:rPr>
                        <a:t>■（仮称）水都大阪</a:t>
                      </a:r>
                      <a:r>
                        <a:rPr kumimoji="1" lang="en-US" altLang="ja-JP" sz="1000" b="1" i="0" u="sng" strike="noStrike" kern="1200" cap="none" spc="0" normalizeH="0" baseline="0" noProof="0" dirty="0" smtClean="0">
                          <a:ln>
                            <a:noFill/>
                          </a:ln>
                          <a:solidFill>
                            <a:schemeClr val="tx1"/>
                          </a:solidFill>
                          <a:effectLst/>
                          <a:uLnTx/>
                          <a:uFillTx/>
                          <a:latin typeface="+mn-lt"/>
                          <a:ea typeface="+mn-ea"/>
                        </a:rPr>
                        <a:t>2015</a:t>
                      </a:r>
                      <a:r>
                        <a:rPr kumimoji="1" lang="ja-JP" altLang="en-US" sz="1000" b="1" i="0" u="sng" strike="noStrike" kern="1200" cap="none" spc="0" normalizeH="0" baseline="0" noProof="0" dirty="0" smtClean="0">
                          <a:ln>
                            <a:noFill/>
                          </a:ln>
                          <a:solidFill>
                            <a:schemeClr val="tx1"/>
                          </a:solidFill>
                          <a:effectLst/>
                          <a:uLnTx/>
                          <a:uFillTx/>
                          <a:latin typeface="+mn-lt"/>
                          <a:ea typeface="+mn-ea"/>
                        </a:rPr>
                        <a:t>を通じた拠点化（通年利用開始）と共に、水都大阪２０１５との連携した海外プレス等へ掲載</a:t>
                      </a:r>
                      <a:endParaRPr kumimoji="1" lang="en-US" altLang="ja-JP" sz="1000" dirty="0" smtClean="0"/>
                    </a:p>
                    <a:p>
                      <a:r>
                        <a:rPr kumimoji="1" lang="ja-JP" altLang="en-US" sz="900" dirty="0" smtClean="0"/>
                        <a:t>①水辺の公共空間の拠点化と賑わいの日常化</a:t>
                      </a:r>
                      <a:endParaRPr kumimoji="1" lang="en-US" altLang="ja-JP" sz="900" dirty="0" smtClean="0"/>
                    </a:p>
                    <a:p>
                      <a:r>
                        <a:rPr kumimoji="1" lang="ja-JP" altLang="en-US" sz="900" dirty="0" smtClean="0"/>
                        <a:t>・年間を通した集客力向上／・水辺</a:t>
                      </a:r>
                      <a:r>
                        <a:rPr kumimoji="1" lang="en-US" altLang="ja-JP" sz="900" dirty="0" smtClean="0"/>
                        <a:t>BID</a:t>
                      </a:r>
                      <a:r>
                        <a:rPr kumimoji="1" lang="ja-JP" altLang="en-US" sz="900" dirty="0" smtClean="0"/>
                        <a:t>モデルが評判／・海外企業等の投資対象等</a:t>
                      </a:r>
                      <a:endParaRPr kumimoji="1" lang="en-US" altLang="ja-JP" sz="900" dirty="0" smtClean="0"/>
                    </a:p>
                    <a:p>
                      <a:r>
                        <a:rPr kumimoji="1" lang="ja-JP" altLang="en-US" sz="900" dirty="0" smtClean="0"/>
                        <a:t>②新たな水辺コンテンツと国内外発信</a:t>
                      </a:r>
                      <a:endParaRPr kumimoji="1" lang="en-US" altLang="ja-JP" sz="900" dirty="0" smtClean="0"/>
                    </a:p>
                    <a:p>
                      <a:r>
                        <a:rPr kumimoji="1" lang="ja-JP" altLang="en-US" sz="900" dirty="0" smtClean="0"/>
                        <a:t>・</a:t>
                      </a:r>
                      <a:r>
                        <a:rPr lang="ja-JP" altLang="en-US" sz="900" dirty="0" smtClean="0">
                          <a:solidFill>
                            <a:schemeClr val="tx1"/>
                          </a:solidFill>
                          <a:latin typeface="MS UI Gothic" pitchFamily="50" charset="-128"/>
                          <a:ea typeface="MS UI Gothic" pitchFamily="50" charset="-128"/>
                          <a:cs typeface="Meiryo UI" pitchFamily="50" charset="-128"/>
                        </a:rPr>
                        <a:t>水都大阪</a:t>
                      </a:r>
                      <a:r>
                        <a:rPr lang="en-US" altLang="ja-JP" sz="900" dirty="0" smtClean="0">
                          <a:solidFill>
                            <a:schemeClr val="tx1"/>
                          </a:solidFill>
                          <a:latin typeface="MS UI Gothic" pitchFamily="50" charset="-128"/>
                          <a:ea typeface="MS UI Gothic" pitchFamily="50" charset="-128"/>
                          <a:cs typeface="Meiryo UI" pitchFamily="50" charset="-128"/>
                        </a:rPr>
                        <a:t>2015</a:t>
                      </a:r>
                      <a:r>
                        <a:rPr lang="ja-JP" altLang="en-US" sz="900" dirty="0" smtClean="0">
                          <a:solidFill>
                            <a:schemeClr val="tx1"/>
                          </a:solidFill>
                          <a:latin typeface="MS UI Gothic" pitchFamily="50" charset="-128"/>
                          <a:ea typeface="MS UI Gothic" pitchFamily="50" charset="-128"/>
                          <a:cs typeface="Meiryo UI" pitchFamily="50" charset="-128"/>
                        </a:rPr>
                        <a:t>の海外プレス・メディアへの掲載、国内ガイドブック掲載等</a:t>
                      </a:r>
                      <a:endParaRPr lang="en-US" altLang="ja-JP" sz="900" dirty="0" smtClean="0">
                        <a:solidFill>
                          <a:schemeClr val="tx1"/>
                        </a:solidFill>
                        <a:latin typeface="MS UI Gothic" pitchFamily="50" charset="-128"/>
                        <a:ea typeface="MS UI Gothic" pitchFamily="50" charset="-128"/>
                        <a:cs typeface="Meiryo UI" pitchFamily="50" charset="-128"/>
                      </a:endParaRPr>
                    </a:p>
                  </a:txBody>
                  <a:tcPr marL="72000" marR="72000"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00504">
                <a:tc vMerge="1">
                  <a:txBody>
                    <a:bodyPr/>
                    <a:lstStyle/>
                    <a:p>
                      <a:endParaRPr kumimoji="1" lang="ja-JP" altLang="en-US" sz="1200" dirty="0"/>
                    </a:p>
                  </a:txBody>
                  <a:tcPr marL="128016" marR="128016" marT="64008" marB="64008"/>
                </a:tc>
                <a:tc rowSpan="2">
                  <a:txBody>
                    <a:bodyPr/>
                    <a:lstStyle/>
                    <a:p>
                      <a:pPr algn="ctr"/>
                      <a:r>
                        <a:rPr kumimoji="1" lang="en-US" altLang="ja-JP" sz="1200" dirty="0" smtClean="0">
                          <a:solidFill>
                            <a:schemeClr val="tx1"/>
                          </a:solidFill>
                        </a:rPr>
                        <a:t>H28</a:t>
                      </a:r>
                    </a:p>
                    <a:p>
                      <a:pPr algn="ctr"/>
                      <a:r>
                        <a:rPr kumimoji="1" lang="en-US" altLang="ja-JP" sz="1200" dirty="0" smtClean="0">
                          <a:solidFill>
                            <a:schemeClr val="tx1"/>
                          </a:solidFill>
                        </a:rPr>
                        <a:t>(2016)</a:t>
                      </a:r>
                    </a:p>
                  </a:txBody>
                  <a:tcPr marL="72000" marR="72000" marT="36000" marB="36000" anchor="ctr"/>
                </a:tc>
                <a:tc rowSpan="2">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u="sng" dirty="0" smtClean="0">
                          <a:solidFill>
                            <a:schemeClr val="tx1"/>
                          </a:solidFill>
                        </a:rPr>
                        <a:t>■取組①中之島公園及び周辺での賑わい事業の</a:t>
                      </a:r>
                      <a:endParaRPr kumimoji="1" lang="en-US" altLang="ja-JP" sz="900" u="sng"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u="sng" dirty="0" smtClean="0">
                          <a:solidFill>
                            <a:schemeClr val="tx1"/>
                          </a:solidFill>
                        </a:rPr>
                        <a:t>　日常化と通年利用</a:t>
                      </a:r>
                      <a:r>
                        <a:rPr kumimoji="1" lang="en-US" altLang="ja-JP" sz="900" u="sng" dirty="0" smtClean="0">
                          <a:solidFill>
                            <a:schemeClr val="tx1"/>
                          </a:solidFill>
                        </a:rPr>
                        <a:t>(10%)</a:t>
                      </a: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u="none" dirty="0" smtClean="0">
                          <a:solidFill>
                            <a:schemeClr val="tx1"/>
                          </a:solidFill>
                        </a:rPr>
                        <a:t>・民による賑わい事業の開始（通年）</a:t>
                      </a:r>
                      <a:endParaRPr kumimoji="1" lang="en-US" altLang="ja-JP" sz="700" u="none"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u="none" dirty="0" smtClean="0">
                          <a:solidFill>
                            <a:schemeClr val="tx1"/>
                          </a:solidFill>
                        </a:rPr>
                        <a:t>・水辺</a:t>
                      </a:r>
                      <a:r>
                        <a:rPr kumimoji="1" lang="en-US" altLang="ja-JP" sz="700" u="none" dirty="0" smtClean="0">
                          <a:solidFill>
                            <a:schemeClr val="tx1"/>
                          </a:solidFill>
                        </a:rPr>
                        <a:t>BID</a:t>
                      </a:r>
                      <a:r>
                        <a:rPr kumimoji="1" lang="ja-JP" altLang="en-US" sz="700" u="none" dirty="0" smtClean="0">
                          <a:solidFill>
                            <a:schemeClr val="tx1"/>
                          </a:solidFill>
                        </a:rPr>
                        <a:t>モデル⇒民による河川、公園、道路を一体的に使った賑わい事業の開始</a:t>
                      </a:r>
                      <a:endParaRPr kumimoji="1" lang="en-US" altLang="ja-JP" sz="700" u="none"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i="0" u="none" dirty="0" smtClean="0">
                          <a:solidFill>
                            <a:schemeClr val="tx1"/>
                          </a:solidFill>
                        </a:rPr>
                        <a:t>■</a:t>
                      </a:r>
                      <a:r>
                        <a:rPr kumimoji="1" lang="en-US" altLang="ja-JP" sz="900" i="0" u="none" dirty="0" smtClean="0">
                          <a:solidFill>
                            <a:schemeClr val="tx1"/>
                          </a:solidFill>
                        </a:rPr>
                        <a:t> </a:t>
                      </a:r>
                      <a:r>
                        <a:rPr kumimoji="1" lang="ja-JP" altLang="en-US" sz="900" i="0" u="sng" dirty="0" smtClean="0">
                          <a:solidFill>
                            <a:schemeClr val="tx1"/>
                          </a:solidFill>
                        </a:rPr>
                        <a:t>取組② 中之島ゲートでの賑わい事業の日常化</a:t>
                      </a:r>
                      <a:endParaRPr kumimoji="1" lang="en-US" altLang="ja-JP" sz="900" i="0" u="sng"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・左岸の賑わい事業の日常化</a:t>
                      </a:r>
                      <a:r>
                        <a:rPr lang="en-US" altLang="ja-JP" sz="700" dirty="0" smtClean="0">
                          <a:solidFill>
                            <a:schemeClr val="tx1"/>
                          </a:solidFill>
                          <a:latin typeface="MS UI Gothic" pitchFamily="50" charset="-128"/>
                          <a:ea typeface="MS UI Gothic" pitchFamily="50" charset="-128"/>
                          <a:cs typeface="Meiryo UI" pitchFamily="50" charset="-128"/>
                        </a:rPr>
                        <a:t>(5%)</a:t>
                      </a: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・全体整備計画の策定と管理者等への提案と合意</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・国際エリアデザインコンペ実施</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chemeClr val="tx1"/>
                          </a:solidFill>
                        </a:rPr>
                        <a:t>■</a:t>
                      </a:r>
                      <a:r>
                        <a:rPr kumimoji="1" lang="ja-JP" altLang="en-US" sz="900" u="sng" dirty="0" smtClean="0">
                          <a:solidFill>
                            <a:schemeClr val="tx1"/>
                          </a:solidFill>
                        </a:rPr>
                        <a:t>取組③水都大阪２０１５での新たな水辺コンテンツの日常化とプロモーション（海外ガイドブック）</a:t>
                      </a:r>
                      <a:r>
                        <a:rPr kumimoji="1" lang="en-US" altLang="ja-JP" sz="900" u="sng" dirty="0" smtClean="0">
                          <a:solidFill>
                            <a:schemeClr val="tx1"/>
                          </a:solidFill>
                        </a:rPr>
                        <a:t>(5%)</a:t>
                      </a:r>
                    </a:p>
                  </a:txBody>
                  <a:tcPr marL="72000" marR="72000" marT="36000" marB="36000" anchor="ctr">
                    <a:lnR w="12700" cap="flat" cmpd="sng" algn="ctr">
                      <a:solidFill>
                        <a:schemeClr val="bg1"/>
                      </a:solidFill>
                      <a:prstDash val="solid"/>
                      <a:round/>
                      <a:headEnd type="none" w="med" len="med"/>
                      <a:tailEnd type="none" w="med" len="med"/>
                    </a:lnR>
                  </a:tcPr>
                </a:tc>
                <a:tc rowSpan="2">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900" u="sng" dirty="0" smtClean="0">
                        <a:solidFill>
                          <a:schemeClr val="tx1"/>
                        </a:solidFill>
                      </a:endParaRPr>
                    </a:p>
                  </a:txBody>
                  <a:tcPr marL="72000" marR="72000" marT="36000" marB="36000">
                    <a:lnL w="12700" cap="flat" cmpd="sng" algn="ctr">
                      <a:solidFill>
                        <a:schemeClr val="bg1"/>
                      </a:solidFill>
                      <a:prstDash val="solid"/>
                      <a:round/>
                      <a:headEnd type="none" w="med" len="med"/>
                      <a:tailEnd type="none" w="med" len="med"/>
                    </a:lnL>
                  </a:tcPr>
                </a:tc>
                <a:tc>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900" dirty="0" smtClean="0"/>
                    </a:p>
                  </a:txBody>
                  <a:tcPr marL="72000" marR="72000" marT="36000" marB="36000"/>
                </a:tc>
                <a:tc>
                  <a:txBody>
                    <a:bodyPr/>
                    <a:lstStyle/>
                    <a:p>
                      <a:endParaRPr kumimoji="1" lang="ja-JP" altLang="en-US" sz="900"/>
                    </a:p>
                  </a:txBody>
                  <a:tcPr marL="72000" marR="72000" marT="36000" marB="36000"/>
                </a:tc>
                <a:tc gridSpan="3">
                  <a:txBody>
                    <a:bodyPr/>
                    <a:lstStyle/>
                    <a:p>
                      <a:endParaRPr kumimoji="1" lang="ja-JP" altLang="en-US" sz="900" dirty="0"/>
                    </a:p>
                  </a:txBody>
                  <a:tcPr marL="72000" marR="72000" marT="36000" marB="36000"/>
                </a:tc>
                <a:tc hMerge="1">
                  <a:txBody>
                    <a:bodyPr/>
                    <a:lstStyle/>
                    <a:p>
                      <a:endParaRPr kumimoji="1" lang="ja-JP" altLang="en-US"/>
                    </a:p>
                  </a:txBody>
                  <a:tcPr/>
                </a:tc>
                <a:tc hMerge="1">
                  <a:txBody>
                    <a:bodyPr/>
                    <a:lstStyle/>
                    <a:p>
                      <a:endParaRPr kumimoji="1" lang="ja-JP" altLang="en-US" sz="900" dirty="0"/>
                    </a:p>
                  </a:txBody>
                  <a:tcPr marL="133223" marR="133223" marT="64812" marB="64812"/>
                </a:tc>
                <a:tc>
                  <a:txBody>
                    <a:bodyPr/>
                    <a:lstStyle/>
                    <a:p>
                      <a:r>
                        <a:rPr kumimoji="1" lang="en-US" altLang="ja-JP" sz="900" baseline="0" dirty="0" smtClean="0"/>
                        <a:t> </a:t>
                      </a:r>
                      <a:r>
                        <a:rPr kumimoji="1" lang="ja-JP" altLang="en-US" sz="900" dirty="0" smtClean="0"/>
                        <a:t>計画</a:t>
                      </a:r>
                      <a:endParaRPr kumimoji="1" lang="en-US" altLang="ja-JP" sz="900" dirty="0" smtClean="0"/>
                    </a:p>
                    <a:p>
                      <a:r>
                        <a:rPr kumimoji="1" lang="en-US" altLang="ja-JP" sz="900" dirty="0" smtClean="0"/>
                        <a:t>100</a:t>
                      </a:r>
                      <a:r>
                        <a:rPr kumimoji="1" lang="ja-JP" altLang="en-US" sz="900" dirty="0" smtClean="0"/>
                        <a:t>％</a:t>
                      </a:r>
                      <a:endParaRPr kumimoji="1" lang="ja-JP" altLang="en-US" sz="900" dirty="0"/>
                    </a:p>
                  </a:txBody>
                  <a:tcPr marL="72000" marR="72000" marT="36000" marB="36000"/>
                </a:tc>
                <a:tc rowSpan="2">
                  <a:txBody>
                    <a:bodyPr/>
                    <a:lstStyle/>
                    <a:p>
                      <a:endParaRPr kumimoji="1" lang="ja-JP" altLang="en-US" sz="900" dirty="0">
                        <a:latin typeface="MS UI Gothic" panose="020B0600070205080204" pitchFamily="50" charset="-128"/>
                        <a:ea typeface="MS UI Gothic" panose="020B0600070205080204" pitchFamily="50" charset="-128"/>
                      </a:endParaRPr>
                    </a:p>
                  </a:txBody>
                  <a:tcPr marL="72000" marR="72000" marT="36000" marB="36000"/>
                </a:tc>
                <a:tc rowSpan="2">
                  <a:txBody>
                    <a:bodyPr/>
                    <a:lstStyle/>
                    <a:p>
                      <a:endParaRPr kumimoji="1" lang="ja-JP" altLang="en-US" sz="1200" dirty="0"/>
                    </a:p>
                  </a:txBody>
                  <a:tcPr marL="72000" marR="72000" marT="36000" marB="36000">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72000" marR="72000"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72000" marR="72000" marT="36000" marB="36000">
                    <a:lnL w="12700" cap="flat" cmpd="sng" algn="ctr">
                      <a:solidFill>
                        <a:schemeClr val="bg1"/>
                      </a:solidFill>
                      <a:prstDash val="solid"/>
                      <a:round/>
                      <a:headEnd type="none" w="med" len="med"/>
                      <a:tailEnd type="none" w="med" len="med"/>
                    </a:lnL>
                  </a:tcPr>
                </a:tc>
              </a:tr>
              <a:tr h="92202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6">
                  <a:txBody>
                    <a:bodyPr/>
                    <a:lstStyle/>
                    <a:p>
                      <a:pPr marL="0" marR="0" lvl="0" indent="0" algn="l" defTabSz="1316773" rtl="0" eaLnBrk="1" fontAlgn="auto" latinLnBrk="0" hangingPunct="1">
                        <a:lnSpc>
                          <a:spcPct val="100000"/>
                        </a:lnSpc>
                        <a:spcBef>
                          <a:spcPts val="0"/>
                        </a:spcBef>
                        <a:spcAft>
                          <a:spcPts val="0"/>
                        </a:spcAft>
                        <a:buClrTx/>
                        <a:buSzTx/>
                        <a:buFontTx/>
                        <a:buNone/>
                        <a:tabLst/>
                        <a:defRPr/>
                      </a:pPr>
                      <a:r>
                        <a:rPr kumimoji="1" lang="ja-JP" altLang="en-US" sz="1000" b="1" i="0" u="sng" strike="noStrike" kern="1200" cap="none" spc="0" normalizeH="0" baseline="0" noProof="0" dirty="0" smtClean="0">
                          <a:ln>
                            <a:noFill/>
                          </a:ln>
                          <a:solidFill>
                            <a:schemeClr val="tx1"/>
                          </a:solidFill>
                          <a:effectLst/>
                          <a:uLnTx/>
                          <a:uFillTx/>
                          <a:latin typeface="+mn-lt"/>
                          <a:ea typeface="+mn-ea"/>
                        </a:rPr>
                        <a:t>■新たな水辺の賑わいの日常化と、海外の著名ガイドブックへの掲載等</a:t>
                      </a:r>
                      <a:endParaRPr kumimoji="1" lang="en-US" altLang="ja-JP" sz="1000" b="1" i="0" u="sng" strike="noStrike" kern="1200" cap="none" spc="0" normalizeH="0" baseline="0" noProof="0" dirty="0" smtClean="0">
                        <a:ln>
                          <a:noFill/>
                        </a:ln>
                        <a:solidFill>
                          <a:schemeClr val="tx1"/>
                        </a:solidFill>
                        <a:effectLst/>
                        <a:uLnTx/>
                        <a:uFillTx/>
                        <a:latin typeface="+mn-lt"/>
                        <a:ea typeface="+mn-ea"/>
                      </a:endParaRPr>
                    </a:p>
                    <a:p>
                      <a:r>
                        <a:rPr kumimoji="1" lang="ja-JP" altLang="en-US" sz="900" dirty="0" smtClean="0"/>
                        <a:t>①国内外から注目される賑わいの日常化されたシンボル拠点ができる（１つ以上）</a:t>
                      </a:r>
                      <a:endParaRPr kumimoji="1" lang="en-US" altLang="ja-JP" sz="900" dirty="0" smtClean="0"/>
                    </a:p>
                    <a:p>
                      <a:r>
                        <a:rPr kumimoji="1" lang="ja-JP" altLang="en-US" sz="900" dirty="0" smtClean="0"/>
                        <a:t>②</a:t>
                      </a:r>
                      <a:r>
                        <a:rPr lang="ja-JP" altLang="en-US" sz="900" dirty="0" smtClean="0">
                          <a:solidFill>
                            <a:schemeClr val="tx1"/>
                          </a:solidFill>
                          <a:latin typeface="MS UI Gothic" pitchFamily="50" charset="-128"/>
                          <a:ea typeface="MS UI Gothic" pitchFamily="50" charset="-128"/>
                          <a:cs typeface="Meiryo UI" pitchFamily="50" charset="-128"/>
                        </a:rPr>
                        <a:t>水辺版</a:t>
                      </a:r>
                      <a:r>
                        <a:rPr lang="en-US" altLang="ja-JP" sz="900" dirty="0" smtClean="0">
                          <a:solidFill>
                            <a:schemeClr val="tx1"/>
                          </a:solidFill>
                          <a:latin typeface="MS UI Gothic" pitchFamily="50" charset="-128"/>
                          <a:ea typeface="MS UI Gothic" pitchFamily="50" charset="-128"/>
                          <a:cs typeface="Meiryo UI" pitchFamily="50" charset="-128"/>
                        </a:rPr>
                        <a:t>BID</a:t>
                      </a:r>
                      <a:r>
                        <a:rPr lang="ja-JP" altLang="en-US" sz="900" dirty="0" smtClean="0">
                          <a:solidFill>
                            <a:schemeClr val="tx1"/>
                          </a:solidFill>
                          <a:latin typeface="MS UI Gothic" pitchFamily="50" charset="-128"/>
                          <a:ea typeface="MS UI Gothic" pitchFamily="50" charset="-128"/>
                          <a:cs typeface="Meiryo UI" pitchFamily="50" charset="-128"/>
                        </a:rPr>
                        <a:t>モデルが注目、</a:t>
                      </a:r>
                      <a:r>
                        <a:rPr kumimoji="1" lang="ja-JP" altLang="en-US" sz="900" dirty="0" smtClean="0"/>
                        <a:t>国内視察の件数増</a:t>
                      </a:r>
                      <a:endParaRPr kumimoji="1" lang="en-US" altLang="ja-JP" sz="900" dirty="0" smtClean="0"/>
                    </a:p>
                    <a:p>
                      <a:r>
                        <a:rPr kumimoji="1" lang="ja-JP" altLang="en-US" sz="900" dirty="0" smtClean="0"/>
                        <a:t>③海外のガイドブックに掲載される（ロンリープラネットやアジア圏のガイドブック）</a:t>
                      </a:r>
                      <a:endParaRPr kumimoji="1" lang="en-US" altLang="ja-JP" sz="900" dirty="0" smtClean="0"/>
                    </a:p>
                  </a:txBody>
                  <a:tcPr marL="72000" marR="72000"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
        <p:nvSpPr>
          <p:cNvPr id="5" name="正方形/長方形 4"/>
          <p:cNvSpPr/>
          <p:nvPr/>
        </p:nvSpPr>
        <p:spPr>
          <a:xfrm>
            <a:off x="-35594" y="1692573"/>
            <a:ext cx="13218868" cy="425352"/>
          </a:xfrm>
          <a:prstGeom prst="rect">
            <a:avLst/>
          </a:prstGeom>
        </p:spPr>
        <p:txBody>
          <a:bodyPr wrap="square" lIns="131677" tIns="65839" rIns="131677" bIns="65839">
            <a:spAutoFit/>
          </a:bodyPr>
          <a:lstStyle/>
          <a:p>
            <a:r>
              <a:rPr lang="ja-JP" altLang="en-US" sz="1900" b="1" dirty="0" smtClean="0">
                <a:solidFill>
                  <a:srgbClr val="FF0000"/>
                </a:solidFill>
                <a:latin typeface="MS UI Gothic" pitchFamily="50" charset="-128"/>
                <a:ea typeface="MS UI Gothic" pitchFamily="50" charset="-128"/>
                <a:cs typeface="Meiryo UI" pitchFamily="50" charset="-128"/>
              </a:rPr>
              <a:t>基本方針①世界各国から注目される「水と光のシンボル空間」の創出</a:t>
            </a:r>
            <a:endParaRPr lang="en-US" altLang="ja-JP" sz="1900" b="1" dirty="0" smtClean="0">
              <a:solidFill>
                <a:srgbClr val="FF0000"/>
              </a:solidFill>
              <a:latin typeface="MS UI Gothic" pitchFamily="50" charset="-128"/>
              <a:ea typeface="MS UI Gothic" pitchFamily="50" charset="-128"/>
              <a:cs typeface="Meiryo UI" pitchFamily="50" charset="-128"/>
            </a:endParaRPr>
          </a:p>
        </p:txBody>
      </p:sp>
      <p:sp>
        <p:nvSpPr>
          <p:cNvPr id="6" name="正方形/長方形 5"/>
          <p:cNvSpPr/>
          <p:nvPr/>
        </p:nvSpPr>
        <p:spPr>
          <a:xfrm>
            <a:off x="6" y="-201546"/>
            <a:ext cx="11462675" cy="101766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84299" tIns="92151" rIns="184299" bIns="92151" anchor="ctr"/>
          <a:lstStyle/>
          <a:p>
            <a:pPr>
              <a:defRPr/>
            </a:pPr>
            <a:r>
              <a:rPr lang="ja-JP" altLang="en-US" sz="2900" b="1" dirty="0" smtClean="0">
                <a:solidFill>
                  <a:schemeClr val="tx1"/>
                </a:solidFill>
                <a:latin typeface="MS UI Gothic" pitchFamily="50" charset="-128"/>
                <a:ea typeface="MS UI Gothic" pitchFamily="50" charset="-128"/>
                <a:cs typeface="Meiryo UI" pitchFamily="50" charset="-128"/>
              </a:rPr>
              <a:t>「水都大阪パートナーズ事業」事業評価１</a:t>
            </a:r>
            <a:r>
              <a:rPr lang="en-US" altLang="ja-JP" sz="2900" b="1" dirty="0" smtClean="0">
                <a:solidFill>
                  <a:schemeClr val="tx1"/>
                </a:solidFill>
                <a:latin typeface="MS UI Gothic" pitchFamily="50" charset="-128"/>
                <a:ea typeface="MS UI Gothic" pitchFamily="50" charset="-128"/>
                <a:cs typeface="Meiryo UI" pitchFamily="50" charset="-128"/>
              </a:rPr>
              <a:t>/</a:t>
            </a:r>
            <a:r>
              <a:rPr lang="ja-JP" altLang="en-US" sz="2900" b="1" dirty="0" smtClean="0">
                <a:solidFill>
                  <a:schemeClr val="tx1"/>
                </a:solidFill>
                <a:latin typeface="MS UI Gothic" pitchFamily="50" charset="-128"/>
                <a:ea typeface="MS UI Gothic" pitchFamily="50" charset="-128"/>
                <a:cs typeface="Meiryo UI" pitchFamily="50" charset="-128"/>
              </a:rPr>
              <a:t>２</a:t>
            </a:r>
            <a:endParaRPr lang="en-US" altLang="ja-JP" sz="2900" b="1" dirty="0" smtClean="0">
              <a:solidFill>
                <a:schemeClr val="tx1"/>
              </a:solidFill>
              <a:latin typeface="MS UI Gothic" pitchFamily="50" charset="-128"/>
              <a:ea typeface="MS UI Gothic" pitchFamily="50" charset="-128"/>
              <a:cs typeface="Meiryo UI"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52127151"/>
              </p:ext>
            </p:extLst>
          </p:nvPr>
        </p:nvGraphicFramePr>
        <p:xfrm>
          <a:off x="7962285" y="16957"/>
          <a:ext cx="5251593" cy="897784"/>
        </p:xfrm>
        <a:graphic>
          <a:graphicData uri="http://schemas.openxmlformats.org/drawingml/2006/table">
            <a:tbl>
              <a:tblPr firstRow="1" bandRow="1">
                <a:tableStyleId>{5C22544A-7EE6-4342-B048-85BDC9FD1C3A}</a:tableStyleId>
              </a:tblPr>
              <a:tblGrid>
                <a:gridCol w="1301370"/>
                <a:gridCol w="3950223"/>
              </a:tblGrid>
              <a:tr h="252544">
                <a:tc>
                  <a:txBody>
                    <a:bodyPr/>
                    <a:lstStyle/>
                    <a:p>
                      <a:pPr algn="ctr"/>
                      <a:r>
                        <a:rPr kumimoji="1" lang="ja-JP" altLang="en-US" sz="900" dirty="0" smtClean="0">
                          <a:latin typeface="Meiryo UI" pitchFamily="50" charset="-128"/>
                          <a:ea typeface="Meiryo UI" pitchFamily="50" charset="-128"/>
                          <a:cs typeface="Meiryo UI" pitchFamily="50" charset="-128"/>
                        </a:rPr>
                        <a:t>項目別進捗確認</a:t>
                      </a:r>
                      <a:endParaRPr kumimoji="1" lang="ja-JP" altLang="en-US" sz="900" dirty="0">
                        <a:latin typeface="Meiryo UI" pitchFamily="50" charset="-128"/>
                        <a:ea typeface="Meiryo UI" pitchFamily="50" charset="-128"/>
                        <a:cs typeface="Meiryo UI" pitchFamily="50" charset="-128"/>
                      </a:endParaRPr>
                    </a:p>
                  </a:txBody>
                  <a:tcPr marL="133239" marR="133239" marT="64820" marB="64820"/>
                </a:tc>
                <a:tc>
                  <a:txBody>
                    <a:bodyPr/>
                    <a:lstStyle/>
                    <a:p>
                      <a:pPr algn="ctr"/>
                      <a:r>
                        <a:rPr kumimoji="1" lang="ja-JP" altLang="en-US" sz="900" dirty="0" smtClean="0">
                          <a:latin typeface="Meiryo UI" pitchFamily="50" charset="-128"/>
                          <a:ea typeface="Meiryo UI" pitchFamily="50" charset="-128"/>
                          <a:cs typeface="Meiryo UI" pitchFamily="50" charset="-128"/>
                        </a:rPr>
                        <a:t>評価委員会における確認の目安</a:t>
                      </a:r>
                      <a:endParaRPr kumimoji="1" lang="ja-JP" altLang="en-US" sz="900" dirty="0">
                        <a:latin typeface="Meiryo UI" pitchFamily="50" charset="-128"/>
                        <a:ea typeface="Meiryo UI" pitchFamily="50" charset="-128"/>
                        <a:cs typeface="Meiryo UI" pitchFamily="50" charset="-128"/>
                      </a:endParaRPr>
                    </a:p>
                  </a:txBody>
                  <a:tcPr marL="133239" marR="133239" marT="64820" marB="64820"/>
                </a:tc>
              </a:tr>
              <a:tr h="630984">
                <a:tc>
                  <a:txBody>
                    <a:bodyPr/>
                    <a:lstStyle/>
                    <a:p>
                      <a:pPr algn="l"/>
                      <a:r>
                        <a:rPr kumimoji="1" lang="en-US" altLang="ja-JP" sz="800" dirty="0" smtClean="0">
                          <a:latin typeface="Meiryo UI" pitchFamily="50" charset="-128"/>
                          <a:ea typeface="Meiryo UI" pitchFamily="50" charset="-128"/>
                          <a:cs typeface="Meiryo UI" pitchFamily="50" charset="-128"/>
                        </a:rPr>
                        <a:t>101</a:t>
                      </a:r>
                      <a:r>
                        <a:rPr kumimoji="1" lang="ja-JP" altLang="en-US" sz="800" dirty="0" smtClean="0">
                          <a:latin typeface="Meiryo UI" pitchFamily="50" charset="-128"/>
                          <a:ea typeface="Meiryo UI" pitchFamily="50" charset="-128"/>
                          <a:cs typeface="Meiryo UI" pitchFamily="50" charset="-128"/>
                        </a:rPr>
                        <a:t>～</a:t>
                      </a:r>
                      <a:r>
                        <a:rPr kumimoji="1" lang="en-US" altLang="ja-JP" sz="800" dirty="0" smtClean="0">
                          <a:latin typeface="Meiryo UI" pitchFamily="50" charset="-128"/>
                          <a:ea typeface="Meiryo UI" pitchFamily="50" charset="-128"/>
                          <a:cs typeface="Meiryo UI" pitchFamily="50" charset="-128"/>
                        </a:rPr>
                        <a:t>120</a:t>
                      </a:r>
                      <a:r>
                        <a:rPr kumimoji="1" lang="ja-JP" altLang="en-US" sz="800" dirty="0" smtClean="0">
                          <a:latin typeface="Meiryo UI" pitchFamily="50" charset="-128"/>
                          <a:ea typeface="Meiryo UI" pitchFamily="50" charset="-128"/>
                          <a:cs typeface="Meiryo UI" pitchFamily="50" charset="-128"/>
                        </a:rPr>
                        <a:t>点</a:t>
                      </a:r>
                      <a:endParaRPr kumimoji="1" lang="en-US" altLang="ja-JP" sz="800" dirty="0" smtClean="0">
                        <a:latin typeface="Meiryo UI" pitchFamily="50" charset="-128"/>
                        <a:ea typeface="Meiryo UI" pitchFamily="50" charset="-128"/>
                        <a:cs typeface="Meiryo UI" pitchFamily="50" charset="-128"/>
                      </a:endParaRPr>
                    </a:p>
                    <a:p>
                      <a:pPr algn="l"/>
                      <a:r>
                        <a:rPr kumimoji="1" lang="en-US" altLang="ja-JP" sz="800" dirty="0" smtClean="0">
                          <a:latin typeface="Meiryo UI" pitchFamily="50" charset="-128"/>
                          <a:ea typeface="Meiryo UI" pitchFamily="50" charset="-128"/>
                          <a:cs typeface="Meiryo UI" pitchFamily="50" charset="-128"/>
                        </a:rPr>
                        <a:t>61</a:t>
                      </a:r>
                      <a:r>
                        <a:rPr kumimoji="1" lang="ja-JP" altLang="en-US" sz="800" dirty="0" smtClean="0">
                          <a:latin typeface="Meiryo UI" pitchFamily="50" charset="-128"/>
                          <a:ea typeface="Meiryo UI" pitchFamily="50" charset="-128"/>
                          <a:cs typeface="Meiryo UI" pitchFamily="50" charset="-128"/>
                        </a:rPr>
                        <a:t>～</a:t>
                      </a:r>
                      <a:r>
                        <a:rPr kumimoji="1" lang="en-US" altLang="ja-JP" sz="800" dirty="0" smtClean="0">
                          <a:latin typeface="Meiryo UI" pitchFamily="50" charset="-128"/>
                          <a:ea typeface="Meiryo UI" pitchFamily="50" charset="-128"/>
                          <a:cs typeface="Meiryo UI" pitchFamily="50" charset="-128"/>
                        </a:rPr>
                        <a:t>100</a:t>
                      </a:r>
                      <a:r>
                        <a:rPr kumimoji="1" lang="ja-JP" altLang="en-US" sz="800" dirty="0" smtClean="0">
                          <a:latin typeface="Meiryo UI" pitchFamily="50" charset="-128"/>
                          <a:ea typeface="Meiryo UI" pitchFamily="50" charset="-128"/>
                          <a:cs typeface="Meiryo UI" pitchFamily="50" charset="-128"/>
                        </a:rPr>
                        <a:t>点（基準点）</a:t>
                      </a:r>
                      <a:endParaRPr kumimoji="1" lang="en-US" altLang="ja-JP" sz="800" dirty="0" smtClean="0">
                        <a:latin typeface="Meiryo UI" pitchFamily="50" charset="-128"/>
                        <a:ea typeface="Meiryo UI" pitchFamily="50" charset="-128"/>
                        <a:cs typeface="Meiryo UI" pitchFamily="50" charset="-128"/>
                      </a:endParaRPr>
                    </a:p>
                    <a:p>
                      <a:pPr algn="l"/>
                      <a:r>
                        <a:rPr kumimoji="1" lang="en-US" altLang="ja-JP" sz="800" dirty="0" smtClean="0">
                          <a:latin typeface="Meiryo UI" pitchFamily="50" charset="-128"/>
                          <a:ea typeface="Meiryo UI" pitchFamily="50" charset="-128"/>
                          <a:cs typeface="Meiryo UI" pitchFamily="50" charset="-128"/>
                        </a:rPr>
                        <a:t>41</a:t>
                      </a:r>
                      <a:r>
                        <a:rPr kumimoji="1" lang="ja-JP" altLang="en-US" sz="800" dirty="0" smtClean="0">
                          <a:latin typeface="Meiryo UI" pitchFamily="50" charset="-128"/>
                          <a:ea typeface="Meiryo UI" pitchFamily="50" charset="-128"/>
                          <a:cs typeface="Meiryo UI" pitchFamily="50" charset="-128"/>
                        </a:rPr>
                        <a:t>～</a:t>
                      </a:r>
                      <a:r>
                        <a:rPr kumimoji="1" lang="en-US" altLang="ja-JP" sz="800" dirty="0" smtClean="0">
                          <a:latin typeface="Meiryo UI" pitchFamily="50" charset="-128"/>
                          <a:ea typeface="Meiryo UI" pitchFamily="50" charset="-128"/>
                          <a:cs typeface="Meiryo UI" pitchFamily="50" charset="-128"/>
                        </a:rPr>
                        <a:t>60</a:t>
                      </a:r>
                      <a:r>
                        <a:rPr kumimoji="1" lang="ja-JP" altLang="en-US" sz="800" dirty="0" smtClean="0">
                          <a:latin typeface="Meiryo UI" pitchFamily="50" charset="-128"/>
                          <a:ea typeface="Meiryo UI" pitchFamily="50" charset="-128"/>
                          <a:cs typeface="Meiryo UI" pitchFamily="50" charset="-128"/>
                        </a:rPr>
                        <a:t>点</a:t>
                      </a:r>
                      <a:endParaRPr kumimoji="1" lang="en-US" altLang="ja-JP" sz="800" dirty="0" smtClean="0">
                        <a:latin typeface="Meiryo UI" pitchFamily="50" charset="-128"/>
                        <a:ea typeface="Meiryo UI" pitchFamily="50" charset="-128"/>
                        <a:cs typeface="Meiryo UI" pitchFamily="50" charset="-128"/>
                      </a:endParaRPr>
                    </a:p>
                    <a:p>
                      <a:pPr algn="l"/>
                      <a:r>
                        <a:rPr kumimoji="1" lang="en-US" altLang="ja-JP" sz="800" dirty="0" smtClean="0">
                          <a:latin typeface="Meiryo UI" pitchFamily="50" charset="-128"/>
                          <a:ea typeface="Meiryo UI" pitchFamily="50" charset="-128"/>
                          <a:cs typeface="Meiryo UI" pitchFamily="50" charset="-128"/>
                        </a:rPr>
                        <a:t>0</a:t>
                      </a:r>
                      <a:r>
                        <a:rPr kumimoji="1" lang="ja-JP" altLang="en-US" sz="800" dirty="0" smtClean="0">
                          <a:latin typeface="Meiryo UI" pitchFamily="50" charset="-128"/>
                          <a:ea typeface="Meiryo UI" pitchFamily="50" charset="-128"/>
                          <a:cs typeface="Meiryo UI" pitchFamily="50" charset="-128"/>
                        </a:rPr>
                        <a:t>～</a:t>
                      </a:r>
                      <a:r>
                        <a:rPr kumimoji="1" lang="en-US" altLang="ja-JP" sz="800" dirty="0" smtClean="0">
                          <a:latin typeface="Meiryo UI" pitchFamily="50" charset="-128"/>
                          <a:ea typeface="Meiryo UI" pitchFamily="50" charset="-128"/>
                          <a:cs typeface="Meiryo UI" pitchFamily="50" charset="-128"/>
                        </a:rPr>
                        <a:t>40</a:t>
                      </a:r>
                      <a:r>
                        <a:rPr kumimoji="1" lang="ja-JP" altLang="en-US" sz="800" dirty="0" smtClean="0">
                          <a:latin typeface="Meiryo UI" pitchFamily="50" charset="-128"/>
                          <a:ea typeface="Meiryo UI" pitchFamily="50" charset="-128"/>
                          <a:cs typeface="Meiryo UI" pitchFamily="50" charset="-128"/>
                        </a:rPr>
                        <a:t>点</a:t>
                      </a:r>
                      <a:endParaRPr kumimoji="1" lang="en-US" altLang="ja-JP" sz="800" dirty="0" smtClean="0">
                        <a:latin typeface="Meiryo UI" pitchFamily="50" charset="-128"/>
                        <a:ea typeface="Meiryo UI" pitchFamily="50" charset="-128"/>
                        <a:cs typeface="Meiryo UI" pitchFamily="50" charset="-128"/>
                      </a:endParaRPr>
                    </a:p>
                  </a:txBody>
                  <a:tcPr marL="133239" marR="133239" marT="64820" marB="64820"/>
                </a:tc>
                <a:tc>
                  <a:txBody>
                    <a:bodyPr/>
                    <a:lstStyle/>
                    <a:p>
                      <a:pPr algn="l"/>
                      <a:r>
                        <a:rPr kumimoji="1" lang="ja-JP" altLang="en-US" sz="800" dirty="0" smtClean="0">
                          <a:latin typeface="Meiryo UI" pitchFamily="50" charset="-128"/>
                          <a:ea typeface="Meiryo UI" pitchFamily="50" charset="-128"/>
                          <a:cs typeface="Meiryo UI" pitchFamily="50" charset="-128"/>
                        </a:rPr>
                        <a:t>当初の予定を超えて進んでいる。</a:t>
                      </a:r>
                      <a:endParaRPr kumimoji="1" lang="en-US" altLang="ja-JP" sz="800" dirty="0" smtClean="0">
                        <a:latin typeface="Meiryo UI" pitchFamily="50" charset="-128"/>
                        <a:ea typeface="Meiryo UI" pitchFamily="50" charset="-128"/>
                        <a:cs typeface="Meiryo UI" pitchFamily="50" charset="-128"/>
                      </a:endParaRPr>
                    </a:p>
                    <a:p>
                      <a:pPr algn="l"/>
                      <a:r>
                        <a:rPr kumimoji="1" lang="ja-JP" altLang="en-US" sz="800" dirty="0" smtClean="0">
                          <a:latin typeface="Meiryo UI" pitchFamily="50" charset="-128"/>
                          <a:ea typeface="Meiryo UI" pitchFamily="50" charset="-128"/>
                          <a:cs typeface="Meiryo UI" pitchFamily="50" charset="-128"/>
                        </a:rPr>
                        <a:t>概ね予定通り進んでいる。</a:t>
                      </a:r>
                      <a:endParaRPr kumimoji="1" lang="en-US" altLang="ja-JP" sz="800" dirty="0" smtClean="0">
                        <a:latin typeface="Meiryo UI" pitchFamily="50" charset="-128"/>
                        <a:ea typeface="Meiryo UI" pitchFamily="50" charset="-128"/>
                        <a:cs typeface="Meiryo UI" pitchFamily="50" charset="-128"/>
                      </a:endParaRPr>
                    </a:p>
                    <a:p>
                      <a:pPr algn="l"/>
                      <a:r>
                        <a:rPr kumimoji="1" lang="ja-JP" altLang="en-US" sz="800" dirty="0" smtClean="0">
                          <a:latin typeface="Meiryo UI" pitchFamily="50" charset="-128"/>
                          <a:ea typeface="Meiryo UI" pitchFamily="50" charset="-128"/>
                          <a:cs typeface="Meiryo UI" pitchFamily="50" charset="-128"/>
                        </a:rPr>
                        <a:t>当初の予定通り進んでいない。方向性や手法を見直すべき。</a:t>
                      </a:r>
                      <a:endParaRPr kumimoji="1" lang="en-US" altLang="ja-JP" sz="800" dirty="0" smtClean="0">
                        <a:latin typeface="Meiryo UI" pitchFamily="50" charset="-128"/>
                        <a:ea typeface="Meiryo UI" pitchFamily="50" charset="-128"/>
                        <a:cs typeface="Meiryo UI" pitchFamily="50" charset="-128"/>
                      </a:endParaRPr>
                    </a:p>
                    <a:p>
                      <a:pPr algn="l"/>
                      <a:r>
                        <a:rPr kumimoji="1" lang="ja-JP" altLang="en-US" sz="800" dirty="0" smtClean="0">
                          <a:latin typeface="Meiryo UI" pitchFamily="50" charset="-128"/>
                          <a:ea typeface="Meiryo UI" pitchFamily="50" charset="-128"/>
                          <a:cs typeface="Meiryo UI" pitchFamily="50" charset="-128"/>
                        </a:rPr>
                        <a:t>ほとんど進んでいない。</a:t>
                      </a:r>
                      <a:endParaRPr kumimoji="1" lang="ja-JP" altLang="en-US" sz="800" dirty="0">
                        <a:latin typeface="Meiryo UI" pitchFamily="50" charset="-128"/>
                        <a:ea typeface="Meiryo UI" pitchFamily="50" charset="-128"/>
                        <a:cs typeface="Meiryo UI" pitchFamily="50" charset="-128"/>
                      </a:endParaRPr>
                    </a:p>
                  </a:txBody>
                  <a:tcPr marL="133239" marR="133239" marT="64820" marB="64820"/>
                </a:tc>
              </a:tr>
            </a:tbl>
          </a:graphicData>
        </a:graphic>
      </p:graphicFrame>
      <p:sp>
        <p:nvSpPr>
          <p:cNvPr id="8" name="正方形/長方形 7"/>
          <p:cNvSpPr/>
          <p:nvPr/>
        </p:nvSpPr>
        <p:spPr>
          <a:xfrm>
            <a:off x="261539" y="471570"/>
            <a:ext cx="7623747" cy="1437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31662" tIns="65831" rIns="131662" bIns="65831"/>
          <a:lstStyle/>
          <a:p>
            <a:pPr>
              <a:defRPr/>
            </a:pPr>
            <a:r>
              <a:rPr lang="ja-JP" altLang="en-US" sz="1600" b="1" dirty="0">
                <a:solidFill>
                  <a:schemeClr val="tx1"/>
                </a:solidFill>
                <a:latin typeface="MS UI Gothic" pitchFamily="50" charset="-128"/>
                <a:ea typeface="MS UI Gothic" pitchFamily="50" charset="-128"/>
                <a:cs typeface="Meiryo UI" pitchFamily="50" charset="-128"/>
              </a:rPr>
              <a:t>■評価方法</a:t>
            </a:r>
            <a:endParaRPr lang="en-US" altLang="ja-JP" sz="1600" b="1" dirty="0">
              <a:solidFill>
                <a:schemeClr val="tx1"/>
              </a:solidFill>
              <a:latin typeface="MS UI Gothic" pitchFamily="50" charset="-128"/>
              <a:ea typeface="MS UI Gothic" pitchFamily="50" charset="-128"/>
              <a:cs typeface="Meiryo UI" pitchFamily="50" charset="-128"/>
            </a:endParaRPr>
          </a:p>
          <a:p>
            <a:pPr>
              <a:tabLst>
                <a:tab pos="1549765" algn="l"/>
              </a:tabLst>
              <a:defRPr/>
            </a:pPr>
            <a:r>
              <a:rPr lang="ja-JP" altLang="en-US" sz="1200" dirty="0" smtClean="0">
                <a:solidFill>
                  <a:schemeClr val="tx1"/>
                </a:solidFill>
                <a:latin typeface="MS UI Gothic" pitchFamily="50" charset="-128"/>
                <a:ea typeface="MS UI Gothic" pitchFamily="50" charset="-128"/>
                <a:cs typeface="Meiryo UI" pitchFamily="50" charset="-128"/>
              </a:rPr>
              <a:t>　・パートナーズは、取組結果と達成結果の自己評価を記載。</a:t>
            </a:r>
            <a:endParaRPr lang="en-US" altLang="ja-JP" sz="1200" dirty="0" smtClean="0">
              <a:solidFill>
                <a:schemeClr val="tx1"/>
              </a:solidFill>
              <a:latin typeface="MS UI Gothic" pitchFamily="50" charset="-128"/>
              <a:ea typeface="MS UI Gothic" pitchFamily="50" charset="-128"/>
              <a:cs typeface="Meiryo UI" pitchFamily="50" charset="-128"/>
            </a:endParaRPr>
          </a:p>
          <a:p>
            <a:pPr>
              <a:tabLst>
                <a:tab pos="1549765" algn="l"/>
              </a:tabLst>
              <a:defRPr/>
            </a:pPr>
            <a:r>
              <a:rPr lang="ja-JP" altLang="en-US" sz="1200" dirty="0">
                <a:solidFill>
                  <a:schemeClr val="tx1"/>
                </a:solidFill>
                <a:latin typeface="MS UI Gothic" pitchFamily="50" charset="-128"/>
                <a:ea typeface="MS UI Gothic" pitchFamily="50" charset="-128"/>
                <a:cs typeface="Meiryo UI" pitchFamily="50" charset="-128"/>
              </a:rPr>
              <a:t>　</a:t>
            </a:r>
            <a:r>
              <a:rPr lang="ja-JP" altLang="en-US" sz="1200" dirty="0" smtClean="0">
                <a:solidFill>
                  <a:schemeClr val="tx1"/>
                </a:solidFill>
                <a:latin typeface="MS UI Gothic" pitchFamily="50" charset="-128"/>
                <a:ea typeface="MS UI Gothic" pitchFamily="50" charset="-128"/>
                <a:cs typeface="Meiryo UI" pitchFamily="50" charset="-128"/>
              </a:rPr>
              <a:t>・委員会において、各年度の事業が目標達成に向けて着実に進んでいるか、内容は目標達成に資するものか、計画と照ら　</a:t>
            </a:r>
            <a:endParaRPr lang="en-US" altLang="ja-JP" sz="1200" dirty="0" smtClean="0">
              <a:solidFill>
                <a:schemeClr val="tx1"/>
              </a:solidFill>
              <a:latin typeface="MS UI Gothic" pitchFamily="50" charset="-128"/>
              <a:ea typeface="MS UI Gothic" pitchFamily="50" charset="-128"/>
              <a:cs typeface="Meiryo UI" pitchFamily="50" charset="-128"/>
            </a:endParaRPr>
          </a:p>
          <a:p>
            <a:pPr>
              <a:tabLst>
                <a:tab pos="1549765" algn="l"/>
              </a:tabLst>
              <a:defRPr/>
            </a:pPr>
            <a:r>
              <a:rPr lang="ja-JP" altLang="en-US" sz="1200" dirty="0" smtClean="0">
                <a:solidFill>
                  <a:schemeClr val="tx1"/>
                </a:solidFill>
                <a:latin typeface="MS UI Gothic" pitchFamily="50" charset="-128"/>
                <a:ea typeface="MS UI Gothic" pitchFamily="50" charset="-128"/>
                <a:cs typeface="Meiryo UI" pitchFamily="50" charset="-128"/>
              </a:rPr>
              <a:t>　し併せ、右の進捗確認表を目安に、項目ごとに４段階で進捗評価を行う。</a:t>
            </a:r>
            <a:endParaRPr lang="en-US" altLang="ja-JP" sz="1200" dirty="0" smtClean="0">
              <a:solidFill>
                <a:schemeClr val="tx1"/>
              </a:solidFill>
              <a:latin typeface="MS UI Gothic" pitchFamily="50" charset="-128"/>
              <a:ea typeface="MS UI Gothic" pitchFamily="50" charset="-128"/>
              <a:cs typeface="Meiryo UI" pitchFamily="50" charset="-128"/>
            </a:endParaRPr>
          </a:p>
          <a:p>
            <a:pPr>
              <a:tabLst>
                <a:tab pos="1549765" algn="l"/>
              </a:tabLst>
              <a:defRPr/>
            </a:pPr>
            <a:r>
              <a:rPr lang="ja-JP" altLang="en-US" sz="1200" dirty="0" smtClean="0">
                <a:solidFill>
                  <a:schemeClr val="tx1"/>
                </a:solidFill>
                <a:latin typeface="MS UI Gothic" pitchFamily="50" charset="-128"/>
                <a:ea typeface="MS UI Gothic" pitchFamily="50" charset="-128"/>
                <a:cs typeface="Meiryo UI" pitchFamily="50" charset="-128"/>
              </a:rPr>
              <a:t>　・各項目の評価点数から平均</a:t>
            </a:r>
            <a:r>
              <a:rPr lang="ja-JP" altLang="en-US" sz="1200" dirty="0">
                <a:solidFill>
                  <a:schemeClr val="tx1"/>
                </a:solidFill>
                <a:latin typeface="MS UI Gothic" pitchFamily="50" charset="-128"/>
                <a:ea typeface="MS UI Gothic" pitchFamily="50" charset="-128"/>
                <a:cs typeface="Meiryo UI" pitchFamily="50" charset="-128"/>
              </a:rPr>
              <a:t>点数を</a:t>
            </a:r>
            <a:r>
              <a:rPr lang="ja-JP" altLang="en-US" sz="1200" dirty="0" smtClean="0">
                <a:solidFill>
                  <a:schemeClr val="tx1"/>
                </a:solidFill>
                <a:latin typeface="MS UI Gothic" pitchFamily="50" charset="-128"/>
                <a:ea typeface="MS UI Gothic" pitchFamily="50" charset="-128"/>
                <a:cs typeface="Meiryo UI" pitchFamily="50" charset="-128"/>
              </a:rPr>
              <a:t>算出し、右表を</a:t>
            </a:r>
            <a:r>
              <a:rPr lang="ja-JP" altLang="en-US" sz="1200" dirty="0">
                <a:solidFill>
                  <a:schemeClr val="tx1"/>
                </a:solidFill>
                <a:latin typeface="MS UI Gothic" pitchFamily="50" charset="-128"/>
                <a:ea typeface="MS UI Gothic" pitchFamily="50" charset="-128"/>
                <a:cs typeface="Meiryo UI" pitchFamily="50" charset="-128"/>
              </a:rPr>
              <a:t>目安としつつ</a:t>
            </a:r>
            <a:r>
              <a:rPr lang="ja-JP" altLang="en-US" sz="1200" dirty="0" smtClean="0">
                <a:solidFill>
                  <a:schemeClr val="tx1"/>
                </a:solidFill>
                <a:latin typeface="MS UI Gothic" pitchFamily="50" charset="-128"/>
                <a:ea typeface="MS UI Gothic" pitchFamily="50" charset="-128"/>
                <a:cs typeface="Meiryo UI" pitchFamily="50" charset="-128"/>
              </a:rPr>
              <a:t>、委員</a:t>
            </a:r>
            <a:r>
              <a:rPr lang="ja-JP" altLang="en-US" sz="1200" dirty="0">
                <a:solidFill>
                  <a:schemeClr val="tx1"/>
                </a:solidFill>
                <a:latin typeface="MS UI Gothic" pitchFamily="50" charset="-128"/>
                <a:ea typeface="MS UI Gothic" pitchFamily="50" charset="-128"/>
                <a:cs typeface="Meiryo UI" pitchFamily="50" charset="-128"/>
              </a:rPr>
              <a:t>全員の話合いにより最終</a:t>
            </a:r>
            <a:r>
              <a:rPr lang="ja-JP" altLang="en-US" sz="1200" dirty="0" smtClean="0">
                <a:solidFill>
                  <a:schemeClr val="tx1"/>
                </a:solidFill>
                <a:latin typeface="MS UI Gothic" pitchFamily="50" charset="-128"/>
                <a:ea typeface="MS UI Gothic" pitchFamily="50" charset="-128"/>
                <a:cs typeface="Meiryo UI" pitchFamily="50" charset="-128"/>
              </a:rPr>
              <a:t>評価を</a:t>
            </a:r>
            <a:r>
              <a:rPr lang="ja-JP" altLang="en-US" sz="1200" dirty="0">
                <a:solidFill>
                  <a:schemeClr val="tx1"/>
                </a:solidFill>
                <a:latin typeface="MS UI Gothic" pitchFamily="50" charset="-128"/>
                <a:ea typeface="MS UI Gothic" pitchFamily="50" charset="-128"/>
                <a:cs typeface="Meiryo UI" pitchFamily="50" charset="-128"/>
              </a:rPr>
              <a:t>行う。</a:t>
            </a:r>
            <a:endParaRPr lang="en-US" altLang="ja-JP" sz="1200" dirty="0">
              <a:solidFill>
                <a:schemeClr val="tx1"/>
              </a:solidFill>
              <a:latin typeface="MS UI Gothic" pitchFamily="50" charset="-128"/>
              <a:ea typeface="MS UI Gothic" pitchFamily="50" charset="-128"/>
              <a:cs typeface="Meiryo UI" pitchFamily="50" charset="-128"/>
            </a:endParaRPr>
          </a:p>
          <a:p>
            <a:pPr>
              <a:tabLst>
                <a:tab pos="1549765" algn="l"/>
              </a:tabLst>
              <a:defRPr/>
            </a:pPr>
            <a:r>
              <a:rPr lang="ja-JP" altLang="en-US" sz="1200" dirty="0" smtClean="0">
                <a:solidFill>
                  <a:schemeClr val="tx1"/>
                </a:solidFill>
                <a:latin typeface="MS UI Gothic" pitchFamily="50" charset="-128"/>
                <a:ea typeface="MS UI Gothic" pitchFamily="50" charset="-128"/>
                <a:cs typeface="Meiryo UI" pitchFamily="50" charset="-128"/>
              </a:rPr>
              <a:t>　・委員長は、評価結果を「水と光のまちづくり推進会議」に報告する。</a:t>
            </a:r>
            <a:endParaRPr lang="en-US" altLang="ja-JP" sz="1200" dirty="0" smtClean="0">
              <a:solidFill>
                <a:schemeClr val="tx1"/>
              </a:solidFill>
              <a:latin typeface="MS UI Gothic" pitchFamily="50" charset="-128"/>
              <a:ea typeface="MS UI Gothic" pitchFamily="50" charset="-128"/>
              <a:cs typeface="Meiryo UI" pitchFamily="50" charset="-128"/>
            </a:endParaRPr>
          </a:p>
          <a:p>
            <a:pPr>
              <a:tabLst>
                <a:tab pos="1549765" algn="l"/>
              </a:tabLst>
              <a:defRPr/>
            </a:pPr>
            <a:endParaRPr lang="en-US" altLang="ja-JP" sz="1700" dirty="0">
              <a:solidFill>
                <a:schemeClr val="tx1"/>
              </a:solidFill>
              <a:latin typeface="MS UI Gothic" pitchFamily="50" charset="-128"/>
              <a:ea typeface="MS UI Gothic" pitchFamily="50" charset="-128"/>
              <a:cs typeface="Meiryo UI"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893159744"/>
              </p:ext>
            </p:extLst>
          </p:nvPr>
        </p:nvGraphicFramePr>
        <p:xfrm>
          <a:off x="7957294" y="946205"/>
          <a:ext cx="5225314" cy="1034400"/>
        </p:xfrm>
        <a:graphic>
          <a:graphicData uri="http://schemas.openxmlformats.org/drawingml/2006/table">
            <a:tbl>
              <a:tblPr firstRow="1" bandRow="1">
                <a:tableStyleId>{5C22544A-7EE6-4342-B048-85BDC9FD1C3A}</a:tableStyleId>
              </a:tblPr>
              <a:tblGrid>
                <a:gridCol w="1266174"/>
                <a:gridCol w="3959140"/>
              </a:tblGrid>
              <a:tr h="279720">
                <a:tc>
                  <a:txBody>
                    <a:bodyPr/>
                    <a:lstStyle/>
                    <a:p>
                      <a:pPr algn="ctr"/>
                      <a:r>
                        <a:rPr kumimoji="1" lang="ja-JP" altLang="en-US" sz="900" dirty="0" smtClean="0">
                          <a:latin typeface="Meiryo UI" pitchFamily="50" charset="-128"/>
                          <a:ea typeface="Meiryo UI" pitchFamily="50" charset="-128"/>
                          <a:cs typeface="Meiryo UI" pitchFamily="50" charset="-128"/>
                        </a:rPr>
                        <a:t>全項目の平均点数</a:t>
                      </a:r>
                      <a:endParaRPr kumimoji="1" lang="ja-JP" altLang="en-US" sz="900" dirty="0">
                        <a:latin typeface="Meiryo UI" pitchFamily="50" charset="-128"/>
                        <a:ea typeface="Meiryo UI" pitchFamily="50" charset="-128"/>
                        <a:cs typeface="Meiryo UI" pitchFamily="50" charset="-128"/>
                      </a:endParaRPr>
                    </a:p>
                  </a:txBody>
                  <a:tcPr marL="133239" marR="133239" marT="64820" marB="64820"/>
                </a:tc>
                <a:tc>
                  <a:txBody>
                    <a:bodyPr/>
                    <a:lstStyle/>
                    <a:p>
                      <a:pPr algn="ctr"/>
                      <a:r>
                        <a:rPr kumimoji="1" lang="ja-JP" altLang="en-US" sz="900" dirty="0" smtClean="0">
                          <a:latin typeface="Meiryo UI" pitchFamily="50" charset="-128"/>
                          <a:ea typeface="Meiryo UI" pitchFamily="50" charset="-128"/>
                          <a:cs typeface="Meiryo UI" pitchFamily="50" charset="-128"/>
                        </a:rPr>
                        <a:t>評価の目安</a:t>
                      </a:r>
                      <a:endParaRPr kumimoji="1" lang="ja-JP" altLang="en-US" sz="900" dirty="0">
                        <a:latin typeface="Meiryo UI" pitchFamily="50" charset="-128"/>
                        <a:ea typeface="Meiryo UI" pitchFamily="50" charset="-128"/>
                        <a:cs typeface="Meiryo UI" pitchFamily="50" charset="-128"/>
                      </a:endParaRPr>
                    </a:p>
                  </a:txBody>
                  <a:tcPr marL="133239" marR="133239" marT="64820" marB="64820"/>
                </a:tc>
              </a:tr>
              <a:tr h="225137">
                <a:tc>
                  <a:txBody>
                    <a:bodyPr/>
                    <a:lstStyle/>
                    <a:p>
                      <a:pPr algn="l"/>
                      <a:r>
                        <a:rPr kumimoji="1" lang="en-US" altLang="ja-JP" sz="800" dirty="0" smtClean="0">
                          <a:latin typeface="Meiryo UI" pitchFamily="50" charset="-128"/>
                          <a:ea typeface="Meiryo UI" pitchFamily="50" charset="-128"/>
                          <a:cs typeface="Meiryo UI" pitchFamily="50" charset="-128"/>
                        </a:rPr>
                        <a:t>101</a:t>
                      </a:r>
                      <a:r>
                        <a:rPr kumimoji="1" lang="ja-JP" altLang="en-US" sz="800" dirty="0" smtClean="0">
                          <a:latin typeface="Meiryo UI" pitchFamily="50" charset="-128"/>
                          <a:ea typeface="Meiryo UI" pitchFamily="50" charset="-128"/>
                          <a:cs typeface="Meiryo UI" pitchFamily="50" charset="-128"/>
                        </a:rPr>
                        <a:t>点以上</a:t>
                      </a:r>
                      <a:endParaRPr kumimoji="1" lang="en-US" altLang="ja-JP" sz="800" dirty="0" smtClean="0">
                        <a:latin typeface="Meiryo UI" pitchFamily="50" charset="-128"/>
                        <a:ea typeface="Meiryo UI" pitchFamily="50" charset="-128"/>
                        <a:cs typeface="Meiryo UI" pitchFamily="50" charset="-128"/>
                      </a:endParaRPr>
                    </a:p>
                  </a:txBody>
                  <a:tcPr marL="133239" marR="133239" marT="64820" marB="64820"/>
                </a:tc>
                <a:tc>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800" dirty="0" smtClean="0">
                          <a:latin typeface="Meiryo UI" pitchFamily="50" charset="-128"/>
                          <a:ea typeface="Meiryo UI" pitchFamily="50" charset="-128"/>
                          <a:cs typeface="Meiryo UI" pitchFamily="50" charset="-128"/>
                        </a:rPr>
                        <a:t>当初の予定を超えて進んでいる。（事業継続）</a:t>
                      </a:r>
                      <a:endParaRPr kumimoji="1" lang="ja-JP" altLang="en-US" sz="800" dirty="0">
                        <a:latin typeface="Meiryo UI" pitchFamily="50" charset="-128"/>
                        <a:ea typeface="Meiryo UI" pitchFamily="50" charset="-128"/>
                        <a:cs typeface="Meiryo UI" pitchFamily="50" charset="-128"/>
                      </a:endParaRPr>
                    </a:p>
                  </a:txBody>
                  <a:tcPr marL="133239" marR="133239" marT="64820" marB="64820"/>
                </a:tc>
              </a:tr>
              <a:tr h="246369">
                <a:tc>
                  <a:txBody>
                    <a:bodyPr/>
                    <a:lstStyle/>
                    <a:p>
                      <a:pPr algn="l"/>
                      <a:r>
                        <a:rPr kumimoji="1" lang="en-US" altLang="ja-JP" sz="800" dirty="0" smtClean="0">
                          <a:latin typeface="Meiryo UI" pitchFamily="50" charset="-128"/>
                          <a:ea typeface="Meiryo UI" pitchFamily="50" charset="-128"/>
                          <a:cs typeface="Meiryo UI" pitchFamily="50" charset="-128"/>
                        </a:rPr>
                        <a:t>61</a:t>
                      </a:r>
                      <a:r>
                        <a:rPr kumimoji="1" lang="ja-JP" altLang="en-US" sz="800" dirty="0" smtClean="0">
                          <a:latin typeface="Meiryo UI" pitchFamily="50" charset="-128"/>
                          <a:ea typeface="Meiryo UI" pitchFamily="50" charset="-128"/>
                          <a:cs typeface="Meiryo UI" pitchFamily="50" charset="-128"/>
                        </a:rPr>
                        <a:t>～</a:t>
                      </a:r>
                      <a:r>
                        <a:rPr kumimoji="1" lang="en-US" altLang="ja-JP" sz="800" dirty="0" smtClean="0">
                          <a:latin typeface="Meiryo UI" pitchFamily="50" charset="-128"/>
                          <a:ea typeface="Meiryo UI" pitchFamily="50" charset="-128"/>
                          <a:cs typeface="Meiryo UI" pitchFamily="50" charset="-128"/>
                        </a:rPr>
                        <a:t>100</a:t>
                      </a:r>
                      <a:r>
                        <a:rPr kumimoji="1" lang="ja-JP" altLang="en-US" sz="800" dirty="0" smtClean="0">
                          <a:latin typeface="Meiryo UI" pitchFamily="50" charset="-128"/>
                          <a:ea typeface="Meiryo UI" pitchFamily="50" charset="-128"/>
                          <a:cs typeface="Meiryo UI" pitchFamily="50" charset="-128"/>
                        </a:rPr>
                        <a:t>点</a:t>
                      </a:r>
                      <a:endParaRPr kumimoji="1" lang="ja-JP" altLang="en-US" sz="800" dirty="0">
                        <a:latin typeface="Meiryo UI" pitchFamily="50" charset="-128"/>
                        <a:ea typeface="Meiryo UI" pitchFamily="50" charset="-128"/>
                        <a:cs typeface="Meiryo UI" pitchFamily="50" charset="-128"/>
                      </a:endParaRPr>
                    </a:p>
                  </a:txBody>
                  <a:tcPr marL="133239" marR="133239" marT="64820" marB="64820"/>
                </a:tc>
                <a:tc>
                  <a:txBody>
                    <a:bodyPr/>
                    <a:lstStyle/>
                    <a:p>
                      <a:pPr algn="l"/>
                      <a:r>
                        <a:rPr kumimoji="1" lang="ja-JP" altLang="en-US" sz="800" dirty="0" smtClean="0">
                          <a:latin typeface="Meiryo UI" pitchFamily="50" charset="-128"/>
                          <a:ea typeface="Meiryo UI" pitchFamily="50" charset="-128"/>
                          <a:cs typeface="Meiryo UI" pitchFamily="50" charset="-128"/>
                        </a:rPr>
                        <a:t>概ね予定通り進んでいる。（事業継続）</a:t>
                      </a:r>
                      <a:endParaRPr kumimoji="1" lang="ja-JP" altLang="en-US" sz="800" dirty="0">
                        <a:latin typeface="Meiryo UI" pitchFamily="50" charset="-128"/>
                        <a:ea typeface="Meiryo UI" pitchFamily="50" charset="-128"/>
                        <a:cs typeface="Meiryo UI" pitchFamily="50" charset="-128"/>
                      </a:endParaRPr>
                    </a:p>
                  </a:txBody>
                  <a:tcPr marL="133239" marR="133239" marT="64820" marB="64820"/>
                </a:tc>
              </a:tr>
              <a:tr h="186480">
                <a:tc>
                  <a:txBody>
                    <a:bodyPr/>
                    <a:lstStyle/>
                    <a:p>
                      <a:pPr algn="l"/>
                      <a:r>
                        <a:rPr kumimoji="1" lang="en-US" altLang="ja-JP" sz="800" dirty="0" smtClean="0">
                          <a:latin typeface="Meiryo UI" pitchFamily="50" charset="-128"/>
                          <a:ea typeface="Meiryo UI" pitchFamily="50" charset="-128"/>
                          <a:cs typeface="Meiryo UI" pitchFamily="50" charset="-128"/>
                        </a:rPr>
                        <a:t>60</a:t>
                      </a:r>
                      <a:r>
                        <a:rPr kumimoji="1" lang="ja-JP" altLang="en-US" sz="800" dirty="0" smtClean="0">
                          <a:latin typeface="Meiryo UI" pitchFamily="50" charset="-128"/>
                          <a:ea typeface="Meiryo UI" pitchFamily="50" charset="-128"/>
                          <a:cs typeface="Meiryo UI" pitchFamily="50" charset="-128"/>
                        </a:rPr>
                        <a:t>点以下</a:t>
                      </a:r>
                      <a:endParaRPr kumimoji="1" lang="ja-JP" altLang="en-US" sz="800" dirty="0">
                        <a:latin typeface="Meiryo UI" pitchFamily="50" charset="-128"/>
                        <a:ea typeface="Meiryo UI" pitchFamily="50" charset="-128"/>
                        <a:cs typeface="Meiryo UI" pitchFamily="50" charset="-128"/>
                      </a:endParaRPr>
                    </a:p>
                  </a:txBody>
                  <a:tcPr marL="133239" marR="133239" marT="64820" marB="64820"/>
                </a:tc>
                <a:tc>
                  <a:txBody>
                    <a:bodyPr/>
                    <a:lstStyle/>
                    <a:p>
                      <a:pPr algn="l"/>
                      <a:r>
                        <a:rPr kumimoji="1" lang="ja-JP" altLang="en-US" sz="800" dirty="0" smtClean="0">
                          <a:latin typeface="Meiryo UI" pitchFamily="50" charset="-128"/>
                          <a:ea typeface="Meiryo UI" pitchFamily="50" charset="-128"/>
                          <a:cs typeface="Meiryo UI" pitchFamily="50" charset="-128"/>
                        </a:rPr>
                        <a:t>予定通り進んでいない。方向性や手法を見直すべき。</a:t>
                      </a:r>
                      <a:r>
                        <a:rPr kumimoji="1" lang="ja-JP" altLang="en-US" sz="800" dirty="0" smtClean="0">
                          <a:solidFill>
                            <a:schemeClr val="tx1"/>
                          </a:solidFill>
                          <a:latin typeface="Meiryo UI" pitchFamily="50" charset="-128"/>
                          <a:ea typeface="Meiryo UI" pitchFamily="50" charset="-128"/>
                          <a:cs typeface="Meiryo UI" pitchFamily="50" charset="-128"/>
                        </a:rPr>
                        <a:t>（再公募含め検討）</a:t>
                      </a:r>
                      <a:endParaRPr kumimoji="1" lang="en-US" altLang="ja-JP" sz="800" dirty="0" smtClean="0">
                        <a:solidFill>
                          <a:schemeClr val="tx1"/>
                        </a:solidFill>
                        <a:latin typeface="Meiryo UI" pitchFamily="50" charset="-128"/>
                        <a:ea typeface="Meiryo UI" pitchFamily="50" charset="-128"/>
                        <a:cs typeface="Meiryo UI" pitchFamily="50" charset="-128"/>
                      </a:endParaRPr>
                    </a:p>
                  </a:txBody>
                  <a:tcPr marL="133239" marR="133239" marT="64820" marB="64820"/>
                </a:tc>
              </a:tr>
            </a:tbl>
          </a:graphicData>
        </a:graphic>
      </p:graphicFrame>
      <p:cxnSp>
        <p:nvCxnSpPr>
          <p:cNvPr id="3" name="直線矢印コネクタ 2"/>
          <p:cNvCxnSpPr/>
          <p:nvPr/>
        </p:nvCxnSpPr>
        <p:spPr>
          <a:xfrm>
            <a:off x="6949182" y="2916709"/>
            <a:ext cx="396044" cy="0"/>
          </a:xfrm>
          <a:prstGeom prst="straightConnector1">
            <a:avLst/>
          </a:prstGeom>
          <a:ln>
            <a:solidFill>
              <a:schemeClr val="accent1">
                <a:shade val="95000"/>
                <a:satMod val="105000"/>
                <a:alpha val="97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6947768" y="4788917"/>
            <a:ext cx="1152128" cy="0"/>
          </a:xfrm>
          <a:prstGeom prst="straightConnector1">
            <a:avLst/>
          </a:prstGeom>
          <a:ln>
            <a:solidFill>
              <a:schemeClr val="accent1">
                <a:shade val="95000"/>
                <a:satMod val="105000"/>
                <a:alpha val="97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6949182" y="6661125"/>
            <a:ext cx="2088232" cy="0"/>
          </a:xfrm>
          <a:prstGeom prst="straightConnector1">
            <a:avLst/>
          </a:prstGeom>
          <a:ln>
            <a:solidFill>
              <a:schemeClr val="accent1">
                <a:shade val="95000"/>
                <a:satMod val="105000"/>
                <a:alpha val="97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6949182" y="8317309"/>
            <a:ext cx="2600929" cy="0"/>
          </a:xfrm>
          <a:prstGeom prst="straightConnector1">
            <a:avLst/>
          </a:prstGeom>
          <a:ln>
            <a:solidFill>
              <a:schemeClr val="accent1">
                <a:shade val="95000"/>
                <a:satMod val="105000"/>
                <a:alpha val="97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12565806" y="153644"/>
            <a:ext cx="684486" cy="307288"/>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資料１</a:t>
            </a:r>
            <a:endParaRPr kumimoji="1" lang="ja-JP" altLang="en-US" sz="14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57" y="331117"/>
            <a:ext cx="13218868" cy="425352"/>
          </a:xfrm>
          <a:prstGeom prst="rect">
            <a:avLst/>
          </a:prstGeom>
        </p:spPr>
        <p:txBody>
          <a:bodyPr wrap="square" lIns="131677" tIns="65839" rIns="131677" bIns="65839">
            <a:spAutoFit/>
          </a:bodyPr>
          <a:lstStyle/>
          <a:p>
            <a:r>
              <a:rPr lang="ja-JP" altLang="en-US" sz="1900" b="1" dirty="0" smtClean="0">
                <a:solidFill>
                  <a:srgbClr val="FF0000"/>
                </a:solidFill>
                <a:latin typeface="MS UI Gothic" pitchFamily="50" charset="-128"/>
                <a:ea typeface="MS UI Gothic" pitchFamily="50" charset="-128"/>
                <a:cs typeface="Meiryo UI" pitchFamily="50" charset="-128"/>
              </a:rPr>
              <a:t>基本方針②国内外から観光客が訪れる「水と光のテーマパークの実現」</a:t>
            </a:r>
            <a:endParaRPr lang="en-US" altLang="ja-JP" sz="1900" b="1" dirty="0" smtClean="0">
              <a:solidFill>
                <a:srgbClr val="FF0000"/>
              </a:solidFill>
              <a:latin typeface="MS UI Gothic" pitchFamily="50" charset="-128"/>
              <a:ea typeface="MS UI Gothic" pitchFamily="50" charset="-128"/>
              <a:cs typeface="Meiryo UI" pitchFamily="50" charset="-128"/>
            </a:endParaRPr>
          </a:p>
        </p:txBody>
      </p:sp>
      <p:sp>
        <p:nvSpPr>
          <p:cNvPr id="18" name="正方形/長方形 17"/>
          <p:cNvSpPr/>
          <p:nvPr/>
        </p:nvSpPr>
        <p:spPr>
          <a:xfrm>
            <a:off x="6" y="-323651"/>
            <a:ext cx="11462675" cy="1017669"/>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184299" tIns="92151" rIns="184299" bIns="92151" anchor="ctr"/>
          <a:lstStyle/>
          <a:p>
            <a:pPr>
              <a:defRPr/>
            </a:pPr>
            <a:r>
              <a:rPr lang="ja-JP" altLang="en-US" sz="2900" b="1" dirty="0" smtClean="0">
                <a:solidFill>
                  <a:schemeClr val="tx1"/>
                </a:solidFill>
                <a:latin typeface="MS UI Gothic" pitchFamily="50" charset="-128"/>
                <a:ea typeface="MS UI Gothic" pitchFamily="50" charset="-128"/>
                <a:cs typeface="Meiryo UI" pitchFamily="50" charset="-128"/>
              </a:rPr>
              <a:t>「水都大阪パートナーズ事業」事業評価２</a:t>
            </a:r>
            <a:r>
              <a:rPr lang="en-US" altLang="ja-JP" sz="2900" b="1" dirty="0" smtClean="0">
                <a:solidFill>
                  <a:schemeClr val="tx1"/>
                </a:solidFill>
                <a:latin typeface="MS UI Gothic" pitchFamily="50" charset="-128"/>
                <a:ea typeface="MS UI Gothic" pitchFamily="50" charset="-128"/>
                <a:cs typeface="Meiryo UI" pitchFamily="50" charset="-128"/>
              </a:rPr>
              <a:t>/</a:t>
            </a:r>
            <a:r>
              <a:rPr lang="ja-JP" altLang="en-US" sz="2900" b="1" dirty="0" smtClean="0">
                <a:solidFill>
                  <a:schemeClr val="tx1"/>
                </a:solidFill>
                <a:latin typeface="MS UI Gothic" pitchFamily="50" charset="-128"/>
                <a:ea typeface="MS UI Gothic" pitchFamily="50" charset="-128"/>
                <a:cs typeface="Meiryo UI" pitchFamily="50" charset="-128"/>
              </a:rPr>
              <a:t>２</a:t>
            </a:r>
            <a:endParaRPr lang="en-US" altLang="ja-JP" sz="2900" b="1" dirty="0" smtClean="0">
              <a:solidFill>
                <a:schemeClr val="tx1"/>
              </a:solidFill>
              <a:latin typeface="MS UI Gothic" pitchFamily="50" charset="-128"/>
              <a:ea typeface="MS UI Gothic" pitchFamily="50" charset="-128"/>
              <a:cs typeface="Meiryo UI" pitchFamily="50" charset="-128"/>
            </a:endParaRPr>
          </a:p>
        </p:txBody>
      </p:sp>
      <p:sp>
        <p:nvSpPr>
          <p:cNvPr id="24" name="正方形/長方形 23"/>
          <p:cNvSpPr/>
          <p:nvPr/>
        </p:nvSpPr>
        <p:spPr>
          <a:xfrm>
            <a:off x="252438" y="9428454"/>
            <a:ext cx="2919389" cy="261610"/>
          </a:xfrm>
          <a:prstGeom prst="rect">
            <a:avLst/>
          </a:prstGeom>
        </p:spPr>
        <p:txBody>
          <a:bodyPr wrap="none">
            <a:spAutoFit/>
          </a:bodyPr>
          <a:lstStyle/>
          <a:p>
            <a:r>
              <a:rPr lang="en-US" altLang="ja-JP" sz="1100" dirty="0" smtClean="0">
                <a:latin typeface="MS UI Gothic" pitchFamily="50" charset="-128"/>
                <a:ea typeface="MS UI Gothic" pitchFamily="50" charset="-128"/>
                <a:cs typeface="Meiryo UI" pitchFamily="50" charset="-128"/>
              </a:rPr>
              <a:t>※</a:t>
            </a:r>
            <a:r>
              <a:rPr lang="ja-JP" altLang="en-US" sz="1100" dirty="0" smtClean="0">
                <a:latin typeface="MS UI Gothic" pitchFamily="50" charset="-128"/>
                <a:ea typeface="MS UI Gothic" pitchFamily="50" charset="-128"/>
                <a:cs typeface="Meiryo UI" pitchFamily="50" charset="-128"/>
              </a:rPr>
              <a:t>トータルで経済効果が算出できるように努める。</a:t>
            </a:r>
            <a:endParaRPr lang="ja-JP" altLang="en-US" sz="1100" dirty="0"/>
          </a:p>
        </p:txBody>
      </p:sp>
      <p:graphicFrame>
        <p:nvGraphicFramePr>
          <p:cNvPr id="10" name="表 9"/>
          <p:cNvGraphicFramePr>
            <a:graphicFrameLocks noGrp="1"/>
          </p:cNvGraphicFramePr>
          <p:nvPr>
            <p:extLst>
              <p:ext uri="{D42A27DB-BD31-4B8C-83A1-F6EECF244321}">
                <p14:modId xmlns:p14="http://schemas.microsoft.com/office/powerpoint/2010/main" val="481573365"/>
              </p:ext>
            </p:extLst>
          </p:nvPr>
        </p:nvGraphicFramePr>
        <p:xfrm>
          <a:off x="180430" y="684461"/>
          <a:ext cx="13101522" cy="8762260"/>
        </p:xfrm>
        <a:graphic>
          <a:graphicData uri="http://schemas.openxmlformats.org/drawingml/2006/table">
            <a:tbl>
              <a:tblPr firstRow="1" bandRow="1">
                <a:tableStyleId>{5C22544A-7EE6-4342-B048-85BDC9FD1C3A}</a:tableStyleId>
              </a:tblPr>
              <a:tblGrid>
                <a:gridCol w="1368152"/>
                <a:gridCol w="764921"/>
                <a:gridCol w="2619455"/>
                <a:gridCol w="1872208"/>
                <a:gridCol w="764921"/>
                <a:gridCol w="603231"/>
                <a:gridCol w="720080"/>
                <a:gridCol w="720080"/>
                <a:gridCol w="1965792"/>
                <a:gridCol w="563309"/>
                <a:gridCol w="563309"/>
                <a:gridCol w="576064"/>
              </a:tblGrid>
              <a:tr h="222960">
                <a:tc rowSpan="3">
                  <a:txBody>
                    <a:bodyPr/>
                    <a:lstStyle/>
                    <a:p>
                      <a:pPr algn="ctr"/>
                      <a:r>
                        <a:rPr kumimoji="1" lang="ja-JP" altLang="en-US" sz="1400" dirty="0" smtClean="0"/>
                        <a:t>将来像</a:t>
                      </a:r>
                      <a:endParaRPr kumimoji="1" lang="ja-JP" altLang="en-US" sz="1400" dirty="0"/>
                    </a:p>
                  </a:txBody>
                  <a:tcPr marL="133223" marR="133223" marT="36000" marB="36000" anchor="ctr"/>
                </a:tc>
                <a:tc rowSpan="3">
                  <a:txBody>
                    <a:bodyPr/>
                    <a:lstStyle/>
                    <a:p>
                      <a:pPr algn="ctr"/>
                      <a:r>
                        <a:rPr kumimoji="1" lang="ja-JP" altLang="en-US" sz="1400" dirty="0" smtClean="0"/>
                        <a:t>年度</a:t>
                      </a:r>
                      <a:endParaRPr kumimoji="1" lang="ja-JP" altLang="en-US" sz="1400" dirty="0"/>
                    </a:p>
                  </a:txBody>
                  <a:tcPr marL="133223" marR="133223" marT="36000" marB="36000" anchor="ctr"/>
                </a:tc>
                <a:tc rowSpan="3">
                  <a:txBody>
                    <a:bodyPr/>
                    <a:lstStyle/>
                    <a:p>
                      <a:pPr algn="ctr"/>
                      <a:r>
                        <a:rPr kumimoji="1" lang="ja-JP" altLang="en-US" sz="1400" dirty="0" smtClean="0"/>
                        <a:t>取組項目</a:t>
                      </a:r>
                      <a:endParaRPr kumimoji="1" lang="en-US" altLang="ja-JP" sz="1400" dirty="0" smtClean="0"/>
                    </a:p>
                    <a:p>
                      <a:pPr algn="ctr"/>
                      <a:r>
                        <a:rPr kumimoji="1" lang="ja-JP" altLang="en-US" sz="1400" dirty="0" smtClean="0"/>
                        <a:t>（パートナーズ記載）</a:t>
                      </a:r>
                      <a:endParaRPr kumimoji="1" lang="ja-JP" altLang="en-US" sz="1400" dirty="0"/>
                    </a:p>
                  </a:txBody>
                  <a:tcPr marL="133223" marR="133223" marT="36000" marB="36000" anchor="ctr">
                    <a:lnR w="12700" cap="flat" cmpd="sng" algn="ctr">
                      <a:solidFill>
                        <a:schemeClr val="bg1"/>
                      </a:solidFill>
                      <a:prstDash val="solid"/>
                      <a:round/>
                      <a:headEnd type="none" w="med" len="med"/>
                      <a:tailEnd type="none" w="med" len="med"/>
                    </a:lnR>
                  </a:tcPr>
                </a:tc>
                <a:tc rowSpan="3">
                  <a:txBody>
                    <a:bodyPr/>
                    <a:lstStyle/>
                    <a:p>
                      <a:pPr algn="ctr"/>
                      <a:r>
                        <a:rPr kumimoji="1" lang="ja-JP" altLang="en-US" sz="1400" dirty="0" smtClean="0"/>
                        <a:t>取組結果</a:t>
                      </a:r>
                      <a:endParaRPr kumimoji="1" lang="en-US" altLang="ja-JP" sz="1400" dirty="0" smtClean="0"/>
                    </a:p>
                    <a:p>
                      <a:pPr algn="ctr"/>
                      <a:r>
                        <a:rPr kumimoji="1" lang="ja-JP" altLang="en-US" sz="1400" dirty="0" smtClean="0"/>
                        <a:t>（パートナーズ記載）</a:t>
                      </a:r>
                      <a:endParaRPr kumimoji="1" lang="ja-JP" altLang="en-US" sz="1400" dirty="0"/>
                    </a:p>
                  </a:txBody>
                  <a:tcPr marL="133223" marR="133223" marT="36000" marB="36000">
                    <a:lnL w="12700" cap="flat" cmpd="sng" algn="ctr">
                      <a:solidFill>
                        <a:schemeClr val="bg1"/>
                      </a:solidFill>
                      <a:prstDash val="solid"/>
                      <a:round/>
                      <a:headEnd type="none" w="med" len="med"/>
                      <a:tailEnd type="none" w="med" len="med"/>
                    </a:lnL>
                  </a:tcPr>
                </a:tc>
                <a:tc rowSpan="2" gridSpan="4">
                  <a:txBody>
                    <a:bodyPr/>
                    <a:lstStyle/>
                    <a:p>
                      <a:pPr algn="ctr"/>
                      <a:r>
                        <a:rPr kumimoji="1" lang="ja-JP" altLang="en-US" sz="1200" dirty="0" smtClean="0"/>
                        <a:t>達成目標</a:t>
                      </a:r>
                      <a:endParaRPr kumimoji="1" lang="en-US" altLang="ja-JP" sz="1200" dirty="0" smtClean="0"/>
                    </a:p>
                    <a:p>
                      <a:pPr algn="ctr"/>
                      <a:r>
                        <a:rPr kumimoji="1" lang="ja-JP" altLang="en-US" sz="1200" dirty="0" smtClean="0"/>
                        <a:t>（パートナーズ記載）</a:t>
                      </a:r>
                      <a:endParaRPr kumimoji="1" lang="en-US" altLang="ja-JP" sz="1200" dirty="0" smtClean="0"/>
                    </a:p>
                  </a:txBody>
                  <a:tcPr marL="133223" marR="133223" marT="36000" marB="36000"/>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3">
                  <a:txBody>
                    <a:bodyPr/>
                    <a:lstStyle/>
                    <a:p>
                      <a:pPr algn="ctr"/>
                      <a:r>
                        <a:rPr kumimoji="1" lang="ja-JP" altLang="en-US" sz="1400" dirty="0" smtClean="0"/>
                        <a:t>達成結果</a:t>
                      </a:r>
                      <a:endParaRPr kumimoji="1" lang="en-US" altLang="ja-JP" sz="1400" dirty="0" smtClean="0"/>
                    </a:p>
                    <a:p>
                      <a:pPr algn="ctr"/>
                      <a:r>
                        <a:rPr kumimoji="1" lang="ja-JP" altLang="en-US" sz="1400" dirty="0" smtClean="0"/>
                        <a:t>（パートナーズ記載）</a:t>
                      </a:r>
                      <a:endParaRPr kumimoji="1" lang="ja-JP" altLang="en-US" sz="1400" dirty="0"/>
                    </a:p>
                  </a:txBody>
                  <a:tcPr marL="133223" marR="133223" marT="36000" marB="36000" anchor="ctr">
                    <a:lnR w="12700" cap="flat" cmpd="sng" algn="ctr">
                      <a:solidFill>
                        <a:schemeClr val="bg1"/>
                      </a:solidFill>
                      <a:prstDash val="solid"/>
                      <a:round/>
                      <a:headEnd type="none" w="med" len="med"/>
                      <a:tailEnd type="none" w="med" len="med"/>
                    </a:lnR>
                  </a:tcPr>
                </a:tc>
                <a:tc gridSpan="3">
                  <a:txBody>
                    <a:bodyPr/>
                    <a:lstStyle/>
                    <a:p>
                      <a:pPr algn="ctr"/>
                      <a:r>
                        <a:rPr kumimoji="1" lang="ja-JP" altLang="en-US" sz="1400" dirty="0" smtClean="0"/>
                        <a:t>進捗</a:t>
                      </a:r>
                      <a:r>
                        <a:rPr kumimoji="1" lang="ja-JP" altLang="en-US" sz="1400" dirty="0" smtClean="0">
                          <a:solidFill>
                            <a:schemeClr val="bg1"/>
                          </a:solidFill>
                        </a:rPr>
                        <a:t>評価</a:t>
                      </a:r>
                      <a:endParaRPr kumimoji="1" lang="en-US" altLang="ja-JP" sz="1400" strike="sngStrike" dirty="0" smtClean="0">
                        <a:solidFill>
                          <a:schemeClr val="bg1"/>
                        </a:solidFill>
                      </a:endParaRPr>
                    </a:p>
                  </a:txBody>
                  <a:tcPr marL="133223" marR="133223" marT="36000" marB="3600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11907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050" b="1" strike="noStrike" dirty="0" smtClean="0">
                          <a:solidFill>
                            <a:schemeClr val="tx1"/>
                          </a:solidFill>
                        </a:rPr>
                        <a:t>取組</a:t>
                      </a:r>
                      <a:endParaRPr kumimoji="1" lang="en-US" altLang="ja-JP" sz="1050" b="1" strike="noStrike" dirty="0" smtClean="0">
                        <a:solidFill>
                          <a:schemeClr val="tx1"/>
                        </a:solidFill>
                      </a:endParaRPr>
                    </a:p>
                    <a:p>
                      <a:pPr algn="ctr"/>
                      <a:r>
                        <a:rPr kumimoji="1" lang="ja-JP" altLang="en-US" sz="1050" b="1" strike="noStrike" dirty="0" smtClean="0">
                          <a:solidFill>
                            <a:schemeClr val="tx1"/>
                          </a:solidFill>
                        </a:rPr>
                        <a:t>項目</a:t>
                      </a:r>
                      <a:endParaRPr kumimoji="1" lang="en-US" altLang="ja-JP" sz="1050" b="1" strike="noStrike" dirty="0" smtClean="0">
                        <a:solidFill>
                          <a:schemeClr val="tx1"/>
                        </a:solidFill>
                      </a:endParaRPr>
                    </a:p>
                  </a:txBody>
                  <a:tcPr marL="133223" marR="133223" marT="36000" marB="3600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rowSpan="2">
                  <a:txBody>
                    <a:bodyPr/>
                    <a:lstStyle/>
                    <a:p>
                      <a:pPr algn="ctr"/>
                      <a:r>
                        <a:rPr kumimoji="1" lang="ja-JP" altLang="en-US" sz="1050" b="1" strike="noStrike" dirty="0" smtClean="0">
                          <a:solidFill>
                            <a:schemeClr val="tx1"/>
                          </a:solidFill>
                        </a:rPr>
                        <a:t>達成</a:t>
                      </a:r>
                      <a:endParaRPr kumimoji="1" lang="en-US" altLang="ja-JP" sz="1050" b="1" strike="noStrike" dirty="0" smtClean="0">
                        <a:solidFill>
                          <a:schemeClr val="tx1"/>
                        </a:solidFill>
                      </a:endParaRPr>
                    </a:p>
                    <a:p>
                      <a:pPr algn="ctr"/>
                      <a:r>
                        <a:rPr kumimoji="1" lang="ja-JP" altLang="en-US" sz="1050" b="1" strike="noStrike" dirty="0" smtClean="0">
                          <a:solidFill>
                            <a:schemeClr val="tx1"/>
                          </a:solidFill>
                        </a:rPr>
                        <a:t>目標</a:t>
                      </a:r>
                      <a:endParaRPr kumimoji="1" lang="en-US" altLang="ja-JP" sz="1050" b="1" strike="noStrike" dirty="0" smtClean="0">
                        <a:solidFill>
                          <a:schemeClr val="tx1"/>
                        </a:solidFill>
                      </a:endParaRPr>
                    </a:p>
                  </a:txBody>
                  <a:tcPr marL="133223" marR="133223"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rowSpan="2">
                  <a:txBody>
                    <a:bodyPr/>
                    <a:lstStyle/>
                    <a:p>
                      <a:r>
                        <a:rPr kumimoji="1" lang="ja-JP" altLang="en-US" sz="1050" b="1" strike="noStrike" dirty="0" smtClean="0">
                          <a:solidFill>
                            <a:schemeClr val="tx1"/>
                          </a:solidFill>
                        </a:rPr>
                        <a:t>総合</a:t>
                      </a:r>
                      <a:endParaRPr kumimoji="1" lang="en-US" altLang="ja-JP" sz="1050" b="1" strike="noStrike" dirty="0" smtClean="0">
                        <a:solidFill>
                          <a:schemeClr val="tx1"/>
                        </a:solidFill>
                      </a:endParaRPr>
                    </a:p>
                    <a:p>
                      <a:r>
                        <a:rPr kumimoji="1" lang="ja-JP" altLang="en-US" sz="1050" b="1" strike="noStrike" dirty="0" smtClean="0">
                          <a:solidFill>
                            <a:schemeClr val="tx1"/>
                          </a:solidFill>
                        </a:rPr>
                        <a:t>評価</a:t>
                      </a:r>
                      <a:endParaRPr kumimoji="1" lang="ja-JP" altLang="en-US" sz="1050" b="1" strike="noStrike" dirty="0">
                        <a:solidFill>
                          <a:schemeClr val="tx1"/>
                        </a:solidFill>
                      </a:endParaRPr>
                    </a:p>
                  </a:txBody>
                  <a:tcPr marL="133223" marR="133223" marT="36000" marB="3600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r h="187238">
                <a:tc vMerge="1">
                  <a:txBody>
                    <a:bodyPr/>
                    <a:lstStyle/>
                    <a:p>
                      <a:endParaRPr kumimoji="1" lang="ja-JP" altLang="en-US" sz="1600" dirty="0"/>
                    </a:p>
                  </a:txBody>
                  <a:tcPr marL="128016" marR="128016" marT="64008" marB="64008"/>
                </a:tc>
                <a:tc vMerge="1">
                  <a:txBody>
                    <a:bodyPr/>
                    <a:lstStyle/>
                    <a:p>
                      <a:endParaRPr kumimoji="1" lang="ja-JP" altLang="en-US" sz="1600" dirty="0"/>
                    </a:p>
                  </a:txBody>
                  <a:tcPr marL="128016" marR="128016" marT="64008" marB="64008"/>
                </a:tc>
                <a:tc vMerge="1">
                  <a:txBody>
                    <a:bodyPr/>
                    <a:lstStyle/>
                    <a:p>
                      <a:pPr algn="ctr"/>
                      <a:endParaRPr kumimoji="1" lang="ja-JP" altLang="en-US" sz="1600" dirty="0"/>
                    </a:p>
                  </a:txBody>
                  <a:tcPr marL="133223" marR="133223" marT="64812" marB="64812"/>
                </a:tc>
                <a:tc vMerge="1">
                  <a:txBody>
                    <a:bodyPr/>
                    <a:lstStyle/>
                    <a:p>
                      <a:endParaRPr kumimoji="1" lang="ja-JP" altLang="en-US"/>
                    </a:p>
                  </a:txBody>
                  <a:tcPr/>
                </a:tc>
                <a:tc gridSpan="4">
                  <a:txBody>
                    <a:bodyPr/>
                    <a:lstStyle/>
                    <a:p>
                      <a:pPr algn="l"/>
                      <a:r>
                        <a:rPr kumimoji="1" lang="ja-JP" altLang="en-US" sz="900" dirty="0" smtClean="0"/>
                        <a:t>　進捗達成度（４年後を</a:t>
                      </a:r>
                      <a:r>
                        <a:rPr kumimoji="1" lang="en-US" altLang="ja-JP" sz="900" dirty="0" smtClean="0"/>
                        <a:t>100</a:t>
                      </a:r>
                      <a:r>
                        <a:rPr kumimoji="1" lang="ja-JP" altLang="en-US" sz="900" dirty="0" smtClean="0"/>
                        <a:t>とした場合）</a:t>
                      </a:r>
                      <a:endParaRPr kumimoji="1" lang="ja-JP" altLang="en-US" sz="900" dirty="0"/>
                    </a:p>
                  </a:txBody>
                  <a:tcPr marL="133223" marR="133223" marT="36000" marB="36000" anchor="b"/>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pPr algn="ctr"/>
                      <a:endParaRPr kumimoji="1" lang="ja-JP" altLang="en-US" sz="1400" dirty="0"/>
                    </a:p>
                  </a:txBody>
                  <a:tcPr marL="133223" marR="133223" marT="64812" marB="64812" anchor="ctr">
                    <a:lnT w="12700" cap="flat" cmpd="sng" algn="ctr">
                      <a:solidFill>
                        <a:schemeClr val="bg1"/>
                      </a:solidFill>
                      <a:prstDash val="solid"/>
                      <a:round/>
                      <a:headEnd type="none" w="med" len="med"/>
                      <a:tailEnd type="none" w="med" len="med"/>
                    </a:lnT>
                  </a:tcPr>
                </a:tc>
                <a:tc vMerge="1">
                  <a:txBody>
                    <a:bodyPr/>
                    <a:lstStyle/>
                    <a:p>
                      <a:pPr algn="ctr"/>
                      <a:endParaRPr kumimoji="1" lang="en-US" altLang="ja-JP" sz="1050" b="1" strike="noStrike" dirty="0" smtClean="0">
                        <a:solidFill>
                          <a:schemeClr val="tx1"/>
                        </a:solidFill>
                      </a:endParaRPr>
                    </a:p>
                  </a:txBody>
                  <a:tcPr marL="133223" marR="133223" marT="64812" marB="6481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vMerge="1">
                  <a:txBody>
                    <a:bodyPr/>
                    <a:lstStyle/>
                    <a:p>
                      <a:pPr algn="ctr"/>
                      <a:endParaRPr kumimoji="1" lang="en-US" altLang="ja-JP" sz="1050" b="1" strike="noStrike" dirty="0" smtClean="0">
                        <a:solidFill>
                          <a:schemeClr val="tx1"/>
                        </a:solidFill>
                      </a:endParaRPr>
                    </a:p>
                  </a:txBody>
                  <a:tcPr marL="133223" marR="133223" marT="64812" marB="6481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vMerge="1">
                  <a:txBody>
                    <a:bodyPr/>
                    <a:lstStyle/>
                    <a:p>
                      <a:endParaRPr kumimoji="1" lang="ja-JP" altLang="en-US" sz="1050" b="1" strike="noStrike" dirty="0">
                        <a:solidFill>
                          <a:schemeClr val="tx1"/>
                        </a:solidFill>
                      </a:endParaRPr>
                    </a:p>
                  </a:txBody>
                  <a:tcPr marL="133223" marR="133223" marT="64812" marB="6481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r>
              <a:tr h="365850">
                <a:tc rowSpan="10">
                  <a:txBody>
                    <a:bodyPr/>
                    <a:lstStyle/>
                    <a:p>
                      <a:endParaRPr kumimoji="1" lang="en-US" altLang="ja-JP" sz="1200" b="1" dirty="0" smtClean="0">
                        <a:solidFill>
                          <a:schemeClr val="tx1"/>
                        </a:solidFill>
                      </a:endParaRPr>
                    </a:p>
                    <a:p>
                      <a:r>
                        <a:rPr kumimoji="1" lang="ja-JP" altLang="en-US" sz="1400" b="1" dirty="0" smtClean="0">
                          <a:solidFill>
                            <a:schemeClr val="tx1"/>
                          </a:solidFill>
                        </a:rPr>
                        <a:t>水の回廊を巡る拠点が多数できているとともに、それらを舟で巡るクルーズ商品や観光商品により、国内外から観光客が訪れる</a:t>
                      </a:r>
                      <a:endParaRPr kumimoji="1" lang="en-US" altLang="ja-JP" sz="1400" b="1" dirty="0" smtClean="0">
                        <a:solidFill>
                          <a:schemeClr val="tx1"/>
                        </a:solidFill>
                      </a:endParaRPr>
                    </a:p>
                    <a:p>
                      <a:r>
                        <a:rPr kumimoji="1" lang="ja-JP" altLang="en-US" sz="1400" b="1" dirty="0" smtClean="0">
                          <a:solidFill>
                            <a:schemeClr val="tx1"/>
                          </a:solidFill>
                        </a:rPr>
                        <a:t>　　　</a:t>
                      </a:r>
                      <a:endParaRPr kumimoji="1" lang="en-US" altLang="ja-JP" sz="1400" b="1" dirty="0" smtClean="0">
                        <a:solidFill>
                          <a:schemeClr val="tx1"/>
                        </a:solidFill>
                      </a:endParaRPr>
                    </a:p>
                    <a:p>
                      <a:endParaRPr kumimoji="1" lang="en-US" altLang="ja-JP" sz="1200" b="1" dirty="0" smtClean="0">
                        <a:solidFill>
                          <a:schemeClr val="tx1"/>
                        </a:solidFill>
                      </a:endParaRPr>
                    </a:p>
                    <a:p>
                      <a:endParaRPr kumimoji="1" lang="en-US" altLang="ja-JP" sz="1200" dirty="0" smtClean="0">
                        <a:solidFill>
                          <a:schemeClr val="tx1"/>
                        </a:solidFill>
                      </a:endParaRPr>
                    </a:p>
                  </a:txBody>
                  <a:tcPr marL="133223" marR="133223" marT="36000" marB="36000" anchor="ctr"/>
                </a:tc>
                <a:tc rowSpan="4">
                  <a:txBody>
                    <a:bodyPr/>
                    <a:lstStyle/>
                    <a:p>
                      <a:pPr algn="ctr"/>
                      <a:r>
                        <a:rPr kumimoji="1" lang="en-US" altLang="ja-JP" sz="1200" dirty="0" smtClean="0">
                          <a:solidFill>
                            <a:schemeClr val="tx1"/>
                          </a:solidFill>
                        </a:rPr>
                        <a:t>H25</a:t>
                      </a:r>
                    </a:p>
                    <a:p>
                      <a:pPr algn="ctr"/>
                      <a:r>
                        <a:rPr kumimoji="1" lang="ja-JP" altLang="en-US" sz="1200" dirty="0" smtClean="0">
                          <a:solidFill>
                            <a:schemeClr val="tx1"/>
                          </a:solidFill>
                        </a:rPr>
                        <a:t>（</a:t>
                      </a:r>
                      <a:r>
                        <a:rPr kumimoji="1" lang="en-US" altLang="ja-JP" sz="1200" dirty="0" smtClean="0">
                          <a:solidFill>
                            <a:schemeClr val="tx1"/>
                          </a:solidFill>
                        </a:rPr>
                        <a:t>2013</a:t>
                      </a:r>
                      <a:r>
                        <a:rPr kumimoji="1" lang="ja-JP" altLang="en-US" sz="1200" dirty="0" smtClean="0">
                          <a:solidFill>
                            <a:schemeClr val="tx1"/>
                          </a:solidFill>
                        </a:rPr>
                        <a:t>）</a:t>
                      </a:r>
                      <a:endParaRPr kumimoji="1" lang="en-US" altLang="ja-JP" sz="1200" dirty="0" smtClean="0">
                        <a:solidFill>
                          <a:schemeClr val="tx1"/>
                        </a:solidFill>
                      </a:endParaRPr>
                    </a:p>
                    <a:p>
                      <a:pPr algn="ctr"/>
                      <a:endParaRPr kumimoji="1" lang="ja-JP" altLang="en-US" sz="1200" dirty="0">
                        <a:solidFill>
                          <a:schemeClr val="tx1"/>
                        </a:solidFill>
                      </a:endParaRPr>
                    </a:p>
                  </a:txBody>
                  <a:tcPr marL="133223" marR="133223" marT="36000" marB="36000" anchor="ctr"/>
                </a:tc>
                <a:tc rowSpan="2">
                  <a:txBody>
                    <a:bodyPr/>
                    <a:lstStyle/>
                    <a:p>
                      <a:r>
                        <a:rPr kumimoji="1" lang="ja-JP" altLang="en-US" sz="900" u="sng" dirty="0" smtClean="0">
                          <a:solidFill>
                            <a:schemeClr val="tx1"/>
                          </a:solidFill>
                        </a:rPr>
                        <a:t>■取組①水辺拠点の連携支援の開始（</a:t>
                      </a:r>
                      <a:r>
                        <a:rPr kumimoji="1" lang="en-US" altLang="ja-JP" sz="900" u="sng" dirty="0" smtClean="0">
                          <a:solidFill>
                            <a:schemeClr val="tx1"/>
                          </a:solidFill>
                        </a:rPr>
                        <a:t>10</a:t>
                      </a:r>
                      <a:r>
                        <a:rPr kumimoji="1" lang="ja-JP" altLang="en-US" sz="900" u="sng" dirty="0" smtClean="0">
                          <a:solidFill>
                            <a:schemeClr val="tx1"/>
                          </a:solidFill>
                        </a:rPr>
                        <a:t>％）</a:t>
                      </a:r>
                      <a:endParaRPr kumimoji="1" lang="en-US" altLang="ja-JP" sz="900" u="sng" dirty="0" smtClean="0">
                        <a:solidFill>
                          <a:schemeClr val="tx1"/>
                        </a:solidFill>
                      </a:endParaRPr>
                    </a:p>
                    <a:p>
                      <a:r>
                        <a:rPr lang="ja-JP" altLang="en-US" sz="700" dirty="0" smtClean="0">
                          <a:solidFill>
                            <a:schemeClr val="tx1"/>
                          </a:solidFill>
                          <a:latin typeface="MS UI Gothic" pitchFamily="50" charset="-128"/>
                          <a:ea typeface="MS UI Gothic" pitchFamily="50" charset="-128"/>
                          <a:cs typeface="Meiryo UI" pitchFamily="50" charset="-128"/>
                        </a:rPr>
                        <a:t>拠点エリアネットワーク会議の設立／拠点づくりの開始</a:t>
                      </a:r>
                      <a:endParaRPr lang="en-US" altLang="ja-JP" sz="700" dirty="0" smtClean="0">
                        <a:solidFill>
                          <a:schemeClr val="tx1"/>
                        </a:solidFill>
                        <a:latin typeface="MS UI Gothic" pitchFamily="50" charset="-128"/>
                        <a:ea typeface="MS UI Gothic" pitchFamily="50" charset="-128"/>
                        <a:cs typeface="Meiryo UI" pitchFamily="50" charset="-128"/>
                      </a:endParaRPr>
                    </a:p>
                  </a:txBody>
                  <a:tcPr marL="133223" marR="133223" marT="36000" marB="36000" anchor="ctr">
                    <a:lnR w="12700" cap="flat" cmpd="sng" algn="ctr">
                      <a:solidFill>
                        <a:schemeClr val="bg1"/>
                      </a:solidFill>
                      <a:prstDash val="solid"/>
                      <a:round/>
                      <a:headEnd type="none" w="med" len="med"/>
                      <a:tailEnd type="none" w="med" len="med"/>
                    </a:lnR>
                    <a:lnB w="12700" cap="flat" cmpd="sng" algn="ctr">
                      <a:solidFill>
                        <a:schemeClr val="tx1"/>
                      </a:solidFill>
                      <a:prstDash val="sysDot"/>
                      <a:round/>
                      <a:headEnd type="none" w="med" len="med"/>
                      <a:tailEnd type="none" w="med" len="med"/>
                    </a:lnB>
                  </a:tcPr>
                </a:tc>
                <a:tc rowSpan="2">
                  <a:txBody>
                    <a:bodyPr/>
                    <a:lstStyle/>
                    <a:p>
                      <a:r>
                        <a:rPr lang="ja-JP" altLang="en-US" sz="700" dirty="0" smtClean="0">
                          <a:solidFill>
                            <a:schemeClr val="tx1"/>
                          </a:solidFill>
                          <a:latin typeface="MS UI Gothic" pitchFamily="50" charset="-128"/>
                          <a:ea typeface="MS UI Gothic" pitchFamily="50" charset="-128"/>
                          <a:cs typeface="Meiryo UI" pitchFamily="50" charset="-128"/>
                        </a:rPr>
                        <a:t>１）水辺拠点エリアネットワーク会議を設立するとともに、メンバーを拡大（水辺</a:t>
                      </a:r>
                      <a:r>
                        <a:rPr lang="en-US" altLang="ja-JP" sz="700" dirty="0" smtClean="0">
                          <a:solidFill>
                            <a:schemeClr val="tx1"/>
                          </a:solidFill>
                          <a:latin typeface="MS UI Gothic" pitchFamily="50" charset="-128"/>
                          <a:ea typeface="MS UI Gothic" pitchFamily="50" charset="-128"/>
                          <a:cs typeface="Meiryo UI" pitchFamily="50" charset="-128"/>
                        </a:rPr>
                        <a:t>16</a:t>
                      </a:r>
                      <a:r>
                        <a:rPr lang="ja-JP" altLang="en-US" sz="700" dirty="0" smtClean="0">
                          <a:solidFill>
                            <a:schemeClr val="tx1"/>
                          </a:solidFill>
                          <a:latin typeface="MS UI Gothic" pitchFamily="50" charset="-128"/>
                          <a:ea typeface="MS UI Gothic" pitchFamily="50" charset="-128"/>
                          <a:cs typeface="Meiryo UI" pitchFamily="50" charset="-128"/>
                        </a:rPr>
                        <a:t>拠点）</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２）各拠点で運営主体の拠点づくりを支援（本町橋、大正等</a:t>
                      </a:r>
                      <a:r>
                        <a:rPr lang="en-US" altLang="ja-JP" sz="700" dirty="0" smtClean="0">
                          <a:solidFill>
                            <a:schemeClr val="tx1"/>
                          </a:solidFill>
                          <a:latin typeface="MS UI Gothic" pitchFamily="50" charset="-128"/>
                          <a:ea typeface="MS UI Gothic" pitchFamily="50" charset="-128"/>
                          <a:cs typeface="Meiryo UI" pitchFamily="50" charset="-128"/>
                        </a:rPr>
                        <a:t>7</a:t>
                      </a:r>
                      <a:r>
                        <a:rPr lang="ja-JP" altLang="en-US" sz="700" dirty="0" smtClean="0">
                          <a:solidFill>
                            <a:schemeClr val="tx1"/>
                          </a:solidFill>
                          <a:latin typeface="MS UI Gothic" pitchFamily="50" charset="-128"/>
                          <a:ea typeface="MS UI Gothic" pitchFamily="50" charset="-128"/>
                          <a:cs typeface="Meiryo UI" pitchFamily="50" charset="-128"/>
                        </a:rPr>
                        <a:t>拠点）</a:t>
                      </a:r>
                      <a:endParaRPr lang="en-US" altLang="ja-JP" sz="700" dirty="0" smtClean="0">
                        <a:solidFill>
                          <a:schemeClr val="tx1"/>
                        </a:solidFill>
                        <a:latin typeface="MS UI Gothic" pitchFamily="50" charset="-128"/>
                        <a:ea typeface="MS UI Gothic" pitchFamily="50" charset="-128"/>
                        <a:cs typeface="Meiryo UI" pitchFamily="50" charset="-128"/>
                      </a:endParaRPr>
                    </a:p>
                  </a:txBody>
                  <a:tcPr marL="133223" marR="133223" marT="36000" marB="36000">
                    <a:lnL w="12700" cap="flat" cmpd="sng" algn="ctr">
                      <a:solidFill>
                        <a:schemeClr val="bg1"/>
                      </a:solidFill>
                      <a:prstDash val="solid"/>
                      <a:round/>
                      <a:headEnd type="none" w="med" len="med"/>
                      <a:tailEnd type="none" w="med" len="med"/>
                    </a:lnL>
                    <a:lnB w="12700" cap="flat" cmpd="sng" algn="ctr">
                      <a:solidFill>
                        <a:schemeClr val="tx1"/>
                      </a:solidFill>
                      <a:prstDash val="sysDot"/>
                      <a:round/>
                      <a:headEnd type="none" w="med" len="med"/>
                      <a:tailEnd type="none" w="med" len="med"/>
                    </a:lnB>
                  </a:tcPr>
                </a:tc>
                <a:tc>
                  <a:txBody>
                    <a:bodyPr/>
                    <a:lstStyle/>
                    <a:p>
                      <a:endParaRPr kumimoji="1" lang="en-US" altLang="ja-JP" sz="900" dirty="0" smtClean="0"/>
                    </a:p>
                  </a:txBody>
                  <a:tcPr marL="133223" marR="133223" marT="36000" marB="36000"/>
                </a:tc>
                <a:tc>
                  <a:txBody>
                    <a:bodyPr/>
                    <a:lstStyle/>
                    <a:p>
                      <a:r>
                        <a:rPr kumimoji="1" lang="ja-JP" altLang="en-US" sz="900" dirty="0" smtClean="0"/>
                        <a:t>計画</a:t>
                      </a:r>
                      <a:endParaRPr kumimoji="1" lang="en-US" altLang="ja-JP" sz="900" dirty="0" smtClean="0"/>
                    </a:p>
                    <a:p>
                      <a:r>
                        <a:rPr kumimoji="1" lang="en-US" altLang="ja-JP" sz="900" dirty="0" smtClean="0"/>
                        <a:t>25%</a:t>
                      </a:r>
                      <a:endParaRPr kumimoji="1" lang="ja-JP" altLang="en-US" sz="900" dirty="0"/>
                    </a:p>
                  </a:txBody>
                  <a:tcPr marL="133223" marR="133223" marT="36000" marB="36000"/>
                </a:tc>
                <a:tc>
                  <a:txBody>
                    <a:bodyPr/>
                    <a:lstStyle/>
                    <a:p>
                      <a:endParaRPr kumimoji="1" lang="ja-JP" altLang="en-US" dirty="0"/>
                    </a:p>
                  </a:txBody>
                  <a:tcPr marL="133223" marR="133223" marT="36000" marB="36000"/>
                </a:tc>
                <a:tc>
                  <a:txBody>
                    <a:bodyPr/>
                    <a:lstStyle/>
                    <a:p>
                      <a:endParaRPr kumimoji="1" lang="ja-JP" altLang="en-US" dirty="0"/>
                    </a:p>
                  </a:txBody>
                  <a:tcPr marL="133223" marR="133223" marT="36000" marB="36000"/>
                </a:tc>
                <a:tc rowSpan="4">
                  <a:txBody>
                    <a:bodyPr/>
                    <a:lstStyle/>
                    <a:p>
                      <a:pPr>
                        <a:spcBef>
                          <a:spcPts val="300"/>
                        </a:spcBef>
                      </a:pPr>
                      <a:r>
                        <a:rPr kumimoji="1" lang="ja-JP" altLang="en-US" sz="700" dirty="0" smtClean="0">
                          <a:latin typeface="MS UI Gothic" panose="020B0600070205080204" pitchFamily="50" charset="-128"/>
                          <a:ea typeface="MS UI Gothic" panose="020B0600070205080204" pitchFamily="50" charset="-128"/>
                        </a:rPr>
                        <a:t>①水辺のビジネス件数</a:t>
                      </a:r>
                      <a:r>
                        <a:rPr kumimoji="1" lang="en-US" altLang="ja-JP" sz="700" dirty="0" smtClean="0">
                          <a:latin typeface="MS UI Gothic" panose="020B0600070205080204" pitchFamily="50" charset="-128"/>
                          <a:ea typeface="MS UI Gothic" panose="020B0600070205080204" pitchFamily="50" charset="-128"/>
                        </a:rPr>
                        <a:t>41</a:t>
                      </a:r>
                      <a:r>
                        <a:rPr kumimoji="1" lang="ja-JP" altLang="en-US" sz="700" dirty="0" smtClean="0">
                          <a:latin typeface="MS UI Gothic" panose="020B0600070205080204" pitchFamily="50" charset="-128"/>
                          <a:ea typeface="MS UI Gothic" panose="020B0600070205080204" pitchFamily="50" charset="-128"/>
                        </a:rPr>
                        <a:t>件</a:t>
                      </a:r>
                    </a:p>
                    <a:p>
                      <a:pPr>
                        <a:spcBef>
                          <a:spcPts val="300"/>
                        </a:spcBef>
                      </a:pPr>
                      <a:r>
                        <a:rPr kumimoji="1" lang="en-US" altLang="ja-JP" sz="700" dirty="0" smtClean="0">
                          <a:latin typeface="MS UI Gothic" panose="020B0600070205080204" pitchFamily="50" charset="-128"/>
                          <a:ea typeface="MS UI Gothic" panose="020B0600070205080204" pitchFamily="50" charset="-128"/>
                        </a:rPr>
                        <a:t>【</a:t>
                      </a:r>
                      <a:r>
                        <a:rPr kumimoji="1" lang="ja-JP" altLang="en-US" sz="700" dirty="0" smtClean="0">
                          <a:latin typeface="MS UI Gothic" panose="020B0600070205080204" pitchFamily="50" charset="-128"/>
                          <a:ea typeface="MS UI Gothic" panose="020B0600070205080204" pitchFamily="50" charset="-128"/>
                        </a:rPr>
                        <a:t>定常的な事業：</a:t>
                      </a:r>
                      <a:r>
                        <a:rPr kumimoji="1" lang="en-US" altLang="ja-JP" sz="700" dirty="0" smtClean="0">
                          <a:latin typeface="MS UI Gothic" panose="020B0600070205080204" pitchFamily="50" charset="-128"/>
                          <a:ea typeface="MS UI Gothic" panose="020B0600070205080204" pitchFamily="50" charset="-128"/>
                        </a:rPr>
                        <a:t>25</a:t>
                      </a:r>
                      <a:r>
                        <a:rPr kumimoji="1" lang="ja-JP" altLang="en-US" sz="700" dirty="0" smtClean="0">
                          <a:latin typeface="MS UI Gothic" panose="020B0600070205080204" pitchFamily="50" charset="-128"/>
                          <a:ea typeface="MS UI Gothic" panose="020B0600070205080204" pitchFamily="50" charset="-128"/>
                        </a:rPr>
                        <a:t>件</a:t>
                      </a:r>
                      <a:r>
                        <a:rPr kumimoji="1" lang="en-US" altLang="ja-JP" sz="700" dirty="0" smtClean="0">
                          <a:latin typeface="MS UI Gothic" panose="020B0600070205080204" pitchFamily="50" charset="-128"/>
                          <a:ea typeface="MS UI Gothic" panose="020B0600070205080204" pitchFamily="50" charset="-128"/>
                        </a:rPr>
                        <a:t>】</a:t>
                      </a:r>
                      <a:r>
                        <a:rPr kumimoji="1" lang="ja-JP" altLang="en-US" sz="700" dirty="0" smtClean="0">
                          <a:latin typeface="MS UI Gothic" panose="020B0600070205080204" pitchFamily="50" charset="-128"/>
                          <a:ea typeface="MS UI Gothic" panose="020B0600070205080204" pitchFamily="50" charset="-128"/>
                        </a:rPr>
                        <a:t>北浜テラス、道頓堀オープンカフェ、中之島</a:t>
                      </a:r>
                      <a:r>
                        <a:rPr kumimoji="1" lang="en-US" altLang="ja-JP" sz="700" dirty="0" smtClean="0">
                          <a:latin typeface="MS UI Gothic" panose="020B0600070205080204" pitchFamily="50" charset="-128"/>
                          <a:ea typeface="MS UI Gothic" panose="020B0600070205080204" pitchFamily="50" charset="-128"/>
                        </a:rPr>
                        <a:t>BANKS</a:t>
                      </a:r>
                      <a:r>
                        <a:rPr kumimoji="1" lang="ja-JP" altLang="en-US" sz="700" dirty="0" err="1" smtClean="0">
                          <a:latin typeface="MS UI Gothic" panose="020B0600070205080204" pitchFamily="50" charset="-128"/>
                          <a:ea typeface="MS UI Gothic" panose="020B0600070205080204" pitchFamily="50" charset="-128"/>
                        </a:rPr>
                        <a:t>、</a:t>
                      </a:r>
                      <a:r>
                        <a:rPr kumimoji="1" lang="ja-JP" altLang="en-US" sz="700" dirty="0" smtClean="0">
                          <a:latin typeface="MS UI Gothic" panose="020B0600070205080204" pitchFamily="50" charset="-128"/>
                          <a:ea typeface="MS UI Gothic" panose="020B0600070205080204" pitchFamily="50" charset="-128"/>
                        </a:rPr>
                        <a:t>八軒家浜（賑わい</a:t>
                      </a:r>
                      <a:r>
                        <a:rPr kumimoji="1" lang="en-US" altLang="ja-JP" sz="700" dirty="0" smtClean="0">
                          <a:latin typeface="MS UI Gothic" panose="020B0600070205080204" pitchFamily="50" charset="-128"/>
                          <a:ea typeface="MS UI Gothic" panose="020B0600070205080204" pitchFamily="50" charset="-128"/>
                        </a:rPr>
                        <a:t>Xing</a:t>
                      </a:r>
                      <a:r>
                        <a:rPr kumimoji="1" lang="ja-JP" altLang="en-US" sz="700" dirty="0" smtClean="0">
                          <a:latin typeface="MS UI Gothic" panose="020B0600070205080204" pitchFamily="50" charset="-128"/>
                          <a:ea typeface="MS UI Gothic" panose="020B0600070205080204" pitchFamily="50" charset="-128"/>
                        </a:rPr>
                        <a:t>）、賑わいの森</a:t>
                      </a:r>
                    </a:p>
                    <a:p>
                      <a:pPr>
                        <a:spcBef>
                          <a:spcPts val="300"/>
                        </a:spcBef>
                      </a:pPr>
                      <a:r>
                        <a:rPr kumimoji="1" lang="en-US" altLang="ja-JP" sz="700" dirty="0" smtClean="0">
                          <a:latin typeface="MS UI Gothic" panose="020B0600070205080204" pitchFamily="50" charset="-128"/>
                          <a:ea typeface="MS UI Gothic" panose="020B0600070205080204" pitchFamily="50" charset="-128"/>
                        </a:rPr>
                        <a:t>【</a:t>
                      </a:r>
                      <a:r>
                        <a:rPr kumimoji="1" lang="ja-JP" altLang="en-US" sz="700" dirty="0" smtClean="0">
                          <a:latin typeface="MS UI Gothic" panose="020B0600070205080204" pitchFamily="50" charset="-128"/>
                          <a:ea typeface="MS UI Gothic" panose="020B0600070205080204" pitchFamily="50" charset="-128"/>
                        </a:rPr>
                        <a:t>パートナーズのトライアル事業：</a:t>
                      </a:r>
                      <a:r>
                        <a:rPr kumimoji="1" lang="en-US" altLang="ja-JP" sz="700" dirty="0" smtClean="0">
                          <a:latin typeface="MS UI Gothic" panose="020B0600070205080204" pitchFamily="50" charset="-128"/>
                          <a:ea typeface="MS UI Gothic" panose="020B0600070205080204" pitchFamily="50" charset="-128"/>
                        </a:rPr>
                        <a:t>16</a:t>
                      </a:r>
                      <a:r>
                        <a:rPr kumimoji="1" lang="ja-JP" altLang="en-US" sz="700" dirty="0" smtClean="0">
                          <a:latin typeface="MS UI Gothic" panose="020B0600070205080204" pitchFamily="50" charset="-128"/>
                          <a:ea typeface="MS UI Gothic" panose="020B0600070205080204" pitchFamily="50" charset="-128"/>
                        </a:rPr>
                        <a:t>件</a:t>
                      </a:r>
                      <a:r>
                        <a:rPr kumimoji="1" lang="en-US" altLang="ja-JP" sz="700" dirty="0" smtClean="0">
                          <a:latin typeface="MS UI Gothic" panose="020B0600070205080204" pitchFamily="50" charset="-128"/>
                          <a:ea typeface="MS UI Gothic" panose="020B0600070205080204" pitchFamily="50" charset="-128"/>
                        </a:rPr>
                        <a:t>】</a:t>
                      </a:r>
                      <a:r>
                        <a:rPr kumimoji="1" lang="ja-JP" altLang="en-US" sz="700" dirty="0" smtClean="0">
                          <a:latin typeface="MS UI Gothic" panose="020B0600070205080204" pitchFamily="50" charset="-128"/>
                          <a:ea typeface="MS UI Gothic" panose="020B0600070205080204" pitchFamily="50" charset="-128"/>
                        </a:rPr>
                        <a:t>中之島ＧＡＴＥ、本町橋地先利用、とんぼりリバーテラス、公募助成（中之島公園、中之島</a:t>
                      </a:r>
                      <a:r>
                        <a:rPr kumimoji="1" lang="en-US" altLang="ja-JP" sz="700" dirty="0" smtClean="0">
                          <a:latin typeface="MS UI Gothic" panose="020B0600070205080204" pitchFamily="50" charset="-128"/>
                          <a:ea typeface="MS UI Gothic" panose="020B0600070205080204" pitchFamily="50" charset="-128"/>
                        </a:rPr>
                        <a:t>BANKS</a:t>
                      </a:r>
                      <a:r>
                        <a:rPr kumimoji="1" lang="ja-JP" altLang="en-US" sz="700" dirty="0" err="1" smtClean="0">
                          <a:latin typeface="MS UI Gothic" panose="020B0600070205080204" pitchFamily="50" charset="-128"/>
                          <a:ea typeface="MS UI Gothic" panose="020B0600070205080204" pitchFamily="50" charset="-128"/>
                        </a:rPr>
                        <a:t>、</a:t>
                      </a:r>
                      <a:r>
                        <a:rPr kumimoji="1" lang="ja-JP" altLang="en-US" sz="700" dirty="0" smtClean="0">
                          <a:latin typeface="MS UI Gothic" panose="020B0600070205080204" pitchFamily="50" charset="-128"/>
                          <a:ea typeface="MS UI Gothic" panose="020B0600070205080204" pitchFamily="50" charset="-128"/>
                        </a:rPr>
                        <a:t>東横堀、クルーズ企画）　　</a:t>
                      </a:r>
                      <a:endParaRPr kumimoji="1" lang="en-US" altLang="ja-JP" sz="700" dirty="0" smtClean="0">
                        <a:latin typeface="MS UI Gothic" panose="020B0600070205080204" pitchFamily="50" charset="-128"/>
                        <a:ea typeface="MS UI Gothic" panose="020B0600070205080204" pitchFamily="50" charset="-128"/>
                      </a:endParaRPr>
                    </a:p>
                    <a:p>
                      <a:pPr marL="0" marR="0" indent="0" algn="l" defTabSz="1316773" rtl="0" eaLnBrk="1" fontAlgn="auto" latinLnBrk="0" hangingPunct="1">
                        <a:lnSpc>
                          <a:spcPct val="100000"/>
                        </a:lnSpc>
                        <a:spcBef>
                          <a:spcPts val="300"/>
                        </a:spcBef>
                        <a:spcAft>
                          <a:spcPts val="0"/>
                        </a:spcAft>
                        <a:buClrTx/>
                        <a:buSzTx/>
                        <a:buFontTx/>
                        <a:buNone/>
                        <a:tabLst/>
                        <a:defRPr/>
                      </a:pPr>
                      <a:r>
                        <a:rPr kumimoji="1" lang="ja-JP" altLang="en-US" sz="700" dirty="0" smtClean="0">
                          <a:latin typeface="MS UI Gothic" panose="020B0600070205080204" pitchFamily="50" charset="-128"/>
                          <a:ea typeface="MS UI Gothic" panose="020B0600070205080204" pitchFamily="50" charset="-128"/>
                        </a:rPr>
                        <a:t>②舟運利用者数約４８万人、うち外国人約１０万人（</a:t>
                      </a:r>
                      <a:r>
                        <a:rPr kumimoji="1" lang="en-US" altLang="ja-JP" sz="700" dirty="0" smtClean="0">
                          <a:latin typeface="MS UI Gothic" panose="020B0600070205080204" pitchFamily="50" charset="-128"/>
                          <a:ea typeface="MS UI Gothic" panose="020B0600070205080204" pitchFamily="50" charset="-128"/>
                        </a:rPr>
                        <a:t>2013</a:t>
                      </a:r>
                      <a:r>
                        <a:rPr kumimoji="1" lang="ja-JP" altLang="en-US" sz="700" dirty="0" smtClean="0">
                          <a:latin typeface="MS UI Gothic" panose="020B0600070205080204" pitchFamily="50" charset="-128"/>
                          <a:ea typeface="MS UI Gothic" panose="020B0600070205080204" pitchFamily="50" charset="-128"/>
                        </a:rPr>
                        <a:t>年</a:t>
                      </a:r>
                      <a:r>
                        <a:rPr kumimoji="1" lang="en-US" altLang="ja-JP" sz="700" dirty="0" smtClean="0">
                          <a:latin typeface="MS UI Gothic" panose="020B0600070205080204" pitchFamily="50" charset="-128"/>
                          <a:ea typeface="MS UI Gothic" panose="020B0600070205080204" pitchFamily="50" charset="-128"/>
                        </a:rPr>
                        <a:t>4</a:t>
                      </a:r>
                      <a:r>
                        <a:rPr kumimoji="1" lang="ja-JP" altLang="en-US" sz="700" dirty="0" smtClean="0">
                          <a:latin typeface="MS UI Gothic" panose="020B0600070205080204" pitchFamily="50" charset="-128"/>
                          <a:ea typeface="MS UI Gothic" panose="020B0600070205080204" pitchFamily="50" charset="-128"/>
                        </a:rPr>
                        <a:t>月～</a:t>
                      </a:r>
                      <a:r>
                        <a:rPr kumimoji="1" lang="en-US" altLang="ja-JP" sz="700" dirty="0" smtClean="0">
                          <a:latin typeface="MS UI Gothic" panose="020B0600070205080204" pitchFamily="50" charset="-128"/>
                          <a:ea typeface="MS UI Gothic" panose="020B0600070205080204" pitchFamily="50" charset="-128"/>
                        </a:rPr>
                        <a:t>2014</a:t>
                      </a:r>
                      <a:r>
                        <a:rPr kumimoji="1" lang="ja-JP" altLang="en-US" sz="700" dirty="0" smtClean="0">
                          <a:latin typeface="MS UI Gothic" panose="020B0600070205080204" pitchFamily="50" charset="-128"/>
                          <a:ea typeface="MS UI Gothic" panose="020B0600070205080204" pitchFamily="50" charset="-128"/>
                        </a:rPr>
                        <a:t>年</a:t>
                      </a:r>
                      <a:r>
                        <a:rPr kumimoji="1" lang="en-US" altLang="ja-JP" sz="700" dirty="0" smtClean="0">
                          <a:latin typeface="MS UI Gothic" panose="020B0600070205080204" pitchFamily="50" charset="-128"/>
                          <a:ea typeface="MS UI Gothic" panose="020B0600070205080204" pitchFamily="50" charset="-128"/>
                        </a:rPr>
                        <a:t>3</a:t>
                      </a:r>
                      <a:r>
                        <a:rPr kumimoji="1" lang="ja-JP" altLang="en-US" sz="700" dirty="0" smtClean="0">
                          <a:latin typeface="MS UI Gothic" panose="020B0600070205080204" pitchFamily="50" charset="-128"/>
                          <a:ea typeface="MS UI Gothic" panose="020B0600070205080204" pitchFamily="50" charset="-128"/>
                        </a:rPr>
                        <a:t>月末）</a:t>
                      </a:r>
                      <a:endParaRPr kumimoji="1" lang="en-US" altLang="ja-JP" sz="700" dirty="0" smtClean="0">
                        <a:latin typeface="MS UI Gothic" panose="020B0600070205080204" pitchFamily="50" charset="-128"/>
                        <a:ea typeface="MS UI Gothic" panose="020B0600070205080204" pitchFamily="50" charset="-128"/>
                      </a:endParaRPr>
                    </a:p>
                    <a:p>
                      <a:pPr marL="0" marR="0" indent="0" algn="l" defTabSz="1316773" rtl="0" eaLnBrk="1" fontAlgn="auto" latinLnBrk="0" hangingPunct="1">
                        <a:lnSpc>
                          <a:spcPct val="100000"/>
                        </a:lnSpc>
                        <a:spcBef>
                          <a:spcPts val="300"/>
                        </a:spcBef>
                        <a:spcAft>
                          <a:spcPts val="0"/>
                        </a:spcAft>
                        <a:buClrTx/>
                        <a:buSzTx/>
                        <a:buFontTx/>
                        <a:buNone/>
                        <a:tabLst/>
                        <a:defRPr/>
                      </a:pPr>
                      <a:r>
                        <a:rPr kumimoji="1" lang="ja-JP" altLang="en-US" sz="700" dirty="0" smtClean="0">
                          <a:latin typeface="MS UI Gothic" panose="020B0600070205080204" pitchFamily="50" charset="-128"/>
                          <a:ea typeface="MS UI Gothic" panose="020B0600070205080204" pitchFamily="50" charset="-128"/>
                        </a:rPr>
                        <a:t>③水都観光商品の</a:t>
                      </a:r>
                      <a:r>
                        <a:rPr kumimoji="1" lang="en-US" altLang="ja-JP" sz="700" dirty="0" smtClean="0">
                          <a:latin typeface="MS UI Gothic" panose="020B0600070205080204" pitchFamily="50" charset="-128"/>
                          <a:ea typeface="MS UI Gothic" panose="020B0600070205080204" pitchFamily="50" charset="-128"/>
                        </a:rPr>
                        <a:t>26</a:t>
                      </a:r>
                      <a:r>
                        <a:rPr kumimoji="1" lang="ja-JP" altLang="en-US" sz="700" dirty="0" smtClean="0">
                          <a:latin typeface="MS UI Gothic" panose="020B0600070205080204" pitchFamily="50" charset="-128"/>
                          <a:ea typeface="MS UI Gothic" panose="020B0600070205080204" pitchFamily="50" charset="-128"/>
                        </a:rPr>
                        <a:t>年度旅行社７社のパンフレットへの掲載、サポーター数１０３名（４０名移行、６３名増加）、水都大阪</a:t>
                      </a:r>
                      <a:r>
                        <a:rPr kumimoji="1" lang="en-US" altLang="ja-JP" sz="700" dirty="0" smtClean="0">
                          <a:latin typeface="MS UI Gothic" panose="020B0600070205080204" pitchFamily="50" charset="-128"/>
                          <a:ea typeface="MS UI Gothic" panose="020B0600070205080204" pitchFamily="50" charset="-128"/>
                        </a:rPr>
                        <a:t>HP</a:t>
                      </a:r>
                      <a:r>
                        <a:rPr kumimoji="1" lang="ja-JP" altLang="en-US" sz="700" dirty="0" smtClean="0">
                          <a:latin typeface="MS UI Gothic" panose="020B0600070205080204" pitchFamily="50" charset="-128"/>
                          <a:ea typeface="MS UI Gothic" panose="020B0600070205080204" pitchFamily="50" charset="-128"/>
                        </a:rPr>
                        <a:t>約２５万セッション、公式</a:t>
                      </a:r>
                      <a:r>
                        <a:rPr kumimoji="1" lang="en-US" altLang="ja-JP" sz="700" dirty="0" smtClean="0">
                          <a:latin typeface="MS UI Gothic" panose="020B0600070205080204" pitchFamily="50" charset="-128"/>
                          <a:ea typeface="MS UI Gothic" panose="020B0600070205080204" pitchFamily="50" charset="-128"/>
                        </a:rPr>
                        <a:t>Facebook</a:t>
                      </a:r>
                      <a:r>
                        <a:rPr kumimoji="1" lang="ja-JP" altLang="en-US" sz="700" dirty="0" smtClean="0">
                          <a:latin typeface="MS UI Gothic" panose="020B0600070205080204" pitchFamily="50" charset="-128"/>
                          <a:ea typeface="MS UI Gothic" panose="020B0600070205080204" pitchFamily="50" charset="-128"/>
                        </a:rPr>
                        <a:t>ページ購読者：２，６０４名、フェス公式サイト：約１７万セッション</a:t>
                      </a:r>
                      <a:endParaRPr kumimoji="1" lang="en-US" altLang="ja-JP" sz="700" dirty="0" smtClean="0">
                        <a:latin typeface="MS UI Gothic" panose="020B0600070205080204" pitchFamily="50" charset="-128"/>
                        <a:ea typeface="MS UI Gothic" panose="020B0600070205080204" pitchFamily="50" charset="-128"/>
                      </a:endParaRPr>
                    </a:p>
                  </a:txBody>
                  <a:tcPr marL="133223" marR="133223" marT="36000" marB="36000"/>
                </a:tc>
                <a:tc rowSpan="4">
                  <a:txBody>
                    <a:bodyPr/>
                    <a:lstStyle/>
                    <a:p>
                      <a:pPr algn="ctr"/>
                      <a:r>
                        <a:rPr kumimoji="1" lang="en-US" altLang="ja-JP" sz="1200" dirty="0" smtClean="0"/>
                        <a:t>69</a:t>
                      </a:r>
                      <a:endParaRPr kumimoji="1" lang="ja-JP" altLang="en-US" sz="1200" dirty="0"/>
                    </a:p>
                  </a:txBody>
                  <a:tcPr marL="133223" marR="133223" marT="36000" marB="36000">
                    <a:lnR w="12700" cap="flat" cmpd="sng" algn="ctr">
                      <a:solidFill>
                        <a:schemeClr val="bg1"/>
                      </a:solidFill>
                      <a:prstDash val="solid"/>
                      <a:round/>
                      <a:headEnd type="none" w="med" len="med"/>
                      <a:tailEnd type="none" w="med" len="med"/>
                    </a:lnR>
                  </a:tcPr>
                </a:tc>
                <a:tc rowSpan="4">
                  <a:txBody>
                    <a:bodyPr/>
                    <a:lstStyle/>
                    <a:p>
                      <a:pPr algn="ctr"/>
                      <a:r>
                        <a:rPr kumimoji="1" lang="en-US" altLang="ja-JP" sz="1200" dirty="0" smtClean="0"/>
                        <a:t>77</a:t>
                      </a:r>
                      <a:endParaRPr kumimoji="1" lang="ja-JP" altLang="en-US" sz="1200" dirty="0"/>
                    </a:p>
                  </a:txBody>
                  <a:tcPr marL="133223" marR="133223"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rowSpan="4">
                  <a:txBody>
                    <a:bodyPr/>
                    <a:lstStyle/>
                    <a:p>
                      <a:pPr algn="ctr"/>
                      <a:r>
                        <a:rPr kumimoji="1" lang="en-US" altLang="ja-JP" sz="1200" dirty="0" smtClean="0"/>
                        <a:t>73</a:t>
                      </a:r>
                      <a:endParaRPr kumimoji="1" lang="ja-JP" altLang="en-US" sz="1200" dirty="0"/>
                    </a:p>
                  </a:txBody>
                  <a:tcPr marL="133223" marR="133223" marT="36000" marB="36000">
                    <a:lnL w="12700" cap="flat" cmpd="sng" algn="ctr">
                      <a:solidFill>
                        <a:schemeClr val="bg1"/>
                      </a:solidFill>
                      <a:prstDash val="solid"/>
                      <a:round/>
                      <a:headEnd type="none" w="med" len="med"/>
                      <a:tailEnd type="none" w="med" len="med"/>
                    </a:lnL>
                  </a:tcPr>
                </a:tc>
              </a:tr>
              <a:tr h="25462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3" gridSpan="4">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1000" b="1" u="sng" dirty="0" smtClean="0">
                          <a:solidFill>
                            <a:schemeClr val="tx1"/>
                          </a:solidFill>
                          <a:effectLst/>
                        </a:rPr>
                        <a:t>■船着場周辺での水陸一体プログラムによる水辺拠点化支援　と観光商品化の取組開始</a:t>
                      </a:r>
                      <a:endParaRPr kumimoji="1" lang="en-US" altLang="ja-JP" sz="1000" b="1" u="sng" dirty="0" smtClean="0">
                        <a:solidFill>
                          <a:schemeClr val="tx1"/>
                        </a:solidFill>
                        <a:effectLst/>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dirty="0" smtClean="0"/>
                        <a:t>①水都ロの字の連携支援</a:t>
                      </a:r>
                      <a:endParaRPr kumimoji="1" lang="en-US" altLang="ja-JP" sz="900" dirty="0" smtClean="0"/>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dirty="0" smtClean="0"/>
                        <a:t>　・公募など、</a:t>
                      </a:r>
                      <a:r>
                        <a:rPr lang="ja-JP" altLang="en-US" sz="700" dirty="0" smtClean="0">
                          <a:solidFill>
                            <a:schemeClr val="tx1"/>
                          </a:solidFill>
                          <a:latin typeface="MS UI Gothic" pitchFamily="50" charset="-128"/>
                          <a:ea typeface="MS UI Gothic" pitchFamily="50" charset="-128"/>
                          <a:cs typeface="Meiryo UI" pitchFamily="50" charset="-128"/>
                        </a:rPr>
                        <a:t>水辺のビジネス活用件数</a:t>
                      </a:r>
                      <a:r>
                        <a:rPr lang="en-US" altLang="ja-JP" sz="700" dirty="0" smtClean="0">
                          <a:solidFill>
                            <a:schemeClr val="tx1"/>
                          </a:solidFill>
                          <a:latin typeface="MS UI Gothic" pitchFamily="50" charset="-128"/>
                          <a:ea typeface="MS UI Gothic" pitchFamily="50" charset="-128"/>
                          <a:cs typeface="Meiryo UI" pitchFamily="50" charset="-128"/>
                        </a:rPr>
                        <a:t>30</a:t>
                      </a:r>
                      <a:r>
                        <a:rPr lang="ja-JP" altLang="en-US" sz="700" dirty="0" smtClean="0">
                          <a:solidFill>
                            <a:schemeClr val="tx1"/>
                          </a:solidFill>
                          <a:latin typeface="MS UI Gothic" pitchFamily="50" charset="-128"/>
                          <a:ea typeface="MS UI Gothic" pitchFamily="50" charset="-128"/>
                          <a:cs typeface="Meiryo UI" pitchFamily="50" charset="-128"/>
                        </a:rPr>
                        <a:t>件以上</a:t>
                      </a:r>
                      <a:r>
                        <a:rPr lang="en-US" altLang="ja-JP" sz="700" dirty="0" smtClean="0">
                          <a:solidFill>
                            <a:schemeClr val="tx1"/>
                          </a:solidFill>
                          <a:latin typeface="MS UI Gothic" pitchFamily="50" charset="-128"/>
                          <a:ea typeface="MS UI Gothic" pitchFamily="50" charset="-128"/>
                          <a:cs typeface="Meiryo UI" pitchFamily="50" charset="-128"/>
                        </a:rPr>
                        <a:t>(H24</a:t>
                      </a:r>
                      <a:r>
                        <a:rPr lang="ja-JP" altLang="en-US" sz="700" dirty="0" smtClean="0">
                          <a:solidFill>
                            <a:schemeClr val="tx1"/>
                          </a:solidFill>
                          <a:latin typeface="MS UI Gothic" pitchFamily="50" charset="-128"/>
                          <a:ea typeface="MS UI Gothic" pitchFamily="50" charset="-128"/>
                          <a:cs typeface="Meiryo UI" pitchFamily="50" charset="-128"/>
                        </a:rPr>
                        <a:t>年度末</a:t>
                      </a:r>
                      <a:r>
                        <a:rPr lang="en-US" altLang="ja-JP" sz="700" dirty="0" smtClean="0">
                          <a:solidFill>
                            <a:schemeClr val="tx1"/>
                          </a:solidFill>
                          <a:latin typeface="MS UI Gothic" pitchFamily="50" charset="-128"/>
                          <a:ea typeface="MS UI Gothic" pitchFamily="50" charset="-128"/>
                          <a:cs typeface="Meiryo UI" pitchFamily="50" charset="-128"/>
                        </a:rPr>
                        <a:t>20</a:t>
                      </a:r>
                      <a:r>
                        <a:rPr lang="ja-JP" altLang="en-US" sz="700" dirty="0" smtClean="0">
                          <a:solidFill>
                            <a:schemeClr val="tx1"/>
                          </a:solidFill>
                          <a:latin typeface="MS UI Gothic" pitchFamily="50" charset="-128"/>
                          <a:ea typeface="MS UI Gothic" pitchFamily="50" charset="-128"/>
                          <a:cs typeface="Meiryo UI" pitchFamily="50" charset="-128"/>
                        </a:rPr>
                        <a:t>件）</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S UI Gothic" pitchFamily="50" charset="-128"/>
                          <a:ea typeface="MS UI Gothic" pitchFamily="50" charset="-128"/>
                          <a:cs typeface="Meiryo UI" pitchFamily="50" charset="-128"/>
                        </a:rPr>
                        <a:t>②観光局やシティクルーズ協議会等との商品企画化</a:t>
                      </a:r>
                      <a:endParaRPr lang="en-US" altLang="ja-JP" sz="9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b="0" u="none" dirty="0" smtClean="0">
                          <a:solidFill>
                            <a:schemeClr val="tx1"/>
                          </a:solidFill>
                          <a:effectLst/>
                        </a:rPr>
                        <a:t>　・舟運利用者数</a:t>
                      </a:r>
                      <a:r>
                        <a:rPr kumimoji="1" lang="en-US" altLang="ja-JP" sz="700" b="0" u="none" dirty="0" smtClean="0">
                          <a:solidFill>
                            <a:schemeClr val="tx1"/>
                          </a:solidFill>
                          <a:effectLst/>
                        </a:rPr>
                        <a:t>45</a:t>
                      </a:r>
                      <a:r>
                        <a:rPr kumimoji="1" lang="ja-JP" altLang="en-US" sz="700" b="0" u="none" dirty="0" smtClean="0">
                          <a:solidFill>
                            <a:schemeClr val="tx1"/>
                          </a:solidFill>
                          <a:effectLst/>
                        </a:rPr>
                        <a:t>万人（含む外国人</a:t>
                      </a:r>
                      <a:r>
                        <a:rPr kumimoji="1" lang="en-US" altLang="ja-JP" sz="700" b="0" u="none" dirty="0" smtClean="0">
                          <a:solidFill>
                            <a:schemeClr val="tx1"/>
                          </a:solidFill>
                          <a:effectLst/>
                        </a:rPr>
                        <a:t>6</a:t>
                      </a:r>
                      <a:r>
                        <a:rPr kumimoji="1" lang="ja-JP" altLang="en-US" sz="700" b="0" u="none" dirty="0" smtClean="0">
                          <a:solidFill>
                            <a:schemeClr val="tx1"/>
                          </a:solidFill>
                          <a:effectLst/>
                        </a:rPr>
                        <a:t>万人）</a:t>
                      </a:r>
                      <a:endParaRPr kumimoji="1" lang="en-US" altLang="ja-JP" sz="700" b="0" u="none" dirty="0" smtClean="0">
                        <a:solidFill>
                          <a:schemeClr val="tx1"/>
                        </a:solidFill>
                        <a:effectLst/>
                      </a:endParaRPr>
                    </a:p>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700" b="0" u="none" dirty="0" smtClean="0">
                        <a:solidFill>
                          <a:schemeClr val="tx1"/>
                        </a:solidFill>
                        <a:effectLst/>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S UI Gothic" pitchFamily="50" charset="-128"/>
                          <a:ea typeface="MS UI Gothic" pitchFamily="50" charset="-128"/>
                          <a:cs typeface="Meiryo UI" pitchFamily="50" charset="-128"/>
                        </a:rPr>
                        <a:t>③国内外へのプロモーションと一定評価等</a:t>
                      </a:r>
                      <a:endParaRPr lang="en-US" altLang="ja-JP" sz="9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rPr>
                        <a:t>　・サポーター数</a:t>
                      </a:r>
                      <a:r>
                        <a:rPr kumimoji="1" lang="en-US" altLang="ja-JP" sz="700" dirty="0" smtClean="0">
                          <a:solidFill>
                            <a:schemeClr val="tx1"/>
                          </a:solidFill>
                        </a:rPr>
                        <a:t>135</a:t>
                      </a:r>
                      <a:r>
                        <a:rPr kumimoji="1" lang="ja-JP" altLang="en-US" sz="700" dirty="0" smtClean="0">
                          <a:solidFill>
                            <a:schemeClr val="tx1"/>
                          </a:solidFill>
                        </a:rPr>
                        <a:t>名（</a:t>
                      </a:r>
                      <a:r>
                        <a:rPr kumimoji="1" lang="en-US" altLang="ja-JP" sz="700" dirty="0" smtClean="0">
                          <a:solidFill>
                            <a:schemeClr val="tx1"/>
                          </a:solidFill>
                        </a:rPr>
                        <a:t>H24</a:t>
                      </a:r>
                      <a:r>
                        <a:rPr kumimoji="1" lang="ja-JP" altLang="en-US" sz="700" dirty="0" smtClean="0">
                          <a:solidFill>
                            <a:schemeClr val="tx1"/>
                          </a:solidFill>
                        </a:rPr>
                        <a:t>年度末</a:t>
                      </a:r>
                      <a:r>
                        <a:rPr kumimoji="1" lang="en-US" altLang="ja-JP" sz="700" dirty="0" smtClean="0">
                          <a:solidFill>
                            <a:schemeClr val="tx1"/>
                          </a:solidFill>
                        </a:rPr>
                        <a:t>80</a:t>
                      </a:r>
                      <a:r>
                        <a:rPr kumimoji="1" lang="ja-JP" altLang="en-US" sz="700" dirty="0" smtClean="0">
                          <a:solidFill>
                            <a:schemeClr val="tx1"/>
                          </a:solidFill>
                        </a:rPr>
                        <a:t>名移行見込）</a:t>
                      </a:r>
                      <a:endParaRPr kumimoji="1" lang="ja-JP" altLang="en-US" sz="700" dirty="0"/>
                    </a:p>
                  </a:txBody>
                  <a:tcPr marL="133223" marR="133223" marT="36000" marB="36000"/>
                </a:tc>
                <a:tc rowSpan="3" hMerge="1">
                  <a:txBody>
                    <a:bodyPr/>
                    <a:lstStyle/>
                    <a:p>
                      <a:endParaRPr kumimoji="1" lang="ja-JP" altLang="en-US"/>
                    </a:p>
                  </a:txBody>
                  <a:tcPr/>
                </a:tc>
                <a:tc rowSpan="3" hMerge="1">
                  <a:txBody>
                    <a:bodyPr/>
                    <a:lstStyle/>
                    <a:p>
                      <a:endParaRPr kumimoji="1" lang="ja-JP" altLang="en-US"/>
                    </a:p>
                  </a:txBody>
                  <a:tcPr/>
                </a:tc>
                <a:tc rowSpan="3"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89665">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u="none" dirty="0" smtClean="0">
                          <a:solidFill>
                            <a:schemeClr val="tx1"/>
                          </a:solidFill>
                        </a:rPr>
                        <a:t>■</a:t>
                      </a:r>
                      <a:r>
                        <a:rPr kumimoji="1" lang="ja-JP" altLang="en-US" sz="900" u="sng" dirty="0" smtClean="0">
                          <a:solidFill>
                            <a:schemeClr val="tx1"/>
                          </a:solidFill>
                        </a:rPr>
                        <a:t>取組②観光局や舟運事業者等との次年度観光商品化（</a:t>
                      </a:r>
                      <a:r>
                        <a:rPr kumimoji="1" lang="en-US" altLang="ja-JP" sz="900" u="sng" dirty="0" smtClean="0">
                          <a:solidFill>
                            <a:schemeClr val="tx1"/>
                          </a:solidFill>
                        </a:rPr>
                        <a:t>8</a:t>
                      </a:r>
                      <a:r>
                        <a:rPr kumimoji="1" lang="ja-JP" altLang="en-US" sz="900" u="sng" dirty="0" smtClean="0">
                          <a:solidFill>
                            <a:schemeClr val="tx1"/>
                          </a:solidFill>
                        </a:rPr>
                        <a:t>％）</a:t>
                      </a:r>
                      <a:endParaRPr kumimoji="1" lang="en-US" altLang="ja-JP" sz="900" u="sng" dirty="0" smtClean="0">
                        <a:solidFill>
                          <a:schemeClr val="tx1"/>
                        </a:solidFill>
                      </a:endParaRPr>
                    </a:p>
                    <a:p>
                      <a:r>
                        <a:rPr kumimoji="1" lang="ja-JP" altLang="en-US" sz="700" dirty="0" smtClean="0">
                          <a:solidFill>
                            <a:schemeClr val="tx1"/>
                          </a:solidFill>
                          <a:latin typeface="MS UI Gothic" pitchFamily="50" charset="-128"/>
                          <a:ea typeface="MS UI Gothic" pitchFamily="50" charset="-128"/>
                          <a:cs typeface="Meiryo UI" pitchFamily="50" charset="-128"/>
                        </a:rPr>
                        <a:t>舟運事業者等との商品企画づくり／観光局等と連携した水都観光商品のプロモーション</a:t>
                      </a:r>
                      <a:endParaRPr kumimoji="1" lang="en-US" altLang="ja-JP" sz="700" dirty="0" smtClean="0">
                        <a:solidFill>
                          <a:schemeClr val="tx1"/>
                        </a:solidFill>
                        <a:latin typeface="MS UI Gothic" pitchFamily="50" charset="-128"/>
                        <a:ea typeface="MS UI Gothic" pitchFamily="50" charset="-128"/>
                        <a:cs typeface="Meiryo UI" pitchFamily="50" charset="-128"/>
                      </a:endParaRPr>
                    </a:p>
                  </a:txBody>
                  <a:tcPr marL="133223" marR="133223" marT="36000" marB="36000" anchor="ctr">
                    <a:lnR w="12700" cap="flat" cmpd="sng" algn="ctr">
                      <a:solidFill>
                        <a:schemeClr val="bg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１）舟運事業者の水都観光商品づくりを支援（春の桜クルーズ、満喫チケット）</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２）観光関連事業者と観光商品造成に向けた情報交換会を設置</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３）観光局等と連携し、首都圏プロモーションを実施、旅行会社８社と商談</a:t>
                      </a:r>
                      <a:endParaRPr lang="en-US" altLang="ja-JP" sz="700" dirty="0" smtClean="0">
                        <a:solidFill>
                          <a:schemeClr val="tx1"/>
                        </a:solidFill>
                        <a:latin typeface="MS UI Gothic" pitchFamily="50" charset="-128"/>
                        <a:ea typeface="MS UI Gothic" pitchFamily="50" charset="-128"/>
                        <a:cs typeface="Meiryo UI" pitchFamily="50" charset="-128"/>
                      </a:endParaRPr>
                    </a:p>
                  </a:txBody>
                  <a:tcPr marL="133223" marR="133223" marT="36000" marB="36000">
                    <a:lnL w="12700" cap="flat" cmpd="sng" algn="ctr">
                      <a:solidFill>
                        <a:schemeClr val="bg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473017">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u="sng" dirty="0" smtClean="0">
                          <a:solidFill>
                            <a:schemeClr val="tx1"/>
                          </a:solidFill>
                        </a:rPr>
                        <a:t>■取組③ウェブ、サポーターネットワークの立ち上げ</a:t>
                      </a:r>
                      <a:r>
                        <a:rPr kumimoji="1" lang="en-US" altLang="ja-JP" sz="900" u="sng" dirty="0" smtClean="0">
                          <a:solidFill>
                            <a:schemeClr val="tx1"/>
                          </a:solidFill>
                        </a:rPr>
                        <a:t>(7%)</a:t>
                      </a:r>
                      <a:r>
                        <a:rPr kumimoji="1" lang="ja-JP" altLang="en-US" sz="900" u="sng" dirty="0" smtClean="0">
                          <a:solidFill>
                            <a:schemeClr val="tx1"/>
                          </a:solidFill>
                        </a:rPr>
                        <a:t>　</a:t>
                      </a:r>
                      <a:endParaRPr kumimoji="1" lang="en-US" altLang="ja-JP" sz="900" u="sng" dirty="0" smtClean="0">
                        <a:solidFill>
                          <a:schemeClr val="tx1"/>
                        </a:solidFill>
                      </a:endParaRPr>
                    </a:p>
                    <a:p>
                      <a:r>
                        <a:rPr kumimoji="1" lang="ja-JP" altLang="en-US" sz="700" u="none" dirty="0" smtClean="0">
                          <a:solidFill>
                            <a:schemeClr val="tx1"/>
                          </a:solidFill>
                        </a:rPr>
                        <a:t>ウェブサイト</a:t>
                      </a:r>
                      <a:r>
                        <a:rPr kumimoji="1" lang="ja-JP" altLang="en-US" sz="700" dirty="0" smtClean="0">
                          <a:solidFill>
                            <a:schemeClr val="tx1"/>
                          </a:solidFill>
                        </a:rPr>
                        <a:t>の立ち上げ／ＦＢの立ち上げ／サポーターネットワークの立ち上げ</a:t>
                      </a:r>
                      <a:endParaRPr kumimoji="1" lang="en-US" altLang="ja-JP" sz="700" b="1" u="sng" dirty="0" smtClean="0">
                        <a:solidFill>
                          <a:schemeClr val="tx1"/>
                        </a:solidFill>
                        <a:effectLst/>
                      </a:endParaRPr>
                    </a:p>
                  </a:txBody>
                  <a:tcPr marL="133223" marR="133223" marT="36000" marB="36000" anchor="ctr">
                    <a:lnR w="12700" cap="flat" cmpd="sng" algn="ctr">
                      <a:solidFill>
                        <a:schemeClr val="bg1"/>
                      </a:solidFill>
                      <a:prstDash val="solid"/>
                      <a:round/>
                      <a:headEnd type="none" w="med" len="med"/>
                      <a:tailEnd type="none" w="med" len="med"/>
                    </a:lnR>
                    <a:lnT w="12700" cap="flat" cmpd="sng" algn="ctr">
                      <a:solidFill>
                        <a:schemeClr val="tx1"/>
                      </a:solidFill>
                      <a:prstDash val="sysDot"/>
                      <a:round/>
                      <a:headEnd type="none" w="med" len="med"/>
                      <a:tailEnd type="none" w="med" len="med"/>
                    </a:lnT>
                    <a:solidFill>
                      <a:srgbClr val="D0D8E8"/>
                    </a:solidFill>
                  </a:tcPr>
                </a:tc>
                <a:tc>
                  <a:txBody>
                    <a:bodyPr/>
                    <a:lstStyle/>
                    <a:p>
                      <a:r>
                        <a:rPr lang="ja-JP" altLang="en-US" sz="700" dirty="0" smtClean="0">
                          <a:solidFill>
                            <a:schemeClr val="tx1"/>
                          </a:solidFill>
                          <a:latin typeface="MS UI Gothic" pitchFamily="50" charset="-128"/>
                          <a:ea typeface="MS UI Gothic" pitchFamily="50" charset="-128"/>
                          <a:cs typeface="Meiryo UI" pitchFamily="50" charset="-128"/>
                        </a:rPr>
                        <a:t>１）ウェブサイトの立ち上げ及びアクセス増加の取り組み</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２）</a:t>
                      </a:r>
                      <a:r>
                        <a:rPr lang="en-US" altLang="ja-JP" sz="700" dirty="0" smtClean="0">
                          <a:solidFill>
                            <a:schemeClr val="tx1"/>
                          </a:solidFill>
                          <a:latin typeface="MS UI Gothic" pitchFamily="50" charset="-128"/>
                          <a:ea typeface="MS UI Gothic" pitchFamily="50" charset="-128"/>
                          <a:cs typeface="Meiryo UI" pitchFamily="50" charset="-128"/>
                        </a:rPr>
                        <a:t>FB</a:t>
                      </a:r>
                      <a:r>
                        <a:rPr lang="ja-JP" altLang="en-US" sz="700" dirty="0" smtClean="0">
                          <a:solidFill>
                            <a:schemeClr val="tx1"/>
                          </a:solidFill>
                          <a:latin typeface="MS UI Gothic" pitchFamily="50" charset="-128"/>
                          <a:ea typeface="MS UI Gothic" pitchFamily="50" charset="-128"/>
                          <a:cs typeface="Meiryo UI" pitchFamily="50" charset="-128"/>
                        </a:rPr>
                        <a:t>の立ち上げと購読者数獲得の取り組みの推進</a:t>
                      </a:r>
                      <a:endParaRPr lang="en-US" altLang="ja-JP" sz="700" dirty="0" smtClean="0">
                        <a:solidFill>
                          <a:schemeClr val="tx1"/>
                        </a:solidFill>
                        <a:latin typeface="MS UI Gothic" pitchFamily="50" charset="-128"/>
                        <a:ea typeface="MS UI Gothic" pitchFamily="50" charset="-128"/>
                        <a:cs typeface="Meiryo UI" pitchFamily="50" charset="-128"/>
                      </a:endParaRPr>
                    </a:p>
                    <a:p>
                      <a:r>
                        <a:rPr lang="ja-JP" altLang="en-US" sz="700" dirty="0" smtClean="0">
                          <a:solidFill>
                            <a:schemeClr val="tx1"/>
                          </a:solidFill>
                          <a:latin typeface="MS UI Gothic" pitchFamily="50" charset="-128"/>
                          <a:ea typeface="MS UI Gothic" pitchFamily="50" charset="-128"/>
                          <a:cs typeface="Meiryo UI" pitchFamily="50" charset="-128"/>
                        </a:rPr>
                        <a:t>３）サポーターの募集及び育成</a:t>
                      </a:r>
                      <a:endParaRPr lang="en-US" altLang="ja-JP" sz="700" dirty="0" smtClean="0">
                        <a:solidFill>
                          <a:schemeClr val="tx1"/>
                        </a:solidFill>
                        <a:latin typeface="MS UI Gothic" pitchFamily="50" charset="-128"/>
                        <a:ea typeface="MS UI Gothic" pitchFamily="50" charset="-128"/>
                        <a:cs typeface="Meiryo UI" pitchFamily="50" charset="-128"/>
                      </a:endParaRPr>
                    </a:p>
                  </a:txBody>
                  <a:tcPr marL="133223" marR="133223" marT="36000" marB="36000">
                    <a:lnL w="12700" cap="flat" cmpd="sng" algn="ctr">
                      <a:solidFill>
                        <a:schemeClr val="bg1"/>
                      </a:solidFill>
                      <a:prstDash val="solid"/>
                      <a:round/>
                      <a:headEnd type="none" w="med" len="med"/>
                      <a:tailEnd type="none" w="med" len="med"/>
                    </a:lnL>
                    <a:lnT w="12700" cap="flat" cmpd="sng" algn="ctr">
                      <a:solidFill>
                        <a:schemeClr val="tx1"/>
                      </a:solidFill>
                      <a:prstDash val="sysDot"/>
                      <a:round/>
                      <a:headEnd type="none" w="med" len="med"/>
                      <a:tailEnd type="none" w="med" len="med"/>
                    </a:lnT>
                    <a:solidFill>
                      <a:srgbClr val="D0D8E8"/>
                    </a:solidFill>
                  </a:tcPr>
                </a:tc>
                <a:tc gridSpan="4"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65850">
                <a:tc vMerge="1">
                  <a:txBody>
                    <a:bodyPr/>
                    <a:lstStyle/>
                    <a:p>
                      <a:endParaRPr kumimoji="1" lang="ja-JP" altLang="en-US"/>
                    </a:p>
                  </a:txBody>
                  <a:tcPr/>
                </a:tc>
                <a:tc rowSpan="2">
                  <a:txBody>
                    <a:bodyPr/>
                    <a:lstStyle/>
                    <a:p>
                      <a:pPr algn="ctr"/>
                      <a:r>
                        <a:rPr kumimoji="1" lang="en-US" altLang="ja-JP" sz="1200" dirty="0" smtClean="0">
                          <a:solidFill>
                            <a:schemeClr val="tx1"/>
                          </a:solidFill>
                        </a:rPr>
                        <a:t>H26</a:t>
                      </a:r>
                    </a:p>
                    <a:p>
                      <a:pPr algn="ctr"/>
                      <a:r>
                        <a:rPr kumimoji="1" lang="en-US" altLang="ja-JP" sz="1200" dirty="0" smtClean="0">
                          <a:solidFill>
                            <a:schemeClr val="tx1"/>
                          </a:solidFill>
                        </a:rPr>
                        <a:t>(2014)</a:t>
                      </a:r>
                      <a:endParaRPr kumimoji="1" lang="ja-JP" altLang="en-US" sz="1200" dirty="0">
                        <a:solidFill>
                          <a:schemeClr val="tx1"/>
                        </a:solidFill>
                      </a:endParaRPr>
                    </a:p>
                  </a:txBody>
                  <a:tcPr marL="133223" marR="133223" marT="36000" marB="36000" anchor="ctr"/>
                </a:tc>
                <a:tc rowSpan="2">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u="sng" dirty="0" smtClean="0">
                          <a:solidFill>
                            <a:schemeClr val="tx1"/>
                          </a:solidFill>
                        </a:rPr>
                        <a:t>■取組①水陸一体プログラムにむけた準備</a:t>
                      </a:r>
                      <a:r>
                        <a:rPr kumimoji="1" lang="en-US" altLang="ja-JP" sz="900" u="sng" dirty="0" smtClean="0">
                          <a:solidFill>
                            <a:schemeClr val="tx1"/>
                          </a:solidFill>
                        </a:rPr>
                        <a:t>(10%)</a:t>
                      </a: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各</a:t>
                      </a:r>
                      <a:r>
                        <a:rPr lang="en-US" altLang="ja-JP" sz="700" dirty="0" smtClean="0">
                          <a:solidFill>
                            <a:schemeClr val="tx1"/>
                          </a:solidFill>
                          <a:latin typeface="MS UI Gothic" pitchFamily="50" charset="-128"/>
                          <a:ea typeface="MS UI Gothic" pitchFamily="50" charset="-128"/>
                          <a:cs typeface="Meiryo UI" pitchFamily="50" charset="-128"/>
                        </a:rPr>
                        <a:t>16</a:t>
                      </a:r>
                      <a:r>
                        <a:rPr lang="ja-JP" altLang="en-US" sz="700" dirty="0" smtClean="0">
                          <a:solidFill>
                            <a:schemeClr val="tx1"/>
                          </a:solidFill>
                          <a:latin typeface="MS UI Gothic" pitchFamily="50" charset="-128"/>
                          <a:ea typeface="MS UI Gothic" pitchFamily="50" charset="-128"/>
                          <a:cs typeface="Meiryo UI" pitchFamily="50" charset="-128"/>
                        </a:rPr>
                        <a:t>水辺拠点の「川の駅」化支援／川沿いビルオーナーとの水辺の利活用促進への支援</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a:t>
                      </a:r>
                      <a:r>
                        <a:rPr kumimoji="1" lang="ja-JP" altLang="en-US" sz="900" u="sng" dirty="0" smtClean="0">
                          <a:solidFill>
                            <a:schemeClr val="tx1"/>
                          </a:solidFill>
                        </a:rPr>
                        <a:t>取組②観光局、シティクルーズ協議会等とシンボルイヤー企画の観光商品化等</a:t>
                      </a:r>
                      <a:r>
                        <a:rPr kumimoji="1" lang="en-US" altLang="ja-JP" sz="900" u="sng" dirty="0" smtClean="0">
                          <a:solidFill>
                            <a:schemeClr val="tx1"/>
                          </a:solidFill>
                        </a:rPr>
                        <a:t>(8%)</a:t>
                      </a: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S UI Gothic" pitchFamily="50" charset="-128"/>
                          <a:ea typeface="MS UI Gothic" pitchFamily="50" charset="-128"/>
                          <a:cs typeface="Meiryo UI" pitchFamily="50" charset="-128"/>
                        </a:rPr>
                        <a:t>水辺拠点をつなぐ新たな定期水陸観光商品の造成及び販売／</a:t>
                      </a:r>
                      <a:endParaRPr kumimoji="1"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MS UI Gothic" pitchFamily="50" charset="-128"/>
                          <a:ea typeface="MS UI Gothic" pitchFamily="50" charset="-128"/>
                          <a:cs typeface="Meiryo UI" pitchFamily="50" charset="-128"/>
                        </a:rPr>
                        <a:t>舟運事業者・観光事業者・観光局と連携したプロモーションの実施／舟運事業者・観光事業者・観光局と連携した水都大阪</a:t>
                      </a:r>
                      <a:r>
                        <a:rPr kumimoji="1" lang="en-US" altLang="ja-JP" sz="700" dirty="0" smtClean="0">
                          <a:solidFill>
                            <a:schemeClr val="tx1"/>
                          </a:solidFill>
                          <a:latin typeface="MS UI Gothic" pitchFamily="50" charset="-128"/>
                          <a:ea typeface="MS UI Gothic" pitchFamily="50" charset="-128"/>
                          <a:cs typeface="Meiryo UI" pitchFamily="50" charset="-128"/>
                        </a:rPr>
                        <a:t>2015</a:t>
                      </a:r>
                      <a:r>
                        <a:rPr kumimoji="1" lang="ja-JP" altLang="en-US" sz="700" dirty="0" smtClean="0">
                          <a:solidFill>
                            <a:schemeClr val="tx1"/>
                          </a:solidFill>
                          <a:latin typeface="MS UI Gothic" pitchFamily="50" charset="-128"/>
                          <a:ea typeface="MS UI Gothic" pitchFamily="50" charset="-128"/>
                          <a:cs typeface="Meiryo UI" pitchFamily="50" charset="-128"/>
                        </a:rPr>
                        <a:t>企画検討と関係者との協議実施</a:t>
                      </a:r>
                      <a:endParaRPr kumimoji="1"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700" dirty="0" smtClean="0">
                        <a:solidFill>
                          <a:schemeClr val="tx1"/>
                        </a:solidFill>
                        <a:latin typeface="MS UI Gothic" pitchFamily="50" charset="-128"/>
                        <a:ea typeface="MS UI Gothic" pitchFamily="50" charset="-128"/>
                        <a:cs typeface="Meiryo UI" pitchFamily="50" charset="-128"/>
                      </a:endParaRPr>
                    </a:p>
                    <a:p>
                      <a:r>
                        <a:rPr kumimoji="1" lang="ja-JP" altLang="en-US" sz="900" u="sng" dirty="0" smtClean="0">
                          <a:solidFill>
                            <a:schemeClr val="tx1"/>
                          </a:solidFill>
                          <a:latin typeface="MS UI Gothic" pitchFamily="50" charset="-128"/>
                          <a:ea typeface="MS UI Gothic" pitchFamily="50" charset="-128"/>
                          <a:cs typeface="Meiryo UI" pitchFamily="50" charset="-128"/>
                        </a:rPr>
                        <a:t>■</a:t>
                      </a:r>
                      <a:r>
                        <a:rPr kumimoji="1" lang="ja-JP" altLang="en-US" sz="900" u="sng" dirty="0" smtClean="0">
                          <a:solidFill>
                            <a:schemeClr val="tx1"/>
                          </a:solidFill>
                        </a:rPr>
                        <a:t>取組③ウェブ、サポーター、メディによるＰＲ戦略の構築</a:t>
                      </a:r>
                      <a:r>
                        <a:rPr kumimoji="1" lang="en-US" altLang="ja-JP" sz="900" u="sng" dirty="0" smtClean="0">
                          <a:solidFill>
                            <a:schemeClr val="tx1"/>
                          </a:solidFill>
                        </a:rPr>
                        <a:t>(7%)</a:t>
                      </a:r>
                    </a:p>
                    <a:p>
                      <a:r>
                        <a:rPr kumimoji="1" lang="ja-JP" altLang="en-US" sz="700" dirty="0" smtClean="0">
                          <a:solidFill>
                            <a:schemeClr val="tx1"/>
                          </a:solidFill>
                        </a:rPr>
                        <a:t>ウェブ、ＳＮＳの多言語化（英語、中国語等）の推進／海外プロモーションの新たな展開の施行／水都大阪への取り組みのファン拡大、担い手育成</a:t>
                      </a:r>
                      <a:endParaRPr lang="ja-JP" altLang="en-US" sz="1000" dirty="0" smtClean="0">
                        <a:solidFill>
                          <a:schemeClr val="tx1"/>
                        </a:solidFill>
                        <a:latin typeface="MS UI Gothic" pitchFamily="50" charset="-128"/>
                        <a:ea typeface="MS UI Gothic" pitchFamily="50" charset="-128"/>
                        <a:cs typeface="Meiryo UI" pitchFamily="50" charset="-128"/>
                      </a:endParaRPr>
                    </a:p>
                  </a:txBody>
                  <a:tcPr marL="133223" marR="133223" marT="36000" marB="36000" anchor="ctr">
                    <a:lnR w="12700" cap="flat" cmpd="sng" algn="ctr">
                      <a:solidFill>
                        <a:schemeClr val="bg1"/>
                      </a:solidFill>
                      <a:prstDash val="solid"/>
                      <a:round/>
                      <a:headEnd type="none" w="med" len="med"/>
                      <a:tailEnd type="none" w="med" len="med"/>
                    </a:lnR>
                  </a:tcPr>
                </a:tc>
                <a:tc rowSpan="2">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lang="ja-JP" altLang="en-US" sz="900" dirty="0" smtClean="0">
                        <a:solidFill>
                          <a:schemeClr val="tx1"/>
                        </a:solidFill>
                        <a:latin typeface="MS UI Gothic" pitchFamily="50" charset="-128"/>
                        <a:ea typeface="MS UI Gothic" pitchFamily="50" charset="-128"/>
                        <a:cs typeface="Meiryo UI" pitchFamily="50" charset="-128"/>
                      </a:endParaRPr>
                    </a:p>
                  </a:txBody>
                  <a:tcPr marL="133223" marR="133223" marT="36000" marB="36000">
                    <a:lnL w="12700" cap="flat" cmpd="sng" algn="ctr">
                      <a:solidFill>
                        <a:schemeClr val="bg1"/>
                      </a:solidFill>
                      <a:prstDash val="solid"/>
                      <a:round/>
                      <a:headEnd type="none" w="med" len="med"/>
                      <a:tailEnd type="none" w="med" len="med"/>
                    </a:lnL>
                  </a:tcPr>
                </a:tc>
                <a:tc>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900" dirty="0" smtClean="0"/>
                    </a:p>
                  </a:txBody>
                  <a:tcPr marL="133223" marR="133223" marT="36000" marB="36000"/>
                </a:tc>
                <a:tc>
                  <a:txBody>
                    <a:bodyPr/>
                    <a:lstStyle/>
                    <a:p>
                      <a:endParaRPr kumimoji="1" lang="ja-JP" altLang="en-US" dirty="0"/>
                    </a:p>
                  </a:txBody>
                  <a:tcPr marL="133223" marR="133223" marT="36000" marB="36000"/>
                </a:tc>
                <a:tc>
                  <a:txBody>
                    <a:bodyPr/>
                    <a:lstStyle/>
                    <a:p>
                      <a:r>
                        <a:rPr kumimoji="1" lang="ja-JP" altLang="en-US" sz="900" dirty="0" smtClean="0"/>
                        <a:t>計画</a:t>
                      </a:r>
                      <a:endParaRPr kumimoji="1" lang="en-US" altLang="ja-JP" sz="900" dirty="0" smtClean="0"/>
                    </a:p>
                    <a:p>
                      <a:r>
                        <a:rPr kumimoji="1" lang="en-US" altLang="ja-JP" sz="900" dirty="0" smtClean="0"/>
                        <a:t>50%</a:t>
                      </a:r>
                      <a:endParaRPr kumimoji="1" lang="ja-JP" altLang="en-US" sz="900" dirty="0"/>
                    </a:p>
                  </a:txBody>
                  <a:tcPr marL="133223" marR="133223" marT="36000" marB="36000"/>
                </a:tc>
                <a:tc>
                  <a:txBody>
                    <a:bodyPr/>
                    <a:lstStyle/>
                    <a:p>
                      <a:endParaRPr kumimoji="1" lang="ja-JP" altLang="en-US" dirty="0"/>
                    </a:p>
                  </a:txBody>
                  <a:tcPr marL="133223" marR="133223" marT="36000" marB="36000"/>
                </a:tc>
                <a:tc rowSpan="2">
                  <a:txBody>
                    <a:bodyPr/>
                    <a:lstStyle/>
                    <a:p>
                      <a:endParaRPr kumimoji="1" lang="ja-JP" altLang="en-US" sz="700" dirty="0">
                        <a:latin typeface="MS UI Gothic" panose="020B0600070205080204" pitchFamily="50" charset="-128"/>
                        <a:ea typeface="MS UI Gothic" panose="020B0600070205080204" pitchFamily="50" charset="-128"/>
                      </a:endParaRPr>
                    </a:p>
                  </a:txBody>
                  <a:tcPr marL="133223" marR="133223" marT="36000" marB="36000"/>
                </a:tc>
                <a:tc rowSpan="2">
                  <a:txBody>
                    <a:bodyPr/>
                    <a:lstStyle/>
                    <a:p>
                      <a:endParaRPr kumimoji="1" lang="ja-JP" altLang="en-US" sz="1200" dirty="0"/>
                    </a:p>
                  </a:txBody>
                  <a:tcPr marL="133223" marR="133223" marT="36000" marB="36000">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133223" marR="133223"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rowSpan="2">
                  <a:txBody>
                    <a:bodyPr/>
                    <a:lstStyle/>
                    <a:p>
                      <a:endParaRPr kumimoji="1" lang="ja-JP" altLang="en-US"/>
                    </a:p>
                  </a:txBody>
                  <a:tcPr marL="133223" marR="133223" marT="36000" marB="36000">
                    <a:lnL w="12700" cap="flat" cmpd="sng" algn="ctr">
                      <a:solidFill>
                        <a:schemeClr val="bg1"/>
                      </a:solidFill>
                      <a:prstDash val="solid"/>
                      <a:round/>
                      <a:headEnd type="none" w="med" len="med"/>
                      <a:tailEnd type="none" w="med" len="med"/>
                    </a:lnL>
                  </a:tcPr>
                </a:tc>
              </a:tr>
              <a:tr h="113983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1000" b="1" u="sng" dirty="0" smtClean="0">
                          <a:solidFill>
                            <a:schemeClr val="tx1"/>
                          </a:solidFill>
                        </a:rPr>
                        <a:t>■拠点づくりの支援（ロの字）とシンボイヤーに向けた観光商品化</a:t>
                      </a:r>
                      <a:endParaRPr kumimoji="1" lang="en-US" altLang="ja-JP" sz="1000" b="1" u="sng"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dirty="0" smtClean="0"/>
                        <a:t>①水陸一体プログラムの連携支援構築（ロの字）</a:t>
                      </a:r>
                      <a:endParaRPr kumimoji="1" lang="en-US" altLang="ja-JP" sz="900" dirty="0" smtClean="0"/>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・水辺のビジネス活用件数</a:t>
                      </a:r>
                      <a:r>
                        <a:rPr lang="en-US" altLang="ja-JP" sz="700" dirty="0" smtClean="0">
                          <a:solidFill>
                            <a:schemeClr val="tx1"/>
                          </a:solidFill>
                          <a:latin typeface="MS UI Gothic" pitchFamily="50" charset="-128"/>
                          <a:ea typeface="MS UI Gothic" pitchFamily="50" charset="-128"/>
                          <a:cs typeface="Meiryo UI" pitchFamily="50" charset="-128"/>
                        </a:rPr>
                        <a:t>40</a:t>
                      </a:r>
                      <a:r>
                        <a:rPr lang="ja-JP" altLang="en-US" sz="700" dirty="0" smtClean="0">
                          <a:solidFill>
                            <a:schemeClr val="tx1"/>
                          </a:solidFill>
                          <a:latin typeface="MS UI Gothic" pitchFamily="50" charset="-128"/>
                          <a:ea typeface="MS UI Gothic" pitchFamily="50" charset="-128"/>
                          <a:cs typeface="Meiryo UI" pitchFamily="50" charset="-128"/>
                        </a:rPr>
                        <a:t>件以上</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S UI Gothic" pitchFamily="50" charset="-128"/>
                          <a:ea typeface="MS UI Gothic" pitchFamily="50" charset="-128"/>
                          <a:cs typeface="Meiryo UI" pitchFamily="50" charset="-128"/>
                        </a:rPr>
                        <a:t>②観光局やシティクルーズ協議会等との</a:t>
                      </a:r>
                      <a:r>
                        <a:rPr kumimoji="1" lang="ja-JP" altLang="en-US" sz="900" dirty="0" smtClean="0">
                          <a:solidFill>
                            <a:schemeClr val="tx1"/>
                          </a:solidFill>
                          <a:latin typeface="MS UI Gothic" pitchFamily="50" charset="-128"/>
                          <a:ea typeface="MS UI Gothic" pitchFamily="50" charset="-128"/>
                          <a:cs typeface="Meiryo UI" pitchFamily="50" charset="-128"/>
                        </a:rPr>
                        <a:t>四季を通したツアー</a:t>
                      </a:r>
                      <a:r>
                        <a:rPr lang="ja-JP" altLang="en-US" sz="900" dirty="0" smtClean="0">
                          <a:solidFill>
                            <a:schemeClr val="tx1"/>
                          </a:solidFill>
                          <a:latin typeface="MS UI Gothic" pitchFamily="50" charset="-128"/>
                          <a:ea typeface="MS UI Gothic" pitchFamily="50" charset="-128"/>
                          <a:cs typeface="Meiryo UI" pitchFamily="50" charset="-128"/>
                        </a:rPr>
                        <a:t>商品企画化</a:t>
                      </a:r>
                      <a:endParaRPr lang="en-US" altLang="ja-JP" sz="9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a:t>
                      </a:r>
                      <a:r>
                        <a:rPr kumimoji="1" lang="ja-JP" altLang="en-US" sz="700" b="0" u="none" dirty="0" smtClean="0">
                          <a:solidFill>
                            <a:schemeClr val="tx1"/>
                          </a:solidFill>
                          <a:effectLst/>
                        </a:rPr>
                        <a:t>舟運利用者数</a:t>
                      </a:r>
                      <a:r>
                        <a:rPr kumimoji="1" lang="en-US" altLang="ja-JP" sz="700" b="0" u="none" dirty="0" smtClean="0">
                          <a:solidFill>
                            <a:schemeClr val="tx1"/>
                          </a:solidFill>
                          <a:effectLst/>
                        </a:rPr>
                        <a:t>48</a:t>
                      </a:r>
                      <a:r>
                        <a:rPr kumimoji="1" lang="ja-JP" altLang="en-US" sz="700" b="0" u="none" dirty="0" smtClean="0">
                          <a:solidFill>
                            <a:schemeClr val="tx1"/>
                          </a:solidFill>
                          <a:effectLst/>
                        </a:rPr>
                        <a:t>万人（含む外国人７万人）</a:t>
                      </a:r>
                      <a:endParaRPr kumimoji="1" lang="en-US" altLang="ja-JP" sz="700" b="0" u="none" dirty="0" smtClean="0">
                        <a:solidFill>
                          <a:schemeClr val="tx1"/>
                        </a:solidFill>
                        <a:effectLst/>
                      </a:endParaRPr>
                    </a:p>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700" b="0" u="none" dirty="0" smtClean="0">
                        <a:solidFill>
                          <a:schemeClr val="tx1"/>
                        </a:solidFill>
                        <a:effectLst/>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S UI Gothic" pitchFamily="50" charset="-128"/>
                          <a:ea typeface="MS UI Gothic" pitchFamily="50" charset="-128"/>
                          <a:cs typeface="Meiryo UI" pitchFamily="50" charset="-128"/>
                        </a:rPr>
                        <a:t>③国内外への恒常的な情報発信等と企業支援</a:t>
                      </a:r>
                      <a:endParaRPr lang="en-US" altLang="ja-JP" sz="9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a:t>
                      </a:r>
                      <a:r>
                        <a:rPr kumimoji="1" lang="ja-JP" altLang="en-US" sz="700" dirty="0" smtClean="0">
                          <a:solidFill>
                            <a:schemeClr val="tx1"/>
                          </a:solidFill>
                        </a:rPr>
                        <a:t>サポーター数</a:t>
                      </a:r>
                      <a:r>
                        <a:rPr kumimoji="1" lang="en-US" altLang="ja-JP" sz="700" dirty="0" smtClean="0">
                          <a:solidFill>
                            <a:schemeClr val="tx1"/>
                          </a:solidFill>
                        </a:rPr>
                        <a:t>190</a:t>
                      </a:r>
                      <a:r>
                        <a:rPr kumimoji="1" lang="ja-JP" altLang="en-US" sz="700" dirty="0" smtClean="0">
                          <a:solidFill>
                            <a:schemeClr val="tx1"/>
                          </a:solidFill>
                        </a:rPr>
                        <a:t>名以上</a:t>
                      </a:r>
                      <a:endParaRPr kumimoji="1" lang="en-US" altLang="ja-JP" sz="700" dirty="0" smtClean="0">
                        <a:solidFill>
                          <a:schemeClr val="tx1"/>
                        </a:solidFill>
                      </a:endParaRPr>
                    </a:p>
                  </a:txBody>
                  <a:tcPr marL="133223" marR="133223"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365850">
                <a:tc vMerge="1">
                  <a:txBody>
                    <a:bodyPr/>
                    <a:lstStyle/>
                    <a:p>
                      <a:endParaRPr kumimoji="1" lang="ja-JP" altLang="en-US" sz="1200" dirty="0"/>
                    </a:p>
                  </a:txBody>
                  <a:tcPr marL="128016" marR="128016" marT="64008" marB="64008"/>
                </a:tc>
                <a:tc rowSpan="2">
                  <a:txBody>
                    <a:bodyPr/>
                    <a:lstStyle/>
                    <a:p>
                      <a:pPr algn="ctr"/>
                      <a:r>
                        <a:rPr kumimoji="1" lang="en-US" altLang="ja-JP" sz="1200" dirty="0" smtClean="0">
                          <a:solidFill>
                            <a:schemeClr val="tx1"/>
                          </a:solidFill>
                        </a:rPr>
                        <a:t>H27</a:t>
                      </a:r>
                    </a:p>
                    <a:p>
                      <a:pPr algn="ctr"/>
                      <a:r>
                        <a:rPr kumimoji="1" lang="en-US" altLang="ja-JP" sz="1200" dirty="0" smtClean="0">
                          <a:solidFill>
                            <a:schemeClr val="tx1"/>
                          </a:solidFill>
                        </a:rPr>
                        <a:t>(2015</a:t>
                      </a:r>
                      <a:r>
                        <a:rPr kumimoji="1" lang="en-US" altLang="ja-JP" sz="1400" dirty="0" smtClean="0">
                          <a:solidFill>
                            <a:schemeClr val="tx1"/>
                          </a:solidFill>
                        </a:rPr>
                        <a:t>)</a:t>
                      </a:r>
                      <a:endParaRPr kumimoji="1" lang="ja-JP" altLang="en-US" sz="1400" dirty="0">
                        <a:solidFill>
                          <a:schemeClr val="tx1"/>
                        </a:solidFill>
                      </a:endParaRPr>
                    </a:p>
                  </a:txBody>
                  <a:tcPr marL="133223" marR="133223" marT="36000" marB="36000" anchor="ctr"/>
                </a:tc>
                <a:tc rowSpan="2">
                  <a:txBody>
                    <a:bodyPr/>
                    <a:lstStyle/>
                    <a:p>
                      <a:r>
                        <a:rPr kumimoji="1" lang="ja-JP" altLang="en-US" sz="900" u="sng" dirty="0" smtClean="0">
                          <a:solidFill>
                            <a:schemeClr val="tx1"/>
                          </a:solidFill>
                        </a:rPr>
                        <a:t>■取組①水陸一体プログラムの開始</a:t>
                      </a:r>
                      <a:r>
                        <a:rPr kumimoji="1" lang="en-US" altLang="ja-JP" sz="900" u="sng" dirty="0" smtClean="0">
                          <a:solidFill>
                            <a:schemeClr val="tx1"/>
                          </a:solidFill>
                        </a:rPr>
                        <a:t>(10%)</a:t>
                      </a: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拠点への協議会設立やサウンディング等の支援と水辺一体プログラムの開催</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a:t>
                      </a:r>
                      <a:r>
                        <a:rPr kumimoji="1" lang="ja-JP" altLang="en-US" sz="900" u="sng" dirty="0" smtClean="0">
                          <a:solidFill>
                            <a:schemeClr val="tx1"/>
                          </a:solidFill>
                        </a:rPr>
                        <a:t>取組②ポスト</a:t>
                      </a:r>
                      <a:r>
                        <a:rPr kumimoji="1" lang="en-US" altLang="ja-JP" sz="900" u="sng" dirty="0" smtClean="0">
                          <a:solidFill>
                            <a:schemeClr val="tx1"/>
                          </a:solidFill>
                        </a:rPr>
                        <a:t>2015</a:t>
                      </a:r>
                      <a:r>
                        <a:rPr kumimoji="1" lang="ja-JP" altLang="en-US" sz="900" u="sng" dirty="0" smtClean="0">
                          <a:solidFill>
                            <a:schemeClr val="tx1"/>
                          </a:solidFill>
                        </a:rPr>
                        <a:t>に向けた観光局等と連携した観光商品化（</a:t>
                      </a:r>
                      <a:r>
                        <a:rPr kumimoji="1" lang="en-US" altLang="ja-JP" sz="900" u="sng" dirty="0" smtClean="0">
                          <a:solidFill>
                            <a:schemeClr val="tx1"/>
                          </a:solidFill>
                        </a:rPr>
                        <a:t>8%)</a:t>
                      </a:r>
                    </a:p>
                    <a:p>
                      <a:r>
                        <a:rPr kumimoji="1" lang="ja-JP" altLang="en-US" sz="700" dirty="0" smtClean="0">
                          <a:solidFill>
                            <a:schemeClr val="tx1"/>
                          </a:solidFill>
                        </a:rPr>
                        <a:t>水都シンボルイヤーイベントの旅行パンフへの掲載／観光局や舟運事業者等と</a:t>
                      </a:r>
                      <a:r>
                        <a:rPr kumimoji="1" lang="ja-JP" altLang="en-US" sz="700" dirty="0" smtClean="0">
                          <a:solidFill>
                            <a:schemeClr val="tx1"/>
                          </a:solidFill>
                          <a:latin typeface="MS UI Gothic" pitchFamily="50" charset="-128"/>
                          <a:ea typeface="MS UI Gothic" pitchFamily="50" charset="-128"/>
                          <a:cs typeface="Meiryo UI" pitchFamily="50" charset="-128"/>
                        </a:rPr>
                        <a:t>ポスト</a:t>
                      </a:r>
                      <a:r>
                        <a:rPr kumimoji="1" lang="en-US" altLang="ja-JP" sz="700" dirty="0" smtClean="0">
                          <a:solidFill>
                            <a:schemeClr val="tx1"/>
                          </a:solidFill>
                          <a:latin typeface="MS UI Gothic" pitchFamily="50" charset="-128"/>
                          <a:ea typeface="MS UI Gothic" pitchFamily="50" charset="-128"/>
                          <a:cs typeface="Meiryo UI" pitchFamily="50" charset="-128"/>
                        </a:rPr>
                        <a:t>2015</a:t>
                      </a:r>
                      <a:r>
                        <a:rPr kumimoji="1" lang="ja-JP" altLang="en-US" sz="700" dirty="0" smtClean="0">
                          <a:solidFill>
                            <a:schemeClr val="tx1"/>
                          </a:solidFill>
                          <a:latin typeface="MS UI Gothic" pitchFamily="50" charset="-128"/>
                          <a:ea typeface="MS UI Gothic" pitchFamily="50" charset="-128"/>
                          <a:cs typeface="Meiryo UI" pitchFamily="50" charset="-128"/>
                        </a:rPr>
                        <a:t>企画合意</a:t>
                      </a:r>
                      <a:endParaRPr kumimoji="1" lang="en-US" altLang="ja-JP" sz="700" dirty="0" smtClean="0">
                        <a:solidFill>
                          <a:schemeClr val="tx1"/>
                        </a:solidFill>
                        <a:latin typeface="MS UI Gothic" pitchFamily="50" charset="-128"/>
                        <a:ea typeface="MS UI Gothic" pitchFamily="50" charset="-128"/>
                        <a:cs typeface="Meiryo UI" pitchFamily="50" charset="-128"/>
                      </a:endParaRPr>
                    </a:p>
                    <a:p>
                      <a:endParaRPr kumimoji="1" lang="en-US" altLang="ja-JP" sz="700" dirty="0" smtClean="0">
                        <a:solidFill>
                          <a:schemeClr val="tx1"/>
                        </a:solidFill>
                        <a:latin typeface="MS UI Gothic" pitchFamily="50" charset="-128"/>
                        <a:ea typeface="MS UI Gothic" pitchFamily="50" charset="-128"/>
                        <a:cs typeface="Meiryo UI" pitchFamily="50" charset="-128"/>
                      </a:endParaRPr>
                    </a:p>
                    <a:p>
                      <a:r>
                        <a:rPr kumimoji="1" lang="ja-JP" altLang="en-US" sz="900" u="none" dirty="0" smtClean="0">
                          <a:solidFill>
                            <a:schemeClr val="tx1"/>
                          </a:solidFill>
                        </a:rPr>
                        <a:t>■</a:t>
                      </a:r>
                      <a:r>
                        <a:rPr kumimoji="1" lang="ja-JP" altLang="en-US" sz="900" u="sng" dirty="0" smtClean="0">
                          <a:solidFill>
                            <a:schemeClr val="tx1"/>
                          </a:solidFill>
                        </a:rPr>
                        <a:t>取組③ポスト</a:t>
                      </a:r>
                      <a:r>
                        <a:rPr kumimoji="1" lang="en-US" altLang="ja-JP" sz="900" u="sng" dirty="0" smtClean="0">
                          <a:solidFill>
                            <a:schemeClr val="tx1"/>
                          </a:solidFill>
                        </a:rPr>
                        <a:t>2015</a:t>
                      </a:r>
                      <a:r>
                        <a:rPr kumimoji="1" lang="ja-JP" altLang="en-US" sz="900" u="sng" dirty="0" smtClean="0">
                          <a:solidFill>
                            <a:schemeClr val="tx1"/>
                          </a:solidFill>
                        </a:rPr>
                        <a:t>に向けたコンテンツの充実とプロモーション </a:t>
                      </a:r>
                      <a:r>
                        <a:rPr kumimoji="1" lang="en-US" altLang="ja-JP" sz="900" u="sng" dirty="0" smtClean="0">
                          <a:solidFill>
                            <a:schemeClr val="tx1"/>
                          </a:solidFill>
                        </a:rPr>
                        <a:t>(7%)</a:t>
                      </a:r>
                    </a:p>
                    <a:p>
                      <a:r>
                        <a:rPr lang="ja-JP" altLang="en-US" sz="700" dirty="0" smtClean="0">
                          <a:solidFill>
                            <a:schemeClr val="tx1"/>
                          </a:solidFill>
                          <a:latin typeface="MS UI Gothic" pitchFamily="50" charset="-128"/>
                          <a:ea typeface="MS UI Gothic" pitchFamily="50" charset="-128"/>
                          <a:cs typeface="Meiryo UI" pitchFamily="50" charset="-128"/>
                        </a:rPr>
                        <a:t>ポスト</a:t>
                      </a:r>
                      <a:r>
                        <a:rPr lang="en-US" altLang="ja-JP" sz="700" dirty="0" smtClean="0">
                          <a:solidFill>
                            <a:schemeClr val="tx1"/>
                          </a:solidFill>
                          <a:latin typeface="MS UI Gothic" pitchFamily="50" charset="-128"/>
                          <a:ea typeface="MS UI Gothic" pitchFamily="50" charset="-128"/>
                          <a:cs typeface="Meiryo UI" pitchFamily="50" charset="-128"/>
                        </a:rPr>
                        <a:t>2015</a:t>
                      </a:r>
                      <a:r>
                        <a:rPr lang="ja-JP" altLang="en-US" sz="700" dirty="0" smtClean="0">
                          <a:solidFill>
                            <a:schemeClr val="tx1"/>
                          </a:solidFill>
                          <a:latin typeface="MS UI Gothic" pitchFamily="50" charset="-128"/>
                          <a:ea typeface="MS UI Gothic" pitchFamily="50" charset="-128"/>
                          <a:cs typeface="Meiryo UI" pitchFamily="50" charset="-128"/>
                        </a:rPr>
                        <a:t>に向けてウェブ、ＳＮＳの更新／サポーター、企業応援団の活動拠点の創出／各拠点でのリーダーサポーターの育成等</a:t>
                      </a:r>
                      <a:endParaRPr kumimoji="1" lang="en-US" altLang="ja-JP" sz="1000" b="1" i="0" u="sng" dirty="0" smtClean="0">
                        <a:solidFill>
                          <a:schemeClr val="tx1"/>
                        </a:solidFill>
                      </a:endParaRPr>
                    </a:p>
                  </a:txBody>
                  <a:tcPr marL="133223" marR="133223" marT="36000" marB="36000" anchor="ctr">
                    <a:lnR w="12700" cap="flat" cmpd="sng" algn="ctr">
                      <a:solidFill>
                        <a:schemeClr val="bg1"/>
                      </a:solidFill>
                      <a:prstDash val="solid"/>
                      <a:round/>
                      <a:headEnd type="none" w="med" len="med"/>
                      <a:tailEnd type="none" w="med" len="med"/>
                    </a:lnR>
                  </a:tcPr>
                </a:tc>
                <a:tc rowSpan="2">
                  <a:txBody>
                    <a:bodyPr/>
                    <a:lstStyle/>
                    <a:p>
                      <a:endParaRPr lang="en-US" altLang="ja-JP" sz="900" dirty="0" smtClean="0">
                        <a:solidFill>
                          <a:schemeClr val="tx1"/>
                        </a:solidFill>
                        <a:latin typeface="MS UI Gothic" pitchFamily="50" charset="-128"/>
                        <a:ea typeface="MS UI Gothic" pitchFamily="50" charset="-128"/>
                        <a:cs typeface="Meiryo UI" pitchFamily="50" charset="-128"/>
                      </a:endParaRPr>
                    </a:p>
                  </a:txBody>
                  <a:tcPr marL="133223" marR="133223" marT="36000" marB="36000">
                    <a:lnL w="12700" cap="flat" cmpd="sng" algn="ctr">
                      <a:solidFill>
                        <a:schemeClr val="bg1"/>
                      </a:solidFill>
                      <a:prstDash val="solid"/>
                      <a:round/>
                      <a:headEnd type="none" w="med" len="med"/>
                      <a:tailEnd type="none" w="med" len="med"/>
                    </a:lnL>
                  </a:tcPr>
                </a:tc>
                <a:tc>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900" dirty="0" smtClean="0"/>
                    </a:p>
                  </a:txBody>
                  <a:tcPr marL="133223" marR="133223" marT="36000" marB="36000"/>
                </a:tc>
                <a:tc>
                  <a:txBody>
                    <a:bodyPr/>
                    <a:lstStyle/>
                    <a:p>
                      <a:endParaRPr kumimoji="1" lang="ja-JP" altLang="en-US" dirty="0"/>
                    </a:p>
                  </a:txBody>
                  <a:tcPr marL="133223" marR="133223" marT="36000" marB="36000"/>
                </a:tc>
                <a:tc>
                  <a:txBody>
                    <a:bodyPr/>
                    <a:lstStyle/>
                    <a:p>
                      <a:endParaRPr kumimoji="1" lang="ja-JP" altLang="en-US" dirty="0"/>
                    </a:p>
                  </a:txBody>
                  <a:tcPr marL="133223" marR="133223" marT="36000" marB="36000"/>
                </a:tc>
                <a:tc>
                  <a:txBody>
                    <a:bodyPr/>
                    <a:lstStyle/>
                    <a:p>
                      <a:r>
                        <a:rPr kumimoji="1" lang="en-US" altLang="ja-JP" sz="900" dirty="0" smtClean="0"/>
                        <a:t>  </a:t>
                      </a:r>
                      <a:r>
                        <a:rPr kumimoji="1" lang="ja-JP" altLang="en-US" sz="900" dirty="0" smtClean="0"/>
                        <a:t>計画</a:t>
                      </a:r>
                      <a:endParaRPr kumimoji="1" lang="en-US" altLang="ja-JP" sz="900" dirty="0" smtClean="0"/>
                    </a:p>
                    <a:p>
                      <a:r>
                        <a:rPr kumimoji="1" lang="ja-JP" altLang="en-US" sz="900" dirty="0" smtClean="0"/>
                        <a:t>　</a:t>
                      </a:r>
                      <a:r>
                        <a:rPr kumimoji="1" lang="en-US" altLang="ja-JP" sz="900" dirty="0" smtClean="0"/>
                        <a:t>75%</a:t>
                      </a:r>
                      <a:endParaRPr kumimoji="1" lang="ja-JP" altLang="en-US" sz="900" dirty="0" smtClean="0"/>
                    </a:p>
                  </a:txBody>
                  <a:tcPr marL="133223" marR="133223" marT="36000" marB="36000"/>
                </a:tc>
                <a:tc rowSpan="2">
                  <a:txBody>
                    <a:bodyPr/>
                    <a:lstStyle/>
                    <a:p>
                      <a:endParaRPr kumimoji="1" lang="ja-JP" altLang="en-US" sz="900" dirty="0">
                        <a:latin typeface="MS UI Gothic" panose="020B0600070205080204" pitchFamily="50" charset="-128"/>
                        <a:ea typeface="MS UI Gothic" panose="020B0600070205080204" pitchFamily="50" charset="-128"/>
                      </a:endParaRPr>
                    </a:p>
                  </a:txBody>
                  <a:tcPr marL="133223" marR="133223" marT="36000" marB="36000"/>
                </a:tc>
                <a:tc rowSpan="2">
                  <a:txBody>
                    <a:bodyPr/>
                    <a:lstStyle/>
                    <a:p>
                      <a:endParaRPr kumimoji="1" lang="ja-JP" altLang="en-US" sz="1200" dirty="0"/>
                    </a:p>
                  </a:txBody>
                  <a:tcPr marL="133223" marR="133223" marT="36000" marB="36000">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133223" marR="133223"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133223" marR="133223" marT="36000" marB="36000">
                    <a:lnL w="12700" cap="flat" cmpd="sng" algn="ctr">
                      <a:solidFill>
                        <a:schemeClr val="bg1"/>
                      </a:solidFill>
                      <a:prstDash val="solid"/>
                      <a:round/>
                      <a:headEnd type="none" w="med" len="med"/>
                      <a:tailEnd type="none" w="med" len="med"/>
                    </a:lnL>
                  </a:tcPr>
                </a:tc>
              </a:tr>
              <a:tr h="134226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b="1" i="0" u="sng" dirty="0" smtClean="0">
                          <a:solidFill>
                            <a:schemeClr val="tx1"/>
                          </a:solidFill>
                        </a:rPr>
                        <a:t>■水都大阪</a:t>
                      </a:r>
                      <a:r>
                        <a:rPr kumimoji="1" lang="en-US" altLang="ja-JP" sz="900" b="1" i="0" u="sng" dirty="0" smtClean="0">
                          <a:solidFill>
                            <a:schemeClr val="tx1"/>
                          </a:solidFill>
                        </a:rPr>
                        <a:t>2015</a:t>
                      </a:r>
                      <a:r>
                        <a:rPr kumimoji="1" lang="ja-JP" altLang="en-US" sz="900" b="1" i="0" u="sng" dirty="0" smtClean="0">
                          <a:solidFill>
                            <a:schemeClr val="tx1"/>
                          </a:solidFill>
                        </a:rPr>
                        <a:t>を契機とした水陸一体プログラム（仮称：リバーサイド・サーカス、グランバル等）の開始とポスト</a:t>
                      </a:r>
                      <a:r>
                        <a:rPr kumimoji="1" lang="ja-JP" altLang="en-US" sz="900" b="1" u="sng" dirty="0" smtClean="0">
                          <a:solidFill>
                            <a:schemeClr val="tx1"/>
                          </a:solidFill>
                        </a:rPr>
                        <a:t>シンボルイヤーに向けた観光商品化等</a:t>
                      </a:r>
                      <a:endParaRPr kumimoji="1" lang="en-US" altLang="ja-JP" sz="900" b="1" u="sng"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dirty="0" smtClean="0"/>
                        <a:t>①水陸一体プログラムの開催（ロの字）</a:t>
                      </a:r>
                      <a:endParaRPr kumimoji="1" lang="en-US" altLang="ja-JP" sz="900" dirty="0" smtClean="0"/>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dirty="0" smtClean="0"/>
                        <a:t>・</a:t>
                      </a:r>
                      <a:r>
                        <a:rPr lang="ja-JP" altLang="en-US" sz="700" dirty="0" smtClean="0">
                          <a:solidFill>
                            <a:schemeClr val="tx1"/>
                          </a:solidFill>
                          <a:latin typeface="MS UI Gothic" pitchFamily="50" charset="-128"/>
                          <a:ea typeface="MS UI Gothic" pitchFamily="50" charset="-128"/>
                          <a:cs typeface="Meiryo UI" pitchFamily="50" charset="-128"/>
                        </a:rPr>
                        <a:t>水辺ビジネス活用件数</a:t>
                      </a:r>
                      <a:r>
                        <a:rPr lang="en-US" altLang="ja-JP" sz="700" dirty="0" smtClean="0">
                          <a:solidFill>
                            <a:schemeClr val="tx1"/>
                          </a:solidFill>
                          <a:latin typeface="MS UI Gothic" pitchFamily="50" charset="-128"/>
                          <a:ea typeface="MS UI Gothic" pitchFamily="50" charset="-128"/>
                          <a:cs typeface="Meiryo UI" pitchFamily="50" charset="-128"/>
                        </a:rPr>
                        <a:t>60</a:t>
                      </a:r>
                      <a:r>
                        <a:rPr lang="ja-JP" altLang="en-US" sz="700" dirty="0" smtClean="0">
                          <a:solidFill>
                            <a:schemeClr val="tx1"/>
                          </a:solidFill>
                          <a:latin typeface="MS UI Gothic" pitchFamily="50" charset="-128"/>
                          <a:ea typeface="MS UI Gothic" pitchFamily="50" charset="-128"/>
                          <a:cs typeface="Meiryo UI" pitchFamily="50" charset="-128"/>
                        </a:rPr>
                        <a:t>件</a:t>
                      </a:r>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S UI Gothic" pitchFamily="50" charset="-128"/>
                          <a:ea typeface="MS UI Gothic" pitchFamily="50" charset="-128"/>
                          <a:cs typeface="Meiryo UI" pitchFamily="50" charset="-128"/>
                        </a:rPr>
                        <a:t>　　　　　　　　</a:t>
                      </a:r>
                      <a:endParaRPr lang="en-US" altLang="ja-JP" sz="9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S UI Gothic" pitchFamily="50" charset="-128"/>
                          <a:ea typeface="MS UI Gothic" pitchFamily="50" charset="-128"/>
                          <a:cs typeface="Meiryo UI" pitchFamily="50" charset="-128"/>
                        </a:rPr>
                        <a:t>②「水都大阪の風物詩への展開」観光局やシティクルーズ協議会等との</a:t>
                      </a:r>
                      <a:r>
                        <a:rPr kumimoji="1" lang="ja-JP" altLang="en-US" sz="900" dirty="0" smtClean="0">
                          <a:solidFill>
                            <a:schemeClr val="tx1"/>
                          </a:solidFill>
                          <a:latin typeface="MS UI Gothic" pitchFamily="50" charset="-128"/>
                          <a:ea typeface="MS UI Gothic" pitchFamily="50" charset="-128"/>
                          <a:cs typeface="Meiryo UI" pitchFamily="50" charset="-128"/>
                        </a:rPr>
                        <a:t>四季を通したツアー</a:t>
                      </a:r>
                      <a:r>
                        <a:rPr lang="ja-JP" altLang="en-US" sz="900" dirty="0" smtClean="0">
                          <a:solidFill>
                            <a:schemeClr val="tx1"/>
                          </a:solidFill>
                          <a:latin typeface="MS UI Gothic" pitchFamily="50" charset="-128"/>
                          <a:ea typeface="MS UI Gothic" pitchFamily="50" charset="-128"/>
                          <a:cs typeface="Meiryo UI" pitchFamily="50" charset="-128"/>
                        </a:rPr>
                        <a:t>商品企画化達成</a:t>
                      </a:r>
                      <a:endParaRPr lang="en-US" altLang="ja-JP" sz="9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b="0" u="none" dirty="0" smtClean="0">
                          <a:solidFill>
                            <a:schemeClr val="tx1"/>
                          </a:solidFill>
                          <a:effectLst/>
                          <a:latin typeface="MS UI Gothic" pitchFamily="50" charset="-128"/>
                          <a:ea typeface="MS UI Gothic" pitchFamily="50" charset="-128"/>
                        </a:rPr>
                        <a:t>・</a:t>
                      </a:r>
                      <a:r>
                        <a:rPr kumimoji="1" lang="ja-JP" altLang="en-US" sz="700" b="0" u="none" dirty="0" smtClean="0">
                          <a:solidFill>
                            <a:schemeClr val="tx1"/>
                          </a:solidFill>
                          <a:effectLst/>
                        </a:rPr>
                        <a:t>舟運利用者数</a:t>
                      </a:r>
                      <a:r>
                        <a:rPr kumimoji="1" lang="en-US" altLang="ja-JP" sz="700" b="0" u="none" dirty="0" smtClean="0">
                          <a:solidFill>
                            <a:schemeClr val="tx1"/>
                          </a:solidFill>
                          <a:effectLst/>
                        </a:rPr>
                        <a:t>51</a:t>
                      </a:r>
                      <a:r>
                        <a:rPr kumimoji="1" lang="ja-JP" altLang="en-US" sz="700" b="0" u="none" dirty="0" smtClean="0">
                          <a:solidFill>
                            <a:schemeClr val="tx1"/>
                          </a:solidFill>
                          <a:effectLst/>
                        </a:rPr>
                        <a:t>万人（含む外国人旅行者９万人）</a:t>
                      </a:r>
                      <a:endParaRPr kumimoji="1" lang="en-US" altLang="ja-JP" sz="700" b="0" u="none" dirty="0" smtClean="0">
                        <a:solidFill>
                          <a:schemeClr val="tx1"/>
                        </a:solidFill>
                        <a:effectLst/>
                      </a:endParaRPr>
                    </a:p>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700" b="0" u="none" dirty="0" smtClean="0">
                        <a:solidFill>
                          <a:schemeClr val="tx1"/>
                        </a:solidFill>
                        <a:effectLst/>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S UI Gothic" pitchFamily="50" charset="-128"/>
                          <a:ea typeface="MS UI Gothic" pitchFamily="50" charset="-128"/>
                          <a:cs typeface="Meiryo UI" pitchFamily="50" charset="-128"/>
                        </a:rPr>
                        <a:t>③ＳＮＳなどで国内外に注目を浴びる等、プロモーションの展開と外資など企業支援</a:t>
                      </a:r>
                      <a:endParaRPr lang="en-US" altLang="ja-JP" sz="9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lang="ja-JP" altLang="en-US" sz="700" dirty="0" smtClean="0">
                          <a:solidFill>
                            <a:schemeClr val="tx1"/>
                          </a:solidFill>
                          <a:latin typeface="MS UI Gothic" pitchFamily="50" charset="-128"/>
                          <a:ea typeface="MS UI Gothic" pitchFamily="50" charset="-128"/>
                          <a:cs typeface="Meiryo UI" pitchFamily="50" charset="-128"/>
                        </a:rPr>
                        <a:t>・サ</a:t>
                      </a:r>
                      <a:r>
                        <a:rPr kumimoji="1" lang="ja-JP" altLang="en-US" sz="700" dirty="0" smtClean="0">
                          <a:solidFill>
                            <a:schemeClr val="tx1"/>
                          </a:solidFill>
                        </a:rPr>
                        <a:t>ポーター数</a:t>
                      </a:r>
                      <a:r>
                        <a:rPr kumimoji="1" lang="en-US" altLang="ja-JP" sz="700" dirty="0" smtClean="0">
                          <a:solidFill>
                            <a:schemeClr val="tx1"/>
                          </a:solidFill>
                        </a:rPr>
                        <a:t>245</a:t>
                      </a:r>
                      <a:r>
                        <a:rPr kumimoji="1" lang="ja-JP" altLang="en-US" sz="700" dirty="0" smtClean="0">
                          <a:solidFill>
                            <a:schemeClr val="tx1"/>
                          </a:solidFill>
                        </a:rPr>
                        <a:t>名以上</a:t>
                      </a:r>
                      <a:endParaRPr kumimoji="1" lang="ja-JP" altLang="en-US" sz="700" dirty="0"/>
                    </a:p>
                  </a:txBody>
                  <a:tcPr marL="133223" marR="133223"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r h="270590">
                <a:tc vMerge="1">
                  <a:txBody>
                    <a:bodyPr/>
                    <a:lstStyle/>
                    <a:p>
                      <a:endParaRPr kumimoji="1" lang="ja-JP" altLang="en-US" sz="1200" dirty="0"/>
                    </a:p>
                  </a:txBody>
                  <a:tcPr marL="128016" marR="128016" marT="64008" marB="64008"/>
                </a:tc>
                <a:tc rowSpan="2">
                  <a:txBody>
                    <a:bodyPr/>
                    <a:lstStyle/>
                    <a:p>
                      <a:pPr algn="ctr"/>
                      <a:r>
                        <a:rPr kumimoji="1" lang="en-US" altLang="ja-JP" sz="1200" dirty="0" smtClean="0">
                          <a:solidFill>
                            <a:schemeClr val="tx1"/>
                          </a:solidFill>
                        </a:rPr>
                        <a:t>H28</a:t>
                      </a:r>
                    </a:p>
                    <a:p>
                      <a:pPr algn="ctr"/>
                      <a:r>
                        <a:rPr kumimoji="1" lang="en-US" altLang="ja-JP" sz="1200" dirty="0" smtClean="0">
                          <a:solidFill>
                            <a:schemeClr val="tx1"/>
                          </a:solidFill>
                        </a:rPr>
                        <a:t>(2016)</a:t>
                      </a:r>
                    </a:p>
                  </a:txBody>
                  <a:tcPr marL="133223" marR="133223" marT="36000" marB="36000" anchor="ctr"/>
                </a:tc>
                <a:tc rowSpan="2">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u="sng" dirty="0" smtClean="0">
                          <a:solidFill>
                            <a:schemeClr val="tx1"/>
                          </a:solidFill>
                        </a:rPr>
                        <a:t>■取組①水陸一体化プログラムの定常化</a:t>
                      </a:r>
                      <a:r>
                        <a:rPr kumimoji="1" lang="en-US" altLang="ja-JP" sz="900" u="sng" dirty="0" smtClean="0">
                          <a:solidFill>
                            <a:schemeClr val="tx1"/>
                          </a:solidFill>
                        </a:rPr>
                        <a:t>(10%)</a:t>
                      </a:r>
                    </a:p>
                    <a:p>
                      <a:r>
                        <a:rPr lang="ja-JP" altLang="en-US" sz="700" dirty="0" smtClean="0">
                          <a:solidFill>
                            <a:schemeClr val="tx1"/>
                          </a:solidFill>
                          <a:latin typeface="MS UI Gothic" pitchFamily="50" charset="-128"/>
                          <a:ea typeface="MS UI Gothic" pitchFamily="50" charset="-128"/>
                          <a:cs typeface="Meiryo UI" pitchFamily="50" charset="-128"/>
                        </a:rPr>
                        <a:t>各拠点への協議会設立と自律的な運営等</a:t>
                      </a:r>
                      <a:endParaRPr lang="en-US" altLang="ja-JP" sz="700" dirty="0" smtClean="0">
                        <a:solidFill>
                          <a:schemeClr val="tx1"/>
                        </a:solidFill>
                        <a:latin typeface="MS UI Gothic" pitchFamily="50" charset="-128"/>
                        <a:ea typeface="MS UI Gothic" pitchFamily="50" charset="-128"/>
                        <a:cs typeface="Meiryo UI" pitchFamily="50" charset="-128"/>
                      </a:endParaRPr>
                    </a:p>
                    <a:p>
                      <a:endParaRPr lang="en-US" altLang="ja-JP" sz="700" dirty="0" smtClean="0">
                        <a:solidFill>
                          <a:schemeClr val="tx1"/>
                        </a:solidFill>
                        <a:latin typeface="MS UI Gothic" pitchFamily="50" charset="-128"/>
                        <a:ea typeface="MS UI Gothic" pitchFamily="50" charset="-128"/>
                        <a:cs typeface="Meiryo UI" pitchFamily="50" charset="-128"/>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i="0" u="sng" dirty="0" smtClean="0">
                          <a:solidFill>
                            <a:schemeClr val="tx1"/>
                          </a:solidFill>
                        </a:rPr>
                        <a:t>■取組② ポスト</a:t>
                      </a:r>
                      <a:r>
                        <a:rPr kumimoji="1" lang="en-US" altLang="ja-JP" sz="900" i="0" u="sng" dirty="0" smtClean="0">
                          <a:solidFill>
                            <a:schemeClr val="tx1"/>
                          </a:solidFill>
                        </a:rPr>
                        <a:t>2015</a:t>
                      </a:r>
                      <a:r>
                        <a:rPr kumimoji="1" lang="ja-JP" altLang="en-US" sz="900" i="0" u="sng" dirty="0" smtClean="0">
                          <a:solidFill>
                            <a:schemeClr val="tx1"/>
                          </a:solidFill>
                        </a:rPr>
                        <a:t>企画の観光商品化</a:t>
                      </a:r>
                      <a:r>
                        <a:rPr kumimoji="1" lang="en-US" altLang="ja-JP" sz="900" i="0" u="sng" dirty="0" smtClean="0">
                          <a:solidFill>
                            <a:schemeClr val="tx1"/>
                          </a:solidFill>
                        </a:rPr>
                        <a:t>(8%)</a:t>
                      </a:r>
                    </a:p>
                    <a:p>
                      <a:r>
                        <a:rPr kumimoji="1" lang="ja-JP" altLang="en-US" sz="700" u="none" dirty="0" smtClean="0">
                          <a:solidFill>
                            <a:schemeClr val="tx1"/>
                          </a:solidFill>
                          <a:latin typeface="MS UI Gothic" pitchFamily="50" charset="-128"/>
                          <a:ea typeface="MS UI Gothic" pitchFamily="50" charset="-128"/>
                          <a:cs typeface="Meiryo UI" pitchFamily="50" charset="-128"/>
                        </a:rPr>
                        <a:t>ポスト</a:t>
                      </a:r>
                      <a:r>
                        <a:rPr kumimoji="1" lang="en-US" altLang="ja-JP" sz="700" u="none" dirty="0" smtClean="0">
                          <a:solidFill>
                            <a:schemeClr val="tx1"/>
                          </a:solidFill>
                          <a:latin typeface="MS UI Gothic" pitchFamily="50" charset="-128"/>
                          <a:ea typeface="MS UI Gothic" pitchFamily="50" charset="-128"/>
                          <a:cs typeface="Meiryo UI" pitchFamily="50" charset="-128"/>
                        </a:rPr>
                        <a:t>2015</a:t>
                      </a:r>
                      <a:r>
                        <a:rPr kumimoji="1" lang="ja-JP" altLang="en-US" sz="700" u="none" dirty="0" smtClean="0">
                          <a:solidFill>
                            <a:schemeClr val="tx1"/>
                          </a:solidFill>
                          <a:latin typeface="MS UI Gothic" pitchFamily="50" charset="-128"/>
                          <a:ea typeface="MS UI Gothic" pitchFamily="50" charset="-128"/>
                          <a:cs typeface="Meiryo UI" pitchFamily="50" charset="-128"/>
                        </a:rPr>
                        <a:t>企画の旅行パンフへの掲載等</a:t>
                      </a:r>
                      <a:endParaRPr kumimoji="1" lang="en-US" altLang="ja-JP" sz="700" u="none" dirty="0" smtClean="0">
                        <a:solidFill>
                          <a:schemeClr val="tx1"/>
                        </a:solidFill>
                        <a:latin typeface="MS UI Gothic" pitchFamily="50" charset="-128"/>
                        <a:ea typeface="MS UI Gothic" pitchFamily="50" charset="-128"/>
                        <a:cs typeface="Meiryo UI" pitchFamily="50" charset="-128"/>
                      </a:endParaRPr>
                    </a:p>
                    <a:p>
                      <a:endParaRPr kumimoji="1" lang="en-US" altLang="ja-JP" sz="700" u="none" dirty="0" smtClean="0">
                        <a:solidFill>
                          <a:schemeClr val="tx1"/>
                        </a:solidFill>
                        <a:latin typeface="MS UI Gothic" pitchFamily="50" charset="-128"/>
                        <a:ea typeface="MS UI Gothic" pitchFamily="50" charset="-128"/>
                        <a:cs typeface="Meiryo UI" pitchFamily="50" charset="-128"/>
                      </a:endParaRPr>
                    </a:p>
                    <a:p>
                      <a:r>
                        <a:rPr kumimoji="1" lang="en-US" altLang="ja-JP" sz="900" u="none" dirty="0" smtClean="0">
                          <a:solidFill>
                            <a:schemeClr val="tx1"/>
                          </a:solidFill>
                        </a:rPr>
                        <a:t> </a:t>
                      </a:r>
                      <a:r>
                        <a:rPr kumimoji="1" lang="ja-JP" altLang="en-US" sz="900" u="none" dirty="0" smtClean="0">
                          <a:solidFill>
                            <a:schemeClr val="tx1"/>
                          </a:solidFill>
                        </a:rPr>
                        <a:t>■</a:t>
                      </a:r>
                      <a:r>
                        <a:rPr kumimoji="1" lang="ja-JP" altLang="en-US" sz="900" u="sng" dirty="0" smtClean="0">
                          <a:solidFill>
                            <a:schemeClr val="tx1"/>
                          </a:solidFill>
                        </a:rPr>
                        <a:t>取組③ ウェブ・リアルの情報ネットワークの形成</a:t>
                      </a:r>
                      <a:r>
                        <a:rPr kumimoji="1" lang="en-US" altLang="ja-JP" sz="900" u="sng" dirty="0" smtClean="0">
                          <a:solidFill>
                            <a:schemeClr val="tx1"/>
                          </a:solidFill>
                        </a:rPr>
                        <a:t>(7%)</a:t>
                      </a:r>
                    </a:p>
                    <a:p>
                      <a:r>
                        <a:rPr kumimoji="1" lang="ja-JP" altLang="en-US" sz="700" dirty="0" smtClean="0">
                          <a:solidFill>
                            <a:schemeClr val="tx1"/>
                          </a:solidFill>
                          <a:latin typeface="MS UI Gothic" pitchFamily="50" charset="-128"/>
                          <a:ea typeface="MS UI Gothic" pitchFamily="50" charset="-128"/>
                          <a:cs typeface="Meiryo UI" pitchFamily="50" charset="-128"/>
                        </a:rPr>
                        <a:t>各拠点でリーダーサポーターが中心となった拠点支援、プロモーションの実施</a:t>
                      </a:r>
                      <a:endParaRPr kumimoji="1" lang="en-US" altLang="ja-JP" sz="1000" b="1" i="0" u="sng" dirty="0" smtClean="0">
                        <a:solidFill>
                          <a:schemeClr val="tx1"/>
                        </a:solidFill>
                      </a:endParaRPr>
                    </a:p>
                  </a:txBody>
                  <a:tcPr marL="133223" marR="133223" marT="36000" marB="36000" anchor="ctr">
                    <a:lnR w="12700" cap="flat" cmpd="sng" algn="ctr">
                      <a:solidFill>
                        <a:schemeClr val="bg1"/>
                      </a:solidFill>
                      <a:prstDash val="solid"/>
                      <a:round/>
                      <a:headEnd type="none" w="med" len="med"/>
                      <a:tailEnd type="none" w="med" len="med"/>
                    </a:lnR>
                  </a:tcPr>
                </a:tc>
                <a:tc rowSpan="2">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900" b="1" i="0" u="sng" dirty="0" smtClean="0">
                        <a:solidFill>
                          <a:schemeClr val="tx1"/>
                        </a:solidFill>
                      </a:endParaRPr>
                    </a:p>
                  </a:txBody>
                  <a:tcPr marL="133223" marR="133223" marT="36000" marB="36000">
                    <a:lnL w="12700" cap="flat" cmpd="sng" algn="ctr">
                      <a:solidFill>
                        <a:schemeClr val="bg1"/>
                      </a:solidFill>
                      <a:prstDash val="solid"/>
                      <a:round/>
                      <a:headEnd type="none" w="med" len="med"/>
                      <a:tailEnd type="none" w="med" len="med"/>
                    </a:lnL>
                  </a:tcPr>
                </a:tc>
                <a:tc>
                  <a:txBody>
                    <a:bodyPr/>
                    <a:lstStyle/>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900" dirty="0" smtClean="0"/>
                    </a:p>
                  </a:txBody>
                  <a:tcPr marL="133223" marR="133223" marT="36000" marB="36000"/>
                </a:tc>
                <a:tc>
                  <a:txBody>
                    <a:bodyPr/>
                    <a:lstStyle/>
                    <a:p>
                      <a:endParaRPr kumimoji="1" lang="ja-JP" altLang="en-US" sz="900" dirty="0"/>
                    </a:p>
                  </a:txBody>
                  <a:tcPr marL="133223" marR="133223" marT="36000" marB="36000"/>
                </a:tc>
                <a:tc>
                  <a:txBody>
                    <a:bodyPr/>
                    <a:lstStyle/>
                    <a:p>
                      <a:endParaRPr kumimoji="1" lang="ja-JP" altLang="en-US" sz="900" dirty="0"/>
                    </a:p>
                  </a:txBody>
                  <a:tcPr marL="133223" marR="133223" marT="36000" marB="36000"/>
                </a:tc>
                <a:tc>
                  <a:txBody>
                    <a:bodyPr/>
                    <a:lstStyle/>
                    <a:p>
                      <a:r>
                        <a:rPr kumimoji="1" lang="ja-JP" altLang="en-US" sz="900" dirty="0" smtClean="0"/>
                        <a:t>計画</a:t>
                      </a:r>
                      <a:r>
                        <a:rPr kumimoji="1" lang="en-US" altLang="ja-JP" sz="900" dirty="0" smtClean="0"/>
                        <a:t>100</a:t>
                      </a:r>
                      <a:r>
                        <a:rPr kumimoji="1" lang="ja-JP" altLang="en-US" sz="900" dirty="0" smtClean="0"/>
                        <a:t>％</a:t>
                      </a:r>
                    </a:p>
                  </a:txBody>
                  <a:tcPr marL="133223" marR="133223" marT="36000" marB="36000"/>
                </a:tc>
                <a:tc rowSpan="2">
                  <a:txBody>
                    <a:bodyPr/>
                    <a:lstStyle/>
                    <a:p>
                      <a:endParaRPr kumimoji="1" lang="ja-JP" altLang="en-US" sz="900" dirty="0">
                        <a:latin typeface="MS UI Gothic" panose="020B0600070205080204" pitchFamily="50" charset="-128"/>
                        <a:ea typeface="MS UI Gothic" panose="020B0600070205080204" pitchFamily="50" charset="-128"/>
                      </a:endParaRPr>
                    </a:p>
                  </a:txBody>
                  <a:tcPr marL="133223" marR="133223" marT="36000" marB="36000"/>
                </a:tc>
                <a:tc rowSpan="2">
                  <a:txBody>
                    <a:bodyPr/>
                    <a:lstStyle/>
                    <a:p>
                      <a:endParaRPr kumimoji="1" lang="ja-JP" altLang="en-US" sz="1200" dirty="0"/>
                    </a:p>
                  </a:txBody>
                  <a:tcPr marL="133223" marR="133223" marT="36000" marB="36000">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133223" marR="133223" marT="36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rowSpan="2">
                  <a:txBody>
                    <a:bodyPr/>
                    <a:lstStyle/>
                    <a:p>
                      <a:endParaRPr kumimoji="1" lang="ja-JP" altLang="en-US" sz="1200" dirty="0"/>
                    </a:p>
                  </a:txBody>
                  <a:tcPr marL="133223" marR="133223" marT="36000" marB="36000">
                    <a:lnL w="12700" cap="flat" cmpd="sng" algn="ctr">
                      <a:solidFill>
                        <a:schemeClr val="bg1"/>
                      </a:solidFill>
                      <a:prstDash val="solid"/>
                      <a:round/>
                      <a:headEnd type="none" w="med" len="med"/>
                      <a:tailEnd type="none" w="med" len="med"/>
                    </a:lnL>
                  </a:tcPr>
                </a:tc>
              </a:tr>
              <a:tr h="11279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4">
                  <a:txBody>
                    <a:bodyPr/>
                    <a:lstStyle/>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b="1" i="0" u="sng" dirty="0" smtClean="0">
                          <a:solidFill>
                            <a:schemeClr val="tx1"/>
                          </a:solidFill>
                        </a:rPr>
                        <a:t>■水陸一体化プログラムの風物詩化・日常化と共に　、国内外からの旅行客へのツアー商品の定常化</a:t>
                      </a:r>
                      <a:endParaRPr kumimoji="1" lang="en-US" altLang="ja-JP" sz="900" b="1" i="0" u="sng" dirty="0" smtClean="0">
                        <a:solidFill>
                          <a:schemeClr val="tx1"/>
                        </a:solidFill>
                      </a:endParaRPr>
                    </a:p>
                    <a:p>
                      <a:r>
                        <a:rPr kumimoji="1" lang="ja-JP" altLang="en-US" sz="900" dirty="0" smtClean="0">
                          <a:solidFill>
                            <a:schemeClr val="tx1"/>
                          </a:solidFill>
                        </a:rPr>
                        <a:t>①水都ロの字・各拠点で四季を通した賑わい風景を創出する水陸一体プログラム（＊大阪城ハーバー他）</a:t>
                      </a:r>
                      <a:endParaRPr kumimoji="1" lang="en-US" altLang="ja-JP" sz="900"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rPr>
                        <a:t>・水辺ビジネス活用件数</a:t>
                      </a:r>
                      <a:r>
                        <a:rPr kumimoji="1" lang="en-US" altLang="ja-JP" sz="700" dirty="0" smtClean="0">
                          <a:solidFill>
                            <a:schemeClr val="tx1"/>
                          </a:solidFill>
                        </a:rPr>
                        <a:t>70</a:t>
                      </a:r>
                      <a:r>
                        <a:rPr kumimoji="1" lang="ja-JP" altLang="en-US" sz="700" dirty="0" smtClean="0">
                          <a:solidFill>
                            <a:schemeClr val="tx1"/>
                          </a:solidFill>
                        </a:rPr>
                        <a:t>件</a:t>
                      </a:r>
                      <a:endParaRPr kumimoji="1" lang="en-US" altLang="ja-JP" sz="700"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700"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rPr>
                        <a:t>②水都関連の旅行商品の定番化</a:t>
                      </a:r>
                      <a:endParaRPr kumimoji="1" lang="en-US" altLang="ja-JP" sz="900"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rPr>
                        <a:t>・舟運利用者数５３万人（内外国人利用者</a:t>
                      </a:r>
                      <a:r>
                        <a:rPr kumimoji="1" lang="en-US" altLang="ja-JP" sz="700" dirty="0" smtClean="0">
                          <a:solidFill>
                            <a:schemeClr val="tx1"/>
                          </a:solidFill>
                        </a:rPr>
                        <a:t>10</a:t>
                      </a:r>
                      <a:r>
                        <a:rPr kumimoji="1" lang="ja-JP" altLang="en-US" sz="700" dirty="0" smtClean="0">
                          <a:solidFill>
                            <a:schemeClr val="tx1"/>
                          </a:solidFill>
                        </a:rPr>
                        <a:t>万）</a:t>
                      </a:r>
                      <a:endParaRPr kumimoji="1" lang="en-US" altLang="ja-JP" sz="700" dirty="0" smtClean="0">
                        <a:solidFill>
                          <a:schemeClr val="tx1"/>
                        </a:solidFill>
                      </a:endParaRPr>
                    </a:p>
                    <a:p>
                      <a:pPr marL="0" marR="0" indent="0" algn="l" defTabSz="1316773" rtl="0" eaLnBrk="1" fontAlgn="auto" latinLnBrk="0" hangingPunct="1">
                        <a:lnSpc>
                          <a:spcPct val="100000"/>
                        </a:lnSpc>
                        <a:spcBef>
                          <a:spcPts val="0"/>
                        </a:spcBef>
                        <a:spcAft>
                          <a:spcPts val="0"/>
                        </a:spcAft>
                        <a:buClrTx/>
                        <a:buSzTx/>
                        <a:buFontTx/>
                        <a:buNone/>
                        <a:tabLst/>
                        <a:defRPr/>
                      </a:pPr>
                      <a:endParaRPr kumimoji="1" lang="en-US" altLang="ja-JP" sz="700" dirty="0" smtClean="0">
                        <a:solidFill>
                          <a:schemeClr val="tx1"/>
                        </a:solidFill>
                      </a:endParaRPr>
                    </a:p>
                    <a:p>
                      <a:r>
                        <a:rPr kumimoji="1" lang="ja-JP" altLang="en-US" sz="900" dirty="0" smtClean="0">
                          <a:solidFill>
                            <a:schemeClr val="tx1"/>
                          </a:solidFill>
                        </a:rPr>
                        <a:t>③ＳＮＳ等により自律的に水都への注目が集まる状況の創出</a:t>
                      </a:r>
                      <a:endParaRPr kumimoji="1" lang="en-US" altLang="ja-JP" sz="900" dirty="0" smtClean="0">
                        <a:solidFill>
                          <a:schemeClr val="tx1"/>
                        </a:solidFill>
                      </a:endParaRPr>
                    </a:p>
                    <a:p>
                      <a:r>
                        <a:rPr kumimoji="1" lang="ja-JP" altLang="en-US" sz="700" dirty="0" smtClean="0">
                          <a:solidFill>
                            <a:schemeClr val="tx1"/>
                          </a:solidFill>
                        </a:rPr>
                        <a:t>・サポーター数</a:t>
                      </a:r>
                      <a:r>
                        <a:rPr kumimoji="1" lang="en-US" altLang="ja-JP" sz="700" dirty="0" smtClean="0">
                          <a:solidFill>
                            <a:schemeClr val="tx1"/>
                          </a:solidFill>
                        </a:rPr>
                        <a:t>300</a:t>
                      </a:r>
                      <a:r>
                        <a:rPr kumimoji="1" lang="ja-JP" altLang="en-US" sz="700" dirty="0" smtClean="0">
                          <a:solidFill>
                            <a:schemeClr val="tx1"/>
                          </a:solidFill>
                        </a:rPr>
                        <a:t>人以上</a:t>
                      </a:r>
                    </a:p>
                  </a:txBody>
                  <a:tcPr marL="133223" marR="133223" marT="36000" marB="36000"/>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cxnSp>
        <p:nvCxnSpPr>
          <p:cNvPr id="12" name="直線矢印コネクタ 11"/>
          <p:cNvCxnSpPr/>
          <p:nvPr/>
        </p:nvCxnSpPr>
        <p:spPr>
          <a:xfrm>
            <a:off x="6805166" y="3636789"/>
            <a:ext cx="1440160" cy="0"/>
          </a:xfrm>
          <a:prstGeom prst="straightConnector1">
            <a:avLst/>
          </a:prstGeom>
          <a:ln>
            <a:solidFill>
              <a:schemeClr val="accent1">
                <a:shade val="95000"/>
                <a:satMod val="105000"/>
                <a:alpha val="97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6805166" y="7741245"/>
            <a:ext cx="2769932" cy="0"/>
          </a:xfrm>
          <a:prstGeom prst="straightConnector1">
            <a:avLst/>
          </a:prstGeom>
          <a:ln>
            <a:solidFill>
              <a:schemeClr val="accent1">
                <a:shade val="95000"/>
                <a:satMod val="105000"/>
                <a:alpha val="97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6805166" y="5581005"/>
            <a:ext cx="2088232" cy="0"/>
          </a:xfrm>
          <a:prstGeom prst="straightConnector1">
            <a:avLst/>
          </a:prstGeom>
          <a:ln>
            <a:solidFill>
              <a:schemeClr val="accent1">
                <a:shade val="95000"/>
                <a:satMod val="105000"/>
                <a:alpha val="97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6805166" y="1620565"/>
            <a:ext cx="504056" cy="0"/>
          </a:xfrm>
          <a:prstGeom prst="straightConnector1">
            <a:avLst/>
          </a:prstGeom>
          <a:ln>
            <a:solidFill>
              <a:schemeClr val="accent1">
                <a:shade val="95000"/>
                <a:satMod val="105000"/>
                <a:alpha val="97000"/>
              </a:schemeClr>
            </a:solidFill>
            <a:prstDash val="dash"/>
            <a:headEnd type="ova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0D35451C1B4BE4F90D82541C0216083" ma:contentTypeVersion="0" ma:contentTypeDescription="新しいドキュメントを作成します。" ma:contentTypeScope="" ma:versionID="53bf648ab41bd9ba6118dddd0b002718">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44F96D2-15CD-4E20-BCA0-B9AF9AE0DC0F}"/>
</file>

<file path=customXml/itemProps2.xml><?xml version="1.0" encoding="utf-8"?>
<ds:datastoreItem xmlns:ds="http://schemas.openxmlformats.org/officeDocument/2006/customXml" ds:itemID="{68F452EE-965B-4C4C-95FA-D60412581A71}"/>
</file>

<file path=customXml/itemProps3.xml><?xml version="1.0" encoding="utf-8"?>
<ds:datastoreItem xmlns:ds="http://schemas.openxmlformats.org/officeDocument/2006/customXml" ds:itemID="{5BF73D2C-E23A-4FA1-8D36-EE8CC8FAE269}"/>
</file>

<file path=docProps/app.xml><?xml version="1.0" encoding="utf-8"?>
<Properties xmlns="http://schemas.openxmlformats.org/officeDocument/2006/extended-properties" xmlns:vt="http://schemas.openxmlformats.org/officeDocument/2006/docPropsVTypes">
  <TotalTime>2612</TotalTime>
  <Words>1859</Words>
  <Application>Microsoft Office PowerPoint</Application>
  <PresentationFormat>ユーザー設定</PresentationFormat>
  <Paragraphs>255</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古谷　敏郎</cp:lastModifiedBy>
  <cp:revision>260</cp:revision>
  <cp:lastPrinted>2014-06-25T03:33:21Z</cp:lastPrinted>
  <dcterms:created xsi:type="dcterms:W3CDTF">2014-01-23T07:43:34Z</dcterms:created>
  <dcterms:modified xsi:type="dcterms:W3CDTF">2014-06-25T03:33:24Z</dcterms:modified>
</cp:coreProperties>
</file>