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FF5050"/>
    <a:srgbClr val="9966FF"/>
    <a:srgbClr val="FF9933"/>
    <a:srgbClr val="FAC090"/>
    <a:srgbClr val="E8BFBE"/>
    <a:srgbClr val="FCD5B5"/>
    <a:srgbClr val="E6B9B8"/>
    <a:srgbClr val="000000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8057" autoAdjust="0"/>
  </p:normalViewPr>
  <p:slideViewPr>
    <p:cSldViewPr>
      <p:cViewPr>
        <p:scale>
          <a:sx n="200" d="100"/>
          <a:sy n="200" d="100"/>
        </p:scale>
        <p:origin x="-5478" y="420"/>
      </p:cViewPr>
      <p:guideLst>
        <p:guide orient="horz" pos="2160"/>
        <p:guide pos="312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7" y="1"/>
            <a:ext cx="2949576" cy="496888"/>
          </a:xfrm>
          <a:prstGeom prst="rect">
            <a:avLst/>
          </a:prstGeom>
        </p:spPr>
        <p:txBody>
          <a:bodyPr vert="horz" lIns="91315" tIns="45657" rIns="91315" bIns="4565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3" y="1"/>
            <a:ext cx="2949576" cy="496888"/>
          </a:xfrm>
          <a:prstGeom prst="rect">
            <a:avLst/>
          </a:prstGeom>
        </p:spPr>
        <p:txBody>
          <a:bodyPr vert="horz" lIns="91315" tIns="45657" rIns="91315" bIns="45657" rtlCol="0"/>
          <a:lstStyle>
            <a:lvl1pPr algn="r">
              <a:defRPr sz="1300"/>
            </a:lvl1pPr>
          </a:lstStyle>
          <a:p>
            <a:fld id="{813BA151-27D8-4D6B-87B7-8AE609C04127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5" tIns="45657" rIns="91315" bIns="456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7"/>
          </a:xfrm>
          <a:prstGeom prst="rect">
            <a:avLst/>
          </a:prstGeom>
        </p:spPr>
        <p:txBody>
          <a:bodyPr vert="horz" lIns="91315" tIns="45657" rIns="91315" bIns="4565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7" y="9440879"/>
            <a:ext cx="2949576" cy="496887"/>
          </a:xfrm>
          <a:prstGeom prst="rect">
            <a:avLst/>
          </a:prstGeom>
        </p:spPr>
        <p:txBody>
          <a:bodyPr vert="horz" lIns="91315" tIns="45657" rIns="91315" bIns="4565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3" y="9440879"/>
            <a:ext cx="2949576" cy="496887"/>
          </a:xfrm>
          <a:prstGeom prst="rect">
            <a:avLst/>
          </a:prstGeom>
        </p:spPr>
        <p:txBody>
          <a:bodyPr vert="horz" lIns="91315" tIns="45657" rIns="91315" bIns="45657" rtlCol="0" anchor="b"/>
          <a:lstStyle>
            <a:lvl1pPr algn="r">
              <a:defRPr sz="1300"/>
            </a:lvl1pPr>
          </a:lstStyle>
          <a:p>
            <a:fld id="{9FF27316-C46A-404A-88DE-F12581D44E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7316-C46A-404A-88DE-F12581D44E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1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41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6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1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2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82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55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9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0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4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A31E-A840-47D3-BA68-7E344B64149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62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072" y="0"/>
            <a:ext cx="9814126" cy="2606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都市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計画公園の</a:t>
            </a:r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あり方について（最終報告）　</a:t>
            </a:r>
            <a:r>
              <a:rPr lang="ja-JP" altLang="en-US" sz="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～</a:t>
            </a:r>
            <a:r>
              <a:rPr lang="en-US" altLang="ja-JP" sz="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H30.10.1</a:t>
            </a:r>
            <a:r>
              <a:rPr lang="ja-JP" altLang="en-US" sz="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常務委員会から</a:t>
            </a:r>
            <a:r>
              <a:rPr lang="ja-JP" altLang="en-US" sz="80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</a:t>
            </a:r>
            <a:r>
              <a:rPr lang="ja-JP" altLang="en-US" sz="80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提言内容</a:t>
            </a:r>
            <a:r>
              <a:rPr lang="ja-JP" altLang="en-US" sz="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～　</a:t>
            </a:r>
            <a:endParaRPr kumimoji="1" lang="ja-JP" altLang="en-US" sz="800" dirty="0">
              <a:solidFill>
                <a:srgbClr val="FFFF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675669" y="7778372"/>
            <a:ext cx="5455179" cy="684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  <a:spcBef>
                <a:spcPct val="30000"/>
              </a:spcBef>
              <a:defRPr/>
            </a:pPr>
            <a:endParaRPr lang="ja-JP" altLang="en-US" sz="7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04087" y="846470"/>
            <a:ext cx="613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○府営公園の位置付け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高次都市機能ネットワーク型の都市構造を形成するための高次都市機能、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みどりのネットワークの拠点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990097" y="807046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理念</a:t>
            </a:r>
            <a:endParaRPr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078091" y="980728"/>
            <a:ext cx="2905943" cy="438582"/>
          </a:xfrm>
          <a:prstGeom prst="bevel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都市の風格を高めるみどりのネットワークの拠点</a:t>
            </a:r>
            <a:endParaRPr kumimoji="1" lang="en-US" altLang="ja-JP" sz="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安全・安心で快適な暮らしを支える重要な都市基盤</a:t>
            </a:r>
            <a:endParaRPr lang="en-US" altLang="ja-JP" sz="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多様な個性で都市の活力と魅力を高める府民共有の資産</a:t>
            </a:r>
            <a:endParaRPr kumimoji="1" lang="ja-JP" altLang="en-US" sz="8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070558" y="1622453"/>
            <a:ext cx="2348530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≪都市魅力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　　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大阪の活力と魅力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を高める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endParaRPr lang="ja-JP" altLang="en-US" sz="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070558" y="1766069"/>
            <a:ext cx="2226560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≪府民生活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　　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府民の豊かな生活を育む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070558" y="1919610"/>
            <a:ext cx="2495054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安全安心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　　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の安全・安心を支える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endParaRPr lang="ja-JP" altLang="en-US" sz="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070558" y="2063626"/>
            <a:ext cx="2657380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都市環境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</a:t>
            </a:r>
            <a:r>
              <a:rPr lang="ja-JP" altLang="en-US" sz="800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　 </a:t>
            </a:r>
            <a:r>
              <a:rPr lang="ja-JP" altLang="en-US" sz="800" u="sng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都市の自然環境を次世代に継承</a:t>
            </a:r>
            <a:r>
              <a:rPr lang="ja-JP" altLang="en-US" sz="800" u="sng" spc="-50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800" u="sng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endParaRPr lang="ja-JP" altLang="en-US" sz="800" u="sng" spc="-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0048" y="5950391"/>
            <a:ext cx="9566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検討経過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kumimoji="1"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2747754" y="2562297"/>
            <a:ext cx="1484871" cy="324296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0" name="テキスト ボックス 132"/>
          <p:cNvSpPr txBox="1"/>
          <p:nvPr/>
        </p:nvSpPr>
        <p:spPr>
          <a:xfrm>
            <a:off x="2720752" y="2721635"/>
            <a:ext cx="1633673" cy="126437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地域社会への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貢献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適切な維持管理の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推進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民間事業者の参画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促進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既存ストックの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活用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・公園整備の重点化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・多様な主体が参画できる仕組みづくり</a:t>
            </a:r>
            <a:endParaRPr lang="ja-JP" sz="700" kern="100" dirty="0" smtClean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700" kern="100" dirty="0">
                <a:effectLst/>
                <a:latin typeface="Meiryo UI"/>
                <a:ea typeface="ＭＳ 明朝"/>
                <a:cs typeface="Times New Roman"/>
              </a:rPr>
              <a:t> </a:t>
            </a:r>
            <a:endParaRPr lang="ja-JP" sz="700" kern="100" dirty="0">
              <a:effectLst/>
              <a:ea typeface="ＭＳ 明朝"/>
              <a:cs typeface="Times New Roman"/>
            </a:endParaRPr>
          </a:p>
        </p:txBody>
      </p:sp>
      <p:pic>
        <p:nvPicPr>
          <p:cNvPr id="101" name="Picture 7" descr="D:\hondamai\Documents\My Pictures\ガーデンヨガ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59" y="3462146"/>
            <a:ext cx="977370" cy="611544"/>
          </a:xfrm>
          <a:prstGeom prst="rect">
            <a:avLst/>
          </a:prstGeom>
          <a:noFill/>
          <a:extLst/>
        </p:spPr>
      </p:pic>
      <p:sp>
        <p:nvSpPr>
          <p:cNvPr id="105" name="テキスト ボックス 104"/>
          <p:cNvSpPr txBox="1"/>
          <p:nvPr/>
        </p:nvSpPr>
        <p:spPr>
          <a:xfrm>
            <a:off x="2827059" y="4066797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ガーデンヨガ（服部</a:t>
            </a:r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緑地）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テキスト ボックス 2"/>
          <p:cNvSpPr txBox="1"/>
          <p:nvPr/>
        </p:nvSpPr>
        <p:spPr>
          <a:xfrm>
            <a:off x="3226219" y="1110734"/>
            <a:ext cx="2988000" cy="950114"/>
          </a:xfrm>
          <a:prstGeom prst="rect">
            <a:avLst/>
          </a:prstGeom>
          <a:solidFill>
            <a:schemeClr val="lt1"/>
          </a:solidFill>
          <a:ln w="6350" cmpd="sng">
            <a:solidFill>
              <a:sysClr val="windowText" lastClr="000000"/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8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8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sz="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みどりの大阪推進計画</a:t>
            </a:r>
            <a:r>
              <a:rPr lang="ja-JP" sz="8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8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基本戦略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・みどり豊かな自然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環境の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保全・再生　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・みどりの風を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感じるネットワーク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の形成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・街の中に多様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なみどり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を創出　　　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・みどりの行動の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7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6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279" y="1162784"/>
            <a:ext cx="1034707" cy="803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" name="テキスト ボックス 1"/>
          <p:cNvSpPr txBox="1"/>
          <p:nvPr/>
        </p:nvSpPr>
        <p:spPr>
          <a:xfrm>
            <a:off x="175257" y="1110733"/>
            <a:ext cx="2988000" cy="932701"/>
          </a:xfrm>
          <a:prstGeom prst="rect">
            <a:avLst/>
          </a:prstGeom>
          <a:solidFill>
            <a:schemeClr val="lt1"/>
          </a:solidFill>
          <a:ln w="6350" cmpd="sng">
            <a:solidFill>
              <a:sysClr val="windowText" lastClr="000000"/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8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8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sz="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大阪府における都市計画のあり方（答申）」</a:t>
            </a:r>
            <a:endParaRPr 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都市づくりの基本目標</a:t>
            </a:r>
            <a:r>
              <a:rPr lang="en-US" alt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国際競争に打ち勝つ強い大阪の形成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安全・安心で生き生きと暮らせる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多様な魅力と風格のある大阪の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創造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1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6" r="29725" b="9515"/>
          <a:stretch/>
        </p:blipFill>
        <p:spPr bwMode="auto">
          <a:xfrm>
            <a:off x="2175198" y="1332939"/>
            <a:ext cx="878963" cy="53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" name="テキスト ボックス 132"/>
          <p:cNvSpPr txBox="1"/>
          <p:nvPr/>
        </p:nvSpPr>
        <p:spPr>
          <a:xfrm>
            <a:off x="6988274" y="1448594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○目標像</a:t>
            </a:r>
            <a:endParaRPr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4571296" y="2564904"/>
            <a:ext cx="5204081" cy="32403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88" name="グループ化 87"/>
          <p:cNvGrpSpPr/>
          <p:nvPr/>
        </p:nvGrpSpPr>
        <p:grpSpPr>
          <a:xfrm>
            <a:off x="4664968" y="5239459"/>
            <a:ext cx="5072308" cy="553998"/>
            <a:chOff x="135889" y="5666019"/>
            <a:chExt cx="5072308" cy="553998"/>
          </a:xfrm>
        </p:grpSpPr>
        <p:sp>
          <p:nvSpPr>
            <p:cNvPr id="102" name="テキスト ボックス 101"/>
            <p:cNvSpPr txBox="1"/>
            <p:nvPr/>
          </p:nvSpPr>
          <p:spPr>
            <a:xfrm>
              <a:off x="179065" y="5666019"/>
              <a:ext cx="502913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"/>
                </a:lnSpc>
              </a:pPr>
              <a:r>
                <a:rPr lang="ja-JP" altLang="en-US" sz="700" b="1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</a:t>
              </a:r>
              <a:endParaRPr lang="en-US" altLang="ja-JP" sz="7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>
                <a:lnSpc>
                  <a:spcPts val="1000"/>
                </a:lnSpc>
                <a:tabLst>
                  <a:tab pos="2333625" algn="l"/>
                </a:tabLst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●公園整備・管理・運営のポリシーを担保する仕組みづくり</a:t>
              </a:r>
              <a:r>
                <a:rPr lang="ja-JP" altLang="en-US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 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第三者機関による確認・評価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  <a:tabLst>
                  <a:tab pos="2333625" algn="l"/>
                </a:tabLst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●多様な主体による自立した公園づくり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・協働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を支える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仕組みづくり　　　　　　　　　</a:t>
              </a: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・公園ごとの指標や評価手法の確立</a:t>
              </a:r>
              <a:endPara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  <a:tabLst>
                  <a:tab pos="3586163" algn="l"/>
                </a:tabLst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●組織・財源の確保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・公園の管理運営に携わる多様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な人材と組織体制の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確保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・公園の管理運営に係る財源の確保</a:t>
              </a:r>
              <a:endPara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135889" y="5673033"/>
              <a:ext cx="3750539" cy="123111"/>
            </a:xfrm>
            <a:prstGeom prst="rect">
              <a:avLst/>
            </a:prstGeom>
            <a:ln>
              <a:noFill/>
            </a:ln>
          </p:spPr>
          <p:txBody>
            <a:bodyPr wrap="square" tIns="0" bIns="0" anchor="ctr" anchorCtr="0">
              <a:spAutoFit/>
            </a:bodyPr>
            <a:lstStyle/>
            <a:p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⑦都市・まちづくり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を先導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し続ける戦略的な整備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・管理・運営の仕組みづくり</a:t>
              </a: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4604250" y="3256824"/>
            <a:ext cx="4741858" cy="347806"/>
            <a:chOff x="4839201" y="984186"/>
            <a:chExt cx="4741858" cy="347806"/>
          </a:xfrm>
        </p:grpSpPr>
        <p:sp>
          <p:nvSpPr>
            <p:cNvPr id="137" name="テキスト ボックス 136"/>
            <p:cNvSpPr txBox="1"/>
            <p:nvPr/>
          </p:nvSpPr>
          <p:spPr>
            <a:xfrm>
              <a:off x="4839201" y="984186"/>
              <a:ext cx="381046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②民間活力を積極的に導入し、都市の活力を生み出す公園づくりを推進</a:t>
              </a:r>
              <a:endParaRPr kumimoji="1"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5016734" y="1131937"/>
              <a:ext cx="4564325" cy="2000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民間の資金やノウハウの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　　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・民活導入による還元の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仕組みづくり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・民間事業者が参入しやすい環境整備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4599874" y="3567641"/>
            <a:ext cx="5207006" cy="363707"/>
            <a:chOff x="4846905" y="1797070"/>
            <a:chExt cx="5207006" cy="363707"/>
          </a:xfrm>
        </p:grpSpPr>
        <p:sp>
          <p:nvSpPr>
            <p:cNvPr id="141" name="テキスト ボックス 140"/>
            <p:cNvSpPr txBox="1"/>
            <p:nvPr/>
          </p:nvSpPr>
          <p:spPr>
            <a:xfrm>
              <a:off x="4846905" y="1797070"/>
              <a:ext cx="364225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③公園を柔軟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使いこなし、地域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社会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に貢献する公園づくりを推進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5035609" y="1940204"/>
              <a:ext cx="5018302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・地域の課題に応じた施設の導入・ｲﾍﾞﾝﾄの実施　 ・ﾆｰｽﾞの変化に対応できる制度の導入  ・多様な主体が公園に関わる仕組みづくり</a:t>
              </a:r>
              <a:endPara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43" name="グループ化 142"/>
          <p:cNvGrpSpPr/>
          <p:nvPr/>
        </p:nvGrpSpPr>
        <p:grpSpPr>
          <a:xfrm>
            <a:off x="4603099" y="4207752"/>
            <a:ext cx="5153498" cy="345539"/>
            <a:chOff x="4821339" y="3331984"/>
            <a:chExt cx="5153498" cy="345539"/>
          </a:xfrm>
        </p:grpSpPr>
        <p:sp>
          <p:nvSpPr>
            <p:cNvPr id="145" name="テキスト ボックス 144"/>
            <p:cNvSpPr txBox="1"/>
            <p:nvPr/>
          </p:nvSpPr>
          <p:spPr>
            <a:xfrm>
              <a:off x="4821339" y="3331984"/>
              <a:ext cx="35907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④誰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もが安全・安心・快適に利用できる公園づくりを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800" spc="-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4972654" y="3456950"/>
              <a:ext cx="5002183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・公園管理の充実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・積極的な管理による、みどりの質の向上 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ユニバーサルデザインの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　 　・情報発信の強化</a:t>
              </a:r>
              <a:r>
                <a:rPr lang="ja-JP" altLang="en-US" sz="700" spc="-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7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4597723" y="4484083"/>
            <a:ext cx="3901108" cy="348072"/>
            <a:chOff x="4700289" y="4319790"/>
            <a:chExt cx="3901108" cy="348072"/>
          </a:xfrm>
        </p:grpSpPr>
        <p:sp>
          <p:nvSpPr>
            <p:cNvPr id="149" name="テキスト ボックス 148"/>
            <p:cNvSpPr txBox="1"/>
            <p:nvPr/>
          </p:nvSpPr>
          <p:spPr>
            <a:xfrm>
              <a:off x="4700289" y="4319790"/>
              <a:ext cx="390110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⑤府民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の命を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守る公園づくりを推進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4742295" y="4447289"/>
              <a:ext cx="3244841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・防災公園の整備　　　　　　　　・地域の防災力を高める取組みの推進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1" name="グループ化 150"/>
          <p:cNvGrpSpPr/>
          <p:nvPr/>
        </p:nvGrpSpPr>
        <p:grpSpPr>
          <a:xfrm>
            <a:off x="4604213" y="4738021"/>
            <a:ext cx="5301787" cy="366213"/>
            <a:chOff x="4795624" y="5249599"/>
            <a:chExt cx="5301787" cy="366213"/>
          </a:xfrm>
        </p:grpSpPr>
        <p:sp>
          <p:nvSpPr>
            <p:cNvPr id="153" name="テキスト ボックス 152"/>
            <p:cNvSpPr txBox="1"/>
            <p:nvPr/>
          </p:nvSpPr>
          <p:spPr>
            <a:xfrm>
              <a:off x="4795624" y="5249599"/>
              <a:ext cx="38225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⑥多様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な自然と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ふれあい、都市の環境を保全する公園づくりを推進</a:t>
              </a:r>
              <a:endParaRPr kumimoji="1"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4946910" y="5395239"/>
              <a:ext cx="5150501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自然の重要性の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発信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・公園の自然を積極的に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守る　　・自然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とふれあう機会の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創出　　・省エネルギー型・資源循環型の公園づくり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55" name="角丸四角形 154"/>
          <p:cNvSpPr/>
          <p:nvPr/>
        </p:nvSpPr>
        <p:spPr>
          <a:xfrm>
            <a:off x="4621216" y="3216614"/>
            <a:ext cx="5130349" cy="1891811"/>
          </a:xfrm>
          <a:prstGeom prst="roundRect">
            <a:avLst>
              <a:gd name="adj" fmla="val 4372"/>
            </a:avLst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6" name="角丸四角形 155"/>
          <p:cNvSpPr/>
          <p:nvPr/>
        </p:nvSpPr>
        <p:spPr>
          <a:xfrm>
            <a:off x="4689376" y="3256824"/>
            <a:ext cx="5038562" cy="690968"/>
          </a:xfrm>
          <a:prstGeom prst="roundRect">
            <a:avLst>
              <a:gd name="adj" fmla="val 4372"/>
            </a:avLst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7" name="角丸四角形 156"/>
          <p:cNvSpPr/>
          <p:nvPr/>
        </p:nvSpPr>
        <p:spPr>
          <a:xfrm>
            <a:off x="4703664" y="4179458"/>
            <a:ext cx="5024273" cy="883145"/>
          </a:xfrm>
          <a:prstGeom prst="roundRect">
            <a:avLst>
              <a:gd name="adj" fmla="val 4372"/>
            </a:avLst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158" name="グループ化 157"/>
          <p:cNvGrpSpPr/>
          <p:nvPr/>
        </p:nvGrpSpPr>
        <p:grpSpPr>
          <a:xfrm>
            <a:off x="5817096" y="3896463"/>
            <a:ext cx="3049283" cy="339839"/>
            <a:chOff x="-191527" y="-291857"/>
            <a:chExt cx="3049283" cy="357282"/>
          </a:xfrm>
        </p:grpSpPr>
        <p:grpSp>
          <p:nvGrpSpPr>
            <p:cNvPr id="159" name="グループ化 158"/>
            <p:cNvGrpSpPr/>
            <p:nvPr/>
          </p:nvGrpSpPr>
          <p:grpSpPr>
            <a:xfrm>
              <a:off x="624952" y="-291857"/>
              <a:ext cx="885324" cy="357282"/>
              <a:chOff x="-41798" y="-263660"/>
              <a:chExt cx="885324" cy="322759"/>
            </a:xfrm>
          </p:grpSpPr>
          <p:sp>
            <p:nvSpPr>
              <p:cNvPr id="163" name="角丸四角形 162"/>
              <p:cNvSpPr>
                <a:spLocks noChangeAspect="1"/>
              </p:cNvSpPr>
              <p:nvPr/>
            </p:nvSpPr>
            <p:spPr>
              <a:xfrm>
                <a:off x="-9525" y="-228903"/>
                <a:ext cx="828675" cy="258976"/>
              </a:xfrm>
              <a:prstGeom prst="roundRect">
                <a:avLst>
                  <a:gd name="adj" fmla="val 47073"/>
                </a:avLst>
              </a:prstGeom>
              <a:noFill/>
              <a:ln w="28575">
                <a:solidFill>
                  <a:sysClr val="windowText" lastClr="00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4" name="山形 163"/>
              <p:cNvSpPr/>
              <p:nvPr/>
            </p:nvSpPr>
            <p:spPr>
              <a:xfrm rot="5400000" flipH="1" flipV="1">
                <a:off x="-40972" y="-145063"/>
                <a:ext cx="70348" cy="72000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5" name="山形 164"/>
              <p:cNvSpPr/>
              <p:nvPr/>
            </p:nvSpPr>
            <p:spPr>
              <a:xfrm rot="16200000" flipH="1">
                <a:off x="772352" y="-145210"/>
                <a:ext cx="70348" cy="72000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6" name="山形 165"/>
              <p:cNvSpPr/>
              <p:nvPr/>
            </p:nvSpPr>
            <p:spPr>
              <a:xfrm flipH="1" flipV="1">
                <a:off x="361950" y="-11249"/>
                <a:ext cx="72000" cy="70348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7" name="山形 166"/>
              <p:cNvSpPr/>
              <p:nvPr/>
            </p:nvSpPr>
            <p:spPr>
              <a:xfrm flipV="1">
                <a:off x="380594" y="-263660"/>
                <a:ext cx="72000" cy="70348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</p:grpSp>
        <p:sp>
          <p:nvSpPr>
            <p:cNvPr id="160" name="テキスト ボックス 100"/>
            <p:cNvSpPr txBox="1"/>
            <p:nvPr/>
          </p:nvSpPr>
          <p:spPr>
            <a:xfrm>
              <a:off x="742950" y="-206798"/>
              <a:ext cx="647700" cy="25224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相乗効果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61" name="テキスト ボックス 97"/>
            <p:cNvSpPr txBox="1"/>
            <p:nvPr/>
          </p:nvSpPr>
          <p:spPr>
            <a:xfrm>
              <a:off x="-191527" y="-234418"/>
              <a:ext cx="826166" cy="26975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公園の魅力向上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62" name="テキスト ボックス 97"/>
            <p:cNvSpPr txBox="1"/>
            <p:nvPr/>
          </p:nvSpPr>
          <p:spPr>
            <a:xfrm>
              <a:off x="1414607" y="-233358"/>
              <a:ext cx="1443149" cy="24289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地域への波及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効果</a:t>
              </a:r>
              <a:r>
                <a:rPr lang="ja-JP" altLang="en-US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、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収益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の還元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4618373" y="2779429"/>
            <a:ext cx="3968473" cy="364589"/>
            <a:chOff x="4852211" y="725334"/>
            <a:chExt cx="3968473" cy="364589"/>
          </a:xfrm>
        </p:grpSpPr>
        <p:sp>
          <p:nvSpPr>
            <p:cNvPr id="170" name="テキスト ボックス 169"/>
            <p:cNvSpPr txBox="1"/>
            <p:nvPr/>
          </p:nvSpPr>
          <p:spPr>
            <a:xfrm>
              <a:off x="4852211" y="725334"/>
              <a:ext cx="36327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①公園毎の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特色を活かし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育み、“都市の顔”となる公園づくり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</a:t>
              </a:r>
              <a:r>
                <a:rPr lang="en-US" altLang="ja-JP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5025696" y="869350"/>
              <a:ext cx="3794988" cy="2205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質の高いみどり空間の創出・保全・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　・各公園の特色を活かしたマネジメントプランの策定　　　　　</a:t>
              </a:r>
              <a:endPara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4" name="テキスト ボックス 173"/>
          <p:cNvSpPr txBox="1"/>
          <p:nvPr/>
        </p:nvSpPr>
        <p:spPr>
          <a:xfrm>
            <a:off x="4520952" y="2543622"/>
            <a:ext cx="18004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○基本方針と具体的な取組方策</a:t>
            </a:r>
            <a:endParaRPr kumimoji="1"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右矢印 178"/>
          <p:cNvSpPr/>
          <p:nvPr/>
        </p:nvSpPr>
        <p:spPr>
          <a:xfrm>
            <a:off x="4137716" y="3305250"/>
            <a:ext cx="433584" cy="1851942"/>
          </a:xfrm>
          <a:prstGeom prst="rightArrow">
            <a:avLst>
              <a:gd name="adj1" fmla="val 66242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/>
          <p:cNvSpPr/>
          <p:nvPr/>
        </p:nvSpPr>
        <p:spPr>
          <a:xfrm>
            <a:off x="7884825" y="5890158"/>
            <a:ext cx="2098651" cy="884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都市計画審議会常務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委員会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  <a:p>
            <a:pPr>
              <a:lnSpc>
                <a:spcPts val="300"/>
              </a:lnSpc>
            </a:pP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委員長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塚口　博司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（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立命館大学特任教授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部会長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加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我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宏之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立大学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嘉名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光市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滋野　由紀子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立大学教授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部会員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赤澤　宏樹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兵庫県立大学教授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部会員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井原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縁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奈良県立大学准教授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6131" y="5909313"/>
            <a:ext cx="7764312" cy="83969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/>
          <p:cNvSpPr/>
          <p:nvPr/>
        </p:nvSpPr>
        <p:spPr>
          <a:xfrm>
            <a:off x="7944472" y="5911201"/>
            <a:ext cx="1865672" cy="83969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09570" y="2017648"/>
            <a:ext cx="458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○府営公園の意義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各時代の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な社会要請を先導的に受け入れ、都市・まちづくりを牽引する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こと。</a:t>
            </a: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9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2720752" y="2564904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○府営公園の課題</a:t>
            </a:r>
            <a:endParaRPr kumimoji="1"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6" name="図 125" descr="P1130032小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59" y="4213514"/>
            <a:ext cx="977370" cy="622307"/>
          </a:xfrm>
          <a:prstGeom prst="rect">
            <a:avLst/>
          </a:prstGeom>
          <a:noFill/>
        </p:spPr>
      </p:pic>
      <p:grpSp>
        <p:nvGrpSpPr>
          <p:cNvPr id="12" name="グループ化 11"/>
          <p:cNvGrpSpPr/>
          <p:nvPr/>
        </p:nvGrpSpPr>
        <p:grpSpPr>
          <a:xfrm>
            <a:off x="2449012" y="4221085"/>
            <a:ext cx="296401" cy="786464"/>
            <a:chOff x="2449012" y="3498437"/>
            <a:chExt cx="296401" cy="542691"/>
          </a:xfrm>
        </p:grpSpPr>
        <p:cxnSp>
          <p:nvCxnSpPr>
            <p:cNvPr id="130" name="直線コネクタ 129"/>
            <p:cNvCxnSpPr/>
            <p:nvPr/>
          </p:nvCxnSpPr>
          <p:spPr>
            <a:xfrm>
              <a:off x="2449012" y="4041128"/>
              <a:ext cx="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/>
            <p:nvPr/>
          </p:nvCxnSpPr>
          <p:spPr>
            <a:xfrm>
              <a:off x="2601413" y="3498437"/>
              <a:ext cx="144000" cy="0"/>
            </a:xfrm>
            <a:prstGeom prst="line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5" name="角丸四角形 174"/>
          <p:cNvSpPr/>
          <p:nvPr/>
        </p:nvSpPr>
        <p:spPr>
          <a:xfrm>
            <a:off x="4606928" y="5239458"/>
            <a:ext cx="5130348" cy="525423"/>
          </a:xfrm>
          <a:prstGeom prst="roundRect">
            <a:avLst>
              <a:gd name="adj" fmla="val 14178"/>
            </a:avLst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76" name="角丸四角形 175"/>
          <p:cNvSpPr/>
          <p:nvPr/>
        </p:nvSpPr>
        <p:spPr>
          <a:xfrm>
            <a:off x="4621216" y="2799696"/>
            <a:ext cx="5130350" cy="293675"/>
          </a:xfrm>
          <a:prstGeom prst="roundRect">
            <a:avLst>
              <a:gd name="adj" fmla="val 13034"/>
            </a:avLst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026" name="Picture 2" descr="\\G0000sv0ns502\d11544$\doc\公園課\地域まちづくり支援G\45_府営公園マスタープラン\03_常務委員会\06_300129第2回委員会\写真\P1050583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53041" y="5940889"/>
            <a:ext cx="881640" cy="661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" name="Picture 18" descr="IMG_9457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60" y="4992985"/>
            <a:ext cx="977370" cy="67526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05" name="テキスト ボックス 204"/>
          <p:cNvSpPr txBox="1"/>
          <p:nvPr/>
        </p:nvSpPr>
        <p:spPr>
          <a:xfrm>
            <a:off x="2919096" y="5641057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運営審議会（泉佐野丘陵緑地）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6" name="直線コネクタ 205"/>
          <p:cNvCxnSpPr/>
          <p:nvPr/>
        </p:nvCxnSpPr>
        <p:spPr>
          <a:xfrm>
            <a:off x="2449686" y="3429000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593012" y="3429000"/>
            <a:ext cx="0" cy="158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グループ化 26"/>
          <p:cNvGrpSpPr/>
          <p:nvPr/>
        </p:nvGrpSpPr>
        <p:grpSpPr>
          <a:xfrm>
            <a:off x="128464" y="2562296"/>
            <a:ext cx="2320549" cy="1534967"/>
            <a:chOff x="128464" y="2019882"/>
            <a:chExt cx="2320549" cy="1534967"/>
          </a:xfrm>
        </p:grpSpPr>
        <p:sp>
          <p:nvSpPr>
            <p:cNvPr id="89" name="テキスト ボックス 2"/>
            <p:cNvSpPr txBox="1"/>
            <p:nvPr/>
          </p:nvSpPr>
          <p:spPr>
            <a:xfrm>
              <a:off x="128464" y="2019882"/>
              <a:ext cx="2320549" cy="1534967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ysClr val="windowText" lastClr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>
                <a:lnSpc>
                  <a:spcPts val="700"/>
                </a:lnSpc>
                <a:spcAft>
                  <a:spcPts val="0"/>
                </a:spcAft>
              </a:pPr>
              <a:endParaRPr lang="en-US" alt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  <a:spcAft>
                  <a:spcPts val="0"/>
                </a:spcAft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  <a:spcAft>
                  <a:spcPts val="0"/>
                </a:spcAft>
              </a:pPr>
              <a:endPara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・公園に対する関心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高まり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・府民ニーズの多様化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・多様な主体が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公園づくりに参画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・防災公園の整備推進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・施設や樹木の着実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な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維持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・更新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・多様な生物の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生息・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生育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空間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en-US" sz="700" dirty="0">
                  <a:solidFill>
                    <a:srgbClr val="000000"/>
                  </a:solidFill>
                  <a:effectLst/>
                  <a:latin typeface="Meiryo UI"/>
                  <a:cs typeface="ＭＳ Ｐゴシック"/>
                </a:rPr>
                <a:t> 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128464" y="2042681"/>
              <a:ext cx="11079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○府営公園の現状</a:t>
              </a:r>
              <a:endParaRPr kumimoji="1"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207" name="図 206"/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5" t="7043" r="31615" b="16453"/>
            <a:stretch/>
          </p:blipFill>
          <p:spPr bwMode="auto">
            <a:xfrm>
              <a:off x="1414652" y="2280670"/>
              <a:ext cx="1010385" cy="978482"/>
            </a:xfrm>
            <a:prstGeom prst="rect">
              <a:avLst/>
            </a:prstGeom>
            <a:noFill/>
          </p:spPr>
        </p:pic>
        <p:sp>
          <p:nvSpPr>
            <p:cNvPr id="209" name="テキスト ボックス 208"/>
            <p:cNvSpPr txBox="1"/>
            <p:nvPr/>
          </p:nvSpPr>
          <p:spPr>
            <a:xfrm>
              <a:off x="1429932" y="3235374"/>
              <a:ext cx="9594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来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園者に対するアンケート調査結果（</a:t>
              </a: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H23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0" name="テキスト ボックス 209"/>
          <p:cNvSpPr txBox="1"/>
          <p:nvPr/>
        </p:nvSpPr>
        <p:spPr>
          <a:xfrm>
            <a:off x="2813180" y="4842227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ローソン</a:t>
            </a:r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久宝寺</a:t>
            </a:r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緑地</a:t>
            </a:r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98420" y="4284233"/>
            <a:ext cx="2350593" cy="1521666"/>
            <a:chOff x="98420" y="3849134"/>
            <a:chExt cx="2350593" cy="1521666"/>
          </a:xfrm>
        </p:grpSpPr>
        <p:sp>
          <p:nvSpPr>
            <p:cNvPr id="90" name="テキスト ボックス 2"/>
            <p:cNvSpPr txBox="1"/>
            <p:nvPr/>
          </p:nvSpPr>
          <p:spPr>
            <a:xfrm>
              <a:off x="128464" y="3855802"/>
              <a:ext cx="2320549" cy="1514998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ysClr val="windowText" lastClr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>
                <a:lnSpc>
                  <a:spcPts val="1000"/>
                </a:lnSpc>
                <a:spcAft>
                  <a:spcPts val="0"/>
                </a:spcAft>
              </a:pP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300"/>
                </a:lnSpc>
                <a:spcAft>
                  <a:spcPts val="0"/>
                </a:spcAft>
              </a:pP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人口減少・少子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高齢化の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進行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・ライフスタイルの多様化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・自然災害の発生リスク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高まり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と甚大化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・都市環境の悪化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・みどりに対する府民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意識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高まり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・グローバル化の進展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 marL="101600" indent="-101600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・予算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・人材の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減少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 marL="101600" indent="-101600"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 smtClean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・環境の変化を受けた最近の国の動向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98420" y="3849134"/>
              <a:ext cx="17972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○府営公園を取り巻く環境の変化</a:t>
              </a:r>
              <a:endParaRPr kumimoji="1"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1241192" y="5015804"/>
              <a:ext cx="118473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自然災害発生リスク</a:t>
              </a:r>
              <a:endPara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3" name="正方形/長方形 212"/>
          <p:cNvSpPr/>
          <p:nvPr/>
        </p:nvSpPr>
        <p:spPr>
          <a:xfrm>
            <a:off x="128463" y="808691"/>
            <a:ext cx="6181964" cy="14396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4" name="正方形/長方形 213"/>
          <p:cNvSpPr/>
          <p:nvPr/>
        </p:nvSpPr>
        <p:spPr>
          <a:xfrm>
            <a:off x="7037323" y="1458119"/>
            <a:ext cx="2690615" cy="7943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5" name="正方形/長方形 214"/>
          <p:cNvSpPr/>
          <p:nvPr/>
        </p:nvSpPr>
        <p:spPr>
          <a:xfrm>
            <a:off x="7041232" y="808692"/>
            <a:ext cx="2686706" cy="6040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34" name="右矢印 133"/>
          <p:cNvSpPr/>
          <p:nvPr/>
        </p:nvSpPr>
        <p:spPr>
          <a:xfrm>
            <a:off x="6321445" y="1099781"/>
            <a:ext cx="666829" cy="961067"/>
          </a:xfrm>
          <a:prstGeom prst="rightArrow">
            <a:avLst>
              <a:gd name="adj1" fmla="val 42415"/>
              <a:gd name="adj2" fmla="val 353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428424" y="5909313"/>
            <a:ext cx="6175427" cy="890988"/>
            <a:chOff x="452807" y="5852163"/>
            <a:chExt cx="6175427" cy="890988"/>
          </a:xfrm>
        </p:grpSpPr>
        <p:sp>
          <p:nvSpPr>
            <p:cNvPr id="182" name="テキスト ボックス 181"/>
            <p:cNvSpPr txBox="1"/>
            <p:nvPr/>
          </p:nvSpPr>
          <p:spPr>
            <a:xfrm>
              <a:off x="2513112" y="5852163"/>
              <a:ext cx="98705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H29.9.27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第１回常務委員会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府営公園の現状 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5" name="テキスト ボックス 184"/>
            <p:cNvSpPr txBox="1"/>
            <p:nvPr/>
          </p:nvSpPr>
          <p:spPr>
            <a:xfrm>
              <a:off x="3587899" y="5852163"/>
              <a:ext cx="1056752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H29.11.20</a:t>
              </a: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第１回部会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府営公園の意義 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6" name="テキスト ボックス 185"/>
            <p:cNvSpPr txBox="1"/>
            <p:nvPr/>
          </p:nvSpPr>
          <p:spPr>
            <a:xfrm>
              <a:off x="4587027" y="5852163"/>
              <a:ext cx="1031352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H29.12.18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第２回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部会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府営公園の課題 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5630345" y="5852163"/>
              <a:ext cx="99788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H30.1.29</a:t>
              </a: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第２回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常務委員会　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中間報告（案）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8" name="テキスト ボックス 187"/>
            <p:cNvSpPr txBox="1"/>
            <p:nvPr/>
          </p:nvSpPr>
          <p:spPr>
            <a:xfrm>
              <a:off x="452807" y="6276357"/>
              <a:ext cx="989710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 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H30.2.9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都市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計画審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議会　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中間報告（案）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9" name="テキスト ボックス 188"/>
            <p:cNvSpPr txBox="1"/>
            <p:nvPr/>
          </p:nvSpPr>
          <p:spPr>
            <a:xfrm>
              <a:off x="1437184" y="6276357"/>
              <a:ext cx="1116503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H30.3.29 </a:t>
              </a: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第３回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部会　　　　　　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提言（たたき台）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2513112" y="6276357"/>
              <a:ext cx="1219403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H30.5.28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第４回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部会　　　　　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提言（素案）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1" name="テキスト ボックス 190"/>
            <p:cNvSpPr txBox="1"/>
            <p:nvPr/>
          </p:nvSpPr>
          <p:spPr>
            <a:xfrm>
              <a:off x="3587899" y="6276357"/>
              <a:ext cx="1001867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H30.7.23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第５回部会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提言（素案）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2" name="テキスト ボックス 191"/>
            <p:cNvSpPr txBox="1"/>
            <p:nvPr/>
          </p:nvSpPr>
          <p:spPr>
            <a:xfrm>
              <a:off x="4587027" y="6276357"/>
              <a:ext cx="1219403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H30.8.30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回部会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提言（案）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3" name="テキスト ボックス 192"/>
            <p:cNvSpPr txBox="1"/>
            <p:nvPr/>
          </p:nvSpPr>
          <p:spPr>
            <a:xfrm>
              <a:off x="1437184" y="5852163"/>
              <a:ext cx="9566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H29.2.20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都市計画審議会</a:t>
              </a:r>
              <a:endPara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報告「都市計画公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園のあり方について」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6" name="テキスト ボックス 215"/>
            <p:cNvSpPr txBox="1"/>
            <p:nvPr/>
          </p:nvSpPr>
          <p:spPr>
            <a:xfrm>
              <a:off x="5630345" y="6276357"/>
              <a:ext cx="98705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H30.10.1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第３回常務委員会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提言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4304928" y="1196752"/>
            <a:ext cx="9151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H21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2095650" y="1180969"/>
            <a:ext cx="9151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366705" y="5908630"/>
            <a:ext cx="43275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敬称略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5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122" y="4797152"/>
            <a:ext cx="1204877" cy="661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下矢印 2"/>
          <p:cNvSpPr/>
          <p:nvPr/>
        </p:nvSpPr>
        <p:spPr>
          <a:xfrm>
            <a:off x="6864579" y="3091061"/>
            <a:ext cx="454776" cy="12920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下矢印 110"/>
          <p:cNvSpPr/>
          <p:nvPr/>
        </p:nvSpPr>
        <p:spPr>
          <a:xfrm flipV="1">
            <a:off x="6850703" y="5108080"/>
            <a:ext cx="454776" cy="12112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094697" y="1807091"/>
            <a:ext cx="959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高次都市機能ネットワーク型の都市構造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055007" y="1910922"/>
            <a:ext cx="9594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みどりのネットワーク図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816479" y="6571300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常務委員会の様子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0" name="直線コネクタ 119"/>
          <p:cNvCxnSpPr/>
          <p:nvPr/>
        </p:nvCxnSpPr>
        <p:spPr>
          <a:xfrm>
            <a:off x="2358430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3395350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4443611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5481463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72504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71091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2358430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3395350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4443611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5481463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正方形/長方形 147"/>
          <p:cNvSpPr/>
          <p:nvPr/>
        </p:nvSpPr>
        <p:spPr>
          <a:xfrm>
            <a:off x="96130" y="2543621"/>
            <a:ext cx="9714014" cy="331424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85450" y="740321"/>
            <a:ext cx="9714014" cy="154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二等辺三角形 143"/>
          <p:cNvSpPr/>
          <p:nvPr/>
        </p:nvSpPr>
        <p:spPr>
          <a:xfrm>
            <a:off x="2409167" y="2288322"/>
            <a:ext cx="5276175" cy="255300"/>
          </a:xfrm>
          <a:prstGeom prst="triangle">
            <a:avLst>
              <a:gd name="adj" fmla="val 491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80135" y="2349991"/>
            <a:ext cx="25610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上位計画の実現に寄与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09604" y="299264"/>
            <a:ext cx="2194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都市計画公園のあり方」検討の必要性</a:t>
            </a: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7924" y="469816"/>
            <a:ext cx="990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社会情勢の急激な変化に伴い多様化する、都市・まちづくりの課題を改善する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に、「公園」をどの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ように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積極活用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かという視点で、「都市計画公園」の核となる府営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83600" y="314201"/>
            <a:ext cx="9714014" cy="37106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9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9541</TotalTime>
  <Words>376</Words>
  <Application>Microsoft Office PowerPoint</Application>
  <PresentationFormat>A4 210 x 297 mm</PresentationFormat>
  <Paragraphs>139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HGPｺﾞｼｯｸM</vt:lpstr>
      <vt:lpstr>HGSｺﾞｼｯｸM</vt:lpstr>
      <vt:lpstr>HGS創英角ｺﾞｼｯｸUB</vt:lpstr>
      <vt:lpstr>HG丸ｺﾞｼｯｸM-PRO</vt:lpstr>
      <vt:lpstr>Meiryo UI</vt:lpstr>
      <vt:lpstr>ＭＳ Ｐゴシック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大阪府庁;本多麻衣</dc:creator>
  <cp:lastModifiedBy>陣門　泰輔</cp:lastModifiedBy>
  <cp:revision>616</cp:revision>
  <cp:lastPrinted>2019-02-04T01:24:19Z</cp:lastPrinted>
  <dcterms:created xsi:type="dcterms:W3CDTF">2017-12-11T01:30:04Z</dcterms:created>
  <dcterms:modified xsi:type="dcterms:W3CDTF">2019-02-04T01:24:58Z</dcterms:modified>
</cp:coreProperties>
</file>