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8"/>
  </p:notesMasterIdLst>
  <p:sldIdLst>
    <p:sldId id="263" r:id="rId2"/>
    <p:sldId id="262" r:id="rId3"/>
    <p:sldId id="264" r:id="rId4"/>
    <p:sldId id="269" r:id="rId5"/>
    <p:sldId id="271" r:id="rId6"/>
    <p:sldId id="270" r:id="rId7"/>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6" autoAdjust="0"/>
    <p:restoredTop sz="94434" autoAdjust="0"/>
  </p:normalViewPr>
  <p:slideViewPr>
    <p:cSldViewPr snapToGrid="0">
      <p:cViewPr varScale="1">
        <p:scale>
          <a:sx n="50" d="100"/>
          <a:sy n="50" d="100"/>
        </p:scale>
        <p:origin x="17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8" tIns="45714" rIns="91428" bIns="45714" rtlCol="0"/>
          <a:lstStyle>
            <a:lvl1pPr algn="r">
              <a:defRPr sz="1200"/>
            </a:lvl1pPr>
          </a:lstStyle>
          <a:p>
            <a:fld id="{DC0270EE-740D-4F14-B6D1-06C17908EB1E}" type="datetimeFigureOut">
              <a:rPr kumimoji="1" lang="ja-JP" altLang="en-US" smtClean="0"/>
              <a:t>2023/4/8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40" y="4783140"/>
            <a:ext cx="5445125" cy="3913187"/>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28" tIns="45714" rIns="91428" bIns="45714" rtlCol="0" anchor="b"/>
          <a:lstStyle>
            <a:lvl1pPr algn="r">
              <a:defRPr sz="1200"/>
            </a:lvl1pPr>
          </a:lstStyle>
          <a:p>
            <a:fld id="{93596233-8793-4DB2-A5B2-D92D0638EFA2}" type="slidenum">
              <a:rPr kumimoji="1" lang="ja-JP" altLang="en-US" smtClean="0"/>
              <a:t>‹#›</a:t>
            </a:fld>
            <a:endParaRPr kumimoji="1" lang="ja-JP" altLang="en-US"/>
          </a:p>
        </p:txBody>
      </p:sp>
    </p:spTree>
    <p:extLst>
      <p:ext uri="{BB962C8B-B14F-4D97-AF65-F5344CB8AC3E}">
        <p14:creationId xmlns:p14="http://schemas.microsoft.com/office/powerpoint/2010/main" val="57140168"/>
      </p:ext>
    </p:extLst>
  </p:cSld>
  <p:clrMap bg1="lt1" tx1="dk1" bg2="lt2" tx2="dk2" accent1="accent1" accent2="accent2" accent3="accent3" accent4="accent4" accent5="accent5" accent6="accent6" hlink="hlink" folHlink="folHlink"/>
  <p:notesStyle>
    <a:lvl1pPr marL="0" algn="l" defTabSz="1221913" rtl="0" eaLnBrk="1" latinLnBrk="0" hangingPunct="1">
      <a:defRPr kumimoji="1" sz="1604" kern="1200">
        <a:solidFill>
          <a:schemeClr val="tx1"/>
        </a:solidFill>
        <a:latin typeface="+mn-lt"/>
        <a:ea typeface="+mn-ea"/>
        <a:cs typeface="+mn-cs"/>
      </a:defRPr>
    </a:lvl1pPr>
    <a:lvl2pPr marL="610956" algn="l" defTabSz="1221913" rtl="0" eaLnBrk="1" latinLnBrk="0" hangingPunct="1">
      <a:defRPr kumimoji="1" sz="1604" kern="1200">
        <a:solidFill>
          <a:schemeClr val="tx1"/>
        </a:solidFill>
        <a:latin typeface="+mn-lt"/>
        <a:ea typeface="+mn-ea"/>
        <a:cs typeface="+mn-cs"/>
      </a:defRPr>
    </a:lvl2pPr>
    <a:lvl3pPr marL="1221913" algn="l" defTabSz="1221913" rtl="0" eaLnBrk="1" latinLnBrk="0" hangingPunct="1">
      <a:defRPr kumimoji="1" sz="1604" kern="1200">
        <a:solidFill>
          <a:schemeClr val="tx1"/>
        </a:solidFill>
        <a:latin typeface="+mn-lt"/>
        <a:ea typeface="+mn-ea"/>
        <a:cs typeface="+mn-cs"/>
      </a:defRPr>
    </a:lvl3pPr>
    <a:lvl4pPr marL="1832869" algn="l" defTabSz="1221913" rtl="0" eaLnBrk="1" latinLnBrk="0" hangingPunct="1">
      <a:defRPr kumimoji="1" sz="1604" kern="1200">
        <a:solidFill>
          <a:schemeClr val="tx1"/>
        </a:solidFill>
        <a:latin typeface="+mn-lt"/>
        <a:ea typeface="+mn-ea"/>
        <a:cs typeface="+mn-cs"/>
      </a:defRPr>
    </a:lvl4pPr>
    <a:lvl5pPr marL="2443825" algn="l" defTabSz="1221913" rtl="0" eaLnBrk="1" latinLnBrk="0" hangingPunct="1">
      <a:defRPr kumimoji="1" sz="1604" kern="1200">
        <a:solidFill>
          <a:schemeClr val="tx1"/>
        </a:solidFill>
        <a:latin typeface="+mn-lt"/>
        <a:ea typeface="+mn-ea"/>
        <a:cs typeface="+mn-cs"/>
      </a:defRPr>
    </a:lvl5pPr>
    <a:lvl6pPr marL="3054782" algn="l" defTabSz="1221913" rtl="0" eaLnBrk="1" latinLnBrk="0" hangingPunct="1">
      <a:defRPr kumimoji="1" sz="1604" kern="1200">
        <a:solidFill>
          <a:schemeClr val="tx1"/>
        </a:solidFill>
        <a:latin typeface="+mn-lt"/>
        <a:ea typeface="+mn-ea"/>
        <a:cs typeface="+mn-cs"/>
      </a:defRPr>
    </a:lvl6pPr>
    <a:lvl7pPr marL="3665738" algn="l" defTabSz="1221913" rtl="0" eaLnBrk="1" latinLnBrk="0" hangingPunct="1">
      <a:defRPr kumimoji="1" sz="1604" kern="1200">
        <a:solidFill>
          <a:schemeClr val="tx1"/>
        </a:solidFill>
        <a:latin typeface="+mn-lt"/>
        <a:ea typeface="+mn-ea"/>
        <a:cs typeface="+mn-cs"/>
      </a:defRPr>
    </a:lvl7pPr>
    <a:lvl8pPr marL="4276695" algn="l" defTabSz="1221913" rtl="0" eaLnBrk="1" latinLnBrk="0" hangingPunct="1">
      <a:defRPr kumimoji="1" sz="1604" kern="1200">
        <a:solidFill>
          <a:schemeClr val="tx1"/>
        </a:solidFill>
        <a:latin typeface="+mn-lt"/>
        <a:ea typeface="+mn-ea"/>
        <a:cs typeface="+mn-cs"/>
      </a:defRPr>
    </a:lvl8pPr>
    <a:lvl9pPr marL="4887651" algn="l" defTabSz="1221913" rtl="0" eaLnBrk="1" latinLnBrk="0" hangingPunct="1">
      <a:defRPr kumimoji="1" sz="16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596233-8793-4DB2-A5B2-D92D0638EFA2}" type="slidenum">
              <a:rPr kumimoji="1" lang="ja-JP" altLang="en-US" smtClean="0"/>
              <a:t>2</a:t>
            </a:fld>
            <a:endParaRPr kumimoji="1" lang="ja-JP" altLang="en-US"/>
          </a:p>
        </p:txBody>
      </p:sp>
    </p:spTree>
    <p:extLst>
      <p:ext uri="{BB962C8B-B14F-4D97-AF65-F5344CB8AC3E}">
        <p14:creationId xmlns:p14="http://schemas.microsoft.com/office/powerpoint/2010/main" val="80427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E55F2-E74F-4B0B-95E2-A84BCA1E06B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835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8072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418434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52540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75660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343491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78552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105742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111928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341283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45545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2023/4/8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85934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FD520BC-9A68-41BF-A5FA-85C4FF212A6C}" type="datetimeFigureOut">
              <a:rPr kumimoji="1" lang="ja-JP" altLang="en-US" smtClean="0"/>
              <a:t>2023/4/8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0423446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25328" y="2369251"/>
            <a:ext cx="8961120" cy="2160591"/>
          </a:xfrm>
          <a:prstGeom prst="rect">
            <a:avLst/>
          </a:prstGeom>
          <a:noFill/>
        </p:spPr>
        <p:txBody>
          <a:bodyPr wrap="square" rtlCol="0">
            <a:spAutoFit/>
          </a:bodyPr>
          <a:lstStyle/>
          <a:p>
            <a:pPr algn="ctr"/>
            <a:endParaRPr kumimoji="1" lang="en-US" altLang="ja-JP" sz="4480" dirty="0">
              <a:latin typeface="Meiryo UI" panose="020B0604030504040204" pitchFamily="50" charset="-128"/>
              <a:ea typeface="Meiryo UI" panose="020B0604030504040204" pitchFamily="50" charset="-128"/>
            </a:endParaRPr>
          </a:p>
          <a:p>
            <a:pPr algn="ctr"/>
            <a:r>
              <a:rPr kumimoji="1" lang="ja-JP" altLang="en-US" sz="4480" dirty="0">
                <a:latin typeface="Meiryo UI" panose="020B0604030504040204" pitchFamily="50" charset="-128"/>
                <a:ea typeface="Meiryo UI" panose="020B0604030504040204" pitchFamily="50" charset="-128"/>
              </a:rPr>
              <a:t>「大阪府高齢者計画</a:t>
            </a:r>
            <a:r>
              <a:rPr kumimoji="1" lang="en-US" altLang="ja-JP" sz="4480" dirty="0">
                <a:latin typeface="Meiryo UI" panose="020B0604030504040204" pitchFamily="50" charset="-128"/>
                <a:ea typeface="Meiryo UI" panose="020B0604030504040204" pitchFamily="50" charset="-128"/>
              </a:rPr>
              <a:t>2021</a:t>
            </a:r>
            <a:r>
              <a:rPr kumimoji="1" lang="ja-JP" altLang="en-US" sz="4480" dirty="0">
                <a:latin typeface="Meiryo UI" panose="020B0604030504040204" pitchFamily="50" charset="-128"/>
                <a:ea typeface="Meiryo UI" panose="020B0604030504040204" pitchFamily="50" charset="-128"/>
              </a:rPr>
              <a:t>」の</a:t>
            </a:r>
            <a:endParaRPr kumimoji="1" lang="en-US" altLang="ja-JP" sz="4480" dirty="0">
              <a:latin typeface="Meiryo UI" panose="020B0604030504040204" pitchFamily="50" charset="-128"/>
              <a:ea typeface="Meiryo UI" panose="020B0604030504040204" pitchFamily="50" charset="-128"/>
            </a:endParaRPr>
          </a:p>
          <a:p>
            <a:pPr algn="ctr"/>
            <a:r>
              <a:rPr kumimoji="1" lang="ja-JP" altLang="en-US" sz="4480" dirty="0" smtClean="0">
                <a:latin typeface="Meiryo UI" panose="020B0604030504040204" pitchFamily="50" charset="-128"/>
                <a:ea typeface="Meiryo UI" panose="020B0604030504040204" pitchFamily="50" charset="-128"/>
              </a:rPr>
              <a:t>令和５年度の主要事業</a:t>
            </a:r>
            <a:endParaRPr kumimoji="1" lang="en-US" altLang="ja-JP" sz="448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025328" y="6515441"/>
            <a:ext cx="8961120" cy="609398"/>
          </a:xfrm>
          <a:prstGeom prst="rect">
            <a:avLst/>
          </a:prstGeom>
          <a:noFill/>
        </p:spPr>
        <p:txBody>
          <a:bodyPr wrap="square" rtlCol="0">
            <a:spAutoFit/>
          </a:bodyPr>
          <a:lstStyle/>
          <a:p>
            <a:pPr algn="ctr"/>
            <a:r>
              <a:rPr kumimoji="1" lang="ja-JP" altLang="en-US" sz="3360" dirty="0">
                <a:latin typeface="Meiryo UI" panose="020B0604030504040204" pitchFamily="50" charset="-128"/>
                <a:ea typeface="Meiryo UI" panose="020B0604030504040204" pitchFamily="50" charset="-128"/>
              </a:rPr>
              <a:t>大阪府　福祉部　高齢介護室</a:t>
            </a:r>
            <a:endParaRPr kumimoji="1" lang="en-US" altLang="ja-JP" sz="336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921240" y="9090026"/>
            <a:ext cx="2880360" cy="511175"/>
          </a:xfrm>
        </p:spPr>
        <p:txBody>
          <a:bodyPr/>
          <a:lstStyle/>
          <a:p>
            <a:fld id="{95D2A900-6487-4CD6-86C6-6380F32AA30B}" type="slidenum">
              <a:rPr kumimoji="1" lang="ja-JP" altLang="en-US" smtClean="0"/>
              <a:t>1</a:t>
            </a:fld>
            <a:endParaRPr kumimoji="1" lang="ja-JP" altLang="en-US"/>
          </a:p>
        </p:txBody>
      </p:sp>
      <p:sp>
        <p:nvSpPr>
          <p:cNvPr id="3" name="テキスト ボックス 2"/>
          <p:cNvSpPr txBox="1"/>
          <p:nvPr/>
        </p:nvSpPr>
        <p:spPr>
          <a:xfrm>
            <a:off x="9832502" y="440997"/>
            <a:ext cx="2307893" cy="480131"/>
          </a:xfrm>
          <a:prstGeom prst="rect">
            <a:avLst/>
          </a:prstGeom>
          <a:noFill/>
          <a:ln>
            <a:solidFill>
              <a:schemeClr val="tx1"/>
            </a:solidFill>
          </a:ln>
        </p:spPr>
        <p:txBody>
          <a:bodyPr wrap="square" rtlCol="0">
            <a:spAutoFit/>
          </a:bodyPr>
          <a:lstStyle/>
          <a:p>
            <a:pPr algn="ctr"/>
            <a:r>
              <a:rPr kumimoji="1" lang="ja-JP" altLang="en-US" sz="2520" b="1" dirty="0" smtClean="0"/>
              <a:t>資料２－２</a:t>
            </a:r>
            <a:endParaRPr kumimoji="1" lang="ja-JP" altLang="en-US" sz="2520" b="1" dirty="0"/>
          </a:p>
        </p:txBody>
      </p:sp>
    </p:spTree>
    <p:extLst>
      <p:ext uri="{BB962C8B-B14F-4D97-AF65-F5344CB8AC3E}">
        <p14:creationId xmlns:p14="http://schemas.microsoft.com/office/powerpoint/2010/main" val="603726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図 79"/>
          <p:cNvPicPr>
            <a:picLocks noChangeAspect="1"/>
          </p:cNvPicPr>
          <p:nvPr/>
        </p:nvPicPr>
        <p:blipFill>
          <a:blip r:embed="rId3"/>
          <a:stretch>
            <a:fillRect/>
          </a:stretch>
        </p:blipFill>
        <p:spPr>
          <a:xfrm>
            <a:off x="3255511" y="1954849"/>
            <a:ext cx="6143942" cy="4823314"/>
          </a:xfrm>
          <a:prstGeom prst="rect">
            <a:avLst/>
          </a:prstGeom>
        </p:spPr>
      </p:pic>
      <p:sp>
        <p:nvSpPr>
          <p:cNvPr id="82" name="正方形/長方形 81"/>
          <p:cNvSpPr/>
          <p:nvPr/>
        </p:nvSpPr>
        <p:spPr>
          <a:xfrm>
            <a:off x="3063800" y="7440044"/>
            <a:ext cx="4745490" cy="1779895"/>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200" dirty="0" smtClean="0">
              <a:latin typeface="メイリオ" panose="020B0604030504040204" pitchFamily="50" charset="-128"/>
              <a:ea typeface="メイリオ" panose="020B0604030504040204" pitchFamily="50" charset="-128"/>
            </a:endParaRPr>
          </a:p>
        </p:txBody>
      </p:sp>
      <p:sp>
        <p:nvSpPr>
          <p:cNvPr id="83" name="正方形/長方形 82"/>
          <p:cNvSpPr/>
          <p:nvPr/>
        </p:nvSpPr>
        <p:spPr>
          <a:xfrm>
            <a:off x="7340977" y="7825553"/>
            <a:ext cx="3761747" cy="1555299"/>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nSpc>
                <a:spcPts val="1700"/>
              </a:lnSpc>
            </a:pPr>
            <a:r>
              <a:rPr lang="ja-JP" altLang="en-US" sz="1200" b="1" dirty="0" smtClean="0">
                <a:latin typeface="Meiryo UI" panose="020B0604030504040204" pitchFamily="50" charset="-128"/>
                <a:ea typeface="Meiryo UI" panose="020B0604030504040204" pitchFamily="50" charset="-128"/>
              </a:rPr>
              <a:t>〇「大阪</a:t>
            </a:r>
            <a:r>
              <a:rPr lang="ja-JP" altLang="en-US" sz="1200" b="1" dirty="0">
                <a:latin typeface="Meiryo UI" panose="020B0604030504040204" pitchFamily="50" charset="-128"/>
                <a:ea typeface="Meiryo UI" panose="020B0604030504040204" pitchFamily="50" charset="-128"/>
              </a:rPr>
              <a:t>ええまちアカデミー」（講座）の開催</a:t>
            </a:r>
            <a:endParaRPr lang="en-US" altLang="ja-JP" sz="1200" b="1" dirty="0">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200" dirty="0" smtClean="0">
                <a:solidFill>
                  <a:prstClr val="black"/>
                </a:solidFill>
                <a:latin typeface="Meiryo UI" panose="020B0604030504040204" pitchFamily="50" charset="-128"/>
                <a:ea typeface="Meiryo UI" panose="020B0604030504040204" pitchFamily="50" charset="-128"/>
              </a:rPr>
              <a:t>　・入門編：</a:t>
            </a:r>
            <a:r>
              <a:rPr kumimoji="1" lang="ja-JP" altLang="en-US" sz="1200" dirty="0">
                <a:solidFill>
                  <a:prstClr val="black"/>
                </a:solidFill>
                <a:latin typeface="Meiryo UI" panose="020B0604030504040204" pitchFamily="50" charset="-128"/>
                <a:ea typeface="Meiryo UI" panose="020B0604030504040204" pitchFamily="50" charset="-128"/>
              </a:rPr>
              <a:t>「地域貢献に興味はあるけど、どうすれば？」</a:t>
            </a:r>
            <a:r>
              <a:rPr kumimoji="1" lang="ja-JP" altLang="en-US" sz="1200" dirty="0" smtClean="0">
                <a:solidFill>
                  <a:prstClr val="black"/>
                </a:solidFill>
                <a:latin typeface="Meiryo UI" panose="020B0604030504040204" pitchFamily="50" charset="-128"/>
                <a:ea typeface="Meiryo UI" panose="020B0604030504040204" pitchFamily="50" charset="-128"/>
              </a:rPr>
              <a:t>という</a:t>
            </a:r>
            <a:r>
              <a:rPr kumimoji="1" lang="ja-JP" altLang="en-US" sz="1200" dirty="0">
                <a:solidFill>
                  <a:prstClr val="black"/>
                </a:solidFill>
                <a:latin typeface="Meiryo UI" panose="020B0604030504040204" pitchFamily="50" charset="-128"/>
                <a:ea typeface="Meiryo UI" panose="020B0604030504040204" pitchFamily="50" charset="-128"/>
              </a:rPr>
              <a:t>方を対象に、実際の活動内容</a:t>
            </a:r>
            <a:r>
              <a:rPr kumimoji="1" lang="ja-JP" altLang="en-US" sz="1200" dirty="0" smtClean="0">
                <a:solidFill>
                  <a:prstClr val="black"/>
                </a:solidFill>
                <a:latin typeface="Meiryo UI" panose="020B0604030504040204" pitchFamily="50" charset="-128"/>
                <a:ea typeface="Meiryo UI" panose="020B0604030504040204" pitchFamily="50" charset="-128"/>
              </a:rPr>
              <a:t>や、やりがいを知って</a:t>
            </a:r>
            <a:r>
              <a:rPr kumimoji="1" lang="ja-JP" altLang="en-US" sz="1200" dirty="0">
                <a:solidFill>
                  <a:prstClr val="black"/>
                </a:solidFill>
                <a:latin typeface="Meiryo UI" panose="020B0604030504040204" pitchFamily="50" charset="-128"/>
                <a:ea typeface="Meiryo UI" panose="020B0604030504040204" pitchFamily="50" charset="-128"/>
              </a:rPr>
              <a:t>もらう入門</a:t>
            </a:r>
            <a:r>
              <a:rPr kumimoji="1" lang="ja-JP" altLang="en-US" sz="1200" dirty="0" smtClean="0">
                <a:solidFill>
                  <a:prstClr val="black"/>
                </a:solidFill>
                <a:latin typeface="Meiryo UI" panose="020B0604030504040204" pitchFamily="50" charset="-128"/>
                <a:ea typeface="Meiryo UI" panose="020B0604030504040204" pitchFamily="50" charset="-128"/>
              </a:rPr>
              <a:t>講座。</a:t>
            </a:r>
            <a:endParaRPr kumimoji="1" lang="en-US" altLang="ja-JP" sz="1200" dirty="0" smtClean="0">
              <a:solidFill>
                <a:prstClr val="black"/>
              </a:solidFill>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200" b="1" dirty="0" smtClean="0">
                <a:solidFill>
                  <a:prstClr val="black"/>
                </a:solidFill>
                <a:latin typeface="Meiryo UI" panose="020B0604030504040204" pitchFamily="50" charset="-128"/>
                <a:ea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rPr>
              <a:t>実践編：</a:t>
            </a:r>
            <a:r>
              <a:rPr kumimoji="1" lang="ja-JP" altLang="en-US" sz="1200" dirty="0">
                <a:solidFill>
                  <a:prstClr val="black"/>
                </a:solidFill>
                <a:latin typeface="Meiryo UI" panose="020B0604030504040204" pitchFamily="50" charset="-128"/>
                <a:ea typeface="Meiryo UI" panose="020B0604030504040204" pitchFamily="50" charset="-128"/>
              </a:rPr>
              <a:t>「実際に活動を始めたい！」という方を対象に</a:t>
            </a:r>
            <a:r>
              <a:rPr kumimoji="1" lang="ja-JP" altLang="en-US" sz="1200" dirty="0" smtClean="0">
                <a:solidFill>
                  <a:prstClr val="black"/>
                </a:solidFill>
                <a:latin typeface="Meiryo UI" panose="020B0604030504040204" pitchFamily="50" charset="-128"/>
                <a:ea typeface="Meiryo UI" panose="020B0604030504040204" pitchFamily="50" charset="-128"/>
              </a:rPr>
              <a:t>、事業</a:t>
            </a:r>
            <a:r>
              <a:rPr kumimoji="1" lang="ja-JP" altLang="en-US" sz="1200" dirty="0">
                <a:solidFill>
                  <a:prstClr val="black"/>
                </a:solidFill>
                <a:latin typeface="Meiryo UI" panose="020B0604030504040204" pitchFamily="50" charset="-128"/>
                <a:ea typeface="Meiryo UI" panose="020B0604030504040204" pitchFamily="50" charset="-128"/>
              </a:rPr>
              <a:t>運営や実務上のノウハウを獲得して</a:t>
            </a:r>
            <a:r>
              <a:rPr kumimoji="1" lang="ja-JP" altLang="en-US" sz="1200" dirty="0" smtClean="0">
                <a:solidFill>
                  <a:prstClr val="black"/>
                </a:solidFill>
                <a:latin typeface="Meiryo UI" panose="020B0604030504040204" pitchFamily="50" charset="-128"/>
                <a:ea typeface="Meiryo UI" panose="020B0604030504040204" pitchFamily="50" charset="-128"/>
              </a:rPr>
              <a:t>もらうコース。</a:t>
            </a:r>
            <a:endParaRPr kumimoji="1" lang="en-US" altLang="ja-JP" sz="1200" dirty="0" smtClean="0">
              <a:solidFill>
                <a:prstClr val="black"/>
              </a:solidFill>
              <a:latin typeface="Meiryo UI" panose="020B0604030504040204" pitchFamily="50" charset="-128"/>
              <a:ea typeface="Meiryo UI" panose="020B0604030504040204" pitchFamily="50" charset="-128"/>
            </a:endParaRPr>
          </a:p>
          <a:p>
            <a:pPr marL="180975" lvl="0" indent="-180975" defTabSz="903029">
              <a:lnSpc>
                <a:spcPts val="1700"/>
              </a:lnSpc>
            </a:pP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93" name="正方形/長方形 92"/>
          <p:cNvSpPr/>
          <p:nvPr/>
        </p:nvSpPr>
        <p:spPr>
          <a:xfrm>
            <a:off x="278356" y="1918196"/>
            <a:ext cx="2520004" cy="4340303"/>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pPr marL="85725" indent="-85725" defTabSz="179388">
              <a:lnSpc>
                <a:spcPts val="15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地縁</a:t>
            </a:r>
            <a:r>
              <a:rPr lang="ja-JP" altLang="en-US" sz="1200" dirty="0">
                <a:solidFill>
                  <a:schemeClr val="tx1"/>
                </a:solidFill>
                <a:latin typeface="Meiryo UI" panose="020B0604030504040204" pitchFamily="50" charset="-128"/>
                <a:ea typeface="Meiryo UI" panose="020B0604030504040204" pitchFamily="50" charset="-128"/>
              </a:rPr>
              <a:t>に頼らない</a:t>
            </a:r>
            <a:r>
              <a:rPr lang="ja-JP" altLang="en-US" sz="1200" dirty="0" smtClean="0">
                <a:solidFill>
                  <a:schemeClr val="tx1"/>
                </a:solidFill>
                <a:latin typeface="Meiryo UI" panose="020B0604030504040204" pitchFamily="50" charset="-128"/>
                <a:ea typeface="Meiryo UI" panose="020B0604030504040204" pitchFamily="50" charset="-128"/>
              </a:rPr>
              <a:t>人材や地域団体を活用し、市町村</a:t>
            </a:r>
            <a:r>
              <a:rPr lang="ja-JP" altLang="en-US" sz="1200" dirty="0">
                <a:solidFill>
                  <a:schemeClr val="tx1"/>
                </a:solidFill>
                <a:latin typeface="Meiryo UI" panose="020B0604030504040204" pitchFamily="50" charset="-128"/>
                <a:ea typeface="Meiryo UI" panose="020B0604030504040204" pitchFamily="50" charset="-128"/>
              </a:rPr>
              <a:t>の地域課題の解決にマッチする地域団体に対する支援を</a:t>
            </a:r>
            <a:r>
              <a:rPr lang="ja-JP" altLang="en-US" sz="1200" dirty="0" smtClean="0">
                <a:solidFill>
                  <a:schemeClr val="tx1"/>
                </a:solidFill>
                <a:latin typeface="Meiryo UI" panose="020B0604030504040204" pitchFamily="50" charset="-128"/>
                <a:ea typeface="Meiryo UI" panose="020B0604030504040204" pitchFamily="50" charset="-128"/>
              </a:rPr>
              <a:t>実施。</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rPr>
              <a:t>　（広域的な連携体制の整備）</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endParaRPr lang="en-US" altLang="ja-JP" sz="8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200" dirty="0" smtClean="0">
                <a:solidFill>
                  <a:schemeClr val="tx1"/>
                </a:solidFill>
                <a:latin typeface="メイリオ" panose="020B0604030504040204" pitchFamily="50" charset="-128"/>
                <a:ea typeface="メイリオ" panose="020B0604030504040204" pitchFamily="50" charset="-128"/>
              </a:rPr>
              <a:t> ・プロボノ</a:t>
            </a:r>
            <a:r>
              <a:rPr lang="en-US" altLang="ja-JP" sz="1000" dirty="0"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を</a:t>
            </a:r>
            <a:r>
              <a:rPr lang="ja-JP" altLang="en-US" sz="1200" dirty="0">
                <a:solidFill>
                  <a:schemeClr val="tx1"/>
                </a:solidFill>
                <a:latin typeface="メイリオ" panose="020B0604030504040204" pitchFamily="50" charset="-128"/>
                <a:ea typeface="メイリオ" panose="020B0604030504040204" pitchFamily="50" charset="-128"/>
              </a:rPr>
              <a:t>活用した</a:t>
            </a:r>
            <a:r>
              <a:rPr lang="ja-JP" altLang="en-US" sz="1200" dirty="0" smtClean="0">
                <a:solidFill>
                  <a:schemeClr val="tx1"/>
                </a:solidFill>
                <a:latin typeface="メイリオ" panose="020B0604030504040204" pitchFamily="50" charset="-128"/>
                <a:ea typeface="メイリオ" panose="020B0604030504040204" pitchFamily="50" charset="-128"/>
              </a:rPr>
              <a:t>支援。</a:t>
            </a:r>
            <a:endParaRPr lang="ja-JP" altLang="en-US" sz="12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100" dirty="0" smtClean="0">
                <a:solidFill>
                  <a:schemeClr val="tx1"/>
                </a:solidFill>
                <a:latin typeface="メイリオ" panose="020B0604030504040204" pitchFamily="50" charset="-128"/>
                <a:ea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1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1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2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rPr>
              <a:t> ・先輩</a:t>
            </a:r>
            <a:r>
              <a:rPr lang="en-US" altLang="ja-JP" sz="1200" dirty="0" err="1" smtClean="0">
                <a:solidFill>
                  <a:schemeClr val="tx1"/>
                </a:solidFill>
                <a:latin typeface="Meiryo UI" panose="020B0604030504040204" pitchFamily="50" charset="-128"/>
                <a:ea typeface="Meiryo UI" panose="020B0604030504040204" pitchFamily="50" charset="-128"/>
              </a:rPr>
              <a:t>NPO</a:t>
            </a:r>
            <a:r>
              <a:rPr lang="ja-JP" altLang="en-US" sz="1200" dirty="0" smtClean="0">
                <a:solidFill>
                  <a:schemeClr val="tx1"/>
                </a:solidFill>
                <a:latin typeface="Meiryo UI" panose="020B0604030504040204" pitchFamily="50" charset="-128"/>
                <a:ea typeface="Meiryo UI" panose="020B0604030504040204" pitchFamily="50" charset="-128"/>
              </a:rPr>
              <a:t>団体による相談支援。</a:t>
            </a:r>
            <a:endParaRPr lang="ja-JP" altLang="en-US" sz="12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85725" indent="-85725" defTabSz="179388">
              <a:lnSpc>
                <a:spcPts val="1500"/>
              </a:lnSpc>
            </a:pPr>
            <a:r>
              <a:rPr lang="ja-JP" altLang="en-US" sz="1200" dirty="0"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好事例を</a:t>
            </a:r>
            <a:r>
              <a:rPr lang="ja-JP" altLang="en-US" sz="1200" dirty="0">
                <a:solidFill>
                  <a:schemeClr val="tx1"/>
                </a:solidFill>
                <a:latin typeface="Meiryo UI" panose="020B0604030504040204" pitchFamily="50" charset="-128"/>
                <a:ea typeface="Meiryo UI" panose="020B0604030504040204" pitchFamily="50" charset="-128"/>
              </a:rPr>
              <a:t>府域に展開し、新た</a:t>
            </a:r>
            <a:r>
              <a:rPr lang="ja-JP" altLang="en-US" sz="1200" dirty="0" smtClean="0">
                <a:solidFill>
                  <a:schemeClr val="tx1"/>
                </a:solidFill>
                <a:latin typeface="Meiryo UI" panose="020B0604030504040204" pitchFamily="50" charset="-128"/>
                <a:ea typeface="Meiryo UI" panose="020B0604030504040204" pitchFamily="50" charset="-128"/>
              </a:rPr>
              <a:t>な地域団体</a:t>
            </a:r>
            <a:r>
              <a:rPr lang="ja-JP" altLang="en-US" sz="1200" dirty="0">
                <a:solidFill>
                  <a:schemeClr val="tx1"/>
                </a:solidFill>
                <a:latin typeface="Meiryo UI" panose="020B0604030504040204" pitchFamily="50" charset="-128"/>
                <a:ea typeface="Meiryo UI" panose="020B0604030504040204" pitchFamily="50" charset="-128"/>
              </a:rPr>
              <a:t>の創出ができるよう、興味を</a:t>
            </a:r>
            <a:r>
              <a:rPr lang="ja-JP" altLang="en-US" sz="1200" dirty="0" smtClean="0">
                <a:solidFill>
                  <a:schemeClr val="tx1"/>
                </a:solidFill>
                <a:latin typeface="Meiryo UI" panose="020B0604030504040204" pitchFamily="50" charset="-128"/>
                <a:ea typeface="Meiryo UI" panose="020B0604030504040204" pitchFamily="50" charset="-128"/>
              </a:rPr>
              <a:t>もつ地域団体や市町村等関係者に</a:t>
            </a:r>
            <a:r>
              <a:rPr lang="ja-JP" altLang="en-US" sz="1200" dirty="0">
                <a:solidFill>
                  <a:schemeClr val="tx1"/>
                </a:solidFill>
                <a:latin typeface="Meiryo UI" panose="020B0604030504040204" pitchFamily="50" charset="-128"/>
                <a:ea typeface="Meiryo UI" panose="020B0604030504040204" pitchFamily="50" charset="-128"/>
              </a:rPr>
              <a:t>発信</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541338" indent="-541338"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04" name="角丸四角形 103"/>
          <p:cNvSpPr/>
          <p:nvPr/>
        </p:nvSpPr>
        <p:spPr>
          <a:xfrm>
            <a:off x="3224080" y="7335325"/>
            <a:ext cx="9058129" cy="204552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kumimoji="1" lang="ja-JP" altLang="en-US" sz="1000" b="1" dirty="0">
              <a:solidFill>
                <a:schemeClr val="tx1"/>
              </a:solidFill>
            </a:endParaRPr>
          </a:p>
        </p:txBody>
      </p:sp>
      <p:sp>
        <p:nvSpPr>
          <p:cNvPr id="109" name="フローチャート: 組合せ 108"/>
          <p:cNvSpPr/>
          <p:nvPr/>
        </p:nvSpPr>
        <p:spPr>
          <a:xfrm rot="5400000">
            <a:off x="8444601" y="4445549"/>
            <a:ext cx="1766610" cy="212110"/>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a:xfrm>
            <a:off x="9452658" y="1780843"/>
            <a:ext cx="3193715" cy="30188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kumimoji="1" lang="ja-JP" altLang="en-US" sz="1200" dirty="0" smtClean="0">
                <a:solidFill>
                  <a:prstClr val="black"/>
                </a:solidFill>
                <a:latin typeface="Meiryo UI" panose="020B0604030504040204" pitchFamily="50" charset="-128"/>
                <a:ea typeface="Meiryo UI" panose="020B0604030504040204" pitchFamily="50" charset="-128"/>
              </a:rPr>
              <a:t>〇高齢者</a:t>
            </a:r>
            <a:r>
              <a:rPr kumimoji="1" lang="ja-JP" altLang="en-US" sz="1200" dirty="0">
                <a:solidFill>
                  <a:prstClr val="black"/>
                </a:solidFill>
                <a:latin typeface="Meiryo UI" panose="020B0604030504040204" pitchFamily="50" charset="-128"/>
                <a:ea typeface="Meiryo UI" panose="020B0604030504040204" pitchFamily="50" charset="-128"/>
              </a:rPr>
              <a:t>の生活機能を向上させる「短期集中予防サービス」の効果的</a:t>
            </a:r>
            <a:r>
              <a:rPr kumimoji="1" lang="ja-JP" altLang="en-US" sz="1200" dirty="0" smtClean="0">
                <a:solidFill>
                  <a:prstClr val="black"/>
                </a:solidFill>
                <a:latin typeface="Meiryo UI" panose="020B0604030504040204" pitchFamily="50" charset="-128"/>
                <a:ea typeface="Meiryo UI" panose="020B0604030504040204" pitchFamily="50" charset="-128"/>
              </a:rPr>
              <a:t>実施等、介護</a:t>
            </a:r>
            <a:r>
              <a:rPr kumimoji="1" lang="ja-JP" altLang="en-US" sz="1200" dirty="0">
                <a:solidFill>
                  <a:prstClr val="black"/>
                </a:solidFill>
                <a:latin typeface="Meiryo UI" panose="020B0604030504040204" pitchFamily="50" charset="-128"/>
                <a:ea typeface="Meiryo UI" panose="020B0604030504040204" pitchFamily="50" charset="-128"/>
              </a:rPr>
              <a:t>予防ケアマネジメントの</a:t>
            </a:r>
            <a:r>
              <a:rPr kumimoji="1" lang="ja-JP" altLang="en-US" sz="1200" dirty="0" smtClean="0">
                <a:solidFill>
                  <a:prstClr val="black"/>
                </a:solidFill>
                <a:latin typeface="Meiryo UI" panose="020B0604030504040204" pitchFamily="50" charset="-128"/>
                <a:ea typeface="Meiryo UI" panose="020B0604030504040204" pitchFamily="50" charset="-128"/>
              </a:rPr>
              <a:t>推進。</a:t>
            </a:r>
            <a:endParaRPr kumimoji="1"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・作業療法士や理学療法士等の大阪府</a:t>
            </a:r>
            <a:endParaRPr lang="en-US" altLang="ja-JP" sz="1200" dirty="0" smtClean="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アドバイザーの市町村への派遣。</a:t>
            </a:r>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・短期集中予防サービスを支援する専門職</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（リハビリ専門職、管理栄養士、歯科衛生</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士等）への研修。</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・要支援者の生活課題をアセスメントし、</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適切な介護サービスの提案を行う、訪問</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指導者の派遣。</a:t>
            </a:r>
            <a:endParaRPr kumimoji="1" lang="ja-JP" altLang="en-US" sz="1200" dirty="0">
              <a:latin typeface="Meiryo UI" panose="020B0604030504040204" pitchFamily="50" charset="-128"/>
              <a:ea typeface="Meiryo UI" panose="020B0604030504040204" pitchFamily="50" charset="-128"/>
            </a:endParaRPr>
          </a:p>
        </p:txBody>
      </p:sp>
      <p:sp>
        <p:nvSpPr>
          <p:cNvPr id="181" name="フローチャート: 組合せ 180"/>
          <p:cNvSpPr/>
          <p:nvPr/>
        </p:nvSpPr>
        <p:spPr>
          <a:xfrm rot="10800000">
            <a:off x="6180781" y="6833183"/>
            <a:ext cx="1953131" cy="154597"/>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角丸四角形 193"/>
          <p:cNvSpPr/>
          <p:nvPr/>
        </p:nvSpPr>
        <p:spPr>
          <a:xfrm>
            <a:off x="185629" y="1799968"/>
            <a:ext cx="2809284" cy="452577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kumimoji="1" lang="ja-JP" altLang="en-US" sz="1000" b="1" dirty="0">
              <a:solidFill>
                <a:schemeClr val="tx1"/>
              </a:solidFill>
            </a:endParaRPr>
          </a:p>
        </p:txBody>
      </p:sp>
      <p:sp>
        <p:nvSpPr>
          <p:cNvPr id="196" name="角丸四角形 195"/>
          <p:cNvSpPr/>
          <p:nvPr/>
        </p:nvSpPr>
        <p:spPr>
          <a:xfrm>
            <a:off x="3302689" y="7685205"/>
            <a:ext cx="4035122" cy="1507425"/>
          </a:xfrm>
          <a:prstGeom prst="round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latin typeface="メイリオ" panose="020B0604030504040204" pitchFamily="50" charset="-128"/>
              <a:ea typeface="メイリオ" panose="020B0604030504040204" pitchFamily="50" charset="-128"/>
            </a:endParaRPr>
          </a:p>
        </p:txBody>
      </p:sp>
      <p:sp>
        <p:nvSpPr>
          <p:cNvPr id="197" name="角丸四角形 196"/>
          <p:cNvSpPr/>
          <p:nvPr/>
        </p:nvSpPr>
        <p:spPr>
          <a:xfrm>
            <a:off x="7378700" y="7667446"/>
            <a:ext cx="3781473" cy="1525184"/>
          </a:xfrm>
          <a:prstGeom prst="round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3243247" y="1542769"/>
            <a:ext cx="5900847" cy="52591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フローチャート: 組合せ 31"/>
          <p:cNvSpPr/>
          <p:nvPr/>
        </p:nvSpPr>
        <p:spPr>
          <a:xfrm rot="16200000">
            <a:off x="2253038" y="4337517"/>
            <a:ext cx="1766613" cy="175469"/>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67521" y="3668299"/>
            <a:ext cx="2124441" cy="622928"/>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プロボノとは、社会人のスキルを</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活かして活躍するボランティアで、</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関西で約</a:t>
            </a:r>
            <a:r>
              <a:rPr kumimoji="1" lang="en-US" altLang="ja-JP" sz="1100" dirty="0" smtClean="0">
                <a:latin typeface="Meiryo UI" panose="020B0604030504040204" pitchFamily="50" charset="-128"/>
                <a:ea typeface="Meiryo UI" panose="020B0604030504040204" pitchFamily="50" charset="-128"/>
              </a:rPr>
              <a:t>1,300</a:t>
            </a:r>
            <a:r>
              <a:rPr kumimoji="1" lang="ja-JP" altLang="en-US" sz="1100" dirty="0" smtClean="0">
                <a:latin typeface="Meiryo UI" panose="020B0604030504040204" pitchFamily="50" charset="-128"/>
                <a:ea typeface="Meiryo UI" panose="020B0604030504040204" pitchFamily="50" charset="-128"/>
              </a:rPr>
              <a:t>人登録</a:t>
            </a:r>
            <a:endParaRPr kumimoji="1" lang="ja-JP" altLang="en-US" sz="1100" dirty="0">
              <a:latin typeface="Meiryo UI" panose="020B0604030504040204" pitchFamily="50" charset="-128"/>
              <a:ea typeface="Meiryo UI" panose="020B0604030504040204" pitchFamily="50" charset="-128"/>
            </a:endParaRPr>
          </a:p>
        </p:txBody>
      </p:sp>
      <p:sp>
        <p:nvSpPr>
          <p:cNvPr id="35" name="角丸四角形 34"/>
          <p:cNvSpPr/>
          <p:nvPr/>
        </p:nvSpPr>
        <p:spPr>
          <a:xfrm>
            <a:off x="3576323" y="7456752"/>
            <a:ext cx="2430977" cy="3031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市町村体制整備支援</a:t>
            </a:r>
          </a:p>
        </p:txBody>
      </p:sp>
      <p:sp>
        <p:nvSpPr>
          <p:cNvPr id="36" name="角丸四角形 35"/>
          <p:cNvSpPr/>
          <p:nvPr/>
        </p:nvSpPr>
        <p:spPr>
          <a:xfrm>
            <a:off x="7508635" y="7449314"/>
            <a:ext cx="2430977" cy="3031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新たな</a:t>
            </a:r>
            <a:r>
              <a:rPr kumimoji="1" lang="ja-JP" altLang="en-US" sz="1200" b="1" dirty="0" smtClean="0">
                <a:solidFill>
                  <a:schemeClr val="bg1"/>
                </a:solidFill>
              </a:rPr>
              <a:t>地域活動の担い手</a:t>
            </a:r>
            <a:r>
              <a:rPr kumimoji="1" lang="ja-JP" altLang="en-US" sz="1200" b="1" dirty="0">
                <a:solidFill>
                  <a:schemeClr val="bg1"/>
                </a:solidFill>
              </a:rPr>
              <a:t>創出</a:t>
            </a:r>
          </a:p>
        </p:txBody>
      </p:sp>
      <p:sp>
        <p:nvSpPr>
          <p:cNvPr id="41" name="角丸四角形 40"/>
          <p:cNvSpPr/>
          <p:nvPr/>
        </p:nvSpPr>
        <p:spPr>
          <a:xfrm>
            <a:off x="11218555" y="7691741"/>
            <a:ext cx="1027422" cy="1488576"/>
          </a:xfrm>
          <a:prstGeom prst="round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latin typeface="メイリオ" panose="020B0604030504040204" pitchFamily="50" charset="-128"/>
              <a:ea typeface="メイリオ" panose="020B0604030504040204" pitchFamily="50" charset="-128"/>
            </a:endParaRPr>
          </a:p>
        </p:txBody>
      </p:sp>
      <p:sp>
        <p:nvSpPr>
          <p:cNvPr id="42" name="角丸四角形 41"/>
          <p:cNvSpPr/>
          <p:nvPr/>
        </p:nvSpPr>
        <p:spPr>
          <a:xfrm>
            <a:off x="11342137" y="7449314"/>
            <a:ext cx="903840" cy="3031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情報発信</a:t>
            </a:r>
            <a:endParaRPr kumimoji="1" lang="ja-JP" altLang="en-US" sz="1200" b="1" dirty="0">
              <a:solidFill>
                <a:schemeClr val="bg1"/>
              </a:solidFill>
            </a:endParaRPr>
          </a:p>
        </p:txBody>
      </p:sp>
      <p:sp>
        <p:nvSpPr>
          <p:cNvPr id="7" name="テキスト ボックス 6"/>
          <p:cNvSpPr txBox="1"/>
          <p:nvPr/>
        </p:nvSpPr>
        <p:spPr>
          <a:xfrm>
            <a:off x="11314948" y="7779934"/>
            <a:ext cx="978400" cy="1400383"/>
          </a:xfrm>
          <a:prstGeom prst="rect">
            <a:avLst/>
          </a:prstGeom>
          <a:noFill/>
        </p:spPr>
        <p:txBody>
          <a:bodyPr wrap="square" rtlCol="0">
            <a:spAutoFit/>
          </a:bodyPr>
          <a:lstStyle/>
          <a:p>
            <a:pPr>
              <a:lnSpc>
                <a:spcPts val="1700"/>
              </a:lnSpc>
            </a:pPr>
            <a:r>
              <a:rPr kumimoji="1" lang="ja-JP" altLang="en-US" sz="1200" dirty="0" smtClean="0">
                <a:latin typeface="Meiryo UI" panose="020B0604030504040204" pitchFamily="50" charset="-128"/>
                <a:ea typeface="Meiryo UI" panose="020B0604030504040204" pitchFamily="50" charset="-128"/>
              </a:rPr>
              <a:t>府内市町</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村の取組</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状況を発</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信するウェ</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ブサイトの</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運営。</a:t>
            </a:r>
            <a:endParaRPr kumimoji="1" lang="ja-JP" altLang="en-US" sz="1200" dirty="0">
              <a:latin typeface="Meiryo UI" panose="020B0604030504040204" pitchFamily="50" charset="-128"/>
              <a:ea typeface="Meiryo UI" panose="020B0604030504040204" pitchFamily="50" charset="-128"/>
            </a:endParaRPr>
          </a:p>
        </p:txBody>
      </p:sp>
      <p:sp>
        <p:nvSpPr>
          <p:cNvPr id="9" name="正方形/長方形 8"/>
          <p:cNvSpPr/>
          <p:nvPr/>
        </p:nvSpPr>
        <p:spPr>
          <a:xfrm>
            <a:off x="3291550" y="7792247"/>
            <a:ext cx="4144598" cy="1400383"/>
          </a:xfrm>
          <a:prstGeom prst="rect">
            <a:avLst/>
          </a:prstGeom>
        </p:spPr>
        <p:txBody>
          <a:bodyPr wrap="square">
            <a:spAutoFit/>
          </a:bodyPr>
          <a:lstStyle/>
          <a:p>
            <a:pPr lvl="0" defTabSz="903029">
              <a:lnSpc>
                <a:spcPts val="1700"/>
              </a:lnSpc>
            </a:pPr>
            <a:r>
              <a:rPr kumimoji="1" lang="ja-JP" altLang="en-US" sz="1200" dirty="0" smtClean="0">
                <a:solidFill>
                  <a:prstClr val="black"/>
                </a:solidFill>
                <a:latin typeface="Meiryo UI" panose="020B0604030504040204" pitchFamily="50" charset="-128"/>
                <a:ea typeface="Meiryo UI" panose="020B0604030504040204" pitchFamily="50" charset="-128"/>
              </a:rPr>
              <a:t>〇</a:t>
            </a:r>
            <a:r>
              <a:rPr kumimoji="1" lang="ja-JP" altLang="en-US" sz="1200" b="1" dirty="0" smtClean="0">
                <a:solidFill>
                  <a:prstClr val="black"/>
                </a:solidFill>
                <a:latin typeface="Meiryo UI" panose="020B0604030504040204" pitchFamily="50" charset="-128"/>
                <a:ea typeface="Meiryo UI" panose="020B0604030504040204" pitchFamily="50" charset="-128"/>
              </a:rPr>
              <a:t>人材</a:t>
            </a:r>
            <a:r>
              <a:rPr kumimoji="1" lang="ja-JP" altLang="en-US" sz="1200" b="1" dirty="0">
                <a:solidFill>
                  <a:prstClr val="black"/>
                </a:solidFill>
                <a:latin typeface="Meiryo UI" panose="020B0604030504040204" pitchFamily="50" charset="-128"/>
                <a:ea typeface="Meiryo UI" panose="020B0604030504040204" pitchFamily="50" charset="-128"/>
              </a:rPr>
              <a:t>マッチングを行う情報基盤の整備等</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200" dirty="0">
                <a:solidFill>
                  <a:prstClr val="black"/>
                </a:solidFill>
                <a:latin typeface="Meiryo UI" panose="020B0604030504040204" pitchFamily="50" charset="-128"/>
                <a:ea typeface="Meiryo UI" panose="020B0604030504040204" pitchFamily="50" charset="-128"/>
              </a:rPr>
              <a:t>　・自分のスキルを地域貢献に役立てたい人材と、これまでの活動を</a:t>
            </a:r>
            <a:r>
              <a:rPr kumimoji="1" lang="ja-JP" altLang="en-US" sz="1200" dirty="0" smtClean="0">
                <a:solidFill>
                  <a:prstClr val="black"/>
                </a:solidFill>
                <a:latin typeface="Meiryo UI" panose="020B0604030504040204" pitchFamily="50" charset="-128"/>
                <a:ea typeface="Meiryo UI" panose="020B0604030504040204" pitchFamily="50" charset="-128"/>
              </a:rPr>
              <a:t>さらに充実</a:t>
            </a:r>
            <a:r>
              <a:rPr kumimoji="1" lang="ja-JP" altLang="en-US" sz="1200" dirty="0">
                <a:solidFill>
                  <a:prstClr val="black"/>
                </a:solidFill>
                <a:latin typeface="Meiryo UI" panose="020B0604030504040204" pitchFamily="50" charset="-128"/>
                <a:ea typeface="Meiryo UI" panose="020B0604030504040204" pitchFamily="50" charset="-128"/>
              </a:rPr>
              <a:t>させたい団体とのマッチングを行う情報基盤（プラットフォーム）</a:t>
            </a:r>
            <a:r>
              <a:rPr kumimoji="1" lang="ja-JP" altLang="en-US" sz="1200" dirty="0" smtClean="0">
                <a:solidFill>
                  <a:prstClr val="black"/>
                </a:solidFill>
                <a:latin typeface="Meiryo UI" panose="020B0604030504040204" pitchFamily="50" charset="-128"/>
                <a:ea typeface="Meiryo UI" panose="020B0604030504040204" pitchFamily="50" charset="-128"/>
              </a:rPr>
              <a:t>を府</a:t>
            </a:r>
            <a:r>
              <a:rPr kumimoji="1" lang="ja-JP" altLang="en-US" sz="1200" dirty="0">
                <a:solidFill>
                  <a:prstClr val="black"/>
                </a:solidFill>
                <a:latin typeface="Meiryo UI" panose="020B0604030504040204" pitchFamily="50" charset="-128"/>
                <a:ea typeface="Meiryo UI" panose="020B0604030504040204" pitchFamily="50" charset="-128"/>
              </a:rPr>
              <a:t>が整備し、市町村が</a:t>
            </a:r>
            <a:r>
              <a:rPr kumimoji="1" lang="ja-JP" altLang="en-US" sz="1200" dirty="0" smtClean="0">
                <a:solidFill>
                  <a:prstClr val="black"/>
                </a:solidFill>
                <a:latin typeface="Meiryo UI" panose="020B0604030504040204" pitchFamily="50" charset="-128"/>
                <a:ea typeface="Meiryo UI" panose="020B0604030504040204" pitchFamily="50" charset="-128"/>
              </a:rPr>
              <a:t>活用。</a:t>
            </a:r>
            <a:endParaRPr kumimoji="1" lang="en-US" altLang="ja-JP" sz="1200" dirty="0">
              <a:solidFill>
                <a:prstClr val="black"/>
              </a:solidFill>
              <a:latin typeface="Meiryo UI" panose="020B0604030504040204" pitchFamily="50" charset="-128"/>
              <a:ea typeface="Meiryo UI" panose="020B0604030504040204" pitchFamily="50" charset="-128"/>
            </a:endParaRPr>
          </a:p>
          <a:p>
            <a:pPr lvl="0" defTabSz="903029">
              <a:lnSpc>
                <a:spcPts val="1700"/>
              </a:lnSpc>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地域団体が抱える課題解決のためのワークショップ等</a:t>
            </a:r>
            <a:r>
              <a:rPr kumimoji="1" lang="ja-JP" altLang="en-US" sz="1200" dirty="0" smtClean="0">
                <a:solidFill>
                  <a:prstClr val="black"/>
                </a:solidFill>
                <a:latin typeface="Meiryo UI" panose="020B0604030504040204" pitchFamily="50" charset="-128"/>
                <a:ea typeface="Meiryo UI" panose="020B0604030504040204" pitchFamily="50" charset="-128"/>
              </a:rPr>
              <a:t>の開催。</a:t>
            </a:r>
            <a:endParaRPr kumimoji="1" lang="en-US" altLang="ja-JP" sz="1200" dirty="0">
              <a:solidFill>
                <a:prstClr val="black"/>
              </a:solidFill>
              <a:latin typeface="Meiryo UI" panose="020B0604030504040204" pitchFamily="50" charset="-128"/>
              <a:ea typeface="Meiryo UI" panose="020B0604030504040204" pitchFamily="50" charset="-128"/>
            </a:endParaRPr>
          </a:p>
          <a:p>
            <a:pPr lvl="0" defTabSz="903029">
              <a:lnSpc>
                <a:spcPts val="1700"/>
              </a:lnSpc>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市町村職員等への研修</a:t>
            </a:r>
            <a:r>
              <a:rPr kumimoji="1" lang="ja-JP" altLang="en-US" sz="1200" dirty="0" smtClean="0">
                <a:solidFill>
                  <a:prstClr val="black"/>
                </a:solidFill>
                <a:latin typeface="Meiryo UI" panose="020B0604030504040204" pitchFamily="50" charset="-128"/>
                <a:ea typeface="Meiryo UI" panose="020B0604030504040204" pitchFamily="50" charset="-128"/>
              </a:rPr>
              <a:t>実施。</a:t>
            </a:r>
            <a:r>
              <a:rPr kumimoji="1" lang="en-US" altLang="ja-JP" sz="1200" dirty="0" smtClean="0">
                <a:solidFill>
                  <a:prstClr val="black"/>
                </a:solidFill>
                <a:latin typeface="Meiryo UI" panose="020B0604030504040204" pitchFamily="50" charset="-128"/>
                <a:ea typeface="Meiryo UI" panose="020B0604030504040204" pitchFamily="50" charset="-128"/>
              </a:rPr>
              <a:t>   </a:t>
            </a: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44" name="Rectangle 5"/>
          <p:cNvSpPr>
            <a:spLocks noChangeArrowheads="1"/>
          </p:cNvSpPr>
          <p:nvPr/>
        </p:nvSpPr>
        <p:spPr bwMode="auto">
          <a:xfrm>
            <a:off x="9970625" y="1483169"/>
            <a:ext cx="2192061" cy="325174"/>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介護予防活動推進事業</a:t>
            </a:r>
            <a:endParaRPr kumimoji="1"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5"/>
          <p:cNvSpPr>
            <a:spLocks noChangeArrowheads="1"/>
          </p:cNvSpPr>
          <p:nvPr/>
        </p:nvSpPr>
        <p:spPr bwMode="auto">
          <a:xfrm>
            <a:off x="5284218" y="7042084"/>
            <a:ext cx="3746256" cy="312001"/>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生活支援体制整備推進支援事業</a:t>
            </a:r>
            <a:endParaRPr kumimoji="1" lang="en-US" altLang="ja-JP" sz="11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29726" y="9845452"/>
            <a:ext cx="1760218" cy="369332"/>
          </a:xfrm>
          <a:prstGeom prst="rect">
            <a:avLst/>
          </a:prstGeom>
          <a:noFill/>
        </p:spPr>
        <p:txBody>
          <a:bodyPr wrap="square" rtlCol="0">
            <a:spAutoFit/>
          </a:bodyPr>
          <a:lstStyle/>
          <a:p>
            <a:endParaRPr kumimoji="1" lang="ja-JP" altLang="en-US" dirty="0"/>
          </a:p>
        </p:txBody>
      </p:sp>
      <p:sp>
        <p:nvSpPr>
          <p:cNvPr id="11" name="テキスト ボックス 10"/>
          <p:cNvSpPr txBox="1"/>
          <p:nvPr/>
        </p:nvSpPr>
        <p:spPr>
          <a:xfrm>
            <a:off x="9660300" y="5256249"/>
            <a:ext cx="2683869" cy="1200329"/>
          </a:xfrm>
          <a:prstGeom prst="rect">
            <a:avLst/>
          </a:prstGeom>
          <a:noFill/>
          <a:ln>
            <a:noFill/>
          </a:ln>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〇　</a:t>
            </a:r>
            <a:r>
              <a:rPr lang="ja-JP" altLang="en-US" sz="1200" dirty="0" smtClean="0">
                <a:latin typeface="Meiryo UI" panose="020B0604030504040204" pitchFamily="50" charset="-128"/>
                <a:ea typeface="Meiryo UI" panose="020B0604030504040204" pitchFamily="50" charset="-128"/>
              </a:rPr>
              <a:t>介護</a:t>
            </a:r>
            <a:r>
              <a:rPr lang="ja-JP" altLang="en-US" sz="1200" dirty="0">
                <a:latin typeface="Meiryo UI" panose="020B0604030504040204" pitchFamily="50" charset="-128"/>
                <a:ea typeface="Meiryo UI" panose="020B0604030504040204" pitchFamily="50" charset="-128"/>
              </a:rPr>
              <a:t>予防ケアマネジメントにおけるアセスメントに</a:t>
            </a: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ツールを試行</a:t>
            </a:r>
            <a:r>
              <a:rPr lang="ja-JP" altLang="en-US" sz="1200" dirty="0" smtClean="0">
                <a:latin typeface="Meiryo UI" panose="020B0604030504040204" pitchFamily="50" charset="-128"/>
                <a:ea typeface="Meiryo UI" panose="020B0604030504040204" pitchFamily="50" charset="-128"/>
              </a:rPr>
              <a:t>導入</a:t>
            </a:r>
            <a:r>
              <a:rPr lang="en-US"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する</a:t>
            </a:r>
            <a:r>
              <a:rPr lang="ja-JP" altLang="en-US" sz="1200" dirty="0">
                <a:latin typeface="Meiryo UI" panose="020B0604030504040204" pitchFamily="50" charset="-128"/>
                <a:ea typeface="Meiryo UI" panose="020B0604030504040204" pitchFamily="50" charset="-128"/>
              </a:rPr>
              <a:t>ことで</a:t>
            </a:r>
            <a:r>
              <a:rPr lang="ja-JP" altLang="en-US" sz="1200" dirty="0" smtClean="0">
                <a:latin typeface="Meiryo UI" panose="020B0604030504040204" pitchFamily="50" charset="-128"/>
                <a:ea typeface="Meiryo UI" panose="020B0604030504040204" pitchFamily="50" charset="-128"/>
              </a:rPr>
              <a:t>、モデル</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市の地域</a:t>
            </a:r>
            <a:r>
              <a:rPr lang="ja-JP" altLang="en-US" sz="1200" dirty="0">
                <a:latin typeface="Meiryo UI" panose="020B0604030504040204" pitchFamily="50" charset="-128"/>
                <a:ea typeface="Meiryo UI" panose="020B0604030504040204" pitchFamily="50" charset="-128"/>
              </a:rPr>
              <a:t>包括支援</a:t>
            </a:r>
            <a:r>
              <a:rPr lang="ja-JP" altLang="en-US" sz="1200" dirty="0" smtClean="0">
                <a:latin typeface="Meiryo UI" panose="020B0604030504040204" pitchFamily="50" charset="-128"/>
                <a:ea typeface="Meiryo UI" panose="020B0604030504040204" pitchFamily="50" charset="-128"/>
              </a:rPr>
              <a:t>センター</a:t>
            </a:r>
            <a:r>
              <a:rPr lang="ja-JP" altLang="en-US" sz="1200" dirty="0">
                <a:latin typeface="Meiryo UI" panose="020B0604030504040204" pitchFamily="50" charset="-128"/>
                <a:ea typeface="Meiryo UI" panose="020B0604030504040204" pitchFamily="50" charset="-128"/>
              </a:rPr>
              <a:t>職員が、より利用者の自立支援に資する効果的なケアプランの作成をめざす。</a:t>
            </a:r>
            <a:endParaRPr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p:txBody>
      </p:sp>
      <p:sp>
        <p:nvSpPr>
          <p:cNvPr id="48" name="角丸四角形 47"/>
          <p:cNvSpPr/>
          <p:nvPr/>
        </p:nvSpPr>
        <p:spPr>
          <a:xfrm>
            <a:off x="9435519" y="5072684"/>
            <a:ext cx="3227995" cy="2150088"/>
          </a:xfrm>
          <a:prstGeom prst="round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Rectangle 5"/>
          <p:cNvSpPr>
            <a:spLocks noChangeArrowheads="1"/>
          </p:cNvSpPr>
          <p:nvPr/>
        </p:nvSpPr>
        <p:spPr bwMode="auto">
          <a:xfrm>
            <a:off x="9572308" y="4857504"/>
            <a:ext cx="2958443" cy="325174"/>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介護予防ケアマネジメント</a:t>
            </a:r>
            <a:r>
              <a:rPr kumimoji="1"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化促進事業</a:t>
            </a:r>
            <a:endParaRPr kumimoji="1"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4"/>
          <a:stretch>
            <a:fillRect/>
          </a:stretch>
        </p:blipFill>
        <p:spPr>
          <a:xfrm>
            <a:off x="9698993" y="6422866"/>
            <a:ext cx="480891" cy="498511"/>
          </a:xfrm>
          <a:prstGeom prst="rect">
            <a:avLst/>
          </a:prstGeom>
        </p:spPr>
      </p:pic>
      <p:pic>
        <p:nvPicPr>
          <p:cNvPr id="14" name="図 13"/>
          <p:cNvPicPr>
            <a:picLocks noChangeAspect="1"/>
          </p:cNvPicPr>
          <p:nvPr/>
        </p:nvPicPr>
        <p:blipFill>
          <a:blip r:embed="rId5"/>
          <a:stretch>
            <a:fillRect/>
          </a:stretch>
        </p:blipFill>
        <p:spPr>
          <a:xfrm>
            <a:off x="9593248" y="6887665"/>
            <a:ext cx="635508" cy="240318"/>
          </a:xfrm>
          <a:prstGeom prst="rect">
            <a:avLst/>
          </a:prstGeom>
        </p:spPr>
      </p:pic>
      <p:sp>
        <p:nvSpPr>
          <p:cNvPr id="56" name="テキスト ボックス 55"/>
          <p:cNvSpPr txBox="1"/>
          <p:nvPr/>
        </p:nvSpPr>
        <p:spPr>
          <a:xfrm>
            <a:off x="10244708" y="6325742"/>
            <a:ext cx="2280750" cy="769441"/>
          </a:xfrm>
          <a:prstGeom prst="rect">
            <a:avLst/>
          </a:prstGeom>
          <a:noFill/>
          <a:ln>
            <a:solidFill>
              <a:schemeClr val="tx1"/>
            </a:solidFill>
            <a:prstDash val="dash"/>
          </a:ln>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日常生活動作の自立度の確認、課題・阻害要因の抽出</a:t>
            </a:r>
            <a:r>
              <a:rPr kumimoji="1" lang="ja-JP" altLang="en-US" sz="1100" dirty="0">
                <a:latin typeface="Meiryo UI" panose="020B0604030504040204" pitchFamily="50" charset="-128"/>
                <a:ea typeface="Meiryo UI" panose="020B0604030504040204" pitchFamily="50" charset="-128"/>
              </a:rPr>
              <a:t>、改善可能性のある動作の予測</a:t>
            </a:r>
            <a:r>
              <a:rPr kumimoji="1" lang="ja-JP" altLang="en-US" sz="1100" dirty="0" smtClean="0">
                <a:latin typeface="Meiryo UI" panose="020B0604030504040204" pitchFamily="50" charset="-128"/>
                <a:ea typeface="Meiryo UI" panose="020B0604030504040204" pitchFamily="50" charset="-128"/>
              </a:rPr>
              <a:t>をソフトウェアの</a:t>
            </a:r>
            <a:r>
              <a:rPr kumimoji="1" lang="ja-JP" altLang="en-US" sz="1100" dirty="0">
                <a:latin typeface="Meiryo UI" panose="020B0604030504040204" pitchFamily="50" charset="-128"/>
                <a:ea typeface="Meiryo UI" panose="020B0604030504040204" pitchFamily="50" charset="-128"/>
              </a:rPr>
              <a:t>ガイドに沿って、タブレット端末上で</a:t>
            </a:r>
            <a:r>
              <a:rPr kumimoji="1" lang="ja-JP" altLang="en-US" sz="1100" dirty="0" smtClean="0">
                <a:latin typeface="Meiryo UI" panose="020B0604030504040204" pitchFamily="50" charset="-128"/>
                <a:ea typeface="Meiryo UI" panose="020B0604030504040204" pitchFamily="50" charset="-128"/>
              </a:rPr>
              <a:t>実施。</a:t>
            </a:r>
            <a:endParaRPr kumimoji="1" lang="en-US" altLang="ja-JP" sz="1100" dirty="0" smtClean="0">
              <a:latin typeface="Meiryo UI" panose="020B0604030504040204" pitchFamily="50" charset="-128"/>
              <a:ea typeface="Meiryo UI" panose="020B0604030504040204" pitchFamily="50" charset="-128"/>
            </a:endParaRPr>
          </a:p>
        </p:txBody>
      </p:sp>
      <p:sp>
        <p:nvSpPr>
          <p:cNvPr id="34" name="フローチャート: 組合せ 33"/>
          <p:cNvSpPr/>
          <p:nvPr/>
        </p:nvSpPr>
        <p:spPr>
          <a:xfrm rot="15079091">
            <a:off x="2638524" y="6804497"/>
            <a:ext cx="995643" cy="179024"/>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165375" y="6949422"/>
            <a:ext cx="2845110" cy="247786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kumimoji="1" lang="ja-JP" altLang="en-US" sz="1000" b="1" dirty="0">
              <a:solidFill>
                <a:schemeClr val="tx1"/>
              </a:solidFill>
            </a:endParaRPr>
          </a:p>
        </p:txBody>
      </p:sp>
      <p:sp>
        <p:nvSpPr>
          <p:cNvPr id="38" name="正方形/長方形 37"/>
          <p:cNvSpPr/>
          <p:nvPr/>
        </p:nvSpPr>
        <p:spPr>
          <a:xfrm>
            <a:off x="344852" y="7216319"/>
            <a:ext cx="2430686" cy="2217622"/>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pPr marL="85725" indent="-85725" defTabSz="179388">
              <a:lnSpc>
                <a:spcPts val="15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地域包括ケアシステムを構築するうえで重要な社会資源の一つである老人クラブに対して、事務手続等を支援することで、老人クラブの活性化を図る。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endParaRPr lang="en-US" altLang="ja-JP" sz="8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200" dirty="0" smtClean="0">
                <a:solidFill>
                  <a:schemeClr val="tx1"/>
                </a:solidFill>
                <a:latin typeface="メイリオ" panose="020B0604030504040204" pitchFamily="50" charset="-128"/>
                <a:ea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rPr>
              <a:t>・老人クラブの課題を把握する</a:t>
            </a:r>
            <a:endParaRPr lang="en-US" altLang="ja-JP" sz="11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100" dirty="0">
                <a:solidFill>
                  <a:schemeClr val="tx1"/>
                </a:solidFill>
                <a:latin typeface="メイリオ" panose="020B0604030504040204" pitchFamily="50" charset="-128"/>
                <a:ea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rPr>
              <a:t>ため、アンケートを実施。</a:t>
            </a:r>
            <a:endParaRPr lang="en-US" altLang="ja-JP" sz="11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100" dirty="0" smtClean="0">
                <a:solidFill>
                  <a:schemeClr val="tx1"/>
                </a:solidFill>
                <a:latin typeface="メイリオ" panose="020B0604030504040204" pitchFamily="50" charset="-128"/>
                <a:ea typeface="メイリオ" panose="020B0604030504040204" pitchFamily="50" charset="-128"/>
              </a:rPr>
              <a:t>・相談会等を開催して、事務手続き</a:t>
            </a:r>
            <a:endParaRPr lang="en-US" altLang="ja-JP" sz="11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100" dirty="0">
                <a:solidFill>
                  <a:schemeClr val="tx1"/>
                </a:solidFill>
                <a:latin typeface="メイリオ" panose="020B0604030504040204" pitchFamily="50" charset="-128"/>
                <a:ea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rPr>
              <a:t>を支援する。</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541338" indent="-541338" defTabSz="179388">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39" name="Rectangle 5"/>
          <p:cNvSpPr>
            <a:spLocks noChangeArrowheads="1"/>
          </p:cNvSpPr>
          <p:nvPr/>
        </p:nvSpPr>
        <p:spPr bwMode="auto">
          <a:xfrm>
            <a:off x="278356" y="1566918"/>
            <a:ext cx="2702773" cy="334647"/>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大阪ええまちプロジェクト</a:t>
            </a:r>
            <a:endParaRPr kumimoji="1"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5"/>
          <p:cNvSpPr>
            <a:spLocks noChangeArrowheads="1"/>
          </p:cNvSpPr>
          <p:nvPr/>
        </p:nvSpPr>
        <p:spPr bwMode="auto">
          <a:xfrm>
            <a:off x="208808" y="6653134"/>
            <a:ext cx="2702773" cy="334647"/>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老人クラブ事務手続き等支援事業</a:t>
            </a:r>
            <a:endParaRPr kumimoji="1"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0" y="75856"/>
            <a:ext cx="12815248" cy="9766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Meiryo UI" panose="020B0604030504040204" pitchFamily="50" charset="-128"/>
                <a:ea typeface="Meiryo UI" panose="020B0604030504040204" pitchFamily="50" charset="-128"/>
              </a:rPr>
              <a:t>自立</a:t>
            </a:r>
            <a:r>
              <a:rPr kumimoji="1" lang="ja-JP" altLang="en-US" sz="2800" b="1" dirty="0">
                <a:solidFill>
                  <a:schemeClr val="bg1"/>
                </a:solidFill>
                <a:latin typeface="Meiryo UI" panose="020B0604030504040204" pitchFamily="50" charset="-128"/>
                <a:ea typeface="Meiryo UI" panose="020B0604030504040204" pitchFamily="50" charset="-128"/>
              </a:rPr>
              <a:t>支援、介護予防・重度化防止の取組み</a:t>
            </a:r>
          </a:p>
          <a:p>
            <a:pPr algn="ctr"/>
            <a:r>
              <a:rPr kumimoji="1" lang="ja-JP" altLang="en-US" sz="2300" b="1" dirty="0">
                <a:solidFill>
                  <a:schemeClr val="bg1"/>
                </a:solidFill>
                <a:latin typeface="Meiryo UI" panose="020B0604030504040204" pitchFamily="50" charset="-128"/>
                <a:ea typeface="Meiryo UI" panose="020B0604030504040204" pitchFamily="50" charset="-128"/>
              </a:rPr>
              <a:t>　　　　　　　　　　　　　　　　　　　～みんなで支え、地域で元気に暮らす「健康長寿」をめざして</a:t>
            </a:r>
            <a:r>
              <a:rPr kumimoji="1" lang="ja-JP" altLang="en-US" sz="2300" b="1" dirty="0" smtClean="0">
                <a:solidFill>
                  <a:schemeClr val="bg1"/>
                </a:solidFill>
                <a:latin typeface="Meiryo UI" panose="020B0604030504040204" pitchFamily="50" charset="-128"/>
                <a:ea typeface="Meiryo UI" panose="020B0604030504040204" pitchFamily="50" charset="-128"/>
              </a:rPr>
              <a:t>～</a:t>
            </a:r>
            <a:endParaRPr kumimoji="1" lang="ja-JP" altLang="en-US" sz="23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9874768" y="8982230"/>
            <a:ext cx="2880360" cy="511175"/>
          </a:xfrm>
        </p:spPr>
        <p:txBody>
          <a:bodyPr/>
          <a:lstStyle/>
          <a:p>
            <a:fld id="{80CBD016-3B5C-4FD6-B302-EDD0D6E0C88D}" type="slidenum">
              <a:rPr kumimoji="1" lang="ja-JP" altLang="en-US" smtClean="0"/>
              <a:t>2</a:t>
            </a:fld>
            <a:endParaRPr kumimoji="1" lang="ja-JP" altLang="en-US" dirty="0"/>
          </a:p>
        </p:txBody>
      </p:sp>
    </p:spTree>
    <p:extLst>
      <p:ext uri="{BB962C8B-B14F-4D97-AF65-F5344CB8AC3E}">
        <p14:creationId xmlns:p14="http://schemas.microsoft.com/office/powerpoint/2010/main" val="702516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425723" y="2812775"/>
            <a:ext cx="4109060" cy="3017782"/>
          </a:xfrm>
          <a:prstGeom prst="rect">
            <a:avLst/>
          </a:prstGeom>
        </p:spPr>
      </p:pic>
      <p:sp>
        <p:nvSpPr>
          <p:cNvPr id="58" name="テキスト ボックス 57"/>
          <p:cNvSpPr txBox="1"/>
          <p:nvPr/>
        </p:nvSpPr>
        <p:spPr>
          <a:xfrm>
            <a:off x="4493226" y="3395715"/>
            <a:ext cx="662494" cy="257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単位：人</a:t>
            </a:r>
            <a:endParaRPr kumimoji="1" lang="ja-JP" altLang="en-US"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Rectangle 2"/>
          <p:cNvSpPr>
            <a:spLocks noChangeArrowheads="1"/>
          </p:cNvSpPr>
          <p:nvPr/>
        </p:nvSpPr>
        <p:spPr bwMode="auto">
          <a:xfrm>
            <a:off x="0" y="-1500"/>
            <a:ext cx="12801600" cy="352313"/>
          </a:xfrm>
          <a:prstGeom prst="rect">
            <a:avLst/>
          </a:prstGeom>
          <a:solidFill>
            <a:schemeClr val="accent1"/>
          </a:solidFill>
          <a:ln>
            <a:noFill/>
          </a:ln>
          <a:effectLst/>
        </p:spPr>
        <p:txBody>
          <a:bodyPr vert="horz" wrap="square" lIns="125704" tIns="62852" rIns="125704" bIns="6285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大阪府介護・福祉人材確保戦略</a:t>
            </a:r>
            <a:r>
              <a:rPr kumimoji="0"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の見直し（案）の概要</a:t>
            </a:r>
            <a:endParaRPr kumimoji="0" lang="ja-JP"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ＭＳ Ｐゴシック" panose="020B0600070205080204" pitchFamily="50" charset="-128"/>
            </a:endParaRPr>
          </a:p>
        </p:txBody>
      </p:sp>
      <p:sp>
        <p:nvSpPr>
          <p:cNvPr id="17" name="Text Box 17" descr="テキスト ボックス: ●地域共生社会の実現に向けて改正された社会福祉法を踏まえ、包括的な支援体制整備や地域づくり等を進める市町村の取組を支援すること等により、府内の地域福祉の推進を図る。&#10;●第4期計画では、多様な地域生活課題に対応するため、従来の取組に加え、高齢や障がい等の福祉サービスや教育・医療等の他分野との連携及び公民協働を一層進めることにより、孤立の防止や制度の狭間を埋めるなど地域福祉のセーフティネットの充実・強化に取り組む。&#10;【地域福祉推進に向けた原則】&#10;1 人権の尊重と住民主体の福祉活動&#10;2 ソーシャル・インクルージョン&#10;3 ノーマライゼーション&#10;【計画策定の基本視点】&#10;1 複合化・複雑化した地域生活課題への対応&#10;2 「だれもが暮らしやすい」地域づくりの推進&#10;3 地域実情に応じた地域福祉の推進&#10;"/>
          <p:cNvSpPr txBox="1">
            <a:spLocks noChangeArrowheads="1"/>
          </p:cNvSpPr>
          <p:nvPr/>
        </p:nvSpPr>
        <p:spPr bwMode="gray">
          <a:xfrm>
            <a:off x="226041" y="1694796"/>
            <a:ext cx="12592734" cy="1158702"/>
          </a:xfrm>
          <a:prstGeom prst="rect">
            <a:avLst/>
          </a:prstGeom>
          <a:solidFill>
            <a:schemeClr val="bg1"/>
          </a:solidFill>
          <a:ln>
            <a:noFill/>
          </a:ln>
          <a:extLst/>
        </p:spPr>
        <p:txBody>
          <a:bodyPr vert="horz" wrap="square" lIns="74295" tIns="8890" rIns="74295" bIns="8890" numCol="1" anchor="t" anchorCtr="0" compatLnSpc="1">
            <a:prstTxWarp prst="textNoShape">
              <a:avLst/>
            </a:prstTxWarp>
          </a:bodyPr>
          <a:lstStyle>
            <a:lvl1pPr indent="15335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●府内で従事する介護職員数は、</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年度から</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年度までの</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年間で約</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千人増加</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155,111</a:t>
            </a:r>
            <a:r>
              <a:rPr kumimoji="0" lang="ja-JP" altLang="en-US"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181,354</a:t>
            </a:r>
            <a:r>
              <a:rPr kumimoji="0" lang="ja-JP" altLang="en-US"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国集計</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●一方で、介護サービス</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分野の有効求人倍率は戦略策定当時と変わらず</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倍台で</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推移し、人材不足が慢性化（平成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4.63</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4.32</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●高齢者</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介護分野では、</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ja-JP" altLang="en-US"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0" lang="en-US" altLang="ja-JP"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24,420</a:t>
            </a:r>
            <a:r>
              <a:rPr kumimoji="0" lang="ja-JP" altLang="en-US"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2040</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a:t>
            </a:r>
            <a:r>
              <a:rPr kumimoji="0" lang="ja-JP" altLang="en-US"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0" lang="en-US" altLang="ja-JP"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67,539</a:t>
            </a:r>
            <a:r>
              <a:rPr kumimoji="0" lang="ja-JP" altLang="en-US"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の人材が</a:t>
            </a:r>
            <a:r>
              <a:rPr kumimoji="0"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不足すると推計</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おり、人材</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確保に向けた更なる対策の強化が必要</a:t>
            </a:r>
            <a:r>
              <a:rPr kumimoji="0"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r>
              <a:rPr kumimoji="0"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a:t>
            </a:r>
            <a:endParaRPr kumimoji="0"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300"/>
              </a:lnSpc>
              <a:spcBef>
                <a:spcPct val="0"/>
              </a:spcBef>
              <a:spcAft>
                <a:spcPct val="0"/>
              </a:spcAft>
              <a:buClrTx/>
              <a:buSzTx/>
              <a:buFontTx/>
              <a:buNone/>
              <a:tabLst/>
              <a:defRPr/>
            </a:pP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ts val="600"/>
              </a:spcBef>
              <a:spcAft>
                <a:spcPct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このため特に、・生産年齢人口が更に減少していく中、</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将来を担う人材の確保に向けた取組みとして、低年齢層から福祉の意義と</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役割を</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理解する機会の積極的な</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提供が必要　　</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・国による外国人介護人材の受入制度の整備により、府内の受入れ人数も年々増加。外国人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介護人材の受入れや受入れ環境整備に積極的に取り組んで</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いくことが必要</a:t>
            </a:r>
            <a:r>
              <a:rPr kumimoji="0"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データ</a:t>
            </a:r>
            <a:r>
              <a:rPr kumimoji="0"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a:t>
            </a: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・府内の介護分野では、早期</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離職する割合が全国平均に比べて高い状況にあることから、その要因の調査・分析により、職場定着に</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向けた対策</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講じることが必要</a:t>
            </a:r>
            <a:r>
              <a:rPr kumimoji="0"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データ</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0"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Rectangle 35"/>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r>
            <a:br>
              <a:rPr kumimoji="0" lang="ja-JP" altLang="ja-JP"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endParaRPr kumimoji="0" lang="ja-JP"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0" name="Rectangle 36"/>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t/>
            </a:r>
            <a:br>
              <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br>
            <a:endParaRPr kumimoji="0" lang="ja-JP"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1" name="Rectangle 37"/>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2" name="Rectangle 38"/>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t/>
            </a:r>
            <a:br>
              <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br>
            <a:endParaRPr kumimoji="0" lang="ja-JP"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3" name="Rectangle 39"/>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4" name="Rectangle 40"/>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AutoShape 21"/>
          <p:cNvSpPr>
            <a:spLocks noChangeArrowheads="1"/>
          </p:cNvSpPr>
          <p:nvPr/>
        </p:nvSpPr>
        <p:spPr bwMode="auto">
          <a:xfrm>
            <a:off x="262540" y="1382886"/>
            <a:ext cx="5875928" cy="280932"/>
          </a:xfrm>
          <a:prstGeom prst="roundRect">
            <a:avLst>
              <a:gd name="adj" fmla="val 16667"/>
            </a:avLst>
          </a:prstGeom>
          <a:solidFill>
            <a:schemeClr val="tx1"/>
          </a:solidFill>
          <a:ln w="38100">
            <a:noFill/>
            <a:prstDash val="solid"/>
            <a:round/>
            <a:headEnd/>
            <a:tailEnd/>
          </a:ln>
          <a:effectLst/>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１　現状から見た課題</a:t>
            </a:r>
          </a:p>
        </p:txBody>
      </p:sp>
      <p:sp>
        <p:nvSpPr>
          <p:cNvPr id="12" name="Text Box 22" descr="テキスト ボックス: ●地域共生社会の実現に向けて改正された社会福祉法を踏まえ、包括的な支援体制整備や地域づくり等を進める市町村の取組を支援すること等により、府内の地域福祉の推進を図る。&#10;●第4期計画では、多様な地域生活課題に対応するため、従来の取組に加え、高齢や障がい等の福祉サービスや教育・医療等の他分野との連携及び公民協働を一層進めることにより、孤立の防止や制度の狭間を埋めるなど地域福祉のセーフティネットの充実・強化に取り組む。&#10;【地域福祉推進に向けた原則】&#10;1 人権の尊重と住民主体の福祉活動&#10;2 ソーシャル・インクルージョン&#10;3 ノーマライゼーション&#10;【計画策定の基本視点】&#10;1 複合化・複雑化した地域生活課題への対応&#10;2 「だれもが暮らしやすい」地域づくりの推進&#10;3 地域実情に応じた地域福祉の推進&#10;"/>
          <p:cNvSpPr txBox="1">
            <a:spLocks noChangeArrowheads="1"/>
          </p:cNvSpPr>
          <p:nvPr/>
        </p:nvSpPr>
        <p:spPr bwMode="auto">
          <a:xfrm>
            <a:off x="252872" y="387142"/>
            <a:ext cx="12344006" cy="849273"/>
          </a:xfrm>
          <a:prstGeom prst="rect">
            <a:avLst/>
          </a:prstGeom>
          <a:solidFill>
            <a:srgbClr val="FFFFFF"/>
          </a:solidFill>
          <a:ln w="12700">
            <a:solidFill>
              <a:srgbClr val="000000"/>
            </a:solidFill>
            <a:miter lim="800000"/>
            <a:headEnd/>
            <a:tailEnd/>
          </a:ln>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大阪府介護・福祉人材確保戦略</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は、少子高齢化の進展により深刻化</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する人材の不足に対応するため、平成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年</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11</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月に</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策定</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●策定から</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5</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年が経過し、その後の人材確保状況や国制度の改正を踏まえ見直し</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に着手</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介護・福祉人材確保戦略見直しに関する連絡</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会議」（府</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、関係団体、外部</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有識者で構成）</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を設置して幅広く意見</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を聴取</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月末の成案化を予定。取組み期間は、</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）年度から</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2027</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）年度までの</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年間</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617794" y="2953365"/>
            <a:ext cx="3964285" cy="321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介護人材の需給ギャップ（実</a:t>
            </a:r>
            <a:r>
              <a:rPr kumimoji="1" lang="ja-JP" altLang="en-US" sz="1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人数）</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出典）大阪府高齢者計画</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0" name="グループ化 19"/>
          <p:cNvGrpSpPr/>
          <p:nvPr/>
        </p:nvGrpSpPr>
        <p:grpSpPr>
          <a:xfrm>
            <a:off x="8648585" y="3697479"/>
            <a:ext cx="4170190" cy="1845770"/>
            <a:chOff x="3908316" y="7661958"/>
            <a:chExt cx="5007153" cy="2070051"/>
          </a:xfrm>
        </p:grpSpPr>
        <p:pic>
          <p:nvPicPr>
            <p:cNvPr id="16" name="図 15"/>
            <p:cNvPicPr>
              <a:picLocks noChangeAspect="1"/>
            </p:cNvPicPr>
            <p:nvPr/>
          </p:nvPicPr>
          <p:blipFill>
            <a:blip r:embed="rId4"/>
            <a:stretch>
              <a:fillRect/>
            </a:stretch>
          </p:blipFill>
          <p:spPr>
            <a:xfrm>
              <a:off x="3908316" y="7661958"/>
              <a:ext cx="4707693" cy="1415836"/>
            </a:xfrm>
            <a:prstGeom prst="rect">
              <a:avLst/>
            </a:prstGeom>
          </p:spPr>
        </p:pic>
        <p:sp>
          <p:nvSpPr>
            <p:cNvPr id="47" name="正方形/長方形 46"/>
            <p:cNvSpPr/>
            <p:nvPr/>
          </p:nvSpPr>
          <p:spPr>
            <a:xfrm>
              <a:off x="4464551" y="9419187"/>
              <a:ext cx="4450918" cy="312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（出典）（公財）介護労働安定センター令和</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年度介護労働実態</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調査</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1" name="グループ化 20"/>
          <p:cNvGrpSpPr/>
          <p:nvPr/>
        </p:nvGrpSpPr>
        <p:grpSpPr>
          <a:xfrm>
            <a:off x="8648585" y="2997297"/>
            <a:ext cx="4666076" cy="690663"/>
            <a:chOff x="5227764" y="6667410"/>
            <a:chExt cx="4545997" cy="672886"/>
          </a:xfrm>
        </p:grpSpPr>
        <p:sp>
          <p:nvSpPr>
            <p:cNvPr id="46" name="正方形/長方形 45"/>
            <p:cNvSpPr/>
            <p:nvPr/>
          </p:nvSpPr>
          <p:spPr>
            <a:xfrm>
              <a:off x="5227764" y="6667410"/>
              <a:ext cx="3926657" cy="312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採用率・離職率</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の状況（</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R2.10.1</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R3.9.30</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9" name="正方形/長方形 48"/>
            <p:cNvSpPr/>
            <p:nvPr/>
          </p:nvSpPr>
          <p:spPr>
            <a:xfrm>
              <a:off x="6932041" y="7174713"/>
              <a:ext cx="2841720" cy="165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）内は全国</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平均</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p>
          </p:txBody>
        </p:sp>
      </p:grpSp>
      <p:sp>
        <p:nvSpPr>
          <p:cNvPr id="39" name="AutoShape 21">
            <a:extLst>
              <a:ext uri="{FF2B5EF4-FFF2-40B4-BE49-F238E27FC236}">
                <a16:creationId xmlns:a16="http://schemas.microsoft.com/office/drawing/2014/main" id="{F449FD67-86EA-41D8-8D1A-D1F05E0B8D59}"/>
              </a:ext>
            </a:extLst>
          </p:cNvPr>
          <p:cNvSpPr>
            <a:spLocks noChangeArrowheads="1"/>
          </p:cNvSpPr>
          <p:nvPr/>
        </p:nvSpPr>
        <p:spPr bwMode="auto">
          <a:xfrm>
            <a:off x="263036" y="5852399"/>
            <a:ext cx="5981431" cy="318113"/>
          </a:xfrm>
          <a:prstGeom prst="roundRect">
            <a:avLst>
              <a:gd name="adj" fmla="val 16667"/>
            </a:avLst>
          </a:prstGeom>
          <a:solidFill>
            <a:schemeClr val="tx1"/>
          </a:solidFill>
          <a:ln w="38100">
            <a:noFill/>
            <a:prstDash val="solid"/>
            <a:round/>
            <a:headEnd/>
            <a:tailEnd/>
          </a:ln>
          <a:effectLst/>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　</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戦略の主な取組み（案）</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2" name="線吹き出し 2 (枠付き) 71"/>
          <p:cNvSpPr/>
          <p:nvPr/>
        </p:nvSpPr>
        <p:spPr>
          <a:xfrm>
            <a:off x="7173383" y="5048907"/>
            <a:ext cx="1099128" cy="247460"/>
          </a:xfrm>
          <a:prstGeom prst="borderCallout2">
            <a:avLst>
              <a:gd name="adj1" fmla="val 56870"/>
              <a:gd name="adj2" fmla="val -822"/>
              <a:gd name="adj3" fmla="val 39285"/>
              <a:gd name="adj4" fmla="val -17551"/>
              <a:gd name="adj5" fmla="val -134319"/>
              <a:gd name="adj6" fmla="val -18004"/>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線吹き出し 2 (枠付き) 72"/>
          <p:cNvSpPr/>
          <p:nvPr/>
        </p:nvSpPr>
        <p:spPr>
          <a:xfrm rot="10800000">
            <a:off x="4881918" y="4292185"/>
            <a:ext cx="1174204" cy="248003"/>
          </a:xfrm>
          <a:prstGeom prst="borderCallout2">
            <a:avLst>
              <a:gd name="adj1" fmla="val 60421"/>
              <a:gd name="adj2" fmla="val 335"/>
              <a:gd name="adj3" fmla="val 56145"/>
              <a:gd name="adj4" fmla="val -10620"/>
              <a:gd name="adj5" fmla="val -302095"/>
              <a:gd name="adj6" fmla="val -17228"/>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テキスト ボックス 73"/>
          <p:cNvSpPr txBox="1"/>
          <p:nvPr/>
        </p:nvSpPr>
        <p:spPr>
          <a:xfrm>
            <a:off x="4887710" y="4275085"/>
            <a:ext cx="11942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H29.11</a:t>
            </a:r>
            <a:r>
              <a:rPr kumimoji="1"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在留資格</a:t>
            </a:r>
            <a:r>
              <a:rPr kumimoji="0"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技能</a:t>
            </a:r>
            <a:r>
              <a:rPr kumimoji="0"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実習」創設</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テキスト ボックス 75"/>
          <p:cNvSpPr txBox="1"/>
          <p:nvPr/>
        </p:nvSpPr>
        <p:spPr>
          <a:xfrm>
            <a:off x="4667728" y="4643989"/>
            <a:ext cx="16547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H29.9</a:t>
            </a:r>
            <a:r>
              <a:rPr kumimoji="1"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在留資格「介護」</a:t>
            </a:r>
            <a:r>
              <a:rPr kumimoji="0"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創設</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7" name="線吹き出し 2 (枠付き) 76"/>
          <p:cNvSpPr/>
          <p:nvPr/>
        </p:nvSpPr>
        <p:spPr>
          <a:xfrm rot="10800000">
            <a:off x="4678326" y="4634762"/>
            <a:ext cx="1233827" cy="268134"/>
          </a:xfrm>
          <a:prstGeom prst="borderCallout2">
            <a:avLst>
              <a:gd name="adj1" fmla="val 64290"/>
              <a:gd name="adj2" fmla="val -1088"/>
              <a:gd name="adj3" fmla="val 64537"/>
              <a:gd name="adj4" fmla="val -14656"/>
              <a:gd name="adj5" fmla="val -154150"/>
              <a:gd name="adj6" fmla="val -15900"/>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51" name="表 50">
            <a:extLst>
              <a:ext uri="{FF2B5EF4-FFF2-40B4-BE49-F238E27FC236}">
                <a16:creationId xmlns:a16="http://schemas.microsoft.com/office/drawing/2014/main" id="{A139DE0D-EC51-4DA4-964A-30B46FCD8EFF}"/>
              </a:ext>
            </a:extLst>
          </p:cNvPr>
          <p:cNvGraphicFramePr>
            <a:graphicFrameLocks noGrp="1"/>
          </p:cNvGraphicFramePr>
          <p:nvPr>
            <p:extLst/>
          </p:nvPr>
        </p:nvGraphicFramePr>
        <p:xfrm>
          <a:off x="265674" y="6258888"/>
          <a:ext cx="12331204" cy="3306409"/>
        </p:xfrm>
        <a:graphic>
          <a:graphicData uri="http://schemas.openxmlformats.org/drawingml/2006/table">
            <a:tbl>
              <a:tblPr>
                <a:tableStyleId>{08FB837D-C827-4EFA-A057-4D05807E0F7C}</a:tableStyleId>
              </a:tblPr>
              <a:tblGrid>
                <a:gridCol w="2466094">
                  <a:extLst>
                    <a:ext uri="{9D8B030D-6E8A-4147-A177-3AD203B41FA5}">
                      <a16:colId xmlns:a16="http://schemas.microsoft.com/office/drawing/2014/main" val="3549143530"/>
                    </a:ext>
                  </a:extLst>
                </a:gridCol>
                <a:gridCol w="4354832">
                  <a:extLst>
                    <a:ext uri="{9D8B030D-6E8A-4147-A177-3AD203B41FA5}">
                      <a16:colId xmlns:a16="http://schemas.microsoft.com/office/drawing/2014/main" val="243981671"/>
                    </a:ext>
                  </a:extLst>
                </a:gridCol>
                <a:gridCol w="5510278">
                  <a:extLst>
                    <a:ext uri="{9D8B030D-6E8A-4147-A177-3AD203B41FA5}">
                      <a16:colId xmlns:a16="http://schemas.microsoft.com/office/drawing/2014/main" val="4164506147"/>
                    </a:ext>
                  </a:extLst>
                </a:gridCol>
              </a:tblGrid>
              <a:tr h="169565">
                <a:tc>
                  <a:txBody>
                    <a:bodyPr/>
                    <a:lstStyle/>
                    <a:p>
                      <a:pPr algn="ctr">
                        <a:lnSpc>
                          <a:spcPts val="1300"/>
                        </a:lnSpc>
                        <a:spcAft>
                          <a:spcPts val="0"/>
                        </a:spcAft>
                      </a:pPr>
                      <a:r>
                        <a:rPr lang="ja-JP" alt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方向性</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ja-JP" altLang="en-US" sz="1050" b="1" dirty="0">
                          <a:effectLst/>
                          <a:latin typeface="Meiryo UI" panose="020B0604030504040204" pitchFamily="50" charset="-128"/>
                          <a:ea typeface="Meiryo UI" panose="020B0604030504040204" pitchFamily="50" charset="-128"/>
                          <a:cs typeface="ＭＳ Ｐゴシック" panose="020B0600070205080204" pitchFamily="50" charset="-128"/>
                        </a:rPr>
                        <a:t>取組項目</a:t>
                      </a:r>
                      <a:endParaRPr lang="ja-JP" sz="1050" b="1"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ja-JP" altLang="en-US" sz="1050" b="1" dirty="0" smtClean="0">
                          <a:effectLst/>
                          <a:latin typeface="Meiryo UI" panose="020B0604030504040204" pitchFamily="50" charset="-128"/>
                          <a:ea typeface="Meiryo UI" panose="020B0604030504040204" pitchFamily="50" charset="-128"/>
                          <a:cs typeface="ＭＳ Ｐゴシック" panose="020B0600070205080204" pitchFamily="50" charset="-128"/>
                        </a:rPr>
                        <a:t>主な取組み内容</a:t>
                      </a:r>
                      <a:endParaRPr lang="ja-JP" sz="1050" b="1"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11755039"/>
                  </a:ext>
                </a:extLst>
              </a:tr>
              <a:tr h="510476">
                <a:tc rowSpan="4">
                  <a:txBody>
                    <a:bodyPr/>
                    <a:lstStyle/>
                    <a:p>
                      <a:pPr algn="l"/>
                      <a:r>
                        <a:rPr lang="ja-JP" altLang="en-US" sz="1050" b="1" dirty="0" smtClean="0">
                          <a:latin typeface="Meiryo UI" panose="020B0604030504040204" pitchFamily="50" charset="-128"/>
                          <a:ea typeface="Meiryo UI" panose="020B0604030504040204" pitchFamily="50" charset="-128"/>
                        </a:rPr>
                        <a:t>（１）参入</a:t>
                      </a:r>
                      <a:r>
                        <a:rPr lang="ja-JP" altLang="en-US" sz="1050" b="1" dirty="0">
                          <a:latin typeface="Meiryo UI" panose="020B0604030504040204" pitchFamily="50" charset="-128"/>
                          <a:ea typeface="Meiryo UI" panose="020B0604030504040204" pitchFamily="50" charset="-128"/>
                        </a:rPr>
                        <a:t>促進</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spcBef>
                          <a:spcPts val="600"/>
                        </a:spcBef>
                      </a:pPr>
                      <a:r>
                        <a:rPr lang="ja-JP" altLang="en-US" sz="1050" b="1" dirty="0" smtClean="0">
                          <a:latin typeface="Meiryo UI" panose="020B0604030504040204" pitchFamily="50" charset="-128"/>
                          <a:ea typeface="Meiryo UI" panose="020B0604030504040204" pitchFamily="50" charset="-128"/>
                        </a:rPr>
                        <a:t>➀将来</a:t>
                      </a:r>
                      <a:r>
                        <a:rPr lang="ja-JP" altLang="en-US" sz="1050" b="1" dirty="0">
                          <a:latin typeface="Meiryo UI" panose="020B0604030504040204" pitchFamily="50" charset="-128"/>
                          <a:ea typeface="Meiryo UI" panose="020B0604030504040204" pitchFamily="50" charset="-128"/>
                        </a:rPr>
                        <a:t>の介護・福祉を担う人材の確保に向けた教育との</a:t>
                      </a:r>
                      <a:r>
                        <a:rPr lang="ja-JP" altLang="en-US" sz="1050" b="1" dirty="0" smtClean="0">
                          <a:latin typeface="Meiryo UI" panose="020B0604030504040204" pitchFamily="50" charset="-128"/>
                          <a:ea typeface="Meiryo UI" panose="020B0604030504040204" pitchFamily="50" charset="-128"/>
                        </a:rPr>
                        <a:t>連携</a:t>
                      </a:r>
                      <a:r>
                        <a:rPr lang="ja-JP" altLang="en-US" sz="1050" b="0" dirty="0" smtClean="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l">
                        <a:spcBef>
                          <a:spcPts val="600"/>
                        </a:spcBef>
                      </a:pPr>
                      <a:r>
                        <a:rPr lang="ja-JP" altLang="en-US" sz="900" b="0" dirty="0" smtClean="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地域における児童・生徒への福祉教育</a:t>
                      </a:r>
                      <a:r>
                        <a:rPr lang="ja-JP" altLang="en-US" sz="900" b="0" dirty="0" smtClean="0">
                          <a:latin typeface="Meiryo UI" panose="020B0604030504040204" pitchFamily="50" charset="-128"/>
                          <a:ea typeface="Meiryo UI" panose="020B0604030504040204" pitchFamily="50" charset="-128"/>
                        </a:rPr>
                        <a:t>の展開</a:t>
                      </a:r>
                      <a:endParaRPr lang="en-US" altLang="ja-JP" sz="900" b="0" dirty="0" smtClean="0">
                        <a:latin typeface="Meiryo UI" panose="020B0604030504040204" pitchFamily="50" charset="-128"/>
                        <a:ea typeface="Meiryo UI" panose="020B0604030504040204" pitchFamily="50" charset="-128"/>
                      </a:endParaRPr>
                    </a:p>
                    <a:p>
                      <a:pPr algn="l">
                        <a:spcBef>
                          <a:spcPts val="0"/>
                        </a:spcBef>
                      </a:pPr>
                      <a:r>
                        <a:rPr lang="ja-JP" altLang="en-US" sz="900" b="0" dirty="0" smtClean="0">
                          <a:latin typeface="Meiryo UI" panose="020B0604030504040204" pitchFamily="50" charset="-128"/>
                          <a:ea typeface="Meiryo UI" panose="020B0604030504040204" pitchFamily="50" charset="-128"/>
                        </a:rPr>
                        <a:t>・福祉の理解に向けた効果的な取組みの推進（関係機関による協議の場の設置）</a:t>
                      </a:r>
                      <a:endParaRPr lang="en-US" altLang="ja-JP" sz="900" b="0" dirty="0">
                        <a:latin typeface="Meiryo UI" panose="020B0604030504040204" pitchFamily="50" charset="-128"/>
                        <a:ea typeface="Meiryo UI" panose="020B0604030504040204" pitchFamily="50" charset="-128"/>
                      </a:endParaRPr>
                    </a:p>
                    <a:p>
                      <a:pPr algn="l">
                        <a:spcBef>
                          <a:spcPts val="0"/>
                        </a:spcBef>
                        <a:spcAft>
                          <a:spcPts val="600"/>
                        </a:spcAft>
                      </a:pPr>
                      <a:r>
                        <a:rPr lang="ja-JP" altLang="en-US" sz="900" b="0" dirty="0" smtClean="0">
                          <a:latin typeface="Meiryo UI" panose="020B0604030504040204" pitchFamily="50" charset="-128"/>
                          <a:ea typeface="Meiryo UI" panose="020B0604030504040204" pitchFamily="50" charset="-128"/>
                        </a:rPr>
                        <a:t>・職場</a:t>
                      </a:r>
                      <a:r>
                        <a:rPr lang="ja-JP" altLang="en-US" sz="900" b="0" dirty="0">
                          <a:latin typeface="Meiryo UI" panose="020B0604030504040204" pitchFamily="50" charset="-128"/>
                          <a:ea typeface="Meiryo UI" panose="020B0604030504040204" pitchFamily="50" charset="-128"/>
                        </a:rPr>
                        <a:t>体験、インターンシップ事業の周知による参加促進　　</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534924450"/>
                  </a:ext>
                </a:extLst>
              </a:tr>
              <a:tr h="468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②外国人</a:t>
                      </a:r>
                      <a:r>
                        <a:rPr lang="ja-JP" altLang="en-US" sz="1050" b="1" dirty="0">
                          <a:latin typeface="Meiryo UI" panose="020B0604030504040204" pitchFamily="50" charset="-128"/>
                          <a:ea typeface="Meiryo UI" panose="020B0604030504040204" pitchFamily="50" charset="-128"/>
                        </a:rPr>
                        <a:t>介護人材の受入</a:t>
                      </a:r>
                      <a:r>
                        <a:rPr lang="ja-JP" altLang="en-US" sz="1050" b="1">
                          <a:latin typeface="Meiryo UI" panose="020B0604030504040204" pitchFamily="50" charset="-128"/>
                          <a:ea typeface="Meiryo UI" panose="020B0604030504040204" pitchFamily="50" charset="-128"/>
                        </a:rPr>
                        <a:t>促進</a:t>
                      </a:r>
                      <a:r>
                        <a:rPr lang="ja-JP" altLang="en-US" sz="1050" b="1" smtClean="0">
                          <a:latin typeface="Meiryo UI" panose="020B0604030504040204" pitchFamily="50" charset="-128"/>
                          <a:ea typeface="Meiryo UI" panose="020B0604030504040204" pitchFamily="50" charset="-128"/>
                        </a:rPr>
                        <a:t>と育成</a:t>
                      </a:r>
                      <a:r>
                        <a:rPr lang="ja-JP" altLang="en-US" sz="1050" b="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smtClean="0">
                          <a:latin typeface="Meiryo UI" panose="020B0604030504040204" pitchFamily="50" charset="-128"/>
                          <a:ea typeface="Meiryo UI" panose="020B0604030504040204" pitchFamily="50" charset="-128"/>
                        </a:rPr>
                        <a:t> ・</a:t>
                      </a:r>
                      <a:r>
                        <a:rPr lang="ja-JP" altLang="en-US" sz="900" b="0" dirty="0">
                          <a:latin typeface="Meiryo UI" panose="020B0604030504040204" pitchFamily="50" charset="-128"/>
                          <a:ea typeface="Meiryo UI" panose="020B0604030504040204" pitchFamily="50" charset="-128"/>
                        </a:rPr>
                        <a:t>外国人介護</a:t>
                      </a:r>
                      <a:r>
                        <a:rPr lang="ja-JP" altLang="en-US" sz="900" b="0" dirty="0" smtClean="0">
                          <a:latin typeface="Meiryo UI" panose="020B0604030504040204" pitchFamily="50" charset="-128"/>
                          <a:ea typeface="Meiryo UI" panose="020B0604030504040204" pitchFamily="50" charset="-128"/>
                        </a:rPr>
                        <a:t>人材のマッチング支援</a:t>
                      </a:r>
                      <a:endParaRPr lang="en-US" altLang="ja-JP" sz="900" b="0" dirty="0" smtClean="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smtClean="0">
                          <a:latin typeface="Meiryo UI" panose="020B0604030504040204" pitchFamily="50" charset="-128"/>
                          <a:ea typeface="Meiryo UI" panose="020B0604030504040204" pitchFamily="50" charset="-128"/>
                        </a:rPr>
                        <a:t> ・技能実習、特定技能外国人の日本語学習、資格取得等の支援</a:t>
                      </a:r>
                      <a:endParaRPr lang="en-US" altLang="ja-JP" sz="900" b="0" dirty="0" smtClean="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smtClean="0">
                          <a:latin typeface="Meiryo UI" panose="020B0604030504040204" pitchFamily="50" charset="-128"/>
                          <a:ea typeface="Meiryo UI" panose="020B0604030504040204" pitchFamily="50" charset="-128"/>
                        </a:rPr>
                        <a:t> ・外国人人材を受入れている施設職員向け研修</a:t>
                      </a:r>
                      <a:endParaRPr lang="en-US" altLang="ja-JP" sz="900" b="0" dirty="0">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724587674"/>
                  </a:ext>
                </a:extLst>
              </a:tr>
              <a:tr h="468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50" b="0" dirty="0" smtClean="0">
                          <a:latin typeface="Meiryo UI" panose="020B0604030504040204" pitchFamily="50" charset="-128"/>
                          <a:ea typeface="Meiryo UI" panose="020B0604030504040204" pitchFamily="50" charset="-128"/>
                        </a:rPr>
                        <a:t>③ターゲット</a:t>
                      </a:r>
                      <a:r>
                        <a:rPr lang="ja-JP" altLang="en-US" sz="1050" b="0" dirty="0">
                          <a:latin typeface="Meiryo UI" panose="020B0604030504040204" pitchFamily="50" charset="-128"/>
                          <a:ea typeface="Meiryo UI" panose="020B0604030504040204" pitchFamily="50" charset="-128"/>
                        </a:rPr>
                        <a:t>に応じた参入支援とマッチングの</a:t>
                      </a:r>
                      <a:r>
                        <a:rPr lang="ja-JP" altLang="en-US" sz="1050" b="0" dirty="0" smtClean="0">
                          <a:latin typeface="Meiryo UI" panose="020B0604030504040204" pitchFamily="50" charset="-128"/>
                          <a:ea typeface="Meiryo UI" panose="020B0604030504040204" pitchFamily="50" charset="-128"/>
                        </a:rPr>
                        <a:t>強化</a:t>
                      </a:r>
                      <a:endParaRPr lang="ja-JP" altLang="en-US" sz="1050" b="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smtClean="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福祉人材支援</a:t>
                      </a:r>
                      <a:r>
                        <a:rPr lang="ja-JP" altLang="en-US" sz="900" b="0" dirty="0" smtClean="0">
                          <a:latin typeface="Meiryo UI" panose="020B0604030504040204" pitchFamily="50" charset="-128"/>
                          <a:ea typeface="Meiryo UI" panose="020B0604030504040204" pitchFamily="50" charset="-128"/>
                        </a:rPr>
                        <a:t>センター、保育士</a:t>
                      </a:r>
                      <a:r>
                        <a:rPr lang="ja-JP" altLang="en-US" sz="900" b="0" dirty="0">
                          <a:latin typeface="Meiryo UI" panose="020B0604030504040204" pitchFamily="50" charset="-128"/>
                          <a:ea typeface="Meiryo UI" panose="020B0604030504040204" pitchFamily="50" charset="-128"/>
                        </a:rPr>
                        <a:t>・保育所支援</a:t>
                      </a:r>
                      <a:r>
                        <a:rPr lang="ja-JP" altLang="en-US" sz="900" b="0" dirty="0" smtClean="0">
                          <a:latin typeface="Meiryo UI" panose="020B0604030504040204" pitchFamily="50" charset="-128"/>
                          <a:ea typeface="Meiryo UI" panose="020B0604030504040204" pitchFamily="50" charset="-128"/>
                        </a:rPr>
                        <a:t>センターの運営委託</a:t>
                      </a:r>
                      <a:endParaRPr lang="en-US" altLang="ja-JP" sz="900" b="0" dirty="0" smtClean="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smtClean="0">
                          <a:latin typeface="Meiryo UI" panose="020B0604030504040204" pitchFamily="50" charset="-128"/>
                          <a:ea typeface="Meiryo UI" panose="020B0604030504040204" pitchFamily="50" charset="-128"/>
                        </a:rPr>
                        <a:t>・雇用した無資格・未経験者の研修受講料の支援</a:t>
                      </a:r>
                      <a:endParaRPr lang="en-US" altLang="ja-JP" sz="900" b="0" dirty="0" smtClean="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smtClean="0">
                          <a:latin typeface="Meiryo UI" panose="020B0604030504040204" pitchFamily="50" charset="-128"/>
                          <a:ea typeface="Meiryo UI" panose="020B0604030504040204" pitchFamily="50" charset="-128"/>
                        </a:rPr>
                        <a:t>・潜在介護福祉士等の再就業を支援する研修</a:t>
                      </a:r>
                      <a:endParaRPr lang="en-US" altLang="ja-JP" sz="900" b="0" dirty="0" smtClean="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804701968"/>
                  </a:ext>
                </a:extLst>
              </a:tr>
              <a:tr h="468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50" b="0" dirty="0">
                          <a:latin typeface="Meiryo UI" panose="020B0604030504040204" pitchFamily="50" charset="-128"/>
                          <a:ea typeface="Meiryo UI" panose="020B0604030504040204" pitchFamily="50" charset="-128"/>
                        </a:rPr>
                        <a:t>④</a:t>
                      </a:r>
                      <a:r>
                        <a:rPr lang="ja-JP" altLang="en-US" sz="1050" b="0" dirty="0" smtClean="0">
                          <a:latin typeface="Meiryo UI" panose="020B0604030504040204" pitchFamily="50" charset="-128"/>
                          <a:ea typeface="Meiryo UI" panose="020B0604030504040204" pitchFamily="50" charset="-128"/>
                        </a:rPr>
                        <a:t>介護</a:t>
                      </a:r>
                      <a:r>
                        <a:rPr lang="ja-JP" altLang="en-US" sz="1050" b="0" dirty="0">
                          <a:latin typeface="Meiryo UI" panose="020B0604030504040204" pitchFamily="50" charset="-128"/>
                          <a:ea typeface="Meiryo UI" panose="020B0604030504040204" pitchFamily="50" charset="-128"/>
                        </a:rPr>
                        <a:t>・福祉人材の</a:t>
                      </a:r>
                      <a:r>
                        <a:rPr lang="ja-JP" altLang="en-US" sz="1050" b="0" dirty="0" smtClean="0">
                          <a:latin typeface="Meiryo UI" panose="020B0604030504040204" pitchFamily="50" charset="-128"/>
                          <a:ea typeface="Meiryo UI" panose="020B0604030504040204" pitchFamily="50" charset="-128"/>
                        </a:rPr>
                        <a:t>養成</a:t>
                      </a:r>
                      <a:endParaRPr lang="en-US" altLang="ja-JP" sz="1050" b="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0"/>
                        </a:spcBef>
                      </a:pP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介護</a:t>
                      </a: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福祉士修学資金、保育士修学資金等の貸付</a:t>
                      </a:r>
                      <a:endParaRPr kumimoji="1" lang="en-US" altLang="ja-JP" sz="900" b="0" kern="1200" dirty="0" smtClean="0">
                        <a:solidFill>
                          <a:schemeClr val="dk1"/>
                        </a:solidFill>
                        <a:latin typeface="Meiryo UI" panose="020B0604030504040204" pitchFamily="50" charset="-128"/>
                        <a:ea typeface="Meiryo UI" panose="020B0604030504040204" pitchFamily="50" charset="-128"/>
                        <a:cs typeface="+mn-cs"/>
                      </a:endParaRPr>
                    </a:p>
                    <a:p>
                      <a:pPr>
                        <a:spcBef>
                          <a:spcPts val="0"/>
                        </a:spcBef>
                      </a:pP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・離職者等の再就職に向けた職業訓練</a:t>
                      </a:r>
                      <a:endParaRPr lang="ja-JP" altLang="en-US" sz="900" b="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06008"/>
                  </a:ext>
                </a:extLst>
              </a:tr>
              <a:tr h="324000">
                <a:tc rowSpan="2">
                  <a:txBody>
                    <a:bodyPr/>
                    <a:lstStyle/>
                    <a:p>
                      <a:pPr algn="l"/>
                      <a:r>
                        <a:rPr lang="ja-JP" altLang="en-US" sz="1050" b="1" dirty="0" smtClean="0">
                          <a:latin typeface="Meiryo UI" panose="020B0604030504040204" pitchFamily="50" charset="-128"/>
                          <a:ea typeface="Meiryo UI" panose="020B0604030504040204" pitchFamily="50" charset="-128"/>
                        </a:rPr>
                        <a:t>（２）労働</a:t>
                      </a:r>
                      <a:r>
                        <a:rPr lang="ja-JP" altLang="en-US" sz="1050" b="1" dirty="0">
                          <a:latin typeface="Meiryo UI" panose="020B0604030504040204" pitchFamily="50" charset="-128"/>
                          <a:ea typeface="Meiryo UI" panose="020B0604030504040204" pitchFamily="50" charset="-128"/>
                        </a:rPr>
                        <a:t>環境・処遇の改善</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1" kern="1200" dirty="0" smtClean="0">
                          <a:solidFill>
                            <a:schemeClr val="dk1"/>
                          </a:solidFill>
                          <a:latin typeface="Meiryo UI" panose="020B0604030504040204" pitchFamily="50" charset="-128"/>
                          <a:ea typeface="Meiryo UI" panose="020B0604030504040204" pitchFamily="50" charset="-128"/>
                          <a:cs typeface="+mn-cs"/>
                        </a:rPr>
                        <a:t>➀早期</a:t>
                      </a:r>
                      <a:r>
                        <a:rPr kumimoji="1" lang="ja-JP" altLang="en-US" sz="1050" b="1" kern="1200" dirty="0">
                          <a:solidFill>
                            <a:schemeClr val="dk1"/>
                          </a:solidFill>
                          <a:latin typeface="Meiryo UI" panose="020B0604030504040204" pitchFamily="50" charset="-128"/>
                          <a:ea typeface="Meiryo UI" panose="020B0604030504040204" pitchFamily="50" charset="-128"/>
                          <a:cs typeface="+mn-cs"/>
                        </a:rPr>
                        <a:t>離職防止と業務改善による定着の</a:t>
                      </a:r>
                      <a:r>
                        <a:rPr kumimoji="1" lang="ja-JP" altLang="en-US" sz="1050" b="1" kern="1200" dirty="0" smtClean="0">
                          <a:solidFill>
                            <a:schemeClr val="dk1"/>
                          </a:solidFill>
                          <a:latin typeface="Meiryo UI" panose="020B0604030504040204" pitchFamily="50" charset="-128"/>
                          <a:ea typeface="Meiryo UI" panose="020B0604030504040204" pitchFamily="50" charset="-128"/>
                          <a:cs typeface="+mn-cs"/>
                        </a:rPr>
                        <a:t>促進</a:t>
                      </a: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　</a:t>
                      </a:r>
                      <a:r>
                        <a:rPr kumimoji="1" lang="ja-JP" altLang="en-US" sz="1050" b="1" kern="1200" dirty="0">
                          <a:solidFill>
                            <a:schemeClr val="dk1"/>
                          </a:solidFill>
                          <a:latin typeface="Meiryo UI" panose="020B0604030504040204" pitchFamily="50" charset="-128"/>
                          <a:ea typeface="Meiryo UI" panose="020B0604030504040204" pitchFamily="50" charset="-128"/>
                          <a:cs typeface="+mn-cs"/>
                        </a:rPr>
                        <a:t>　　</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関係団体を通じた施設へのアンケート調査（離職理由の把握と分析</a:t>
                      </a: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a:t>
                      </a:r>
                      <a:endParaRPr kumimoji="1" lang="en-US" altLang="ja-JP" sz="900" b="0" kern="1200" dirty="0" smtClean="0">
                        <a:solidFill>
                          <a:schemeClr val="dk1"/>
                        </a:solidFill>
                        <a:latin typeface="Meiryo UI" panose="020B0604030504040204" pitchFamily="50" charset="-128"/>
                        <a:ea typeface="Meiryo UI" panose="020B0604030504040204" pitchFamily="50" charset="-128"/>
                        <a:cs typeface="+mn-cs"/>
                      </a:endParaRPr>
                    </a:p>
                    <a:p>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・業務改善に関する課題把握と支援策の検討</a:t>
                      </a:r>
                      <a:endParaRPr lang="ja-JP" altLang="en-US" sz="90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511893979"/>
                  </a:ext>
                </a:extLst>
              </a:tr>
              <a:tr h="215184">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0" kern="1200" dirty="0" smtClean="0">
                          <a:solidFill>
                            <a:schemeClr val="dk1"/>
                          </a:solidFill>
                          <a:latin typeface="Meiryo UI" panose="020B0604030504040204" pitchFamily="50" charset="-128"/>
                          <a:ea typeface="Meiryo UI" panose="020B0604030504040204" pitchFamily="50" charset="-128"/>
                          <a:cs typeface="+mn-cs"/>
                        </a:rPr>
                        <a:t>②介護</a:t>
                      </a: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・福祉職員の処遇改善に係る国への</a:t>
                      </a:r>
                      <a:r>
                        <a:rPr kumimoji="1" lang="ja-JP" altLang="en-US" sz="1050" b="0" kern="1200" dirty="0" smtClean="0">
                          <a:solidFill>
                            <a:schemeClr val="dk1"/>
                          </a:solidFill>
                          <a:latin typeface="Meiryo UI" panose="020B0604030504040204" pitchFamily="50" charset="-128"/>
                          <a:ea typeface="Meiryo UI" panose="020B0604030504040204" pitchFamily="50" charset="-128"/>
                          <a:cs typeface="+mn-cs"/>
                        </a:rPr>
                        <a:t>要望</a:t>
                      </a:r>
                      <a:endParaRPr kumimoji="1" lang="ja-JP" altLang="en-US" sz="1050" b="0" kern="1200" dirty="0">
                        <a:solidFill>
                          <a:schemeClr val="dk1"/>
                        </a:solidFill>
                        <a:latin typeface="Meiryo UI" panose="020B0604030504040204" pitchFamily="50" charset="-128"/>
                        <a:ea typeface="Meiryo UI" panose="020B0604030504040204" pitchFamily="50"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・制度改善等に</a:t>
                      </a: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ついて</a:t>
                      </a: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、あらゆる</a:t>
                      </a: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機会を</a:t>
                      </a: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捉え、引き続き国</a:t>
                      </a: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へ要望</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1694735"/>
                  </a:ext>
                </a:extLst>
              </a:tr>
              <a:tr h="468000">
                <a:tc rowSpan="2">
                  <a:txBody>
                    <a:bodyPr/>
                    <a:lstStyle/>
                    <a:p>
                      <a:pPr algn="l"/>
                      <a:r>
                        <a:rPr lang="ja-JP" altLang="en-US" sz="1050" b="1" dirty="0" smtClean="0">
                          <a:latin typeface="Meiryo UI" panose="020B0604030504040204" pitchFamily="50" charset="-128"/>
                          <a:ea typeface="Meiryo UI" panose="020B0604030504040204" pitchFamily="50" charset="-128"/>
                        </a:rPr>
                        <a:t>（３）資質</a:t>
                      </a:r>
                      <a:r>
                        <a:rPr lang="ja-JP" altLang="en-US" sz="1050" b="1" dirty="0">
                          <a:latin typeface="Meiryo UI" panose="020B0604030504040204" pitchFamily="50" charset="-128"/>
                          <a:ea typeface="Meiryo UI" panose="020B0604030504040204" pitchFamily="50" charset="-128"/>
                        </a:rPr>
                        <a:t>の向上</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0" kern="1200" dirty="0" smtClean="0">
                          <a:solidFill>
                            <a:schemeClr val="dk1"/>
                          </a:solidFill>
                          <a:latin typeface="Meiryo UI" panose="020B0604030504040204" pitchFamily="50" charset="-128"/>
                          <a:ea typeface="Meiryo UI" panose="020B0604030504040204" pitchFamily="50" charset="-128"/>
                          <a:cs typeface="+mn-cs"/>
                        </a:rPr>
                        <a:t>➀業務</a:t>
                      </a: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遂行力の充実に</a:t>
                      </a:r>
                      <a:r>
                        <a:rPr kumimoji="1" lang="ja-JP" altLang="en-US" sz="1050" b="0" kern="1200" dirty="0" smtClean="0">
                          <a:solidFill>
                            <a:schemeClr val="dk1"/>
                          </a:solidFill>
                          <a:latin typeface="Meiryo UI" panose="020B0604030504040204" pitchFamily="50" charset="-128"/>
                          <a:ea typeface="Meiryo UI" panose="020B0604030504040204" pitchFamily="50" charset="-128"/>
                          <a:cs typeface="+mn-cs"/>
                        </a:rPr>
                        <a:t>向けた資質の向上</a:t>
                      </a:r>
                      <a:endParaRPr kumimoji="1" lang="ja-JP" altLang="en-US" sz="1050" b="0" kern="1200" dirty="0">
                        <a:solidFill>
                          <a:schemeClr val="dk1"/>
                        </a:solidFill>
                        <a:latin typeface="Meiryo UI" panose="020B0604030504040204" pitchFamily="50" charset="-128"/>
                        <a:ea typeface="Meiryo UI" panose="020B0604030504040204" pitchFamily="50"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・社会福祉施設従事者の基礎的研修、階層別研修</a:t>
                      </a:r>
                      <a:endParaRPr kumimoji="1" lang="en-US" altLang="ja-JP" sz="900" b="0" kern="1200" dirty="0" smtClean="0">
                        <a:solidFill>
                          <a:schemeClr val="dk1"/>
                        </a:solidFill>
                        <a:latin typeface="Meiryo UI" panose="020B0604030504040204" pitchFamily="50" charset="-128"/>
                        <a:ea typeface="Meiryo UI" panose="020B0604030504040204" pitchFamily="50" charset="-128"/>
                        <a:cs typeface="+mn-cs"/>
                      </a:endParaRPr>
                    </a:p>
                    <a:p>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・保育士等のキャリアアップ研修</a:t>
                      </a:r>
                      <a:endParaRPr kumimoji="1" lang="en-US" altLang="ja-JP" sz="900" b="0" kern="1200" dirty="0" smtClean="0">
                        <a:solidFill>
                          <a:schemeClr val="dk1"/>
                        </a:solidFill>
                        <a:latin typeface="Meiryo UI" panose="020B0604030504040204" pitchFamily="50" charset="-128"/>
                        <a:ea typeface="Meiryo UI" panose="020B0604030504040204" pitchFamily="50" charset="-128"/>
                        <a:cs typeface="+mn-cs"/>
                      </a:endParaRPr>
                    </a:p>
                    <a:p>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・福祉用具を活用した研修と専門相談</a:t>
                      </a:r>
                      <a:endParaRPr lang="ja-JP" altLang="en-US" sz="90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085883533"/>
                  </a:ext>
                </a:extLst>
              </a:tr>
              <a:tr h="215184">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0" kern="1200" dirty="0" smtClean="0">
                          <a:solidFill>
                            <a:schemeClr val="dk1"/>
                          </a:solidFill>
                          <a:latin typeface="Meiryo UI" panose="020B0604030504040204" pitchFamily="50" charset="-128"/>
                          <a:ea typeface="Meiryo UI" panose="020B0604030504040204" pitchFamily="50" charset="-128"/>
                          <a:cs typeface="+mn-cs"/>
                        </a:rPr>
                        <a:t>②専門</a:t>
                      </a: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職・専門的職員の資質</a:t>
                      </a:r>
                      <a:r>
                        <a:rPr kumimoji="1" lang="ja-JP" altLang="en-US" sz="1050" b="0" kern="1200" dirty="0" smtClean="0">
                          <a:solidFill>
                            <a:schemeClr val="dk1"/>
                          </a:solidFill>
                          <a:latin typeface="Meiryo UI" panose="020B0604030504040204" pitchFamily="50" charset="-128"/>
                          <a:ea typeface="Meiryo UI" panose="020B0604030504040204" pitchFamily="50" charset="-128"/>
                          <a:cs typeface="+mn-cs"/>
                        </a:rPr>
                        <a:t>向上</a:t>
                      </a:r>
                      <a:endParaRPr kumimoji="1" lang="ja-JP" altLang="en-US" sz="1050" b="0" kern="1200" dirty="0">
                        <a:solidFill>
                          <a:schemeClr val="dk1"/>
                        </a:solidFill>
                        <a:latin typeface="Meiryo UI" panose="020B0604030504040204" pitchFamily="50" charset="-128"/>
                        <a:ea typeface="Meiryo UI" panose="020B0604030504040204" pitchFamily="50"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専門</a:t>
                      </a: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職員に向けた研修（</a:t>
                      </a: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介護支援専門員資質向上</a:t>
                      </a: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事業、強度</a:t>
                      </a:r>
                      <a:r>
                        <a:rPr kumimoji="1" lang="ja-JP" altLang="en-US" sz="900" b="0" kern="1200" dirty="0" err="1" smtClean="0">
                          <a:solidFill>
                            <a:schemeClr val="dk1"/>
                          </a:solidFill>
                          <a:latin typeface="Meiryo UI" panose="020B0604030504040204" pitchFamily="50" charset="-128"/>
                          <a:ea typeface="Meiryo UI" panose="020B0604030504040204" pitchFamily="50" charset="-128"/>
                          <a:cs typeface="+mn-cs"/>
                        </a:rPr>
                        <a:t>行動障がい</a:t>
                      </a:r>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支援者養成研修事業等</a:t>
                      </a: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355550"/>
                  </a:ext>
                </a:extLst>
              </a:tr>
            </a:tbl>
          </a:graphicData>
        </a:graphic>
      </p:graphicFrame>
      <p:sp>
        <p:nvSpPr>
          <p:cNvPr id="60" name="楕円 59"/>
          <p:cNvSpPr/>
          <p:nvPr/>
        </p:nvSpPr>
        <p:spPr>
          <a:xfrm>
            <a:off x="8773335" y="6946468"/>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新</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4" name="グループ化 3"/>
          <p:cNvGrpSpPr/>
          <p:nvPr/>
        </p:nvGrpSpPr>
        <p:grpSpPr>
          <a:xfrm>
            <a:off x="10371219" y="8340754"/>
            <a:ext cx="200025" cy="315426"/>
            <a:chOff x="10172400" y="8178584"/>
            <a:chExt cx="200025" cy="315426"/>
          </a:xfrm>
        </p:grpSpPr>
        <p:sp>
          <p:nvSpPr>
            <p:cNvPr id="61" name="楕円 60"/>
            <p:cNvSpPr/>
            <p:nvPr/>
          </p:nvSpPr>
          <p:spPr>
            <a:xfrm>
              <a:off x="10172400" y="8344752"/>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新</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5" name="楕円 74"/>
            <p:cNvSpPr/>
            <p:nvPr/>
          </p:nvSpPr>
          <p:spPr>
            <a:xfrm>
              <a:off x="10172400" y="8178584"/>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新</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53" name="正方形/長方形 52"/>
          <p:cNvSpPr/>
          <p:nvPr/>
        </p:nvSpPr>
        <p:spPr>
          <a:xfrm>
            <a:off x="4493226" y="5543248"/>
            <a:ext cx="3661876" cy="32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）厚生労働省の情報提供に基づき福祉人材・法人指導課で取りまとめ</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正方形/長方形 77"/>
          <p:cNvSpPr/>
          <p:nvPr/>
        </p:nvSpPr>
        <p:spPr>
          <a:xfrm>
            <a:off x="243491" y="3027599"/>
            <a:ext cx="623284" cy="181571"/>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データ</a:t>
            </a: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１</a:t>
            </a:r>
            <a:endPar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p:cNvSpPr/>
          <p:nvPr/>
        </p:nvSpPr>
        <p:spPr>
          <a:xfrm>
            <a:off x="4667727" y="3688441"/>
            <a:ext cx="1244425" cy="2603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テキスト ボックス 61"/>
          <p:cNvSpPr txBox="1"/>
          <p:nvPr/>
        </p:nvSpPr>
        <p:spPr>
          <a:xfrm>
            <a:off x="4667727" y="3669273"/>
            <a:ext cx="14011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H20</a:t>
            </a:r>
            <a:r>
              <a:rPr kumimoji="1"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「ＥＰＡ」による受入れ開始</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7" name="グループ化 6"/>
          <p:cNvGrpSpPr/>
          <p:nvPr/>
        </p:nvGrpSpPr>
        <p:grpSpPr>
          <a:xfrm>
            <a:off x="10896735" y="2326254"/>
            <a:ext cx="586935" cy="502500"/>
            <a:chOff x="10542528" y="2308327"/>
            <a:chExt cx="586935" cy="502500"/>
          </a:xfrm>
        </p:grpSpPr>
        <p:sp>
          <p:nvSpPr>
            <p:cNvPr id="6" name="正方形/長方形 5"/>
            <p:cNvSpPr/>
            <p:nvPr/>
          </p:nvSpPr>
          <p:spPr>
            <a:xfrm>
              <a:off x="10542528" y="2308327"/>
              <a:ext cx="586935" cy="141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重点１</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62"/>
            <p:cNvSpPr/>
            <p:nvPr/>
          </p:nvSpPr>
          <p:spPr>
            <a:xfrm>
              <a:off x="10542528" y="2479849"/>
              <a:ext cx="586935" cy="1454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重点２</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正方形/長方形 63"/>
            <p:cNvSpPr/>
            <p:nvPr/>
          </p:nvSpPr>
          <p:spPr>
            <a:xfrm>
              <a:off x="10542528" y="2674901"/>
              <a:ext cx="586935" cy="135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重点３</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71" name="正方形/長方形 70"/>
          <p:cNvSpPr/>
          <p:nvPr/>
        </p:nvSpPr>
        <p:spPr>
          <a:xfrm>
            <a:off x="6264683" y="7072113"/>
            <a:ext cx="586935" cy="212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重点２</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9" name="グループ化 18"/>
          <p:cNvGrpSpPr/>
          <p:nvPr/>
        </p:nvGrpSpPr>
        <p:grpSpPr>
          <a:xfrm>
            <a:off x="10918741" y="6465604"/>
            <a:ext cx="200025" cy="322985"/>
            <a:chOff x="10918741" y="6477839"/>
            <a:chExt cx="200025" cy="322985"/>
          </a:xfrm>
        </p:grpSpPr>
        <p:sp>
          <p:nvSpPr>
            <p:cNvPr id="92" name="楕円 91"/>
            <p:cNvSpPr/>
            <p:nvPr/>
          </p:nvSpPr>
          <p:spPr>
            <a:xfrm>
              <a:off x="10918741" y="6477839"/>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新</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3" name="楕円 92"/>
            <p:cNvSpPr/>
            <p:nvPr/>
          </p:nvSpPr>
          <p:spPr>
            <a:xfrm>
              <a:off x="10918741" y="6651566"/>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新</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94" name="正方形/長方形 93"/>
          <p:cNvSpPr/>
          <p:nvPr/>
        </p:nvSpPr>
        <p:spPr>
          <a:xfrm>
            <a:off x="6269298" y="6569426"/>
            <a:ext cx="586935" cy="212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重点１</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正方形/長方形 94"/>
          <p:cNvSpPr/>
          <p:nvPr/>
        </p:nvSpPr>
        <p:spPr>
          <a:xfrm>
            <a:off x="6264683" y="8378835"/>
            <a:ext cx="586935" cy="212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重点３</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262540" y="2266602"/>
            <a:ext cx="12340451" cy="60919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5124241" y="3021432"/>
            <a:ext cx="3519601"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府内介護施設・事業所における外国人介護人材受入状況</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各年度ごとの受入人数の推移）</a:t>
            </a:r>
          </a:p>
        </p:txBody>
      </p:sp>
      <p:sp>
        <p:nvSpPr>
          <p:cNvPr id="8" name="正方形/長方形 7"/>
          <p:cNvSpPr/>
          <p:nvPr/>
        </p:nvSpPr>
        <p:spPr>
          <a:xfrm>
            <a:off x="0" y="0"/>
            <a:ext cx="469900" cy="36830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cxnSp>
        <p:nvCxnSpPr>
          <p:cNvPr id="27" name="直線コネクタ 26"/>
          <p:cNvCxnSpPr/>
          <p:nvPr/>
        </p:nvCxnSpPr>
        <p:spPr>
          <a:xfrm>
            <a:off x="2600361" y="3306366"/>
            <a:ext cx="14526" cy="23141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98388" y="2967160"/>
            <a:ext cx="4160049" cy="280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p:cNvSpPr/>
          <p:nvPr/>
        </p:nvSpPr>
        <p:spPr>
          <a:xfrm>
            <a:off x="4446395" y="2954834"/>
            <a:ext cx="4050033" cy="280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正方形/長方形 55"/>
          <p:cNvSpPr/>
          <p:nvPr/>
        </p:nvSpPr>
        <p:spPr>
          <a:xfrm>
            <a:off x="8568207" y="2959845"/>
            <a:ext cx="4098577" cy="280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5" name="図 64"/>
          <p:cNvPicPr>
            <a:picLocks noChangeAspect="1"/>
          </p:cNvPicPr>
          <p:nvPr/>
        </p:nvPicPr>
        <p:blipFill>
          <a:blip r:embed="rId5"/>
          <a:stretch>
            <a:fillRect/>
          </a:stretch>
        </p:blipFill>
        <p:spPr>
          <a:xfrm>
            <a:off x="133615" y="3053145"/>
            <a:ext cx="4266308" cy="2998716"/>
          </a:xfrm>
          <a:prstGeom prst="rect">
            <a:avLst/>
          </a:prstGeom>
        </p:spPr>
      </p:pic>
      <p:sp>
        <p:nvSpPr>
          <p:cNvPr id="59" name="正方形/長方形 58"/>
          <p:cNvSpPr/>
          <p:nvPr/>
        </p:nvSpPr>
        <p:spPr>
          <a:xfrm>
            <a:off x="8648102" y="4943575"/>
            <a:ext cx="3846284" cy="27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※R2.9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月末時点の在籍者数に対する表題の期間における採用者数、離職者数の割合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p:cNvSpPr txBox="1"/>
          <p:nvPr/>
        </p:nvSpPr>
        <p:spPr>
          <a:xfrm>
            <a:off x="9059581" y="3897174"/>
            <a:ext cx="347663"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テキスト ボックス 65"/>
          <p:cNvSpPr txBox="1"/>
          <p:nvPr/>
        </p:nvSpPr>
        <p:spPr>
          <a:xfrm>
            <a:off x="9706013" y="3901937"/>
            <a:ext cx="347663"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正方形/長方形 66"/>
          <p:cNvSpPr/>
          <p:nvPr/>
        </p:nvSpPr>
        <p:spPr>
          <a:xfrm>
            <a:off x="4527760" y="3056550"/>
            <a:ext cx="623284" cy="181571"/>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データ</a:t>
            </a:r>
            <a:r>
              <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２</a:t>
            </a:r>
          </a:p>
        </p:txBody>
      </p:sp>
      <p:sp>
        <p:nvSpPr>
          <p:cNvPr id="68" name="正方形/長方形 67"/>
          <p:cNvSpPr/>
          <p:nvPr/>
        </p:nvSpPr>
        <p:spPr>
          <a:xfrm>
            <a:off x="8643842" y="3047041"/>
            <a:ext cx="623284" cy="181571"/>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データ</a:t>
            </a: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３</a:t>
            </a:r>
            <a:endPar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9" name="スライド番号プレースホルダー 3"/>
          <p:cNvSpPr>
            <a:spLocks noGrp="1"/>
          </p:cNvSpPr>
          <p:nvPr>
            <p:ph type="sldNum" sz="quarter" idx="12"/>
          </p:nvPr>
        </p:nvSpPr>
        <p:spPr>
          <a:xfrm>
            <a:off x="9938415" y="9054122"/>
            <a:ext cx="2880360" cy="511175"/>
          </a:xfrm>
        </p:spPr>
        <p:txBody>
          <a:bodyPr/>
          <a:lstStyle/>
          <a:p>
            <a:fld id="{80CBD016-3B5C-4FD6-B302-EDD0D6E0C88D}" type="slidenum">
              <a:rPr kumimoji="1" lang="ja-JP" altLang="en-US" smtClean="0"/>
              <a:t>3</a:t>
            </a:fld>
            <a:endParaRPr kumimoji="1" lang="ja-JP" altLang="en-US" dirty="0"/>
          </a:p>
        </p:txBody>
      </p:sp>
    </p:spTree>
    <p:extLst>
      <p:ext uri="{BB962C8B-B14F-4D97-AF65-F5344CB8AC3E}">
        <p14:creationId xmlns:p14="http://schemas.microsoft.com/office/powerpoint/2010/main" val="1671973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03187" y="821592"/>
            <a:ext cx="14388277" cy="8779609"/>
          </a:xfrm>
        </p:spPr>
        <p:txBody>
          <a:bodyPr anchor="b">
            <a:normAutofit/>
          </a:bodyPr>
          <a:lstStyle/>
          <a:p>
            <a:pPr marL="0" indent="0">
              <a:buNone/>
            </a:pPr>
            <a:endParaRPr lang="en-US" altLang="ja-JP" sz="2800" dirty="0"/>
          </a:p>
          <a:p>
            <a:pPr marL="0" indent="0">
              <a:buNone/>
            </a:pPr>
            <a:endParaRPr lang="en-US" altLang="ja-JP" sz="2800" dirty="0"/>
          </a:p>
          <a:p>
            <a:pPr marL="0" indent="0">
              <a:buNone/>
            </a:pPr>
            <a:endParaRPr lang="en-US" altLang="ja-JP" sz="2800" dirty="0"/>
          </a:p>
        </p:txBody>
      </p:sp>
      <p:sp>
        <p:nvSpPr>
          <p:cNvPr id="16" name="正方形/長方形 15"/>
          <p:cNvSpPr/>
          <p:nvPr/>
        </p:nvSpPr>
        <p:spPr>
          <a:xfrm>
            <a:off x="97404" y="6855019"/>
            <a:ext cx="12361296" cy="806673"/>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zh-TW" altLang="en-US" b="1" dirty="0">
                <a:latin typeface="Meiryo UI" panose="020B0604030504040204" pitchFamily="50" charset="-128"/>
                <a:ea typeface="Meiryo UI" panose="020B0604030504040204" pitchFamily="50" charset="-128"/>
                <a:cs typeface="Meiryo UI" panose="020B0604030504040204" pitchFamily="50" charset="-128"/>
              </a:rPr>
              <a:t>潜在介護福祉士等再就業支援</a:t>
            </a:r>
            <a:r>
              <a:rPr lang="zh-TW" altLang="en-US" b="1"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2,769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資格</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を有しながら福祉・介護分野に就業していない介護福祉士等の所在把握</a:t>
            </a:r>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と、知識</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や技術の再確認・再習得のための研修、演習を実施し、介護分野に即戦力として再就業を支援する。</a:t>
            </a:r>
          </a:p>
        </p:txBody>
      </p:sp>
      <p:sp>
        <p:nvSpPr>
          <p:cNvPr id="5" name="正方形/長方形 4"/>
          <p:cNvSpPr/>
          <p:nvPr/>
        </p:nvSpPr>
        <p:spPr>
          <a:xfrm>
            <a:off x="-19107" y="-16957"/>
            <a:ext cx="12801600" cy="5181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392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介護・福祉人材の確保</a:t>
            </a:r>
            <a:r>
              <a:rPr lang="ja-JP" altLang="ja-JP" sz="392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・定着</a:t>
            </a:r>
            <a:endParaRPr kumimoji="1" lang="en-US" altLang="ja-JP" sz="3920" dirty="0"/>
          </a:p>
        </p:txBody>
      </p:sp>
      <p:sp>
        <p:nvSpPr>
          <p:cNvPr id="6" name="サブタイトル 2"/>
          <p:cNvSpPr txBox="1">
            <a:spLocks/>
          </p:cNvSpPr>
          <p:nvPr/>
        </p:nvSpPr>
        <p:spPr>
          <a:xfrm>
            <a:off x="0" y="463124"/>
            <a:ext cx="12782493" cy="1147040"/>
          </a:xfrm>
          <a:prstGeom prst="rect">
            <a:avLst/>
          </a:prstGeom>
        </p:spPr>
        <p:txBody>
          <a:bodyPr vert="horz" lIns="128016" tIns="64008" rIns="128016" bIns="640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40" dirty="0" smtClean="0">
                <a:latin typeface="Meiryo UI" panose="020B0604030504040204" pitchFamily="50" charset="-128"/>
                <a:ea typeface="Meiryo UI" panose="020B0604030504040204" pitchFamily="50" charset="-128"/>
              </a:rPr>
              <a:t>　今回見直しする介護・福祉人材確保戦略を踏まえ、引き続きターゲットに応じた参入サポートを実施するとともに、将来の福祉を担う人材の確保に向けた職業</a:t>
            </a:r>
            <a:r>
              <a:rPr lang="ja-JP" altLang="en-US" sz="2240" dirty="0">
                <a:latin typeface="Meiryo UI" panose="020B0604030504040204" pitchFamily="50" charset="-128"/>
                <a:ea typeface="Meiryo UI" panose="020B0604030504040204" pitchFamily="50" charset="-128"/>
              </a:rPr>
              <a:t>としての介護の魅力アピール</a:t>
            </a:r>
            <a:r>
              <a:rPr lang="ja-JP" altLang="en-US" sz="2240" dirty="0" smtClean="0">
                <a:latin typeface="Meiryo UI" panose="020B0604030504040204" pitchFamily="50" charset="-128"/>
                <a:ea typeface="Meiryo UI" panose="020B0604030504040204" pitchFamily="50" charset="-128"/>
              </a:rPr>
              <a:t>や、外国人人材のマッチング支援により、</a:t>
            </a:r>
            <a:r>
              <a:rPr lang="ja-JP" altLang="en-US" sz="2240" dirty="0">
                <a:latin typeface="Meiryo UI" panose="020B0604030504040204" pitchFamily="50" charset="-128"/>
                <a:ea typeface="Meiryo UI" panose="020B0604030504040204" pitchFamily="50" charset="-128"/>
              </a:rPr>
              <a:t>福祉人材を確保していく。</a:t>
            </a:r>
          </a:p>
        </p:txBody>
      </p:sp>
      <p:sp>
        <p:nvSpPr>
          <p:cNvPr id="7" name="フローチャート: 端子 6"/>
          <p:cNvSpPr/>
          <p:nvPr/>
        </p:nvSpPr>
        <p:spPr>
          <a:xfrm>
            <a:off x="102070" y="1439468"/>
            <a:ext cx="3836631" cy="275032"/>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◆職業としての介護の魅力アピール</a:t>
            </a:r>
          </a:p>
        </p:txBody>
      </p:sp>
      <p:sp>
        <p:nvSpPr>
          <p:cNvPr id="8" name="フローチャート: 端子 7"/>
          <p:cNvSpPr/>
          <p:nvPr/>
        </p:nvSpPr>
        <p:spPr>
          <a:xfrm>
            <a:off x="102063" y="5817584"/>
            <a:ext cx="3836631" cy="307521"/>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◆ターゲットに応じた参入サポート</a:t>
            </a:r>
          </a:p>
        </p:txBody>
      </p:sp>
      <p:sp>
        <p:nvSpPr>
          <p:cNvPr id="9" name="正方形/長方形 8"/>
          <p:cNvSpPr/>
          <p:nvPr/>
        </p:nvSpPr>
        <p:spPr>
          <a:xfrm>
            <a:off x="102063" y="1766397"/>
            <a:ext cx="12356638" cy="870151"/>
          </a:xfrm>
          <a:prstGeom prst="rect">
            <a:avLst/>
          </a:prstGeom>
          <a:solidFill>
            <a:schemeClr val="accent6">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pPr lvl="0"/>
            <a:r>
              <a:rPr lang="ja-JP" altLang="en-US" sz="1960" b="1" dirty="0">
                <a:latin typeface="Meiryo UI" panose="020B0604030504040204" pitchFamily="50" charset="-128"/>
                <a:ea typeface="Meiryo UI" panose="020B0604030504040204" pitchFamily="50" charset="-128"/>
                <a:cs typeface="Meiryo UI" panose="020B0604030504040204" pitchFamily="50" charset="-128"/>
              </a:rPr>
              <a:t>介護職・介護業務の魅力発信等</a:t>
            </a:r>
            <a:r>
              <a:rPr lang="ja-JP" altLang="en-US" sz="1960" b="1"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予算額</a:t>
            </a:r>
            <a:r>
              <a:rPr lang="zh-TW"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7,045</a:t>
            </a:r>
            <a:r>
              <a:rPr lang="zh-TW"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の仕事が社会的に認知・評価され、若い世代の方々を中心に魅力ある職業として選択されるきっかけとなる</a:t>
            </a:r>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よう介護</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職・介護業務の魅力発信を実施し、職場体験・インターンシップへの参加を促進することで介護人材の確保を図る。</a:t>
            </a:r>
          </a:p>
          <a:p>
            <a:endPar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97404" y="6180044"/>
            <a:ext cx="12361296" cy="635898"/>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介護助手導入支援</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年度　予算額</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6,938</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zh-TW"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52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smtClean="0">
                <a:latin typeface="Meiryo UI" panose="020B0604030504040204" pitchFamily="50" charset="-128"/>
                <a:ea typeface="Meiryo UI" panose="020B0604030504040204" pitchFamily="50" charset="-128"/>
                <a:cs typeface="Meiryo UI" panose="020B0604030504040204" pitchFamily="50" charset="-128"/>
              </a:rPr>
              <a:t>介護</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施設において、身体介護等の専門的な知識や技術が必要な業務以外の「周辺業務」を担う介護助手の導入を支援する。</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2062" y="2660863"/>
            <a:ext cx="12356638" cy="1168187"/>
          </a:xfrm>
          <a:prstGeom prst="rect">
            <a:avLst/>
          </a:prstGeom>
          <a:solidFill>
            <a:schemeClr val="accent6">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960" b="1" dirty="0">
                <a:latin typeface="Meiryo UI" panose="020B0604030504040204" pitchFamily="50" charset="-128"/>
                <a:ea typeface="Meiryo UI" panose="020B0604030504040204" pitchFamily="50" charset="-128"/>
                <a:cs typeface="Meiryo UI" panose="020B0604030504040204" pitchFamily="50" charset="-128"/>
              </a:rPr>
              <a:t>参入促進・魅力発信等</a:t>
            </a:r>
            <a:r>
              <a:rPr lang="ja-JP" altLang="en-US" sz="1960" b="1"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予算額</a:t>
            </a:r>
            <a:r>
              <a:rPr lang="zh-TW"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8,266</a:t>
            </a:r>
            <a:r>
              <a:rPr lang="zh-TW"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職場体験、インターンシップ、高校生向け出前講座など教育関係機関との連携による介護職の魅力</a:t>
            </a:r>
            <a:r>
              <a:rPr lang="ja-JP" altLang="en-US" sz="1680" dirty="0" smtClean="0">
                <a:latin typeface="Meiryo UI" panose="020B0604030504040204" pitchFamily="50" charset="-128"/>
                <a:ea typeface="Meiryo UI" panose="020B0604030504040204" pitchFamily="50" charset="-128"/>
                <a:cs typeface="Meiryo UI" panose="020B0604030504040204" pitchFamily="50" charset="-128"/>
              </a:rPr>
              <a:t>発信</a:t>
            </a:r>
            <a:endParaRPr lang="en-US" altLang="ja-JP" sz="168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smtClean="0">
                <a:latin typeface="Meiryo UI" panose="020B0604030504040204" pitchFamily="50" charset="-128"/>
                <a:ea typeface="Meiryo UI" panose="020B0604030504040204" pitchFamily="50" charset="-128"/>
                <a:cs typeface="Meiryo UI" panose="020B0604030504040204" pitchFamily="50" charset="-128"/>
              </a:rPr>
              <a:t>高校</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への出前講座 ⇒ 福祉分野が進路の選択肢となるよう</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福祉関連のテーマ学習</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福祉体験</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などによる魅力発信を実施</a:t>
            </a:r>
            <a:r>
              <a:rPr lang="ja-JP" altLang="en-US" sz="168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smtClean="0">
                <a:latin typeface="Meiryo UI" panose="020B0604030504040204" pitchFamily="50" charset="-128"/>
                <a:ea typeface="Meiryo UI" panose="020B0604030504040204" pitchFamily="50" charset="-128"/>
                <a:cs typeface="Meiryo UI" panose="020B0604030504040204" pitchFamily="50" charset="-128"/>
              </a:rPr>
              <a:t>小中</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学生への福祉教育 ⇒ 若年層とその保護者が福祉・介護の仕事を身近に感じるきっかけを作る。</a:t>
            </a:r>
          </a:p>
          <a:p>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97404" y="4189921"/>
            <a:ext cx="12361296" cy="1576716"/>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外国人介護人材マッチング支援</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初めて</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外国人介護人材を受け入れる施設等の不安・  疑問の解消と円滑な受入れを促進するため、受入れ制度や事例紹介等の説明会の実施とマッチング支援を行う</a:t>
            </a:r>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・受入れ</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制度や事例紹介等説明会の実施</a:t>
            </a:r>
          </a:p>
          <a:p>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技能、インターンシップ生の受入に関する現地での情報収集</a:t>
            </a:r>
          </a:p>
          <a:p>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等での合同面接会などによるマッチング支援</a:t>
            </a:r>
          </a:p>
        </p:txBody>
      </p:sp>
      <p:sp>
        <p:nvSpPr>
          <p:cNvPr id="4" name="スライド番号プレースホルダー 3"/>
          <p:cNvSpPr>
            <a:spLocks noGrp="1"/>
          </p:cNvSpPr>
          <p:nvPr>
            <p:ph type="sldNum" sz="quarter" idx="12"/>
          </p:nvPr>
        </p:nvSpPr>
        <p:spPr>
          <a:xfrm>
            <a:off x="9902133" y="9054390"/>
            <a:ext cx="2880360" cy="511175"/>
          </a:xfrm>
        </p:spPr>
        <p:txBody>
          <a:bodyPr/>
          <a:lstStyle/>
          <a:p>
            <a:fld id="{95D2A900-6487-4CD6-86C6-6380F32AA30B}" type="slidenum">
              <a:rPr kumimoji="1" lang="ja-JP" altLang="en-US" smtClean="0"/>
              <a:t>4</a:t>
            </a:fld>
            <a:endParaRPr kumimoji="1" lang="ja-JP" altLang="en-US" dirty="0"/>
          </a:p>
        </p:txBody>
      </p:sp>
      <p:sp>
        <p:nvSpPr>
          <p:cNvPr id="14" name="フローチャート: 端子 13"/>
          <p:cNvSpPr/>
          <p:nvPr/>
        </p:nvSpPr>
        <p:spPr>
          <a:xfrm>
            <a:off x="102063" y="3864873"/>
            <a:ext cx="3836631" cy="284529"/>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◆外国人介護人材</a:t>
            </a:r>
            <a:r>
              <a:rPr lang="ja-JP" altLang="en-US" sz="168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の受入れ促進</a:t>
            </a:r>
            <a:endPar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97404" y="7698367"/>
            <a:ext cx="12361296" cy="881962"/>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介護分野への就労・定着支援事業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未経験・無資格の求職者を対象とし、働きながら介護職員初任者研修を修了することにより、介護分野への新規参入、求職者の早期就職、定着促進及び基本的な知識・技術を習得した介護人材の確保を図る。</a:t>
            </a:r>
          </a:p>
        </p:txBody>
      </p:sp>
      <p:sp>
        <p:nvSpPr>
          <p:cNvPr id="18" name="正方形/長方形 17"/>
          <p:cNvSpPr/>
          <p:nvPr/>
        </p:nvSpPr>
        <p:spPr>
          <a:xfrm>
            <a:off x="97404" y="8600552"/>
            <a:ext cx="12361296" cy="863227"/>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pPr lvl="0"/>
            <a:r>
              <a:rPr lang="ja-JP" altLang="en-US" sz="1960" b="1" dirty="0" smtClean="0">
                <a:latin typeface="Meiryo UI" panose="020B0604030504040204" pitchFamily="50" charset="-128"/>
                <a:ea typeface="Meiryo UI" panose="020B0604030504040204" pitchFamily="50" charset="-128"/>
                <a:cs typeface="Meiryo UI" panose="020B0604030504040204" pitchFamily="50" charset="-128"/>
              </a:rPr>
              <a:t>介護職チームケア実践力向上推進事業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予算額</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8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介護助手導入を希望する介護施設や、介護助手のなり手に対するヘルプデスク事業を実施し、介護施設における業務切り分等によるチームケアの実践を支援する。</a:t>
            </a:r>
            <a:endParaRPr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60"/>
              </a:lnSpc>
            </a:pP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2749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9019"/>
            <a:ext cx="12801600" cy="83734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Meiryo UI" panose="020B0604030504040204" pitchFamily="50" charset="-128"/>
                <a:ea typeface="Meiryo UI" panose="020B0604030504040204" pitchFamily="50" charset="-128"/>
              </a:rPr>
              <a:t>介護人材確保　労働環境・処遇改善の取組</a:t>
            </a:r>
            <a:r>
              <a:rPr kumimoji="1" lang="ja-JP" altLang="en-US" sz="2730" b="1" dirty="0"/>
              <a:t>　　</a:t>
            </a:r>
            <a:r>
              <a:rPr kumimoji="1" lang="ja-JP" altLang="en-US" sz="2200" b="1" dirty="0">
                <a:latin typeface="Meiryo UI" panose="020B0604030504040204" pitchFamily="50" charset="-128"/>
                <a:ea typeface="Meiryo UI" panose="020B0604030504040204" pitchFamily="50" charset="-128"/>
              </a:rPr>
              <a:t>介護ロボット・</a:t>
            </a:r>
            <a:r>
              <a:rPr kumimoji="1" lang="en-US" altLang="ja-JP" sz="2200" b="1" dirty="0">
                <a:latin typeface="Meiryo UI" panose="020B0604030504040204" pitchFamily="50" charset="-128"/>
                <a:ea typeface="Meiryo UI" panose="020B0604030504040204" pitchFamily="50" charset="-128"/>
              </a:rPr>
              <a:t>ICT</a:t>
            </a:r>
            <a:r>
              <a:rPr kumimoji="1" lang="ja-JP" altLang="en-US" sz="2200" b="1" dirty="0">
                <a:latin typeface="Meiryo UI" panose="020B0604030504040204" pitchFamily="50" charset="-128"/>
                <a:ea typeface="Meiryo UI" panose="020B0604030504040204" pitchFamily="50" charset="-128"/>
              </a:rPr>
              <a:t>導入支援</a:t>
            </a:r>
          </a:p>
        </p:txBody>
      </p:sp>
      <p:sp>
        <p:nvSpPr>
          <p:cNvPr id="16" name="正方形/長方形 15"/>
          <p:cNvSpPr/>
          <p:nvPr/>
        </p:nvSpPr>
        <p:spPr>
          <a:xfrm>
            <a:off x="6666056" y="2588630"/>
            <a:ext cx="5967523" cy="6555369"/>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890"/>
          </a:p>
        </p:txBody>
      </p:sp>
      <p:sp>
        <p:nvSpPr>
          <p:cNvPr id="17" name="テキスト ボックス 16"/>
          <p:cNvSpPr txBox="1"/>
          <p:nvPr/>
        </p:nvSpPr>
        <p:spPr>
          <a:xfrm>
            <a:off x="6666056" y="2583233"/>
            <a:ext cx="5967522" cy="3831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en-US" altLang="ja-JP" sz="1890" b="1" dirty="0"/>
              <a:t>ICT</a:t>
            </a:r>
            <a:r>
              <a:rPr kumimoji="1" lang="ja-JP" altLang="en-US" sz="1890" b="1" dirty="0"/>
              <a:t>導入支援事業</a:t>
            </a:r>
          </a:p>
        </p:txBody>
      </p:sp>
      <p:sp>
        <p:nvSpPr>
          <p:cNvPr id="18" name="テキスト ボックス 17"/>
          <p:cNvSpPr txBox="1"/>
          <p:nvPr/>
        </p:nvSpPr>
        <p:spPr>
          <a:xfrm>
            <a:off x="218405" y="1211766"/>
            <a:ext cx="12364790" cy="707886"/>
          </a:xfrm>
          <a:prstGeom prst="rect">
            <a:avLst/>
          </a:prstGeom>
          <a:noFill/>
          <a:ln w="6350">
            <a:solidFill>
              <a:schemeClr val="tx1"/>
            </a:solidFill>
          </a:ln>
        </p:spPr>
        <p:txBody>
          <a:bodyPr wrap="square" rtlCol="0">
            <a:spAutoFit/>
          </a:bodyPr>
          <a:lstStyle/>
          <a:p>
            <a:r>
              <a:rPr lang="ja-JP" altLang="en-US" sz="168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介護ロボットの導入による介護業務の負担軽減、</a:t>
            </a:r>
            <a:r>
              <a:rPr lang="en-US" altLang="ja-JP" sz="2000" dirty="0">
                <a:latin typeface="Meiryo UI" panose="020B0604030504040204" pitchFamily="50" charset="-128"/>
                <a:ea typeface="Meiryo UI" panose="020B0604030504040204" pitchFamily="50" charset="-128"/>
              </a:rPr>
              <a:t>ICT</a:t>
            </a:r>
            <a:r>
              <a:rPr lang="ja-JP" altLang="en-US" sz="2000" dirty="0">
                <a:latin typeface="Meiryo UI" panose="020B0604030504040204" pitchFamily="50" charset="-128"/>
                <a:ea typeface="Meiryo UI" panose="020B0604030504040204" pitchFamily="50" charset="-128"/>
              </a:rPr>
              <a:t>機器の導入による</a:t>
            </a:r>
            <a:r>
              <a:rPr lang="ja-JP" altLang="ja-JP" sz="2000" dirty="0">
                <a:latin typeface="Meiryo UI" panose="020B0604030504040204" pitchFamily="50" charset="-128"/>
                <a:ea typeface="Meiryo UI" panose="020B0604030504040204" pitchFamily="50" charset="-128"/>
              </a:rPr>
              <a:t>介護記録・情報共有・報酬請求等の業務の効率化</a:t>
            </a:r>
            <a:r>
              <a:rPr lang="ja-JP" altLang="en-US" sz="2000" dirty="0">
                <a:latin typeface="Meiryo UI" panose="020B0604030504040204" pitchFamily="50" charset="-128"/>
                <a:ea typeface="Meiryo UI" panose="020B0604030504040204" pitchFamily="50" charset="-128"/>
              </a:rPr>
              <a:t>により</a:t>
            </a:r>
            <a:r>
              <a:rPr lang="ja-JP" altLang="ja-JP" sz="2000" dirty="0">
                <a:latin typeface="Meiryo UI" panose="020B0604030504040204" pitchFamily="50" charset="-128"/>
                <a:ea typeface="Meiryo UI" panose="020B0604030504040204" pitchFamily="50" charset="-128"/>
              </a:rPr>
              <a:t>、介護従事者の雇用環境の改善、離職防止及び定着促進</a:t>
            </a:r>
            <a:r>
              <a:rPr lang="ja-JP" altLang="en-US" sz="2000" dirty="0">
                <a:latin typeface="Meiryo UI" panose="020B0604030504040204" pitchFamily="50" charset="-128"/>
                <a:ea typeface="Meiryo UI" panose="020B0604030504040204" pitchFamily="50" charset="-128"/>
              </a:rPr>
              <a:t>を図る。</a:t>
            </a:r>
            <a:endParaRPr kumimoji="1" lang="ja-JP" altLang="en-US" sz="20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867306" y="3103532"/>
            <a:ext cx="5500395" cy="1223412"/>
          </a:xfrm>
          <a:prstGeom prst="rect">
            <a:avLst/>
          </a:prstGeom>
          <a:noFill/>
        </p:spPr>
        <p:txBody>
          <a:bodyPr wrap="square" rtlCol="0">
            <a:spAutoFit/>
          </a:bodyPr>
          <a:lstStyle/>
          <a:p>
            <a:r>
              <a:rPr lang="ja-JP" altLang="en-US" sz="1470" dirty="0">
                <a:latin typeface="+mn-ea"/>
              </a:rPr>
              <a:t>◆補助対象となる</a:t>
            </a:r>
            <a:r>
              <a:rPr lang="en-US" altLang="ja-JP" sz="1470" dirty="0">
                <a:latin typeface="+mn-ea"/>
              </a:rPr>
              <a:t>ICT</a:t>
            </a:r>
            <a:r>
              <a:rPr lang="ja-JP" altLang="en-US" sz="1470" dirty="0">
                <a:latin typeface="+mn-ea"/>
              </a:rPr>
              <a:t>機器等</a:t>
            </a:r>
            <a:endParaRPr lang="en-US" altLang="ja-JP" sz="1470" dirty="0">
              <a:latin typeface="+mn-ea"/>
            </a:endParaRPr>
          </a:p>
          <a:p>
            <a:r>
              <a:rPr lang="ja-JP" altLang="en-US" sz="1470" dirty="0">
                <a:latin typeface="+mn-ea"/>
              </a:rPr>
              <a:t>　タブレット端末、スマートフォン、ソフトウェア、　</a:t>
            </a:r>
            <a:endParaRPr lang="en-US" altLang="ja-JP" sz="1470" dirty="0">
              <a:latin typeface="+mn-ea"/>
            </a:endParaRPr>
          </a:p>
          <a:p>
            <a:r>
              <a:rPr lang="ja-JP" altLang="en-US" sz="1470" dirty="0">
                <a:latin typeface="+mn-ea"/>
              </a:rPr>
              <a:t>　ネットワーク機器の購入・設置、クラウドサービス、</a:t>
            </a:r>
          </a:p>
          <a:p>
            <a:r>
              <a:rPr lang="ja-JP" altLang="en-US" sz="1470" dirty="0">
                <a:latin typeface="+mn-ea"/>
              </a:rPr>
              <a:t>　保守・サポート費、導入設定、導入研修、セキュリティ対策</a:t>
            </a:r>
            <a:endParaRPr lang="en-US" altLang="ja-JP" sz="1470" dirty="0">
              <a:latin typeface="+mn-ea"/>
            </a:endParaRPr>
          </a:p>
          <a:p>
            <a:r>
              <a:rPr lang="ja-JP" altLang="en-US" sz="1470" dirty="0">
                <a:latin typeface="+mn-ea"/>
              </a:rPr>
              <a:t>　に要する経費等</a:t>
            </a:r>
          </a:p>
        </p:txBody>
      </p:sp>
      <p:pic>
        <p:nvPicPr>
          <p:cNvPr id="23" name="図 22" descr="\\G0000sv0ns501\d11268$\doc\070 居宅G\■居宅Ｇ共有\07_ICT導入支援事業\補助金交付要綱\キャプチャ.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4255" y="4021640"/>
            <a:ext cx="2839324" cy="1964339"/>
          </a:xfrm>
          <a:prstGeom prst="rect">
            <a:avLst/>
          </a:prstGeom>
          <a:noFill/>
          <a:ln>
            <a:noFill/>
          </a:ln>
        </p:spPr>
      </p:pic>
      <p:sp>
        <p:nvSpPr>
          <p:cNvPr id="19" name="テキスト ボックス 18"/>
          <p:cNvSpPr txBox="1"/>
          <p:nvPr/>
        </p:nvSpPr>
        <p:spPr>
          <a:xfrm>
            <a:off x="6854458" y="4486959"/>
            <a:ext cx="3096390" cy="318549"/>
          </a:xfrm>
          <a:prstGeom prst="rect">
            <a:avLst/>
          </a:prstGeom>
          <a:noFill/>
        </p:spPr>
        <p:txBody>
          <a:bodyPr wrap="square" rtlCol="0">
            <a:spAutoFit/>
          </a:bodyPr>
          <a:lstStyle/>
          <a:p>
            <a:r>
              <a:rPr lang="ja-JP" altLang="en-US" sz="1470" dirty="0"/>
              <a:t>◆</a:t>
            </a:r>
            <a:r>
              <a:rPr lang="ja-JP" altLang="en-US" sz="1470" dirty="0" smtClean="0"/>
              <a:t>令和</a:t>
            </a:r>
            <a:r>
              <a:rPr lang="en-US" altLang="ja-JP" sz="1470" dirty="0"/>
              <a:t>5</a:t>
            </a:r>
            <a:r>
              <a:rPr lang="ja-JP" altLang="en-US" sz="1470" dirty="0" smtClean="0"/>
              <a:t>年度</a:t>
            </a:r>
            <a:r>
              <a:rPr kumimoji="1" lang="ja-JP" altLang="en-US" sz="1470" dirty="0"/>
              <a:t>予算額</a:t>
            </a:r>
            <a:r>
              <a:rPr kumimoji="1" lang="ja-JP" altLang="en-US" sz="1470" dirty="0" smtClean="0"/>
              <a:t>：</a:t>
            </a:r>
            <a:r>
              <a:rPr kumimoji="1" lang="en-US" altLang="ja-JP" sz="1470" dirty="0" smtClean="0"/>
              <a:t>3</a:t>
            </a:r>
            <a:r>
              <a:rPr kumimoji="1" lang="ja-JP" altLang="en-US" sz="1470" dirty="0" smtClean="0"/>
              <a:t>億</a:t>
            </a:r>
            <a:r>
              <a:rPr kumimoji="1" lang="en-US" altLang="ja-JP" sz="1470" dirty="0"/>
              <a:t>6</a:t>
            </a:r>
            <a:r>
              <a:rPr lang="ja-JP" altLang="en-US" sz="1470" dirty="0" smtClean="0"/>
              <a:t>千万円</a:t>
            </a:r>
            <a:endParaRPr kumimoji="1" lang="ja-JP" altLang="en-US" sz="1470" dirty="0"/>
          </a:p>
        </p:txBody>
      </p:sp>
      <p:sp>
        <p:nvSpPr>
          <p:cNvPr id="21" name="テキスト ボックス 20"/>
          <p:cNvSpPr txBox="1"/>
          <p:nvPr/>
        </p:nvSpPr>
        <p:spPr>
          <a:xfrm>
            <a:off x="6867305" y="5013878"/>
            <a:ext cx="2884783" cy="318549"/>
          </a:xfrm>
          <a:prstGeom prst="rect">
            <a:avLst/>
          </a:prstGeom>
          <a:noFill/>
        </p:spPr>
        <p:txBody>
          <a:bodyPr wrap="square" rtlCol="0">
            <a:spAutoFit/>
          </a:bodyPr>
          <a:lstStyle/>
          <a:p>
            <a:r>
              <a:rPr kumimoji="1" lang="ja-JP" altLang="en-US" sz="1470" dirty="0"/>
              <a:t>◆補助率</a:t>
            </a:r>
            <a:r>
              <a:rPr kumimoji="1" lang="ja-JP" altLang="en-US" sz="1470" dirty="0" smtClean="0"/>
              <a:t>等</a:t>
            </a:r>
            <a:r>
              <a:rPr kumimoji="1" lang="en-US" altLang="ja-JP" sz="1470" dirty="0" smtClean="0"/>
              <a:t>(</a:t>
            </a:r>
            <a:r>
              <a:rPr kumimoji="1" lang="ja-JP" altLang="en-US" sz="1470" dirty="0" smtClean="0"/>
              <a:t>未定）</a:t>
            </a:r>
            <a:endParaRPr kumimoji="1" lang="ja-JP" altLang="en-US" sz="1470" dirty="0"/>
          </a:p>
        </p:txBody>
      </p:sp>
      <p:sp>
        <p:nvSpPr>
          <p:cNvPr id="24" name="テキスト ボックス 23"/>
          <p:cNvSpPr txBox="1"/>
          <p:nvPr/>
        </p:nvSpPr>
        <p:spPr>
          <a:xfrm>
            <a:off x="6960261" y="5331328"/>
            <a:ext cx="3020058" cy="770980"/>
          </a:xfrm>
          <a:prstGeom prst="rect">
            <a:avLst/>
          </a:prstGeom>
          <a:noFill/>
        </p:spPr>
        <p:txBody>
          <a:bodyPr wrap="square" rtlCol="0">
            <a:spAutoFit/>
          </a:bodyPr>
          <a:lstStyle/>
          <a:p>
            <a:r>
              <a:rPr lang="ja-JP" altLang="en-US" sz="1470" dirty="0"/>
              <a:t>事業所規模に応じた補助額を上限に対象経費の</a:t>
            </a:r>
            <a:r>
              <a:rPr lang="en-US" altLang="ja-JP" sz="1470" dirty="0"/>
              <a:t>3</a:t>
            </a:r>
            <a:r>
              <a:rPr lang="ja-JP" altLang="en-US" sz="1470" dirty="0"/>
              <a:t>／</a:t>
            </a:r>
            <a:r>
              <a:rPr lang="en-US" altLang="ja-JP" sz="1470" dirty="0"/>
              <a:t>4(*)</a:t>
            </a:r>
            <a:r>
              <a:rPr lang="ja-JP" altLang="en-US" sz="1470" dirty="0"/>
              <a:t>又は</a:t>
            </a:r>
            <a:r>
              <a:rPr lang="en-US" altLang="ja-JP" sz="1470" dirty="0"/>
              <a:t>1</a:t>
            </a:r>
            <a:r>
              <a:rPr lang="ja-JP" altLang="en-US" sz="1470" dirty="0"/>
              <a:t>／</a:t>
            </a:r>
            <a:r>
              <a:rPr lang="en-US" altLang="ja-JP" sz="1470" dirty="0"/>
              <a:t>2</a:t>
            </a:r>
            <a:r>
              <a:rPr lang="ja-JP" altLang="en-US" sz="1470" dirty="0"/>
              <a:t>を</a:t>
            </a:r>
            <a:r>
              <a:rPr lang="ja-JP" altLang="en-US" sz="1470" smtClean="0"/>
              <a:t>補助</a:t>
            </a:r>
            <a:r>
              <a:rPr lang="ja-JP" altLang="en-US" sz="1470" smtClean="0">
                <a:solidFill>
                  <a:srgbClr val="0070C0"/>
                </a:solidFill>
              </a:rPr>
              <a:t>。</a:t>
            </a:r>
            <a:endParaRPr kumimoji="1" lang="ja-JP" altLang="en-US" sz="1470" strike="sngStrike" dirty="0">
              <a:solidFill>
                <a:srgbClr val="0070C0"/>
              </a:solidFill>
            </a:endParaRPr>
          </a:p>
        </p:txBody>
      </p:sp>
      <p:graphicFrame>
        <p:nvGraphicFramePr>
          <p:cNvPr id="25" name="表 24"/>
          <p:cNvGraphicFramePr>
            <a:graphicFrameLocks noGrp="1"/>
          </p:cNvGraphicFramePr>
          <p:nvPr>
            <p:extLst/>
          </p:nvPr>
        </p:nvGraphicFramePr>
        <p:xfrm>
          <a:off x="6960261" y="6935495"/>
          <a:ext cx="3297639" cy="1798165"/>
        </p:xfrm>
        <a:graphic>
          <a:graphicData uri="http://schemas.openxmlformats.org/drawingml/2006/table">
            <a:tbl>
              <a:tblPr firstRow="1" bandRow="1">
                <a:tableStyleId>{5C22544A-7EE6-4342-B048-85BDC9FD1C3A}</a:tableStyleId>
              </a:tblPr>
              <a:tblGrid>
                <a:gridCol w="899241">
                  <a:extLst>
                    <a:ext uri="{9D8B030D-6E8A-4147-A177-3AD203B41FA5}">
                      <a16:colId xmlns:a16="http://schemas.microsoft.com/office/drawing/2014/main" val="3455375327"/>
                    </a:ext>
                  </a:extLst>
                </a:gridCol>
                <a:gridCol w="2398398">
                  <a:extLst>
                    <a:ext uri="{9D8B030D-6E8A-4147-A177-3AD203B41FA5}">
                      <a16:colId xmlns:a16="http://schemas.microsoft.com/office/drawing/2014/main" val="233028991"/>
                    </a:ext>
                  </a:extLst>
                </a:gridCol>
              </a:tblGrid>
              <a:tr h="359633">
                <a:tc>
                  <a:txBody>
                    <a:bodyPr/>
                    <a:lstStyle/>
                    <a:p>
                      <a:pPr algn="ctr"/>
                      <a:r>
                        <a:rPr kumimoji="1" lang="ja-JP" altLang="en-US" sz="1300" dirty="0" smtClean="0"/>
                        <a:t>職員数</a:t>
                      </a:r>
                      <a:endParaRPr kumimoji="1" lang="ja-JP" altLang="en-US" sz="1300" dirty="0"/>
                    </a:p>
                  </a:txBody>
                  <a:tcPr marL="96012" marR="96012" marT="48006" marB="48006"/>
                </a:tc>
                <a:tc>
                  <a:txBody>
                    <a:bodyPr/>
                    <a:lstStyle/>
                    <a:p>
                      <a:pPr algn="ctr"/>
                      <a:r>
                        <a:rPr kumimoji="1" lang="ja-JP" altLang="en-US" sz="1300" dirty="0" smtClean="0"/>
                        <a:t>補助上限額</a:t>
                      </a:r>
                      <a:endParaRPr kumimoji="1" lang="ja-JP" altLang="en-US" sz="1300" dirty="0"/>
                    </a:p>
                  </a:txBody>
                  <a:tcPr marL="96012" marR="96012" marT="48006" marB="48006"/>
                </a:tc>
                <a:extLst>
                  <a:ext uri="{0D108BD9-81ED-4DB2-BD59-A6C34878D82A}">
                    <a16:rowId xmlns:a16="http://schemas.microsoft.com/office/drawing/2014/main" val="3868712269"/>
                  </a:ext>
                </a:extLst>
              </a:tr>
              <a:tr h="359633">
                <a:tc>
                  <a:txBody>
                    <a:bodyPr/>
                    <a:lstStyle/>
                    <a:p>
                      <a:pPr algn="ctr"/>
                      <a:r>
                        <a:rPr kumimoji="1" lang="en-US" altLang="ja-JP" sz="1300" dirty="0" smtClean="0"/>
                        <a:t>1~10</a:t>
                      </a:r>
                      <a:r>
                        <a:rPr kumimoji="1" lang="ja-JP" altLang="en-US" sz="1300" dirty="0" smtClean="0"/>
                        <a:t>名</a:t>
                      </a:r>
                      <a:endParaRPr kumimoji="1" lang="ja-JP" altLang="en-US" sz="1300" dirty="0"/>
                    </a:p>
                  </a:txBody>
                  <a:tcPr marL="96012" marR="96012" marT="48006" marB="48006"/>
                </a:tc>
                <a:tc>
                  <a:txBody>
                    <a:bodyPr/>
                    <a:lstStyle/>
                    <a:p>
                      <a:pPr algn="ctr"/>
                      <a:r>
                        <a:rPr kumimoji="1" lang="en-US" altLang="ja-JP" sz="1300" dirty="0" smtClean="0"/>
                        <a:t>1,000,000</a:t>
                      </a:r>
                      <a:endParaRPr kumimoji="1" lang="ja-JP" altLang="en-US" sz="1300" dirty="0"/>
                    </a:p>
                  </a:txBody>
                  <a:tcPr marL="96012" marR="96012" marT="48006" marB="48006"/>
                </a:tc>
                <a:extLst>
                  <a:ext uri="{0D108BD9-81ED-4DB2-BD59-A6C34878D82A}">
                    <a16:rowId xmlns:a16="http://schemas.microsoft.com/office/drawing/2014/main" val="1888871753"/>
                  </a:ext>
                </a:extLst>
              </a:tr>
              <a:tr h="359633">
                <a:tc>
                  <a:txBody>
                    <a:bodyPr/>
                    <a:lstStyle/>
                    <a:p>
                      <a:pPr algn="ctr"/>
                      <a:r>
                        <a:rPr kumimoji="1" lang="en-US" altLang="ja-JP" sz="1300" dirty="0" smtClean="0"/>
                        <a:t>11~20</a:t>
                      </a:r>
                      <a:r>
                        <a:rPr kumimoji="1" lang="ja-JP" altLang="en-US" sz="1300" dirty="0" smtClean="0"/>
                        <a:t>名</a:t>
                      </a:r>
                      <a:endParaRPr kumimoji="1" lang="ja-JP" altLang="en-US" sz="1300" dirty="0"/>
                    </a:p>
                  </a:txBody>
                  <a:tcPr marL="96012" marR="96012" marT="48006" marB="48006"/>
                </a:tc>
                <a:tc>
                  <a:txBody>
                    <a:bodyPr/>
                    <a:lstStyle/>
                    <a:p>
                      <a:pPr algn="ctr"/>
                      <a:r>
                        <a:rPr kumimoji="1" lang="en-US" altLang="ja-JP" sz="1300" dirty="0" smtClean="0"/>
                        <a:t>1,600,000</a:t>
                      </a:r>
                      <a:endParaRPr kumimoji="1" lang="ja-JP" altLang="en-US" sz="1300" dirty="0"/>
                    </a:p>
                  </a:txBody>
                  <a:tcPr marL="96012" marR="96012" marT="48006" marB="48006"/>
                </a:tc>
                <a:extLst>
                  <a:ext uri="{0D108BD9-81ED-4DB2-BD59-A6C34878D82A}">
                    <a16:rowId xmlns:a16="http://schemas.microsoft.com/office/drawing/2014/main" val="2095996255"/>
                  </a:ext>
                </a:extLst>
              </a:tr>
              <a:tr h="359633">
                <a:tc>
                  <a:txBody>
                    <a:bodyPr/>
                    <a:lstStyle/>
                    <a:p>
                      <a:pPr algn="ctr"/>
                      <a:r>
                        <a:rPr kumimoji="1" lang="en-US" altLang="ja-JP" sz="1300" dirty="0" smtClean="0"/>
                        <a:t>21~30</a:t>
                      </a:r>
                      <a:r>
                        <a:rPr kumimoji="1" lang="ja-JP" altLang="en-US" sz="1300" dirty="0" smtClean="0"/>
                        <a:t>名</a:t>
                      </a:r>
                      <a:endParaRPr kumimoji="1" lang="ja-JP" altLang="en-US" sz="1300" dirty="0"/>
                    </a:p>
                  </a:txBody>
                  <a:tcPr marL="96012" marR="96012" marT="48006" marB="48006"/>
                </a:tc>
                <a:tc>
                  <a:txBody>
                    <a:bodyPr/>
                    <a:lstStyle/>
                    <a:p>
                      <a:pPr algn="ctr"/>
                      <a:r>
                        <a:rPr kumimoji="1" lang="en-US" altLang="ja-JP" sz="1300" dirty="0" smtClean="0"/>
                        <a:t>2,000,000</a:t>
                      </a:r>
                      <a:endParaRPr kumimoji="1" lang="ja-JP" altLang="en-US" sz="1300" dirty="0"/>
                    </a:p>
                  </a:txBody>
                  <a:tcPr marL="96012" marR="96012" marT="48006" marB="48006"/>
                </a:tc>
                <a:extLst>
                  <a:ext uri="{0D108BD9-81ED-4DB2-BD59-A6C34878D82A}">
                    <a16:rowId xmlns:a16="http://schemas.microsoft.com/office/drawing/2014/main" val="2760797509"/>
                  </a:ext>
                </a:extLst>
              </a:tr>
              <a:tr h="359633">
                <a:tc>
                  <a:txBody>
                    <a:bodyPr/>
                    <a:lstStyle/>
                    <a:p>
                      <a:pPr algn="ctr"/>
                      <a:r>
                        <a:rPr kumimoji="1" lang="en-US" altLang="ja-JP" sz="1300" dirty="0" smtClean="0"/>
                        <a:t>31</a:t>
                      </a:r>
                      <a:r>
                        <a:rPr kumimoji="1" lang="ja-JP" altLang="en-US" sz="1300" dirty="0" smtClean="0"/>
                        <a:t>名以上</a:t>
                      </a:r>
                      <a:endParaRPr kumimoji="1" lang="ja-JP" altLang="en-US" sz="1300" dirty="0"/>
                    </a:p>
                  </a:txBody>
                  <a:tcPr marL="96012" marR="96012" marT="48006" marB="48006"/>
                </a:tc>
                <a:tc>
                  <a:txBody>
                    <a:bodyPr/>
                    <a:lstStyle/>
                    <a:p>
                      <a:pPr algn="ctr"/>
                      <a:r>
                        <a:rPr kumimoji="1" lang="en-US" altLang="ja-JP" sz="1300" dirty="0" smtClean="0"/>
                        <a:t>2,600,000</a:t>
                      </a:r>
                      <a:endParaRPr kumimoji="1" lang="ja-JP" altLang="en-US" sz="1300" dirty="0"/>
                    </a:p>
                  </a:txBody>
                  <a:tcPr marL="96012" marR="96012" marT="48006" marB="48006"/>
                </a:tc>
                <a:extLst>
                  <a:ext uri="{0D108BD9-81ED-4DB2-BD59-A6C34878D82A}">
                    <a16:rowId xmlns:a16="http://schemas.microsoft.com/office/drawing/2014/main" val="3212603063"/>
                  </a:ext>
                </a:extLst>
              </a:tr>
            </a:tbl>
          </a:graphicData>
        </a:graphic>
      </p:graphicFrame>
      <p:sp>
        <p:nvSpPr>
          <p:cNvPr id="26" name="テキスト ボックス 25"/>
          <p:cNvSpPr txBox="1"/>
          <p:nvPr/>
        </p:nvSpPr>
        <p:spPr>
          <a:xfrm>
            <a:off x="10257900" y="6935495"/>
            <a:ext cx="1672517" cy="819455"/>
          </a:xfrm>
          <a:prstGeom prst="rect">
            <a:avLst/>
          </a:prstGeom>
          <a:noFill/>
        </p:spPr>
        <p:txBody>
          <a:bodyPr wrap="square" rtlCol="0">
            <a:spAutoFit/>
          </a:bodyPr>
          <a:lstStyle/>
          <a:p>
            <a:r>
              <a:rPr lang="en-US" altLang="ja-JP" sz="945" dirty="0"/>
              <a:t>※3/4</a:t>
            </a:r>
            <a:r>
              <a:rPr lang="ja-JP" altLang="en-US" sz="945" dirty="0"/>
              <a:t>補助率は</a:t>
            </a:r>
            <a:r>
              <a:rPr lang="en-US" altLang="ja-JP" sz="945" dirty="0"/>
              <a:t>LIFE</a:t>
            </a:r>
            <a:r>
              <a:rPr lang="ja-JP" altLang="ja-JP" sz="945" dirty="0"/>
              <a:t>にデータを提供、又は事業所内・事業所間で居宅サービス計画等のデータ連携を行っている場合</a:t>
            </a:r>
            <a:endParaRPr kumimoji="1" lang="ja-JP" altLang="en-US" sz="945" dirty="0"/>
          </a:p>
        </p:txBody>
      </p:sp>
      <p:sp>
        <p:nvSpPr>
          <p:cNvPr id="59" name="正方形/長方形 58"/>
          <p:cNvSpPr/>
          <p:nvPr/>
        </p:nvSpPr>
        <p:spPr>
          <a:xfrm>
            <a:off x="268789" y="2628055"/>
            <a:ext cx="5967523" cy="651594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890"/>
          </a:p>
        </p:txBody>
      </p:sp>
      <p:sp>
        <p:nvSpPr>
          <p:cNvPr id="60" name="テキスト ボックス 59"/>
          <p:cNvSpPr txBox="1"/>
          <p:nvPr/>
        </p:nvSpPr>
        <p:spPr>
          <a:xfrm>
            <a:off x="268788" y="2594302"/>
            <a:ext cx="5977524" cy="3831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890" b="1" dirty="0"/>
              <a:t>介護ロボット</a:t>
            </a:r>
            <a:r>
              <a:rPr kumimoji="1" lang="ja-JP" altLang="en-US" sz="1890" b="1" dirty="0"/>
              <a:t>導入支援事業</a:t>
            </a:r>
          </a:p>
        </p:txBody>
      </p:sp>
      <p:sp>
        <p:nvSpPr>
          <p:cNvPr id="62" name="テキスト ボックス 61"/>
          <p:cNvSpPr txBox="1"/>
          <p:nvPr/>
        </p:nvSpPr>
        <p:spPr>
          <a:xfrm>
            <a:off x="457191" y="3122863"/>
            <a:ext cx="5632801" cy="1449628"/>
          </a:xfrm>
          <a:prstGeom prst="rect">
            <a:avLst/>
          </a:prstGeom>
          <a:noFill/>
        </p:spPr>
        <p:txBody>
          <a:bodyPr wrap="square" rtlCol="0">
            <a:spAutoFit/>
          </a:bodyPr>
          <a:lstStyle/>
          <a:p>
            <a:r>
              <a:rPr lang="ja-JP" altLang="en-US" sz="1470" dirty="0">
                <a:latin typeface="+mn-ea"/>
              </a:rPr>
              <a:t>◆補助対象となる介護ロボット</a:t>
            </a:r>
            <a:endParaRPr lang="en-US" altLang="ja-JP" sz="1470" dirty="0">
              <a:latin typeface="+mn-ea"/>
            </a:endParaRPr>
          </a:p>
          <a:p>
            <a:r>
              <a:rPr lang="ja-JP" altLang="en-US" sz="1470" dirty="0">
                <a:latin typeface="+mn-ea"/>
              </a:rPr>
              <a:t>　① 移乗介護（装着型・非装着型）② 移動支援</a:t>
            </a:r>
            <a:endParaRPr lang="en-US" altLang="ja-JP" sz="1470" dirty="0">
              <a:latin typeface="+mn-ea"/>
            </a:endParaRPr>
          </a:p>
          <a:p>
            <a:r>
              <a:rPr lang="ja-JP" altLang="en-US" sz="1470" dirty="0">
                <a:latin typeface="+mn-ea"/>
              </a:rPr>
              <a:t>　③ 排泄支援　④ 見守り・コミュニケーション</a:t>
            </a:r>
            <a:endParaRPr lang="en-US" altLang="ja-JP" sz="1470" dirty="0">
              <a:latin typeface="+mn-ea"/>
            </a:endParaRPr>
          </a:p>
          <a:p>
            <a:r>
              <a:rPr lang="ja-JP" altLang="en-US" sz="1470" dirty="0">
                <a:latin typeface="+mn-ea"/>
              </a:rPr>
              <a:t>　⑤ 入浴支援　⑥ 介護業務支援</a:t>
            </a:r>
            <a:endParaRPr lang="en-US" altLang="ja-JP" sz="1470" dirty="0">
              <a:latin typeface="+mn-ea"/>
            </a:endParaRPr>
          </a:p>
          <a:p>
            <a:r>
              <a:rPr lang="ja-JP" altLang="en-US" sz="1470" dirty="0">
                <a:latin typeface="+mn-ea"/>
              </a:rPr>
              <a:t>　（</a:t>
            </a:r>
            <a:r>
              <a:rPr lang="ja-JP" altLang="en-US" sz="1103" dirty="0">
                <a:latin typeface="+mn-ea"/>
              </a:rPr>
              <a:t>見守り系ロボットは</a:t>
            </a:r>
            <a:r>
              <a:rPr lang="en-US" altLang="ja-JP" sz="1103" dirty="0" err="1">
                <a:latin typeface="+mn-ea"/>
              </a:rPr>
              <a:t>Wifi</a:t>
            </a:r>
            <a:r>
              <a:rPr lang="ja-JP" altLang="en-US" sz="1103" dirty="0">
                <a:latin typeface="+mn-ea"/>
              </a:rPr>
              <a:t>環境整備経費も補助対象）</a:t>
            </a:r>
          </a:p>
          <a:p>
            <a:endParaRPr lang="ja-JP" altLang="en-US" sz="1470" dirty="0">
              <a:latin typeface="+mn-ea"/>
            </a:endParaRPr>
          </a:p>
        </p:txBody>
      </p:sp>
      <p:sp>
        <p:nvSpPr>
          <p:cNvPr id="64" name="テキスト ボックス 63"/>
          <p:cNvSpPr txBox="1"/>
          <p:nvPr/>
        </p:nvSpPr>
        <p:spPr>
          <a:xfrm>
            <a:off x="442734" y="5840614"/>
            <a:ext cx="3096390" cy="318549"/>
          </a:xfrm>
          <a:prstGeom prst="rect">
            <a:avLst/>
          </a:prstGeom>
          <a:noFill/>
        </p:spPr>
        <p:txBody>
          <a:bodyPr wrap="square" rtlCol="0">
            <a:spAutoFit/>
          </a:bodyPr>
          <a:lstStyle/>
          <a:p>
            <a:r>
              <a:rPr lang="ja-JP" altLang="en-US" sz="1470" dirty="0"/>
              <a:t>◆</a:t>
            </a:r>
            <a:r>
              <a:rPr lang="ja-JP" altLang="en-US" sz="1470" dirty="0" smtClean="0"/>
              <a:t>令和</a:t>
            </a:r>
            <a:r>
              <a:rPr lang="en-US" altLang="ja-JP" sz="1470" dirty="0" smtClean="0"/>
              <a:t>5</a:t>
            </a:r>
            <a:r>
              <a:rPr lang="ja-JP" altLang="en-US" sz="1470" dirty="0" smtClean="0"/>
              <a:t>年度</a:t>
            </a:r>
            <a:r>
              <a:rPr kumimoji="1" lang="ja-JP" altLang="en-US" sz="1470" dirty="0"/>
              <a:t>予算額</a:t>
            </a:r>
            <a:r>
              <a:rPr kumimoji="1" lang="ja-JP" altLang="en-US" sz="1470" dirty="0" smtClean="0"/>
              <a:t>：</a:t>
            </a:r>
            <a:r>
              <a:rPr lang="en-US" altLang="ja-JP" sz="1470" dirty="0"/>
              <a:t>3</a:t>
            </a:r>
            <a:r>
              <a:rPr kumimoji="1" lang="ja-JP" altLang="en-US" sz="1470" dirty="0" smtClean="0"/>
              <a:t>億</a:t>
            </a:r>
            <a:r>
              <a:rPr lang="ja-JP" altLang="en-US" sz="1470" dirty="0" smtClean="0"/>
              <a:t>円</a:t>
            </a:r>
            <a:endParaRPr kumimoji="1" lang="ja-JP" altLang="en-US" sz="1470" dirty="0"/>
          </a:p>
        </p:txBody>
      </p:sp>
      <p:sp>
        <p:nvSpPr>
          <p:cNvPr id="65" name="テキスト ボックス 64"/>
          <p:cNvSpPr txBox="1"/>
          <p:nvPr/>
        </p:nvSpPr>
        <p:spPr>
          <a:xfrm>
            <a:off x="442733" y="6310678"/>
            <a:ext cx="2884783" cy="318549"/>
          </a:xfrm>
          <a:prstGeom prst="rect">
            <a:avLst/>
          </a:prstGeom>
          <a:noFill/>
        </p:spPr>
        <p:txBody>
          <a:bodyPr wrap="square" rtlCol="0">
            <a:spAutoFit/>
          </a:bodyPr>
          <a:lstStyle/>
          <a:p>
            <a:r>
              <a:rPr kumimoji="1" lang="ja-JP" altLang="en-US" sz="1470" dirty="0"/>
              <a:t>◆補助率</a:t>
            </a:r>
            <a:r>
              <a:rPr kumimoji="1" lang="ja-JP" altLang="en-US" sz="1470" dirty="0" smtClean="0"/>
              <a:t>等 </a:t>
            </a:r>
            <a:r>
              <a:rPr kumimoji="1" lang="ja-JP" altLang="en-US" sz="1470" dirty="0" smtClean="0">
                <a:solidFill>
                  <a:srgbClr val="FF0000"/>
                </a:solidFill>
              </a:rPr>
              <a:t>（</a:t>
            </a:r>
            <a:r>
              <a:rPr kumimoji="1" lang="ja-JP" altLang="en-US" sz="1470" dirty="0" smtClean="0"/>
              <a:t>未定）</a:t>
            </a:r>
            <a:endParaRPr kumimoji="1" lang="ja-JP" altLang="en-US" sz="1470" dirty="0"/>
          </a:p>
        </p:txBody>
      </p:sp>
      <p:sp>
        <p:nvSpPr>
          <p:cNvPr id="66" name="テキスト ボックス 65"/>
          <p:cNvSpPr txBox="1"/>
          <p:nvPr/>
        </p:nvSpPr>
        <p:spPr>
          <a:xfrm>
            <a:off x="651928" y="6588532"/>
            <a:ext cx="4815749" cy="318549"/>
          </a:xfrm>
          <a:prstGeom prst="rect">
            <a:avLst/>
          </a:prstGeom>
          <a:noFill/>
        </p:spPr>
        <p:txBody>
          <a:bodyPr wrap="square" rtlCol="0">
            <a:spAutoFit/>
          </a:bodyPr>
          <a:lstStyle/>
          <a:p>
            <a:r>
              <a:rPr lang="ja-JP" altLang="en-US" sz="1470" dirty="0"/>
              <a:t>下記上限範囲で</a:t>
            </a:r>
            <a:r>
              <a:rPr lang="ja-JP" altLang="ja-JP" sz="1470" dirty="0"/>
              <a:t>導入費の３</a:t>
            </a:r>
            <a:r>
              <a:rPr lang="en-US" altLang="ja-JP" sz="1470" dirty="0"/>
              <a:t>/</a:t>
            </a:r>
            <a:r>
              <a:rPr lang="ja-JP" altLang="ja-JP" sz="1470" dirty="0"/>
              <a:t>４（</a:t>
            </a:r>
            <a:r>
              <a:rPr lang="en-US" altLang="ja-JP" sz="1470" dirty="0"/>
              <a:t>*</a:t>
            </a:r>
            <a:r>
              <a:rPr lang="ja-JP" altLang="ja-JP" sz="1470" dirty="0"/>
              <a:t>）又は</a:t>
            </a:r>
            <a:r>
              <a:rPr lang="en-US" altLang="ja-JP" sz="1470" dirty="0"/>
              <a:t>1/2</a:t>
            </a:r>
            <a:r>
              <a:rPr lang="ja-JP" altLang="ja-JP" sz="1470" dirty="0"/>
              <a:t>を補助</a:t>
            </a:r>
            <a:r>
              <a:rPr lang="ja-JP" altLang="en-US" sz="1470" dirty="0"/>
              <a:t>。</a:t>
            </a:r>
            <a:endParaRPr kumimoji="1" lang="ja-JP" altLang="en-US" sz="1470" dirty="0"/>
          </a:p>
        </p:txBody>
      </p:sp>
      <p:pic>
        <p:nvPicPr>
          <p:cNvPr id="69" name="図 6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279" y="3389075"/>
            <a:ext cx="926903" cy="850659"/>
          </a:xfrm>
          <a:prstGeom prst="rect">
            <a:avLst/>
          </a:prstGeom>
          <a:noFill/>
          <a:ln>
            <a:noFill/>
          </a:ln>
          <a:extLst/>
        </p:spPr>
      </p:pic>
      <p:pic>
        <p:nvPicPr>
          <p:cNvPr id="70" name="図 6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0505" y="4351492"/>
            <a:ext cx="901814" cy="928404"/>
          </a:xfrm>
          <a:prstGeom prst="rect">
            <a:avLst/>
          </a:prstGeom>
          <a:noFill/>
          <a:ln>
            <a:noFill/>
          </a:ln>
          <a:extLst/>
        </p:spPr>
      </p:pic>
      <p:sp>
        <p:nvSpPr>
          <p:cNvPr id="27" name="テキスト ボックス 26"/>
          <p:cNvSpPr txBox="1"/>
          <p:nvPr/>
        </p:nvSpPr>
        <p:spPr>
          <a:xfrm>
            <a:off x="526342" y="4427160"/>
            <a:ext cx="2007656" cy="286232"/>
          </a:xfrm>
          <a:prstGeom prst="rect">
            <a:avLst/>
          </a:prstGeom>
          <a:noFill/>
        </p:spPr>
        <p:txBody>
          <a:bodyPr wrap="square" rtlCol="0">
            <a:spAutoFit/>
          </a:bodyPr>
          <a:lstStyle/>
          <a:p>
            <a:r>
              <a:rPr kumimoji="1" lang="ja-JP" altLang="en-US" sz="1260" dirty="0"/>
              <a:t>介護ロボットの定義</a:t>
            </a:r>
          </a:p>
        </p:txBody>
      </p:sp>
      <p:sp>
        <p:nvSpPr>
          <p:cNvPr id="72" name="角丸四角形 71"/>
          <p:cNvSpPr/>
          <p:nvPr/>
        </p:nvSpPr>
        <p:spPr>
          <a:xfrm>
            <a:off x="588235" y="4701202"/>
            <a:ext cx="2817910" cy="1010126"/>
          </a:xfrm>
          <a:prstGeom prst="roundRect">
            <a:avLst/>
          </a:prstGeom>
          <a:solidFill>
            <a:schemeClr val="accent2">
              <a:lumMod val="20000"/>
              <a:lumOff val="80000"/>
            </a:schemeClr>
          </a:solidFill>
          <a:ln w="3175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indent="70009">
              <a:lnSpc>
                <a:spcPts val="1470"/>
              </a:lnSpc>
            </a:pPr>
            <a:r>
              <a:rPr lang="ja-JP" altLang="en-US" sz="1103" kern="100" dirty="0">
                <a:solidFill>
                  <a:schemeClr val="tx1"/>
                </a:solidFill>
                <a:latin typeface="+mn-ea"/>
                <a:cs typeface="Times New Roman" panose="02020603050405020304" pitchFamily="18" charset="0"/>
              </a:rPr>
              <a:t>● </a:t>
            </a:r>
            <a:r>
              <a:rPr lang="ja-JP" altLang="en-US" sz="1260" kern="100" dirty="0">
                <a:solidFill>
                  <a:schemeClr val="tx1"/>
                </a:solidFill>
                <a:latin typeface="+mn-ea"/>
                <a:cs typeface="Times New Roman" panose="02020603050405020304" pitchFamily="18" charset="0"/>
              </a:rPr>
              <a:t>情報を感知</a:t>
            </a:r>
            <a:r>
              <a:rPr lang="ja-JP" altLang="en-US" sz="1155" kern="100" dirty="0">
                <a:solidFill>
                  <a:schemeClr val="tx1"/>
                </a:solidFill>
                <a:latin typeface="+mn-ea"/>
                <a:cs typeface="Times New Roman" panose="02020603050405020304" pitchFamily="18" charset="0"/>
              </a:rPr>
              <a:t>（センサー系）</a:t>
            </a:r>
            <a:endParaRPr lang="ja-JP" altLang="en-US" sz="1103" kern="100" dirty="0">
              <a:solidFill>
                <a:schemeClr val="tx1"/>
              </a:solidFill>
              <a:latin typeface="+mn-ea"/>
              <a:cs typeface="Times New Roman" panose="02020603050405020304" pitchFamily="18" charset="0"/>
            </a:endParaRPr>
          </a:p>
          <a:p>
            <a:pPr indent="70009">
              <a:lnSpc>
                <a:spcPts val="1470"/>
              </a:lnSpc>
            </a:pPr>
            <a:r>
              <a:rPr lang="ja-JP" altLang="en-US" sz="1103" kern="100" dirty="0">
                <a:solidFill>
                  <a:schemeClr val="tx1"/>
                </a:solidFill>
                <a:latin typeface="+mn-ea"/>
                <a:cs typeface="Times New Roman" panose="02020603050405020304" pitchFamily="18" charset="0"/>
              </a:rPr>
              <a:t>● </a:t>
            </a:r>
            <a:r>
              <a:rPr lang="ja-JP" altLang="en-US" sz="1260" kern="100" dirty="0">
                <a:solidFill>
                  <a:schemeClr val="tx1"/>
                </a:solidFill>
                <a:latin typeface="+mn-ea"/>
                <a:cs typeface="Times New Roman" panose="02020603050405020304" pitchFamily="18" charset="0"/>
              </a:rPr>
              <a:t>判断し</a:t>
            </a:r>
            <a:r>
              <a:rPr lang="ja-JP" altLang="en-US" sz="1155" kern="100" dirty="0">
                <a:solidFill>
                  <a:schemeClr val="tx1"/>
                </a:solidFill>
                <a:latin typeface="+mn-ea"/>
                <a:cs typeface="Times New Roman" panose="02020603050405020304" pitchFamily="18" charset="0"/>
              </a:rPr>
              <a:t>（知能・制御系）</a:t>
            </a:r>
            <a:endParaRPr lang="ja-JP" altLang="en-US" sz="1103" kern="100" dirty="0">
              <a:solidFill>
                <a:schemeClr val="tx1"/>
              </a:solidFill>
              <a:latin typeface="+mn-ea"/>
              <a:cs typeface="Times New Roman" panose="02020603050405020304" pitchFamily="18" charset="0"/>
            </a:endParaRPr>
          </a:p>
          <a:p>
            <a:pPr indent="70009">
              <a:lnSpc>
                <a:spcPts val="1470"/>
              </a:lnSpc>
            </a:pPr>
            <a:r>
              <a:rPr lang="ja-JP" altLang="en-US" sz="1103" kern="100" dirty="0">
                <a:solidFill>
                  <a:schemeClr val="tx1"/>
                </a:solidFill>
                <a:latin typeface="+mn-ea"/>
                <a:cs typeface="Times New Roman" panose="02020603050405020304" pitchFamily="18" charset="0"/>
              </a:rPr>
              <a:t>● </a:t>
            </a:r>
            <a:r>
              <a:rPr lang="ja-JP" altLang="en-US" sz="1260" kern="100" dirty="0">
                <a:solidFill>
                  <a:schemeClr val="tx1"/>
                </a:solidFill>
                <a:latin typeface="+mn-ea"/>
                <a:cs typeface="Times New Roman" panose="02020603050405020304" pitchFamily="18" charset="0"/>
              </a:rPr>
              <a:t>動作する</a:t>
            </a:r>
            <a:r>
              <a:rPr lang="ja-JP" altLang="en-US" sz="1155" kern="100" dirty="0">
                <a:solidFill>
                  <a:schemeClr val="tx1"/>
                </a:solidFill>
                <a:latin typeface="+mn-ea"/>
                <a:cs typeface="Times New Roman" panose="02020603050405020304" pitchFamily="18" charset="0"/>
              </a:rPr>
              <a:t>（駆動系）</a:t>
            </a:r>
            <a:endParaRPr lang="ja-JP" altLang="en-US" sz="1103" kern="100" dirty="0">
              <a:solidFill>
                <a:schemeClr val="tx1"/>
              </a:solidFill>
              <a:latin typeface="+mn-ea"/>
              <a:cs typeface="Times New Roman" panose="02020603050405020304" pitchFamily="18" charset="0"/>
            </a:endParaRPr>
          </a:p>
          <a:p>
            <a:r>
              <a:rPr lang="en-US" sz="420" kern="100" dirty="0">
                <a:solidFill>
                  <a:schemeClr val="tx1"/>
                </a:solidFill>
                <a:latin typeface="+mn-ea"/>
                <a:cs typeface="Times New Roman" panose="02020603050405020304" pitchFamily="18" charset="0"/>
              </a:rPr>
              <a:t> </a:t>
            </a:r>
            <a:endParaRPr lang="ja-JP" altLang="en-US" sz="1103" kern="100" dirty="0">
              <a:solidFill>
                <a:schemeClr val="tx1"/>
              </a:solidFill>
              <a:latin typeface="+mn-ea"/>
              <a:cs typeface="Times New Roman" panose="02020603050405020304" pitchFamily="18" charset="0"/>
            </a:endParaRPr>
          </a:p>
          <a:p>
            <a:r>
              <a:rPr lang="ja-JP" altLang="en-US" sz="1155" kern="100" dirty="0">
                <a:solidFill>
                  <a:schemeClr val="tx1"/>
                </a:solidFill>
                <a:latin typeface="+mn-ea"/>
                <a:cs typeface="Times New Roman" panose="02020603050405020304" pitchFamily="18" charset="0"/>
              </a:rPr>
              <a:t>この３つの要素技術を有する知能化した機械システム</a:t>
            </a:r>
            <a:endParaRPr lang="ja-JP" altLang="en-US" sz="1103" kern="100" dirty="0">
              <a:solidFill>
                <a:schemeClr val="tx1"/>
              </a:solidFill>
              <a:latin typeface="+mn-ea"/>
              <a:cs typeface="Times New Roman" panose="02020603050405020304" pitchFamily="18" charset="0"/>
            </a:endParaRPr>
          </a:p>
        </p:txBody>
      </p:sp>
      <p:graphicFrame>
        <p:nvGraphicFramePr>
          <p:cNvPr id="71" name="表 70"/>
          <p:cNvGraphicFramePr>
            <a:graphicFrameLocks noGrp="1"/>
          </p:cNvGraphicFramePr>
          <p:nvPr>
            <p:extLst/>
          </p:nvPr>
        </p:nvGraphicFramePr>
        <p:xfrm>
          <a:off x="442733" y="7123221"/>
          <a:ext cx="5561979" cy="1051982"/>
        </p:xfrm>
        <a:graphic>
          <a:graphicData uri="http://schemas.openxmlformats.org/drawingml/2006/table">
            <a:tbl>
              <a:tblPr firstRow="1" firstCol="1" bandRow="1"/>
              <a:tblGrid>
                <a:gridCol w="1470939">
                  <a:extLst>
                    <a:ext uri="{9D8B030D-6E8A-4147-A177-3AD203B41FA5}">
                      <a16:colId xmlns:a16="http://schemas.microsoft.com/office/drawing/2014/main" val="3007094123"/>
                    </a:ext>
                  </a:extLst>
                </a:gridCol>
                <a:gridCol w="2979764">
                  <a:extLst>
                    <a:ext uri="{9D8B030D-6E8A-4147-A177-3AD203B41FA5}">
                      <a16:colId xmlns:a16="http://schemas.microsoft.com/office/drawing/2014/main" val="3571212721"/>
                    </a:ext>
                  </a:extLst>
                </a:gridCol>
                <a:gridCol w="1111276">
                  <a:extLst>
                    <a:ext uri="{9D8B030D-6E8A-4147-A177-3AD203B41FA5}">
                      <a16:colId xmlns:a16="http://schemas.microsoft.com/office/drawing/2014/main" val="2179600578"/>
                    </a:ext>
                  </a:extLst>
                </a:gridCol>
              </a:tblGrid>
              <a:tr h="488978">
                <a:tc rowSpan="2">
                  <a:txBody>
                    <a:bodyPr/>
                    <a:lstStyle/>
                    <a:p>
                      <a:pPr indent="209550" algn="l">
                        <a:lnSpc>
                          <a:spcPts val="1100"/>
                        </a:lnSpc>
                        <a:spcBef>
                          <a:spcPts val="300"/>
                        </a:spcBef>
                        <a:spcAft>
                          <a:spcPts val="0"/>
                        </a:spcAft>
                      </a:pP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介護ロボット</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9850" algn="l">
                        <a:lnSpc>
                          <a:spcPts val="1100"/>
                        </a:lnSpc>
                        <a:spcBef>
                          <a:spcPts val="300"/>
                        </a:spcBef>
                        <a:spcAft>
                          <a:spcPts val="0"/>
                        </a:spcAft>
                      </a:pP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（１機器あたり）</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0" algn="l">
                        <a:lnSpc>
                          <a:spcPts val="1100"/>
                        </a:lnSpc>
                        <a:spcBef>
                          <a:spcPts val="300"/>
                        </a:spcBef>
                        <a:spcAft>
                          <a:spcPts val="0"/>
                        </a:spcAft>
                      </a:pPr>
                      <a:r>
                        <a:rPr lang="ja-JP"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・移乗支援（装着型・非装着型）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69850" algn="l">
                        <a:lnSpc>
                          <a:spcPts val="1100"/>
                        </a:lnSpc>
                        <a:spcBef>
                          <a:spcPts val="300"/>
                        </a:spcBef>
                        <a:spcAft>
                          <a:spcPts val="0"/>
                        </a:spcAft>
                      </a:pPr>
                      <a:r>
                        <a:rPr lang="ja-JP"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・入浴支援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0" algn="l">
                        <a:lnSpc>
                          <a:spcPts val="1300"/>
                        </a:lnSpc>
                        <a:spcBef>
                          <a:spcPts val="300"/>
                        </a:spcBef>
                        <a:spcAft>
                          <a:spcPts val="0"/>
                        </a:spcAft>
                      </a:pP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上限</a:t>
                      </a:r>
                      <a:r>
                        <a:rPr lang="en-US"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100</a:t>
                      </a: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万円</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111946"/>
                  </a:ext>
                </a:extLst>
              </a:tr>
              <a:tr h="274371">
                <a:tc vMerge="1">
                  <a:txBody>
                    <a:bodyPr/>
                    <a:lstStyle/>
                    <a:p>
                      <a:endParaRPr kumimoji="1" lang="ja-JP" altLang="en-US"/>
                    </a:p>
                  </a:txBody>
                  <a:tcPr/>
                </a:tc>
                <a:tc>
                  <a:txBody>
                    <a:bodyPr/>
                    <a:lstStyle/>
                    <a:p>
                      <a:pPr indent="69850" algn="l">
                        <a:lnSpc>
                          <a:spcPts val="1300"/>
                        </a:lnSpc>
                        <a:spcBef>
                          <a:spcPts val="300"/>
                        </a:spcBef>
                        <a:spcAft>
                          <a:spcPts val="0"/>
                        </a:spcAft>
                      </a:pP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・上記以外</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0" algn="l">
                        <a:lnSpc>
                          <a:spcPts val="1300"/>
                        </a:lnSpc>
                        <a:spcBef>
                          <a:spcPts val="300"/>
                        </a:spcBef>
                        <a:spcAft>
                          <a:spcPts val="0"/>
                        </a:spcAft>
                      </a:pP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上限</a:t>
                      </a:r>
                      <a:r>
                        <a:rPr lang="en-US"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30</a:t>
                      </a: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万円</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859370"/>
                  </a:ext>
                </a:extLst>
              </a:tr>
              <a:tr h="288633">
                <a:tc gridSpan="2">
                  <a:txBody>
                    <a:bodyPr/>
                    <a:lstStyle/>
                    <a:p>
                      <a:pPr algn="l">
                        <a:lnSpc>
                          <a:spcPts val="1100"/>
                        </a:lnSpc>
                        <a:spcBef>
                          <a:spcPts val="300"/>
                        </a:spcBef>
                        <a:spcAft>
                          <a:spcPts val="0"/>
                        </a:spcAft>
                      </a:pPr>
                      <a:r>
                        <a:rPr lang="ja-JP"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見守りセンサーの導入に伴う通信環境整備</a:t>
                      </a:r>
                      <a:r>
                        <a:rPr lang="ja-JP" sz="1200" kern="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（１事業所あたり）</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indent="69850" algn="l">
                        <a:lnSpc>
                          <a:spcPts val="1300"/>
                        </a:lnSpc>
                        <a:spcBef>
                          <a:spcPts val="300"/>
                        </a:spcBef>
                        <a:spcAft>
                          <a:spcPts val="0"/>
                        </a:spcAft>
                      </a:pPr>
                      <a:r>
                        <a:rPr lang="ja-JP"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上限</a:t>
                      </a:r>
                      <a:r>
                        <a:rPr lang="en-US"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750</a:t>
                      </a:r>
                      <a:r>
                        <a:rPr lang="ja-JP"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万円</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209568"/>
                  </a:ext>
                </a:extLst>
              </a:tr>
            </a:tbl>
          </a:graphicData>
        </a:graphic>
      </p:graphicFrame>
      <p:pic>
        <p:nvPicPr>
          <p:cNvPr id="75" name="図 7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8614" y="4376294"/>
            <a:ext cx="836453" cy="833444"/>
          </a:xfrm>
          <a:prstGeom prst="rect">
            <a:avLst/>
          </a:prstGeom>
          <a:noFill/>
          <a:ln>
            <a:noFill/>
          </a:ln>
        </p:spPr>
      </p:pic>
      <p:pic>
        <p:nvPicPr>
          <p:cNvPr id="76" name="図 7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0506" y="5281728"/>
            <a:ext cx="944560" cy="824678"/>
          </a:xfrm>
          <a:prstGeom prst="rect">
            <a:avLst/>
          </a:prstGeom>
          <a:noFill/>
          <a:ln>
            <a:noFill/>
          </a:ln>
        </p:spPr>
      </p:pic>
      <p:pic>
        <p:nvPicPr>
          <p:cNvPr id="77" name="図 7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9645" y="5292581"/>
            <a:ext cx="853130" cy="685577"/>
          </a:xfrm>
          <a:prstGeom prst="rect">
            <a:avLst/>
          </a:prstGeom>
          <a:noFill/>
          <a:ln>
            <a:noFill/>
          </a:ln>
        </p:spPr>
      </p:pic>
      <p:sp>
        <p:nvSpPr>
          <p:cNvPr id="2" name="テキスト ボックス 1"/>
          <p:cNvSpPr txBox="1"/>
          <p:nvPr/>
        </p:nvSpPr>
        <p:spPr>
          <a:xfrm>
            <a:off x="532095" y="8397197"/>
            <a:ext cx="5557897" cy="431785"/>
          </a:xfrm>
          <a:prstGeom prst="rect">
            <a:avLst/>
          </a:prstGeom>
          <a:noFill/>
        </p:spPr>
        <p:txBody>
          <a:bodyPr wrap="square" rtlCol="0">
            <a:spAutoFit/>
          </a:bodyPr>
          <a:lstStyle/>
          <a:p>
            <a:r>
              <a:rPr lang="en-US" altLang="ja-JP" sz="1103" dirty="0"/>
              <a:t>※3/4</a:t>
            </a:r>
            <a:r>
              <a:rPr lang="ja-JP" altLang="en-US" sz="1103" dirty="0"/>
              <a:t>の補助率は</a:t>
            </a:r>
            <a:r>
              <a:rPr lang="ja-JP" altLang="ja-JP" sz="1103" dirty="0"/>
              <a:t>見守りセンサーやインカム、介護記録ソフト等の複数の機器を導入し負担軽減等を図りつつ人員体制を効率化させる場合</a:t>
            </a:r>
          </a:p>
        </p:txBody>
      </p:sp>
      <p:sp>
        <p:nvSpPr>
          <p:cNvPr id="3" name="スライド番号プレースホルダー 2"/>
          <p:cNvSpPr>
            <a:spLocks noGrp="1"/>
          </p:cNvSpPr>
          <p:nvPr>
            <p:ph type="sldNum" sz="quarter" idx="12"/>
          </p:nvPr>
        </p:nvSpPr>
        <p:spPr>
          <a:xfrm>
            <a:off x="9921240" y="9048426"/>
            <a:ext cx="2880360" cy="511175"/>
          </a:xfrm>
        </p:spPr>
        <p:txBody>
          <a:bodyPr/>
          <a:lstStyle/>
          <a:p>
            <a:fld id="{80CBD016-3B5C-4FD6-B302-EDD0D6E0C88D}" type="slidenum">
              <a:rPr kumimoji="1" lang="ja-JP" altLang="en-US" smtClean="0"/>
              <a:t>5</a:t>
            </a:fld>
            <a:endParaRPr kumimoji="1" lang="ja-JP" altLang="en-US" dirty="0"/>
          </a:p>
        </p:txBody>
      </p:sp>
    </p:spTree>
    <p:extLst>
      <p:ext uri="{BB962C8B-B14F-4D97-AF65-F5344CB8AC3E}">
        <p14:creationId xmlns:p14="http://schemas.microsoft.com/office/powerpoint/2010/main" val="1666397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5434" y="868464"/>
            <a:ext cx="12409375" cy="1484220"/>
          </a:xfrm>
          <a:prstGeom prst="roundRect">
            <a:avLst>
              <a:gd name="adj" fmla="val 6978"/>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225171" y="8387713"/>
            <a:ext cx="12363727" cy="1117128"/>
          </a:xfrm>
          <a:prstGeom prst="roundRect">
            <a:avLst>
              <a:gd name="adj" fmla="val 5699"/>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422600" y="8336877"/>
            <a:ext cx="10516523" cy="9611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○若年性認知症の人への支援</a:t>
            </a:r>
            <a:endParaRPr kumimoji="0"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・若年性認知症支援コーディネーターの設置</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・若年性認知症地域支援力強化事業の実施</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・企業の人事・労務担当者、産業看護職を対象とした啓発セミナーを開催</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355492" y="1235143"/>
            <a:ext cx="11995076" cy="11022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○認知症の人本人からの発信支援</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・ピアサポート活動支援事業</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府における「地域版本人希望大使」の設置に係る検討の一環として、他府県で活躍している大使を招き、市町村の協力を得ながら、認知症の人及びその家族との交流会や座談会を開催する。</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837277" y="5885303"/>
            <a:ext cx="10764477" cy="13383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350063" marR="0" lvl="0" indent="-350063"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0063" marR="0" lvl="0" indent="-350063" algn="l" defTabSz="457200" rtl="0" eaLnBrk="1" fontAlgn="auto" latinLnBrk="0" hangingPunct="1">
              <a:lnSpc>
                <a:spcPct val="100000"/>
              </a:lnSpc>
              <a:spcBef>
                <a:spcPts val="0"/>
              </a:spcBef>
              <a:spcAft>
                <a:spcPts val="0"/>
              </a:spcAft>
              <a:buClrTx/>
              <a:buSzTx/>
              <a:buFontTx/>
              <a:buNone/>
              <a:tabLst/>
              <a:defRPr/>
            </a:pPr>
            <a:r>
              <a:rPr kumimoji="0" lang="ja-JP" altLang="en-US" sz="149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zh-CN" sz="149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0" y="135999"/>
            <a:ext cx="12801600" cy="6422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00217" rtl="0" eaLnBrk="1" fontAlgn="auto" latinLnBrk="0" hangingPunct="1">
              <a:lnSpc>
                <a:spcPct val="100000"/>
              </a:lnSpc>
              <a:spcBef>
                <a:spcPts val="0"/>
              </a:spcBef>
              <a:spcAft>
                <a:spcPts val="0"/>
              </a:spcAft>
              <a:buClrTx/>
              <a:buSzTx/>
              <a:buFontTx/>
              <a:buNone/>
              <a:tabLst/>
              <a:defRPr/>
            </a:pPr>
            <a:r>
              <a:rPr kumimoji="0" lang="ja-JP" altLang="en-US" sz="449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kumimoji="0" lang="ja-JP" altLang="en-US" sz="3000" b="1" i="0" u="none" strike="noStrike" kern="1200" cap="none" spc="0" normalizeH="0" baseline="0" noProof="0" dirty="0" smtClean="0">
                <a:ln>
                  <a:noFill/>
                </a:ln>
                <a:solidFill>
                  <a:prstClr val="white"/>
                </a:solidFill>
                <a:effectLst/>
                <a:uLnTx/>
                <a:uFillTx/>
                <a:latin typeface="Meiryo UI" pitchFamily="50" charset="-128"/>
                <a:ea typeface="Meiryo UI" pitchFamily="50" charset="-128"/>
                <a:cs typeface="Meiryo UI" pitchFamily="50" charset="-128"/>
              </a:rPr>
              <a:t>認知症</a:t>
            </a:r>
            <a:r>
              <a:rPr kumimoji="0" lang="ja-JP" altLang="en-US" sz="3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施策に</a:t>
            </a:r>
            <a:r>
              <a:rPr kumimoji="0" lang="ja-JP" altLang="en-US" sz="3000" b="1" i="0" u="none" strike="noStrike" kern="1200" cap="none" spc="0" normalizeH="0" baseline="0" noProof="0" dirty="0" smtClean="0">
                <a:ln>
                  <a:noFill/>
                </a:ln>
                <a:solidFill>
                  <a:prstClr val="white"/>
                </a:solidFill>
                <a:effectLst/>
                <a:uLnTx/>
                <a:uFillTx/>
                <a:latin typeface="Meiryo UI" pitchFamily="50" charset="-128"/>
                <a:ea typeface="Meiryo UI" pitchFamily="50" charset="-128"/>
                <a:cs typeface="Meiryo UI" pitchFamily="50" charset="-128"/>
              </a:rPr>
              <a:t>係る主</a:t>
            </a:r>
            <a:r>
              <a:rPr kumimoji="0" lang="ja-JP" altLang="en-US" sz="3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な取組み</a:t>
            </a:r>
          </a:p>
        </p:txBody>
      </p:sp>
      <p:sp>
        <p:nvSpPr>
          <p:cNvPr id="11" name="Rectangle 5"/>
          <p:cNvSpPr>
            <a:spLocks noChangeArrowheads="1"/>
          </p:cNvSpPr>
          <p:nvPr/>
        </p:nvSpPr>
        <p:spPr bwMode="auto">
          <a:xfrm>
            <a:off x="294051" y="871286"/>
            <a:ext cx="3801699" cy="345380"/>
          </a:xfrm>
          <a:prstGeom prst="rect">
            <a:avLst/>
          </a:prstGeom>
          <a:ln/>
          <a:ex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〔Ⅰ〕</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普及啓発・本人発信支援</a:t>
            </a:r>
          </a:p>
        </p:txBody>
      </p:sp>
      <p:sp>
        <p:nvSpPr>
          <p:cNvPr id="14" name="Rectangle 5"/>
          <p:cNvSpPr>
            <a:spLocks noChangeArrowheads="1"/>
          </p:cNvSpPr>
          <p:nvPr/>
        </p:nvSpPr>
        <p:spPr bwMode="auto">
          <a:xfrm>
            <a:off x="282709" y="7973258"/>
            <a:ext cx="7421199" cy="399140"/>
          </a:xfrm>
          <a:prstGeom prst="rect">
            <a:avLst/>
          </a:prstGeom>
          <a:ln/>
          <a:ex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〔Ⅳ〕</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認知症バリアフリーの推進・若年性認知症の人への支援・社会参加</a:t>
            </a:r>
          </a:p>
        </p:txBody>
      </p:sp>
      <p:sp>
        <p:nvSpPr>
          <p:cNvPr id="2" name="スライド番号プレースホルダー 1"/>
          <p:cNvSpPr>
            <a:spLocks noGrp="1"/>
          </p:cNvSpPr>
          <p:nvPr>
            <p:ph type="sldNum" sz="quarter" idx="12"/>
          </p:nvPr>
        </p:nvSpPr>
        <p:spPr>
          <a:xfrm>
            <a:off x="9921240" y="9075020"/>
            <a:ext cx="2880360" cy="5111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BD016-3B5C-4FD6-B302-EDD0D6E0C88D}" type="slidenum">
              <a:rPr kumimoji="1" lang="ja-JP" altLang="en-US" sz="168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68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5" name="角丸四角形 14"/>
          <p:cNvSpPr/>
          <p:nvPr/>
        </p:nvSpPr>
        <p:spPr>
          <a:xfrm>
            <a:off x="209693" y="2627516"/>
            <a:ext cx="12382214" cy="3786364"/>
          </a:xfrm>
          <a:prstGeom prst="roundRect">
            <a:avLst>
              <a:gd name="adj" fmla="val 6978"/>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Rectangle 5"/>
          <p:cNvSpPr>
            <a:spLocks noChangeArrowheads="1"/>
          </p:cNvSpPr>
          <p:nvPr/>
        </p:nvSpPr>
        <p:spPr bwMode="auto">
          <a:xfrm>
            <a:off x="282709" y="2468073"/>
            <a:ext cx="2403341" cy="453341"/>
          </a:xfrm>
          <a:prstGeom prst="rect">
            <a:avLst/>
          </a:prstGeom>
          <a:ln/>
          <a:ex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〔Ⅱ〕</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予防</a:t>
            </a:r>
            <a:endPar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11589" y="3170830"/>
            <a:ext cx="4375329" cy="28986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・認知症「予防」発信事業</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認知症の手前の段階である</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MCI</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（軽度認知</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障がい</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）のリスクを血液から評価できる検査を活</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用し、モデル市町村が行う、認知症への予防効果</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が期待される「運動教室」等の事業について効果</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を検</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証し、効果的な取組みの普及、発信を行う。</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角丸四角形 18"/>
          <p:cNvSpPr/>
          <p:nvPr/>
        </p:nvSpPr>
        <p:spPr>
          <a:xfrm>
            <a:off x="211589" y="6942635"/>
            <a:ext cx="12359639" cy="955843"/>
          </a:xfrm>
          <a:prstGeom prst="roundRect">
            <a:avLst>
              <a:gd name="adj" fmla="val 8904"/>
            </a:avLst>
          </a:prstGeom>
          <a:solidFill>
            <a:schemeClr val="accent6">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379150" y="6970538"/>
            <a:ext cx="12001941" cy="795894"/>
          </a:xfrm>
          <a:prstGeom prst="rect">
            <a:avLst/>
          </a:prstGeom>
          <a:solidFill>
            <a:schemeClr val="accent3">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350063" marR="0" lvl="0" indent="-350063"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○医療・介護従事者の認知症対応力向上促進</a:t>
            </a:r>
            <a:endParaRPr kumimoji="0"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サポート医の養成や、</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かかりつけ医、歯科医師、薬剤師、</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看護職員等医療従事者を対象とする認知症対応力向上研修</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実施。介護</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従事者を対象とする認知症介護研修の実施。</a:t>
            </a:r>
            <a:endParaRPr kumimoji="0" lang="en-US" altLang="zh-CN"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Rectangle 5"/>
          <p:cNvSpPr>
            <a:spLocks noChangeArrowheads="1"/>
          </p:cNvSpPr>
          <p:nvPr/>
        </p:nvSpPr>
        <p:spPr bwMode="auto">
          <a:xfrm>
            <a:off x="294051" y="6581525"/>
            <a:ext cx="4239849" cy="327022"/>
          </a:xfrm>
          <a:prstGeom prst="rect">
            <a:avLst/>
          </a:prstGeom>
          <a:ln/>
          <a:ex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〔Ⅲ〕</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医療・介護の提供、介護者支援</a:t>
            </a:r>
          </a:p>
        </p:txBody>
      </p:sp>
      <p:pic>
        <p:nvPicPr>
          <p:cNvPr id="18" name="図 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900" y="2704048"/>
            <a:ext cx="7992001" cy="3670651"/>
          </a:xfrm>
          <a:prstGeom prst="rect">
            <a:avLst/>
          </a:prstGeom>
          <a:noFill/>
          <a:ln>
            <a:noFill/>
          </a:ln>
        </p:spPr>
      </p:pic>
    </p:spTree>
    <p:extLst>
      <p:ext uri="{BB962C8B-B14F-4D97-AF65-F5344CB8AC3E}">
        <p14:creationId xmlns:p14="http://schemas.microsoft.com/office/powerpoint/2010/main" val="117011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3014</Words>
  <Application>Microsoft Office PowerPoint</Application>
  <PresentationFormat>A3 297x420 mm</PresentationFormat>
  <Paragraphs>254</Paragraphs>
  <Slides>6</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vt:i4>
      </vt:variant>
    </vt:vector>
  </HeadingPairs>
  <TitlesOfParts>
    <vt:vector size="18" baseType="lpstr">
      <vt:lpstr>HG丸ｺﾞｼｯｸM-PRO</vt:lpstr>
      <vt:lpstr>Meiryo UI</vt:lpstr>
      <vt:lpstr>ＭＳ Ｐゴシック</vt:lpstr>
      <vt:lpstr>メイリオ</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2023-04-08T02:48:17Z</dcterms:created>
  <dcterms:modified xsi:type="dcterms:W3CDTF">2023-04-08T02:48:26Z</dcterms:modified>
</cp:coreProperties>
</file>