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5"/>
  </p:notesMasterIdLst>
  <p:sldIdLst>
    <p:sldId id="256" r:id="rId2"/>
    <p:sldId id="318" r:id="rId3"/>
    <p:sldId id="319" r:id="rId4"/>
    <p:sldId id="326" r:id="rId5"/>
    <p:sldId id="310" r:id="rId6"/>
    <p:sldId id="315" r:id="rId7"/>
    <p:sldId id="316" r:id="rId8"/>
    <p:sldId id="317" r:id="rId9"/>
    <p:sldId id="321" r:id="rId10"/>
    <p:sldId id="322" r:id="rId11"/>
    <p:sldId id="323" r:id="rId12"/>
    <p:sldId id="324" r:id="rId13"/>
    <p:sldId id="327" r:id="rId1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72D3A11-4C3D-41B9-97AB-DCC1E7E90905}" type="datetimeFigureOut">
              <a:rPr kumimoji="1" lang="ja-JP" altLang="en-US" smtClean="0"/>
              <a:t>2023/4/8</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4BA0287B-6F9B-4473-80E5-7F5905658439}" type="slidenum">
              <a:rPr kumimoji="1" lang="ja-JP" altLang="en-US" smtClean="0"/>
              <a:t>‹#›</a:t>
            </a:fld>
            <a:endParaRPr kumimoji="1" lang="ja-JP" altLang="en-US"/>
          </a:p>
        </p:txBody>
      </p:sp>
    </p:spTree>
    <p:extLst>
      <p:ext uri="{BB962C8B-B14F-4D97-AF65-F5344CB8AC3E}">
        <p14:creationId xmlns:p14="http://schemas.microsoft.com/office/powerpoint/2010/main" val="36795242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40838BC-F06B-4D4A-8DB9-032402A2B22A}" type="datetime1">
              <a:rPr kumimoji="1" lang="ja-JP" altLang="en-US" smtClean="0"/>
              <a:t>2023/4/8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1236274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51365A5-6B8F-42E1-8BEB-ED74320B2E96}" type="datetime1">
              <a:rPr kumimoji="1" lang="ja-JP" altLang="en-US" smtClean="0"/>
              <a:t>2023/4/8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3368802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F9DF3BF-F321-46CB-97B9-9627B35F442F}" type="datetime1">
              <a:rPr kumimoji="1" lang="ja-JP" altLang="en-US" smtClean="0"/>
              <a:t>2023/4/8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3921213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CEF9FFC-E649-42CC-9887-CF367890CAE7}" type="datetime1">
              <a:rPr kumimoji="1" lang="ja-JP" altLang="en-US" smtClean="0"/>
              <a:t>2023/4/8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1668111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28D915A-6D84-4296-A01D-EE4DEDF6D706}" type="datetime1">
              <a:rPr kumimoji="1" lang="ja-JP" altLang="en-US" smtClean="0"/>
              <a:t>2023/4/8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620828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BBBFF6A-7BE2-48C1-9B64-F62CDE6AD685}" type="datetime1">
              <a:rPr kumimoji="1" lang="ja-JP" altLang="en-US" smtClean="0"/>
              <a:t>2023/4/8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2646892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793C7E2-1821-4BA2-8847-9A4DEC3E2506}" type="datetime1">
              <a:rPr kumimoji="1" lang="ja-JP" altLang="en-US" smtClean="0"/>
              <a:t>2023/4/8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1100489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576CC00-0211-467C-AC1F-4C1B94DD2D6B}" type="datetime1">
              <a:rPr kumimoji="1" lang="ja-JP" altLang="en-US" smtClean="0"/>
              <a:t>2023/4/8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3319634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D7801F-8941-4A45-90FE-E5358BE7CE3F}" type="datetime1">
              <a:rPr kumimoji="1" lang="ja-JP" altLang="en-US" smtClean="0"/>
              <a:t>2023/4/8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2343661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25A4E9-569A-4084-A913-F32A11D0D756}" type="datetime1">
              <a:rPr kumimoji="1" lang="ja-JP" altLang="en-US" smtClean="0"/>
              <a:t>2023/4/8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1963695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93A908A-F55B-4738-9CFA-4554E30BCDC9}" type="datetime1">
              <a:rPr kumimoji="1" lang="ja-JP" altLang="en-US" smtClean="0"/>
              <a:t>2023/4/8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2001632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03AD52-B5E8-465A-889E-BA541C3C1A02}" type="datetime1">
              <a:rPr kumimoji="1" lang="ja-JP" altLang="en-US" smtClean="0"/>
              <a:t>2023/4/8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33757661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07583" y="1692322"/>
            <a:ext cx="6739880" cy="2062103"/>
          </a:xfrm>
          <a:prstGeom prst="rect">
            <a:avLst/>
          </a:prstGeom>
          <a:noFill/>
        </p:spPr>
        <p:txBody>
          <a:bodyPr wrap="square" rtlCol="0">
            <a:spAutoFit/>
          </a:bodyPr>
          <a:lstStyle/>
          <a:p>
            <a:pPr algn="ctr"/>
            <a:endParaRPr kumimoji="1" lang="en-US" altLang="ja-JP" sz="3200" dirty="0" smtClean="0">
              <a:latin typeface="Meiryo UI" panose="020B0604030504040204" pitchFamily="50" charset="-128"/>
              <a:ea typeface="Meiryo UI" panose="020B0604030504040204" pitchFamily="50" charset="-128"/>
            </a:endParaRPr>
          </a:p>
          <a:p>
            <a:pPr algn="ctr"/>
            <a:r>
              <a:rPr kumimoji="1" lang="ja-JP" altLang="en-US" sz="3200" dirty="0" smtClean="0">
                <a:latin typeface="Meiryo UI" panose="020B0604030504040204" pitchFamily="50" charset="-128"/>
                <a:ea typeface="Meiryo UI" panose="020B0604030504040204" pitchFamily="50" charset="-128"/>
              </a:rPr>
              <a:t>「大阪府高齢者計画</a:t>
            </a:r>
            <a:r>
              <a:rPr kumimoji="1" lang="en-US" altLang="ja-JP" sz="3200" dirty="0" smtClean="0">
                <a:latin typeface="Meiryo UI" panose="020B0604030504040204" pitchFamily="50" charset="-128"/>
                <a:ea typeface="Meiryo UI" panose="020B0604030504040204" pitchFamily="50" charset="-128"/>
              </a:rPr>
              <a:t>2021</a:t>
            </a:r>
            <a:r>
              <a:rPr kumimoji="1" lang="ja-JP" altLang="en-US" sz="3200" dirty="0" smtClean="0">
                <a:latin typeface="Meiryo UI" panose="020B0604030504040204" pitchFamily="50" charset="-128"/>
                <a:ea typeface="Meiryo UI" panose="020B0604030504040204" pitchFamily="50" charset="-128"/>
              </a:rPr>
              <a:t>」の</a:t>
            </a:r>
            <a:endParaRPr kumimoji="1" lang="en-US" altLang="ja-JP" sz="3200" dirty="0" smtClean="0">
              <a:latin typeface="Meiryo UI" panose="020B0604030504040204" pitchFamily="50" charset="-128"/>
              <a:ea typeface="Meiryo UI" panose="020B0604030504040204" pitchFamily="50" charset="-128"/>
            </a:endParaRPr>
          </a:p>
          <a:p>
            <a:pPr algn="ctr"/>
            <a:r>
              <a:rPr kumimoji="1" lang="ja-JP" altLang="en-US" sz="3200" dirty="0" smtClean="0">
                <a:latin typeface="Meiryo UI" panose="020B0604030504040204" pitchFamily="50" charset="-128"/>
                <a:ea typeface="Meiryo UI" panose="020B0604030504040204" pitchFamily="50" charset="-128"/>
              </a:rPr>
              <a:t>令和４年度の取組み状況について</a:t>
            </a:r>
            <a:endParaRPr kumimoji="1" lang="en-US" altLang="ja-JP" sz="3200" dirty="0" smtClean="0">
              <a:latin typeface="Meiryo UI" panose="020B0604030504040204" pitchFamily="50" charset="-128"/>
              <a:ea typeface="Meiryo UI" panose="020B0604030504040204" pitchFamily="50" charset="-128"/>
            </a:endParaRPr>
          </a:p>
          <a:p>
            <a:pPr algn="ctr"/>
            <a:r>
              <a:rPr kumimoji="1" lang="ja-JP" altLang="en-US" sz="2800" dirty="0" smtClean="0">
                <a:latin typeface="Meiryo UI" panose="020B0604030504040204" pitchFamily="50" charset="-128"/>
                <a:ea typeface="Meiryo UI" panose="020B0604030504040204" pitchFamily="50" charset="-128"/>
              </a:rPr>
              <a:t>（主な取組み：令和</a:t>
            </a:r>
            <a:r>
              <a:rPr kumimoji="1" lang="en-US" altLang="ja-JP" sz="2800" dirty="0" smtClean="0">
                <a:latin typeface="Meiryo UI" panose="020B0604030504040204" pitchFamily="50" charset="-128"/>
                <a:ea typeface="Meiryo UI" panose="020B0604030504040204" pitchFamily="50" charset="-128"/>
              </a:rPr>
              <a:t>4</a:t>
            </a:r>
            <a:r>
              <a:rPr kumimoji="1" lang="ja-JP" altLang="en-US" sz="2800" dirty="0" smtClean="0">
                <a:latin typeface="Meiryo UI" panose="020B0604030504040204" pitchFamily="50" charset="-128"/>
                <a:ea typeface="Meiryo UI" panose="020B0604030504040204" pitchFamily="50" charset="-128"/>
              </a:rPr>
              <a:t>年</a:t>
            </a:r>
            <a:r>
              <a:rPr kumimoji="1" lang="en-US" altLang="ja-JP" sz="2800" dirty="0" smtClean="0">
                <a:latin typeface="Meiryo UI" panose="020B0604030504040204" pitchFamily="50" charset="-128"/>
                <a:ea typeface="Meiryo UI" panose="020B0604030504040204" pitchFamily="50" charset="-128"/>
              </a:rPr>
              <a:t>12</a:t>
            </a:r>
            <a:r>
              <a:rPr kumimoji="1" lang="ja-JP" altLang="en-US" sz="2800" dirty="0" smtClean="0">
                <a:latin typeface="Meiryo UI" panose="020B0604030504040204" pitchFamily="50" charset="-128"/>
                <a:ea typeface="Meiryo UI" panose="020B0604030504040204" pitchFamily="50" charset="-128"/>
              </a:rPr>
              <a:t>月時点）</a:t>
            </a:r>
            <a:endParaRPr kumimoji="1" lang="ja-JP" altLang="en-US" sz="28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446663" y="4653886"/>
            <a:ext cx="6400800" cy="461665"/>
          </a:xfrm>
          <a:prstGeom prst="rect">
            <a:avLst/>
          </a:prstGeom>
          <a:noFill/>
        </p:spPr>
        <p:txBody>
          <a:bodyPr wrap="square" rtlCol="0">
            <a:spAutoFit/>
          </a:bodyPr>
          <a:lstStyle/>
          <a:p>
            <a:pPr algn="ctr"/>
            <a:r>
              <a:rPr kumimoji="1" lang="ja-JP" altLang="en-US" sz="2400" dirty="0" smtClean="0">
                <a:latin typeface="Meiryo UI" panose="020B0604030504040204" pitchFamily="50" charset="-128"/>
                <a:ea typeface="Meiryo UI" panose="020B0604030504040204" pitchFamily="50" charset="-128"/>
              </a:rPr>
              <a:t>大阪府　福祉部　高齢介護室</a:t>
            </a:r>
            <a:endParaRPr kumimoji="1" lang="en-US" altLang="ja-JP" sz="2400" dirty="0" smtClean="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95D2A900-6487-4CD6-86C6-6380F32AA30B}" type="slidenum">
              <a:rPr kumimoji="1" lang="ja-JP" altLang="en-US" smtClean="0"/>
              <a:t>1</a:t>
            </a:fld>
            <a:endParaRPr kumimoji="1" lang="ja-JP" altLang="en-US"/>
          </a:p>
        </p:txBody>
      </p:sp>
      <p:sp>
        <p:nvSpPr>
          <p:cNvPr id="3" name="テキスト ボックス 2"/>
          <p:cNvSpPr txBox="1"/>
          <p:nvPr/>
        </p:nvSpPr>
        <p:spPr>
          <a:xfrm>
            <a:off x="7023215" y="314998"/>
            <a:ext cx="1648495" cy="369332"/>
          </a:xfrm>
          <a:prstGeom prst="rect">
            <a:avLst/>
          </a:prstGeom>
          <a:noFill/>
          <a:ln>
            <a:solidFill>
              <a:schemeClr val="tx1"/>
            </a:solidFill>
          </a:ln>
        </p:spPr>
        <p:txBody>
          <a:bodyPr wrap="square" rtlCol="0">
            <a:spAutoFit/>
          </a:bodyPr>
          <a:lstStyle/>
          <a:p>
            <a:pPr algn="ctr"/>
            <a:r>
              <a:rPr kumimoji="1" lang="ja-JP" altLang="en-US" b="1" dirty="0" smtClean="0"/>
              <a:t>資料２－１</a:t>
            </a:r>
            <a:endParaRPr kumimoji="1" lang="ja-JP" altLang="en-US" b="1" dirty="0"/>
          </a:p>
        </p:txBody>
      </p:sp>
    </p:spTree>
    <p:extLst>
      <p:ext uri="{BB962C8B-B14F-4D97-AF65-F5344CB8AC3E}">
        <p14:creationId xmlns:p14="http://schemas.microsoft.com/office/powerpoint/2010/main" val="30477834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068" y="808924"/>
            <a:ext cx="9007521" cy="5888089"/>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a:latin typeface="Meiryo UI" panose="020B0604030504040204" pitchFamily="50" charset="-128"/>
                <a:ea typeface="Meiryo UI" panose="020B0604030504040204" pitchFamily="50" charset="-128"/>
                <a:cs typeface="Times New Roman"/>
              </a:rPr>
              <a:t>＜大阪府認知症施策推進計画＞</a:t>
            </a:r>
          </a:p>
          <a:p>
            <a:pPr defTabSz="844083">
              <a:defRPr/>
            </a:pPr>
            <a:r>
              <a:rPr lang="ja-JP" altLang="en-US" kern="100" dirty="0">
                <a:latin typeface="Meiryo UI" panose="020B0604030504040204" pitchFamily="50" charset="-128"/>
                <a:ea typeface="Meiryo UI" panose="020B0604030504040204" pitchFamily="50" charset="-128"/>
                <a:cs typeface="Times New Roman"/>
              </a:rPr>
              <a:t>（２）予防、認知症（</a:t>
            </a:r>
            <a:r>
              <a:rPr lang="en-US" altLang="ja-JP" kern="100" dirty="0">
                <a:latin typeface="Meiryo UI" panose="020B0604030504040204" pitchFamily="50" charset="-128"/>
                <a:ea typeface="Meiryo UI" panose="020B0604030504040204" pitchFamily="50" charset="-128"/>
                <a:cs typeface="Times New Roman"/>
              </a:rPr>
              <a:t>MCI</a:t>
            </a:r>
            <a:r>
              <a:rPr lang="ja-JP" altLang="en-US" kern="100" dirty="0">
                <a:latin typeface="Meiryo UI" panose="020B0604030504040204" pitchFamily="50" charset="-128"/>
                <a:ea typeface="Meiryo UI" panose="020B0604030504040204" pitchFamily="50" charset="-128"/>
                <a:cs typeface="Times New Roman"/>
              </a:rPr>
              <a:t>を含む）の早期発見・早期対応等の推進</a:t>
            </a: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r>
              <a:rPr lang="en-US" altLang="ja-JP" kern="100" dirty="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a:solidFill>
                  <a:sysClr val="windowText" lastClr="000000"/>
                </a:solidFill>
                <a:latin typeface="Meiryo UI" panose="020B0604030504040204" pitchFamily="50" charset="-128"/>
                <a:ea typeface="Meiryo UI" panose="020B0604030504040204" pitchFamily="50" charset="-128"/>
                <a:cs typeface="Times New Roman"/>
              </a:rPr>
              <a:t>主な取組み</a:t>
            </a:r>
            <a:r>
              <a:rPr lang="en-US" altLang="ja-JP" kern="100" dirty="0">
                <a:solidFill>
                  <a:sysClr val="windowText" lastClr="000000"/>
                </a:solidFill>
                <a:latin typeface="Meiryo UI" panose="020B0604030504040204" pitchFamily="50" charset="-128"/>
                <a:ea typeface="Meiryo UI" panose="020B0604030504040204" pitchFamily="50" charset="-128"/>
                <a:cs typeface="Times New Roman"/>
              </a:rPr>
              <a:t>】</a:t>
            </a: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7" name="表 6"/>
          <p:cNvGraphicFramePr>
            <a:graphicFrameLocks noGrp="1"/>
          </p:cNvGraphicFramePr>
          <p:nvPr>
            <p:extLst>
              <p:ext uri="{D42A27DB-BD31-4B8C-83A1-F6EECF244321}">
                <p14:modId xmlns:p14="http://schemas.microsoft.com/office/powerpoint/2010/main" val="3232319962"/>
              </p:ext>
            </p:extLst>
          </p:nvPr>
        </p:nvGraphicFramePr>
        <p:xfrm>
          <a:off x="235871" y="1709054"/>
          <a:ext cx="8517732" cy="4575395"/>
        </p:xfrm>
        <a:graphic>
          <a:graphicData uri="http://schemas.openxmlformats.org/drawingml/2006/table">
            <a:tbl>
              <a:tblPr firstRow="1" bandRow="1">
                <a:tableStyleId>{5C22544A-7EE6-4342-B048-85BDC9FD1C3A}</a:tableStyleId>
              </a:tblPr>
              <a:tblGrid>
                <a:gridCol w="2700513">
                  <a:extLst>
                    <a:ext uri="{9D8B030D-6E8A-4147-A177-3AD203B41FA5}">
                      <a16:colId xmlns:a16="http://schemas.microsoft.com/office/drawing/2014/main" val="3893247426"/>
                    </a:ext>
                  </a:extLst>
                </a:gridCol>
                <a:gridCol w="1081825">
                  <a:extLst>
                    <a:ext uri="{9D8B030D-6E8A-4147-A177-3AD203B41FA5}">
                      <a16:colId xmlns:a16="http://schemas.microsoft.com/office/drawing/2014/main" val="4196616743"/>
                    </a:ext>
                  </a:extLst>
                </a:gridCol>
                <a:gridCol w="1661375">
                  <a:extLst>
                    <a:ext uri="{9D8B030D-6E8A-4147-A177-3AD203B41FA5}">
                      <a16:colId xmlns:a16="http://schemas.microsoft.com/office/drawing/2014/main" val="1389043281"/>
                    </a:ext>
                  </a:extLst>
                </a:gridCol>
                <a:gridCol w="3074019">
                  <a:extLst>
                    <a:ext uri="{9D8B030D-6E8A-4147-A177-3AD203B41FA5}">
                      <a16:colId xmlns:a16="http://schemas.microsoft.com/office/drawing/2014/main" val="1088058529"/>
                    </a:ext>
                  </a:extLst>
                </a:gridCol>
              </a:tblGrid>
              <a:tr h="415945">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目標値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24540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市町村が行う介護予防活動に関する市町村職員等向け研修会の開催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１５回</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zh-TW" sz="1400" dirty="0">
                          <a:solidFill>
                            <a:schemeClr val="tx1"/>
                          </a:solidFill>
                          <a:latin typeface="Meiryo UI" panose="020B0604030504040204" pitchFamily="50" charset="-128"/>
                          <a:ea typeface="Meiryo UI" panose="020B0604030504040204" pitchFamily="50" charset="-128"/>
                        </a:rPr>
                        <a:t>【</a:t>
                      </a:r>
                      <a:r>
                        <a:rPr kumimoji="1" lang="zh-TW" altLang="en-US" sz="1400" dirty="0">
                          <a:solidFill>
                            <a:schemeClr val="tx1"/>
                          </a:solidFill>
                          <a:latin typeface="Meiryo UI" panose="020B0604030504040204" pitchFamily="50" charset="-128"/>
                          <a:ea typeface="Meiryo UI" panose="020B0604030504040204" pitchFamily="50" charset="-128"/>
                        </a:rPr>
                        <a:t>重点支援市町職員等</a:t>
                      </a:r>
                      <a:r>
                        <a:rPr kumimoji="1" lang="en-US" altLang="zh-TW" sz="1400" dirty="0">
                          <a:solidFill>
                            <a:schemeClr val="tx1"/>
                          </a:solidFill>
                          <a:latin typeface="Meiryo UI" panose="020B0604030504040204" pitchFamily="50" charset="-128"/>
                          <a:ea typeface="Meiryo UI" panose="020B0604030504040204" pitchFamily="50" charset="-128"/>
                        </a:rPr>
                        <a:t>】4</a:t>
                      </a:r>
                      <a:r>
                        <a:rPr kumimoji="1" lang="zh-TW" altLang="en-US" sz="1400" dirty="0">
                          <a:solidFill>
                            <a:schemeClr val="tx1"/>
                          </a:solidFill>
                          <a:latin typeface="Meiryo UI" panose="020B0604030504040204" pitchFamily="50" charset="-128"/>
                          <a:ea typeface="Meiryo UI" panose="020B0604030504040204" pitchFamily="50" charset="-128"/>
                        </a:rPr>
                        <a:t>市町　</a:t>
                      </a:r>
                      <a:r>
                        <a:rPr kumimoji="1" lang="en-US" altLang="zh-TW" sz="1400" dirty="0">
                          <a:solidFill>
                            <a:schemeClr val="tx1"/>
                          </a:solidFill>
                          <a:latin typeface="Meiryo UI" panose="020B0604030504040204" pitchFamily="50" charset="-128"/>
                          <a:ea typeface="Meiryo UI" panose="020B0604030504040204" pitchFamily="50" charset="-128"/>
                        </a:rPr>
                        <a:t>8</a:t>
                      </a:r>
                      <a:r>
                        <a:rPr kumimoji="1" lang="zh-TW" altLang="en-US" sz="1400" dirty="0">
                          <a:solidFill>
                            <a:schemeClr val="tx1"/>
                          </a:solidFill>
                          <a:latin typeface="Meiryo UI" panose="020B0604030504040204" pitchFamily="50" charset="-128"/>
                          <a:ea typeface="Meiryo UI" panose="020B0604030504040204" pitchFamily="50" charset="-128"/>
                        </a:rPr>
                        <a:t>回</a:t>
                      </a:r>
                    </a:p>
                    <a:p>
                      <a:pPr algn="ctr"/>
                      <a:r>
                        <a:rPr kumimoji="1" lang="en-US" altLang="zh-TW" sz="1400" dirty="0">
                          <a:solidFill>
                            <a:schemeClr val="tx1"/>
                          </a:solidFill>
                          <a:latin typeface="Meiryo UI" panose="020B0604030504040204" pitchFamily="50" charset="-128"/>
                          <a:ea typeface="Meiryo UI" panose="020B0604030504040204" pitchFamily="50" charset="-128"/>
                        </a:rPr>
                        <a:t>【</a:t>
                      </a:r>
                      <a:r>
                        <a:rPr kumimoji="1" lang="zh-TW" altLang="en-US" sz="1400" dirty="0">
                          <a:solidFill>
                            <a:schemeClr val="tx1"/>
                          </a:solidFill>
                          <a:latin typeface="Meiryo UI" panose="020B0604030504040204" pitchFamily="50" charset="-128"/>
                          <a:ea typeface="Meiryo UI" panose="020B0604030504040204" pitchFamily="50" charset="-128"/>
                        </a:rPr>
                        <a:t>全</a:t>
                      </a:r>
                      <a:r>
                        <a:rPr kumimoji="1" lang="ja-JP" altLang="en-US" sz="1400" dirty="0">
                          <a:solidFill>
                            <a:schemeClr val="tx1"/>
                          </a:solidFill>
                          <a:latin typeface="Meiryo UI" panose="020B0604030504040204" pitchFamily="50" charset="-128"/>
                          <a:ea typeface="Meiryo UI" panose="020B0604030504040204" pitchFamily="50" charset="-128"/>
                        </a:rPr>
                        <a:t>市町村</a:t>
                      </a:r>
                      <a:r>
                        <a:rPr kumimoji="1" lang="zh-TW" altLang="en-US" sz="1400" dirty="0">
                          <a:solidFill>
                            <a:schemeClr val="tx1"/>
                          </a:solidFill>
                          <a:latin typeface="Meiryo UI" panose="020B0604030504040204" pitchFamily="50" charset="-128"/>
                          <a:ea typeface="Meiryo UI" panose="020B0604030504040204" pitchFamily="50" charset="-128"/>
                        </a:rPr>
                        <a:t>職員等</a:t>
                      </a:r>
                      <a:r>
                        <a:rPr kumimoji="1" lang="en-US" altLang="zh-TW" sz="1400" dirty="0">
                          <a:solidFill>
                            <a:schemeClr val="tx1"/>
                          </a:solidFill>
                          <a:latin typeface="Meiryo UI" panose="020B0604030504040204" pitchFamily="50" charset="-128"/>
                          <a:ea typeface="Meiryo UI" panose="020B0604030504040204" pitchFamily="50" charset="-128"/>
                        </a:rPr>
                        <a:t>】43</a:t>
                      </a:r>
                      <a:r>
                        <a:rPr kumimoji="1" lang="zh-TW" altLang="en-US" sz="1400" dirty="0">
                          <a:solidFill>
                            <a:schemeClr val="tx1"/>
                          </a:solidFill>
                          <a:latin typeface="Meiryo UI" panose="020B0604030504040204" pitchFamily="50" charset="-128"/>
                          <a:ea typeface="Meiryo UI" panose="020B0604030504040204" pitchFamily="50" charset="-128"/>
                        </a:rPr>
                        <a:t>市町村　</a:t>
                      </a:r>
                      <a:r>
                        <a:rPr kumimoji="1" lang="en-US" altLang="zh-TW" sz="1400" dirty="0">
                          <a:solidFill>
                            <a:schemeClr val="tx1"/>
                          </a:solidFill>
                          <a:latin typeface="Meiryo UI" panose="020B0604030504040204" pitchFamily="50" charset="-128"/>
                          <a:ea typeface="Meiryo UI" panose="020B0604030504040204" pitchFamily="50" charset="-128"/>
                        </a:rPr>
                        <a:t>4</a:t>
                      </a:r>
                      <a:r>
                        <a:rPr kumimoji="1" lang="zh-TW" altLang="en-US" sz="1400" dirty="0">
                          <a:solidFill>
                            <a:schemeClr val="tx1"/>
                          </a:solidFill>
                          <a:latin typeface="Meiryo UI" panose="020B0604030504040204" pitchFamily="50" charset="-128"/>
                          <a:ea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利用者の状態を改善するサービス（短期集中予防サービス等）の利用者が少ないという課題に対し、「大阪府アドバイザーの派遣」・「訪問アセスメント事業」等により介護予防ケアマネジメントの推進</a:t>
                      </a:r>
                      <a:r>
                        <a:rPr kumimoji="1" lang="ja-JP" altLang="en-US" sz="1400" dirty="0" smtClean="0">
                          <a:solidFill>
                            <a:schemeClr val="tx1"/>
                          </a:solidFill>
                          <a:latin typeface="Meiryo UI" panose="020B0604030504040204" pitchFamily="50" charset="-128"/>
                          <a:ea typeface="Meiryo UI" panose="020B0604030504040204" pitchFamily="50" charset="-128"/>
                        </a:rPr>
                        <a:t>をめざす</a:t>
                      </a:r>
                      <a:r>
                        <a:rPr kumimoji="1" lang="ja-JP" altLang="en-US" sz="1400" dirty="0">
                          <a:solidFill>
                            <a:schemeClr val="tx1"/>
                          </a:solidFill>
                          <a:latin typeface="Meiryo UI" panose="020B0604030504040204" pitchFamily="50" charset="-128"/>
                          <a:ea typeface="Meiryo UI" panose="020B0604030504040204" pitchFamily="50" charset="-128"/>
                        </a:rPr>
                        <a:t>市町村に対して、各市町村の状況に応じて支援するとともに、研修を実施していく。</a:t>
                      </a:r>
                      <a:endParaRPr kumimoji="1" lang="zh-TW"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148036369"/>
                  </a:ext>
                </a:extLst>
              </a:tr>
              <a:tr h="7071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介護予防に資する通いの場への参加率の向上　　　　　　（再掲）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8</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5.8</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R</a:t>
                      </a:r>
                      <a:r>
                        <a:rPr kumimoji="1" lang="ja-JP" altLang="en-US" sz="1400" dirty="0">
                          <a:solidFill>
                            <a:schemeClr val="tx1"/>
                          </a:solidFill>
                          <a:latin typeface="Meiryo UI" panose="020B0604030504040204" pitchFamily="50" charset="-128"/>
                          <a:ea typeface="Meiryo UI" panose="020B0604030504040204" pitchFamily="50" charset="-128"/>
                        </a:rPr>
                        <a:t>２年度）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各市町村のニーズを把握し、引き続き専門職の市町村への派遣体制を整える。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9982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認知症カフェの普及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全市町村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38</a:t>
                      </a:r>
                      <a:r>
                        <a:rPr kumimoji="1" lang="ja-JP" altLang="en-US" sz="1400" dirty="0">
                          <a:solidFill>
                            <a:schemeClr val="tx1"/>
                          </a:solidFill>
                          <a:latin typeface="Meiryo UI" panose="020B0604030504040204" pitchFamily="50" charset="-128"/>
                          <a:ea typeface="Meiryo UI" panose="020B0604030504040204" pitchFamily="50" charset="-128"/>
                        </a:rPr>
                        <a:t>市町村（令和</a:t>
                      </a:r>
                      <a:r>
                        <a:rPr kumimoji="1" lang="en-US" altLang="ja-JP" sz="1400" dirty="0">
                          <a:solidFill>
                            <a:schemeClr val="tx1"/>
                          </a:solidFill>
                          <a:latin typeface="Meiryo UI" panose="020B0604030504040204" pitchFamily="50" charset="-128"/>
                          <a:ea typeface="Meiryo UI" panose="020B0604030504040204" pitchFamily="50" charset="-128"/>
                        </a:rPr>
                        <a:t>4</a:t>
                      </a:r>
                      <a:r>
                        <a:rPr kumimoji="1" lang="ja-JP" altLang="en-US" sz="1400" dirty="0">
                          <a:solidFill>
                            <a:schemeClr val="tx1"/>
                          </a:solidFill>
                          <a:latin typeface="Meiryo UI" panose="020B0604030504040204" pitchFamily="50" charset="-128"/>
                          <a:ea typeface="Meiryo UI" panose="020B0604030504040204" pitchFamily="50" charset="-128"/>
                        </a:rPr>
                        <a:t>年</a:t>
                      </a:r>
                      <a:r>
                        <a:rPr kumimoji="1" lang="en-US" altLang="ja-JP" sz="1400" dirty="0">
                          <a:solidFill>
                            <a:schemeClr val="tx1"/>
                          </a:solidFill>
                          <a:latin typeface="Meiryo UI" panose="020B0604030504040204" pitchFamily="50" charset="-128"/>
                          <a:ea typeface="Meiryo UI" panose="020B0604030504040204" pitchFamily="50" charset="-128"/>
                        </a:rPr>
                        <a:t>3</a:t>
                      </a:r>
                      <a:r>
                        <a:rPr kumimoji="1" lang="ja-JP" altLang="en-US" sz="1400" dirty="0">
                          <a:solidFill>
                            <a:schemeClr val="tx1"/>
                          </a:solidFill>
                          <a:latin typeface="Meiryo UI" panose="020B0604030504040204" pitchFamily="50" charset="-128"/>
                          <a:ea typeface="Meiryo UI" panose="020B0604030504040204" pitchFamily="50" charset="-128"/>
                        </a:rPr>
                        <a:t>月末時点）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認知症施策及び在宅医療・介護連携推進事業市町村担当者会議等の場を活用し、好事例の横展開等を図っていく。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591822800"/>
                  </a:ext>
                </a:extLst>
              </a:tr>
            </a:tbl>
          </a:graphicData>
        </a:graphic>
      </p:graphicFrame>
      <p:sp>
        <p:nvSpPr>
          <p:cNvPr id="3" name="スライド番号プレースホルダー 2"/>
          <p:cNvSpPr>
            <a:spLocks noGrp="1"/>
          </p:cNvSpPr>
          <p:nvPr>
            <p:ph type="sldNum" sz="quarter" idx="12"/>
          </p:nvPr>
        </p:nvSpPr>
        <p:spPr>
          <a:xfrm>
            <a:off x="6975189" y="6308168"/>
            <a:ext cx="2057400" cy="365125"/>
          </a:xfrm>
        </p:spPr>
        <p:txBody>
          <a:bodyPr/>
          <a:lstStyle/>
          <a:p>
            <a:fld id="{95D2A900-6487-4CD6-86C6-6380F32AA30B}" type="slidenum">
              <a:rPr kumimoji="1" lang="ja-JP" altLang="en-US" smtClean="0"/>
              <a:t>10</a:t>
            </a:fld>
            <a:endParaRPr kumimoji="1" lang="ja-JP" altLang="en-US" dirty="0"/>
          </a:p>
        </p:txBody>
      </p:sp>
      <p:sp>
        <p:nvSpPr>
          <p:cNvPr id="11" name="正方形/長方形 10"/>
          <p:cNvSpPr/>
          <p:nvPr/>
        </p:nvSpPr>
        <p:spPr>
          <a:xfrm>
            <a:off x="0" y="0"/>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大阪府高齢者計画２０２１の主な取組み状況⑨</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36442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068" y="808924"/>
            <a:ext cx="9007521" cy="5912552"/>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a:latin typeface="Meiryo UI" panose="020B0604030504040204" pitchFamily="50" charset="-128"/>
                <a:ea typeface="Meiryo UI" panose="020B0604030504040204" pitchFamily="50" charset="-128"/>
                <a:cs typeface="Times New Roman"/>
              </a:rPr>
              <a:t>＜大阪府認知症施策推進計画＞</a:t>
            </a: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r>
              <a:rPr lang="ja-JP" altLang="en-US" kern="100" dirty="0">
                <a:latin typeface="Meiryo UI" panose="020B0604030504040204" pitchFamily="50" charset="-128"/>
                <a:ea typeface="Meiryo UI" panose="020B0604030504040204" pitchFamily="50" charset="-128"/>
                <a:cs typeface="Times New Roman"/>
              </a:rPr>
              <a:t>（３）医療・介護の提供、介護者支援</a:t>
            </a:r>
          </a:p>
          <a:p>
            <a:pPr defTabSz="844083">
              <a:defRPr/>
            </a:pPr>
            <a:r>
              <a:rPr lang="en-US" altLang="ja-JP" kern="100" dirty="0">
                <a:latin typeface="Meiryo UI" panose="020B0604030504040204" pitchFamily="50" charset="-128"/>
                <a:ea typeface="Meiryo UI" panose="020B0604030504040204" pitchFamily="50" charset="-128"/>
                <a:cs typeface="Times New Roman"/>
              </a:rPr>
              <a:t>【</a:t>
            </a:r>
            <a:r>
              <a:rPr lang="ja-JP" altLang="en-US" kern="100" dirty="0">
                <a:latin typeface="Meiryo UI" panose="020B0604030504040204" pitchFamily="50" charset="-128"/>
                <a:ea typeface="Meiryo UI" panose="020B0604030504040204" pitchFamily="50" charset="-128"/>
                <a:cs typeface="Times New Roman"/>
              </a:rPr>
              <a:t>主な取組み</a:t>
            </a:r>
            <a:r>
              <a:rPr lang="en-US" altLang="ja-JP" kern="100" dirty="0">
                <a:latin typeface="Meiryo UI" panose="020B0604030504040204" pitchFamily="50" charset="-128"/>
                <a:ea typeface="Meiryo UI" panose="020B0604030504040204" pitchFamily="50" charset="-128"/>
                <a:cs typeface="Times New Roman"/>
              </a:rPr>
              <a:t>】</a:t>
            </a: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6" name="表 5"/>
          <p:cNvGraphicFramePr>
            <a:graphicFrameLocks noGrp="1"/>
          </p:cNvGraphicFramePr>
          <p:nvPr>
            <p:extLst>
              <p:ext uri="{D42A27DB-BD31-4B8C-83A1-F6EECF244321}">
                <p14:modId xmlns:p14="http://schemas.microsoft.com/office/powerpoint/2010/main" val="4150437902"/>
              </p:ext>
            </p:extLst>
          </p:nvPr>
        </p:nvGraphicFramePr>
        <p:xfrm>
          <a:off x="220965" y="1735542"/>
          <a:ext cx="8615725" cy="4664215"/>
        </p:xfrm>
        <a:graphic>
          <a:graphicData uri="http://schemas.openxmlformats.org/drawingml/2006/table">
            <a:tbl>
              <a:tblPr firstRow="1" bandRow="1">
                <a:tableStyleId>{5C22544A-7EE6-4342-B048-85BDC9FD1C3A}</a:tableStyleId>
              </a:tblPr>
              <a:tblGrid>
                <a:gridCol w="1829238">
                  <a:extLst>
                    <a:ext uri="{9D8B030D-6E8A-4147-A177-3AD203B41FA5}">
                      <a16:colId xmlns:a16="http://schemas.microsoft.com/office/drawing/2014/main" val="3893247426"/>
                    </a:ext>
                  </a:extLst>
                </a:gridCol>
                <a:gridCol w="2096794">
                  <a:extLst>
                    <a:ext uri="{9D8B030D-6E8A-4147-A177-3AD203B41FA5}">
                      <a16:colId xmlns:a16="http://schemas.microsoft.com/office/drawing/2014/main" val="4196616743"/>
                    </a:ext>
                  </a:extLst>
                </a:gridCol>
                <a:gridCol w="2137893">
                  <a:extLst>
                    <a:ext uri="{9D8B030D-6E8A-4147-A177-3AD203B41FA5}">
                      <a16:colId xmlns:a16="http://schemas.microsoft.com/office/drawing/2014/main" val="1389043281"/>
                    </a:ext>
                  </a:extLst>
                </a:gridCol>
                <a:gridCol w="2551800">
                  <a:extLst>
                    <a:ext uri="{9D8B030D-6E8A-4147-A177-3AD203B41FA5}">
                      <a16:colId xmlns:a16="http://schemas.microsoft.com/office/drawing/2014/main" val="683955511"/>
                    </a:ext>
                  </a:extLst>
                </a:gridCol>
              </a:tblGrid>
              <a:tr h="301025">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目標値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6814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認知症サポート医の養成研修の実施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受講者数</a:t>
                      </a:r>
                      <a:r>
                        <a:rPr lang="en-US" altLang="ja-JP" sz="1400" kern="100" dirty="0">
                          <a:solidFill>
                            <a:schemeClr val="tx1"/>
                          </a:solidFill>
                          <a:latin typeface="Meiryo UI" panose="020B0604030504040204" pitchFamily="50" charset="-128"/>
                          <a:ea typeface="Meiryo UI" panose="020B0604030504040204" pitchFamily="50" charset="-128"/>
                          <a:cs typeface="Times New Roman"/>
                        </a:rPr>
                        <a:t>612</a:t>
                      </a:r>
                      <a:r>
                        <a:rPr lang="ja-JP" altLang="en-US" sz="1400" kern="100" dirty="0">
                          <a:solidFill>
                            <a:schemeClr val="tx1"/>
                          </a:solidFill>
                          <a:latin typeface="Meiryo UI" panose="020B0604030504040204" pitchFamily="50" charset="-128"/>
                          <a:ea typeface="Meiryo UI" panose="020B0604030504040204" pitchFamily="50" charset="-128"/>
                          <a:cs typeface="Times New Roman"/>
                        </a:rPr>
                        <a:t>人</a:t>
                      </a:r>
                      <a:endParaRPr lang="en-US" altLang="ja-JP" sz="1400" kern="100" dirty="0">
                        <a:solidFill>
                          <a:schemeClr val="tx1"/>
                        </a:solidFill>
                        <a:latin typeface="Meiryo UI" panose="020B0604030504040204" pitchFamily="50" charset="-128"/>
                        <a:ea typeface="Meiryo UI" panose="020B0604030504040204" pitchFamily="50" charset="-128"/>
                        <a:cs typeface="Times New Roman"/>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（令和５年度末累計）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52</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年度末累計</a:t>
                      </a:r>
                      <a:r>
                        <a:rPr kumimoji="1" lang="en-US" altLang="ja-JP" sz="1200" dirty="0">
                          <a:solidFill>
                            <a:schemeClr val="tx1"/>
                          </a:solidFill>
                          <a:latin typeface="Meiryo UI" panose="020B0604030504040204" pitchFamily="50" charset="-128"/>
                          <a:ea typeface="Meiryo UI" panose="020B0604030504040204" pitchFamily="50" charset="-128"/>
                        </a:rPr>
                        <a:t>438</a:t>
                      </a:r>
                      <a:r>
                        <a:rPr kumimoji="1" lang="ja-JP" altLang="en-US" sz="1200" dirty="0">
                          <a:solidFill>
                            <a:schemeClr val="tx1"/>
                          </a:solidFill>
                          <a:latin typeface="Meiryo UI" panose="020B0604030504040204" pitchFamily="50" charset="-128"/>
                          <a:ea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rowSpan="2">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引き続き、職能団体の協力を得て、地域の認知症に係る地域医療体制の中核的な役割を担う認知症サポート医を着実に養成するとともに、サポート医の取組みの充実・強化を支援するため、フォローアップ研修を実施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883898">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認知症サポート医を対象とした、フォローアップ研修の実施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１回以上</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2</a:t>
                      </a:r>
                      <a:r>
                        <a:rPr kumimoji="1" lang="ja-JP" altLang="en-US" sz="1400" dirty="0" smtClean="0">
                          <a:solidFill>
                            <a:schemeClr val="tx1"/>
                          </a:solidFill>
                          <a:latin typeface="Meiryo UI" panose="020B0604030504040204" pitchFamily="50" charset="-128"/>
                          <a:ea typeface="Meiryo UI" panose="020B0604030504040204" pitchFamily="50" charset="-128"/>
                        </a:rPr>
                        <a:t>回</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vMerge="1">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1254345628"/>
                  </a:ext>
                </a:extLst>
              </a:tr>
              <a:tr h="584171">
                <a:tc>
                  <a:txBody>
                    <a:bodyPr/>
                    <a:lstStyle/>
                    <a:p>
                      <a:pPr algn="l">
                        <a:lnSpc>
                          <a:spcPct val="100000"/>
                        </a:lnSpc>
                        <a:spcAft>
                          <a:spcPts val="0"/>
                        </a:spcAft>
                      </a:pPr>
                      <a:r>
                        <a:rPr lang="ja-JP" altLang="en-US"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かかりつけ医認知症対応力向上研修の実施</a:t>
                      </a:r>
                      <a:endParaRPr lang="en-US" alt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spcAft>
                          <a:spcPts val="0"/>
                        </a:spcAft>
                      </a:pP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受講者数</a:t>
                      </a:r>
                      <a:r>
                        <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2,942</a:t>
                      </a: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人</a:t>
                      </a:r>
                      <a:endPar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（令和５年度末累計）</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184</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R4</a:t>
                      </a:r>
                      <a:r>
                        <a:rPr kumimoji="1" lang="ja-JP" altLang="en-US" sz="1200" dirty="0" smtClean="0">
                          <a:solidFill>
                            <a:schemeClr val="tx1"/>
                          </a:solidFill>
                          <a:latin typeface="Meiryo UI" panose="020B0604030504040204" pitchFamily="50" charset="-128"/>
                          <a:ea typeface="Meiryo UI" panose="020B0604030504040204" pitchFamily="50" charset="-128"/>
                        </a:rPr>
                        <a:t>年度</a:t>
                      </a:r>
                      <a:r>
                        <a:rPr kumimoji="1" lang="ja-JP" altLang="en-US" sz="1200" dirty="0">
                          <a:solidFill>
                            <a:schemeClr val="tx1"/>
                          </a:solidFill>
                          <a:latin typeface="Meiryo UI" panose="020B0604030504040204" pitchFamily="50" charset="-128"/>
                          <a:ea typeface="Meiryo UI" panose="020B0604030504040204" pitchFamily="50" charset="-128"/>
                        </a:rPr>
                        <a:t>末</a:t>
                      </a:r>
                      <a:r>
                        <a:rPr kumimoji="1" lang="ja-JP" altLang="en-US" sz="1200" dirty="0" smtClean="0">
                          <a:solidFill>
                            <a:schemeClr val="tx1"/>
                          </a:solidFill>
                          <a:latin typeface="Meiryo UI" panose="020B0604030504040204" pitchFamily="50" charset="-128"/>
                          <a:ea typeface="Meiryo UI" panose="020B0604030504040204" pitchFamily="50" charset="-128"/>
                        </a:rPr>
                        <a:t>累計</a:t>
                      </a:r>
                      <a:r>
                        <a:rPr kumimoji="1" lang="en-US" altLang="ja-JP" sz="1200" dirty="0" smtClean="0">
                          <a:solidFill>
                            <a:schemeClr val="tx1"/>
                          </a:solidFill>
                          <a:latin typeface="Meiryo UI" panose="020B0604030504040204" pitchFamily="50" charset="-128"/>
                          <a:ea typeface="Meiryo UI" panose="020B0604030504040204" pitchFamily="50" charset="-128"/>
                        </a:rPr>
                        <a:t>2,704</a:t>
                      </a:r>
                      <a:r>
                        <a:rPr kumimoji="1" lang="ja-JP" altLang="en-US" sz="1200" dirty="0" smtClean="0">
                          <a:solidFill>
                            <a:schemeClr val="tx1"/>
                          </a:solidFill>
                          <a:latin typeface="Meiryo UI" panose="020B0604030504040204" pitchFamily="50" charset="-128"/>
                          <a:ea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rowSpan="5">
                  <a:txBody>
                    <a:bodyPr/>
                    <a:lstStyle/>
                    <a:p>
                      <a:pPr algn="l">
                        <a:lnSpc>
                          <a:spcPct val="100000"/>
                        </a:lnSpc>
                      </a:pPr>
                      <a:r>
                        <a:rPr kumimoji="1" lang="ja-JP" altLang="en-US" sz="1400" dirty="0">
                          <a:solidFill>
                            <a:schemeClr val="tx1"/>
                          </a:solidFill>
                          <a:latin typeface="Meiryo UI" panose="020B0604030504040204" pitchFamily="50" charset="-128"/>
                          <a:ea typeface="Meiryo UI" panose="020B0604030504040204" pitchFamily="50" charset="-128"/>
                        </a:rPr>
                        <a:t>引き続き、職能団体の協力を得て、認知症対応力向上研修を実施する。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128828680"/>
                  </a:ext>
                </a:extLst>
              </a:tr>
              <a:tr h="481641">
                <a:tc>
                  <a:txBody>
                    <a:bodyPr/>
                    <a:lstStyle/>
                    <a:p>
                      <a:pPr algn="l">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歯科医師認知症対応力向上研修</a:t>
                      </a: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の実施</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spcAft>
                          <a:spcPts val="0"/>
                        </a:spcAft>
                      </a:pP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受講者数</a:t>
                      </a:r>
                      <a:r>
                        <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1,934</a:t>
                      </a: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人</a:t>
                      </a:r>
                    </a:p>
                    <a:p>
                      <a:pPr algn="ctr">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（令和５年度末累計）</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72</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R4</a:t>
                      </a:r>
                      <a:r>
                        <a:rPr kumimoji="1" lang="ja-JP" altLang="en-US" sz="1200" dirty="0" smtClean="0">
                          <a:solidFill>
                            <a:schemeClr val="tx1"/>
                          </a:solidFill>
                          <a:latin typeface="Meiryo UI" panose="020B0604030504040204" pitchFamily="50" charset="-128"/>
                          <a:ea typeface="Meiryo UI" panose="020B0604030504040204" pitchFamily="50" charset="-128"/>
                        </a:rPr>
                        <a:t>年度</a:t>
                      </a:r>
                      <a:r>
                        <a:rPr kumimoji="1" lang="ja-JP" altLang="en-US" sz="1200" dirty="0">
                          <a:solidFill>
                            <a:schemeClr val="tx1"/>
                          </a:solidFill>
                          <a:latin typeface="Meiryo UI" panose="020B0604030504040204" pitchFamily="50" charset="-128"/>
                          <a:ea typeface="Meiryo UI" panose="020B0604030504040204" pitchFamily="50" charset="-128"/>
                        </a:rPr>
                        <a:t>末累計</a:t>
                      </a:r>
                      <a:r>
                        <a:rPr kumimoji="1" lang="en-US" altLang="ja-JP" sz="1200" dirty="0" smtClean="0">
                          <a:solidFill>
                            <a:schemeClr val="tx1"/>
                          </a:solidFill>
                          <a:latin typeface="Meiryo UI" panose="020B0604030504040204" pitchFamily="50" charset="-128"/>
                          <a:ea typeface="Meiryo UI" panose="020B0604030504040204" pitchFamily="50" charset="-128"/>
                        </a:rPr>
                        <a:t>1,560</a:t>
                      </a:r>
                      <a:r>
                        <a:rPr kumimoji="1" lang="ja-JP" altLang="en-US" sz="1200" dirty="0" smtClean="0">
                          <a:solidFill>
                            <a:schemeClr val="tx1"/>
                          </a:solidFill>
                          <a:latin typeface="Meiryo UI" panose="020B0604030504040204" pitchFamily="50" charset="-128"/>
                          <a:ea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vMerge="1">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160019974"/>
                  </a:ext>
                </a:extLst>
              </a:tr>
              <a:tr h="574844">
                <a:tc>
                  <a:txBody>
                    <a:bodyPr/>
                    <a:lstStyle/>
                    <a:p>
                      <a:pPr algn="l">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薬剤師認知症対応力向上研修</a:t>
                      </a: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の実施</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spcAft>
                          <a:spcPts val="0"/>
                        </a:spcAft>
                      </a:pP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受講者数</a:t>
                      </a:r>
                      <a:r>
                        <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1,981</a:t>
                      </a: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人</a:t>
                      </a:r>
                      <a:endPar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（令和５年度末累計）</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59</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R4</a:t>
                      </a:r>
                      <a:r>
                        <a:rPr kumimoji="1" lang="ja-JP" altLang="en-US" sz="1200" dirty="0" smtClean="0">
                          <a:solidFill>
                            <a:schemeClr val="tx1"/>
                          </a:solidFill>
                          <a:latin typeface="Meiryo UI" panose="020B0604030504040204" pitchFamily="50" charset="-128"/>
                          <a:ea typeface="Meiryo UI" panose="020B0604030504040204" pitchFamily="50" charset="-128"/>
                        </a:rPr>
                        <a:t>年度</a:t>
                      </a:r>
                      <a:r>
                        <a:rPr kumimoji="1" lang="ja-JP" altLang="en-US" sz="1200" dirty="0">
                          <a:solidFill>
                            <a:schemeClr val="tx1"/>
                          </a:solidFill>
                          <a:latin typeface="Meiryo UI" panose="020B0604030504040204" pitchFamily="50" charset="-128"/>
                          <a:ea typeface="Meiryo UI" panose="020B0604030504040204" pitchFamily="50" charset="-128"/>
                        </a:rPr>
                        <a:t>末</a:t>
                      </a:r>
                      <a:r>
                        <a:rPr kumimoji="1" lang="ja-JP" altLang="en-US" sz="1200" dirty="0" smtClean="0">
                          <a:solidFill>
                            <a:schemeClr val="tx1"/>
                          </a:solidFill>
                          <a:latin typeface="Meiryo UI" panose="020B0604030504040204" pitchFamily="50" charset="-128"/>
                          <a:ea typeface="Meiryo UI" panose="020B0604030504040204" pitchFamily="50" charset="-128"/>
                        </a:rPr>
                        <a:t>累計</a:t>
                      </a:r>
                      <a:r>
                        <a:rPr kumimoji="1" lang="en-US" altLang="ja-JP" sz="1200" dirty="0" smtClean="0">
                          <a:solidFill>
                            <a:schemeClr val="tx1"/>
                          </a:solidFill>
                          <a:latin typeface="Meiryo UI" panose="020B0604030504040204" pitchFamily="50" charset="-128"/>
                          <a:ea typeface="Meiryo UI" panose="020B0604030504040204" pitchFamily="50" charset="-128"/>
                        </a:rPr>
                        <a:t>1,778</a:t>
                      </a:r>
                      <a:r>
                        <a:rPr kumimoji="1" lang="ja-JP" altLang="en-US" sz="1200" dirty="0" smtClean="0">
                          <a:solidFill>
                            <a:schemeClr val="tx1"/>
                          </a:solidFill>
                          <a:latin typeface="Meiryo UI" panose="020B0604030504040204" pitchFamily="50" charset="-128"/>
                          <a:ea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vMerge="1">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255950669"/>
                  </a:ext>
                </a:extLst>
              </a:tr>
              <a:tr h="632154">
                <a:tc>
                  <a:txBody>
                    <a:bodyPr/>
                    <a:lstStyle/>
                    <a:p>
                      <a:pPr algn="l">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病院勤務の医療従事者向け認知症対応力向上研修</a:t>
                      </a: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の実施</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spcAft>
                          <a:spcPts val="0"/>
                        </a:spcAft>
                      </a:pP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受講者数</a:t>
                      </a:r>
                      <a:r>
                        <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14,806</a:t>
                      </a: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人</a:t>
                      </a:r>
                      <a:endPar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（令和５年度末累計）</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800</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R3</a:t>
                      </a:r>
                      <a:r>
                        <a:rPr kumimoji="1" lang="ja-JP" altLang="en-US" sz="1200" dirty="0" smtClean="0">
                          <a:solidFill>
                            <a:schemeClr val="tx1"/>
                          </a:solidFill>
                          <a:latin typeface="Meiryo UI" panose="020B0604030504040204" pitchFamily="50" charset="-128"/>
                          <a:ea typeface="Meiryo UI" panose="020B0604030504040204" pitchFamily="50" charset="-128"/>
                        </a:rPr>
                        <a:t>年度</a:t>
                      </a:r>
                      <a:r>
                        <a:rPr kumimoji="1" lang="ja-JP" altLang="en-US" sz="1200" dirty="0">
                          <a:solidFill>
                            <a:schemeClr val="tx1"/>
                          </a:solidFill>
                          <a:latin typeface="Meiryo UI" panose="020B0604030504040204" pitchFamily="50" charset="-128"/>
                          <a:ea typeface="Meiryo UI" panose="020B0604030504040204" pitchFamily="50" charset="-128"/>
                        </a:rPr>
                        <a:t>末累計</a:t>
                      </a:r>
                      <a:r>
                        <a:rPr kumimoji="1" lang="en-US" altLang="ja-JP" sz="1200" dirty="0">
                          <a:solidFill>
                            <a:schemeClr val="tx1"/>
                          </a:solidFill>
                          <a:latin typeface="Meiryo UI" panose="020B0604030504040204" pitchFamily="50" charset="-128"/>
                          <a:ea typeface="Meiryo UI" panose="020B0604030504040204" pitchFamily="50" charset="-128"/>
                        </a:rPr>
                        <a:t>10,943</a:t>
                      </a:r>
                      <a:r>
                        <a:rPr kumimoji="1" lang="ja-JP" altLang="en-US" sz="1200" dirty="0">
                          <a:solidFill>
                            <a:schemeClr val="tx1"/>
                          </a:solidFill>
                          <a:latin typeface="Meiryo UI" panose="020B0604030504040204" pitchFamily="50" charset="-128"/>
                          <a:ea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vMerge="1">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727551675"/>
                  </a:ext>
                </a:extLst>
              </a:tr>
              <a:tr h="481641">
                <a:tc>
                  <a:txBody>
                    <a:bodyPr/>
                    <a:lstStyle/>
                    <a:p>
                      <a:pPr algn="l">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看護職員認知症対応力向上研修</a:t>
                      </a: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の実施</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spcAft>
                          <a:spcPts val="0"/>
                        </a:spcAft>
                      </a:pP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受講者数</a:t>
                      </a:r>
                      <a:r>
                        <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1,244</a:t>
                      </a: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人</a:t>
                      </a:r>
                      <a:endPar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（令和５年度末累計）</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52</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R4</a:t>
                      </a:r>
                      <a:r>
                        <a:rPr kumimoji="1" lang="ja-JP" altLang="en-US" sz="1200" dirty="0" smtClean="0">
                          <a:solidFill>
                            <a:schemeClr val="tx1"/>
                          </a:solidFill>
                          <a:latin typeface="Meiryo UI" panose="020B0604030504040204" pitchFamily="50" charset="-128"/>
                          <a:ea typeface="Meiryo UI" panose="020B0604030504040204" pitchFamily="50" charset="-128"/>
                        </a:rPr>
                        <a:t>年度</a:t>
                      </a:r>
                      <a:r>
                        <a:rPr kumimoji="1" lang="ja-JP" altLang="en-US" sz="1200" dirty="0">
                          <a:solidFill>
                            <a:schemeClr val="tx1"/>
                          </a:solidFill>
                          <a:latin typeface="Meiryo UI" panose="020B0604030504040204" pitchFamily="50" charset="-128"/>
                          <a:ea typeface="Meiryo UI" panose="020B0604030504040204" pitchFamily="50" charset="-128"/>
                        </a:rPr>
                        <a:t>末</a:t>
                      </a:r>
                      <a:r>
                        <a:rPr kumimoji="1" lang="ja-JP" altLang="en-US" sz="1200" dirty="0" smtClean="0">
                          <a:solidFill>
                            <a:schemeClr val="tx1"/>
                          </a:solidFill>
                          <a:latin typeface="Meiryo UI" panose="020B0604030504040204" pitchFamily="50" charset="-128"/>
                          <a:ea typeface="Meiryo UI" panose="020B0604030504040204" pitchFamily="50" charset="-128"/>
                        </a:rPr>
                        <a:t>累計</a:t>
                      </a:r>
                      <a:r>
                        <a:rPr kumimoji="1" lang="en-US" altLang="ja-JP" sz="1200" dirty="0" smtClean="0">
                          <a:solidFill>
                            <a:schemeClr val="tx1"/>
                          </a:solidFill>
                          <a:latin typeface="Meiryo UI" panose="020B0604030504040204" pitchFamily="50" charset="-128"/>
                          <a:ea typeface="Meiryo UI" panose="020B0604030504040204" pitchFamily="50" charset="-128"/>
                        </a:rPr>
                        <a:t>880</a:t>
                      </a:r>
                      <a:r>
                        <a:rPr kumimoji="1" lang="ja-JP" altLang="en-US" sz="1200" dirty="0" smtClean="0">
                          <a:solidFill>
                            <a:schemeClr val="tx1"/>
                          </a:solidFill>
                          <a:latin typeface="Meiryo UI" panose="020B0604030504040204" pitchFamily="50" charset="-128"/>
                          <a:ea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586329986"/>
                  </a:ext>
                </a:extLst>
              </a:tr>
            </a:tbl>
          </a:graphicData>
        </a:graphic>
      </p:graphicFrame>
      <p:sp>
        <p:nvSpPr>
          <p:cNvPr id="3" name="スライド番号プレースホルダー 2"/>
          <p:cNvSpPr>
            <a:spLocks noGrp="1"/>
          </p:cNvSpPr>
          <p:nvPr>
            <p:ph type="sldNum" sz="quarter" idx="12"/>
          </p:nvPr>
        </p:nvSpPr>
        <p:spPr>
          <a:xfrm>
            <a:off x="6975187" y="6356351"/>
            <a:ext cx="2057400" cy="365125"/>
          </a:xfrm>
        </p:spPr>
        <p:txBody>
          <a:bodyPr/>
          <a:lstStyle/>
          <a:p>
            <a:fld id="{95D2A900-6487-4CD6-86C6-6380F32AA30B}" type="slidenum">
              <a:rPr kumimoji="1" lang="ja-JP" altLang="en-US" smtClean="0"/>
              <a:t>11</a:t>
            </a:fld>
            <a:endParaRPr kumimoji="1" lang="ja-JP" altLang="en-US" dirty="0"/>
          </a:p>
        </p:txBody>
      </p:sp>
      <p:sp>
        <p:nvSpPr>
          <p:cNvPr id="8" name="正方形/長方形 7"/>
          <p:cNvSpPr/>
          <p:nvPr/>
        </p:nvSpPr>
        <p:spPr>
          <a:xfrm>
            <a:off x="0" y="0"/>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大阪府高齢者計画２０２１の主な取組み状況⑩</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49445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068" y="600500"/>
            <a:ext cx="9007521" cy="6120976"/>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a:latin typeface="Meiryo UI" panose="020B0604030504040204" pitchFamily="50" charset="-128"/>
                <a:ea typeface="Meiryo UI" panose="020B0604030504040204" pitchFamily="50" charset="-128"/>
                <a:cs typeface="Times New Roman"/>
              </a:rPr>
              <a:t>＜大阪府認知症施策推進計画＞</a:t>
            </a: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r>
              <a:rPr lang="ja-JP" altLang="en-US" kern="100" dirty="0">
                <a:latin typeface="Meiryo UI" panose="020B0604030504040204" pitchFamily="50" charset="-128"/>
                <a:ea typeface="Meiryo UI" panose="020B0604030504040204" pitchFamily="50" charset="-128"/>
                <a:cs typeface="Times New Roman"/>
              </a:rPr>
              <a:t>（３）医療・介護の提供、介護者支援</a:t>
            </a:r>
          </a:p>
          <a:p>
            <a:pPr defTabSz="844083">
              <a:defRPr/>
            </a:pPr>
            <a:r>
              <a:rPr lang="en-US" altLang="ja-JP" kern="100" dirty="0">
                <a:latin typeface="Meiryo UI" panose="020B0604030504040204" pitchFamily="50" charset="-128"/>
                <a:ea typeface="Meiryo UI" panose="020B0604030504040204" pitchFamily="50" charset="-128"/>
                <a:cs typeface="Times New Roman"/>
              </a:rPr>
              <a:t>【</a:t>
            </a:r>
            <a:r>
              <a:rPr lang="ja-JP" altLang="en-US" kern="100" dirty="0">
                <a:latin typeface="Meiryo UI" panose="020B0604030504040204" pitchFamily="50" charset="-128"/>
                <a:ea typeface="Meiryo UI" panose="020B0604030504040204" pitchFamily="50" charset="-128"/>
                <a:cs typeface="Times New Roman"/>
              </a:rPr>
              <a:t>主な取組み</a:t>
            </a:r>
            <a:r>
              <a:rPr lang="en-US" altLang="ja-JP" kern="100" dirty="0">
                <a:latin typeface="Meiryo UI" panose="020B0604030504040204" pitchFamily="50" charset="-128"/>
                <a:ea typeface="Meiryo UI" panose="020B0604030504040204" pitchFamily="50" charset="-128"/>
                <a:cs typeface="Times New Roman"/>
              </a:rPr>
              <a:t>】</a:t>
            </a: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0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sp>
        <p:nvSpPr>
          <p:cNvPr id="3" name="スライド番号プレースホルダー 2"/>
          <p:cNvSpPr>
            <a:spLocks noGrp="1"/>
          </p:cNvSpPr>
          <p:nvPr>
            <p:ph type="sldNum" sz="quarter" idx="12"/>
          </p:nvPr>
        </p:nvSpPr>
        <p:spPr>
          <a:xfrm>
            <a:off x="6975189" y="6356351"/>
            <a:ext cx="2057400" cy="365125"/>
          </a:xfrm>
        </p:spPr>
        <p:txBody>
          <a:bodyPr/>
          <a:lstStyle/>
          <a:p>
            <a:fld id="{95D2A900-6487-4CD6-86C6-6380F32AA30B}" type="slidenum">
              <a:rPr kumimoji="1" lang="ja-JP" altLang="en-US" smtClean="0"/>
              <a:t>12</a:t>
            </a:fld>
            <a:endParaRPr kumimoji="1" lang="ja-JP" altLang="en-US" dirty="0"/>
          </a:p>
        </p:txBody>
      </p:sp>
      <p:sp>
        <p:nvSpPr>
          <p:cNvPr id="8" name="正方形/長方形 7"/>
          <p:cNvSpPr/>
          <p:nvPr/>
        </p:nvSpPr>
        <p:spPr>
          <a:xfrm>
            <a:off x="0" y="0"/>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大阪府高齢者計画２０２１の主な取組み状況⑪</a:t>
            </a:r>
            <a:endParaRPr kumimoji="1" lang="ja-JP" altLang="en-US" sz="1600" b="1" dirty="0">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nvPr>
        </p:nvGraphicFramePr>
        <p:xfrm>
          <a:off x="222866" y="1555879"/>
          <a:ext cx="8611920" cy="4535828"/>
        </p:xfrm>
        <a:graphic>
          <a:graphicData uri="http://schemas.openxmlformats.org/drawingml/2006/table">
            <a:tbl>
              <a:tblPr firstRow="1" bandRow="1">
                <a:tableStyleId>{5940675A-B579-460E-94D1-54222C63F5DA}</a:tableStyleId>
              </a:tblPr>
              <a:tblGrid>
                <a:gridCol w="2082452">
                  <a:extLst>
                    <a:ext uri="{9D8B030D-6E8A-4147-A177-3AD203B41FA5}">
                      <a16:colId xmlns:a16="http://schemas.microsoft.com/office/drawing/2014/main" val="2906469020"/>
                    </a:ext>
                  </a:extLst>
                </a:gridCol>
                <a:gridCol w="1957589">
                  <a:extLst>
                    <a:ext uri="{9D8B030D-6E8A-4147-A177-3AD203B41FA5}">
                      <a16:colId xmlns:a16="http://schemas.microsoft.com/office/drawing/2014/main" val="3595223041"/>
                    </a:ext>
                  </a:extLst>
                </a:gridCol>
                <a:gridCol w="1455313">
                  <a:extLst>
                    <a:ext uri="{9D8B030D-6E8A-4147-A177-3AD203B41FA5}">
                      <a16:colId xmlns:a16="http://schemas.microsoft.com/office/drawing/2014/main" val="2417533449"/>
                    </a:ext>
                  </a:extLst>
                </a:gridCol>
                <a:gridCol w="3116566">
                  <a:extLst>
                    <a:ext uri="{9D8B030D-6E8A-4147-A177-3AD203B41FA5}">
                      <a16:colId xmlns:a16="http://schemas.microsoft.com/office/drawing/2014/main" val="3116745973"/>
                    </a:ext>
                  </a:extLst>
                </a:gridCol>
              </a:tblGrid>
              <a:tr h="51553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ct val="100000"/>
                        </a:lnSpc>
                      </a:pPr>
                      <a:r>
                        <a:rPr kumimoji="1" lang="ja-JP" altLang="en-US" sz="1400" b="0" dirty="0">
                          <a:solidFill>
                            <a:schemeClr val="tx1"/>
                          </a:solidFill>
                          <a:latin typeface="Meiryo UI" panose="020B0604030504040204" pitchFamily="50" charset="-128"/>
                          <a:ea typeface="Meiryo UI" panose="020B0604030504040204" pitchFamily="50" charset="-128"/>
                        </a:rPr>
                        <a:t>目標値</a:t>
                      </a:r>
                    </a:p>
                  </a:txBody>
                  <a:tcPr anchor="ctr"/>
                </a:tc>
                <a:tc>
                  <a:txBody>
                    <a:bodyPr/>
                    <a:lstStyle/>
                    <a:p>
                      <a:pPr algn="ctr">
                        <a:lnSpc>
                          <a:spcPct val="100000"/>
                        </a:lnSpc>
                      </a:pPr>
                      <a:r>
                        <a:rPr kumimoji="1" lang="ja-JP" altLang="en-US" sz="1400" b="0" dirty="0">
                          <a:solidFill>
                            <a:schemeClr val="tx1"/>
                          </a:solidFill>
                          <a:latin typeface="Meiryo UI" panose="020B0604030504040204" pitchFamily="50" charset="-128"/>
                          <a:ea typeface="Meiryo UI" panose="020B0604030504040204" pitchFamily="50" charset="-128"/>
                        </a:rPr>
                        <a:t>実績</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課題及び今後の方向</a:t>
                      </a:r>
                    </a:p>
                  </a:txBody>
                  <a:tcPr anchor="ctr"/>
                </a:tc>
                <a:extLst>
                  <a:ext uri="{0D108BD9-81ED-4DB2-BD59-A6C34878D82A}">
                    <a16:rowId xmlns:a16="http://schemas.microsoft.com/office/drawing/2014/main" val="832116260"/>
                  </a:ext>
                </a:extLst>
              </a:tr>
              <a:tr h="1313561">
                <a:tc>
                  <a:txBody>
                    <a:bodyPr/>
                    <a:lstStyle/>
                    <a:p>
                      <a:pPr algn="l">
                        <a:lnSpc>
                          <a:spcPct val="100000"/>
                        </a:lnSpc>
                        <a:spcAft>
                          <a:spcPts val="0"/>
                        </a:spcAft>
                      </a:pPr>
                      <a:r>
                        <a:rPr lang="ja-JP" altLang="en-US"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認知症介護実践者研修の実施</a:t>
                      </a:r>
                    </a:p>
                  </a:txBody>
                  <a:tcPr marL="68580" marR="68580" marT="0" marB="0" anchor="ctr"/>
                </a:tc>
                <a:tc>
                  <a:txBody>
                    <a:bodyPr/>
                    <a:lstStyle/>
                    <a:p>
                      <a:pPr algn="ctr">
                        <a:lnSpc>
                          <a:spcPct val="100000"/>
                        </a:lnSpc>
                        <a:spcAft>
                          <a:spcPts val="0"/>
                        </a:spcAft>
                      </a:pPr>
                      <a:endPar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lnSpc>
                          <a:spcPct val="100000"/>
                        </a:lnSpc>
                        <a:spcAft>
                          <a:spcPts val="0"/>
                        </a:spcAft>
                      </a:pP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受講者数</a:t>
                      </a:r>
                      <a:endPar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１０，７１２人</a:t>
                      </a:r>
                      <a:endPar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l">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（令和５年度末累計）</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ctr">
                        <a:lnSpc>
                          <a:spcPct val="100000"/>
                        </a:lnSpc>
                      </a:pPr>
                      <a:r>
                        <a:rPr kumimoji="1" lang="en-US" altLang="ja-JP" sz="1400" dirty="0">
                          <a:solidFill>
                            <a:schemeClr val="tx1"/>
                          </a:solidFill>
                          <a:latin typeface="Meiryo UI" panose="020B0604030504040204" pitchFamily="50" charset="-128"/>
                          <a:ea typeface="Meiryo UI" panose="020B0604030504040204" pitchFamily="50" charset="-128"/>
                        </a:rPr>
                        <a:t>332</a:t>
                      </a:r>
                      <a:r>
                        <a:rPr kumimoji="1" lang="ja-JP" altLang="en-US" sz="1400" dirty="0">
                          <a:solidFill>
                            <a:schemeClr val="tx1"/>
                          </a:solidFill>
                          <a:latin typeface="Meiryo UI" panose="020B0604030504040204" pitchFamily="50" charset="-128"/>
                          <a:ea typeface="Meiryo UI" panose="020B0604030504040204" pitchFamily="50" charset="-128"/>
                        </a:rPr>
                        <a:t>人</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400" dirty="0">
                          <a:solidFill>
                            <a:schemeClr val="tx1"/>
                          </a:solidFill>
                          <a:latin typeface="Meiryo UI" panose="020B0604030504040204" pitchFamily="50" charset="-128"/>
                          <a:ea typeface="Meiryo UI" panose="020B0604030504040204" pitchFamily="50" charset="-128"/>
                        </a:rPr>
                        <a:t>※R3</a:t>
                      </a:r>
                      <a:r>
                        <a:rPr kumimoji="1" lang="ja-JP" altLang="en-US" sz="1400" dirty="0">
                          <a:solidFill>
                            <a:schemeClr val="tx1"/>
                          </a:solidFill>
                          <a:latin typeface="Meiryo UI" panose="020B0604030504040204" pitchFamily="50" charset="-128"/>
                          <a:ea typeface="Meiryo UI" panose="020B0604030504040204" pitchFamily="50" charset="-128"/>
                        </a:rPr>
                        <a:t>年度末累計</a:t>
                      </a:r>
                      <a:r>
                        <a:rPr kumimoji="1" lang="en-US" altLang="ja-JP" sz="1400" dirty="0">
                          <a:solidFill>
                            <a:schemeClr val="tx1"/>
                          </a:solidFill>
                          <a:latin typeface="Meiryo UI" panose="020B0604030504040204" pitchFamily="50" charset="-128"/>
                          <a:ea typeface="Meiryo UI" panose="020B0604030504040204" pitchFamily="50" charset="-128"/>
                        </a:rPr>
                        <a:t>9,560</a:t>
                      </a:r>
                      <a:r>
                        <a:rPr kumimoji="1" lang="ja-JP" altLang="en-US" sz="1400" dirty="0">
                          <a:solidFill>
                            <a:schemeClr val="tx1"/>
                          </a:solidFill>
                          <a:latin typeface="Meiryo UI" panose="020B0604030504040204" pitchFamily="50" charset="-128"/>
                          <a:ea typeface="Meiryo UI" panose="020B0604030504040204" pitchFamily="50" charset="-128"/>
                        </a:rPr>
                        <a:t>人</a:t>
                      </a:r>
                    </a:p>
                  </a:txBody>
                  <a:tcPr anchor="ctr"/>
                </a:tc>
                <a:tc>
                  <a:txBody>
                    <a:bodyPr/>
                    <a:lstStyle/>
                    <a:p>
                      <a:pPr algn="l">
                        <a:lnSpc>
                          <a:spcPct val="100000"/>
                        </a:lnSpc>
                      </a:pPr>
                      <a:r>
                        <a:rPr kumimoji="1" lang="ja-JP" altLang="en-US" sz="1400" dirty="0">
                          <a:solidFill>
                            <a:schemeClr val="tx1"/>
                          </a:solidFill>
                          <a:latin typeface="Meiryo UI" panose="020B0604030504040204" pitchFamily="50" charset="-128"/>
                          <a:ea typeface="Meiryo UI" panose="020B0604030504040204" pitchFamily="50" charset="-128"/>
                        </a:rPr>
                        <a:t>受講者へのアンケート調査を行い、結果を踏まえて、事業を評価し、改善につなげていくことで、より良い実践者研修の実施に努めていく。</a:t>
                      </a:r>
                    </a:p>
                  </a:txBody>
                  <a:tcPr anchor="ctr"/>
                </a:tc>
                <a:extLst>
                  <a:ext uri="{0D108BD9-81ED-4DB2-BD59-A6C34878D82A}">
                    <a16:rowId xmlns:a16="http://schemas.microsoft.com/office/drawing/2014/main" val="819892538"/>
                  </a:ext>
                </a:extLst>
              </a:tr>
              <a:tr h="1393169">
                <a:tc>
                  <a:txBody>
                    <a:bodyPr/>
                    <a:lstStyle/>
                    <a:p>
                      <a:pPr algn="l">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認知症介護実践リーダー研修</a:t>
                      </a: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の実施</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68580" marT="0" marB="0" anchor="ctr"/>
                </a:tc>
                <a:tc>
                  <a:txBody>
                    <a:bodyPr/>
                    <a:lstStyle/>
                    <a:p>
                      <a:pPr algn="ctr">
                        <a:lnSpc>
                          <a:spcPct val="100000"/>
                        </a:lnSpc>
                        <a:spcAft>
                          <a:spcPts val="0"/>
                        </a:spcAft>
                      </a:pP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受講者数</a:t>
                      </a: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２，２００人</a:t>
                      </a:r>
                      <a:endPar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（令和５年度末累計）</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kumimoji="1" lang="en-US" altLang="ja-JP" sz="1400" dirty="0">
                          <a:solidFill>
                            <a:schemeClr val="tx1"/>
                          </a:solidFill>
                          <a:latin typeface="Meiryo UI" panose="020B0604030504040204" pitchFamily="50" charset="-128"/>
                          <a:ea typeface="Meiryo UI" panose="020B0604030504040204" pitchFamily="50" charset="-128"/>
                        </a:rPr>
                        <a:t>53</a:t>
                      </a:r>
                      <a:r>
                        <a:rPr kumimoji="1" lang="ja-JP" altLang="en-US" sz="1400" dirty="0">
                          <a:solidFill>
                            <a:schemeClr val="tx1"/>
                          </a:solidFill>
                          <a:latin typeface="Meiryo UI" panose="020B0604030504040204" pitchFamily="50" charset="-128"/>
                          <a:ea typeface="Meiryo UI" panose="020B0604030504040204" pitchFamily="50" charset="-128"/>
                        </a:rPr>
                        <a:t>人</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400" dirty="0">
                          <a:solidFill>
                            <a:schemeClr val="tx1"/>
                          </a:solidFill>
                          <a:latin typeface="Meiryo UI" panose="020B0604030504040204" pitchFamily="50" charset="-128"/>
                          <a:ea typeface="Meiryo UI" panose="020B0604030504040204" pitchFamily="50" charset="-128"/>
                        </a:rPr>
                        <a:t>※R</a:t>
                      </a:r>
                      <a:r>
                        <a:rPr kumimoji="1" lang="ja-JP" altLang="en-US" sz="1400" dirty="0">
                          <a:solidFill>
                            <a:schemeClr val="tx1"/>
                          </a:solidFill>
                          <a:latin typeface="Meiryo UI" panose="020B0604030504040204" pitchFamily="50" charset="-128"/>
                          <a:ea typeface="Meiryo UI" panose="020B0604030504040204" pitchFamily="50" charset="-128"/>
                        </a:rPr>
                        <a:t>３年度末累計</a:t>
                      </a:r>
                      <a:r>
                        <a:rPr kumimoji="1" lang="en-US" altLang="ja-JP" sz="1400" dirty="0">
                          <a:solidFill>
                            <a:schemeClr val="tx1"/>
                          </a:solidFill>
                          <a:latin typeface="Meiryo UI" panose="020B0604030504040204" pitchFamily="50" charset="-128"/>
                          <a:ea typeface="Meiryo UI" panose="020B0604030504040204" pitchFamily="50" charset="-128"/>
                        </a:rPr>
                        <a:t>1,890</a:t>
                      </a:r>
                      <a:r>
                        <a:rPr kumimoji="1" lang="ja-JP" altLang="en-US" sz="1400" dirty="0">
                          <a:solidFill>
                            <a:schemeClr val="tx1"/>
                          </a:solidFill>
                          <a:latin typeface="Meiryo UI" panose="020B0604030504040204" pitchFamily="50" charset="-128"/>
                          <a:ea typeface="Meiryo UI" panose="020B0604030504040204" pitchFamily="50" charset="-128"/>
                        </a:rPr>
                        <a:t>人</a:t>
                      </a:r>
                    </a:p>
                  </a:txBody>
                  <a:tcPr anchor="ctr"/>
                </a:tc>
                <a:tc>
                  <a:txBody>
                    <a:bodyPr/>
                    <a:lstStyle/>
                    <a:p>
                      <a:pPr algn="l">
                        <a:lnSpc>
                          <a:spcPct val="100000"/>
                        </a:lnSpc>
                      </a:pPr>
                      <a:r>
                        <a:rPr kumimoji="1" lang="ja-JP" altLang="en-US" sz="1400" dirty="0">
                          <a:solidFill>
                            <a:schemeClr val="tx1"/>
                          </a:solidFill>
                          <a:latin typeface="Meiryo UI" panose="020B0604030504040204" pitchFamily="50" charset="-128"/>
                          <a:ea typeface="Meiryo UI" panose="020B0604030504040204" pitchFamily="50" charset="-128"/>
                        </a:rPr>
                        <a:t>受講者へのアンケート調査を行い、結果を踏まえて、事業を評価し、改善につなげていくことで、より良い実践リーダー研修の実施に努めていく。</a:t>
                      </a:r>
                    </a:p>
                  </a:txBody>
                  <a:tcPr anchor="ctr"/>
                </a:tc>
                <a:extLst>
                  <a:ext uri="{0D108BD9-81ED-4DB2-BD59-A6C34878D82A}">
                    <a16:rowId xmlns:a16="http://schemas.microsoft.com/office/drawing/2014/main" val="289535159"/>
                  </a:ext>
                </a:extLst>
              </a:tr>
              <a:tr h="1313561">
                <a:tc>
                  <a:txBody>
                    <a:bodyPr/>
                    <a:lstStyle/>
                    <a:p>
                      <a:pPr algn="l">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認知症介護指導者養成研修</a:t>
                      </a: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の実施による指導者の養成</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spcAft>
                          <a:spcPts val="0"/>
                        </a:spcAft>
                      </a:pP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指導者養成数</a:t>
                      </a:r>
                      <a:endPar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６３人</a:t>
                      </a:r>
                      <a:endPar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（令和５年度末累計）</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kumimoji="1" lang="ja-JP" altLang="en-US" sz="1400" dirty="0">
                          <a:solidFill>
                            <a:schemeClr val="tx1"/>
                          </a:solidFill>
                          <a:latin typeface="Meiryo UI" panose="020B0604030504040204" pitchFamily="50" charset="-128"/>
                          <a:ea typeface="Meiryo UI" panose="020B0604030504040204" pitchFamily="50" charset="-128"/>
                        </a:rPr>
                        <a:t>２</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400" dirty="0">
                          <a:solidFill>
                            <a:schemeClr val="tx1"/>
                          </a:solidFill>
                          <a:latin typeface="Meiryo UI" panose="020B0604030504040204" pitchFamily="50" charset="-128"/>
                          <a:ea typeface="Meiryo UI" panose="020B0604030504040204" pitchFamily="50" charset="-128"/>
                        </a:rPr>
                        <a:t>※R</a:t>
                      </a:r>
                      <a:r>
                        <a:rPr kumimoji="1" lang="ja-JP" altLang="en-US" sz="1400" dirty="0">
                          <a:solidFill>
                            <a:schemeClr val="tx1"/>
                          </a:solidFill>
                          <a:latin typeface="Meiryo UI" panose="020B0604030504040204" pitchFamily="50" charset="-128"/>
                          <a:ea typeface="Meiryo UI" panose="020B0604030504040204" pitchFamily="50" charset="-128"/>
                        </a:rPr>
                        <a:t>３年度末</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ja-JP" altLang="en-US" sz="1400" dirty="0">
                          <a:solidFill>
                            <a:schemeClr val="tx1"/>
                          </a:solidFill>
                          <a:latin typeface="Meiryo UI" panose="020B0604030504040204" pitchFamily="50" charset="-128"/>
                          <a:ea typeface="Meiryo UI" panose="020B0604030504040204" pitchFamily="50" charset="-128"/>
                        </a:rPr>
                        <a:t>累計</a:t>
                      </a:r>
                      <a:r>
                        <a:rPr kumimoji="1" lang="en-US" altLang="ja-JP" sz="1400" dirty="0">
                          <a:solidFill>
                            <a:schemeClr val="tx1"/>
                          </a:solidFill>
                          <a:latin typeface="Meiryo UI" panose="020B0604030504040204" pitchFamily="50" charset="-128"/>
                          <a:ea typeface="Meiryo UI" panose="020B0604030504040204" pitchFamily="50" charset="-128"/>
                        </a:rPr>
                        <a:t>55</a:t>
                      </a:r>
                      <a:r>
                        <a:rPr kumimoji="1" lang="ja-JP" altLang="en-US" sz="1400" dirty="0">
                          <a:solidFill>
                            <a:schemeClr val="tx1"/>
                          </a:solidFill>
                          <a:latin typeface="Meiryo UI" panose="020B0604030504040204" pitchFamily="50" charset="-128"/>
                          <a:ea typeface="Meiryo UI" panose="020B0604030504040204" pitchFamily="50" charset="-128"/>
                        </a:rPr>
                        <a:t>人</a:t>
                      </a:r>
                    </a:p>
                  </a:txBody>
                  <a:tcPr anchor="ctr"/>
                </a:tc>
                <a:tc>
                  <a:txBody>
                    <a:bodyPr/>
                    <a:lstStyle/>
                    <a:p>
                      <a:pPr algn="l">
                        <a:lnSpc>
                          <a:spcPct val="100000"/>
                        </a:lnSpc>
                      </a:pPr>
                      <a:r>
                        <a:rPr kumimoji="1" lang="ja-JP" altLang="en-US" sz="1400" dirty="0">
                          <a:solidFill>
                            <a:schemeClr val="tx1"/>
                          </a:solidFill>
                          <a:latin typeface="Meiryo UI" panose="020B0604030504040204" pitchFamily="50" charset="-128"/>
                          <a:ea typeface="Meiryo UI" panose="020B0604030504040204" pitchFamily="50" charset="-128"/>
                        </a:rPr>
                        <a:t>引き続き、認知症介護指導者の養成及び指導者が最新の知識等の修得を図るためのフォローアップに取り組む。</a:t>
                      </a:r>
                    </a:p>
                  </a:txBody>
                  <a:tcPr anchor="ctr"/>
                </a:tc>
                <a:extLst>
                  <a:ext uri="{0D108BD9-81ED-4DB2-BD59-A6C34878D82A}">
                    <a16:rowId xmlns:a16="http://schemas.microsoft.com/office/drawing/2014/main" val="3843163930"/>
                  </a:ext>
                </a:extLst>
              </a:tr>
            </a:tbl>
          </a:graphicData>
        </a:graphic>
      </p:graphicFrame>
    </p:spTree>
    <p:extLst>
      <p:ext uri="{BB962C8B-B14F-4D97-AF65-F5344CB8AC3E}">
        <p14:creationId xmlns:p14="http://schemas.microsoft.com/office/powerpoint/2010/main" val="3964256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068" y="600500"/>
            <a:ext cx="9007521" cy="6120976"/>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a:latin typeface="Meiryo UI" panose="020B0604030504040204" pitchFamily="50" charset="-128"/>
                <a:ea typeface="Meiryo UI" panose="020B0604030504040204" pitchFamily="50" charset="-128"/>
                <a:cs typeface="Times New Roman"/>
              </a:rPr>
              <a:t>＜大阪府認知症施策推進計画＞</a:t>
            </a:r>
            <a:endParaRPr lang="en-US" altLang="ja-JP" sz="1000" kern="100" dirty="0">
              <a:latin typeface="Meiryo UI" panose="020B0604030504040204" pitchFamily="50" charset="-128"/>
              <a:ea typeface="Meiryo UI" panose="020B0604030504040204" pitchFamily="50" charset="-128"/>
              <a:cs typeface="Times New Roman"/>
            </a:endParaRPr>
          </a:p>
          <a:p>
            <a:pPr defTabSz="844083">
              <a:defRPr/>
            </a:pPr>
            <a:r>
              <a:rPr lang="ja-JP" altLang="en-US" kern="100" dirty="0">
                <a:latin typeface="Meiryo UI" panose="020B0604030504040204" pitchFamily="50" charset="-128"/>
                <a:ea typeface="Meiryo UI" panose="020B0604030504040204" pitchFamily="50" charset="-128"/>
                <a:cs typeface="Times New Roman"/>
              </a:rPr>
              <a:t>（４）認知症バリアフリーの推進・若年性認知症の人への支援・社会参加</a:t>
            </a:r>
          </a:p>
          <a:p>
            <a:pPr defTabSz="844083">
              <a:defRPr/>
            </a:pPr>
            <a:r>
              <a:rPr lang="en-US" altLang="ja-JP" kern="100" dirty="0">
                <a:latin typeface="Meiryo UI" panose="020B0604030504040204" pitchFamily="50" charset="-128"/>
                <a:ea typeface="Meiryo UI" panose="020B0604030504040204" pitchFamily="50" charset="-128"/>
                <a:cs typeface="Times New Roman"/>
              </a:rPr>
              <a:t>【</a:t>
            </a:r>
            <a:r>
              <a:rPr lang="ja-JP" altLang="en-US" kern="100" dirty="0">
                <a:latin typeface="Meiryo UI" panose="020B0604030504040204" pitchFamily="50" charset="-128"/>
                <a:ea typeface="Meiryo UI" panose="020B0604030504040204" pitchFamily="50" charset="-128"/>
                <a:cs typeface="Times New Roman"/>
              </a:rPr>
              <a:t>主な取組み</a:t>
            </a:r>
            <a:r>
              <a:rPr lang="en-US" altLang="ja-JP" kern="100" dirty="0">
                <a:latin typeface="Meiryo UI" panose="020B0604030504040204" pitchFamily="50" charset="-128"/>
                <a:ea typeface="Meiryo UI" panose="020B0604030504040204" pitchFamily="50" charset="-128"/>
                <a:cs typeface="Times New Roman"/>
              </a:rPr>
              <a:t>】</a:t>
            </a: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5" name="表 4"/>
          <p:cNvGraphicFramePr>
            <a:graphicFrameLocks noGrp="1"/>
          </p:cNvGraphicFramePr>
          <p:nvPr>
            <p:extLst>
              <p:ext uri="{D42A27DB-BD31-4B8C-83A1-F6EECF244321}">
                <p14:modId xmlns:p14="http://schemas.microsoft.com/office/powerpoint/2010/main" val="2913456067"/>
              </p:ext>
            </p:extLst>
          </p:nvPr>
        </p:nvGraphicFramePr>
        <p:xfrm>
          <a:off x="222870" y="1710266"/>
          <a:ext cx="8611915" cy="4011388"/>
        </p:xfrm>
        <a:graphic>
          <a:graphicData uri="http://schemas.openxmlformats.org/drawingml/2006/table">
            <a:tbl>
              <a:tblPr firstRow="1" bandRow="1">
                <a:tableStyleId>{5C22544A-7EE6-4342-B048-85BDC9FD1C3A}</a:tableStyleId>
              </a:tblPr>
              <a:tblGrid>
                <a:gridCol w="2288510">
                  <a:extLst>
                    <a:ext uri="{9D8B030D-6E8A-4147-A177-3AD203B41FA5}">
                      <a16:colId xmlns:a16="http://schemas.microsoft.com/office/drawing/2014/main" val="3893247426"/>
                    </a:ext>
                  </a:extLst>
                </a:gridCol>
                <a:gridCol w="1120462">
                  <a:extLst>
                    <a:ext uri="{9D8B030D-6E8A-4147-A177-3AD203B41FA5}">
                      <a16:colId xmlns:a16="http://schemas.microsoft.com/office/drawing/2014/main" val="4196616743"/>
                    </a:ext>
                  </a:extLst>
                </a:gridCol>
                <a:gridCol w="1326524">
                  <a:extLst>
                    <a:ext uri="{9D8B030D-6E8A-4147-A177-3AD203B41FA5}">
                      <a16:colId xmlns:a16="http://schemas.microsoft.com/office/drawing/2014/main" val="1389043281"/>
                    </a:ext>
                  </a:extLst>
                </a:gridCol>
                <a:gridCol w="3876419">
                  <a:extLst>
                    <a:ext uri="{9D8B030D-6E8A-4147-A177-3AD203B41FA5}">
                      <a16:colId xmlns:a16="http://schemas.microsoft.com/office/drawing/2014/main" val="1140701781"/>
                    </a:ext>
                  </a:extLst>
                </a:gridCol>
              </a:tblGrid>
              <a:tr h="486651">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ja-JP" altLang="en-US" sz="1400" b="0" dirty="0">
                          <a:solidFill>
                            <a:schemeClr val="tx1"/>
                          </a:solidFill>
                          <a:latin typeface="Meiryo UI" panose="020B0604030504040204" pitchFamily="50" charset="-128"/>
                          <a:ea typeface="Meiryo UI" panose="020B0604030504040204" pitchFamily="50" charset="-128"/>
                        </a:rPr>
                        <a:t>目標値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ja-JP" altLang="en-US" sz="1400" b="0" dirty="0">
                          <a:solidFill>
                            <a:schemeClr val="tx1"/>
                          </a:solidFill>
                          <a:latin typeface="Meiryo UI" panose="020B0604030504040204" pitchFamily="50" charset="-128"/>
                          <a:ea typeface="Meiryo UI" panose="020B0604030504040204" pitchFamily="50" charset="-128"/>
                        </a:rPr>
                        <a:t>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17568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チームオレンジのコーディネーター等を対象とした必要な知識や技術を習得する研修の実施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en-US" altLang="ja-JP" sz="1400" dirty="0">
                          <a:solidFill>
                            <a:schemeClr val="tx1"/>
                          </a:solidFill>
                          <a:latin typeface="Meiryo UI" panose="020B0604030504040204" pitchFamily="50" charset="-128"/>
                          <a:ea typeface="Meiryo UI" panose="020B0604030504040204" pitchFamily="50" charset="-128"/>
                        </a:rPr>
                        <a:t>1</a:t>
                      </a:r>
                      <a:r>
                        <a:rPr kumimoji="1" lang="ja-JP" altLang="en-US" sz="1400" dirty="0">
                          <a:solidFill>
                            <a:schemeClr val="tx1"/>
                          </a:solidFill>
                          <a:latin typeface="Meiryo UI" panose="020B0604030504040204" pitchFamily="50" charset="-128"/>
                          <a:ea typeface="Meiryo UI" panose="020B0604030504040204" pitchFamily="50" charset="-128"/>
                        </a:rPr>
                        <a:t>回以上</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回</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lnSpc>
                          <a:spcPct val="100000"/>
                        </a:lnSpc>
                      </a:pPr>
                      <a:r>
                        <a:rPr kumimoji="1" lang="ja-JP" altLang="en-US" sz="1400" dirty="0">
                          <a:solidFill>
                            <a:schemeClr val="tx1"/>
                          </a:solidFill>
                          <a:latin typeface="Meiryo UI" panose="020B0604030504040204" pitchFamily="50" charset="-128"/>
                          <a:ea typeface="Meiryo UI" panose="020B0604030504040204" pitchFamily="50" charset="-128"/>
                        </a:rPr>
                        <a:t>引き続き、コーディネーター等に対する研修を実施し、市町村におけるチームオレンジの設置促進を図る。</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148036369"/>
                  </a:ext>
                </a:extLst>
              </a:tr>
              <a:tr h="1076373">
                <a:tc>
                  <a:txBody>
                    <a:bodyPr/>
                    <a:lstStyle/>
                    <a:p>
                      <a:pPr algn="just">
                        <a:lnSpc>
                          <a:spcPct val="100000"/>
                        </a:lnSpc>
                        <a:spcAft>
                          <a:spcPts val="0"/>
                        </a:spcAft>
                      </a:pPr>
                      <a:r>
                        <a:rPr lang="ja-JP" altLang="en-US"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若年性認知症地域支援力強化推進事業</a:t>
                      </a: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に</a:t>
                      </a: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かかるコンサルテーション数</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spcAft>
                          <a:spcPts val="0"/>
                        </a:spcAft>
                      </a:pPr>
                      <a:r>
                        <a:rPr lang="ja-JP"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９０人</a:t>
                      </a:r>
                      <a:r>
                        <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a:t>
                      </a:r>
                      <a:r>
                        <a:rPr lang="ja-JP"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年</a:t>
                      </a:r>
                      <a:endParaRPr lang="ja-JP" alt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ja-JP" altLang="en-US" sz="1400" dirty="0" smtClean="0">
                          <a:solidFill>
                            <a:schemeClr val="tx1"/>
                          </a:solidFill>
                          <a:latin typeface="Meiryo UI" panose="020B0604030504040204" pitchFamily="50" charset="-128"/>
                          <a:ea typeface="Meiryo UI" panose="020B0604030504040204" pitchFamily="50" charset="-128"/>
                        </a:rPr>
                        <a:t>３６人</a:t>
                      </a:r>
                    </a:p>
                    <a:p>
                      <a:pPr algn="l">
                        <a:lnSpc>
                          <a:spcPct val="1000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1400" dirty="0" smtClean="0">
                          <a:solidFill>
                            <a:schemeClr val="tx1"/>
                          </a:solidFill>
                          <a:latin typeface="Meiryo UI" panose="020B0604030504040204" pitchFamily="50" charset="-128"/>
                          <a:ea typeface="Meiryo UI" panose="020B0604030504040204" pitchFamily="50" charset="-128"/>
                        </a:rPr>
                        <a:t>（活動実績）</a:t>
                      </a:r>
                    </a:p>
                    <a:p>
                      <a:pPr algn="l">
                        <a:lnSpc>
                          <a:spcPct val="100000"/>
                        </a:lnSpc>
                      </a:pPr>
                      <a:r>
                        <a:rPr kumimoji="1" lang="ja-JP" altLang="en-US" sz="1400" dirty="0" smtClean="0">
                          <a:solidFill>
                            <a:schemeClr val="tx1"/>
                          </a:solidFill>
                          <a:latin typeface="Meiryo UI" panose="020B0604030504040204" pitchFamily="50" charset="-128"/>
                          <a:ea typeface="Meiryo UI" panose="020B0604030504040204" pitchFamily="50" charset="-128"/>
                        </a:rPr>
                        <a:t>・訪問　 　</a:t>
                      </a:r>
                      <a:r>
                        <a:rPr kumimoji="1" lang="en-US" altLang="ja-JP" sz="1400" dirty="0" smtClean="0">
                          <a:solidFill>
                            <a:schemeClr val="tx1"/>
                          </a:solidFill>
                          <a:latin typeface="Meiryo UI" panose="020B0604030504040204" pitchFamily="50" charset="-128"/>
                          <a:ea typeface="Meiryo UI" panose="020B0604030504040204" pitchFamily="50" charset="-128"/>
                        </a:rPr>
                        <a:t>57</a:t>
                      </a:r>
                      <a:r>
                        <a:rPr kumimoji="1" lang="ja-JP" altLang="en-US" sz="1400" dirty="0" smtClean="0">
                          <a:solidFill>
                            <a:schemeClr val="tx1"/>
                          </a:solidFill>
                          <a:latin typeface="Meiryo UI" panose="020B0604030504040204" pitchFamily="50" charset="-128"/>
                          <a:ea typeface="Meiryo UI" panose="020B0604030504040204" pitchFamily="50" charset="-128"/>
                        </a:rPr>
                        <a:t>回</a:t>
                      </a:r>
                      <a:endParaRPr kumimoji="1" lang="ja-JP" altLang="en-US" sz="1400" strike="sngStrike" dirty="0" smtClean="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1400" dirty="0" smtClean="0">
                          <a:solidFill>
                            <a:schemeClr val="tx1"/>
                          </a:solidFill>
                          <a:latin typeface="Meiryo UI" panose="020B0604030504040204" pitchFamily="50" charset="-128"/>
                          <a:ea typeface="Meiryo UI" panose="020B0604030504040204" pitchFamily="50" charset="-128"/>
                        </a:rPr>
                        <a:t>・ｹｰｽ会議　</a:t>
                      </a:r>
                      <a:r>
                        <a:rPr kumimoji="1" lang="en-US" altLang="ja-JP" sz="1400" dirty="0" smtClean="0">
                          <a:solidFill>
                            <a:schemeClr val="tx1"/>
                          </a:solidFill>
                          <a:latin typeface="Meiryo UI" panose="020B0604030504040204" pitchFamily="50" charset="-128"/>
                          <a:ea typeface="Meiryo UI" panose="020B0604030504040204" pitchFamily="50" charset="-128"/>
                        </a:rPr>
                        <a:t>9</a:t>
                      </a:r>
                      <a:r>
                        <a:rPr kumimoji="1" lang="ja-JP" altLang="en-US" sz="1400" dirty="0" smtClean="0">
                          <a:solidFill>
                            <a:schemeClr val="tx1"/>
                          </a:solidFill>
                          <a:latin typeface="Meiryo UI" panose="020B0604030504040204" pitchFamily="50" charset="-128"/>
                          <a:ea typeface="Meiryo UI" panose="020B0604030504040204" pitchFamily="50" charset="-128"/>
                        </a:rPr>
                        <a:t>回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1400" dirty="0" smtClean="0">
                          <a:solidFill>
                            <a:schemeClr val="tx1"/>
                          </a:solidFill>
                          <a:latin typeface="Meiryo UI" panose="020B0604030504040204" pitchFamily="50" charset="-128"/>
                          <a:ea typeface="Meiryo UI" panose="020B0604030504040204" pitchFamily="50" charset="-128"/>
                        </a:rPr>
                        <a:t>　　　　等</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lnSpc>
                          <a:spcPct val="100000"/>
                        </a:lnSpc>
                      </a:pPr>
                      <a:endParaRPr kumimoji="1" lang="ja-JP" altLang="en-US"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lnSpc>
                          <a:spcPct val="100000"/>
                        </a:lnSpc>
                      </a:pPr>
                      <a:r>
                        <a:rPr kumimoji="1" lang="ja-JP" altLang="en-US" sz="1400" dirty="0">
                          <a:solidFill>
                            <a:schemeClr val="tx1"/>
                          </a:solidFill>
                          <a:latin typeface="Meiryo UI" panose="020B0604030504040204" pitchFamily="50" charset="-128"/>
                          <a:ea typeface="Meiryo UI" panose="020B0604030504040204" pitchFamily="50" charset="-128"/>
                        </a:rPr>
                        <a:t>地域の支援者等に働きかけ、引き続きコンサルテーションを続ける。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671845225"/>
                  </a:ext>
                </a:extLst>
              </a:tr>
            </a:tbl>
          </a:graphicData>
        </a:graphic>
      </p:graphicFrame>
      <p:sp>
        <p:nvSpPr>
          <p:cNvPr id="3" name="スライド番号プレースホルダー 2"/>
          <p:cNvSpPr>
            <a:spLocks noGrp="1"/>
          </p:cNvSpPr>
          <p:nvPr>
            <p:ph type="sldNum" sz="quarter" idx="12"/>
          </p:nvPr>
        </p:nvSpPr>
        <p:spPr>
          <a:xfrm>
            <a:off x="6975189" y="6356351"/>
            <a:ext cx="2057400" cy="365125"/>
          </a:xfrm>
        </p:spPr>
        <p:txBody>
          <a:bodyPr/>
          <a:lstStyle/>
          <a:p>
            <a:fld id="{95D2A900-6487-4CD6-86C6-6380F32AA30B}" type="slidenum">
              <a:rPr kumimoji="1" lang="ja-JP" altLang="en-US" smtClean="0"/>
              <a:t>13</a:t>
            </a:fld>
            <a:endParaRPr kumimoji="1" lang="ja-JP" altLang="en-US" dirty="0"/>
          </a:p>
        </p:txBody>
      </p:sp>
      <p:sp>
        <p:nvSpPr>
          <p:cNvPr id="8" name="正方形/長方形 7"/>
          <p:cNvSpPr/>
          <p:nvPr/>
        </p:nvSpPr>
        <p:spPr>
          <a:xfrm>
            <a:off x="0" y="-27086"/>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大阪府高齢者計画２０２１の主な取組み状況⑫</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68282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4590" y="616583"/>
            <a:ext cx="9007521" cy="6041794"/>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a:solidFill>
                  <a:sysClr val="windowText" lastClr="000000"/>
                </a:solidFill>
                <a:latin typeface="Meiryo UI" panose="020B0604030504040204" pitchFamily="50" charset="-128"/>
                <a:ea typeface="Meiryo UI" panose="020B0604030504040204" pitchFamily="50" charset="-128"/>
                <a:cs typeface="Times New Roman"/>
              </a:rPr>
              <a:t>（１）自立支援、介護予防・重度化防止</a:t>
            </a:r>
          </a:p>
          <a:p>
            <a:pPr defTabSz="844083">
              <a:defRPr/>
            </a:pPr>
            <a:r>
              <a:rPr lang="en-US" altLang="ja-JP" kern="100" dirty="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a:solidFill>
                  <a:sysClr val="windowText" lastClr="000000"/>
                </a:solidFill>
                <a:latin typeface="Meiryo UI" panose="020B0604030504040204" pitchFamily="50" charset="-128"/>
                <a:ea typeface="Meiryo UI" panose="020B0604030504040204" pitchFamily="50" charset="-128"/>
                <a:cs typeface="Times New Roman"/>
              </a:rPr>
              <a:t>主な取組み</a:t>
            </a:r>
            <a:r>
              <a:rPr lang="en-US" altLang="ja-JP" kern="100" dirty="0">
                <a:solidFill>
                  <a:sysClr val="windowText" lastClr="000000"/>
                </a:solidFill>
                <a:latin typeface="Meiryo UI" panose="020B0604030504040204" pitchFamily="50" charset="-128"/>
                <a:ea typeface="Meiryo UI" panose="020B0604030504040204" pitchFamily="50" charset="-128"/>
                <a:cs typeface="Times New Roman"/>
              </a:rPr>
              <a:t>】</a:t>
            </a:r>
          </a:p>
          <a:p>
            <a:pPr defTabSz="844083">
              <a:defRPr/>
            </a:pPr>
            <a:r>
              <a:rPr lang="ja-JP" altLang="en-US" kern="100" dirty="0">
                <a:solidFill>
                  <a:sysClr val="windowText" lastClr="000000"/>
                </a:solidFill>
                <a:latin typeface="Meiryo UI" panose="020B0604030504040204" pitchFamily="50" charset="-128"/>
                <a:ea typeface="Meiryo UI" panose="020B0604030504040204" pitchFamily="50" charset="-128"/>
                <a:cs typeface="Times New Roman"/>
              </a:rPr>
              <a:t>○市町村が行う生活支援・介護予防サービス基盤整備への支援</a:t>
            </a:r>
            <a:endParaRPr lang="en-US" altLang="ja-JP"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ja-JP" altLang="en-US"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6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6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6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6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6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6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a:solidFill>
                  <a:sysClr val="windowText" lastClr="000000"/>
                </a:solidFill>
                <a:latin typeface="Meiryo UI" panose="020B0604030504040204" pitchFamily="50" charset="-128"/>
                <a:ea typeface="Meiryo UI" panose="020B0604030504040204" pitchFamily="50" charset="-128"/>
                <a:cs typeface="Times New Roman"/>
              </a:rPr>
              <a:t>住み慣れた地域で暮らし続けられるための生活支援サービスの充実</a:t>
            </a:r>
            <a:endParaRPr lang="en-US" altLang="ja-JP"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ja-JP" altLang="en-US"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ja-JP" altLang="en-US"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sp>
        <p:nvSpPr>
          <p:cNvPr id="3" name="正方形/長方形 2"/>
          <p:cNvSpPr/>
          <p:nvPr/>
        </p:nvSpPr>
        <p:spPr>
          <a:xfrm>
            <a:off x="0" y="7206"/>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状況①</a:t>
            </a:r>
            <a:endParaRPr kumimoji="1" lang="ja-JP" altLang="en-US" sz="1600" b="1" dirty="0">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444582625"/>
              </p:ext>
            </p:extLst>
          </p:nvPr>
        </p:nvGraphicFramePr>
        <p:xfrm>
          <a:off x="167424" y="1542756"/>
          <a:ext cx="8744756" cy="2956560"/>
        </p:xfrm>
        <a:graphic>
          <a:graphicData uri="http://schemas.openxmlformats.org/drawingml/2006/table">
            <a:tbl>
              <a:tblPr firstRow="1" bandRow="1">
                <a:tableStyleId>{5C22544A-7EE6-4342-B048-85BDC9FD1C3A}</a:tableStyleId>
              </a:tblPr>
              <a:tblGrid>
                <a:gridCol w="2174479">
                  <a:extLst>
                    <a:ext uri="{9D8B030D-6E8A-4147-A177-3AD203B41FA5}">
                      <a16:colId xmlns:a16="http://schemas.microsoft.com/office/drawing/2014/main" val="3893247426"/>
                    </a:ext>
                  </a:extLst>
                </a:gridCol>
                <a:gridCol w="822247">
                  <a:extLst>
                    <a:ext uri="{9D8B030D-6E8A-4147-A177-3AD203B41FA5}">
                      <a16:colId xmlns:a16="http://schemas.microsoft.com/office/drawing/2014/main" val="4196616743"/>
                    </a:ext>
                  </a:extLst>
                </a:gridCol>
                <a:gridCol w="2233893">
                  <a:extLst>
                    <a:ext uri="{9D8B030D-6E8A-4147-A177-3AD203B41FA5}">
                      <a16:colId xmlns:a16="http://schemas.microsoft.com/office/drawing/2014/main" val="1389043281"/>
                    </a:ext>
                  </a:extLst>
                </a:gridCol>
                <a:gridCol w="3514137">
                  <a:extLst>
                    <a:ext uri="{9D8B030D-6E8A-4147-A177-3AD203B41FA5}">
                      <a16:colId xmlns:a16="http://schemas.microsoft.com/office/drawing/2014/main" val="1681424053"/>
                    </a:ext>
                  </a:extLst>
                </a:gridCol>
              </a:tblGrid>
              <a:tr h="223660">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2304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介護予防に資する通いの場への</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参加率の向上</a:t>
                      </a:r>
                      <a:r>
                        <a:rPr lang="ja-JP" altLang="en-US" sz="1600" kern="100" dirty="0">
                          <a:solidFill>
                            <a:schemeClr val="tx1"/>
                          </a:solidFill>
                          <a:latin typeface="Meiryo UI" panose="020B0604030504040204" pitchFamily="50" charset="-128"/>
                          <a:ea typeface="Meiryo UI" panose="020B0604030504040204" pitchFamily="50" charset="-128"/>
                          <a:cs typeface="Times New Roman"/>
                        </a:rPr>
                        <a:t>　</a:t>
                      </a:r>
                      <a:r>
                        <a:rPr lang="ja-JP" altLang="en-US" sz="1400" kern="100" dirty="0">
                          <a:solidFill>
                            <a:schemeClr val="tx1"/>
                          </a:solidFill>
                          <a:latin typeface="Meiryo UI" panose="020B0604030504040204" pitchFamily="50" charset="-128"/>
                          <a:ea typeface="Meiryo UI" panose="020B0604030504040204" pitchFamily="50" charset="-128"/>
                          <a:cs typeface="Times New Roman"/>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8</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5.8</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R</a:t>
                      </a:r>
                      <a:r>
                        <a:rPr kumimoji="1" lang="ja-JP" altLang="en-US" sz="1400" dirty="0">
                          <a:solidFill>
                            <a:schemeClr val="tx1"/>
                          </a:solidFill>
                          <a:latin typeface="Meiryo UI" panose="020B0604030504040204" pitchFamily="50" charset="-128"/>
                          <a:ea typeface="Meiryo UI" panose="020B0604030504040204" pitchFamily="50" charset="-128"/>
                        </a:rPr>
                        <a:t>２</a:t>
                      </a:r>
                      <a:r>
                        <a:rPr kumimoji="1" lang="ja-JP" altLang="en-US" sz="1400" dirty="0" smtClean="0">
                          <a:solidFill>
                            <a:schemeClr val="tx1"/>
                          </a:solidFill>
                          <a:latin typeface="Meiryo UI" panose="020B0604030504040204" pitchFamily="50" charset="-128"/>
                          <a:ea typeface="Meiryo UI" panose="020B0604030504040204" pitchFamily="50" charset="-128"/>
                        </a:rPr>
                        <a:t>年度）</a:t>
                      </a:r>
                      <a:r>
                        <a:rPr kumimoji="1" lang="en-US" altLang="ja-JP" sz="1400" dirty="0" smtClean="0">
                          <a:solidFill>
                            <a:schemeClr val="tx1"/>
                          </a:solidFill>
                          <a:latin typeface="Meiryo UI" panose="020B0604030504040204" pitchFamily="50" charset="-128"/>
                          <a:ea typeface="Meiryo UI" panose="020B0604030504040204" pitchFamily="50" charset="-128"/>
                        </a:rPr>
                        <a:t>※</a:t>
                      </a:r>
                      <a:endParaRPr kumimoji="1" lang="ja-JP" altLang="en-US" sz="1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各市町村のニーズを把握し、引き続き専門職の市町村への派遣体制を整える。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689153">
                <a:tc>
                  <a:txBody>
                    <a:bodyPr/>
                    <a:lstStyle/>
                    <a:p>
                      <a:r>
                        <a:rPr lang="ja-JP" altLang="en-US" sz="1400" kern="100" dirty="0">
                          <a:solidFill>
                            <a:schemeClr val="tx1"/>
                          </a:solidFill>
                          <a:latin typeface="Meiryo UI" panose="020B0604030504040204" pitchFamily="50" charset="-128"/>
                          <a:ea typeface="Meiryo UI" panose="020B0604030504040204" pitchFamily="50" charset="-128"/>
                          <a:cs typeface="Times New Roman"/>
                        </a:rPr>
                        <a:t>生活支援コーディネーター養成研修会の開催</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a:t>
                      </a:r>
                      <a:r>
                        <a:rPr kumimoji="1" lang="ja-JP" altLang="en-US" sz="1400" dirty="0">
                          <a:solidFill>
                            <a:schemeClr val="tx1"/>
                          </a:solidFill>
                          <a:latin typeface="Meiryo UI" panose="020B0604030504040204" pitchFamily="50" charset="-128"/>
                          <a:ea typeface="Meiryo UI" panose="020B0604030504040204" pitchFamily="50" charset="-128"/>
                        </a:rPr>
                        <a:t>回</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初任者研修</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回、受講者数</a:t>
                      </a:r>
                      <a:r>
                        <a:rPr kumimoji="1" lang="en-US" altLang="ja-JP" sz="1400" dirty="0" smtClean="0">
                          <a:solidFill>
                            <a:schemeClr val="tx1"/>
                          </a:solidFill>
                          <a:latin typeface="Meiryo UI" panose="020B0604030504040204" pitchFamily="50" charset="-128"/>
                          <a:ea typeface="Meiryo UI" panose="020B0604030504040204" pitchFamily="50" charset="-128"/>
                        </a:rPr>
                        <a:t>59</a:t>
                      </a:r>
                      <a:r>
                        <a:rPr kumimoji="1" lang="ja-JP" altLang="en-US" sz="1400" dirty="0" smtClean="0">
                          <a:solidFill>
                            <a:schemeClr val="tx1"/>
                          </a:solidFill>
                          <a:latin typeface="Meiryo UI" panose="020B0604030504040204" pitchFamily="50" charset="-128"/>
                          <a:ea typeface="Meiryo UI" panose="020B0604030504040204" pitchFamily="50" charset="-128"/>
                        </a:rPr>
                        <a:t>名</a:t>
                      </a: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全体研修</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回、受講者数 </a:t>
                      </a:r>
                      <a:r>
                        <a:rPr kumimoji="1" lang="en-US" altLang="ja-JP" sz="1400" dirty="0" smtClean="0">
                          <a:solidFill>
                            <a:schemeClr val="tx1"/>
                          </a:solidFill>
                          <a:latin typeface="Meiryo UI" panose="020B0604030504040204" pitchFamily="50" charset="-128"/>
                          <a:ea typeface="Meiryo UI" panose="020B0604030504040204" pitchFamily="50" charset="-128"/>
                        </a:rPr>
                        <a:t>75</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行政を含む関係機関との連携や役割分担の明確化等の生活支援コーディネーターが地域で活動するにあたっての課題等を把握し、市町村と共有しながら、課題解決に向けた手法を学ぶ養成研修を実施する。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671845225"/>
                  </a:ext>
                </a:extLst>
              </a:tr>
              <a:tr h="3659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生活支援コーディネーター、市町村職員、地域団体等による大交流会の開催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a:t>
                      </a:r>
                      <a:r>
                        <a:rPr kumimoji="1" lang="ja-JP" altLang="en-US" sz="1400" dirty="0">
                          <a:solidFill>
                            <a:schemeClr val="tx1"/>
                          </a:solidFill>
                          <a:latin typeface="Meiryo UI" panose="020B0604030504040204" pitchFamily="50" charset="-128"/>
                          <a:ea typeface="Meiryo UI" panose="020B0604030504040204" pitchFamily="50" charset="-128"/>
                        </a:rPr>
                        <a:t>回</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１回</a:t>
                      </a:r>
                      <a:r>
                        <a:rPr kumimoji="1" lang="en-US" altLang="ja-JP" sz="1400" dirty="0" smtClean="0">
                          <a:solidFill>
                            <a:schemeClr val="tx1"/>
                          </a:solidFill>
                          <a:latin typeface="Meiryo UI" panose="020B0604030504040204" pitchFamily="50" charset="-128"/>
                          <a:ea typeface="Meiryo UI" panose="020B0604030504040204" pitchFamily="50" charset="-128"/>
                        </a:rPr>
                        <a:t> </a:t>
                      </a: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2</a:t>
                      </a:r>
                      <a:r>
                        <a:rPr kumimoji="1" lang="ja-JP" altLang="en-US" sz="1400" dirty="0" smtClean="0">
                          <a:solidFill>
                            <a:schemeClr val="tx1"/>
                          </a:solidFill>
                          <a:latin typeface="Meiryo UI" panose="020B0604030504040204" pitchFamily="50" charset="-128"/>
                          <a:ea typeface="Meiryo UI" panose="020B0604030504040204" pitchFamily="50" charset="-128"/>
                        </a:rPr>
                        <a:t>月開催予定）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大阪ええまちプロジェクトにおいて、インフォーマルサービスを含む、支援ニーズに対応した社会資源の創出等について先進的取組事例等の情報提供を行う。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1297222082"/>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1524476002"/>
              </p:ext>
            </p:extLst>
          </p:nvPr>
        </p:nvGraphicFramePr>
        <p:xfrm>
          <a:off x="137602" y="5054116"/>
          <a:ext cx="8744755" cy="1442570"/>
        </p:xfrm>
        <a:graphic>
          <a:graphicData uri="http://schemas.openxmlformats.org/drawingml/2006/table">
            <a:tbl>
              <a:tblPr firstRow="1" bandRow="1">
                <a:tableStyleId>{5C22544A-7EE6-4342-B048-85BDC9FD1C3A}</a:tableStyleId>
              </a:tblPr>
              <a:tblGrid>
                <a:gridCol w="2169384">
                  <a:extLst>
                    <a:ext uri="{9D8B030D-6E8A-4147-A177-3AD203B41FA5}">
                      <a16:colId xmlns:a16="http://schemas.microsoft.com/office/drawing/2014/main" val="3893247426"/>
                    </a:ext>
                  </a:extLst>
                </a:gridCol>
                <a:gridCol w="857760">
                  <a:extLst>
                    <a:ext uri="{9D8B030D-6E8A-4147-A177-3AD203B41FA5}">
                      <a16:colId xmlns:a16="http://schemas.microsoft.com/office/drawing/2014/main" val="4196616743"/>
                    </a:ext>
                  </a:extLst>
                </a:gridCol>
                <a:gridCol w="2226865">
                  <a:extLst>
                    <a:ext uri="{9D8B030D-6E8A-4147-A177-3AD203B41FA5}">
                      <a16:colId xmlns:a16="http://schemas.microsoft.com/office/drawing/2014/main" val="1389043281"/>
                    </a:ext>
                  </a:extLst>
                </a:gridCol>
                <a:gridCol w="3490746">
                  <a:extLst>
                    <a:ext uri="{9D8B030D-6E8A-4147-A177-3AD203B41FA5}">
                      <a16:colId xmlns:a16="http://schemas.microsoft.com/office/drawing/2014/main" val="1244531286"/>
                    </a:ext>
                  </a:extLst>
                </a:gridCol>
              </a:tblGrid>
              <a:tr h="347032">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6454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プロジェクト型</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支援の実施</a:t>
                      </a:r>
                      <a:endParaRPr lang="ja-JP" altLang="en-US" sz="1400" kern="100" dirty="0">
                        <a:solidFill>
                          <a:schemeClr val="tx1"/>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15</a:t>
                      </a:r>
                      <a:r>
                        <a:rPr kumimoji="1" lang="ja-JP" altLang="en-US" sz="1400" dirty="0" smtClean="0">
                          <a:solidFill>
                            <a:schemeClr val="tx1"/>
                          </a:solidFill>
                          <a:latin typeface="Meiryo UI" panose="020B0604030504040204" pitchFamily="50" charset="-128"/>
                          <a:ea typeface="Meiryo UI" panose="020B0604030504040204" pitchFamily="50" charset="-128"/>
                        </a:rPr>
                        <a:t>件</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13</a:t>
                      </a:r>
                      <a:r>
                        <a:rPr kumimoji="1" lang="ja-JP" altLang="en-US" sz="1400" dirty="0" smtClean="0">
                          <a:solidFill>
                            <a:schemeClr val="tx1"/>
                          </a:solidFill>
                          <a:latin typeface="Meiryo UI" panose="020B0604030504040204" pitchFamily="50" charset="-128"/>
                          <a:ea typeface="Meiryo UI" panose="020B0604030504040204" pitchFamily="50" charset="-128"/>
                        </a:rPr>
                        <a:t>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rowSpan="2">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高齢者の社会参加や生きがいづく</a:t>
                      </a:r>
                      <a:r>
                        <a:rPr kumimoji="1" lang="ja-JP" altLang="en-US" sz="1400" dirty="0" err="1" smtClean="0">
                          <a:solidFill>
                            <a:schemeClr val="tx1"/>
                          </a:solidFill>
                          <a:latin typeface="Meiryo UI" panose="020B0604030504040204" pitchFamily="50" charset="-128"/>
                          <a:ea typeface="Meiryo UI" panose="020B0604030504040204" pitchFamily="50" charset="-128"/>
                        </a:rPr>
                        <a:t>りの</a:t>
                      </a:r>
                      <a:r>
                        <a:rPr kumimoji="1" lang="ja-JP" altLang="en-US" sz="1400" dirty="0" smtClean="0">
                          <a:solidFill>
                            <a:schemeClr val="tx1"/>
                          </a:solidFill>
                          <a:latin typeface="Meiryo UI" panose="020B0604030504040204" pitchFamily="50" charset="-128"/>
                          <a:ea typeface="Meiryo UI" panose="020B0604030504040204" pitchFamily="50" charset="-128"/>
                        </a:rPr>
                        <a:t>機運醸成、住民主体型サービスの好事例創出等による市町村支援として「大阪ええまちプロジェクト」を実施する。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450064">
                <a:tc>
                  <a:txBody>
                    <a:bodyPr/>
                    <a:lstStyle/>
                    <a:p>
                      <a:r>
                        <a:rPr lang="ja-JP" altLang="en-US" sz="1400" kern="100" dirty="0">
                          <a:solidFill>
                            <a:schemeClr val="tx1"/>
                          </a:solidFill>
                          <a:latin typeface="Meiryo UI" panose="020B0604030504040204" pitchFamily="50" charset="-128"/>
                          <a:ea typeface="Meiryo UI" panose="020B0604030504040204" pitchFamily="50" charset="-128"/>
                          <a:cs typeface="Times New Roman"/>
                        </a:rPr>
                        <a:t>個別相談型</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支援の実施</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30</a:t>
                      </a:r>
                      <a:r>
                        <a:rPr kumimoji="1" lang="ja-JP" altLang="en-US" sz="1400" dirty="0" smtClean="0">
                          <a:solidFill>
                            <a:schemeClr val="tx1"/>
                          </a:solidFill>
                          <a:latin typeface="Meiryo UI" panose="020B0604030504040204" pitchFamily="50" charset="-128"/>
                          <a:ea typeface="Meiryo UI" panose="020B0604030504040204" pitchFamily="50" charset="-128"/>
                        </a:rPr>
                        <a:t>件</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６件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vMerge="1">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671845225"/>
                  </a:ext>
                </a:extLst>
              </a:tr>
            </a:tbl>
          </a:graphicData>
        </a:graphic>
      </p:graphicFrame>
      <p:sp>
        <p:nvSpPr>
          <p:cNvPr id="8" name="スライド番号プレースホルダー 7"/>
          <p:cNvSpPr>
            <a:spLocks noGrp="1"/>
          </p:cNvSpPr>
          <p:nvPr>
            <p:ph type="sldNum" sz="quarter" idx="12"/>
          </p:nvPr>
        </p:nvSpPr>
        <p:spPr>
          <a:xfrm>
            <a:off x="7072952" y="6327949"/>
            <a:ext cx="2057400" cy="365125"/>
          </a:xfrm>
        </p:spPr>
        <p:txBody>
          <a:bodyPr/>
          <a:lstStyle/>
          <a:p>
            <a:fld id="{95D2A900-6487-4CD6-86C6-6380F32AA30B}" type="slidenum">
              <a:rPr kumimoji="1" lang="ja-JP" altLang="en-US" smtClean="0"/>
              <a:t>2</a:t>
            </a:fld>
            <a:endParaRPr kumimoji="1" lang="ja-JP" altLang="en-US" dirty="0"/>
          </a:p>
        </p:txBody>
      </p:sp>
      <p:sp>
        <p:nvSpPr>
          <p:cNvPr id="9" name="テキスト ボックス 8"/>
          <p:cNvSpPr txBox="1"/>
          <p:nvPr/>
        </p:nvSpPr>
        <p:spPr>
          <a:xfrm>
            <a:off x="6345220" y="4499716"/>
            <a:ext cx="3142444" cy="276999"/>
          </a:xfrm>
          <a:prstGeom prst="rect">
            <a:avLst/>
          </a:prstGeom>
          <a:noFill/>
        </p:spPr>
        <p:txBody>
          <a:bodyPr wrap="square" rtlCol="0">
            <a:spAutoFit/>
          </a:bodyPr>
          <a:lstStyle/>
          <a:p>
            <a:r>
              <a:rPr kumimoji="1" lang="en-US" altLang="ja-JP" sz="1200" dirty="0" smtClean="0"/>
              <a:t>※2022</a:t>
            </a:r>
            <a:r>
              <a:rPr kumimoji="1" lang="ja-JP" altLang="en-US" sz="1200" dirty="0" smtClean="0"/>
              <a:t>年</a:t>
            </a:r>
            <a:r>
              <a:rPr kumimoji="1" lang="en-US" altLang="ja-JP" sz="1200" dirty="0" smtClean="0"/>
              <a:t>6</a:t>
            </a:r>
            <a:r>
              <a:rPr kumimoji="1" lang="ja-JP" altLang="en-US" sz="1200" dirty="0" smtClean="0"/>
              <a:t>月</a:t>
            </a:r>
            <a:r>
              <a:rPr kumimoji="1" lang="en-US" altLang="ja-JP" sz="1200" dirty="0" smtClean="0"/>
              <a:t>24</a:t>
            </a:r>
            <a:r>
              <a:rPr kumimoji="1" lang="ja-JP" altLang="en-US" sz="1200" dirty="0" smtClean="0"/>
              <a:t>日　厚生労働省公表</a:t>
            </a:r>
            <a:endParaRPr kumimoji="1" lang="ja-JP" altLang="en-US" sz="1200" dirty="0"/>
          </a:p>
        </p:txBody>
      </p:sp>
    </p:spTree>
    <p:extLst>
      <p:ext uri="{BB962C8B-B14F-4D97-AF65-F5344CB8AC3E}">
        <p14:creationId xmlns:p14="http://schemas.microsoft.com/office/powerpoint/2010/main" val="3849477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0151" y="642519"/>
            <a:ext cx="8937939" cy="6078957"/>
          </a:xfrm>
          <a:ln>
            <a:solidFill>
              <a:schemeClr val="tx1"/>
            </a:solidFill>
          </a:ln>
        </p:spPr>
        <p:txBody>
          <a:bodyPr anchor="t">
            <a:normAutofit/>
          </a:bodyPr>
          <a:lstStyle/>
          <a:p>
            <a:pPr marL="0" indent="0" defTabSz="844083">
              <a:lnSpc>
                <a:spcPct val="100000"/>
              </a:lnSpc>
              <a:spcBef>
                <a:spcPts val="0"/>
              </a:spcBef>
              <a:buNone/>
              <a:defRPr/>
            </a:pPr>
            <a:r>
              <a:rPr lang="ja-JP" altLang="en-US" sz="1800" kern="100" dirty="0">
                <a:solidFill>
                  <a:sysClr val="windowText" lastClr="000000"/>
                </a:solidFill>
                <a:latin typeface="游ゴシック 本文"/>
                <a:ea typeface="Meiryo UI" panose="020B0604030504040204" pitchFamily="50" charset="-128"/>
                <a:cs typeface="Times New Roman"/>
              </a:rPr>
              <a:t>（１）自立支援、介護予防・重度化防止</a:t>
            </a:r>
          </a:p>
          <a:p>
            <a:pPr marL="0" indent="0" defTabSz="844083">
              <a:lnSpc>
                <a:spcPct val="100000"/>
              </a:lnSpc>
              <a:spcBef>
                <a:spcPts val="0"/>
              </a:spcBef>
              <a:buNone/>
              <a:defRPr/>
            </a:pPr>
            <a:r>
              <a:rPr lang="en-US" altLang="ja-JP" sz="1800" kern="100" dirty="0">
                <a:solidFill>
                  <a:sysClr val="windowText" lastClr="000000"/>
                </a:solidFill>
                <a:latin typeface="游ゴシック 本文"/>
                <a:ea typeface="Meiryo UI" panose="020B0604030504040204" pitchFamily="50" charset="-128"/>
                <a:cs typeface="Times New Roman"/>
              </a:rPr>
              <a:t>【</a:t>
            </a:r>
            <a:r>
              <a:rPr lang="ja-JP" altLang="en-US" sz="1800" kern="100" dirty="0">
                <a:solidFill>
                  <a:sysClr val="windowText" lastClr="000000"/>
                </a:solidFill>
                <a:latin typeface="游ゴシック 本文"/>
                <a:ea typeface="Meiryo UI" panose="020B0604030504040204" pitchFamily="50" charset="-128"/>
                <a:cs typeface="Times New Roman"/>
              </a:rPr>
              <a:t>主な</a:t>
            </a:r>
            <a:r>
              <a:rPr lang="ja-JP" altLang="en-US" sz="1800" kern="100" dirty="0" smtClean="0">
                <a:solidFill>
                  <a:sysClr val="windowText" lastClr="000000"/>
                </a:solidFill>
                <a:latin typeface="游ゴシック 本文"/>
                <a:ea typeface="Meiryo UI" panose="020B0604030504040204" pitchFamily="50" charset="-128"/>
                <a:cs typeface="Times New Roman"/>
              </a:rPr>
              <a:t>取組み</a:t>
            </a:r>
            <a:r>
              <a:rPr lang="en-US" altLang="ja-JP" sz="1800" kern="100" dirty="0">
                <a:solidFill>
                  <a:sysClr val="windowText" lastClr="000000"/>
                </a:solidFill>
                <a:latin typeface="游ゴシック 本文"/>
                <a:ea typeface="Meiryo UI" panose="020B0604030504040204" pitchFamily="50" charset="-128"/>
                <a:cs typeface="Times New Roman"/>
              </a:rPr>
              <a:t>】</a:t>
            </a:r>
            <a:endParaRPr lang="en-US" altLang="ja-JP" sz="1800" dirty="0" smtClean="0">
              <a:latin typeface="游ゴシック 本文"/>
            </a:endParaRPr>
          </a:p>
          <a:p>
            <a:pPr marL="0" indent="0">
              <a:lnSpc>
                <a:spcPct val="100000"/>
              </a:lnSpc>
              <a:spcBef>
                <a:spcPts val="0"/>
              </a:spcBef>
              <a:buNone/>
            </a:pPr>
            <a:r>
              <a:rPr lang="ja-JP" altLang="en-US" sz="1800" dirty="0" smtClean="0">
                <a:latin typeface="Meiryo UI" panose="020B0604030504040204" pitchFamily="50" charset="-128"/>
                <a:ea typeface="Meiryo UI" panose="020B0604030504040204" pitchFamily="50" charset="-128"/>
              </a:rPr>
              <a:t>〇大阪府アドバイザー等の重点支援市等への派遣</a:t>
            </a:r>
            <a:endParaRPr lang="en-US" altLang="ja-JP" sz="1800" dirty="0">
              <a:latin typeface="Meiryo UI" panose="020B0604030504040204" pitchFamily="50" charset="-128"/>
              <a:ea typeface="Meiryo UI" panose="020B0604030504040204" pitchFamily="50" charset="-128"/>
            </a:endParaRPr>
          </a:p>
          <a:p>
            <a:pPr marL="0" indent="0">
              <a:buNone/>
            </a:pPr>
            <a:endParaRPr lang="en-US" altLang="ja-JP" sz="1200" dirty="0" smtClean="0">
              <a:latin typeface="游ゴシック 本文"/>
            </a:endParaRPr>
          </a:p>
          <a:p>
            <a:pPr marL="0" indent="0">
              <a:buNone/>
            </a:pPr>
            <a:endParaRPr lang="en-US" altLang="ja-JP" sz="1200" dirty="0">
              <a:latin typeface="游ゴシック 本文"/>
            </a:endParaRPr>
          </a:p>
          <a:p>
            <a:pPr marL="0" indent="0">
              <a:buNone/>
            </a:pPr>
            <a:endParaRPr lang="en-US" altLang="ja-JP" sz="1200" dirty="0" smtClean="0">
              <a:latin typeface="游ゴシック 本文"/>
            </a:endParaRPr>
          </a:p>
          <a:p>
            <a:pPr marL="0" indent="0">
              <a:buNone/>
            </a:pPr>
            <a:endParaRPr lang="en-US" altLang="ja-JP" sz="1200" dirty="0">
              <a:latin typeface="游ゴシック 本文"/>
            </a:endParaRPr>
          </a:p>
          <a:p>
            <a:pPr marL="0" indent="0">
              <a:buNone/>
            </a:pPr>
            <a:endParaRPr lang="en-US" altLang="ja-JP" sz="1200" dirty="0" smtClean="0">
              <a:latin typeface="游ゴシック 本文"/>
            </a:endParaRPr>
          </a:p>
          <a:p>
            <a:pPr marL="0" indent="0">
              <a:buNone/>
            </a:pPr>
            <a:endParaRPr lang="en-US" altLang="ja-JP" sz="1200" dirty="0">
              <a:latin typeface="游ゴシック 本文"/>
            </a:endParaRPr>
          </a:p>
          <a:p>
            <a:pPr marL="0" indent="0">
              <a:buNone/>
            </a:pPr>
            <a:endParaRPr lang="en-US" altLang="ja-JP" sz="1200" dirty="0" smtClean="0">
              <a:latin typeface="游ゴシック 本文"/>
            </a:endParaRPr>
          </a:p>
          <a:p>
            <a:pPr marL="0" indent="0">
              <a:buNone/>
            </a:pPr>
            <a:endParaRPr lang="en-US" altLang="ja-JP" sz="1200" dirty="0">
              <a:latin typeface="游ゴシック 本文"/>
            </a:endParaRPr>
          </a:p>
          <a:p>
            <a:pPr marL="0" indent="0">
              <a:buNone/>
            </a:pPr>
            <a:endParaRPr lang="en-US" altLang="ja-JP" sz="1800" dirty="0">
              <a:latin typeface="游ゴシック 本文"/>
            </a:endParaRPr>
          </a:p>
          <a:p>
            <a:pPr marL="0" indent="0">
              <a:buNone/>
            </a:pPr>
            <a:endParaRPr lang="en-US" altLang="ja-JP" sz="1800" dirty="0" smtClean="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〇職能団体との連携</a:t>
            </a:r>
            <a:endParaRPr kumimoji="1" lang="en-US" altLang="ja-JP" sz="1200" dirty="0" smtClean="0">
              <a:latin typeface="游ゴシック 本文"/>
            </a:endParaRPr>
          </a:p>
          <a:p>
            <a:pPr marL="0" indent="0">
              <a:buNone/>
            </a:pPr>
            <a:endParaRPr lang="en-US" altLang="ja-JP" sz="1200" dirty="0" smtClean="0">
              <a:latin typeface="游ゴシック 本文"/>
            </a:endParaRPr>
          </a:p>
          <a:p>
            <a:pPr marL="0" indent="0">
              <a:buNone/>
            </a:pPr>
            <a:endParaRPr kumimoji="1" lang="en-US" altLang="ja-JP" sz="1200" dirty="0">
              <a:latin typeface="游ゴシック 本文"/>
            </a:endParaRPr>
          </a:p>
          <a:p>
            <a:pPr marL="0" indent="0">
              <a:buNone/>
            </a:pPr>
            <a:endParaRPr kumimoji="1" lang="ja-JP" altLang="en-US" sz="1200" dirty="0"/>
          </a:p>
        </p:txBody>
      </p:sp>
      <p:sp>
        <p:nvSpPr>
          <p:cNvPr id="4" name="スライド番号プレースホルダー 3"/>
          <p:cNvSpPr>
            <a:spLocks noGrp="1"/>
          </p:cNvSpPr>
          <p:nvPr>
            <p:ph type="sldNum" sz="quarter" idx="12"/>
          </p:nvPr>
        </p:nvSpPr>
        <p:spPr>
          <a:xfrm>
            <a:off x="6970690" y="6356351"/>
            <a:ext cx="2057400" cy="365125"/>
          </a:xfrm>
        </p:spPr>
        <p:txBody>
          <a:bodyPr/>
          <a:lstStyle/>
          <a:p>
            <a:fld id="{95D2A900-6487-4CD6-86C6-6380F32AA30B}" type="slidenum">
              <a:rPr kumimoji="1" lang="ja-JP" altLang="en-US" smtClean="0"/>
              <a:t>3</a:t>
            </a:fld>
            <a:endParaRPr kumimoji="1" lang="ja-JP" altLang="en-US" dirty="0"/>
          </a:p>
        </p:txBody>
      </p:sp>
      <p:sp>
        <p:nvSpPr>
          <p:cNvPr id="6" name="正方形/長方形 5"/>
          <p:cNvSpPr/>
          <p:nvPr/>
        </p:nvSpPr>
        <p:spPr>
          <a:xfrm>
            <a:off x="0" y="-11136"/>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状況②</a:t>
            </a:r>
            <a:endParaRPr kumimoji="1" lang="ja-JP" altLang="en-US" sz="1600" b="1"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4186080048"/>
              </p:ext>
            </p:extLst>
          </p:nvPr>
        </p:nvGraphicFramePr>
        <p:xfrm>
          <a:off x="252514" y="5035647"/>
          <a:ext cx="8629231" cy="1230549"/>
        </p:xfrm>
        <a:graphic>
          <a:graphicData uri="http://schemas.openxmlformats.org/drawingml/2006/table">
            <a:tbl>
              <a:tblPr firstRow="1" bandRow="1">
                <a:tableStyleId>{5C22544A-7EE6-4342-B048-85BDC9FD1C3A}</a:tableStyleId>
              </a:tblPr>
              <a:tblGrid>
                <a:gridCol w="1885379">
                  <a:extLst>
                    <a:ext uri="{9D8B030D-6E8A-4147-A177-3AD203B41FA5}">
                      <a16:colId xmlns:a16="http://schemas.microsoft.com/office/drawing/2014/main" val="3893247426"/>
                    </a:ext>
                  </a:extLst>
                </a:gridCol>
                <a:gridCol w="1004552">
                  <a:extLst>
                    <a:ext uri="{9D8B030D-6E8A-4147-A177-3AD203B41FA5}">
                      <a16:colId xmlns:a16="http://schemas.microsoft.com/office/drawing/2014/main" val="4196616743"/>
                    </a:ext>
                  </a:extLst>
                </a:gridCol>
                <a:gridCol w="2884868">
                  <a:extLst>
                    <a:ext uri="{9D8B030D-6E8A-4147-A177-3AD203B41FA5}">
                      <a16:colId xmlns:a16="http://schemas.microsoft.com/office/drawing/2014/main" val="1389043281"/>
                    </a:ext>
                  </a:extLst>
                </a:gridCol>
                <a:gridCol w="2854432">
                  <a:extLst>
                    <a:ext uri="{9D8B030D-6E8A-4147-A177-3AD203B41FA5}">
                      <a16:colId xmlns:a16="http://schemas.microsoft.com/office/drawing/2014/main" val="2950247807"/>
                    </a:ext>
                  </a:extLst>
                </a:gridCol>
              </a:tblGrid>
              <a:tr h="361926">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8686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介護予防の推進に資する専門職広域支援調整連絡会の開催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3</a:t>
                      </a:r>
                      <a:r>
                        <a:rPr kumimoji="1" lang="ja-JP" altLang="en-US" sz="1400" dirty="0">
                          <a:solidFill>
                            <a:schemeClr val="tx1"/>
                          </a:solidFill>
                          <a:latin typeface="Meiryo UI" panose="020B0604030504040204" pitchFamily="50" charset="-128"/>
                          <a:ea typeface="Meiryo UI" panose="020B0604030504040204" pitchFamily="50" charset="-128"/>
                        </a:rPr>
                        <a:t>回</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zh-TW" sz="1400" dirty="0" smtClean="0">
                          <a:solidFill>
                            <a:schemeClr val="tx1"/>
                          </a:solidFill>
                          <a:latin typeface="Meiryo UI" panose="020B0604030504040204" pitchFamily="50" charset="-128"/>
                          <a:ea typeface="Meiryo UI" panose="020B0604030504040204" pitchFamily="50" charset="-128"/>
                        </a:rPr>
                        <a:t>【</a:t>
                      </a:r>
                      <a:r>
                        <a:rPr kumimoji="1" lang="zh-TW" altLang="en-US" sz="1400" dirty="0" smtClean="0">
                          <a:solidFill>
                            <a:schemeClr val="tx1"/>
                          </a:solidFill>
                          <a:latin typeface="Meiryo UI" panose="020B0604030504040204" pitchFamily="50" charset="-128"/>
                          <a:ea typeface="Meiryo UI" panose="020B0604030504040204" pitchFamily="50" charset="-128"/>
                        </a:rPr>
                        <a:t>専門職広域支援調整連絡会</a:t>
                      </a:r>
                      <a:r>
                        <a:rPr kumimoji="1" lang="en-US" altLang="zh-TW" sz="1400" dirty="0" smtClean="0">
                          <a:solidFill>
                            <a:schemeClr val="tx1"/>
                          </a:solidFill>
                          <a:latin typeface="Meiryo UI" panose="020B0604030504040204" pitchFamily="50" charset="-128"/>
                          <a:ea typeface="Meiryo UI" panose="020B0604030504040204" pitchFamily="50" charset="-128"/>
                        </a:rPr>
                        <a:t>】</a:t>
                      </a:r>
                    </a:p>
                    <a:p>
                      <a:pPr algn="ctr"/>
                      <a:r>
                        <a:rPr kumimoji="1" lang="en-US" altLang="zh-TW" sz="1400" dirty="0" smtClean="0">
                          <a:solidFill>
                            <a:schemeClr val="tx1"/>
                          </a:solidFill>
                          <a:latin typeface="Meiryo UI" panose="020B0604030504040204" pitchFamily="50" charset="-128"/>
                          <a:ea typeface="Meiryo UI" panose="020B0604030504040204" pitchFamily="50" charset="-128"/>
                        </a:rPr>
                        <a:t>3</a:t>
                      </a:r>
                      <a:r>
                        <a:rPr kumimoji="1" lang="zh-TW" altLang="en-US" sz="1400" dirty="0" smtClean="0">
                          <a:solidFill>
                            <a:schemeClr val="tx1"/>
                          </a:solidFill>
                          <a:latin typeface="Meiryo UI" panose="020B0604030504040204" pitchFamily="50" charset="-128"/>
                          <a:ea typeface="Meiryo UI" panose="020B0604030504040204" pitchFamily="50" charset="-128"/>
                        </a:rPr>
                        <a:t>回（専門職５団体、</a:t>
                      </a:r>
                      <a:r>
                        <a:rPr kumimoji="1" lang="en-US" altLang="zh-TW" sz="1400" dirty="0" smtClean="0">
                          <a:solidFill>
                            <a:schemeClr val="tx1"/>
                          </a:solidFill>
                          <a:latin typeface="Meiryo UI" panose="020B0604030504040204" pitchFamily="50" charset="-128"/>
                          <a:ea typeface="Meiryo UI" panose="020B0604030504040204" pitchFamily="50" charset="-128"/>
                        </a:rPr>
                        <a:t>5</a:t>
                      </a:r>
                      <a:r>
                        <a:rPr kumimoji="1" lang="zh-TW" altLang="en-US" sz="1400" dirty="0" smtClean="0">
                          <a:solidFill>
                            <a:schemeClr val="tx1"/>
                          </a:solidFill>
                          <a:latin typeface="Meiryo UI" panose="020B0604030504040204" pitchFamily="50" charset="-128"/>
                          <a:ea typeface="Meiryo UI" panose="020B0604030504040204" pitchFamily="50" charset="-128"/>
                        </a:rPr>
                        <a:t>市町村）</a:t>
                      </a:r>
                      <a:endParaRPr kumimoji="1" lang="en-US" altLang="zh-TW"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rPr>
                        <a:t>月に</a:t>
                      </a:r>
                      <a:r>
                        <a:rPr kumimoji="1" lang="en-US" altLang="ja-JP" sz="1400" dirty="0" smtClean="0">
                          <a:solidFill>
                            <a:schemeClr val="tx1"/>
                          </a:solidFill>
                          <a:latin typeface="Meiryo UI" panose="020B0604030504040204" pitchFamily="50" charset="-128"/>
                          <a:ea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rPr>
                        <a:t>回目開催予定）</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市町村のニーズを把握し、職能団体と連携し専門職に対する研修や市町村への派遣体制を整える。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704829497"/>
              </p:ext>
            </p:extLst>
          </p:nvPr>
        </p:nvGraphicFramePr>
        <p:xfrm>
          <a:off x="196321" y="1602136"/>
          <a:ext cx="8724061" cy="2699407"/>
        </p:xfrm>
        <a:graphic>
          <a:graphicData uri="http://schemas.openxmlformats.org/drawingml/2006/table">
            <a:tbl>
              <a:tblPr firstRow="1" bandRow="1">
                <a:tableStyleId>{5C22544A-7EE6-4342-B048-85BDC9FD1C3A}</a:tableStyleId>
              </a:tblPr>
              <a:tblGrid>
                <a:gridCol w="1928693">
                  <a:extLst>
                    <a:ext uri="{9D8B030D-6E8A-4147-A177-3AD203B41FA5}">
                      <a16:colId xmlns:a16="http://schemas.microsoft.com/office/drawing/2014/main" val="3893247426"/>
                    </a:ext>
                  </a:extLst>
                </a:gridCol>
                <a:gridCol w="1004552">
                  <a:extLst>
                    <a:ext uri="{9D8B030D-6E8A-4147-A177-3AD203B41FA5}">
                      <a16:colId xmlns:a16="http://schemas.microsoft.com/office/drawing/2014/main" val="4196616743"/>
                    </a:ext>
                  </a:extLst>
                </a:gridCol>
                <a:gridCol w="2871989">
                  <a:extLst>
                    <a:ext uri="{9D8B030D-6E8A-4147-A177-3AD203B41FA5}">
                      <a16:colId xmlns:a16="http://schemas.microsoft.com/office/drawing/2014/main" val="1389043281"/>
                    </a:ext>
                  </a:extLst>
                </a:gridCol>
                <a:gridCol w="2918827">
                  <a:extLst>
                    <a:ext uri="{9D8B030D-6E8A-4147-A177-3AD203B41FA5}">
                      <a16:colId xmlns:a16="http://schemas.microsoft.com/office/drawing/2014/main" val="3922693634"/>
                    </a:ext>
                  </a:extLst>
                </a:gridCol>
              </a:tblGrid>
              <a:tr h="483054">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14052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大阪府アドバイザーの市町村への派遣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50</a:t>
                      </a:r>
                      <a:r>
                        <a:rPr kumimoji="1" lang="ja-JP" altLang="en-US" sz="1400" dirty="0">
                          <a:solidFill>
                            <a:schemeClr val="tx1"/>
                          </a:solidFill>
                          <a:latin typeface="Meiryo UI" panose="020B0604030504040204" pitchFamily="50" charset="-128"/>
                          <a:ea typeface="Meiryo UI" panose="020B0604030504040204" pitchFamily="50" charset="-128"/>
                        </a:rPr>
                        <a:t>回</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重点支援市町への派遣</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４市町　</a:t>
                      </a:r>
                      <a:r>
                        <a:rPr kumimoji="1" lang="en-US" altLang="ja-JP" sz="1400" dirty="0" smtClean="0">
                          <a:solidFill>
                            <a:schemeClr val="tx1"/>
                          </a:solidFill>
                          <a:latin typeface="Meiryo UI" panose="020B0604030504040204" pitchFamily="50" charset="-128"/>
                          <a:ea typeface="Meiryo UI" panose="020B0604030504040204" pitchFamily="50" charset="-128"/>
                        </a:rPr>
                        <a:t>40</a:t>
                      </a:r>
                      <a:r>
                        <a:rPr kumimoji="1" lang="ja-JP" altLang="en-US" sz="1400" dirty="0" smtClean="0">
                          <a:solidFill>
                            <a:schemeClr val="tx1"/>
                          </a:solidFill>
                          <a:latin typeface="Meiryo UI" panose="020B0604030504040204" pitchFamily="50" charset="-128"/>
                          <a:ea typeface="Meiryo UI" panose="020B0604030504040204" pitchFamily="50" charset="-128"/>
                        </a:rPr>
                        <a:t>回</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その他市町村の求めに応じた派遣</a:t>
                      </a:r>
                      <a:r>
                        <a:rPr kumimoji="1" lang="en-US" altLang="ja-JP" sz="140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７市町村　</a:t>
                      </a:r>
                      <a:r>
                        <a:rPr kumimoji="1" lang="en-US" altLang="ja-JP" sz="1400" dirty="0" smtClean="0">
                          <a:solidFill>
                            <a:schemeClr val="tx1"/>
                          </a:solidFill>
                          <a:latin typeface="Meiryo UI" panose="020B0604030504040204" pitchFamily="50" charset="-128"/>
                          <a:ea typeface="Meiryo UI" panose="020B0604030504040204" pitchFamily="50" charset="-128"/>
                        </a:rPr>
                        <a:t>7</a:t>
                      </a:r>
                      <a:r>
                        <a:rPr kumimoji="1" lang="ja-JP" altLang="en-US" sz="1400" dirty="0" smtClean="0">
                          <a:solidFill>
                            <a:schemeClr val="tx1"/>
                          </a:solidFill>
                          <a:latin typeface="Meiryo UI" panose="020B0604030504040204" pitchFamily="50" charset="-128"/>
                          <a:ea typeface="Meiryo UI" panose="020B0604030504040204" pitchFamily="50" charset="-128"/>
                        </a:rPr>
                        <a:t>回</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rowSpan="2">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利用者の状態を改善するサービス（短期集中予防サービス等）の利用者が少ないという課題</a:t>
                      </a:r>
                      <a:r>
                        <a:rPr kumimoji="1" lang="ja-JP" altLang="en-US" sz="1400" strike="noStrike" dirty="0" smtClean="0">
                          <a:solidFill>
                            <a:schemeClr val="tx1"/>
                          </a:solidFill>
                          <a:latin typeface="Meiryo UI" panose="020B0604030504040204" pitchFamily="50" charset="-128"/>
                          <a:ea typeface="Meiryo UI" panose="020B0604030504040204" pitchFamily="50" charset="-128"/>
                        </a:rPr>
                        <a:t>に対し</a:t>
                      </a:r>
                      <a:r>
                        <a:rPr kumimoji="1" lang="ja-JP" altLang="en-US" sz="1400" dirty="0" smtClean="0">
                          <a:solidFill>
                            <a:schemeClr val="tx1"/>
                          </a:solidFill>
                          <a:latin typeface="Meiryo UI" panose="020B0604030504040204" pitchFamily="50" charset="-128"/>
                          <a:ea typeface="Meiryo UI" panose="020B0604030504040204" pitchFamily="50" charset="-128"/>
                        </a:rPr>
                        <a:t>、「大阪府アドバイザーの派遣」・「訪問アセスメント事業」</a:t>
                      </a:r>
                      <a:r>
                        <a:rPr kumimoji="1" lang="ja-JP" altLang="en-US" sz="1400" strike="noStrike" dirty="0" smtClean="0">
                          <a:solidFill>
                            <a:schemeClr val="tx1"/>
                          </a:solidFill>
                          <a:latin typeface="Meiryo UI" panose="020B0604030504040204" pitchFamily="50" charset="-128"/>
                          <a:ea typeface="Meiryo UI" panose="020B0604030504040204" pitchFamily="50" charset="-128"/>
                        </a:rPr>
                        <a:t>等</a:t>
                      </a:r>
                      <a:r>
                        <a:rPr kumimoji="1" lang="ja-JP" altLang="en-US" sz="1400" dirty="0" smtClean="0">
                          <a:solidFill>
                            <a:schemeClr val="tx1"/>
                          </a:solidFill>
                          <a:latin typeface="Meiryo UI" panose="020B0604030504040204" pitchFamily="50" charset="-128"/>
                          <a:ea typeface="Meiryo UI" panose="020B0604030504040204" pitchFamily="50" charset="-128"/>
                        </a:rPr>
                        <a:t>により予防ケアマネジメントの推進を目指す市町村に対して、各市町村の状況に応じた支援を実施。</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811104">
                <a:tc>
                  <a:txBody>
                    <a:bodyPr/>
                    <a:lstStyle/>
                    <a:p>
                      <a:pPr algn="l"/>
                      <a:r>
                        <a:rPr lang="ja-JP" altLang="en-US" sz="1400" kern="100" dirty="0">
                          <a:solidFill>
                            <a:schemeClr val="tx1"/>
                          </a:solidFill>
                          <a:latin typeface="Meiryo UI" panose="020B0604030504040204" pitchFamily="50" charset="-128"/>
                          <a:ea typeface="Meiryo UI" panose="020B0604030504040204" pitchFamily="50" charset="-128"/>
                          <a:cs typeface="Times New Roman"/>
                        </a:rPr>
                        <a:t>生活課題アセスメント訪問指導者の市町村への派遣</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en-US" altLang="ja-JP" sz="1400" dirty="0">
                          <a:solidFill>
                            <a:schemeClr val="tx1"/>
                          </a:solidFill>
                          <a:latin typeface="Meiryo UI" panose="020B0604030504040204" pitchFamily="50" charset="-128"/>
                          <a:ea typeface="Meiryo UI" panose="020B0604030504040204" pitchFamily="50" charset="-128"/>
                        </a:rPr>
                        <a:t>100</a:t>
                      </a:r>
                      <a:r>
                        <a:rPr kumimoji="1" lang="ja-JP" altLang="en-US" sz="1400" dirty="0">
                          <a:solidFill>
                            <a:schemeClr val="tx1"/>
                          </a:solidFill>
                          <a:latin typeface="Meiryo UI" panose="020B0604030504040204" pitchFamily="50" charset="-128"/>
                          <a:ea typeface="Meiryo UI" panose="020B0604030504040204" pitchFamily="50" charset="-128"/>
                        </a:rPr>
                        <a:t>回</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４市町　</a:t>
                      </a:r>
                      <a:r>
                        <a:rPr kumimoji="1" lang="en-US" altLang="ja-JP" sz="1400" dirty="0" smtClean="0">
                          <a:solidFill>
                            <a:schemeClr val="tx1"/>
                          </a:solidFill>
                          <a:latin typeface="Meiryo UI" panose="020B0604030504040204" pitchFamily="50" charset="-128"/>
                          <a:ea typeface="Meiryo UI" panose="020B0604030504040204" pitchFamily="50" charset="-128"/>
                        </a:rPr>
                        <a:t>67</a:t>
                      </a:r>
                      <a:r>
                        <a:rPr kumimoji="1" lang="ja-JP" altLang="en-US" sz="1400" dirty="0" smtClean="0">
                          <a:solidFill>
                            <a:schemeClr val="tx1"/>
                          </a:solidFill>
                          <a:latin typeface="Meiryo UI" panose="020B0604030504040204" pitchFamily="50" charset="-128"/>
                          <a:ea typeface="Meiryo UI" panose="020B0604030504040204" pitchFamily="50" charset="-128"/>
                        </a:rPr>
                        <a:t>回</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vMerge="1">
                  <a:txBody>
                    <a:bodyPr/>
                    <a:lstStyle/>
                    <a:p>
                      <a:pPr algn="l"/>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671845225"/>
                  </a:ext>
                </a:extLst>
              </a:tr>
            </a:tbl>
          </a:graphicData>
        </a:graphic>
      </p:graphicFrame>
    </p:spTree>
    <p:extLst>
      <p:ext uri="{BB962C8B-B14F-4D97-AF65-F5344CB8AC3E}">
        <p14:creationId xmlns:p14="http://schemas.microsoft.com/office/powerpoint/2010/main" val="11997674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573207"/>
            <a:ext cx="9053848" cy="6252596"/>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（２）介護給付等適正化</a:t>
            </a: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主な取組み</a:t>
            </a: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p>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○要介護認定の適正化の支援</a:t>
            </a: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5" name="表 4"/>
          <p:cNvGraphicFramePr>
            <a:graphicFrameLocks noGrp="1"/>
          </p:cNvGraphicFramePr>
          <p:nvPr>
            <p:extLst>
              <p:ext uri="{D42A27DB-BD31-4B8C-83A1-F6EECF244321}">
                <p14:modId xmlns:p14="http://schemas.microsoft.com/office/powerpoint/2010/main" val="17196335"/>
              </p:ext>
            </p:extLst>
          </p:nvPr>
        </p:nvGraphicFramePr>
        <p:xfrm>
          <a:off x="184274" y="1557752"/>
          <a:ext cx="8809599" cy="5100625"/>
        </p:xfrm>
        <a:graphic>
          <a:graphicData uri="http://schemas.openxmlformats.org/drawingml/2006/table">
            <a:tbl>
              <a:tblPr firstRow="1" bandRow="1">
                <a:tableStyleId>{5C22544A-7EE6-4342-B048-85BDC9FD1C3A}</a:tableStyleId>
              </a:tblPr>
              <a:tblGrid>
                <a:gridCol w="1858690">
                  <a:extLst>
                    <a:ext uri="{9D8B030D-6E8A-4147-A177-3AD203B41FA5}">
                      <a16:colId xmlns:a16="http://schemas.microsoft.com/office/drawing/2014/main" val="3893247426"/>
                    </a:ext>
                  </a:extLst>
                </a:gridCol>
                <a:gridCol w="1236357">
                  <a:extLst>
                    <a:ext uri="{9D8B030D-6E8A-4147-A177-3AD203B41FA5}">
                      <a16:colId xmlns:a16="http://schemas.microsoft.com/office/drawing/2014/main" val="4196616743"/>
                    </a:ext>
                  </a:extLst>
                </a:gridCol>
                <a:gridCol w="1988139">
                  <a:extLst>
                    <a:ext uri="{9D8B030D-6E8A-4147-A177-3AD203B41FA5}">
                      <a16:colId xmlns:a16="http://schemas.microsoft.com/office/drawing/2014/main" val="1389043281"/>
                    </a:ext>
                  </a:extLst>
                </a:gridCol>
                <a:gridCol w="3726413">
                  <a:extLst>
                    <a:ext uri="{9D8B030D-6E8A-4147-A177-3AD203B41FA5}">
                      <a16:colId xmlns:a16="http://schemas.microsoft.com/office/drawing/2014/main" val="3223587710"/>
                    </a:ext>
                  </a:extLst>
                </a:gridCol>
              </a:tblGrid>
              <a:tr h="377752">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実績</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9590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介護認定審査会委員新規研修の開催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１回</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年</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新規１回</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受講者：</a:t>
                      </a:r>
                      <a:r>
                        <a:rPr kumimoji="1" lang="en-US" altLang="ja-JP" sz="1400" dirty="0" smtClean="0">
                          <a:solidFill>
                            <a:schemeClr val="tx1"/>
                          </a:solidFill>
                          <a:latin typeface="Meiryo UI" panose="020B0604030504040204" pitchFamily="50" charset="-128"/>
                          <a:ea typeface="Meiryo UI" panose="020B0604030504040204" pitchFamily="50" charset="-128"/>
                        </a:rPr>
                        <a:t>206</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現任１回</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baseline="0" dirty="0" smtClean="0">
                          <a:solidFill>
                            <a:schemeClr val="tx1"/>
                          </a:solidFill>
                          <a:latin typeface="Meiryo UI" panose="020B0604030504040204" pitchFamily="50" charset="-128"/>
                          <a:ea typeface="Meiryo UI" panose="020B0604030504040204" pitchFamily="50" charset="-128"/>
                        </a:rPr>
                        <a:t>  受講者</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1,049</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公平・公正かつ適正な要介護認定の実施に向けて、介護認定審査会委員に対する研修を充実させるなど、市町村等への支援に努めていく。</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1629186">
                <a:tc>
                  <a:txBody>
                    <a:bodyPr/>
                    <a:lstStyle/>
                    <a:p>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認定調査員研修の</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開催</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新規４回</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年</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現任２回</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年</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新規４回</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修了者：</a:t>
                      </a:r>
                      <a:r>
                        <a:rPr kumimoji="1" lang="en-US" altLang="ja-JP" sz="1400" dirty="0" smtClean="0">
                          <a:solidFill>
                            <a:schemeClr val="tx1"/>
                          </a:solidFill>
                          <a:latin typeface="Meiryo UI" panose="020B0604030504040204" pitchFamily="50" charset="-128"/>
                          <a:ea typeface="Meiryo UI" panose="020B0604030504040204" pitchFamily="50" charset="-128"/>
                        </a:rPr>
                        <a:t>387</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rPr>
                        <a:t>月に</a:t>
                      </a:r>
                      <a:r>
                        <a:rPr kumimoji="1" lang="en-US" altLang="ja-JP" sz="1400" dirty="0" smtClean="0">
                          <a:solidFill>
                            <a:schemeClr val="tx1"/>
                          </a:solidFill>
                          <a:latin typeface="Meiryo UI" panose="020B0604030504040204" pitchFamily="50" charset="-128"/>
                          <a:ea typeface="Meiryo UI" panose="020B0604030504040204" pitchFamily="50" charset="-128"/>
                        </a:rPr>
                        <a:t>4</a:t>
                      </a:r>
                      <a:r>
                        <a:rPr kumimoji="1" lang="ja-JP" altLang="en-US" sz="1400" dirty="0" smtClean="0">
                          <a:solidFill>
                            <a:schemeClr val="tx1"/>
                          </a:solidFill>
                          <a:latin typeface="Meiryo UI" panose="020B0604030504040204" pitchFamily="50" charset="-128"/>
                          <a:ea typeface="Meiryo UI" panose="020B0604030504040204" pitchFamily="50" charset="-128"/>
                        </a:rPr>
                        <a:t>回目を開催予定</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現任１回</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baseline="0" dirty="0" smtClean="0">
                          <a:solidFill>
                            <a:schemeClr val="tx1"/>
                          </a:solidFill>
                          <a:latin typeface="Meiryo UI" panose="020B0604030504040204" pitchFamily="50" charset="-128"/>
                          <a:ea typeface="Meiryo UI" panose="020B0604030504040204" pitchFamily="50" charset="-128"/>
                        </a:rPr>
                        <a:t>  受講者</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148</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連絡会</a:t>
                      </a: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回</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受講者：</a:t>
                      </a:r>
                      <a:r>
                        <a:rPr kumimoji="1" lang="en-US" altLang="ja-JP" sz="1400" dirty="0" smtClean="0">
                          <a:solidFill>
                            <a:schemeClr val="tx1"/>
                          </a:solidFill>
                          <a:latin typeface="Meiryo UI" panose="020B0604030504040204" pitchFamily="50" charset="-128"/>
                          <a:ea typeface="Meiryo UI" panose="020B0604030504040204" pitchFamily="50" charset="-128"/>
                        </a:rPr>
                        <a:t>55</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現任の認定調査員対象に研修を</a:t>
                      </a: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回、連絡会を１回開催し、認定調査の課題及び効果的な研修プログラムの共有を図った。公平・公正かつ適切な認定調査を実施するために必要な知識及び技能を認定調査員や市町村職員等が修得できるよう、研修を充実させるなど、市町村等への支援に努めてい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671845225"/>
                  </a:ext>
                </a:extLst>
              </a:tr>
              <a:tr h="11756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主治医意見書作成</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研修の開催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２回</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年</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２回　</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algn="l"/>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　受講者：</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357</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名</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algn="l"/>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9</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月</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17</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日開催）</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algn="l"/>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3</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月に</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2</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回目を開催予定</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要介護認定等に係る審査判定の重要な資料である主治医意見書の記載が迅速かつ適切に行われるよう関係者に対する研修を充実させるよう努めていく。また、引き続き病院医師及び職員等、医療従事者の理解促進を図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128828680"/>
                  </a:ext>
                </a:extLst>
              </a:tr>
              <a:tr h="9590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市町村要介護認定担当職員研修の開催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回</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年</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回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受講者：</a:t>
                      </a:r>
                      <a:r>
                        <a:rPr kumimoji="1" lang="en-US" altLang="ja-JP" sz="1400" dirty="0" smtClean="0">
                          <a:solidFill>
                            <a:schemeClr val="tx1"/>
                          </a:solidFill>
                          <a:latin typeface="Meiryo UI" panose="020B0604030504040204" pitchFamily="50" charset="-128"/>
                          <a:ea typeface="Meiryo UI" panose="020B0604030504040204" pitchFamily="50" charset="-128"/>
                        </a:rPr>
                        <a:t>61</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市町村職員等、介護認定審査会の運営に関わる者が必要な知識、技能を修得し、公平・公正かつ適正な要介護認定が実施できるよう、プロセスに関わる関係者に対する研修を充実させる。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1297222082"/>
                  </a:ext>
                </a:extLst>
              </a:tr>
            </a:tbl>
          </a:graphicData>
        </a:graphic>
      </p:graphicFrame>
      <p:sp>
        <p:nvSpPr>
          <p:cNvPr id="3" name="スライド番号プレースホルダー 2"/>
          <p:cNvSpPr>
            <a:spLocks noGrp="1"/>
          </p:cNvSpPr>
          <p:nvPr>
            <p:ph type="sldNum" sz="quarter" idx="12"/>
          </p:nvPr>
        </p:nvSpPr>
        <p:spPr>
          <a:xfrm>
            <a:off x="6936473" y="6400491"/>
            <a:ext cx="2057400" cy="365125"/>
          </a:xfrm>
        </p:spPr>
        <p:txBody>
          <a:bodyPr/>
          <a:lstStyle/>
          <a:p>
            <a:fld id="{95D2A900-6487-4CD6-86C6-6380F32AA30B}" type="slidenum">
              <a:rPr kumimoji="1" lang="ja-JP" altLang="en-US" smtClean="0"/>
              <a:t>4</a:t>
            </a:fld>
            <a:endParaRPr kumimoji="1" lang="ja-JP" altLang="en-US" dirty="0"/>
          </a:p>
        </p:txBody>
      </p:sp>
      <p:sp>
        <p:nvSpPr>
          <p:cNvPr id="15" name="正方形/長方形 14"/>
          <p:cNvSpPr/>
          <p:nvPr/>
        </p:nvSpPr>
        <p:spPr>
          <a:xfrm>
            <a:off x="0" y="0"/>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状況③</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227342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068" y="626257"/>
            <a:ext cx="9007521" cy="6095219"/>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（２）介護給付等適正化</a:t>
            </a: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主な取組み</a:t>
            </a: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p>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○ケアプラン点検の支援、給付</a:t>
            </a:r>
            <a:r>
              <a:rPr lang="ja-JP" altLang="en-US" kern="100" dirty="0">
                <a:solidFill>
                  <a:sysClr val="windowText" lastClr="000000"/>
                </a:solidFill>
                <a:latin typeface="Meiryo UI" panose="020B0604030504040204" pitchFamily="50" charset="-128"/>
                <a:ea typeface="Meiryo UI" panose="020B0604030504040204" pitchFamily="50" charset="-128"/>
                <a:cs typeface="Times New Roman"/>
              </a:rPr>
              <a:t>実績の活用等の支援</a:t>
            </a:r>
            <a:endParaRPr lang="en-US" altLang="ja-JP"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6" name="表 5"/>
          <p:cNvGraphicFramePr>
            <a:graphicFrameLocks noGrp="1"/>
          </p:cNvGraphicFramePr>
          <p:nvPr>
            <p:extLst>
              <p:ext uri="{D42A27DB-BD31-4B8C-83A1-F6EECF244321}">
                <p14:modId xmlns:p14="http://schemas.microsoft.com/office/powerpoint/2010/main" val="1624716130"/>
              </p:ext>
            </p:extLst>
          </p:nvPr>
        </p:nvGraphicFramePr>
        <p:xfrm>
          <a:off x="261627" y="1648491"/>
          <a:ext cx="8534401" cy="3734873"/>
        </p:xfrm>
        <a:graphic>
          <a:graphicData uri="http://schemas.openxmlformats.org/drawingml/2006/table">
            <a:tbl>
              <a:tblPr firstRow="1" bandRow="1">
                <a:tableStyleId>{5C22544A-7EE6-4342-B048-85BDC9FD1C3A}</a:tableStyleId>
              </a:tblPr>
              <a:tblGrid>
                <a:gridCol w="2045325">
                  <a:extLst>
                    <a:ext uri="{9D8B030D-6E8A-4147-A177-3AD203B41FA5}">
                      <a16:colId xmlns:a16="http://schemas.microsoft.com/office/drawing/2014/main" val="3893247426"/>
                    </a:ext>
                  </a:extLst>
                </a:gridCol>
                <a:gridCol w="1028676">
                  <a:extLst>
                    <a:ext uri="{9D8B030D-6E8A-4147-A177-3AD203B41FA5}">
                      <a16:colId xmlns:a16="http://schemas.microsoft.com/office/drawing/2014/main" val="4196616743"/>
                    </a:ext>
                  </a:extLst>
                </a:gridCol>
                <a:gridCol w="2665927">
                  <a:extLst>
                    <a:ext uri="{9D8B030D-6E8A-4147-A177-3AD203B41FA5}">
                      <a16:colId xmlns:a16="http://schemas.microsoft.com/office/drawing/2014/main" val="1389043281"/>
                    </a:ext>
                  </a:extLst>
                </a:gridCol>
                <a:gridCol w="2794473">
                  <a:extLst>
                    <a:ext uri="{9D8B030D-6E8A-4147-A177-3AD203B41FA5}">
                      <a16:colId xmlns:a16="http://schemas.microsoft.com/office/drawing/2014/main" val="823362463"/>
                    </a:ext>
                  </a:extLst>
                </a:gridCol>
              </a:tblGrid>
              <a:tr h="421603">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実績</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16566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ケアプラン点検に従事する市町村職員のスキルアップに向けた研修の開催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１回</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年</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集合研修</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受講者：</a:t>
                      </a:r>
                      <a:r>
                        <a:rPr kumimoji="1" lang="en-US" altLang="ja-JP" sz="1400" dirty="0" smtClean="0">
                          <a:solidFill>
                            <a:schemeClr val="tx1"/>
                          </a:solidFill>
                          <a:latin typeface="Meiryo UI" panose="020B0604030504040204" pitchFamily="50" charset="-128"/>
                          <a:ea typeface="Meiryo UI" panose="020B0604030504040204" pitchFamily="50" charset="-128"/>
                        </a:rPr>
                        <a:t>39</a:t>
                      </a:r>
                      <a:r>
                        <a:rPr kumimoji="1" lang="ja-JP" altLang="en-US" sz="1400" dirty="0" smtClean="0">
                          <a:solidFill>
                            <a:schemeClr val="tx1"/>
                          </a:solidFill>
                          <a:latin typeface="Meiryo UI" panose="020B0604030504040204" pitchFamily="50" charset="-128"/>
                          <a:ea typeface="Meiryo UI" panose="020B0604030504040204" pitchFamily="50" charset="-128"/>
                        </a:rPr>
                        <a:t>名（</a:t>
                      </a:r>
                      <a:r>
                        <a:rPr kumimoji="1" lang="en-US" altLang="ja-JP" sz="1400" dirty="0" smtClean="0">
                          <a:solidFill>
                            <a:schemeClr val="tx1"/>
                          </a:solidFill>
                          <a:latin typeface="Meiryo UI" panose="020B0604030504040204" pitchFamily="50" charset="-128"/>
                          <a:ea typeface="Meiryo UI" panose="020B0604030504040204" pitchFamily="50" charset="-128"/>
                        </a:rPr>
                        <a:t>7</a:t>
                      </a:r>
                      <a:r>
                        <a:rPr kumimoji="1" lang="ja-JP" altLang="en-US" sz="1400" dirty="0" smtClean="0">
                          <a:solidFill>
                            <a:schemeClr val="tx1"/>
                          </a:solidFill>
                          <a:latin typeface="Meiryo UI" panose="020B0604030504040204" pitchFamily="50" charset="-128"/>
                          <a:ea typeface="Meiryo UI" panose="020B0604030504040204" pitchFamily="50" charset="-128"/>
                        </a:rPr>
                        <a:t>月</a:t>
                      </a:r>
                      <a:r>
                        <a:rPr kumimoji="1" lang="en-US" altLang="ja-JP" sz="1400" dirty="0" smtClean="0">
                          <a:solidFill>
                            <a:schemeClr val="tx1"/>
                          </a:solidFill>
                          <a:latin typeface="Meiryo UI" panose="020B0604030504040204" pitchFamily="50" charset="-128"/>
                          <a:ea typeface="Meiryo UI" panose="020B0604030504040204" pitchFamily="50" charset="-128"/>
                        </a:rPr>
                        <a:t>8</a:t>
                      </a:r>
                      <a:r>
                        <a:rPr kumimoji="1" lang="ja-JP" altLang="en-US" sz="1400" dirty="0" smtClean="0">
                          <a:solidFill>
                            <a:schemeClr val="tx1"/>
                          </a:solidFill>
                          <a:latin typeface="Meiryo UI" panose="020B0604030504040204" pitchFamily="50" charset="-128"/>
                          <a:ea typeface="Meiryo UI" panose="020B0604030504040204" pitchFamily="50" charset="-128"/>
                        </a:rPr>
                        <a:t>日開催）</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rPr>
                        <a:t>月に２回目を開催予定）</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rowSpan="2">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専門的な知識を有する職員の不足やノウハウの蓄積に課題があることから、ケアプラン点検や給付実績の活用等について大阪府国民健康保険団体連合会と連携し研修会を行い、先進的な取組みについて共有や情報提供を行うなど、給付の適正化を図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16566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介護給付適正化システムの操作研修等の開催</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kern="100" dirty="0" smtClean="0">
                        <a:solidFill>
                          <a:schemeClr val="tx1"/>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１回</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年</a:t>
                      </a:r>
                      <a:endParaRPr kumimoji="1" lang="ja-JP" altLang="en-US" sz="1400" dirty="0" smtClean="0">
                        <a:solidFill>
                          <a:schemeClr val="tx1"/>
                        </a:solidFill>
                        <a:latin typeface="Meiryo UI" panose="020B0604030504040204" pitchFamily="50" charset="-128"/>
                        <a:ea typeface="Meiryo UI" panose="020B0604030504040204" pitchFamily="50" charset="-128"/>
                      </a:endParaRPr>
                    </a:p>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回</a:t>
                      </a: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rPr>
                        <a:t>月に開催予定）</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vMerge="1">
                  <a:txBody>
                    <a:bodyPr/>
                    <a:lstStyle/>
                    <a:p>
                      <a:pPr algn="ct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498260598"/>
                  </a:ext>
                </a:extLst>
              </a:tr>
            </a:tbl>
          </a:graphicData>
        </a:graphic>
      </p:graphicFrame>
      <p:sp>
        <p:nvSpPr>
          <p:cNvPr id="3" name="スライド番号プレースホルダー 2"/>
          <p:cNvSpPr>
            <a:spLocks noGrp="1"/>
          </p:cNvSpPr>
          <p:nvPr>
            <p:ph type="sldNum" sz="quarter" idx="12"/>
          </p:nvPr>
        </p:nvSpPr>
        <p:spPr>
          <a:xfrm>
            <a:off x="6975189" y="6356351"/>
            <a:ext cx="2057400" cy="365125"/>
          </a:xfrm>
        </p:spPr>
        <p:txBody>
          <a:bodyPr/>
          <a:lstStyle/>
          <a:p>
            <a:fld id="{95D2A900-6487-4CD6-86C6-6380F32AA30B}" type="slidenum">
              <a:rPr kumimoji="1" lang="ja-JP" altLang="en-US" smtClean="0"/>
              <a:t>5</a:t>
            </a:fld>
            <a:endParaRPr kumimoji="1" lang="ja-JP" altLang="en-US" dirty="0"/>
          </a:p>
        </p:txBody>
      </p:sp>
      <p:sp>
        <p:nvSpPr>
          <p:cNvPr id="15" name="正方形/長方形 14"/>
          <p:cNvSpPr/>
          <p:nvPr/>
        </p:nvSpPr>
        <p:spPr>
          <a:xfrm>
            <a:off x="0" y="0"/>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状況④</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317012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702208"/>
            <a:ext cx="9007521" cy="6019268"/>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（３）福祉・介護サービスを担う人材の確保及び資質の向上</a:t>
            </a:r>
          </a:p>
          <a:p>
            <a:pPr defTabSz="844083">
              <a:defRPr/>
            </a:pP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主な取組み</a:t>
            </a: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p>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○参入促進・魅力発信への取組み</a:t>
            </a: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7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r>
              <a:rPr lang="ja-JP" altLang="en-US" sz="1200" kern="100" dirty="0" smtClean="0">
                <a:solidFill>
                  <a:sysClr val="windowText" lastClr="000000"/>
                </a:solidFill>
                <a:latin typeface="Meiryo UI" panose="020B0604030504040204" pitchFamily="50" charset="-128"/>
                <a:ea typeface="Meiryo UI" panose="020B0604030504040204" pitchFamily="50" charset="-128"/>
                <a:cs typeface="Times New Roman"/>
              </a:rPr>
              <a:t>　　</a:t>
            </a: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sp>
        <p:nvSpPr>
          <p:cNvPr id="3" name="スライド番号プレースホルダー 2"/>
          <p:cNvSpPr>
            <a:spLocks noGrp="1"/>
          </p:cNvSpPr>
          <p:nvPr>
            <p:ph type="sldNum" sz="quarter" idx="12"/>
          </p:nvPr>
        </p:nvSpPr>
        <p:spPr>
          <a:xfrm>
            <a:off x="6950119" y="6359597"/>
            <a:ext cx="2057400" cy="365125"/>
          </a:xfrm>
        </p:spPr>
        <p:txBody>
          <a:bodyPr/>
          <a:lstStyle/>
          <a:p>
            <a:fld id="{95D2A900-6487-4CD6-86C6-6380F32AA30B}" type="slidenum">
              <a:rPr kumimoji="1" lang="ja-JP" altLang="en-US" smtClean="0"/>
              <a:t>6</a:t>
            </a:fld>
            <a:endParaRPr kumimoji="1" lang="ja-JP" altLang="en-US" dirty="0"/>
          </a:p>
        </p:txBody>
      </p:sp>
      <p:graphicFrame>
        <p:nvGraphicFramePr>
          <p:cNvPr id="16" name="表 15"/>
          <p:cNvGraphicFramePr>
            <a:graphicFrameLocks noGrp="1"/>
          </p:cNvGraphicFramePr>
          <p:nvPr>
            <p:extLst>
              <p:ext uri="{D42A27DB-BD31-4B8C-83A1-F6EECF244321}">
                <p14:modId xmlns:p14="http://schemas.microsoft.com/office/powerpoint/2010/main" val="2277782801"/>
              </p:ext>
            </p:extLst>
          </p:nvPr>
        </p:nvGraphicFramePr>
        <p:xfrm>
          <a:off x="196425" y="1658147"/>
          <a:ext cx="8614669" cy="4836051"/>
        </p:xfrm>
        <a:graphic>
          <a:graphicData uri="http://schemas.openxmlformats.org/drawingml/2006/table">
            <a:tbl>
              <a:tblPr firstRow="1" bandRow="1">
                <a:tableStyleId>{5C22544A-7EE6-4342-B048-85BDC9FD1C3A}</a:tableStyleId>
              </a:tblPr>
              <a:tblGrid>
                <a:gridCol w="1786921">
                  <a:extLst>
                    <a:ext uri="{9D8B030D-6E8A-4147-A177-3AD203B41FA5}">
                      <a16:colId xmlns:a16="http://schemas.microsoft.com/office/drawing/2014/main" val="3893247426"/>
                    </a:ext>
                  </a:extLst>
                </a:gridCol>
                <a:gridCol w="1395474">
                  <a:extLst>
                    <a:ext uri="{9D8B030D-6E8A-4147-A177-3AD203B41FA5}">
                      <a16:colId xmlns:a16="http://schemas.microsoft.com/office/drawing/2014/main" val="4196616743"/>
                    </a:ext>
                  </a:extLst>
                </a:gridCol>
                <a:gridCol w="2330604">
                  <a:extLst>
                    <a:ext uri="{9D8B030D-6E8A-4147-A177-3AD203B41FA5}">
                      <a16:colId xmlns:a16="http://schemas.microsoft.com/office/drawing/2014/main" val="1389043281"/>
                    </a:ext>
                  </a:extLst>
                </a:gridCol>
                <a:gridCol w="3101670">
                  <a:extLst>
                    <a:ext uri="{9D8B030D-6E8A-4147-A177-3AD203B41FA5}">
                      <a16:colId xmlns:a16="http://schemas.microsoft.com/office/drawing/2014/main" val="802514357"/>
                    </a:ext>
                  </a:extLst>
                </a:gridCol>
              </a:tblGrid>
              <a:tr h="386143">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実績</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159216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職業として介護の魅力を</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PR</a:t>
                      </a:r>
                      <a:endParaRPr lang="ja-JP" altLang="en-US" sz="1400" kern="100" dirty="0" smtClean="0">
                        <a:solidFill>
                          <a:schemeClr val="tx1"/>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職場体験参加者数</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３００人／年（延べ）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231</a:t>
                      </a:r>
                      <a:r>
                        <a:rPr kumimoji="1" lang="ja-JP" altLang="en-US" sz="1400" dirty="0" smtClean="0">
                          <a:solidFill>
                            <a:schemeClr val="tx1"/>
                          </a:solidFill>
                          <a:latin typeface="Meiryo UI" panose="020B0604030504040204" pitchFamily="50" charset="-128"/>
                          <a:ea typeface="Meiryo UI" panose="020B0604030504040204" pitchFamily="50" charset="-128"/>
                        </a:rPr>
                        <a:t>人／年（延べ）</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新型コロナウイルス感染症の影響により、各種セミナーや職場体験・インターンシップの実施が難しい状況にあるが、オンラインの活用や感染対策等を徹底し各事業を実施する。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46899131"/>
                  </a:ext>
                </a:extLst>
              </a:tr>
              <a:tr h="1390397">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kern="100" dirty="0" smtClean="0">
                        <a:solidFill>
                          <a:srgbClr val="FF0000"/>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a:t>
                      </a:r>
                      <a:endParaRPr lang="ja-JP" altLang="en-US" sz="1400" kern="100" dirty="0" smtClean="0">
                        <a:solidFill>
                          <a:schemeClr val="tx1"/>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府事業</a:t>
                      </a:r>
                      <a:r>
                        <a:rPr kumimoji="1" lang="en-US" altLang="ja-JP" sz="1400" dirty="0" smtClean="0">
                          <a:solidFill>
                            <a:schemeClr val="tx1"/>
                          </a:solidFill>
                          <a:latin typeface="Meiryo UI" panose="020B0604030504040204" pitchFamily="50" charset="-128"/>
                          <a:ea typeface="Meiryo UI" panose="020B0604030504040204" pitchFamily="50" charset="-128"/>
                        </a:rPr>
                        <a:t>PR</a:t>
                      </a:r>
                      <a:r>
                        <a:rPr kumimoji="1" lang="ja-JP" altLang="en-US" sz="1400" dirty="0" smtClean="0">
                          <a:solidFill>
                            <a:schemeClr val="tx1"/>
                          </a:solidFill>
                          <a:latin typeface="Meiryo UI" panose="020B0604030504040204" pitchFamily="50" charset="-128"/>
                          <a:ea typeface="Meiryo UI" panose="020B0604030504040204" pitchFamily="50" charset="-128"/>
                        </a:rPr>
                        <a:t>動画</a:t>
                      </a:r>
                      <a:r>
                        <a:rPr kumimoji="1" lang="en-US" altLang="ja-JP" sz="1400" dirty="0" smtClean="0">
                          <a:solidFill>
                            <a:schemeClr val="tx1"/>
                          </a:solidFill>
                          <a:latin typeface="Meiryo UI" panose="020B0604030504040204" pitchFamily="50" charset="-128"/>
                          <a:ea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rPr>
                        <a:t>本</a:t>
                      </a:r>
                      <a:r>
                        <a:rPr kumimoji="1" lang="en-US" altLang="ja-JP" sz="1400" dirty="0" smtClean="0">
                          <a:solidFill>
                            <a:schemeClr val="tx1"/>
                          </a:solidFill>
                          <a:latin typeface="Meiryo UI" panose="020B0604030504040204" pitchFamily="50" charset="-128"/>
                          <a:ea typeface="Meiryo UI" panose="020B0604030504040204" pitchFamily="50" charset="-128"/>
                        </a:rPr>
                        <a:t/>
                      </a:r>
                      <a:br>
                        <a:rPr kumimoji="1" lang="en-US" altLang="ja-JP" sz="1400" dirty="0" smtClean="0">
                          <a:solidFill>
                            <a:schemeClr val="tx1"/>
                          </a:solidFill>
                          <a:latin typeface="Meiryo UI" panose="020B0604030504040204" pitchFamily="50" charset="-128"/>
                          <a:ea typeface="Meiryo UI" panose="020B0604030504040204" pitchFamily="50" charset="-128"/>
                        </a:rPr>
                      </a:br>
                      <a:r>
                        <a:rPr kumimoji="1" lang="ja-JP" altLang="en-US" sz="1400" dirty="0" smtClean="0">
                          <a:solidFill>
                            <a:schemeClr val="tx1"/>
                          </a:solidFill>
                          <a:latin typeface="Meiryo UI" panose="020B0604030504040204" pitchFamily="50" charset="-128"/>
                          <a:ea typeface="Meiryo UI" panose="020B0604030504040204" pitchFamily="50" charset="-128"/>
                        </a:rPr>
                        <a:t>介護職魅力発信番組／</a:t>
                      </a:r>
                      <a:r>
                        <a:rPr kumimoji="1" lang="en-US" altLang="ja-JP" sz="1400" dirty="0" smtClean="0">
                          <a:solidFill>
                            <a:schemeClr val="tx1"/>
                          </a:solidFill>
                          <a:latin typeface="Meiryo UI" panose="020B0604030504040204" pitchFamily="50" charset="-128"/>
                          <a:ea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rPr>
                        <a:t>回</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生配信イベント／</a:t>
                      </a: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魅力発信単体の取組みに留まることなく、インターンシップへの参加を促進する等により、介護人材の参入促進に繋がるように事業を実施する。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6501566"/>
                  </a:ext>
                </a:extLst>
              </a:tr>
              <a:tr h="14673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ysClr val="windowText" lastClr="000000"/>
                          </a:solidFill>
                          <a:latin typeface="Meiryo UI" panose="020B0604030504040204" pitchFamily="50" charset="-128"/>
                          <a:ea typeface="Meiryo UI" panose="020B0604030504040204" pitchFamily="50" charset="-128"/>
                          <a:cs typeface="Times New Roman"/>
                        </a:rPr>
                        <a:t>資格を有しながら福祉・介護分野に就業していない介護福祉士への再就業支援研修参加者数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zh-CN" altLang="en-US" sz="1400" dirty="0" smtClean="0">
                          <a:solidFill>
                            <a:schemeClr val="tx1"/>
                          </a:solidFill>
                          <a:latin typeface="Meiryo UI" panose="020B0604030504040204" pitchFamily="50" charset="-128"/>
                          <a:ea typeface="Meiryo UI" panose="020B0604030504040204" pitchFamily="50" charset="-128"/>
                        </a:rPr>
                        <a:t>１００人／年</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研修実施回数</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rPr>
                        <a:t>回</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参加者</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23</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潜在介護福祉士等の所在の把握が難しい状況にあるが、研修参加者の増加に向け、より効果的な広報周知を行う。</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28828680"/>
                  </a:ext>
                </a:extLst>
              </a:tr>
            </a:tbl>
          </a:graphicData>
        </a:graphic>
      </p:graphicFrame>
      <p:sp>
        <p:nvSpPr>
          <p:cNvPr id="19" name="正方形/長方形 18"/>
          <p:cNvSpPr/>
          <p:nvPr/>
        </p:nvSpPr>
        <p:spPr>
          <a:xfrm>
            <a:off x="0" y="0"/>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a:t>
            </a:r>
            <a:r>
              <a:rPr kumimoji="1" lang="ja-JP" altLang="en-US" sz="2600" b="1" dirty="0" smtClean="0">
                <a:latin typeface="Meiryo UI" panose="020B0604030504040204" pitchFamily="50" charset="-128"/>
                <a:ea typeface="Meiryo UI" panose="020B0604030504040204" pitchFamily="50" charset="-128"/>
              </a:rPr>
              <a:t>２０２１の</a:t>
            </a:r>
            <a:r>
              <a:rPr kumimoji="1" lang="ja-JP" altLang="en-US" sz="2600" b="1" dirty="0">
                <a:latin typeface="Meiryo UI" panose="020B0604030504040204" pitchFamily="50" charset="-128"/>
                <a:ea typeface="Meiryo UI" panose="020B0604030504040204" pitchFamily="50" charset="-128"/>
              </a:rPr>
              <a:t>主な取組み</a:t>
            </a:r>
            <a:r>
              <a:rPr kumimoji="1" lang="ja-JP" altLang="en-US" sz="2600" b="1" dirty="0" smtClean="0">
                <a:latin typeface="Meiryo UI" panose="020B0604030504040204" pitchFamily="50" charset="-128"/>
                <a:ea typeface="Meiryo UI" panose="020B0604030504040204" pitchFamily="50" charset="-128"/>
              </a:rPr>
              <a:t>状況⑤</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727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702208"/>
            <a:ext cx="9007521" cy="6019268"/>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（３）福祉・介護サービスを担う人材の確保及び資質の向上</a:t>
            </a:r>
          </a:p>
          <a:p>
            <a:pPr defTabSz="844083">
              <a:defRPr/>
            </a:pP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主な取組み</a:t>
            </a: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p>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○参入促進・魅力発信への取組み</a:t>
            </a: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7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r>
              <a:rPr lang="ja-JP" altLang="en-US" sz="1200" kern="100" dirty="0" smtClean="0">
                <a:solidFill>
                  <a:sysClr val="windowText" lastClr="000000"/>
                </a:solidFill>
                <a:latin typeface="Meiryo UI" panose="020B0604030504040204" pitchFamily="50" charset="-128"/>
                <a:ea typeface="Meiryo UI" panose="020B0604030504040204" pitchFamily="50" charset="-128"/>
                <a:cs typeface="Times New Roman"/>
              </a:rPr>
              <a:t>　　</a:t>
            </a: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sp>
        <p:nvSpPr>
          <p:cNvPr id="3" name="スライド番号プレースホルダー 2"/>
          <p:cNvSpPr>
            <a:spLocks noGrp="1"/>
          </p:cNvSpPr>
          <p:nvPr>
            <p:ph type="sldNum" sz="quarter" idx="12"/>
          </p:nvPr>
        </p:nvSpPr>
        <p:spPr>
          <a:xfrm>
            <a:off x="6950121" y="6356351"/>
            <a:ext cx="2057400" cy="365125"/>
          </a:xfrm>
        </p:spPr>
        <p:txBody>
          <a:bodyPr/>
          <a:lstStyle/>
          <a:p>
            <a:fld id="{95D2A900-6487-4CD6-86C6-6380F32AA30B}" type="slidenum">
              <a:rPr kumimoji="1" lang="ja-JP" altLang="en-US" smtClean="0"/>
              <a:t>7</a:t>
            </a:fld>
            <a:endParaRPr kumimoji="1" lang="ja-JP" altLang="en-US" dirty="0"/>
          </a:p>
        </p:txBody>
      </p:sp>
      <p:graphicFrame>
        <p:nvGraphicFramePr>
          <p:cNvPr id="16" name="表 15"/>
          <p:cNvGraphicFramePr>
            <a:graphicFrameLocks noGrp="1"/>
          </p:cNvGraphicFramePr>
          <p:nvPr>
            <p:extLst>
              <p:ext uri="{D42A27DB-BD31-4B8C-83A1-F6EECF244321}">
                <p14:modId xmlns:p14="http://schemas.microsoft.com/office/powerpoint/2010/main" val="1837254133"/>
              </p:ext>
            </p:extLst>
          </p:nvPr>
        </p:nvGraphicFramePr>
        <p:xfrm>
          <a:off x="196425" y="1573197"/>
          <a:ext cx="8614669" cy="4783154"/>
        </p:xfrm>
        <a:graphic>
          <a:graphicData uri="http://schemas.openxmlformats.org/drawingml/2006/table">
            <a:tbl>
              <a:tblPr firstRow="1" bandRow="1">
                <a:tableStyleId>{5C22544A-7EE6-4342-B048-85BDC9FD1C3A}</a:tableStyleId>
              </a:tblPr>
              <a:tblGrid>
                <a:gridCol w="1671700">
                  <a:extLst>
                    <a:ext uri="{9D8B030D-6E8A-4147-A177-3AD203B41FA5}">
                      <a16:colId xmlns:a16="http://schemas.microsoft.com/office/drawing/2014/main" val="3893247426"/>
                    </a:ext>
                  </a:extLst>
                </a:gridCol>
                <a:gridCol w="1776596">
                  <a:extLst>
                    <a:ext uri="{9D8B030D-6E8A-4147-A177-3AD203B41FA5}">
                      <a16:colId xmlns:a16="http://schemas.microsoft.com/office/drawing/2014/main" val="4196616743"/>
                    </a:ext>
                  </a:extLst>
                </a:gridCol>
                <a:gridCol w="1777285">
                  <a:extLst>
                    <a:ext uri="{9D8B030D-6E8A-4147-A177-3AD203B41FA5}">
                      <a16:colId xmlns:a16="http://schemas.microsoft.com/office/drawing/2014/main" val="1389043281"/>
                    </a:ext>
                  </a:extLst>
                </a:gridCol>
                <a:gridCol w="3389088">
                  <a:extLst>
                    <a:ext uri="{9D8B030D-6E8A-4147-A177-3AD203B41FA5}">
                      <a16:colId xmlns:a16="http://schemas.microsoft.com/office/drawing/2014/main" val="802514357"/>
                    </a:ext>
                  </a:extLst>
                </a:gridCol>
              </a:tblGrid>
              <a:tr h="603881">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実績</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15347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介護助手導入の</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取組①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介護助手導入施設の</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離職率／</a:t>
                      </a:r>
                      <a:r>
                        <a:rPr kumimoji="1" lang="en-US" altLang="ja-JP" sz="1400" dirty="0" smtClean="0">
                          <a:solidFill>
                            <a:schemeClr val="tx1"/>
                          </a:solidFill>
                          <a:latin typeface="Meiryo UI" panose="020B0604030504040204" pitchFamily="50" charset="-128"/>
                          <a:ea typeface="Meiryo UI" panose="020B0604030504040204" pitchFamily="50" charset="-128"/>
                        </a:rPr>
                        <a:t>5</a:t>
                      </a:r>
                      <a:r>
                        <a:rPr kumimoji="1" lang="ja-JP" altLang="en-US" sz="1400" dirty="0" smtClean="0">
                          <a:solidFill>
                            <a:schemeClr val="tx1"/>
                          </a:solidFill>
                          <a:latin typeface="Meiryo UI" panose="020B0604030504040204" pitchFamily="50" charset="-128"/>
                          <a:ea typeface="Meiryo UI" panose="020B0604030504040204" pitchFamily="50" charset="-128"/>
                        </a:rPr>
                        <a:t>％低下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（令和５年度）</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マッチングイベント</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６回／年</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採用</a:t>
                      </a:r>
                      <a:r>
                        <a:rPr kumimoji="1" lang="en-US" altLang="ja-JP" sz="1400" dirty="0" smtClean="0">
                          <a:solidFill>
                            <a:schemeClr val="tx1"/>
                          </a:solidFill>
                          <a:latin typeface="Meiryo UI" panose="020B0604030504040204" pitchFamily="50" charset="-128"/>
                          <a:ea typeface="Meiryo UI" panose="020B0604030504040204" pitchFamily="50" charset="-128"/>
                        </a:rPr>
                        <a:t>12</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rgbClr val="FF0000"/>
                          </a:solidFill>
                          <a:latin typeface="Meiryo UI" panose="020B0604030504040204" pitchFamily="50" charset="-128"/>
                          <a:ea typeface="Meiryo UI" panose="020B0604030504040204" pitchFamily="50" charset="-128"/>
                        </a:rPr>
                        <a:t>７</a:t>
                      </a:r>
                      <a:r>
                        <a:rPr kumimoji="1" lang="ja-JP" altLang="en-US" sz="1400" dirty="0" smtClean="0">
                          <a:solidFill>
                            <a:schemeClr val="tx1"/>
                          </a:solidFill>
                          <a:latin typeface="Meiryo UI" panose="020B0604030504040204" pitchFamily="50" charset="-128"/>
                          <a:ea typeface="Meiryo UI" panose="020B0604030504040204" pitchFamily="50" charset="-128"/>
                        </a:rPr>
                        <a:t>施設）</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登録施設数を増やす為、事業所向け説明会を複数回開催するなど更なる広報周知を行う。</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7222082"/>
                  </a:ext>
                </a:extLst>
              </a:tr>
              <a:tr h="26445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介護助手導入の</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取組②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dirty="0" err="1" smtClean="0">
                          <a:solidFill>
                            <a:schemeClr val="tx1"/>
                          </a:solidFill>
                          <a:latin typeface="Meiryo UI" panose="020B0604030504040204" pitchFamily="50" charset="-128"/>
                          <a:ea typeface="Meiryo UI" panose="020B0604030504040204" pitchFamily="50" charset="-128"/>
                        </a:rPr>
                        <a:t>ー</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介護職チームケア実践力向上推進事業</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ct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・モデル老健施設での介護助手導入と介護職の専門性向上の実践（計画時</a:t>
                      </a:r>
                      <a:r>
                        <a:rPr kumimoji="1" lang="en-US" altLang="ja-JP" sz="1400" dirty="0" smtClean="0">
                          <a:solidFill>
                            <a:schemeClr val="tx1"/>
                          </a:solidFill>
                          <a:latin typeface="Meiryo UI" panose="020B0604030504040204" pitchFamily="50" charset="-128"/>
                          <a:ea typeface="Meiryo UI" panose="020B0604030504040204" pitchFamily="50" charset="-128"/>
                        </a:rPr>
                        <a:t>14</a:t>
                      </a:r>
                      <a:r>
                        <a:rPr kumimoji="1" lang="ja-JP" altLang="en-US" sz="1400" dirty="0" smtClean="0">
                          <a:solidFill>
                            <a:schemeClr val="tx1"/>
                          </a:solidFill>
                          <a:latin typeface="Meiryo UI" panose="020B0604030504040204" pitchFamily="50" charset="-128"/>
                          <a:ea typeface="Meiryo UI" panose="020B0604030504040204" pitchFamily="50" charset="-128"/>
                        </a:rPr>
                        <a:t>施設）</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・介護助手導入に関するサポートデスク</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事業成果を横展開する。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703054535"/>
                  </a:ext>
                </a:extLst>
              </a:tr>
            </a:tbl>
          </a:graphicData>
        </a:graphic>
      </p:graphicFrame>
      <p:sp>
        <p:nvSpPr>
          <p:cNvPr id="19" name="正方形/長方形 18"/>
          <p:cNvSpPr/>
          <p:nvPr/>
        </p:nvSpPr>
        <p:spPr>
          <a:xfrm>
            <a:off x="0" y="0"/>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a:t>
            </a:r>
            <a:r>
              <a:rPr kumimoji="1" lang="ja-JP" altLang="en-US" sz="2600" b="1" dirty="0" smtClean="0">
                <a:latin typeface="Meiryo UI" panose="020B0604030504040204" pitchFamily="50" charset="-128"/>
                <a:ea typeface="Meiryo UI" panose="020B0604030504040204" pitchFamily="50" charset="-128"/>
              </a:rPr>
              <a:t>２０２１の</a:t>
            </a:r>
            <a:r>
              <a:rPr kumimoji="1" lang="ja-JP" altLang="en-US" sz="2600" b="1" dirty="0">
                <a:latin typeface="Meiryo UI" panose="020B0604030504040204" pitchFamily="50" charset="-128"/>
                <a:ea typeface="Meiryo UI" panose="020B0604030504040204" pitchFamily="50" charset="-128"/>
              </a:rPr>
              <a:t>主な取組み</a:t>
            </a:r>
            <a:r>
              <a:rPr kumimoji="1" lang="ja-JP" altLang="en-US" sz="2600" b="1" dirty="0" smtClean="0">
                <a:latin typeface="Meiryo UI" panose="020B0604030504040204" pitchFamily="50" charset="-128"/>
                <a:ea typeface="Meiryo UI" panose="020B0604030504040204" pitchFamily="50" charset="-128"/>
              </a:rPr>
              <a:t>状況⑥</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618281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068" y="600499"/>
            <a:ext cx="9007521" cy="6198005"/>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（３）福祉・介護サービスを担う人材の確保及び資質の向上</a:t>
            </a:r>
          </a:p>
          <a:p>
            <a:pPr defTabSz="844083">
              <a:defRPr/>
            </a:pP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主な取組み</a:t>
            </a: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p>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○介護</a:t>
            </a:r>
            <a:r>
              <a:rPr lang="ja-JP" altLang="en-US" kern="100" dirty="0">
                <a:solidFill>
                  <a:sysClr val="windowText" lastClr="000000"/>
                </a:solidFill>
                <a:latin typeface="Meiryo UI" panose="020B0604030504040204" pitchFamily="50" charset="-128"/>
                <a:ea typeface="Meiryo UI" panose="020B0604030504040204" pitchFamily="50" charset="-128"/>
                <a:cs typeface="Times New Roman"/>
              </a:rPr>
              <a:t>職員の離職防止・定着促進・資質向上の取組み</a:t>
            </a: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7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5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○労働環境・処遇改善の取組み</a:t>
            </a: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r>
              <a:rPr lang="ja-JP" altLang="en-US" sz="1200" kern="100" dirty="0" smtClean="0">
                <a:solidFill>
                  <a:sysClr val="windowText" lastClr="000000"/>
                </a:solidFill>
                <a:latin typeface="Meiryo UI" panose="020B0604030504040204" pitchFamily="50" charset="-128"/>
                <a:ea typeface="Meiryo UI" panose="020B0604030504040204" pitchFamily="50" charset="-128"/>
                <a:cs typeface="Times New Roman"/>
              </a:rPr>
              <a:t>　　</a:t>
            </a: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7" name="表 6"/>
          <p:cNvGraphicFramePr>
            <a:graphicFrameLocks noGrp="1"/>
          </p:cNvGraphicFramePr>
          <p:nvPr>
            <p:extLst>
              <p:ext uri="{D42A27DB-BD31-4B8C-83A1-F6EECF244321}">
                <p14:modId xmlns:p14="http://schemas.microsoft.com/office/powerpoint/2010/main" val="1428266340"/>
              </p:ext>
            </p:extLst>
          </p:nvPr>
        </p:nvGraphicFramePr>
        <p:xfrm>
          <a:off x="115910" y="4690493"/>
          <a:ext cx="8873544" cy="2023220"/>
        </p:xfrm>
        <a:graphic>
          <a:graphicData uri="http://schemas.openxmlformats.org/drawingml/2006/table">
            <a:tbl>
              <a:tblPr firstRow="1" bandRow="1">
                <a:tableStyleId>{5C22544A-7EE6-4342-B048-85BDC9FD1C3A}</a:tableStyleId>
              </a:tblPr>
              <a:tblGrid>
                <a:gridCol w="1996225">
                  <a:extLst>
                    <a:ext uri="{9D8B030D-6E8A-4147-A177-3AD203B41FA5}">
                      <a16:colId xmlns:a16="http://schemas.microsoft.com/office/drawing/2014/main" val="3893247426"/>
                    </a:ext>
                  </a:extLst>
                </a:gridCol>
                <a:gridCol w="1365161">
                  <a:extLst>
                    <a:ext uri="{9D8B030D-6E8A-4147-A177-3AD203B41FA5}">
                      <a16:colId xmlns:a16="http://schemas.microsoft.com/office/drawing/2014/main" val="4196616743"/>
                    </a:ext>
                  </a:extLst>
                </a:gridCol>
                <a:gridCol w="2408349">
                  <a:extLst>
                    <a:ext uri="{9D8B030D-6E8A-4147-A177-3AD203B41FA5}">
                      <a16:colId xmlns:a16="http://schemas.microsoft.com/office/drawing/2014/main" val="1389043281"/>
                    </a:ext>
                  </a:extLst>
                </a:gridCol>
                <a:gridCol w="3103809">
                  <a:extLst>
                    <a:ext uri="{9D8B030D-6E8A-4147-A177-3AD203B41FA5}">
                      <a16:colId xmlns:a16="http://schemas.microsoft.com/office/drawing/2014/main" val="1487082821"/>
                    </a:ext>
                  </a:extLst>
                </a:gridCol>
              </a:tblGrid>
              <a:tr h="346820">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実績</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3103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介護ロボット</a:t>
                      </a:r>
                      <a:r>
                        <a:rPr lang="zh-TW" altLang="en-US" sz="1400" kern="100" dirty="0" smtClean="0">
                          <a:solidFill>
                            <a:schemeClr val="tx1"/>
                          </a:solidFill>
                          <a:latin typeface="Meiryo UI" panose="020B0604030504040204" pitchFamily="50" charset="-128"/>
                          <a:ea typeface="Meiryo UI" panose="020B0604030504040204" pitchFamily="50" charset="-128"/>
                          <a:cs typeface="Times New Roman"/>
                        </a:rPr>
                        <a:t>導入</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・活用支援事業における導入</a:t>
                      </a:r>
                      <a:r>
                        <a:rPr lang="zh-TW" altLang="en-US" sz="1400" kern="100" dirty="0" smtClean="0">
                          <a:solidFill>
                            <a:schemeClr val="tx1"/>
                          </a:solidFill>
                          <a:latin typeface="Meiryo UI" panose="020B0604030504040204" pitchFamily="50" charset="-128"/>
                          <a:ea typeface="Meiryo UI" panose="020B0604030504040204" pitchFamily="50" charset="-128"/>
                          <a:cs typeface="Times New Roman"/>
                        </a:rPr>
                        <a:t>施設</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・事業所</a:t>
                      </a:r>
                      <a:r>
                        <a:rPr lang="zh-TW" altLang="en-US" sz="1400" kern="100" dirty="0" smtClean="0">
                          <a:solidFill>
                            <a:schemeClr val="tx1"/>
                          </a:solidFill>
                          <a:latin typeface="Meiryo UI" panose="020B0604030504040204" pitchFamily="50" charset="-128"/>
                          <a:ea typeface="Meiryo UI" panose="020B0604030504040204" pitchFamily="50" charset="-128"/>
                          <a:cs typeface="Times New Roman"/>
                        </a:rPr>
                        <a:t>数</a:t>
                      </a:r>
                      <a:endParaRPr lang="ja-JP" altLang="en-US" sz="1400" kern="100" dirty="0" smtClean="0">
                        <a:solidFill>
                          <a:schemeClr val="tx1"/>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lang="zh-TW" altLang="en-US" sz="1400" kern="100" dirty="0" smtClean="0">
                          <a:solidFill>
                            <a:schemeClr val="tx1"/>
                          </a:solidFill>
                          <a:latin typeface="Meiryo UI" panose="020B0604030504040204" pitchFamily="50" charset="-128"/>
                          <a:ea typeface="Meiryo UI" panose="020B0604030504040204" pitchFamily="50" charset="-128"/>
                          <a:cs typeface="Times New Roman"/>
                        </a:rPr>
                        <a:t>３００施設</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事業所</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R5</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年度末）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4</a:t>
                      </a:r>
                      <a:r>
                        <a:rPr kumimoji="1" lang="ja-JP" altLang="en-US" sz="1400" dirty="0" smtClean="0">
                          <a:solidFill>
                            <a:schemeClr val="tx1"/>
                          </a:solidFill>
                          <a:latin typeface="Meiryo UI" panose="020B0604030504040204" pitchFamily="50" charset="-128"/>
                          <a:ea typeface="Meiryo UI" panose="020B0604030504040204" pitchFamily="50" charset="-128"/>
                        </a:rPr>
                        <a:t>年度補助事業所数：</a:t>
                      </a:r>
                      <a:r>
                        <a:rPr kumimoji="1" lang="en-US" altLang="ja-JP" sz="1400" dirty="0" smtClean="0">
                          <a:solidFill>
                            <a:schemeClr val="tx1"/>
                          </a:solidFill>
                          <a:latin typeface="Meiryo UI" panose="020B0604030504040204" pitchFamily="50" charset="-128"/>
                          <a:ea typeface="Meiryo UI" panose="020B0604030504040204" pitchFamily="50" charset="-128"/>
                        </a:rPr>
                        <a:t>68</a:t>
                      </a: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・累積補助事業所数：</a:t>
                      </a:r>
                      <a:r>
                        <a:rPr kumimoji="1" lang="en-US" altLang="ja-JP" sz="1400" dirty="0" smtClean="0">
                          <a:solidFill>
                            <a:schemeClr val="tx1"/>
                          </a:solidFill>
                          <a:latin typeface="Meiryo UI" panose="020B0604030504040204" pitchFamily="50" charset="-128"/>
                          <a:ea typeface="Meiryo UI" panose="020B0604030504040204" pitchFamily="50" charset="-128"/>
                        </a:rPr>
                        <a:t>307</a:t>
                      </a:r>
                      <a:r>
                        <a:rPr kumimoji="1" lang="ja-JP" altLang="en-US" sz="1400" dirty="0" smtClean="0">
                          <a:solidFill>
                            <a:schemeClr val="tx1"/>
                          </a:solidFill>
                          <a:latin typeface="Meiryo UI" panose="020B0604030504040204" pitchFamily="50" charset="-128"/>
                          <a:ea typeface="Meiryo UI" panose="020B0604030504040204" pitchFamily="50" charset="-128"/>
                        </a:rPr>
                        <a:t>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引き続き、介護ロボットの導入を促進し、介護従事者の負担軽減等による雇用環境の改善、離職防止及び定着促進に努める。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313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ICT</a:t>
                      </a:r>
                      <a:r>
                        <a:rPr lang="zh-TW" altLang="en-US" sz="1400" kern="100" dirty="0" smtClean="0">
                          <a:solidFill>
                            <a:schemeClr val="tx1"/>
                          </a:solidFill>
                          <a:latin typeface="Meiryo UI" panose="020B0604030504040204" pitchFamily="50" charset="-128"/>
                          <a:ea typeface="Meiryo UI" panose="020B0604030504040204" pitchFamily="50" charset="-128"/>
                          <a:cs typeface="Times New Roman"/>
                        </a:rPr>
                        <a:t>導入</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・活用支援事業における導入</a:t>
                      </a:r>
                      <a:r>
                        <a:rPr lang="zh-TW" altLang="en-US" sz="1400" kern="100" dirty="0" smtClean="0">
                          <a:solidFill>
                            <a:schemeClr val="tx1"/>
                          </a:solidFill>
                          <a:latin typeface="Meiryo UI" panose="020B0604030504040204" pitchFamily="50" charset="-128"/>
                          <a:ea typeface="Meiryo UI" panose="020B0604030504040204" pitchFamily="50" charset="-128"/>
                          <a:cs typeface="Times New Roman"/>
                        </a:rPr>
                        <a:t>施設</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・事業所</a:t>
                      </a:r>
                      <a:r>
                        <a:rPr lang="zh-TW" altLang="en-US" sz="1400" kern="100" dirty="0" smtClean="0">
                          <a:solidFill>
                            <a:schemeClr val="tx1"/>
                          </a:solidFill>
                          <a:latin typeface="Meiryo UI" panose="020B0604030504040204" pitchFamily="50" charset="-128"/>
                          <a:ea typeface="Meiryo UI" panose="020B0604030504040204" pitchFamily="50" charset="-128"/>
                          <a:cs typeface="Times New Roman"/>
                        </a:rPr>
                        <a:t>数</a:t>
                      </a:r>
                      <a:endParaRPr lang="ja-JP" altLang="en-US" sz="1400" kern="100" dirty="0" smtClean="0">
                        <a:solidFill>
                          <a:schemeClr val="tx1"/>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８９３</a:t>
                      </a:r>
                      <a:r>
                        <a:rPr lang="zh-TW" altLang="en-US" sz="1400" kern="100" dirty="0" smtClean="0">
                          <a:solidFill>
                            <a:schemeClr val="tx1"/>
                          </a:solidFill>
                          <a:latin typeface="Meiryo UI" panose="020B0604030504040204" pitchFamily="50" charset="-128"/>
                          <a:ea typeface="Meiryo UI" panose="020B0604030504040204" pitchFamily="50" charset="-128"/>
                          <a:cs typeface="Times New Roman"/>
                        </a:rPr>
                        <a:t>施設</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事業所</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R5</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年度末）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4</a:t>
                      </a:r>
                      <a:r>
                        <a:rPr kumimoji="1" lang="ja-JP" altLang="en-US" sz="1400" dirty="0" smtClean="0">
                          <a:solidFill>
                            <a:schemeClr val="tx1"/>
                          </a:solidFill>
                          <a:latin typeface="Meiryo UI" panose="020B0604030504040204" pitchFamily="50" charset="-128"/>
                          <a:ea typeface="Meiryo UI" panose="020B0604030504040204" pitchFamily="50" charset="-128"/>
                        </a:rPr>
                        <a:t>年度補助事業所数：</a:t>
                      </a:r>
                      <a:r>
                        <a:rPr kumimoji="1" lang="en-US" altLang="ja-JP" sz="1400" dirty="0" smtClean="0">
                          <a:solidFill>
                            <a:schemeClr val="tx1"/>
                          </a:solidFill>
                          <a:latin typeface="Meiryo UI" panose="020B0604030504040204" pitchFamily="50" charset="-128"/>
                          <a:ea typeface="Meiryo UI" panose="020B0604030504040204" pitchFamily="50" charset="-128"/>
                        </a:rPr>
                        <a:t>391</a:t>
                      </a: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・累積補助事業所数：</a:t>
                      </a:r>
                      <a:r>
                        <a:rPr kumimoji="1" lang="en-US" altLang="ja-JP" sz="1400" dirty="0" smtClean="0">
                          <a:solidFill>
                            <a:schemeClr val="tx1"/>
                          </a:solidFill>
                          <a:latin typeface="Meiryo UI" panose="020B0604030504040204" pitchFamily="50" charset="-128"/>
                          <a:ea typeface="Meiryo UI" panose="020B0604030504040204" pitchFamily="50" charset="-128"/>
                        </a:rPr>
                        <a:t>908</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厚生労働省の制度改正趣旨を踏まえ、業務改善とビッグデータの集約に資するよう、本事業の充実を図っていく。</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662210755"/>
                  </a:ext>
                </a:extLst>
              </a:tr>
            </a:tbl>
          </a:graphicData>
        </a:graphic>
      </p:graphicFrame>
      <p:sp>
        <p:nvSpPr>
          <p:cNvPr id="3" name="スライド番号プレースホルダー 2"/>
          <p:cNvSpPr>
            <a:spLocks noGrp="1"/>
          </p:cNvSpPr>
          <p:nvPr>
            <p:ph type="sldNum" sz="quarter" idx="12"/>
          </p:nvPr>
        </p:nvSpPr>
        <p:spPr>
          <a:xfrm>
            <a:off x="7013905" y="6449261"/>
            <a:ext cx="2057400" cy="365125"/>
          </a:xfrm>
        </p:spPr>
        <p:txBody>
          <a:bodyPr/>
          <a:lstStyle/>
          <a:p>
            <a:fld id="{95D2A900-6487-4CD6-86C6-6380F32AA30B}" type="slidenum">
              <a:rPr kumimoji="1" lang="ja-JP" altLang="en-US" smtClean="0"/>
              <a:t>8</a:t>
            </a:fld>
            <a:endParaRPr kumimoji="1" lang="ja-JP" altLang="en-US" dirty="0"/>
          </a:p>
        </p:txBody>
      </p:sp>
      <p:sp>
        <p:nvSpPr>
          <p:cNvPr id="19" name="正方形/長方形 18"/>
          <p:cNvSpPr/>
          <p:nvPr/>
        </p:nvSpPr>
        <p:spPr>
          <a:xfrm>
            <a:off x="0" y="-12879"/>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a:t>
            </a:r>
            <a:r>
              <a:rPr kumimoji="1" lang="ja-JP" altLang="en-US" sz="2600" b="1" dirty="0" smtClean="0">
                <a:latin typeface="Meiryo UI" panose="020B0604030504040204" pitchFamily="50" charset="-128"/>
                <a:ea typeface="Meiryo UI" panose="020B0604030504040204" pitchFamily="50" charset="-128"/>
              </a:rPr>
              <a:t>２０２１の</a:t>
            </a:r>
            <a:r>
              <a:rPr kumimoji="1" lang="ja-JP" altLang="en-US" sz="2600" b="1" dirty="0">
                <a:latin typeface="Meiryo UI" panose="020B0604030504040204" pitchFamily="50" charset="-128"/>
                <a:ea typeface="Meiryo UI" panose="020B0604030504040204" pitchFamily="50" charset="-128"/>
              </a:rPr>
              <a:t>主な取組み</a:t>
            </a:r>
            <a:r>
              <a:rPr kumimoji="1" lang="ja-JP" altLang="en-US" sz="2600" b="1" dirty="0" smtClean="0">
                <a:latin typeface="Meiryo UI" panose="020B0604030504040204" pitchFamily="50" charset="-128"/>
                <a:ea typeface="Meiryo UI" panose="020B0604030504040204" pitchFamily="50" charset="-128"/>
              </a:rPr>
              <a:t>状況⑦</a:t>
            </a:r>
            <a:endParaRPr kumimoji="1" lang="ja-JP" altLang="en-US" sz="1600" b="1" dirty="0">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642168587"/>
              </p:ext>
            </p:extLst>
          </p:nvPr>
        </p:nvGraphicFramePr>
        <p:xfrm>
          <a:off x="115910" y="1458964"/>
          <a:ext cx="8873544" cy="2834640"/>
        </p:xfrm>
        <a:graphic>
          <a:graphicData uri="http://schemas.openxmlformats.org/drawingml/2006/table">
            <a:tbl>
              <a:tblPr firstRow="1" bandRow="1">
                <a:tableStyleId>{5940675A-B579-460E-94D1-54222C63F5DA}</a:tableStyleId>
              </a:tblPr>
              <a:tblGrid>
                <a:gridCol w="1996225">
                  <a:extLst>
                    <a:ext uri="{9D8B030D-6E8A-4147-A177-3AD203B41FA5}">
                      <a16:colId xmlns:a16="http://schemas.microsoft.com/office/drawing/2014/main" val="184358009"/>
                    </a:ext>
                  </a:extLst>
                </a:gridCol>
                <a:gridCol w="1365161">
                  <a:extLst>
                    <a:ext uri="{9D8B030D-6E8A-4147-A177-3AD203B41FA5}">
                      <a16:colId xmlns:a16="http://schemas.microsoft.com/office/drawing/2014/main" val="1707139394"/>
                    </a:ext>
                  </a:extLst>
                </a:gridCol>
                <a:gridCol w="2434107">
                  <a:extLst>
                    <a:ext uri="{9D8B030D-6E8A-4147-A177-3AD203B41FA5}">
                      <a16:colId xmlns:a16="http://schemas.microsoft.com/office/drawing/2014/main" val="526350876"/>
                    </a:ext>
                  </a:extLst>
                </a:gridCol>
                <a:gridCol w="3078051">
                  <a:extLst>
                    <a:ext uri="{9D8B030D-6E8A-4147-A177-3AD203B41FA5}">
                      <a16:colId xmlns:a16="http://schemas.microsoft.com/office/drawing/2014/main" val="2326162174"/>
                    </a:ext>
                  </a:extLst>
                </a:gridCol>
              </a:tblGrid>
              <a:tr h="259788">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実績</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tc>
                <a:extLst>
                  <a:ext uri="{0D108BD9-81ED-4DB2-BD59-A6C34878D82A}">
                    <a16:rowId xmlns:a16="http://schemas.microsoft.com/office/drawing/2014/main" val="1712371379"/>
                  </a:ext>
                </a:extLst>
              </a:tr>
              <a:tr h="984156">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新任職員のモチベーション向上やチームリーダーを担う職員の専門性や組織力を高める階層別研修の実施</a:t>
                      </a:r>
                    </a:p>
                  </a:txBody>
                  <a:tcPr>
                    <a:no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10,000</a:t>
                      </a:r>
                      <a:r>
                        <a:rPr kumimoji="1" lang="ja-JP" altLang="en-US" sz="1400" dirty="0" smtClean="0">
                          <a:solidFill>
                            <a:schemeClr val="tx1"/>
                          </a:solidFill>
                          <a:latin typeface="Meiryo UI" panose="020B0604030504040204" pitchFamily="50" charset="-128"/>
                          <a:ea typeface="Meiryo UI" panose="020B0604030504040204" pitchFamily="50" charset="-128"/>
                        </a:rPr>
                        <a:t>人／年（延べ</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委託・補助</a:t>
                      </a:r>
                    </a:p>
                  </a:txBody>
                  <a:tcPr anchor="ctr">
                    <a:no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5,210</a:t>
                      </a:r>
                      <a:r>
                        <a:rPr kumimoji="1" lang="ja-JP" altLang="en-US" sz="1400" dirty="0" smtClean="0">
                          <a:solidFill>
                            <a:schemeClr val="tx1"/>
                          </a:solidFill>
                          <a:latin typeface="Meiryo UI" panose="020B0604030504040204" pitchFamily="50" charset="-128"/>
                          <a:ea typeface="Meiryo UI" panose="020B0604030504040204" pitchFamily="50" charset="-128"/>
                        </a:rPr>
                        <a:t>人　</a:t>
                      </a:r>
                    </a:p>
                  </a:txBody>
                  <a:tcPr anchor="ctr">
                    <a:noFill/>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〇新型コロナウイルス感染症の影響により、研修の実施が難しい状況においてはオンラインの活用や感染対策等を徹底し研修を実施した。今後もオンラインにおけるシステムの導入・維持を行う。　　</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oFill/>
                  </a:tcPr>
                </a:tc>
                <a:extLst>
                  <a:ext uri="{0D108BD9-81ED-4DB2-BD59-A6C34878D82A}">
                    <a16:rowId xmlns:a16="http://schemas.microsoft.com/office/drawing/2014/main" val="3897387441"/>
                  </a:ext>
                </a:extLst>
              </a:tr>
              <a:tr h="1169045">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介護・福祉等の専門職員や市町村職員を対象とし福祉用具を活用した研修や介護技術に関する専門相談等を実施</a:t>
                      </a: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2,000</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人／年（延べ）</a:t>
                      </a:r>
                    </a:p>
                  </a:txBody>
                  <a:tcPr anchor="ctr">
                    <a:no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市町村職員研修</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　１講座　</a:t>
                      </a:r>
                      <a:r>
                        <a:rPr kumimoji="1" lang="en-US" altLang="ja-JP" sz="1400" dirty="0" smtClean="0">
                          <a:solidFill>
                            <a:schemeClr val="tx1"/>
                          </a:solidFill>
                          <a:latin typeface="Meiryo UI" panose="020B0604030504040204" pitchFamily="50" charset="-128"/>
                          <a:ea typeface="Meiryo UI" panose="020B0604030504040204" pitchFamily="50" charset="-128"/>
                        </a:rPr>
                        <a:t>18</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介護・福祉等専門職員研修</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30</a:t>
                      </a:r>
                      <a:r>
                        <a:rPr kumimoji="1" lang="ja-JP" altLang="en-US" sz="1400" dirty="0" smtClean="0">
                          <a:solidFill>
                            <a:schemeClr val="tx1"/>
                          </a:solidFill>
                          <a:latin typeface="Meiryo UI" panose="020B0604030504040204" pitchFamily="50" charset="-128"/>
                          <a:ea typeface="Meiryo UI" panose="020B0604030504040204" pitchFamily="50" charset="-128"/>
                        </a:rPr>
                        <a:t>講座　</a:t>
                      </a:r>
                      <a:r>
                        <a:rPr kumimoji="1" lang="en-US" altLang="ja-JP" sz="1400" dirty="0" smtClean="0">
                          <a:solidFill>
                            <a:schemeClr val="tx1"/>
                          </a:solidFill>
                          <a:latin typeface="Meiryo UI" panose="020B0604030504040204" pitchFamily="50" charset="-128"/>
                          <a:ea typeface="Meiryo UI" panose="020B0604030504040204" pitchFamily="50" charset="-128"/>
                        </a:rPr>
                        <a:t>771</a:t>
                      </a:r>
                      <a:r>
                        <a:rPr kumimoji="1" lang="ja-JP" altLang="en-US" sz="1400" dirty="0" smtClean="0">
                          <a:solidFill>
                            <a:schemeClr val="tx1"/>
                          </a:solidFill>
                          <a:latin typeface="Meiryo UI" panose="020B0604030504040204" pitchFamily="50" charset="-128"/>
                          <a:ea typeface="Meiryo UI" panose="020B0604030504040204" pitchFamily="50" charset="-128"/>
                        </a:rPr>
                        <a:t>名</a:t>
                      </a:r>
                    </a:p>
                    <a:p>
                      <a:pPr algn="ctr"/>
                      <a:endParaRPr kumimoji="1" lang="ja-JP" altLang="en-US" sz="1400" dirty="0" smtClean="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相談窓口外での出張相談会等を行い、より広範囲の対象者への情報提供を行う。新型コロナウイルス感染症の影響により、研修の実施が難しい状況においてはオンラインの活用や感染対策等を徹底し研修を実施す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oFill/>
                  </a:tcPr>
                </a:tc>
                <a:extLst>
                  <a:ext uri="{0D108BD9-81ED-4DB2-BD59-A6C34878D82A}">
                    <a16:rowId xmlns:a16="http://schemas.microsoft.com/office/drawing/2014/main" val="1794487854"/>
                  </a:ext>
                </a:extLst>
              </a:tr>
            </a:tbl>
          </a:graphicData>
        </a:graphic>
      </p:graphicFrame>
    </p:spTree>
    <p:extLst>
      <p:ext uri="{BB962C8B-B14F-4D97-AF65-F5344CB8AC3E}">
        <p14:creationId xmlns:p14="http://schemas.microsoft.com/office/powerpoint/2010/main" val="5910686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068" y="808924"/>
            <a:ext cx="9007521" cy="5888089"/>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a:latin typeface="Meiryo UI" panose="020B0604030504040204" pitchFamily="50" charset="-128"/>
                <a:ea typeface="Meiryo UI" panose="020B0604030504040204" pitchFamily="50" charset="-128"/>
                <a:cs typeface="Times New Roman"/>
              </a:rPr>
              <a:t>＜大阪府認知症施策推進計画＞</a:t>
            </a: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r>
              <a:rPr lang="ja-JP" altLang="en-US" kern="100" dirty="0">
                <a:latin typeface="Meiryo UI" panose="020B0604030504040204" pitchFamily="50" charset="-128"/>
                <a:ea typeface="Meiryo UI" panose="020B0604030504040204" pitchFamily="50" charset="-128"/>
                <a:cs typeface="Times New Roman"/>
              </a:rPr>
              <a:t>（１）普及啓発・本人発信支援</a:t>
            </a:r>
          </a:p>
          <a:p>
            <a:pPr defTabSz="844083">
              <a:defRPr/>
            </a:pPr>
            <a:r>
              <a:rPr lang="en-US" altLang="ja-JP" kern="100" dirty="0">
                <a:latin typeface="Meiryo UI" panose="020B0604030504040204" pitchFamily="50" charset="-128"/>
                <a:ea typeface="Meiryo UI" panose="020B0604030504040204" pitchFamily="50" charset="-128"/>
                <a:cs typeface="Times New Roman"/>
              </a:rPr>
              <a:t>【</a:t>
            </a:r>
            <a:r>
              <a:rPr lang="ja-JP" altLang="en-US" kern="100" dirty="0">
                <a:latin typeface="Meiryo UI" panose="020B0604030504040204" pitchFamily="50" charset="-128"/>
                <a:ea typeface="Meiryo UI" panose="020B0604030504040204" pitchFamily="50" charset="-128"/>
                <a:cs typeface="Times New Roman"/>
              </a:rPr>
              <a:t>主な取組み</a:t>
            </a:r>
            <a:r>
              <a:rPr lang="en-US" altLang="ja-JP" kern="100" dirty="0">
                <a:latin typeface="Meiryo UI" panose="020B0604030504040204" pitchFamily="50" charset="-128"/>
                <a:ea typeface="Meiryo UI" panose="020B0604030504040204" pitchFamily="50" charset="-128"/>
                <a:cs typeface="Times New Roman"/>
              </a:rPr>
              <a:t>】</a:t>
            </a: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5" name="表 4"/>
          <p:cNvGraphicFramePr>
            <a:graphicFrameLocks noGrp="1"/>
          </p:cNvGraphicFramePr>
          <p:nvPr>
            <p:extLst/>
          </p:nvPr>
        </p:nvGraphicFramePr>
        <p:xfrm>
          <a:off x="261628" y="1714015"/>
          <a:ext cx="8534400" cy="3051167"/>
        </p:xfrm>
        <a:graphic>
          <a:graphicData uri="http://schemas.openxmlformats.org/drawingml/2006/table">
            <a:tbl>
              <a:tblPr firstRow="1" bandRow="1">
                <a:tableStyleId>{5C22544A-7EE6-4342-B048-85BDC9FD1C3A}</a:tableStyleId>
              </a:tblPr>
              <a:tblGrid>
                <a:gridCol w="1992175">
                  <a:extLst>
                    <a:ext uri="{9D8B030D-6E8A-4147-A177-3AD203B41FA5}">
                      <a16:colId xmlns:a16="http://schemas.microsoft.com/office/drawing/2014/main" val="3893247426"/>
                    </a:ext>
                  </a:extLst>
                </a:gridCol>
                <a:gridCol w="1558343">
                  <a:extLst>
                    <a:ext uri="{9D8B030D-6E8A-4147-A177-3AD203B41FA5}">
                      <a16:colId xmlns:a16="http://schemas.microsoft.com/office/drawing/2014/main" val="4196616743"/>
                    </a:ext>
                  </a:extLst>
                </a:gridCol>
                <a:gridCol w="2202288">
                  <a:extLst>
                    <a:ext uri="{9D8B030D-6E8A-4147-A177-3AD203B41FA5}">
                      <a16:colId xmlns:a16="http://schemas.microsoft.com/office/drawing/2014/main" val="1389043281"/>
                    </a:ext>
                  </a:extLst>
                </a:gridCol>
                <a:gridCol w="2781594">
                  <a:extLst>
                    <a:ext uri="{9D8B030D-6E8A-4147-A177-3AD203B41FA5}">
                      <a16:colId xmlns:a16="http://schemas.microsoft.com/office/drawing/2014/main" val="3282036241"/>
                    </a:ext>
                  </a:extLst>
                </a:gridCol>
              </a:tblGrid>
              <a:tr h="42377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目標値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13136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認知症サポーターの養成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kern="100" dirty="0">
                          <a:solidFill>
                            <a:schemeClr val="tx1"/>
                          </a:solidFill>
                          <a:latin typeface="Meiryo UI" panose="020B0604030504040204" pitchFamily="50" charset="-128"/>
                          <a:ea typeface="Meiryo UI" panose="020B0604030504040204" pitchFamily="50" charset="-128"/>
                          <a:cs typeface="Times New Roman"/>
                        </a:rPr>
                        <a:t>9</a:t>
                      </a:r>
                      <a:r>
                        <a:rPr lang="zh-TW" altLang="en-US" sz="1400" kern="100" dirty="0">
                          <a:solidFill>
                            <a:schemeClr val="tx1"/>
                          </a:solidFill>
                          <a:latin typeface="Meiryo UI" panose="020B0604030504040204" pitchFamily="50" charset="-128"/>
                          <a:ea typeface="Meiryo UI" panose="020B0604030504040204" pitchFamily="50" charset="-128"/>
                          <a:cs typeface="Times New Roman"/>
                        </a:rPr>
                        <a:t>４万人</a:t>
                      </a:r>
                      <a:endParaRPr lang="en-US" altLang="zh-TW" sz="1400" kern="100" dirty="0">
                        <a:solidFill>
                          <a:schemeClr val="tx1"/>
                        </a:solidFill>
                        <a:latin typeface="Meiryo UI" panose="020B0604030504040204" pitchFamily="50" charset="-128"/>
                        <a:ea typeface="Meiryo UI" panose="020B0604030504040204" pitchFamily="50" charset="-128"/>
                        <a:cs typeface="Times New Roman"/>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kern="100" dirty="0">
                          <a:solidFill>
                            <a:schemeClr val="tx1"/>
                          </a:solidFill>
                          <a:latin typeface="Meiryo UI" panose="020B0604030504040204" pitchFamily="50" charset="-128"/>
                          <a:ea typeface="Meiryo UI" panose="020B0604030504040204" pitchFamily="50" charset="-128"/>
                          <a:cs typeface="Times New Roman"/>
                        </a:rPr>
                        <a:t>（</a:t>
                      </a:r>
                      <a:r>
                        <a:rPr lang="ja-JP" altLang="en-US" sz="1400" kern="100" dirty="0">
                          <a:solidFill>
                            <a:schemeClr val="tx1"/>
                          </a:solidFill>
                          <a:latin typeface="Meiryo UI" panose="020B0604030504040204" pitchFamily="50" charset="-128"/>
                          <a:ea typeface="Meiryo UI" panose="020B0604030504040204" pitchFamily="50" charset="-128"/>
                          <a:cs typeface="Times New Roman"/>
                        </a:rPr>
                        <a:t>令和５</a:t>
                      </a:r>
                      <a:r>
                        <a:rPr lang="zh-TW" altLang="en-US" sz="1400" kern="100" dirty="0">
                          <a:solidFill>
                            <a:schemeClr val="tx1"/>
                          </a:solidFill>
                          <a:latin typeface="Meiryo UI" panose="020B0604030504040204" pitchFamily="50" charset="-128"/>
                          <a:ea typeface="Meiryo UI" panose="020B0604030504040204" pitchFamily="50" charset="-128"/>
                          <a:cs typeface="Times New Roman"/>
                        </a:rPr>
                        <a:t>年度末</a:t>
                      </a:r>
                      <a:endParaRPr lang="en-US" altLang="zh-TW" sz="1400" kern="100" dirty="0">
                        <a:solidFill>
                          <a:schemeClr val="tx1"/>
                        </a:solidFill>
                        <a:latin typeface="Meiryo UI" panose="020B0604030504040204" pitchFamily="50" charset="-128"/>
                        <a:ea typeface="Meiryo UI" panose="020B0604030504040204" pitchFamily="50" charset="-128"/>
                        <a:cs typeface="Times New Roman"/>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kern="100" dirty="0">
                          <a:solidFill>
                            <a:schemeClr val="tx1"/>
                          </a:solidFill>
                          <a:latin typeface="Meiryo UI" panose="020B0604030504040204" pitchFamily="50" charset="-128"/>
                          <a:ea typeface="Meiryo UI" panose="020B0604030504040204" pitchFamily="50" charset="-128"/>
                          <a:cs typeface="Times New Roman"/>
                        </a:rPr>
                        <a:t>累計）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23,462</a:t>
                      </a:r>
                      <a:r>
                        <a:rPr kumimoji="1" lang="ja-JP" altLang="en-US" sz="1400" dirty="0">
                          <a:solidFill>
                            <a:schemeClr val="tx1"/>
                          </a:solidFill>
                          <a:latin typeface="Meiryo UI" panose="020B0604030504040204" pitchFamily="50" charset="-128"/>
                          <a:ea typeface="Meiryo UI" panose="020B0604030504040204" pitchFamily="50" charset="-128"/>
                        </a:rPr>
                        <a:t>名</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累計</a:t>
                      </a:r>
                      <a:r>
                        <a:rPr kumimoji="1" lang="en-US" altLang="ja-JP" sz="1400" dirty="0">
                          <a:solidFill>
                            <a:schemeClr val="tx1"/>
                          </a:solidFill>
                          <a:latin typeface="Meiryo UI" panose="020B0604030504040204" pitchFamily="50" charset="-128"/>
                          <a:ea typeface="Meiryo UI" panose="020B0604030504040204" pitchFamily="50" charset="-128"/>
                        </a:rPr>
                        <a:t>790,106</a:t>
                      </a:r>
                      <a:r>
                        <a:rPr kumimoji="1" lang="ja-JP" altLang="en-US" sz="1400" dirty="0">
                          <a:solidFill>
                            <a:schemeClr val="tx1"/>
                          </a:solidFill>
                          <a:latin typeface="Meiryo UI" panose="020B0604030504040204" pitchFamily="50" charset="-128"/>
                          <a:ea typeface="Meiryo UI" panose="020B0604030504040204" pitchFamily="50" charset="-128"/>
                        </a:rPr>
                        <a:t>人</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zh-TW" altLang="en-US" sz="1400" dirty="0">
                          <a:solidFill>
                            <a:schemeClr val="tx1"/>
                          </a:solidFill>
                          <a:latin typeface="Meiryo UI" panose="020B0604030504040204" pitchFamily="50" charset="-128"/>
                          <a:ea typeface="Meiryo UI" panose="020B0604030504040204" pitchFamily="50" charset="-128"/>
                        </a:rPr>
                        <a:t>令和</a:t>
                      </a:r>
                      <a:r>
                        <a:rPr kumimoji="1" lang="ja-JP" altLang="en-US" sz="1400" dirty="0">
                          <a:solidFill>
                            <a:schemeClr val="tx1"/>
                          </a:solidFill>
                          <a:latin typeface="Meiryo UI" panose="020B0604030504040204" pitchFamily="50" charset="-128"/>
                          <a:ea typeface="Meiryo UI" panose="020B0604030504040204" pitchFamily="50" charset="-128"/>
                        </a:rPr>
                        <a:t>４</a:t>
                      </a:r>
                      <a:r>
                        <a:rPr kumimoji="1" lang="zh-TW" altLang="en-US" sz="1400" dirty="0">
                          <a:solidFill>
                            <a:schemeClr val="tx1"/>
                          </a:solidFill>
                          <a:latin typeface="Meiryo UI" panose="020B0604030504040204" pitchFamily="50" charset="-128"/>
                          <a:ea typeface="Meiryo UI" panose="020B0604030504040204" pitchFamily="50" charset="-128"/>
                        </a:rPr>
                        <a:t>年</a:t>
                      </a:r>
                      <a:r>
                        <a:rPr kumimoji="1" lang="en-US" altLang="ja-JP" sz="1400" dirty="0">
                          <a:solidFill>
                            <a:schemeClr val="tx1"/>
                          </a:solidFill>
                          <a:latin typeface="Meiryo UI" panose="020B0604030504040204" pitchFamily="50" charset="-128"/>
                          <a:ea typeface="Meiryo UI" panose="020B0604030504040204" pitchFamily="50" charset="-128"/>
                        </a:rPr>
                        <a:t>12</a:t>
                      </a:r>
                      <a:r>
                        <a:rPr kumimoji="1" lang="zh-TW" altLang="en-US" sz="1400" dirty="0">
                          <a:solidFill>
                            <a:schemeClr val="tx1"/>
                          </a:solidFill>
                          <a:latin typeface="Meiryo UI" panose="020B0604030504040204" pitchFamily="50" charset="-128"/>
                          <a:ea typeface="Meiryo UI" panose="020B0604030504040204" pitchFamily="50" charset="-128"/>
                        </a:rPr>
                        <a:t>月末現在</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引き続き、市町村とともに計画的に認知症サポーターを養成していく。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1313697">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チームオレンジのコーディネーター等を対象とした必要な知識や技術を習得する研修の実施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１回</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開催</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回</a:t>
                      </a:r>
                      <a:r>
                        <a:rPr kumimoji="1" lang="ja-JP" altLang="en-US" sz="1400" dirty="0">
                          <a:solidFill>
                            <a:schemeClr val="tx1"/>
                          </a:solidFill>
                          <a:latin typeface="Meiryo UI" panose="020B0604030504040204" pitchFamily="50" charset="-128"/>
                          <a:ea typeface="Meiryo UI" panose="020B0604030504040204" pitchFamily="50" charset="-128"/>
                        </a:rPr>
                        <a:t>　</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参加者　</a:t>
                      </a:r>
                      <a:r>
                        <a:rPr kumimoji="1" lang="en-US" altLang="ja-JP" sz="1400" dirty="0" smtClean="0">
                          <a:solidFill>
                            <a:schemeClr val="tx1"/>
                          </a:solidFill>
                          <a:latin typeface="Meiryo UI" panose="020B0604030504040204" pitchFamily="50" charset="-128"/>
                          <a:ea typeface="Meiryo UI" panose="020B0604030504040204" pitchFamily="50" charset="-128"/>
                        </a:rPr>
                        <a:t>29</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引き続き、コーディネーター等に対する研修を実施し、市町村におけるチームオレンジの設置促進を図る。</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671845225"/>
                  </a:ext>
                </a:extLst>
              </a:tr>
            </a:tbl>
          </a:graphicData>
        </a:graphic>
      </p:graphicFrame>
      <p:sp>
        <p:nvSpPr>
          <p:cNvPr id="3" name="スライド番号プレースホルダー 2"/>
          <p:cNvSpPr>
            <a:spLocks noGrp="1"/>
          </p:cNvSpPr>
          <p:nvPr>
            <p:ph type="sldNum" sz="quarter" idx="12"/>
          </p:nvPr>
        </p:nvSpPr>
        <p:spPr>
          <a:xfrm>
            <a:off x="6975189" y="6331888"/>
            <a:ext cx="2057400" cy="365125"/>
          </a:xfrm>
        </p:spPr>
        <p:txBody>
          <a:bodyPr/>
          <a:lstStyle/>
          <a:p>
            <a:fld id="{95D2A900-6487-4CD6-86C6-6380F32AA30B}" type="slidenum">
              <a:rPr kumimoji="1" lang="ja-JP" altLang="en-US" smtClean="0"/>
              <a:t>9</a:t>
            </a:fld>
            <a:endParaRPr kumimoji="1" lang="ja-JP" altLang="en-US" dirty="0"/>
          </a:p>
        </p:txBody>
      </p:sp>
      <p:sp>
        <p:nvSpPr>
          <p:cNvPr id="11" name="正方形/長方形 10"/>
          <p:cNvSpPr/>
          <p:nvPr/>
        </p:nvSpPr>
        <p:spPr>
          <a:xfrm>
            <a:off x="0" y="0"/>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大阪府高齢者計画２０２１の主な取組み状況⑧</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0375700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2999</Words>
  <Application>Microsoft Office PowerPoint</Application>
  <PresentationFormat>画面に合わせる (4:3)</PresentationFormat>
  <Paragraphs>555</Paragraphs>
  <Slides>13</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13</vt:i4>
      </vt:variant>
    </vt:vector>
  </HeadingPairs>
  <TitlesOfParts>
    <vt:vector size="23" baseType="lpstr">
      <vt:lpstr>Meiryo UI</vt:lpstr>
      <vt:lpstr>ＭＳ Ｐゴシック</vt:lpstr>
      <vt:lpstr>游ゴシック</vt:lpstr>
      <vt:lpstr>游ゴシック Light</vt:lpstr>
      <vt:lpstr>游ゴシック 本文</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2023-04-08T02:47:22Z</dcterms:created>
  <dcterms:modified xsi:type="dcterms:W3CDTF">2023-04-08T02:47:32Z</dcterms:modified>
</cp:coreProperties>
</file>