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5"/>
  </p:notesMasterIdLst>
  <p:sldIdLst>
    <p:sldId id="275" r:id="rId2"/>
    <p:sldId id="288" r:id="rId3"/>
    <p:sldId id="256" r:id="rId4"/>
    <p:sldId id="276" r:id="rId5"/>
    <p:sldId id="278" r:id="rId6"/>
    <p:sldId id="279" r:id="rId7"/>
    <p:sldId id="283" r:id="rId8"/>
    <p:sldId id="282" r:id="rId9"/>
    <p:sldId id="293" r:id="rId10"/>
    <p:sldId id="289" r:id="rId11"/>
    <p:sldId id="296" r:id="rId12"/>
    <p:sldId id="280" r:id="rId13"/>
    <p:sldId id="285" r:id="rId14"/>
    <p:sldId id="286" r:id="rId15"/>
    <p:sldId id="287" r:id="rId16"/>
    <p:sldId id="294" r:id="rId17"/>
    <p:sldId id="295" r:id="rId18"/>
    <p:sldId id="290" r:id="rId19"/>
    <p:sldId id="259" r:id="rId20"/>
    <p:sldId id="265" r:id="rId21"/>
    <p:sldId id="260" r:id="rId22"/>
    <p:sldId id="261" r:id="rId23"/>
    <p:sldId id="262" r:id="rId24"/>
    <p:sldId id="277" r:id="rId25"/>
    <p:sldId id="266" r:id="rId26"/>
    <p:sldId id="263" r:id="rId27"/>
    <p:sldId id="269" r:id="rId28"/>
    <p:sldId id="270" r:id="rId29"/>
    <p:sldId id="271" r:id="rId30"/>
    <p:sldId id="272" r:id="rId31"/>
    <p:sldId id="268" r:id="rId32"/>
    <p:sldId id="273" r:id="rId33"/>
    <p:sldId id="274" r:id="rId3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9" autoAdjust="0"/>
  </p:normalViewPr>
  <p:slideViewPr>
    <p:cSldViewPr snapToGrid="0">
      <p:cViewPr varScale="1">
        <p:scale>
          <a:sx n="69" d="100"/>
          <a:sy n="69" d="100"/>
        </p:scale>
        <p:origin x="1416" y="66"/>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FA8F91-0E8D-4147-A2DC-4AFFFDDAE3BE}" type="datetimeFigureOut">
              <a:rPr kumimoji="1" lang="ja-JP" altLang="en-US" smtClean="0"/>
              <a:t>2023/4/8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0E59C01-B534-4E50-8A9A-C3549C05BF3F}" type="slidenum">
              <a:rPr kumimoji="1" lang="ja-JP" altLang="en-US" smtClean="0"/>
              <a:t>‹#›</a:t>
            </a:fld>
            <a:endParaRPr kumimoji="1" lang="ja-JP" altLang="en-US"/>
          </a:p>
        </p:txBody>
      </p:sp>
    </p:spTree>
    <p:extLst>
      <p:ext uri="{BB962C8B-B14F-4D97-AF65-F5344CB8AC3E}">
        <p14:creationId xmlns:p14="http://schemas.microsoft.com/office/powerpoint/2010/main" val="8311185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0E59C01-B534-4E50-8A9A-C3549C05BF3F}" type="slidenum">
              <a:rPr kumimoji="1" lang="ja-JP" altLang="en-US" smtClean="0"/>
              <a:t>17</a:t>
            </a:fld>
            <a:endParaRPr kumimoji="1" lang="ja-JP" altLang="en-US"/>
          </a:p>
        </p:txBody>
      </p:sp>
    </p:spTree>
    <p:extLst>
      <p:ext uri="{BB962C8B-B14F-4D97-AF65-F5344CB8AC3E}">
        <p14:creationId xmlns:p14="http://schemas.microsoft.com/office/powerpoint/2010/main" val="1918577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FC6355A-02E6-4F57-BF20-33615A8B454F}"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4201583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0B5B92-E72B-4FF5-AC6D-6A9371833242}"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25344040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0B5B92-E72B-4FF5-AC6D-6A9371833242}"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493504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0B5B92-E72B-4FF5-AC6D-6A9371833242}"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200702480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0B5B92-E72B-4FF5-AC6D-6A9371833242}"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904975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0B5B92-E72B-4FF5-AC6D-6A9371833242}"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26051444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110EBCA-51BC-4001-A11B-93EC69C661F2}"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1934802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375A72-A8FB-45C9-AC59-AE6DDADA8810}"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138463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DF466-758D-4EFC-B73E-301890990D29}"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2958009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014FEDD-6D51-42C8-AB3B-1E3C0736904F}"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808080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BEBDCA1-63CA-463F-8CB2-217B23C347B2}" type="datetime1">
              <a:rPr kumimoji="1" lang="ja-JP" altLang="en-US" smtClean="0"/>
              <a:t>2023/4/8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662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731B00-0992-45A1-9EDC-2F62F00BD33D}" type="datetime1">
              <a:rPr kumimoji="1" lang="ja-JP" altLang="en-US" smtClean="0"/>
              <a:t>2023/4/8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3839102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AA76642-9A2F-40CB-B90B-FECBC844F0E6}" type="datetime1">
              <a:rPr kumimoji="1" lang="ja-JP" altLang="en-US" smtClean="0"/>
              <a:t>2023/4/8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376426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D6009-B78F-48C9-B5C9-44AFB44E5023}" type="datetime1">
              <a:rPr kumimoji="1" lang="ja-JP" altLang="en-US" smtClean="0"/>
              <a:t>2023/4/8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262701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395B9A-F9DF-4661-ACB3-CBC5410E16BD}" type="datetime1">
              <a:rPr kumimoji="1" lang="ja-JP" altLang="en-US" smtClean="0"/>
              <a:t>2023/4/8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125210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A20046-132D-4C90-A33C-3B6378C2B64C}" type="datetime1">
              <a:rPr kumimoji="1" lang="ja-JP" altLang="en-US" smtClean="0"/>
              <a:t>2023/4/8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1258255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0B5B92-E72B-4FF5-AC6D-6A9371833242}" type="datetime1">
              <a:rPr kumimoji="1" lang="ja-JP" altLang="en-US" smtClean="0"/>
              <a:t>2023/4/8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6BA844FC-6DBB-47AC-8FF6-2A019533C093}" type="slidenum">
              <a:rPr kumimoji="1" lang="ja-JP" altLang="en-US" smtClean="0"/>
              <a:t>‹#›</a:t>
            </a:fld>
            <a:endParaRPr kumimoji="1" lang="ja-JP" altLang="en-US"/>
          </a:p>
        </p:txBody>
      </p:sp>
    </p:spTree>
    <p:extLst>
      <p:ext uri="{BB962C8B-B14F-4D97-AF65-F5344CB8AC3E}">
        <p14:creationId xmlns:p14="http://schemas.microsoft.com/office/powerpoint/2010/main" val="35949152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143" y="2277476"/>
            <a:ext cx="8420668" cy="2387600"/>
          </a:xfrm>
        </p:spPr>
        <p:txBody>
          <a:bodyPr>
            <a:noAutofit/>
          </a:bodyPr>
          <a:lstStyle/>
          <a:p>
            <a:pPr algn="ctr"/>
            <a:r>
              <a:rPr kumimoji="1" lang="ja-JP" altLang="en-US" sz="4000" dirty="0" smtClean="0">
                <a:solidFill>
                  <a:schemeClr val="tx1"/>
                </a:solidFill>
              </a:rPr>
              <a:t>第６回</a:t>
            </a:r>
            <a:r>
              <a:rPr kumimoji="1" lang="en-US" altLang="ja-JP" sz="4000" dirty="0" smtClean="0">
                <a:solidFill>
                  <a:schemeClr val="tx1"/>
                </a:solidFill>
              </a:rPr>
              <a:t/>
            </a:r>
            <a:br>
              <a:rPr kumimoji="1" lang="en-US" altLang="ja-JP" sz="4000" dirty="0" smtClean="0">
                <a:solidFill>
                  <a:schemeClr val="tx1"/>
                </a:solidFill>
              </a:rPr>
            </a:br>
            <a:r>
              <a:rPr lang="ja-JP" altLang="en-US" sz="4000" dirty="0" smtClean="0">
                <a:solidFill>
                  <a:schemeClr val="tx1"/>
                </a:solidFill>
              </a:rPr>
              <a:t>高齢者の生活実態と</a:t>
            </a:r>
            <a:r>
              <a:rPr lang="en-US" altLang="ja-JP" sz="4000" dirty="0" smtClean="0">
                <a:solidFill>
                  <a:schemeClr val="tx1"/>
                </a:solidFill>
              </a:rPr>
              <a:t/>
            </a:r>
            <a:br>
              <a:rPr lang="en-US" altLang="ja-JP" sz="4000" dirty="0" smtClean="0">
                <a:solidFill>
                  <a:schemeClr val="tx1"/>
                </a:solidFill>
              </a:rPr>
            </a:br>
            <a:r>
              <a:rPr lang="ja-JP" altLang="en-US" sz="4000" dirty="0" smtClean="0">
                <a:solidFill>
                  <a:schemeClr val="tx1"/>
                </a:solidFill>
              </a:rPr>
              <a:t>介護サービス等に関する</a:t>
            </a:r>
            <a:r>
              <a:rPr lang="en-US" altLang="ja-JP" sz="4000" dirty="0" smtClean="0">
                <a:solidFill>
                  <a:schemeClr val="tx1"/>
                </a:solidFill>
              </a:rPr>
              <a:t/>
            </a:r>
            <a:br>
              <a:rPr lang="en-US" altLang="ja-JP" sz="4000" dirty="0" smtClean="0">
                <a:solidFill>
                  <a:schemeClr val="tx1"/>
                </a:solidFill>
              </a:rPr>
            </a:br>
            <a:r>
              <a:rPr lang="ja-JP" altLang="en-US" sz="4000" dirty="0" smtClean="0">
                <a:solidFill>
                  <a:schemeClr val="tx1"/>
                </a:solidFill>
              </a:rPr>
              <a:t>意識調査結果</a:t>
            </a:r>
            <a:r>
              <a:rPr lang="ja-JP" altLang="en-US" sz="4000" smtClean="0">
                <a:solidFill>
                  <a:schemeClr val="tx1"/>
                </a:solidFill>
              </a:rPr>
              <a:t>について</a:t>
            </a:r>
            <a:endParaRPr kumimoji="1" lang="ja-JP" altLang="en-US" sz="4000" dirty="0">
              <a:solidFill>
                <a:schemeClr val="tx1"/>
              </a:solidFill>
            </a:endParaRPr>
          </a:p>
        </p:txBody>
      </p:sp>
      <p:sp>
        <p:nvSpPr>
          <p:cNvPr id="3" name="サブタイトル 2"/>
          <p:cNvSpPr>
            <a:spLocks noGrp="1"/>
          </p:cNvSpPr>
          <p:nvPr>
            <p:ph type="subTitle" idx="1"/>
          </p:nvPr>
        </p:nvSpPr>
        <p:spPr>
          <a:xfrm>
            <a:off x="1143000" y="4883151"/>
            <a:ext cx="6858000" cy="1655762"/>
          </a:xfrm>
        </p:spPr>
        <p:txBody>
          <a:bodyPr>
            <a:normAutofit/>
          </a:bodyPr>
          <a:lstStyle/>
          <a:p>
            <a:pPr algn="ctr"/>
            <a:r>
              <a:rPr kumimoji="1" lang="ja-JP" altLang="en-US" sz="3200" dirty="0" smtClean="0">
                <a:solidFill>
                  <a:schemeClr val="tx1"/>
                </a:solidFill>
              </a:rPr>
              <a:t>大阪府福祉部高齢介護室</a:t>
            </a:r>
            <a:endParaRPr kumimoji="1" lang="ja-JP" altLang="en-US" sz="3200" dirty="0">
              <a:solidFill>
                <a:schemeClr val="tx1"/>
              </a:solidFill>
            </a:endParaRPr>
          </a:p>
        </p:txBody>
      </p:sp>
      <p:sp>
        <p:nvSpPr>
          <p:cNvPr id="4" name="スライド番号プレースホルダー 3"/>
          <p:cNvSpPr>
            <a:spLocks noGrp="1"/>
          </p:cNvSpPr>
          <p:nvPr>
            <p:ph type="sldNum" sz="quarter" idx="12"/>
          </p:nvPr>
        </p:nvSpPr>
        <p:spPr>
          <a:xfrm>
            <a:off x="8484492" y="6356350"/>
            <a:ext cx="512638" cy="365125"/>
          </a:xfrm>
        </p:spPr>
        <p:txBody>
          <a:bodyPr/>
          <a:lstStyle/>
          <a:p>
            <a:fld id="{6BA844FC-6DBB-47AC-8FF6-2A019533C093}" type="slidenum">
              <a:rPr kumimoji="1" lang="ja-JP" altLang="en-US" smtClean="0">
                <a:solidFill>
                  <a:schemeClr val="tx1"/>
                </a:solidFill>
              </a:rPr>
              <a:t>1</a:t>
            </a:fld>
            <a:endParaRPr kumimoji="1" lang="ja-JP" altLang="en-US">
              <a:solidFill>
                <a:schemeClr val="tx1"/>
              </a:solidFill>
            </a:endParaRPr>
          </a:p>
        </p:txBody>
      </p:sp>
      <p:sp>
        <p:nvSpPr>
          <p:cNvPr id="5" name="テキスト ボックス 4"/>
          <p:cNvSpPr txBox="1"/>
          <p:nvPr/>
        </p:nvSpPr>
        <p:spPr>
          <a:xfrm>
            <a:off x="7023215" y="314998"/>
            <a:ext cx="1648495" cy="369332"/>
          </a:xfrm>
          <a:prstGeom prst="rect">
            <a:avLst/>
          </a:prstGeom>
          <a:noFill/>
          <a:ln>
            <a:solidFill>
              <a:schemeClr val="tx1"/>
            </a:solidFill>
          </a:ln>
        </p:spPr>
        <p:txBody>
          <a:bodyPr wrap="square" rtlCol="0">
            <a:spAutoFit/>
          </a:bodyPr>
          <a:lstStyle/>
          <a:p>
            <a:pPr algn="ctr"/>
            <a:r>
              <a:rPr kumimoji="1" lang="ja-JP" altLang="en-US" b="1" dirty="0" smtClean="0"/>
              <a:t>資料１</a:t>
            </a:r>
            <a:endParaRPr kumimoji="1" lang="ja-JP" altLang="en-US" b="1" dirty="0"/>
          </a:p>
        </p:txBody>
      </p:sp>
    </p:spTree>
    <p:extLst>
      <p:ext uri="{BB962C8B-B14F-4D97-AF65-F5344CB8AC3E}">
        <p14:creationId xmlns:p14="http://schemas.microsoft.com/office/powerpoint/2010/main" val="2897902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solidFill>
                  <a:prstClr val="black"/>
                </a:solidFill>
                <a:latin typeface="Meiryo UI" panose="020B0604030504040204" pitchFamily="50" charset="-128"/>
                <a:ea typeface="Meiryo UI" panose="020B0604030504040204" pitchFamily="50" charset="-128"/>
              </a:rPr>
              <a:t>３</a:t>
            </a:r>
            <a:r>
              <a:rPr lang="ja-JP" altLang="en-US"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経年比較項目に</a:t>
            </a:r>
            <a:r>
              <a:rPr lang="ja-JP" altLang="en-US" dirty="0" smtClean="0">
                <a:solidFill>
                  <a:prstClr val="black"/>
                </a:solidFill>
                <a:latin typeface="Meiryo UI" panose="020B0604030504040204" pitchFamily="50" charset="-128"/>
                <a:ea typeface="Meiryo UI" panose="020B0604030504040204" pitchFamily="50" charset="-128"/>
              </a:rPr>
              <a:t>ついて</a:t>
            </a:r>
            <a:endParaRPr kumimoji="1" lang="ja-JP" altLang="en-US" dirty="0"/>
          </a:p>
        </p:txBody>
      </p:sp>
      <p:sp>
        <p:nvSpPr>
          <p:cNvPr id="4" name="スライド番号プレースホルダー 3"/>
          <p:cNvSpPr>
            <a:spLocks noGrp="1"/>
          </p:cNvSpPr>
          <p:nvPr>
            <p:ph type="sldNum" sz="quarter" idx="12"/>
          </p:nvPr>
        </p:nvSpPr>
        <p:spPr>
          <a:xfrm>
            <a:off x="8631362" y="6492875"/>
            <a:ext cx="512638" cy="365125"/>
          </a:xfrm>
        </p:spPr>
        <p:txBody>
          <a:bodyPr/>
          <a:lstStyle/>
          <a:p>
            <a:fld id="{6BA844FC-6DBB-47AC-8FF6-2A019533C093}" type="slidenum">
              <a:rPr kumimoji="1" lang="ja-JP" altLang="en-US" smtClean="0">
                <a:solidFill>
                  <a:schemeClr val="tx1"/>
                </a:solidFill>
              </a:rPr>
              <a:t>10</a:t>
            </a:fld>
            <a:endParaRPr kumimoji="1" lang="ja-JP" altLang="en-US">
              <a:solidFill>
                <a:schemeClr val="tx1"/>
              </a:solidFill>
            </a:endParaRPr>
          </a:p>
        </p:txBody>
      </p:sp>
    </p:spTree>
    <p:extLst>
      <p:ext uri="{BB962C8B-B14F-4D97-AF65-F5344CB8AC3E}">
        <p14:creationId xmlns:p14="http://schemas.microsoft.com/office/powerpoint/2010/main" val="1243508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4819" y="322514"/>
            <a:ext cx="9053491" cy="7232749"/>
          </a:xfrm>
          <a:prstGeom prst="rect">
            <a:avLst/>
          </a:prstGeom>
          <a:noFill/>
        </p:spPr>
        <p:txBody>
          <a:bodyPr wrap="square" rtlCol="0">
            <a:spAutoFit/>
          </a:bodyPr>
          <a:lstStyle/>
          <a:p>
            <a:pPr lvl="0">
              <a:defRPr/>
            </a:pPr>
            <a:r>
              <a:rPr lang="ja-JP" altLang="en-US" sz="3200" dirty="0">
                <a:solidFill>
                  <a:prstClr val="black"/>
                </a:solidFill>
                <a:latin typeface="Meiryo UI" panose="020B0604030504040204" pitchFamily="50" charset="-128"/>
                <a:ea typeface="Meiryo UI" panose="020B0604030504040204" pitchFamily="50" charset="-128"/>
              </a:rPr>
              <a:t>３．経年比較項目に</a:t>
            </a:r>
            <a:r>
              <a:rPr lang="ja-JP" altLang="en-US" sz="3200" dirty="0" smtClean="0">
                <a:solidFill>
                  <a:prstClr val="black"/>
                </a:solidFill>
                <a:latin typeface="Meiryo UI" panose="020B0604030504040204" pitchFamily="50" charset="-128"/>
                <a:ea typeface="Meiryo UI" panose="020B0604030504040204" pitchFamily="50" charset="-128"/>
              </a:rPr>
              <a:t>ついて</a:t>
            </a:r>
            <a:endParaRPr lang="en-US" altLang="ja-JP" sz="32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2400" u="sng" dirty="0" smtClean="0">
                <a:solidFill>
                  <a:prstClr val="black"/>
                </a:solidFill>
                <a:latin typeface="Meiryo UI" panose="020B0604030504040204" pitchFamily="50" charset="-128"/>
                <a:ea typeface="Meiryo UI" panose="020B0604030504040204" pitchFamily="50" charset="-128"/>
              </a:rPr>
              <a:t>設定の</a:t>
            </a:r>
            <a:r>
              <a:rPr lang="ja-JP" altLang="en-US" sz="2400" u="sng" dirty="0">
                <a:solidFill>
                  <a:prstClr val="black"/>
                </a:solidFill>
                <a:latin typeface="Meiryo UI" panose="020B0604030504040204" pitchFamily="50" charset="-128"/>
                <a:ea typeface="Meiryo UI" panose="020B0604030504040204" pitchFamily="50" charset="-128"/>
              </a:rPr>
              <a:t>考え方</a:t>
            </a:r>
            <a:endParaRPr lang="en-US" altLang="ja-JP" sz="2400" u="sng" dirty="0" smtClean="0">
              <a:solidFill>
                <a:prstClr val="black"/>
              </a:solidFill>
              <a:latin typeface="Meiryo UI" panose="020B0604030504040204" pitchFamily="50" charset="-128"/>
              <a:ea typeface="Meiryo UI" panose="020B0604030504040204" pitchFamily="50" charset="-128"/>
            </a:endParaRPr>
          </a:p>
          <a:p>
            <a:pPr lvl="0"/>
            <a:endParaRPr lang="en-US" altLang="ja-JP" sz="2400" u="sng" dirty="0" smtClean="0">
              <a:solidFill>
                <a:prstClr val="black"/>
              </a:solidFill>
              <a:latin typeface="Meiryo UI" panose="020B0604030504040204" pitchFamily="50" charset="-128"/>
              <a:ea typeface="Meiryo UI" panose="020B0604030504040204" pitchFamily="50" charset="-128"/>
            </a:endParaRPr>
          </a:p>
          <a:p>
            <a:pPr lvl="0"/>
            <a:r>
              <a:rPr lang="en-US" altLang="ja-JP" sz="2400" dirty="0">
                <a:solidFill>
                  <a:prstClr val="black"/>
                </a:solidFill>
                <a:latin typeface="Meiryo UI" panose="020B0604030504040204" pitchFamily="50" charset="-128"/>
                <a:ea typeface="Meiryo UI" panose="020B0604030504040204" pitchFamily="50" charset="-128"/>
              </a:rPr>
              <a:t> </a:t>
            </a:r>
            <a:r>
              <a:rPr lang="ja-JP" altLang="en-US" sz="2400" dirty="0" smtClean="0">
                <a:solidFill>
                  <a:prstClr val="black"/>
                </a:solidFill>
                <a:latin typeface="Meiryo UI" panose="020B0604030504040204" pitchFamily="50" charset="-128"/>
                <a:ea typeface="Meiryo UI" panose="020B0604030504040204" pitchFamily="50" charset="-128"/>
              </a:rPr>
              <a:t>前回と同様の</a:t>
            </a:r>
            <a:r>
              <a:rPr lang="ja-JP" altLang="en-US" sz="2400" dirty="0" smtClean="0">
                <a:solidFill>
                  <a:prstClr val="black"/>
                </a:solidFill>
                <a:latin typeface="+mn-ea"/>
              </a:rPr>
              <a:t>項目を比較することで、対象者の状況を推移を確認</a:t>
            </a:r>
            <a:endParaRPr lang="en-US" altLang="ja-JP" sz="2400" dirty="0" smtClean="0">
              <a:solidFill>
                <a:prstClr val="black"/>
              </a:solidFill>
              <a:latin typeface="+mn-ea"/>
            </a:endParaRPr>
          </a:p>
          <a:p>
            <a:pPr lvl="0"/>
            <a:r>
              <a:rPr lang="ja-JP" altLang="en-US" sz="2400" dirty="0">
                <a:solidFill>
                  <a:prstClr val="black"/>
                </a:solidFill>
                <a:latin typeface="+mn-ea"/>
              </a:rPr>
              <a:t> </a:t>
            </a:r>
            <a:r>
              <a:rPr lang="ja-JP" altLang="en-US" sz="2400" dirty="0" smtClean="0">
                <a:solidFill>
                  <a:prstClr val="black"/>
                </a:solidFill>
                <a:latin typeface="+mn-ea"/>
              </a:rPr>
              <a:t>する。</a:t>
            </a:r>
            <a:r>
              <a:rPr lang="en-US" altLang="ja-JP" sz="2400" u="sng" dirty="0" smtClean="0">
                <a:solidFill>
                  <a:prstClr val="black"/>
                </a:solidFill>
                <a:latin typeface="Meiryo UI" panose="020B0604030504040204" pitchFamily="50" charset="-128"/>
                <a:ea typeface="Meiryo UI" panose="020B0604030504040204" pitchFamily="50" charset="-128"/>
              </a:rPr>
              <a:t> </a:t>
            </a:r>
            <a:endParaRPr lang="en-US" altLang="ja-JP" sz="2400" u="sng" dirty="0">
              <a:solidFill>
                <a:prstClr val="black"/>
              </a:solidFill>
              <a:latin typeface="Meiryo UI" panose="020B0604030504040204" pitchFamily="50" charset="-128"/>
              <a:ea typeface="Meiryo UI" panose="020B0604030504040204" pitchFamily="50" charset="-128"/>
            </a:endParaRPr>
          </a:p>
          <a:p>
            <a:endParaRPr lang="en-US" altLang="ja-JP" sz="2400" dirty="0" smtClean="0"/>
          </a:p>
          <a:p>
            <a:r>
              <a:rPr lang="ja-JP" altLang="en-US" sz="2400" dirty="0" smtClean="0"/>
              <a:t>・</a:t>
            </a:r>
            <a:r>
              <a:rPr lang="ja-JP" altLang="ja-JP" sz="2400" dirty="0" smtClean="0"/>
              <a:t>問</a:t>
            </a:r>
            <a:r>
              <a:rPr lang="en-US" altLang="ja-JP" sz="2400" dirty="0" smtClean="0">
                <a:latin typeface="+mn-ea"/>
              </a:rPr>
              <a:t>10</a:t>
            </a:r>
            <a:r>
              <a:rPr lang="en-US" altLang="ja-JP" sz="2400" dirty="0" smtClean="0"/>
              <a:t> </a:t>
            </a:r>
            <a:r>
              <a:rPr lang="ja-JP" altLang="en-US" sz="2400" dirty="0" smtClean="0"/>
              <a:t>　「要介護（要支援）認定を受けた理由」</a:t>
            </a:r>
            <a:endParaRPr lang="en-US" altLang="ja-JP" sz="2400" dirty="0"/>
          </a:p>
          <a:p>
            <a:r>
              <a:rPr lang="ja-JP" altLang="en-US" sz="2400" dirty="0"/>
              <a:t>　</a:t>
            </a:r>
            <a:r>
              <a:rPr lang="ja-JP" altLang="en-US" sz="2400" dirty="0" smtClean="0"/>
              <a:t>　　　 </a:t>
            </a:r>
            <a:r>
              <a:rPr lang="en-US" altLang="ja-JP" sz="2400" dirty="0"/>
              <a:t> </a:t>
            </a:r>
            <a:endParaRPr lang="ja-JP" altLang="ja-JP" sz="2400" dirty="0"/>
          </a:p>
          <a:p>
            <a:r>
              <a:rPr lang="ja-JP" altLang="en-US" sz="2400" dirty="0"/>
              <a:t>・問</a:t>
            </a:r>
            <a:r>
              <a:rPr lang="en-US" altLang="ja-JP" sz="2400" dirty="0" smtClean="0">
                <a:latin typeface="+mn-ea"/>
              </a:rPr>
              <a:t>11-1</a:t>
            </a:r>
            <a:r>
              <a:rPr lang="ja-JP" altLang="en-US" sz="2400" dirty="0">
                <a:latin typeface="+mn-ea"/>
              </a:rPr>
              <a:t> </a:t>
            </a:r>
            <a:r>
              <a:rPr lang="ja-JP" altLang="en-US" sz="2400" dirty="0" smtClean="0"/>
              <a:t>「介護</a:t>
            </a:r>
            <a:r>
              <a:rPr lang="ja-JP" altLang="en-US" sz="2400" dirty="0"/>
              <a:t>サービス利用の</a:t>
            </a:r>
            <a:r>
              <a:rPr lang="ja-JP" altLang="en-US" sz="2400" dirty="0" smtClean="0"/>
              <a:t>有無</a:t>
            </a:r>
            <a:r>
              <a:rPr lang="ja-JP" altLang="en-US" sz="2400" dirty="0"/>
              <a:t>」</a:t>
            </a:r>
            <a:endParaRPr lang="en-US" altLang="ja-JP" sz="2400" dirty="0" smtClean="0"/>
          </a:p>
          <a:p>
            <a:endParaRPr lang="en-US" altLang="ja-JP" sz="2400" dirty="0" smtClean="0"/>
          </a:p>
          <a:p>
            <a:r>
              <a:rPr lang="ja-JP" altLang="en-US" sz="2400" dirty="0"/>
              <a:t>・問</a:t>
            </a:r>
            <a:r>
              <a:rPr lang="en-US" altLang="ja-JP" sz="2400" dirty="0" smtClean="0">
                <a:latin typeface="+mn-ea"/>
              </a:rPr>
              <a:t>13-1</a:t>
            </a:r>
            <a:r>
              <a:rPr lang="ja-JP" altLang="en-US" sz="2400" dirty="0">
                <a:latin typeface="+mn-ea"/>
              </a:rPr>
              <a:t> </a:t>
            </a:r>
            <a:r>
              <a:rPr lang="ja-JP" altLang="en-US" sz="2400" dirty="0" smtClean="0"/>
              <a:t>「介護</a:t>
            </a:r>
            <a:r>
              <a:rPr lang="ja-JP" altLang="en-US" sz="2400" dirty="0"/>
              <a:t>サービス利用者の</a:t>
            </a:r>
            <a:r>
              <a:rPr lang="ja-JP" altLang="en-US" sz="2400" dirty="0" smtClean="0"/>
              <a:t>満足度</a:t>
            </a:r>
            <a:r>
              <a:rPr lang="ja-JP" altLang="en-US" sz="2400" dirty="0"/>
              <a:t>」</a:t>
            </a:r>
            <a:endParaRPr lang="en-US" altLang="ja-JP" sz="2400" dirty="0" smtClean="0"/>
          </a:p>
          <a:p>
            <a:endParaRPr lang="en-US" altLang="ja-JP" sz="2400" dirty="0"/>
          </a:p>
          <a:p>
            <a:r>
              <a:rPr lang="ja-JP" altLang="en-US" sz="2400" dirty="0"/>
              <a:t>・問</a:t>
            </a:r>
            <a:r>
              <a:rPr lang="en-US" altLang="ja-JP" sz="2400" dirty="0" smtClean="0">
                <a:latin typeface="+mn-ea"/>
              </a:rPr>
              <a:t>23   </a:t>
            </a:r>
            <a:r>
              <a:rPr lang="ja-JP" altLang="en-US" sz="2400" dirty="0">
                <a:latin typeface="+mn-ea"/>
              </a:rPr>
              <a:t> </a:t>
            </a:r>
            <a:r>
              <a:rPr lang="ja-JP" altLang="en-US" sz="2400" dirty="0" smtClean="0">
                <a:latin typeface="+mn-ea"/>
              </a:rPr>
              <a:t>「</a:t>
            </a:r>
            <a:r>
              <a:rPr lang="ja-JP" altLang="en-US" sz="2400" dirty="0" smtClean="0"/>
              <a:t>日々</a:t>
            </a:r>
            <a:r>
              <a:rPr lang="ja-JP" altLang="en-US" sz="2400" dirty="0"/>
              <a:t>の</a:t>
            </a:r>
            <a:r>
              <a:rPr lang="ja-JP" altLang="en-US" sz="2400" dirty="0" smtClean="0"/>
              <a:t>充実感」</a:t>
            </a:r>
            <a:endParaRPr lang="en-US" altLang="ja-JP" sz="2400" dirty="0" smtClean="0"/>
          </a:p>
          <a:p>
            <a:endParaRPr lang="en-US" altLang="ja-JP" sz="2400" dirty="0"/>
          </a:p>
          <a:p>
            <a:r>
              <a:rPr lang="ja-JP" altLang="en-US" sz="2400" dirty="0" smtClean="0">
                <a:latin typeface="+mn-ea"/>
              </a:rPr>
              <a:t>・</a:t>
            </a:r>
            <a:r>
              <a:rPr lang="ja-JP" altLang="en-US" sz="2400" dirty="0" smtClean="0">
                <a:solidFill>
                  <a:prstClr val="black"/>
                </a:solidFill>
                <a:latin typeface="+mn-ea"/>
              </a:rPr>
              <a:t>問</a:t>
            </a:r>
            <a:r>
              <a:rPr lang="en-US" altLang="ja-JP" sz="2400" dirty="0" smtClean="0">
                <a:solidFill>
                  <a:prstClr val="black"/>
                </a:solidFill>
                <a:latin typeface="+mn-ea"/>
              </a:rPr>
              <a:t>25   </a:t>
            </a:r>
            <a:r>
              <a:rPr lang="ja-JP" altLang="en-US" sz="2400" dirty="0">
                <a:solidFill>
                  <a:prstClr val="black"/>
                </a:solidFill>
                <a:latin typeface="+mn-ea"/>
              </a:rPr>
              <a:t> 「</a:t>
            </a:r>
            <a:r>
              <a:rPr lang="ja-JP" altLang="en-US" sz="2400" dirty="0" smtClean="0">
                <a:solidFill>
                  <a:prstClr val="black"/>
                </a:solidFill>
                <a:latin typeface="+mn-ea"/>
              </a:rPr>
              <a:t>日々</a:t>
            </a:r>
            <a:r>
              <a:rPr lang="ja-JP" altLang="en-US" sz="2400" dirty="0">
                <a:solidFill>
                  <a:prstClr val="black"/>
                </a:solidFill>
                <a:latin typeface="+mn-ea"/>
              </a:rPr>
              <a:t>の</a:t>
            </a:r>
            <a:r>
              <a:rPr lang="ja-JP" altLang="en-US" sz="2400" dirty="0" smtClean="0">
                <a:solidFill>
                  <a:prstClr val="black"/>
                </a:solidFill>
                <a:latin typeface="+mn-ea"/>
              </a:rPr>
              <a:t>暮らし向き」</a:t>
            </a:r>
            <a:endParaRPr lang="en-US" altLang="ja-JP" sz="2400" dirty="0" smtClean="0">
              <a:latin typeface="+mn-ea"/>
            </a:endParaRPr>
          </a:p>
          <a:p>
            <a:endParaRPr lang="en-US" altLang="ja-JP" sz="2400" dirty="0" smtClean="0"/>
          </a:p>
          <a:p>
            <a:r>
              <a:rPr lang="ja-JP" altLang="en-US" sz="2400" dirty="0" smtClean="0">
                <a:solidFill>
                  <a:prstClr val="black"/>
                </a:solidFill>
                <a:latin typeface="+mn-ea"/>
              </a:rPr>
              <a:t>・問</a:t>
            </a:r>
            <a:r>
              <a:rPr lang="en-US" altLang="ja-JP" sz="2400" dirty="0" smtClean="0">
                <a:solidFill>
                  <a:prstClr val="black"/>
                </a:solidFill>
                <a:latin typeface="+mn-ea"/>
              </a:rPr>
              <a:t>33</a:t>
            </a:r>
            <a:r>
              <a:rPr lang="ja-JP" altLang="en-US" sz="2400" dirty="0" smtClean="0">
                <a:solidFill>
                  <a:prstClr val="black"/>
                </a:solidFill>
                <a:latin typeface="+mn-ea"/>
              </a:rPr>
              <a:t>　  </a:t>
            </a:r>
            <a:r>
              <a:rPr lang="ja-JP" altLang="en-US" sz="2400" dirty="0" smtClean="0">
                <a:solidFill>
                  <a:prstClr val="black"/>
                </a:solidFill>
                <a:latin typeface="Meiryo UI" panose="020B0604030504040204" pitchFamily="50" charset="-128"/>
                <a:ea typeface="Meiryo UI" panose="020B0604030504040204" pitchFamily="50" charset="-128"/>
              </a:rPr>
              <a:t>「住んで</a:t>
            </a:r>
            <a:r>
              <a:rPr lang="ja-JP" altLang="en-US" sz="2400" dirty="0">
                <a:solidFill>
                  <a:prstClr val="black"/>
                </a:solidFill>
                <a:latin typeface="Meiryo UI" panose="020B0604030504040204" pitchFamily="50" charset="-128"/>
                <a:ea typeface="Meiryo UI" panose="020B0604030504040204" pitchFamily="50" charset="-128"/>
              </a:rPr>
              <a:t>いる地域での暮らしの</a:t>
            </a:r>
            <a:r>
              <a:rPr lang="ja-JP" altLang="en-US" sz="2400" dirty="0" smtClean="0">
                <a:solidFill>
                  <a:prstClr val="black"/>
                </a:solidFill>
                <a:latin typeface="Meiryo UI" panose="020B0604030504040204" pitchFamily="50" charset="-128"/>
                <a:ea typeface="Meiryo UI" panose="020B0604030504040204" pitchFamily="50" charset="-128"/>
              </a:rPr>
              <a:t>安心」</a:t>
            </a:r>
            <a:endParaRPr lang="en-US" altLang="ja-JP" sz="2400" dirty="0"/>
          </a:p>
          <a:p>
            <a:endParaRPr lang="en-US" altLang="ja-JP" sz="2400" dirty="0" smtClean="0"/>
          </a:p>
          <a:p>
            <a:r>
              <a:rPr lang="ja-JP" altLang="ja-JP" sz="2400" dirty="0"/>
              <a:t>　</a:t>
            </a:r>
            <a:r>
              <a:rPr lang="ja-JP" altLang="en-US" sz="2400" dirty="0"/>
              <a:t>　</a:t>
            </a:r>
            <a:endParaRPr lang="en-US" altLang="ja-JP" sz="2400" dirty="0" smtClean="0"/>
          </a:p>
        </p:txBody>
      </p:sp>
      <p:sp>
        <p:nvSpPr>
          <p:cNvPr id="13" name="スライド番号プレースホルダー 12"/>
          <p:cNvSpPr>
            <a:spLocks noGrp="1"/>
          </p:cNvSpPr>
          <p:nvPr>
            <p:ph type="sldNum" sz="quarter" idx="12"/>
          </p:nvPr>
        </p:nvSpPr>
        <p:spPr>
          <a:xfrm>
            <a:off x="8631362" y="6492875"/>
            <a:ext cx="512638" cy="365125"/>
          </a:xfrm>
        </p:spPr>
        <p:txBody>
          <a:bodyPr/>
          <a:lstStyle/>
          <a:p>
            <a:fld id="{6BA844FC-6DBB-47AC-8FF6-2A019533C093}" type="slidenum">
              <a:rPr kumimoji="1" lang="ja-JP" altLang="en-US" smtClean="0">
                <a:solidFill>
                  <a:schemeClr val="tx1"/>
                </a:solidFill>
              </a:rPr>
              <a:t>11</a:t>
            </a:fld>
            <a:endParaRPr kumimoji="1" lang="ja-JP" altLang="en-US" dirty="0">
              <a:solidFill>
                <a:schemeClr val="tx1"/>
              </a:solidFill>
            </a:endParaRPr>
          </a:p>
        </p:txBody>
      </p:sp>
    </p:spTree>
    <p:extLst>
      <p:ext uri="{BB962C8B-B14F-4D97-AF65-F5344CB8AC3E}">
        <p14:creationId xmlns:p14="http://schemas.microsoft.com/office/powerpoint/2010/main" val="3918366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10.</a:t>
            </a:r>
            <a:r>
              <a:rPr lang="ja-JP" altLang="en-US" sz="2000" dirty="0" smtClean="0">
                <a:solidFill>
                  <a:prstClr val="black"/>
                </a:solidFill>
                <a:latin typeface="Meiryo UI" panose="020B0604030504040204" pitchFamily="50" charset="-128"/>
                <a:ea typeface="Meiryo UI" panose="020B0604030504040204" pitchFamily="50" charset="-128"/>
              </a:rPr>
              <a:t>要介護（要支援）認定を受けた理由</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経年比較</a:t>
            </a:r>
            <a:r>
              <a:rPr lang="en-US" altLang="ja-JP" sz="2000" dirty="0" smtClean="0">
                <a:solidFill>
                  <a:prstClr val="black"/>
                </a:solidFill>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90508" y="5821912"/>
            <a:ext cx="9053491" cy="83099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前回調査と比較すると、「訪問介護など居宅での介護サービスを利用するため」「特別養護老人ホームや介護老人保健施設などに入所するため」「福祉用具貸与・購入や住宅改修を利用するため」「知人や医療福祉関係者から申請を勧められたため」の割合がそれぞれ、やや</a:t>
            </a:r>
            <a:r>
              <a:rPr kumimoji="1" lang="ja-JP" altLang="en-US" sz="1600" dirty="0" smtClean="0">
                <a:latin typeface="Meiryo UI" panose="020B0604030504040204" pitchFamily="50" charset="-128"/>
                <a:ea typeface="Meiryo UI" panose="020B0604030504040204" pitchFamily="50" charset="-128"/>
              </a:rPr>
              <a:t>増加</a:t>
            </a:r>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2" y="6442501"/>
            <a:ext cx="512638" cy="365125"/>
          </a:xfrm>
        </p:spPr>
        <p:txBody>
          <a:bodyPr/>
          <a:lstStyle/>
          <a:p>
            <a:fld id="{6BA844FC-6DBB-47AC-8FF6-2A019533C093}" type="slidenum">
              <a:rPr kumimoji="1" lang="ja-JP" altLang="en-US" smtClean="0">
                <a:solidFill>
                  <a:schemeClr val="tx1"/>
                </a:solidFill>
              </a:rPr>
              <a:t>12</a:t>
            </a:fld>
            <a:endParaRPr kumimoji="1" lang="ja-JP" altLang="en-US" dirty="0">
              <a:solidFill>
                <a:schemeClr val="tx1"/>
              </a:solidFill>
            </a:endParaRPr>
          </a:p>
        </p:txBody>
      </p:sp>
      <p:pic>
        <p:nvPicPr>
          <p:cNvPr id="2" name="図 1"/>
          <p:cNvPicPr>
            <a:picLocks noChangeAspect="1"/>
          </p:cNvPicPr>
          <p:nvPr/>
        </p:nvPicPr>
        <p:blipFill>
          <a:blip r:embed="rId2"/>
          <a:stretch>
            <a:fillRect/>
          </a:stretch>
        </p:blipFill>
        <p:spPr>
          <a:xfrm>
            <a:off x="304800" y="923015"/>
            <a:ext cx="8395855" cy="5011969"/>
          </a:xfrm>
          <a:prstGeom prst="rect">
            <a:avLst/>
          </a:prstGeom>
        </p:spPr>
      </p:pic>
      <p:sp>
        <p:nvSpPr>
          <p:cNvPr id="6" name="正方形/長方形 5"/>
          <p:cNvSpPr/>
          <p:nvPr/>
        </p:nvSpPr>
        <p:spPr>
          <a:xfrm>
            <a:off x="1687808" y="4848350"/>
            <a:ext cx="3521501" cy="7350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805055" y="4839056"/>
            <a:ext cx="1330036" cy="7350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55967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11-1</a:t>
            </a:r>
            <a:r>
              <a:rPr lang="en-US" altLang="ja-JP" sz="2000" dirty="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介護サービス利用の有無</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経年比較</a:t>
            </a:r>
            <a:r>
              <a:rPr lang="en-US" altLang="ja-JP" sz="2000" dirty="0" smtClean="0">
                <a:solidFill>
                  <a:prstClr val="black"/>
                </a:solidFill>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90509" y="6041363"/>
            <a:ext cx="9053491"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・前回調査と比較すると、「利用している」は</a:t>
            </a:r>
            <a:r>
              <a:rPr kumimoji="1" lang="en-US" altLang="ja-JP" sz="1600" dirty="0">
                <a:latin typeface="Meiryo UI" panose="020B0604030504040204" pitchFamily="50" charset="-128"/>
                <a:ea typeface="Meiryo UI" panose="020B0604030504040204" pitchFamily="50" charset="-128"/>
              </a:rPr>
              <a:t>5.3</a:t>
            </a:r>
            <a:r>
              <a:rPr kumimoji="1" lang="ja-JP" altLang="en-US" sz="1600" dirty="0">
                <a:latin typeface="Meiryo UI" panose="020B0604030504040204" pitchFamily="50" charset="-128"/>
                <a:ea typeface="Meiryo UI" panose="020B0604030504040204" pitchFamily="50" charset="-128"/>
              </a:rPr>
              <a:t>ポイント、「利用していない」は</a:t>
            </a:r>
            <a:r>
              <a:rPr kumimoji="1" lang="en-US" altLang="ja-JP" sz="1600" dirty="0">
                <a:latin typeface="Meiryo UI" panose="020B0604030504040204" pitchFamily="50" charset="-128"/>
                <a:ea typeface="Meiryo UI" panose="020B0604030504040204" pitchFamily="50" charset="-128"/>
              </a:rPr>
              <a:t>3.4</a:t>
            </a:r>
            <a:r>
              <a:rPr kumimoji="1" lang="ja-JP" altLang="en-US" sz="1600" dirty="0">
                <a:latin typeface="Meiryo UI" panose="020B0604030504040204" pitchFamily="50" charset="-128"/>
                <a:ea typeface="Meiryo UI" panose="020B0604030504040204" pitchFamily="50" charset="-128"/>
              </a:rPr>
              <a:t>ポイントそれぞれ増加</a:t>
            </a:r>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465108" y="6489743"/>
            <a:ext cx="512638" cy="365125"/>
          </a:xfrm>
        </p:spPr>
        <p:txBody>
          <a:bodyPr/>
          <a:lstStyle/>
          <a:p>
            <a:fld id="{6BA844FC-6DBB-47AC-8FF6-2A019533C093}" type="slidenum">
              <a:rPr kumimoji="1" lang="ja-JP" altLang="en-US" smtClean="0">
                <a:solidFill>
                  <a:schemeClr val="tx1"/>
                </a:solidFill>
              </a:rPr>
              <a:t>13</a:t>
            </a:fld>
            <a:endParaRPr kumimoji="1" lang="ja-JP" altLang="en-US" dirty="0">
              <a:solidFill>
                <a:schemeClr val="tx1"/>
              </a:solidFill>
            </a:endParaRPr>
          </a:p>
        </p:txBody>
      </p:sp>
      <p:pic>
        <p:nvPicPr>
          <p:cNvPr id="2" name="図 1"/>
          <p:cNvPicPr>
            <a:picLocks noChangeAspect="1"/>
          </p:cNvPicPr>
          <p:nvPr/>
        </p:nvPicPr>
        <p:blipFill>
          <a:blip r:embed="rId2"/>
          <a:stretch>
            <a:fillRect/>
          </a:stretch>
        </p:blipFill>
        <p:spPr>
          <a:xfrm>
            <a:off x="90510" y="846327"/>
            <a:ext cx="8887236" cy="5085210"/>
          </a:xfrm>
          <a:prstGeom prst="rect">
            <a:avLst/>
          </a:prstGeom>
        </p:spPr>
      </p:pic>
      <p:sp>
        <p:nvSpPr>
          <p:cNvPr id="6" name="正方形/長方形 5"/>
          <p:cNvSpPr/>
          <p:nvPr/>
        </p:nvSpPr>
        <p:spPr>
          <a:xfrm>
            <a:off x="1650273" y="4804230"/>
            <a:ext cx="4805946" cy="70987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456219" y="4800933"/>
            <a:ext cx="1379318" cy="70987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61731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13-1</a:t>
            </a:r>
            <a:r>
              <a:rPr lang="en-US" altLang="ja-JP" sz="2000" dirty="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介護サービス利用者の満足度</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経年比較</a:t>
            </a:r>
            <a:r>
              <a:rPr lang="en-US" altLang="ja-JP" sz="2000" dirty="0" smtClean="0">
                <a:solidFill>
                  <a:prstClr val="black"/>
                </a:solidFill>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207818" y="5901049"/>
            <a:ext cx="9053491"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・前回調査と比較すると、「満足」「どちらかというと満足」はいずれも変化はほとんどみられなかった。</a:t>
            </a:r>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540853" y="6492875"/>
            <a:ext cx="512638" cy="365125"/>
          </a:xfrm>
        </p:spPr>
        <p:txBody>
          <a:bodyPr/>
          <a:lstStyle/>
          <a:p>
            <a:fld id="{6BA844FC-6DBB-47AC-8FF6-2A019533C093}" type="slidenum">
              <a:rPr kumimoji="1" lang="ja-JP" altLang="en-US" smtClean="0">
                <a:solidFill>
                  <a:schemeClr val="tx1"/>
                </a:solidFill>
              </a:rPr>
              <a:t>14</a:t>
            </a:fld>
            <a:endParaRPr kumimoji="1" lang="ja-JP" altLang="en-US" dirty="0">
              <a:solidFill>
                <a:schemeClr val="tx1"/>
              </a:solidFill>
            </a:endParaRPr>
          </a:p>
        </p:txBody>
      </p:sp>
      <p:pic>
        <p:nvPicPr>
          <p:cNvPr id="2" name="図 1"/>
          <p:cNvPicPr>
            <a:picLocks noChangeAspect="1"/>
          </p:cNvPicPr>
          <p:nvPr/>
        </p:nvPicPr>
        <p:blipFill>
          <a:blip r:embed="rId2"/>
          <a:stretch>
            <a:fillRect/>
          </a:stretch>
        </p:blipFill>
        <p:spPr>
          <a:xfrm>
            <a:off x="0" y="981184"/>
            <a:ext cx="9144000" cy="4871409"/>
          </a:xfrm>
          <a:prstGeom prst="rect">
            <a:avLst/>
          </a:prstGeom>
        </p:spPr>
      </p:pic>
      <p:sp>
        <p:nvSpPr>
          <p:cNvPr id="6" name="正方形/長方形 5"/>
          <p:cNvSpPr/>
          <p:nvPr/>
        </p:nvSpPr>
        <p:spPr>
          <a:xfrm>
            <a:off x="1531718" y="4748812"/>
            <a:ext cx="5257009" cy="6683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69798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182120"/>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23</a:t>
            </a:r>
            <a:r>
              <a:rPr lang="en-US" altLang="ja-JP" sz="2000" dirty="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日々の充実感</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経年比較</a:t>
            </a:r>
            <a:r>
              <a:rPr lang="en-US" altLang="ja-JP" sz="2000" dirty="0" smtClean="0">
                <a:solidFill>
                  <a:prstClr val="black"/>
                </a:solidFill>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45253" y="5657442"/>
            <a:ext cx="9053491" cy="1323439"/>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・前回調査と比較すると、要支援・要介護認定を受けている方は、「たいへん充実感がある」がやや減少して</a:t>
            </a:r>
            <a:r>
              <a:rPr kumimoji="1" lang="ja-JP" altLang="en-US" sz="1600" dirty="0" smtClean="0">
                <a:latin typeface="Meiryo UI" panose="020B0604030504040204" pitchFamily="50" charset="-128"/>
                <a:ea typeface="Meiryo UI" panose="020B0604030504040204" pitchFamily="50" charset="-128"/>
              </a:rPr>
              <a:t>いた一方</a:t>
            </a:r>
            <a:r>
              <a:rPr kumimoji="1" lang="ja-JP" altLang="en-US" sz="1600" dirty="0">
                <a:latin typeface="Meiryo UI" panose="020B0604030504040204" pitchFamily="50" charset="-128"/>
                <a:ea typeface="Meiryo UI" panose="020B0604030504040204" pitchFamily="50" charset="-128"/>
              </a:rPr>
              <a:t>で、「どちらかというと充実感がある」、「どちらかというと充実感がない」がそれぞれ、やや</a:t>
            </a:r>
            <a:r>
              <a:rPr kumimoji="1" lang="ja-JP" altLang="en-US" sz="1600" dirty="0" smtClean="0">
                <a:latin typeface="Meiryo UI" panose="020B0604030504040204" pitchFamily="50" charset="-128"/>
                <a:ea typeface="Meiryo UI" panose="020B0604030504040204" pitchFamily="50" charset="-128"/>
              </a:rPr>
              <a:t>増加</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・要介護・要支援認定を受けていない方は、「たいへん充実感がある」がやや減少</a:t>
            </a:r>
            <a:r>
              <a:rPr kumimoji="1" lang="ja-JP" altLang="en-US" sz="1600" dirty="0" smtClean="0">
                <a:latin typeface="Meiryo UI" panose="020B0604030504040204" pitchFamily="50" charset="-128"/>
                <a:ea typeface="Meiryo UI" panose="020B0604030504040204" pitchFamily="50" charset="-128"/>
              </a:rPr>
              <a:t>した一方</a:t>
            </a:r>
            <a:r>
              <a:rPr kumimoji="1" lang="ja-JP" altLang="en-US" sz="1600" dirty="0">
                <a:latin typeface="Meiryo UI" panose="020B0604030504040204" pitchFamily="50" charset="-128"/>
                <a:ea typeface="Meiryo UI" panose="020B0604030504040204" pitchFamily="50" charset="-128"/>
              </a:rPr>
              <a:t>で、「どちらかというと充実感がある」、「どちらかというと充実感がない」がそれぞれ、やや増加</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1" y="6432524"/>
            <a:ext cx="512638" cy="365125"/>
          </a:xfrm>
        </p:spPr>
        <p:txBody>
          <a:bodyPr/>
          <a:lstStyle/>
          <a:p>
            <a:fld id="{6BA844FC-6DBB-47AC-8FF6-2A019533C093}" type="slidenum">
              <a:rPr kumimoji="1" lang="ja-JP" altLang="en-US" smtClean="0">
                <a:solidFill>
                  <a:schemeClr val="tx1"/>
                </a:solidFill>
              </a:rPr>
              <a:t>15</a:t>
            </a:fld>
            <a:endParaRPr kumimoji="1" lang="ja-JP" altLang="en-US" dirty="0">
              <a:solidFill>
                <a:schemeClr val="tx1"/>
              </a:solidFill>
            </a:endParaRPr>
          </a:p>
        </p:txBody>
      </p:sp>
      <p:pic>
        <p:nvPicPr>
          <p:cNvPr id="2" name="図 1"/>
          <p:cNvPicPr>
            <a:picLocks noChangeAspect="1"/>
          </p:cNvPicPr>
          <p:nvPr/>
        </p:nvPicPr>
        <p:blipFill>
          <a:blip r:embed="rId2"/>
          <a:stretch>
            <a:fillRect/>
          </a:stretch>
        </p:blipFill>
        <p:spPr>
          <a:xfrm>
            <a:off x="0" y="689930"/>
            <a:ext cx="9143999" cy="5142834"/>
          </a:xfrm>
          <a:prstGeom prst="rect">
            <a:avLst/>
          </a:prstGeom>
        </p:spPr>
      </p:pic>
      <p:sp>
        <p:nvSpPr>
          <p:cNvPr id="10" name="テキスト ボックス 9"/>
          <p:cNvSpPr txBox="1"/>
          <p:nvPr/>
        </p:nvSpPr>
        <p:spPr>
          <a:xfrm>
            <a:off x="0" y="582230"/>
            <a:ext cx="3123746" cy="338554"/>
          </a:xfrm>
          <a:prstGeom prst="rect">
            <a:avLst/>
          </a:prstGeom>
          <a:noFill/>
        </p:spPr>
        <p:txBody>
          <a:bodyPr wrap="square" rtlCol="0">
            <a:spAutoFit/>
          </a:bodyPr>
          <a:lstStyle/>
          <a:p>
            <a:pPr lvl="0">
              <a:defRPr/>
            </a:pP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要介護・要支援認定を受けている</a:t>
            </a:r>
            <a:r>
              <a:rPr lang="en-US" altLang="ja-JP" sz="1600" dirty="0">
                <a:solidFill>
                  <a:prstClr val="black"/>
                </a:solidFill>
                <a:latin typeface="Meiryo UI" panose="020B0604030504040204" pitchFamily="50" charset="-128"/>
                <a:ea typeface="Meiryo UI" panose="020B0604030504040204" pitchFamily="50" charset="-128"/>
              </a:rPr>
              <a:t>】 </a:t>
            </a:r>
          </a:p>
        </p:txBody>
      </p:sp>
      <p:sp>
        <p:nvSpPr>
          <p:cNvPr id="13" name="テキスト ボックス 12"/>
          <p:cNvSpPr txBox="1"/>
          <p:nvPr/>
        </p:nvSpPr>
        <p:spPr>
          <a:xfrm>
            <a:off x="0" y="3450696"/>
            <a:ext cx="3875583" cy="338554"/>
          </a:xfrm>
          <a:prstGeom prst="rect">
            <a:avLst/>
          </a:prstGeom>
          <a:noFill/>
        </p:spPr>
        <p:txBody>
          <a:bodyPr wrap="square" rtlCol="0">
            <a:spAutoFit/>
          </a:bodyPr>
          <a:lstStyle/>
          <a:p>
            <a:pPr lvl="0">
              <a:defRPr/>
            </a:pP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要介護・要支援認定を受けていない</a:t>
            </a:r>
            <a:r>
              <a:rPr lang="en-US" altLang="ja-JP" sz="1600" dirty="0">
                <a:solidFill>
                  <a:prstClr val="black"/>
                </a:solidFill>
                <a:latin typeface="Meiryo UI" panose="020B0604030504040204" pitchFamily="50" charset="-128"/>
                <a:ea typeface="Meiryo UI" panose="020B0604030504040204" pitchFamily="50" charset="-128"/>
              </a:rPr>
              <a:t>】 </a:t>
            </a:r>
          </a:p>
        </p:txBody>
      </p:sp>
      <p:sp>
        <p:nvSpPr>
          <p:cNvPr id="8" name="正方形/長方形 7"/>
          <p:cNvSpPr/>
          <p:nvPr/>
        </p:nvSpPr>
        <p:spPr>
          <a:xfrm>
            <a:off x="1594855" y="3013019"/>
            <a:ext cx="4085509" cy="4376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594855" y="5133354"/>
            <a:ext cx="5775764" cy="45735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83606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90508" y="760901"/>
            <a:ext cx="9053492" cy="5186010"/>
          </a:xfrm>
          <a:prstGeom prst="rect">
            <a:avLst/>
          </a:prstGeom>
        </p:spPr>
      </p:pic>
      <p:sp>
        <p:nvSpPr>
          <p:cNvPr id="4" name="テキスト ボックス 3"/>
          <p:cNvSpPr txBox="1"/>
          <p:nvPr/>
        </p:nvSpPr>
        <p:spPr>
          <a:xfrm>
            <a:off x="90509" y="182120"/>
            <a:ext cx="9053491" cy="400110"/>
          </a:xfrm>
          <a:prstGeom prst="rect">
            <a:avLst/>
          </a:prstGeom>
          <a:noFill/>
        </p:spPr>
        <p:txBody>
          <a:bodyPr wrap="square" rtlCol="0">
            <a:spAutoFit/>
          </a:bodyPr>
          <a:lstStyle/>
          <a:p>
            <a:pPr lvl="0">
              <a:defRPr/>
            </a:pPr>
            <a:r>
              <a:rPr lang="ja-JP" altLang="en-US" sz="2000" dirty="0">
                <a:solidFill>
                  <a:prstClr val="black"/>
                </a:solidFill>
                <a:latin typeface="Meiryo UI" panose="020B0604030504040204" pitchFamily="50" charset="-128"/>
                <a:ea typeface="Meiryo UI" panose="020B0604030504040204" pitchFamily="50" charset="-128"/>
              </a:rPr>
              <a:t>問</a:t>
            </a:r>
            <a:r>
              <a:rPr lang="en-US" altLang="ja-JP" sz="2000" dirty="0">
                <a:solidFill>
                  <a:prstClr val="black"/>
                </a:solidFill>
                <a:latin typeface="Meiryo UI" panose="020B0604030504040204" pitchFamily="50" charset="-128"/>
                <a:ea typeface="Meiryo UI" panose="020B0604030504040204" pitchFamily="50" charset="-128"/>
              </a:rPr>
              <a:t>25.</a:t>
            </a:r>
            <a:r>
              <a:rPr lang="ja-JP" altLang="en-US" sz="2000" dirty="0">
                <a:solidFill>
                  <a:prstClr val="black"/>
                </a:solidFill>
                <a:latin typeface="Meiryo UI" panose="020B0604030504040204" pitchFamily="50" charset="-128"/>
                <a:ea typeface="Meiryo UI" panose="020B0604030504040204" pitchFamily="50" charset="-128"/>
              </a:rPr>
              <a:t>　日々の暮らし向き</a:t>
            </a:r>
            <a:r>
              <a:rPr lang="en-US" altLang="ja-JP" sz="2000" dirty="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経年比較</a:t>
            </a:r>
            <a:r>
              <a:rPr lang="en-US" altLang="ja-JP" sz="2000" dirty="0">
                <a:solidFill>
                  <a:prstClr val="black"/>
                </a:solidFill>
                <a:latin typeface="Meiryo UI" panose="020B0604030504040204" pitchFamily="50" charset="-128"/>
                <a:ea typeface="Meiryo UI" panose="020B0604030504040204" pitchFamily="50" charset="-128"/>
              </a:rPr>
              <a:t>】</a:t>
            </a:r>
          </a:p>
        </p:txBody>
      </p:sp>
      <p:sp>
        <p:nvSpPr>
          <p:cNvPr id="14" name="テキスト ボックス 13"/>
          <p:cNvSpPr txBox="1"/>
          <p:nvPr/>
        </p:nvSpPr>
        <p:spPr>
          <a:xfrm>
            <a:off x="90508" y="6032689"/>
            <a:ext cx="9053491"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・前回調査と比較すると、要介護・要支援認定の有無に関わらず、「たいへんゆとりがある」、「ややゆとりがある」、「普通である」の割合がそれぞれ、やや増加</a:t>
            </a:r>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2" y="6464348"/>
            <a:ext cx="512638" cy="365125"/>
          </a:xfrm>
        </p:spPr>
        <p:txBody>
          <a:bodyPr/>
          <a:lstStyle/>
          <a:p>
            <a:fld id="{6BA844FC-6DBB-47AC-8FF6-2A019533C093}" type="slidenum">
              <a:rPr kumimoji="1" lang="ja-JP" altLang="en-US" smtClean="0">
                <a:solidFill>
                  <a:schemeClr val="tx1"/>
                </a:solidFill>
              </a:rPr>
              <a:t>16</a:t>
            </a:fld>
            <a:endParaRPr kumimoji="1" lang="ja-JP" altLang="en-US">
              <a:solidFill>
                <a:schemeClr val="tx1"/>
              </a:solidFill>
            </a:endParaRPr>
          </a:p>
        </p:txBody>
      </p:sp>
      <p:sp>
        <p:nvSpPr>
          <p:cNvPr id="10" name="テキスト ボックス 9"/>
          <p:cNvSpPr txBox="1"/>
          <p:nvPr/>
        </p:nvSpPr>
        <p:spPr>
          <a:xfrm>
            <a:off x="0" y="705340"/>
            <a:ext cx="3123746" cy="338554"/>
          </a:xfrm>
          <a:prstGeom prst="rect">
            <a:avLst/>
          </a:prstGeom>
          <a:noFill/>
        </p:spPr>
        <p:txBody>
          <a:bodyPr wrap="square" rtlCol="0">
            <a:spAutoFit/>
          </a:bodyPr>
          <a:lstStyle/>
          <a:p>
            <a:pPr lvl="0">
              <a:defRPr/>
            </a:pP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要介護・要支援認定を受けている</a:t>
            </a:r>
            <a:r>
              <a:rPr lang="en-US" altLang="ja-JP" sz="1600" dirty="0">
                <a:solidFill>
                  <a:prstClr val="black"/>
                </a:solidFill>
                <a:latin typeface="Meiryo UI" panose="020B0604030504040204" pitchFamily="50" charset="-128"/>
                <a:ea typeface="Meiryo UI" panose="020B0604030504040204" pitchFamily="50" charset="-128"/>
              </a:rPr>
              <a:t>】 </a:t>
            </a:r>
          </a:p>
        </p:txBody>
      </p:sp>
      <p:sp>
        <p:nvSpPr>
          <p:cNvPr id="13" name="テキスト ボックス 12"/>
          <p:cNvSpPr txBox="1"/>
          <p:nvPr/>
        </p:nvSpPr>
        <p:spPr>
          <a:xfrm>
            <a:off x="0" y="3519968"/>
            <a:ext cx="3875583" cy="338554"/>
          </a:xfrm>
          <a:prstGeom prst="rect">
            <a:avLst/>
          </a:prstGeom>
          <a:noFill/>
        </p:spPr>
        <p:txBody>
          <a:bodyPr wrap="square" rtlCol="0">
            <a:spAutoFit/>
          </a:bodyPr>
          <a:lstStyle/>
          <a:p>
            <a:pPr lvl="0">
              <a:defRPr/>
            </a:pP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要介護・要支援認定を受けていない</a:t>
            </a:r>
            <a:r>
              <a:rPr lang="en-US" altLang="ja-JP" sz="1600" dirty="0">
                <a:solidFill>
                  <a:prstClr val="black"/>
                </a:solidFill>
                <a:latin typeface="Meiryo UI" panose="020B0604030504040204" pitchFamily="50" charset="-128"/>
                <a:ea typeface="Meiryo UI" panose="020B0604030504040204" pitchFamily="50" charset="-128"/>
              </a:rPr>
              <a:t>】 </a:t>
            </a:r>
          </a:p>
        </p:txBody>
      </p:sp>
      <p:sp>
        <p:nvSpPr>
          <p:cNvPr id="8" name="正方形/長方形 7"/>
          <p:cNvSpPr/>
          <p:nvPr/>
        </p:nvSpPr>
        <p:spPr>
          <a:xfrm>
            <a:off x="1636419" y="3129884"/>
            <a:ext cx="5263145" cy="4168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636419" y="5206012"/>
            <a:ext cx="5734200" cy="4604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3323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90508" y="855164"/>
            <a:ext cx="9053491" cy="5147672"/>
          </a:xfrm>
          <a:prstGeom prst="rect">
            <a:avLst/>
          </a:prstGeom>
        </p:spPr>
      </p:pic>
      <p:sp>
        <p:nvSpPr>
          <p:cNvPr id="4" name="テキスト ボックス 3"/>
          <p:cNvSpPr txBox="1"/>
          <p:nvPr/>
        </p:nvSpPr>
        <p:spPr>
          <a:xfrm>
            <a:off x="90509" y="182120"/>
            <a:ext cx="9053491" cy="400110"/>
          </a:xfrm>
          <a:prstGeom prst="rect">
            <a:avLst/>
          </a:prstGeom>
          <a:noFill/>
        </p:spPr>
        <p:txBody>
          <a:bodyPr wrap="square" rtlCol="0">
            <a:spAutoFit/>
          </a:bodyPr>
          <a:lstStyle/>
          <a:p>
            <a:pPr lvl="0">
              <a:defRPr/>
            </a:pPr>
            <a:r>
              <a:rPr lang="ja-JP" altLang="en-US" sz="2000" dirty="0">
                <a:solidFill>
                  <a:prstClr val="black"/>
                </a:solidFill>
                <a:latin typeface="Meiryo UI" panose="020B0604030504040204" pitchFamily="50" charset="-128"/>
                <a:ea typeface="Meiryo UI" panose="020B0604030504040204" pitchFamily="50" charset="-128"/>
              </a:rPr>
              <a:t>問</a:t>
            </a:r>
            <a:r>
              <a:rPr lang="en-US" altLang="ja-JP" sz="2000" dirty="0">
                <a:solidFill>
                  <a:prstClr val="black"/>
                </a:solidFill>
                <a:latin typeface="Meiryo UI" panose="020B0604030504040204" pitchFamily="50" charset="-128"/>
                <a:ea typeface="Meiryo UI" panose="020B0604030504040204" pitchFamily="50" charset="-128"/>
              </a:rPr>
              <a:t>33.</a:t>
            </a:r>
            <a:r>
              <a:rPr lang="ja-JP" altLang="en-US" sz="2000" dirty="0">
                <a:solidFill>
                  <a:prstClr val="black"/>
                </a:solidFill>
                <a:latin typeface="Meiryo UI" panose="020B0604030504040204" pitchFamily="50" charset="-128"/>
                <a:ea typeface="Meiryo UI" panose="020B0604030504040204" pitchFamily="50" charset="-128"/>
              </a:rPr>
              <a:t>住んでいる地域での暮らしの安心</a:t>
            </a:r>
            <a:r>
              <a:rPr lang="en-US" altLang="ja-JP" sz="2000" dirty="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経年比較</a:t>
            </a:r>
            <a:r>
              <a:rPr lang="en-US" altLang="ja-JP" sz="2000" dirty="0" smtClean="0">
                <a:solidFill>
                  <a:prstClr val="black"/>
                </a:solidFill>
                <a:latin typeface="Meiryo UI" panose="020B0604030504040204" pitchFamily="50" charset="-128"/>
                <a:ea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90509" y="5880550"/>
            <a:ext cx="9053491" cy="83099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・前回調査と比較すると、要介護・要支援認定の有無に関わらず、「安心して暮らすことができる」と答えた方が減少し、「どちらかというと安心して暮らすことができる」がやや</a:t>
            </a:r>
            <a:r>
              <a:rPr kumimoji="1" lang="ja-JP" altLang="en-US" sz="1600" dirty="0" smtClean="0">
                <a:latin typeface="Meiryo UI" panose="020B0604030504040204" pitchFamily="50" charset="-128"/>
                <a:ea typeface="Meiryo UI" panose="020B0604030504040204" pitchFamily="50" charset="-128"/>
              </a:rPr>
              <a:t>増加</a:t>
            </a:r>
            <a:endParaRPr kumimoji="1"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前回調査より、質問文を一部</a:t>
            </a:r>
            <a:r>
              <a:rPr kumimoji="1" lang="ja-JP" altLang="en-US" sz="1600" dirty="0" smtClean="0">
                <a:latin typeface="Meiryo UI" panose="020B0604030504040204" pitchFamily="50" charset="-128"/>
                <a:ea typeface="Meiryo UI" panose="020B0604030504040204" pitchFamily="50" charset="-128"/>
              </a:rPr>
              <a:t>修正</a:t>
            </a:r>
            <a:endParaRPr kumimoji="1" lang="en-US" altLang="ja-JP" sz="1600" dirty="0" smtClean="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1" y="6482838"/>
            <a:ext cx="512638" cy="365125"/>
          </a:xfrm>
        </p:spPr>
        <p:txBody>
          <a:bodyPr/>
          <a:lstStyle/>
          <a:p>
            <a:fld id="{6BA844FC-6DBB-47AC-8FF6-2A019533C093}" type="slidenum">
              <a:rPr kumimoji="1" lang="ja-JP" altLang="en-US" smtClean="0">
                <a:solidFill>
                  <a:schemeClr val="tx1"/>
                </a:solidFill>
              </a:rPr>
              <a:t>17</a:t>
            </a:fld>
            <a:endParaRPr kumimoji="1" lang="ja-JP" altLang="en-US">
              <a:solidFill>
                <a:schemeClr val="tx1"/>
              </a:solidFill>
            </a:endParaRPr>
          </a:p>
        </p:txBody>
      </p:sp>
      <p:sp>
        <p:nvSpPr>
          <p:cNvPr id="10" name="テキスト ボックス 9"/>
          <p:cNvSpPr txBox="1"/>
          <p:nvPr/>
        </p:nvSpPr>
        <p:spPr>
          <a:xfrm>
            <a:off x="0" y="816637"/>
            <a:ext cx="3123746" cy="338554"/>
          </a:xfrm>
          <a:prstGeom prst="rect">
            <a:avLst/>
          </a:prstGeom>
          <a:noFill/>
        </p:spPr>
        <p:txBody>
          <a:bodyPr wrap="square" rtlCol="0">
            <a:spAutoFit/>
          </a:bodyPr>
          <a:lstStyle/>
          <a:p>
            <a:pPr lvl="0">
              <a:defRPr/>
            </a:pP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要介護・要支援認定を受けている</a:t>
            </a:r>
            <a:r>
              <a:rPr lang="en-US" altLang="ja-JP" sz="1600" dirty="0">
                <a:solidFill>
                  <a:prstClr val="black"/>
                </a:solidFill>
                <a:latin typeface="Meiryo UI" panose="020B0604030504040204" pitchFamily="50" charset="-128"/>
                <a:ea typeface="Meiryo UI" panose="020B0604030504040204" pitchFamily="50" charset="-128"/>
              </a:rPr>
              <a:t>】 </a:t>
            </a:r>
          </a:p>
        </p:txBody>
      </p:sp>
      <p:sp>
        <p:nvSpPr>
          <p:cNvPr id="13" name="テキスト ボックス 12"/>
          <p:cNvSpPr txBox="1"/>
          <p:nvPr/>
        </p:nvSpPr>
        <p:spPr>
          <a:xfrm>
            <a:off x="0" y="3589240"/>
            <a:ext cx="3875583" cy="338554"/>
          </a:xfrm>
          <a:prstGeom prst="rect">
            <a:avLst/>
          </a:prstGeom>
          <a:noFill/>
        </p:spPr>
        <p:txBody>
          <a:bodyPr wrap="square" rtlCol="0">
            <a:spAutoFit/>
          </a:bodyPr>
          <a:lstStyle/>
          <a:p>
            <a:pPr lvl="0">
              <a:defRPr/>
            </a:pP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要介護・要支援認定を受けていない</a:t>
            </a:r>
            <a:r>
              <a:rPr lang="en-US" altLang="ja-JP" sz="1600" dirty="0">
                <a:solidFill>
                  <a:prstClr val="black"/>
                </a:solidFill>
                <a:latin typeface="Meiryo UI" panose="020B0604030504040204" pitchFamily="50" charset="-128"/>
                <a:ea typeface="Meiryo UI" panose="020B0604030504040204" pitchFamily="50" charset="-128"/>
              </a:rPr>
              <a:t>】 </a:t>
            </a:r>
          </a:p>
        </p:txBody>
      </p:sp>
      <p:sp>
        <p:nvSpPr>
          <p:cNvPr id="8" name="正方形/長方形 7"/>
          <p:cNvSpPr/>
          <p:nvPr/>
        </p:nvSpPr>
        <p:spPr>
          <a:xfrm>
            <a:off x="1594855" y="3247848"/>
            <a:ext cx="4708963" cy="3623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594855" y="5280928"/>
            <a:ext cx="5055328" cy="4548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102734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dirty="0" smtClean="0">
                <a:solidFill>
                  <a:prstClr val="black"/>
                </a:solidFill>
                <a:latin typeface="Meiryo UI" panose="020B0604030504040204" pitchFamily="50" charset="-128"/>
                <a:ea typeface="Meiryo UI" panose="020B0604030504040204" pitchFamily="50" charset="-128"/>
              </a:rPr>
              <a:t>4</a:t>
            </a:r>
            <a:r>
              <a:rPr lang="ja-JP" altLang="en-US" dirty="0" err="1"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項目間クロス集計に</a:t>
            </a:r>
            <a:r>
              <a:rPr lang="ja-JP" altLang="en-US" dirty="0" smtClean="0">
                <a:solidFill>
                  <a:prstClr val="black"/>
                </a:solidFill>
                <a:latin typeface="Meiryo UI" panose="020B0604030504040204" pitchFamily="50" charset="-128"/>
                <a:ea typeface="Meiryo UI" panose="020B0604030504040204" pitchFamily="50" charset="-128"/>
              </a:rPr>
              <a:t>ついて</a:t>
            </a:r>
            <a:endParaRPr kumimoji="1" lang="ja-JP" altLang="en-US" dirty="0"/>
          </a:p>
        </p:txBody>
      </p:sp>
      <p:sp>
        <p:nvSpPr>
          <p:cNvPr id="4" name="スライド番号プレースホルダー 3"/>
          <p:cNvSpPr>
            <a:spLocks noGrp="1"/>
          </p:cNvSpPr>
          <p:nvPr>
            <p:ph type="sldNum" sz="quarter" idx="12"/>
          </p:nvPr>
        </p:nvSpPr>
        <p:spPr>
          <a:xfrm>
            <a:off x="8522858" y="6360018"/>
            <a:ext cx="512638" cy="365125"/>
          </a:xfrm>
        </p:spPr>
        <p:txBody>
          <a:bodyPr/>
          <a:lstStyle/>
          <a:p>
            <a:fld id="{6BA844FC-6DBB-47AC-8FF6-2A019533C093}" type="slidenum">
              <a:rPr kumimoji="1" lang="ja-JP" altLang="en-US" smtClean="0">
                <a:solidFill>
                  <a:schemeClr val="tx1"/>
                </a:solidFill>
              </a:rPr>
              <a:t>18</a:t>
            </a:fld>
            <a:endParaRPr kumimoji="1" lang="ja-JP" altLang="en-US">
              <a:solidFill>
                <a:schemeClr val="tx1"/>
              </a:solidFill>
            </a:endParaRPr>
          </a:p>
        </p:txBody>
      </p:sp>
    </p:spTree>
    <p:extLst>
      <p:ext uri="{BB962C8B-B14F-4D97-AF65-F5344CB8AC3E}">
        <p14:creationId xmlns:p14="http://schemas.microsoft.com/office/powerpoint/2010/main" val="3804228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角丸四角形 15"/>
          <p:cNvSpPr/>
          <p:nvPr/>
        </p:nvSpPr>
        <p:spPr>
          <a:xfrm>
            <a:off x="877767" y="2994490"/>
            <a:ext cx="7637583" cy="237126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4819" y="322514"/>
            <a:ext cx="9053491" cy="240065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400" dirty="0">
                <a:solidFill>
                  <a:prstClr val="black"/>
                </a:solidFill>
                <a:latin typeface="Meiryo UI" panose="020B0604030504040204" pitchFamily="50" charset="-128"/>
                <a:ea typeface="Meiryo UI" panose="020B0604030504040204" pitchFamily="50" charset="-128"/>
              </a:rPr>
              <a:t>4</a:t>
            </a:r>
            <a:r>
              <a:rPr lang="ja-JP" altLang="en-US" sz="2400" dirty="0" err="1" smtClean="0">
                <a:solidFill>
                  <a:prstClr val="black"/>
                </a:solidFill>
                <a:latin typeface="Meiryo UI" panose="020B0604030504040204" pitchFamily="50" charset="-128"/>
                <a:ea typeface="Meiryo UI" panose="020B0604030504040204" pitchFamily="50" charset="-128"/>
              </a:rPr>
              <a:t>．</a:t>
            </a:r>
            <a:r>
              <a:rPr lang="ja-JP" altLang="en-US" sz="2400" dirty="0" smtClean="0">
                <a:solidFill>
                  <a:prstClr val="black"/>
                </a:solidFill>
                <a:latin typeface="Meiryo UI" panose="020B0604030504040204" pitchFamily="50" charset="-128"/>
                <a:ea typeface="Meiryo UI" panose="020B0604030504040204" pitchFamily="50" charset="-128"/>
              </a:rPr>
              <a:t>項目間クロス集計について</a:t>
            </a:r>
            <a:endParaRPr lang="en-US" altLang="ja-JP" sz="2400" dirty="0" smtClean="0">
              <a:solidFill>
                <a:prstClr val="black"/>
              </a:solidFill>
              <a:latin typeface="Meiryo UI" panose="020B0604030504040204" pitchFamily="50" charset="-128"/>
              <a:ea typeface="Meiryo UI" panose="020B0604030504040204" pitchFamily="50" charset="-128"/>
            </a:endParaRPr>
          </a:p>
          <a:p>
            <a:pPr lvl="0"/>
            <a:r>
              <a:rPr lang="ja-JP" altLang="en-US" u="sng" dirty="0" smtClean="0">
                <a:solidFill>
                  <a:prstClr val="black"/>
                </a:solidFill>
                <a:latin typeface="Meiryo UI" panose="020B0604030504040204" pitchFamily="50" charset="-128"/>
                <a:ea typeface="Meiryo UI" panose="020B0604030504040204" pitchFamily="50" charset="-128"/>
              </a:rPr>
              <a:t>分析</a:t>
            </a:r>
            <a:r>
              <a:rPr lang="ja-JP" altLang="en-US" u="sng" dirty="0">
                <a:solidFill>
                  <a:prstClr val="black"/>
                </a:solidFill>
                <a:latin typeface="Meiryo UI" panose="020B0604030504040204" pitchFamily="50" charset="-128"/>
                <a:ea typeface="Meiryo UI" panose="020B0604030504040204" pitchFamily="50" charset="-128"/>
              </a:rPr>
              <a:t>の</a:t>
            </a:r>
            <a:r>
              <a:rPr lang="ja-JP" altLang="en-US" u="sng" dirty="0" smtClean="0">
                <a:solidFill>
                  <a:prstClr val="black"/>
                </a:solidFill>
                <a:latin typeface="Meiryo UI" panose="020B0604030504040204" pitchFamily="50" charset="-128"/>
                <a:ea typeface="Meiryo UI" panose="020B0604030504040204" pitchFamily="50" charset="-128"/>
              </a:rPr>
              <a:t>テーマ</a:t>
            </a:r>
            <a:endParaRPr lang="en-US" altLang="ja-JP" u="sng" dirty="0" smtClean="0">
              <a:solidFill>
                <a:prstClr val="black"/>
              </a:solidFill>
              <a:latin typeface="Meiryo UI" panose="020B0604030504040204" pitchFamily="50" charset="-128"/>
              <a:ea typeface="Meiryo UI" panose="020B0604030504040204" pitchFamily="50" charset="-128"/>
            </a:endParaRPr>
          </a:p>
          <a:p>
            <a:pPr lvl="0"/>
            <a:r>
              <a:rPr lang="ja-JP" altLang="en-US" dirty="0" smtClean="0">
                <a:solidFill>
                  <a:prstClr val="black"/>
                </a:solidFill>
                <a:latin typeface="Meiryo UI" panose="020B0604030504040204" pitchFamily="50" charset="-128"/>
                <a:ea typeface="Meiryo UI" panose="020B0604030504040204" pitchFamily="50" charset="-128"/>
              </a:rPr>
              <a:t>地域</a:t>
            </a:r>
            <a:r>
              <a:rPr lang="ja-JP" altLang="en-US" dirty="0">
                <a:solidFill>
                  <a:prstClr val="black"/>
                </a:solidFill>
                <a:latin typeface="Meiryo UI" panose="020B0604030504040204" pitchFamily="50" charset="-128"/>
                <a:ea typeface="Meiryo UI" panose="020B0604030504040204" pitchFamily="50" charset="-128"/>
              </a:rPr>
              <a:t>包括ケアシステムの深化・推進（要介護状態となっても住み慣れた地域で自分らしい暮らしを続ける）</a:t>
            </a:r>
            <a:endParaRPr kumimoji="0"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r>
              <a:rPr lang="ja-JP" altLang="en-US" u="sng" dirty="0" smtClean="0">
                <a:solidFill>
                  <a:prstClr val="black"/>
                </a:solidFill>
                <a:latin typeface="Meiryo UI" panose="020B0604030504040204" pitchFamily="50" charset="-128"/>
                <a:ea typeface="Meiryo UI" panose="020B0604030504040204" pitchFamily="50" charset="-128"/>
              </a:rPr>
              <a:t>目的</a:t>
            </a:r>
            <a:endParaRPr lang="en-US" altLang="ja-JP" u="sng" dirty="0" smtClean="0">
              <a:solidFill>
                <a:prstClr val="black"/>
              </a:solidFill>
              <a:latin typeface="Meiryo UI" panose="020B0604030504040204" pitchFamily="50" charset="-128"/>
              <a:ea typeface="Meiryo UI" panose="020B0604030504040204" pitchFamily="50" charset="-128"/>
            </a:endParaRPr>
          </a:p>
          <a:p>
            <a:pPr lvl="0"/>
            <a:r>
              <a:rPr lang="ja-JP" altLang="en-US" dirty="0" smtClean="0">
                <a:solidFill>
                  <a:prstClr val="black"/>
                </a:solidFill>
                <a:latin typeface="Meiryo UI" panose="020B0604030504040204" pitchFamily="50" charset="-128"/>
                <a:ea typeface="Meiryo UI" panose="020B0604030504040204" pitchFamily="50" charset="-128"/>
              </a:rPr>
              <a:t>要介護</a:t>
            </a:r>
            <a:r>
              <a:rPr lang="ja-JP" altLang="en-US" dirty="0">
                <a:solidFill>
                  <a:prstClr val="black"/>
                </a:solidFill>
                <a:latin typeface="Meiryo UI" panose="020B0604030504040204" pitchFamily="50" charset="-128"/>
                <a:ea typeface="Meiryo UI" panose="020B0604030504040204" pitchFamily="50" charset="-128"/>
              </a:rPr>
              <a:t>状態となっても住み慣れた地域で自分らしい暮らしを続けるために、日々の充実感、地域で暮らすうえでの安心感、社会参加がどのように関係しているのかを確認する</a:t>
            </a:r>
            <a:r>
              <a:rPr lang="ja-JP" altLang="en-US" dirty="0" smtClean="0">
                <a:solidFill>
                  <a:prstClr val="black"/>
                </a:solidFill>
                <a:latin typeface="Meiryo UI" panose="020B0604030504040204" pitchFamily="50" charset="-128"/>
                <a:ea typeface="Meiryo UI" panose="020B0604030504040204" pitchFamily="50" charset="-128"/>
              </a:rPr>
              <a:t>。</a:t>
            </a:r>
            <a:endParaRPr kumimoji="0"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754519" y="5887414"/>
            <a:ext cx="7478973" cy="830997"/>
          </a:xfrm>
          <a:prstGeom prst="rect">
            <a:avLst/>
          </a:prstGeom>
          <a:noFill/>
          <a:ln>
            <a:noFill/>
          </a:ln>
        </p:spPr>
        <p:txBody>
          <a:bodyPr wrap="square" rtlCol="0">
            <a:spAutoFit/>
          </a:bodyPr>
          <a:lstStyle/>
          <a:p>
            <a:pPr algn="ctr"/>
            <a:r>
              <a:rPr kumimoji="1" lang="ja-JP" altLang="en-US" sz="2400" u="sng" dirty="0">
                <a:latin typeface="Meiryo UI" panose="020B0604030504040204" pitchFamily="50" charset="-128"/>
                <a:ea typeface="Meiryo UI" panose="020B0604030504040204" pitchFamily="50" charset="-128"/>
              </a:rPr>
              <a:t>要介護状態となっても住み慣れた地域で自分らしい暮らしを</a:t>
            </a:r>
            <a:r>
              <a:rPr kumimoji="1" lang="ja-JP" altLang="en-US" sz="2400" u="sng" dirty="0" smtClean="0">
                <a:latin typeface="Meiryo UI" panose="020B0604030504040204" pitchFamily="50" charset="-128"/>
                <a:ea typeface="Meiryo UI" panose="020B0604030504040204" pitchFamily="50" charset="-128"/>
              </a:rPr>
              <a:t>続けることができる</a:t>
            </a:r>
            <a:endParaRPr kumimoji="1" lang="ja-JP" altLang="en-US" sz="2400" u="sng" dirty="0">
              <a:latin typeface="Meiryo UI" panose="020B0604030504040204" pitchFamily="50" charset="-128"/>
              <a:ea typeface="Meiryo UI" panose="020B0604030504040204" pitchFamily="50" charset="-128"/>
            </a:endParaRPr>
          </a:p>
        </p:txBody>
      </p:sp>
      <p:sp>
        <p:nvSpPr>
          <p:cNvPr id="10" name="下矢印 9"/>
          <p:cNvSpPr/>
          <p:nvPr/>
        </p:nvSpPr>
        <p:spPr>
          <a:xfrm>
            <a:off x="4162567" y="5365757"/>
            <a:ext cx="818866" cy="5216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12"/>
          <p:cNvSpPr>
            <a:spLocks noGrp="1"/>
          </p:cNvSpPr>
          <p:nvPr>
            <p:ph type="sldNum" sz="quarter" idx="12"/>
          </p:nvPr>
        </p:nvSpPr>
        <p:spPr>
          <a:xfrm>
            <a:off x="8635672" y="6379386"/>
            <a:ext cx="512638" cy="365125"/>
          </a:xfrm>
        </p:spPr>
        <p:txBody>
          <a:bodyPr/>
          <a:lstStyle/>
          <a:p>
            <a:fld id="{6BA844FC-6DBB-47AC-8FF6-2A019533C093}" type="slidenum">
              <a:rPr kumimoji="1" lang="ja-JP" altLang="en-US" smtClean="0">
                <a:solidFill>
                  <a:schemeClr val="tx1"/>
                </a:solidFill>
              </a:rPr>
              <a:t>19</a:t>
            </a:fld>
            <a:endParaRPr kumimoji="1" lang="ja-JP" altLang="en-US">
              <a:solidFill>
                <a:schemeClr val="tx1"/>
              </a:solidFill>
            </a:endParaRPr>
          </a:p>
        </p:txBody>
      </p:sp>
      <p:sp>
        <p:nvSpPr>
          <p:cNvPr id="9" name="テキスト ボックス 8"/>
          <p:cNvSpPr txBox="1"/>
          <p:nvPr/>
        </p:nvSpPr>
        <p:spPr>
          <a:xfrm>
            <a:off x="3091073" y="3015505"/>
            <a:ext cx="3114249" cy="369332"/>
          </a:xfrm>
          <a:prstGeom prst="rect">
            <a:avLst/>
          </a:prstGeom>
          <a:no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考えられる要素</a:t>
            </a:r>
            <a:endParaRPr kumimoji="1" lang="ja-JP" altLang="en-US" dirty="0">
              <a:latin typeface="Meiryo UI" panose="020B0604030504040204" pitchFamily="50" charset="-128"/>
              <a:ea typeface="Meiryo UI" panose="020B0604030504040204" pitchFamily="50" charset="-128"/>
            </a:endParaRPr>
          </a:p>
        </p:txBody>
      </p:sp>
      <p:sp>
        <p:nvSpPr>
          <p:cNvPr id="11" name="楕円 10"/>
          <p:cNvSpPr/>
          <p:nvPr/>
        </p:nvSpPr>
        <p:spPr>
          <a:xfrm>
            <a:off x="1062905" y="3794934"/>
            <a:ext cx="2305859" cy="14159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日々の充実感</a:t>
            </a:r>
            <a:endParaRPr kumimoji="1" lang="ja-JP" altLang="en-US" dirty="0"/>
          </a:p>
        </p:txBody>
      </p:sp>
      <p:sp>
        <p:nvSpPr>
          <p:cNvPr id="14" name="楕円 13"/>
          <p:cNvSpPr/>
          <p:nvPr/>
        </p:nvSpPr>
        <p:spPr>
          <a:xfrm>
            <a:off x="3495269" y="3524165"/>
            <a:ext cx="2305859" cy="14159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地域で暮らすことへの</a:t>
            </a:r>
            <a:endParaRPr kumimoji="1" lang="en-US" altLang="ja-JP" dirty="0" smtClean="0"/>
          </a:p>
          <a:p>
            <a:pPr algn="ctr"/>
            <a:r>
              <a:rPr kumimoji="1" lang="ja-JP" altLang="en-US" dirty="0" smtClean="0"/>
              <a:t>安心感</a:t>
            </a:r>
            <a:endParaRPr kumimoji="1" lang="ja-JP" altLang="en-US" dirty="0"/>
          </a:p>
        </p:txBody>
      </p:sp>
      <p:sp>
        <p:nvSpPr>
          <p:cNvPr id="15" name="楕円 14"/>
          <p:cNvSpPr/>
          <p:nvPr/>
        </p:nvSpPr>
        <p:spPr>
          <a:xfrm>
            <a:off x="5927633" y="3775184"/>
            <a:ext cx="2305859" cy="14159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多様</a:t>
            </a:r>
            <a:r>
              <a:rPr kumimoji="1" lang="ja-JP" altLang="en-US" dirty="0" smtClean="0"/>
              <a:t>な</a:t>
            </a:r>
            <a:endParaRPr kumimoji="1" lang="en-US" altLang="ja-JP" dirty="0" smtClean="0"/>
          </a:p>
          <a:p>
            <a:pPr algn="ctr"/>
            <a:r>
              <a:rPr kumimoji="1" lang="ja-JP" altLang="en-US" dirty="0" smtClean="0"/>
              <a:t>社会参加</a:t>
            </a:r>
            <a:endParaRPr kumimoji="1" lang="ja-JP" altLang="en-US" dirty="0"/>
          </a:p>
        </p:txBody>
      </p:sp>
    </p:spTree>
    <p:extLst>
      <p:ext uri="{BB962C8B-B14F-4D97-AF65-F5344CB8AC3E}">
        <p14:creationId xmlns:p14="http://schemas.microsoft.com/office/powerpoint/2010/main" val="940559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tx1"/>
                </a:solidFill>
              </a:rPr>
              <a:t>１</a:t>
            </a:r>
            <a:r>
              <a:rPr kumimoji="1" lang="en-US" altLang="ja-JP" dirty="0" smtClean="0">
                <a:solidFill>
                  <a:schemeClr val="tx1"/>
                </a:solidFill>
              </a:rPr>
              <a:t>.</a:t>
            </a:r>
            <a:r>
              <a:rPr kumimoji="1" lang="ja-JP" altLang="en-US" dirty="0" smtClean="0">
                <a:solidFill>
                  <a:schemeClr val="tx1"/>
                </a:solidFill>
              </a:rPr>
              <a:t>調査実施概要</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a:xfrm>
            <a:off x="8631362" y="6360017"/>
            <a:ext cx="512638" cy="365125"/>
          </a:xfrm>
        </p:spPr>
        <p:txBody>
          <a:bodyPr/>
          <a:lstStyle/>
          <a:p>
            <a:fld id="{6BA844FC-6DBB-47AC-8FF6-2A019533C093}" type="slidenum">
              <a:rPr kumimoji="1" lang="ja-JP" altLang="en-US" smtClean="0">
                <a:solidFill>
                  <a:schemeClr val="tx1"/>
                </a:solidFill>
              </a:rPr>
              <a:t>2</a:t>
            </a:fld>
            <a:endParaRPr kumimoji="1" lang="ja-JP" altLang="en-US">
              <a:solidFill>
                <a:schemeClr val="tx1"/>
              </a:solidFill>
            </a:endParaRPr>
          </a:p>
        </p:txBody>
      </p:sp>
    </p:spTree>
    <p:extLst>
      <p:ext uri="{BB962C8B-B14F-4D97-AF65-F5344CB8AC3E}">
        <p14:creationId xmlns:p14="http://schemas.microsoft.com/office/powerpoint/2010/main" val="2247402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653484"/>
            <a:ext cx="9053491" cy="4524315"/>
          </a:xfrm>
          <a:prstGeom prst="rect">
            <a:avLst/>
          </a:prstGeom>
          <a:noFill/>
        </p:spPr>
        <p:txBody>
          <a:bodyPr wrap="square" rtlCol="0">
            <a:spAutoFit/>
          </a:bodyPr>
          <a:lstStyle/>
          <a:p>
            <a:pPr lvl="0"/>
            <a:r>
              <a:rPr lang="en-US" altLang="ja-JP" sz="2400"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項目間クロス集計結果を踏まえて</a:t>
            </a:r>
            <a:r>
              <a:rPr lang="en-US" altLang="ja-JP" sz="2400" dirty="0" smtClean="0">
                <a:latin typeface="Meiryo UI" panose="020B0604030504040204" pitchFamily="50" charset="-128"/>
                <a:ea typeface="Meiryo UI" panose="020B0604030504040204" pitchFamily="50" charset="-128"/>
              </a:rPr>
              <a:t>】</a:t>
            </a:r>
          </a:p>
          <a:p>
            <a:pPr lvl="0"/>
            <a:endParaRPr lang="en-US" altLang="ja-JP" sz="2400" dirty="0">
              <a:solidFill>
                <a:prstClr val="black"/>
              </a:solidFill>
              <a:latin typeface="Meiryo UI" panose="020B0604030504040204" pitchFamily="50" charset="-128"/>
              <a:ea typeface="Meiryo UI" panose="020B0604030504040204" pitchFamily="50" charset="-128"/>
            </a:endParaRPr>
          </a:p>
          <a:p>
            <a:pPr lvl="0"/>
            <a:r>
              <a:rPr lang="ja-JP" altLang="en-US" sz="2400" dirty="0">
                <a:solidFill>
                  <a:prstClr val="black"/>
                </a:solidFill>
                <a:latin typeface="Meiryo UI" panose="020B0604030504040204" pitchFamily="50" charset="-128"/>
                <a:ea typeface="Meiryo UI" panose="020B0604030504040204" pitchFamily="50" charset="-128"/>
              </a:rPr>
              <a:t>○日々の充実感、地域で暮らすうえでの安心感、社会参加は正の相関関係があると考えられる。</a:t>
            </a:r>
            <a:endParaRPr lang="en-US" altLang="ja-JP" sz="2400" dirty="0">
              <a:solidFill>
                <a:prstClr val="black"/>
              </a:solidFill>
              <a:latin typeface="Meiryo UI" panose="020B0604030504040204" pitchFamily="50" charset="-128"/>
              <a:ea typeface="Meiryo UI" panose="020B0604030504040204" pitchFamily="50" charset="-128"/>
            </a:endParaRPr>
          </a:p>
          <a:p>
            <a:pPr lvl="0"/>
            <a:endParaRPr lang="en-US" altLang="ja-JP" sz="2400" dirty="0">
              <a:solidFill>
                <a:prstClr val="black"/>
              </a:solidFill>
              <a:latin typeface="Meiryo UI" panose="020B0604030504040204" pitchFamily="50" charset="-128"/>
              <a:ea typeface="Meiryo UI" panose="020B0604030504040204" pitchFamily="50" charset="-128"/>
            </a:endParaRPr>
          </a:p>
          <a:p>
            <a:pPr lvl="0"/>
            <a:r>
              <a:rPr lang="ja-JP" altLang="en-US" sz="2400" dirty="0">
                <a:solidFill>
                  <a:prstClr val="black"/>
                </a:solidFill>
                <a:latin typeface="Meiryo UI" panose="020B0604030504040204" pitchFamily="50" charset="-128"/>
                <a:ea typeface="Meiryo UI" panose="020B0604030504040204" pitchFamily="50" charset="-128"/>
              </a:rPr>
              <a:t>○特に、社会参加の中でも、「仕事」「ボランティア活動・地域活動」は日々の充実感と関係性が高いと考えられる。</a:t>
            </a:r>
            <a:endParaRPr lang="en-US" altLang="ja-JP" sz="2400" dirty="0">
              <a:solidFill>
                <a:prstClr val="black"/>
              </a:solidFill>
              <a:latin typeface="Meiryo UI" panose="020B0604030504040204" pitchFamily="50" charset="-128"/>
              <a:ea typeface="Meiryo UI" panose="020B0604030504040204" pitchFamily="50" charset="-128"/>
            </a:endParaRPr>
          </a:p>
          <a:p>
            <a:pPr lvl="0"/>
            <a:endParaRPr lang="en-US" altLang="ja-JP" sz="2400" dirty="0">
              <a:solidFill>
                <a:prstClr val="black"/>
              </a:solidFill>
              <a:latin typeface="Meiryo UI" panose="020B0604030504040204" pitchFamily="50" charset="-128"/>
              <a:ea typeface="Meiryo UI" panose="020B0604030504040204" pitchFamily="50" charset="-128"/>
            </a:endParaRPr>
          </a:p>
          <a:p>
            <a:pPr lvl="0"/>
            <a:r>
              <a:rPr lang="ja-JP" altLang="en-US" sz="2400" dirty="0">
                <a:latin typeface="Meiryo UI" panose="020B0604030504040204" pitchFamily="50" charset="-128"/>
                <a:ea typeface="Meiryo UI" panose="020B0604030504040204" pitchFamily="50" charset="-128"/>
              </a:rPr>
              <a:t>○「話し相手がいない」「通知やお知らせ、情報が分からない」方は、地域で安心して暮らすことができないと感じる傾向にある。</a:t>
            </a:r>
            <a:endParaRPr lang="en-US" altLang="ja-JP" sz="2400" dirty="0">
              <a:latin typeface="Meiryo UI" panose="020B0604030504040204" pitchFamily="50" charset="-128"/>
              <a:ea typeface="Meiryo UI" panose="020B0604030504040204" pitchFamily="50" charset="-128"/>
            </a:endParaRPr>
          </a:p>
          <a:p>
            <a:pPr lvl="0"/>
            <a:endParaRPr lang="en-US" altLang="ja-JP" sz="2400" dirty="0">
              <a:solidFill>
                <a:prstClr val="black"/>
              </a:solidFill>
              <a:latin typeface="Meiryo UI" panose="020B0604030504040204" pitchFamily="50" charset="-128"/>
              <a:ea typeface="Meiryo UI" panose="020B0604030504040204" pitchFamily="50" charset="-128"/>
            </a:endParaRPr>
          </a:p>
          <a:p>
            <a:pPr lvl="0"/>
            <a:r>
              <a:rPr lang="ja-JP" altLang="en-US" sz="2400" dirty="0">
                <a:solidFill>
                  <a:prstClr val="black"/>
                </a:solidFill>
                <a:latin typeface="Meiryo UI" panose="020B0604030504040204" pitchFamily="50" charset="-128"/>
                <a:ea typeface="Meiryo UI" panose="020B0604030504040204" pitchFamily="50" charset="-128"/>
              </a:rPr>
              <a:t>　</a:t>
            </a:r>
            <a:endParaRPr lang="en-US" altLang="ja-JP" sz="2400" dirty="0" smtClean="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631362" y="6387727"/>
            <a:ext cx="512638" cy="365125"/>
          </a:xfrm>
        </p:spPr>
        <p:txBody>
          <a:bodyPr/>
          <a:lstStyle/>
          <a:p>
            <a:fld id="{6BA844FC-6DBB-47AC-8FF6-2A019533C093}" type="slidenum">
              <a:rPr kumimoji="1" lang="ja-JP" altLang="en-US" smtClean="0">
                <a:solidFill>
                  <a:schemeClr val="tx1"/>
                </a:solidFill>
              </a:rPr>
              <a:t>20</a:t>
            </a:fld>
            <a:endParaRPr kumimoji="1" lang="ja-JP" altLang="en-US" dirty="0">
              <a:solidFill>
                <a:schemeClr val="tx1"/>
              </a:solidFill>
            </a:endParaRPr>
          </a:p>
        </p:txBody>
      </p:sp>
    </p:spTree>
    <p:extLst>
      <p:ext uri="{BB962C8B-B14F-4D97-AF65-F5344CB8AC3E}">
        <p14:creationId xmlns:p14="http://schemas.microsoft.com/office/powerpoint/2010/main" val="2577960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244119" y="759613"/>
            <a:ext cx="8525807" cy="5281750"/>
          </a:xfrm>
          <a:prstGeom prst="rect">
            <a:avLst/>
          </a:prstGeom>
        </p:spPr>
      </p:pic>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23.</a:t>
            </a:r>
            <a:r>
              <a:rPr lang="ja-JP" altLang="en-US" sz="2000" dirty="0" smtClean="0">
                <a:solidFill>
                  <a:prstClr val="black"/>
                </a:solidFill>
                <a:latin typeface="Meiryo UI" panose="020B0604030504040204" pitchFamily="50" charset="-128"/>
                <a:ea typeface="Meiryo UI" panose="020B0604030504040204" pitchFamily="50" charset="-128"/>
              </a:rPr>
              <a:t>日々の充実感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　問</a:t>
            </a:r>
            <a:r>
              <a:rPr lang="en-US" altLang="ja-JP" sz="2000" dirty="0" smtClean="0">
                <a:solidFill>
                  <a:prstClr val="black"/>
                </a:solidFill>
                <a:latin typeface="Meiryo UI" panose="020B0604030504040204" pitchFamily="50" charset="-128"/>
                <a:ea typeface="Meiryo UI" panose="020B0604030504040204" pitchFamily="50" charset="-128"/>
              </a:rPr>
              <a:t>16-1.</a:t>
            </a:r>
            <a:r>
              <a:rPr lang="ja-JP" altLang="en-US" sz="2000" dirty="0" smtClean="0">
                <a:solidFill>
                  <a:prstClr val="black"/>
                </a:solidFill>
                <a:latin typeface="Meiryo UI" panose="020B0604030504040204" pitchFamily="50" charset="-128"/>
                <a:ea typeface="Meiryo UI" panose="020B0604030504040204" pitchFamily="50" charset="-128"/>
              </a:rPr>
              <a:t>健康体操や趣味の集い等の参加状況</a:t>
            </a:r>
            <a:endParaRPr lang="en-US" altLang="ja-JP" sz="2000" dirty="0" smtClean="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08389" y="6077182"/>
            <a:ext cx="9053491"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・健康体操や趣味の集い等に「現在、参加している」方は、全体に比べて、「たいへん充実感がある」「どちらかというと充実感がある」と回答した割合が高い。</a:t>
            </a:r>
            <a:endParaRPr kumimoji="1" lang="en-US" altLang="ja-JP" sz="16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594854" y="2241139"/>
            <a:ext cx="6052855" cy="41893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スライド番号プレースホルダー 17"/>
          <p:cNvSpPr>
            <a:spLocks noGrp="1"/>
          </p:cNvSpPr>
          <p:nvPr>
            <p:ph type="sldNum" sz="quarter" idx="12"/>
          </p:nvPr>
        </p:nvSpPr>
        <p:spPr>
          <a:xfrm>
            <a:off x="8714508" y="6369570"/>
            <a:ext cx="441033" cy="421324"/>
          </a:xfrm>
        </p:spPr>
        <p:txBody>
          <a:bodyPr/>
          <a:lstStyle/>
          <a:p>
            <a:fld id="{6BA844FC-6DBB-47AC-8FF6-2A019533C093}" type="slidenum">
              <a:rPr kumimoji="1" lang="ja-JP" altLang="en-US" smtClean="0">
                <a:solidFill>
                  <a:schemeClr val="tx1"/>
                </a:solidFill>
              </a:rPr>
              <a:t>21</a:t>
            </a:fld>
            <a:endParaRPr kumimoji="1" lang="ja-JP" altLang="en-US">
              <a:solidFill>
                <a:schemeClr val="tx1"/>
              </a:solidFill>
            </a:endParaRPr>
          </a:p>
        </p:txBody>
      </p:sp>
      <p:sp>
        <p:nvSpPr>
          <p:cNvPr id="7" name="正方形/長方形 6"/>
          <p:cNvSpPr/>
          <p:nvPr/>
        </p:nvSpPr>
        <p:spPr>
          <a:xfrm>
            <a:off x="1594855" y="1637606"/>
            <a:ext cx="5110745" cy="357051"/>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Tree>
    <p:extLst>
      <p:ext uri="{BB962C8B-B14F-4D97-AF65-F5344CB8AC3E}">
        <p14:creationId xmlns:p14="http://schemas.microsoft.com/office/powerpoint/2010/main" val="311170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90509" y="685436"/>
            <a:ext cx="8942655" cy="5708578"/>
          </a:xfrm>
          <a:prstGeom prst="rect">
            <a:avLst/>
          </a:prstGeom>
        </p:spPr>
      </p:pic>
      <p:sp>
        <p:nvSpPr>
          <p:cNvPr id="4" name="テキスト ボックス 3"/>
          <p:cNvSpPr txBox="1"/>
          <p:nvPr/>
        </p:nvSpPr>
        <p:spPr>
          <a:xfrm>
            <a:off x="90509" y="286847"/>
            <a:ext cx="9053491" cy="400110"/>
          </a:xfrm>
          <a:prstGeom prst="rect">
            <a:avLst/>
          </a:prstGeom>
          <a:noFill/>
        </p:spPr>
        <p:txBody>
          <a:bodyPr wrap="square" rtlCol="0">
            <a:spAutoFit/>
          </a:bodyPr>
          <a:lstStyle/>
          <a:p>
            <a:pPr lvl="0"/>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23.</a:t>
            </a:r>
            <a:r>
              <a:rPr lang="ja-JP" altLang="en-US" sz="2000" dirty="0" smtClean="0">
                <a:solidFill>
                  <a:prstClr val="black"/>
                </a:solidFill>
                <a:latin typeface="Meiryo UI" panose="020B0604030504040204" pitchFamily="50" charset="-128"/>
                <a:ea typeface="Meiryo UI" panose="020B0604030504040204" pitchFamily="50" charset="-128"/>
              </a:rPr>
              <a:t>日々の充実感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24.</a:t>
            </a:r>
            <a:r>
              <a:rPr lang="ja-JP" altLang="en-US" sz="2000" dirty="0" smtClean="0">
                <a:solidFill>
                  <a:prstClr val="black"/>
                </a:solidFill>
                <a:latin typeface="Meiryo UI" panose="020B0604030504040204" pitchFamily="50" charset="-128"/>
                <a:ea typeface="Meiryo UI" panose="020B0604030504040204" pitchFamily="50" charset="-128"/>
              </a:rPr>
              <a:t>生きがい</a:t>
            </a:r>
            <a:r>
              <a:rPr lang="ja-JP" altLang="en-US" sz="2000" dirty="0">
                <a:solidFill>
                  <a:prstClr val="black"/>
                </a:solidFill>
                <a:latin typeface="Meiryo UI" panose="020B0604030504040204" pitchFamily="50" charset="-128"/>
                <a:ea typeface="Meiryo UI" panose="020B0604030504040204" pitchFamily="50" charset="-128"/>
              </a:rPr>
              <a:t>を感じている</a:t>
            </a:r>
            <a:r>
              <a:rPr lang="ja-JP" altLang="en-US" sz="2000" dirty="0" smtClean="0">
                <a:solidFill>
                  <a:prstClr val="black"/>
                </a:solidFill>
                <a:latin typeface="Meiryo UI" panose="020B0604030504040204" pitchFamily="50" charset="-128"/>
                <a:ea typeface="Meiryo UI" panose="020B0604030504040204" pitchFamily="50" charset="-128"/>
              </a:rPr>
              <a:t>こと</a:t>
            </a:r>
            <a:endParaRPr kumimoji="0"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正方形/長方形 11"/>
          <p:cNvSpPr/>
          <p:nvPr/>
        </p:nvSpPr>
        <p:spPr>
          <a:xfrm>
            <a:off x="2035378" y="1708495"/>
            <a:ext cx="6346622" cy="28542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035377" y="2978727"/>
            <a:ext cx="6332767" cy="2632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035376" y="4664389"/>
            <a:ext cx="6152659" cy="2401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75764" y="6462256"/>
            <a:ext cx="2057400" cy="365125"/>
          </a:xfrm>
        </p:spPr>
        <p:txBody>
          <a:bodyPr/>
          <a:lstStyle/>
          <a:p>
            <a:fld id="{6BA844FC-6DBB-47AC-8FF6-2A019533C093}" type="slidenum">
              <a:rPr kumimoji="1" lang="ja-JP" altLang="en-US" smtClean="0">
                <a:solidFill>
                  <a:schemeClr val="tx1"/>
                </a:solidFill>
              </a:rPr>
              <a:t>22</a:t>
            </a:fld>
            <a:endParaRPr kumimoji="1" lang="ja-JP" altLang="en-US" dirty="0">
              <a:solidFill>
                <a:schemeClr val="tx1"/>
              </a:solidFill>
            </a:endParaRPr>
          </a:p>
        </p:txBody>
      </p:sp>
      <p:sp>
        <p:nvSpPr>
          <p:cNvPr id="11" name="正方形/長方形 10"/>
          <p:cNvSpPr/>
          <p:nvPr/>
        </p:nvSpPr>
        <p:spPr>
          <a:xfrm>
            <a:off x="2035377" y="5495347"/>
            <a:ext cx="3090806" cy="268144"/>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Tree>
    <p:extLst>
      <p:ext uri="{BB962C8B-B14F-4D97-AF65-F5344CB8AC3E}">
        <p14:creationId xmlns:p14="http://schemas.microsoft.com/office/powerpoint/2010/main" val="3299296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653484"/>
            <a:ext cx="8714095" cy="1815882"/>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rPr>
              <a:t>（続き</a:t>
            </a:r>
            <a:r>
              <a:rPr lang="ja-JP" altLang="en-US" sz="1600" dirty="0" smtClean="0">
                <a:solidFill>
                  <a:prstClr val="black"/>
                </a:solidFill>
                <a:latin typeface="Meiryo UI" panose="020B0604030504040204" pitchFamily="50" charset="-128"/>
                <a:ea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endParaRPr lang="en-US" altLang="ja-JP" sz="1600" dirty="0">
              <a:solidFill>
                <a:prstClr val="black"/>
              </a:solidFill>
              <a:latin typeface="Meiryo UI" panose="020B0604030504040204" pitchFamily="50" charset="-128"/>
              <a:ea typeface="Meiryo UI" panose="020B0604030504040204" pitchFamily="50" charset="-128"/>
            </a:endParaRPr>
          </a:p>
          <a:p>
            <a:pPr lvl="0"/>
            <a:r>
              <a:rPr lang="ja-JP" altLang="en-US" sz="1600" dirty="0">
                <a:latin typeface="Meiryo UI" panose="020B0604030504040204" pitchFamily="50" charset="-128"/>
                <a:ea typeface="Meiryo UI" panose="020B0604030504040204" pitchFamily="50" charset="-128"/>
              </a:rPr>
              <a:t>・「仕事」や「趣味の活動」等の生きがいを感じていることがあると回答した方は、「特にない」と回答した方に比べて、</a:t>
            </a:r>
            <a:r>
              <a:rPr kumimoji="1" lang="ja-JP" altLang="en-US" sz="1600" dirty="0">
                <a:latin typeface="Meiryo UI" panose="020B0604030504040204" pitchFamily="50" charset="-128"/>
                <a:ea typeface="Meiryo UI" panose="020B0604030504040204" pitchFamily="50" charset="-128"/>
              </a:rPr>
              <a:t> 「たいへん充実感がある」「どちらかというと充実感がある」と回答した割合が高い。</a:t>
            </a:r>
            <a:endParaRPr lang="en-US" altLang="ja-JP" sz="1600" dirty="0">
              <a:latin typeface="Meiryo UI" panose="020B0604030504040204" pitchFamily="50" charset="-128"/>
              <a:ea typeface="Meiryo UI" panose="020B0604030504040204" pitchFamily="50" charset="-128"/>
            </a:endParaRPr>
          </a:p>
          <a:p>
            <a:pPr lvl="0"/>
            <a:endParaRPr lang="en-US" altLang="ja-JP" sz="1600" dirty="0">
              <a:solidFill>
                <a:prstClr val="black"/>
              </a:solidFill>
              <a:latin typeface="Meiryo UI" panose="020B0604030504040204" pitchFamily="50" charset="-128"/>
              <a:ea typeface="Meiryo UI" panose="020B0604030504040204" pitchFamily="50" charset="-128"/>
            </a:endParaRPr>
          </a:p>
          <a:p>
            <a:pPr lvl="0"/>
            <a:r>
              <a:rPr lang="ja-JP" altLang="en-US" sz="1600" dirty="0">
                <a:latin typeface="Meiryo UI" panose="020B0604030504040204" pitchFamily="50" charset="-128"/>
                <a:ea typeface="Meiryo UI" panose="020B0604030504040204" pitchFamily="50" charset="-128"/>
              </a:rPr>
              <a:t>・その中でも、「仕事」や「ボランティア活動・地域活動」と回答した方の、充実感があると回答した割合が最も高く、次いで、「</a:t>
            </a:r>
            <a:r>
              <a:rPr lang="en-US" altLang="ja-JP" sz="1600" dirty="0">
                <a:latin typeface="Meiryo UI" panose="020B0604030504040204" pitchFamily="50" charset="-128"/>
                <a:ea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rPr>
              <a:t>を活用した交流」が高くなっている。</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8631362" y="6360017"/>
            <a:ext cx="512638" cy="365125"/>
          </a:xfrm>
        </p:spPr>
        <p:txBody>
          <a:bodyPr/>
          <a:lstStyle/>
          <a:p>
            <a:fld id="{6BA844FC-6DBB-47AC-8FF6-2A019533C093}" type="slidenum">
              <a:rPr kumimoji="1" lang="ja-JP" altLang="en-US" smtClean="0">
                <a:solidFill>
                  <a:schemeClr val="tx1"/>
                </a:solidFill>
              </a:rPr>
              <a:t>23</a:t>
            </a:fld>
            <a:endParaRPr kumimoji="1" lang="ja-JP" altLang="en-US">
              <a:solidFill>
                <a:schemeClr val="tx1"/>
              </a:solidFill>
            </a:endParaRPr>
          </a:p>
        </p:txBody>
      </p:sp>
    </p:spTree>
    <p:extLst>
      <p:ext uri="{BB962C8B-B14F-4D97-AF65-F5344CB8AC3E}">
        <p14:creationId xmlns:p14="http://schemas.microsoft.com/office/powerpoint/2010/main" val="3455343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90508" y="810745"/>
            <a:ext cx="8956509" cy="4952746"/>
          </a:xfrm>
          <a:prstGeom prst="rect">
            <a:avLst/>
          </a:prstGeom>
        </p:spPr>
      </p:pic>
      <p:sp>
        <p:nvSpPr>
          <p:cNvPr id="4" name="テキスト ボックス 3"/>
          <p:cNvSpPr txBox="1"/>
          <p:nvPr/>
        </p:nvSpPr>
        <p:spPr>
          <a:xfrm>
            <a:off x="90509" y="410635"/>
            <a:ext cx="9053491" cy="400110"/>
          </a:xfrm>
          <a:prstGeom prst="rect">
            <a:avLst/>
          </a:prstGeom>
          <a:noFill/>
        </p:spPr>
        <p:txBody>
          <a:bodyPr wrap="square" rtlCol="0">
            <a:spAutoFit/>
          </a:bodyPr>
          <a:lstStyle/>
          <a:p>
            <a:pPr lvl="0"/>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23.</a:t>
            </a:r>
            <a:r>
              <a:rPr lang="ja-JP" altLang="en-US" sz="2000" dirty="0" smtClean="0">
                <a:solidFill>
                  <a:prstClr val="black"/>
                </a:solidFill>
                <a:latin typeface="Meiryo UI" panose="020B0604030504040204" pitchFamily="50" charset="-128"/>
                <a:ea typeface="Meiryo UI" panose="020B0604030504040204" pitchFamily="50" charset="-128"/>
              </a:rPr>
              <a:t>日々の充実感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問</a:t>
            </a:r>
            <a:r>
              <a:rPr lang="en-US" altLang="ja-JP" sz="2000" dirty="0">
                <a:solidFill>
                  <a:prstClr val="black"/>
                </a:solidFill>
                <a:latin typeface="Meiryo UI" panose="020B0604030504040204" pitchFamily="50" charset="-128"/>
                <a:ea typeface="Meiryo UI" panose="020B0604030504040204" pitchFamily="50" charset="-128"/>
              </a:rPr>
              <a:t>31-1.</a:t>
            </a:r>
            <a:r>
              <a:rPr lang="ja-JP" altLang="en-US" sz="2000" dirty="0">
                <a:solidFill>
                  <a:prstClr val="black"/>
                </a:solidFill>
                <a:latin typeface="Meiryo UI" panose="020B0604030504040204" pitchFamily="50" charset="-128"/>
                <a:ea typeface="Meiryo UI" panose="020B0604030504040204" pitchFamily="50" charset="-128"/>
              </a:rPr>
              <a:t>ボランティア活動への参加意向</a:t>
            </a:r>
            <a:endParaRPr kumimoji="0"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365077" y="5758595"/>
            <a:ext cx="8504353" cy="83099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・ボランティア活動について「既に活動している」「今後、活動してみたい」と回答した方は、「ボランティア活動に関心がない」と回答した方に比べて、 「たいへん充実感がある」「どちらかというと充実感がある」と回答した割合が高い</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2389805" y="2241652"/>
            <a:ext cx="5631977" cy="3214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13"/>
          <p:cNvSpPr>
            <a:spLocks noGrp="1"/>
          </p:cNvSpPr>
          <p:nvPr>
            <p:ph type="sldNum" sz="quarter" idx="12"/>
          </p:nvPr>
        </p:nvSpPr>
        <p:spPr>
          <a:xfrm>
            <a:off x="8575941" y="6492875"/>
            <a:ext cx="512638" cy="365125"/>
          </a:xfrm>
        </p:spPr>
        <p:txBody>
          <a:bodyPr/>
          <a:lstStyle/>
          <a:p>
            <a:fld id="{6BA844FC-6DBB-47AC-8FF6-2A019533C093}" type="slidenum">
              <a:rPr kumimoji="1" lang="ja-JP" altLang="en-US" smtClean="0">
                <a:solidFill>
                  <a:schemeClr val="tx1"/>
                </a:solidFill>
              </a:rPr>
              <a:t>24</a:t>
            </a:fld>
            <a:endParaRPr kumimoji="1" lang="ja-JP" altLang="en-US" dirty="0">
              <a:solidFill>
                <a:schemeClr val="tx1"/>
              </a:solidFill>
            </a:endParaRPr>
          </a:p>
        </p:txBody>
      </p:sp>
      <p:sp>
        <p:nvSpPr>
          <p:cNvPr id="9" name="正方形/長方形 8"/>
          <p:cNvSpPr/>
          <p:nvPr/>
        </p:nvSpPr>
        <p:spPr>
          <a:xfrm>
            <a:off x="2375949" y="3968957"/>
            <a:ext cx="4468195" cy="367912"/>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0" name="正方形/長方形 9"/>
          <p:cNvSpPr/>
          <p:nvPr/>
        </p:nvSpPr>
        <p:spPr>
          <a:xfrm>
            <a:off x="2417514" y="2814131"/>
            <a:ext cx="5618122" cy="33362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21319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9182" y="713407"/>
            <a:ext cx="9057740" cy="4975781"/>
          </a:xfrm>
          <a:prstGeom prst="rect">
            <a:avLst/>
          </a:prstGeom>
        </p:spPr>
      </p:pic>
      <p:sp>
        <p:nvSpPr>
          <p:cNvPr id="8" name="正方形/長方形 7"/>
          <p:cNvSpPr/>
          <p:nvPr/>
        </p:nvSpPr>
        <p:spPr>
          <a:xfrm>
            <a:off x="1266226" y="2132449"/>
            <a:ext cx="6395338" cy="36136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09182" y="412042"/>
            <a:ext cx="7124131"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問</a:t>
            </a:r>
            <a:r>
              <a:rPr kumimoji="1" lang="en-US" altLang="ja-JP" sz="2000" dirty="0">
                <a:latin typeface="Meiryo UI" panose="020B0604030504040204" pitchFamily="50" charset="-128"/>
                <a:ea typeface="Meiryo UI" panose="020B0604030504040204" pitchFamily="50" charset="-128"/>
              </a:rPr>
              <a:t>23.</a:t>
            </a:r>
            <a:r>
              <a:rPr kumimoji="1" lang="ja-JP" altLang="en-US" sz="2000" dirty="0">
                <a:latin typeface="Meiryo UI" panose="020B0604030504040204" pitchFamily="50" charset="-128"/>
                <a:ea typeface="Meiryo UI" panose="020B0604030504040204" pitchFamily="50" charset="-128"/>
              </a:rPr>
              <a:t>日々の充実感　</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　問</a:t>
            </a:r>
            <a:r>
              <a:rPr kumimoji="1" lang="en-US" altLang="ja-JP" sz="2000" dirty="0" smtClean="0">
                <a:latin typeface="Meiryo UI" panose="020B0604030504040204" pitchFamily="50" charset="-128"/>
                <a:ea typeface="Meiryo UI" panose="020B0604030504040204" pitchFamily="50" charset="-128"/>
              </a:rPr>
              <a:t>32</a:t>
            </a:r>
            <a:r>
              <a:rPr kumimoji="1" lang="en-US" altLang="ja-JP" sz="2000" dirty="0">
                <a:latin typeface="Meiryo UI" panose="020B0604030504040204" pitchFamily="50" charset="-128"/>
                <a:ea typeface="Meiryo UI" panose="020B0604030504040204" pitchFamily="50" charset="-128"/>
              </a:rPr>
              <a:t>-1</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自分</a:t>
            </a:r>
            <a:r>
              <a:rPr kumimoji="1" lang="ja-JP" altLang="en-US" sz="2000" dirty="0">
                <a:latin typeface="Meiryo UI" panose="020B0604030504040204" pitchFamily="50" charset="-128"/>
                <a:ea typeface="Meiryo UI" panose="020B0604030504040204" pitchFamily="50" charset="-128"/>
              </a:rPr>
              <a:t>で外出</a:t>
            </a:r>
            <a:r>
              <a:rPr kumimoji="1" lang="ja-JP" altLang="en-US" sz="2000" dirty="0" smtClean="0">
                <a:latin typeface="Meiryo UI" panose="020B0604030504040204" pitchFamily="50" charset="-128"/>
                <a:ea typeface="Meiryo UI" panose="020B0604030504040204" pitchFamily="50" charset="-128"/>
              </a:rPr>
              <a:t>する目的と頻度</a:t>
            </a:r>
            <a:endParaRPr kumimoji="1" lang="ja-JP" altLang="en-US" sz="2000" dirty="0">
              <a:latin typeface="Meiryo UI" panose="020B0604030504040204" pitchFamily="50" charset="-128"/>
              <a:ea typeface="Meiryo UI" panose="020B0604030504040204" pitchFamily="50" charset="-128"/>
            </a:endParaRPr>
          </a:p>
        </p:txBody>
      </p:sp>
      <p:sp>
        <p:nvSpPr>
          <p:cNvPr id="9" name="正方形/長方形 8"/>
          <p:cNvSpPr/>
          <p:nvPr/>
        </p:nvSpPr>
        <p:spPr>
          <a:xfrm>
            <a:off x="1273784" y="4474684"/>
            <a:ext cx="5542651" cy="388261"/>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0" name="テキスト ボックス 9"/>
          <p:cNvSpPr txBox="1"/>
          <p:nvPr/>
        </p:nvSpPr>
        <p:spPr>
          <a:xfrm>
            <a:off x="109182" y="5595675"/>
            <a:ext cx="9034818"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・自分で外出する方は、外出が「ほとんどない」方に比べて、 「たいへん充実感がある」「どちらかというと充実感がある」と回答した割合が高い。</a:t>
            </a:r>
            <a:endParaRPr kumimoji="1" lang="en-US" altLang="ja-JP" sz="16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631361" y="6421918"/>
            <a:ext cx="512638" cy="365125"/>
          </a:xfrm>
        </p:spPr>
        <p:txBody>
          <a:bodyPr/>
          <a:lstStyle/>
          <a:p>
            <a:fld id="{6BA844FC-6DBB-47AC-8FF6-2A019533C093}" type="slidenum">
              <a:rPr kumimoji="1" lang="ja-JP" altLang="en-US" smtClean="0">
                <a:solidFill>
                  <a:schemeClr val="tx1"/>
                </a:solidFill>
              </a:rPr>
              <a:t>25</a:t>
            </a:fld>
            <a:endParaRPr kumimoji="1" lang="ja-JP" altLang="en-US">
              <a:solidFill>
                <a:schemeClr val="tx1"/>
              </a:solidFill>
            </a:endParaRPr>
          </a:p>
        </p:txBody>
      </p:sp>
      <p:sp>
        <p:nvSpPr>
          <p:cNvPr id="21" name="正方形/長方形 20"/>
          <p:cNvSpPr/>
          <p:nvPr/>
        </p:nvSpPr>
        <p:spPr>
          <a:xfrm>
            <a:off x="1266226" y="2720584"/>
            <a:ext cx="6256792" cy="3551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273784" y="3301989"/>
            <a:ext cx="6235379" cy="36946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276059" y="3905683"/>
            <a:ext cx="6371649" cy="3753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634147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215481" y="940272"/>
            <a:ext cx="8504353" cy="4603028"/>
          </a:xfrm>
          <a:prstGeom prst="rect">
            <a:avLst/>
          </a:prstGeom>
        </p:spPr>
      </p:pic>
      <p:sp>
        <p:nvSpPr>
          <p:cNvPr id="4" name="テキスト ボックス 3"/>
          <p:cNvSpPr txBox="1"/>
          <p:nvPr/>
        </p:nvSpPr>
        <p:spPr>
          <a:xfrm>
            <a:off x="191068" y="471272"/>
            <a:ext cx="9053491" cy="400110"/>
          </a:xfrm>
          <a:prstGeom prst="rect">
            <a:avLst/>
          </a:prstGeom>
          <a:noFill/>
        </p:spPr>
        <p:txBody>
          <a:bodyPr wrap="square" rtlCol="0">
            <a:spAutoFit/>
          </a:bodyPr>
          <a:lstStyle/>
          <a:p>
            <a:pPr lvl="0"/>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23.</a:t>
            </a:r>
            <a:r>
              <a:rPr lang="ja-JP" altLang="en-US" sz="2000" dirty="0" smtClean="0">
                <a:solidFill>
                  <a:prstClr val="black"/>
                </a:solidFill>
                <a:latin typeface="Meiryo UI" panose="020B0604030504040204" pitchFamily="50" charset="-128"/>
                <a:ea typeface="Meiryo UI" panose="020B0604030504040204" pitchFamily="50" charset="-128"/>
              </a:rPr>
              <a:t>日々の充実感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33</a:t>
            </a:r>
            <a:r>
              <a:rPr lang="en-US" altLang="ja-JP" sz="2000" dirty="0">
                <a:solidFill>
                  <a:prstClr val="black"/>
                </a:solidFill>
                <a:latin typeface="Meiryo UI" panose="020B0604030504040204" pitchFamily="50" charset="-128"/>
                <a:ea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rPr>
              <a:t>住んでいる地域での暮らし</a:t>
            </a:r>
            <a:r>
              <a:rPr lang="ja-JP" altLang="en-US" sz="2000" dirty="0">
                <a:solidFill>
                  <a:prstClr val="black"/>
                </a:solidFill>
                <a:latin typeface="Meiryo UI" panose="020B0604030504040204" pitchFamily="50" charset="-128"/>
                <a:ea typeface="Meiryo UI" panose="020B0604030504040204" pitchFamily="50" charset="-128"/>
              </a:rPr>
              <a:t>の</a:t>
            </a:r>
            <a:r>
              <a:rPr lang="ja-JP" altLang="en-US" sz="2000" dirty="0" smtClean="0">
                <a:solidFill>
                  <a:prstClr val="black"/>
                </a:solidFill>
                <a:latin typeface="Meiryo UI" panose="020B0604030504040204" pitchFamily="50" charset="-128"/>
                <a:ea typeface="Meiryo UI" panose="020B0604030504040204" pitchFamily="50" charset="-128"/>
              </a:rPr>
              <a:t>安心</a:t>
            </a:r>
            <a:endParaRPr kumimoji="0"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p:cNvSpPr/>
          <p:nvPr/>
        </p:nvSpPr>
        <p:spPr>
          <a:xfrm>
            <a:off x="1787660" y="2436808"/>
            <a:ext cx="5582958" cy="3479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330151" y="5612191"/>
            <a:ext cx="8504353"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住んでいる地域で「安心して暮らすことができる」、「どちらかというと安心して暮らすことができる」と回答した方は、全体に比べて、「たいへん充実感がある」、「どちらかというと充実感がある」と回答した割合が高い。</a:t>
            </a:r>
            <a:endParaRPr kumimoji="1" lang="en-US" altLang="ja-JP" sz="16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578185" y="6492875"/>
            <a:ext cx="512638" cy="365125"/>
          </a:xfrm>
        </p:spPr>
        <p:txBody>
          <a:bodyPr/>
          <a:lstStyle/>
          <a:p>
            <a:fld id="{6BA844FC-6DBB-47AC-8FF6-2A019533C093}" type="slidenum">
              <a:rPr kumimoji="1" lang="ja-JP" altLang="en-US" smtClean="0">
                <a:solidFill>
                  <a:schemeClr val="tx1"/>
                </a:solidFill>
              </a:rPr>
              <a:t>26</a:t>
            </a:fld>
            <a:endParaRPr kumimoji="1" lang="ja-JP" altLang="en-US">
              <a:solidFill>
                <a:schemeClr val="tx1"/>
              </a:solidFill>
            </a:endParaRPr>
          </a:p>
        </p:txBody>
      </p:sp>
      <p:sp>
        <p:nvSpPr>
          <p:cNvPr id="13" name="正方形/長方形 12"/>
          <p:cNvSpPr/>
          <p:nvPr/>
        </p:nvSpPr>
        <p:spPr>
          <a:xfrm>
            <a:off x="1787660" y="3055243"/>
            <a:ext cx="5333576" cy="3806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87660" y="1806498"/>
            <a:ext cx="4917940" cy="382519"/>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Tree>
    <p:extLst>
      <p:ext uri="{BB962C8B-B14F-4D97-AF65-F5344CB8AC3E}">
        <p14:creationId xmlns:p14="http://schemas.microsoft.com/office/powerpoint/2010/main" val="40785921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90509" y="5639495"/>
            <a:ext cx="8753218" cy="1077218"/>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隣近所の人、自治会、町内会の人」等、困ったことや不安なことを相談できる相手がいる方は、「特にいない」と回答した方と比べて、「たいへん充実感がある」、「どちらかというと充実感がある」と回答した割合が高い。</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「知人・友人」 と回答した方の、</a:t>
            </a:r>
            <a:r>
              <a:rPr lang="ja-JP" altLang="en-US" sz="1600" dirty="0">
                <a:latin typeface="Meiryo UI" panose="020B0604030504040204" pitchFamily="50" charset="-128"/>
                <a:ea typeface="Meiryo UI" panose="020B0604030504040204" pitchFamily="50" charset="-128"/>
              </a:rPr>
              <a:t>充実感があると回答した割合が最も高く、次いで、</a:t>
            </a:r>
            <a:r>
              <a:rPr kumimoji="1" lang="ja-JP" altLang="en-US" sz="1600" dirty="0">
                <a:latin typeface="Meiryo UI" panose="020B0604030504040204" pitchFamily="50" charset="-128"/>
                <a:ea typeface="Meiryo UI" panose="020B0604030504040204" pitchFamily="50" charset="-128"/>
              </a:rPr>
              <a:t>「隣近所の人、自治会、町内会の人」が高くなっている。</a:t>
            </a:r>
            <a:endParaRPr kumimoji="1" lang="en-US" altLang="ja-JP" sz="1600"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2"/>
          <a:stretch>
            <a:fillRect/>
          </a:stretch>
        </p:blipFill>
        <p:spPr>
          <a:xfrm>
            <a:off x="-1" y="683710"/>
            <a:ext cx="9144001" cy="5156719"/>
          </a:xfrm>
          <a:prstGeom prst="rect">
            <a:avLst/>
          </a:prstGeom>
        </p:spPr>
      </p:pic>
      <p:sp>
        <p:nvSpPr>
          <p:cNvPr id="6" name="正方形/長方形 5"/>
          <p:cNvSpPr/>
          <p:nvPr/>
        </p:nvSpPr>
        <p:spPr>
          <a:xfrm>
            <a:off x="2437433" y="1362981"/>
            <a:ext cx="5307257" cy="1887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437432" y="5229220"/>
            <a:ext cx="3547731" cy="174053"/>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2" name="テキスト ボックス 11"/>
          <p:cNvSpPr txBox="1"/>
          <p:nvPr/>
        </p:nvSpPr>
        <p:spPr>
          <a:xfrm>
            <a:off x="90509" y="47378"/>
            <a:ext cx="9053491" cy="400110"/>
          </a:xfrm>
          <a:prstGeom prst="rect">
            <a:avLst/>
          </a:prstGeom>
          <a:noFill/>
        </p:spPr>
        <p:txBody>
          <a:bodyPr wrap="square" rtlCol="0">
            <a:spAutoFit/>
          </a:bodyPr>
          <a:lstStyle/>
          <a:p>
            <a:pPr lvl="0"/>
            <a:r>
              <a:rPr lang="ja-JP" altLang="en-US" sz="2000" dirty="0">
                <a:solidFill>
                  <a:prstClr val="black"/>
                </a:solidFill>
                <a:latin typeface="Meiryo UI" panose="020B0604030504040204" pitchFamily="50" charset="-128"/>
                <a:ea typeface="Meiryo UI" panose="020B0604030504040204" pitchFamily="50" charset="-128"/>
              </a:rPr>
              <a:t>問</a:t>
            </a:r>
            <a:r>
              <a:rPr lang="en-US" altLang="ja-JP" sz="2000" dirty="0">
                <a:solidFill>
                  <a:prstClr val="black"/>
                </a:solidFill>
                <a:latin typeface="Meiryo UI" panose="020B0604030504040204" pitchFamily="50" charset="-128"/>
                <a:ea typeface="Meiryo UI" panose="020B0604030504040204" pitchFamily="50" charset="-128"/>
              </a:rPr>
              <a:t>23.</a:t>
            </a:r>
            <a:r>
              <a:rPr lang="ja-JP" altLang="en-US" sz="2000" dirty="0">
                <a:solidFill>
                  <a:prstClr val="black"/>
                </a:solidFill>
                <a:latin typeface="Meiryo UI" panose="020B0604030504040204" pitchFamily="50" charset="-128"/>
                <a:ea typeface="Meiryo UI" panose="020B0604030504040204" pitchFamily="50" charset="-128"/>
              </a:rPr>
              <a:t>日々の充実感</a:t>
            </a:r>
            <a:r>
              <a:rPr lang="ja-JP" altLang="en-US" sz="2000" dirty="0" smtClean="0">
                <a:solidFill>
                  <a:prstClr val="black"/>
                </a:solidFill>
                <a:latin typeface="Meiryo UI" panose="020B0604030504040204" pitchFamily="50" charset="-128"/>
                <a:ea typeface="Meiryo UI" panose="020B0604030504040204" pitchFamily="50" charset="-128"/>
              </a:rPr>
              <a:t>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34.</a:t>
            </a:r>
            <a:r>
              <a:rPr lang="ja-JP" altLang="en-US" sz="2000" dirty="0" smtClean="0">
                <a:solidFill>
                  <a:prstClr val="black"/>
                </a:solidFill>
                <a:latin typeface="Meiryo UI" panose="020B0604030504040204" pitchFamily="50" charset="-128"/>
                <a:ea typeface="Meiryo UI" panose="020B0604030504040204" pitchFamily="50" charset="-128"/>
              </a:rPr>
              <a:t>困ったことや不安なことを相談できる相手</a:t>
            </a:r>
            <a:endParaRPr kumimoji="0"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スライド番号プレースホルダー 13"/>
          <p:cNvSpPr>
            <a:spLocks noGrp="1"/>
          </p:cNvSpPr>
          <p:nvPr>
            <p:ph type="sldNum" sz="quarter" idx="12"/>
          </p:nvPr>
        </p:nvSpPr>
        <p:spPr>
          <a:xfrm>
            <a:off x="8587408" y="6492875"/>
            <a:ext cx="512638" cy="365125"/>
          </a:xfrm>
        </p:spPr>
        <p:txBody>
          <a:bodyPr/>
          <a:lstStyle/>
          <a:p>
            <a:fld id="{6BA844FC-6DBB-47AC-8FF6-2A019533C093}" type="slidenum">
              <a:rPr kumimoji="1" lang="ja-JP" altLang="en-US" smtClean="0">
                <a:solidFill>
                  <a:schemeClr val="tx1"/>
                </a:solidFill>
              </a:rPr>
              <a:t>27</a:t>
            </a:fld>
            <a:endParaRPr kumimoji="1" lang="ja-JP" altLang="en-US" dirty="0">
              <a:solidFill>
                <a:schemeClr val="tx1"/>
              </a:solidFill>
            </a:endParaRPr>
          </a:p>
        </p:txBody>
      </p:sp>
      <p:sp>
        <p:nvSpPr>
          <p:cNvPr id="8" name="正方形/長方形 7"/>
          <p:cNvSpPr/>
          <p:nvPr/>
        </p:nvSpPr>
        <p:spPr>
          <a:xfrm>
            <a:off x="2437433" y="1639664"/>
            <a:ext cx="5418094" cy="14757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3"/>
          <a:stretch>
            <a:fillRect/>
          </a:stretch>
        </p:blipFill>
        <p:spPr>
          <a:xfrm>
            <a:off x="1752739" y="282318"/>
            <a:ext cx="7418969" cy="715906"/>
          </a:xfrm>
          <a:prstGeom prst="rect">
            <a:avLst/>
          </a:prstGeom>
        </p:spPr>
      </p:pic>
    </p:spTree>
    <p:extLst>
      <p:ext uri="{BB962C8B-B14F-4D97-AF65-F5344CB8AC3E}">
        <p14:creationId xmlns:p14="http://schemas.microsoft.com/office/powerpoint/2010/main" val="494392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5254" y="960684"/>
            <a:ext cx="8877073" cy="4626339"/>
          </a:xfrm>
          <a:prstGeom prst="rect">
            <a:avLst/>
          </a:prstGeom>
        </p:spPr>
      </p:pic>
      <p:sp>
        <p:nvSpPr>
          <p:cNvPr id="6" name="テキスト ボックス 5"/>
          <p:cNvSpPr txBox="1"/>
          <p:nvPr/>
        </p:nvSpPr>
        <p:spPr>
          <a:xfrm>
            <a:off x="45254" y="439713"/>
            <a:ext cx="9053491" cy="369332"/>
          </a:xfrm>
          <a:prstGeom prst="rect">
            <a:avLst/>
          </a:prstGeom>
          <a:noFill/>
        </p:spPr>
        <p:txBody>
          <a:bodyPr wrap="square" rtlCol="0">
            <a:spAutoFit/>
          </a:bodyPr>
          <a:lstStyle/>
          <a:p>
            <a:pPr lvl="0"/>
            <a:r>
              <a:rPr lang="ja-JP" altLang="en-US" dirty="0" smtClean="0">
                <a:solidFill>
                  <a:prstClr val="black"/>
                </a:solidFill>
                <a:latin typeface="Meiryo UI" panose="020B0604030504040204" pitchFamily="50" charset="-128"/>
                <a:ea typeface="Meiryo UI" panose="020B0604030504040204" pitchFamily="50" charset="-128"/>
              </a:rPr>
              <a:t>問</a:t>
            </a:r>
            <a:r>
              <a:rPr lang="en-US" altLang="ja-JP" dirty="0" smtClean="0">
                <a:solidFill>
                  <a:prstClr val="black"/>
                </a:solidFill>
                <a:latin typeface="Meiryo UI" panose="020B0604030504040204" pitchFamily="50" charset="-128"/>
                <a:ea typeface="Meiryo UI" panose="020B0604030504040204" pitchFamily="50" charset="-128"/>
              </a:rPr>
              <a:t>33</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住んでいる地域での暮らしの安心　</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rPr>
              <a:t>問</a:t>
            </a:r>
            <a:r>
              <a:rPr lang="en-US" altLang="ja-JP" dirty="0" smtClean="0">
                <a:solidFill>
                  <a:prstClr val="black"/>
                </a:solidFill>
                <a:latin typeface="Meiryo UI" panose="020B0604030504040204" pitchFamily="50" charset="-128"/>
                <a:ea typeface="Meiryo UI" panose="020B0604030504040204" pitchFamily="50" charset="-128"/>
              </a:rPr>
              <a:t>16-1.</a:t>
            </a:r>
            <a:r>
              <a:rPr lang="ja-JP" altLang="en-US" dirty="0" smtClean="0">
                <a:solidFill>
                  <a:prstClr val="black"/>
                </a:solidFill>
                <a:latin typeface="Meiryo UI" panose="020B0604030504040204" pitchFamily="50" charset="-128"/>
                <a:ea typeface="Meiryo UI" panose="020B0604030504040204" pitchFamily="50" charset="-128"/>
              </a:rPr>
              <a:t>健康体操や趣味の集い等の参加状況</a:t>
            </a:r>
            <a:endParaRPr kumimoji="0" lang="en-US" altLang="ja-JP"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8" name="正方形/長方形 7"/>
          <p:cNvSpPr/>
          <p:nvPr/>
        </p:nvSpPr>
        <p:spPr>
          <a:xfrm>
            <a:off x="1938655" y="2267970"/>
            <a:ext cx="5210290" cy="34974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1"/>
          <p:cNvSpPr>
            <a:spLocks noGrp="1"/>
          </p:cNvSpPr>
          <p:nvPr>
            <p:ph type="sldNum" sz="quarter" idx="12"/>
          </p:nvPr>
        </p:nvSpPr>
        <p:spPr>
          <a:xfrm>
            <a:off x="8586107" y="6492875"/>
            <a:ext cx="512638" cy="365125"/>
          </a:xfrm>
        </p:spPr>
        <p:txBody>
          <a:bodyPr/>
          <a:lstStyle/>
          <a:p>
            <a:fld id="{6BA844FC-6DBB-47AC-8FF6-2A019533C093}" type="slidenum">
              <a:rPr kumimoji="1" lang="ja-JP" altLang="en-US" smtClean="0">
                <a:solidFill>
                  <a:schemeClr val="tx1"/>
                </a:solidFill>
              </a:rPr>
              <a:t>28</a:t>
            </a:fld>
            <a:endParaRPr kumimoji="1" lang="ja-JP" altLang="en-US">
              <a:solidFill>
                <a:schemeClr val="tx1"/>
              </a:solidFill>
            </a:endParaRPr>
          </a:p>
        </p:txBody>
      </p:sp>
      <p:sp>
        <p:nvSpPr>
          <p:cNvPr id="9" name="テキスト ボックス 8"/>
          <p:cNvSpPr txBox="1"/>
          <p:nvPr/>
        </p:nvSpPr>
        <p:spPr>
          <a:xfrm>
            <a:off x="457200" y="5587023"/>
            <a:ext cx="8229600"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・健康体操や趣味の集い等に「現在、参加</a:t>
            </a:r>
            <a:r>
              <a:rPr kumimoji="1" lang="ja-JP" altLang="en-US" sz="1600" dirty="0">
                <a:latin typeface="Meiryo UI" panose="020B0604030504040204" pitchFamily="50" charset="-128"/>
                <a:ea typeface="Meiryo UI" panose="020B0604030504040204" pitchFamily="50" charset="-128"/>
              </a:rPr>
              <a:t>している」方は、</a:t>
            </a:r>
            <a:r>
              <a:rPr kumimoji="1" lang="ja-JP" altLang="en-US" sz="1600" dirty="0" smtClean="0">
                <a:latin typeface="Meiryo UI" panose="020B0604030504040204" pitchFamily="50" charset="-128"/>
                <a:ea typeface="Meiryo UI" panose="020B0604030504040204" pitchFamily="50" charset="-128"/>
              </a:rPr>
              <a:t>全体と比べて、「安心して暮らすことができる」「どちらかというと安心して暮らすことができる」と回答した割合が高い。</a:t>
            </a:r>
            <a:endParaRPr kumimoji="1"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1910946" y="1736024"/>
            <a:ext cx="4586835" cy="342157"/>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Tree>
    <p:extLst>
      <p:ext uri="{BB962C8B-B14F-4D97-AF65-F5344CB8AC3E}">
        <p14:creationId xmlns:p14="http://schemas.microsoft.com/office/powerpoint/2010/main" val="22505818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90509" y="1255310"/>
            <a:ext cx="8901091" cy="3962531"/>
          </a:xfrm>
          <a:prstGeom prst="rect">
            <a:avLst/>
          </a:prstGeom>
        </p:spPr>
      </p:pic>
      <p:sp>
        <p:nvSpPr>
          <p:cNvPr id="6" name="テキスト ボックス 5"/>
          <p:cNvSpPr txBox="1"/>
          <p:nvPr/>
        </p:nvSpPr>
        <p:spPr>
          <a:xfrm>
            <a:off x="90509" y="368592"/>
            <a:ext cx="9053491" cy="400110"/>
          </a:xfrm>
          <a:prstGeom prst="rect">
            <a:avLst/>
          </a:prstGeom>
          <a:noFill/>
        </p:spPr>
        <p:txBody>
          <a:bodyPr wrap="square" rtlCol="0">
            <a:spAutoFit/>
          </a:bodyPr>
          <a:lstStyle/>
          <a:p>
            <a:pPr lvl="0"/>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33.</a:t>
            </a:r>
            <a:r>
              <a:rPr lang="ja-JP" altLang="en-US" sz="2000" dirty="0" smtClean="0">
                <a:solidFill>
                  <a:prstClr val="black"/>
                </a:solidFill>
                <a:latin typeface="Meiryo UI" panose="020B0604030504040204" pitchFamily="50" charset="-128"/>
                <a:ea typeface="Meiryo UI" panose="020B0604030504040204" pitchFamily="50" charset="-128"/>
              </a:rPr>
              <a:t>住んでいる地域での暮らしの安心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24.</a:t>
            </a:r>
            <a:r>
              <a:rPr lang="ja-JP" altLang="en-US" sz="2000" dirty="0" smtClean="0">
                <a:solidFill>
                  <a:prstClr val="black"/>
                </a:solidFill>
                <a:latin typeface="Meiryo UI" panose="020B0604030504040204" pitchFamily="50" charset="-128"/>
                <a:ea typeface="Meiryo UI" panose="020B0604030504040204" pitchFamily="50" charset="-128"/>
              </a:rPr>
              <a:t>生きがいを感じていること</a:t>
            </a:r>
          </a:p>
        </p:txBody>
      </p:sp>
      <p:sp>
        <p:nvSpPr>
          <p:cNvPr id="8" name="正方形/長方形 7"/>
          <p:cNvSpPr/>
          <p:nvPr/>
        </p:nvSpPr>
        <p:spPr>
          <a:xfrm>
            <a:off x="2476741" y="4511040"/>
            <a:ext cx="3646968" cy="199506"/>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9" name="テキスト ボックス 8"/>
          <p:cNvSpPr txBox="1"/>
          <p:nvPr/>
        </p:nvSpPr>
        <p:spPr>
          <a:xfrm>
            <a:off x="237409" y="5249676"/>
            <a:ext cx="8530955" cy="83099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「仕事」や「趣味の活動」等の生きがいを感じていることがあると回答した方は、「特にない」と回答した方に比べて、</a:t>
            </a:r>
            <a:r>
              <a:rPr kumimoji="1" lang="ja-JP" altLang="en-US" sz="1600" dirty="0">
                <a:latin typeface="Meiryo UI" panose="020B0604030504040204" pitchFamily="50" charset="-128"/>
                <a:ea typeface="Meiryo UI" panose="020B0604030504040204" pitchFamily="50" charset="-128"/>
              </a:rPr>
              <a:t>「安心して暮らすことができる」「どちらかというと安心して暮らすことができる」と回答した割合が高い。</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・「ボランティア活動・地域活動」と回答した方の、安心して暮らすことができると回答した割合が</a:t>
            </a:r>
            <a:r>
              <a:rPr lang="ja-JP" altLang="en-US" sz="1600" dirty="0">
                <a:latin typeface="Meiryo UI" panose="020B0604030504040204" pitchFamily="50" charset="-128"/>
                <a:ea typeface="Meiryo UI" panose="020B0604030504040204" pitchFamily="50" charset="-128"/>
              </a:rPr>
              <a:t>最も高い。</a:t>
            </a:r>
            <a:endParaRPr kumimoji="1" lang="en-US" altLang="ja-JP" sz="1600" dirty="0">
              <a:latin typeface="Meiryo UI" panose="020B0604030504040204" pitchFamily="50" charset="-128"/>
              <a:ea typeface="Meiryo UI" panose="020B0604030504040204" pitchFamily="50" charset="-128"/>
            </a:endParaRPr>
          </a:p>
        </p:txBody>
      </p:sp>
      <p:sp>
        <p:nvSpPr>
          <p:cNvPr id="11" name="正方形/長方形 10"/>
          <p:cNvSpPr/>
          <p:nvPr/>
        </p:nvSpPr>
        <p:spPr>
          <a:xfrm>
            <a:off x="2476741" y="2673927"/>
            <a:ext cx="5073985" cy="2078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12"/>
          <p:cNvSpPr>
            <a:spLocks noGrp="1"/>
          </p:cNvSpPr>
          <p:nvPr>
            <p:ph type="sldNum" sz="quarter" idx="12"/>
          </p:nvPr>
        </p:nvSpPr>
        <p:spPr>
          <a:xfrm>
            <a:off x="8631362" y="6387727"/>
            <a:ext cx="512638" cy="365125"/>
          </a:xfrm>
        </p:spPr>
        <p:txBody>
          <a:bodyPr/>
          <a:lstStyle/>
          <a:p>
            <a:fld id="{6BA844FC-6DBB-47AC-8FF6-2A019533C093}" type="slidenum">
              <a:rPr kumimoji="1" lang="ja-JP" altLang="en-US" smtClean="0">
                <a:solidFill>
                  <a:schemeClr val="tx1"/>
                </a:solidFill>
              </a:rPr>
              <a:t>29</a:t>
            </a:fld>
            <a:endParaRPr kumimoji="1" lang="ja-JP" altLang="en-US">
              <a:solidFill>
                <a:schemeClr val="tx1"/>
              </a:solidFill>
            </a:endParaRPr>
          </a:p>
        </p:txBody>
      </p:sp>
      <p:pic>
        <p:nvPicPr>
          <p:cNvPr id="7" name="図 6"/>
          <p:cNvPicPr>
            <a:picLocks noChangeAspect="1"/>
          </p:cNvPicPr>
          <p:nvPr/>
        </p:nvPicPr>
        <p:blipFill>
          <a:blip r:embed="rId3"/>
          <a:stretch>
            <a:fillRect/>
          </a:stretch>
        </p:blipFill>
        <p:spPr>
          <a:xfrm>
            <a:off x="1662545" y="768701"/>
            <a:ext cx="7329055" cy="814647"/>
          </a:xfrm>
          <a:prstGeom prst="rect">
            <a:avLst/>
          </a:prstGeom>
        </p:spPr>
      </p:pic>
    </p:spTree>
    <p:extLst>
      <p:ext uri="{BB962C8B-B14F-4D97-AF65-F5344CB8AC3E}">
        <p14:creationId xmlns:p14="http://schemas.microsoft.com/office/powerpoint/2010/main" val="834064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0" y="507918"/>
            <a:ext cx="9144000" cy="5447645"/>
          </a:xfrm>
          <a:prstGeom prst="rect">
            <a:avLst/>
          </a:prstGeom>
          <a:noFill/>
        </p:spPr>
        <p:txBody>
          <a:bodyPr wrap="square" rtlCol="0">
            <a:spAutoFit/>
          </a:bodyPr>
          <a:lstStyle/>
          <a:p>
            <a:r>
              <a:rPr lang="ja-JP" altLang="en-US" sz="2400" dirty="0" smtClean="0">
                <a:latin typeface="Meiryo UI" panose="020B0604030504040204" pitchFamily="50" charset="-128"/>
                <a:ea typeface="Meiryo UI" panose="020B0604030504040204" pitchFamily="50" charset="-128"/>
              </a:rPr>
              <a:t>１．報告書構成</a:t>
            </a:r>
            <a:endParaRPr lang="en-US" altLang="ja-JP" sz="24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第１章　調査実施概要</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１</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調査目的、</a:t>
            </a:r>
            <a:r>
              <a:rPr lang="en-US" altLang="ja-JP" sz="2000" dirty="0" smtClean="0">
                <a:latin typeface="Meiryo UI" panose="020B0604030504040204" pitchFamily="50" charset="-128"/>
                <a:ea typeface="Meiryo UI" panose="020B0604030504040204" pitchFamily="50" charset="-128"/>
              </a:rPr>
              <a:t>2</a:t>
            </a:r>
            <a:r>
              <a:rPr lang="en-US" altLang="ja-JP"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調査設計、</a:t>
            </a:r>
            <a:r>
              <a:rPr lang="en-US" altLang="ja-JP" sz="2000" dirty="0" smtClean="0">
                <a:latin typeface="Meiryo UI" panose="020B0604030504040204" pitchFamily="50" charset="-128"/>
                <a:ea typeface="Meiryo UI" panose="020B0604030504040204" pitchFamily="50" charset="-128"/>
              </a:rPr>
              <a:t>3.</a:t>
            </a:r>
            <a:r>
              <a:rPr lang="ja-JP" altLang="en-US" sz="2000" dirty="0" smtClean="0">
                <a:latin typeface="Meiryo UI" panose="020B0604030504040204" pitchFamily="50" charset="-128"/>
                <a:ea typeface="Meiryo UI" panose="020B0604030504040204" pitchFamily="50" charset="-128"/>
              </a:rPr>
              <a:t>回収結果、</a:t>
            </a:r>
            <a:r>
              <a:rPr lang="en-US" altLang="ja-JP" sz="2000" dirty="0" smtClean="0">
                <a:latin typeface="Meiryo UI" panose="020B0604030504040204" pitchFamily="50" charset="-128"/>
                <a:ea typeface="Meiryo UI" panose="020B0604030504040204" pitchFamily="50" charset="-128"/>
              </a:rPr>
              <a:t>4.</a:t>
            </a:r>
            <a:r>
              <a:rPr lang="ja-JP" altLang="en-US" sz="2000" dirty="0">
                <a:latin typeface="Meiryo UI" panose="020B0604030504040204" pitchFamily="50" charset="-128"/>
                <a:ea typeface="Meiryo UI" panose="020B0604030504040204" pitchFamily="50" charset="-128"/>
              </a:rPr>
              <a:t>表</a:t>
            </a:r>
            <a:r>
              <a:rPr lang="ja-JP" altLang="en-US" sz="2000" dirty="0" smtClean="0">
                <a:latin typeface="Meiryo UI" panose="020B0604030504040204" pitchFamily="50" charset="-128"/>
                <a:ea typeface="Meiryo UI" panose="020B0604030504040204" pitchFamily="50" charset="-128"/>
              </a:rPr>
              <a:t>記などについて</a:t>
            </a:r>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rPr>
              <a:t>2</a:t>
            </a:r>
            <a:r>
              <a:rPr lang="ja-JP" altLang="en-US" sz="2000" dirty="0" smtClean="0">
                <a:latin typeface="Meiryo UI" panose="020B0604030504040204" pitchFamily="50" charset="-128"/>
                <a:ea typeface="Meiryo UI" panose="020B0604030504040204" pitchFamily="50" charset="-128"/>
              </a:rPr>
              <a:t>章　調査結果</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各設問集計結果及び、 「その他」等の自由記入欄に寄せられた意見、</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属性設問とのクロス集計表（抜粋）</a:t>
            </a:r>
            <a:r>
              <a:rPr lang="ja-JP" altLang="en-US" sz="2000" dirty="0">
                <a:latin typeface="Meiryo UI" panose="020B0604030504040204" pitchFamily="50" charset="-128"/>
                <a:ea typeface="Meiryo UI" panose="020B0604030504040204" pitchFamily="50" charset="-128"/>
              </a:rPr>
              <a:t>、経年</a:t>
            </a:r>
            <a:r>
              <a:rPr lang="ja-JP" altLang="en-US" sz="2000" dirty="0" smtClean="0">
                <a:latin typeface="Meiryo UI" panose="020B0604030504040204" pitchFamily="50" charset="-128"/>
                <a:ea typeface="Meiryo UI" panose="020B0604030504040204" pitchFamily="50" charset="-128"/>
              </a:rPr>
              <a:t>比較</a:t>
            </a:r>
            <a:r>
              <a:rPr lang="ja-JP" altLang="en-US"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項目間クロス集計</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第３章　調査結果データ（集計表）</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属性設問とのクロス集計表</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①構成比（％）　②実数</a:t>
            </a:r>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資料　調査票</a:t>
            </a:r>
            <a:endParaRPr lang="en-US" altLang="ja-JP" sz="2000" dirty="0" smtClean="0">
              <a:latin typeface="Meiryo UI" panose="020B0604030504040204" pitchFamily="50" charset="-128"/>
              <a:ea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rPr>
              <a:t>２．報告書とりまとめにあたって</a:t>
            </a:r>
            <a:endParaRPr lang="en-US" altLang="ja-JP" sz="24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・各設問に記載する解説（コメント）については、集計結果からみられる傾向等を記　</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載。</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・「その他」等の自由記入欄に寄せられた意見で多かったものを掲載。</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endParaRPr lang="en-US" altLang="ja-JP" sz="2000" dirty="0" smtClean="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631362" y="6477129"/>
            <a:ext cx="512638" cy="365125"/>
          </a:xfrm>
        </p:spPr>
        <p:txBody>
          <a:bodyPr/>
          <a:lstStyle/>
          <a:p>
            <a:fld id="{6BA844FC-6DBB-47AC-8FF6-2A019533C093}" type="slidenum">
              <a:rPr kumimoji="1" lang="ja-JP" altLang="en-US" smtClean="0">
                <a:solidFill>
                  <a:schemeClr val="tx1"/>
                </a:solidFill>
              </a:rPr>
              <a:t>3</a:t>
            </a:fld>
            <a:endParaRPr kumimoji="1" lang="ja-JP" altLang="en-US">
              <a:solidFill>
                <a:schemeClr val="tx1"/>
              </a:solidFill>
            </a:endParaRPr>
          </a:p>
        </p:txBody>
      </p:sp>
    </p:spTree>
    <p:extLst>
      <p:ext uri="{BB962C8B-B14F-4D97-AF65-F5344CB8AC3E}">
        <p14:creationId xmlns:p14="http://schemas.microsoft.com/office/powerpoint/2010/main" val="6401174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テキスト ボックス 9"/>
          <p:cNvSpPr txBox="1"/>
          <p:nvPr/>
        </p:nvSpPr>
        <p:spPr>
          <a:xfrm>
            <a:off x="304089" y="5593549"/>
            <a:ext cx="8474149" cy="1077218"/>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日常生活での不安や悩みが「特にない</a:t>
            </a:r>
            <a:r>
              <a:rPr kumimoji="1" lang="ja-JP" altLang="en-US" sz="1600" dirty="0">
                <a:latin typeface="Meiryo UI" panose="020B0604030504040204" pitchFamily="50" charset="-128"/>
                <a:ea typeface="Meiryo UI" panose="020B0604030504040204" pitchFamily="50" charset="-128"/>
              </a:rPr>
              <a:t>」と回答した方は、「安心して暮らすことができる」「どちらかというと安心して暮らすことができる」と回答した割合が高い傾向。</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話し相手がいないこと」「通知やお知らせ、情報が分からないこと」と回答した方の、「どちらかというと安心して暮らすことができない」「まったく安心して暮らすことができない」と回答した割合が高い。</a:t>
            </a:r>
            <a:endParaRPr kumimoji="1" lang="en-US" altLang="ja-JP" sz="16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0" y="1079521"/>
            <a:ext cx="9144000" cy="4469156"/>
          </a:xfrm>
          <a:prstGeom prst="rect">
            <a:avLst/>
          </a:prstGeom>
        </p:spPr>
      </p:pic>
      <p:sp>
        <p:nvSpPr>
          <p:cNvPr id="6" name="テキスト ボックス 5"/>
          <p:cNvSpPr txBox="1"/>
          <p:nvPr/>
        </p:nvSpPr>
        <p:spPr>
          <a:xfrm>
            <a:off x="225630" y="231597"/>
            <a:ext cx="9053491" cy="400110"/>
          </a:xfrm>
          <a:prstGeom prst="rect">
            <a:avLst/>
          </a:prstGeom>
          <a:noFill/>
        </p:spPr>
        <p:txBody>
          <a:bodyPr wrap="square" rtlCol="0">
            <a:spAutoFit/>
          </a:bodyPr>
          <a:lstStyle/>
          <a:p>
            <a:pPr lvl="0"/>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a:solidFill>
                  <a:prstClr val="black"/>
                </a:solidFill>
                <a:latin typeface="Meiryo UI" panose="020B0604030504040204" pitchFamily="50" charset="-128"/>
                <a:ea typeface="Meiryo UI" panose="020B0604030504040204" pitchFamily="50" charset="-128"/>
              </a:rPr>
              <a:t>33.</a:t>
            </a:r>
            <a:r>
              <a:rPr lang="ja-JP" altLang="en-US" sz="2000" dirty="0" smtClean="0">
                <a:solidFill>
                  <a:prstClr val="black"/>
                </a:solidFill>
                <a:latin typeface="Meiryo UI" panose="020B0604030504040204" pitchFamily="50" charset="-128"/>
                <a:ea typeface="Meiryo UI" panose="020B0604030504040204" pitchFamily="50" charset="-128"/>
              </a:rPr>
              <a:t>住んでいる地域での暮らしの安心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a:solidFill>
                  <a:prstClr val="black"/>
                </a:solidFill>
                <a:latin typeface="Meiryo UI" panose="020B0604030504040204" pitchFamily="50" charset="-128"/>
                <a:ea typeface="Meiryo UI" panose="020B0604030504040204" pitchFamily="50" charset="-128"/>
              </a:rPr>
              <a:t>26.</a:t>
            </a:r>
            <a:r>
              <a:rPr lang="ja-JP" altLang="en-US" sz="2000" dirty="0" smtClean="0">
                <a:solidFill>
                  <a:prstClr val="black"/>
                </a:solidFill>
                <a:latin typeface="Meiryo UI" panose="020B0604030504040204" pitchFamily="50" charset="-128"/>
                <a:ea typeface="Meiryo UI" panose="020B0604030504040204" pitchFamily="50" charset="-128"/>
              </a:rPr>
              <a:t>日常生活での不安や悩み</a:t>
            </a:r>
          </a:p>
        </p:txBody>
      </p:sp>
      <p:sp>
        <p:nvSpPr>
          <p:cNvPr id="7" name="正方形/長方形 6"/>
          <p:cNvSpPr/>
          <p:nvPr/>
        </p:nvSpPr>
        <p:spPr>
          <a:xfrm>
            <a:off x="2240714" y="4890977"/>
            <a:ext cx="5129903" cy="1936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252484" y="1808892"/>
            <a:ext cx="3689498" cy="179396"/>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9" name="正方形/長方形 8"/>
          <p:cNvSpPr/>
          <p:nvPr/>
        </p:nvSpPr>
        <p:spPr>
          <a:xfrm>
            <a:off x="5477975" y="3498111"/>
            <a:ext cx="3442742" cy="170121"/>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2" name="スライド番号プレースホルダー 11"/>
          <p:cNvSpPr>
            <a:spLocks noGrp="1"/>
          </p:cNvSpPr>
          <p:nvPr>
            <p:ph type="sldNum" sz="quarter" idx="12"/>
          </p:nvPr>
        </p:nvSpPr>
        <p:spPr>
          <a:xfrm>
            <a:off x="8631362" y="6432361"/>
            <a:ext cx="512638" cy="365125"/>
          </a:xfrm>
        </p:spPr>
        <p:txBody>
          <a:bodyPr/>
          <a:lstStyle/>
          <a:p>
            <a:fld id="{6BA844FC-6DBB-47AC-8FF6-2A019533C093}" type="slidenum">
              <a:rPr kumimoji="1" lang="ja-JP" altLang="en-US" smtClean="0">
                <a:solidFill>
                  <a:schemeClr val="tx1"/>
                </a:solidFill>
              </a:rPr>
              <a:t>30</a:t>
            </a:fld>
            <a:endParaRPr kumimoji="1" lang="ja-JP" altLang="en-US" dirty="0">
              <a:solidFill>
                <a:schemeClr val="tx1"/>
              </a:solidFill>
            </a:endParaRPr>
          </a:p>
        </p:txBody>
      </p:sp>
      <p:pic>
        <p:nvPicPr>
          <p:cNvPr id="14" name="図 13"/>
          <p:cNvPicPr>
            <a:picLocks noChangeAspect="1"/>
          </p:cNvPicPr>
          <p:nvPr/>
        </p:nvPicPr>
        <p:blipFill>
          <a:blip r:embed="rId3"/>
          <a:stretch>
            <a:fillRect/>
          </a:stretch>
        </p:blipFill>
        <p:spPr>
          <a:xfrm>
            <a:off x="1343892" y="601704"/>
            <a:ext cx="7798610" cy="814647"/>
          </a:xfrm>
          <a:prstGeom prst="rect">
            <a:avLst/>
          </a:prstGeom>
        </p:spPr>
      </p:pic>
    </p:spTree>
    <p:extLst>
      <p:ext uri="{BB962C8B-B14F-4D97-AF65-F5344CB8AC3E}">
        <p14:creationId xmlns:p14="http://schemas.microsoft.com/office/powerpoint/2010/main" val="36726203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300250" y="5986379"/>
            <a:ext cx="8504353"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・自宅や地域で暮らしたいと回答している方は、 「安心して暮らすことができる」「どちらかというと安心して暮らすことができる」と回答した割合が高い傾向。 </a:t>
            </a:r>
            <a:endParaRPr kumimoji="1" lang="en-US" altLang="ja-JP"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0" y="566115"/>
            <a:ext cx="9019309" cy="5518594"/>
          </a:xfrm>
          <a:prstGeom prst="rect">
            <a:avLst/>
          </a:prstGeom>
        </p:spPr>
      </p:pic>
      <p:sp>
        <p:nvSpPr>
          <p:cNvPr id="8" name="正方形/長方形 7"/>
          <p:cNvSpPr/>
          <p:nvPr/>
        </p:nvSpPr>
        <p:spPr>
          <a:xfrm>
            <a:off x="2198114" y="1851824"/>
            <a:ext cx="5281685" cy="31497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3264" y="283940"/>
            <a:ext cx="9217264" cy="338554"/>
          </a:xfrm>
          <a:prstGeom prst="rect">
            <a:avLst/>
          </a:prstGeom>
          <a:noFill/>
        </p:spPr>
        <p:txBody>
          <a:bodyPr wrap="square" rtlCol="0">
            <a:spAutoFit/>
          </a:bodyPr>
          <a:lstStyle/>
          <a:p>
            <a:pPr lvl="0"/>
            <a:r>
              <a:rPr lang="ja-JP" altLang="en-US" sz="1600" dirty="0" smtClean="0">
                <a:solidFill>
                  <a:prstClr val="black"/>
                </a:solidFill>
                <a:latin typeface="Meiryo UI" panose="020B0604030504040204" pitchFamily="50" charset="-128"/>
                <a:ea typeface="Meiryo UI" panose="020B0604030504040204" pitchFamily="50" charset="-128"/>
              </a:rPr>
              <a:t>問</a:t>
            </a:r>
            <a:r>
              <a:rPr lang="en-US" altLang="ja-JP" sz="1600" dirty="0" smtClean="0">
                <a:solidFill>
                  <a:prstClr val="black"/>
                </a:solidFill>
                <a:latin typeface="Meiryo UI" panose="020B0604030504040204" pitchFamily="50" charset="-128"/>
                <a:ea typeface="Meiryo UI" panose="020B0604030504040204" pitchFamily="50" charset="-128"/>
              </a:rPr>
              <a:t>33.</a:t>
            </a:r>
            <a:r>
              <a:rPr lang="ja-JP" altLang="en-US" sz="1600" dirty="0" smtClean="0">
                <a:solidFill>
                  <a:prstClr val="black"/>
                </a:solidFill>
                <a:latin typeface="Meiryo UI" panose="020B0604030504040204" pitchFamily="50" charset="-128"/>
                <a:ea typeface="Meiryo UI" panose="020B0604030504040204" pitchFamily="50" charset="-128"/>
              </a:rPr>
              <a:t>住んでいる地域での暮らし</a:t>
            </a:r>
            <a:r>
              <a:rPr lang="ja-JP" altLang="en-US" sz="1600" dirty="0">
                <a:solidFill>
                  <a:prstClr val="black"/>
                </a:solidFill>
                <a:latin typeface="Meiryo UI" panose="020B0604030504040204" pitchFamily="50" charset="-128"/>
                <a:ea typeface="Meiryo UI" panose="020B0604030504040204" pitchFamily="50" charset="-128"/>
              </a:rPr>
              <a:t>の</a:t>
            </a:r>
            <a:r>
              <a:rPr lang="ja-JP" altLang="en-US" sz="1600" dirty="0" smtClean="0">
                <a:solidFill>
                  <a:prstClr val="black"/>
                </a:solidFill>
                <a:latin typeface="Meiryo UI" panose="020B0604030504040204" pitchFamily="50" charset="-128"/>
                <a:ea typeface="Meiryo UI" panose="020B0604030504040204" pitchFamily="50" charset="-128"/>
              </a:rPr>
              <a:t>安心　</a:t>
            </a:r>
            <a:r>
              <a:rPr lang="en-US" altLang="ja-JP" sz="1600" dirty="0" smtClean="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　問</a:t>
            </a:r>
            <a:r>
              <a:rPr lang="en-US" altLang="ja-JP" sz="1600" dirty="0">
                <a:solidFill>
                  <a:prstClr val="black"/>
                </a:solidFill>
                <a:latin typeface="Meiryo UI" panose="020B0604030504040204" pitchFamily="50" charset="-128"/>
                <a:ea typeface="Meiryo UI" panose="020B0604030504040204" pitchFamily="50" charset="-128"/>
              </a:rPr>
              <a:t>29</a:t>
            </a:r>
            <a:r>
              <a:rPr lang="en-US" altLang="ja-JP" sz="1600" dirty="0" smtClean="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人生の</a:t>
            </a:r>
            <a:r>
              <a:rPr lang="ja-JP" altLang="en-US" sz="1600" dirty="0">
                <a:solidFill>
                  <a:prstClr val="black"/>
                </a:solidFill>
                <a:latin typeface="Meiryo UI" panose="020B0604030504040204" pitchFamily="50" charset="-128"/>
                <a:ea typeface="Meiryo UI" panose="020B0604030504040204" pitchFamily="50" charset="-128"/>
              </a:rPr>
              <a:t>最期を迎える時</a:t>
            </a:r>
            <a:r>
              <a:rPr lang="ja-JP" altLang="en-US" sz="1600" dirty="0" smtClean="0">
                <a:solidFill>
                  <a:prstClr val="black"/>
                </a:solidFill>
                <a:latin typeface="Meiryo UI" panose="020B0604030504040204" pitchFamily="50" charset="-128"/>
                <a:ea typeface="Meiryo UI" panose="020B0604030504040204" pitchFamily="50" charset="-128"/>
              </a:rPr>
              <a:t>にどのような暮らしをおくりたいか</a:t>
            </a:r>
            <a:endParaRPr kumimoji="0"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2"/>
          <p:cNvSpPr>
            <a:spLocks noGrp="1"/>
          </p:cNvSpPr>
          <p:nvPr>
            <p:ph type="sldNum" sz="quarter" idx="12"/>
          </p:nvPr>
        </p:nvSpPr>
        <p:spPr>
          <a:xfrm>
            <a:off x="8548284" y="6466381"/>
            <a:ext cx="512638" cy="365125"/>
          </a:xfrm>
        </p:spPr>
        <p:txBody>
          <a:bodyPr/>
          <a:lstStyle/>
          <a:p>
            <a:fld id="{6BA844FC-6DBB-47AC-8FF6-2A019533C093}" type="slidenum">
              <a:rPr kumimoji="1" lang="ja-JP" altLang="en-US" smtClean="0">
                <a:solidFill>
                  <a:schemeClr val="tx1"/>
                </a:solidFill>
              </a:rPr>
              <a:t>31</a:t>
            </a:fld>
            <a:endParaRPr kumimoji="1" lang="ja-JP" altLang="en-US" dirty="0">
              <a:solidFill>
                <a:schemeClr val="tx1"/>
              </a:solidFill>
            </a:endParaRPr>
          </a:p>
        </p:txBody>
      </p:sp>
      <p:sp>
        <p:nvSpPr>
          <p:cNvPr id="16" name="正方形/長方形 15"/>
          <p:cNvSpPr/>
          <p:nvPr/>
        </p:nvSpPr>
        <p:spPr>
          <a:xfrm>
            <a:off x="2185159" y="2379494"/>
            <a:ext cx="4817662" cy="3196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211969" y="2894804"/>
            <a:ext cx="4817662" cy="3196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158703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テキスト ボックス 10"/>
          <p:cNvSpPr txBox="1"/>
          <p:nvPr/>
        </p:nvSpPr>
        <p:spPr>
          <a:xfrm>
            <a:off x="292014" y="5905124"/>
            <a:ext cx="8400484"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・自分で外出する方は、外出が「ほとんどない」方に比べ、 「安心して暮らすことができる」「どちらかというと安心して暮らすことができる」と回答した割合が高い。</a:t>
            </a:r>
            <a:endParaRPr kumimoji="1" lang="en-US" altLang="ja-JP" sz="16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292014" y="849351"/>
            <a:ext cx="8607820" cy="5094249"/>
          </a:xfrm>
          <a:prstGeom prst="rect">
            <a:avLst/>
          </a:prstGeom>
        </p:spPr>
      </p:pic>
      <p:sp>
        <p:nvSpPr>
          <p:cNvPr id="10" name="テキスト ボックス 9"/>
          <p:cNvSpPr txBox="1"/>
          <p:nvPr/>
        </p:nvSpPr>
        <p:spPr>
          <a:xfrm>
            <a:off x="84678" y="293294"/>
            <a:ext cx="8815156" cy="400110"/>
          </a:xfrm>
          <a:prstGeom prst="rect">
            <a:avLst/>
          </a:prstGeom>
          <a:noFill/>
        </p:spPr>
        <p:txBody>
          <a:bodyPr wrap="square" rtlCol="0">
            <a:spAutoFit/>
          </a:bodyPr>
          <a:lstStyle/>
          <a:p>
            <a:pPr lvl="0"/>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a:solidFill>
                  <a:prstClr val="black"/>
                </a:solidFill>
                <a:latin typeface="Meiryo UI" panose="020B0604030504040204" pitchFamily="50" charset="-128"/>
                <a:ea typeface="Meiryo UI" panose="020B0604030504040204" pitchFamily="50" charset="-128"/>
              </a:rPr>
              <a:t>33.</a:t>
            </a:r>
            <a:r>
              <a:rPr lang="ja-JP" altLang="en-US" sz="2000" dirty="0" smtClean="0">
                <a:solidFill>
                  <a:prstClr val="black"/>
                </a:solidFill>
                <a:latin typeface="Meiryo UI" panose="020B0604030504040204" pitchFamily="50" charset="-128"/>
                <a:ea typeface="Meiryo UI" panose="020B0604030504040204" pitchFamily="50" charset="-128"/>
              </a:rPr>
              <a:t>住んでいる地域での暮らしの安心　</a:t>
            </a:r>
            <a:r>
              <a:rPr lang="en-US" altLang="ja-JP" sz="2000" dirty="0" smtClean="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32-1.</a:t>
            </a:r>
            <a:r>
              <a:rPr lang="ja-JP" altLang="en-US" sz="2000" dirty="0" smtClean="0">
                <a:solidFill>
                  <a:prstClr val="black"/>
                </a:solidFill>
                <a:latin typeface="Meiryo UI" panose="020B0604030504040204" pitchFamily="50" charset="-128"/>
                <a:ea typeface="Meiryo UI" panose="020B0604030504040204" pitchFamily="50" charset="-128"/>
              </a:rPr>
              <a:t>自分</a:t>
            </a:r>
            <a:r>
              <a:rPr lang="ja-JP" altLang="en-US" sz="2000" dirty="0">
                <a:solidFill>
                  <a:prstClr val="black"/>
                </a:solidFill>
                <a:latin typeface="Meiryo UI" panose="020B0604030504040204" pitchFamily="50" charset="-128"/>
                <a:ea typeface="Meiryo UI" panose="020B0604030504040204" pitchFamily="50" charset="-128"/>
              </a:rPr>
              <a:t>で外出</a:t>
            </a:r>
            <a:r>
              <a:rPr lang="ja-JP" altLang="en-US" sz="2000" dirty="0" smtClean="0">
                <a:solidFill>
                  <a:prstClr val="black"/>
                </a:solidFill>
                <a:latin typeface="Meiryo UI" panose="020B0604030504040204" pitchFamily="50" charset="-128"/>
                <a:ea typeface="Meiryo UI" panose="020B0604030504040204" pitchFamily="50" charset="-128"/>
              </a:rPr>
              <a:t>する目的と頻度</a:t>
            </a:r>
          </a:p>
        </p:txBody>
      </p:sp>
      <p:sp>
        <p:nvSpPr>
          <p:cNvPr id="12" name="正方形/長方形 11"/>
          <p:cNvSpPr/>
          <p:nvPr/>
        </p:nvSpPr>
        <p:spPr>
          <a:xfrm>
            <a:off x="1685492" y="4753410"/>
            <a:ext cx="4656287" cy="345063"/>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3" name="正方形/長方形 12"/>
          <p:cNvSpPr/>
          <p:nvPr/>
        </p:nvSpPr>
        <p:spPr>
          <a:xfrm>
            <a:off x="1650795" y="2858016"/>
            <a:ext cx="5050200" cy="38256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4"/>
          <p:cNvSpPr>
            <a:spLocks noGrp="1"/>
          </p:cNvSpPr>
          <p:nvPr>
            <p:ph type="sldNum" sz="quarter" idx="12"/>
          </p:nvPr>
        </p:nvSpPr>
        <p:spPr>
          <a:xfrm>
            <a:off x="8631362" y="6489899"/>
            <a:ext cx="512638" cy="365125"/>
          </a:xfrm>
        </p:spPr>
        <p:txBody>
          <a:bodyPr/>
          <a:lstStyle/>
          <a:p>
            <a:fld id="{6BA844FC-6DBB-47AC-8FF6-2A019533C093}" type="slidenum">
              <a:rPr kumimoji="1" lang="ja-JP" altLang="en-US" smtClean="0">
                <a:solidFill>
                  <a:schemeClr val="tx1"/>
                </a:solidFill>
              </a:rPr>
              <a:t>32</a:t>
            </a:fld>
            <a:endParaRPr kumimoji="1" lang="ja-JP" altLang="en-US" dirty="0">
              <a:solidFill>
                <a:schemeClr val="tx1"/>
              </a:solidFill>
            </a:endParaRPr>
          </a:p>
        </p:txBody>
      </p:sp>
      <p:sp>
        <p:nvSpPr>
          <p:cNvPr id="16" name="正方形/長方形 15"/>
          <p:cNvSpPr/>
          <p:nvPr/>
        </p:nvSpPr>
        <p:spPr>
          <a:xfrm>
            <a:off x="1685492" y="2252326"/>
            <a:ext cx="4921255" cy="3503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685492" y="3475792"/>
            <a:ext cx="5016504" cy="3832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685492" y="4162948"/>
            <a:ext cx="5075525" cy="34037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40447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テキスト ボックス 13"/>
          <p:cNvSpPr txBox="1"/>
          <p:nvPr/>
        </p:nvSpPr>
        <p:spPr>
          <a:xfrm>
            <a:off x="135065" y="5904788"/>
            <a:ext cx="8915255"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・「隣近所の人、自治会、町内会の人」等、相談できる相手がいる方は、「特にいない」と回答した方に比べて、 「安心して暮らすことができる」「どちらかというと安心して暮らすことができる」と回答した割合が高い。</a:t>
            </a:r>
          </a:p>
        </p:txBody>
      </p:sp>
      <p:pic>
        <p:nvPicPr>
          <p:cNvPr id="2" name="図 1"/>
          <p:cNvPicPr>
            <a:picLocks noChangeAspect="1"/>
          </p:cNvPicPr>
          <p:nvPr/>
        </p:nvPicPr>
        <p:blipFill>
          <a:blip r:embed="rId2"/>
          <a:stretch>
            <a:fillRect/>
          </a:stretch>
        </p:blipFill>
        <p:spPr>
          <a:xfrm>
            <a:off x="135065" y="831274"/>
            <a:ext cx="8815156" cy="5210088"/>
          </a:xfrm>
          <a:prstGeom prst="rect">
            <a:avLst/>
          </a:prstGeom>
        </p:spPr>
      </p:pic>
      <p:sp>
        <p:nvSpPr>
          <p:cNvPr id="7" name="テキスト ボックス 6"/>
          <p:cNvSpPr txBox="1"/>
          <p:nvPr/>
        </p:nvSpPr>
        <p:spPr>
          <a:xfrm>
            <a:off x="135065" y="191203"/>
            <a:ext cx="8815156" cy="369332"/>
          </a:xfrm>
          <a:prstGeom prst="rect">
            <a:avLst/>
          </a:prstGeom>
          <a:noFill/>
        </p:spPr>
        <p:txBody>
          <a:bodyPr wrap="square" rtlCol="0">
            <a:spAutoFit/>
          </a:bodyPr>
          <a:lstStyle/>
          <a:p>
            <a:pPr lvl="0"/>
            <a:r>
              <a:rPr lang="ja-JP" altLang="en-US" dirty="0" smtClean="0">
                <a:solidFill>
                  <a:prstClr val="black"/>
                </a:solidFill>
                <a:latin typeface="Meiryo UI" panose="020B0604030504040204" pitchFamily="50" charset="-128"/>
                <a:ea typeface="Meiryo UI" panose="020B0604030504040204" pitchFamily="50" charset="-128"/>
              </a:rPr>
              <a:t>問</a:t>
            </a:r>
            <a:r>
              <a:rPr lang="en-US" altLang="ja-JP" dirty="0">
                <a:solidFill>
                  <a:prstClr val="black"/>
                </a:solidFill>
                <a:latin typeface="Meiryo UI" panose="020B0604030504040204" pitchFamily="50" charset="-128"/>
                <a:ea typeface="Meiryo UI" panose="020B0604030504040204" pitchFamily="50" charset="-128"/>
              </a:rPr>
              <a:t>33.</a:t>
            </a:r>
            <a:r>
              <a:rPr lang="ja-JP" altLang="en-US" dirty="0" smtClean="0">
                <a:solidFill>
                  <a:prstClr val="black"/>
                </a:solidFill>
                <a:latin typeface="Meiryo UI" panose="020B0604030504040204" pitchFamily="50" charset="-128"/>
                <a:ea typeface="Meiryo UI" panose="020B0604030504040204" pitchFamily="50" charset="-128"/>
              </a:rPr>
              <a:t>住んでいる地域での暮らしの安心　</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　問</a:t>
            </a:r>
            <a:r>
              <a:rPr lang="en-US" altLang="ja-JP" dirty="0" smtClean="0">
                <a:solidFill>
                  <a:prstClr val="black"/>
                </a:solidFill>
                <a:latin typeface="Meiryo UI" panose="020B0604030504040204" pitchFamily="50" charset="-128"/>
                <a:ea typeface="Meiryo UI" panose="020B0604030504040204" pitchFamily="50" charset="-128"/>
              </a:rPr>
              <a:t>34</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困ったことや不安なことを相談できる相手</a:t>
            </a:r>
          </a:p>
        </p:txBody>
      </p:sp>
      <p:sp>
        <p:nvSpPr>
          <p:cNvPr id="8" name="正方形/長方形 7"/>
          <p:cNvSpPr/>
          <p:nvPr/>
        </p:nvSpPr>
        <p:spPr>
          <a:xfrm>
            <a:off x="1970059" y="1510145"/>
            <a:ext cx="5674750" cy="2016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970059" y="2589425"/>
            <a:ext cx="5608377" cy="1537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970059" y="4165044"/>
            <a:ext cx="5677650" cy="1743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970059" y="3135139"/>
            <a:ext cx="5303577" cy="16224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970059" y="5488204"/>
            <a:ext cx="3336232" cy="168317"/>
          </a:xfrm>
          <a:prstGeom prst="rect">
            <a:avLst/>
          </a:prstGeom>
          <a:noFill/>
          <a:ln w="381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16" name="スライド番号プレースホルダー 15"/>
          <p:cNvSpPr>
            <a:spLocks noGrp="1"/>
          </p:cNvSpPr>
          <p:nvPr>
            <p:ph type="sldNum" sz="quarter" idx="12"/>
          </p:nvPr>
        </p:nvSpPr>
        <p:spPr>
          <a:xfrm>
            <a:off x="8631362" y="6489563"/>
            <a:ext cx="512638" cy="365125"/>
          </a:xfrm>
        </p:spPr>
        <p:txBody>
          <a:bodyPr/>
          <a:lstStyle/>
          <a:p>
            <a:fld id="{6BA844FC-6DBB-47AC-8FF6-2A019533C093}" type="slidenum">
              <a:rPr kumimoji="1" lang="ja-JP" altLang="en-US" smtClean="0">
                <a:solidFill>
                  <a:schemeClr val="tx1"/>
                </a:solidFill>
              </a:rPr>
              <a:t>33</a:t>
            </a:fld>
            <a:endParaRPr kumimoji="1" lang="ja-JP" altLang="en-US" dirty="0">
              <a:solidFill>
                <a:schemeClr val="tx1"/>
              </a:solidFill>
            </a:endParaRPr>
          </a:p>
        </p:txBody>
      </p:sp>
      <p:pic>
        <p:nvPicPr>
          <p:cNvPr id="15" name="図 14"/>
          <p:cNvPicPr>
            <a:picLocks noChangeAspect="1"/>
          </p:cNvPicPr>
          <p:nvPr/>
        </p:nvPicPr>
        <p:blipFill>
          <a:blip r:embed="rId3"/>
          <a:stretch>
            <a:fillRect/>
          </a:stretch>
        </p:blipFill>
        <p:spPr>
          <a:xfrm>
            <a:off x="1048123" y="463552"/>
            <a:ext cx="7915767" cy="646013"/>
          </a:xfrm>
          <a:prstGeom prst="rect">
            <a:avLst/>
          </a:prstGeom>
        </p:spPr>
      </p:pic>
    </p:spTree>
    <p:extLst>
      <p:ext uri="{BB962C8B-B14F-4D97-AF65-F5344CB8AC3E}">
        <p14:creationId xmlns:p14="http://schemas.microsoft.com/office/powerpoint/2010/main" val="3541467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01030537"/>
              </p:ext>
            </p:extLst>
          </p:nvPr>
        </p:nvGraphicFramePr>
        <p:xfrm>
          <a:off x="409644" y="924584"/>
          <a:ext cx="8434317" cy="1232106"/>
        </p:xfrm>
        <a:graphic>
          <a:graphicData uri="http://schemas.openxmlformats.org/drawingml/2006/table">
            <a:tbl>
              <a:tblPr firstRow="1" bandRow="1">
                <a:tableStyleId>{5940675A-B579-460E-94D1-54222C63F5DA}</a:tableStyleId>
              </a:tblPr>
              <a:tblGrid>
                <a:gridCol w="1137529">
                  <a:extLst>
                    <a:ext uri="{9D8B030D-6E8A-4147-A177-3AD203B41FA5}">
                      <a16:colId xmlns:a16="http://schemas.microsoft.com/office/drawing/2014/main" val="1563794907"/>
                    </a:ext>
                  </a:extLst>
                </a:gridCol>
                <a:gridCol w="1196823">
                  <a:extLst>
                    <a:ext uri="{9D8B030D-6E8A-4147-A177-3AD203B41FA5}">
                      <a16:colId xmlns:a16="http://schemas.microsoft.com/office/drawing/2014/main" val="1631006996"/>
                    </a:ext>
                  </a:extLst>
                </a:gridCol>
                <a:gridCol w="1494989">
                  <a:extLst>
                    <a:ext uri="{9D8B030D-6E8A-4147-A177-3AD203B41FA5}">
                      <a16:colId xmlns:a16="http://schemas.microsoft.com/office/drawing/2014/main" val="1834979499"/>
                    </a:ext>
                  </a:extLst>
                </a:gridCol>
                <a:gridCol w="1368918">
                  <a:extLst>
                    <a:ext uri="{9D8B030D-6E8A-4147-A177-3AD203B41FA5}">
                      <a16:colId xmlns:a16="http://schemas.microsoft.com/office/drawing/2014/main" val="287947512"/>
                    </a:ext>
                  </a:extLst>
                </a:gridCol>
                <a:gridCol w="1534848">
                  <a:extLst>
                    <a:ext uri="{9D8B030D-6E8A-4147-A177-3AD203B41FA5}">
                      <a16:colId xmlns:a16="http://schemas.microsoft.com/office/drawing/2014/main" val="2864530927"/>
                    </a:ext>
                  </a:extLst>
                </a:gridCol>
                <a:gridCol w="1701210">
                  <a:extLst>
                    <a:ext uri="{9D8B030D-6E8A-4147-A177-3AD203B41FA5}">
                      <a16:colId xmlns:a16="http://schemas.microsoft.com/office/drawing/2014/main" val="3756680630"/>
                    </a:ext>
                  </a:extLst>
                </a:gridCol>
              </a:tblGrid>
              <a:tr h="793484">
                <a:tc>
                  <a:txBody>
                    <a:bodyPr/>
                    <a:lstStyle/>
                    <a:p>
                      <a:pPr algn="ctr"/>
                      <a:r>
                        <a:rPr kumimoji="1" lang="ja-JP" altLang="en-US" sz="1400" dirty="0" smtClean="0">
                          <a:latin typeface="Meiryo UI" panose="020B0604030504040204" pitchFamily="50" charset="-128"/>
                          <a:ea typeface="Meiryo UI" panose="020B0604030504040204" pitchFamily="50" charset="-128"/>
                        </a:rPr>
                        <a:t>標本数</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(a)</a:t>
                      </a:r>
                    </a:p>
                  </a:txBody>
                  <a:tcPr anchor="ctr">
                    <a:solidFill>
                      <a:schemeClr val="accent1">
                        <a:lumMod val="20000"/>
                        <a:lumOff val="8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不到達</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標本数</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(b)</a:t>
                      </a:r>
                    </a:p>
                  </a:txBody>
                  <a:tcPr anchor="ctr">
                    <a:solidFill>
                      <a:schemeClr val="accent1">
                        <a:lumMod val="20000"/>
                        <a:lumOff val="8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到達</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標本数</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(c)=(a)-(b)</a:t>
                      </a:r>
                    </a:p>
                  </a:txBody>
                  <a:tcPr anchor="ctr">
                    <a:solidFill>
                      <a:schemeClr val="accent1">
                        <a:lumMod val="20000"/>
                        <a:lumOff val="8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回収数</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(d)</a:t>
                      </a:r>
                      <a:endParaRPr kumimoji="1" lang="ja-JP" altLang="en-US" sz="14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標本数に対する</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有効回答率</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(d)/(a)</a:t>
                      </a:r>
                      <a:endParaRPr kumimoji="1" lang="ja-JP" altLang="en-US" sz="14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到達標本数に対する</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有効回答率</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(d)/(c)</a:t>
                      </a:r>
                      <a:endParaRPr kumimoji="1" lang="ja-JP" altLang="en-US" sz="14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349259024"/>
                  </a:ext>
                </a:extLst>
              </a:tr>
              <a:tr h="438622">
                <a:tc>
                  <a:txBody>
                    <a:bodyPr/>
                    <a:lstStyle/>
                    <a:p>
                      <a:pPr algn="ctr"/>
                      <a:r>
                        <a:rPr kumimoji="1" lang="en-US" altLang="ja-JP" dirty="0" smtClean="0">
                          <a:latin typeface="Meiryo UI" panose="020B0604030504040204" pitchFamily="50" charset="-128"/>
                          <a:ea typeface="Meiryo UI" panose="020B0604030504040204" pitchFamily="50" charset="-128"/>
                        </a:rPr>
                        <a:t>6,230</a:t>
                      </a:r>
                      <a:endParaRPr kumimoji="1" lang="ja-JP" altLang="en-US"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en-US" altLang="ja-JP" dirty="0" smtClean="0">
                          <a:latin typeface="Meiryo UI" panose="020B0604030504040204" pitchFamily="50" charset="-128"/>
                          <a:ea typeface="Meiryo UI" panose="020B0604030504040204" pitchFamily="50" charset="-128"/>
                        </a:rPr>
                        <a:t>15</a:t>
                      </a:r>
                      <a:endParaRPr kumimoji="1" lang="ja-JP" altLang="en-US"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en-US" altLang="ja-JP" dirty="0" smtClean="0">
                          <a:latin typeface="Meiryo UI" panose="020B0604030504040204" pitchFamily="50" charset="-128"/>
                          <a:ea typeface="Meiryo UI" panose="020B0604030504040204" pitchFamily="50" charset="-128"/>
                        </a:rPr>
                        <a:t>6,215</a:t>
                      </a:r>
                      <a:endParaRPr kumimoji="1" lang="ja-JP" altLang="en-US"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en-US" altLang="ja-JP" dirty="0" smtClean="0">
                          <a:latin typeface="Meiryo UI" panose="020B0604030504040204" pitchFamily="50" charset="-128"/>
                          <a:ea typeface="Meiryo UI" panose="020B0604030504040204" pitchFamily="50" charset="-128"/>
                        </a:rPr>
                        <a:t>4,160</a:t>
                      </a:r>
                      <a:endParaRPr kumimoji="1" lang="ja-JP" altLang="en-US"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en-US" altLang="ja-JP" dirty="0" smtClean="0">
                          <a:latin typeface="Meiryo UI" panose="020B0604030504040204" pitchFamily="50" charset="-128"/>
                          <a:ea typeface="Meiryo UI" panose="020B0604030504040204" pitchFamily="50" charset="-128"/>
                        </a:rPr>
                        <a:t>66.8%</a:t>
                      </a:r>
                      <a:endParaRPr kumimoji="1" lang="ja-JP" altLang="en-US"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en-US" altLang="ja-JP" dirty="0" smtClean="0">
                          <a:latin typeface="Meiryo UI" panose="020B0604030504040204" pitchFamily="50" charset="-128"/>
                          <a:ea typeface="Meiryo UI" panose="020B0604030504040204" pitchFamily="50" charset="-128"/>
                        </a:rPr>
                        <a:t>66.9%</a:t>
                      </a:r>
                      <a:endParaRPr kumimoji="1" lang="ja-JP" altLang="en-US"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2250130259"/>
                  </a:ext>
                </a:extLst>
              </a:tr>
            </a:tbl>
          </a:graphicData>
        </a:graphic>
      </p:graphicFrame>
      <p:sp>
        <p:nvSpPr>
          <p:cNvPr id="4" name="スライド番号プレースホルダー 3"/>
          <p:cNvSpPr>
            <a:spLocks noGrp="1"/>
          </p:cNvSpPr>
          <p:nvPr>
            <p:ph type="sldNum" sz="quarter" idx="12"/>
          </p:nvPr>
        </p:nvSpPr>
        <p:spPr>
          <a:xfrm>
            <a:off x="8631362" y="6492874"/>
            <a:ext cx="512638" cy="365125"/>
          </a:xfrm>
        </p:spPr>
        <p:txBody>
          <a:bodyPr/>
          <a:lstStyle/>
          <a:p>
            <a:fld id="{6BA844FC-6DBB-47AC-8FF6-2A019533C093}" type="slidenum">
              <a:rPr kumimoji="1" lang="ja-JP" altLang="en-US" smtClean="0">
                <a:solidFill>
                  <a:schemeClr val="tx1"/>
                </a:solidFill>
              </a:rPr>
              <a:t>4</a:t>
            </a:fld>
            <a:endParaRPr kumimoji="1" lang="ja-JP" altLang="en-US">
              <a:solidFill>
                <a:schemeClr val="tx1"/>
              </a:solidFill>
            </a:endParaRPr>
          </a:p>
        </p:txBody>
      </p:sp>
      <p:sp>
        <p:nvSpPr>
          <p:cNvPr id="6" name="テキスト ボックス 5"/>
          <p:cNvSpPr txBox="1"/>
          <p:nvPr/>
        </p:nvSpPr>
        <p:spPr>
          <a:xfrm>
            <a:off x="314752" y="462919"/>
            <a:ext cx="3356496" cy="461665"/>
          </a:xfrm>
          <a:prstGeom prst="rect">
            <a:avLst/>
          </a:prstGeom>
          <a:noFill/>
        </p:spPr>
        <p:txBody>
          <a:bodyPr wrap="square" rtlCol="0">
            <a:spAutoFit/>
          </a:bodyPr>
          <a:lstStyle/>
          <a:p>
            <a:r>
              <a:rPr kumimoji="1" lang="ja-JP" altLang="en-US" sz="2400" dirty="0" smtClean="0">
                <a:latin typeface="Meiryo UI" panose="020B0604030504040204" pitchFamily="50" charset="-128"/>
                <a:ea typeface="Meiryo UI" panose="020B0604030504040204" pitchFamily="50" charset="-128"/>
              </a:rPr>
              <a:t>３．回収</a:t>
            </a:r>
            <a:r>
              <a:rPr kumimoji="1" lang="ja-JP" altLang="en-US" sz="2400" dirty="0">
                <a:latin typeface="Meiryo UI" panose="020B0604030504040204" pitchFamily="50" charset="-128"/>
                <a:ea typeface="Meiryo UI" panose="020B0604030504040204" pitchFamily="50" charset="-128"/>
              </a:rPr>
              <a:t>結果</a:t>
            </a:r>
          </a:p>
        </p:txBody>
      </p:sp>
      <p:sp>
        <p:nvSpPr>
          <p:cNvPr id="7" name="テキスト ボックス 6"/>
          <p:cNvSpPr txBox="1"/>
          <p:nvPr/>
        </p:nvSpPr>
        <p:spPr>
          <a:xfrm>
            <a:off x="314752" y="2554755"/>
            <a:ext cx="8529209"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・基本属性等</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上段は</a:t>
            </a:r>
            <a:r>
              <a:rPr kumimoji="1" lang="ja-JP" altLang="en-US" sz="2000" dirty="0">
                <a:latin typeface="Meiryo UI" panose="020B0604030504040204" pitchFamily="50" charset="-128"/>
                <a:ea typeface="Meiryo UI" panose="020B0604030504040204" pitchFamily="50" charset="-128"/>
              </a:rPr>
              <a:t>調査</a:t>
            </a:r>
            <a:r>
              <a:rPr kumimoji="1" lang="ja-JP" altLang="en-US" sz="2000" dirty="0" smtClean="0">
                <a:latin typeface="Meiryo UI" panose="020B0604030504040204" pitchFamily="50" charset="-128"/>
                <a:ea typeface="Meiryo UI" panose="020B0604030504040204" pitchFamily="50" charset="-128"/>
              </a:rPr>
              <a:t>結果、下段括弧書きは府内構成比を指す</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34686" y="6165197"/>
            <a:ext cx="8584232" cy="646331"/>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府内構成比については、</a:t>
            </a:r>
            <a:r>
              <a:rPr kumimoji="1" lang="ja-JP" altLang="en-US" dirty="0" smtClean="0">
                <a:latin typeface="Meiryo UI" panose="020B0604030504040204" pitchFamily="50" charset="-128"/>
                <a:ea typeface="Meiryo UI" panose="020B0604030504040204" pitchFamily="50" charset="-128"/>
              </a:rPr>
              <a:t>「大阪府</a:t>
            </a:r>
            <a:r>
              <a:rPr kumimoji="1" lang="ja-JP" altLang="en-US" dirty="0">
                <a:latin typeface="Meiryo UI" panose="020B0604030504040204" pitchFamily="50" charset="-128"/>
                <a:ea typeface="Meiryo UI" panose="020B0604030504040204" pitchFamily="50" charset="-128"/>
              </a:rPr>
              <a:t>毎月推計人口　令和４年</a:t>
            </a:r>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日</a:t>
            </a:r>
            <a:r>
              <a:rPr kumimoji="1" lang="ja-JP" altLang="en-US" dirty="0" smtClean="0">
                <a:latin typeface="Meiryo UI" panose="020B0604030504040204" pitchFamily="50" charset="-128"/>
                <a:ea typeface="Meiryo UI" panose="020B0604030504040204" pitchFamily="50" charset="-128"/>
              </a:rPr>
              <a:t>時点」</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及び「厚生労働省　介護保険事業状況報告（年報）、（月報）」より算出。</a:t>
            </a:r>
            <a:endParaRPr kumimoji="1" lang="ja-JP" altLang="en-US"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020674869"/>
              </p:ext>
            </p:extLst>
          </p:nvPr>
        </p:nvGraphicFramePr>
        <p:xfrm>
          <a:off x="409643" y="3074818"/>
          <a:ext cx="8434319" cy="949960"/>
        </p:xfrm>
        <a:graphic>
          <a:graphicData uri="http://schemas.openxmlformats.org/drawingml/2006/table">
            <a:tbl>
              <a:tblPr firstRow="1" bandRow="1">
                <a:tableStyleId>{5C22544A-7EE6-4342-B048-85BDC9FD1C3A}</a:tableStyleId>
              </a:tblPr>
              <a:tblGrid>
                <a:gridCol w="1079036">
                  <a:extLst>
                    <a:ext uri="{9D8B030D-6E8A-4147-A177-3AD203B41FA5}">
                      <a16:colId xmlns:a16="http://schemas.microsoft.com/office/drawing/2014/main" val="1335211928"/>
                    </a:ext>
                  </a:extLst>
                </a:gridCol>
                <a:gridCol w="3706003">
                  <a:extLst>
                    <a:ext uri="{9D8B030D-6E8A-4147-A177-3AD203B41FA5}">
                      <a16:colId xmlns:a16="http://schemas.microsoft.com/office/drawing/2014/main" val="3677968933"/>
                    </a:ext>
                  </a:extLst>
                </a:gridCol>
                <a:gridCol w="3649280">
                  <a:extLst>
                    <a:ext uri="{9D8B030D-6E8A-4147-A177-3AD203B41FA5}">
                      <a16:colId xmlns:a16="http://schemas.microsoft.com/office/drawing/2014/main" val="2054191440"/>
                    </a:ext>
                  </a:extLst>
                </a:gridCol>
              </a:tblGrid>
              <a:tr h="370840">
                <a:tc rowSpan="2">
                  <a:txBody>
                    <a:bodyPr/>
                    <a:lstStyle/>
                    <a:p>
                      <a:pPr algn="ctr"/>
                      <a:r>
                        <a:rPr lang="ja-JP" altLang="en-US" sz="1600" b="0" dirty="0" smtClean="0">
                          <a:solidFill>
                            <a:schemeClr val="tx1"/>
                          </a:solidFill>
                          <a:latin typeface="Meiryo UI" panose="020B0604030504040204" pitchFamily="50" charset="-128"/>
                          <a:ea typeface="Meiryo UI" panose="020B0604030504040204" pitchFamily="50" charset="-128"/>
                        </a:rPr>
                        <a:t>男女比</a:t>
                      </a:r>
                      <a:endParaRPr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男性</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女性</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37757179"/>
                  </a:ext>
                </a:extLst>
              </a:tr>
              <a:tr h="370840">
                <a:tc vMerge="1">
                  <a:txBody>
                    <a:bodyPr/>
                    <a:lstStyle/>
                    <a:p>
                      <a:endParaRPr lang="en-US" altLang="ja-JP" sz="1600" dirty="0" smtClean="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43.1</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42.6</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a:t>
                      </a:r>
                      <a:endParaRPr kumimoji="1" lang="ja-JP" altLang="en-US" sz="16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54.8</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(57.4</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a:t>
                      </a:r>
                      <a:endParaRPr kumimoji="1" lang="en-US" altLang="ja-JP" sz="16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2833808"/>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929435750"/>
              </p:ext>
            </p:extLst>
          </p:nvPr>
        </p:nvGraphicFramePr>
        <p:xfrm>
          <a:off x="409643" y="4177302"/>
          <a:ext cx="8434318" cy="949960"/>
        </p:xfrm>
        <a:graphic>
          <a:graphicData uri="http://schemas.openxmlformats.org/drawingml/2006/table">
            <a:tbl>
              <a:tblPr firstRow="1" bandRow="1">
                <a:tableStyleId>{5C22544A-7EE6-4342-B048-85BDC9FD1C3A}</a:tableStyleId>
              </a:tblPr>
              <a:tblGrid>
                <a:gridCol w="1079036">
                  <a:extLst>
                    <a:ext uri="{9D8B030D-6E8A-4147-A177-3AD203B41FA5}">
                      <a16:colId xmlns:a16="http://schemas.microsoft.com/office/drawing/2014/main" val="1335211928"/>
                    </a:ext>
                  </a:extLst>
                </a:gridCol>
                <a:gridCol w="1235334">
                  <a:extLst>
                    <a:ext uri="{9D8B030D-6E8A-4147-A177-3AD203B41FA5}">
                      <a16:colId xmlns:a16="http://schemas.microsoft.com/office/drawing/2014/main" val="3677968933"/>
                    </a:ext>
                  </a:extLst>
                </a:gridCol>
                <a:gridCol w="1235334">
                  <a:extLst>
                    <a:ext uri="{9D8B030D-6E8A-4147-A177-3AD203B41FA5}">
                      <a16:colId xmlns:a16="http://schemas.microsoft.com/office/drawing/2014/main" val="930097062"/>
                    </a:ext>
                  </a:extLst>
                </a:gridCol>
                <a:gridCol w="1235334">
                  <a:extLst>
                    <a:ext uri="{9D8B030D-6E8A-4147-A177-3AD203B41FA5}">
                      <a16:colId xmlns:a16="http://schemas.microsoft.com/office/drawing/2014/main" val="3480104322"/>
                    </a:ext>
                  </a:extLst>
                </a:gridCol>
                <a:gridCol w="1216427">
                  <a:extLst>
                    <a:ext uri="{9D8B030D-6E8A-4147-A177-3AD203B41FA5}">
                      <a16:colId xmlns:a16="http://schemas.microsoft.com/office/drawing/2014/main" val="2054191440"/>
                    </a:ext>
                  </a:extLst>
                </a:gridCol>
                <a:gridCol w="1216426">
                  <a:extLst>
                    <a:ext uri="{9D8B030D-6E8A-4147-A177-3AD203B41FA5}">
                      <a16:colId xmlns:a16="http://schemas.microsoft.com/office/drawing/2014/main" val="2194299886"/>
                    </a:ext>
                  </a:extLst>
                </a:gridCol>
                <a:gridCol w="1216427">
                  <a:extLst>
                    <a:ext uri="{9D8B030D-6E8A-4147-A177-3AD203B41FA5}">
                      <a16:colId xmlns:a16="http://schemas.microsoft.com/office/drawing/2014/main" val="1145487870"/>
                    </a:ext>
                  </a:extLst>
                </a:gridCol>
              </a:tblGrid>
              <a:tr h="370840">
                <a:tc rowSpan="2">
                  <a:txBody>
                    <a:bodyPr/>
                    <a:lstStyle/>
                    <a:p>
                      <a:pPr algn="ctr"/>
                      <a:r>
                        <a:rPr lang="ja-JP" altLang="en-US" sz="1600" b="0" dirty="0" smtClean="0">
                          <a:solidFill>
                            <a:schemeClr val="tx1"/>
                          </a:solidFill>
                          <a:latin typeface="Meiryo UI" panose="020B0604030504040204" pitchFamily="50" charset="-128"/>
                          <a:ea typeface="Meiryo UI" panose="020B0604030504040204" pitchFamily="50" charset="-128"/>
                        </a:rPr>
                        <a:t>年齢</a:t>
                      </a:r>
                      <a:endParaRPr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sz="1400" b="0" dirty="0" smtClean="0">
                          <a:solidFill>
                            <a:schemeClr val="tx1"/>
                          </a:solidFill>
                          <a:latin typeface="Meiryo UI" panose="020B0604030504040204" pitchFamily="50" charset="-128"/>
                          <a:ea typeface="Meiryo UI" panose="020B0604030504040204" pitchFamily="50" charset="-128"/>
                        </a:rPr>
                        <a:t>65</a:t>
                      </a:r>
                      <a:r>
                        <a:rPr lang="ja-JP" altLang="en-US" sz="1400" b="0" dirty="0" smtClean="0">
                          <a:solidFill>
                            <a:schemeClr val="tx1"/>
                          </a:solidFill>
                          <a:latin typeface="Meiryo UI" panose="020B0604030504040204" pitchFamily="50" charset="-128"/>
                          <a:ea typeface="Meiryo UI" panose="020B0604030504040204" pitchFamily="50" charset="-128"/>
                        </a:rPr>
                        <a:t>～</a:t>
                      </a:r>
                      <a:r>
                        <a:rPr lang="en-US" altLang="ja-JP" sz="1400" b="0" dirty="0" smtClean="0">
                          <a:solidFill>
                            <a:schemeClr val="tx1"/>
                          </a:solidFill>
                          <a:latin typeface="Meiryo UI" panose="020B0604030504040204" pitchFamily="50" charset="-128"/>
                          <a:ea typeface="Meiryo UI" panose="020B0604030504040204" pitchFamily="50" charset="-128"/>
                        </a:rPr>
                        <a:t>69</a:t>
                      </a:r>
                      <a:r>
                        <a:rPr lang="ja-JP" altLang="en-US" sz="1400" b="0" dirty="0" smtClean="0">
                          <a:solidFill>
                            <a:schemeClr val="tx1"/>
                          </a:solidFill>
                          <a:latin typeface="Meiryo UI" panose="020B0604030504040204" pitchFamily="50" charset="-128"/>
                          <a:ea typeface="Meiryo UI" panose="020B0604030504040204" pitchFamily="50" charset="-128"/>
                        </a:rPr>
                        <a:t>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sz="1400" b="0" dirty="0" smtClean="0">
                          <a:solidFill>
                            <a:schemeClr val="tx1"/>
                          </a:solidFill>
                          <a:latin typeface="Meiryo UI" panose="020B0604030504040204" pitchFamily="50" charset="-128"/>
                          <a:ea typeface="Meiryo UI" panose="020B0604030504040204" pitchFamily="50" charset="-128"/>
                        </a:rPr>
                        <a:t>70</a:t>
                      </a:r>
                      <a:r>
                        <a:rPr lang="ja-JP" altLang="en-US" sz="1400" b="0" dirty="0" smtClean="0">
                          <a:solidFill>
                            <a:schemeClr val="tx1"/>
                          </a:solidFill>
                          <a:latin typeface="Meiryo UI" panose="020B0604030504040204" pitchFamily="50" charset="-128"/>
                          <a:ea typeface="Meiryo UI" panose="020B0604030504040204" pitchFamily="50" charset="-128"/>
                        </a:rPr>
                        <a:t>～</a:t>
                      </a:r>
                      <a:r>
                        <a:rPr lang="en-US" altLang="ja-JP" sz="1400" b="0" dirty="0" smtClean="0">
                          <a:solidFill>
                            <a:schemeClr val="tx1"/>
                          </a:solidFill>
                          <a:latin typeface="Meiryo UI" panose="020B0604030504040204" pitchFamily="50" charset="-128"/>
                          <a:ea typeface="Meiryo UI" panose="020B0604030504040204" pitchFamily="50" charset="-128"/>
                        </a:rPr>
                        <a:t>74</a:t>
                      </a:r>
                      <a:r>
                        <a:rPr lang="ja-JP" altLang="en-US" sz="1400" b="0" dirty="0" smtClean="0">
                          <a:solidFill>
                            <a:schemeClr val="tx1"/>
                          </a:solidFill>
                          <a:latin typeface="Meiryo UI" panose="020B0604030504040204" pitchFamily="50" charset="-128"/>
                          <a:ea typeface="Meiryo UI" panose="020B0604030504040204" pitchFamily="50" charset="-128"/>
                        </a:rPr>
                        <a:t>歳</a:t>
                      </a:r>
                      <a:endParaRPr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sz="1400" b="0" dirty="0" smtClean="0">
                          <a:solidFill>
                            <a:schemeClr val="tx1"/>
                          </a:solidFill>
                          <a:latin typeface="Meiryo UI" panose="020B0604030504040204" pitchFamily="50" charset="-128"/>
                          <a:ea typeface="Meiryo UI" panose="020B0604030504040204" pitchFamily="50" charset="-128"/>
                        </a:rPr>
                        <a:t>75</a:t>
                      </a:r>
                      <a:r>
                        <a:rPr lang="ja-JP" altLang="en-US" sz="1400" b="0" dirty="0" smtClean="0">
                          <a:solidFill>
                            <a:schemeClr val="tx1"/>
                          </a:solidFill>
                          <a:latin typeface="Meiryo UI" panose="020B0604030504040204" pitchFamily="50" charset="-128"/>
                          <a:ea typeface="Meiryo UI" panose="020B0604030504040204" pitchFamily="50" charset="-128"/>
                        </a:rPr>
                        <a:t>～</a:t>
                      </a:r>
                      <a:r>
                        <a:rPr lang="en-US" altLang="ja-JP" sz="1400" b="0" dirty="0" smtClean="0">
                          <a:solidFill>
                            <a:schemeClr val="tx1"/>
                          </a:solidFill>
                          <a:latin typeface="Meiryo UI" panose="020B0604030504040204" pitchFamily="50" charset="-128"/>
                          <a:ea typeface="Meiryo UI" panose="020B0604030504040204" pitchFamily="50" charset="-128"/>
                        </a:rPr>
                        <a:t>79</a:t>
                      </a:r>
                      <a:r>
                        <a:rPr lang="ja-JP" altLang="en-US" sz="1400" b="0" dirty="0" smtClean="0">
                          <a:solidFill>
                            <a:schemeClr val="tx1"/>
                          </a:solidFill>
                          <a:latin typeface="Meiryo UI" panose="020B0604030504040204" pitchFamily="50" charset="-128"/>
                          <a:ea typeface="Meiryo UI" panose="020B0604030504040204" pitchFamily="50" charset="-128"/>
                        </a:rPr>
                        <a:t>歳</a:t>
                      </a:r>
                      <a:endParaRPr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sz="1400" b="0" dirty="0" smtClean="0">
                          <a:solidFill>
                            <a:schemeClr val="tx1"/>
                          </a:solidFill>
                          <a:latin typeface="Meiryo UI" panose="020B0604030504040204" pitchFamily="50" charset="-128"/>
                          <a:ea typeface="Meiryo UI" panose="020B0604030504040204" pitchFamily="50" charset="-128"/>
                        </a:rPr>
                        <a:t>80</a:t>
                      </a:r>
                      <a:r>
                        <a:rPr lang="ja-JP" altLang="en-US" sz="1400" b="0" dirty="0" smtClean="0">
                          <a:solidFill>
                            <a:schemeClr val="tx1"/>
                          </a:solidFill>
                          <a:latin typeface="Meiryo UI" panose="020B0604030504040204" pitchFamily="50" charset="-128"/>
                          <a:ea typeface="Meiryo UI" panose="020B0604030504040204" pitchFamily="50" charset="-128"/>
                        </a:rPr>
                        <a:t>～</a:t>
                      </a:r>
                      <a:r>
                        <a:rPr lang="en-US" altLang="ja-JP" sz="1400" b="0" dirty="0" smtClean="0">
                          <a:solidFill>
                            <a:schemeClr val="tx1"/>
                          </a:solidFill>
                          <a:latin typeface="Meiryo UI" panose="020B0604030504040204" pitchFamily="50" charset="-128"/>
                          <a:ea typeface="Meiryo UI" panose="020B0604030504040204" pitchFamily="50" charset="-128"/>
                        </a:rPr>
                        <a:t>84</a:t>
                      </a:r>
                      <a:r>
                        <a:rPr lang="ja-JP" altLang="en-US" sz="1400" b="0" dirty="0" smtClean="0">
                          <a:solidFill>
                            <a:schemeClr val="tx1"/>
                          </a:solidFill>
                          <a:latin typeface="Meiryo UI" panose="020B0604030504040204" pitchFamily="50" charset="-128"/>
                          <a:ea typeface="Meiryo UI" panose="020B0604030504040204" pitchFamily="50" charset="-128"/>
                        </a:rPr>
                        <a:t>歳</a:t>
                      </a:r>
                      <a:endParaRPr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sz="1400" b="0" dirty="0" smtClean="0">
                          <a:solidFill>
                            <a:schemeClr val="tx1"/>
                          </a:solidFill>
                          <a:latin typeface="Meiryo UI" panose="020B0604030504040204" pitchFamily="50" charset="-128"/>
                          <a:ea typeface="Meiryo UI" panose="020B0604030504040204" pitchFamily="50" charset="-128"/>
                        </a:rPr>
                        <a:t>85</a:t>
                      </a:r>
                      <a:r>
                        <a:rPr lang="ja-JP" altLang="en-US" sz="1400" b="0" dirty="0" smtClean="0">
                          <a:solidFill>
                            <a:schemeClr val="tx1"/>
                          </a:solidFill>
                          <a:latin typeface="Meiryo UI" panose="020B0604030504040204" pitchFamily="50" charset="-128"/>
                          <a:ea typeface="Meiryo UI" panose="020B0604030504040204" pitchFamily="50" charset="-128"/>
                        </a:rPr>
                        <a:t>～</a:t>
                      </a:r>
                      <a:r>
                        <a:rPr lang="en-US" altLang="ja-JP" sz="1400" b="0" dirty="0" smtClean="0">
                          <a:solidFill>
                            <a:schemeClr val="tx1"/>
                          </a:solidFill>
                          <a:latin typeface="Meiryo UI" panose="020B0604030504040204" pitchFamily="50" charset="-128"/>
                          <a:ea typeface="Meiryo UI" panose="020B0604030504040204" pitchFamily="50" charset="-128"/>
                        </a:rPr>
                        <a:t>89</a:t>
                      </a:r>
                      <a:r>
                        <a:rPr lang="ja-JP" altLang="en-US" sz="1400" b="0" dirty="0" smtClean="0">
                          <a:solidFill>
                            <a:schemeClr val="tx1"/>
                          </a:solidFill>
                          <a:latin typeface="Meiryo UI" panose="020B0604030504040204" pitchFamily="50" charset="-128"/>
                          <a:ea typeface="Meiryo UI" panose="020B0604030504040204" pitchFamily="50" charset="-128"/>
                        </a:rPr>
                        <a:t>歳</a:t>
                      </a:r>
                      <a:endParaRPr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sz="1400" b="0" dirty="0" smtClean="0">
                          <a:solidFill>
                            <a:schemeClr val="tx1"/>
                          </a:solidFill>
                          <a:latin typeface="Meiryo UI" panose="020B0604030504040204" pitchFamily="50" charset="-128"/>
                          <a:ea typeface="Meiryo UI" panose="020B0604030504040204" pitchFamily="50" charset="-128"/>
                        </a:rPr>
                        <a:t>90</a:t>
                      </a:r>
                      <a:r>
                        <a:rPr lang="ja-JP" altLang="en-US" sz="1400" b="0" dirty="0" smtClean="0">
                          <a:solidFill>
                            <a:schemeClr val="tx1"/>
                          </a:solidFill>
                          <a:latin typeface="Meiryo UI" panose="020B0604030504040204" pitchFamily="50" charset="-128"/>
                          <a:ea typeface="Meiryo UI" panose="020B0604030504040204" pitchFamily="50" charset="-128"/>
                        </a:rPr>
                        <a:t>歳以上</a:t>
                      </a:r>
                      <a:endParaRPr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37757179"/>
                  </a:ext>
                </a:extLst>
              </a:tr>
              <a:tr h="370840">
                <a:tc vMerge="1">
                  <a:txBody>
                    <a:bodyPr/>
                    <a:lstStyle/>
                    <a:p>
                      <a:endParaRPr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rPr>
                        <a:t>16.0</a:t>
                      </a:r>
                      <a:r>
                        <a:rPr lang="ja-JP" altLang="en-US" sz="1600" b="0" dirty="0" smtClean="0">
                          <a:solidFill>
                            <a:schemeClr val="tx1"/>
                          </a:solidFill>
                          <a:latin typeface="Meiryo UI" panose="020B0604030504040204" pitchFamily="50" charset="-128"/>
                          <a:ea typeface="Meiryo UI" panose="020B0604030504040204" pitchFamily="50" charset="-128"/>
                        </a:rPr>
                        <a:t>％</a:t>
                      </a:r>
                      <a:endParaRPr lang="en-US" altLang="ja-JP" sz="1600" b="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rPr>
                        <a:t>(19.09%)</a:t>
                      </a:r>
                      <a:endParaRPr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600" b="0" dirty="0" smtClean="0">
                          <a:solidFill>
                            <a:schemeClr val="tx1"/>
                          </a:solidFill>
                          <a:latin typeface="Meiryo UI" panose="020B0604030504040204" pitchFamily="50" charset="-128"/>
                          <a:ea typeface="Meiryo UI" panose="020B0604030504040204" pitchFamily="50" charset="-128"/>
                        </a:rPr>
                        <a:t>24.7</a:t>
                      </a:r>
                      <a:r>
                        <a:rPr lang="ja-JP" altLang="en-US" sz="1600" b="0" dirty="0" smtClean="0">
                          <a:solidFill>
                            <a:schemeClr val="tx1"/>
                          </a:solidFill>
                          <a:latin typeface="Meiryo UI" panose="020B0604030504040204" pitchFamily="50" charset="-128"/>
                          <a:ea typeface="Meiryo UI" panose="020B0604030504040204" pitchFamily="50" charset="-128"/>
                        </a:rPr>
                        <a:t>％</a:t>
                      </a:r>
                      <a:endParaRPr lang="en-US" altLang="ja-JP" sz="1600" b="0" dirty="0" smtClean="0">
                        <a:solidFill>
                          <a:schemeClr val="tx1"/>
                        </a:solidFill>
                        <a:latin typeface="Meiryo UI" panose="020B0604030504040204" pitchFamily="50" charset="-128"/>
                        <a:ea typeface="Meiryo UI" panose="020B0604030504040204" pitchFamily="50" charset="-128"/>
                      </a:endParaRPr>
                    </a:p>
                    <a:p>
                      <a:pPr algn="ctr"/>
                      <a:r>
                        <a:rPr lang="en-US" altLang="ja-JP" sz="1600" b="0" dirty="0" smtClean="0">
                          <a:solidFill>
                            <a:schemeClr val="tx1"/>
                          </a:solidFill>
                          <a:latin typeface="Meiryo UI" panose="020B0604030504040204" pitchFamily="50" charset="-128"/>
                          <a:ea typeface="Meiryo UI" panose="020B0604030504040204" pitchFamily="50" charset="-128"/>
                        </a:rPr>
                        <a:t>(25.53</a:t>
                      </a:r>
                      <a:r>
                        <a:rPr lang="ja-JP" altLang="en-US" sz="1600" b="0" dirty="0" smtClean="0">
                          <a:solidFill>
                            <a:schemeClr val="tx1"/>
                          </a:solidFill>
                          <a:latin typeface="Meiryo UI" panose="020B0604030504040204" pitchFamily="50" charset="-128"/>
                          <a:ea typeface="Meiryo UI" panose="020B0604030504040204" pitchFamily="50" charset="-128"/>
                        </a:rPr>
                        <a:t>％</a:t>
                      </a:r>
                      <a:r>
                        <a:rPr lang="en-US" altLang="ja-JP" sz="1600" b="0" dirty="0" smtClean="0">
                          <a:solidFill>
                            <a:schemeClr val="tx1"/>
                          </a:solidFill>
                          <a:latin typeface="Meiryo UI" panose="020B0604030504040204" pitchFamily="50" charset="-128"/>
                          <a:ea typeface="Meiryo UI" panose="020B0604030504040204" pitchFamily="50" charset="-128"/>
                        </a:rPr>
                        <a:t>)</a:t>
                      </a:r>
                      <a:endParaRPr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rPr>
                        <a:t>22.2</a:t>
                      </a:r>
                      <a:r>
                        <a:rPr lang="ja-JP" altLang="en-US" sz="1600" b="0" dirty="0" smtClean="0">
                          <a:solidFill>
                            <a:schemeClr val="tx1"/>
                          </a:solidFill>
                          <a:latin typeface="Meiryo UI" panose="020B0604030504040204" pitchFamily="50" charset="-128"/>
                          <a:ea typeface="Meiryo UI" panose="020B0604030504040204" pitchFamily="50" charset="-128"/>
                        </a:rPr>
                        <a:t>％</a:t>
                      </a:r>
                      <a:endParaRPr lang="en-US" altLang="ja-JP" sz="1600" b="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rPr>
                        <a:t>(21.08</a:t>
                      </a:r>
                      <a:r>
                        <a:rPr lang="ja-JP" altLang="en-US" sz="1600" b="0" dirty="0" smtClean="0">
                          <a:solidFill>
                            <a:schemeClr val="tx1"/>
                          </a:solidFill>
                          <a:latin typeface="Meiryo UI" panose="020B0604030504040204" pitchFamily="50" charset="-128"/>
                          <a:ea typeface="Meiryo UI" panose="020B0604030504040204" pitchFamily="50" charset="-128"/>
                        </a:rPr>
                        <a:t>％</a:t>
                      </a:r>
                      <a:r>
                        <a:rPr lang="en-US" altLang="ja-JP" sz="1600" b="0" dirty="0" smtClean="0">
                          <a:solidFill>
                            <a:schemeClr val="tx1"/>
                          </a:solidFill>
                          <a:latin typeface="Meiryo UI" panose="020B0604030504040204" pitchFamily="50" charset="-128"/>
                          <a:ea typeface="Meiryo UI" panose="020B0604030504040204" pitchFamily="50" charset="-128"/>
                        </a:rPr>
                        <a:t>)</a:t>
                      </a:r>
                      <a:endParaRPr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rPr>
                        <a:t>16.9</a:t>
                      </a:r>
                      <a:r>
                        <a:rPr lang="ja-JP" altLang="en-US" sz="1600" b="0" dirty="0" smtClean="0">
                          <a:solidFill>
                            <a:schemeClr val="tx1"/>
                          </a:solidFill>
                          <a:latin typeface="Meiryo UI" panose="020B0604030504040204" pitchFamily="50" charset="-128"/>
                          <a:ea typeface="Meiryo UI" panose="020B0604030504040204" pitchFamily="50" charset="-128"/>
                        </a:rPr>
                        <a:t>％</a:t>
                      </a:r>
                      <a:endParaRPr lang="en-US" altLang="ja-JP" sz="1600" b="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rPr>
                        <a:t>(17.47</a:t>
                      </a:r>
                      <a:r>
                        <a:rPr lang="ja-JP" altLang="en-US" sz="1600" b="0" dirty="0" smtClean="0">
                          <a:solidFill>
                            <a:schemeClr val="tx1"/>
                          </a:solidFill>
                          <a:latin typeface="Meiryo UI" panose="020B0604030504040204" pitchFamily="50" charset="-128"/>
                          <a:ea typeface="Meiryo UI" panose="020B0604030504040204" pitchFamily="50" charset="-128"/>
                        </a:rPr>
                        <a:t>％</a:t>
                      </a:r>
                      <a:r>
                        <a:rPr lang="en-US" altLang="ja-JP" sz="1600" b="0" dirty="0" smtClean="0">
                          <a:solidFill>
                            <a:schemeClr val="tx1"/>
                          </a:solidFill>
                          <a:latin typeface="Meiryo UI" panose="020B0604030504040204" pitchFamily="50" charset="-128"/>
                          <a:ea typeface="Meiryo UI" panose="020B0604030504040204" pitchFamily="50" charset="-128"/>
                        </a:rPr>
                        <a:t>)</a:t>
                      </a:r>
                      <a:endParaRPr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600" b="0" dirty="0" smtClean="0">
                          <a:solidFill>
                            <a:schemeClr val="tx1"/>
                          </a:solidFill>
                          <a:latin typeface="Meiryo UI" panose="020B0604030504040204" pitchFamily="50" charset="-128"/>
                          <a:ea typeface="Meiryo UI" panose="020B0604030504040204" pitchFamily="50" charset="-128"/>
                        </a:rPr>
                        <a:t>10.3</a:t>
                      </a:r>
                      <a:r>
                        <a:rPr lang="ja-JP" altLang="en-US" sz="1600" b="0" dirty="0" smtClean="0">
                          <a:solidFill>
                            <a:schemeClr val="tx1"/>
                          </a:solidFill>
                          <a:latin typeface="Meiryo UI" panose="020B0604030504040204" pitchFamily="50" charset="-128"/>
                          <a:ea typeface="Meiryo UI" panose="020B0604030504040204" pitchFamily="50" charset="-128"/>
                        </a:rPr>
                        <a:t>％</a:t>
                      </a:r>
                      <a:endParaRPr lang="en-US" altLang="ja-JP" sz="1600" b="0" dirty="0" smtClean="0">
                        <a:solidFill>
                          <a:schemeClr val="tx1"/>
                        </a:solidFill>
                        <a:latin typeface="Meiryo UI" panose="020B0604030504040204" pitchFamily="50" charset="-128"/>
                        <a:ea typeface="Meiryo UI" panose="020B0604030504040204" pitchFamily="50" charset="-128"/>
                      </a:endParaRPr>
                    </a:p>
                    <a:p>
                      <a:pPr algn="ctr"/>
                      <a:r>
                        <a:rPr lang="en-US" altLang="ja-JP" sz="1600" b="0" dirty="0" smtClean="0">
                          <a:solidFill>
                            <a:schemeClr val="tx1"/>
                          </a:solidFill>
                          <a:latin typeface="Meiryo UI" panose="020B0604030504040204" pitchFamily="50" charset="-128"/>
                          <a:ea typeface="Meiryo UI" panose="020B0604030504040204" pitchFamily="50" charset="-128"/>
                        </a:rPr>
                        <a:t>(10.73</a:t>
                      </a:r>
                      <a:r>
                        <a:rPr lang="ja-JP" altLang="en-US" sz="1600" b="0" dirty="0" smtClean="0">
                          <a:solidFill>
                            <a:schemeClr val="tx1"/>
                          </a:solidFill>
                          <a:latin typeface="Meiryo UI" panose="020B0604030504040204" pitchFamily="50" charset="-128"/>
                          <a:ea typeface="Meiryo UI" panose="020B0604030504040204" pitchFamily="50" charset="-128"/>
                        </a:rPr>
                        <a:t>％</a:t>
                      </a:r>
                      <a:r>
                        <a:rPr lang="en-US" altLang="ja-JP" sz="1600" b="0" dirty="0" smtClean="0">
                          <a:solidFill>
                            <a:schemeClr val="tx1"/>
                          </a:solidFill>
                          <a:latin typeface="Meiryo UI" panose="020B0604030504040204" pitchFamily="50" charset="-128"/>
                          <a:ea typeface="Meiryo UI" panose="020B0604030504040204" pitchFamily="50" charset="-128"/>
                        </a:rPr>
                        <a:t>)</a:t>
                      </a:r>
                      <a:endParaRPr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ja-JP" sz="1600" b="0" dirty="0" smtClean="0">
                          <a:solidFill>
                            <a:schemeClr val="tx1"/>
                          </a:solidFill>
                          <a:latin typeface="Meiryo UI" panose="020B0604030504040204" pitchFamily="50" charset="-128"/>
                          <a:ea typeface="Meiryo UI" panose="020B0604030504040204" pitchFamily="50" charset="-128"/>
                        </a:rPr>
                        <a:t>5.8%</a:t>
                      </a:r>
                    </a:p>
                    <a:p>
                      <a:pPr algn="ctr"/>
                      <a:r>
                        <a:rPr lang="en-US" altLang="ja-JP" sz="1600" b="0" dirty="0" smtClean="0">
                          <a:solidFill>
                            <a:schemeClr val="tx1"/>
                          </a:solidFill>
                          <a:latin typeface="Meiryo UI" panose="020B0604030504040204" pitchFamily="50" charset="-128"/>
                          <a:ea typeface="Meiryo UI" panose="020B0604030504040204" pitchFamily="50" charset="-128"/>
                        </a:rPr>
                        <a:t>(6.10%)</a:t>
                      </a:r>
                      <a:endParaRPr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2833808"/>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396570749"/>
              </p:ext>
            </p:extLst>
          </p:nvPr>
        </p:nvGraphicFramePr>
        <p:xfrm>
          <a:off x="409643" y="5293484"/>
          <a:ext cx="8434318" cy="822960"/>
        </p:xfrm>
        <a:graphic>
          <a:graphicData uri="http://schemas.openxmlformats.org/drawingml/2006/table">
            <a:tbl>
              <a:tblPr firstRow="1" bandRow="1">
                <a:tableStyleId>{5C22544A-7EE6-4342-B048-85BDC9FD1C3A}</a:tableStyleId>
              </a:tblPr>
              <a:tblGrid>
                <a:gridCol w="1079036">
                  <a:extLst>
                    <a:ext uri="{9D8B030D-6E8A-4147-A177-3AD203B41FA5}">
                      <a16:colId xmlns:a16="http://schemas.microsoft.com/office/drawing/2014/main" val="1335211928"/>
                    </a:ext>
                  </a:extLst>
                </a:gridCol>
                <a:gridCol w="7355282">
                  <a:extLst>
                    <a:ext uri="{9D8B030D-6E8A-4147-A177-3AD203B41FA5}">
                      <a16:colId xmlns:a16="http://schemas.microsoft.com/office/drawing/2014/main" val="3677968933"/>
                    </a:ext>
                  </a:extLst>
                </a:gridCol>
              </a:tblGrid>
              <a:tr h="741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0" dirty="0" smtClean="0">
                          <a:solidFill>
                            <a:schemeClr val="tx1"/>
                          </a:solidFill>
                          <a:latin typeface="Meiryo UI" panose="020B0604030504040204" pitchFamily="50" charset="-128"/>
                          <a:ea typeface="Meiryo UI" panose="020B0604030504040204" pitchFamily="50" charset="-128"/>
                        </a:rPr>
                        <a:t>要介護（支援）認定率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altLang="ja-JP" b="0" dirty="0" smtClean="0">
                          <a:solidFill>
                            <a:schemeClr val="tx1"/>
                          </a:solidFill>
                          <a:latin typeface="Meiryo UI" panose="020B0604030504040204" pitchFamily="50" charset="-128"/>
                          <a:ea typeface="Meiryo UI" panose="020B0604030504040204" pitchFamily="50" charset="-128"/>
                        </a:rPr>
                        <a:t>20.5</a:t>
                      </a:r>
                      <a:r>
                        <a:rPr lang="ja-JP" altLang="en-US" b="0" dirty="0" smtClean="0">
                          <a:solidFill>
                            <a:schemeClr val="tx1"/>
                          </a:solidFill>
                          <a:latin typeface="Meiryo UI" panose="020B0604030504040204" pitchFamily="50" charset="-128"/>
                          <a:ea typeface="Meiryo UI" panose="020B0604030504040204" pitchFamily="50" charset="-128"/>
                        </a:rPr>
                        <a:t>％</a:t>
                      </a:r>
                      <a:endParaRPr lang="en-US" altLang="ja-JP" b="0" dirty="0" smtClean="0">
                        <a:solidFill>
                          <a:schemeClr val="tx1"/>
                        </a:solidFill>
                        <a:latin typeface="Meiryo UI" panose="020B0604030504040204" pitchFamily="50" charset="-128"/>
                        <a:ea typeface="Meiryo UI" panose="020B0604030504040204" pitchFamily="50" charset="-128"/>
                      </a:endParaRPr>
                    </a:p>
                    <a:p>
                      <a:pPr algn="ctr"/>
                      <a:r>
                        <a:rPr lang="ja-JP" altLang="en-US" b="0" dirty="0" smtClean="0">
                          <a:solidFill>
                            <a:schemeClr val="tx1"/>
                          </a:solidFill>
                          <a:latin typeface="Meiryo UI" panose="020B0604030504040204" pitchFamily="50" charset="-128"/>
                          <a:ea typeface="Meiryo UI" panose="020B0604030504040204" pitchFamily="50" charset="-128"/>
                        </a:rPr>
                        <a:t>（</a:t>
                      </a:r>
                      <a:r>
                        <a:rPr lang="en-US" altLang="ja-JP" b="0" dirty="0" smtClean="0">
                          <a:solidFill>
                            <a:schemeClr val="tx1"/>
                          </a:solidFill>
                          <a:latin typeface="Meiryo UI" panose="020B0604030504040204" pitchFamily="50" charset="-128"/>
                          <a:ea typeface="Meiryo UI" panose="020B0604030504040204" pitchFamily="50" charset="-128"/>
                        </a:rPr>
                        <a:t>23.0</a:t>
                      </a:r>
                      <a:r>
                        <a:rPr lang="ja-JP" altLang="en-US" b="0" dirty="0" smtClean="0">
                          <a:solidFill>
                            <a:schemeClr val="tx1"/>
                          </a:solidFill>
                          <a:latin typeface="Meiryo UI" panose="020B0604030504040204" pitchFamily="50" charset="-128"/>
                          <a:ea typeface="Meiryo UI" panose="020B0604030504040204" pitchFamily="50" charset="-128"/>
                        </a:rPr>
                        <a:t>％）</a:t>
                      </a:r>
                      <a:endParaRPr lang="en-US" altLang="ja-JP"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7757179"/>
                  </a:ext>
                </a:extLst>
              </a:tr>
            </a:tbl>
          </a:graphicData>
        </a:graphic>
      </p:graphicFrame>
    </p:spTree>
    <p:extLst>
      <p:ext uri="{BB962C8B-B14F-4D97-AF65-F5344CB8AC3E}">
        <p14:creationId xmlns:p14="http://schemas.microsoft.com/office/powerpoint/2010/main" val="1051800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solidFill>
                  <a:prstClr val="black"/>
                </a:solidFill>
                <a:latin typeface="Meiryo UI" panose="020B0604030504040204" pitchFamily="50" charset="-128"/>
                <a:ea typeface="Meiryo UI" panose="020B0604030504040204" pitchFamily="50" charset="-128"/>
              </a:rPr>
              <a:t>２</a:t>
            </a:r>
            <a:r>
              <a:rPr lang="ja-JP" altLang="en-US"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新規調査項目に</a:t>
            </a:r>
            <a:r>
              <a:rPr lang="ja-JP" altLang="en-US" dirty="0" smtClean="0">
                <a:solidFill>
                  <a:prstClr val="black"/>
                </a:solidFill>
                <a:latin typeface="Meiryo UI" panose="020B0604030504040204" pitchFamily="50" charset="-128"/>
                <a:ea typeface="Meiryo UI" panose="020B0604030504040204" pitchFamily="50" charset="-128"/>
              </a:rPr>
              <a:t>ついて</a:t>
            </a:r>
            <a:endParaRPr kumimoji="1" lang="ja-JP" altLang="en-US" dirty="0"/>
          </a:p>
        </p:txBody>
      </p:sp>
      <p:sp>
        <p:nvSpPr>
          <p:cNvPr id="4" name="スライド番号プレースホルダー 3"/>
          <p:cNvSpPr>
            <a:spLocks noGrp="1"/>
          </p:cNvSpPr>
          <p:nvPr>
            <p:ph type="sldNum" sz="quarter" idx="12"/>
          </p:nvPr>
        </p:nvSpPr>
        <p:spPr>
          <a:xfrm>
            <a:off x="8631362" y="6492875"/>
            <a:ext cx="512638" cy="365125"/>
          </a:xfrm>
        </p:spPr>
        <p:txBody>
          <a:bodyPr/>
          <a:lstStyle/>
          <a:p>
            <a:fld id="{6BA844FC-6DBB-47AC-8FF6-2A019533C093}" type="slidenum">
              <a:rPr kumimoji="1" lang="ja-JP" altLang="en-US" smtClean="0">
                <a:solidFill>
                  <a:schemeClr val="tx1"/>
                </a:solidFill>
              </a:rPr>
              <a:t>5</a:t>
            </a:fld>
            <a:endParaRPr kumimoji="1" lang="ja-JP" altLang="en-US">
              <a:solidFill>
                <a:schemeClr val="tx1"/>
              </a:solidFill>
            </a:endParaRPr>
          </a:p>
        </p:txBody>
      </p:sp>
    </p:spTree>
    <p:extLst>
      <p:ext uri="{BB962C8B-B14F-4D97-AF65-F5344CB8AC3E}">
        <p14:creationId xmlns:p14="http://schemas.microsoft.com/office/powerpoint/2010/main" val="704941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4819" y="322514"/>
            <a:ext cx="9053491" cy="62170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3200" dirty="0">
                <a:solidFill>
                  <a:prstClr val="black"/>
                </a:solidFill>
                <a:latin typeface="Meiryo UI" panose="020B0604030504040204" pitchFamily="50" charset="-128"/>
                <a:ea typeface="Meiryo UI" panose="020B0604030504040204" pitchFamily="50" charset="-128"/>
              </a:rPr>
              <a:t>２</a:t>
            </a:r>
            <a:r>
              <a:rPr lang="ja-JP" altLang="en-US" sz="3200" dirty="0" smtClean="0">
                <a:solidFill>
                  <a:prstClr val="black"/>
                </a:solidFill>
                <a:latin typeface="Meiryo UI" panose="020B0604030504040204" pitchFamily="50" charset="-128"/>
                <a:ea typeface="Meiryo UI" panose="020B0604030504040204" pitchFamily="50" charset="-128"/>
              </a:rPr>
              <a:t>．新規調査項目について</a:t>
            </a:r>
            <a:endParaRPr lang="en-US" altLang="ja-JP" sz="3200" dirty="0" smtClean="0">
              <a:solidFill>
                <a:prstClr val="black"/>
              </a:solidFill>
              <a:latin typeface="Meiryo UI" panose="020B0604030504040204" pitchFamily="50" charset="-128"/>
              <a:ea typeface="Meiryo UI" panose="020B0604030504040204" pitchFamily="50" charset="-128"/>
            </a:endParaRPr>
          </a:p>
          <a:p>
            <a:pPr lvl="0"/>
            <a:r>
              <a:rPr lang="ja-JP" altLang="en-US" sz="2400" u="sng" dirty="0">
                <a:solidFill>
                  <a:prstClr val="black"/>
                </a:solidFill>
                <a:latin typeface="Meiryo UI" panose="020B0604030504040204" pitchFamily="50" charset="-128"/>
                <a:ea typeface="Meiryo UI" panose="020B0604030504040204" pitchFamily="50" charset="-128"/>
              </a:rPr>
              <a:t>設定</a:t>
            </a:r>
            <a:r>
              <a:rPr lang="ja-JP" altLang="en-US" sz="2400" u="sng" dirty="0" smtClean="0">
                <a:solidFill>
                  <a:prstClr val="black"/>
                </a:solidFill>
                <a:latin typeface="Meiryo UI" panose="020B0604030504040204" pitchFamily="50" charset="-128"/>
                <a:ea typeface="Meiryo UI" panose="020B0604030504040204" pitchFamily="50" charset="-128"/>
              </a:rPr>
              <a:t>の</a:t>
            </a:r>
            <a:r>
              <a:rPr lang="ja-JP" altLang="en-US" sz="2400" u="sng" dirty="0">
                <a:solidFill>
                  <a:prstClr val="black"/>
                </a:solidFill>
                <a:latin typeface="Meiryo UI" panose="020B0604030504040204" pitchFamily="50" charset="-128"/>
                <a:ea typeface="Meiryo UI" panose="020B0604030504040204" pitchFamily="50" charset="-128"/>
              </a:rPr>
              <a:t>考え方</a:t>
            </a:r>
            <a:endParaRPr lang="en-US" altLang="ja-JP" sz="2400" u="sng" dirty="0" smtClean="0">
              <a:solidFill>
                <a:prstClr val="black"/>
              </a:solidFill>
              <a:latin typeface="Meiryo UI" panose="020B0604030504040204" pitchFamily="50" charset="-128"/>
              <a:ea typeface="Meiryo UI" panose="020B0604030504040204" pitchFamily="50" charset="-128"/>
            </a:endParaRPr>
          </a:p>
          <a:p>
            <a:pPr lvl="0"/>
            <a:endParaRPr lang="en-US" altLang="ja-JP" sz="2400" u="sng" dirty="0">
              <a:solidFill>
                <a:prstClr val="black"/>
              </a:solidFill>
              <a:latin typeface="Meiryo UI" panose="020B0604030504040204" pitchFamily="50" charset="-128"/>
              <a:ea typeface="Meiryo UI" panose="020B0604030504040204" pitchFamily="50" charset="-128"/>
            </a:endParaRPr>
          </a:p>
          <a:p>
            <a:r>
              <a:rPr lang="ja-JP" altLang="en-US" sz="2400" dirty="0"/>
              <a:t>・</a:t>
            </a:r>
            <a:r>
              <a:rPr lang="ja-JP" altLang="ja-JP" sz="2400" dirty="0" smtClean="0"/>
              <a:t>問５</a:t>
            </a:r>
            <a:r>
              <a:rPr lang="en-US" altLang="ja-JP" sz="2400" dirty="0"/>
              <a:t> </a:t>
            </a:r>
            <a:r>
              <a:rPr lang="ja-JP" altLang="en-US" sz="2400" dirty="0" smtClean="0"/>
              <a:t>　「収入を伴う仕事について」</a:t>
            </a:r>
            <a:endParaRPr lang="en-US" altLang="ja-JP" sz="2400" dirty="0"/>
          </a:p>
          <a:p>
            <a:r>
              <a:rPr lang="ja-JP" altLang="en-US" sz="2400" dirty="0"/>
              <a:t>　</a:t>
            </a:r>
            <a:r>
              <a:rPr lang="ja-JP" altLang="en-US" sz="2400" dirty="0" smtClean="0"/>
              <a:t>　　　 </a:t>
            </a:r>
            <a:r>
              <a:rPr lang="ja-JP" altLang="ja-JP" sz="2400" dirty="0" smtClean="0"/>
              <a:t>就労</a:t>
            </a:r>
            <a:r>
              <a:rPr lang="ja-JP" altLang="ja-JP" sz="2400" dirty="0"/>
              <a:t>状況と介護予防などとの関係性を見る</a:t>
            </a:r>
            <a:r>
              <a:rPr lang="ja-JP" altLang="ja-JP" sz="2400" dirty="0" smtClean="0"/>
              <a:t>ために追加</a:t>
            </a:r>
            <a:endParaRPr lang="ja-JP" altLang="ja-JP" sz="2400" dirty="0"/>
          </a:p>
          <a:p>
            <a:r>
              <a:rPr lang="en-US" altLang="ja-JP" sz="2400" dirty="0"/>
              <a:t> </a:t>
            </a:r>
            <a:endParaRPr lang="ja-JP" altLang="ja-JP" sz="2400" dirty="0"/>
          </a:p>
          <a:p>
            <a:r>
              <a:rPr lang="ja-JP" altLang="en-US" sz="2400" dirty="0" smtClean="0"/>
              <a:t>・</a:t>
            </a:r>
            <a:r>
              <a:rPr lang="ja-JP" altLang="ja-JP" sz="2400" dirty="0" smtClean="0"/>
              <a:t>問９</a:t>
            </a:r>
            <a:r>
              <a:rPr lang="ja-JP" altLang="en-US" sz="2400" dirty="0"/>
              <a:t>　 </a:t>
            </a:r>
            <a:r>
              <a:rPr lang="ja-JP" altLang="en-US" sz="2400" dirty="0" smtClean="0"/>
              <a:t>「要介護（要支援）度の変化について」</a:t>
            </a:r>
            <a:r>
              <a:rPr lang="ja-JP" altLang="ja-JP" sz="2400" dirty="0"/>
              <a:t>　</a:t>
            </a:r>
            <a:r>
              <a:rPr lang="ja-JP" altLang="en-US" sz="2400" dirty="0"/>
              <a:t>　</a:t>
            </a:r>
            <a:endParaRPr lang="en-US" altLang="ja-JP" sz="2400" dirty="0" smtClean="0"/>
          </a:p>
          <a:p>
            <a:r>
              <a:rPr lang="ja-JP" altLang="en-US" sz="2400" dirty="0"/>
              <a:t>　</a:t>
            </a:r>
            <a:r>
              <a:rPr lang="ja-JP" altLang="en-US" sz="2400" dirty="0" smtClean="0"/>
              <a:t>　　     </a:t>
            </a:r>
            <a:r>
              <a:rPr lang="ja-JP" altLang="ja-JP" sz="2400" dirty="0" smtClean="0"/>
              <a:t>要介護</a:t>
            </a:r>
            <a:r>
              <a:rPr lang="ja-JP" altLang="ja-JP" sz="2400" dirty="0"/>
              <a:t>（支援）度について前回認定時からの変化の</a:t>
            </a:r>
            <a:r>
              <a:rPr lang="ja-JP" altLang="ja-JP" sz="2400" dirty="0" smtClean="0"/>
              <a:t>状</a:t>
            </a:r>
            <a:endParaRPr lang="en-US" altLang="ja-JP" sz="2400" dirty="0" smtClean="0"/>
          </a:p>
          <a:p>
            <a:r>
              <a:rPr lang="en-US" altLang="ja-JP" sz="2400" dirty="0"/>
              <a:t> </a:t>
            </a:r>
            <a:r>
              <a:rPr lang="en-US" altLang="ja-JP" sz="2400" dirty="0" smtClean="0"/>
              <a:t>          </a:t>
            </a:r>
            <a:r>
              <a:rPr lang="ja-JP" altLang="en-US" sz="2400" dirty="0"/>
              <a:t> </a:t>
            </a:r>
            <a:r>
              <a:rPr lang="ja-JP" altLang="en-US" sz="2400" dirty="0" smtClean="0"/>
              <a:t> </a:t>
            </a:r>
            <a:r>
              <a:rPr lang="ja-JP" altLang="ja-JP" sz="2400" dirty="0" smtClean="0"/>
              <a:t>況</a:t>
            </a:r>
            <a:r>
              <a:rPr lang="ja-JP" altLang="ja-JP" sz="2400" dirty="0"/>
              <a:t>を確認</a:t>
            </a:r>
            <a:r>
              <a:rPr lang="ja-JP" altLang="ja-JP" sz="2400" dirty="0" smtClean="0"/>
              <a:t>する</a:t>
            </a:r>
            <a:r>
              <a:rPr lang="ja-JP" altLang="en-US" sz="2400" dirty="0"/>
              <a:t>ために追加</a:t>
            </a:r>
            <a:endParaRPr lang="ja-JP" altLang="ja-JP" sz="2400" dirty="0"/>
          </a:p>
          <a:p>
            <a:pPr lvl="0"/>
            <a:endParaRPr lang="en-US" altLang="ja-JP" sz="2400" u="sng" dirty="0">
              <a:solidFill>
                <a:prstClr val="black"/>
              </a:solidFill>
              <a:latin typeface="Meiryo UI" panose="020B0604030504040204" pitchFamily="50" charset="-128"/>
              <a:ea typeface="Meiryo UI" panose="020B0604030504040204" pitchFamily="50" charset="-128"/>
            </a:endParaRPr>
          </a:p>
          <a:p>
            <a:r>
              <a:rPr lang="ja-JP" altLang="en-US" sz="2400" dirty="0"/>
              <a:t>・</a:t>
            </a:r>
            <a:r>
              <a:rPr lang="ja-JP" altLang="ja-JP" sz="2400" dirty="0" smtClean="0"/>
              <a:t>問</a:t>
            </a:r>
            <a:r>
              <a:rPr lang="en-US" altLang="ja-JP" sz="2400" dirty="0" smtClean="0">
                <a:latin typeface="+mn-ea"/>
              </a:rPr>
              <a:t>38</a:t>
            </a:r>
            <a:r>
              <a:rPr lang="ja-JP" altLang="en-US" sz="2400" dirty="0" smtClean="0"/>
              <a:t>    「お持ちの情報通信機器について」</a:t>
            </a:r>
            <a:endParaRPr lang="en-US" altLang="ja-JP" sz="2400" dirty="0" smtClean="0"/>
          </a:p>
          <a:p>
            <a:r>
              <a:rPr lang="ja-JP" altLang="en-US" sz="2400" dirty="0"/>
              <a:t>　</a:t>
            </a:r>
            <a:r>
              <a:rPr lang="ja-JP" altLang="en-US" sz="2400" dirty="0" smtClean="0"/>
              <a:t>　　　 </a:t>
            </a:r>
            <a:r>
              <a:rPr lang="ja-JP" altLang="ja-JP" sz="2400" dirty="0" smtClean="0"/>
              <a:t>高齢者</a:t>
            </a:r>
            <a:r>
              <a:rPr lang="ja-JP" altLang="ja-JP" sz="2400" dirty="0"/>
              <a:t>の方々に施策や取組みが円滑に届くよう、</a:t>
            </a:r>
            <a:r>
              <a:rPr lang="ja-JP" altLang="ja-JP" sz="2400" dirty="0" smtClean="0"/>
              <a:t>効果</a:t>
            </a:r>
            <a:endParaRPr lang="en-US" altLang="ja-JP" sz="2400" dirty="0" smtClean="0"/>
          </a:p>
          <a:p>
            <a:r>
              <a:rPr lang="ja-JP" altLang="en-US" sz="2400" dirty="0"/>
              <a:t>　</a:t>
            </a:r>
            <a:r>
              <a:rPr lang="ja-JP" altLang="en-US" sz="2400" dirty="0" smtClean="0"/>
              <a:t>　　　</a:t>
            </a:r>
            <a:r>
              <a:rPr lang="ja-JP" altLang="ja-JP" sz="2400" dirty="0" smtClean="0"/>
              <a:t>的</a:t>
            </a:r>
            <a:r>
              <a:rPr lang="ja-JP" altLang="ja-JP" sz="2400" dirty="0"/>
              <a:t>な情報伝達手法を</a:t>
            </a:r>
            <a:r>
              <a:rPr lang="ja-JP" altLang="ja-JP" sz="2400" dirty="0" smtClean="0"/>
              <a:t>把握</a:t>
            </a:r>
            <a:r>
              <a:rPr lang="ja-JP" altLang="ja-JP" sz="2400" dirty="0"/>
              <a:t>する目的</a:t>
            </a:r>
            <a:r>
              <a:rPr lang="ja-JP" altLang="ja-JP" sz="2400" dirty="0" smtClean="0"/>
              <a:t>で追加</a:t>
            </a:r>
            <a:endParaRPr lang="ja-JP" altLang="ja-JP" sz="2400" dirty="0"/>
          </a:p>
          <a:p>
            <a:r>
              <a:rPr lang="en-US" altLang="ja-JP" sz="2400" dirty="0"/>
              <a:t> </a:t>
            </a:r>
            <a:endParaRPr lang="ja-JP" altLang="ja-JP" sz="2400" dirty="0"/>
          </a:p>
          <a:p>
            <a:pPr lvl="0"/>
            <a:endParaRPr lang="en-US" altLang="ja-JP" u="sng" dirty="0" smtClean="0">
              <a:solidFill>
                <a:prstClr val="black"/>
              </a:solidFill>
              <a:latin typeface="Meiryo UI" panose="020B0604030504040204" pitchFamily="50" charset="-128"/>
              <a:ea typeface="Meiryo UI" panose="020B0604030504040204" pitchFamily="50" charset="-128"/>
            </a:endParaRPr>
          </a:p>
          <a:p>
            <a:pPr lvl="0"/>
            <a:endParaRPr lang="en-US" altLang="ja-JP" u="sng" dirty="0">
              <a:solidFill>
                <a:prstClr val="black"/>
              </a:solidFill>
              <a:latin typeface="Meiryo UI" panose="020B0604030504040204" pitchFamily="50" charset="-128"/>
              <a:ea typeface="Meiryo UI" panose="020B0604030504040204" pitchFamily="50" charset="-128"/>
            </a:endParaRPr>
          </a:p>
          <a:p>
            <a:pPr lvl="0"/>
            <a:endParaRPr lang="en-US" altLang="ja-JP" u="sng" dirty="0" smtClean="0">
              <a:solidFill>
                <a:prstClr val="black"/>
              </a:solidFill>
              <a:latin typeface="Meiryo UI" panose="020B0604030504040204" pitchFamily="50" charset="-128"/>
              <a:ea typeface="Meiryo UI" panose="020B0604030504040204" pitchFamily="50" charset="-128"/>
            </a:endParaRPr>
          </a:p>
        </p:txBody>
      </p:sp>
      <p:sp>
        <p:nvSpPr>
          <p:cNvPr id="13" name="スライド番号プレースホルダー 12"/>
          <p:cNvSpPr>
            <a:spLocks noGrp="1"/>
          </p:cNvSpPr>
          <p:nvPr>
            <p:ph type="sldNum" sz="quarter" idx="12"/>
          </p:nvPr>
        </p:nvSpPr>
        <p:spPr>
          <a:xfrm>
            <a:off x="8631362" y="6357038"/>
            <a:ext cx="512638" cy="365125"/>
          </a:xfrm>
        </p:spPr>
        <p:txBody>
          <a:bodyPr/>
          <a:lstStyle/>
          <a:p>
            <a:fld id="{6BA844FC-6DBB-47AC-8FF6-2A019533C093}"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4016957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5. </a:t>
            </a:r>
            <a:r>
              <a:rPr lang="ja-JP" altLang="en-US" sz="2000" dirty="0" smtClean="0">
                <a:solidFill>
                  <a:prstClr val="black"/>
                </a:solidFill>
                <a:latin typeface="Meiryo UI" panose="020B0604030504040204" pitchFamily="50" charset="-128"/>
                <a:ea typeface="Meiryo UI" panose="020B0604030504040204" pitchFamily="50" charset="-128"/>
              </a:rPr>
              <a:t>収入を伴う仕事　</a:t>
            </a:r>
            <a:endParaRPr lang="en-US" altLang="ja-JP" sz="2000" dirty="0" smtClean="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90508" y="5891018"/>
            <a:ext cx="9053491"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・収入を伴う仕事として最も割合が高いのは「非常勤・臨時の被雇用者」で</a:t>
            </a:r>
            <a:r>
              <a:rPr kumimoji="1" lang="en-US" altLang="ja-JP" sz="1600" dirty="0">
                <a:latin typeface="Meiryo UI" panose="020B0604030504040204" pitchFamily="50" charset="-128"/>
                <a:ea typeface="Meiryo UI" panose="020B0604030504040204" pitchFamily="50" charset="-128"/>
              </a:rPr>
              <a:t>8.8</a:t>
            </a:r>
            <a:r>
              <a:rPr kumimoji="1" lang="ja-JP" altLang="en-US" sz="1600" dirty="0">
                <a:latin typeface="Meiryo UI" panose="020B0604030504040204" pitchFamily="50" charset="-128"/>
                <a:ea typeface="Meiryo UI" panose="020B0604030504040204" pitchFamily="50" charset="-128"/>
              </a:rPr>
              <a:t>％、次いで「自営業」で</a:t>
            </a:r>
            <a:r>
              <a:rPr kumimoji="1" lang="en-US" altLang="ja-JP" sz="1600" dirty="0">
                <a:latin typeface="Meiryo UI" panose="020B0604030504040204" pitchFamily="50" charset="-128"/>
                <a:ea typeface="Meiryo UI" panose="020B0604030504040204" pitchFamily="50" charset="-128"/>
              </a:rPr>
              <a:t>5.7</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・年齢</a:t>
            </a:r>
            <a:r>
              <a:rPr kumimoji="1" lang="ja-JP" altLang="en-US" sz="1600" dirty="0">
                <a:latin typeface="Meiryo UI" panose="020B0604030504040204" pitchFamily="50" charset="-128"/>
                <a:ea typeface="Meiryo UI" panose="020B0604030504040204" pitchFamily="50" charset="-128"/>
              </a:rPr>
              <a:t>別にみると、年齢が上がるにつれて収入を伴う仕事をして</a:t>
            </a:r>
            <a:r>
              <a:rPr kumimoji="1" lang="ja-JP" altLang="en-US" sz="1600" dirty="0" smtClean="0">
                <a:latin typeface="Meiryo UI" panose="020B0604030504040204" pitchFamily="50" charset="-128"/>
                <a:ea typeface="Meiryo UI" panose="020B0604030504040204" pitchFamily="50" charset="-128"/>
              </a:rPr>
              <a:t>いる割合</a:t>
            </a:r>
            <a:r>
              <a:rPr kumimoji="1" lang="ja-JP" altLang="en-US" sz="1600" dirty="0">
                <a:latin typeface="Meiryo UI" panose="020B0604030504040204" pitchFamily="50" charset="-128"/>
                <a:ea typeface="Meiryo UI" panose="020B0604030504040204" pitchFamily="50" charset="-128"/>
              </a:rPr>
              <a:t>が減少</a:t>
            </a:r>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2" y="6427958"/>
            <a:ext cx="512638" cy="365125"/>
          </a:xfrm>
        </p:spPr>
        <p:txBody>
          <a:bodyPr/>
          <a:lstStyle/>
          <a:p>
            <a:fld id="{6BA844FC-6DBB-47AC-8FF6-2A019533C093}" type="slidenum">
              <a:rPr kumimoji="1" lang="ja-JP" altLang="en-US" smtClean="0">
                <a:solidFill>
                  <a:schemeClr val="tx1"/>
                </a:solidFill>
              </a:rPr>
              <a:t>7</a:t>
            </a:fld>
            <a:endParaRPr kumimoji="1" lang="ja-JP" altLang="en-US" dirty="0">
              <a:solidFill>
                <a:schemeClr val="tx1"/>
              </a:solidFill>
            </a:endParaRPr>
          </a:p>
        </p:txBody>
      </p:sp>
      <p:pic>
        <p:nvPicPr>
          <p:cNvPr id="2" name="図 1"/>
          <p:cNvPicPr>
            <a:picLocks noChangeAspect="1"/>
          </p:cNvPicPr>
          <p:nvPr/>
        </p:nvPicPr>
        <p:blipFill>
          <a:blip r:embed="rId2"/>
          <a:stretch>
            <a:fillRect/>
          </a:stretch>
        </p:blipFill>
        <p:spPr>
          <a:xfrm>
            <a:off x="-249382" y="1593273"/>
            <a:ext cx="9504218" cy="4365980"/>
          </a:xfrm>
          <a:prstGeom prst="rect">
            <a:avLst/>
          </a:prstGeom>
        </p:spPr>
      </p:pic>
      <p:pic>
        <p:nvPicPr>
          <p:cNvPr id="5" name="図 4"/>
          <p:cNvPicPr>
            <a:picLocks noChangeAspect="1"/>
          </p:cNvPicPr>
          <p:nvPr/>
        </p:nvPicPr>
        <p:blipFill>
          <a:blip r:embed="rId3"/>
          <a:stretch>
            <a:fillRect/>
          </a:stretch>
        </p:blipFill>
        <p:spPr>
          <a:xfrm>
            <a:off x="-249382" y="519623"/>
            <a:ext cx="9504218" cy="1366078"/>
          </a:xfrm>
          <a:prstGeom prst="rect">
            <a:avLst/>
          </a:prstGeom>
        </p:spPr>
      </p:pic>
      <p:sp>
        <p:nvSpPr>
          <p:cNvPr id="7" name="正方形/長方形 6"/>
          <p:cNvSpPr/>
          <p:nvPr/>
        </p:nvSpPr>
        <p:spPr>
          <a:xfrm>
            <a:off x="777437" y="1786659"/>
            <a:ext cx="1910346" cy="2990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77437" y="4990918"/>
            <a:ext cx="455618" cy="35873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77437" y="4419601"/>
            <a:ext cx="566454" cy="3879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77437" y="3891928"/>
            <a:ext cx="982090" cy="3475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777437" y="5502053"/>
            <a:ext cx="2132018" cy="34870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77436" y="2314067"/>
            <a:ext cx="3586745" cy="3460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777437" y="2841476"/>
            <a:ext cx="2547654" cy="3589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777437" y="3395117"/>
            <a:ext cx="1674818" cy="31790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2990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9. </a:t>
            </a:r>
            <a:r>
              <a:rPr lang="ja-JP" altLang="en-US" sz="2000" dirty="0" smtClean="0">
                <a:solidFill>
                  <a:prstClr val="black"/>
                </a:solidFill>
                <a:latin typeface="Meiryo UI" panose="020B0604030504040204" pitchFamily="50" charset="-128"/>
                <a:ea typeface="Meiryo UI" panose="020B0604030504040204" pitchFamily="50" charset="-128"/>
              </a:rPr>
              <a:t>要介護（要支援）度の変化</a:t>
            </a:r>
            <a:endParaRPr lang="en-US" altLang="ja-JP" sz="2000" dirty="0" smtClean="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90508" y="5834790"/>
            <a:ext cx="9053491" cy="1077218"/>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・要介護度の変化としては、「同じ要介護（要支援）度である」が</a:t>
            </a:r>
            <a:r>
              <a:rPr kumimoji="1" lang="en-US" altLang="ja-JP" sz="1600" dirty="0">
                <a:latin typeface="Meiryo UI" panose="020B0604030504040204" pitchFamily="50" charset="-128"/>
                <a:ea typeface="Meiryo UI" panose="020B0604030504040204" pitchFamily="50" charset="-128"/>
              </a:rPr>
              <a:t>43.9</a:t>
            </a:r>
            <a:r>
              <a:rPr kumimoji="1" lang="ja-JP" altLang="en-US" sz="1600" dirty="0">
                <a:latin typeface="Meiryo UI" panose="020B0604030504040204" pitchFamily="50" charset="-128"/>
                <a:ea typeface="Meiryo UI" panose="020B0604030504040204" pitchFamily="50" charset="-128"/>
              </a:rPr>
              <a:t>％、「現在のほうが要介護（要支援）度は上がっている」が</a:t>
            </a:r>
            <a:r>
              <a:rPr kumimoji="1" lang="en-US" altLang="ja-JP" sz="1600" dirty="0">
                <a:latin typeface="Meiryo UI" panose="020B0604030504040204" pitchFamily="50" charset="-128"/>
                <a:ea typeface="Meiryo UI" panose="020B0604030504040204" pitchFamily="50" charset="-128"/>
              </a:rPr>
              <a:t>27.0</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・現在の要介護（要支援）度別</a:t>
            </a:r>
            <a:r>
              <a:rPr kumimoji="1" lang="ja-JP" altLang="en-US" sz="1600" dirty="0">
                <a:latin typeface="Meiryo UI" panose="020B0604030504040204" pitchFamily="50" charset="-128"/>
                <a:ea typeface="Meiryo UI" panose="020B0604030504040204" pitchFamily="50" charset="-128"/>
              </a:rPr>
              <a:t>で見ると</a:t>
            </a:r>
            <a:r>
              <a:rPr kumimoji="1" lang="ja-JP" altLang="en-US" sz="1600" dirty="0" smtClean="0">
                <a:latin typeface="Meiryo UI" panose="020B0604030504040204" pitchFamily="50" charset="-128"/>
                <a:ea typeface="Meiryo UI" panose="020B0604030504040204" pitchFamily="50" charset="-128"/>
              </a:rPr>
              <a:t>、要介護（支援）度が</a:t>
            </a:r>
            <a:r>
              <a:rPr kumimoji="1" lang="ja-JP" altLang="en-US" sz="1600" dirty="0">
                <a:latin typeface="Meiryo UI" panose="020B0604030504040204" pitchFamily="50" charset="-128"/>
                <a:ea typeface="Meiryo UI" panose="020B0604030504040204" pitchFamily="50" charset="-128"/>
              </a:rPr>
              <a:t>上がるほど「現在のほうが要介護（要支援）度は上がっている」の割合が増加する</a:t>
            </a:r>
            <a:r>
              <a:rPr kumimoji="1" lang="ja-JP" altLang="en-US" sz="1600" dirty="0" smtClean="0">
                <a:latin typeface="Meiryo UI" panose="020B0604030504040204" pitchFamily="50" charset="-128"/>
                <a:ea typeface="Meiryo UI" panose="020B0604030504040204" pitchFamily="50" charset="-128"/>
              </a:rPr>
              <a:t>傾向</a:t>
            </a:r>
            <a:endParaRPr kumimoji="1" lang="en-US" altLang="ja-JP" sz="1600" dirty="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2" y="6492875"/>
            <a:ext cx="512638" cy="365125"/>
          </a:xfrm>
        </p:spPr>
        <p:txBody>
          <a:bodyPr/>
          <a:lstStyle/>
          <a:p>
            <a:fld id="{6BA844FC-6DBB-47AC-8FF6-2A019533C093}" type="slidenum">
              <a:rPr kumimoji="1" lang="ja-JP" altLang="en-US" smtClean="0">
                <a:solidFill>
                  <a:schemeClr val="tx1"/>
                </a:solidFill>
              </a:rPr>
              <a:t>8</a:t>
            </a:fld>
            <a:endParaRPr kumimoji="1" lang="ja-JP" altLang="en-US">
              <a:solidFill>
                <a:schemeClr val="tx1"/>
              </a:solidFill>
            </a:endParaRPr>
          </a:p>
        </p:txBody>
      </p:sp>
      <p:pic>
        <p:nvPicPr>
          <p:cNvPr id="2" name="図 1"/>
          <p:cNvPicPr>
            <a:picLocks noChangeAspect="1"/>
          </p:cNvPicPr>
          <p:nvPr/>
        </p:nvPicPr>
        <p:blipFill>
          <a:blip r:embed="rId2"/>
          <a:stretch>
            <a:fillRect/>
          </a:stretch>
        </p:blipFill>
        <p:spPr>
          <a:xfrm>
            <a:off x="-554182" y="989142"/>
            <a:ext cx="9518073" cy="5250873"/>
          </a:xfrm>
          <a:prstGeom prst="rect">
            <a:avLst/>
          </a:prstGeom>
        </p:spPr>
      </p:pic>
      <p:pic>
        <p:nvPicPr>
          <p:cNvPr id="3" name="図 2"/>
          <p:cNvPicPr>
            <a:picLocks noChangeAspect="1"/>
          </p:cNvPicPr>
          <p:nvPr/>
        </p:nvPicPr>
        <p:blipFill>
          <a:blip r:embed="rId3"/>
          <a:stretch>
            <a:fillRect/>
          </a:stretch>
        </p:blipFill>
        <p:spPr>
          <a:xfrm>
            <a:off x="-554182" y="477504"/>
            <a:ext cx="9518073" cy="1130859"/>
          </a:xfrm>
          <a:prstGeom prst="rect">
            <a:avLst/>
          </a:prstGeom>
        </p:spPr>
      </p:pic>
      <p:sp>
        <p:nvSpPr>
          <p:cNvPr id="7" name="正方形/長方形 6"/>
          <p:cNvSpPr/>
          <p:nvPr/>
        </p:nvSpPr>
        <p:spPr>
          <a:xfrm>
            <a:off x="4128655" y="1362625"/>
            <a:ext cx="3089563" cy="2999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684714" y="1366173"/>
            <a:ext cx="1939636" cy="3129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684715" y="2744470"/>
            <a:ext cx="1657002" cy="31461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684715" y="3237229"/>
            <a:ext cx="1906384" cy="27074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684714" y="2303895"/>
            <a:ext cx="1141613" cy="2730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684713" y="3723122"/>
            <a:ext cx="2421773" cy="2503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684714" y="4172009"/>
            <a:ext cx="2455023" cy="25936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701339" y="4624061"/>
            <a:ext cx="3036915" cy="28044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717966" y="5112309"/>
            <a:ext cx="2189016" cy="2577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24572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90509" y="319568"/>
            <a:ext cx="905349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smtClean="0">
                <a:solidFill>
                  <a:prstClr val="black"/>
                </a:solidFill>
                <a:latin typeface="Meiryo UI" panose="020B0604030504040204" pitchFamily="50" charset="-128"/>
                <a:ea typeface="Meiryo UI" panose="020B0604030504040204" pitchFamily="50" charset="-128"/>
              </a:rPr>
              <a:t>問</a:t>
            </a:r>
            <a:r>
              <a:rPr lang="en-US" altLang="ja-JP" sz="2000" dirty="0" smtClean="0">
                <a:solidFill>
                  <a:prstClr val="black"/>
                </a:solidFill>
                <a:latin typeface="Meiryo UI" panose="020B0604030504040204" pitchFamily="50" charset="-128"/>
                <a:ea typeface="Meiryo UI" panose="020B0604030504040204" pitchFamily="50" charset="-128"/>
              </a:rPr>
              <a:t>38.</a:t>
            </a:r>
            <a:r>
              <a:rPr lang="ja-JP" altLang="en-US" sz="2000" dirty="0" smtClean="0">
                <a:solidFill>
                  <a:prstClr val="black"/>
                </a:solidFill>
                <a:latin typeface="Meiryo UI" panose="020B0604030504040204" pitchFamily="50" charset="-128"/>
                <a:ea typeface="Meiryo UI" panose="020B0604030504040204" pitchFamily="50" charset="-128"/>
              </a:rPr>
              <a:t>　お持ちの情報通信機器</a:t>
            </a:r>
            <a:endParaRPr lang="en-US" altLang="ja-JP" sz="2000" dirty="0" smtClean="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90509" y="5561570"/>
            <a:ext cx="9053491"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・情報通信機器の所有状況は、「テレビ」（</a:t>
            </a:r>
            <a:r>
              <a:rPr kumimoji="1" lang="en-US" altLang="ja-JP" sz="1600" dirty="0">
                <a:latin typeface="Meiryo UI" panose="020B0604030504040204" pitchFamily="50" charset="-128"/>
                <a:ea typeface="Meiryo UI" panose="020B0604030504040204" pitchFamily="50" charset="-128"/>
              </a:rPr>
              <a:t>81.3</a:t>
            </a:r>
            <a:r>
              <a:rPr kumimoji="1" lang="ja-JP" altLang="en-US" sz="1600" dirty="0">
                <a:latin typeface="Meiryo UI" panose="020B0604030504040204" pitchFamily="50" charset="-128"/>
                <a:ea typeface="Meiryo UI" panose="020B0604030504040204" pitchFamily="50" charset="-128"/>
              </a:rPr>
              <a:t>％）が最も多く、次いで「固定電話」（</a:t>
            </a:r>
            <a:r>
              <a:rPr kumimoji="1" lang="en-US" altLang="ja-JP" sz="1600" dirty="0">
                <a:latin typeface="Meiryo UI" panose="020B0604030504040204" pitchFamily="50" charset="-128"/>
                <a:ea typeface="Meiryo UI" panose="020B0604030504040204" pitchFamily="50" charset="-128"/>
              </a:rPr>
              <a:t>72.1</a:t>
            </a:r>
            <a:r>
              <a:rPr kumimoji="1" lang="ja-JP" altLang="en-US" sz="1600" dirty="0">
                <a:latin typeface="Meiryo UI" panose="020B0604030504040204" pitchFamily="50" charset="-128"/>
                <a:ea typeface="Meiryo UI" panose="020B0604030504040204" pitchFamily="50" charset="-128"/>
              </a:rPr>
              <a:t>％）、「スマートフォン」（</a:t>
            </a:r>
            <a:r>
              <a:rPr kumimoji="1" lang="en-US" altLang="ja-JP" sz="1600" dirty="0">
                <a:latin typeface="Meiryo UI" panose="020B0604030504040204" pitchFamily="50" charset="-128"/>
                <a:ea typeface="Meiryo UI" panose="020B0604030504040204" pitchFamily="50" charset="-128"/>
              </a:rPr>
              <a:t>54.3</a:t>
            </a:r>
            <a:r>
              <a:rPr kumimoji="1" lang="ja-JP" altLang="en-US" sz="1600" dirty="0">
                <a:latin typeface="Meiryo UI" panose="020B0604030504040204" pitchFamily="50" charset="-128"/>
                <a:ea typeface="Meiryo UI" panose="020B0604030504040204" pitchFamily="50" charset="-128"/>
              </a:rPr>
              <a:t>％）の</a:t>
            </a:r>
            <a:r>
              <a:rPr kumimoji="1" lang="ja-JP" altLang="en-US" sz="1600" dirty="0" smtClean="0">
                <a:latin typeface="Meiryo UI" panose="020B0604030504040204" pitchFamily="50" charset="-128"/>
                <a:ea typeface="Meiryo UI" panose="020B0604030504040204" pitchFamily="50" charset="-128"/>
              </a:rPr>
              <a:t>順</a:t>
            </a:r>
            <a:endParaRPr kumimoji="1" lang="en-US" altLang="ja-JP" sz="1600" dirty="0" smtClean="0">
              <a:latin typeface="Meiryo UI" panose="020B0604030504040204" pitchFamily="50" charset="-128"/>
              <a:ea typeface="Meiryo UI" panose="020B0604030504040204" pitchFamily="50" charset="-128"/>
            </a:endParaRPr>
          </a:p>
        </p:txBody>
      </p:sp>
      <p:sp>
        <p:nvSpPr>
          <p:cNvPr id="18" name="スライド番号プレースホルダー 17"/>
          <p:cNvSpPr>
            <a:spLocks noGrp="1"/>
          </p:cNvSpPr>
          <p:nvPr>
            <p:ph type="sldNum" sz="quarter" idx="12"/>
          </p:nvPr>
        </p:nvSpPr>
        <p:spPr>
          <a:xfrm>
            <a:off x="8631362" y="6346163"/>
            <a:ext cx="512638" cy="365125"/>
          </a:xfrm>
        </p:spPr>
        <p:txBody>
          <a:bodyPr/>
          <a:lstStyle/>
          <a:p>
            <a:fld id="{6BA844FC-6DBB-47AC-8FF6-2A019533C093}" type="slidenum">
              <a:rPr kumimoji="1" lang="ja-JP" altLang="en-US" smtClean="0">
                <a:solidFill>
                  <a:schemeClr val="tx1"/>
                </a:solidFill>
              </a:rPr>
              <a:t>9</a:t>
            </a:fld>
            <a:endParaRPr kumimoji="1" lang="ja-JP" altLang="en-US">
              <a:solidFill>
                <a:schemeClr val="tx1"/>
              </a:solidFill>
            </a:endParaRPr>
          </a:p>
        </p:txBody>
      </p:sp>
      <p:pic>
        <p:nvPicPr>
          <p:cNvPr id="2" name="図 1"/>
          <p:cNvPicPr>
            <a:picLocks noChangeAspect="1"/>
          </p:cNvPicPr>
          <p:nvPr/>
        </p:nvPicPr>
        <p:blipFill>
          <a:blip r:embed="rId2"/>
          <a:stretch>
            <a:fillRect/>
          </a:stretch>
        </p:blipFill>
        <p:spPr>
          <a:xfrm>
            <a:off x="-457403" y="922041"/>
            <a:ext cx="9456586" cy="4669046"/>
          </a:xfrm>
          <a:prstGeom prst="rect">
            <a:avLst/>
          </a:prstGeom>
        </p:spPr>
      </p:pic>
      <p:sp>
        <p:nvSpPr>
          <p:cNvPr id="6" name="正方形/長方形 5"/>
          <p:cNvSpPr/>
          <p:nvPr/>
        </p:nvSpPr>
        <p:spPr>
          <a:xfrm>
            <a:off x="2398419" y="2074656"/>
            <a:ext cx="5581799" cy="1864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398419" y="3168502"/>
            <a:ext cx="3752999" cy="1898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398419" y="1357746"/>
            <a:ext cx="4972200" cy="2078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59577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2680</Words>
  <Application>Microsoft Office PowerPoint</Application>
  <PresentationFormat>画面に合わせる (4:3)</PresentationFormat>
  <Paragraphs>228</Paragraphs>
  <Slides>33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33</vt:i4>
      </vt:variant>
    </vt:vector>
  </HeadingPairs>
  <TitlesOfParts>
    <vt:vector size="40" baseType="lpstr">
      <vt:lpstr>Meiryo UI</vt:lpstr>
      <vt:lpstr>メイリオ</vt:lpstr>
      <vt:lpstr>游ゴシック</vt:lpstr>
      <vt:lpstr>Arial</vt:lpstr>
      <vt:lpstr>Trebuchet MS</vt:lpstr>
      <vt:lpstr>Wingdings 3</vt:lpstr>
      <vt:lpstr>ファセット</vt:lpstr>
      <vt:lpstr>第６回 高齢者の生活実態と 介護サービス等に関する 意識調査結果について</vt:lpstr>
      <vt:lpstr>１.調査実施概要</vt:lpstr>
      <vt:lpstr>PowerPoint プレゼンテーション</vt:lpstr>
      <vt:lpstr>PowerPoint プレゼンテーション</vt:lpstr>
      <vt:lpstr>２．新規調査項目について</vt:lpstr>
      <vt:lpstr>PowerPoint プレゼンテーション</vt:lpstr>
      <vt:lpstr>PowerPoint プレゼンテーション</vt:lpstr>
      <vt:lpstr>PowerPoint プレゼンテーション</vt:lpstr>
      <vt:lpstr>PowerPoint プレゼンテーション</vt:lpstr>
      <vt:lpstr>３．経年比較項目について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4．項目間クロス集計について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2023-04-08T02:45:16Z</dcterms:created>
  <dcterms:modified xsi:type="dcterms:W3CDTF">2023-04-08T02:45:27Z</dcterms:modified>
</cp:coreProperties>
</file>