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EBFF"/>
    <a:srgbClr val="FF00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50F21-7051-4C4D-BF8B-9F5AE057722B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49E40-650D-48A1-B154-39CB698B5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7638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B64CC-E89E-473A-86E8-20B13C1F0D98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F79E5-4E92-4A1C-A90B-97C4DF218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1564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F79E5-4E92-4A1C-A90B-97C4DF21827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12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A7647-B5E4-4C6A-B122-D37403F08F8C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60970-FDE1-4625-9E78-E658920AC250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6D8E-1F88-4366-AFA4-F23D13D82372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97F5E-5B7B-4EC0-A905-7211555BE7CB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8E2E-2996-4903-9505-470BB94CABEC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5F76-2242-4AE4-A762-5B4CE0A7D6E7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6CD51-D40F-497A-940E-72EF11F7E1B0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4359-D106-4F0F-8551-73C86706726A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1516-8280-4DA1-8F5A-DEDEE21F72E8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8333-324D-4CFF-8F64-B4F03B66A69C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76F7-3DE3-4A93-823B-164DA4840C14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03F59-472D-461A-B18E-A798DF012EC5}" type="datetime1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748" y="51777"/>
            <a:ext cx="9144000" cy="5232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大阪府介護・福祉人材確保戦略　　　　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報告資料</a:t>
            </a:r>
            <a:r>
              <a:rPr kumimoji="1"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1-1)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79512" y="2243724"/>
            <a:ext cx="4338472" cy="4542639"/>
          </a:xfrm>
          <a:prstGeom prst="roundRect">
            <a:avLst>
              <a:gd name="adj" fmla="val 699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4690103" y="2210378"/>
            <a:ext cx="4320000" cy="2481420"/>
          </a:xfrm>
          <a:prstGeom prst="roundRect">
            <a:avLst>
              <a:gd name="adj" fmla="val 1253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２．労働環境・処遇の改善</a:t>
            </a:r>
            <a:r>
              <a:rPr kumimoji="1" lang="en-US" altLang="ja-JP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：腰痛など離職事由に応じた雇用管理改善と事業者の取組み促進</a:t>
            </a:r>
            <a:endParaRPr kumimoji="1"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➢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介護ロボット導入・活用支援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⇒福祉機器、介護ロボットの導入助成と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施設長等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マネジメント層・職員へのノーリフトポリシーの普及等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  <a:spcBef>
                <a:spcPts val="100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➢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仮称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おおさか介護かがやき表彰」の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創設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  <a:spcBef>
                <a:spcPts val="300"/>
              </a:spcBef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優れた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事業者の取組みを表彰・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周知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690103" y="4858662"/>
            <a:ext cx="4320000" cy="1910273"/>
          </a:xfrm>
          <a:prstGeom prst="roundRect">
            <a:avLst>
              <a:gd name="adj" fmla="val 1153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800"/>
              </a:lnSpc>
            </a:pPr>
            <a:r>
              <a:rPr kumimoji="1" lang="en-US" altLang="ja-JP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３．資質の向上</a:t>
            </a:r>
            <a:r>
              <a:rPr kumimoji="1" lang="en-US" altLang="ja-JP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ts val="1800"/>
              </a:lnSpc>
            </a:pPr>
            <a:r>
              <a:rPr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：介護人材のスキルアップと定着促進のため、地域ごとの取組みを支援</a:t>
            </a:r>
            <a:endParaRPr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100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➢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地域医療介護総合確保基金を活用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市町村主体の取組みを推進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300"/>
              </a:spcBef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⇒　地域内合同研修による同期づくり、リーダー養成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市町村域内での法人連携支援　など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028" y="2322905"/>
            <a:ext cx="4355972" cy="4375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ja-JP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１．参入</a:t>
            </a:r>
            <a:r>
              <a:rPr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r>
              <a:rPr lang="en-US" altLang="ja-JP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ターゲットに応じた事業展開</a:t>
            </a:r>
            <a:endParaRPr lang="en-US" altLang="ja-JP" sz="14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➢若者など（職業としての介護をアピール）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30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介護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イメージアップ戦略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120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➢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社会人経験者、女性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など介護業務未経験者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30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初任者研修の受講促進と職場への定着支援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120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➢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地域の高齢者など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30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介護入門者の参入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介護助手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の育成）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120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➢</a:t>
            </a:r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者など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30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公共職業訓練による就職支援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120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➢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ひとり親家庭の親など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30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介護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職場とのマッチング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120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➢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外国人介護人材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（在留資格「介護」に対応し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円滑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受入から就業継続へ）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30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留学生受入れガイドライン作成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協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議会の設立・研修等の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740" y="2015459"/>
            <a:ext cx="8964000" cy="288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◆取組み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方向性：３つのアプローチによりオール大阪で介護・福祉人材の「量」と「質」を確保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496" y="584720"/>
            <a:ext cx="7020000" cy="288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◆戦略の背景：深刻化する介護・福祉人材の安定確保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36268" y="923434"/>
            <a:ext cx="9108504" cy="1041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高齢化率の上昇と生産年齢人口（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歳人口）の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減少（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年に約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割減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○医療ニーズや認知症高齢者の増加など高度化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・多様化するとともに、増大し続ける支援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ニーズ。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○人材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需給のミスマッチの拡大。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年には介護サービス従事者は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不足。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＜府内介護・福祉従事者数（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年度）＞介護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従事者：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16.4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万人、</a:t>
            </a:r>
            <a:r>
              <a:rPr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従事者：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5.2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万人、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子育てサービス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従事者：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3.1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＜有効求人倍率＞介護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関連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職種：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月以降、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倍強で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推移、保育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関連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職種：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倍を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突破　⇒いずれも既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に超人手不足</a:t>
            </a:r>
          </a:p>
        </p:txBody>
      </p:sp>
    </p:spTree>
    <p:extLst>
      <p:ext uri="{BB962C8B-B14F-4D97-AF65-F5344CB8AC3E}">
        <p14:creationId xmlns:p14="http://schemas.microsoft.com/office/powerpoint/2010/main" val="16793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</Words>
  <Application>Microsoft Office PowerPoint</Application>
  <PresentationFormat>画面に合わせる (4:3)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2021-12-21T08:24:41Z</dcterms:created>
  <dcterms:modified xsi:type="dcterms:W3CDTF">2021-12-21T08:25:21Z</dcterms:modified>
</cp:coreProperties>
</file>