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</p:sldIdLst>
  <p:sldSz cx="7561263" cy="10693400"/>
  <p:notesSz cx="6858000" cy="9144000"/>
  <p:defaultTextStyle>
    <a:defPPr>
      <a:defRPr lang="ja-JP"/>
    </a:defPPr>
    <a:lvl1pPr marL="0" algn="l" defTabSz="99569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9707"/>
    <a:srgbClr val="008000"/>
    <a:srgbClr val="00FF00"/>
    <a:srgbClr val="1B5ECB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100" d="100"/>
          <a:sy n="100" d="100"/>
        </p:scale>
        <p:origin x="1950" y="-1866"/>
      </p:cViewPr>
      <p:guideLst>
        <p:guide orient="horz" pos="3368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67095" y="3321888"/>
            <a:ext cx="6427074" cy="2292150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392FC-225B-435C-918E-DD77A3605610}" type="datetimeFigureOut">
              <a:rPr kumimoji="1" lang="ja-JP" altLang="en-US" smtClean="0"/>
              <a:t>2019/10/29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DAF4A-E218-4744-9CE1-E5F24A93E8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564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392FC-225B-435C-918E-DD77A3605610}" type="datetimeFigureOut">
              <a:rPr kumimoji="1" lang="ja-JP" altLang="en-US" smtClean="0"/>
              <a:t>2019/10/29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DAF4A-E218-4744-9CE1-E5F24A93E8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3486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111436" y="571801"/>
            <a:ext cx="1275964" cy="1216374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83549" y="571801"/>
            <a:ext cx="3701869" cy="1216374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392FC-225B-435C-918E-DD77A3605610}" type="datetimeFigureOut">
              <a:rPr kumimoji="1" lang="ja-JP" altLang="en-US" smtClean="0"/>
              <a:t>2019/10/29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DAF4A-E218-4744-9CE1-E5F24A93E8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0460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67095" y="3321888"/>
            <a:ext cx="6427074" cy="2292150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392FC-225B-435C-918E-DD77A3605610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2019/10/29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DAF4A-E218-4744-9CE1-E5F24A93E8B6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029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392FC-225B-435C-918E-DD77A3605610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2019/10/29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DAF4A-E218-4744-9CE1-E5F24A93E8B6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86828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7288" y="6871500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97288" y="4532321"/>
            <a:ext cx="6427074" cy="2339180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392FC-225B-435C-918E-DD77A3605610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2019/10/29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DAF4A-E218-4744-9CE1-E5F24A93E8B6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05457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83549" y="3326836"/>
            <a:ext cx="2488916" cy="9408708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898486" y="3326836"/>
            <a:ext cx="2488916" cy="9408708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392FC-225B-435C-918E-DD77A3605610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2019/10/29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DAF4A-E218-4744-9CE1-E5F24A93E8B6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74391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841019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841019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392FC-225B-435C-918E-DD77A3605610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2019/10/29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DAF4A-E218-4744-9CE1-E5F24A93E8B6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52615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392FC-225B-435C-918E-DD77A3605610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2019/10/29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DAF4A-E218-4744-9CE1-E5F24A93E8B6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638539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392FC-225B-435C-918E-DD77A3605610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2019/10/29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DAF4A-E218-4744-9CE1-E5F24A93E8B6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38309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5" y="425757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56245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78065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392FC-225B-435C-918E-DD77A3605610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2019/10/29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DAF4A-E218-4744-9CE1-E5F24A93E8B6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261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392FC-225B-435C-918E-DD77A3605610}" type="datetimeFigureOut">
              <a:rPr kumimoji="1" lang="ja-JP" altLang="en-US" smtClean="0"/>
              <a:t>2019/10/29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DAF4A-E218-4744-9CE1-E5F24A93E8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709500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82060" y="7485381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482060" y="8369073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392FC-225B-435C-918E-DD77A3605610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2019/10/29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DAF4A-E218-4744-9CE1-E5F24A93E8B6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3184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392FC-225B-435C-918E-DD77A3605610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2019/10/29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DAF4A-E218-4744-9CE1-E5F24A93E8B6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160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111436" y="571801"/>
            <a:ext cx="1275964" cy="1216374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83549" y="571801"/>
            <a:ext cx="3701869" cy="1216374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392FC-225B-435C-918E-DD77A3605610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2019/10/29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DAF4A-E218-4744-9CE1-E5F24A93E8B6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8436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7288" y="6871500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97288" y="4532321"/>
            <a:ext cx="6427074" cy="2339180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392FC-225B-435C-918E-DD77A3605610}" type="datetimeFigureOut">
              <a:rPr kumimoji="1" lang="ja-JP" altLang="en-US" smtClean="0"/>
              <a:t>2019/10/29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DAF4A-E218-4744-9CE1-E5F24A93E8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4277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83549" y="3326836"/>
            <a:ext cx="2488916" cy="9408708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898486" y="3326836"/>
            <a:ext cx="2488916" cy="9408708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392FC-225B-435C-918E-DD77A3605610}" type="datetimeFigureOut">
              <a:rPr kumimoji="1" lang="ja-JP" altLang="en-US" smtClean="0"/>
              <a:t>2019/10/29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DAF4A-E218-4744-9CE1-E5F24A93E8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7988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841019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841019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392FC-225B-435C-918E-DD77A3605610}" type="datetimeFigureOut">
              <a:rPr kumimoji="1" lang="ja-JP" altLang="en-US" smtClean="0"/>
              <a:t>2019/10/29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DAF4A-E218-4744-9CE1-E5F24A93E8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0137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392FC-225B-435C-918E-DD77A3605610}" type="datetimeFigureOut">
              <a:rPr kumimoji="1" lang="ja-JP" altLang="en-US" smtClean="0"/>
              <a:t>2019/10/29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DAF4A-E218-4744-9CE1-E5F24A93E8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1298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392FC-225B-435C-918E-DD77A3605610}" type="datetimeFigureOut">
              <a:rPr kumimoji="1" lang="ja-JP" altLang="en-US" smtClean="0"/>
              <a:t>2019/10/29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DAF4A-E218-4744-9CE1-E5F24A93E8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7553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5" y="425757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56245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78065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392FC-225B-435C-918E-DD77A3605610}" type="datetimeFigureOut">
              <a:rPr kumimoji="1" lang="ja-JP" altLang="en-US" smtClean="0"/>
              <a:t>2019/10/29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DAF4A-E218-4744-9CE1-E5F24A93E8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2044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82060" y="7485381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482060" y="8369073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392FC-225B-435C-918E-DD77A3605610}" type="datetimeFigureOut">
              <a:rPr kumimoji="1" lang="ja-JP" altLang="en-US" smtClean="0"/>
              <a:t>2019/10/29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DAF4A-E218-4744-9CE1-E5F24A93E8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6544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8063" y="2495129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4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9392FC-225B-435C-918E-DD77A3605610}" type="datetimeFigureOut">
              <a:rPr kumimoji="1" lang="ja-JP" altLang="en-US" smtClean="0"/>
              <a:t>2019/10/29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4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4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0DAF4A-E218-4744-9CE1-E5F24A93E8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1792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kumimoji="1"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8063" y="2495129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4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9392FC-225B-435C-918E-DD77A3605610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2019/10/29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4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4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0DAF4A-E218-4744-9CE1-E5F24A93E8B6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4704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95690" rtl="0" eaLnBrk="1" latinLnBrk="0" hangingPunct="1">
        <a:spcBef>
          <a:spcPct val="0"/>
        </a:spcBef>
        <a:buNone/>
        <a:defRPr kumimoji="1"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1">
          <a:blip r:embed="rId2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正方形/長方形 10"/>
          <p:cNvSpPr/>
          <p:nvPr/>
        </p:nvSpPr>
        <p:spPr bwMode="white">
          <a:xfrm>
            <a:off x="142460" y="411163"/>
            <a:ext cx="7204504" cy="998424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spcCol="0" rtlCol="0" anchor="ctr"/>
          <a:lstStyle/>
          <a:p>
            <a:pPr algn="ctr"/>
            <a:endParaRPr kumimoji="1" lang="ja-JP" altLang="en-US" dirty="0"/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7365239"/>
              </p:ext>
            </p:extLst>
          </p:nvPr>
        </p:nvGraphicFramePr>
        <p:xfrm>
          <a:off x="652542" y="631181"/>
          <a:ext cx="4964946" cy="37125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74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74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74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74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62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874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28137">
                <a:tc>
                  <a:txBody>
                    <a:bodyPr/>
                    <a:lstStyle/>
                    <a:p>
                      <a:pPr marL="0" marR="0" indent="0" algn="ctr" defTabSz="9956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5400" b="1" dirty="0" smtClean="0">
                          <a:solidFill>
                            <a:srgbClr val="1B5ECB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水</a:t>
                      </a:r>
                    </a:p>
                  </a:txBody>
                  <a:tcPr marL="100817" marR="100817" marT="49354" marB="49354" anchor="ctr">
                    <a:lnL w="381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956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54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素</a:t>
                      </a:r>
                    </a:p>
                  </a:txBody>
                  <a:tcPr marL="100817" marR="100817" marT="49354" marB="49354" anchor="ctr">
                    <a:lnL w="381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 sz="1800" dirty="0"/>
                    </a:p>
                  </a:txBody>
                  <a:tcPr marL="100817" marR="100817" marT="49354" marB="49354" anchor="ctr">
                    <a:lnL w="381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 sz="1800" dirty="0"/>
                    </a:p>
                  </a:txBody>
                  <a:tcPr marL="100817" marR="100817" marT="49354" marB="49354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 sz="1800" dirty="0"/>
                    </a:p>
                  </a:txBody>
                  <a:tcPr marL="100817" marR="100817" marT="49354" marB="49354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 sz="1800" dirty="0"/>
                    </a:p>
                  </a:txBody>
                  <a:tcPr marL="100817" marR="100817" marT="49354" marB="49354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2813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54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関</a:t>
                      </a:r>
                      <a:endParaRPr kumimoji="1" lang="ja-JP" altLang="en-US" sz="54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00817" marR="100817" marT="49354" marB="49354" anchor="ctr">
                    <a:lnL w="381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54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連</a:t>
                      </a:r>
                      <a:endParaRPr kumimoji="1" lang="ja-JP" altLang="en-US" sz="54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00817" marR="100817" marT="49354" marB="49354" anchor="ctr">
                    <a:lnL w="381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5400" b="1" dirty="0" smtClean="0">
                          <a:solidFill>
                            <a:srgbClr val="FF0066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産</a:t>
                      </a:r>
                      <a:endParaRPr kumimoji="1" lang="ja-JP" altLang="en-US" sz="5400" b="1" dirty="0">
                        <a:solidFill>
                          <a:srgbClr val="FF0066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00817" marR="100817" marT="49354" marB="49354" anchor="ctr">
                    <a:lnL w="381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54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業</a:t>
                      </a:r>
                      <a:endParaRPr kumimoji="1" lang="ja-JP" altLang="en-US" sz="54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00817" marR="100817" marT="49354" marB="49354" anchor="ctr">
                    <a:lnL w="381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00817" marR="100817" marT="49354" marB="49354" anchor="ctr">
                    <a:lnL w="381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00817" marR="100817" marT="49354" marB="49354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813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5400" b="1" dirty="0" smtClean="0">
                          <a:solidFill>
                            <a:srgbClr val="008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新</a:t>
                      </a:r>
                      <a:endParaRPr kumimoji="1" lang="ja-JP" altLang="en-US" sz="5400" b="1" i="1" dirty="0">
                        <a:solidFill>
                          <a:srgbClr val="008000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00817" marR="100817" marT="49354" marB="49354" anchor="ctr">
                    <a:lnL w="381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54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技</a:t>
                      </a:r>
                      <a:endParaRPr kumimoji="1" lang="ja-JP" altLang="en-US" sz="54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00817" marR="100817" marT="49354" marB="49354" anchor="ctr">
                    <a:lnL w="381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54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術</a:t>
                      </a:r>
                      <a:endParaRPr kumimoji="1" lang="ja-JP" altLang="en-US" sz="54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00817" marR="100817" marT="49354" marB="49354" anchor="ctr">
                    <a:lnL w="381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54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ニ</a:t>
                      </a:r>
                      <a:endParaRPr kumimoji="1" lang="ja-JP" altLang="en-US" sz="54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00817" marR="100817" marT="49354" marB="49354" anchor="ctr">
                    <a:lnL w="381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54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ー</a:t>
                      </a:r>
                      <a:endParaRPr kumimoji="1" lang="ja-JP" altLang="en-US" sz="54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00817" marR="100817" marT="49354" marB="49354" anchor="ctr">
                    <a:lnL w="381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54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ズ</a:t>
                      </a:r>
                      <a:endParaRPr kumimoji="1" lang="ja-JP" altLang="en-US" sz="54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00817" marR="100817" marT="49354" marB="49354" anchor="ctr">
                    <a:lnL w="381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2813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54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説</a:t>
                      </a:r>
                      <a:endParaRPr kumimoji="1" lang="ja-JP" altLang="en-US" sz="54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00817" marR="100817" marT="49354" marB="49354" anchor="ctr">
                    <a:lnL w="381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5400" b="1" dirty="0" smtClean="0">
                          <a:solidFill>
                            <a:srgbClr val="F99707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明</a:t>
                      </a:r>
                      <a:endParaRPr kumimoji="1" lang="ja-JP" altLang="en-US" sz="5400" b="1" dirty="0">
                        <a:solidFill>
                          <a:srgbClr val="F99707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00817" marR="100817" marT="49354" marB="49354" anchor="ctr">
                    <a:lnL w="381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54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会</a:t>
                      </a:r>
                      <a:endParaRPr kumimoji="1" lang="ja-JP" altLang="en-US" sz="54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00817" marR="100817" marT="49354" marB="49354" anchor="ctr">
                    <a:lnL w="381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00817" marR="100817" marT="49354" marB="49354" anchor="ctr">
                    <a:lnL w="381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00817" marR="100817" marT="49354" marB="49354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00817" marR="100817" marT="49354" marB="49354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027" name="Picture 3" descr="D:\kawamuramikiko\Desktop\ピクトくん\拡声器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86168">
            <a:off x="3807598" y="1003715"/>
            <a:ext cx="1543851" cy="1511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D:\kawamuramikiko\Desktop\ピクトくん\3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0088" y="876103"/>
            <a:ext cx="694529" cy="680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角丸四角形 9"/>
          <p:cNvSpPr/>
          <p:nvPr/>
        </p:nvSpPr>
        <p:spPr>
          <a:xfrm>
            <a:off x="327072" y="4857415"/>
            <a:ext cx="6907118" cy="777317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spcCol="0" rtlCol="0" anchor="ctr"/>
          <a:lstStyle/>
          <a:p>
            <a:r>
              <a:rPr lang="ja-JP" altLang="ja-JP" sz="1300" b="1" spc="-76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中</a:t>
            </a:r>
            <a:r>
              <a:rPr lang="ja-JP" altLang="ja-JP" sz="1300" b="1" spc="-76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小企業等が有する高い技術力と、</a:t>
            </a:r>
            <a:r>
              <a:rPr lang="ja-JP" altLang="ja-JP" sz="1300" b="1" spc="-76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水素</a:t>
            </a:r>
            <a:r>
              <a:rPr lang="ja-JP" altLang="en-US" sz="1300" b="1" spc="-76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関連機器</a:t>
            </a:r>
            <a:r>
              <a:rPr lang="ja-JP" altLang="ja-JP" sz="1300" b="1" spc="-76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メーカー</a:t>
            </a:r>
            <a:r>
              <a:rPr lang="ja-JP" altLang="ja-JP" sz="1300" b="1" spc="-76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の「新技術ニーズ」とを引き合わせ</a:t>
            </a:r>
            <a:r>
              <a:rPr lang="ja-JP" altLang="ja-JP" sz="1300" b="1" spc="-76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</a:t>
            </a:r>
            <a:r>
              <a:rPr lang="ja-JP" altLang="en-US" sz="1300" b="1" spc="-76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中小企業等の</a:t>
            </a:r>
            <a:r>
              <a:rPr lang="ja-JP" altLang="ja-JP" sz="1300" b="1" spc="-76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水素</a:t>
            </a:r>
            <a:r>
              <a:rPr lang="ja-JP" altLang="ja-JP" sz="1300" b="1" spc="-76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関連産業への参入の促進を図る「水素関連産業新技術ニーズ説明会」を開催します</a:t>
            </a:r>
            <a:r>
              <a:rPr lang="ja-JP" altLang="ja-JP" sz="1300" b="1" spc="-76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lang="ja-JP" altLang="ja-JP" sz="1300" b="1" spc="-76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3989757"/>
              </p:ext>
            </p:extLst>
          </p:nvPr>
        </p:nvGraphicFramePr>
        <p:xfrm>
          <a:off x="920397" y="5857805"/>
          <a:ext cx="3092766" cy="44750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27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50501">
                <a:tc>
                  <a:txBody>
                    <a:bodyPr/>
                    <a:lstStyle/>
                    <a:p>
                      <a:r>
                        <a:rPr kumimoji="1" lang="ja-JP" altLang="en-US" sz="1400" b="0" spc="-100" baseline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令和元年</a:t>
                      </a:r>
                      <a:r>
                        <a:rPr kumimoji="1" lang="en-US" altLang="ja-JP" sz="2000" b="1" spc="-100" baseline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11</a:t>
                      </a:r>
                      <a:r>
                        <a:rPr kumimoji="1" lang="ja-JP" altLang="en-US" sz="1400" b="0" spc="-100" baseline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r>
                        <a:rPr kumimoji="1" lang="en-US" altLang="ja-JP" sz="2000" b="1" spc="-100" baseline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25</a:t>
                      </a:r>
                      <a:r>
                        <a:rPr kumimoji="1" lang="ja-JP" altLang="en-US" sz="1400" b="0" spc="-100" baseline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</a:t>
                      </a:r>
                      <a:r>
                        <a:rPr kumimoji="1" lang="en-US" altLang="ja-JP" sz="1400" b="0" spc="-100" baseline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(</a:t>
                      </a:r>
                      <a:r>
                        <a:rPr kumimoji="1" lang="ja-JP" altLang="en-US" sz="1400" b="1" spc="-100" baseline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r>
                        <a:rPr kumimoji="1" lang="en-US" altLang="ja-JP" sz="1400" b="0" spc="-100" baseline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)</a:t>
                      </a:r>
                    </a:p>
                    <a:p>
                      <a:r>
                        <a:rPr kumimoji="1" lang="ja-JP" altLang="en-US" sz="1400" b="0" spc="-100" baseline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  <a:r>
                        <a:rPr kumimoji="1" lang="en-US" altLang="ja-JP" sz="1400" b="0" spc="-100" baseline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13</a:t>
                      </a:r>
                      <a:r>
                        <a:rPr kumimoji="1" lang="ja-JP" altLang="en-US" sz="1400" b="0" spc="-100" baseline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時</a:t>
                      </a:r>
                      <a:r>
                        <a:rPr kumimoji="1" lang="en-US" altLang="ja-JP" sz="1400" b="0" spc="-100" baseline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30</a:t>
                      </a:r>
                      <a:r>
                        <a:rPr kumimoji="1" lang="ja-JP" altLang="en-US" sz="1400" b="0" spc="-100" baseline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分～</a:t>
                      </a:r>
                      <a:r>
                        <a:rPr kumimoji="1" lang="en-US" altLang="ja-JP" sz="1400" b="0" spc="-100" baseline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17</a:t>
                      </a:r>
                      <a:r>
                        <a:rPr kumimoji="1" lang="ja-JP" altLang="en-US" sz="1400" b="0" spc="-100" baseline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時</a:t>
                      </a:r>
                      <a:endParaRPr kumimoji="1" lang="en-US" altLang="ja-JP" sz="1400" b="0" spc="-100" baseline="0" dirty="0" smtClean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100" b="0" spc="-100" baseline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</a:t>
                      </a:r>
                      <a:r>
                        <a:rPr kumimoji="1" lang="en-US" altLang="ja-JP" sz="1100" b="0" spc="-100" baseline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※13</a:t>
                      </a:r>
                      <a:r>
                        <a:rPr kumimoji="1" lang="ja-JP" altLang="en-US" sz="1100" b="0" spc="-100" baseline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時から受付を開始します</a:t>
                      </a:r>
                      <a:endParaRPr kumimoji="1" lang="ja-JP" altLang="en-US" sz="1100" b="0" spc="-100" baseline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00817" marR="100817" marT="49354" marB="4935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0501">
                <a:tc>
                  <a:txBody>
                    <a:bodyPr/>
                    <a:lstStyle/>
                    <a:p>
                      <a:r>
                        <a:rPr kumimoji="1" lang="ja-JP" altLang="en-US" sz="1400" b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マイドームおおさか　８階　</a:t>
                      </a:r>
                      <a:endParaRPr kumimoji="1" lang="en-US" altLang="ja-JP" sz="1400" b="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400" b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第１、第２会議室</a:t>
                      </a:r>
                      <a:endParaRPr kumimoji="1" lang="ja-JP" altLang="en-US" sz="1400" b="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00817" marR="100817" marT="49354" marB="49354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0501">
                <a:tc>
                  <a:txBody>
                    <a:bodyPr/>
                    <a:lstStyle/>
                    <a:p>
                      <a:r>
                        <a:rPr kumimoji="1" lang="ja-JP" altLang="en-US" sz="2000" b="1" dirty="0" smtClean="0">
                          <a:solidFill>
                            <a:srgbClr val="FF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無</a:t>
                      </a:r>
                      <a:r>
                        <a:rPr kumimoji="1" lang="ja-JP" altLang="en-US" sz="2000" b="1" baseline="0" dirty="0" smtClean="0">
                          <a:solidFill>
                            <a:srgbClr val="FF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kumimoji="1" lang="ja-JP" altLang="en-US" sz="2000" b="1" dirty="0" smtClean="0">
                          <a:solidFill>
                            <a:srgbClr val="FF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料</a:t>
                      </a:r>
                      <a:endParaRPr kumimoji="1" lang="ja-JP" altLang="en-US" sz="2000" b="1" dirty="0">
                        <a:solidFill>
                          <a:srgbClr val="FF0000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00817" marR="100817" marT="49354" marB="4935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0501">
                <a:tc>
                  <a:txBody>
                    <a:bodyPr/>
                    <a:lstStyle/>
                    <a:p>
                      <a:r>
                        <a:rPr kumimoji="1" lang="en-US" altLang="ja-JP" sz="1400" b="0" kern="1200" dirty="0" smtClean="0">
                          <a:solidFill>
                            <a:schemeClr val="dk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100</a:t>
                      </a:r>
                      <a:r>
                        <a:rPr kumimoji="1" lang="ja-JP" altLang="ja-JP" sz="1400" b="0" kern="1200" dirty="0" smtClean="0">
                          <a:solidFill>
                            <a:schemeClr val="dk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名</a:t>
                      </a:r>
                      <a:r>
                        <a:rPr kumimoji="1" lang="en-US" altLang="ja-JP" sz="1400" b="0" kern="1200" dirty="0" smtClean="0">
                          <a:solidFill>
                            <a:schemeClr val="dk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(</a:t>
                      </a:r>
                      <a:r>
                        <a:rPr kumimoji="1" lang="ja-JP" altLang="ja-JP" sz="1400" b="0" kern="1200" dirty="0" smtClean="0">
                          <a:solidFill>
                            <a:schemeClr val="dk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先着順</a:t>
                      </a:r>
                      <a:r>
                        <a:rPr kumimoji="1" lang="en-US" altLang="ja-JP" sz="1400" b="0" kern="1200" dirty="0" smtClean="0">
                          <a:solidFill>
                            <a:schemeClr val="dk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)</a:t>
                      </a:r>
                      <a:endParaRPr kumimoji="1" lang="ja-JP" altLang="en-US" sz="1400" b="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100817" marR="100817" marT="49354" marB="4935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39054">
                <a:tc>
                  <a:txBody>
                    <a:bodyPr/>
                    <a:lstStyle/>
                    <a:p>
                      <a:r>
                        <a:rPr kumimoji="1" lang="ja-JP" altLang="en-US" sz="1200" spc="-80" baseline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水素関連機器メーカーのコストダウン等に関する「新技術ニーズ」に対して、自社の商品や技術、サービス等の「技術提案」を希望する企業、「技術提案」を希望する企業等を探索しようとする支援機関・大学等のコーディネーター</a:t>
                      </a:r>
                    </a:p>
                  </a:txBody>
                  <a:tcPr marL="100817" marR="100817" marT="49354" marB="4935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7" name="正方形/長方形 16"/>
          <p:cNvSpPr/>
          <p:nvPr/>
        </p:nvSpPr>
        <p:spPr>
          <a:xfrm>
            <a:off x="4068663" y="10357895"/>
            <a:ext cx="3492600" cy="357604"/>
          </a:xfrm>
          <a:custGeom>
            <a:avLst/>
            <a:gdLst>
              <a:gd name="connsiteX0" fmla="*/ 0 w 2780928"/>
              <a:gd name="connsiteY0" fmla="*/ 0 h 782053"/>
              <a:gd name="connsiteX1" fmla="*/ 2780928 w 2780928"/>
              <a:gd name="connsiteY1" fmla="*/ 0 h 782053"/>
              <a:gd name="connsiteX2" fmla="*/ 2780928 w 2780928"/>
              <a:gd name="connsiteY2" fmla="*/ 782053 h 782053"/>
              <a:gd name="connsiteX3" fmla="*/ 0 w 2780928"/>
              <a:gd name="connsiteY3" fmla="*/ 782053 h 782053"/>
              <a:gd name="connsiteX4" fmla="*/ 0 w 2780928"/>
              <a:gd name="connsiteY4" fmla="*/ 0 h 782053"/>
              <a:gd name="connsiteX0" fmla="*/ 1037230 w 3818158"/>
              <a:gd name="connsiteY0" fmla="*/ 0 h 802524"/>
              <a:gd name="connsiteX1" fmla="*/ 3818158 w 3818158"/>
              <a:gd name="connsiteY1" fmla="*/ 0 h 802524"/>
              <a:gd name="connsiteX2" fmla="*/ 3818158 w 3818158"/>
              <a:gd name="connsiteY2" fmla="*/ 782053 h 802524"/>
              <a:gd name="connsiteX3" fmla="*/ 0 w 3818158"/>
              <a:gd name="connsiteY3" fmla="*/ 802524 h 802524"/>
              <a:gd name="connsiteX4" fmla="*/ 1037230 w 3818158"/>
              <a:gd name="connsiteY4" fmla="*/ 0 h 80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18158" h="802524">
                <a:moveTo>
                  <a:pt x="1037230" y="0"/>
                </a:moveTo>
                <a:lnTo>
                  <a:pt x="3818158" y="0"/>
                </a:lnTo>
                <a:lnTo>
                  <a:pt x="3818158" y="782053"/>
                </a:lnTo>
                <a:lnTo>
                  <a:pt x="0" y="802524"/>
                </a:lnTo>
                <a:lnTo>
                  <a:pt x="1037230" y="0"/>
                </a:lnTo>
                <a:close/>
              </a:path>
            </a:pathLst>
          </a:cu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spcCol="0"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/>
          <p:cNvSpPr txBox="1"/>
          <p:nvPr/>
        </p:nvSpPr>
        <p:spPr bwMode="white">
          <a:xfrm>
            <a:off x="4680731" y="10346636"/>
            <a:ext cx="2760712" cy="346764"/>
          </a:xfrm>
          <a:prstGeom prst="rect">
            <a:avLst/>
          </a:prstGeom>
          <a:noFill/>
        </p:spPr>
        <p:txBody>
          <a:bodyPr wrap="square" lIns="99569" tIns="49785" rIns="99569" bIns="49785" rtlCol="0">
            <a:spAutoFit/>
          </a:bodyPr>
          <a:lstStyle/>
          <a:p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申込方法は、</a:t>
            </a:r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裏面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をご覧ください</a:t>
            </a:r>
            <a:endParaRPr lang="ja-JP" altLang="en-US" sz="16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pSp>
        <p:nvGrpSpPr>
          <p:cNvPr id="4" name="グループ化 3"/>
          <p:cNvGrpSpPr/>
          <p:nvPr/>
        </p:nvGrpSpPr>
        <p:grpSpPr>
          <a:xfrm rot="20747966">
            <a:off x="5015446" y="457621"/>
            <a:ext cx="2529051" cy="1403375"/>
            <a:chOff x="4852366" y="293464"/>
            <a:chExt cx="2730512" cy="1647043"/>
          </a:xfrm>
        </p:grpSpPr>
        <p:sp>
          <p:nvSpPr>
            <p:cNvPr id="9" name="テキスト ボックス 8"/>
            <p:cNvSpPr txBox="1"/>
            <p:nvPr/>
          </p:nvSpPr>
          <p:spPr>
            <a:xfrm>
              <a:off x="5223513" y="537132"/>
              <a:ext cx="2359365" cy="869984"/>
            </a:xfrm>
            <a:prstGeom prst="rect">
              <a:avLst/>
            </a:prstGeom>
            <a:noFill/>
          </p:spPr>
          <p:txBody>
            <a:bodyPr wrap="square" lIns="99569" tIns="49785" rIns="99569" bIns="49785" rtlCol="0">
              <a:spAutoFit/>
            </a:bodyPr>
            <a:lstStyle/>
            <a:p>
              <a:pPr algn="ctr"/>
              <a:r>
                <a:rPr lang="ja-JP" altLang="en-US" sz="1800" dirty="0">
                  <a:effectLst>
                    <a:glow rad="101600">
                      <a:schemeClr val="accent1">
                        <a:satMod val="175000"/>
                        <a:alpha val="40000"/>
                      </a:schemeClr>
                    </a:glow>
                  </a:effectLst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参加費</a:t>
              </a:r>
              <a:endParaRPr lang="en-US" altLang="ja-JP" sz="1800" dirty="0"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algn="ctr"/>
              <a:r>
                <a:rPr lang="ja-JP" altLang="en-US" sz="3200" dirty="0">
                  <a:effectLst>
                    <a:glow rad="101600">
                      <a:schemeClr val="accent1">
                        <a:satMod val="175000"/>
                        <a:alpha val="40000"/>
                      </a:schemeClr>
                    </a:glow>
                  </a:effectLst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無料！！</a:t>
              </a:r>
              <a:endParaRPr lang="ja-JP" altLang="en-US" sz="2400" dirty="0"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cxnSp>
          <p:nvCxnSpPr>
            <p:cNvPr id="28" name="直線コネクタ 27"/>
            <p:cNvCxnSpPr/>
            <p:nvPr/>
          </p:nvCxnSpPr>
          <p:spPr>
            <a:xfrm flipV="1">
              <a:off x="4852366" y="293464"/>
              <a:ext cx="1487398" cy="516732"/>
            </a:xfrm>
            <a:prstGeom prst="line">
              <a:avLst/>
            </a:prstGeom>
            <a:ln w="28575"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コネクタ 47"/>
            <p:cNvCxnSpPr/>
            <p:nvPr/>
          </p:nvCxnSpPr>
          <p:spPr>
            <a:xfrm>
              <a:off x="4890034" y="1148419"/>
              <a:ext cx="1337391" cy="792088"/>
            </a:xfrm>
            <a:prstGeom prst="line">
              <a:avLst/>
            </a:prstGeom>
            <a:ln w="28575"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" name="Picture 3" descr="D:\kawamuramikiko\Desktop\ピクトくん\演説2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9728" y="3335197"/>
            <a:ext cx="1773332" cy="1712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3" descr="D:\kawamuramikiko\Desktop\ピクトくん\演説2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810" y="3335197"/>
            <a:ext cx="1773332" cy="1712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3" descr="D:\kawamuramikiko\Desktop\ピクトくん\演説2.pn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569" b="24119"/>
          <a:stretch/>
        </p:blipFill>
        <p:spPr bwMode="auto">
          <a:xfrm>
            <a:off x="4181516" y="3768557"/>
            <a:ext cx="1773332" cy="868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3" name="グループ化 62"/>
          <p:cNvGrpSpPr/>
          <p:nvPr/>
        </p:nvGrpSpPr>
        <p:grpSpPr>
          <a:xfrm>
            <a:off x="5561094" y="2658181"/>
            <a:ext cx="1709573" cy="1230465"/>
            <a:chOff x="4968468" y="2398945"/>
            <a:chExt cx="1735475" cy="1293599"/>
          </a:xfrm>
        </p:grpSpPr>
        <p:pic>
          <p:nvPicPr>
            <p:cNvPr id="1031" name="Picture 7" descr="D:\kawamuramikiko\Desktop\ピクトくん\説明3.1.pn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96855" y="2398945"/>
              <a:ext cx="907088" cy="121956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" name="Picture 5" descr="D:\kawamuramikiko\Desktop\ピクトくん\ここに注目2.png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4968468" y="2528852"/>
              <a:ext cx="1163205" cy="11636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60" name="Picture 9" descr="D:\kawamuramikiko\Desktop\ピクトくん\ひらめき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200664">
            <a:off x="-5629" y="1643890"/>
            <a:ext cx="885649" cy="885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2" name="ホームベース 61"/>
          <p:cNvSpPr/>
          <p:nvPr/>
        </p:nvSpPr>
        <p:spPr>
          <a:xfrm>
            <a:off x="185579" y="6118069"/>
            <a:ext cx="751149" cy="252217"/>
          </a:xfrm>
          <a:prstGeom prst="homePlat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とき</a:t>
            </a:r>
            <a:endParaRPr kumimoji="1" lang="ja-JP" altLang="en-US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1" name="ホームベース 70"/>
          <p:cNvSpPr/>
          <p:nvPr/>
        </p:nvSpPr>
        <p:spPr>
          <a:xfrm>
            <a:off x="185579" y="6822675"/>
            <a:ext cx="751149" cy="252217"/>
          </a:xfrm>
          <a:prstGeom prst="homePlat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ところ</a:t>
            </a:r>
            <a:endParaRPr kumimoji="1" lang="ja-JP" altLang="en-US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3" name="ホームベース 72"/>
          <p:cNvSpPr/>
          <p:nvPr/>
        </p:nvSpPr>
        <p:spPr>
          <a:xfrm>
            <a:off x="185579" y="7657277"/>
            <a:ext cx="751149" cy="252217"/>
          </a:xfrm>
          <a:prstGeom prst="homePlat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参加費</a:t>
            </a:r>
            <a:endParaRPr kumimoji="1" lang="ja-JP" altLang="en-US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4" name="ホームベース 73"/>
          <p:cNvSpPr/>
          <p:nvPr/>
        </p:nvSpPr>
        <p:spPr>
          <a:xfrm>
            <a:off x="185579" y="8370658"/>
            <a:ext cx="751149" cy="252217"/>
          </a:xfrm>
          <a:prstGeom prst="homePlat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定員</a:t>
            </a:r>
            <a:endParaRPr kumimoji="1" lang="ja-JP" altLang="en-US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6" name="ホームベース 75"/>
          <p:cNvSpPr/>
          <p:nvPr/>
        </p:nvSpPr>
        <p:spPr>
          <a:xfrm>
            <a:off x="185579" y="9147512"/>
            <a:ext cx="751149" cy="252217"/>
          </a:xfrm>
          <a:prstGeom prst="homePlat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対象</a:t>
            </a:r>
            <a:endParaRPr kumimoji="1" lang="ja-JP" altLang="en-US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1035" name="Picture 11" descr="D:\kawamuramikiko\Desktop\ピクトくん\やっほ！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1" y="4260980"/>
            <a:ext cx="519042" cy="5190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D:\kawamuramikiko\Desktop\ピクトくん\こちらです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5098" y="10328953"/>
            <a:ext cx="437780" cy="437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63" y="144463"/>
            <a:ext cx="942975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図 1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276575" y="5663674"/>
            <a:ext cx="4061948" cy="3391250"/>
          </a:xfrm>
          <a:prstGeom prst="rect">
            <a:avLst/>
          </a:prstGeom>
        </p:spPr>
      </p:pic>
      <p:pic>
        <p:nvPicPr>
          <p:cNvPr id="14" name="図 13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924646" y="9054924"/>
            <a:ext cx="2880321" cy="1251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5607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5000"/>
            <a:lum/>
          </a:blip>
          <a:srcRect/>
          <a:stretch>
            <a:fillRect l="-1000" t="2000" r="-75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1710631" y="54148"/>
            <a:ext cx="4140000" cy="324000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お　申　込　方　法</a:t>
            </a:r>
            <a:endParaRPr lang="ja-JP" altLang="en-US" sz="16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65334" y="378148"/>
            <a:ext cx="66276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spc="-7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インターネット申請・申込みサービスから</a:t>
            </a:r>
            <a:r>
              <a:rPr lang="ja-JP" altLang="ja-JP" sz="1200" spc="-7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お申込</a:t>
            </a:r>
            <a:r>
              <a:rPr lang="ja-JP" altLang="en-US" sz="1200" spc="-7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み</a:t>
            </a:r>
            <a:r>
              <a:rPr lang="ja-JP" altLang="ja-JP" sz="1200" spc="-7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ください。</a:t>
            </a:r>
            <a:endParaRPr lang="en-US" altLang="ja-JP" sz="1200" spc="-70" dirty="0" smtClean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12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ja-JP" sz="12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定員に達し次第申込みを締め切ります。</a:t>
            </a:r>
            <a:endParaRPr lang="en-US" altLang="ja-JP" sz="12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12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en-US" altLang="ja-JP" sz="1200" dirty="0" err="1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URL】https</a:t>
            </a:r>
            <a:r>
              <a:rPr lang="en-US" altLang="ja-JP" sz="12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://www.shinsei.pref.osaka.lg.jp/ers/input?tetudukiId=2019100037</a:t>
            </a:r>
            <a:endParaRPr lang="en-US" altLang="ja-JP" sz="1200" dirty="0" smtClean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12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en-US" altLang="ja-JP" sz="1200" b="1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@shinsei.pref.osaka.lg.jp</a:t>
            </a:r>
            <a:r>
              <a:rPr lang="ja-JP" altLang="en-US" sz="12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からのメールを受信できる設定にしてください。</a:t>
            </a:r>
            <a:endParaRPr lang="en-US" altLang="ja-JP" sz="1200" dirty="0" smtClean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1710631" y="2505740"/>
            <a:ext cx="4140000" cy="324000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内　容</a:t>
            </a:r>
            <a:endParaRPr lang="ja-JP" altLang="en-US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-6400063" y="10255868"/>
            <a:ext cx="662766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b="1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200" b="1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ja-JP" sz="1200" b="1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各メーカー</a:t>
            </a:r>
            <a:r>
              <a:rPr lang="ja-JP" altLang="ja-JP" sz="1200" b="1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の項目と内容は</a:t>
            </a:r>
            <a:r>
              <a:rPr lang="ja-JP" altLang="ja-JP" sz="1200" b="1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、ホームページ</a:t>
            </a:r>
            <a:r>
              <a:rPr lang="ja-JP" altLang="ja-JP" sz="1200" b="1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から</a:t>
            </a:r>
            <a:r>
              <a:rPr lang="ja-JP" altLang="ja-JP" sz="1200" b="1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確認</a:t>
            </a:r>
            <a:r>
              <a:rPr lang="ja-JP" altLang="en-US" sz="1200" b="1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</a:t>
            </a:r>
            <a:r>
              <a:rPr lang="ja-JP" altLang="ja-JP" sz="1200" b="1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できます</a:t>
            </a:r>
            <a:endParaRPr lang="ja-JP" altLang="ja-JP" sz="12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ja-JP" sz="12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ja-JP" sz="12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【ＵＲＬ】</a:t>
            </a:r>
            <a:r>
              <a:rPr lang="en-US" altLang="ja-JP" sz="12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http://www.pref.osaka.lg.jp/energy/suisokanrenn/index.html</a:t>
            </a:r>
            <a:endParaRPr lang="ja-JP" altLang="ja-JP" sz="12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1710631" y="8423666"/>
            <a:ext cx="4140000" cy="324000"/>
          </a:xfrm>
          <a:prstGeom prst="roundRect">
            <a:avLst/>
          </a:prstGeom>
          <a:solidFill>
            <a:srgbClr val="00206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技　術　提　案　等　に　つ　い　て</a:t>
            </a:r>
            <a:endParaRPr lang="ja-JP" altLang="en-US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429855" y="8852384"/>
            <a:ext cx="662766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水素関連機器メーカーの「新技術ニーズ」と、府内の中小企業等から後日提出していただく「技術提案」が合致する案件については、別途、個別面談を実施します。詳細は、当日ご説明いたします。</a:t>
            </a:r>
          </a:p>
        </p:txBody>
      </p:sp>
      <p:sp>
        <p:nvSpPr>
          <p:cNvPr id="19" name="正方形/長方形 18"/>
          <p:cNvSpPr/>
          <p:nvPr/>
        </p:nvSpPr>
        <p:spPr>
          <a:xfrm>
            <a:off x="-19432" y="9641377"/>
            <a:ext cx="7580695" cy="105202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spcCol="0" rtlCol="0" anchor="ctr"/>
          <a:lstStyle/>
          <a:p>
            <a:endParaRPr lang="ja-JP" altLang="en-US" sz="1100" dirty="0">
              <a:solidFill>
                <a:prstClr val="white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 bwMode="white">
          <a:xfrm>
            <a:off x="1223077" y="9995022"/>
            <a:ext cx="6203314" cy="582378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r>
              <a:rPr lang="ja-JP" altLang="en-US" sz="1100" b="1" dirty="0">
                <a:solidFill>
                  <a:prstClr val="white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大阪府 商工労働部　成長産業振興室 産業創造課 新エネルギー産業グループ　</a:t>
            </a:r>
          </a:p>
          <a:p>
            <a:r>
              <a:rPr lang="ja-JP" altLang="en-US" sz="1000" spc="-91" dirty="0">
                <a:solidFill>
                  <a:prstClr val="white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〒</a:t>
            </a:r>
            <a:r>
              <a:rPr lang="en-US" altLang="ja-JP" sz="1000" spc="-91" dirty="0">
                <a:solidFill>
                  <a:prstClr val="white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559-8555</a:t>
            </a:r>
            <a:r>
              <a:rPr lang="ja-JP" altLang="en-US" sz="1000" spc="-91" dirty="0">
                <a:solidFill>
                  <a:prstClr val="white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大阪市住之江区南港北</a:t>
            </a:r>
            <a:r>
              <a:rPr lang="en-US" altLang="ja-JP" sz="1000" spc="-91" dirty="0">
                <a:solidFill>
                  <a:prstClr val="white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1-14-16</a:t>
            </a:r>
            <a:r>
              <a:rPr lang="ja-JP" altLang="en-US" sz="1000" spc="-91" dirty="0">
                <a:solidFill>
                  <a:prstClr val="white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咲洲庁舎（さきしまコスモタワー）２５階</a:t>
            </a:r>
          </a:p>
          <a:p>
            <a:r>
              <a:rPr lang="ja-JP" altLang="en-US" sz="1000" spc="-91" dirty="0">
                <a:solidFill>
                  <a:prstClr val="white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電話：</a:t>
            </a:r>
            <a:r>
              <a:rPr lang="en-US" altLang="ja-JP" sz="1000" spc="-91" dirty="0" smtClean="0">
                <a:solidFill>
                  <a:prstClr val="white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06-6210-9269</a:t>
            </a:r>
            <a:r>
              <a:rPr lang="ja-JP" altLang="en-US" sz="1000" spc="-91" dirty="0" smtClean="0">
                <a:solidFill>
                  <a:prstClr val="white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lang="ja-JP" altLang="en-US" sz="1000" spc="-91" dirty="0">
                <a:solidFill>
                  <a:prstClr val="white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直通）　　　</a:t>
            </a:r>
            <a:r>
              <a:rPr lang="en-US" altLang="ja-JP" sz="1000" spc="-91" dirty="0">
                <a:solidFill>
                  <a:prstClr val="white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FAX</a:t>
            </a:r>
            <a:r>
              <a:rPr lang="ja-JP" altLang="en-US" sz="1000" spc="-91" dirty="0">
                <a:solidFill>
                  <a:prstClr val="white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000" spc="-91" dirty="0">
                <a:solidFill>
                  <a:prstClr val="white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06-6210-9296</a:t>
            </a:r>
            <a:r>
              <a:rPr lang="ja-JP" altLang="en-US" sz="1000" spc="-91" dirty="0">
                <a:solidFill>
                  <a:prstClr val="white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000" spc="-91" dirty="0">
                <a:solidFill>
                  <a:prstClr val="white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E-mail</a:t>
            </a:r>
            <a:r>
              <a:rPr lang="ja-JP" altLang="en-US" sz="1000" spc="-91" dirty="0">
                <a:solidFill>
                  <a:prstClr val="white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000" spc="-91" dirty="0">
                <a:solidFill>
                  <a:prstClr val="white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sangyosozo@gbox.pref.osaka.lg.jp</a:t>
            </a:r>
          </a:p>
        </p:txBody>
      </p:sp>
      <p:sp>
        <p:nvSpPr>
          <p:cNvPr id="21" name="テキスト ボックス 20"/>
          <p:cNvSpPr txBox="1"/>
          <p:nvPr/>
        </p:nvSpPr>
        <p:spPr bwMode="white">
          <a:xfrm>
            <a:off x="213093" y="10145232"/>
            <a:ext cx="916906" cy="29694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lIns="104306" tIns="52153" rIns="104306" bIns="52153" rtlCol="0">
            <a:spAutoFit/>
          </a:bodyPr>
          <a:lstStyle/>
          <a:p>
            <a:pPr algn="ctr"/>
            <a:r>
              <a:rPr lang="ja-JP" altLang="en-US" sz="1200" b="1" dirty="0">
                <a:solidFill>
                  <a:prstClr val="white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問合せ先</a:t>
            </a:r>
          </a:p>
        </p:txBody>
      </p:sp>
      <p:sp>
        <p:nvSpPr>
          <p:cNvPr id="22" name="テキスト ボックス 21"/>
          <p:cNvSpPr txBox="1"/>
          <p:nvPr/>
        </p:nvSpPr>
        <p:spPr bwMode="white">
          <a:xfrm>
            <a:off x="130373" y="9641377"/>
            <a:ext cx="7296018" cy="305379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pPr algn="ctr"/>
            <a:r>
              <a:rPr lang="ja-JP" altLang="en-US" sz="1300" dirty="0" smtClean="0">
                <a:solidFill>
                  <a:prstClr val="white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■主催：大阪府、大阪商工会議所  ■共催：りそな銀行　■協力：</a:t>
            </a:r>
            <a:r>
              <a:rPr lang="en-US" altLang="ja-JP" sz="1300" dirty="0" smtClean="0">
                <a:solidFill>
                  <a:prstClr val="white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MOBIO</a:t>
            </a:r>
            <a:endParaRPr lang="ja-JP" altLang="en-US" dirty="0">
              <a:solidFill>
                <a:prstClr val="white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23" name="直線コネクタ 22"/>
          <p:cNvCxnSpPr/>
          <p:nvPr/>
        </p:nvCxnSpPr>
        <p:spPr>
          <a:xfrm>
            <a:off x="130373" y="9995022"/>
            <a:ext cx="7296018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角丸四角形 6"/>
          <p:cNvSpPr/>
          <p:nvPr/>
        </p:nvSpPr>
        <p:spPr>
          <a:xfrm>
            <a:off x="1362642" y="1419801"/>
            <a:ext cx="4835979" cy="797838"/>
          </a:xfrm>
          <a:prstGeom prst="roundRect">
            <a:avLst/>
          </a:prstGeom>
          <a:solidFill>
            <a:schemeClr val="accent5">
              <a:lumMod val="60000"/>
              <a:lumOff val="40000"/>
              <a:alpha val="3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pic>
        <p:nvPicPr>
          <p:cNvPr id="8" name="Picture 6" descr="ã¹ããããããäºº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115" r="29543"/>
          <a:stretch/>
        </p:blipFill>
        <p:spPr bwMode="auto">
          <a:xfrm>
            <a:off x="4969662" y="1419801"/>
            <a:ext cx="436193" cy="877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テキスト ボックス 8"/>
          <p:cNvSpPr txBox="1"/>
          <p:nvPr/>
        </p:nvSpPr>
        <p:spPr>
          <a:xfrm>
            <a:off x="1617770" y="1448197"/>
            <a:ext cx="26985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spc="-8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携帯電話、スマートフォンからの</a:t>
            </a:r>
            <a:endParaRPr lang="en-US" altLang="ja-JP" sz="1100" spc="-80" dirty="0" smtClean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spc="-8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お申込も可能です！</a:t>
            </a:r>
            <a:endParaRPr lang="en-US" altLang="ja-JP" sz="1100" spc="-80" dirty="0" smtClean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1100" spc="-8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QR</a:t>
            </a:r>
            <a:r>
              <a:rPr lang="ja-JP" altLang="en-US" sz="1100" spc="-8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コードを読み取り、ウェブサイトから</a:t>
            </a:r>
            <a:endParaRPr lang="en-US" altLang="ja-JP" sz="1100" spc="-80" dirty="0" smtClean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spc="-8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お申込みください</a:t>
            </a:r>
            <a:endParaRPr lang="ja-JP" altLang="en-US" sz="1100" spc="-8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465334" y="2786046"/>
            <a:ext cx="6627667" cy="5355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１．基調講演</a:t>
            </a:r>
            <a:endParaRPr kumimoji="0" lang="en-US" altLang="ja-JP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0"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</a:t>
            </a:r>
            <a:r>
              <a:rPr kumimoji="0" lang="en-US" altLang="ja-JP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『</a:t>
            </a:r>
            <a:r>
              <a:rPr kumimoji="0" lang="ja-JP" altLang="ja-JP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宇宙探査イノベーションハブへのご案内</a:t>
            </a:r>
            <a:r>
              <a:rPr kumimoji="0" lang="en-US" altLang="ja-JP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』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kumimoji="0" lang="ja-JP" altLang="ja-JP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国立研究開発法人　宇宙航空研究開発機構（JAXA）</a:t>
            </a:r>
            <a:br>
              <a:rPr kumimoji="0" lang="ja-JP" altLang="ja-JP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kumimoji="0" lang="ja-JP" altLang="ja-JP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0" lang="ja-JP" alt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0" lang="ja-JP" altLang="en-US" sz="14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0" lang="ja-JP" altLang="ja-JP" sz="14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宇宙</a:t>
            </a:r>
            <a:r>
              <a:rPr kumimoji="0" lang="ja-JP" altLang="en-US" sz="14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探査</a:t>
            </a:r>
            <a:r>
              <a:rPr kumimoji="0" lang="ja-JP" altLang="ja-JP" sz="14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イノベーションハブ</a:t>
            </a:r>
            <a:r>
              <a:rPr kumimoji="0" lang="ja-JP" altLang="ja-JP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副ハブ長　川崎　一義　氏</a:t>
            </a:r>
            <a:br>
              <a:rPr kumimoji="0" lang="ja-JP" altLang="ja-JP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kumimoji="0" lang="ja-JP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0" lang="ja-JP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</a:t>
            </a:r>
            <a:r>
              <a:rPr kumimoji="0" lang="en-US" altLang="ja-JP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『</a:t>
            </a:r>
            <a:r>
              <a:rPr kumimoji="0" lang="ja-JP" altLang="ja-JP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月面水素社会の実現に必要となる技術</a:t>
            </a:r>
            <a:r>
              <a:rPr kumimoji="0" lang="en-US" altLang="ja-JP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』</a:t>
            </a:r>
            <a:endParaRPr kumimoji="0" lang="ja-JP" altLang="ja-JP" sz="1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kumimoji="0" lang="ja-JP" altLang="ja-JP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国立研究開発法人　宇宙航空研究開発機構（JAXA）</a:t>
            </a:r>
            <a:br>
              <a:rPr kumimoji="0" lang="ja-JP" altLang="ja-JP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kumimoji="0" lang="ja-JP" altLang="ja-JP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kumimoji="0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研究開発部門　第一研究ユニット　研究領域主幹</a:t>
            </a:r>
            <a:r>
              <a:rPr kumimoji="0" lang="ja-JP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内藤　均　</a:t>
            </a:r>
            <a:r>
              <a:rPr kumimoji="0" lang="ja-JP" altLang="ja-JP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氏</a:t>
            </a:r>
            <a:r>
              <a:rPr kumimoji="0" lang="ja-JP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/>
            </a:r>
            <a:br>
              <a:rPr kumimoji="0" lang="ja-JP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kumimoji="0" lang="ja-JP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kumimoji="0" lang="en-US" altLang="ja-JP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２．水素関連機器メーカーの新技術ニーズ説明 </a:t>
            </a:r>
            <a:endParaRPr kumimoji="0" lang="en-US" altLang="ja-JP" sz="1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　　　　　　　　　　　　　　　　　　　　　</a:t>
            </a:r>
            <a:r>
              <a:rPr kumimoji="0"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kumimoji="0" lang="en-US" altLang="ja-JP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50</a:t>
            </a:r>
            <a:r>
              <a:rPr kumimoji="0"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音順）</a:t>
            </a:r>
            <a:endParaRPr kumimoji="0" lang="en-US" altLang="ja-JP" sz="1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1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1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1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1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1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1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1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３．名刺交換会 </a:t>
            </a:r>
          </a:p>
        </p:txBody>
      </p:sp>
      <p:graphicFrame>
        <p:nvGraphicFramePr>
          <p:cNvPr id="24" name="表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1088263"/>
              </p:ext>
            </p:extLst>
          </p:nvPr>
        </p:nvGraphicFramePr>
        <p:xfrm>
          <a:off x="791360" y="5459173"/>
          <a:ext cx="5904655" cy="215900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3679811">
                  <a:extLst>
                    <a:ext uri="{9D8B030D-6E8A-4147-A177-3AD203B41FA5}">
                      <a16:colId xmlns:a16="http://schemas.microsoft.com/office/drawing/2014/main" val="3732476478"/>
                    </a:ext>
                  </a:extLst>
                </a:gridCol>
                <a:gridCol w="2224844">
                  <a:extLst>
                    <a:ext uri="{9D8B030D-6E8A-4147-A177-3AD203B41FA5}">
                      <a16:colId xmlns:a16="http://schemas.microsoft.com/office/drawing/2014/main" val="34044310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メーカー名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関連機器・部材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3802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アイシン精機株式会社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エネファーム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1027352"/>
                  </a:ext>
                </a:extLst>
              </a:tr>
              <a:tr h="12029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大阪ガス株式会社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水素製造装置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59250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帝人エンジニアリング株式会社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水素ボンベ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99656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パナソニック株式会社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エネファーム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69675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日立造船株式会社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水素製造装置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0199038"/>
                  </a:ext>
                </a:extLst>
              </a:tr>
            </a:tbl>
          </a:graphicData>
        </a:graphic>
      </p:graphicFrame>
      <p:pic>
        <p:nvPicPr>
          <p:cNvPr id="2" name="図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69468" y="1479797"/>
            <a:ext cx="702054" cy="677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0959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1920</TotalTime>
  <Words>312</Words>
  <Application>Microsoft Office PowerPoint</Application>
  <PresentationFormat>ユーザー設定</PresentationFormat>
  <Paragraphs>84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HG丸ｺﾞｼｯｸM-PRO</vt:lpstr>
      <vt:lpstr>ＭＳ Ｐゴシック</vt:lpstr>
      <vt:lpstr>Arial</vt:lpstr>
      <vt:lpstr>Calibri</vt:lpstr>
      <vt:lpstr>Office ​​テーマ</vt:lpstr>
      <vt:lpstr>1_Office ​​テーマ</vt:lpstr>
      <vt:lpstr>PowerPoint プレゼンテーション</vt:lpstr>
      <vt:lpstr>PowerPoint プレゼンテーション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川村　美希子</dc:creator>
  <cp:lastModifiedBy>石田　小百合</cp:lastModifiedBy>
  <cp:revision>90</cp:revision>
  <cp:lastPrinted>2018-09-25T05:07:10Z</cp:lastPrinted>
  <dcterms:created xsi:type="dcterms:W3CDTF">2018-09-21T07:17:43Z</dcterms:created>
  <dcterms:modified xsi:type="dcterms:W3CDTF">2019-10-29T01:27:48Z</dcterms:modified>
</cp:coreProperties>
</file>