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0693400" cy="7561263"/>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47" autoAdjust="0"/>
    <p:restoredTop sz="86355" autoAdjust="0"/>
  </p:normalViewPr>
  <p:slideViewPr>
    <p:cSldViewPr>
      <p:cViewPr varScale="1">
        <p:scale>
          <a:sx n="68" d="100"/>
          <a:sy n="68" d="100"/>
        </p:scale>
        <p:origin x="1506" y="60"/>
      </p:cViewPr>
      <p:guideLst>
        <p:guide orient="horz" pos="2382"/>
        <p:guide pos="3368"/>
      </p:guideLst>
    </p:cSldViewPr>
  </p:slideViewPr>
  <p:outlineViewPr>
    <p:cViewPr>
      <p:scale>
        <a:sx n="75" d="100"/>
        <a:sy n="75" d="100"/>
      </p:scale>
      <p:origin x="0"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6" cy="496888"/>
          </a:xfrm>
          <a:prstGeom prst="rect">
            <a:avLst/>
          </a:prstGeom>
        </p:spPr>
        <p:txBody>
          <a:bodyPr vert="horz" lIns="91418" tIns="45710" rIns="91418" bIns="45710"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6038" y="1"/>
            <a:ext cx="2949576" cy="496888"/>
          </a:xfrm>
          <a:prstGeom prst="rect">
            <a:avLst/>
          </a:prstGeom>
        </p:spPr>
        <p:txBody>
          <a:bodyPr vert="horz" lIns="91418" tIns="45710" rIns="91418" bIns="45710" rtlCol="0"/>
          <a:lstStyle>
            <a:lvl1pPr algn="r">
              <a:defRPr sz="1300"/>
            </a:lvl1pPr>
          </a:lstStyle>
          <a:p>
            <a:fld id="{0DD1F5DA-9F3F-4EAD-B149-38D292385DF1}" type="datetimeFigureOut">
              <a:rPr kumimoji="1" lang="ja-JP" altLang="en-US" smtClean="0"/>
              <a:t>2021/9/22</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18" tIns="45710" rIns="91418" bIns="45710"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18" tIns="45710" rIns="91418"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5"/>
            <a:ext cx="2949576" cy="496887"/>
          </a:xfrm>
          <a:prstGeom prst="rect">
            <a:avLst/>
          </a:prstGeom>
        </p:spPr>
        <p:txBody>
          <a:bodyPr vert="horz" lIns="91418" tIns="45710" rIns="91418" bIns="4571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6038" y="9440865"/>
            <a:ext cx="2949576" cy="496887"/>
          </a:xfrm>
          <a:prstGeom prst="rect">
            <a:avLst/>
          </a:prstGeom>
        </p:spPr>
        <p:txBody>
          <a:bodyPr vert="horz" lIns="91418" tIns="45710" rIns="91418" bIns="45710" rtlCol="0" anchor="b"/>
          <a:lstStyle>
            <a:lvl1pPr algn="r">
              <a:defRPr sz="1300"/>
            </a:lvl1pPr>
          </a:lstStyle>
          <a:p>
            <a:fld id="{45628700-4C0E-478C-BF63-B8F6378ECA30}" type="slidenum">
              <a:rPr kumimoji="1" lang="ja-JP" altLang="en-US" smtClean="0"/>
              <a:t>‹#›</a:t>
            </a:fld>
            <a:endParaRPr kumimoji="1" lang="ja-JP" altLang="en-US"/>
          </a:p>
        </p:txBody>
      </p:sp>
    </p:spTree>
    <p:extLst>
      <p:ext uri="{BB962C8B-B14F-4D97-AF65-F5344CB8AC3E}">
        <p14:creationId xmlns:p14="http://schemas.microsoft.com/office/powerpoint/2010/main" val="4012780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1</a:t>
            </a:fld>
            <a:endParaRPr kumimoji="1" lang="ja-JP" altLang="en-US"/>
          </a:p>
        </p:txBody>
      </p:sp>
    </p:spTree>
    <p:extLst>
      <p:ext uri="{BB962C8B-B14F-4D97-AF65-F5344CB8AC3E}">
        <p14:creationId xmlns:p14="http://schemas.microsoft.com/office/powerpoint/2010/main" val="2629426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3"/>
            <a:ext cx="908939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312886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066879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2"/>
            <a:ext cx="2406015"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670" y="302802"/>
            <a:ext cx="7039822"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4701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27720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2"/>
            <a:ext cx="9089390" cy="1501751"/>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29102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17332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98879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24549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9476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1050"/>
            <a:ext cx="3518055" cy="1281214"/>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7441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33560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183F881F-B461-4E0F-8ACA-E7513AA675C5}" type="datetimeFigureOut">
              <a:rPr kumimoji="1" lang="ja-JP" altLang="en-US" smtClean="0"/>
              <a:t>2021/9/22</a:t>
            </a:fld>
            <a:endParaRPr kumimoji="1" lang="ja-JP" altLang="en-US"/>
          </a:p>
        </p:txBody>
      </p:sp>
      <p:sp>
        <p:nvSpPr>
          <p:cNvPr id="5" name="フッター プレースホルダー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442514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ref.osaka.lg.jp/kaigoshien/keikaku/index.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koreikaigo-g05@sbox.pref.osaka.lg.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正方形/長方形 241"/>
          <p:cNvSpPr/>
          <p:nvPr/>
        </p:nvSpPr>
        <p:spPr>
          <a:xfrm>
            <a:off x="0" y="-4425"/>
            <a:ext cx="10693400"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74060" y="7735"/>
            <a:ext cx="10529224" cy="342939"/>
          </a:xfrm>
          <a:prstGeom prst="rect">
            <a:avLst/>
          </a:prstGeom>
          <a:noFill/>
          <a:ln>
            <a:noFill/>
          </a:ln>
        </p:spPr>
        <p:txBody>
          <a:bodyPr wrap="square" lIns="95782" tIns="47891" rIns="95782" bIns="47891" rtlCol="0">
            <a:spAutoFit/>
          </a:bodyPr>
          <a:lstStyle/>
          <a:p>
            <a:pPr algn="ctr"/>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介護予防ケアマネジメントにおけるアセスメントへの</a:t>
            </a:r>
            <a:r>
              <a:rPr lang="en-US" altLang="ja-JP" sz="1600" b="1" dirty="0" smtClean="0">
                <a:solidFill>
                  <a:schemeClr val="bg1"/>
                </a:solidFill>
                <a:latin typeface="HG丸ｺﾞｼｯｸM-PRO" panose="020F0600000000000000" pitchFamily="50" charset="-128"/>
                <a:ea typeface="HG丸ｺﾞｼｯｸM-PRO" panose="020F0600000000000000" pitchFamily="50" charset="-128"/>
              </a:rPr>
              <a:t>ICT</a:t>
            </a:r>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導入検討に</a:t>
            </a:r>
            <a:r>
              <a:rPr lang="ja-JP" altLang="en-US" sz="1600" b="1" dirty="0">
                <a:solidFill>
                  <a:schemeClr val="bg1"/>
                </a:solidFill>
                <a:latin typeface="HG丸ｺﾞｼｯｸM-PRO" panose="020F0600000000000000" pitchFamily="50" charset="-128"/>
                <a:ea typeface="HG丸ｺﾞｼｯｸM-PRO" panose="020F0600000000000000" pitchFamily="50" charset="-128"/>
              </a:rPr>
              <a:t>係</a:t>
            </a:r>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るサウンディング型市場調査 実施要領</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600" dirty="0">
                <a:solidFill>
                  <a:schemeClr val="bg1"/>
                </a:solidFill>
                <a:latin typeface="HG丸ｺﾞｼｯｸM-PRO" panose="020F0600000000000000" pitchFamily="50" charset="-128"/>
                <a:ea typeface="HG丸ｺﾞｼｯｸM-PRO" panose="020F0600000000000000" pitchFamily="50" charset="-128"/>
              </a:rPr>
              <a:t>　</a:t>
            </a:r>
          </a:p>
        </p:txBody>
      </p:sp>
      <p:sp>
        <p:nvSpPr>
          <p:cNvPr id="282" name="正方形/長方形 281"/>
          <p:cNvSpPr/>
          <p:nvPr/>
        </p:nvSpPr>
        <p:spPr>
          <a:xfrm>
            <a:off x="74061" y="539333"/>
            <a:ext cx="5200631" cy="3016210"/>
          </a:xfrm>
          <a:prstGeom prst="rect">
            <a:avLst/>
          </a:prstGeom>
        </p:spPr>
        <p:txBody>
          <a:bodyPr wrap="square" lIns="0" tIns="0" rIns="0" bIns="0">
            <a:spAutoFit/>
          </a:bodyPr>
          <a:lstStyle/>
          <a:p>
            <a:r>
              <a:rPr lang="ja-JP" altLang="ja-JP" sz="1100" b="1" dirty="0"/>
              <a:t>１</a:t>
            </a:r>
            <a:r>
              <a:rPr lang="ja-JP" altLang="ja-JP" sz="1100" b="1" dirty="0" smtClean="0"/>
              <a:t>．</a:t>
            </a:r>
            <a:r>
              <a:rPr lang="ja-JP" altLang="en-US" sz="1100" b="1" dirty="0" smtClean="0"/>
              <a:t>調査の目的</a:t>
            </a:r>
            <a:endParaRPr lang="ja-JP" altLang="ja-JP" sz="1100" dirty="0"/>
          </a:p>
          <a:p>
            <a:pPr marL="179388" indent="90488">
              <a:spcBef>
                <a:spcPts val="600"/>
              </a:spcBef>
            </a:pPr>
            <a:r>
              <a:rPr lang="ja-JP" altLang="en-US" sz="900" dirty="0" smtClean="0">
                <a:latin typeface="HG丸ｺﾞｼｯｸM-PRO" panose="020F0600000000000000" pitchFamily="50" charset="-128"/>
                <a:ea typeface="HG丸ｺﾞｼｯｸM-PRO" panose="020F0600000000000000" pitchFamily="50" charset="-128"/>
              </a:rPr>
              <a:t>団塊の世代が</a:t>
            </a:r>
            <a:r>
              <a:rPr lang="en-US" altLang="ja-JP" sz="900" dirty="0" smtClean="0">
                <a:latin typeface="HG丸ｺﾞｼｯｸM-PRO" panose="020F0600000000000000" pitchFamily="50" charset="-128"/>
                <a:ea typeface="HG丸ｺﾞｼｯｸM-PRO" panose="020F0600000000000000" pitchFamily="50" charset="-128"/>
              </a:rPr>
              <a:t>75</a:t>
            </a:r>
            <a:r>
              <a:rPr lang="ja-JP" altLang="en-US" sz="900" dirty="0" smtClean="0">
                <a:latin typeface="HG丸ｺﾞｼｯｸM-PRO" panose="020F0600000000000000" pitchFamily="50" charset="-128"/>
                <a:ea typeface="HG丸ｺﾞｼｯｸM-PRO" panose="020F0600000000000000" pitchFamily="50" charset="-128"/>
              </a:rPr>
              <a:t>歳以上となる</a:t>
            </a:r>
            <a:r>
              <a:rPr lang="en-US" altLang="ja-JP" sz="900" dirty="0" smtClean="0">
                <a:latin typeface="HG丸ｺﾞｼｯｸM-PRO" panose="020F0600000000000000" pitchFamily="50" charset="-128"/>
                <a:ea typeface="HG丸ｺﾞｼｯｸM-PRO" panose="020F0600000000000000" pitchFamily="50" charset="-128"/>
              </a:rPr>
              <a:t>2025</a:t>
            </a:r>
            <a:r>
              <a:rPr lang="ja-JP" altLang="en-US" sz="900" dirty="0" smtClean="0">
                <a:latin typeface="HG丸ｺﾞｼｯｸM-PRO" panose="020F0600000000000000" pitchFamily="50" charset="-128"/>
                <a:ea typeface="HG丸ｺﾞｼｯｸM-PRO" panose="020F0600000000000000" pitchFamily="50" charset="-128"/>
              </a:rPr>
              <a:t>年、団塊ジュニア世代が</a:t>
            </a:r>
            <a:r>
              <a:rPr lang="en-US" altLang="ja-JP" sz="900" dirty="0" smtClean="0">
                <a:latin typeface="HG丸ｺﾞｼｯｸM-PRO" panose="020F0600000000000000" pitchFamily="50" charset="-128"/>
                <a:ea typeface="HG丸ｺﾞｼｯｸM-PRO" panose="020F0600000000000000" pitchFamily="50" charset="-128"/>
              </a:rPr>
              <a:t>65</a:t>
            </a:r>
            <a:r>
              <a:rPr lang="ja-JP" altLang="en-US" sz="900" dirty="0" smtClean="0">
                <a:latin typeface="HG丸ｺﾞｼｯｸM-PRO" panose="020F0600000000000000" pitchFamily="50" charset="-128"/>
                <a:ea typeface="HG丸ｺﾞｼｯｸM-PRO" panose="020F0600000000000000" pitchFamily="50" charset="-128"/>
              </a:rPr>
              <a:t>歳以上となる</a:t>
            </a:r>
            <a:r>
              <a:rPr lang="en-US" altLang="ja-JP" sz="900" dirty="0" smtClean="0">
                <a:latin typeface="HG丸ｺﾞｼｯｸM-PRO" panose="020F0600000000000000" pitchFamily="50" charset="-128"/>
                <a:ea typeface="HG丸ｺﾞｼｯｸM-PRO" panose="020F0600000000000000" pitchFamily="50" charset="-128"/>
              </a:rPr>
              <a:t>2040</a:t>
            </a:r>
            <a:r>
              <a:rPr lang="ja-JP" altLang="en-US" sz="900" dirty="0" smtClean="0">
                <a:latin typeface="HG丸ｺﾞｼｯｸM-PRO" panose="020F0600000000000000" pitchFamily="50" charset="-128"/>
                <a:ea typeface="HG丸ｺﾞｼｯｸM-PRO" panose="020F0600000000000000" pitchFamily="50" charset="-128"/>
              </a:rPr>
              <a:t>年が目前に迫り、日本中で急速に高齢化が進行しています。　　</a:t>
            </a:r>
            <a:endParaRPr lang="en-US" altLang="ja-JP" sz="900" dirty="0" smtClean="0">
              <a:latin typeface="HG丸ｺﾞｼｯｸM-PRO" panose="020F0600000000000000" pitchFamily="50" charset="-128"/>
              <a:ea typeface="HG丸ｺﾞｼｯｸM-PRO" panose="020F0600000000000000" pitchFamily="50" charset="-128"/>
            </a:endParaRPr>
          </a:p>
          <a:p>
            <a:pPr marL="179388" indent="90488"/>
            <a:r>
              <a:rPr lang="ja-JP" altLang="en-US" sz="900" dirty="0" smtClean="0">
                <a:latin typeface="HG丸ｺﾞｼｯｸM-PRO" panose="020F0600000000000000" pitchFamily="50" charset="-128"/>
                <a:ea typeface="HG丸ｺﾞｼｯｸM-PRO" panose="020F0600000000000000" pitchFamily="50" charset="-128"/>
              </a:rPr>
              <a:t>その中で、大阪府は要介護認定率が全国の中で最も高く、また軽度者（要支援１・２、要介護１・２）の割合が高いという特徴があります。また、令和</a:t>
            </a:r>
            <a:r>
              <a:rPr lang="en-US" altLang="ja-JP" sz="900" dirty="0" smtClean="0">
                <a:latin typeface="HG丸ｺﾞｼｯｸM-PRO" panose="020F0600000000000000" pitchFamily="50" charset="-128"/>
                <a:ea typeface="HG丸ｺﾞｼｯｸM-PRO" panose="020F0600000000000000" pitchFamily="50" charset="-128"/>
              </a:rPr>
              <a:t>3</a:t>
            </a:r>
            <a:r>
              <a:rPr lang="ja-JP" altLang="en-US" sz="900" dirty="0" smtClean="0">
                <a:latin typeface="HG丸ｺﾞｼｯｸM-PRO" panose="020F0600000000000000" pitchFamily="50" charset="-128"/>
                <a:ea typeface="HG丸ｺﾞｼｯｸM-PRO" panose="020F0600000000000000" pitchFamily="50" charset="-128"/>
              </a:rPr>
              <a:t>年</a:t>
            </a:r>
            <a:r>
              <a:rPr lang="en-US" altLang="ja-JP" sz="900" dirty="0" smtClean="0">
                <a:latin typeface="HG丸ｺﾞｼｯｸM-PRO" panose="020F0600000000000000" pitchFamily="50" charset="-128"/>
                <a:ea typeface="HG丸ｺﾞｼｯｸM-PRO" panose="020F0600000000000000" pitchFamily="50" charset="-128"/>
              </a:rPr>
              <a:t>5</a:t>
            </a:r>
            <a:r>
              <a:rPr lang="ja-JP" altLang="en-US" sz="900" dirty="0" smtClean="0">
                <a:latin typeface="HG丸ｺﾞｼｯｸM-PRO" panose="020F0600000000000000" pitchFamily="50" charset="-128"/>
                <a:ea typeface="HG丸ｺﾞｼｯｸM-PRO" panose="020F0600000000000000" pitchFamily="50" charset="-128"/>
              </a:rPr>
              <a:t>月に厚生労働省が発表した</a:t>
            </a:r>
            <a:r>
              <a:rPr lang="en-US" altLang="ja-JP" sz="900" dirty="0" smtClean="0">
                <a:latin typeface="HG丸ｺﾞｼｯｸM-PRO" panose="020F0600000000000000" pitchFamily="50" charset="-128"/>
                <a:ea typeface="HG丸ｺﾞｼｯｸM-PRO" panose="020F0600000000000000" pitchFamily="50" charset="-128"/>
              </a:rPr>
              <a:t>2021</a:t>
            </a:r>
            <a:r>
              <a:rPr lang="ja-JP" altLang="en-US"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23</a:t>
            </a:r>
            <a:r>
              <a:rPr lang="ja-JP" altLang="en-US" sz="900" dirty="0" smtClean="0">
                <a:latin typeface="HG丸ｺﾞｼｯｸM-PRO" panose="020F0600000000000000" pitchFamily="50" charset="-128"/>
                <a:ea typeface="HG丸ｺﾞｼｯｸM-PRO" panose="020F0600000000000000" pitchFamily="50" charset="-128"/>
              </a:rPr>
              <a:t>年度の</a:t>
            </a:r>
            <a:r>
              <a:rPr lang="en-US" altLang="ja-JP" sz="900" dirty="0" smtClean="0">
                <a:latin typeface="HG丸ｺﾞｼｯｸM-PRO" panose="020F0600000000000000" pitchFamily="50" charset="-128"/>
                <a:ea typeface="HG丸ｺﾞｼｯｸM-PRO" panose="020F0600000000000000" pitchFamily="50" charset="-128"/>
              </a:rPr>
              <a:t>65</a:t>
            </a:r>
            <a:r>
              <a:rPr lang="ja-JP" altLang="en-US" sz="900" dirty="0" smtClean="0">
                <a:latin typeface="HG丸ｺﾞｼｯｸM-PRO" panose="020F0600000000000000" pitchFamily="50" charset="-128"/>
                <a:ea typeface="HG丸ｺﾞｼｯｸM-PRO" panose="020F0600000000000000" pitchFamily="50" charset="-128"/>
              </a:rPr>
              <a:t>歳以上の介護保険料は、全国平均が月</a:t>
            </a:r>
            <a:r>
              <a:rPr lang="en-US" altLang="ja-JP" sz="900" dirty="0">
                <a:latin typeface="HG丸ｺﾞｼｯｸM-PRO" panose="020F0600000000000000" pitchFamily="50" charset="-128"/>
                <a:ea typeface="HG丸ｺﾞｼｯｸM-PRO" panose="020F0600000000000000" pitchFamily="50" charset="-128"/>
              </a:rPr>
              <a:t>6,014</a:t>
            </a:r>
            <a:r>
              <a:rPr lang="ja-JP" altLang="en-US" sz="900" dirty="0" smtClean="0">
                <a:latin typeface="HG丸ｺﾞｼｯｸM-PRO" panose="020F0600000000000000" pitchFamily="50" charset="-128"/>
                <a:ea typeface="HG丸ｺﾞｼｯｸM-PRO" panose="020F0600000000000000" pitchFamily="50" charset="-128"/>
              </a:rPr>
              <a:t>円であるところ、大阪府は沖縄県と並び保険料が都道府県の中で最も高い</a:t>
            </a:r>
            <a:r>
              <a:rPr lang="en-US" altLang="ja-JP" sz="900" dirty="0">
                <a:latin typeface="HG丸ｺﾞｼｯｸM-PRO" panose="020F0600000000000000" pitchFamily="50" charset="-128"/>
                <a:ea typeface="HG丸ｺﾞｼｯｸM-PRO" panose="020F0600000000000000" pitchFamily="50" charset="-128"/>
              </a:rPr>
              <a:t>6,826</a:t>
            </a:r>
            <a:r>
              <a:rPr lang="ja-JP" altLang="en-US" sz="900" dirty="0" smtClean="0">
                <a:latin typeface="HG丸ｺﾞｼｯｸM-PRO" panose="020F0600000000000000" pitchFamily="50" charset="-128"/>
                <a:ea typeface="HG丸ｺﾞｼｯｸM-PRO" panose="020F0600000000000000" pitchFamily="50" charset="-128"/>
              </a:rPr>
              <a:t>円となり、制度創設当初より</a:t>
            </a:r>
            <a:r>
              <a:rPr lang="en-US" altLang="ja-JP" sz="900" dirty="0" smtClean="0">
                <a:latin typeface="HG丸ｺﾞｼｯｸM-PRO" panose="020F0600000000000000" pitchFamily="50" charset="-128"/>
                <a:ea typeface="HG丸ｺﾞｼｯｸM-PRO" panose="020F0600000000000000" pitchFamily="50" charset="-128"/>
              </a:rPr>
              <a:t>2</a:t>
            </a:r>
            <a:r>
              <a:rPr lang="ja-JP" altLang="en-US" sz="900" dirty="0" smtClean="0">
                <a:latin typeface="HG丸ｺﾞｼｯｸM-PRO" panose="020F0600000000000000" pitchFamily="50" charset="-128"/>
                <a:ea typeface="HG丸ｺﾞｼｯｸM-PRO" panose="020F0600000000000000" pitchFamily="50" charset="-128"/>
              </a:rPr>
              <a:t>倍以上に</a:t>
            </a:r>
            <a:r>
              <a:rPr lang="ja-JP" altLang="en-US" sz="900" dirty="0">
                <a:latin typeface="HG丸ｺﾞｼｯｸM-PRO" panose="020F0600000000000000" pitchFamily="50" charset="-128"/>
                <a:ea typeface="HG丸ｺﾞｼｯｸM-PRO" panose="020F0600000000000000" pitchFamily="50" charset="-128"/>
              </a:rPr>
              <a:t>上昇</a:t>
            </a:r>
            <a:r>
              <a:rPr lang="ja-JP" altLang="en-US" sz="900" dirty="0" smtClean="0">
                <a:latin typeface="HG丸ｺﾞｼｯｸM-PRO" panose="020F0600000000000000" pitchFamily="50" charset="-128"/>
                <a:ea typeface="HG丸ｺﾞｼｯｸM-PRO" panose="020F0600000000000000" pitchFamily="50" charset="-128"/>
              </a:rPr>
              <a:t>している状況です。</a:t>
            </a:r>
            <a:r>
              <a:rPr lang="ja-JP" altLang="en-US" sz="900" dirty="0">
                <a:latin typeface="HG丸ｺﾞｼｯｸM-PRO" panose="020F0600000000000000" pitchFamily="50" charset="-128"/>
                <a:ea typeface="HG丸ｺﾞｼｯｸM-PRO" panose="020F0600000000000000" pitchFamily="50" charset="-128"/>
              </a:rPr>
              <a:t>　　</a:t>
            </a:r>
            <a:endParaRPr lang="en-US" altLang="ja-JP" sz="900" dirty="0">
              <a:latin typeface="HG丸ｺﾞｼｯｸM-PRO" panose="020F0600000000000000" pitchFamily="50" charset="-128"/>
              <a:ea typeface="HG丸ｺﾞｼｯｸM-PRO" panose="020F0600000000000000" pitchFamily="50" charset="-128"/>
            </a:endParaRPr>
          </a:p>
          <a:p>
            <a:pPr marL="179388" indent="90488"/>
            <a:r>
              <a:rPr lang="ja-JP" altLang="en-US" sz="900" dirty="0">
                <a:latin typeface="HG丸ｺﾞｼｯｸM-PRO" panose="020F0600000000000000" pitchFamily="50" charset="-128"/>
                <a:ea typeface="HG丸ｺﾞｼｯｸM-PRO" panose="020F0600000000000000" pitchFamily="50" charset="-128"/>
              </a:rPr>
              <a:t>急速に進む高齢化に伴い介護サービスを利用される方がますます増加し、介護保険料の更なる上昇や介護サービスを担う人材の不足が懸念されるなか、介護保険制度の持続可能性の確保が大きな課題となっています</a:t>
            </a:r>
            <a:r>
              <a:rPr lang="ja-JP" altLang="en-US" sz="900" dirty="0" smtClean="0">
                <a:latin typeface="HG丸ｺﾞｼｯｸM-PRO" panose="020F0600000000000000" pitchFamily="50" charset="-128"/>
                <a:ea typeface="HG丸ｺﾞｼｯｸM-PRO" panose="020F0600000000000000" pitchFamily="50" charset="-128"/>
              </a:rPr>
              <a:t>。このため、軽度者の重度化防止に向け、自立支援及び介護予防の</a:t>
            </a:r>
            <a:r>
              <a:rPr lang="ja-JP" altLang="en-US" sz="900" dirty="0" smtClean="0">
                <a:latin typeface="HG丸ｺﾞｼｯｸM-PRO" panose="020F0600000000000000" pitchFamily="50" charset="-128"/>
                <a:ea typeface="HG丸ｺﾞｼｯｸM-PRO" panose="020F0600000000000000" pitchFamily="50" charset="-128"/>
              </a:rPr>
              <a:t>取組が</a:t>
            </a:r>
            <a:r>
              <a:rPr lang="ja-JP" altLang="en-US" sz="900" dirty="0" smtClean="0">
                <a:latin typeface="HG丸ｺﾞｼｯｸM-PRO" panose="020F0600000000000000" pitchFamily="50" charset="-128"/>
                <a:ea typeface="HG丸ｺﾞｼｯｸM-PRO" panose="020F0600000000000000" pitchFamily="50" charset="-128"/>
              </a:rPr>
              <a:t>重要となります。</a:t>
            </a:r>
            <a:endParaRPr lang="en-US" altLang="ja-JP" sz="900" dirty="0" smtClean="0">
              <a:latin typeface="HG丸ｺﾞｼｯｸM-PRO" panose="020F0600000000000000" pitchFamily="50" charset="-128"/>
              <a:ea typeface="HG丸ｺﾞｼｯｸM-PRO" panose="020F0600000000000000" pitchFamily="50" charset="-128"/>
            </a:endParaRPr>
          </a:p>
          <a:p>
            <a:pPr marL="179388" indent="90488"/>
            <a:r>
              <a:rPr lang="ja-JP" altLang="en-US" sz="900" dirty="0" smtClean="0">
                <a:latin typeface="HG丸ｺﾞｼｯｸM-PRO" panose="020F0600000000000000" pitchFamily="50" charset="-128"/>
                <a:ea typeface="HG丸ｺﾞｼｯｸM-PRO" panose="020F0600000000000000" pitchFamily="50" charset="-128"/>
              </a:rPr>
              <a:t>現在、大阪府で</a:t>
            </a:r>
            <a:r>
              <a:rPr lang="ja-JP" altLang="en-US" sz="900" dirty="0">
                <a:latin typeface="HG丸ｺﾞｼｯｸM-PRO" panose="020F0600000000000000" pitchFamily="50" charset="-128"/>
                <a:ea typeface="HG丸ｺﾞｼｯｸM-PRO" panose="020F0600000000000000" pitchFamily="50" charset="-128"/>
              </a:rPr>
              <a:t>は、要支援者及び介護予防・日常生活支援総合事業対象者の方</a:t>
            </a:r>
            <a:r>
              <a:rPr lang="ja-JP" altLang="en-US" sz="900" dirty="0" smtClean="0">
                <a:latin typeface="HG丸ｺﾞｼｯｸM-PRO" panose="020F0600000000000000" pitchFamily="50" charset="-128"/>
                <a:ea typeface="HG丸ｺﾞｼｯｸM-PRO" panose="020F0600000000000000" pitchFamily="50" charset="-128"/>
              </a:rPr>
              <a:t>に対して、運動機能、栄養</a:t>
            </a:r>
            <a:r>
              <a:rPr lang="ja-JP" altLang="en-US" sz="900" dirty="0">
                <a:latin typeface="HG丸ｺﾞｼｯｸM-PRO" panose="020F0600000000000000" pitchFamily="50" charset="-128"/>
                <a:ea typeface="HG丸ｺﾞｼｯｸM-PRO" panose="020F0600000000000000" pitchFamily="50" charset="-128"/>
              </a:rPr>
              <a:t>状態</a:t>
            </a:r>
            <a:r>
              <a:rPr lang="ja-JP" altLang="en-US" sz="900" dirty="0" smtClean="0">
                <a:latin typeface="HG丸ｺﾞｼｯｸM-PRO" panose="020F0600000000000000" pitchFamily="50" charset="-128"/>
                <a:ea typeface="HG丸ｺﾞｼｯｸM-PRO" panose="020F0600000000000000" pitchFamily="50" charset="-128"/>
              </a:rPr>
              <a:t>及び口腔機能等の視点から専門職のアセスメントをもとに、「短期集中予防サービス」を受けていただき、フレイル状態から脱却し元気になることで、高齢者</a:t>
            </a:r>
            <a:r>
              <a:rPr lang="ja-JP" altLang="en-US" sz="900" dirty="0">
                <a:latin typeface="HG丸ｺﾞｼｯｸM-PRO" panose="020F0600000000000000" pitchFamily="50" charset="-128"/>
                <a:ea typeface="HG丸ｺﾞｼｯｸM-PRO" panose="020F0600000000000000" pitchFamily="50" charset="-128"/>
              </a:rPr>
              <a:t>ご本人が望む生活を実現</a:t>
            </a:r>
            <a:r>
              <a:rPr lang="ja-JP" altLang="en-US" sz="900" dirty="0" smtClean="0">
                <a:latin typeface="HG丸ｺﾞｼｯｸM-PRO" panose="020F0600000000000000" pitchFamily="50" charset="-128"/>
                <a:ea typeface="HG丸ｺﾞｼｯｸM-PRO" panose="020F0600000000000000" pitchFamily="50" charset="-128"/>
              </a:rPr>
              <a:t>するという介護予防活動を推進しています。</a:t>
            </a:r>
            <a:endParaRPr lang="en-US" altLang="ja-JP" sz="900" dirty="0">
              <a:latin typeface="HG丸ｺﾞｼｯｸM-PRO" panose="020F0600000000000000" pitchFamily="50" charset="-128"/>
              <a:ea typeface="HG丸ｺﾞｼｯｸM-PRO" panose="020F0600000000000000" pitchFamily="50" charset="-128"/>
            </a:endParaRPr>
          </a:p>
          <a:p>
            <a:pPr marL="179388" indent="90488"/>
            <a:r>
              <a:rPr lang="ja-JP" altLang="en-US" sz="900" dirty="0">
                <a:latin typeface="HG丸ｺﾞｼｯｸM-PRO" panose="020F0600000000000000" pitchFamily="50" charset="-128"/>
                <a:ea typeface="HG丸ｺﾞｼｯｸM-PRO" panose="020F0600000000000000" pitchFamily="50" charset="-128"/>
              </a:rPr>
              <a:t>更なる介護予防活動推進のために、</a:t>
            </a:r>
            <a:r>
              <a:rPr lang="en-US" altLang="ja-JP" sz="900" dirty="0">
                <a:latin typeface="HG丸ｺﾞｼｯｸM-PRO" panose="020F0600000000000000" pitchFamily="50" charset="-128"/>
                <a:ea typeface="HG丸ｺﾞｼｯｸM-PRO" panose="020F0600000000000000" pitchFamily="50" charset="-128"/>
              </a:rPr>
              <a:t>ICT</a:t>
            </a:r>
            <a:r>
              <a:rPr lang="ja-JP" altLang="en-US" sz="900" dirty="0">
                <a:latin typeface="HG丸ｺﾞｼｯｸM-PRO" panose="020F0600000000000000" pitchFamily="50" charset="-128"/>
                <a:ea typeface="HG丸ｺﾞｼｯｸM-PRO" panose="020F0600000000000000" pitchFamily="50" charset="-128"/>
              </a:rPr>
              <a:t>を活用した府域</a:t>
            </a:r>
            <a:r>
              <a:rPr lang="ja-JP" altLang="en-US" sz="900" dirty="0" smtClean="0">
                <a:latin typeface="HG丸ｺﾞｼｯｸM-PRO" panose="020F0600000000000000" pitchFamily="50" charset="-128"/>
                <a:ea typeface="HG丸ｺﾞｼｯｸM-PRO" panose="020F0600000000000000" pitchFamily="50" charset="-128"/>
              </a:rPr>
              <a:t>全体での効果的な</a:t>
            </a:r>
            <a:r>
              <a:rPr lang="ja-JP" altLang="en-US" sz="900" dirty="0">
                <a:latin typeface="HG丸ｺﾞｼｯｸM-PRO" panose="020F0600000000000000" pitchFamily="50" charset="-128"/>
                <a:ea typeface="HG丸ｺﾞｼｯｸM-PRO" panose="020F0600000000000000" pitchFamily="50" charset="-128"/>
              </a:rPr>
              <a:t>アセスメント事業の実現可能性</a:t>
            </a:r>
            <a:r>
              <a:rPr lang="ja-JP" altLang="en-US" sz="900" dirty="0" smtClean="0">
                <a:latin typeface="HG丸ｺﾞｼｯｸM-PRO" panose="020F0600000000000000" pitchFamily="50" charset="-128"/>
                <a:ea typeface="HG丸ｺﾞｼｯｸM-PRO" panose="020F0600000000000000" pitchFamily="50" charset="-128"/>
              </a:rPr>
              <a:t>を</a:t>
            </a:r>
            <a:r>
              <a:rPr lang="ja-JP" altLang="en-US" sz="900" dirty="0">
                <a:latin typeface="HG丸ｺﾞｼｯｸM-PRO" panose="020F0600000000000000" pitchFamily="50" charset="-128"/>
                <a:ea typeface="HG丸ｺﾞｼｯｸM-PRO" panose="020F0600000000000000" pitchFamily="50" charset="-128"/>
              </a:rPr>
              <a:t>模索</a:t>
            </a:r>
            <a:r>
              <a:rPr lang="ja-JP" altLang="en-US" sz="900" dirty="0" smtClean="0">
                <a:latin typeface="HG丸ｺﾞｼｯｸM-PRO" panose="020F0600000000000000" pitchFamily="50" charset="-128"/>
                <a:ea typeface="HG丸ｺﾞｼｯｸM-PRO" panose="020F0600000000000000" pitchFamily="50" charset="-128"/>
              </a:rPr>
              <a:t>しており、府が取り組む施策に合致した</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がある場合、府との事業連携の手法等により、府内市町村においてモデル的運用を行うことなどを検討しています。</a:t>
            </a:r>
            <a:endParaRPr lang="en-US" altLang="ja-JP" sz="900" dirty="0">
              <a:latin typeface="HG丸ｺﾞｼｯｸM-PRO" panose="020F0600000000000000" pitchFamily="50" charset="-128"/>
              <a:ea typeface="HG丸ｺﾞｼｯｸM-PRO" panose="020F0600000000000000" pitchFamily="50" charset="-128"/>
            </a:endParaRPr>
          </a:p>
          <a:p>
            <a:pPr marL="179388" indent="90488"/>
            <a:r>
              <a:rPr lang="ja-JP" altLang="en-US" sz="900" dirty="0" smtClean="0">
                <a:latin typeface="HG丸ｺﾞｼｯｸM-PRO" panose="020F0600000000000000" pitchFamily="50" charset="-128"/>
                <a:ea typeface="HG丸ｺﾞｼｯｸM-PRO" panose="020F0600000000000000" pitchFamily="50" charset="-128"/>
              </a:rPr>
              <a:t>介護予防ケアマネジメントにおける生活行為のアセスメントへの</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導入について、民間事業者の皆様の積極的な幅広いご意見・ご提案をお願いします。</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74060" y="6442412"/>
            <a:ext cx="5094116" cy="938719"/>
          </a:xfrm>
          <a:prstGeom prst="rect">
            <a:avLst/>
          </a:prstGeom>
          <a:ln>
            <a:noFill/>
          </a:ln>
        </p:spPr>
        <p:txBody>
          <a:bodyPr wrap="square" lIns="0" tIns="0" rIns="0" bIns="0">
            <a:spAutoFit/>
          </a:bodyPr>
          <a:lstStyle/>
          <a:p>
            <a:r>
              <a:rPr lang="ja-JP" altLang="en-US" sz="1100" b="1" dirty="0"/>
              <a:t>３</a:t>
            </a:r>
            <a:r>
              <a:rPr lang="ja-JP" altLang="ja-JP" sz="1100" b="1" dirty="0" smtClean="0"/>
              <a:t>．</a:t>
            </a:r>
            <a:r>
              <a:rPr lang="ja-JP" altLang="en-US" sz="1100" b="1" dirty="0" smtClean="0"/>
              <a:t>資料</a:t>
            </a:r>
            <a:endParaRPr lang="ja-JP" altLang="ja-JP" sz="1100" dirty="0" smtClean="0"/>
          </a:p>
          <a:p>
            <a:pPr>
              <a:spcBef>
                <a:spcPts val="600"/>
              </a:spcBef>
            </a:pPr>
            <a:r>
              <a:rPr lang="ja-JP" altLang="en-US"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（１）</a:t>
            </a:r>
            <a:r>
              <a:rPr lang="ja-JP" altLang="en-US" sz="900" dirty="0" smtClean="0">
                <a:latin typeface="HG丸ｺﾞｼｯｸM-PRO" panose="020F0600000000000000" pitchFamily="50" charset="-128"/>
                <a:ea typeface="HG丸ｺﾞｼｯｸM-PRO" panose="020F0600000000000000" pitchFamily="50" charset="-128"/>
              </a:rPr>
              <a:t>大阪府における介護保険の現状と課題　　</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（２）短期集中予防サービス</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（３）大阪府高齢者計画２０２１</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hlinkClick r:id="rId3"/>
              </a:rPr>
              <a:t>https://</a:t>
            </a:r>
            <a:r>
              <a:rPr lang="en-US" altLang="ja-JP" sz="900" dirty="0" smtClean="0">
                <a:latin typeface="HG丸ｺﾞｼｯｸM-PRO" panose="020F0600000000000000" pitchFamily="50" charset="-128"/>
                <a:ea typeface="HG丸ｺﾞｼｯｸM-PRO" panose="020F0600000000000000" pitchFamily="50" charset="-128"/>
                <a:hlinkClick r:id="rId3"/>
              </a:rPr>
              <a:t>www.pref.osaka.lg.jp/kaigoshien/keikaku/index.html</a:t>
            </a:r>
            <a:endParaRPr lang="en-US" altLang="ja-JP" sz="900" dirty="0" smtClean="0">
              <a:latin typeface="HG丸ｺﾞｼｯｸM-PRO" panose="020F0600000000000000" pitchFamily="50" charset="-128"/>
              <a:ea typeface="HG丸ｺﾞｼｯｸM-PRO" panose="020F0600000000000000" pitchFamily="50" charset="-128"/>
            </a:endParaRPr>
          </a:p>
          <a:p>
            <a:endParaRPr lang="ja-JP" altLang="ja-JP" sz="900" dirty="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5397626" y="3215854"/>
            <a:ext cx="5190130" cy="3323987"/>
          </a:xfrm>
          <a:prstGeom prst="rect">
            <a:avLst/>
          </a:prstGeom>
          <a:ln>
            <a:noFill/>
          </a:ln>
        </p:spPr>
        <p:txBody>
          <a:bodyPr wrap="square" lIns="0" tIns="0" rIns="0" bIns="0">
            <a:spAutoFit/>
          </a:bodyPr>
          <a:lstStyle/>
          <a:p>
            <a:r>
              <a:rPr lang="ja-JP" altLang="en-US" sz="900" dirty="0" smtClean="0">
                <a:latin typeface="HG丸ｺﾞｼｯｸM-PRO" panose="020F0600000000000000" pitchFamily="50" charset="-128"/>
                <a:ea typeface="HG丸ｺﾞｼｯｸM-PRO" panose="020F0600000000000000" pitchFamily="50" charset="-128"/>
              </a:rPr>
              <a:t>　（１</a:t>
            </a:r>
            <a:r>
              <a:rPr lang="ja-JP" altLang="en-US" sz="900" dirty="0">
                <a:latin typeface="HG丸ｺﾞｼｯｸM-PRO" panose="020F0600000000000000" pitchFamily="50" charset="-128"/>
                <a:ea typeface="HG丸ｺﾞｼｯｸM-PRO" panose="020F0600000000000000" pitchFamily="50" charset="-128"/>
              </a:rPr>
              <a:t>）本調査の扱い</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・調査へのご協力は、府との事業連携の前提条件となるものではありません。事業連携の可能性</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も含め、事業の実現可能性を検討するためのものであることをご了承ください。</a:t>
            </a:r>
          </a:p>
          <a:p>
            <a:r>
              <a:rPr lang="ja-JP" altLang="en-US" sz="900" dirty="0" smtClean="0">
                <a:latin typeface="HG丸ｺﾞｼｯｸM-PRO" panose="020F0600000000000000" pitchFamily="50" charset="-128"/>
                <a:ea typeface="HG丸ｺﾞｼｯｸM-PRO" panose="020F0600000000000000" pitchFamily="50" charset="-128"/>
              </a:rPr>
              <a:t>　　・調査でいただい</a:t>
            </a:r>
            <a:r>
              <a:rPr lang="ja-JP" altLang="en-US" sz="900" dirty="0">
                <a:latin typeface="HG丸ｺﾞｼｯｸM-PRO" panose="020F0600000000000000" pitchFamily="50" charset="-128"/>
                <a:ea typeface="HG丸ｺﾞｼｯｸM-PRO" panose="020F0600000000000000" pitchFamily="50" charset="-128"/>
              </a:rPr>
              <a:t>た</a:t>
            </a:r>
            <a:r>
              <a:rPr lang="ja-JP" altLang="en-US" sz="900" dirty="0" smtClean="0">
                <a:latin typeface="HG丸ｺﾞｼｯｸM-PRO" panose="020F0600000000000000" pitchFamily="50" charset="-128"/>
                <a:ea typeface="HG丸ｺﾞｼｯｸM-PRO" panose="020F0600000000000000" pitchFamily="50" charset="-128"/>
              </a:rPr>
              <a:t>ご意見・ご提案は、今後の介護予防施策の検討において、参考とさせていた</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だきます。なお、</a:t>
            </a:r>
            <a:r>
              <a:rPr lang="ja-JP" altLang="en-US" sz="900" dirty="0">
                <a:latin typeface="HG丸ｺﾞｼｯｸM-PRO" panose="020F0600000000000000" pitchFamily="50" charset="-128"/>
                <a:ea typeface="HG丸ｺﾞｼｯｸM-PRO" panose="020F0600000000000000" pitchFamily="50" charset="-128"/>
              </a:rPr>
              <a:t>ご意見等は、メールでの送付を基本</a:t>
            </a:r>
            <a:r>
              <a:rPr lang="ja-JP" altLang="en-US" sz="900" dirty="0" smtClean="0">
                <a:latin typeface="HG丸ｺﾞｼｯｸM-PRO" panose="020F0600000000000000" pitchFamily="50" charset="-128"/>
                <a:ea typeface="HG丸ｺﾞｼｯｸM-PRO" panose="020F0600000000000000" pitchFamily="50" charset="-128"/>
              </a:rPr>
              <a:t>とします。</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・ヒアリングをお願いする場合にあっては、双方の発言とも、あくまで調査時点での想定のもの</a:t>
            </a:r>
            <a:endParaRPr lang="en-US" altLang="ja-JP" sz="900" dirty="0" smtClean="0">
              <a:latin typeface="HG丸ｺﾞｼｯｸM-PRO" panose="020F0600000000000000" pitchFamily="50" charset="-128"/>
              <a:ea typeface="HG丸ｺﾞｼｯｸM-PRO" panose="020F0600000000000000" pitchFamily="50" charset="-128"/>
            </a:endParaRPr>
          </a:p>
          <a:p>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と</a:t>
            </a:r>
            <a:r>
              <a:rPr lang="ja-JP" altLang="en-US" sz="900" dirty="0">
                <a:latin typeface="HG丸ｺﾞｼｯｸM-PRO" panose="020F0600000000000000" pitchFamily="50" charset="-128"/>
                <a:ea typeface="HG丸ｺﾞｼｯｸM-PRO" panose="020F0600000000000000" pitchFamily="50" charset="-128"/>
              </a:rPr>
              <a:t>し</a:t>
            </a:r>
            <a:r>
              <a:rPr lang="ja-JP" altLang="en-US" sz="900" dirty="0" smtClean="0">
                <a:latin typeface="HG丸ｺﾞｼｯｸM-PRO" panose="020F0600000000000000" pitchFamily="50" charset="-128"/>
                <a:ea typeface="HG丸ｺﾞｼｯｸM-PRO" panose="020F0600000000000000" pitchFamily="50" charset="-128"/>
              </a:rPr>
              <a:t>、何ら約束するものではない</a:t>
            </a:r>
            <a:r>
              <a:rPr lang="ja-JP" altLang="en-US" sz="900" dirty="0">
                <a:latin typeface="HG丸ｺﾞｼｯｸM-PRO" panose="020F0600000000000000" pitchFamily="50" charset="-128"/>
                <a:ea typeface="HG丸ｺﾞｼｯｸM-PRO" panose="020F0600000000000000" pitchFamily="50" charset="-128"/>
              </a:rPr>
              <a:t>こと</a:t>
            </a:r>
            <a:r>
              <a:rPr lang="ja-JP" altLang="en-US" sz="900" dirty="0" smtClean="0">
                <a:latin typeface="HG丸ｺﾞｼｯｸM-PRO" panose="020F0600000000000000" pitchFamily="50" charset="-128"/>
                <a:ea typeface="HG丸ｺﾞｼｯｸM-PRO" panose="020F0600000000000000" pitchFamily="50" charset="-128"/>
              </a:rPr>
              <a:t>をご理解</a:t>
            </a:r>
            <a:r>
              <a:rPr lang="ja-JP" altLang="en-US" sz="900" dirty="0">
                <a:latin typeface="HG丸ｺﾞｼｯｸM-PRO" panose="020F0600000000000000" pitchFamily="50" charset="-128"/>
                <a:ea typeface="HG丸ｺﾞｼｯｸM-PRO" panose="020F0600000000000000" pitchFamily="50" charset="-128"/>
              </a:rPr>
              <a:t>ください。</a:t>
            </a:r>
          </a:p>
          <a:p>
            <a:pPr marL="360363" indent="-360363"/>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２）調査に関する費用</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本調査への参加に要する費用は、事業者の負担とします</a:t>
            </a:r>
            <a:r>
              <a:rPr lang="ja-JP" altLang="en-US" sz="900" dirty="0" smtClean="0">
                <a:latin typeface="HG丸ｺﾞｼｯｸM-PRO" panose="020F0600000000000000" pitchFamily="50" charset="-128"/>
                <a:ea typeface="HG丸ｺﾞｼｯｸM-PRO" panose="020F0600000000000000" pitchFamily="50" charset="-128"/>
              </a:rPr>
              <a:t>。</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（３）調査への協力</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・必要に応じて追加調査（文書照会、対話を含む）やアンケート等を行うことがあります。</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ご協力をお願いします。</a:t>
            </a:r>
          </a:p>
          <a:p>
            <a:r>
              <a:rPr lang="ja-JP" altLang="en-US" sz="900" dirty="0" smtClean="0">
                <a:latin typeface="HG丸ｺﾞｼｯｸM-PRO" panose="020F0600000000000000" pitchFamily="50" charset="-128"/>
                <a:ea typeface="HG丸ｺﾞｼｯｸM-PRO" panose="020F0600000000000000" pitchFamily="50" charset="-128"/>
              </a:rPr>
              <a:t>　（４）</a:t>
            </a:r>
            <a:r>
              <a:rPr lang="ja-JP" altLang="en-US" sz="900" dirty="0">
                <a:latin typeface="HG丸ｺﾞｼｯｸM-PRO" panose="020F0600000000000000" pitchFamily="50" charset="-128"/>
                <a:ea typeface="HG丸ｺﾞｼｯｸM-PRO" panose="020F0600000000000000" pitchFamily="50" charset="-128"/>
              </a:rPr>
              <a:t>実施結果の公表</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調査結果については、概要をホームページ等で公表します。</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公表にあたっては、事前に提案を頂いた</a:t>
            </a:r>
            <a:r>
              <a:rPr lang="ja-JP" altLang="en-US" sz="900" dirty="0" smtClean="0">
                <a:latin typeface="HG丸ｺﾞｼｯｸM-PRO" panose="020F0600000000000000" pitchFamily="50" charset="-128"/>
                <a:ea typeface="HG丸ｺﾞｼｯｸM-PRO" panose="020F0600000000000000" pitchFamily="50" charset="-128"/>
              </a:rPr>
              <a:t>方に</a:t>
            </a:r>
            <a:r>
              <a:rPr lang="ja-JP" altLang="en-US" sz="900" dirty="0">
                <a:latin typeface="HG丸ｺﾞｼｯｸM-PRO" panose="020F0600000000000000" pitchFamily="50" charset="-128"/>
                <a:ea typeface="HG丸ｺﾞｼｯｸM-PRO" panose="020F0600000000000000" pitchFamily="50" charset="-128"/>
              </a:rPr>
              <a:t>内容の</a:t>
            </a:r>
            <a:r>
              <a:rPr lang="ja-JP" altLang="en-US" sz="900" dirty="0" smtClean="0">
                <a:latin typeface="HG丸ｺﾞｼｯｸM-PRO" panose="020F0600000000000000" pitchFamily="50" charset="-128"/>
                <a:ea typeface="HG丸ｺﾞｼｯｸM-PRO" panose="020F0600000000000000" pitchFamily="50" charset="-128"/>
              </a:rPr>
              <a:t>確認を行います</a:t>
            </a:r>
            <a:r>
              <a:rPr lang="ja-JP" altLang="en-US" sz="900" dirty="0">
                <a:latin typeface="HG丸ｺﾞｼｯｸM-PRO" panose="020F0600000000000000" pitchFamily="50" charset="-128"/>
                <a:ea typeface="HG丸ｺﾞｼｯｸM-PRO" panose="020F0600000000000000" pitchFamily="50" charset="-128"/>
              </a:rPr>
              <a:t>。</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・提案を頂いた方の</a:t>
            </a:r>
            <a:r>
              <a:rPr lang="ja-JP" altLang="en-US" sz="900" dirty="0">
                <a:latin typeface="HG丸ｺﾞｼｯｸM-PRO" panose="020F0600000000000000" pitchFamily="50" charset="-128"/>
                <a:ea typeface="HG丸ｺﾞｼｯｸM-PRO" panose="020F0600000000000000" pitchFamily="50" charset="-128"/>
              </a:rPr>
              <a:t>名称及び企業ノウハウに係る内容は、原則として公表しません</a:t>
            </a:r>
            <a:r>
              <a:rPr lang="ja-JP" altLang="en-US" sz="900" dirty="0" smtClean="0">
                <a:latin typeface="HG丸ｺﾞｼｯｸM-PRO" panose="020F0600000000000000" pitchFamily="50" charset="-128"/>
                <a:ea typeface="HG丸ｺﾞｼｯｸM-PRO" panose="020F0600000000000000" pitchFamily="50" charset="-128"/>
              </a:rPr>
              <a:t>。</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５）参加除外条件</a:t>
            </a:r>
          </a:p>
          <a:p>
            <a:r>
              <a:rPr lang="ja-JP" altLang="en-US" sz="900" dirty="0">
                <a:latin typeface="HG丸ｺﾞｼｯｸM-PRO" panose="020F0600000000000000" pitchFamily="50" charset="-128"/>
                <a:ea typeface="HG丸ｺﾞｼｯｸM-PRO" panose="020F0600000000000000" pitchFamily="50" charset="-128"/>
              </a:rPr>
              <a:t>　　・次のいずれかに該当する場合は、調査対象者として</a:t>
            </a:r>
            <a:r>
              <a:rPr lang="ja-JP" altLang="en-US" sz="900" dirty="0" smtClean="0">
                <a:latin typeface="HG丸ｺﾞｼｯｸM-PRO" panose="020F0600000000000000" pitchFamily="50" charset="-128"/>
                <a:ea typeface="HG丸ｺﾞｼｯｸM-PRO" panose="020F0600000000000000" pitchFamily="50" charset="-128"/>
              </a:rPr>
              <a:t>参加いただく</a:t>
            </a:r>
            <a:r>
              <a:rPr lang="ja-JP" altLang="en-US" sz="900" dirty="0">
                <a:latin typeface="HG丸ｺﾞｼｯｸM-PRO" panose="020F0600000000000000" pitchFamily="50" charset="-128"/>
                <a:ea typeface="HG丸ｺﾞｼｯｸM-PRO" panose="020F0600000000000000" pitchFamily="50" charset="-128"/>
              </a:rPr>
              <a:t>ことができません。</a:t>
            </a:r>
          </a:p>
          <a:p>
            <a:r>
              <a:rPr lang="ja-JP" altLang="en-US" sz="900" dirty="0">
                <a:latin typeface="HG丸ｺﾞｼｯｸM-PRO" panose="020F0600000000000000" pitchFamily="50" charset="-128"/>
                <a:ea typeface="HG丸ｺﾞｼｯｸM-PRO" panose="020F0600000000000000" pitchFamily="50" charset="-128"/>
              </a:rPr>
              <a:t>　　　ア　無差別大量殺人行為を行った団体の規制に関する法律（平成</a:t>
            </a:r>
            <a:r>
              <a:rPr lang="en-US" altLang="ja-JP" sz="900" dirty="0">
                <a:latin typeface="HG丸ｺﾞｼｯｸM-PRO" panose="020F0600000000000000" pitchFamily="50" charset="-128"/>
                <a:ea typeface="HG丸ｺﾞｼｯｸM-PRO" panose="020F0600000000000000" pitchFamily="50" charset="-128"/>
              </a:rPr>
              <a:t>11</a:t>
            </a:r>
            <a:r>
              <a:rPr lang="ja-JP" altLang="en-US" sz="900" dirty="0">
                <a:latin typeface="HG丸ｺﾞｼｯｸM-PRO" panose="020F0600000000000000" pitchFamily="50" charset="-128"/>
                <a:ea typeface="HG丸ｺﾞｼｯｸM-PRO" panose="020F0600000000000000" pitchFamily="50" charset="-128"/>
              </a:rPr>
              <a:t>年法律第</a:t>
            </a:r>
            <a:r>
              <a:rPr lang="en-US" altLang="ja-JP" sz="900" dirty="0">
                <a:latin typeface="HG丸ｺﾞｼｯｸM-PRO" panose="020F0600000000000000" pitchFamily="50" charset="-128"/>
                <a:ea typeface="HG丸ｺﾞｼｯｸM-PRO" panose="020F0600000000000000" pitchFamily="50" charset="-128"/>
              </a:rPr>
              <a:t>147</a:t>
            </a:r>
            <a:r>
              <a:rPr lang="ja-JP" altLang="en-US" sz="900" dirty="0">
                <a:latin typeface="HG丸ｺﾞｼｯｸM-PRO" panose="020F0600000000000000" pitchFamily="50" charset="-128"/>
                <a:ea typeface="HG丸ｺﾞｼｯｸM-PRO" panose="020F0600000000000000" pitchFamily="50" charset="-128"/>
              </a:rPr>
              <a:t>号）</a:t>
            </a:r>
            <a:r>
              <a:rPr lang="ja-JP" altLang="en-US" sz="900" dirty="0" smtClean="0">
                <a:latin typeface="HG丸ｺﾞｼｯｸM-PRO" panose="020F0600000000000000" pitchFamily="50" charset="-128"/>
                <a:ea typeface="HG丸ｺﾞｼｯｸM-PRO" panose="020F0600000000000000" pitchFamily="50" charset="-128"/>
              </a:rPr>
              <a:t>第８条 </a:t>
            </a:r>
            <a:endParaRPr lang="en-US" altLang="ja-JP" sz="900" dirty="0" smtClean="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 </a:t>
            </a:r>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第２項第１号</a:t>
            </a:r>
            <a:r>
              <a:rPr lang="ja-JP" altLang="en-US" sz="900" dirty="0">
                <a:latin typeface="HG丸ｺﾞｼｯｸM-PRO" panose="020F0600000000000000" pitchFamily="50" charset="-128"/>
                <a:ea typeface="HG丸ｺﾞｼｯｸM-PRO" panose="020F0600000000000000" pitchFamily="50" charset="-128"/>
              </a:rPr>
              <a:t>の処分を受けている団体若しくはその代表者、主宰者その他の</a:t>
            </a:r>
            <a:r>
              <a:rPr lang="ja-JP" altLang="en-US" sz="900" dirty="0" smtClean="0">
                <a:latin typeface="HG丸ｺﾞｼｯｸM-PRO" panose="020F0600000000000000" pitchFamily="50" charset="-128"/>
                <a:ea typeface="HG丸ｺﾞｼｯｸM-PRO" panose="020F0600000000000000" pitchFamily="50" charset="-128"/>
              </a:rPr>
              <a:t>構成員また</a:t>
            </a:r>
            <a:r>
              <a:rPr lang="ja-JP" altLang="en-US" sz="900" dirty="0">
                <a:latin typeface="HG丸ｺﾞｼｯｸM-PRO" panose="020F0600000000000000" pitchFamily="50" charset="-128"/>
                <a:ea typeface="HG丸ｺﾞｼｯｸM-PRO" panose="020F0600000000000000" pitchFamily="50" charset="-128"/>
              </a:rPr>
              <a:t>は</a:t>
            </a:r>
            <a:r>
              <a:rPr lang="ja-JP" altLang="en-US" sz="900" dirty="0" smtClean="0">
                <a:latin typeface="HG丸ｺﾞｼｯｸM-PRO" panose="020F0600000000000000" pitchFamily="50" charset="-128"/>
                <a:ea typeface="HG丸ｺﾞｼｯｸM-PRO" panose="020F0600000000000000" pitchFamily="50" charset="-128"/>
              </a:rPr>
              <a:t>当</a:t>
            </a:r>
            <a:endParaRPr lang="en-US" altLang="ja-JP" sz="900" dirty="0" smtClean="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 </a:t>
            </a:r>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該構</a:t>
            </a:r>
            <a:r>
              <a:rPr lang="ja-JP" altLang="en-US" sz="900" dirty="0">
                <a:latin typeface="HG丸ｺﾞｼｯｸM-PRO" panose="020F0600000000000000" pitchFamily="50" charset="-128"/>
                <a:ea typeface="HG丸ｺﾞｼｯｸM-PRO" panose="020F0600000000000000" pitchFamily="50" charset="-128"/>
              </a:rPr>
              <a:t>成員を</a:t>
            </a:r>
            <a:r>
              <a:rPr lang="ja-JP" altLang="en-US" sz="900" dirty="0" smtClean="0">
                <a:latin typeface="HG丸ｺﾞｼｯｸM-PRO" panose="020F0600000000000000" pitchFamily="50" charset="-128"/>
                <a:ea typeface="HG丸ｺﾞｼｯｸM-PRO" panose="020F0600000000000000" pitchFamily="50" charset="-128"/>
              </a:rPr>
              <a:t>含む</a:t>
            </a:r>
            <a:r>
              <a:rPr lang="ja-JP" altLang="en-US" sz="900" dirty="0">
                <a:latin typeface="HG丸ｺﾞｼｯｸM-PRO" panose="020F0600000000000000" pitchFamily="50" charset="-128"/>
                <a:ea typeface="HG丸ｺﾞｼｯｸM-PRO" panose="020F0600000000000000" pitchFamily="50" charset="-128"/>
              </a:rPr>
              <a:t>団体</a:t>
            </a:r>
          </a:p>
          <a:p>
            <a:r>
              <a:rPr lang="ja-JP" altLang="en-US" sz="900" dirty="0">
                <a:latin typeface="HG丸ｺﾞｼｯｸM-PRO" panose="020F0600000000000000" pitchFamily="50" charset="-128"/>
                <a:ea typeface="HG丸ｺﾞｼｯｸM-PRO" panose="020F0600000000000000" pitchFamily="50" charset="-128"/>
              </a:rPr>
              <a:t>　　　イ　大阪府暴力団排除条例第２条第１号に規定する暴力団、同条第２号に規定する暴力</a:t>
            </a:r>
            <a:r>
              <a:rPr lang="ja-JP" altLang="en-US" sz="900" dirty="0" smtClean="0">
                <a:latin typeface="HG丸ｺﾞｼｯｸM-PRO" panose="020F0600000000000000" pitchFamily="50" charset="-128"/>
                <a:ea typeface="HG丸ｺﾞｼｯｸM-PRO" panose="020F0600000000000000" pitchFamily="50" charset="-128"/>
              </a:rPr>
              <a:t>団員、</a:t>
            </a:r>
            <a:endParaRPr lang="en-US" altLang="ja-JP" sz="900" dirty="0" smtClean="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 </a:t>
            </a:r>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同条第３号</a:t>
            </a:r>
            <a:r>
              <a:rPr lang="ja-JP" altLang="en-US" sz="900" dirty="0">
                <a:latin typeface="HG丸ｺﾞｼｯｸM-PRO" panose="020F0600000000000000" pitchFamily="50" charset="-128"/>
                <a:ea typeface="HG丸ｺﾞｼｯｸM-PRO" panose="020F0600000000000000" pitchFamily="50" charset="-128"/>
              </a:rPr>
              <a:t>に規定する暴力団員等及び同条第４号に規定する暴力団密接関係者</a:t>
            </a:r>
          </a:p>
          <a:p>
            <a:r>
              <a:rPr lang="ja-JP" altLang="en-US" sz="900" dirty="0">
                <a:latin typeface="HG丸ｺﾞｼｯｸM-PRO" panose="020F0600000000000000" pitchFamily="50" charset="-128"/>
                <a:ea typeface="HG丸ｺﾞｼｯｸM-PRO" panose="020F0600000000000000" pitchFamily="50" charset="-128"/>
              </a:rPr>
              <a:t>　　　ウ　大阪府暴力団排除条例第</a:t>
            </a:r>
            <a:r>
              <a:rPr lang="en-US" altLang="ja-JP" sz="900" dirty="0">
                <a:latin typeface="HG丸ｺﾞｼｯｸM-PRO" panose="020F0600000000000000" pitchFamily="50" charset="-128"/>
                <a:ea typeface="HG丸ｺﾞｼｯｸM-PRO" panose="020F0600000000000000" pitchFamily="50" charset="-128"/>
              </a:rPr>
              <a:t>14</a:t>
            </a:r>
            <a:r>
              <a:rPr lang="ja-JP" altLang="en-US" sz="900" dirty="0">
                <a:latin typeface="HG丸ｺﾞｼｯｸM-PRO" panose="020F0600000000000000" pitchFamily="50" charset="-128"/>
                <a:ea typeface="HG丸ｺﾞｼｯｸM-PRO" panose="020F0600000000000000" pitchFamily="50" charset="-128"/>
              </a:rPr>
              <a:t>条第１項、第２項又は第３項に違反している事実がある</a:t>
            </a:r>
            <a:r>
              <a:rPr lang="ja-JP" altLang="en-US" sz="900" dirty="0" smtClean="0">
                <a:latin typeface="HG丸ｺﾞｼｯｸM-PRO" panose="020F0600000000000000" pitchFamily="50" charset="-128"/>
                <a:ea typeface="HG丸ｺﾞｼｯｸM-PRO" panose="020F0600000000000000" pitchFamily="50" charset="-128"/>
              </a:rPr>
              <a:t>者</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5397626" y="2959803"/>
            <a:ext cx="4896544" cy="169277"/>
          </a:xfrm>
          <a:prstGeom prst="rect">
            <a:avLst/>
          </a:prstGeom>
        </p:spPr>
        <p:txBody>
          <a:bodyPr wrap="square" lIns="0" tIns="0" rIns="0" bIns="0">
            <a:spAutoFit/>
          </a:bodyPr>
          <a:lstStyle/>
          <a:p>
            <a:r>
              <a:rPr lang="ja-JP" altLang="en-US" sz="1100" b="1" dirty="0"/>
              <a:t>５</a:t>
            </a:r>
            <a:r>
              <a:rPr lang="ja-JP" altLang="ja-JP" sz="1100" b="1" dirty="0" smtClean="0"/>
              <a:t>．</a:t>
            </a:r>
            <a:r>
              <a:rPr lang="ja-JP" altLang="en-US" sz="1100" b="1" dirty="0" smtClean="0"/>
              <a:t>留意事項（必ずお読みください）</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380" name="正方形/長方形 379"/>
          <p:cNvSpPr/>
          <p:nvPr/>
        </p:nvSpPr>
        <p:spPr>
          <a:xfrm>
            <a:off x="74060" y="3837121"/>
            <a:ext cx="5200632" cy="2462213"/>
          </a:xfrm>
          <a:prstGeom prst="rect">
            <a:avLst/>
          </a:prstGeom>
        </p:spPr>
        <p:txBody>
          <a:bodyPr wrap="square" lIns="0" tIns="0" rIns="0" bIns="0">
            <a:spAutoFit/>
          </a:bodyPr>
          <a:lstStyle/>
          <a:p>
            <a:r>
              <a:rPr lang="ja-JP" altLang="en-US" sz="1100" b="1" dirty="0"/>
              <a:t>２</a:t>
            </a:r>
            <a:r>
              <a:rPr lang="ja-JP" altLang="ja-JP" sz="1100" b="1" dirty="0" smtClean="0"/>
              <a:t>．</a:t>
            </a:r>
            <a:r>
              <a:rPr lang="ja-JP" altLang="en-US" sz="1100" b="1" dirty="0"/>
              <a:t>調査</a:t>
            </a:r>
            <a:r>
              <a:rPr lang="ja-JP" altLang="ja-JP" sz="1100" b="1" dirty="0" smtClean="0"/>
              <a:t>概要</a:t>
            </a:r>
            <a:endParaRPr lang="ja-JP" altLang="ja-JP" sz="1100" dirty="0"/>
          </a:p>
          <a:p>
            <a:pPr marL="180975" indent="84138">
              <a:spcBef>
                <a:spcPts val="600"/>
              </a:spcBef>
            </a:pPr>
            <a:r>
              <a:rPr lang="ja-JP" altLang="en-US" sz="900" dirty="0" smtClean="0">
                <a:latin typeface="HG丸ｺﾞｼｯｸM-PRO" panose="020F0600000000000000" pitchFamily="50" charset="-128"/>
                <a:ea typeface="HG丸ｺﾞｼｯｸM-PRO" panose="020F0600000000000000" pitchFamily="50" charset="-128"/>
              </a:rPr>
              <a:t>介護予防ケアマネジメントに係る</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の導入可能性について、府の施策に協力する意向の</a:t>
            </a:r>
            <a:r>
              <a:rPr lang="ja-JP" altLang="en-US" sz="900" dirty="0">
                <a:latin typeface="HG丸ｺﾞｼｯｸM-PRO" panose="020F0600000000000000" pitchFamily="50" charset="-128"/>
                <a:ea typeface="HG丸ｺﾞｼｯｸM-PRO" panose="020F0600000000000000" pitchFamily="50" charset="-128"/>
              </a:rPr>
              <a:t>ある民間事</a:t>
            </a:r>
            <a:r>
              <a:rPr lang="ja-JP" altLang="en-US" sz="900" dirty="0" smtClean="0">
                <a:latin typeface="HG丸ｺﾞｼｯｸM-PRO" panose="020F0600000000000000" pitchFamily="50" charset="-128"/>
                <a:ea typeface="HG丸ｺﾞｼｯｸM-PRO" panose="020F0600000000000000" pitchFamily="50" charset="-128"/>
              </a:rPr>
              <a:t>業者の方々のご意見・ご提案をお願いいたします。</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a:t>
            </a:r>
            <a:r>
              <a:rPr lang="ja-JP" altLang="ja-JP" sz="900" dirty="0">
                <a:latin typeface="HG丸ｺﾞｼｯｸM-PRO" panose="020F0600000000000000" pitchFamily="50" charset="-128"/>
                <a:ea typeface="HG丸ｺﾞｼｯｸM-PRO" panose="020F0600000000000000" pitchFamily="50" charset="-128"/>
              </a:rPr>
              <a:t>１</a:t>
            </a:r>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調査期間</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・令和</a:t>
            </a:r>
            <a:r>
              <a:rPr lang="en-US" altLang="ja-JP" sz="900" dirty="0" smtClean="0">
                <a:latin typeface="HG丸ｺﾞｼｯｸM-PRO" panose="020F0600000000000000" pitchFamily="50" charset="-128"/>
                <a:ea typeface="HG丸ｺﾞｼｯｸM-PRO" panose="020F0600000000000000" pitchFamily="50" charset="-128"/>
              </a:rPr>
              <a:t>3</a:t>
            </a:r>
            <a:r>
              <a:rPr lang="ja-JP" altLang="ja-JP" sz="900" dirty="0" smtClean="0">
                <a:latin typeface="HG丸ｺﾞｼｯｸM-PRO" panose="020F0600000000000000" pitchFamily="50" charset="-128"/>
                <a:ea typeface="HG丸ｺﾞｼｯｸM-PRO" panose="020F0600000000000000" pitchFamily="50" charset="-128"/>
              </a:rPr>
              <a:t>年</a:t>
            </a:r>
            <a:r>
              <a:rPr lang="en-US" altLang="ja-JP" sz="900" dirty="0">
                <a:latin typeface="HG丸ｺﾞｼｯｸM-PRO" panose="020F0600000000000000" pitchFamily="50" charset="-128"/>
                <a:ea typeface="HG丸ｺﾞｼｯｸM-PRO" panose="020F0600000000000000" pitchFamily="50" charset="-128"/>
              </a:rPr>
              <a:t>9</a:t>
            </a:r>
            <a:r>
              <a:rPr lang="ja-JP" altLang="ja-JP" sz="900" dirty="0" smtClean="0">
                <a:latin typeface="HG丸ｺﾞｼｯｸM-PRO" panose="020F0600000000000000" pitchFamily="50" charset="-128"/>
                <a:ea typeface="HG丸ｺﾞｼｯｸM-PRO" panose="020F0600000000000000" pitchFamily="50" charset="-128"/>
              </a:rPr>
              <a:t>月</a:t>
            </a:r>
            <a:r>
              <a:rPr lang="en-US" altLang="ja-JP" sz="900" dirty="0" smtClean="0">
                <a:latin typeface="HG丸ｺﾞｼｯｸM-PRO" panose="020F0600000000000000" pitchFamily="50" charset="-128"/>
                <a:ea typeface="HG丸ｺﾞｼｯｸM-PRO" panose="020F0600000000000000" pitchFamily="50" charset="-128"/>
              </a:rPr>
              <a:t>24</a:t>
            </a:r>
            <a:r>
              <a:rPr lang="ja-JP" altLang="ja-JP" sz="900" dirty="0" smtClean="0">
                <a:latin typeface="HG丸ｺﾞｼｯｸM-PRO" panose="020F0600000000000000" pitchFamily="50" charset="-128"/>
                <a:ea typeface="HG丸ｺﾞｼｯｸM-PRO" panose="020F0600000000000000" pitchFamily="50" charset="-128"/>
              </a:rPr>
              <a:t>日（</a:t>
            </a:r>
            <a:r>
              <a:rPr lang="ja-JP" altLang="en-US" sz="900" dirty="0">
                <a:latin typeface="HG丸ｺﾞｼｯｸM-PRO" panose="020F0600000000000000" pitchFamily="50" charset="-128"/>
                <a:ea typeface="HG丸ｺﾞｼｯｸM-PRO" panose="020F0600000000000000" pitchFamily="50" charset="-128"/>
              </a:rPr>
              <a:t>金</a:t>
            </a:r>
            <a:r>
              <a:rPr lang="ja-JP" altLang="ja-JP" sz="900" dirty="0" smtClean="0">
                <a:latin typeface="HG丸ｺﾞｼｯｸM-PRO" panose="020F0600000000000000" pitchFamily="50" charset="-128"/>
                <a:ea typeface="HG丸ｺﾞｼｯｸM-PRO" panose="020F0600000000000000" pitchFamily="50" charset="-128"/>
              </a:rPr>
              <a:t>）から</a:t>
            </a:r>
            <a:r>
              <a:rPr lang="ja-JP" altLang="en-US" sz="900" dirty="0" smtClean="0">
                <a:latin typeface="HG丸ｺﾞｼｯｸM-PRO" panose="020F0600000000000000" pitchFamily="50" charset="-128"/>
                <a:ea typeface="HG丸ｺﾞｼｯｸM-PRO" panose="020F0600000000000000" pitchFamily="50" charset="-128"/>
              </a:rPr>
              <a:t>令和</a:t>
            </a:r>
            <a:r>
              <a:rPr lang="en-US" altLang="ja-JP" sz="900" dirty="0">
                <a:latin typeface="HG丸ｺﾞｼｯｸM-PRO" panose="020F0600000000000000" pitchFamily="50" charset="-128"/>
                <a:ea typeface="HG丸ｺﾞｼｯｸM-PRO" panose="020F0600000000000000" pitchFamily="50" charset="-128"/>
              </a:rPr>
              <a:t>3</a:t>
            </a:r>
            <a:r>
              <a:rPr lang="ja-JP" altLang="ja-JP" sz="900" dirty="0" smtClean="0">
                <a:latin typeface="HG丸ｺﾞｼｯｸM-PRO" panose="020F0600000000000000" pitchFamily="50" charset="-128"/>
                <a:ea typeface="HG丸ｺﾞｼｯｸM-PRO" panose="020F0600000000000000" pitchFamily="50" charset="-128"/>
              </a:rPr>
              <a:t>年</a:t>
            </a:r>
            <a:r>
              <a:rPr lang="en-US" altLang="ja-JP" sz="900" dirty="0" smtClean="0">
                <a:latin typeface="HG丸ｺﾞｼｯｸM-PRO" panose="020F0600000000000000" pitchFamily="50" charset="-128"/>
                <a:ea typeface="HG丸ｺﾞｼｯｸM-PRO" panose="020F0600000000000000" pitchFamily="50" charset="-128"/>
              </a:rPr>
              <a:t>10</a:t>
            </a:r>
            <a:r>
              <a:rPr lang="ja-JP" altLang="ja-JP" sz="900" dirty="0" smtClean="0">
                <a:latin typeface="HG丸ｺﾞｼｯｸM-PRO" panose="020F0600000000000000" pitchFamily="50" charset="-128"/>
                <a:ea typeface="HG丸ｺﾞｼｯｸM-PRO" panose="020F0600000000000000" pitchFamily="50" charset="-128"/>
              </a:rPr>
              <a:t>月</a:t>
            </a:r>
            <a:r>
              <a:rPr lang="en-US" altLang="ja-JP" sz="900" dirty="0" smtClean="0">
                <a:latin typeface="HG丸ｺﾞｼｯｸM-PRO" panose="020F0600000000000000" pitchFamily="50" charset="-128"/>
                <a:ea typeface="HG丸ｺﾞｼｯｸM-PRO" panose="020F0600000000000000" pitchFamily="50" charset="-128"/>
              </a:rPr>
              <a:t>29</a:t>
            </a:r>
            <a:r>
              <a:rPr lang="ja-JP" altLang="ja-JP" sz="900" dirty="0" smtClean="0">
                <a:latin typeface="HG丸ｺﾞｼｯｸM-PRO" panose="020F0600000000000000" pitchFamily="50" charset="-128"/>
                <a:ea typeface="HG丸ｺﾞｼｯｸM-PRO" panose="020F0600000000000000" pitchFamily="50" charset="-128"/>
              </a:rPr>
              <a:t>日（</a:t>
            </a:r>
            <a:r>
              <a:rPr lang="ja-JP" altLang="en-US" sz="900" dirty="0">
                <a:latin typeface="HG丸ｺﾞｼｯｸM-PRO" panose="020F0600000000000000" pitchFamily="50" charset="-128"/>
                <a:ea typeface="HG丸ｺﾞｼｯｸM-PRO" panose="020F0600000000000000" pitchFamily="50" charset="-128"/>
              </a:rPr>
              <a:t>金</a:t>
            </a:r>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まで</a:t>
            </a:r>
            <a:endParaRPr lang="en-US" altLang="ja-JP" sz="900"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（２）調査</a:t>
            </a:r>
            <a:r>
              <a:rPr lang="ja-JP" altLang="ja-JP" sz="900" dirty="0" smtClean="0">
                <a:latin typeface="HG丸ｺﾞｼｯｸM-PRO" panose="020F0600000000000000" pitchFamily="50" charset="-128"/>
                <a:ea typeface="HG丸ｺﾞｼｯｸM-PRO" panose="020F0600000000000000" pitchFamily="50" charset="-128"/>
              </a:rPr>
              <a:t>対象者</a:t>
            </a:r>
            <a:endParaRPr lang="ja-JP" altLang="ja-JP" sz="900" dirty="0">
              <a:latin typeface="HG丸ｺﾞｼｯｸM-PRO" panose="020F0600000000000000" pitchFamily="50" charset="-128"/>
              <a:ea typeface="HG丸ｺﾞｼｯｸM-PRO" panose="020F0600000000000000" pitchFamily="50" charset="-128"/>
            </a:endParaRPr>
          </a:p>
          <a:p>
            <a:r>
              <a:rPr lang="ja-JP" altLang="ja-JP"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地域包括支援センターが実施する介護予防ケアマネジメントのプロセスである生活行為の</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アセスメントに</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活用を提案できる事業者</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（３）調査手順</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別添の調査</a:t>
            </a:r>
            <a:r>
              <a:rPr lang="ja-JP" altLang="en-US" sz="900" dirty="0">
                <a:latin typeface="HG丸ｺﾞｼｯｸM-PRO" panose="020F0600000000000000" pitchFamily="50" charset="-128"/>
                <a:ea typeface="HG丸ｺﾞｼｯｸM-PRO" panose="020F0600000000000000" pitchFamily="50" charset="-128"/>
              </a:rPr>
              <a:t>票</a:t>
            </a:r>
            <a:r>
              <a:rPr lang="ja-JP" altLang="en-US" sz="900" dirty="0" smtClean="0">
                <a:latin typeface="HG丸ｺﾞｼｯｸM-PRO" panose="020F0600000000000000" pitchFamily="50" charset="-128"/>
                <a:ea typeface="HG丸ｺﾞｼｯｸM-PRO" panose="020F0600000000000000" pitchFamily="50" charset="-128"/>
              </a:rPr>
              <a:t>にご記入の上、</a:t>
            </a:r>
            <a:r>
              <a:rPr lang="ja-JP" altLang="ja-JP" sz="900" dirty="0" smtClean="0">
                <a:latin typeface="HG丸ｺﾞｼｯｸM-PRO" panose="020F0600000000000000" pitchFamily="50" charset="-128"/>
                <a:ea typeface="HG丸ｺﾞｼｯｸM-PRO" panose="020F0600000000000000" pitchFamily="50" charset="-128"/>
              </a:rPr>
              <a:t>連絡先</a:t>
            </a:r>
            <a:r>
              <a:rPr lang="ja-JP" altLang="ja-JP" sz="900" dirty="0">
                <a:latin typeface="HG丸ｺﾞｼｯｸM-PRO" panose="020F0600000000000000" pitchFamily="50" charset="-128"/>
                <a:ea typeface="HG丸ｺﾞｼｯｸM-PRO" panose="020F0600000000000000" pitchFamily="50" charset="-128"/>
              </a:rPr>
              <a:t>メールアドレスにお送りください</a:t>
            </a:r>
            <a:r>
              <a:rPr lang="ja-JP" altLang="ja-JP" sz="900" dirty="0" smtClean="0">
                <a:latin typeface="HG丸ｺﾞｼｯｸM-PRO" panose="020F0600000000000000" pitchFamily="50" charset="-128"/>
                <a:ea typeface="HG丸ｺﾞｼｯｸM-PRO" panose="020F0600000000000000" pitchFamily="50" charset="-128"/>
              </a:rPr>
              <a:t>。</a:t>
            </a:r>
            <a:endParaRPr lang="en-US" altLang="ja-JP" sz="900" dirty="0" smtClean="0">
              <a:latin typeface="HG丸ｺﾞｼｯｸM-PRO" panose="020F0600000000000000" pitchFamily="50" charset="-128"/>
              <a:ea typeface="HG丸ｺﾞｼｯｸM-PRO" panose="020F0600000000000000" pitchFamily="50" charset="-128"/>
            </a:endParaRPr>
          </a:p>
          <a:p>
            <a:pPr marL="444500" indent="-444500"/>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a:t>
            </a:r>
            <a:r>
              <a:rPr lang="ja-JP" altLang="ja-JP" sz="900" dirty="0">
                <a:latin typeface="HG丸ｺﾞｼｯｸM-PRO" panose="020F0600000000000000" pitchFamily="50" charset="-128"/>
                <a:ea typeface="HG丸ｺﾞｼｯｸM-PRO" panose="020F0600000000000000" pitchFamily="50" charset="-128"/>
              </a:rPr>
              <a:t>必要に</a:t>
            </a:r>
            <a:r>
              <a:rPr lang="ja-JP" altLang="ja-JP" sz="900" dirty="0" smtClean="0">
                <a:latin typeface="HG丸ｺﾞｼｯｸM-PRO" panose="020F0600000000000000" pitchFamily="50" charset="-128"/>
                <a:ea typeface="HG丸ｺﾞｼｯｸM-PRO" panose="020F0600000000000000" pitchFamily="50" charset="-128"/>
              </a:rPr>
              <a:t>応じヒアリング</a:t>
            </a:r>
            <a:r>
              <a:rPr lang="ja-JP" altLang="ja-JP" sz="900" dirty="0">
                <a:latin typeface="HG丸ｺﾞｼｯｸM-PRO" panose="020F0600000000000000" pitchFamily="50" charset="-128"/>
                <a:ea typeface="HG丸ｺﾞｼｯｸM-PRO" panose="020F0600000000000000" pitchFamily="50" charset="-128"/>
              </a:rPr>
              <a:t>をお願いする場合が</a:t>
            </a:r>
            <a:r>
              <a:rPr lang="ja-JP" altLang="ja-JP" sz="900" dirty="0" smtClean="0">
                <a:latin typeface="HG丸ｺﾞｼｯｸM-PRO" panose="020F0600000000000000" pitchFamily="50" charset="-128"/>
                <a:ea typeface="HG丸ｺﾞｼｯｸM-PRO" panose="020F0600000000000000" pitchFamily="50" charset="-128"/>
              </a:rPr>
              <a:t>あります</a:t>
            </a:r>
            <a:r>
              <a:rPr lang="ja-JP" altLang="en-US" sz="900" dirty="0" smtClean="0">
                <a:latin typeface="HG丸ｺﾞｼｯｸM-PRO" panose="020F0600000000000000" pitchFamily="50" charset="-128"/>
                <a:ea typeface="HG丸ｺﾞｼｯｸM-PRO" panose="020F0600000000000000" pitchFamily="50" charset="-128"/>
              </a:rPr>
              <a:t>。ご</a:t>
            </a:r>
            <a:r>
              <a:rPr lang="ja-JP" altLang="ja-JP" sz="900" dirty="0" smtClean="0">
                <a:latin typeface="HG丸ｺﾞｼｯｸM-PRO" panose="020F0600000000000000" pitchFamily="50" charset="-128"/>
                <a:ea typeface="HG丸ｺﾞｼｯｸM-PRO" panose="020F0600000000000000" pitchFamily="50" charset="-128"/>
              </a:rPr>
              <a:t>協力</a:t>
            </a:r>
            <a:r>
              <a:rPr lang="ja-JP" altLang="en-US" sz="900" dirty="0" smtClean="0">
                <a:latin typeface="HG丸ｺﾞｼｯｸM-PRO" panose="020F0600000000000000" pitchFamily="50" charset="-128"/>
                <a:ea typeface="HG丸ｺﾞｼｯｸM-PRO" panose="020F0600000000000000" pitchFamily="50" charset="-128"/>
              </a:rPr>
              <a:t>をお願いします。</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４</a:t>
            </a:r>
            <a:r>
              <a:rPr lang="ja-JP" altLang="ja-JP" sz="900" dirty="0" smtClean="0">
                <a:latin typeface="HG丸ｺﾞｼｯｸM-PRO" panose="020F0600000000000000" pitchFamily="50" charset="-128"/>
                <a:ea typeface="HG丸ｺﾞｼｯｸM-PRO" panose="020F0600000000000000" pitchFamily="50" charset="-128"/>
              </a:rPr>
              <a:t>）</a:t>
            </a:r>
            <a:r>
              <a:rPr lang="ja-JP" altLang="ja-JP" sz="900" dirty="0">
                <a:latin typeface="HG丸ｺﾞｼｯｸM-PRO" panose="020F0600000000000000" pitchFamily="50" charset="-128"/>
                <a:ea typeface="HG丸ｺﾞｼｯｸM-PRO" panose="020F0600000000000000" pitchFamily="50" charset="-128"/>
              </a:rPr>
              <a:t>調査内容</a:t>
            </a: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本調査でお聞きしたいと考えている主な項目は下記のとおりです</a:t>
            </a:r>
            <a:r>
              <a:rPr lang="ja-JP" altLang="ja-JP" sz="900" dirty="0" smtClean="0">
                <a:latin typeface="HG丸ｺﾞｼｯｸM-PRO" panose="020F0600000000000000" pitchFamily="50" charset="-128"/>
                <a:ea typeface="HG丸ｺﾞｼｯｸM-PRO" panose="020F0600000000000000" pitchFamily="50" charset="-128"/>
              </a:rPr>
              <a:t>。</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・介護予防ケアマネジメントにおける</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の導入可能性</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smtClean="0">
                <a:latin typeface="HG丸ｺﾞｼｯｸM-PRO" panose="020F0600000000000000" pitchFamily="50" charset="-128"/>
                <a:ea typeface="HG丸ｺﾞｼｯｸM-PRO" panose="020F0600000000000000" pitchFamily="50" charset="-128"/>
              </a:rPr>
              <a:t>　　　・</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導入によるデータ分析・効果測定の可能性</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・府との事業連携において、府に求めるもの及びご提供いただけるもの</a:t>
            </a:r>
            <a:endParaRPr lang="en-US" altLang="ja-JP" sz="900" dirty="0" smtClean="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その他</a:t>
            </a:r>
            <a:r>
              <a:rPr lang="ja-JP" altLang="en-US" sz="900" dirty="0">
                <a:latin typeface="HG丸ｺﾞｼｯｸM-PRO" panose="020F0600000000000000" pitchFamily="50" charset="-128"/>
                <a:ea typeface="HG丸ｺﾞｼｯｸM-PRO" panose="020F0600000000000000" pitchFamily="50" charset="-128"/>
              </a:rPr>
              <a:t>介護予防分野における</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導入に関するご意見　など</a:t>
            </a:r>
            <a:r>
              <a:rPr lang="ja-JP" altLang="ja-JP" sz="900" dirty="0" smtClean="0">
                <a:latin typeface="HG丸ｺﾞｼｯｸM-PRO" panose="020F0600000000000000" pitchFamily="50" charset="-128"/>
                <a:ea typeface="HG丸ｺﾞｼｯｸM-PRO" panose="020F0600000000000000" pitchFamily="50" charset="-128"/>
              </a:rPr>
              <a:t>　</a:t>
            </a:r>
            <a:endParaRPr lang="ja-JP" altLang="ja-JP" sz="900"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5399497" y="6669053"/>
            <a:ext cx="5203787" cy="777136"/>
          </a:xfrm>
          <a:prstGeom prst="rect">
            <a:avLst/>
          </a:prstGeom>
          <a:ln w="12700">
            <a:solidFill>
              <a:schemeClr val="tx1"/>
            </a:solidFill>
            <a:prstDash val="sysDot"/>
          </a:ln>
        </p:spPr>
        <p:txBody>
          <a:bodyPr wrap="square" lIns="0" tIns="0" rIns="0" bIns="0">
            <a:spAutoFit/>
          </a:bodyPr>
          <a:lstStyle/>
          <a:p>
            <a:pPr indent="84138"/>
            <a:r>
              <a:rPr lang="ja-JP" altLang="ja-JP" sz="1100" dirty="0">
                <a:latin typeface="+mj-ea"/>
                <a:ea typeface="+mj-ea"/>
              </a:rPr>
              <a:t> </a:t>
            </a:r>
            <a:r>
              <a:rPr lang="en-US" altLang="ja-JP" sz="1100" b="1" dirty="0">
                <a:latin typeface="+mj-ea"/>
                <a:ea typeface="+mj-ea"/>
              </a:rPr>
              <a:t>【</a:t>
            </a:r>
            <a:r>
              <a:rPr lang="ja-JP" altLang="ja-JP" sz="1100" b="1" dirty="0" smtClean="0">
                <a:latin typeface="+mj-ea"/>
                <a:ea typeface="+mj-ea"/>
              </a:rPr>
              <a:t>連絡先</a:t>
            </a:r>
            <a:r>
              <a:rPr lang="en-US" altLang="ja-JP" sz="1100" b="1" dirty="0" smtClean="0">
                <a:latin typeface="+mj-ea"/>
                <a:ea typeface="+mj-ea"/>
              </a:rPr>
              <a:t>】</a:t>
            </a:r>
            <a:endParaRPr lang="ja-JP" altLang="ja-JP" sz="1100" dirty="0">
              <a:latin typeface="+mj-ea"/>
              <a:ea typeface="+mj-ea"/>
            </a:endParaRPr>
          </a:p>
          <a:p>
            <a:pPr indent="180975">
              <a:lnSpc>
                <a:spcPts val="1500"/>
              </a:lnSpc>
            </a:pPr>
            <a:r>
              <a:rPr lang="en-US" altLang="ja-JP"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連絡先</a:t>
            </a:r>
            <a:r>
              <a:rPr lang="ja-JP" altLang="ja-JP" sz="900" dirty="0">
                <a:latin typeface="HG丸ｺﾞｼｯｸM-PRO" panose="020F0600000000000000" pitchFamily="50" charset="-128"/>
                <a:ea typeface="HG丸ｺﾞｼｯｸM-PRO" panose="020F0600000000000000" pitchFamily="50" charset="-128"/>
              </a:rPr>
              <a:t>：</a:t>
            </a:r>
            <a:r>
              <a:rPr lang="ja-JP" altLang="ja-JP" sz="900" dirty="0" smtClean="0">
                <a:latin typeface="HG丸ｺﾞｼｯｸM-PRO" panose="020F0600000000000000" pitchFamily="50" charset="-128"/>
                <a:ea typeface="HG丸ｺﾞｼｯｸM-PRO" panose="020F0600000000000000" pitchFamily="50" charset="-128"/>
              </a:rPr>
              <a:t>大阪府</a:t>
            </a:r>
            <a:r>
              <a:rPr lang="ja-JP" altLang="en-US" sz="900" dirty="0" smtClean="0">
                <a:latin typeface="HG丸ｺﾞｼｯｸM-PRO" panose="020F0600000000000000" pitchFamily="50" charset="-128"/>
                <a:ea typeface="HG丸ｺﾞｼｯｸM-PRO" panose="020F0600000000000000" pitchFamily="50" charset="-128"/>
              </a:rPr>
              <a:t>福祉部高齢介護室介護支援課　担当</a:t>
            </a:r>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吉田・梅室・梶原</a:t>
            </a:r>
            <a:endParaRPr lang="ja-JP" altLang="ja-JP" sz="900" dirty="0">
              <a:latin typeface="HG丸ｺﾞｼｯｸM-PRO" panose="020F0600000000000000" pitchFamily="50" charset="-128"/>
              <a:ea typeface="HG丸ｺﾞｼｯｸM-PRO" panose="020F0600000000000000" pitchFamily="50" charset="-128"/>
            </a:endParaRPr>
          </a:p>
          <a:p>
            <a:pPr indent="180975"/>
            <a:r>
              <a:rPr lang="en-US" altLang="ja-JP"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所在地</a:t>
            </a:r>
            <a:r>
              <a:rPr lang="ja-JP" altLang="ja-JP" sz="900" dirty="0">
                <a:latin typeface="HG丸ｺﾞｼｯｸM-PRO" panose="020F0600000000000000" pitchFamily="50" charset="-128"/>
                <a:ea typeface="HG丸ｺﾞｼｯｸM-PRO" panose="020F0600000000000000" pitchFamily="50" charset="-128"/>
              </a:rPr>
              <a:t>：</a:t>
            </a:r>
            <a:r>
              <a:rPr lang="ja-JP" altLang="ja-JP"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540-8570</a:t>
            </a:r>
            <a:r>
              <a:rPr lang="ja-JP" altLang="ja-JP" sz="900" dirty="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大阪市</a:t>
            </a:r>
            <a:r>
              <a:rPr lang="ja-JP" altLang="en-US" sz="900" dirty="0" smtClean="0">
                <a:latin typeface="HG丸ｺﾞｼｯｸM-PRO" panose="020F0600000000000000" pitchFamily="50" charset="-128"/>
                <a:ea typeface="HG丸ｺﾞｼｯｸM-PRO" panose="020F0600000000000000" pitchFamily="50" charset="-128"/>
              </a:rPr>
              <a:t>中央区大手前</a:t>
            </a:r>
            <a:r>
              <a:rPr lang="en-US" altLang="ja-JP" sz="900" dirty="0" smtClean="0">
                <a:latin typeface="HG丸ｺﾞｼｯｸM-PRO" panose="020F0600000000000000" pitchFamily="50" charset="-128"/>
                <a:ea typeface="HG丸ｺﾞｼｯｸM-PRO" panose="020F0600000000000000" pitchFamily="50" charset="-128"/>
              </a:rPr>
              <a:t>2</a:t>
            </a:r>
            <a:r>
              <a:rPr lang="ja-JP" altLang="en-US" sz="900" dirty="0" smtClean="0">
                <a:latin typeface="HG丸ｺﾞｼｯｸM-PRO" panose="020F0600000000000000" pitchFamily="50" charset="-128"/>
                <a:ea typeface="HG丸ｺﾞｼｯｸM-PRO" panose="020F0600000000000000" pitchFamily="50" charset="-128"/>
              </a:rPr>
              <a:t>丁目</a:t>
            </a:r>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（別館</a:t>
            </a:r>
            <a:r>
              <a:rPr lang="en-US" altLang="ja-JP" sz="900" dirty="0" smtClean="0">
                <a:latin typeface="HG丸ｺﾞｼｯｸM-PRO" panose="020F0600000000000000" pitchFamily="50" charset="-128"/>
                <a:ea typeface="HG丸ｺﾞｼｯｸM-PRO" panose="020F0600000000000000" pitchFamily="50" charset="-128"/>
              </a:rPr>
              <a:t>6</a:t>
            </a:r>
            <a:r>
              <a:rPr lang="ja-JP" altLang="en-US" sz="900" dirty="0" smtClean="0">
                <a:latin typeface="HG丸ｺﾞｼｯｸM-PRO" panose="020F0600000000000000" pitchFamily="50" charset="-128"/>
                <a:ea typeface="HG丸ｺﾞｼｯｸM-PRO" panose="020F0600000000000000" pitchFamily="50" charset="-128"/>
              </a:rPr>
              <a:t>階）</a:t>
            </a:r>
            <a:endParaRPr lang="ja-JP" altLang="ja-JP" sz="900" dirty="0">
              <a:latin typeface="HG丸ｺﾞｼｯｸM-PRO" panose="020F0600000000000000" pitchFamily="50" charset="-128"/>
              <a:ea typeface="HG丸ｺﾞｼｯｸM-PRO" panose="020F0600000000000000" pitchFamily="50" charset="-128"/>
            </a:endParaRPr>
          </a:p>
          <a:p>
            <a:pPr indent="180975"/>
            <a:r>
              <a:rPr lang="en-US" altLang="ja-JP" sz="900" dirty="0" smtClean="0">
                <a:latin typeface="HG丸ｺﾞｼｯｸM-PRO" panose="020F0600000000000000" pitchFamily="50" charset="-128"/>
                <a:ea typeface="HG丸ｺﾞｼｯｸM-PRO" panose="020F0600000000000000" pitchFamily="50" charset="-128"/>
              </a:rPr>
              <a:t> </a:t>
            </a:r>
            <a:r>
              <a:rPr lang="ja-JP" altLang="ja-JP" sz="900" dirty="0" smtClean="0">
                <a:latin typeface="HG丸ｺﾞｼｯｸM-PRO" panose="020F0600000000000000" pitchFamily="50" charset="-128"/>
                <a:ea typeface="HG丸ｺﾞｼｯｸM-PRO" panose="020F0600000000000000" pitchFamily="50" charset="-128"/>
              </a:rPr>
              <a:t>電話</a:t>
            </a:r>
            <a:r>
              <a:rPr lang="ja-JP" altLang="ja-JP" sz="900" dirty="0">
                <a:latin typeface="HG丸ｺﾞｼｯｸM-PRO" panose="020F0600000000000000" pitchFamily="50" charset="-128"/>
                <a:ea typeface="HG丸ｺﾞｼｯｸM-PRO" panose="020F0600000000000000" pitchFamily="50" charset="-128"/>
              </a:rPr>
              <a:t>　：</a:t>
            </a:r>
            <a:r>
              <a:rPr lang="en-US" altLang="ja-JP" sz="900" dirty="0">
                <a:latin typeface="HG丸ｺﾞｼｯｸM-PRO" panose="020F0600000000000000" pitchFamily="50" charset="-128"/>
                <a:ea typeface="HG丸ｺﾞｼｯｸM-PRO" panose="020F0600000000000000" pitchFamily="50" charset="-128"/>
              </a:rPr>
              <a:t>06-6941-0351</a:t>
            </a:r>
            <a:r>
              <a:rPr lang="ja-JP" altLang="ja-JP" sz="900" dirty="0">
                <a:latin typeface="HG丸ｺﾞｼｯｸM-PRO" panose="020F0600000000000000" pitchFamily="50" charset="-128"/>
                <a:ea typeface="HG丸ｺﾞｼｯｸM-PRO" panose="020F0600000000000000" pitchFamily="50" charset="-128"/>
              </a:rPr>
              <a:t>（</a:t>
            </a:r>
            <a:r>
              <a:rPr lang="ja-JP" altLang="ja-JP" sz="900" dirty="0" smtClean="0">
                <a:latin typeface="HG丸ｺﾞｼｯｸM-PRO" panose="020F0600000000000000" pitchFamily="50" charset="-128"/>
                <a:ea typeface="HG丸ｺﾞｼｯｸM-PRO" panose="020F0600000000000000" pitchFamily="50" charset="-128"/>
              </a:rPr>
              <a:t>内線</a:t>
            </a:r>
            <a:r>
              <a:rPr lang="en-US" altLang="ja-JP" sz="900" dirty="0" smtClean="0">
                <a:latin typeface="HG丸ｺﾞｼｯｸM-PRO" panose="020F0600000000000000" pitchFamily="50" charset="-128"/>
                <a:ea typeface="HG丸ｺﾞｼｯｸM-PRO" panose="020F0600000000000000" pitchFamily="50" charset="-128"/>
              </a:rPr>
              <a:t> 4482</a:t>
            </a:r>
            <a:r>
              <a:rPr lang="ja-JP" altLang="ja-JP"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FAX</a:t>
            </a:r>
            <a:r>
              <a:rPr lang="ja-JP" altLang="ja-JP"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06-6941-0513 </a:t>
            </a:r>
            <a:endParaRPr lang="ja-JP" altLang="ja-JP" sz="900" dirty="0">
              <a:latin typeface="HG丸ｺﾞｼｯｸM-PRO" panose="020F0600000000000000" pitchFamily="50" charset="-128"/>
              <a:ea typeface="HG丸ｺﾞｼｯｸM-PRO" panose="020F0600000000000000" pitchFamily="50" charset="-128"/>
            </a:endParaRPr>
          </a:p>
          <a:p>
            <a:pPr indent="180975"/>
            <a:r>
              <a:rPr lang="en-US" altLang="ja-JP" sz="900" dirty="0" smtClean="0">
                <a:latin typeface="HG丸ｺﾞｼｯｸM-PRO" panose="020F0600000000000000" pitchFamily="50" charset="-128"/>
                <a:ea typeface="HG丸ｺﾞｼｯｸM-PRO" panose="020F0600000000000000" pitchFamily="50" charset="-128"/>
              </a:rPr>
              <a:t> E-mail</a:t>
            </a:r>
            <a:r>
              <a:rPr lang="ja-JP" altLang="ja-JP"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hlinkClick r:id="rId4"/>
              </a:rPr>
              <a:t>koreikaigo-g05@sbox.pref.osaka.lg.jp</a:t>
            </a:r>
            <a:endParaRPr lang="en-US" altLang="ja-JP" sz="900" dirty="0">
              <a:latin typeface="HG丸ｺﾞｼｯｸM-PRO" panose="020F0600000000000000" pitchFamily="50" charset="-128"/>
              <a:ea typeface="HG丸ｺﾞｼｯｸM-PRO" panose="020F0600000000000000" pitchFamily="50" charset="-128"/>
            </a:endParaRPr>
          </a:p>
        </p:txBody>
      </p:sp>
      <p:pic>
        <p:nvPicPr>
          <p:cNvPr id="12" name="図 11"/>
          <p:cNvPicPr>
            <a:picLocks noChangeAspect="1"/>
          </p:cNvPicPr>
          <p:nvPr/>
        </p:nvPicPr>
        <p:blipFill>
          <a:blip r:embed="rId5"/>
          <a:stretch>
            <a:fillRect/>
          </a:stretch>
        </p:blipFill>
        <p:spPr>
          <a:xfrm>
            <a:off x="5562724" y="495361"/>
            <a:ext cx="5033731" cy="2376424"/>
          </a:xfrm>
          <a:prstGeom prst="rect">
            <a:avLst/>
          </a:prstGeom>
        </p:spPr>
      </p:pic>
      <p:sp>
        <p:nvSpPr>
          <p:cNvPr id="9" name="テキスト ボックス 8"/>
          <p:cNvSpPr txBox="1"/>
          <p:nvPr/>
        </p:nvSpPr>
        <p:spPr>
          <a:xfrm>
            <a:off x="5311378" y="444305"/>
            <a:ext cx="1224137" cy="253916"/>
          </a:xfrm>
          <a:prstGeom prst="rect">
            <a:avLst/>
          </a:prstGeom>
          <a:noFill/>
        </p:spPr>
        <p:txBody>
          <a:bodyPr wrap="square" rtlCol="0">
            <a:spAutoFit/>
          </a:bodyPr>
          <a:lstStyle/>
          <a:p>
            <a:r>
              <a:rPr kumimoji="1" lang="ja-JP" altLang="en-US" sz="1050" b="1" dirty="0" smtClean="0"/>
              <a:t>４．事業イメージ</a:t>
            </a:r>
            <a:endParaRPr kumimoji="1" lang="ja-JP" altLang="en-US" sz="1050" b="1" dirty="0"/>
          </a:p>
        </p:txBody>
      </p:sp>
    </p:spTree>
    <p:extLst>
      <p:ext uri="{BB962C8B-B14F-4D97-AF65-F5344CB8AC3E}">
        <p14:creationId xmlns:p14="http://schemas.microsoft.com/office/powerpoint/2010/main" val="3605856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prstDash val="solid"/>
        </a:ln>
      </a:spPr>
      <a:bodyPr lIns="95782" tIns="47891" rIns="95782" bIns="47891"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5139</TotalTime>
  <Words>1209</Words>
  <Application>Microsoft Office PowerPoint</Application>
  <PresentationFormat>ユーザー設定</PresentationFormat>
  <Paragraphs>61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IwataNo</dc:creator>
  <cp:lastModifiedBy>梶原　朋也</cp:lastModifiedBy>
  <cp:revision>444</cp:revision>
  <cp:lastPrinted>2021-09-15T08:25:29Z</cp:lastPrinted>
  <dcterms:created xsi:type="dcterms:W3CDTF">2018-02-09T13:30:32Z</dcterms:created>
  <dcterms:modified xsi:type="dcterms:W3CDTF">2021-09-22T05:17:37Z</dcterms:modified>
</cp:coreProperties>
</file>