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44" r:id="rId1"/>
  </p:sldMasterIdLst>
  <p:notesMasterIdLst>
    <p:notesMasterId r:id="rId18"/>
  </p:notesMasterIdLst>
  <p:handoutMasterIdLst>
    <p:handoutMasterId r:id="rId19"/>
  </p:handoutMasterIdLst>
  <p:sldIdLst>
    <p:sldId id="364" r:id="rId2"/>
    <p:sldId id="425" r:id="rId3"/>
    <p:sldId id="426" r:id="rId4"/>
    <p:sldId id="418" r:id="rId5"/>
    <p:sldId id="380" r:id="rId6"/>
    <p:sldId id="381" r:id="rId7"/>
    <p:sldId id="383" r:id="rId8"/>
    <p:sldId id="428" r:id="rId9"/>
    <p:sldId id="385" r:id="rId10"/>
    <p:sldId id="386" r:id="rId11"/>
    <p:sldId id="387" r:id="rId12"/>
    <p:sldId id="427" r:id="rId13"/>
    <p:sldId id="429" r:id="rId14"/>
    <p:sldId id="397" r:id="rId15"/>
    <p:sldId id="398" r:id="rId16"/>
    <p:sldId id="430" r:id="rId1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60AEB"/>
    <a:srgbClr val="FF6600"/>
    <a:srgbClr val="FFD243"/>
    <a:srgbClr val="FF5757"/>
    <a:srgbClr val="FFE1E1"/>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17" autoAdjust="0"/>
    <p:restoredTop sz="93345" autoAdjust="0"/>
  </p:normalViewPr>
  <p:slideViewPr>
    <p:cSldViewPr>
      <p:cViewPr>
        <p:scale>
          <a:sx n="70" d="100"/>
          <a:sy n="70" d="100"/>
        </p:scale>
        <p:origin x="-1392" y="-24"/>
      </p:cViewPr>
      <p:guideLst>
        <p:guide orient="horz" pos="2160"/>
        <p:guide pos="2880"/>
      </p:guideLst>
    </p:cSldViewPr>
  </p:slideViewPr>
  <p:notesTextViewPr>
    <p:cViewPr>
      <p:scale>
        <a:sx n="1" d="1"/>
        <a:sy n="1" d="1"/>
      </p:scale>
      <p:origin x="0" y="0"/>
    </p:cViewPr>
  </p:notesTextViewPr>
  <p:sorterViewPr>
    <p:cViewPr>
      <p:scale>
        <a:sx n="190" d="100"/>
        <a:sy n="190" d="100"/>
      </p:scale>
      <p:origin x="0" y="331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2B57EECF-150B-4999-AFB9-062F190D5142}" type="datetimeFigureOut">
              <a:rPr kumimoji="1" lang="ja-JP" altLang="en-US" smtClean="0"/>
              <a:t>2018/5/18</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582B7133-8B8C-475B-8E24-9A4EF580349B}" type="slidenum">
              <a:rPr kumimoji="1" lang="ja-JP" altLang="en-US" smtClean="0"/>
              <a:t>‹#›</a:t>
            </a:fld>
            <a:endParaRPr kumimoji="1" lang="ja-JP" altLang="en-US"/>
          </a:p>
        </p:txBody>
      </p:sp>
    </p:spTree>
    <p:extLst>
      <p:ext uri="{BB962C8B-B14F-4D97-AF65-F5344CB8AC3E}">
        <p14:creationId xmlns:p14="http://schemas.microsoft.com/office/powerpoint/2010/main" val="29264873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0"/>
            <a:ext cx="2949787" cy="496967"/>
          </a:xfrm>
          <a:prstGeom prst="rect">
            <a:avLst/>
          </a:prstGeom>
        </p:spPr>
        <p:txBody>
          <a:bodyPr vert="horz" lIns="91440" tIns="45720" rIns="91440" bIns="45720" rtlCol="0"/>
          <a:lstStyle>
            <a:lvl1pPr algn="r">
              <a:defRPr sz="1200"/>
            </a:lvl1pPr>
          </a:lstStyle>
          <a:p>
            <a:fld id="{E4B363F4-4146-40DE-ADBE-B7FC1D618373}" type="datetimeFigureOut">
              <a:rPr kumimoji="1" lang="ja-JP" altLang="en-US" smtClean="0"/>
              <a:t>2018/5/18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648"/>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8"/>
            <a:ext cx="2949787" cy="496967"/>
          </a:xfrm>
          <a:prstGeom prst="rect">
            <a:avLst/>
          </a:prstGeom>
        </p:spPr>
        <p:txBody>
          <a:bodyPr vert="horz" lIns="91440" tIns="45720" rIns="91440" bIns="45720" rtlCol="0" anchor="b"/>
          <a:lstStyle>
            <a:lvl1pPr algn="r">
              <a:defRPr sz="1200"/>
            </a:lvl1pPr>
          </a:lstStyle>
          <a:p>
            <a:fld id="{19826379-4303-4BF6-A980-E06606983EF3}" type="slidenum">
              <a:rPr kumimoji="1" lang="ja-JP" altLang="en-US" smtClean="0"/>
              <a:t>‹#›</a:t>
            </a:fld>
            <a:endParaRPr kumimoji="1" lang="ja-JP" altLang="en-US"/>
          </a:p>
        </p:txBody>
      </p:sp>
    </p:spTree>
    <p:extLst>
      <p:ext uri="{BB962C8B-B14F-4D97-AF65-F5344CB8AC3E}">
        <p14:creationId xmlns:p14="http://schemas.microsoft.com/office/powerpoint/2010/main" val="29086232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ここからは、大阪府が作成した雇用管理ツールのご紹介と</a:t>
            </a:r>
            <a:endParaRPr kumimoji="1" lang="en-US" altLang="ja-JP" dirty="0" smtClean="0"/>
          </a:p>
          <a:p>
            <a:r>
              <a:rPr kumimoji="1" lang="ja-JP" altLang="en-US" dirty="0" smtClean="0"/>
              <a:t>企業さまでご活用いただく際の流れについて</a:t>
            </a:r>
            <a:endParaRPr kumimoji="1" lang="en-US" altLang="ja-JP" dirty="0" smtClean="0"/>
          </a:p>
          <a:p>
            <a:r>
              <a:rPr kumimoji="1" lang="ja-JP" altLang="en-US" dirty="0" smtClean="0"/>
              <a:t>お話させていただきます。</a:t>
            </a:r>
            <a:endParaRPr kumimoji="1" lang="ja-JP" altLang="en-US" dirty="0"/>
          </a:p>
        </p:txBody>
      </p:sp>
      <p:sp>
        <p:nvSpPr>
          <p:cNvPr id="4" name="スライド番号プレースホルダー 3"/>
          <p:cNvSpPr>
            <a:spLocks noGrp="1"/>
          </p:cNvSpPr>
          <p:nvPr>
            <p:ph type="sldNum" sz="quarter" idx="10"/>
          </p:nvPr>
        </p:nvSpPr>
        <p:spPr/>
        <p:txBody>
          <a:bodyPr/>
          <a:lstStyle/>
          <a:p>
            <a:fld id="{19826379-4303-4BF6-A980-E06606983EF3}" type="slidenum">
              <a:rPr kumimoji="1" lang="ja-JP" altLang="en-US" smtClean="0"/>
              <a:t>0</a:t>
            </a:fld>
            <a:endParaRPr kumimoji="1" lang="ja-JP" altLang="en-US"/>
          </a:p>
        </p:txBody>
      </p:sp>
    </p:spTree>
    <p:extLst>
      <p:ext uri="{BB962C8B-B14F-4D97-AF65-F5344CB8AC3E}">
        <p14:creationId xmlns:p14="http://schemas.microsoft.com/office/powerpoint/2010/main" val="1127491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日々の目標達成度が確認できるシートがこちらになります。</a:t>
            </a:r>
            <a:endParaRPr kumimoji="1" lang="en-US" altLang="ja-JP" dirty="0" smtClean="0"/>
          </a:p>
          <a:p>
            <a:endParaRPr kumimoji="1" lang="en-US" altLang="ja-JP" dirty="0" smtClean="0"/>
          </a:p>
          <a:p>
            <a:r>
              <a:rPr kumimoji="1" lang="ja-JP" altLang="en-US" dirty="0" smtClean="0"/>
              <a:t>（スライドの後）</a:t>
            </a:r>
            <a:endParaRPr kumimoji="1" lang="en-US" altLang="ja-JP" dirty="0" smtClean="0"/>
          </a:p>
          <a:p>
            <a:r>
              <a:rPr kumimoji="1" lang="ja-JP" altLang="en-US" dirty="0" smtClean="0"/>
              <a:t>混同しがちですが、調子の波と業務評価は切り分けていただくために作成しました。</a:t>
            </a:r>
            <a:endParaRPr kumimoji="1" lang="en-US" altLang="ja-JP" dirty="0" smtClean="0"/>
          </a:p>
          <a:p>
            <a:r>
              <a:rPr kumimoji="1" lang="ja-JP" altLang="en-US" dirty="0" smtClean="0"/>
              <a:t>体調が悪くても仕事には影響が出ないように頑張っていることもありますし、</a:t>
            </a:r>
            <a:endParaRPr kumimoji="1" lang="en-US" altLang="ja-JP" dirty="0" smtClean="0"/>
          </a:p>
          <a:p>
            <a:r>
              <a:rPr kumimoji="1" lang="ja-JP" altLang="en-US" dirty="0" smtClean="0"/>
              <a:t>体調は悪くないのに、仕事でミスをしてしまうこともあります。</a:t>
            </a:r>
            <a:endParaRPr kumimoji="1" lang="en-US" altLang="ja-JP" dirty="0" smtClean="0"/>
          </a:p>
          <a:p>
            <a:endParaRPr kumimoji="1" lang="en-US" altLang="ja-JP" dirty="0" smtClean="0"/>
          </a:p>
          <a:p>
            <a:r>
              <a:rPr kumimoji="1" lang="ja-JP" altLang="en-US" dirty="0" smtClean="0"/>
              <a:t>障がいのある従業員が、評価と結びつかず安心して体調を記録できるようにするためにも、</a:t>
            </a:r>
            <a:endParaRPr kumimoji="1" lang="en-US" altLang="ja-JP" dirty="0" smtClean="0"/>
          </a:p>
          <a:p>
            <a:r>
              <a:rPr kumimoji="1" lang="ja-JP" altLang="en-US" dirty="0" smtClean="0"/>
              <a:t>こちらのシートと併用するのもひとつです。</a:t>
            </a:r>
            <a:endParaRPr kumimoji="1" lang="en-US" altLang="ja-JP" dirty="0" smtClean="0"/>
          </a:p>
          <a:p>
            <a:endParaRPr kumimoji="1" lang="en-US" altLang="ja-JP" dirty="0" smtClean="0"/>
          </a:p>
          <a:p>
            <a:r>
              <a:rPr kumimoji="1" lang="ja-JP" altLang="en-US" dirty="0" smtClean="0"/>
              <a:t>また、こちらのシートは特に障がいのあるなし関わらず職場全体で取り入れやすいものと</a:t>
            </a:r>
            <a:endParaRPr kumimoji="1" lang="en-US" altLang="ja-JP" dirty="0" smtClean="0"/>
          </a:p>
          <a:p>
            <a:r>
              <a:rPr kumimoji="1" lang="ja-JP" altLang="en-US" dirty="0" smtClean="0"/>
              <a:t>なっておりますので、</a:t>
            </a:r>
            <a:r>
              <a:rPr kumimoji="1" lang="ja-JP" altLang="en-US" dirty="0" err="1" smtClean="0"/>
              <a:t>障がい</a:t>
            </a:r>
            <a:r>
              <a:rPr kumimoji="1" lang="ja-JP" altLang="en-US" dirty="0" smtClean="0"/>
              <a:t>者雇用の経験の浅い企業様でも導入しやすいかと思います。</a:t>
            </a:r>
            <a:endParaRPr kumimoji="1" lang="ja-JP" altLang="en-US" dirty="0"/>
          </a:p>
        </p:txBody>
      </p:sp>
      <p:sp>
        <p:nvSpPr>
          <p:cNvPr id="4" name="スライド番号プレースホルダー 3"/>
          <p:cNvSpPr>
            <a:spLocks noGrp="1"/>
          </p:cNvSpPr>
          <p:nvPr>
            <p:ph type="sldNum" sz="quarter" idx="10"/>
          </p:nvPr>
        </p:nvSpPr>
        <p:spPr/>
        <p:txBody>
          <a:bodyPr/>
          <a:lstStyle/>
          <a:p>
            <a:fld id="{19826379-4303-4BF6-A980-E06606983EF3}" type="slidenum">
              <a:rPr kumimoji="1" lang="ja-JP" altLang="en-US" smtClean="0"/>
              <a:t>9</a:t>
            </a:fld>
            <a:endParaRPr kumimoji="1" lang="ja-JP" altLang="en-US"/>
          </a:p>
        </p:txBody>
      </p:sp>
    </p:spTree>
    <p:extLst>
      <p:ext uri="{BB962C8B-B14F-4D97-AF65-F5344CB8AC3E}">
        <p14:creationId xmlns:p14="http://schemas.microsoft.com/office/powerpoint/2010/main" val="516252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業務日誌がない企業様、または、あるけれども他の</a:t>
            </a:r>
            <a:r>
              <a:rPr kumimoji="1" lang="ja-JP" altLang="en-US" dirty="0" err="1" smtClean="0"/>
              <a:t>障がいに</a:t>
            </a:r>
            <a:r>
              <a:rPr kumimoji="1" lang="ja-JP" altLang="en-US" dirty="0" smtClean="0"/>
              <a:t>対応したもので使いにくい、</a:t>
            </a:r>
            <a:endParaRPr kumimoji="1" lang="en-US" altLang="ja-JP" dirty="0" smtClean="0"/>
          </a:p>
          <a:p>
            <a:r>
              <a:rPr kumimoji="1" lang="ja-JP" altLang="en-US" dirty="0" smtClean="0"/>
              <a:t>というような場合にはこちらを参考にしてもらえればと思います。</a:t>
            </a:r>
            <a:endParaRPr kumimoji="1" lang="en-US" altLang="ja-JP" dirty="0" smtClean="0"/>
          </a:p>
          <a:p>
            <a:r>
              <a:rPr kumimoji="1" lang="ja-JP" altLang="en-US" dirty="0" smtClean="0"/>
              <a:t>業務日誌を兼ねたものになっておりますので、</a:t>
            </a:r>
            <a:r>
              <a:rPr kumimoji="1" lang="en-US" altLang="ja-JP" dirty="0" smtClean="0"/>
              <a:t>1</a:t>
            </a:r>
            <a:r>
              <a:rPr kumimoji="1" lang="ja-JP" altLang="en-US" dirty="0" smtClean="0"/>
              <a:t>枚で業務と連動した確認ができます。</a:t>
            </a:r>
            <a:endParaRPr kumimoji="1" lang="en-US" altLang="ja-JP" dirty="0" smtClean="0"/>
          </a:p>
          <a:p>
            <a:endParaRPr kumimoji="1" lang="en-US" altLang="ja-JP" dirty="0" smtClean="0"/>
          </a:p>
          <a:p>
            <a:r>
              <a:rPr kumimoji="1" lang="ja-JP" altLang="en-US" dirty="0" smtClean="0"/>
              <a:t>今までご紹介したシートは、エクセルでご用意しておりますので、完成されたシステムと違い、</a:t>
            </a:r>
            <a:endParaRPr kumimoji="1" lang="en-US" altLang="ja-JP" dirty="0" smtClean="0"/>
          </a:p>
          <a:p>
            <a:r>
              <a:rPr kumimoji="1" lang="ja-JP" altLang="en-US" dirty="0" smtClean="0"/>
              <a:t>企業や職場の状況に応じて加工が可能になっております。</a:t>
            </a:r>
            <a:endParaRPr kumimoji="1" lang="en-US" altLang="ja-JP" dirty="0" smtClean="0"/>
          </a:p>
          <a:p>
            <a:r>
              <a:rPr kumimoji="1" lang="ja-JP" altLang="en-US" dirty="0" smtClean="0"/>
              <a:t>このシートを使ってもらうということが目的ではなく、このシートのエッセンスを状況に</a:t>
            </a:r>
            <a:endParaRPr kumimoji="1" lang="en-US" altLang="ja-JP" dirty="0" smtClean="0"/>
          </a:p>
          <a:p>
            <a:r>
              <a:rPr kumimoji="1" lang="ja-JP" altLang="en-US" dirty="0" smtClean="0"/>
              <a:t>応じた形で取り入れていただき、</a:t>
            </a:r>
            <a:r>
              <a:rPr kumimoji="1" lang="ja-JP" altLang="en-US" dirty="0" err="1" smtClean="0"/>
              <a:t>障がい</a:t>
            </a:r>
            <a:r>
              <a:rPr kumimoji="1" lang="ja-JP" altLang="en-US" dirty="0" smtClean="0"/>
              <a:t>者雇用や定着に役立てていただきたいと</a:t>
            </a:r>
            <a:endParaRPr kumimoji="1" lang="en-US" altLang="ja-JP" dirty="0" smtClean="0"/>
          </a:p>
          <a:p>
            <a:r>
              <a:rPr kumimoji="1" lang="ja-JP" altLang="en-US" dirty="0" smtClean="0"/>
              <a:t>思っております。</a:t>
            </a:r>
            <a:endParaRPr kumimoji="1" lang="en-US" altLang="ja-JP" dirty="0" smtClean="0"/>
          </a:p>
          <a:p>
            <a:endParaRPr kumimoji="1" lang="en-US" altLang="ja-JP" dirty="0" smtClean="0"/>
          </a:p>
          <a:p>
            <a:r>
              <a:rPr kumimoji="1" lang="ja-JP" altLang="en-US" dirty="0" smtClean="0"/>
              <a:t>例えば、既存の業務日誌に睡眠時間の欄を追加したり、</a:t>
            </a:r>
            <a:endParaRPr kumimoji="1" lang="en-US" altLang="ja-JP" dirty="0" smtClean="0"/>
          </a:p>
          <a:p>
            <a:r>
              <a:rPr kumimoji="1" lang="ja-JP" altLang="en-US" dirty="0" smtClean="0"/>
              <a:t>既存の評価表があれば、それとは別に体調を見るグラフを取り入れてみたり、</a:t>
            </a:r>
            <a:endParaRPr kumimoji="1" lang="en-US" altLang="ja-JP" dirty="0" smtClean="0"/>
          </a:p>
          <a:p>
            <a:r>
              <a:rPr kumimoji="1" lang="ja-JP" altLang="en-US" dirty="0" smtClean="0"/>
              <a:t>活用の範囲は様々です。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9826379-4303-4BF6-A980-E06606983EF3}" type="slidenum">
              <a:rPr kumimoji="1" lang="ja-JP" altLang="en-US" smtClean="0"/>
              <a:t>10</a:t>
            </a:fld>
            <a:endParaRPr kumimoji="1" lang="ja-JP" altLang="en-US"/>
          </a:p>
        </p:txBody>
      </p:sp>
    </p:spTree>
    <p:extLst>
      <p:ext uri="{BB962C8B-B14F-4D97-AF65-F5344CB8AC3E}">
        <p14:creationId xmlns:p14="http://schemas.microsoft.com/office/powerpoint/2010/main" val="30294243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smtClean="0">
                <a:latin typeface="+mn-ea"/>
                <a:ea typeface="+mn-ea"/>
              </a:rPr>
              <a:t>（スライド説明）</a:t>
            </a:r>
            <a:endParaRPr lang="en-US" altLang="ja-JP" sz="1200" dirty="0" smtClean="0">
              <a:latin typeface="+mn-ea"/>
              <a:ea typeface="+mn-ea"/>
            </a:endParaRPr>
          </a:p>
          <a:p>
            <a:r>
              <a:rPr lang="ja-JP" altLang="en-US" sz="1200" dirty="0" smtClean="0">
                <a:latin typeface="+mn-ea"/>
                <a:ea typeface="+mn-ea"/>
              </a:rPr>
              <a:t>数カ月おきの面談の記録として残しておけば、効率的に振り返りや引継ぎが行え、</a:t>
            </a:r>
            <a:endParaRPr lang="en-US" altLang="ja-JP" sz="1200" dirty="0" smtClean="0">
              <a:latin typeface="+mn-ea"/>
              <a:ea typeface="+mn-ea"/>
            </a:endParaRPr>
          </a:p>
          <a:p>
            <a:r>
              <a:rPr lang="ja-JP" altLang="en-US" sz="1200" dirty="0" smtClean="0">
                <a:latin typeface="+mn-ea"/>
                <a:ea typeface="+mn-ea"/>
              </a:rPr>
              <a:t>更新していけるようになっております。</a:t>
            </a:r>
            <a:endParaRPr lang="en-US" altLang="ja-JP" sz="1200" dirty="0" smtClean="0">
              <a:latin typeface="+mn-ea"/>
              <a:ea typeface="+mn-ea"/>
            </a:endParaRPr>
          </a:p>
          <a:p>
            <a:r>
              <a:rPr lang="ja-JP" altLang="en-US" sz="1200" dirty="0" smtClean="0">
                <a:latin typeface="+mn-ea"/>
                <a:ea typeface="+mn-ea"/>
              </a:rPr>
              <a:t>このシートについては、別に使用方法などのセミナーを実施していますので、</a:t>
            </a:r>
            <a:endParaRPr lang="en-US" altLang="ja-JP" sz="1200" dirty="0" smtClean="0">
              <a:latin typeface="+mn-ea"/>
              <a:ea typeface="+mn-ea"/>
            </a:endParaRPr>
          </a:p>
          <a:p>
            <a:r>
              <a:rPr lang="ja-JP" altLang="en-US" sz="1200" dirty="0" smtClean="0">
                <a:latin typeface="+mn-ea"/>
                <a:ea typeface="+mn-ea"/>
              </a:rPr>
              <a:t>そちらにも参加していただければと思います。</a:t>
            </a:r>
            <a:endParaRPr lang="en-US" altLang="ja-JP" sz="1200" dirty="0" smtClean="0">
              <a:latin typeface="+mn-ea"/>
              <a:ea typeface="+mn-ea"/>
            </a:endParaRPr>
          </a:p>
        </p:txBody>
      </p:sp>
      <p:sp>
        <p:nvSpPr>
          <p:cNvPr id="4" name="スライド番号プレースホルダー 3"/>
          <p:cNvSpPr>
            <a:spLocks noGrp="1"/>
          </p:cNvSpPr>
          <p:nvPr>
            <p:ph type="sldNum" sz="quarter" idx="10"/>
          </p:nvPr>
        </p:nvSpPr>
        <p:spPr/>
        <p:txBody>
          <a:bodyPr/>
          <a:lstStyle/>
          <a:p>
            <a:fld id="{19826379-4303-4BF6-A980-E06606983EF3}" type="slidenum">
              <a:rPr kumimoji="1" lang="ja-JP" altLang="en-US" smtClean="0"/>
              <a:t>11</a:t>
            </a:fld>
            <a:endParaRPr kumimoji="1" lang="ja-JP" altLang="en-US"/>
          </a:p>
        </p:txBody>
      </p:sp>
    </p:spTree>
    <p:extLst>
      <p:ext uri="{BB962C8B-B14F-4D97-AF65-F5344CB8AC3E}">
        <p14:creationId xmlns:p14="http://schemas.microsoft.com/office/powerpoint/2010/main" val="20053793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シートの記入内容の説明をします。</a:t>
            </a:r>
            <a:endParaRPr kumimoji="1" lang="en-US" altLang="ja-JP" dirty="0" smtClean="0"/>
          </a:p>
          <a:p>
            <a:endParaRPr kumimoji="1" lang="en-US" altLang="ja-JP" dirty="0" smtClean="0"/>
          </a:p>
          <a:p>
            <a:r>
              <a:rPr kumimoji="1" lang="ja-JP" altLang="en-US" dirty="0" smtClean="0"/>
              <a:t>（スライドの通り）</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9826379-4303-4BF6-A980-E06606983EF3}" type="slidenum">
              <a:rPr kumimoji="1" lang="ja-JP" altLang="en-US" smtClean="0"/>
              <a:t>12</a:t>
            </a:fld>
            <a:endParaRPr kumimoji="1" lang="ja-JP" altLang="en-US"/>
          </a:p>
        </p:txBody>
      </p:sp>
    </p:spTree>
    <p:extLst>
      <p:ext uri="{BB962C8B-B14F-4D97-AF65-F5344CB8AC3E}">
        <p14:creationId xmlns:p14="http://schemas.microsoft.com/office/powerpoint/2010/main" val="1381900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以上、各シートの説明をしてきましたが、どのような流れで</a:t>
            </a:r>
            <a:endParaRPr kumimoji="1" lang="en-US" altLang="ja-JP" dirty="0" smtClean="0"/>
          </a:p>
          <a:p>
            <a:r>
              <a:rPr kumimoji="1" lang="ja-JP" altLang="en-US" dirty="0" smtClean="0"/>
              <a:t>社内で活用するかをお伝えします。</a:t>
            </a:r>
            <a:endParaRPr kumimoji="1" lang="en-US" altLang="ja-JP" dirty="0" smtClean="0"/>
          </a:p>
          <a:p>
            <a:endParaRPr kumimoji="1" lang="en-US" altLang="ja-JP" dirty="0" smtClean="0"/>
          </a:p>
          <a:p>
            <a:r>
              <a:rPr kumimoji="1" lang="ja-JP" altLang="en-US" dirty="0" smtClean="0"/>
              <a:t>１．（スライドの後）</a:t>
            </a:r>
            <a:endParaRPr kumimoji="1" lang="en-US" altLang="ja-JP" dirty="0" smtClean="0"/>
          </a:p>
          <a:p>
            <a:r>
              <a:rPr kumimoji="1" lang="ja-JP" altLang="en-US" dirty="0" smtClean="0"/>
              <a:t>　　セミナー内容を振り返りながら、社内の課題解決にあいそうな様式を話し合います。</a:t>
            </a:r>
            <a:endParaRPr kumimoji="1" lang="en-US" altLang="ja-JP" dirty="0" smtClean="0"/>
          </a:p>
          <a:p>
            <a:r>
              <a:rPr kumimoji="1" lang="ja-JP" altLang="en-US" dirty="0" smtClean="0"/>
              <a:t>　　様式どおりでも構いませんし、必要な項目をピックアップして併せても構いません。</a:t>
            </a:r>
            <a:endParaRPr kumimoji="1" lang="en-US" altLang="ja-JP" dirty="0" smtClean="0"/>
          </a:p>
          <a:p>
            <a:r>
              <a:rPr kumimoji="1" lang="ja-JP" altLang="en-US" dirty="0" smtClean="0"/>
              <a:t>　　既存のものに取り入れる形でもいいと思います。</a:t>
            </a:r>
            <a:endParaRPr kumimoji="1" lang="en-US" altLang="ja-JP" dirty="0" smtClean="0"/>
          </a:p>
          <a:p>
            <a:endParaRPr kumimoji="1" lang="en-US" altLang="ja-JP" dirty="0" smtClean="0"/>
          </a:p>
          <a:p>
            <a:r>
              <a:rPr kumimoji="1" lang="ja-JP" altLang="en-US" dirty="0" smtClean="0"/>
              <a:t>２．（スライドの後）</a:t>
            </a:r>
            <a:endParaRPr kumimoji="1" lang="en-US" altLang="ja-JP" dirty="0" smtClean="0"/>
          </a:p>
          <a:p>
            <a:r>
              <a:rPr kumimoji="1" lang="ja-JP" altLang="en-US" dirty="0" smtClean="0"/>
              <a:t>　　ここが一番大切です。</a:t>
            </a:r>
            <a:endParaRPr kumimoji="1" lang="en-US" altLang="ja-JP" dirty="0" smtClean="0"/>
          </a:p>
          <a:p>
            <a:r>
              <a:rPr kumimoji="1" lang="ja-JP" altLang="en-US" dirty="0" smtClean="0"/>
              <a:t>　　このツールは、障がいのある従業員の方も人事担当者も</a:t>
            </a:r>
            <a:endParaRPr kumimoji="1" lang="en-US" altLang="ja-JP" dirty="0" smtClean="0"/>
          </a:p>
          <a:p>
            <a:r>
              <a:rPr kumimoji="1" lang="ja-JP" altLang="en-US" dirty="0" smtClean="0"/>
              <a:t>　　付ける意味を納得し、より良くするために能動的に付けないと意味がありません。</a:t>
            </a:r>
            <a:endParaRPr kumimoji="1" lang="en-US" altLang="ja-JP" dirty="0" smtClean="0"/>
          </a:p>
          <a:p>
            <a:r>
              <a:rPr kumimoji="1" lang="ja-JP" altLang="en-US" dirty="0" smtClean="0"/>
              <a:t>　　そのため、社内で導入の同意が得られれば、導入する人への</a:t>
            </a:r>
            <a:endParaRPr kumimoji="1" lang="en-US" altLang="ja-JP" dirty="0" smtClean="0"/>
          </a:p>
          <a:p>
            <a:r>
              <a:rPr kumimoji="1" lang="ja-JP" altLang="en-US" dirty="0" smtClean="0"/>
              <a:t>　　丁寧な説明と、動機づけが必要となります。</a:t>
            </a:r>
            <a:endParaRPr kumimoji="1" lang="en-US" altLang="ja-JP" dirty="0" smtClean="0"/>
          </a:p>
          <a:p>
            <a:r>
              <a:rPr kumimoji="1" lang="ja-JP" altLang="en-US" dirty="0" smtClean="0"/>
              <a:t>　　ここをしっかりしておかないと、記入内容や振り返りで本人と話し合うときに</a:t>
            </a:r>
            <a:endParaRPr kumimoji="1" lang="en-US" altLang="ja-JP" dirty="0" smtClean="0"/>
          </a:p>
          <a:p>
            <a:r>
              <a:rPr kumimoji="1" lang="ja-JP" altLang="en-US" dirty="0" smtClean="0"/>
              <a:t>　　スムーズにいかないということになりかねません。</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9826379-4303-4BF6-A980-E06606983EF3}" type="slidenum">
              <a:rPr kumimoji="1" lang="ja-JP" altLang="en-US" smtClean="0"/>
              <a:t>13</a:t>
            </a:fld>
            <a:endParaRPr kumimoji="1" lang="ja-JP" altLang="en-US"/>
          </a:p>
        </p:txBody>
      </p:sp>
    </p:spTree>
    <p:extLst>
      <p:ext uri="{BB962C8B-B14F-4D97-AF65-F5344CB8AC3E}">
        <p14:creationId xmlns:p14="http://schemas.microsoft.com/office/powerpoint/2010/main" val="34941156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３．（スライドの後）</a:t>
            </a:r>
            <a:endParaRPr kumimoji="1" lang="en-US" altLang="ja-JP" dirty="0" smtClean="0"/>
          </a:p>
          <a:p>
            <a:r>
              <a:rPr kumimoji="1" lang="ja-JP" altLang="en-US" dirty="0" smtClean="0"/>
              <a:t>　　日々いつ・どこで入力するか</a:t>
            </a:r>
            <a:r>
              <a:rPr kumimoji="1" lang="en-US" altLang="ja-JP" dirty="0" smtClean="0"/>
              <a:t>…</a:t>
            </a:r>
            <a:r>
              <a:rPr kumimoji="1" lang="ja-JP" altLang="en-US" dirty="0" smtClean="0"/>
              <a:t>朝なのか、帰宅前なのか、</a:t>
            </a:r>
            <a:endParaRPr kumimoji="1" lang="en-US" altLang="ja-JP" dirty="0" smtClean="0"/>
          </a:p>
          <a:p>
            <a:r>
              <a:rPr kumimoji="1" lang="ja-JP" altLang="en-US" dirty="0" smtClean="0"/>
              <a:t>　　項目によっては朝と夕方に分けて入力するものもあるかもしれません。</a:t>
            </a:r>
            <a:endParaRPr kumimoji="1" lang="en-US" altLang="ja-JP" dirty="0" smtClean="0"/>
          </a:p>
          <a:p>
            <a:r>
              <a:rPr kumimoji="1" lang="ja-JP" altLang="en-US" dirty="0" smtClean="0"/>
              <a:t>　　また、安心して入力できるようファイルにパスワードをかけたり、</a:t>
            </a:r>
            <a:endParaRPr kumimoji="1" lang="en-US" altLang="ja-JP" dirty="0" smtClean="0"/>
          </a:p>
          <a:p>
            <a:r>
              <a:rPr kumimoji="1" lang="ja-JP" altLang="en-US" dirty="0" smtClean="0"/>
              <a:t>　　プリントアウトしたものを鍵のかかる書庫へ保管するなど、保管場所にも</a:t>
            </a:r>
            <a:endParaRPr kumimoji="1" lang="en-US" altLang="ja-JP" dirty="0" smtClean="0"/>
          </a:p>
          <a:p>
            <a:r>
              <a:rPr kumimoji="1" lang="ja-JP" altLang="en-US" dirty="0" smtClean="0"/>
              <a:t>　　配慮してください。</a:t>
            </a:r>
            <a:endParaRPr kumimoji="1" lang="en-US" altLang="ja-JP" dirty="0" smtClean="0"/>
          </a:p>
          <a:p>
            <a:endParaRPr kumimoji="1" lang="en-US" altLang="ja-JP" dirty="0" smtClean="0"/>
          </a:p>
          <a:p>
            <a:r>
              <a:rPr kumimoji="1" lang="ja-JP" altLang="en-US" dirty="0" smtClean="0"/>
              <a:t>４．（スライドの後）</a:t>
            </a:r>
            <a:endParaRPr kumimoji="1" lang="en-US" altLang="ja-JP" dirty="0" smtClean="0"/>
          </a:p>
          <a:p>
            <a:r>
              <a:rPr kumimoji="1" lang="ja-JP" altLang="en-US" dirty="0" smtClean="0"/>
              <a:t>　　あとは従業員が日々記入していきますが、</a:t>
            </a:r>
            <a:endParaRPr kumimoji="1" lang="en-US" altLang="ja-JP" dirty="0" smtClean="0"/>
          </a:p>
          <a:p>
            <a:r>
              <a:rPr kumimoji="1" lang="ja-JP" altLang="en-US" dirty="0" smtClean="0"/>
              <a:t>　　記入させっぱなしにせず、内容を確認し、簡単でいいので</a:t>
            </a:r>
            <a:endParaRPr kumimoji="1" lang="en-US" altLang="ja-JP" dirty="0" smtClean="0"/>
          </a:p>
          <a:p>
            <a:r>
              <a:rPr kumimoji="1" lang="ja-JP" altLang="en-US" dirty="0" smtClean="0"/>
              <a:t>　　「眠れてなさそうだから作業に気をつけてね」ですとか、</a:t>
            </a:r>
            <a:endParaRPr kumimoji="1" lang="en-US" altLang="ja-JP" dirty="0" smtClean="0"/>
          </a:p>
          <a:p>
            <a:r>
              <a:rPr kumimoji="1" lang="ja-JP" altLang="en-US" dirty="0" smtClean="0"/>
              <a:t>　　「調子戻ってきたみたいでよかった」など、声掛けに活かしてください。</a:t>
            </a:r>
            <a:endParaRPr kumimoji="1" lang="en-US" altLang="ja-JP" dirty="0" smtClean="0"/>
          </a:p>
          <a:p>
            <a:r>
              <a:rPr kumimoji="1" lang="ja-JP" altLang="en-US" dirty="0" smtClean="0"/>
              <a:t>　　そういった見守られている安心感が、調子を安定させていきます。</a:t>
            </a:r>
            <a:endParaRPr kumimoji="1" lang="en-US" altLang="ja-JP" dirty="0" smtClean="0"/>
          </a:p>
          <a:p>
            <a:endParaRPr kumimoji="1" lang="en-US" altLang="ja-JP" dirty="0" smtClean="0"/>
          </a:p>
          <a:p>
            <a:r>
              <a:rPr kumimoji="1" lang="ja-JP" altLang="en-US" dirty="0" smtClean="0"/>
              <a:t>５．月</a:t>
            </a:r>
            <a:r>
              <a:rPr kumimoji="1" lang="en-US" altLang="ja-JP" dirty="0" smtClean="0"/>
              <a:t>1</a:t>
            </a:r>
            <a:r>
              <a:rPr kumimoji="1" lang="ja-JP" altLang="en-US" dirty="0" smtClean="0"/>
              <a:t>回、２～３ヶ月に１回、半年に</a:t>
            </a:r>
            <a:r>
              <a:rPr kumimoji="1" lang="en-US" altLang="ja-JP" dirty="0" smtClean="0"/>
              <a:t>1</a:t>
            </a:r>
            <a:r>
              <a:rPr kumimoji="1" lang="ja-JP" altLang="en-US" dirty="0" smtClean="0"/>
              <a:t>回等、状況に応じて期間は違いますが、</a:t>
            </a:r>
            <a:endParaRPr kumimoji="1" lang="en-US" altLang="ja-JP" dirty="0" smtClean="0"/>
          </a:p>
          <a:p>
            <a:r>
              <a:rPr kumimoji="1" lang="ja-JP" altLang="en-US" dirty="0" smtClean="0"/>
              <a:t>　　日々の声掛け以外にも、記録を見ながら振り返り、関係機関があるなら</a:t>
            </a:r>
            <a:endParaRPr kumimoji="1" lang="en-US" altLang="ja-JP" dirty="0" smtClean="0"/>
          </a:p>
          <a:p>
            <a:r>
              <a:rPr kumimoji="1" lang="ja-JP" altLang="en-US" dirty="0" smtClean="0"/>
              <a:t>　　この機会に同席してもらうことで、情報を共有できます。</a:t>
            </a:r>
            <a:endParaRPr kumimoji="1" lang="en-US" altLang="ja-JP" dirty="0" smtClean="0"/>
          </a:p>
          <a:p>
            <a:r>
              <a:rPr kumimoji="1" lang="ja-JP" altLang="en-US" dirty="0" smtClean="0"/>
              <a:t>　　情報共有のメリットは、１．困ったときに話せる関係を構築できること、</a:t>
            </a:r>
            <a:endParaRPr kumimoji="1" lang="en-US" altLang="ja-JP" dirty="0" smtClean="0"/>
          </a:p>
          <a:p>
            <a:r>
              <a:rPr kumimoji="1" lang="ja-JP" altLang="en-US" dirty="0" smtClean="0"/>
              <a:t>　　２．企業での様子を事前に知っておいてもらうこと、</a:t>
            </a:r>
            <a:endParaRPr kumimoji="1" lang="en-US" altLang="ja-JP" dirty="0" smtClean="0"/>
          </a:p>
          <a:p>
            <a:r>
              <a:rPr kumimoji="1" lang="ja-JP" altLang="en-US" dirty="0" smtClean="0"/>
              <a:t>　　３．生活場面での情報を得られること等が挙げられます。</a:t>
            </a:r>
            <a:endParaRPr kumimoji="1" lang="en-US" altLang="ja-JP" dirty="0" smtClean="0"/>
          </a:p>
          <a:p>
            <a:r>
              <a:rPr kumimoji="1" lang="ja-JP" altLang="en-US" dirty="0" smtClean="0"/>
              <a:t>　　</a:t>
            </a:r>
            <a:endParaRPr kumimoji="1" lang="en-US" altLang="ja-JP" dirty="0" smtClean="0"/>
          </a:p>
          <a:p>
            <a:r>
              <a:rPr kumimoji="1" lang="ja-JP" altLang="en-US" dirty="0" smtClean="0"/>
              <a:t>　　企業内だけで対応できないことも多いため、関係機関を上手く</a:t>
            </a:r>
            <a:endParaRPr kumimoji="1" lang="en-US" altLang="ja-JP" dirty="0" smtClean="0"/>
          </a:p>
          <a:p>
            <a:r>
              <a:rPr kumimoji="1" lang="ja-JP" altLang="en-US" dirty="0" smtClean="0"/>
              <a:t>　　活用し、社内だけで抱えないようにすることも大切です。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9826379-4303-4BF6-A980-E06606983EF3}" type="slidenum">
              <a:rPr kumimoji="1" lang="ja-JP" altLang="en-US" smtClean="0"/>
              <a:t>14</a:t>
            </a:fld>
            <a:endParaRPr kumimoji="1" lang="ja-JP" altLang="en-US"/>
          </a:p>
        </p:txBody>
      </p:sp>
    </p:spTree>
    <p:extLst>
      <p:ext uri="{BB962C8B-B14F-4D97-AF65-F5344CB8AC3E}">
        <p14:creationId xmlns:p14="http://schemas.microsoft.com/office/powerpoint/2010/main" val="34941156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p:txBody>
      </p:sp>
      <p:sp>
        <p:nvSpPr>
          <p:cNvPr id="4" name="スライド番号プレースホルダー 3"/>
          <p:cNvSpPr>
            <a:spLocks noGrp="1"/>
          </p:cNvSpPr>
          <p:nvPr>
            <p:ph type="sldNum" sz="quarter" idx="10"/>
          </p:nvPr>
        </p:nvSpPr>
        <p:spPr/>
        <p:txBody>
          <a:bodyPr/>
          <a:lstStyle/>
          <a:p>
            <a:fld id="{19826379-4303-4BF6-A980-E06606983EF3}" type="slidenum">
              <a:rPr kumimoji="1" lang="ja-JP" altLang="en-US" smtClean="0"/>
              <a:t>15</a:t>
            </a:fld>
            <a:endParaRPr kumimoji="1" lang="ja-JP" altLang="en-US"/>
          </a:p>
        </p:txBody>
      </p:sp>
    </p:spTree>
    <p:extLst>
      <p:ext uri="{BB962C8B-B14F-4D97-AF65-F5344CB8AC3E}">
        <p14:creationId xmlns:p14="http://schemas.microsoft.com/office/powerpoint/2010/main" val="2975691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精神・</a:t>
            </a:r>
            <a:r>
              <a:rPr kumimoji="1" lang="ja-JP" altLang="en-US" dirty="0" err="1" smtClean="0"/>
              <a:t>発達障がい</a:t>
            </a:r>
            <a:r>
              <a:rPr kumimoji="1" lang="ja-JP" altLang="en-US" dirty="0" smtClean="0"/>
              <a:t>者雇用を進める際、こんなことはありませんか？</a:t>
            </a:r>
            <a:endParaRPr kumimoji="1" lang="en-US" altLang="ja-JP" dirty="0" smtClean="0"/>
          </a:p>
          <a:p>
            <a:r>
              <a:rPr kumimoji="1" lang="ja-JP" altLang="en-US" dirty="0" smtClean="0"/>
              <a:t>こんな不安はありませんか？　として、以下のような事柄を載せています。</a:t>
            </a:r>
            <a:endParaRPr kumimoji="1" lang="en-US" altLang="ja-JP" dirty="0" smtClean="0"/>
          </a:p>
          <a:p>
            <a:endParaRPr kumimoji="1" lang="en-US" altLang="ja-JP" dirty="0" smtClean="0"/>
          </a:p>
          <a:p>
            <a:r>
              <a:rPr kumimoji="1" lang="ja-JP" altLang="en-US" dirty="0" smtClean="0"/>
              <a:t>＜スライドをいくつか読む＞</a:t>
            </a:r>
            <a:endParaRPr kumimoji="1" lang="en-US" altLang="ja-JP" dirty="0" smtClean="0"/>
          </a:p>
          <a:p>
            <a:endParaRPr kumimoji="1" lang="en-US" altLang="ja-JP" dirty="0" smtClean="0"/>
          </a:p>
          <a:p>
            <a:r>
              <a:rPr kumimoji="1" lang="ja-JP" altLang="en-US" dirty="0" smtClean="0"/>
              <a:t>このようなことって、どの企業さまでもよくあることだと思います。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BC6026F-756E-4062-8BFC-3C9A35A5A6F5}" type="slidenum">
              <a:rPr kumimoji="1" lang="ja-JP" altLang="en-US" smtClean="0"/>
              <a:t>1</a:t>
            </a:fld>
            <a:endParaRPr kumimoji="1" lang="ja-JP" altLang="en-US"/>
          </a:p>
        </p:txBody>
      </p:sp>
    </p:spTree>
    <p:extLst>
      <p:ext uri="{BB962C8B-B14F-4D97-AF65-F5344CB8AC3E}">
        <p14:creationId xmlns:p14="http://schemas.microsoft.com/office/powerpoint/2010/main" val="30896277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障がいのある従業員に支援者がついている場合、</a:t>
            </a:r>
            <a:endParaRPr kumimoji="1" lang="en-US" altLang="ja-JP" dirty="0" smtClean="0"/>
          </a:p>
          <a:p>
            <a:r>
              <a:rPr kumimoji="1" lang="ja-JP" altLang="en-US" dirty="0" smtClean="0"/>
              <a:t>障がいのある従業員と企業担当者の間を上手く取り持ってもらえる等、</a:t>
            </a:r>
            <a:endParaRPr kumimoji="1" lang="en-US" altLang="ja-JP" dirty="0" smtClean="0"/>
          </a:p>
          <a:p>
            <a:r>
              <a:rPr kumimoji="1" lang="ja-JP" altLang="en-US" dirty="0" smtClean="0"/>
              <a:t>それぞれの人に応じた決め細やかなフォローをしてもらえるので安心です。</a:t>
            </a:r>
            <a:endParaRPr kumimoji="1" lang="en-US" altLang="ja-JP" dirty="0" smtClean="0"/>
          </a:p>
          <a:p>
            <a:endParaRPr kumimoji="1" lang="en-US" altLang="ja-JP" dirty="0" smtClean="0"/>
          </a:p>
          <a:p>
            <a:r>
              <a:rPr kumimoji="1" lang="ja-JP" altLang="en-US" dirty="0" smtClean="0"/>
              <a:t>でも、障がいのある従業員すべてに支援者がいるわけではなかったり、</a:t>
            </a:r>
            <a:endParaRPr kumimoji="1" lang="en-US" altLang="ja-JP" dirty="0" smtClean="0"/>
          </a:p>
          <a:p>
            <a:r>
              <a:rPr kumimoji="1" lang="ja-JP" altLang="en-US" dirty="0" smtClean="0"/>
              <a:t>雇用開始から年月が経ち、支援者との関係も薄くなっている場合など、</a:t>
            </a:r>
            <a:endParaRPr kumimoji="1" lang="en-US" altLang="ja-JP" dirty="0" smtClean="0"/>
          </a:p>
          <a:p>
            <a:r>
              <a:rPr kumimoji="1" lang="ja-JP" altLang="en-US" dirty="0" smtClean="0"/>
              <a:t>企業だけで対応するケースも少なくありません。</a:t>
            </a:r>
            <a:endParaRPr kumimoji="1" lang="en-US" altLang="ja-JP" dirty="0" smtClean="0"/>
          </a:p>
          <a:p>
            <a:endParaRPr kumimoji="1" lang="en-US" altLang="ja-JP" dirty="0" smtClean="0"/>
          </a:p>
          <a:p>
            <a:r>
              <a:rPr kumimoji="1" lang="ja-JP" altLang="en-US" dirty="0" smtClean="0"/>
              <a:t>日頃からそのようなご相談も多く、</a:t>
            </a:r>
            <a:endParaRPr kumimoji="1" lang="en-US" altLang="ja-JP" dirty="0" smtClean="0"/>
          </a:p>
          <a:p>
            <a:r>
              <a:rPr kumimoji="1" lang="ja-JP" altLang="en-US" dirty="0" smtClean="0"/>
              <a:t>そんな企業担当者のお悩みに役に立つものがあれば・・・と思い、</a:t>
            </a:r>
            <a:endParaRPr kumimoji="1" lang="en-US" altLang="ja-JP" dirty="0" smtClean="0"/>
          </a:p>
          <a:p>
            <a:r>
              <a:rPr kumimoji="1" lang="ja-JP" altLang="en-US" dirty="0" smtClean="0"/>
              <a:t>作成したものが次のスライドからご紹介するツールです。</a:t>
            </a:r>
            <a:endParaRPr kumimoji="1" lang="en-US" altLang="ja-JP" dirty="0" smtClean="0"/>
          </a:p>
          <a:p>
            <a:endParaRPr kumimoji="1" lang="en-US" altLang="ja-JP" dirty="0" smtClean="0"/>
          </a:p>
          <a:p>
            <a:r>
              <a:rPr kumimoji="1" lang="ja-JP" altLang="en-US" dirty="0" smtClean="0"/>
              <a:t>これらのツールを活用すると、気分や体調の波が</a:t>
            </a:r>
            <a:r>
              <a:rPr kumimoji="1" lang="ja-JP" altLang="en-US" dirty="0" err="1" smtClean="0"/>
              <a:t>見える化されたり</a:t>
            </a:r>
            <a:r>
              <a:rPr kumimoji="1" lang="ja-JP" altLang="en-US" dirty="0" smtClean="0"/>
              <a:t>、</a:t>
            </a:r>
            <a:endParaRPr kumimoji="1" lang="en-US" altLang="ja-JP" dirty="0" smtClean="0"/>
          </a:p>
          <a:p>
            <a:r>
              <a:rPr kumimoji="1" lang="ja-JP" altLang="en-US" dirty="0" smtClean="0"/>
              <a:t>考えていることを文字化して共通認識を持ちやすくなったりします。</a:t>
            </a:r>
            <a:endParaRPr kumimoji="1" lang="en-US" altLang="ja-JP" dirty="0" smtClean="0"/>
          </a:p>
          <a:p>
            <a:r>
              <a:rPr kumimoji="1" lang="ja-JP" altLang="en-US" dirty="0" smtClean="0"/>
              <a:t>まら、このツールは、障がいのある従業員ご本人が発信したコメント等を受け、</a:t>
            </a:r>
            <a:endParaRPr kumimoji="1" lang="en-US" altLang="ja-JP" dirty="0" smtClean="0"/>
          </a:p>
          <a:p>
            <a:r>
              <a:rPr kumimoji="1" lang="ja-JP" altLang="en-US" dirty="0" smtClean="0"/>
              <a:t>会話ができるものになっているため、声かけがスムーズに行えます。</a:t>
            </a:r>
            <a:endParaRPr kumimoji="1" lang="en-US" altLang="ja-JP" dirty="0" smtClean="0"/>
          </a:p>
          <a:p>
            <a:endParaRPr kumimoji="1" lang="en-US" altLang="ja-JP" dirty="0" smtClean="0"/>
          </a:p>
          <a:p>
            <a:r>
              <a:rPr kumimoji="1" lang="ja-JP" altLang="en-US" dirty="0" smtClean="0"/>
              <a:t>企業の</a:t>
            </a:r>
            <a:r>
              <a:rPr kumimoji="1" lang="ja-JP" altLang="en-US" dirty="0" err="1" smtClean="0"/>
              <a:t>みなさまににツールの</a:t>
            </a:r>
            <a:r>
              <a:rPr kumimoji="1" lang="ja-JP" altLang="en-US" dirty="0" smtClean="0"/>
              <a:t>使い方とデータをお渡しするため、</a:t>
            </a:r>
            <a:endParaRPr kumimoji="1" lang="en-US" altLang="ja-JP" dirty="0" smtClean="0"/>
          </a:p>
          <a:p>
            <a:r>
              <a:rPr kumimoji="1" lang="ja-JP" altLang="en-US" dirty="0" smtClean="0"/>
              <a:t>支援者がついている従業員にもそうでない従業員にも広くお使いいただけます。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BC6026F-756E-4062-8BFC-3C9A35A5A6F5}" type="slidenum">
              <a:rPr kumimoji="1" lang="ja-JP" altLang="en-US" smtClean="0"/>
              <a:t>2</a:t>
            </a:fld>
            <a:endParaRPr kumimoji="1" lang="ja-JP" altLang="en-US"/>
          </a:p>
        </p:txBody>
      </p:sp>
    </p:spTree>
    <p:extLst>
      <p:ext uri="{BB962C8B-B14F-4D97-AF65-F5344CB8AC3E}">
        <p14:creationId xmlns:p14="http://schemas.microsoft.com/office/powerpoint/2010/main" val="1244901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大阪府が作成した雇用管理のための対話ｼｰﾄはこちらの</a:t>
            </a:r>
            <a:r>
              <a:rPr kumimoji="1" lang="en-US" altLang="ja-JP" dirty="0" smtClean="0"/>
              <a:t>6</a:t>
            </a:r>
            <a:r>
              <a:rPr kumimoji="1" lang="ja-JP" altLang="en-US" dirty="0" smtClean="0"/>
              <a:t>種類です。</a:t>
            </a:r>
            <a:endParaRPr kumimoji="1" lang="en-US" altLang="ja-JP" dirty="0" smtClean="0"/>
          </a:p>
          <a:p>
            <a:endParaRPr kumimoji="1" lang="en-US" altLang="ja-JP" dirty="0" smtClean="0"/>
          </a:p>
          <a:p>
            <a:r>
              <a:rPr kumimoji="1" lang="ja-JP" altLang="en-US" dirty="0" smtClean="0"/>
              <a:t>今日のお話の中心になる、日々の状態を確認するシート、１～５と、</a:t>
            </a:r>
            <a:endParaRPr kumimoji="1" lang="en-US" altLang="ja-JP" dirty="0" smtClean="0"/>
          </a:p>
          <a:p>
            <a:r>
              <a:rPr kumimoji="1" lang="ja-JP" altLang="en-US" dirty="0" smtClean="0"/>
              <a:t>中長期的に確認していく、６があります。</a:t>
            </a:r>
            <a:endParaRPr kumimoji="1" lang="en-US" altLang="ja-JP" dirty="0" smtClean="0"/>
          </a:p>
          <a:p>
            <a:endParaRPr kumimoji="1" lang="en-US" altLang="ja-JP" dirty="0" smtClean="0"/>
          </a:p>
          <a:p>
            <a:r>
              <a:rPr kumimoji="1" lang="ja-JP" altLang="en-US" dirty="0" smtClean="0"/>
              <a:t>シート</a:t>
            </a:r>
            <a:r>
              <a:rPr kumimoji="1" lang="en-US" altLang="ja-JP" dirty="0" smtClean="0"/>
              <a:t>6</a:t>
            </a:r>
            <a:r>
              <a:rPr kumimoji="1" lang="ja-JP" altLang="en-US" dirty="0" smtClean="0"/>
              <a:t>に関しては、別にセミナーを行っておりますので、最後にご紹介させていただきます。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EBC6026F-756E-4062-8BFC-3C9A35A5A6F5}" type="slidenum">
              <a:rPr kumimoji="1" lang="ja-JP" altLang="en-US" smtClean="0"/>
              <a:t>3</a:t>
            </a:fld>
            <a:endParaRPr kumimoji="1" lang="ja-JP" altLang="en-US"/>
          </a:p>
        </p:txBody>
      </p:sp>
    </p:spTree>
    <p:extLst>
      <p:ext uri="{BB962C8B-B14F-4D97-AF65-F5344CB8AC3E}">
        <p14:creationId xmlns:p14="http://schemas.microsoft.com/office/powerpoint/2010/main" val="1244901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9826379-4303-4BF6-A980-E06606983EF3}" type="slidenum">
              <a:rPr kumimoji="1" lang="ja-JP" altLang="en-US" smtClean="0"/>
              <a:t>4</a:t>
            </a:fld>
            <a:endParaRPr kumimoji="1" lang="ja-JP" altLang="en-US"/>
          </a:p>
        </p:txBody>
      </p:sp>
    </p:spTree>
    <p:extLst>
      <p:ext uri="{BB962C8B-B14F-4D97-AF65-F5344CB8AC3E}">
        <p14:creationId xmlns:p14="http://schemas.microsoft.com/office/powerpoint/2010/main" val="31322225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9826379-4303-4BF6-A980-E06606983EF3}" type="slidenum">
              <a:rPr kumimoji="1" lang="ja-JP" altLang="en-US" smtClean="0"/>
              <a:t>5</a:t>
            </a:fld>
            <a:endParaRPr kumimoji="1" lang="ja-JP" altLang="en-US"/>
          </a:p>
        </p:txBody>
      </p:sp>
    </p:spTree>
    <p:extLst>
      <p:ext uri="{BB962C8B-B14F-4D97-AF65-F5344CB8AC3E}">
        <p14:creationId xmlns:p14="http://schemas.microsoft.com/office/powerpoint/2010/main" val="466713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日々の状態確認用のツールから、</a:t>
            </a:r>
            <a:endParaRPr kumimoji="1" lang="en-US" altLang="ja-JP" dirty="0" smtClean="0"/>
          </a:p>
          <a:p>
            <a:r>
              <a:rPr kumimoji="1" lang="ja-JP" altLang="en-US" dirty="0" smtClean="0"/>
              <a:t>雇用管理のための対話シート　状態チェック編です。</a:t>
            </a:r>
            <a:endParaRPr kumimoji="1" lang="en-US" altLang="ja-JP" dirty="0" smtClean="0"/>
          </a:p>
          <a:p>
            <a:r>
              <a:rPr kumimoji="1" lang="ja-JP" altLang="en-US" dirty="0" smtClean="0"/>
              <a:t>こちらは私用している企業様が多く、後ほど詳しく説明いたします。</a:t>
            </a:r>
            <a:endParaRPr kumimoji="1" lang="en-US" altLang="ja-JP" dirty="0" smtClean="0"/>
          </a:p>
          <a:p>
            <a:endParaRPr kumimoji="1" lang="en-US" altLang="ja-JP" dirty="0" smtClean="0"/>
          </a:p>
          <a:p>
            <a:r>
              <a:rPr kumimoji="1" lang="ja-JP" altLang="en-US" dirty="0" smtClean="0"/>
              <a:t>（スライドを読む）</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9826379-4303-4BF6-A980-E06606983EF3}" type="slidenum">
              <a:rPr kumimoji="1" lang="ja-JP" altLang="en-US" smtClean="0"/>
              <a:t>6</a:t>
            </a:fld>
            <a:endParaRPr kumimoji="1" lang="ja-JP" altLang="en-US"/>
          </a:p>
        </p:txBody>
      </p:sp>
    </p:spTree>
    <p:extLst>
      <p:ext uri="{BB962C8B-B14F-4D97-AF65-F5344CB8AC3E}">
        <p14:creationId xmlns:p14="http://schemas.microsoft.com/office/powerpoint/2010/main" val="1381900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こちらは先程のスライドの入力画面と、別の出力画面のご紹介です。</a:t>
            </a:r>
            <a:endParaRPr kumimoji="1" lang="en-US" altLang="ja-JP" dirty="0" smtClean="0"/>
          </a:p>
          <a:p>
            <a:endParaRPr kumimoji="1" lang="en-US" altLang="ja-JP" dirty="0" smtClean="0"/>
          </a:p>
          <a:p>
            <a:r>
              <a:rPr kumimoji="1" lang="ja-JP" altLang="en-US" dirty="0" smtClean="0"/>
              <a:t>入力画面をご覧いただくとわかりますように、日々の入力はたった１行のみです。</a:t>
            </a:r>
            <a:endParaRPr kumimoji="1" lang="en-US" altLang="ja-JP" dirty="0" smtClean="0"/>
          </a:p>
          <a:p>
            <a:r>
              <a:rPr kumimoji="1" lang="ja-JP" altLang="en-US" dirty="0" smtClean="0"/>
              <a:t>従業員が３つの項目に対しての状態の段階評価とコメントを入力します。</a:t>
            </a:r>
            <a:endParaRPr kumimoji="1" lang="en-US" altLang="ja-JP" dirty="0" smtClean="0"/>
          </a:p>
          <a:p>
            <a:endParaRPr kumimoji="1" lang="en-US" altLang="ja-JP" dirty="0" smtClean="0"/>
          </a:p>
          <a:p>
            <a:r>
              <a:rPr kumimoji="1" lang="ja-JP" altLang="en-US" dirty="0" smtClean="0"/>
              <a:t>管理者は、グラフやコメントを見て、適宜コメントを返します。</a:t>
            </a:r>
            <a:endParaRPr kumimoji="1" lang="en-US" altLang="ja-JP" dirty="0" smtClean="0"/>
          </a:p>
          <a:p>
            <a:endParaRPr kumimoji="1" lang="en-US" altLang="ja-JP" dirty="0" smtClean="0"/>
          </a:p>
          <a:p>
            <a:r>
              <a:rPr kumimoji="1" lang="ja-JP" altLang="en-US" dirty="0" smtClean="0"/>
              <a:t>こちらの出力画面では、グラフとコメントが一度に出力されます。</a:t>
            </a:r>
            <a:endParaRPr kumimoji="1" lang="en-US" altLang="ja-JP" dirty="0" smtClean="0"/>
          </a:p>
          <a:p>
            <a:endParaRPr kumimoji="1" lang="en-US" altLang="ja-JP" dirty="0" smtClean="0"/>
          </a:p>
          <a:p>
            <a:r>
              <a:rPr kumimoji="1" lang="ja-JP" altLang="en-US" dirty="0" smtClean="0"/>
              <a:t>このように、日々のやりとりが、一目でわかるように残るので、</a:t>
            </a:r>
            <a:endParaRPr kumimoji="1" lang="en-US" altLang="ja-JP" dirty="0" smtClean="0"/>
          </a:p>
          <a:p>
            <a:r>
              <a:rPr kumimoji="1" lang="ja-JP" altLang="en-US" dirty="0" smtClean="0"/>
              <a:t>定期的な振り返りの時にお役立ていただけます。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9826379-4303-4BF6-A980-E06606983EF3}" type="slidenum">
              <a:rPr kumimoji="1" lang="ja-JP" altLang="en-US" smtClean="0"/>
              <a:t>7</a:t>
            </a:fld>
            <a:endParaRPr kumimoji="1" lang="ja-JP" altLang="en-US"/>
          </a:p>
        </p:txBody>
      </p:sp>
    </p:spTree>
    <p:extLst>
      <p:ext uri="{BB962C8B-B14F-4D97-AF65-F5344CB8AC3E}">
        <p14:creationId xmlns:p14="http://schemas.microsoft.com/office/powerpoint/2010/main" val="1381900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体調管理を中心に確認が出来るシートになります。</a:t>
            </a:r>
            <a:endParaRPr kumimoji="1" lang="en-US" altLang="ja-JP" dirty="0" smtClean="0"/>
          </a:p>
          <a:p>
            <a:endParaRPr kumimoji="1" lang="en-US" altLang="ja-JP" dirty="0" smtClean="0"/>
          </a:p>
          <a:p>
            <a:r>
              <a:rPr kumimoji="1" lang="ja-JP" altLang="en-US" dirty="0" smtClean="0"/>
              <a:t>（スライドの後）</a:t>
            </a:r>
            <a:endParaRPr kumimoji="1" lang="en-US" altLang="ja-JP" dirty="0" smtClean="0"/>
          </a:p>
          <a:p>
            <a:r>
              <a:rPr kumimoji="1" lang="ja-JP" altLang="en-US" dirty="0" smtClean="0"/>
              <a:t>精神障がいの方は基本的には服薬をされておりますし、</a:t>
            </a:r>
            <a:endParaRPr kumimoji="1" lang="en-US" altLang="ja-JP" dirty="0" smtClean="0"/>
          </a:p>
          <a:p>
            <a:r>
              <a:rPr kumimoji="1" lang="ja-JP" altLang="en-US" dirty="0" smtClean="0"/>
              <a:t>発達障がいの方も服薬されている方もいます。</a:t>
            </a:r>
            <a:endParaRPr kumimoji="1" lang="en-US" altLang="ja-JP" dirty="0" smtClean="0"/>
          </a:p>
          <a:p>
            <a:r>
              <a:rPr kumimoji="1" lang="ja-JP" altLang="en-US" dirty="0" smtClean="0"/>
              <a:t>体調の変化は睡眠に影響されることもあります。</a:t>
            </a:r>
            <a:endParaRPr kumimoji="1" lang="en-US" altLang="ja-JP" dirty="0" smtClean="0"/>
          </a:p>
          <a:p>
            <a:r>
              <a:rPr kumimoji="1" lang="ja-JP" altLang="en-US" dirty="0" smtClean="0"/>
              <a:t>他の障がいの方</a:t>
            </a:r>
            <a:r>
              <a:rPr kumimoji="1" lang="ja-JP" altLang="en-US" dirty="0" err="1" smtClean="0"/>
              <a:t>と</a:t>
            </a:r>
            <a:r>
              <a:rPr kumimoji="1" lang="ja-JP" altLang="en-US" dirty="0" smtClean="0"/>
              <a:t>比べ、精神障がい・発達障がいのある従業員の</a:t>
            </a:r>
            <a:endParaRPr kumimoji="1" lang="en-US" altLang="ja-JP" dirty="0" smtClean="0"/>
          </a:p>
          <a:p>
            <a:r>
              <a:rPr kumimoji="1" lang="ja-JP" altLang="en-US" dirty="0" smtClean="0"/>
              <a:t>雇用管理には大切なポイントです。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9826379-4303-4BF6-A980-E06606983EF3}" type="slidenum">
              <a:rPr kumimoji="1" lang="ja-JP" altLang="en-US" smtClean="0"/>
              <a:t>8</a:t>
            </a:fld>
            <a:endParaRPr kumimoji="1" lang="ja-JP" altLang="en-US"/>
          </a:p>
        </p:txBody>
      </p:sp>
    </p:spTree>
    <p:extLst>
      <p:ext uri="{BB962C8B-B14F-4D97-AF65-F5344CB8AC3E}">
        <p14:creationId xmlns:p14="http://schemas.microsoft.com/office/powerpoint/2010/main" val="3135216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2"/>
      </p:bgRef>
    </p:bg>
    <p:spTree>
      <p:nvGrpSpPr>
        <p:cNvPr id="1" name=""/>
        <p:cNvGrpSpPr/>
        <p:nvPr/>
      </p:nvGrpSpPr>
      <p:grpSpPr>
        <a:xfrm>
          <a:off x="0" y="0"/>
          <a:ext cx="0" cy="0"/>
          <a:chOff x="0" y="0"/>
          <a:chExt cx="0" cy="0"/>
        </a:xfrm>
      </p:grpSpPr>
      <p:sp>
        <p:nvSpPr>
          <p:cNvPr id="7" name="正方形/長方形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2362200" y="4038600"/>
            <a:ext cx="6477000" cy="1828800"/>
          </a:xfrm>
        </p:spPr>
        <p:txBody>
          <a:bodyPr anchor="b"/>
          <a:lstStyle>
            <a:lvl1pPr>
              <a:defRPr cap="all" baseline="0"/>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EA15E38-4EA1-4DA2-8390-70AF3FC892C3}" type="datetime1">
              <a:rPr kumimoji="1" lang="ja-JP" altLang="en-US" smtClean="0"/>
              <a:t>2018/5/18</a:t>
            </a:fld>
            <a:endParaRPr kumimoji="1" lang="ja-JP" altLang="en-US"/>
          </a:p>
        </p:txBody>
      </p:sp>
      <p:sp>
        <p:nvSpPr>
          <p:cNvPr id="17" name="フッター プレースホルダー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kumimoji="1" lang="ja-JP" altLang="en-US"/>
          </a:p>
        </p:txBody>
      </p:sp>
      <p:sp>
        <p:nvSpPr>
          <p:cNvPr id="29" name="スライド番号プレースホルダー 28"/>
          <p:cNvSpPr>
            <a:spLocks noGrp="1"/>
          </p:cNvSpPr>
          <p:nvPr>
            <p:ph type="sldNum" sz="quarter" idx="12"/>
          </p:nvPr>
        </p:nvSpPr>
        <p:spPr>
          <a:xfrm>
            <a:off x="8001000" y="228600"/>
            <a:ext cx="838200" cy="381000"/>
          </a:xfrm>
        </p:spPr>
        <p:txBody>
          <a:bodyPr/>
          <a:lstStyle>
            <a:lvl1pPr>
              <a:defRPr>
                <a:solidFill>
                  <a:schemeClr val="tx2"/>
                </a:solidFill>
              </a:defRPr>
            </a:lvl1pPr>
          </a:lstStyle>
          <a:p>
            <a:fld id="{F266F6C1-BB42-4B61-9E79-5DF884A7E1F2}"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32870C86-C9BC-4D05-91F2-D5168CDE0973}" type="datetime1">
              <a:rPr kumimoji="1" lang="ja-JP" altLang="en-US" smtClean="0"/>
              <a:t>2018/5/18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66F6C1-BB42-4B61-9E79-5DF884A7E1F2}"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bg>
      <p:bgRef idx="1001">
        <a:schemeClr val="bg1"/>
      </p:bgRef>
    </p:bg>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53200" y="609600"/>
            <a:ext cx="2057400" cy="5516563"/>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609600"/>
            <a:ext cx="5562600" cy="5516564"/>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a:xfrm>
            <a:off x="6553200" y="6248402"/>
            <a:ext cx="2209800" cy="365125"/>
          </a:xfrm>
        </p:spPr>
        <p:txBody>
          <a:bodyPr/>
          <a:lstStyle/>
          <a:p>
            <a:fld id="{477515E9-671E-4098-B08D-7008ED6F27E9}" type="datetime1">
              <a:rPr kumimoji="1" lang="ja-JP" altLang="en-US" smtClean="0"/>
              <a:t>2018/5/18</a:t>
            </a:fld>
            <a:endParaRPr kumimoji="1" lang="ja-JP" altLang="en-US"/>
          </a:p>
        </p:txBody>
      </p:sp>
      <p:sp>
        <p:nvSpPr>
          <p:cNvPr id="5" name="フッター プレースホルダー 4"/>
          <p:cNvSpPr>
            <a:spLocks noGrp="1"/>
          </p:cNvSpPr>
          <p:nvPr>
            <p:ph type="ftr" sz="quarter" idx="11"/>
          </p:nvPr>
        </p:nvSpPr>
        <p:spPr>
          <a:xfrm>
            <a:off x="457201" y="6248207"/>
            <a:ext cx="5573483" cy="365125"/>
          </a:xfrm>
        </p:spPr>
        <p:txBody>
          <a:bodyPr/>
          <a:lstStyle/>
          <a:p>
            <a:endParaRPr kumimoji="1" lang="ja-JP" altLang="en-US"/>
          </a:p>
        </p:txBody>
      </p:sp>
      <p:sp>
        <p:nvSpPr>
          <p:cNvPr id="7" name="正方形/長方形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正方形/長方形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正方形/長方形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スライド番号プレースホルダー 5"/>
          <p:cNvSpPr>
            <a:spLocks noGrp="1"/>
          </p:cNvSpPr>
          <p:nvPr>
            <p:ph type="sldNum" sz="quarter" idx="12"/>
          </p:nvPr>
        </p:nvSpPr>
        <p:spPr>
          <a:xfrm rot="5400000">
            <a:off x="5989638" y="144462"/>
            <a:ext cx="533400" cy="244476"/>
          </a:xfrm>
        </p:spPr>
        <p:txBody>
          <a:bodyPr/>
          <a:lstStyle/>
          <a:p>
            <a:fld id="{F266F6C1-BB42-4B61-9E79-5DF884A7E1F2}"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12648" y="228600"/>
            <a:ext cx="8153400" cy="990600"/>
          </a:xfrm>
        </p:spPr>
        <p:txBody>
          <a:bodyPr/>
          <a:lstStyle/>
          <a:p>
            <a:r>
              <a:rPr kumimoji="0" lang="ja-JP" altLang="en-US" smtClean="0"/>
              <a:t>マスター タイトルの書式設定</a:t>
            </a:r>
            <a:endParaRPr kumimoji="0" lang="en-US"/>
          </a:p>
        </p:txBody>
      </p:sp>
      <p:sp>
        <p:nvSpPr>
          <p:cNvPr id="4" name="日付プレースホルダー 3"/>
          <p:cNvSpPr>
            <a:spLocks noGrp="1"/>
          </p:cNvSpPr>
          <p:nvPr>
            <p:ph type="dt" sz="half" idx="10"/>
          </p:nvPr>
        </p:nvSpPr>
        <p:spPr>
          <a:xfrm>
            <a:off x="5436096" y="6237312"/>
            <a:ext cx="2667000" cy="365125"/>
          </a:xfrm>
        </p:spPr>
        <p:txBody>
          <a:bodyPr/>
          <a:lstStyle/>
          <a:p>
            <a:fld id="{089E9F66-5157-46E8-BD5F-3DF9D6A55A43}" type="datetime1">
              <a:rPr kumimoji="1" lang="ja-JP" altLang="en-US" smtClean="0"/>
              <a:t>2018/5/18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8244408" y="6309320"/>
            <a:ext cx="533400" cy="244476"/>
          </a:xfrm>
        </p:spPr>
        <p:txBody>
          <a:bodyPr>
            <a:normAutofit/>
          </a:bodyPr>
          <a:lstStyle>
            <a:lvl1pPr>
              <a:defRPr sz="900" b="0">
                <a:solidFill>
                  <a:schemeClr val="tx1"/>
                </a:solidFill>
                <a:latin typeface="HG丸ｺﾞｼｯｸM-PRO" panose="020F0600000000000000" pitchFamily="50" charset="-128"/>
                <a:ea typeface="HG丸ｺﾞｼｯｸM-PRO" panose="020F0600000000000000" pitchFamily="50" charset="-128"/>
              </a:defRPr>
            </a:lvl1pPr>
          </a:lstStyle>
          <a:p>
            <a:fld id="{F266F6C1-BB42-4B61-9E79-5DF884A7E1F2}" type="slidenum">
              <a:rPr kumimoji="1" lang="ja-JP" altLang="en-US" smtClean="0"/>
              <a:pPr/>
              <a:t>‹#›</a:t>
            </a:fld>
            <a:endParaRPr kumimoji="1" lang="ja-JP" altLang="en-US" dirty="0"/>
          </a:p>
        </p:txBody>
      </p:sp>
      <p:sp>
        <p:nvSpPr>
          <p:cNvPr id="8" name="コンテンツ プレースホルダー 7"/>
          <p:cNvSpPr>
            <a:spLocks noGrp="1"/>
          </p:cNvSpPr>
          <p:nvPr>
            <p:ph sz="quarter" idx="1"/>
          </p:nvPr>
        </p:nvSpPr>
        <p:spPr>
          <a:xfrm>
            <a:off x="612648" y="1600200"/>
            <a:ext cx="8153400" cy="44958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7" name="正方形/長方形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ja-JP" altLang="en-US" smtClean="0"/>
              <a:t>マスター タイトルの書式設定</a:t>
            </a:r>
            <a:endParaRPr kumimoji="0" lang="en-US"/>
          </a:p>
        </p:txBody>
      </p:sp>
      <p:sp>
        <p:nvSpPr>
          <p:cNvPr id="12" name="日付プレースホルダー 11"/>
          <p:cNvSpPr>
            <a:spLocks noGrp="1"/>
          </p:cNvSpPr>
          <p:nvPr>
            <p:ph type="dt" sz="half" idx="10"/>
          </p:nvPr>
        </p:nvSpPr>
        <p:spPr/>
        <p:txBody>
          <a:bodyPr/>
          <a:lstStyle/>
          <a:p>
            <a:fld id="{D2018965-E4C9-4A84-8C1F-0C1CCFA4067F}" type="datetime1">
              <a:rPr kumimoji="1" lang="ja-JP" altLang="en-US" smtClean="0"/>
              <a:t>2018/5/18</a:t>
            </a:fld>
            <a:endParaRPr kumimoji="1" lang="ja-JP" altLang="en-US"/>
          </a:p>
        </p:txBody>
      </p:sp>
      <p:sp>
        <p:nvSpPr>
          <p:cNvPr id="14" name="フッター プレースホルダー 13"/>
          <p:cNvSpPr>
            <a:spLocks noGrp="1"/>
          </p:cNvSpPr>
          <p:nvPr>
            <p:ph type="ftr" sz="quarter" idx="12"/>
          </p:nvPr>
        </p:nvSpPr>
        <p:spPr/>
        <p:txBody>
          <a:bodyPr/>
          <a:lstStyle/>
          <a:p>
            <a:endParaRPr kumimoji="1" lang="ja-JP" altLang="en-US"/>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9" name="コンテンツ プレースホルダー 8"/>
          <p:cNvSpPr>
            <a:spLocks noGrp="1"/>
          </p:cNvSpPr>
          <p:nvPr>
            <p:ph sz="quarter" idx="1"/>
          </p:nvPr>
        </p:nvSpPr>
        <p:spPr>
          <a:xfrm>
            <a:off x="609600" y="1589567"/>
            <a:ext cx="3886200" cy="4572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4844901" y="1589567"/>
            <a:ext cx="3886200" cy="4572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8" name="日付プレースホルダー 7"/>
          <p:cNvSpPr>
            <a:spLocks noGrp="1"/>
          </p:cNvSpPr>
          <p:nvPr>
            <p:ph type="dt" sz="half" idx="15"/>
          </p:nvPr>
        </p:nvSpPr>
        <p:spPr/>
        <p:txBody>
          <a:bodyPr rtlCol="0"/>
          <a:lstStyle/>
          <a:p>
            <a:fld id="{5E35C179-9E3B-435D-B132-2BB20F1F9E35}" type="datetime1">
              <a:rPr kumimoji="1" lang="ja-JP" altLang="en-US" smtClean="0"/>
              <a:t>2018/5/18</a:t>
            </a:fld>
            <a:endParaRPr kumimoji="1" lang="ja-JP" altLang="en-US"/>
          </a:p>
        </p:txBody>
      </p:sp>
      <p:sp>
        <p:nvSpPr>
          <p:cNvPr id="10" name="スライド番号プレースホルダー 9"/>
          <p:cNvSpPr>
            <a:spLocks noGrp="1"/>
          </p:cNvSpPr>
          <p:nvPr>
            <p:ph type="sldNum" sz="quarter" idx="16"/>
          </p:nvPr>
        </p:nvSpPr>
        <p:spPr/>
        <p:txBody>
          <a:bodyPr rtlCol="0"/>
          <a:lstStyle/>
          <a:p>
            <a:fld id="{F266F6C1-BB42-4B61-9E79-5DF884A7E1F2}" type="slidenum">
              <a:rPr kumimoji="1" lang="ja-JP" altLang="en-US" smtClean="0"/>
              <a:t>‹#›</a:t>
            </a:fld>
            <a:endParaRPr kumimoji="1" lang="ja-JP" altLang="en-US"/>
          </a:p>
        </p:txBody>
      </p:sp>
      <p:sp>
        <p:nvSpPr>
          <p:cNvPr id="12" name="フッター プレースホルダー 11"/>
          <p:cNvSpPr>
            <a:spLocks noGrp="1"/>
          </p:cNvSpPr>
          <p:nvPr>
            <p:ph type="ftr" sz="quarter" idx="17"/>
          </p:nvPr>
        </p:nvSpPr>
        <p:spPr/>
        <p:txBody>
          <a:bodyPr rtlCol="0"/>
          <a:lstStyle/>
          <a:p>
            <a:endParaRPr kumimoji="1"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3400" y="273050"/>
            <a:ext cx="8153400" cy="869950"/>
          </a:xfrm>
        </p:spPr>
        <p:txBody>
          <a:bodyPr anchor="ctr"/>
          <a:lstStyle>
            <a:lvl1pPr>
              <a:defRPr/>
            </a:lvl1pPr>
          </a:lstStyle>
          <a:p>
            <a:r>
              <a:rPr kumimoji="0" lang="ja-JP" altLang="en-US" smtClean="0"/>
              <a:t>マスター タイトルの書式設定</a:t>
            </a:r>
            <a:endParaRPr kumimoji="0" lang="en-US"/>
          </a:p>
        </p:txBody>
      </p:sp>
      <p:sp>
        <p:nvSpPr>
          <p:cNvPr id="11" name="コンテンツ プレースホルダー 10"/>
          <p:cNvSpPr>
            <a:spLocks noGrp="1"/>
          </p:cNvSpPr>
          <p:nvPr>
            <p:ph sz="quarter" idx="2"/>
          </p:nvPr>
        </p:nvSpPr>
        <p:spPr>
          <a:xfrm>
            <a:off x="609600" y="2438400"/>
            <a:ext cx="3886200" cy="35814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4800600" y="2438400"/>
            <a:ext cx="3886200" cy="35814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0" name="日付プレースホルダー 9"/>
          <p:cNvSpPr>
            <a:spLocks noGrp="1"/>
          </p:cNvSpPr>
          <p:nvPr>
            <p:ph type="dt" sz="half" idx="15"/>
          </p:nvPr>
        </p:nvSpPr>
        <p:spPr/>
        <p:txBody>
          <a:bodyPr rtlCol="0"/>
          <a:lstStyle/>
          <a:p>
            <a:fld id="{ED56B9D1-B016-4BF9-907F-7A5FA52E81C7}" type="datetime1">
              <a:rPr kumimoji="1" lang="ja-JP" altLang="en-US" smtClean="0"/>
              <a:t>2018/5/18</a:t>
            </a:fld>
            <a:endParaRPr kumimoji="1" lang="ja-JP" altLang="en-US"/>
          </a:p>
        </p:txBody>
      </p:sp>
      <p:sp>
        <p:nvSpPr>
          <p:cNvPr id="12" name="スライド番号プレースホルダー 11"/>
          <p:cNvSpPr>
            <a:spLocks noGrp="1"/>
          </p:cNvSpPr>
          <p:nvPr>
            <p:ph type="sldNum" sz="quarter" idx="16"/>
          </p:nvPr>
        </p:nvSpPr>
        <p:spPr/>
        <p:txBody>
          <a:bodyPr rtlCol="0"/>
          <a:lstStyle/>
          <a:p>
            <a:fld id="{F266F6C1-BB42-4B61-9E79-5DF884A7E1F2}" type="slidenum">
              <a:rPr kumimoji="1" lang="ja-JP" altLang="en-US" smtClean="0"/>
              <a:t>‹#›</a:t>
            </a:fld>
            <a:endParaRPr kumimoji="1" lang="ja-JP" altLang="en-US"/>
          </a:p>
        </p:txBody>
      </p:sp>
      <p:sp>
        <p:nvSpPr>
          <p:cNvPr id="14" name="フッター プレースホルダー 13"/>
          <p:cNvSpPr>
            <a:spLocks noGrp="1"/>
          </p:cNvSpPr>
          <p:nvPr>
            <p:ph type="ftr" sz="quarter" idx="17"/>
          </p:nvPr>
        </p:nvSpPr>
        <p:spPr/>
        <p:txBody>
          <a:bodyPr rtlCol="0"/>
          <a:lstStyle/>
          <a:p>
            <a:endParaRPr kumimoji="1" lang="ja-JP" altLang="en-US"/>
          </a:p>
        </p:txBody>
      </p:sp>
      <p:sp>
        <p:nvSpPr>
          <p:cNvPr id="16" name="テキスト プレースホルダー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
        <p:nvSpPr>
          <p:cNvPr id="15" name="テキスト プレースホルダー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p:txBody>
          <a:bodyPr/>
          <a:lstStyle/>
          <a:p>
            <a:fld id="{A76975C2-A0DF-457C-AC48-58BAF583E3A0}" type="datetime1">
              <a:rPr kumimoji="1" lang="ja-JP" altLang="en-US" smtClean="0"/>
              <a:t>2018/5/18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lvl1pPr>
              <a:defRPr>
                <a:solidFill>
                  <a:srgbClr val="FFFFFF"/>
                </a:solidFill>
              </a:defRPr>
            </a:lvl1pPr>
          </a:lstStyle>
          <a:p>
            <a:fld id="{F266F6C1-BB42-4B61-9E79-5DF884A7E1F2}"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4932040" y="6237312"/>
            <a:ext cx="2667000" cy="365125"/>
          </a:xfrm>
        </p:spPr>
        <p:txBody>
          <a:bodyPr/>
          <a:lstStyle/>
          <a:p>
            <a:fld id="{106C5FEF-CE9B-49B6-9BDC-1340799D239F}" type="datetime1">
              <a:rPr kumimoji="1" lang="ja-JP" altLang="en-US" smtClean="0"/>
              <a:t>2018/5/18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a:xfrm>
            <a:off x="8316416" y="6237312"/>
            <a:ext cx="533400" cy="381000"/>
          </a:xfrm>
        </p:spPr>
        <p:txBody>
          <a:bodyPr/>
          <a:lstStyle>
            <a:lvl1pPr>
              <a:defRPr>
                <a:solidFill>
                  <a:schemeClr val="tx2"/>
                </a:solidFill>
              </a:defRPr>
            </a:lvl1pPr>
          </a:lstStyle>
          <a:p>
            <a:fld id="{F266F6C1-BB42-4B61-9E79-5DF884A7E1F2}"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3050"/>
            <a:ext cx="8077200" cy="869950"/>
          </a:xfrm>
        </p:spPr>
        <p:txBody>
          <a:bodyPr anchor="ctr"/>
          <a:lstStyle>
            <a:lvl1pPr algn="l">
              <a:buNone/>
              <a:defRPr sz="4400" b="0"/>
            </a:lvl1p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fld id="{3D1369AB-FCCF-46ED-869F-7BAB1EDF8B09}" type="datetime1">
              <a:rPr kumimoji="1" lang="ja-JP" altLang="en-US" smtClean="0"/>
              <a:t>2018/5/18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solidFill>
                  <a:srgbClr val="FFFFFF"/>
                </a:solidFill>
              </a:defRPr>
            </a:lvl1pPr>
          </a:lstStyle>
          <a:p>
            <a:fld id="{F266F6C1-BB42-4B61-9E79-5DF884A7E1F2}" type="slidenum">
              <a:rPr kumimoji="1" lang="ja-JP" altLang="en-US" smtClean="0"/>
              <a:t>‹#›</a:t>
            </a:fld>
            <a:endParaRPr kumimoji="1" lang="ja-JP" altLang="en-US"/>
          </a:p>
        </p:txBody>
      </p:sp>
      <p:sp>
        <p:nvSpPr>
          <p:cNvPr id="3" name="テキスト プレースホルダー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9" name="コンテンツ プレースホルダー 8"/>
          <p:cNvSpPr>
            <a:spLocks noGrp="1"/>
          </p:cNvSpPr>
          <p:nvPr>
            <p:ph sz="quarter" idx="1"/>
          </p:nvPr>
        </p:nvSpPr>
        <p:spPr>
          <a:xfrm>
            <a:off x="2362200" y="1752600"/>
            <a:ext cx="6400800" cy="4419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3">
        <a:schemeClr val="bg2"/>
      </p:bgRef>
    </p:bg>
    <p:spTree>
      <p:nvGrpSpPr>
        <p:cNvPr id="1" name=""/>
        <p:cNvGrpSpPr/>
        <p:nvPr/>
      </p:nvGrpSpPr>
      <p:grpSpPr>
        <a:xfrm>
          <a:off x="0" y="0"/>
          <a:ext cx="0" cy="0"/>
          <a:chOff x="0" y="0"/>
          <a:chExt cx="0" cy="0"/>
        </a:xfrm>
      </p:grpSpPr>
      <p:sp>
        <p:nvSpPr>
          <p:cNvPr id="4" name="テキスト プレースホルダー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smtClean="0"/>
              <a:t>マスター テキストの書式設定</a:t>
            </a:r>
          </a:p>
        </p:txBody>
      </p:sp>
      <p:sp>
        <p:nvSpPr>
          <p:cNvPr id="8" name="正方形/長方形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ja-JP" altLang="en-US" smtClean="0"/>
              <a:t>マスター タイトルの書式設定</a:t>
            </a:r>
            <a:endParaRPr kumimoji="0" lang="en-US"/>
          </a:p>
        </p:txBody>
      </p:sp>
      <p:sp>
        <p:nvSpPr>
          <p:cNvPr id="11" name="正方形/長方形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日付プレースホルダー 11"/>
          <p:cNvSpPr>
            <a:spLocks noGrp="1"/>
          </p:cNvSpPr>
          <p:nvPr>
            <p:ph type="dt" sz="half" idx="10"/>
          </p:nvPr>
        </p:nvSpPr>
        <p:spPr>
          <a:xfrm>
            <a:off x="6248400" y="6248400"/>
            <a:ext cx="2667000" cy="365125"/>
          </a:xfrm>
        </p:spPr>
        <p:txBody>
          <a:bodyPr rtlCol="0"/>
          <a:lstStyle/>
          <a:p>
            <a:fld id="{CFCB7614-1D07-4187-8D12-733C1DBC51AC}" type="datetime1">
              <a:rPr kumimoji="1" lang="ja-JP" altLang="en-US" smtClean="0"/>
              <a:t>2018/5/18</a:t>
            </a:fld>
            <a:endParaRPr kumimoji="1" lang="ja-JP" altLang="en-US"/>
          </a:p>
        </p:txBody>
      </p:sp>
      <p:sp>
        <p:nvSpPr>
          <p:cNvPr id="13" name="スライド番号プレースホルダー 12"/>
          <p:cNvSpPr>
            <a:spLocks noGrp="1"/>
          </p:cNvSpPr>
          <p:nvPr>
            <p:ph type="sldNum" sz="quarter" idx="11"/>
          </p:nvPr>
        </p:nvSpPr>
        <p:spPr>
          <a:xfrm>
            <a:off x="0" y="4667249"/>
            <a:ext cx="1447800" cy="663578"/>
          </a:xfrm>
        </p:spPr>
        <p:txBody>
          <a:bodyPr rtlCol="0"/>
          <a:lstStyle>
            <a:lvl1pPr>
              <a:defRPr sz="2800"/>
            </a:lvl1pPr>
          </a:lstStyle>
          <a:p>
            <a:fld id="{F266F6C1-BB42-4B61-9E79-5DF884A7E1F2}" type="slidenum">
              <a:rPr kumimoji="1" lang="ja-JP" altLang="en-US" smtClean="0"/>
              <a:t>‹#›</a:t>
            </a:fld>
            <a:endParaRPr kumimoji="1" lang="ja-JP" altLang="en-US"/>
          </a:p>
        </p:txBody>
      </p:sp>
      <p:sp>
        <p:nvSpPr>
          <p:cNvPr id="14" name="フッター プレースホルダー 13"/>
          <p:cNvSpPr>
            <a:spLocks noGrp="1"/>
          </p:cNvSpPr>
          <p:nvPr>
            <p:ph type="ftr" sz="quarter" idx="12"/>
          </p:nvPr>
        </p:nvSpPr>
        <p:spPr>
          <a:xfrm>
            <a:off x="1600200" y="6248206"/>
            <a:ext cx="4572000" cy="365125"/>
          </a:xfrm>
        </p:spPr>
        <p:txBody>
          <a:bodyPr rtlCol="0"/>
          <a:lstStyle/>
          <a:p>
            <a:endParaRPr kumimoji="1" lang="ja-JP" altLang="en-US"/>
          </a:p>
        </p:txBody>
      </p:sp>
      <p:sp>
        <p:nvSpPr>
          <p:cNvPr id="3" name="図プレースホルダー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ja-JP" altLang="en-US" smtClean="0"/>
              <a:t>アイコンをクリックして図を追加</a:t>
            </a:r>
            <a:endParaRPr kumimoji="0"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ー 21"/>
          <p:cNvSpPr>
            <a:spLocks noGrp="1"/>
          </p:cNvSpPr>
          <p:nvPr>
            <p:ph type="title"/>
          </p:nvPr>
        </p:nvSpPr>
        <p:spPr>
          <a:xfrm>
            <a:off x="609600" y="228600"/>
            <a:ext cx="8153400" cy="990600"/>
          </a:xfrm>
          <a:prstGeom prst="rect">
            <a:avLst/>
          </a:prstGeom>
        </p:spPr>
        <p:txBody>
          <a:bodyPr vert="horz" anchor="ctr">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095D0FD-69B2-48A3-B0B5-D73301F843F2}" type="datetime1">
              <a:rPr kumimoji="1" lang="ja-JP" altLang="en-US" smtClean="0"/>
              <a:t>2018/5/18</a:t>
            </a:fld>
            <a:endParaRPr kumimoji="1" lang="ja-JP" altLang="en-US"/>
          </a:p>
        </p:txBody>
      </p:sp>
      <p:sp>
        <p:nvSpPr>
          <p:cNvPr id="3" name="フッター プレースホルダー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kumimoji="1" lang="ja-JP" altLang="en-US"/>
          </a:p>
        </p:txBody>
      </p:sp>
      <p:sp>
        <p:nvSpPr>
          <p:cNvPr id="7" name="正方形/長方形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スライド番号プレースホルダー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F266F6C1-BB42-4B61-9E79-5DF884A7E1F2}"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hf hdr="0" ftr="0" dt="0"/>
  <p:txStyles>
    <p:titleStyle>
      <a:lvl1pPr algn="l" rtl="0" eaLnBrk="1" latinLnBrk="0" hangingPunct="1">
        <a:spcBef>
          <a:spcPct val="0"/>
        </a:spcBef>
        <a:buNone/>
        <a:defRPr kumimoji="1"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1"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1"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1"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1"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1"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4.emf"/></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5.e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7" Type="http://schemas.openxmlformats.org/officeDocument/2006/relationships/image" Target="../media/image22.pn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21.png"/><Relationship Id="rId5" Type="http://schemas.openxmlformats.org/officeDocument/2006/relationships/hyperlink" Target="http://www.pref.osaka.lg.jp/koyotaisaku/management/goriteki_download.html" TargetMode="External"/><Relationship Id="rId4" Type="http://schemas.openxmlformats.org/officeDocument/2006/relationships/hyperlink" Target="http://www.pref.osaka.lg.jp/koyotaisaku/management/koyokanri_download.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12.emf"/><Relationship Id="rId7" Type="http://schemas.openxmlformats.org/officeDocument/2006/relationships/image" Target="../media/image16.emf"/><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5.emf"/><Relationship Id="rId5" Type="http://schemas.openxmlformats.org/officeDocument/2006/relationships/image" Target="../media/image14.emf"/><Relationship Id="rId4" Type="http://schemas.openxmlformats.org/officeDocument/2006/relationships/image" Target="../media/image13.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6.emf"/></Relationships>
</file>

<file path=ppt/slides/_rels/slide8.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9.emf"/><Relationship Id="rId4" Type="http://schemas.openxmlformats.org/officeDocument/2006/relationships/image" Target="../media/image16.emf"/></Relationships>
</file>

<file path=ppt/slides/_rels/slide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2"/>
          <p:cNvSpPr txBox="1">
            <a:spLocks/>
          </p:cNvSpPr>
          <p:nvPr/>
        </p:nvSpPr>
        <p:spPr>
          <a:xfrm>
            <a:off x="1524000" y="1556792"/>
            <a:ext cx="7620000" cy="990600"/>
          </a:xfrm>
          <a:prstGeom prst="rect">
            <a:avLst/>
          </a:prstGeom>
        </p:spPr>
        <p:txBody>
          <a:bodyPr vert="horz" anchor="ctr">
            <a:noAutofit/>
          </a:bodyPr>
          <a:lstStyle>
            <a:lvl1pPr algn="l" rtl="0" eaLnBrk="1" latinLnBrk="0" hangingPunct="1">
              <a:spcBef>
                <a:spcPct val="0"/>
              </a:spcBef>
              <a:buNone/>
              <a:defRPr kumimoji="1" sz="4400" b="0" kern="1200" cap="none">
                <a:solidFill>
                  <a:srgbClr val="FFFFFF"/>
                </a:solidFill>
                <a:latin typeface="+mj-lt"/>
                <a:ea typeface="+mj-ea"/>
                <a:cs typeface="+mj-cs"/>
              </a:defRPr>
            </a:lvl1pPr>
          </a:lstStyle>
          <a:p>
            <a:r>
              <a:rPr lang="ja-JP" altLang="en-US" sz="3200" dirty="0" smtClean="0">
                <a:solidFill>
                  <a:schemeClr val="tx1"/>
                </a:solidFill>
                <a:latin typeface="HG丸ｺﾞｼｯｸM-PRO" panose="020F0600000000000000" pitchFamily="50" charset="-128"/>
                <a:ea typeface="HG丸ｺﾞｼｯｸM-PRO" panose="020F0600000000000000" pitchFamily="50" charset="-128"/>
              </a:rPr>
              <a:t>大阪府が作成した</a:t>
            </a:r>
            <a:r>
              <a:rPr lang="en-US" altLang="ja-JP" sz="3200" dirty="0" smtClean="0">
                <a:solidFill>
                  <a:schemeClr val="tx1"/>
                </a:solidFill>
                <a:latin typeface="HG丸ｺﾞｼｯｸM-PRO" panose="020F0600000000000000" pitchFamily="50" charset="-128"/>
                <a:ea typeface="HG丸ｺﾞｼｯｸM-PRO" panose="020F0600000000000000" pitchFamily="50" charset="-128"/>
              </a:rPr>
              <a:t/>
            </a:r>
            <a:br>
              <a:rPr lang="en-US" altLang="ja-JP" sz="3200" dirty="0" smtClean="0">
                <a:solidFill>
                  <a:schemeClr val="tx1"/>
                </a:solidFill>
                <a:latin typeface="HG丸ｺﾞｼｯｸM-PRO" panose="020F0600000000000000" pitchFamily="50" charset="-128"/>
                <a:ea typeface="HG丸ｺﾞｼｯｸM-PRO" panose="020F0600000000000000" pitchFamily="50" charset="-128"/>
              </a:rPr>
            </a:br>
            <a:r>
              <a:rPr lang="ja-JP" altLang="en-US" sz="3200" dirty="0" smtClean="0">
                <a:solidFill>
                  <a:schemeClr val="tx1"/>
                </a:solidFill>
                <a:latin typeface="HG丸ｺﾞｼｯｸM-PRO" panose="020F0600000000000000" pitchFamily="50" charset="-128"/>
                <a:ea typeface="HG丸ｺﾞｼｯｸM-PRO" panose="020F0600000000000000" pitchFamily="50" charset="-128"/>
              </a:rPr>
              <a:t>雇用管理ツールの紹介と活用の流れ</a:t>
            </a:r>
            <a:endParaRPr lang="ja-JP" altLang="en-US" sz="32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3109925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7227" y="188640"/>
            <a:ext cx="9036496" cy="990600"/>
          </a:xfrm>
        </p:spPr>
        <p:txBody>
          <a:bodyPr>
            <a:noAutofit/>
          </a:bodyPr>
          <a:lstStyle/>
          <a:p>
            <a:r>
              <a:rPr lang="ja-JP" altLang="en-US" sz="3800" dirty="0">
                <a:latin typeface="HG丸ｺﾞｼｯｸM-PRO" panose="020F0600000000000000" pitchFamily="50" charset="-128"/>
                <a:ea typeface="HG丸ｺﾞｼｯｸM-PRO" panose="020F0600000000000000" pitchFamily="50" charset="-128"/>
              </a:rPr>
              <a:t>③</a:t>
            </a:r>
            <a:r>
              <a:rPr lang="en-US" altLang="ja-JP" sz="3800" dirty="0">
                <a:latin typeface="HG丸ｺﾞｼｯｸM-PRO" panose="020F0600000000000000" pitchFamily="50" charset="-128"/>
                <a:ea typeface="HG丸ｺﾞｼｯｸM-PRO" panose="020F0600000000000000" pitchFamily="50" charset="-128"/>
              </a:rPr>
              <a:t>《</a:t>
            </a:r>
            <a:r>
              <a:rPr lang="ja-JP" altLang="en-US" sz="3800" dirty="0">
                <a:latin typeface="HG丸ｺﾞｼｯｸM-PRO" panose="020F0600000000000000" pitchFamily="50" charset="-128"/>
                <a:ea typeface="HG丸ｺﾞｼｯｸM-PRO" panose="020F0600000000000000" pitchFamily="50" charset="-128"/>
              </a:rPr>
              <a:t>雇用管理のための対話</a:t>
            </a:r>
            <a:r>
              <a:rPr lang="ja-JP" altLang="en-US" sz="3800" dirty="0" smtClean="0">
                <a:latin typeface="HG丸ｺﾞｼｯｸM-PRO" panose="020F0600000000000000" pitchFamily="50" charset="-128"/>
                <a:ea typeface="HG丸ｺﾞｼｯｸM-PRO" panose="020F0600000000000000" pitchFamily="50" charset="-128"/>
              </a:rPr>
              <a:t>シート</a:t>
            </a:r>
            <a:r>
              <a:rPr lang="en-US" altLang="ja-JP" sz="3800" dirty="0" smtClean="0">
                <a:latin typeface="HG丸ｺﾞｼｯｸM-PRO" panose="020F0600000000000000" pitchFamily="50" charset="-128"/>
                <a:ea typeface="HG丸ｺﾞｼｯｸM-PRO" panose="020F0600000000000000" pitchFamily="50" charset="-128"/>
              </a:rPr>
              <a:t/>
            </a:r>
            <a:br>
              <a:rPr lang="en-US" altLang="ja-JP" sz="3800" dirty="0" smtClean="0">
                <a:latin typeface="HG丸ｺﾞｼｯｸM-PRO" panose="020F0600000000000000" pitchFamily="50" charset="-128"/>
                <a:ea typeface="HG丸ｺﾞｼｯｸM-PRO" panose="020F0600000000000000" pitchFamily="50" charset="-128"/>
              </a:rPr>
            </a:br>
            <a:r>
              <a:rPr lang="ja-JP" altLang="en-US" sz="3800" dirty="0">
                <a:latin typeface="HG丸ｺﾞｼｯｸM-PRO" panose="020F0600000000000000" pitchFamily="50" charset="-128"/>
                <a:ea typeface="HG丸ｺﾞｼｯｸM-PRO" panose="020F0600000000000000" pitchFamily="50" charset="-128"/>
              </a:rPr>
              <a:t>　</a:t>
            </a:r>
            <a:r>
              <a:rPr lang="ja-JP" altLang="en-US" sz="3800" dirty="0" smtClean="0">
                <a:latin typeface="HG丸ｺﾞｼｯｸM-PRO" panose="020F0600000000000000" pitchFamily="50" charset="-128"/>
                <a:ea typeface="HG丸ｺﾞｼｯｸM-PRO" panose="020F0600000000000000" pitchFamily="50" charset="-128"/>
              </a:rPr>
              <a:t>　　　　　　　　　（</a:t>
            </a:r>
            <a:r>
              <a:rPr lang="ja-JP" altLang="en-US" sz="3800" dirty="0">
                <a:latin typeface="HG丸ｺﾞｼｯｸM-PRO" panose="020F0600000000000000" pitchFamily="50" charset="-128"/>
                <a:ea typeface="HG丸ｺﾞｼｯｸM-PRO" panose="020F0600000000000000" pitchFamily="50" charset="-128"/>
              </a:rPr>
              <a:t>目標管理編）</a:t>
            </a:r>
            <a:r>
              <a:rPr lang="en-US" altLang="ja-JP" sz="3800" dirty="0">
                <a:latin typeface="HG丸ｺﾞｼｯｸM-PRO" panose="020F0600000000000000" pitchFamily="50" charset="-128"/>
                <a:ea typeface="HG丸ｺﾞｼｯｸM-PRO" panose="020F0600000000000000" pitchFamily="50" charset="-128"/>
              </a:rPr>
              <a:t>》</a:t>
            </a:r>
          </a:p>
        </p:txBody>
      </p:sp>
      <p:sp>
        <p:nvSpPr>
          <p:cNvPr id="3" name="コンテンツ プレースホルダー 2"/>
          <p:cNvSpPr>
            <a:spLocks noGrp="1"/>
          </p:cNvSpPr>
          <p:nvPr>
            <p:ph sz="quarter" idx="1"/>
          </p:nvPr>
        </p:nvSpPr>
        <p:spPr>
          <a:xfrm>
            <a:off x="612648" y="1600200"/>
            <a:ext cx="8153400" cy="4997152"/>
          </a:xfrm>
        </p:spPr>
        <p:txBody>
          <a:bodyPr>
            <a:normAutofit/>
          </a:bodyPr>
          <a:lstStyle/>
          <a:p>
            <a:pPr marL="0" indent="0">
              <a:buNone/>
            </a:pPr>
            <a:r>
              <a:rPr lang="ja-JP" altLang="en-US" sz="2400" dirty="0">
                <a:latin typeface="HG丸ｺﾞｼｯｸM-PRO" panose="020F0600000000000000" pitchFamily="50" charset="-128"/>
                <a:ea typeface="HG丸ｺﾞｼｯｸM-PRO" panose="020F0600000000000000" pitchFamily="50" charset="-128"/>
              </a:rPr>
              <a:t>　</a:t>
            </a:r>
            <a:r>
              <a:rPr lang="ja-JP" altLang="en-US" sz="2400" dirty="0" smtClean="0">
                <a:latin typeface="HG丸ｺﾞｼｯｸM-PRO" panose="020F0600000000000000" pitchFamily="50" charset="-128"/>
                <a:ea typeface="HG丸ｺﾞｼｯｸM-PRO" panose="020F0600000000000000" pitchFamily="50" charset="-128"/>
              </a:rPr>
              <a:t>掲げた</a:t>
            </a:r>
            <a:r>
              <a:rPr lang="ja-JP" altLang="en-US" sz="2400" dirty="0">
                <a:latin typeface="HG丸ｺﾞｼｯｸM-PRO" panose="020F0600000000000000" pitchFamily="50" charset="-128"/>
                <a:ea typeface="HG丸ｺﾞｼｯｸM-PRO" panose="020F0600000000000000" pitchFamily="50" charset="-128"/>
              </a:rPr>
              <a:t>目標に対する日々の達成度等が確認できる</a:t>
            </a:r>
            <a:r>
              <a:rPr lang="ja-JP" altLang="en-US" sz="2400" dirty="0" smtClean="0">
                <a:latin typeface="HG丸ｺﾞｼｯｸM-PRO" panose="020F0600000000000000" pitchFamily="50" charset="-128"/>
                <a:ea typeface="HG丸ｺﾞｼｯｸM-PRO" panose="020F0600000000000000" pitchFamily="50" charset="-128"/>
              </a:rPr>
              <a:t>。</a:t>
            </a:r>
            <a:endParaRPr lang="en-US" altLang="ja-JP" sz="2400" dirty="0" smtClean="0">
              <a:latin typeface="HG丸ｺﾞｼｯｸM-PRO" panose="020F0600000000000000" pitchFamily="50" charset="-128"/>
              <a:ea typeface="HG丸ｺﾞｼｯｸM-PRO" panose="020F0600000000000000" pitchFamily="50" charset="-128"/>
            </a:endParaRPr>
          </a:p>
        </p:txBody>
      </p:sp>
      <p:grpSp>
        <p:nvGrpSpPr>
          <p:cNvPr id="12" name="グループ化 11"/>
          <p:cNvGrpSpPr/>
          <p:nvPr/>
        </p:nvGrpSpPr>
        <p:grpSpPr>
          <a:xfrm>
            <a:off x="4067944" y="2348880"/>
            <a:ext cx="4824536" cy="3406360"/>
            <a:chOff x="3723118" y="2636912"/>
            <a:chExt cx="5241370" cy="3744416"/>
          </a:xfrm>
        </p:grpSpPr>
        <p:sp>
          <p:nvSpPr>
            <p:cNvPr id="11" name="正方形/長方形 10"/>
            <p:cNvSpPr/>
            <p:nvPr/>
          </p:nvSpPr>
          <p:spPr>
            <a:xfrm>
              <a:off x="3723118" y="2636912"/>
              <a:ext cx="5241370" cy="37444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203" y="2766415"/>
              <a:ext cx="5121285" cy="3528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4" name="角丸四角形 13"/>
          <p:cNvSpPr/>
          <p:nvPr/>
        </p:nvSpPr>
        <p:spPr>
          <a:xfrm>
            <a:off x="251520" y="2242441"/>
            <a:ext cx="3672408" cy="351279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373445" y="2492302"/>
            <a:ext cx="3472841" cy="3108543"/>
          </a:xfrm>
          <a:prstGeom prst="rect">
            <a:avLst/>
          </a:prstGeom>
          <a:noFill/>
        </p:spPr>
        <p:txBody>
          <a:bodyPr wrap="squar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・体調や状態の良い悪いは、</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kumimoji="1" lang="ja-JP" altLang="en-US" dirty="0" smtClean="0">
                <a:latin typeface="HG丸ｺﾞｼｯｸM-PRO" panose="020F0600000000000000" pitchFamily="50" charset="-128"/>
                <a:ea typeface="HG丸ｺﾞｼｯｸM-PRO" panose="020F0600000000000000" pitchFamily="50" charset="-128"/>
              </a:rPr>
              <a:t>業務や状態の</a:t>
            </a:r>
            <a:r>
              <a:rPr lang="ja-JP" altLang="en-US" dirty="0" smtClean="0">
                <a:latin typeface="HG丸ｺﾞｼｯｸM-PRO" panose="020F0600000000000000" pitchFamily="50" charset="-128"/>
                <a:ea typeface="HG丸ｺﾞｼｯｸM-PRO" panose="020F0600000000000000" pitchFamily="50" charset="-128"/>
              </a:rPr>
              <a:t>評価</a:t>
            </a:r>
            <a:r>
              <a:rPr lang="ja-JP" altLang="en-US" dirty="0">
                <a:latin typeface="HG丸ｺﾞｼｯｸM-PRO" panose="020F0600000000000000" pitchFamily="50" charset="-128"/>
                <a:ea typeface="HG丸ｺﾞｼｯｸM-PRO" panose="020F0600000000000000" pitchFamily="50" charset="-128"/>
              </a:rPr>
              <a:t>で</a:t>
            </a:r>
            <a:r>
              <a:rPr lang="ja-JP" altLang="en-US" dirty="0" smtClean="0">
                <a:latin typeface="HG丸ｺﾞｼｯｸM-PRO" panose="020F0600000000000000" pitchFamily="50" charset="-128"/>
                <a:ea typeface="HG丸ｺﾞｼｯｸM-PRO" panose="020F0600000000000000" pitchFamily="50" charset="-128"/>
              </a:rPr>
              <a:t>はない</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ため、業務の評価は切り分け</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err="1" smtClean="0">
                <a:latin typeface="HG丸ｺﾞｼｯｸM-PRO" panose="020F0600000000000000" pitchFamily="50" charset="-128"/>
                <a:ea typeface="HG丸ｺﾞｼｯｸM-PRO" panose="020F0600000000000000" pitchFamily="50" charset="-128"/>
              </a:rPr>
              <a:t>て</a:t>
            </a:r>
            <a:r>
              <a:rPr lang="ja-JP" altLang="en-US" dirty="0" smtClean="0">
                <a:latin typeface="HG丸ｺﾞｼｯｸM-PRO" panose="020F0600000000000000" pitchFamily="50" charset="-128"/>
                <a:ea typeface="HG丸ｺﾞｼｯｸM-PRO" panose="020F0600000000000000" pitchFamily="50" charset="-128"/>
              </a:rPr>
              <a:t>考える必要があります</a:t>
            </a:r>
            <a:r>
              <a:rPr kumimoji="1" lang="ja-JP" altLang="en-US" dirty="0" smtClean="0">
                <a:latin typeface="HG丸ｺﾞｼｯｸM-PRO" panose="020F0600000000000000" pitchFamily="50" charset="-128"/>
                <a:ea typeface="HG丸ｺﾞｼｯｸM-PRO" panose="020F0600000000000000" pitchFamily="50" charset="-128"/>
              </a:rPr>
              <a:t>。</a:t>
            </a:r>
            <a:endParaRPr kumimoji="1" lang="en-US" altLang="ja-JP" dirty="0" smtClean="0">
              <a:latin typeface="HG丸ｺﾞｼｯｸM-PRO" panose="020F0600000000000000" pitchFamily="50" charset="-128"/>
              <a:ea typeface="HG丸ｺﾞｼｯｸM-PRO" panose="020F0600000000000000" pitchFamily="50" charset="-128"/>
            </a:endParaRPr>
          </a:p>
          <a:p>
            <a:r>
              <a:rPr kumimoji="1" lang="ja-JP" altLang="en-US" sz="800" dirty="0" smtClean="0">
                <a:latin typeface="HG丸ｺﾞｼｯｸM-PRO" panose="020F0600000000000000" pitchFamily="50" charset="-128"/>
                <a:ea typeface="HG丸ｺﾞｼｯｸM-PRO" panose="020F0600000000000000" pitchFamily="50" charset="-128"/>
              </a:rPr>
              <a:t>　</a:t>
            </a:r>
            <a:endParaRPr kumimoji="1" lang="en-US" altLang="ja-JP" sz="800"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・業務の評価はこのシートで</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確認するようにしましょう。</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sz="800" dirty="0">
                <a:latin typeface="HG丸ｺﾞｼｯｸM-PRO" panose="020F0600000000000000" pitchFamily="50" charset="-128"/>
                <a:ea typeface="HG丸ｺﾞｼｯｸM-PRO" panose="020F0600000000000000" pitchFamily="50" charset="-128"/>
              </a:rPr>
              <a:t>　</a:t>
            </a:r>
            <a:endParaRPr lang="en-US" altLang="ja-JP" sz="800" dirty="0" smtClean="0">
              <a:latin typeface="HG丸ｺﾞｼｯｸM-PRO" panose="020F0600000000000000" pitchFamily="50" charset="-128"/>
              <a:ea typeface="HG丸ｺﾞｼｯｸM-PRO" panose="020F0600000000000000" pitchFamily="50" charset="-128"/>
            </a:endParaRPr>
          </a:p>
          <a:p>
            <a:r>
              <a:rPr kumimoji="1" lang="ja-JP" altLang="en-US" dirty="0" smtClean="0">
                <a:latin typeface="HG丸ｺﾞｼｯｸM-PRO" panose="020F0600000000000000" pitchFamily="50" charset="-128"/>
                <a:ea typeface="HG丸ｺﾞｼｯｸM-PRO" panose="020F0600000000000000" pitchFamily="50" charset="-128"/>
              </a:rPr>
              <a:t>・障がいのある方だけでなく、</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職場全体で同じ様式を使い、</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目標チェックをすることも</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できます</a:t>
            </a:r>
            <a:r>
              <a:rPr kumimoji="1" lang="ja-JP" altLang="en-US" dirty="0" smtClean="0">
                <a:latin typeface="HG丸ｺﾞｼｯｸM-PRO" panose="020F0600000000000000" pitchFamily="50" charset="-128"/>
                <a:ea typeface="HG丸ｺﾞｼｯｸM-PRO" panose="020F0600000000000000" pitchFamily="50" charset="-128"/>
              </a:rPr>
              <a:t>。</a:t>
            </a:r>
            <a:endParaRPr kumimoji="1" lang="ja-JP" altLang="en-US" dirty="0">
              <a:latin typeface="HG丸ｺﾞｼｯｸM-PRO" panose="020F0600000000000000" pitchFamily="50" charset="-128"/>
              <a:ea typeface="HG丸ｺﾞｼｯｸM-PRO" panose="020F0600000000000000" pitchFamily="50" charset="-128"/>
            </a:endParaRPr>
          </a:p>
        </p:txBody>
      </p:sp>
      <p:pic>
        <p:nvPicPr>
          <p:cNvPr id="16" name="Picture 2" descr="D:\HayashiRy\Desktop\電球.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0471" y="1874884"/>
            <a:ext cx="557799" cy="732111"/>
          </a:xfrm>
          <a:prstGeom prst="rect">
            <a:avLst/>
          </a:prstGeom>
          <a:noFill/>
          <a:extLst>
            <a:ext uri="{909E8E84-426E-40DD-AFC4-6F175D3DCCD1}">
              <a14:hiddenFill xmlns:a14="http://schemas.microsoft.com/office/drawing/2010/main">
                <a:solidFill>
                  <a:srgbClr val="FFFFFF"/>
                </a:solidFill>
              </a14:hiddenFill>
            </a:ext>
          </a:extLst>
        </p:spPr>
      </p:pic>
      <p:sp>
        <p:nvSpPr>
          <p:cNvPr id="7" name="スライド番号プレースホルダー 6"/>
          <p:cNvSpPr>
            <a:spLocks noGrp="1"/>
          </p:cNvSpPr>
          <p:nvPr>
            <p:ph type="sldNum" sz="quarter" idx="12"/>
          </p:nvPr>
        </p:nvSpPr>
        <p:spPr/>
        <p:txBody>
          <a:bodyPr>
            <a:normAutofit/>
          </a:bodyPr>
          <a:lstStyle/>
          <a:p>
            <a:fld id="{F266F6C1-BB42-4B61-9E79-5DF884A7E1F2}" type="slidenum">
              <a:rPr kumimoji="1" lang="ja-JP" altLang="en-US" smtClean="0"/>
              <a:t>9</a:t>
            </a:fld>
            <a:endParaRPr kumimoji="1" lang="ja-JP" altLang="en-US" dirty="0"/>
          </a:p>
        </p:txBody>
      </p:sp>
      <p:sp>
        <p:nvSpPr>
          <p:cNvPr id="13" name="正方形/長方形 12"/>
          <p:cNvSpPr/>
          <p:nvPr/>
        </p:nvSpPr>
        <p:spPr>
          <a:xfrm>
            <a:off x="611560" y="5877272"/>
            <a:ext cx="7731102" cy="78529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FF0000"/>
                </a:solidFill>
                <a:latin typeface="HG丸ｺﾞｼｯｸM-PRO" panose="020F0600000000000000" pitchFamily="50" charset="-128"/>
                <a:ea typeface="HG丸ｺﾞｼｯｸM-PRO" panose="020F0600000000000000" pitchFamily="50" charset="-128"/>
                <a:cs typeface="Aharoni" panose="02010803020104030203" pitchFamily="2" charset="-79"/>
              </a:rPr>
              <a:t>仕事のモチベーションが下がっている方、従業員全体に導入したい職場、</a:t>
            </a:r>
            <a:endParaRPr kumimoji="1" lang="en-US" altLang="ja-JP" dirty="0" smtClean="0">
              <a:solidFill>
                <a:srgbClr val="FF0000"/>
              </a:solidFill>
              <a:latin typeface="HG丸ｺﾞｼｯｸM-PRO" panose="020F0600000000000000" pitchFamily="50" charset="-128"/>
              <a:ea typeface="HG丸ｺﾞｼｯｸM-PRO" panose="020F0600000000000000" pitchFamily="50" charset="-128"/>
              <a:cs typeface="Aharoni" panose="02010803020104030203" pitchFamily="2" charset="-79"/>
            </a:endParaRPr>
          </a:p>
          <a:p>
            <a:pPr algn="ctr"/>
            <a:r>
              <a:rPr lang="ja-JP" altLang="en-US" dirty="0">
                <a:solidFill>
                  <a:srgbClr val="FF0000"/>
                </a:solidFill>
                <a:latin typeface="HG丸ｺﾞｼｯｸM-PRO" panose="020F0600000000000000" pitchFamily="50" charset="-128"/>
                <a:ea typeface="HG丸ｺﾞｼｯｸM-PRO" panose="020F0600000000000000" pitchFamily="50" charset="-128"/>
                <a:cs typeface="Aharoni" panose="02010803020104030203" pitchFamily="2" charset="-79"/>
              </a:rPr>
              <a:t>人事評価</a:t>
            </a:r>
            <a:r>
              <a:rPr lang="ja-JP" altLang="en-US" dirty="0" smtClean="0">
                <a:solidFill>
                  <a:srgbClr val="FF0000"/>
                </a:solidFill>
                <a:latin typeface="HG丸ｺﾞｼｯｸM-PRO" panose="020F0600000000000000" pitchFamily="50" charset="-128"/>
                <a:ea typeface="HG丸ｺﾞｼｯｸM-PRO" panose="020F0600000000000000" pitchFamily="50" charset="-128"/>
                <a:cs typeface="Aharoni" panose="02010803020104030203" pitchFamily="2" charset="-79"/>
              </a:rPr>
              <a:t>にも使えるツールが希望の職場等におすすめ！</a:t>
            </a:r>
            <a:endParaRPr kumimoji="1" lang="ja-JP" altLang="en-US" dirty="0">
              <a:solidFill>
                <a:srgbClr val="FF0000"/>
              </a:solidFill>
              <a:latin typeface="HG丸ｺﾞｼｯｸM-PRO" panose="020F0600000000000000" pitchFamily="50" charset="-128"/>
              <a:ea typeface="HG丸ｺﾞｼｯｸM-PRO" panose="020F0600000000000000" pitchFamily="50" charset="-128"/>
              <a:cs typeface="Aharoni" panose="02010803020104030203" pitchFamily="2" charset="-79"/>
            </a:endParaRPr>
          </a:p>
        </p:txBody>
      </p:sp>
    </p:spTree>
    <p:extLst>
      <p:ext uri="{BB962C8B-B14F-4D97-AF65-F5344CB8AC3E}">
        <p14:creationId xmlns:p14="http://schemas.microsoft.com/office/powerpoint/2010/main" val="26985973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4543" y="116632"/>
            <a:ext cx="8959457" cy="990600"/>
          </a:xfrm>
        </p:spPr>
        <p:txBody>
          <a:bodyPr>
            <a:noAutofit/>
          </a:bodyPr>
          <a:lstStyle/>
          <a:p>
            <a:r>
              <a:rPr lang="zh-TW" altLang="en-US" sz="3800" dirty="0">
                <a:latin typeface="HG丸ｺﾞｼｯｸM-PRO" panose="020F0600000000000000" pitchFamily="50" charset="-128"/>
                <a:ea typeface="HG丸ｺﾞｼｯｸM-PRO" panose="020F0600000000000000" pitchFamily="50" charset="-128"/>
              </a:rPr>
              <a:t>④</a:t>
            </a:r>
            <a:r>
              <a:rPr lang="en-US" altLang="zh-TW" sz="3800" dirty="0">
                <a:latin typeface="HG丸ｺﾞｼｯｸM-PRO" panose="020F0600000000000000" pitchFamily="50" charset="-128"/>
                <a:ea typeface="HG丸ｺﾞｼｯｸM-PRO" panose="020F0600000000000000" pitchFamily="50" charset="-128"/>
              </a:rPr>
              <a:t>《</a:t>
            </a:r>
            <a:r>
              <a:rPr lang="zh-TW" altLang="en-US" sz="3800" dirty="0">
                <a:latin typeface="HG丸ｺﾞｼｯｸM-PRO" panose="020F0600000000000000" pitchFamily="50" charset="-128"/>
                <a:ea typeface="HG丸ｺﾞｼｯｸM-PRO" panose="020F0600000000000000" pitchFamily="50" charset="-128"/>
              </a:rPr>
              <a:t>業務日誌（基本編）</a:t>
            </a:r>
            <a:r>
              <a:rPr lang="en-US" altLang="zh-TW" sz="3800" dirty="0">
                <a:latin typeface="HG丸ｺﾞｼｯｸM-PRO" panose="020F0600000000000000" pitchFamily="50" charset="-128"/>
                <a:ea typeface="HG丸ｺﾞｼｯｸM-PRO" panose="020F0600000000000000" pitchFamily="50" charset="-128"/>
              </a:rPr>
              <a:t>》</a:t>
            </a:r>
            <a:br>
              <a:rPr lang="en-US" altLang="zh-TW" sz="3800" dirty="0">
                <a:latin typeface="HG丸ｺﾞｼｯｸM-PRO" panose="020F0600000000000000" pitchFamily="50" charset="-128"/>
                <a:ea typeface="HG丸ｺﾞｼｯｸM-PRO" panose="020F0600000000000000" pitchFamily="50" charset="-128"/>
              </a:rPr>
            </a:br>
            <a:r>
              <a:rPr lang="en-US" altLang="zh-TW" sz="3800" dirty="0">
                <a:latin typeface="HG丸ｺﾞｼｯｸM-PRO" panose="020F0600000000000000" pitchFamily="50" charset="-128"/>
                <a:ea typeface="HG丸ｺﾞｼｯｸM-PRO" panose="020F0600000000000000" pitchFamily="50" charset="-128"/>
              </a:rPr>
              <a:t>⑤《</a:t>
            </a:r>
            <a:r>
              <a:rPr lang="zh-TW" altLang="en-US" sz="3800" dirty="0">
                <a:latin typeface="HG丸ｺﾞｼｯｸM-PRO" panose="020F0600000000000000" pitchFamily="50" charset="-128"/>
                <a:ea typeface="HG丸ｺﾞｼｯｸM-PRO" panose="020F0600000000000000" pitchFamily="50" charset="-128"/>
              </a:rPr>
              <a:t>業務日誌（疲労度確認編）</a:t>
            </a:r>
            <a:r>
              <a:rPr lang="en-US" altLang="zh-TW" sz="3800" dirty="0">
                <a:latin typeface="HG丸ｺﾞｼｯｸM-PRO" panose="020F0600000000000000" pitchFamily="50" charset="-128"/>
                <a:ea typeface="HG丸ｺﾞｼｯｸM-PRO" panose="020F0600000000000000" pitchFamily="50" charset="-128"/>
              </a:rPr>
              <a:t>》</a:t>
            </a:r>
          </a:p>
        </p:txBody>
      </p:sp>
      <p:sp>
        <p:nvSpPr>
          <p:cNvPr id="3" name="コンテンツ プレースホルダー 2"/>
          <p:cNvSpPr>
            <a:spLocks noGrp="1"/>
          </p:cNvSpPr>
          <p:nvPr>
            <p:ph sz="quarter" idx="1"/>
          </p:nvPr>
        </p:nvSpPr>
        <p:spPr>
          <a:xfrm>
            <a:off x="612648" y="1600200"/>
            <a:ext cx="8153400" cy="4997152"/>
          </a:xfrm>
        </p:spPr>
        <p:txBody>
          <a:bodyPr>
            <a:normAutofit/>
          </a:bodyPr>
          <a:lstStyle/>
          <a:p>
            <a:pPr marL="0" indent="0">
              <a:buNone/>
            </a:pPr>
            <a:r>
              <a:rPr lang="ja-JP" altLang="en-US" sz="2400" dirty="0" smtClean="0">
                <a:latin typeface="HG丸ｺﾞｼｯｸM-PRO" panose="020F0600000000000000" pitchFamily="50" charset="-128"/>
                <a:ea typeface="HG丸ｺﾞｼｯｸM-PRO" panose="020F0600000000000000" pitchFamily="50" charset="-128"/>
              </a:rPr>
              <a:t>　業務日誌で業務報告の延長として状況の確認ができる。</a:t>
            </a:r>
            <a:endParaRPr lang="en-US" altLang="ja-JP" sz="2400" dirty="0">
              <a:latin typeface="HG丸ｺﾞｼｯｸM-PRO" panose="020F0600000000000000" pitchFamily="50" charset="-128"/>
              <a:ea typeface="HG丸ｺﾞｼｯｸM-PRO" panose="020F0600000000000000" pitchFamily="50" charset="-128"/>
            </a:endParaRPr>
          </a:p>
        </p:txBody>
      </p:sp>
      <p:sp>
        <p:nvSpPr>
          <p:cNvPr id="14" name="角丸四角形 13"/>
          <p:cNvSpPr/>
          <p:nvPr/>
        </p:nvSpPr>
        <p:spPr>
          <a:xfrm>
            <a:off x="245592" y="2882098"/>
            <a:ext cx="3672408" cy="277838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245593" y="3131959"/>
            <a:ext cx="3672408" cy="2277547"/>
          </a:xfrm>
          <a:prstGeom prst="rect">
            <a:avLst/>
          </a:prstGeom>
          <a:noFill/>
        </p:spPr>
        <p:txBody>
          <a:bodyPr wrap="squar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・業務日誌をつけていない職場</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kumimoji="1" lang="ja-JP" altLang="en-US" dirty="0" smtClean="0">
                <a:latin typeface="HG丸ｺﾞｼｯｸM-PRO" panose="020F0600000000000000" pitchFamily="50" charset="-128"/>
                <a:ea typeface="HG丸ｺﾞｼｯｸM-PRO" panose="020F0600000000000000" pitchFamily="50" charset="-128"/>
              </a:rPr>
              <a:t>では、まずは業務日誌を書く</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kumimoji="1" lang="ja-JP" altLang="en-US" dirty="0" smtClean="0">
                <a:latin typeface="HG丸ｺﾞｼｯｸM-PRO" panose="020F0600000000000000" pitchFamily="50" charset="-128"/>
                <a:ea typeface="HG丸ｺﾞｼｯｸM-PRO" panose="020F0600000000000000" pitchFamily="50" charset="-128"/>
              </a:rPr>
              <a:t>ところから始めてみるのも</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kumimoji="1" lang="ja-JP" altLang="en-US" dirty="0" smtClean="0">
                <a:latin typeface="HG丸ｺﾞｼｯｸM-PRO" panose="020F0600000000000000" pitchFamily="50" charset="-128"/>
                <a:ea typeface="HG丸ｺﾞｼｯｸM-PRO" panose="020F0600000000000000" pitchFamily="50" charset="-128"/>
              </a:rPr>
              <a:t>いいでしょう。</a:t>
            </a:r>
            <a:endParaRPr kumimoji="1" lang="en-US" altLang="ja-JP" dirty="0" smtClean="0">
              <a:latin typeface="HG丸ｺﾞｼｯｸM-PRO" panose="020F0600000000000000" pitchFamily="50" charset="-128"/>
              <a:ea typeface="HG丸ｺﾞｼｯｸM-PRO" panose="020F0600000000000000" pitchFamily="50" charset="-128"/>
            </a:endParaRPr>
          </a:p>
          <a:p>
            <a:r>
              <a:rPr kumimoji="1" lang="ja-JP" altLang="en-US" sz="800" dirty="0" smtClean="0">
                <a:latin typeface="HG丸ｺﾞｼｯｸM-PRO" panose="020F0600000000000000" pitchFamily="50" charset="-128"/>
                <a:ea typeface="HG丸ｺﾞｼｯｸM-PRO" panose="020F0600000000000000" pitchFamily="50" charset="-128"/>
              </a:rPr>
              <a:t>　</a:t>
            </a:r>
            <a:endParaRPr kumimoji="1" lang="en-US" altLang="ja-JP" sz="800"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・業務日誌の項目に、疲労度や</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達成度などの欄を作ると、</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簡単な状態の把握ができます。</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sz="800" dirty="0">
                <a:latin typeface="HG丸ｺﾞｼｯｸM-PRO" panose="020F0600000000000000" pitchFamily="50" charset="-128"/>
                <a:ea typeface="HG丸ｺﾞｼｯｸM-PRO" panose="020F0600000000000000" pitchFamily="50" charset="-128"/>
              </a:rPr>
              <a:t>　</a:t>
            </a:r>
            <a:endParaRPr lang="en-US" altLang="ja-JP" sz="800" dirty="0" smtClean="0">
              <a:latin typeface="HG丸ｺﾞｼｯｸM-PRO" panose="020F0600000000000000" pitchFamily="50" charset="-128"/>
              <a:ea typeface="HG丸ｺﾞｼｯｸM-PRO" panose="020F0600000000000000" pitchFamily="50" charset="-128"/>
            </a:endParaRPr>
          </a:p>
        </p:txBody>
      </p:sp>
      <p:pic>
        <p:nvPicPr>
          <p:cNvPr id="16" name="Picture 2" descr="D:\HayashiRy\Desktop\電球.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4543" y="2514541"/>
            <a:ext cx="557799" cy="732111"/>
          </a:xfrm>
          <a:prstGeom prst="rect">
            <a:avLst/>
          </a:prstGeom>
          <a:noFill/>
          <a:extLst>
            <a:ext uri="{909E8E84-426E-40DD-AFC4-6F175D3DCCD1}">
              <a14:hiddenFill xmlns:a14="http://schemas.microsoft.com/office/drawing/2010/main">
                <a:solidFill>
                  <a:srgbClr val="FFFFFF"/>
                </a:solidFill>
              </a14:hiddenFill>
            </a:ext>
          </a:extLst>
        </p:spPr>
      </p:pic>
      <p:grpSp>
        <p:nvGrpSpPr>
          <p:cNvPr id="4" name="グループ化 3"/>
          <p:cNvGrpSpPr/>
          <p:nvPr/>
        </p:nvGrpSpPr>
        <p:grpSpPr>
          <a:xfrm>
            <a:off x="4067944" y="2240716"/>
            <a:ext cx="4824536" cy="3557078"/>
            <a:chOff x="4067944" y="2896258"/>
            <a:chExt cx="4824536" cy="3557078"/>
          </a:xfrm>
        </p:grpSpPr>
        <p:sp>
          <p:nvSpPr>
            <p:cNvPr id="11" name="正方形/長方形 10"/>
            <p:cNvSpPr/>
            <p:nvPr/>
          </p:nvSpPr>
          <p:spPr>
            <a:xfrm>
              <a:off x="4067944" y="2896258"/>
              <a:ext cx="4824536" cy="355707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82368" y="2998637"/>
              <a:ext cx="4566096" cy="3303981"/>
            </a:xfrm>
            <a:prstGeom prst="rect">
              <a:avLst/>
            </a:prstGeom>
            <a:noFill/>
            <a:ln>
              <a:noFill/>
            </a:ln>
          </p:spPr>
        </p:pic>
      </p:grpSp>
      <p:sp>
        <p:nvSpPr>
          <p:cNvPr id="8" name="スライド番号プレースホルダー 7"/>
          <p:cNvSpPr>
            <a:spLocks noGrp="1"/>
          </p:cNvSpPr>
          <p:nvPr>
            <p:ph type="sldNum" sz="quarter" idx="12"/>
          </p:nvPr>
        </p:nvSpPr>
        <p:spPr/>
        <p:txBody>
          <a:bodyPr>
            <a:normAutofit/>
          </a:bodyPr>
          <a:lstStyle/>
          <a:p>
            <a:fld id="{F266F6C1-BB42-4B61-9E79-5DF884A7E1F2}" type="slidenum">
              <a:rPr kumimoji="1" lang="ja-JP" altLang="en-US" smtClean="0"/>
              <a:t>10</a:t>
            </a:fld>
            <a:endParaRPr kumimoji="1" lang="ja-JP" altLang="en-US" dirty="0"/>
          </a:p>
        </p:txBody>
      </p:sp>
      <p:sp>
        <p:nvSpPr>
          <p:cNvPr id="12" name="正方形/長方形 11"/>
          <p:cNvSpPr/>
          <p:nvPr/>
        </p:nvSpPr>
        <p:spPr>
          <a:xfrm>
            <a:off x="776870" y="5877272"/>
            <a:ext cx="7565792" cy="78529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rgbClr val="FF0000"/>
                </a:solidFill>
                <a:latin typeface="HG丸ｺﾞｼｯｸM-PRO" panose="020F0600000000000000" pitchFamily="50" charset="-128"/>
                <a:ea typeface="HG丸ｺﾞｼｯｸM-PRO" panose="020F0600000000000000" pitchFamily="50" charset="-128"/>
                <a:cs typeface="Aharoni" panose="02010803020104030203" pitchFamily="2" charset="-79"/>
              </a:rPr>
              <a:t>細やかな</a:t>
            </a:r>
            <a:r>
              <a:rPr lang="ja-JP" altLang="en-US" dirty="0" err="1" smtClean="0">
                <a:solidFill>
                  <a:srgbClr val="FF0000"/>
                </a:solidFill>
                <a:latin typeface="HG丸ｺﾞｼｯｸM-PRO" panose="020F0600000000000000" pitchFamily="50" charset="-128"/>
                <a:ea typeface="HG丸ｺﾞｼｯｸM-PRO" panose="020F0600000000000000" pitchFamily="50" charset="-128"/>
                <a:cs typeface="Aharoni" panose="02010803020104030203" pitchFamily="2" charset="-79"/>
              </a:rPr>
              <a:t>障がい</a:t>
            </a:r>
            <a:r>
              <a:rPr lang="ja-JP" altLang="en-US" dirty="0" smtClean="0">
                <a:solidFill>
                  <a:srgbClr val="FF0000"/>
                </a:solidFill>
                <a:latin typeface="HG丸ｺﾞｼｯｸM-PRO" panose="020F0600000000000000" pitchFamily="50" charset="-128"/>
                <a:ea typeface="HG丸ｺﾞｼｯｸM-PRO" panose="020F0600000000000000" pitchFamily="50" charset="-128"/>
                <a:cs typeface="Aharoni" panose="02010803020104030203" pitchFamily="2" charset="-79"/>
              </a:rPr>
              <a:t>対応は難しい職場等におすすめ！</a:t>
            </a:r>
            <a:endParaRPr kumimoji="1" lang="ja-JP" altLang="en-US" dirty="0">
              <a:solidFill>
                <a:srgbClr val="FF0000"/>
              </a:solidFill>
              <a:latin typeface="HG丸ｺﾞｼｯｸM-PRO" panose="020F0600000000000000" pitchFamily="50" charset="-128"/>
              <a:ea typeface="HG丸ｺﾞｼｯｸM-PRO" panose="020F0600000000000000" pitchFamily="50" charset="-128"/>
              <a:cs typeface="Aharoni" panose="02010803020104030203" pitchFamily="2" charset="-79"/>
            </a:endParaRPr>
          </a:p>
        </p:txBody>
      </p:sp>
    </p:spTree>
    <p:extLst>
      <p:ext uri="{BB962C8B-B14F-4D97-AF65-F5344CB8AC3E}">
        <p14:creationId xmlns:p14="http://schemas.microsoft.com/office/powerpoint/2010/main" val="34189583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
          </p:nvPr>
        </p:nvSpPr>
        <p:spPr>
          <a:xfrm>
            <a:off x="612648" y="1600200"/>
            <a:ext cx="8153400" cy="4997152"/>
          </a:xfrm>
        </p:spPr>
        <p:txBody>
          <a:bodyPr>
            <a:normAutofit/>
          </a:bodyPr>
          <a:lstStyle/>
          <a:p>
            <a:pPr marL="0" indent="0">
              <a:buNone/>
            </a:pPr>
            <a:r>
              <a:rPr lang="ja-JP" altLang="en-US" sz="2400" dirty="0">
                <a:latin typeface="HG丸ｺﾞｼｯｸM-PRO" panose="020F0600000000000000" pitchFamily="50" charset="-128"/>
                <a:ea typeface="HG丸ｺﾞｼｯｸM-PRO" panose="020F0600000000000000" pitchFamily="50" charset="-128"/>
              </a:rPr>
              <a:t>　</a:t>
            </a:r>
            <a:r>
              <a:rPr lang="ja-JP" altLang="en-US" sz="2400" dirty="0" smtClean="0">
                <a:latin typeface="HG丸ｺﾞｼｯｸM-PRO" panose="020F0600000000000000" pitchFamily="50" charset="-128"/>
                <a:ea typeface="HG丸ｺﾞｼｯｸM-PRO" panose="020F0600000000000000" pitchFamily="50" charset="-128"/>
              </a:rPr>
              <a:t>事業</a:t>
            </a:r>
            <a:r>
              <a:rPr lang="ja-JP" altLang="en-US" sz="2400" dirty="0">
                <a:latin typeface="HG丸ｺﾞｼｯｸM-PRO" panose="020F0600000000000000" pitchFamily="50" charset="-128"/>
                <a:ea typeface="HG丸ｺﾞｼｯｸM-PRO" panose="020F0600000000000000" pitchFamily="50" charset="-128"/>
              </a:rPr>
              <a:t>主・障がいの</a:t>
            </a:r>
            <a:r>
              <a:rPr lang="ja-JP" altLang="en-US" sz="2400" dirty="0" smtClean="0">
                <a:latin typeface="HG丸ｺﾞｼｯｸM-PRO" panose="020F0600000000000000" pitchFamily="50" charset="-128"/>
                <a:ea typeface="HG丸ｺﾞｼｯｸM-PRO" panose="020F0600000000000000" pitchFamily="50" charset="-128"/>
              </a:rPr>
              <a:t>ある従業員・</a:t>
            </a:r>
            <a:r>
              <a:rPr lang="ja-JP" altLang="en-US" sz="2400" dirty="0">
                <a:latin typeface="HG丸ｺﾞｼｯｸM-PRO" panose="020F0600000000000000" pitchFamily="50" charset="-128"/>
                <a:ea typeface="HG丸ｺﾞｼｯｸM-PRO" panose="020F0600000000000000" pitchFamily="50" charset="-128"/>
              </a:rPr>
              <a:t>就労支援機関が</a:t>
            </a:r>
            <a:r>
              <a:rPr lang="ja-JP" altLang="en-US" sz="2400" dirty="0" smtClean="0">
                <a:latin typeface="HG丸ｺﾞｼｯｸM-PRO" panose="020F0600000000000000" pitchFamily="50" charset="-128"/>
                <a:ea typeface="HG丸ｺﾞｼｯｸM-PRO" panose="020F0600000000000000" pitchFamily="50" charset="-128"/>
              </a:rPr>
              <a:t>、</a:t>
            </a:r>
            <a:endParaRPr lang="en-US" altLang="ja-JP" sz="24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a:t>
            </a:r>
            <a:r>
              <a:rPr lang="ja-JP" altLang="en-US" sz="2400" dirty="0" smtClean="0">
                <a:latin typeface="HG丸ｺﾞｼｯｸM-PRO" panose="020F0600000000000000" pitchFamily="50" charset="-128"/>
                <a:ea typeface="HG丸ｺﾞｼｯｸM-PRO" panose="020F0600000000000000" pitchFamily="50" charset="-128"/>
              </a:rPr>
              <a:t>雇用分野での</a:t>
            </a:r>
            <a:r>
              <a:rPr lang="ja-JP" altLang="en-US" sz="2400" dirty="0">
                <a:latin typeface="HG丸ｺﾞｼｯｸM-PRO" panose="020F0600000000000000" pitchFamily="50" charset="-128"/>
                <a:ea typeface="HG丸ｺﾞｼｯｸM-PRO" panose="020F0600000000000000" pitchFamily="50" charset="-128"/>
              </a:rPr>
              <a:t>「配慮」を相互</a:t>
            </a:r>
            <a:r>
              <a:rPr lang="ja-JP" altLang="en-US" sz="2400" dirty="0" smtClean="0">
                <a:latin typeface="HG丸ｺﾞｼｯｸM-PRO" panose="020F0600000000000000" pitchFamily="50" charset="-128"/>
                <a:ea typeface="HG丸ｺﾞｼｯｸM-PRO" panose="020F0600000000000000" pitchFamily="50" charset="-128"/>
              </a:rPr>
              <a:t>理解できる。</a:t>
            </a:r>
            <a:endParaRPr lang="en-US" altLang="zh-TW" sz="2400" dirty="0">
              <a:latin typeface="HG丸ｺﾞｼｯｸM-PRO" panose="020F0600000000000000" pitchFamily="50" charset="-128"/>
              <a:ea typeface="HG丸ｺﾞｼｯｸM-PRO" panose="020F0600000000000000" pitchFamily="50" charset="-128"/>
            </a:endParaRPr>
          </a:p>
        </p:txBody>
      </p:sp>
      <p:sp>
        <p:nvSpPr>
          <p:cNvPr id="14" name="角丸四角形 13"/>
          <p:cNvSpPr/>
          <p:nvPr/>
        </p:nvSpPr>
        <p:spPr>
          <a:xfrm>
            <a:off x="271650" y="2744492"/>
            <a:ext cx="3672408" cy="314593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371433" y="2929996"/>
            <a:ext cx="3472841" cy="2831544"/>
          </a:xfrm>
          <a:prstGeom prst="rect">
            <a:avLst/>
          </a:prstGeom>
          <a:noFill/>
        </p:spPr>
        <p:txBody>
          <a:bodyPr wrap="square" rtlCol="0">
            <a:spAutoFit/>
          </a:bodyPr>
          <a:lstStyle/>
          <a:p>
            <a:r>
              <a:rPr lang="ja-JP" altLang="en-US" dirty="0">
                <a:latin typeface="HG丸ｺﾞｼｯｸM-PRO" panose="020F0600000000000000" pitchFamily="50" charset="-128"/>
                <a:ea typeface="HG丸ｺﾞｼｯｸM-PRO" panose="020F0600000000000000" pitchFamily="50" charset="-128"/>
              </a:rPr>
              <a:t>・障がいの</a:t>
            </a:r>
            <a:r>
              <a:rPr lang="ja-JP" altLang="en-US" dirty="0" smtClean="0">
                <a:latin typeface="HG丸ｺﾞｼｯｸM-PRO" panose="020F0600000000000000" pitchFamily="50" charset="-128"/>
                <a:ea typeface="HG丸ｺﾞｼｯｸM-PRO" panose="020F0600000000000000" pitchFamily="50" charset="-128"/>
              </a:rPr>
              <a:t>ある</a:t>
            </a:r>
            <a:r>
              <a:rPr lang="ja-JP" altLang="en-US" dirty="0">
                <a:latin typeface="HG丸ｺﾞｼｯｸM-PRO" panose="020F0600000000000000" pitchFamily="50" charset="-128"/>
                <a:ea typeface="HG丸ｺﾞｼｯｸM-PRO" panose="020F0600000000000000" pitchFamily="50" charset="-128"/>
              </a:rPr>
              <a:t>従業員</a:t>
            </a:r>
            <a:r>
              <a:rPr lang="ja-JP" altLang="en-US" dirty="0" smtClean="0">
                <a:latin typeface="HG丸ｺﾞｼｯｸM-PRO" panose="020F0600000000000000" pitchFamily="50" charset="-128"/>
                <a:ea typeface="HG丸ｺﾞｼｯｸM-PRO" panose="020F0600000000000000" pitchFamily="50" charset="-128"/>
              </a:rPr>
              <a:t>が、</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「能力</a:t>
            </a:r>
            <a:r>
              <a:rPr lang="ja-JP" altLang="en-US" dirty="0">
                <a:latin typeface="HG丸ｺﾞｼｯｸM-PRO" panose="020F0600000000000000" pitchFamily="50" charset="-128"/>
                <a:ea typeface="HG丸ｺﾞｼｯｸM-PRO" panose="020F0600000000000000" pitchFamily="50" charset="-128"/>
              </a:rPr>
              <a:t>の発揮・成長の気持ち</a:t>
            </a:r>
            <a:r>
              <a:rPr lang="ja-JP" altLang="en-US"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を基礎</a:t>
            </a:r>
            <a:r>
              <a:rPr lang="ja-JP" altLang="en-US" dirty="0">
                <a:latin typeface="HG丸ｺﾞｼｯｸM-PRO" panose="020F0600000000000000" pitchFamily="50" charset="-128"/>
                <a:ea typeface="HG丸ｺﾞｼｯｸM-PRO" panose="020F0600000000000000" pitchFamily="50" charset="-128"/>
              </a:rPr>
              <a:t>に</a:t>
            </a:r>
            <a:r>
              <a:rPr lang="ja-JP" altLang="en-US" dirty="0" smtClean="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セルフケア</a:t>
            </a:r>
            <a:r>
              <a:rPr lang="ja-JP" altLang="en-US" dirty="0" smtClean="0">
                <a:latin typeface="HG丸ｺﾞｼｯｸM-PRO" panose="020F0600000000000000" pitchFamily="50" charset="-128"/>
                <a:ea typeface="HG丸ｺﾞｼｯｸM-PRO" panose="020F0600000000000000" pitchFamily="50" charset="-128"/>
              </a:rPr>
              <a:t>」と</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　共に、配慮希望を伝えられる</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ものとなっています。</a:t>
            </a:r>
            <a:endParaRPr kumimoji="1" lang="en-US" altLang="ja-JP" dirty="0" smtClean="0">
              <a:latin typeface="HG丸ｺﾞｼｯｸM-PRO" panose="020F0600000000000000" pitchFamily="50" charset="-128"/>
              <a:ea typeface="HG丸ｺﾞｼｯｸM-PRO" panose="020F0600000000000000" pitchFamily="50" charset="-128"/>
            </a:endParaRPr>
          </a:p>
          <a:p>
            <a:r>
              <a:rPr kumimoji="1" lang="ja-JP" altLang="en-US" sz="800" dirty="0" smtClean="0">
                <a:latin typeface="HG丸ｺﾞｼｯｸM-PRO" panose="020F0600000000000000" pitchFamily="50" charset="-128"/>
                <a:ea typeface="HG丸ｺﾞｼｯｸM-PRO" panose="020F0600000000000000" pitchFamily="50" charset="-128"/>
              </a:rPr>
              <a:t>　</a:t>
            </a:r>
            <a:endParaRPr kumimoji="1" lang="en-US" altLang="ja-JP" sz="800"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・更新時期に支援機関を交えた</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定期的な振り返りがしやすく</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なり、専門的なフォローを</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してもらいやすくなります。</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sz="800" dirty="0">
                <a:latin typeface="HG丸ｺﾞｼｯｸM-PRO" panose="020F0600000000000000" pitchFamily="50" charset="-128"/>
                <a:ea typeface="HG丸ｺﾞｼｯｸM-PRO" panose="020F0600000000000000" pitchFamily="50" charset="-128"/>
              </a:rPr>
              <a:t>　</a:t>
            </a:r>
            <a:endParaRPr lang="en-US" altLang="ja-JP" sz="800" dirty="0" smtClean="0">
              <a:latin typeface="HG丸ｺﾞｼｯｸM-PRO" panose="020F0600000000000000" pitchFamily="50" charset="-128"/>
              <a:ea typeface="HG丸ｺﾞｼｯｸM-PRO" panose="020F0600000000000000" pitchFamily="50" charset="-128"/>
            </a:endParaRPr>
          </a:p>
        </p:txBody>
      </p:sp>
      <p:pic>
        <p:nvPicPr>
          <p:cNvPr id="16" name="Picture 2" descr="D:\HayashiRy\Desktop\電球.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9584" y="2259743"/>
            <a:ext cx="557799" cy="732111"/>
          </a:xfrm>
          <a:prstGeom prst="rect">
            <a:avLst/>
          </a:prstGeom>
          <a:noFill/>
          <a:extLst>
            <a:ext uri="{909E8E84-426E-40DD-AFC4-6F175D3DCCD1}">
              <a14:hiddenFill xmlns:a14="http://schemas.microsoft.com/office/drawing/2010/main">
                <a:solidFill>
                  <a:srgbClr val="FFFFFF"/>
                </a:solidFill>
              </a14:hiddenFill>
            </a:ext>
          </a:extLst>
        </p:spPr>
      </p:pic>
      <p:grpSp>
        <p:nvGrpSpPr>
          <p:cNvPr id="4" name="グループ化 3"/>
          <p:cNvGrpSpPr/>
          <p:nvPr/>
        </p:nvGrpSpPr>
        <p:grpSpPr>
          <a:xfrm>
            <a:off x="4067944" y="2654328"/>
            <a:ext cx="4824536" cy="3251200"/>
            <a:chOff x="4067944" y="3149601"/>
            <a:chExt cx="4824536" cy="3251200"/>
          </a:xfrm>
        </p:grpSpPr>
        <p:sp>
          <p:nvSpPr>
            <p:cNvPr id="11" name="正方形/長方形 10"/>
            <p:cNvSpPr/>
            <p:nvPr/>
          </p:nvSpPr>
          <p:spPr>
            <a:xfrm>
              <a:off x="4067944" y="3149601"/>
              <a:ext cx="4824536" cy="3251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80543" y="3237698"/>
              <a:ext cx="4579483" cy="30757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8" name="スライド番号プレースホルダー 7"/>
          <p:cNvSpPr>
            <a:spLocks noGrp="1"/>
          </p:cNvSpPr>
          <p:nvPr>
            <p:ph type="sldNum" sz="quarter" idx="12"/>
          </p:nvPr>
        </p:nvSpPr>
        <p:spPr/>
        <p:txBody>
          <a:bodyPr>
            <a:normAutofit/>
          </a:bodyPr>
          <a:lstStyle/>
          <a:p>
            <a:fld id="{F266F6C1-BB42-4B61-9E79-5DF884A7E1F2}" type="slidenum">
              <a:rPr kumimoji="1" lang="ja-JP" altLang="en-US" smtClean="0"/>
              <a:t>11</a:t>
            </a:fld>
            <a:endParaRPr kumimoji="1" lang="ja-JP" altLang="en-US" dirty="0"/>
          </a:p>
        </p:txBody>
      </p:sp>
      <p:sp>
        <p:nvSpPr>
          <p:cNvPr id="12" name="正方形/長方形 11"/>
          <p:cNvSpPr/>
          <p:nvPr/>
        </p:nvSpPr>
        <p:spPr>
          <a:xfrm>
            <a:off x="776870" y="5997772"/>
            <a:ext cx="7565792" cy="78529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FF0000"/>
                </a:solidFill>
                <a:latin typeface="HG丸ｺﾞｼｯｸM-PRO" panose="020F0600000000000000" pitchFamily="50" charset="-128"/>
                <a:ea typeface="HG丸ｺﾞｼｯｸM-PRO" panose="020F0600000000000000" pitchFamily="50" charset="-128"/>
                <a:cs typeface="Aharoni" panose="02010803020104030203" pitchFamily="2" charset="-79"/>
              </a:rPr>
              <a:t>本当に必要な配慮を聞き取れていない方、</a:t>
            </a:r>
            <a:endParaRPr kumimoji="1" lang="en-US" altLang="ja-JP" dirty="0" smtClean="0">
              <a:solidFill>
                <a:srgbClr val="FF0000"/>
              </a:solidFill>
              <a:latin typeface="HG丸ｺﾞｼｯｸM-PRO" panose="020F0600000000000000" pitchFamily="50" charset="-128"/>
              <a:ea typeface="HG丸ｺﾞｼｯｸM-PRO" panose="020F0600000000000000" pitchFamily="50" charset="-128"/>
              <a:cs typeface="Aharoni" panose="02010803020104030203" pitchFamily="2" charset="-79"/>
            </a:endParaRPr>
          </a:p>
          <a:p>
            <a:pPr algn="ctr"/>
            <a:r>
              <a:rPr kumimoji="1" lang="ja-JP" altLang="en-US" dirty="0" smtClean="0">
                <a:solidFill>
                  <a:srgbClr val="FF0000"/>
                </a:solidFill>
                <a:latin typeface="HG丸ｺﾞｼｯｸM-PRO" panose="020F0600000000000000" pitchFamily="50" charset="-128"/>
                <a:ea typeface="HG丸ｺﾞｼｯｸM-PRO" panose="020F0600000000000000" pitchFamily="50" charset="-128"/>
                <a:cs typeface="Aharoni" panose="02010803020104030203" pitchFamily="2" charset="-79"/>
              </a:rPr>
              <a:t>就労支援機関と連携するきっかけがつかめない職場</a:t>
            </a:r>
            <a:r>
              <a:rPr lang="ja-JP" altLang="en-US" dirty="0" smtClean="0">
                <a:solidFill>
                  <a:srgbClr val="FF0000"/>
                </a:solidFill>
                <a:latin typeface="HG丸ｺﾞｼｯｸM-PRO" panose="020F0600000000000000" pitchFamily="50" charset="-128"/>
                <a:ea typeface="HG丸ｺﾞｼｯｸM-PRO" panose="020F0600000000000000" pitchFamily="50" charset="-128"/>
                <a:cs typeface="Aharoni" panose="02010803020104030203" pitchFamily="2" charset="-79"/>
              </a:rPr>
              <a:t>等におすすめ！</a:t>
            </a:r>
            <a:endParaRPr kumimoji="1" lang="ja-JP" altLang="en-US" dirty="0">
              <a:solidFill>
                <a:srgbClr val="FF0000"/>
              </a:solidFill>
              <a:latin typeface="HG丸ｺﾞｼｯｸM-PRO" panose="020F0600000000000000" pitchFamily="50" charset="-128"/>
              <a:ea typeface="HG丸ｺﾞｼｯｸM-PRO" panose="020F0600000000000000" pitchFamily="50" charset="-128"/>
              <a:cs typeface="Aharoni" panose="02010803020104030203" pitchFamily="2" charset="-79"/>
            </a:endParaRPr>
          </a:p>
        </p:txBody>
      </p:sp>
      <p:sp>
        <p:nvSpPr>
          <p:cNvPr id="13" name="タイトル 1"/>
          <p:cNvSpPr txBox="1">
            <a:spLocks/>
          </p:cNvSpPr>
          <p:nvPr/>
        </p:nvSpPr>
        <p:spPr>
          <a:xfrm>
            <a:off x="184543" y="228600"/>
            <a:ext cx="8959457" cy="990600"/>
          </a:xfrm>
          <a:prstGeom prst="rect">
            <a:avLst/>
          </a:prstGeom>
        </p:spPr>
        <p:txBody>
          <a:bodyPr vert="horz" anchor="ct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r>
              <a:rPr lang="ja-JP" altLang="en-US" sz="3600" dirty="0" smtClean="0">
                <a:latin typeface="HG丸ｺﾞｼｯｸM-PRO" panose="020F0600000000000000" pitchFamily="50" charset="-128"/>
                <a:ea typeface="HG丸ｺﾞｼｯｸM-PRO" panose="020F0600000000000000" pitchFamily="50" charset="-128"/>
              </a:rPr>
              <a:t>中長期的な確認用</a:t>
            </a:r>
            <a:endParaRPr lang="en-US" altLang="ja-JP" sz="3600" dirty="0" smtClean="0">
              <a:latin typeface="HG丸ｺﾞｼｯｸM-PRO" panose="020F0600000000000000" pitchFamily="50" charset="-128"/>
              <a:ea typeface="HG丸ｺﾞｼｯｸM-PRO" panose="020F0600000000000000" pitchFamily="50" charset="-128"/>
            </a:endParaRPr>
          </a:p>
          <a:p>
            <a:r>
              <a:rPr lang="ja-JP" altLang="en-US" sz="3600" dirty="0" smtClean="0">
                <a:latin typeface="HG丸ｺﾞｼｯｸM-PRO" panose="020F0600000000000000" pitchFamily="50" charset="-128"/>
                <a:ea typeface="HG丸ｺﾞｼｯｸM-PRO" panose="020F0600000000000000" pitchFamily="50" charset="-128"/>
              </a:rPr>
              <a:t>　⑥</a:t>
            </a:r>
            <a:r>
              <a:rPr lang="en-US" altLang="ja-JP" sz="3600" dirty="0" smtClean="0">
                <a:latin typeface="HG丸ｺﾞｼｯｸM-PRO" panose="020F0600000000000000" pitchFamily="50" charset="-128"/>
                <a:ea typeface="HG丸ｺﾞｼｯｸM-PRO" panose="020F0600000000000000" pitchFamily="50" charset="-128"/>
              </a:rPr>
              <a:t>《</a:t>
            </a:r>
            <a:r>
              <a:rPr lang="ja-JP" altLang="en-US" sz="3600" dirty="0" smtClean="0">
                <a:latin typeface="HG丸ｺﾞｼｯｸM-PRO" panose="020F0600000000000000" pitchFamily="50" charset="-128"/>
                <a:ea typeface="HG丸ｺﾞｼｯｸM-PRO" panose="020F0600000000000000" pitchFamily="50" charset="-128"/>
              </a:rPr>
              <a:t>合理的配慮のための対話シート</a:t>
            </a:r>
            <a:r>
              <a:rPr lang="en-US" altLang="ja-JP" sz="3600" dirty="0" smtClean="0">
                <a:latin typeface="HG丸ｺﾞｼｯｸM-PRO" panose="020F0600000000000000" pitchFamily="50" charset="-128"/>
                <a:ea typeface="HG丸ｺﾞｼｯｸM-PRO" panose="020F0600000000000000" pitchFamily="50" charset="-128"/>
              </a:rPr>
              <a:t>》</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2" name="正方形/長方形 1"/>
          <p:cNvSpPr/>
          <p:nvPr/>
        </p:nvSpPr>
        <p:spPr>
          <a:xfrm>
            <a:off x="184543" y="228600"/>
            <a:ext cx="3883401" cy="4953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3391457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68972207"/>
              </p:ext>
            </p:extLst>
          </p:nvPr>
        </p:nvGraphicFramePr>
        <p:xfrm>
          <a:off x="0" y="1522378"/>
          <a:ext cx="8964490" cy="4906881"/>
        </p:xfrm>
        <a:graphic>
          <a:graphicData uri="http://schemas.openxmlformats.org/drawingml/2006/table">
            <a:tbl>
              <a:tblPr/>
              <a:tblGrid>
                <a:gridCol w="281374"/>
                <a:gridCol w="1073665"/>
                <a:gridCol w="1073665"/>
                <a:gridCol w="1076134"/>
                <a:gridCol w="1076134"/>
                <a:gridCol w="1076134"/>
                <a:gridCol w="1076134"/>
                <a:gridCol w="1076134"/>
                <a:gridCol w="1076134"/>
                <a:gridCol w="78982"/>
              </a:tblGrid>
              <a:tr h="231427">
                <a:tc gridSpan="10">
                  <a:txBody>
                    <a:bodyPr/>
                    <a:lstStyle/>
                    <a:p>
                      <a:pPr algn="ctr" fontAlgn="ctr"/>
                      <a:r>
                        <a:rPr lang="ja-JP" altLang="en-US" sz="1200" b="0" i="0" u="none" strike="noStrike" dirty="0" smtClean="0">
                          <a:solidFill>
                            <a:srgbClr val="000000"/>
                          </a:solidFill>
                          <a:effectLst/>
                          <a:latin typeface="ＭＳ Ｐゴシック"/>
                        </a:rPr>
                        <a:t>合理的配慮のための対話シート　　</a:t>
                      </a:r>
                      <a:r>
                        <a:rPr lang="ja-JP" altLang="en-US" sz="1200" b="0" i="0" u="sng" strike="noStrike" dirty="0" smtClean="0">
                          <a:solidFill>
                            <a:srgbClr val="000000"/>
                          </a:solidFill>
                          <a:effectLst/>
                          <a:latin typeface="ＭＳ Ｐゴシック"/>
                        </a:rPr>
                        <a:t>氏名　　</a:t>
                      </a:r>
                      <a:r>
                        <a:rPr lang="ja-JP" altLang="en-US" sz="1200" b="0" i="0" u="sng" strike="noStrike" dirty="0" smtClean="0">
                          <a:solidFill>
                            <a:srgbClr val="0070C0"/>
                          </a:solidFill>
                          <a:effectLst/>
                          <a:latin typeface="ＭＳ Ｐゴシック"/>
                        </a:rPr>
                        <a:t>障がいのある方の氏名　</a:t>
                      </a:r>
                      <a:r>
                        <a:rPr lang="ja-JP" altLang="en-US" sz="1200" b="0" i="0" u="none" strike="noStrike" dirty="0" smtClean="0">
                          <a:solidFill>
                            <a:srgbClr val="000000"/>
                          </a:solidFill>
                          <a:effectLst/>
                          <a:latin typeface="ＭＳ Ｐゴシック"/>
                        </a:rPr>
                        <a:t>　</a:t>
                      </a:r>
                      <a:r>
                        <a:rPr lang="ja-JP" altLang="en-US" sz="1200" b="0" i="0" u="sng" strike="noStrike" dirty="0" smtClean="0">
                          <a:solidFill>
                            <a:srgbClr val="000000"/>
                          </a:solidFill>
                          <a:effectLst/>
                          <a:latin typeface="ＭＳ Ｐゴシック"/>
                        </a:rPr>
                        <a:t>支援機関　</a:t>
                      </a:r>
                      <a:r>
                        <a:rPr lang="ja-JP" altLang="en-US" sz="1200" b="0" i="0" u="sng" strike="noStrike" dirty="0" smtClean="0">
                          <a:solidFill>
                            <a:srgbClr val="0070C0"/>
                          </a:solidFill>
                          <a:effectLst/>
                          <a:latin typeface="ＭＳ Ｐゴシック"/>
                        </a:rPr>
                        <a:t>共同作成した支援機関名</a:t>
                      </a:r>
                      <a:r>
                        <a:rPr lang="ja-JP" altLang="en-US" sz="1200" b="0" i="0" u="sng" strike="noStrike" dirty="0" smtClean="0">
                          <a:solidFill>
                            <a:srgbClr val="000000"/>
                          </a:solidFill>
                          <a:effectLst/>
                          <a:latin typeface="ＭＳ Ｐゴシック"/>
                        </a:rPr>
                        <a:t>　　（担当：　</a:t>
                      </a:r>
                      <a:r>
                        <a:rPr lang="ja-JP" altLang="en-US" sz="1200" b="0" i="0" u="sng" strike="noStrike" dirty="0" smtClean="0">
                          <a:solidFill>
                            <a:srgbClr val="0070C0"/>
                          </a:solidFill>
                          <a:effectLst/>
                          <a:latin typeface="ＭＳ Ｐゴシック"/>
                        </a:rPr>
                        <a:t>担当者名</a:t>
                      </a:r>
                      <a:r>
                        <a:rPr lang="ja-JP" altLang="en-US" sz="1200" b="0" i="0" u="sng" strike="noStrike" dirty="0" smtClean="0">
                          <a:solidFill>
                            <a:srgbClr val="000000"/>
                          </a:solidFill>
                          <a:effectLst/>
                          <a:latin typeface="ＭＳ Ｐゴシック"/>
                        </a:rPr>
                        <a:t>　　）</a:t>
                      </a:r>
                      <a:endParaRPr lang="ja-JP" altLang="en-US" sz="1200" b="0" i="0" u="none" strike="noStrike" dirty="0">
                        <a:solidFill>
                          <a:srgbClr val="000000"/>
                        </a:solidFill>
                        <a:effectLst/>
                        <a:latin typeface="ＭＳ Ｐゴシック"/>
                      </a:endParaRPr>
                    </a:p>
                  </a:txBody>
                  <a:tcPr marL="6727" marR="6727" marT="672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21578">
                <a:tc>
                  <a:txBody>
                    <a:bodyPr/>
                    <a:lstStyle/>
                    <a:p>
                      <a:pPr algn="l" fontAlgn="ctr"/>
                      <a:endParaRPr lang="ja-JP" altLang="en-US" sz="800" b="0" i="0" u="none" strike="noStrike">
                        <a:solidFill>
                          <a:srgbClr val="000000"/>
                        </a:solidFill>
                        <a:effectLst/>
                        <a:latin typeface="ＭＳ Ｐゴシック"/>
                      </a:endParaRPr>
                    </a:p>
                  </a:txBody>
                  <a:tcPr marL="6727" marR="6727" marT="6727" marB="0" anchor="ctr">
                    <a:lnL>
                      <a:noFill/>
                    </a:lnL>
                    <a:lnR>
                      <a:noFill/>
                    </a:lnR>
                    <a:lnT>
                      <a:noFill/>
                    </a:lnT>
                    <a:lnB>
                      <a:noFill/>
                    </a:lnB>
                  </a:tcPr>
                </a:tc>
                <a:tc gridSpan="2">
                  <a:txBody>
                    <a:bodyPr/>
                    <a:lstStyle/>
                    <a:p>
                      <a:pPr algn="ctr" fontAlgn="ctr"/>
                      <a:r>
                        <a:rPr lang="ja-JP" altLang="en-US" sz="1000" b="0" i="0" u="none" strike="noStrike">
                          <a:solidFill>
                            <a:srgbClr val="000000"/>
                          </a:solidFill>
                          <a:effectLst/>
                          <a:latin typeface="ＭＳ Ｐゴシック"/>
                        </a:rPr>
                        <a:t>事業主への配慮希望</a:t>
                      </a:r>
                    </a:p>
                  </a:txBody>
                  <a:tcPr marL="6727" marR="6727" marT="6727"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000" b="0" i="0" u="none" strike="noStrike">
                          <a:solidFill>
                            <a:srgbClr val="000000"/>
                          </a:solidFill>
                          <a:effectLst/>
                          <a:latin typeface="ＭＳ Ｐゴシック"/>
                        </a:rPr>
                        <a:t>配慮の目的と効果</a:t>
                      </a:r>
                    </a:p>
                  </a:txBody>
                  <a:tcPr marL="6727" marR="6727" marT="6727"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000" b="0" i="0" u="none" strike="noStrike" dirty="0">
                          <a:solidFill>
                            <a:srgbClr val="000000"/>
                          </a:solidFill>
                          <a:effectLst/>
                          <a:latin typeface="ＭＳ Ｐゴシック"/>
                        </a:rPr>
                        <a:t>セルフケア</a:t>
                      </a:r>
                    </a:p>
                  </a:txBody>
                  <a:tcPr marL="6727" marR="6727" marT="6727"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000" b="0" i="0" u="none" strike="noStrike" dirty="0">
                          <a:solidFill>
                            <a:srgbClr val="000000"/>
                          </a:solidFill>
                          <a:effectLst/>
                          <a:latin typeface="ＭＳ Ｐゴシック"/>
                        </a:rPr>
                        <a:t>調整内容</a:t>
                      </a:r>
                    </a:p>
                  </a:txBody>
                  <a:tcPr marL="6727" marR="6727" marT="6727"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ＭＳ Ｐゴシック"/>
                      </a:endParaRPr>
                    </a:p>
                  </a:txBody>
                  <a:tcPr marL="6727" marR="6727" marT="6727" marB="0" anchor="ctr">
                    <a:lnL>
                      <a:noFill/>
                    </a:lnL>
                    <a:lnR>
                      <a:noFill/>
                    </a:lnR>
                    <a:lnT>
                      <a:noFill/>
                    </a:lnT>
                    <a:lnB>
                      <a:noFill/>
                    </a:lnB>
                  </a:tcPr>
                </a:tc>
              </a:tr>
              <a:tr h="252764">
                <a:tc rowSpan="6">
                  <a:txBody>
                    <a:bodyPr/>
                    <a:lstStyle/>
                    <a:p>
                      <a:pPr algn="ctr" fontAlgn="ctr"/>
                      <a:r>
                        <a:rPr lang="en-US" altLang="ja-JP" sz="900" b="0" i="0" u="none" strike="noStrike">
                          <a:solidFill>
                            <a:srgbClr val="000000"/>
                          </a:solidFill>
                          <a:effectLst/>
                          <a:latin typeface="ＭＳ Ｐゴシック"/>
                        </a:rPr>
                        <a:t>1</a:t>
                      </a:r>
                    </a:p>
                  </a:txBody>
                  <a:tcPr marL="6727" marR="6727" marT="6727" marB="0" vert="eaVert" anchor="ctr">
                    <a:lnL>
                      <a:noFill/>
                    </a:lnL>
                    <a:lnR w="6350" cap="flat" cmpd="sng" algn="ctr">
                      <a:solidFill>
                        <a:srgbClr val="000000"/>
                      </a:solidFill>
                      <a:prstDash val="solid"/>
                      <a:round/>
                      <a:headEnd type="none" w="med" len="med"/>
                      <a:tailEnd type="none" w="med" len="med"/>
                    </a:lnR>
                    <a:lnT>
                      <a:noFill/>
                    </a:lnT>
                    <a:lnB>
                      <a:noFill/>
                    </a:lnB>
                  </a:tcPr>
                </a:tc>
                <a:tc rowSpan="6" gridSpan="2">
                  <a:txBody>
                    <a:bodyPr/>
                    <a:lstStyle/>
                    <a:p>
                      <a:pPr algn="l" fontAlgn="t"/>
                      <a:r>
                        <a:rPr lang="ja-JP" altLang="en-US" sz="1400" b="1" i="0" u="none" strike="noStrike" dirty="0" smtClean="0">
                          <a:solidFill>
                            <a:srgbClr val="0070C0"/>
                          </a:solidFill>
                          <a:effectLst/>
                          <a:latin typeface="ＭＳ ゴシック" panose="020B0609070205080204" pitchFamily="49" charset="-128"/>
                          <a:ea typeface="ＭＳ ゴシック" panose="020B0609070205080204" pitchFamily="49" charset="-128"/>
                        </a:rPr>
                        <a:t> 障がいのある方が能力を</a:t>
                      </a:r>
                      <a:endParaRPr lang="en-US" altLang="ja-JP" sz="1400" b="1" i="0" u="none" strike="noStrike" dirty="0" smtClean="0">
                        <a:solidFill>
                          <a:srgbClr val="0070C0"/>
                        </a:solidFill>
                        <a:effectLst/>
                        <a:latin typeface="ＭＳ ゴシック" panose="020B0609070205080204" pitchFamily="49" charset="-128"/>
                        <a:ea typeface="ＭＳ ゴシック" panose="020B0609070205080204" pitchFamily="49" charset="-128"/>
                      </a:endParaRPr>
                    </a:p>
                    <a:p>
                      <a:pPr algn="l" fontAlgn="t"/>
                      <a:r>
                        <a:rPr lang="ja-JP" altLang="en-US" sz="1400" b="1" i="0" u="none" strike="noStrike" dirty="0" smtClean="0">
                          <a:solidFill>
                            <a:srgbClr val="0070C0"/>
                          </a:solidFill>
                          <a:effectLst/>
                          <a:latin typeface="ＭＳ ゴシック" panose="020B0609070205080204" pitchFamily="49" charset="-128"/>
                          <a:ea typeface="ＭＳ ゴシック" panose="020B0609070205080204" pitchFamily="49" charset="-128"/>
                        </a:rPr>
                        <a:t> 発揮するために必要な</a:t>
                      </a:r>
                      <a:endParaRPr lang="en-US" altLang="ja-JP" sz="1400" b="1" i="0" u="none" strike="noStrike" dirty="0" smtClean="0">
                        <a:solidFill>
                          <a:srgbClr val="0070C0"/>
                        </a:solidFill>
                        <a:effectLst/>
                        <a:latin typeface="ＭＳ ゴシック" panose="020B0609070205080204" pitchFamily="49" charset="-128"/>
                        <a:ea typeface="ＭＳ ゴシック" panose="020B0609070205080204" pitchFamily="49" charset="-128"/>
                      </a:endParaRPr>
                    </a:p>
                    <a:p>
                      <a:pPr algn="l" fontAlgn="t"/>
                      <a:r>
                        <a:rPr lang="ja-JP" altLang="en-US" sz="1400" b="1" i="0" u="none" strike="noStrike" dirty="0" smtClean="0">
                          <a:solidFill>
                            <a:srgbClr val="0070C0"/>
                          </a:solidFill>
                          <a:effectLst/>
                          <a:latin typeface="ＭＳ ゴシック" panose="020B0609070205080204" pitchFamily="49" charset="-128"/>
                          <a:ea typeface="ＭＳ ゴシック" panose="020B0609070205080204" pitchFamily="49" charset="-128"/>
                        </a:rPr>
                        <a:t> 配慮を記入します</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6" hMerge="1">
                  <a:txBody>
                    <a:bodyPr/>
                    <a:lstStyle/>
                    <a:p>
                      <a:endParaRPr kumimoji="1" lang="ja-JP" altLang="en-US"/>
                    </a:p>
                  </a:txBody>
                  <a:tcPr/>
                </a:tc>
                <a:tc rowSpan="6" gridSpan="2">
                  <a:txBody>
                    <a:bodyPr/>
                    <a:lstStyle/>
                    <a:p>
                      <a:pPr algn="l" fontAlgn="ctr"/>
                      <a:r>
                        <a:rPr lang="ja-JP" altLang="en-US" sz="1400" b="1" i="0" u="none" strike="noStrike" dirty="0" smtClean="0">
                          <a:solidFill>
                            <a:srgbClr val="0070C0"/>
                          </a:solidFill>
                          <a:effectLst/>
                          <a:latin typeface="ＭＳ ゴシック" panose="020B0609070205080204" pitchFamily="49" charset="-128"/>
                          <a:ea typeface="ＭＳ ゴシック" panose="020B0609070205080204" pitchFamily="49" charset="-128"/>
                        </a:rPr>
                        <a:t> 希望する配慮が事業主に</a:t>
                      </a:r>
                      <a:endParaRPr lang="en-US" altLang="ja-JP" sz="1400" b="1" i="0" u="none" strike="noStrike" dirty="0" smtClean="0">
                        <a:solidFill>
                          <a:srgbClr val="0070C0"/>
                        </a:solidFill>
                        <a:effectLst/>
                        <a:latin typeface="ＭＳ ゴシック" panose="020B0609070205080204" pitchFamily="49" charset="-128"/>
                        <a:ea typeface="ＭＳ ゴシック" panose="020B0609070205080204" pitchFamily="49" charset="-128"/>
                      </a:endParaRPr>
                    </a:p>
                    <a:p>
                      <a:pPr algn="l" fontAlgn="ctr"/>
                      <a:r>
                        <a:rPr lang="ja-JP" altLang="en-US" sz="1400" b="1" i="0" u="none" strike="noStrike" dirty="0" smtClean="0">
                          <a:solidFill>
                            <a:srgbClr val="0070C0"/>
                          </a:solidFill>
                          <a:effectLst/>
                          <a:latin typeface="ＭＳ ゴシック" panose="020B0609070205080204" pitchFamily="49" charset="-128"/>
                          <a:ea typeface="ＭＳ ゴシック" panose="020B0609070205080204" pitchFamily="49" charset="-128"/>
                        </a:rPr>
                        <a:t> とってどのように</a:t>
                      </a:r>
                      <a:endParaRPr lang="en-US" altLang="ja-JP" sz="1400" b="1" i="0" u="none" strike="noStrike" dirty="0" smtClean="0">
                        <a:solidFill>
                          <a:srgbClr val="0070C0"/>
                        </a:solidFill>
                        <a:effectLst/>
                        <a:latin typeface="ＭＳ ゴシック" panose="020B0609070205080204" pitchFamily="49" charset="-128"/>
                        <a:ea typeface="ＭＳ ゴシック" panose="020B0609070205080204" pitchFamily="49" charset="-128"/>
                      </a:endParaRPr>
                    </a:p>
                    <a:p>
                      <a:pPr algn="l" fontAlgn="ctr"/>
                      <a:r>
                        <a:rPr lang="ja-JP" altLang="en-US" sz="1400" b="1" i="0" u="none" strike="noStrike" dirty="0" smtClean="0">
                          <a:solidFill>
                            <a:srgbClr val="0070C0"/>
                          </a:solidFill>
                          <a:effectLst/>
                          <a:latin typeface="ＭＳ ゴシック" panose="020B0609070205080204" pitchFamily="49" charset="-128"/>
                          <a:ea typeface="ＭＳ ゴシック" panose="020B0609070205080204" pitchFamily="49" charset="-128"/>
                        </a:rPr>
                        <a:t> 生産性向上に繋がるかを</a:t>
                      </a:r>
                      <a:endParaRPr lang="en-US" altLang="ja-JP" sz="1400" b="1" i="0" u="none" strike="noStrike" dirty="0" smtClean="0">
                        <a:solidFill>
                          <a:srgbClr val="0070C0"/>
                        </a:solidFill>
                        <a:effectLst/>
                        <a:latin typeface="ＭＳ ゴシック" panose="020B0609070205080204" pitchFamily="49" charset="-128"/>
                        <a:ea typeface="ＭＳ ゴシック" panose="020B0609070205080204" pitchFamily="49" charset="-128"/>
                      </a:endParaRPr>
                    </a:p>
                    <a:p>
                      <a:pPr algn="l" fontAlgn="ctr"/>
                      <a:r>
                        <a:rPr lang="ja-JP" altLang="en-US" sz="1400" b="1" i="0" u="none" strike="noStrike" dirty="0" smtClean="0">
                          <a:solidFill>
                            <a:srgbClr val="0070C0"/>
                          </a:solidFill>
                          <a:effectLst/>
                          <a:latin typeface="ＭＳ ゴシック" panose="020B0609070205080204" pitchFamily="49" charset="-128"/>
                          <a:ea typeface="ＭＳ ゴシック" panose="020B0609070205080204" pitchFamily="49" charset="-128"/>
                        </a:rPr>
                        <a:t> 記入します</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hMerge="1">
                  <a:txBody>
                    <a:bodyPr/>
                    <a:lstStyle/>
                    <a:p>
                      <a:endParaRPr kumimoji="1" lang="ja-JP" altLang="en-US"/>
                    </a:p>
                  </a:txBody>
                  <a:tcPr/>
                </a:tc>
                <a:tc rowSpan="6" gridSpan="2">
                  <a:txBody>
                    <a:bodyPr/>
                    <a:lstStyle/>
                    <a:p>
                      <a:pPr algn="l" fontAlgn="ctr"/>
                      <a:r>
                        <a:rPr lang="ja-JP" altLang="en-US" sz="1400" b="1" i="0" u="none" strike="noStrike" dirty="0" smtClean="0">
                          <a:solidFill>
                            <a:srgbClr val="0070C0"/>
                          </a:solidFill>
                          <a:effectLst/>
                          <a:latin typeface="ＭＳ ゴシック" panose="020B0609070205080204" pitchFamily="49" charset="-128"/>
                          <a:ea typeface="ＭＳ ゴシック" panose="020B0609070205080204" pitchFamily="49" charset="-128"/>
                        </a:rPr>
                        <a:t> 苦手なことをカバーする</a:t>
                      </a:r>
                      <a:endParaRPr lang="en-US" altLang="ja-JP" sz="1400" b="1" i="0" u="none" strike="noStrike" dirty="0" smtClean="0">
                        <a:solidFill>
                          <a:srgbClr val="0070C0"/>
                        </a:solidFill>
                        <a:effectLst/>
                        <a:latin typeface="ＭＳ ゴシック" panose="020B0609070205080204" pitchFamily="49" charset="-128"/>
                        <a:ea typeface="ＭＳ ゴシック" panose="020B0609070205080204" pitchFamily="49" charset="-128"/>
                      </a:endParaRPr>
                    </a:p>
                    <a:p>
                      <a:pPr algn="l" fontAlgn="ctr"/>
                      <a:r>
                        <a:rPr lang="en-US" altLang="ja-JP" sz="1400" b="1" i="0" u="none" strike="noStrike" dirty="0" smtClean="0">
                          <a:solidFill>
                            <a:srgbClr val="0070C0"/>
                          </a:solidFill>
                          <a:effectLst/>
                          <a:latin typeface="ＭＳ ゴシック" panose="020B0609070205080204" pitchFamily="49" charset="-128"/>
                          <a:ea typeface="ＭＳ ゴシック" panose="020B0609070205080204" pitchFamily="49" charset="-128"/>
                        </a:rPr>
                        <a:t> </a:t>
                      </a:r>
                      <a:r>
                        <a:rPr lang="ja-JP" altLang="en-US" sz="1400" b="1" i="0" u="none" strike="noStrike" dirty="0" smtClean="0">
                          <a:solidFill>
                            <a:srgbClr val="0070C0"/>
                          </a:solidFill>
                          <a:effectLst/>
                          <a:latin typeface="ＭＳ ゴシック" panose="020B0609070205080204" pitchFamily="49" charset="-128"/>
                          <a:ea typeface="ＭＳ ゴシック" panose="020B0609070205080204" pitchFamily="49" charset="-128"/>
                        </a:rPr>
                        <a:t>ために自発的に行う</a:t>
                      </a:r>
                      <a:endParaRPr lang="en-US" altLang="ja-JP" sz="1400" b="1" i="0" u="none" strike="noStrike" dirty="0" smtClean="0">
                        <a:solidFill>
                          <a:srgbClr val="0070C0"/>
                        </a:solidFill>
                        <a:effectLst/>
                        <a:latin typeface="ＭＳ ゴシック" panose="020B0609070205080204" pitchFamily="49" charset="-128"/>
                        <a:ea typeface="ＭＳ ゴシック" panose="020B0609070205080204" pitchFamily="49" charset="-128"/>
                      </a:endParaRPr>
                    </a:p>
                    <a:p>
                      <a:pPr algn="l" fontAlgn="ctr"/>
                      <a:r>
                        <a:rPr lang="en-US" altLang="ja-JP" sz="1400" b="1" i="0" u="none" strike="noStrike" dirty="0" smtClean="0">
                          <a:solidFill>
                            <a:srgbClr val="0070C0"/>
                          </a:solidFill>
                          <a:effectLst/>
                          <a:latin typeface="ＭＳ ゴシック" panose="020B0609070205080204" pitchFamily="49" charset="-128"/>
                          <a:ea typeface="ＭＳ ゴシック" panose="020B0609070205080204" pitchFamily="49" charset="-128"/>
                        </a:rPr>
                        <a:t> </a:t>
                      </a:r>
                      <a:r>
                        <a:rPr lang="ja-JP" altLang="en-US" sz="1400" b="1" i="0" u="none" strike="noStrike" dirty="0" smtClean="0">
                          <a:solidFill>
                            <a:srgbClr val="0070C0"/>
                          </a:solidFill>
                          <a:effectLst/>
                          <a:latin typeface="ＭＳ ゴシック" panose="020B0609070205080204" pitchFamily="49" charset="-128"/>
                          <a:ea typeface="ＭＳ ゴシック" panose="020B0609070205080204" pitchFamily="49" charset="-128"/>
                        </a:rPr>
                        <a:t>自己管理を記入します</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6" hMerge="1">
                  <a:txBody>
                    <a:bodyPr/>
                    <a:lstStyle/>
                    <a:p>
                      <a:endParaRPr kumimoji="1" lang="ja-JP" altLang="en-US"/>
                    </a:p>
                  </a:txBody>
                  <a:tcPr/>
                </a:tc>
                <a:tc rowSpan="6" gridSpan="2">
                  <a:txBody>
                    <a:bodyPr/>
                    <a:lstStyle/>
                    <a:p>
                      <a:pPr algn="l" fontAlgn="ctr"/>
                      <a:r>
                        <a:rPr lang="ja-JP" altLang="en-US" sz="1400" b="1" i="0" u="none" strike="noStrike" dirty="0" smtClean="0">
                          <a:solidFill>
                            <a:srgbClr val="0070C0"/>
                          </a:solidFill>
                          <a:effectLst/>
                          <a:latin typeface="ＭＳ ゴシック" panose="020B0609070205080204" pitchFamily="49" charset="-128"/>
                          <a:ea typeface="ＭＳ ゴシック" panose="020B0609070205080204" pitchFamily="49" charset="-128"/>
                        </a:rPr>
                        <a:t> 事業主と障がいのある方</a:t>
                      </a:r>
                      <a:endParaRPr lang="en-US" altLang="ja-JP" sz="1400" b="1" i="0" u="none" strike="noStrike" dirty="0" smtClean="0">
                        <a:solidFill>
                          <a:srgbClr val="0070C0"/>
                        </a:solidFill>
                        <a:effectLst/>
                        <a:latin typeface="ＭＳ ゴシック" panose="020B0609070205080204" pitchFamily="49" charset="-128"/>
                        <a:ea typeface="ＭＳ ゴシック" panose="020B0609070205080204" pitchFamily="49" charset="-128"/>
                      </a:endParaRPr>
                    </a:p>
                    <a:p>
                      <a:pPr algn="l" fontAlgn="ctr"/>
                      <a:r>
                        <a:rPr lang="ja-JP" altLang="en-US" sz="1400" b="1" i="0" u="none" strike="noStrike" dirty="0" smtClean="0">
                          <a:solidFill>
                            <a:srgbClr val="0070C0"/>
                          </a:solidFill>
                          <a:effectLst/>
                          <a:latin typeface="ＭＳ ゴシック" panose="020B0609070205080204" pitchFamily="49" charset="-128"/>
                          <a:ea typeface="ＭＳ ゴシック" panose="020B0609070205080204" pitchFamily="49" charset="-128"/>
                        </a:rPr>
                        <a:t>（と支援者）で話し合った</a:t>
                      </a:r>
                      <a:endParaRPr lang="en-US" altLang="ja-JP" sz="1400" b="1" i="0" u="none" strike="noStrike" dirty="0" smtClean="0">
                        <a:solidFill>
                          <a:srgbClr val="0070C0"/>
                        </a:solidFill>
                        <a:effectLst/>
                        <a:latin typeface="ＭＳ ゴシック" panose="020B0609070205080204" pitchFamily="49" charset="-128"/>
                        <a:ea typeface="ＭＳ ゴシック" panose="020B0609070205080204" pitchFamily="49" charset="-128"/>
                      </a:endParaRPr>
                    </a:p>
                    <a:p>
                      <a:pPr algn="l" fontAlgn="ctr"/>
                      <a:r>
                        <a:rPr lang="ja-JP" altLang="en-US" sz="1400" b="1" i="0" u="none" strike="noStrike" dirty="0" smtClean="0">
                          <a:solidFill>
                            <a:srgbClr val="0070C0"/>
                          </a:solidFill>
                          <a:effectLst/>
                          <a:latin typeface="ＭＳ ゴシック" panose="020B0609070205080204" pitchFamily="49" charset="-128"/>
                          <a:ea typeface="ＭＳ ゴシック" panose="020B0609070205080204" pitchFamily="49" charset="-128"/>
                        </a:rPr>
                        <a:t> 内容を記入してください</a:t>
                      </a:r>
                    </a:p>
                  </a:txBody>
                  <a:tcPr marL="6656" marR="6656" marT="66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rowSpan="6" h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ＭＳ Ｐゴシック"/>
                      </a:endParaRPr>
                    </a:p>
                  </a:txBody>
                  <a:tcPr marL="6656" marR="6656" marT="6656" marB="0" anchor="ctr">
                    <a:lnL w="6350" cap="flat" cmpd="sng" algn="ctr">
                      <a:solidFill>
                        <a:srgbClr val="000000"/>
                      </a:solidFill>
                      <a:prstDash val="solid"/>
                      <a:round/>
                      <a:headEnd type="none" w="med" len="med"/>
                      <a:tailEnd type="none" w="med" len="med"/>
                    </a:lnL>
                    <a:lnR>
                      <a:noFill/>
                    </a:lnR>
                    <a:lnT>
                      <a:noFill/>
                    </a:lnT>
                    <a:lnB>
                      <a:noFill/>
                    </a:lnB>
                  </a:tcPr>
                </a:tc>
              </a:tr>
              <a:tr h="252764">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ＭＳ Ｐゴシック"/>
                      </a:endParaRPr>
                    </a:p>
                  </a:txBody>
                  <a:tcPr marL="6656" marR="6656" marT="6656" marB="0" anchor="ctr">
                    <a:lnL w="6350" cap="flat" cmpd="sng" algn="ctr">
                      <a:solidFill>
                        <a:srgbClr val="000000"/>
                      </a:solidFill>
                      <a:prstDash val="solid"/>
                      <a:round/>
                      <a:headEnd type="none" w="med" len="med"/>
                      <a:tailEnd type="none" w="med" len="med"/>
                    </a:lnL>
                    <a:lnR>
                      <a:noFill/>
                    </a:lnR>
                    <a:lnT>
                      <a:noFill/>
                    </a:lnT>
                    <a:lnB>
                      <a:noFill/>
                    </a:lnB>
                  </a:tcPr>
                </a:tc>
              </a:tr>
              <a:tr h="252764">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ＭＳ Ｐゴシック"/>
                      </a:endParaRPr>
                    </a:p>
                  </a:txBody>
                  <a:tcPr marL="6656" marR="6656" marT="6656" marB="0" anchor="ctr">
                    <a:lnL w="6350" cap="flat" cmpd="sng" algn="ctr">
                      <a:solidFill>
                        <a:srgbClr val="000000"/>
                      </a:solidFill>
                      <a:prstDash val="solid"/>
                      <a:round/>
                      <a:headEnd type="none" w="med" len="med"/>
                      <a:tailEnd type="none" w="med" len="med"/>
                    </a:lnL>
                    <a:lnR>
                      <a:noFill/>
                    </a:lnR>
                    <a:lnT>
                      <a:noFill/>
                    </a:lnT>
                    <a:lnB>
                      <a:noFill/>
                    </a:lnB>
                  </a:tcPr>
                </a:tc>
              </a:tr>
              <a:tr h="252764">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ＭＳ Ｐゴシック"/>
                      </a:endParaRPr>
                    </a:p>
                  </a:txBody>
                  <a:tcPr marL="6656" marR="6656" marT="6656" marB="0" anchor="ctr">
                    <a:lnL w="6350" cap="flat" cmpd="sng" algn="ctr">
                      <a:solidFill>
                        <a:srgbClr val="000000"/>
                      </a:solidFill>
                      <a:prstDash val="solid"/>
                      <a:round/>
                      <a:headEnd type="none" w="med" len="med"/>
                      <a:tailEnd type="none" w="med" len="med"/>
                    </a:lnL>
                    <a:lnR>
                      <a:noFill/>
                    </a:lnR>
                    <a:lnT>
                      <a:noFill/>
                    </a:lnT>
                    <a:lnB>
                      <a:noFill/>
                    </a:lnB>
                  </a:tcPr>
                </a:tc>
              </a:tr>
              <a:tr h="252764">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800" b="0" i="0" u="none" strike="noStrike" dirty="0">
                        <a:solidFill>
                          <a:srgbClr val="000000"/>
                        </a:solidFill>
                        <a:effectLst/>
                        <a:latin typeface="ＭＳ Ｐゴシック"/>
                      </a:endParaRPr>
                    </a:p>
                  </a:txBody>
                  <a:tcPr marL="6656" marR="6656" marT="6656" marB="0" anchor="ctr">
                    <a:lnL w="6350" cap="flat" cmpd="sng" algn="ctr">
                      <a:solidFill>
                        <a:srgbClr val="000000"/>
                      </a:solidFill>
                      <a:prstDash val="solid"/>
                      <a:round/>
                      <a:headEnd type="none" w="med" len="med"/>
                      <a:tailEnd type="none" w="med" len="med"/>
                    </a:lnL>
                    <a:lnR>
                      <a:noFill/>
                    </a:lnR>
                    <a:lnT>
                      <a:noFill/>
                    </a:lnT>
                    <a:lnB>
                      <a:noFill/>
                    </a:lnB>
                  </a:tcPr>
                </a:tc>
              </a:tr>
              <a:tr h="252764">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endParaRPr lang="ja-JP" altLang="en-US" dirty="0"/>
                    </a:p>
                  </a:txBody>
                  <a:tcPr marL="6656" marR="6656" marT="6656" marB="0" anchor="ctr">
                    <a:lnL w="6350" cap="flat" cmpd="sng" algn="ctr">
                      <a:solidFill>
                        <a:srgbClr val="000000"/>
                      </a:solidFill>
                      <a:prstDash val="solid"/>
                      <a:round/>
                      <a:headEnd type="none" w="med" len="med"/>
                      <a:tailEnd type="none" w="med" len="med"/>
                    </a:lnL>
                    <a:lnR>
                      <a:noFill/>
                    </a:lnR>
                    <a:lnT>
                      <a:noFill/>
                    </a:lnT>
                    <a:lnB>
                      <a:noFill/>
                    </a:lnB>
                  </a:tcPr>
                </a:tc>
              </a:tr>
              <a:tr h="252764">
                <a:tc rowSpan="4">
                  <a:txBody>
                    <a:bodyPr/>
                    <a:lstStyle/>
                    <a:p>
                      <a:pPr algn="ctr" fontAlgn="ctr"/>
                      <a:r>
                        <a:rPr lang="en-US" altLang="ja-JP" sz="900" b="0" i="0" u="none" strike="noStrike">
                          <a:solidFill>
                            <a:srgbClr val="000000"/>
                          </a:solidFill>
                          <a:effectLst/>
                          <a:latin typeface="ＭＳ Ｐゴシック"/>
                        </a:rPr>
                        <a:t>2</a:t>
                      </a:r>
                    </a:p>
                  </a:txBody>
                  <a:tcPr marL="6727" marR="6727" marT="6727" marB="0" vert="eaVert" anchor="ctr">
                    <a:lnL>
                      <a:noFill/>
                    </a:lnL>
                    <a:lnR w="6350" cap="flat" cmpd="sng" algn="ctr">
                      <a:solidFill>
                        <a:srgbClr val="000000"/>
                      </a:solidFill>
                      <a:prstDash val="solid"/>
                      <a:round/>
                      <a:headEnd type="none" w="med" len="med"/>
                      <a:tailEnd type="none" w="med" len="med"/>
                    </a:lnR>
                    <a:lnT>
                      <a:noFill/>
                    </a:lnT>
                    <a:lnB>
                      <a:noFill/>
                    </a:lnB>
                  </a:tcPr>
                </a:tc>
                <a:tc rowSpan="4" gridSpan="2">
                  <a:txBody>
                    <a:bodyPr/>
                    <a:lstStyle/>
                    <a:p>
                      <a:pPr algn="ctr" fontAlgn="t"/>
                      <a:r>
                        <a:rPr lang="ja-JP" altLang="en-US" sz="1000" b="0" i="0" u="none" strike="noStrike" dirty="0">
                          <a:solidFill>
                            <a:srgbClr val="000000"/>
                          </a:solidFill>
                          <a:effectLst/>
                          <a:latin typeface="ＭＳ Ｐゴシック"/>
                        </a:rPr>
                        <a:t>　</a:t>
                      </a:r>
                    </a:p>
                  </a:txBody>
                  <a:tcPr marL="6727" marR="6727" marT="67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4" hMerge="1">
                  <a:txBody>
                    <a:bodyPr/>
                    <a:lstStyle/>
                    <a:p>
                      <a:endParaRPr kumimoji="1" lang="ja-JP" altLang="en-US"/>
                    </a:p>
                  </a:txBody>
                  <a:tcPr/>
                </a:tc>
                <a:tc rowSpan="4" gridSpan="2">
                  <a:txBody>
                    <a:bodyPr/>
                    <a:lstStyle/>
                    <a:p>
                      <a:pPr algn="ctr" fontAlgn="ctr"/>
                      <a:r>
                        <a:rPr lang="ja-JP" altLang="en-US" sz="1000" b="0" i="0" u="none" strike="noStrike" dirty="0">
                          <a:solidFill>
                            <a:srgbClr val="000000"/>
                          </a:solidFill>
                          <a:effectLst/>
                          <a:latin typeface="ＭＳ Ｐゴシック"/>
                        </a:rPr>
                        <a:t>　</a:t>
                      </a:r>
                    </a:p>
                  </a:txBody>
                  <a:tcPr marL="6727" marR="6727" marT="67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hMerge="1">
                  <a:txBody>
                    <a:bodyPr/>
                    <a:lstStyle/>
                    <a:p>
                      <a:endParaRPr kumimoji="1" lang="ja-JP" altLang="en-US"/>
                    </a:p>
                  </a:txBody>
                  <a:tcPr/>
                </a:tc>
                <a:tc rowSpan="4" gridSpan="2">
                  <a:txBody>
                    <a:bodyPr/>
                    <a:lstStyle/>
                    <a:p>
                      <a:pPr algn="ctr" fontAlgn="ctr"/>
                      <a:r>
                        <a:rPr lang="ja-JP" altLang="en-US" sz="1000" b="0" i="0" u="none" strike="noStrike" dirty="0">
                          <a:solidFill>
                            <a:srgbClr val="000000"/>
                          </a:solidFill>
                          <a:effectLst/>
                          <a:latin typeface="ＭＳ Ｐゴシック"/>
                        </a:rPr>
                        <a:t>　</a:t>
                      </a:r>
                    </a:p>
                  </a:txBody>
                  <a:tcPr marL="6727" marR="6727" marT="67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hMerge="1">
                  <a:txBody>
                    <a:bodyPr/>
                    <a:lstStyle/>
                    <a:p>
                      <a:endParaRPr kumimoji="1" lang="ja-JP" altLang="en-US"/>
                    </a:p>
                  </a:txBody>
                  <a:tcPr/>
                </a:tc>
                <a:tc rowSpan="4" gridSpan="2">
                  <a:txBody>
                    <a:bodyPr/>
                    <a:lstStyle/>
                    <a:p>
                      <a:pPr algn="ctr" fontAlgn="ctr"/>
                      <a:r>
                        <a:rPr lang="ja-JP" altLang="en-US" sz="1000" b="0" i="0" u="none" strike="noStrike" dirty="0">
                          <a:solidFill>
                            <a:srgbClr val="000000"/>
                          </a:solidFill>
                          <a:effectLst/>
                          <a:latin typeface="ＭＳ Ｐゴシック"/>
                        </a:rPr>
                        <a:t>　</a:t>
                      </a:r>
                    </a:p>
                  </a:txBody>
                  <a:tcPr marL="6727" marR="6727" marT="67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rowSpan="4" h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ＭＳ Ｐゴシック"/>
                      </a:endParaRPr>
                    </a:p>
                  </a:txBody>
                  <a:tcPr marL="6727" marR="6727" marT="6727" marB="0" anchor="ctr">
                    <a:lnL w="6350" cap="flat" cmpd="sng" algn="ctr">
                      <a:solidFill>
                        <a:srgbClr val="000000"/>
                      </a:solidFill>
                      <a:prstDash val="solid"/>
                      <a:round/>
                      <a:headEnd type="none" w="med" len="med"/>
                      <a:tailEnd type="none" w="med" len="med"/>
                    </a:lnL>
                    <a:lnR>
                      <a:noFill/>
                    </a:lnR>
                    <a:lnT>
                      <a:noFill/>
                    </a:lnT>
                    <a:lnB>
                      <a:noFill/>
                    </a:lnB>
                  </a:tcPr>
                </a:tc>
              </a:tr>
              <a:tr h="252764">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ＭＳ Ｐゴシック"/>
                      </a:endParaRPr>
                    </a:p>
                  </a:txBody>
                  <a:tcPr marL="6727" marR="6727" marT="6727" marB="0" anchor="ctr">
                    <a:lnL w="6350" cap="flat" cmpd="sng" algn="ctr">
                      <a:solidFill>
                        <a:srgbClr val="000000"/>
                      </a:solidFill>
                      <a:prstDash val="solid"/>
                      <a:round/>
                      <a:headEnd type="none" w="med" len="med"/>
                      <a:tailEnd type="none" w="med" len="med"/>
                    </a:lnL>
                    <a:lnR>
                      <a:noFill/>
                    </a:lnR>
                    <a:lnT>
                      <a:noFill/>
                    </a:lnT>
                    <a:lnB>
                      <a:noFill/>
                    </a:lnB>
                  </a:tcPr>
                </a:tc>
              </a:tr>
              <a:tr h="252764">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ＭＳ Ｐゴシック"/>
                      </a:endParaRPr>
                    </a:p>
                  </a:txBody>
                  <a:tcPr marL="6727" marR="6727" marT="6727" marB="0" anchor="ctr">
                    <a:lnL w="6350" cap="flat" cmpd="sng" algn="ctr">
                      <a:solidFill>
                        <a:srgbClr val="000000"/>
                      </a:solidFill>
                      <a:prstDash val="solid"/>
                      <a:round/>
                      <a:headEnd type="none" w="med" len="med"/>
                      <a:tailEnd type="none" w="med" len="med"/>
                    </a:lnL>
                    <a:lnR>
                      <a:noFill/>
                    </a:lnR>
                    <a:lnT>
                      <a:noFill/>
                    </a:lnT>
                    <a:lnB>
                      <a:noFill/>
                    </a:lnB>
                  </a:tcPr>
                </a:tc>
              </a:tr>
              <a:tr h="86633">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800" b="0" i="0" u="none" strike="noStrike">
                        <a:solidFill>
                          <a:srgbClr val="000000"/>
                        </a:solidFill>
                        <a:effectLst/>
                        <a:latin typeface="ＭＳ Ｐゴシック"/>
                      </a:endParaRPr>
                    </a:p>
                  </a:txBody>
                  <a:tcPr marL="6727" marR="6727" marT="6727" marB="0" anchor="ctr">
                    <a:lnL w="6350" cap="flat" cmpd="sng" algn="ctr">
                      <a:solidFill>
                        <a:srgbClr val="000000"/>
                      </a:solidFill>
                      <a:prstDash val="solid"/>
                      <a:round/>
                      <a:headEnd type="none" w="med" len="med"/>
                      <a:tailEnd type="none" w="med" len="med"/>
                    </a:lnL>
                    <a:lnR>
                      <a:noFill/>
                    </a:lnR>
                    <a:lnT>
                      <a:noFill/>
                    </a:lnT>
                    <a:lnB>
                      <a:noFill/>
                    </a:lnB>
                  </a:tcPr>
                </a:tc>
              </a:tr>
              <a:tr h="174010">
                <a:tc>
                  <a:txBody>
                    <a:bodyPr/>
                    <a:lstStyle/>
                    <a:p>
                      <a:pPr algn="l" fontAlgn="ctr"/>
                      <a:endParaRPr lang="ja-JP" altLang="en-US" sz="900" b="0" i="0" u="none" strike="noStrike">
                        <a:solidFill>
                          <a:srgbClr val="000000"/>
                        </a:solidFill>
                        <a:effectLst/>
                        <a:latin typeface="ＭＳ Ｐゴシック"/>
                      </a:endParaRPr>
                    </a:p>
                  </a:txBody>
                  <a:tcPr marL="6727" marR="6727" marT="6727" marB="0" vert="eaVert" anchor="ctr">
                    <a:lnL>
                      <a:noFill/>
                    </a:lnL>
                    <a:lnR>
                      <a:noFill/>
                    </a:lnR>
                    <a:lnT>
                      <a:noFill/>
                    </a:lnT>
                    <a:lnB>
                      <a:noFill/>
                    </a:lnB>
                  </a:tcPr>
                </a:tc>
                <a:tc gridSpan="2">
                  <a:txBody>
                    <a:bodyPr/>
                    <a:lstStyle/>
                    <a:p>
                      <a:pPr algn="l" fontAlgn="b"/>
                      <a:r>
                        <a:rPr lang="ja-JP" altLang="en-US" sz="1000" b="0" i="0" u="none" strike="noStrike">
                          <a:solidFill>
                            <a:srgbClr val="000000"/>
                          </a:solidFill>
                          <a:effectLst/>
                          <a:latin typeface="ＭＳ Ｐゴシック"/>
                        </a:rPr>
                        <a:t>得意・不得意・特性等</a:t>
                      </a:r>
                    </a:p>
                  </a:txBody>
                  <a:tcPr marL="6727" marR="6727" marT="672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endParaRPr lang="ja-JP" altLang="en-US" sz="1000" b="0" i="0" u="none" strike="noStrike">
                        <a:solidFill>
                          <a:srgbClr val="000000"/>
                        </a:solidFill>
                        <a:effectLst/>
                        <a:latin typeface="ＭＳ Ｐゴシック"/>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000" b="0" i="0" u="none" strike="noStrike">
                        <a:solidFill>
                          <a:srgbClr val="000000"/>
                        </a:solidFill>
                        <a:effectLst/>
                        <a:latin typeface="ＭＳ Ｐゴシック"/>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000" b="0" i="0" u="none" strike="noStrike" dirty="0">
                        <a:solidFill>
                          <a:srgbClr val="000000"/>
                        </a:solidFill>
                        <a:effectLst/>
                        <a:latin typeface="ＭＳ Ｐゴシック"/>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000" b="0" i="0" u="none" strike="noStrike">
                        <a:solidFill>
                          <a:srgbClr val="000000"/>
                        </a:solidFill>
                        <a:effectLst/>
                        <a:latin typeface="ＭＳ Ｐゴシック"/>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000" b="0" i="0" u="none" strike="noStrike">
                        <a:solidFill>
                          <a:srgbClr val="000000"/>
                        </a:solidFill>
                        <a:effectLst/>
                        <a:latin typeface="ＭＳ Ｐゴシック"/>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800" b="0" i="1" u="none" strike="noStrike">
                        <a:solidFill>
                          <a:srgbClr val="000000"/>
                        </a:solidFill>
                        <a:effectLst/>
                        <a:latin typeface="ＭＳ Ｐゴシック"/>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Ｐゴシック"/>
                      </a:endParaRPr>
                    </a:p>
                  </a:txBody>
                  <a:tcPr marL="6727" marR="6727" marT="6727" marB="0" anchor="ctr">
                    <a:lnL>
                      <a:noFill/>
                    </a:lnL>
                    <a:lnR>
                      <a:noFill/>
                    </a:lnR>
                    <a:lnT>
                      <a:noFill/>
                    </a:lnT>
                    <a:lnB>
                      <a:noFill/>
                    </a:lnB>
                  </a:tcPr>
                </a:tc>
              </a:tr>
              <a:tr h="252764">
                <a:tc>
                  <a:txBody>
                    <a:bodyPr/>
                    <a:lstStyle/>
                    <a:p>
                      <a:pPr algn="l" fontAlgn="ctr"/>
                      <a:endParaRPr lang="ja-JP" altLang="en-US" sz="900" b="0" i="0" u="none" strike="noStrike">
                        <a:solidFill>
                          <a:srgbClr val="000000"/>
                        </a:solidFill>
                        <a:effectLst/>
                        <a:latin typeface="ＭＳ Ｐゴシック"/>
                      </a:endParaRPr>
                    </a:p>
                  </a:txBody>
                  <a:tcPr marL="6727" marR="6727" marT="6727" marB="0" vert="eaVert" anchor="ctr">
                    <a:lnL>
                      <a:noFill/>
                    </a:lnL>
                    <a:lnR w="6350" cap="flat" cmpd="sng" algn="ctr">
                      <a:solidFill>
                        <a:srgbClr val="000000"/>
                      </a:solidFill>
                      <a:prstDash val="solid"/>
                      <a:round/>
                      <a:headEnd type="none" w="med" len="med"/>
                      <a:tailEnd type="none" w="med" len="med"/>
                    </a:lnR>
                    <a:lnT>
                      <a:noFill/>
                    </a:lnT>
                    <a:lnB>
                      <a:noFill/>
                    </a:lnB>
                  </a:tcPr>
                </a:tc>
                <a:tc gridSpan="8">
                  <a:txBody>
                    <a:bodyPr/>
                    <a:lstStyle/>
                    <a:p>
                      <a:pPr algn="l" fontAlgn="ctr"/>
                      <a:r>
                        <a:rPr lang="ja-JP" altLang="en-US" sz="800" b="0" i="0" u="none" strike="noStrike">
                          <a:solidFill>
                            <a:srgbClr val="000000"/>
                          </a:solidFill>
                          <a:effectLst/>
                          <a:latin typeface="ＭＳ Ｐゴシック"/>
                        </a:rPr>
                        <a:t>（例）真面目な性格で丁寧に仕事に取り組みます。疲れが緊張状態では気づきにくい特性がありますので訓練時は疲れ具合のチェック表をつけていました。</a:t>
                      </a:r>
                    </a:p>
                  </a:txBody>
                  <a:tcPr marL="6727" marR="6727" marT="67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000" b="0" i="0" u="none" strike="noStrike">
                        <a:solidFill>
                          <a:srgbClr val="000000"/>
                        </a:solidFill>
                        <a:effectLst/>
                        <a:latin typeface="ＭＳ Ｐゴシック"/>
                      </a:endParaRPr>
                    </a:p>
                  </a:txBody>
                  <a:tcPr marL="6727" marR="6727" marT="6727" marB="0" anchor="ctr">
                    <a:lnL w="6350" cap="flat" cmpd="sng" algn="ctr">
                      <a:solidFill>
                        <a:srgbClr val="000000"/>
                      </a:solidFill>
                      <a:prstDash val="solid"/>
                      <a:round/>
                      <a:headEnd type="none" w="med" len="med"/>
                      <a:tailEnd type="none" w="med" len="med"/>
                    </a:lnL>
                    <a:lnR>
                      <a:noFill/>
                    </a:lnR>
                    <a:lnT>
                      <a:noFill/>
                    </a:lnT>
                    <a:lnB>
                      <a:noFill/>
                    </a:lnB>
                  </a:tcPr>
                </a:tc>
              </a:tr>
              <a:tr h="311852">
                <a:tc>
                  <a:txBody>
                    <a:bodyPr/>
                    <a:lstStyle/>
                    <a:p>
                      <a:pPr algn="l" fontAlgn="ctr"/>
                      <a:endParaRPr lang="ja-JP" altLang="en-US" sz="900" b="0" i="0" u="none" strike="noStrike">
                        <a:solidFill>
                          <a:srgbClr val="000000"/>
                        </a:solidFill>
                        <a:effectLst/>
                        <a:latin typeface="ＭＳ Ｐゴシック"/>
                      </a:endParaRPr>
                    </a:p>
                  </a:txBody>
                  <a:tcPr marL="6727" marR="6727" marT="6727" marB="0" vert="eaVert" anchor="ctr">
                    <a:lnL>
                      <a:noFill/>
                    </a:lnL>
                    <a:lnR w="6350" cap="flat" cmpd="sng" algn="ctr">
                      <a:solidFill>
                        <a:srgbClr val="000000"/>
                      </a:solidFill>
                      <a:prstDash val="solid"/>
                      <a:round/>
                      <a:headEnd type="none" w="med" len="med"/>
                      <a:tailEnd type="none" w="med" len="med"/>
                    </a:lnR>
                    <a:lnT>
                      <a:noFill/>
                    </a:lnT>
                    <a:lnB>
                      <a:noFill/>
                    </a:lnB>
                  </a:tcPr>
                </a:tc>
                <a:tc rowSpan="2" gridSpan="8">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0070C0"/>
                          </a:solidFill>
                          <a:effectLst/>
                          <a:uLnTx/>
                          <a:uFillTx/>
                          <a:latin typeface="ＭＳ ゴシック" panose="020B0609070205080204" pitchFamily="49" charset="-128"/>
                          <a:ea typeface="ＭＳ ゴシック" panose="020B0609070205080204" pitchFamily="49" charset="-128"/>
                          <a:cs typeface="+mn-cs"/>
                        </a:rPr>
                        <a:t>　障がいのある方が、事業主に伝えたい情報を記入します</a:t>
                      </a:r>
                    </a:p>
                  </a:txBody>
                  <a:tcPr marL="6727" marR="6727" marT="67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a:txBody>
                    <a:bodyPr/>
                    <a:lstStyle/>
                    <a:p>
                      <a:pPr algn="l" fontAlgn="ctr"/>
                      <a:endParaRPr lang="ja-JP" altLang="en-US" sz="1000" b="0" i="0" u="none" strike="noStrike" dirty="0">
                        <a:solidFill>
                          <a:srgbClr val="000000"/>
                        </a:solidFill>
                        <a:effectLst/>
                        <a:latin typeface="ＭＳ Ｐゴシック"/>
                      </a:endParaRPr>
                    </a:p>
                  </a:txBody>
                  <a:tcPr marL="6727" marR="6727" marT="6727" marB="0" anchor="ctr">
                    <a:lnL w="6350" cap="flat" cmpd="sng" algn="ctr">
                      <a:solidFill>
                        <a:srgbClr val="000000"/>
                      </a:solidFill>
                      <a:prstDash val="solid"/>
                      <a:round/>
                      <a:headEnd type="none" w="med" len="med"/>
                      <a:tailEnd type="none" w="med" len="med"/>
                    </a:lnL>
                    <a:lnR>
                      <a:noFill/>
                    </a:lnR>
                    <a:lnT>
                      <a:noFill/>
                    </a:lnT>
                    <a:lnB>
                      <a:noFill/>
                    </a:lnB>
                  </a:tcPr>
                </a:tc>
              </a:tr>
              <a:tr h="287231">
                <a:tc>
                  <a:txBody>
                    <a:bodyPr/>
                    <a:lstStyle/>
                    <a:p>
                      <a:pPr algn="l" fontAlgn="ctr"/>
                      <a:endParaRPr lang="ja-JP" altLang="en-US" sz="900" b="0" i="0" u="none" strike="noStrike">
                        <a:solidFill>
                          <a:srgbClr val="000000"/>
                        </a:solidFill>
                        <a:effectLst/>
                        <a:latin typeface="ＭＳ Ｐゴシック"/>
                      </a:endParaRPr>
                    </a:p>
                  </a:txBody>
                  <a:tcPr marL="6727" marR="6727" marT="6727" marB="0" vert="eaVert" anchor="ctr">
                    <a:lnL>
                      <a:noFill/>
                    </a:lnL>
                    <a:lnR w="6350" cap="flat" cmpd="sng" algn="ctr">
                      <a:solidFill>
                        <a:srgbClr val="000000"/>
                      </a:solidFill>
                      <a:prstDash val="solid"/>
                      <a:round/>
                      <a:headEnd type="none" w="med" len="med"/>
                      <a:tailEnd type="none" w="med" len="med"/>
                    </a:lnR>
                    <a:lnT>
                      <a:noFill/>
                    </a:lnT>
                    <a:lnB>
                      <a:noFill/>
                    </a:lnB>
                  </a:tcPr>
                </a:tc>
                <a:tc gridSpan="8"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l" fontAlgn="ctr"/>
                      <a:endParaRPr lang="ja-JP" altLang="en-US" sz="1000" b="0" i="0" u="none" strike="noStrike" dirty="0">
                        <a:solidFill>
                          <a:srgbClr val="000000"/>
                        </a:solidFill>
                        <a:effectLst/>
                        <a:latin typeface="ＭＳ Ｐゴシック"/>
                      </a:endParaRPr>
                    </a:p>
                  </a:txBody>
                  <a:tcPr marL="6727" marR="6727" marT="6727" marB="0" anchor="ctr">
                    <a:lnL w="6350" cap="flat" cmpd="sng" algn="ctr">
                      <a:solidFill>
                        <a:srgbClr val="000000"/>
                      </a:solidFill>
                      <a:prstDash val="solid"/>
                      <a:round/>
                      <a:headEnd type="none" w="med" len="med"/>
                      <a:tailEnd type="none" w="med" len="med"/>
                    </a:lnL>
                    <a:lnR>
                      <a:noFill/>
                    </a:lnR>
                    <a:lnT>
                      <a:noFill/>
                    </a:lnT>
                    <a:lnB>
                      <a:noFill/>
                    </a:lnB>
                  </a:tcPr>
                </a:tc>
              </a:tr>
              <a:tr h="252764">
                <a:tc>
                  <a:txBody>
                    <a:bodyPr/>
                    <a:lstStyle/>
                    <a:p>
                      <a:pPr algn="l" fontAlgn="ctr"/>
                      <a:endParaRPr lang="ja-JP" altLang="en-US" sz="900" b="0" i="0" u="none" strike="noStrike">
                        <a:solidFill>
                          <a:srgbClr val="000000"/>
                        </a:solidFill>
                        <a:effectLst/>
                        <a:latin typeface="ＭＳ Ｐゴシック"/>
                      </a:endParaRPr>
                    </a:p>
                  </a:txBody>
                  <a:tcPr marL="6727" marR="6727" marT="6727" marB="0" vert="eaVert" anchor="ctr">
                    <a:lnL>
                      <a:noFill/>
                    </a:lnL>
                    <a:lnR>
                      <a:noFill/>
                    </a:lnR>
                    <a:lnT>
                      <a:noFill/>
                    </a:lnT>
                    <a:lnB>
                      <a:noFill/>
                    </a:lnB>
                  </a:tcPr>
                </a:tc>
                <a:tc gridSpan="2">
                  <a:txBody>
                    <a:bodyPr/>
                    <a:lstStyle/>
                    <a:p>
                      <a:pPr algn="l" fontAlgn="b"/>
                      <a:r>
                        <a:rPr lang="ja-JP" altLang="en-US" sz="1000" b="0" i="0" u="none" strike="noStrike">
                          <a:solidFill>
                            <a:srgbClr val="000000"/>
                          </a:solidFill>
                          <a:effectLst/>
                          <a:latin typeface="ＭＳ Ｐゴシック"/>
                        </a:rPr>
                        <a:t>内容共有</a:t>
                      </a:r>
                    </a:p>
                  </a:txBody>
                  <a:tcPr marL="6727" marR="6727" marT="672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000" b="0" i="0" u="none" strike="noStrike">
                        <a:solidFill>
                          <a:srgbClr val="000000"/>
                        </a:solidFill>
                        <a:effectLst/>
                        <a:latin typeface="ＭＳ Ｐゴシック"/>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Ｐゴシック"/>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Ｐゴシック"/>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a:solidFill>
                          <a:srgbClr val="000000"/>
                        </a:solidFill>
                        <a:effectLst/>
                        <a:latin typeface="ＭＳ Ｐゴシック"/>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ＭＳ Ｐゴシック"/>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800" b="0" i="1" u="none" strike="noStrike">
                        <a:solidFill>
                          <a:srgbClr val="000000"/>
                        </a:solidFill>
                        <a:effectLst/>
                        <a:latin typeface="ＭＳ Ｐゴシック"/>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000" b="0" i="0" u="none" strike="noStrike" dirty="0">
                        <a:solidFill>
                          <a:srgbClr val="000000"/>
                        </a:solidFill>
                        <a:effectLst/>
                        <a:latin typeface="ＭＳ Ｐゴシック"/>
                      </a:endParaRPr>
                    </a:p>
                  </a:txBody>
                  <a:tcPr marL="6727" marR="6727" marT="6727" marB="0" anchor="ctr">
                    <a:lnL>
                      <a:noFill/>
                    </a:lnL>
                    <a:lnR>
                      <a:noFill/>
                    </a:lnR>
                    <a:lnT>
                      <a:noFill/>
                    </a:lnT>
                    <a:lnB>
                      <a:noFill/>
                    </a:lnB>
                  </a:tcPr>
                </a:tc>
              </a:tr>
              <a:tr h="252764">
                <a:tc>
                  <a:txBody>
                    <a:bodyPr/>
                    <a:lstStyle/>
                    <a:p>
                      <a:pPr algn="l" fontAlgn="ctr"/>
                      <a:endParaRPr lang="ja-JP" altLang="en-US" sz="900" b="0" i="0" u="none" strike="noStrike" dirty="0">
                        <a:solidFill>
                          <a:srgbClr val="000000"/>
                        </a:solidFill>
                        <a:effectLst/>
                        <a:latin typeface="ＭＳ Ｐゴシック"/>
                      </a:endParaRPr>
                    </a:p>
                  </a:txBody>
                  <a:tcPr marL="6727" marR="6727" marT="6727" marB="0" vert="eaVert"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l" fontAlgn="ctr"/>
                      <a:r>
                        <a:rPr lang="ja-JP" altLang="en-US" sz="1000" b="0" i="0" u="none" strike="noStrike" dirty="0" smtClean="0">
                          <a:solidFill>
                            <a:srgbClr val="000000"/>
                          </a:solidFill>
                          <a:effectLst/>
                          <a:latin typeface="ＭＳ Ｐゴシック"/>
                        </a:rPr>
                        <a:t>所属　　　　</a:t>
                      </a:r>
                      <a:endParaRPr lang="ja-JP" altLang="en-US" sz="14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727" marR="6727" marT="67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727" marR="6727" marT="67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727" marR="6727" marT="67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727" marR="6727" marT="67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000" b="0" i="0" u="none" strike="noStrike" dirty="0">
                        <a:solidFill>
                          <a:srgbClr val="000000"/>
                        </a:solidFill>
                        <a:effectLst/>
                        <a:latin typeface="ＭＳ Ｐゴシック"/>
                      </a:endParaRPr>
                    </a:p>
                  </a:txBody>
                  <a:tcPr marL="6727" marR="6727" marT="6727" marB="0" anchor="ctr">
                    <a:lnL w="6350" cap="flat" cmpd="sng" algn="ctr">
                      <a:solidFill>
                        <a:srgbClr val="000000"/>
                      </a:solidFill>
                      <a:prstDash val="solid"/>
                      <a:round/>
                      <a:headEnd type="none" w="med" len="med"/>
                      <a:tailEnd type="none" w="med" len="med"/>
                    </a:lnL>
                    <a:lnR>
                      <a:noFill/>
                    </a:lnR>
                    <a:lnT>
                      <a:noFill/>
                    </a:lnT>
                    <a:lnB>
                      <a:noFill/>
                    </a:lnB>
                  </a:tcPr>
                </a:tc>
              </a:tr>
              <a:tr h="252764">
                <a:tc>
                  <a:txBody>
                    <a:bodyPr/>
                    <a:lstStyle/>
                    <a:p>
                      <a:pPr algn="l" fontAlgn="ctr"/>
                      <a:endParaRPr lang="ja-JP" altLang="en-US" sz="900" b="0" i="0" u="none" strike="noStrike" dirty="0">
                        <a:solidFill>
                          <a:srgbClr val="000000"/>
                        </a:solidFill>
                        <a:effectLst/>
                        <a:latin typeface="ＭＳ Ｐゴシック"/>
                      </a:endParaRPr>
                    </a:p>
                  </a:txBody>
                  <a:tcPr marL="6727" marR="6727" marT="6727" marB="0" vert="eaVert" anchor="ctr">
                    <a:lnL>
                      <a:noFill/>
                    </a:lnL>
                    <a:lnR w="6350" cap="flat" cmpd="sng" algn="ctr">
                      <a:solidFill>
                        <a:srgbClr val="000000"/>
                      </a:solidFill>
                      <a:prstDash val="solid"/>
                      <a:round/>
                      <a:headEnd type="none" w="med" len="med"/>
                      <a:tailEnd type="none" w="med" len="med"/>
                    </a:lnR>
                    <a:lnT>
                      <a:noFill/>
                    </a:lnT>
                    <a:lnB>
                      <a:noFill/>
                    </a:lnB>
                  </a:tcPr>
                </a:tc>
                <a:tc gridSpan="2">
                  <a:txBody>
                    <a:bodyPr/>
                    <a:lstStyle/>
                    <a:p>
                      <a:pPr algn="l" fontAlgn="ctr"/>
                      <a:r>
                        <a:rPr lang="ja-JP" altLang="en-US" sz="1000" b="0" i="0" u="none" strike="noStrike" dirty="0" smtClean="0">
                          <a:solidFill>
                            <a:srgbClr val="000000"/>
                          </a:solidFill>
                          <a:effectLst/>
                          <a:latin typeface="ＭＳ Ｐゴシック"/>
                        </a:rPr>
                        <a:t>氏名　　　　　</a:t>
                      </a:r>
                      <a:endParaRPr lang="ja-JP" altLang="en-US" sz="14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727" marR="6727" marT="67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727" marR="6727" marT="67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endParaRPr lang="ja-JP" altLang="en-US" sz="140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727" marR="6727" marT="672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400" b="1" i="0" u="none" strike="noStrike" dirty="0">
                          <a:solidFill>
                            <a:srgbClr val="000000"/>
                          </a:solidFill>
                          <a:effectLst/>
                          <a:latin typeface="ＭＳ ゴシック" panose="020B0609070205080204" pitchFamily="49" charset="-128"/>
                          <a:ea typeface="ＭＳ ゴシック" panose="020B0609070205080204" pitchFamily="49" charset="-128"/>
                        </a:rPr>
                        <a:t>　</a:t>
                      </a:r>
                    </a:p>
                  </a:txBody>
                  <a:tcPr marL="6727" marR="6727" marT="672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ctr"/>
                      <a:endParaRPr lang="ja-JP" altLang="en-US" sz="1000" b="0" i="0" u="none" strike="noStrike" dirty="0">
                        <a:solidFill>
                          <a:srgbClr val="000000"/>
                        </a:solidFill>
                        <a:effectLst/>
                        <a:latin typeface="ＭＳ Ｐゴシック"/>
                      </a:endParaRPr>
                    </a:p>
                  </a:txBody>
                  <a:tcPr marL="6727" marR="6727" marT="6727" marB="0" anchor="ctr">
                    <a:lnL w="6350" cap="flat" cmpd="sng" algn="ctr">
                      <a:solidFill>
                        <a:srgbClr val="000000"/>
                      </a:solidFill>
                      <a:prstDash val="solid"/>
                      <a:round/>
                      <a:headEnd type="none" w="med" len="med"/>
                      <a:tailEnd type="none" w="med" len="med"/>
                    </a:lnL>
                    <a:lnR>
                      <a:noFill/>
                    </a:lnR>
                    <a:lnT>
                      <a:noFill/>
                    </a:lnT>
                    <a:lnB>
                      <a:noFill/>
                    </a:lnB>
                  </a:tcPr>
                </a:tc>
              </a:tr>
              <a:tr h="237992">
                <a:tc>
                  <a:txBody>
                    <a:bodyPr/>
                    <a:lstStyle/>
                    <a:p>
                      <a:pPr algn="l" fontAlgn="ctr"/>
                      <a:endParaRPr lang="ja-JP" altLang="en-US" sz="800" b="0" i="0" u="none" strike="noStrike" dirty="0">
                        <a:solidFill>
                          <a:srgbClr val="000000"/>
                        </a:solidFill>
                        <a:effectLst/>
                        <a:latin typeface="ＭＳ Ｐゴシック"/>
                      </a:endParaRPr>
                    </a:p>
                  </a:txBody>
                  <a:tcPr marL="6727" marR="6727" marT="6727" marB="0" anchor="ctr">
                    <a:lnL>
                      <a:noFill/>
                    </a:lnL>
                    <a:lnR>
                      <a:noFill/>
                    </a:lnR>
                    <a:lnT>
                      <a:noFill/>
                    </a:lnT>
                    <a:lnB>
                      <a:noFill/>
                    </a:lnB>
                  </a:tcPr>
                </a:tc>
                <a:tc>
                  <a:txBody>
                    <a:bodyPr/>
                    <a:lstStyle/>
                    <a:p>
                      <a:pPr algn="l" fontAlgn="ctr"/>
                      <a:endParaRPr lang="ja-JP" altLang="en-US" sz="1000" b="0" i="0" u="none" strike="noStrike">
                        <a:solidFill>
                          <a:srgbClr val="000000"/>
                        </a:solidFill>
                        <a:effectLst/>
                        <a:latin typeface="ＭＳ Ｐゴシック"/>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ctr"/>
                      <a:endParaRPr lang="ja-JP" altLang="en-US" sz="1000" b="0" i="0" u="none" strike="noStrike">
                        <a:solidFill>
                          <a:srgbClr val="000000"/>
                        </a:solidFill>
                        <a:effectLst/>
                        <a:latin typeface="ＭＳ Ｐゴシック"/>
                      </a:endParaRPr>
                    </a:p>
                  </a:txBody>
                  <a:tcPr marL="6727" marR="6727" marT="6727" marB="0" anchor="ctr">
                    <a:lnL>
                      <a:noFill/>
                    </a:lnL>
                    <a:lnR>
                      <a:noFill/>
                    </a:lnR>
                    <a:lnT w="6350" cap="flat" cmpd="sng" algn="ctr">
                      <a:solidFill>
                        <a:srgbClr val="000000"/>
                      </a:solidFill>
                      <a:prstDash val="solid"/>
                      <a:round/>
                      <a:headEnd type="none" w="med" len="med"/>
                      <a:tailEnd type="none" w="med" len="med"/>
                    </a:lnT>
                    <a:lnB>
                      <a:noFill/>
                    </a:lnB>
                  </a:tcPr>
                </a:tc>
                <a:tc gridSpan="6">
                  <a:txBody>
                    <a:bodyPr/>
                    <a:lstStyle/>
                    <a:p>
                      <a:pPr algn="r" fontAlgn="ctr"/>
                      <a:r>
                        <a:rPr lang="ja-JP" altLang="en-US" sz="1000" b="0" i="0" u="none" strike="noStrike" dirty="0">
                          <a:solidFill>
                            <a:srgbClr val="000000"/>
                          </a:solidFill>
                          <a:effectLst/>
                          <a:latin typeface="ＭＳ Ｐゴシック"/>
                        </a:rPr>
                        <a:t>平成　</a:t>
                      </a:r>
                      <a:r>
                        <a:rPr lang="ja-JP" altLang="en-US" sz="1400" b="1" i="0" u="none" strike="noStrike" dirty="0" smtClean="0">
                          <a:solidFill>
                            <a:srgbClr val="000000"/>
                          </a:solidFill>
                          <a:effectLst/>
                          <a:latin typeface="ＭＳ Ｐゴシック"/>
                        </a:rPr>
                        <a:t>　　</a:t>
                      </a:r>
                      <a:r>
                        <a:rPr lang="ja-JP" altLang="en-US" sz="1000" b="0" i="0" u="none" strike="noStrike" dirty="0" smtClean="0">
                          <a:solidFill>
                            <a:srgbClr val="000000"/>
                          </a:solidFill>
                          <a:effectLst/>
                          <a:latin typeface="ＭＳ Ｐゴシック"/>
                        </a:rPr>
                        <a:t>年</a:t>
                      </a:r>
                      <a:r>
                        <a:rPr lang="ja-JP" altLang="en-US" sz="1000" b="0" i="0" u="none" strike="noStrike" dirty="0">
                          <a:solidFill>
                            <a:srgbClr val="000000"/>
                          </a:solidFill>
                          <a:effectLst/>
                          <a:latin typeface="ＭＳ Ｐゴシック"/>
                        </a:rPr>
                        <a:t>　</a:t>
                      </a:r>
                      <a:r>
                        <a:rPr lang="ja-JP" altLang="en-US" sz="1400" b="1" i="0" u="none" strike="noStrike" dirty="0" smtClean="0">
                          <a:solidFill>
                            <a:srgbClr val="000000"/>
                          </a:solidFill>
                          <a:effectLst/>
                          <a:latin typeface="ＭＳ Ｐゴシック"/>
                        </a:rPr>
                        <a:t>　　</a:t>
                      </a:r>
                      <a:r>
                        <a:rPr lang="ja-JP" altLang="en-US" sz="1000" b="0" i="0" u="none" strike="noStrike" dirty="0" smtClean="0">
                          <a:solidFill>
                            <a:srgbClr val="000000"/>
                          </a:solidFill>
                          <a:effectLst/>
                          <a:latin typeface="ＭＳ Ｐゴシック"/>
                        </a:rPr>
                        <a:t>月</a:t>
                      </a:r>
                      <a:r>
                        <a:rPr lang="ja-JP" altLang="en-US" sz="1000" b="0" i="0" u="none" strike="noStrike" dirty="0">
                          <a:solidFill>
                            <a:srgbClr val="000000"/>
                          </a:solidFill>
                          <a:effectLst/>
                          <a:latin typeface="ＭＳ Ｐゴシック"/>
                        </a:rPr>
                        <a:t>　</a:t>
                      </a:r>
                      <a:r>
                        <a:rPr lang="ja-JP" altLang="en-US" sz="1400" b="1" i="0" u="none" strike="noStrike" dirty="0" smtClean="0">
                          <a:solidFill>
                            <a:srgbClr val="000000"/>
                          </a:solidFill>
                          <a:effectLst/>
                          <a:latin typeface="ＭＳ Ｐゴシック"/>
                        </a:rPr>
                        <a:t>　　</a:t>
                      </a:r>
                      <a:r>
                        <a:rPr lang="ja-JP" altLang="en-US" sz="1000" b="0" i="0" u="none" strike="noStrike" dirty="0" smtClean="0">
                          <a:solidFill>
                            <a:srgbClr val="000000"/>
                          </a:solidFill>
                          <a:effectLst/>
                          <a:latin typeface="ＭＳ Ｐゴシック"/>
                        </a:rPr>
                        <a:t>日</a:t>
                      </a:r>
                      <a:r>
                        <a:rPr lang="ja-JP" altLang="en-US" sz="1000" b="0" i="0" u="none" strike="noStrike" dirty="0">
                          <a:solidFill>
                            <a:srgbClr val="000000"/>
                          </a:solidFill>
                          <a:effectLst/>
                          <a:latin typeface="ＭＳ Ｐゴシック"/>
                        </a:rPr>
                        <a:t>（次回更新予定　平成　</a:t>
                      </a:r>
                      <a:r>
                        <a:rPr lang="ja-JP" altLang="en-US" sz="1400" b="1" i="0" u="none" strike="noStrike" dirty="0" smtClean="0">
                          <a:solidFill>
                            <a:srgbClr val="000000"/>
                          </a:solidFill>
                          <a:effectLst/>
                          <a:latin typeface="ＭＳ Ｐゴシック"/>
                        </a:rPr>
                        <a:t>　　</a:t>
                      </a:r>
                      <a:r>
                        <a:rPr lang="ja-JP" altLang="en-US" sz="1000" b="0" i="0" u="none" strike="noStrike" dirty="0" smtClean="0">
                          <a:solidFill>
                            <a:srgbClr val="000000"/>
                          </a:solidFill>
                          <a:effectLst/>
                          <a:latin typeface="ＭＳ Ｐゴシック"/>
                        </a:rPr>
                        <a:t>年</a:t>
                      </a:r>
                      <a:r>
                        <a:rPr lang="ja-JP" altLang="en-US" sz="1000" b="0" i="0" u="none" strike="noStrike" dirty="0">
                          <a:solidFill>
                            <a:srgbClr val="000000"/>
                          </a:solidFill>
                          <a:effectLst/>
                          <a:latin typeface="ＭＳ Ｐゴシック"/>
                        </a:rPr>
                        <a:t>　</a:t>
                      </a:r>
                      <a:r>
                        <a:rPr lang="ja-JP" altLang="en-US" sz="1000" b="0" i="0" u="none" strike="noStrike" baseline="0" dirty="0" smtClean="0">
                          <a:solidFill>
                            <a:srgbClr val="000000"/>
                          </a:solidFill>
                          <a:effectLst/>
                          <a:latin typeface="ＭＳ Ｐゴシック"/>
                        </a:rPr>
                        <a:t> </a:t>
                      </a:r>
                      <a:r>
                        <a:rPr lang="ja-JP" altLang="en-US" sz="1400" b="1" i="0" u="none" strike="noStrike" baseline="0" dirty="0" smtClean="0">
                          <a:solidFill>
                            <a:srgbClr val="000000"/>
                          </a:solidFill>
                          <a:effectLst/>
                          <a:latin typeface="ＭＳ Ｐゴシック"/>
                        </a:rPr>
                        <a:t>　</a:t>
                      </a:r>
                      <a:r>
                        <a:rPr lang="ja-JP" altLang="en-US" sz="1000" b="0" i="0" u="none" strike="noStrike" dirty="0" smtClean="0">
                          <a:solidFill>
                            <a:srgbClr val="000000"/>
                          </a:solidFill>
                          <a:effectLst/>
                          <a:latin typeface="ＭＳ Ｐゴシック"/>
                        </a:rPr>
                        <a:t>月</a:t>
                      </a:r>
                      <a:r>
                        <a:rPr lang="ja-JP" altLang="en-US" sz="1000" b="0" i="0" u="none" strike="noStrike" dirty="0">
                          <a:solidFill>
                            <a:srgbClr val="000000"/>
                          </a:solidFill>
                          <a:effectLst/>
                          <a:latin typeface="ＭＳ Ｐゴシック"/>
                        </a:rPr>
                        <a:t>）</a:t>
                      </a:r>
                    </a:p>
                  </a:txBody>
                  <a:tcPr marL="6727" marR="6727" marT="6727"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r" fontAlgn="ctr"/>
                      <a:endParaRPr lang="ja-JP" altLang="en-US" sz="1000" b="0" i="0" u="none" strike="noStrike" dirty="0">
                        <a:solidFill>
                          <a:srgbClr val="000000"/>
                        </a:solidFill>
                        <a:effectLst/>
                        <a:latin typeface="ＭＳ Ｐゴシック"/>
                      </a:endParaRPr>
                    </a:p>
                  </a:txBody>
                  <a:tcPr marL="6727" marR="6727" marT="6727" marB="0" anchor="b">
                    <a:lnL>
                      <a:noFill/>
                    </a:lnL>
                    <a:lnR>
                      <a:noFill/>
                    </a:lnR>
                    <a:lnT>
                      <a:noFill/>
                    </a:lnT>
                    <a:lnB>
                      <a:noFill/>
                    </a:lnB>
                  </a:tcPr>
                </a:tc>
              </a:tr>
            </a:tbl>
          </a:graphicData>
        </a:graphic>
      </p:graphicFrame>
      <p:sp>
        <p:nvSpPr>
          <p:cNvPr id="2" name="タイトル 1"/>
          <p:cNvSpPr>
            <a:spLocks noGrp="1"/>
          </p:cNvSpPr>
          <p:nvPr>
            <p:ph type="title"/>
          </p:nvPr>
        </p:nvSpPr>
        <p:spPr>
          <a:xfrm>
            <a:off x="277656" y="116632"/>
            <a:ext cx="8576058" cy="990600"/>
          </a:xfrm>
        </p:spPr>
        <p:txBody>
          <a:bodyPr>
            <a:noAutofit/>
          </a:bodyPr>
          <a:lstStyle/>
          <a:p>
            <a:pPr algn="ctr"/>
            <a:r>
              <a:rPr lang="ja-JP" altLang="en-US" sz="3600" dirty="0" smtClean="0">
                <a:latin typeface="HG丸ｺﾞｼｯｸM-PRO" panose="020F0600000000000000" pitchFamily="50" charset="-128"/>
                <a:ea typeface="HG丸ｺﾞｼｯｸM-PRO" panose="020F0600000000000000" pitchFamily="50" charset="-128"/>
              </a:rPr>
              <a:t>⑥</a:t>
            </a:r>
            <a:r>
              <a:rPr lang="en-US" altLang="ja-JP" sz="3600" dirty="0" smtClean="0">
                <a:latin typeface="HG丸ｺﾞｼｯｸM-PRO" panose="020F0600000000000000" pitchFamily="50" charset="-128"/>
                <a:ea typeface="HG丸ｺﾞｼｯｸM-PRO" panose="020F0600000000000000" pitchFamily="50" charset="-128"/>
              </a:rPr>
              <a:t>《</a:t>
            </a:r>
            <a:r>
              <a:rPr lang="ja-JP" altLang="en-US" sz="3600" dirty="0" smtClean="0">
                <a:latin typeface="HG丸ｺﾞｼｯｸM-PRO" panose="020F0600000000000000" pitchFamily="50" charset="-128"/>
                <a:ea typeface="HG丸ｺﾞｼｯｸM-PRO" panose="020F0600000000000000" pitchFamily="50" charset="-128"/>
              </a:rPr>
              <a:t>合理的</a:t>
            </a:r>
            <a:r>
              <a:rPr lang="ja-JP" altLang="en-US" sz="3600" dirty="0">
                <a:latin typeface="HG丸ｺﾞｼｯｸM-PRO" panose="020F0600000000000000" pitchFamily="50" charset="-128"/>
                <a:ea typeface="HG丸ｺﾞｼｯｸM-PRO" panose="020F0600000000000000" pitchFamily="50" charset="-128"/>
              </a:rPr>
              <a:t>配慮のための対話</a:t>
            </a:r>
            <a:r>
              <a:rPr lang="ja-JP" altLang="en-US" sz="3600" dirty="0" smtClean="0">
                <a:latin typeface="HG丸ｺﾞｼｯｸM-PRO" panose="020F0600000000000000" pitchFamily="50" charset="-128"/>
                <a:ea typeface="HG丸ｺﾞｼｯｸM-PRO" panose="020F0600000000000000" pitchFamily="50" charset="-128"/>
              </a:rPr>
              <a:t>シート</a:t>
            </a:r>
            <a:r>
              <a:rPr lang="en-US" altLang="ja-JP" sz="3600" dirty="0" smtClean="0">
                <a:latin typeface="HG丸ｺﾞｼｯｸM-PRO" panose="020F0600000000000000" pitchFamily="50" charset="-128"/>
                <a:ea typeface="HG丸ｺﾞｼｯｸM-PRO" panose="020F0600000000000000" pitchFamily="50" charset="-128"/>
              </a:rPr>
              <a:t>》</a:t>
            </a:r>
            <a:r>
              <a:rPr lang="en-US" altLang="ja-JP" sz="3600" dirty="0">
                <a:latin typeface="HG丸ｺﾞｼｯｸM-PRO" panose="020F0600000000000000" pitchFamily="50" charset="-128"/>
                <a:ea typeface="HG丸ｺﾞｼｯｸM-PRO" panose="020F0600000000000000" pitchFamily="50" charset="-128"/>
              </a:rPr>
              <a:t/>
            </a:r>
            <a:br>
              <a:rPr lang="en-US" altLang="ja-JP" sz="3600" dirty="0">
                <a:latin typeface="HG丸ｺﾞｼｯｸM-PRO" panose="020F0600000000000000" pitchFamily="50" charset="-128"/>
                <a:ea typeface="HG丸ｺﾞｼｯｸM-PRO" panose="020F0600000000000000" pitchFamily="50" charset="-128"/>
              </a:rPr>
            </a:br>
            <a:r>
              <a:rPr lang="ja-JP" altLang="en-US" sz="3600" dirty="0" smtClean="0">
                <a:latin typeface="HG丸ｺﾞｼｯｸM-PRO" panose="020F0600000000000000" pitchFamily="50" charset="-128"/>
                <a:ea typeface="HG丸ｺﾞｼｯｸM-PRO" panose="020F0600000000000000" pitchFamily="50" charset="-128"/>
              </a:rPr>
              <a:t>記入内容</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10" name="スライド番号プレースホルダー 9"/>
          <p:cNvSpPr>
            <a:spLocks noGrp="1"/>
          </p:cNvSpPr>
          <p:nvPr>
            <p:ph type="sldNum" sz="quarter" idx="12"/>
          </p:nvPr>
        </p:nvSpPr>
        <p:spPr>
          <a:xfrm>
            <a:off x="8647112" y="6599009"/>
            <a:ext cx="533400" cy="244476"/>
          </a:xfrm>
        </p:spPr>
        <p:txBody>
          <a:bodyPr>
            <a:normAutofit/>
          </a:bodyPr>
          <a:lstStyle/>
          <a:p>
            <a:fld id="{F266F6C1-BB42-4B61-9E79-5DF884A7E1F2}" type="slidenum">
              <a:rPr kumimoji="1" lang="ja-JP" altLang="en-US" smtClean="0"/>
              <a:t>12</a:t>
            </a:fld>
            <a:endParaRPr kumimoji="1" lang="ja-JP" altLang="en-US" dirty="0"/>
          </a:p>
        </p:txBody>
      </p:sp>
      <p:sp>
        <p:nvSpPr>
          <p:cNvPr id="28" name="角丸四角形 27"/>
          <p:cNvSpPr/>
          <p:nvPr/>
        </p:nvSpPr>
        <p:spPr>
          <a:xfrm>
            <a:off x="267515" y="4797868"/>
            <a:ext cx="8653429" cy="644989"/>
          </a:xfrm>
          <a:prstGeom prst="roundRect">
            <a:avLst/>
          </a:prstGeom>
          <a:noFill/>
          <a:ln w="50800">
            <a:solidFill>
              <a:srgbClr val="F60AE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p:nvPr/>
        </p:nvSpPr>
        <p:spPr>
          <a:xfrm>
            <a:off x="246743" y="1959428"/>
            <a:ext cx="2165017" cy="1541579"/>
          </a:xfrm>
          <a:prstGeom prst="roundRect">
            <a:avLst/>
          </a:prstGeom>
          <a:noFill/>
          <a:ln w="50800">
            <a:solidFill>
              <a:srgbClr val="F60AE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5148065" y="6202493"/>
            <a:ext cx="3823368" cy="211246"/>
          </a:xfrm>
          <a:prstGeom prst="roundRect">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直線矢印コネクタ 19"/>
          <p:cNvCxnSpPr/>
          <p:nvPr/>
        </p:nvCxnSpPr>
        <p:spPr>
          <a:xfrm>
            <a:off x="1566436" y="4131597"/>
            <a:ext cx="5460" cy="666271"/>
          </a:xfrm>
          <a:prstGeom prst="straightConnector1">
            <a:avLst/>
          </a:prstGeom>
          <a:ln w="38100">
            <a:solidFill>
              <a:srgbClr val="F60AEB"/>
            </a:solidFill>
            <a:tailEnd type="arrow"/>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6932273" y="3815004"/>
            <a:ext cx="1800200" cy="369332"/>
          </a:xfrm>
          <a:prstGeom prst="rect">
            <a:avLst/>
          </a:prstGeom>
          <a:noFill/>
        </p:spPr>
        <p:txBody>
          <a:bodyPr wrap="square" rtlCol="0">
            <a:spAutoFit/>
          </a:bodyPr>
          <a:lstStyle/>
          <a:p>
            <a:r>
              <a:rPr kumimoji="1" lang="ja-JP" altLang="en-US" b="1" dirty="0" smtClean="0">
                <a:solidFill>
                  <a:srgbClr val="FF0000"/>
                </a:solidFill>
                <a:latin typeface="HG丸ｺﾞｼｯｸM-PRO" panose="020F0600000000000000" pitchFamily="50" charset="-128"/>
                <a:ea typeface="HG丸ｺﾞｼｯｸM-PRO" panose="020F0600000000000000" pitchFamily="50" charset="-128"/>
              </a:rPr>
              <a:t>企業記入箇所</a:t>
            </a:r>
            <a:endParaRPr kumimoji="1" lang="ja-JP" altLang="en-US"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30" name="角丸四角形 29"/>
          <p:cNvSpPr/>
          <p:nvPr/>
        </p:nvSpPr>
        <p:spPr>
          <a:xfrm>
            <a:off x="277656" y="5692917"/>
            <a:ext cx="8643287" cy="480548"/>
          </a:xfrm>
          <a:prstGeom prst="roundRect">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29151" y="3815004"/>
            <a:ext cx="1800200" cy="369332"/>
          </a:xfrm>
          <a:prstGeom prst="rect">
            <a:avLst/>
          </a:prstGeom>
          <a:noFill/>
        </p:spPr>
        <p:txBody>
          <a:bodyPr wrap="square" rtlCol="0">
            <a:spAutoFit/>
          </a:bodyPr>
          <a:lstStyle/>
          <a:p>
            <a:r>
              <a:rPr kumimoji="1" lang="ja-JP" altLang="en-US" b="1" dirty="0" smtClean="0">
                <a:solidFill>
                  <a:srgbClr val="F60AEB"/>
                </a:solidFill>
                <a:latin typeface="HG丸ｺﾞｼｯｸM-PRO" panose="020F0600000000000000" pitchFamily="50" charset="-128"/>
                <a:ea typeface="HG丸ｺﾞｼｯｸM-PRO" panose="020F0600000000000000" pitchFamily="50" charset="-128"/>
              </a:rPr>
              <a:t>本人記入箇所</a:t>
            </a:r>
            <a:endParaRPr kumimoji="1" lang="ja-JP" altLang="en-US" b="1" dirty="0">
              <a:solidFill>
                <a:srgbClr val="F60AEB"/>
              </a:solidFill>
              <a:latin typeface="HG丸ｺﾞｼｯｸM-PRO" panose="020F0600000000000000" pitchFamily="50" charset="-128"/>
              <a:ea typeface="HG丸ｺﾞｼｯｸM-PRO" panose="020F0600000000000000" pitchFamily="50" charset="-128"/>
            </a:endParaRPr>
          </a:p>
        </p:txBody>
      </p:sp>
      <p:cxnSp>
        <p:nvCxnSpPr>
          <p:cNvPr id="32" name="直線矢印コネクタ 31"/>
          <p:cNvCxnSpPr/>
          <p:nvPr/>
        </p:nvCxnSpPr>
        <p:spPr>
          <a:xfrm flipV="1">
            <a:off x="1545858" y="3501008"/>
            <a:ext cx="0" cy="394977"/>
          </a:xfrm>
          <a:prstGeom prst="straightConnector1">
            <a:avLst/>
          </a:prstGeom>
          <a:ln w="38100">
            <a:solidFill>
              <a:srgbClr val="F60AEB"/>
            </a:solidFill>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V="1">
            <a:off x="8217332" y="3501008"/>
            <a:ext cx="0" cy="394977"/>
          </a:xfrm>
          <a:prstGeom prst="straightConnector1">
            <a:avLst/>
          </a:prstGeom>
          <a:ln w="38100">
            <a:solidFill>
              <a:srgbClr val="FF5757"/>
            </a:solidFill>
            <a:tailEnd type="arrow"/>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flipH="1">
            <a:off x="6724428" y="4248302"/>
            <a:ext cx="1118917" cy="1444615"/>
          </a:xfrm>
          <a:prstGeom prst="straightConnector1">
            <a:avLst/>
          </a:prstGeom>
          <a:ln w="38100">
            <a:solidFill>
              <a:srgbClr val="FF5757"/>
            </a:solidFill>
            <a:tailEnd type="arrow"/>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flipH="1">
            <a:off x="8028384" y="4243910"/>
            <a:ext cx="188948" cy="1958583"/>
          </a:xfrm>
          <a:prstGeom prst="straightConnector1">
            <a:avLst/>
          </a:prstGeom>
          <a:ln w="38100">
            <a:solidFill>
              <a:srgbClr val="FF5757"/>
            </a:solidFill>
            <a:tailEnd type="arrow"/>
          </a:ln>
        </p:spPr>
        <p:style>
          <a:lnRef idx="1">
            <a:schemeClr val="accent1"/>
          </a:lnRef>
          <a:fillRef idx="0">
            <a:schemeClr val="accent1"/>
          </a:fillRef>
          <a:effectRef idx="0">
            <a:schemeClr val="accent1"/>
          </a:effectRef>
          <a:fontRef idx="minor">
            <a:schemeClr val="tx1"/>
          </a:fontRef>
        </p:style>
      </p:cxnSp>
      <p:sp>
        <p:nvSpPr>
          <p:cNvPr id="23" name="角丸四角形 22"/>
          <p:cNvSpPr/>
          <p:nvPr/>
        </p:nvSpPr>
        <p:spPr>
          <a:xfrm>
            <a:off x="2429212" y="1959428"/>
            <a:ext cx="2113759" cy="1541579"/>
          </a:xfrm>
          <a:prstGeom prst="roundRect">
            <a:avLst/>
          </a:prstGeom>
          <a:noFill/>
          <a:ln w="50800">
            <a:solidFill>
              <a:srgbClr val="F60AE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a:xfrm>
            <a:off x="4594229" y="1973942"/>
            <a:ext cx="2102297" cy="1509487"/>
          </a:xfrm>
          <a:prstGeom prst="roundRect">
            <a:avLst/>
          </a:prstGeom>
          <a:noFill/>
          <a:ln w="50800">
            <a:solidFill>
              <a:srgbClr val="F60AE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角丸四角形 28"/>
          <p:cNvSpPr/>
          <p:nvPr/>
        </p:nvSpPr>
        <p:spPr>
          <a:xfrm>
            <a:off x="2429212" y="1451428"/>
            <a:ext cx="6491732" cy="321387"/>
          </a:xfrm>
          <a:prstGeom prst="roundRect">
            <a:avLst/>
          </a:prstGeom>
          <a:noFill/>
          <a:ln w="50800">
            <a:solidFill>
              <a:srgbClr val="F60AE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 32"/>
          <p:cNvSpPr/>
          <p:nvPr/>
        </p:nvSpPr>
        <p:spPr>
          <a:xfrm>
            <a:off x="6724428" y="1959427"/>
            <a:ext cx="2129286" cy="1524001"/>
          </a:xfrm>
          <a:prstGeom prst="roundRect">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711299" y="5750956"/>
            <a:ext cx="5998613" cy="307777"/>
          </a:xfrm>
          <a:prstGeom prst="rect">
            <a:avLst/>
          </a:prstGeom>
          <a:noFill/>
        </p:spPr>
        <p:txBody>
          <a:bodyPr wrap="square" rtlCol="0">
            <a:spAutoFit/>
          </a:bodyPr>
          <a:lstStyle/>
          <a:p>
            <a:pPr marL="365760" lvl="1">
              <a:spcBef>
                <a:spcPts val="550"/>
              </a:spcBef>
              <a:buClr>
                <a:srgbClr val="94B6D2"/>
              </a:buClr>
              <a:buSzPct val="70000"/>
            </a:pPr>
            <a:r>
              <a:rPr lang="ja-JP" altLang="en-US" sz="1400" b="1" dirty="0">
                <a:solidFill>
                  <a:srgbClr val="0070C0"/>
                </a:solidFill>
                <a:latin typeface="ＭＳ ゴシック" panose="020B0609070205080204" pitchFamily="49" charset="-128"/>
                <a:ea typeface="ＭＳ ゴシック" panose="020B0609070205080204" pitchFamily="49" charset="-128"/>
              </a:rPr>
              <a:t>このシートにかかる情報を共有する者を記入してください</a:t>
            </a:r>
            <a:endParaRPr lang="en-US" altLang="ja-JP" sz="1400" b="1" dirty="0">
              <a:solidFill>
                <a:srgbClr val="0070C0"/>
              </a:solidFill>
              <a:latin typeface="ＭＳ ゴシック" panose="020B0609070205080204" pitchFamily="49" charset="-128"/>
              <a:ea typeface="ＭＳ ゴシック" panose="020B0609070205080204" pitchFamily="49" charset="-128"/>
            </a:endParaRPr>
          </a:p>
        </p:txBody>
      </p:sp>
      <p:sp>
        <p:nvSpPr>
          <p:cNvPr id="34" name="テキスト ボックス 33"/>
          <p:cNvSpPr txBox="1"/>
          <p:nvPr/>
        </p:nvSpPr>
        <p:spPr>
          <a:xfrm>
            <a:off x="3059832" y="6413739"/>
            <a:ext cx="5922735" cy="307777"/>
          </a:xfrm>
          <a:prstGeom prst="rect">
            <a:avLst/>
          </a:prstGeom>
          <a:noFill/>
        </p:spPr>
        <p:txBody>
          <a:bodyPr wrap="square" rtlCol="0" anchor="ctr">
            <a:spAutoFit/>
          </a:bodyPr>
          <a:lstStyle/>
          <a:p>
            <a:pPr marL="365760" lvl="1">
              <a:spcBef>
                <a:spcPts val="550"/>
              </a:spcBef>
              <a:buClr>
                <a:srgbClr val="94B6D2"/>
              </a:buClr>
              <a:buSzPct val="70000"/>
            </a:pPr>
            <a:r>
              <a:rPr lang="ja-JP" altLang="en-US" sz="1400" b="1" dirty="0">
                <a:solidFill>
                  <a:srgbClr val="0070C0"/>
                </a:solidFill>
                <a:latin typeface="ＭＳ ゴシック" panose="020B0609070205080204" pitchFamily="49" charset="-128"/>
                <a:ea typeface="ＭＳ ゴシック" panose="020B0609070205080204" pitchFamily="49" charset="-128"/>
              </a:rPr>
              <a:t>調整内容を記入した日付</a:t>
            </a:r>
            <a:r>
              <a:rPr lang="ja-JP" altLang="en-US" sz="1400" b="1" dirty="0" smtClean="0">
                <a:solidFill>
                  <a:srgbClr val="0070C0"/>
                </a:solidFill>
                <a:latin typeface="ＭＳ ゴシック" panose="020B0609070205080204" pitchFamily="49" charset="-128"/>
                <a:ea typeface="ＭＳ ゴシック" panose="020B0609070205080204" pitchFamily="49" charset="-128"/>
              </a:rPr>
              <a:t>です。次回</a:t>
            </a:r>
            <a:r>
              <a:rPr lang="ja-JP" altLang="en-US" sz="1400" b="1" dirty="0">
                <a:solidFill>
                  <a:srgbClr val="0070C0"/>
                </a:solidFill>
                <a:latin typeface="ＭＳ ゴシック" panose="020B0609070205080204" pitchFamily="49" charset="-128"/>
                <a:ea typeface="ＭＳ ゴシック" panose="020B0609070205080204" pitchFamily="49" charset="-128"/>
              </a:rPr>
              <a:t>更新予定日も記入してください</a:t>
            </a:r>
          </a:p>
        </p:txBody>
      </p:sp>
      <p:cxnSp>
        <p:nvCxnSpPr>
          <p:cNvPr id="35" name="直線矢印コネクタ 34"/>
          <p:cNvCxnSpPr/>
          <p:nvPr/>
        </p:nvCxnSpPr>
        <p:spPr>
          <a:xfrm flipV="1">
            <a:off x="1835696" y="1772816"/>
            <a:ext cx="792088" cy="2123169"/>
          </a:xfrm>
          <a:prstGeom prst="straightConnector1">
            <a:avLst/>
          </a:prstGeom>
          <a:ln w="38100">
            <a:solidFill>
              <a:srgbClr val="F60AEB"/>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flipV="1">
            <a:off x="1979712" y="3501008"/>
            <a:ext cx="648072" cy="371687"/>
          </a:xfrm>
          <a:prstGeom prst="straightConnector1">
            <a:avLst/>
          </a:prstGeom>
          <a:ln w="38100">
            <a:solidFill>
              <a:srgbClr val="F60AEB"/>
            </a:solidFill>
            <a:tailEnd type="arrow"/>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V="1">
            <a:off x="2231740" y="3501008"/>
            <a:ext cx="2700300" cy="498663"/>
          </a:xfrm>
          <a:prstGeom prst="straightConnector1">
            <a:avLst/>
          </a:prstGeom>
          <a:ln w="38100">
            <a:solidFill>
              <a:srgbClr val="F60AEB"/>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013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arn(inVertical)">
                                      <p:cBhvr>
                                        <p:cTn id="7" dur="500"/>
                                        <p:tgtEl>
                                          <p:spTgt spid="2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barn(inVertical)">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barn(inVertical)">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barn(inVertical)">
                                      <p:cBhvr>
                                        <p:cTn id="22" dur="5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barn(inVertical)">
                                      <p:cBhvr>
                                        <p:cTn id="27" dur="500"/>
                                        <p:tgtEl>
                                          <p:spTgt spid="2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barn(inVertical)">
                                      <p:cBhvr>
                                        <p:cTn id="32" dur="500"/>
                                        <p:tgtEl>
                                          <p:spTgt spid="31"/>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barn(inVertical)">
                                      <p:cBhvr>
                                        <p:cTn id="37" dur="500"/>
                                        <p:tgtEl>
                                          <p:spTgt spid="32"/>
                                        </p:tgtEl>
                                      </p:cBhvr>
                                    </p:animEffect>
                                  </p:childTnLst>
                                </p:cTn>
                              </p:par>
                              <p:par>
                                <p:cTn id="38" presetID="16" presetClass="entr" presetSubtype="21" fill="hold" nodeType="with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barn(inVertical)">
                                      <p:cBhvr>
                                        <p:cTn id="40" dur="500"/>
                                        <p:tgtEl>
                                          <p:spTgt spid="20"/>
                                        </p:tgtEl>
                                      </p:cBhvr>
                                    </p:animEffect>
                                  </p:childTnLst>
                                </p:cTn>
                              </p:par>
                              <p:par>
                                <p:cTn id="41" presetID="16" presetClass="entr" presetSubtype="21" fill="hold" nodeType="withEffect">
                                  <p:stCondLst>
                                    <p:cond delay="0"/>
                                  </p:stCondLst>
                                  <p:childTnLst>
                                    <p:set>
                                      <p:cBhvr>
                                        <p:cTn id="42" dur="1" fill="hold">
                                          <p:stCondLst>
                                            <p:cond delay="0"/>
                                          </p:stCondLst>
                                        </p:cTn>
                                        <p:tgtEl>
                                          <p:spTgt spid="35"/>
                                        </p:tgtEl>
                                        <p:attrNameLst>
                                          <p:attrName>style.visibility</p:attrName>
                                        </p:attrNameLst>
                                      </p:cBhvr>
                                      <p:to>
                                        <p:strVal val="visible"/>
                                      </p:to>
                                    </p:set>
                                    <p:animEffect transition="in" filter="barn(inVertical)">
                                      <p:cBhvr>
                                        <p:cTn id="43" dur="500"/>
                                        <p:tgtEl>
                                          <p:spTgt spid="35"/>
                                        </p:tgtEl>
                                      </p:cBhvr>
                                    </p:animEffect>
                                  </p:childTnLst>
                                </p:cTn>
                              </p:par>
                              <p:par>
                                <p:cTn id="44" presetID="16" presetClass="entr" presetSubtype="21" fill="hold" nodeType="with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barn(inVertical)">
                                      <p:cBhvr>
                                        <p:cTn id="46" dur="500"/>
                                        <p:tgtEl>
                                          <p:spTgt spid="24"/>
                                        </p:tgtEl>
                                      </p:cBhvr>
                                    </p:animEffect>
                                  </p:childTnLst>
                                </p:cTn>
                              </p:par>
                              <p:par>
                                <p:cTn id="47" presetID="16" presetClass="entr" presetSubtype="21" fill="hold" nodeType="withEffect">
                                  <p:stCondLst>
                                    <p:cond delay="0"/>
                                  </p:stCondLst>
                                  <p:childTnLst>
                                    <p:set>
                                      <p:cBhvr>
                                        <p:cTn id="48" dur="1" fill="hold">
                                          <p:stCondLst>
                                            <p:cond delay="0"/>
                                          </p:stCondLst>
                                        </p:cTn>
                                        <p:tgtEl>
                                          <p:spTgt spid="36"/>
                                        </p:tgtEl>
                                        <p:attrNameLst>
                                          <p:attrName>style.visibility</p:attrName>
                                        </p:attrNameLst>
                                      </p:cBhvr>
                                      <p:to>
                                        <p:strVal val="visible"/>
                                      </p:to>
                                    </p:set>
                                    <p:animEffect transition="in" filter="barn(inVertical)">
                                      <p:cBhvr>
                                        <p:cTn id="49" dur="500"/>
                                        <p:tgtEl>
                                          <p:spTgt spid="36"/>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33"/>
                                        </p:tgtEl>
                                        <p:attrNameLst>
                                          <p:attrName>style.visibility</p:attrName>
                                        </p:attrNameLst>
                                      </p:cBhvr>
                                      <p:to>
                                        <p:strVal val="visible"/>
                                      </p:to>
                                    </p:set>
                                    <p:animEffect transition="in" filter="barn(inVertical)">
                                      <p:cBhvr>
                                        <p:cTn id="54" dur="500"/>
                                        <p:tgtEl>
                                          <p:spTgt spid="33"/>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grpId="0" nodeType="clickEffect">
                                  <p:stCondLst>
                                    <p:cond delay="0"/>
                                  </p:stCondLst>
                                  <p:childTnLst>
                                    <p:set>
                                      <p:cBhvr>
                                        <p:cTn id="58" dur="1" fill="hold">
                                          <p:stCondLst>
                                            <p:cond delay="0"/>
                                          </p:stCondLst>
                                        </p:cTn>
                                        <p:tgtEl>
                                          <p:spTgt spid="30"/>
                                        </p:tgtEl>
                                        <p:attrNameLst>
                                          <p:attrName>style.visibility</p:attrName>
                                        </p:attrNameLst>
                                      </p:cBhvr>
                                      <p:to>
                                        <p:strVal val="visible"/>
                                      </p:to>
                                    </p:set>
                                    <p:animEffect transition="in" filter="barn(inVertical)">
                                      <p:cBhvr>
                                        <p:cTn id="59" dur="500"/>
                                        <p:tgtEl>
                                          <p:spTgt spid="30"/>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grpId="0" nodeType="click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barn(inVertical)">
                                      <p:cBhvr>
                                        <p:cTn id="64" dur="500"/>
                                        <p:tgtEl>
                                          <p:spTgt spid="18"/>
                                        </p:tgtEl>
                                      </p:cBhvr>
                                    </p:animEffect>
                                  </p:childTnLst>
                                </p:cTn>
                              </p:par>
                            </p:childTnLst>
                          </p:cTn>
                        </p:par>
                      </p:childTnLst>
                    </p:cTn>
                  </p:par>
                  <p:par>
                    <p:cTn id="65" fill="hold">
                      <p:stCondLst>
                        <p:cond delay="indefinite"/>
                      </p:stCondLst>
                      <p:childTnLst>
                        <p:par>
                          <p:cTn id="66" fill="hold">
                            <p:stCondLst>
                              <p:cond delay="0"/>
                            </p:stCondLst>
                            <p:childTnLst>
                              <p:par>
                                <p:cTn id="67" presetID="16" presetClass="entr" presetSubtype="21" fill="hold" grpId="0" nodeType="clickEffect">
                                  <p:stCondLst>
                                    <p:cond delay="0"/>
                                  </p:stCondLst>
                                  <p:childTnLst>
                                    <p:set>
                                      <p:cBhvr>
                                        <p:cTn id="68" dur="1" fill="hold">
                                          <p:stCondLst>
                                            <p:cond delay="0"/>
                                          </p:stCondLst>
                                        </p:cTn>
                                        <p:tgtEl>
                                          <p:spTgt spid="25"/>
                                        </p:tgtEl>
                                        <p:attrNameLst>
                                          <p:attrName>style.visibility</p:attrName>
                                        </p:attrNameLst>
                                      </p:cBhvr>
                                      <p:to>
                                        <p:strVal val="visible"/>
                                      </p:to>
                                    </p:set>
                                    <p:animEffect transition="in" filter="barn(inVertical)">
                                      <p:cBhvr>
                                        <p:cTn id="69" dur="500"/>
                                        <p:tgtEl>
                                          <p:spTgt spid="25"/>
                                        </p:tgtEl>
                                      </p:cBhvr>
                                    </p:animEffect>
                                  </p:childTnLst>
                                </p:cTn>
                              </p:par>
                            </p:childTnLst>
                          </p:cTn>
                        </p:par>
                      </p:childTnLst>
                    </p:cTn>
                  </p:par>
                  <p:par>
                    <p:cTn id="70" fill="hold">
                      <p:stCondLst>
                        <p:cond delay="indefinite"/>
                      </p:stCondLst>
                      <p:childTnLst>
                        <p:par>
                          <p:cTn id="71" fill="hold">
                            <p:stCondLst>
                              <p:cond delay="0"/>
                            </p:stCondLst>
                            <p:childTnLst>
                              <p:par>
                                <p:cTn id="72" presetID="16" presetClass="entr" presetSubtype="21" fill="hold" nodeType="clickEffect">
                                  <p:stCondLst>
                                    <p:cond delay="0"/>
                                  </p:stCondLst>
                                  <p:childTnLst>
                                    <p:set>
                                      <p:cBhvr>
                                        <p:cTn id="73" dur="1" fill="hold">
                                          <p:stCondLst>
                                            <p:cond delay="0"/>
                                          </p:stCondLst>
                                        </p:cTn>
                                        <p:tgtEl>
                                          <p:spTgt spid="38"/>
                                        </p:tgtEl>
                                        <p:attrNameLst>
                                          <p:attrName>style.visibility</p:attrName>
                                        </p:attrNameLst>
                                      </p:cBhvr>
                                      <p:to>
                                        <p:strVal val="visible"/>
                                      </p:to>
                                    </p:set>
                                    <p:animEffect transition="in" filter="barn(inVertical)">
                                      <p:cBhvr>
                                        <p:cTn id="74" dur="500"/>
                                        <p:tgtEl>
                                          <p:spTgt spid="38"/>
                                        </p:tgtEl>
                                      </p:cBhvr>
                                    </p:animEffect>
                                  </p:childTnLst>
                                </p:cTn>
                              </p:par>
                              <p:par>
                                <p:cTn id="75" presetID="16" presetClass="entr" presetSubtype="21" fill="hold" nodeType="withEffect">
                                  <p:stCondLst>
                                    <p:cond delay="0"/>
                                  </p:stCondLst>
                                  <p:childTnLst>
                                    <p:set>
                                      <p:cBhvr>
                                        <p:cTn id="76" dur="1" fill="hold">
                                          <p:stCondLst>
                                            <p:cond delay="0"/>
                                          </p:stCondLst>
                                        </p:cTn>
                                        <p:tgtEl>
                                          <p:spTgt spid="39"/>
                                        </p:tgtEl>
                                        <p:attrNameLst>
                                          <p:attrName>style.visibility</p:attrName>
                                        </p:attrNameLst>
                                      </p:cBhvr>
                                      <p:to>
                                        <p:strVal val="visible"/>
                                      </p:to>
                                    </p:set>
                                    <p:animEffect transition="in" filter="barn(inVertical)">
                                      <p:cBhvr>
                                        <p:cTn id="77" dur="500"/>
                                        <p:tgtEl>
                                          <p:spTgt spid="39"/>
                                        </p:tgtEl>
                                      </p:cBhvr>
                                    </p:animEffect>
                                  </p:childTnLst>
                                </p:cTn>
                              </p:par>
                              <p:par>
                                <p:cTn id="78" presetID="16" presetClass="entr" presetSubtype="21" fill="hold" nodeType="withEffect">
                                  <p:stCondLst>
                                    <p:cond delay="0"/>
                                  </p:stCondLst>
                                  <p:childTnLst>
                                    <p:set>
                                      <p:cBhvr>
                                        <p:cTn id="79" dur="1" fill="hold">
                                          <p:stCondLst>
                                            <p:cond delay="0"/>
                                          </p:stCondLst>
                                        </p:cTn>
                                        <p:tgtEl>
                                          <p:spTgt spid="40"/>
                                        </p:tgtEl>
                                        <p:attrNameLst>
                                          <p:attrName>style.visibility</p:attrName>
                                        </p:attrNameLst>
                                      </p:cBhvr>
                                      <p:to>
                                        <p:strVal val="visible"/>
                                      </p:to>
                                    </p:set>
                                    <p:animEffect transition="in" filter="barn(inVertical)">
                                      <p:cBhvr>
                                        <p:cTn id="80"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6" grpId="0" animBg="1"/>
      <p:bldP spid="18" grpId="0" animBg="1"/>
      <p:bldP spid="25" grpId="0"/>
      <p:bldP spid="30" grpId="0" animBg="1"/>
      <p:bldP spid="31" grpId="0"/>
      <p:bldP spid="23" grpId="0" animBg="1"/>
      <p:bldP spid="27" grpId="0" animBg="1"/>
      <p:bldP spid="29" grpId="0" animBg="1"/>
      <p:bldP spid="3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28600"/>
            <a:ext cx="8964488" cy="990600"/>
          </a:xfrm>
        </p:spPr>
        <p:txBody>
          <a:bodyPr>
            <a:noAutofit/>
          </a:bodyPr>
          <a:lstStyle/>
          <a:p>
            <a:r>
              <a:rPr lang="ja-JP" altLang="en-US" sz="3800" dirty="0" smtClean="0">
                <a:latin typeface="HG丸ｺﾞｼｯｸM-PRO" panose="020F0600000000000000" pitchFamily="50" charset="-128"/>
                <a:ea typeface="HG丸ｺﾞｼｯｸM-PRO" panose="020F0600000000000000" pitchFamily="50" charset="-128"/>
              </a:rPr>
              <a:t>雇用</a:t>
            </a:r>
            <a:r>
              <a:rPr lang="ja-JP" altLang="en-US" sz="3800" dirty="0">
                <a:latin typeface="HG丸ｺﾞｼｯｸM-PRO" panose="020F0600000000000000" pitchFamily="50" charset="-128"/>
                <a:ea typeface="HG丸ｺﾞｼｯｸM-PRO" panose="020F0600000000000000" pitchFamily="50" charset="-128"/>
              </a:rPr>
              <a:t>管理</a:t>
            </a:r>
            <a:r>
              <a:rPr lang="ja-JP" altLang="en-US" sz="3800" dirty="0" smtClean="0">
                <a:latin typeface="HG丸ｺﾞｼｯｸM-PRO" panose="020F0600000000000000" pitchFamily="50" charset="-128"/>
                <a:ea typeface="HG丸ｺﾞｼｯｸM-PRO" panose="020F0600000000000000" pitchFamily="50" charset="-128"/>
              </a:rPr>
              <a:t>ツール活用の主な流れ</a:t>
            </a:r>
            <a:endParaRPr kumimoji="1" lang="ja-JP" altLang="en-US" sz="38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sz="quarter" idx="1"/>
          </p:nvPr>
        </p:nvSpPr>
        <p:spPr>
          <a:xfrm>
            <a:off x="0" y="1600200"/>
            <a:ext cx="5652120" cy="5141168"/>
          </a:xfrm>
        </p:spPr>
        <p:txBody>
          <a:bodyPr>
            <a:normAutofit/>
          </a:bodyPr>
          <a:lstStyle/>
          <a:p>
            <a:pPr marL="0" indent="0">
              <a:buNone/>
            </a:pPr>
            <a:r>
              <a:rPr lang="ja-JP" altLang="en-US" sz="2000" dirty="0">
                <a:latin typeface="HG丸ｺﾞｼｯｸM-PRO" panose="020F0600000000000000" pitchFamily="50" charset="-128"/>
                <a:ea typeface="HG丸ｺﾞｼｯｸM-PRO" panose="020F0600000000000000" pitchFamily="50" charset="-128"/>
              </a:rPr>
              <a:t>　１</a:t>
            </a:r>
            <a:r>
              <a:rPr lang="ja-JP" altLang="en-US" sz="2000" dirty="0" smtClean="0">
                <a:latin typeface="HG丸ｺﾞｼｯｸM-PRO" panose="020F0600000000000000" pitchFamily="50" charset="-128"/>
                <a:ea typeface="HG丸ｺﾞｼｯｸM-PRO" panose="020F0600000000000000" pitchFamily="50" charset="-128"/>
              </a:rPr>
              <a:t>．セミナーでの内容を</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　　社内に持ち帰り、人事</a:t>
            </a:r>
            <a:r>
              <a:rPr lang="ja-JP" altLang="en-US" sz="2000" dirty="0">
                <a:latin typeface="HG丸ｺﾞｼｯｸM-PRO" panose="020F0600000000000000" pitchFamily="50" charset="-128"/>
                <a:ea typeface="HG丸ｺﾞｼｯｸM-PRO" panose="020F0600000000000000" pitchFamily="50" charset="-128"/>
              </a:rPr>
              <a:t>担当者や上長が</a:t>
            </a:r>
            <a:r>
              <a:rPr lang="ja-JP" altLang="en-US" sz="2000" dirty="0" smtClean="0">
                <a:latin typeface="HG丸ｺﾞｼｯｸM-PRO" panose="020F0600000000000000" pitchFamily="50" charset="-128"/>
                <a:ea typeface="HG丸ｺﾞｼｯｸM-PRO" panose="020F0600000000000000" pitchFamily="50" charset="-128"/>
              </a:rPr>
              <a:t>、</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　　導入予定の障</a:t>
            </a:r>
            <a:r>
              <a:rPr lang="ja-JP" altLang="en-US" sz="2000" dirty="0">
                <a:latin typeface="HG丸ｺﾞｼｯｸM-PRO" panose="020F0600000000000000" pitchFamily="50" charset="-128"/>
                <a:ea typeface="HG丸ｺﾞｼｯｸM-PRO" panose="020F0600000000000000" pitchFamily="50" charset="-128"/>
              </a:rPr>
              <a:t>がいのある</a:t>
            </a:r>
            <a:r>
              <a:rPr lang="ja-JP" altLang="en-US" sz="2000" dirty="0" smtClean="0">
                <a:latin typeface="HG丸ｺﾞｼｯｸM-PRO" panose="020F0600000000000000" pitchFamily="50" charset="-128"/>
                <a:ea typeface="HG丸ｺﾞｼｯｸM-PRO" panose="020F0600000000000000" pitchFamily="50" charset="-128"/>
              </a:rPr>
              <a:t>従業員にとって</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　　必要なツールについて話し合う。</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２．障がいのある従業員に対し、</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　　導入の目的</a:t>
            </a:r>
            <a:r>
              <a:rPr lang="ja-JP" altLang="en-US" sz="2000" dirty="0">
                <a:latin typeface="HG丸ｺﾞｼｯｸM-PRO" panose="020F0600000000000000" pitchFamily="50" charset="-128"/>
                <a:ea typeface="HG丸ｺﾞｼｯｸM-PRO" panose="020F0600000000000000" pitchFamily="50" charset="-128"/>
              </a:rPr>
              <a:t>を説明する。</a:t>
            </a:r>
            <a:endParaRPr lang="en-US" altLang="ja-JP" sz="2000" dirty="0">
              <a:latin typeface="HG丸ｺﾞｼｯｸM-PRO" panose="020F0600000000000000" pitchFamily="50" charset="-128"/>
              <a:ea typeface="HG丸ｺﾞｼｯｸM-PRO" panose="020F0600000000000000" pitchFamily="50" charset="-128"/>
            </a:endParaRPr>
          </a:p>
          <a:p>
            <a:pPr marL="0" indent="0">
              <a:buNone/>
            </a:pPr>
            <a:r>
              <a:rPr lang="ja-JP" altLang="en-US" sz="1800" dirty="0" smtClean="0">
                <a:latin typeface="HG丸ｺﾞｼｯｸM-PRO" panose="020F0600000000000000" pitchFamily="50" charset="-128"/>
                <a:ea typeface="HG丸ｺﾞｼｯｸM-PRO" panose="020F0600000000000000" pitchFamily="50" charset="-128"/>
              </a:rPr>
              <a:t>　　　　・体調の波を自他共に把握して</a:t>
            </a:r>
            <a:endParaRPr lang="en-US" altLang="ja-JP" sz="18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　　　　早期対応ができるように</a:t>
            </a:r>
            <a:endParaRPr lang="en-US" altLang="ja-JP" sz="18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　　　・直接質問し辛いことを</a:t>
            </a:r>
            <a:endParaRPr lang="en-US" altLang="ja-JP" sz="18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　　　　コメント欄に記入できるように</a:t>
            </a:r>
            <a:endParaRPr lang="en-US" altLang="ja-JP" sz="18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　　　・配慮することとセルフケアを</a:t>
            </a:r>
            <a:endParaRPr lang="en-US" altLang="ja-JP" sz="18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800" dirty="0">
                <a:latin typeface="HG丸ｺﾞｼｯｸM-PRO" panose="020F0600000000000000" pitchFamily="50" charset="-128"/>
                <a:ea typeface="HG丸ｺﾞｼｯｸM-PRO" panose="020F0600000000000000" pitchFamily="50" charset="-128"/>
              </a:rPr>
              <a:t>　</a:t>
            </a:r>
            <a:r>
              <a:rPr lang="ja-JP" altLang="en-US" sz="1800" dirty="0" smtClean="0">
                <a:latin typeface="HG丸ｺﾞｼｯｸM-PRO" panose="020F0600000000000000" pitchFamily="50" charset="-128"/>
                <a:ea typeface="HG丸ｺﾞｼｯｸM-PRO" panose="020F0600000000000000" pitchFamily="50" charset="-128"/>
              </a:rPr>
              <a:t>　　　　整理するために　等</a:t>
            </a:r>
            <a:endParaRPr lang="en-US" altLang="ja-JP" sz="1800" dirty="0" smtClean="0">
              <a:latin typeface="HG丸ｺﾞｼｯｸM-PRO" panose="020F0600000000000000" pitchFamily="50" charset="-128"/>
              <a:ea typeface="HG丸ｺﾞｼｯｸM-PRO" panose="020F0600000000000000" pitchFamily="50" charset="-128"/>
            </a:endParaRPr>
          </a:p>
        </p:txBody>
      </p:sp>
      <p:sp>
        <p:nvSpPr>
          <p:cNvPr id="7" name="スライド番号プレースホルダー 6"/>
          <p:cNvSpPr>
            <a:spLocks noGrp="1"/>
          </p:cNvSpPr>
          <p:nvPr>
            <p:ph type="sldNum" sz="quarter" idx="12"/>
          </p:nvPr>
        </p:nvSpPr>
        <p:spPr/>
        <p:txBody>
          <a:bodyPr>
            <a:normAutofit/>
          </a:bodyPr>
          <a:lstStyle/>
          <a:p>
            <a:fld id="{F266F6C1-BB42-4B61-9E79-5DF884A7E1F2}" type="slidenum">
              <a:rPr kumimoji="1" lang="ja-JP" altLang="en-US" smtClean="0"/>
              <a:t>13</a:t>
            </a:fld>
            <a:endParaRPr kumimoji="1" lang="ja-JP" altLang="en-US" dirty="0"/>
          </a:p>
        </p:txBody>
      </p:sp>
      <p:sp>
        <p:nvSpPr>
          <p:cNvPr id="6" name="角丸四角形 5"/>
          <p:cNvSpPr/>
          <p:nvPr/>
        </p:nvSpPr>
        <p:spPr>
          <a:xfrm>
            <a:off x="6084168" y="4321561"/>
            <a:ext cx="2520280"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ツール導入の</a:t>
            </a:r>
            <a:endParaRPr kumimoji="1"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目的説明</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8" name="角丸四角形 7"/>
          <p:cNvSpPr/>
          <p:nvPr/>
        </p:nvSpPr>
        <p:spPr>
          <a:xfrm>
            <a:off x="6084168" y="1844824"/>
            <a:ext cx="2520280"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導入ツールの</a:t>
            </a:r>
            <a:endParaRPr kumimoji="1"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協議・決定</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11" name="グループ化 10"/>
          <p:cNvGrpSpPr/>
          <p:nvPr/>
        </p:nvGrpSpPr>
        <p:grpSpPr>
          <a:xfrm>
            <a:off x="4399517" y="2943650"/>
            <a:ext cx="2505203" cy="1224136"/>
            <a:chOff x="4443060" y="2900107"/>
            <a:chExt cx="2505203" cy="1224136"/>
          </a:xfrm>
        </p:grpSpPr>
        <p:sp>
          <p:nvSpPr>
            <p:cNvPr id="9" name="円形吹き出し 8"/>
            <p:cNvSpPr/>
            <p:nvPr/>
          </p:nvSpPr>
          <p:spPr>
            <a:xfrm>
              <a:off x="4443060" y="2900107"/>
              <a:ext cx="2505203" cy="1224136"/>
            </a:xfrm>
            <a:prstGeom prst="wedgeEllipseCallout">
              <a:avLst>
                <a:gd name="adj1" fmla="val -42940"/>
                <a:gd name="adj2" fmla="val -4776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latin typeface="HG丸ｺﾞｼｯｸM-PRO" panose="020F0600000000000000" pitchFamily="50" charset="-128"/>
                <a:ea typeface="HG丸ｺﾞｼｯｸM-PRO" panose="020F0600000000000000" pitchFamily="50" charset="-128"/>
              </a:endParaRPr>
            </a:p>
          </p:txBody>
        </p:sp>
        <p:sp>
          <p:nvSpPr>
            <p:cNvPr id="10" name="テキスト ボックス 9"/>
            <p:cNvSpPr txBox="1"/>
            <p:nvPr/>
          </p:nvSpPr>
          <p:spPr>
            <a:xfrm>
              <a:off x="4731091" y="3189008"/>
              <a:ext cx="2217172" cy="646331"/>
            </a:xfrm>
            <a:prstGeom prst="rect">
              <a:avLst/>
            </a:prstGeom>
            <a:noFill/>
          </p:spPr>
          <p:txBody>
            <a:bodyPr wrap="square" rtlCol="0">
              <a:spAutoFit/>
            </a:bodyPr>
            <a:lstStyle/>
            <a:p>
              <a:r>
                <a:rPr lang="ja-JP" altLang="en-US" dirty="0">
                  <a:solidFill>
                    <a:srgbClr val="FF0000"/>
                  </a:solidFill>
                  <a:latin typeface="HG丸ｺﾞｼｯｸM-PRO" panose="020F0600000000000000" pitchFamily="50" charset="-128"/>
                  <a:ea typeface="HG丸ｺﾞｼｯｸM-PRO" panose="020F0600000000000000" pitchFamily="50" charset="-128"/>
                </a:rPr>
                <a:t>課題となっていることは何か</a:t>
              </a:r>
            </a:p>
          </p:txBody>
        </p:sp>
      </p:grpSp>
      <p:grpSp>
        <p:nvGrpSpPr>
          <p:cNvPr id="12" name="グループ化 11"/>
          <p:cNvGrpSpPr/>
          <p:nvPr/>
        </p:nvGrpSpPr>
        <p:grpSpPr>
          <a:xfrm>
            <a:off x="4687547" y="5517232"/>
            <a:ext cx="2505203" cy="1224136"/>
            <a:chOff x="4443060" y="2900107"/>
            <a:chExt cx="2505203" cy="1224136"/>
          </a:xfrm>
        </p:grpSpPr>
        <p:sp>
          <p:nvSpPr>
            <p:cNvPr id="13" name="円形吹き出し 12"/>
            <p:cNvSpPr/>
            <p:nvPr/>
          </p:nvSpPr>
          <p:spPr>
            <a:xfrm>
              <a:off x="4443060" y="2900107"/>
              <a:ext cx="2505203" cy="1224136"/>
            </a:xfrm>
            <a:prstGeom prst="wedgeEllipseCallout">
              <a:avLst>
                <a:gd name="adj1" fmla="val -42940"/>
                <a:gd name="adj2" fmla="val -4776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latin typeface="HG丸ｺﾞｼｯｸM-PRO" panose="020F0600000000000000" pitchFamily="50" charset="-128"/>
                <a:ea typeface="HG丸ｺﾞｼｯｸM-PRO" panose="020F0600000000000000" pitchFamily="50" charset="-128"/>
              </a:endParaRPr>
            </a:p>
          </p:txBody>
        </p:sp>
        <p:sp>
          <p:nvSpPr>
            <p:cNvPr id="14" name="テキスト ボックス 13"/>
            <p:cNvSpPr txBox="1"/>
            <p:nvPr/>
          </p:nvSpPr>
          <p:spPr>
            <a:xfrm>
              <a:off x="4731091" y="3072893"/>
              <a:ext cx="2217172" cy="923330"/>
            </a:xfrm>
            <a:prstGeom prst="rect">
              <a:avLst/>
            </a:prstGeom>
            <a:noFill/>
          </p:spPr>
          <p:txBody>
            <a:bodyPr wrap="square" rtlCol="0">
              <a:spAutoFit/>
            </a:bodyPr>
            <a:lstStyle/>
            <a:p>
              <a:r>
                <a:rPr lang="ja-JP" altLang="en-US" dirty="0" smtClean="0">
                  <a:solidFill>
                    <a:srgbClr val="FF0000"/>
                  </a:solidFill>
                  <a:latin typeface="HG丸ｺﾞｼｯｸM-PRO" panose="020F0600000000000000" pitchFamily="50" charset="-128"/>
                  <a:ea typeface="HG丸ｺﾞｼｯｸM-PRO" panose="020F0600000000000000" pitchFamily="50" charset="-128"/>
                </a:rPr>
                <a:t>なぜ取り組むのか</a:t>
              </a:r>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a:p>
              <a:r>
                <a:rPr lang="ja-JP" altLang="en-US" dirty="0">
                  <a:solidFill>
                    <a:srgbClr val="FF0000"/>
                  </a:solidFill>
                  <a:latin typeface="HG丸ｺﾞｼｯｸM-PRO" panose="020F0600000000000000" pitchFamily="50" charset="-128"/>
                  <a:ea typeface="HG丸ｺﾞｼｯｸM-PRO" panose="020F0600000000000000" pitchFamily="50" charset="-128"/>
                </a:rPr>
                <a:t>どう</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いうメリットが</a:t>
              </a:r>
              <a:r>
                <a:rPr lang="ja-JP" altLang="en-US" dirty="0">
                  <a:solidFill>
                    <a:srgbClr val="FF0000"/>
                  </a:solidFill>
                  <a:latin typeface="HG丸ｺﾞｼｯｸM-PRO" panose="020F0600000000000000" pitchFamily="50" charset="-128"/>
                  <a:ea typeface="HG丸ｺﾞｼｯｸM-PRO" panose="020F0600000000000000" pitchFamily="50" charset="-128"/>
                </a:rPr>
                <a:t>あるか</a:t>
              </a:r>
            </a:p>
          </p:txBody>
        </p:sp>
      </p:grpSp>
      <p:sp>
        <p:nvSpPr>
          <p:cNvPr id="16" name="二等辺三角形 15"/>
          <p:cNvSpPr/>
          <p:nvPr/>
        </p:nvSpPr>
        <p:spPr>
          <a:xfrm rot="10800000">
            <a:off x="7020272" y="3168521"/>
            <a:ext cx="648072" cy="432048"/>
          </a:xfrm>
          <a:prstGeom prst="triangle">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二等辺三角形 14"/>
          <p:cNvSpPr/>
          <p:nvPr/>
        </p:nvSpPr>
        <p:spPr>
          <a:xfrm rot="10800000">
            <a:off x="7020272" y="3446834"/>
            <a:ext cx="648072" cy="432048"/>
          </a:xfrm>
          <a:prstGeom prst="triangle">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二等辺三角形 4"/>
          <p:cNvSpPr/>
          <p:nvPr/>
        </p:nvSpPr>
        <p:spPr>
          <a:xfrm rot="10800000">
            <a:off x="7020272" y="3746279"/>
            <a:ext cx="648072" cy="432048"/>
          </a:xfrm>
          <a:prstGeom prst="triangle">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rot="20534191">
            <a:off x="5279466" y="4222901"/>
            <a:ext cx="677108" cy="1349445"/>
          </a:xfrm>
          <a:prstGeom prst="rect">
            <a:avLst/>
          </a:prstGeom>
          <a:noFill/>
          <a:effectLst/>
        </p:spPr>
        <p:txBody>
          <a:bodyPr vert="eaVert"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3200" cap="none" spc="50" dirty="0" smtClean="0">
                <a:ln w="1143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重要！</a:t>
            </a:r>
            <a:endParaRPr lang="ja-JP" altLang="en-US" sz="3200" cap="none" spc="50" dirty="0">
              <a:ln w="11430"/>
              <a:solidFill>
                <a:srgbClr val="FF0000"/>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5060166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28600"/>
            <a:ext cx="8964488" cy="990600"/>
          </a:xfrm>
        </p:spPr>
        <p:txBody>
          <a:bodyPr>
            <a:noAutofit/>
          </a:bodyPr>
          <a:lstStyle/>
          <a:p>
            <a:r>
              <a:rPr lang="ja-JP" altLang="en-US" sz="3800" dirty="0" smtClean="0">
                <a:latin typeface="HG丸ｺﾞｼｯｸM-PRO" panose="020F0600000000000000" pitchFamily="50" charset="-128"/>
                <a:ea typeface="HG丸ｺﾞｼｯｸM-PRO" panose="020F0600000000000000" pitchFamily="50" charset="-128"/>
              </a:rPr>
              <a:t>雇用</a:t>
            </a:r>
            <a:r>
              <a:rPr lang="ja-JP" altLang="en-US" sz="3800" dirty="0">
                <a:latin typeface="HG丸ｺﾞｼｯｸM-PRO" panose="020F0600000000000000" pitchFamily="50" charset="-128"/>
                <a:ea typeface="HG丸ｺﾞｼｯｸM-PRO" panose="020F0600000000000000" pitchFamily="50" charset="-128"/>
              </a:rPr>
              <a:t>管理</a:t>
            </a:r>
            <a:r>
              <a:rPr lang="ja-JP" altLang="en-US" sz="3800" dirty="0" smtClean="0">
                <a:latin typeface="HG丸ｺﾞｼｯｸM-PRO" panose="020F0600000000000000" pitchFamily="50" charset="-128"/>
                <a:ea typeface="HG丸ｺﾞｼｯｸM-PRO" panose="020F0600000000000000" pitchFamily="50" charset="-128"/>
              </a:rPr>
              <a:t>ツール活用の主な流れ</a:t>
            </a:r>
            <a:endParaRPr kumimoji="1" lang="ja-JP" altLang="en-US" sz="38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sz="quarter" idx="1"/>
          </p:nvPr>
        </p:nvSpPr>
        <p:spPr>
          <a:xfrm>
            <a:off x="0" y="1600200"/>
            <a:ext cx="5652120" cy="5141168"/>
          </a:xfrm>
        </p:spPr>
        <p:txBody>
          <a:bodyPr>
            <a:normAutofit/>
          </a:bodyPr>
          <a:lstStyle/>
          <a:p>
            <a:pPr marL="0" indent="0">
              <a:buNone/>
            </a:pPr>
            <a:r>
              <a:rPr lang="ja-JP" altLang="en-US" sz="2000" dirty="0">
                <a:latin typeface="HG丸ｺﾞｼｯｸM-PRO" panose="020F0600000000000000" pitchFamily="50" charset="-128"/>
                <a:ea typeface="HG丸ｺﾞｼｯｸM-PRO" panose="020F0600000000000000" pitchFamily="50" charset="-128"/>
              </a:rPr>
              <a:t>　３</a:t>
            </a:r>
            <a:r>
              <a:rPr lang="ja-JP" altLang="en-US" sz="2000" dirty="0" smtClean="0">
                <a:latin typeface="HG丸ｺﾞｼｯｸM-PRO" panose="020F0600000000000000" pitchFamily="50" charset="-128"/>
                <a:ea typeface="HG丸ｺﾞｼｯｸM-PRO" panose="020F0600000000000000" pitchFamily="50" charset="-128"/>
              </a:rPr>
              <a:t>．従業員と目的の共有ができたら</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　　情報共有者を決め、入力環境</a:t>
            </a:r>
            <a:r>
              <a:rPr lang="ja-JP" altLang="en-US" sz="2000" dirty="0">
                <a:latin typeface="HG丸ｺﾞｼｯｸM-PRO" panose="020F0600000000000000" pitchFamily="50" charset="-128"/>
                <a:ea typeface="HG丸ｺﾞｼｯｸM-PRO" panose="020F0600000000000000" pitchFamily="50" charset="-128"/>
              </a:rPr>
              <a:t>を</a:t>
            </a:r>
            <a:r>
              <a:rPr lang="ja-JP" altLang="en-US" sz="2000" dirty="0" smtClean="0">
                <a:latin typeface="HG丸ｺﾞｼｯｸM-PRO" panose="020F0600000000000000" pitchFamily="50" charset="-128"/>
                <a:ea typeface="HG丸ｺﾞｼｯｸM-PRO" panose="020F0600000000000000" pitchFamily="50" charset="-128"/>
              </a:rPr>
              <a:t>設定し、</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　　パスワード等のセキュリティを徹底する。</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４．従業員が記入したもの</a:t>
            </a:r>
            <a:r>
              <a:rPr lang="ja-JP" altLang="en-US" sz="2000" dirty="0">
                <a:latin typeface="HG丸ｺﾞｼｯｸM-PRO" panose="020F0600000000000000" pitchFamily="50" charset="-128"/>
                <a:ea typeface="HG丸ｺﾞｼｯｸM-PRO" panose="020F0600000000000000" pitchFamily="50" charset="-128"/>
              </a:rPr>
              <a:t>を</a:t>
            </a:r>
            <a:r>
              <a:rPr lang="ja-JP" altLang="en-US" sz="2000" dirty="0" smtClean="0">
                <a:latin typeface="HG丸ｺﾞｼｯｸM-PRO" panose="020F0600000000000000" pitchFamily="50" charset="-128"/>
                <a:ea typeface="HG丸ｺﾞｼｯｸM-PRO" panose="020F0600000000000000" pitchFamily="50" charset="-128"/>
              </a:rPr>
              <a:t>、</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　　人事担当者や上長が確認し、</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　　声掛けや業務量調整に</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000" dirty="0" smtClean="0">
                <a:latin typeface="HG丸ｺﾞｼｯｸM-PRO" panose="020F0600000000000000" pitchFamily="50" charset="-128"/>
                <a:ea typeface="HG丸ｺﾞｼｯｸM-PRO" panose="020F0600000000000000" pitchFamily="50" charset="-128"/>
              </a:rPr>
              <a:t>　　　活かしたり、できる配慮</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　　を検討する。</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endParaRPr lang="en-US" altLang="ja-JP" sz="2000" dirty="0">
              <a:latin typeface="HG丸ｺﾞｼｯｸM-PRO" panose="020F0600000000000000" pitchFamily="50" charset="-128"/>
              <a:ea typeface="HG丸ｺﾞｼｯｸM-PRO" panose="020F0600000000000000" pitchFamily="50" charset="-128"/>
            </a:endParaRPr>
          </a:p>
          <a:p>
            <a:pPr marL="0" indent="0">
              <a:buNone/>
            </a:pPr>
            <a:r>
              <a:rPr lang="ja-JP" altLang="en-US" sz="2000" dirty="0" smtClean="0">
                <a:latin typeface="HG丸ｺﾞｼｯｸM-PRO" panose="020F0600000000000000" pitchFamily="50" charset="-128"/>
                <a:ea typeface="HG丸ｺﾞｼｯｸM-PRO" panose="020F0600000000000000" pitchFamily="50" charset="-128"/>
              </a:rPr>
              <a:t>　５．状況に応じて人事担当者や</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　　上長が定期的な振り返り</a:t>
            </a:r>
            <a:endParaRPr lang="en-US" altLang="ja-JP" sz="20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000" dirty="0">
                <a:latin typeface="HG丸ｺﾞｼｯｸM-PRO" panose="020F0600000000000000" pitchFamily="50" charset="-128"/>
                <a:ea typeface="HG丸ｺﾞｼｯｸM-PRO" panose="020F0600000000000000" pitchFamily="50" charset="-128"/>
              </a:rPr>
              <a:t>　</a:t>
            </a:r>
            <a:r>
              <a:rPr lang="ja-JP" altLang="en-US" sz="2000" dirty="0" smtClean="0">
                <a:latin typeface="HG丸ｺﾞｼｯｸM-PRO" panose="020F0600000000000000" pitchFamily="50" charset="-128"/>
                <a:ea typeface="HG丸ｺﾞｼｯｸM-PRO" panose="020F0600000000000000" pitchFamily="50" charset="-128"/>
              </a:rPr>
              <a:t>　　をする。</a:t>
            </a:r>
            <a:endParaRPr lang="en-US" altLang="ja-JP" sz="2000" dirty="0">
              <a:latin typeface="HG丸ｺﾞｼｯｸM-PRO" panose="020F0600000000000000" pitchFamily="50" charset="-128"/>
              <a:ea typeface="HG丸ｺﾞｼｯｸM-PRO" panose="020F0600000000000000" pitchFamily="50" charset="-128"/>
            </a:endParaRPr>
          </a:p>
        </p:txBody>
      </p:sp>
      <p:sp>
        <p:nvSpPr>
          <p:cNvPr id="7" name="スライド番号プレースホルダー 6"/>
          <p:cNvSpPr>
            <a:spLocks noGrp="1"/>
          </p:cNvSpPr>
          <p:nvPr>
            <p:ph type="sldNum" sz="quarter" idx="12"/>
          </p:nvPr>
        </p:nvSpPr>
        <p:spPr>
          <a:xfrm>
            <a:off x="8570676" y="6571056"/>
            <a:ext cx="533400" cy="244476"/>
          </a:xfrm>
        </p:spPr>
        <p:txBody>
          <a:bodyPr>
            <a:normAutofit/>
          </a:bodyPr>
          <a:lstStyle/>
          <a:p>
            <a:fld id="{F266F6C1-BB42-4B61-9E79-5DF884A7E1F2}" type="slidenum">
              <a:rPr kumimoji="1" lang="ja-JP" altLang="en-US" smtClean="0"/>
              <a:t>14</a:t>
            </a:fld>
            <a:endParaRPr kumimoji="1" lang="ja-JP" altLang="en-US" dirty="0"/>
          </a:p>
        </p:txBody>
      </p:sp>
      <p:sp>
        <p:nvSpPr>
          <p:cNvPr id="5" name="角丸四角形 4"/>
          <p:cNvSpPr/>
          <p:nvPr/>
        </p:nvSpPr>
        <p:spPr>
          <a:xfrm>
            <a:off x="6395106" y="3538662"/>
            <a:ext cx="2520280"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話し合い</a:t>
            </a:r>
            <a:endParaRPr kumimoji="1"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日々の運用</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6" name="角丸四角形 5"/>
          <p:cNvSpPr/>
          <p:nvPr/>
        </p:nvSpPr>
        <p:spPr>
          <a:xfrm>
            <a:off x="6395110" y="1628800"/>
            <a:ext cx="2520280"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情報共有者</a:t>
            </a:r>
            <a:endParaRPr kumimoji="1"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dirty="0">
                <a:solidFill>
                  <a:schemeClr val="tx1"/>
                </a:solidFill>
                <a:latin typeface="HG丸ｺﾞｼｯｸM-PRO" panose="020F0600000000000000" pitchFamily="50" charset="-128"/>
                <a:ea typeface="HG丸ｺﾞｼｯｸM-PRO" panose="020F0600000000000000" pitchFamily="50" charset="-128"/>
              </a:rPr>
              <a:t>入力</a:t>
            </a:r>
            <a:r>
              <a:rPr lang="ja-JP" altLang="en-US" dirty="0" smtClean="0">
                <a:solidFill>
                  <a:schemeClr val="tx1"/>
                </a:solidFill>
                <a:latin typeface="HG丸ｺﾞｼｯｸM-PRO" panose="020F0600000000000000" pitchFamily="50" charset="-128"/>
                <a:ea typeface="HG丸ｺﾞｼｯｸM-PRO" panose="020F0600000000000000" pitchFamily="50" charset="-128"/>
              </a:rPr>
              <a:t>環境</a:t>
            </a:r>
            <a:endParaRPr lang="en-US" altLang="ja-JP"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セキュリティ管理</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8" name="グループ化 7"/>
          <p:cNvGrpSpPr/>
          <p:nvPr/>
        </p:nvGrpSpPr>
        <p:grpSpPr>
          <a:xfrm>
            <a:off x="4108104" y="2728146"/>
            <a:ext cx="2505203" cy="1060894"/>
            <a:chOff x="4443060" y="2900107"/>
            <a:chExt cx="2505203" cy="1224136"/>
          </a:xfrm>
        </p:grpSpPr>
        <p:sp>
          <p:nvSpPr>
            <p:cNvPr id="9" name="円形吹き出し 8"/>
            <p:cNvSpPr/>
            <p:nvPr/>
          </p:nvSpPr>
          <p:spPr>
            <a:xfrm>
              <a:off x="4443060" y="2900107"/>
              <a:ext cx="2505203" cy="1224136"/>
            </a:xfrm>
            <a:prstGeom prst="wedgeEllipseCallout">
              <a:avLst>
                <a:gd name="adj1" fmla="val -42940"/>
                <a:gd name="adj2" fmla="val -4776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latin typeface="HG丸ｺﾞｼｯｸM-PRO" panose="020F0600000000000000" pitchFamily="50" charset="-128"/>
                <a:ea typeface="HG丸ｺﾞｼｯｸM-PRO" panose="020F0600000000000000" pitchFamily="50" charset="-128"/>
              </a:endParaRPr>
            </a:p>
          </p:txBody>
        </p:sp>
        <p:sp>
          <p:nvSpPr>
            <p:cNvPr id="10" name="テキスト ボックス 9"/>
            <p:cNvSpPr txBox="1"/>
            <p:nvPr/>
          </p:nvSpPr>
          <p:spPr>
            <a:xfrm>
              <a:off x="4587075" y="3189008"/>
              <a:ext cx="2361188" cy="646331"/>
            </a:xfrm>
            <a:prstGeom prst="rect">
              <a:avLst/>
            </a:prstGeom>
            <a:noFill/>
          </p:spPr>
          <p:txBody>
            <a:bodyPr wrap="square" rtlCol="0">
              <a:spAutoFit/>
            </a:bodyPr>
            <a:lstStyle/>
            <a:p>
              <a:r>
                <a:rPr lang="ja-JP" altLang="en-US" dirty="0" smtClean="0">
                  <a:solidFill>
                    <a:srgbClr val="FF0000"/>
                  </a:solidFill>
                  <a:latin typeface="HG丸ｺﾞｼｯｸM-PRO" panose="020F0600000000000000" pitchFamily="50" charset="-128"/>
                  <a:ea typeface="HG丸ｺﾞｼｯｸM-PRO" panose="020F0600000000000000" pitchFamily="50" charset="-128"/>
                </a:rPr>
                <a:t>安心して記入できる環境作り</a:t>
              </a:r>
              <a:endParaRPr lang="ja-JP" altLang="en-US" dirty="0">
                <a:solidFill>
                  <a:srgbClr val="FF0000"/>
                </a:solidFill>
                <a:latin typeface="HG丸ｺﾞｼｯｸM-PRO" panose="020F0600000000000000" pitchFamily="50" charset="-128"/>
                <a:ea typeface="HG丸ｺﾞｼｯｸM-PRO" panose="020F0600000000000000" pitchFamily="50" charset="-128"/>
              </a:endParaRPr>
            </a:p>
          </p:txBody>
        </p:sp>
      </p:grpSp>
      <p:grpSp>
        <p:nvGrpSpPr>
          <p:cNvPr id="11" name="グループ化 10"/>
          <p:cNvGrpSpPr/>
          <p:nvPr/>
        </p:nvGrpSpPr>
        <p:grpSpPr>
          <a:xfrm>
            <a:off x="3705586" y="5494261"/>
            <a:ext cx="2505203" cy="1224136"/>
            <a:chOff x="4443060" y="2900107"/>
            <a:chExt cx="2505203" cy="1224136"/>
          </a:xfrm>
        </p:grpSpPr>
        <p:sp>
          <p:nvSpPr>
            <p:cNvPr id="12" name="円形吹き出し 11"/>
            <p:cNvSpPr/>
            <p:nvPr/>
          </p:nvSpPr>
          <p:spPr>
            <a:xfrm>
              <a:off x="4443060" y="2900107"/>
              <a:ext cx="2505203" cy="1224136"/>
            </a:xfrm>
            <a:prstGeom prst="wedgeEllipseCallout">
              <a:avLst>
                <a:gd name="adj1" fmla="val -42940"/>
                <a:gd name="adj2" fmla="val -4776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latin typeface="HG丸ｺﾞｼｯｸM-PRO" panose="020F0600000000000000" pitchFamily="50" charset="-128"/>
                <a:ea typeface="HG丸ｺﾞｼｯｸM-PRO" panose="020F0600000000000000" pitchFamily="50" charset="-128"/>
              </a:endParaRPr>
            </a:p>
          </p:txBody>
        </p:sp>
        <p:sp>
          <p:nvSpPr>
            <p:cNvPr id="13" name="テキスト ボックス 12"/>
            <p:cNvSpPr txBox="1"/>
            <p:nvPr/>
          </p:nvSpPr>
          <p:spPr>
            <a:xfrm>
              <a:off x="4731091" y="3072893"/>
              <a:ext cx="2217172" cy="923330"/>
            </a:xfrm>
            <a:prstGeom prst="rect">
              <a:avLst/>
            </a:prstGeom>
            <a:noFill/>
          </p:spPr>
          <p:txBody>
            <a:bodyPr wrap="square" rtlCol="0">
              <a:spAutoFit/>
            </a:bodyPr>
            <a:lstStyle/>
            <a:p>
              <a:r>
                <a:rPr lang="ja-JP" altLang="en-US" dirty="0" smtClean="0">
                  <a:solidFill>
                    <a:srgbClr val="FF0000"/>
                  </a:solidFill>
                  <a:latin typeface="HG丸ｺﾞｼｯｸM-PRO" panose="020F0600000000000000" pitchFamily="50" charset="-128"/>
                  <a:ea typeface="HG丸ｺﾞｼｯｸM-PRO" panose="020F0600000000000000" pitchFamily="50" charset="-128"/>
                </a:rPr>
                <a:t>中長期的な視点での振り返り</a:t>
              </a:r>
              <a:endParaRPr lang="en-US" altLang="ja-JP" dirty="0" smtClean="0">
                <a:solidFill>
                  <a:srgbClr val="FF0000"/>
                </a:solidFill>
                <a:latin typeface="HG丸ｺﾞｼｯｸM-PRO" panose="020F0600000000000000" pitchFamily="50" charset="-128"/>
                <a:ea typeface="HG丸ｺﾞｼｯｸM-PRO" panose="020F0600000000000000" pitchFamily="50" charset="-128"/>
              </a:endParaRPr>
            </a:p>
            <a:p>
              <a:r>
                <a:rPr lang="ja-JP" altLang="en-US" dirty="0">
                  <a:solidFill>
                    <a:srgbClr val="FF0000"/>
                  </a:solidFill>
                  <a:latin typeface="HG丸ｺﾞｼｯｸM-PRO" panose="020F0600000000000000" pitchFamily="50" charset="-128"/>
                  <a:ea typeface="HG丸ｺﾞｼｯｸM-PRO" panose="020F0600000000000000" pitchFamily="50" charset="-128"/>
                </a:rPr>
                <a:t>関係</a:t>
              </a:r>
              <a:r>
                <a:rPr lang="ja-JP" altLang="en-US" dirty="0" smtClean="0">
                  <a:solidFill>
                    <a:srgbClr val="FF0000"/>
                  </a:solidFill>
                  <a:latin typeface="HG丸ｺﾞｼｯｸM-PRO" panose="020F0600000000000000" pitchFamily="50" charset="-128"/>
                  <a:ea typeface="HG丸ｺﾞｼｯｸM-PRO" panose="020F0600000000000000" pitchFamily="50" charset="-128"/>
                </a:rPr>
                <a:t>機関と連携</a:t>
              </a:r>
              <a:endParaRPr lang="ja-JP" altLang="en-US" dirty="0">
                <a:solidFill>
                  <a:srgbClr val="FF0000"/>
                </a:solidFill>
                <a:latin typeface="HG丸ｺﾞｼｯｸM-PRO" panose="020F0600000000000000" pitchFamily="50" charset="-128"/>
                <a:ea typeface="HG丸ｺﾞｼｯｸM-PRO" panose="020F0600000000000000" pitchFamily="50" charset="-128"/>
              </a:endParaRPr>
            </a:p>
          </p:txBody>
        </p:sp>
      </p:grpSp>
      <p:sp>
        <p:nvSpPr>
          <p:cNvPr id="14" name="二等辺三角形 13"/>
          <p:cNvSpPr/>
          <p:nvPr/>
        </p:nvSpPr>
        <p:spPr>
          <a:xfrm rot="10800000">
            <a:off x="7318116" y="2978521"/>
            <a:ext cx="648072" cy="432048"/>
          </a:xfrm>
          <a:prstGeom prst="triangle">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二等辺三角形 14"/>
          <p:cNvSpPr/>
          <p:nvPr/>
        </p:nvSpPr>
        <p:spPr>
          <a:xfrm rot="10800000">
            <a:off x="7331214" y="4849941"/>
            <a:ext cx="648072" cy="432048"/>
          </a:xfrm>
          <a:prstGeom prst="triangle">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7" name="グループ化 16"/>
          <p:cNvGrpSpPr/>
          <p:nvPr/>
        </p:nvGrpSpPr>
        <p:grpSpPr>
          <a:xfrm>
            <a:off x="3889907" y="4078722"/>
            <a:ext cx="2505203" cy="1224136"/>
            <a:chOff x="4443060" y="2900107"/>
            <a:chExt cx="2505203" cy="1224136"/>
          </a:xfrm>
        </p:grpSpPr>
        <p:sp>
          <p:nvSpPr>
            <p:cNvPr id="18" name="円形吹き出し 17"/>
            <p:cNvSpPr/>
            <p:nvPr/>
          </p:nvSpPr>
          <p:spPr>
            <a:xfrm>
              <a:off x="4443060" y="2900107"/>
              <a:ext cx="2505203" cy="1224136"/>
            </a:xfrm>
            <a:prstGeom prst="wedgeEllipseCallout">
              <a:avLst>
                <a:gd name="adj1" fmla="val -42940"/>
                <a:gd name="adj2" fmla="val -4776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latin typeface="HG丸ｺﾞｼｯｸM-PRO" panose="020F0600000000000000" pitchFamily="50" charset="-128"/>
                <a:ea typeface="HG丸ｺﾞｼｯｸM-PRO" panose="020F0600000000000000" pitchFamily="50" charset="-128"/>
              </a:endParaRPr>
            </a:p>
          </p:txBody>
        </p:sp>
        <p:sp>
          <p:nvSpPr>
            <p:cNvPr id="19" name="テキスト ボックス 18"/>
            <p:cNvSpPr txBox="1"/>
            <p:nvPr/>
          </p:nvSpPr>
          <p:spPr>
            <a:xfrm>
              <a:off x="4731091" y="3050510"/>
              <a:ext cx="2217172" cy="923330"/>
            </a:xfrm>
            <a:prstGeom prst="rect">
              <a:avLst/>
            </a:prstGeom>
            <a:noFill/>
          </p:spPr>
          <p:txBody>
            <a:bodyPr wrap="square" rtlCol="0">
              <a:spAutoFit/>
            </a:bodyPr>
            <a:lstStyle/>
            <a:p>
              <a:r>
                <a:rPr lang="ja-JP" altLang="en-US" dirty="0" smtClean="0">
                  <a:solidFill>
                    <a:srgbClr val="FF0000"/>
                  </a:solidFill>
                  <a:latin typeface="HG丸ｺﾞｼｯｸM-PRO" panose="020F0600000000000000" pitchFamily="50" charset="-128"/>
                  <a:ea typeface="HG丸ｺﾞｼｯｸM-PRO" panose="020F0600000000000000" pitchFamily="50" charset="-128"/>
                </a:rPr>
                <a:t>入力されたことに対する適切なフィードバック</a:t>
              </a:r>
              <a:endParaRPr lang="ja-JP" altLang="en-US" dirty="0">
                <a:solidFill>
                  <a:srgbClr val="FF0000"/>
                </a:solidFill>
                <a:latin typeface="HG丸ｺﾞｼｯｸM-PRO" panose="020F0600000000000000" pitchFamily="50" charset="-128"/>
                <a:ea typeface="HG丸ｺﾞｼｯｸM-PRO" panose="020F0600000000000000" pitchFamily="50" charset="-128"/>
              </a:endParaRPr>
            </a:p>
          </p:txBody>
        </p:sp>
      </p:grpSp>
      <p:sp>
        <p:nvSpPr>
          <p:cNvPr id="20" name="角丸四角形 19"/>
          <p:cNvSpPr/>
          <p:nvPr/>
        </p:nvSpPr>
        <p:spPr>
          <a:xfrm>
            <a:off x="6382012" y="5432271"/>
            <a:ext cx="2520280"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定期的な振り返り</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6130162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24"/>
          <p:cNvSpPr/>
          <p:nvPr/>
        </p:nvSpPr>
        <p:spPr>
          <a:xfrm>
            <a:off x="100658" y="3850497"/>
            <a:ext cx="8929987" cy="2581181"/>
          </a:xfrm>
          <a:prstGeom prst="roundRect">
            <a:avLst>
              <a:gd name="adj" fmla="val 3724"/>
            </a:avLst>
          </a:prstGeom>
          <a:solidFill>
            <a:schemeClr val="bg1"/>
          </a:solidFill>
          <a:ln>
            <a:solidFill>
              <a:srgbClr val="000099"/>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正方形/長方形 2"/>
          <p:cNvSpPr/>
          <p:nvPr/>
        </p:nvSpPr>
        <p:spPr>
          <a:xfrm>
            <a:off x="28508" y="5061045"/>
            <a:ext cx="1126256" cy="408940"/>
          </a:xfrm>
          <a:prstGeom prst="rect">
            <a:avLst/>
          </a:prstGeom>
          <a:noFill/>
          <a:ln>
            <a:noFill/>
          </a:ln>
        </p:spPr>
        <p:style>
          <a:lnRef idx="1">
            <a:schemeClr val="dk1"/>
          </a:lnRef>
          <a:fillRef idx="2">
            <a:schemeClr val="dk1"/>
          </a:fillRef>
          <a:effectRef idx="1">
            <a:schemeClr val="dk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a:r>
              <a:rPr lang="en-US" altLang="ja-JP" sz="1400" b="1" kern="1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400" b="1" kern="1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担当</a:t>
            </a:r>
            <a:r>
              <a:rPr lang="en-US" altLang="ja-JP" sz="1400" b="1" kern="100" dirty="0" smtClean="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ja-JP" altLang="en-US" sz="1400" b="1" kern="100" dirty="0">
              <a:solidFill>
                <a:schemeClr val="tx1"/>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0" name="Rectangle 16"/>
          <p:cNvSpPr txBox="1">
            <a:spLocks noChangeArrowheads="1"/>
          </p:cNvSpPr>
          <p:nvPr/>
        </p:nvSpPr>
        <p:spPr>
          <a:xfrm>
            <a:off x="6289508" y="4749864"/>
            <a:ext cx="1820310" cy="33909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defRPr/>
            </a:pPr>
            <a:endParaRPr lang="ja-JP" altLang="en-US" sz="800" dirty="0">
              <a:solidFill>
                <a:schemeClr val="tx1">
                  <a:lumMod val="75000"/>
                  <a:lumOff val="25000"/>
                </a:schemeClr>
              </a:solidFill>
              <a:latin typeface="HG丸ｺﾞｼｯｸM-PRO" pitchFamily="50" charset="-128"/>
              <a:ea typeface="HG丸ｺﾞｼｯｸM-PRO" pitchFamily="50" charset="-128"/>
            </a:endParaRPr>
          </a:p>
        </p:txBody>
      </p:sp>
      <p:sp>
        <p:nvSpPr>
          <p:cNvPr id="15" name="正方形/長方形 14"/>
          <p:cNvSpPr/>
          <p:nvPr/>
        </p:nvSpPr>
        <p:spPr>
          <a:xfrm>
            <a:off x="168236" y="3994362"/>
            <a:ext cx="5453910" cy="824393"/>
          </a:xfrm>
          <a:prstGeom prst="rect">
            <a:avLst/>
          </a:prstGeom>
          <a:noFill/>
          <a:ln>
            <a:noFill/>
          </a:ln>
        </p:spPr>
        <p:style>
          <a:lnRef idx="1">
            <a:schemeClr val="dk1"/>
          </a:lnRef>
          <a:fillRef idx="2">
            <a:schemeClr val="dk1"/>
          </a:fillRef>
          <a:effectRef idx="1">
            <a:schemeClr val="dk1"/>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spcAft>
                <a:spcPts val="0"/>
              </a:spcAft>
            </a:pPr>
            <a:r>
              <a:rPr lang="ja-JP" altLang="en-US" kern="100" dirty="0" smtClean="0">
                <a:solidFill>
                  <a:srgbClr val="000099"/>
                </a:solidFill>
                <a:latin typeface="Meiryo UI" panose="020B0604030504040204" pitchFamily="50" charset="-128"/>
                <a:ea typeface="Meiryo UI" panose="020B0604030504040204" pitchFamily="50" charset="-128"/>
                <a:cs typeface="Meiryo UI" panose="020B0604030504040204" pitchFamily="50" charset="-128"/>
              </a:rPr>
              <a:t>府内企業の精神・発達障がいのある従業員の雇用・職場定着支援に取組んでいます。</a:t>
            </a:r>
            <a:endParaRPr lang="en-US" altLang="ja-JP" kern="100" dirty="0" smtClean="0">
              <a:solidFill>
                <a:srgbClr val="000099"/>
              </a:solidFill>
              <a:latin typeface="Meiryo UI" panose="020B0604030504040204" pitchFamily="50" charset="-128"/>
              <a:ea typeface="Meiryo UI" panose="020B0604030504040204" pitchFamily="50" charset="-128"/>
              <a:cs typeface="Meiryo UI" panose="020B0604030504040204" pitchFamily="50" charset="-128"/>
            </a:endParaRPr>
          </a:p>
          <a:p>
            <a:pPr>
              <a:spcAft>
                <a:spcPts val="0"/>
              </a:spcAft>
            </a:pPr>
            <a:r>
              <a:rPr lang="ja-JP" altLang="en-US" kern="100" dirty="0" smtClean="0">
                <a:solidFill>
                  <a:srgbClr val="000099"/>
                </a:solidFill>
                <a:latin typeface="Meiryo UI" panose="020B0604030504040204" pitchFamily="50" charset="-128"/>
                <a:ea typeface="Meiryo UI" panose="020B0604030504040204" pitchFamily="50" charset="-128"/>
                <a:cs typeface="Meiryo UI" panose="020B0604030504040204" pitchFamily="50" charset="-128"/>
              </a:rPr>
              <a:t>（他の</a:t>
            </a:r>
            <a:r>
              <a:rPr lang="ja-JP" altLang="en-US" kern="100" dirty="0" err="1" smtClean="0">
                <a:solidFill>
                  <a:srgbClr val="000099"/>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kern="100" dirty="0" smtClean="0">
                <a:solidFill>
                  <a:srgbClr val="000099"/>
                </a:solidFill>
                <a:latin typeface="Meiryo UI" panose="020B0604030504040204" pitchFamily="50" charset="-128"/>
                <a:ea typeface="Meiryo UI" panose="020B0604030504040204" pitchFamily="50" charset="-128"/>
                <a:cs typeface="Meiryo UI" panose="020B0604030504040204" pitchFamily="50" charset="-128"/>
              </a:rPr>
              <a:t>者雇用に関するサポートも、別途対応可）</a:t>
            </a:r>
            <a:endParaRPr lang="ja-JP" altLang="en-US" kern="100" dirty="0">
              <a:solidFill>
                <a:srgbClr val="000099"/>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51411" y="3356992"/>
            <a:ext cx="9051420" cy="457530"/>
          </a:xfrm>
          <a:prstGeom prst="rect">
            <a:avLst/>
          </a:prstGeom>
          <a:solidFill>
            <a:srgbClr val="00009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お気軽に</a:t>
            </a:r>
            <a:r>
              <a:rPr lang="ja-JP" altLang="en-US" sz="2200" dirty="0">
                <a:latin typeface="Meiryo UI" panose="020B0604030504040204" pitchFamily="50" charset="-128"/>
                <a:ea typeface="Meiryo UI" panose="020B0604030504040204" pitchFamily="50" charset="-128"/>
                <a:cs typeface="Meiryo UI" panose="020B0604030504040204" pitchFamily="50" charset="-128"/>
              </a:rPr>
              <a:t>お問い合わせ</a:t>
            </a:r>
            <a:r>
              <a:rPr lang="ja-JP" altLang="en-US" sz="2200" dirty="0" smtClean="0">
                <a:latin typeface="Meiryo UI" panose="020B0604030504040204" pitchFamily="50" charset="-128"/>
                <a:ea typeface="Meiryo UI" panose="020B0604030504040204" pitchFamily="50" charset="-128"/>
                <a:cs typeface="Meiryo UI" panose="020B0604030504040204" pitchFamily="50" charset="-128"/>
              </a:rPr>
              <a:t>ください。</a:t>
            </a:r>
            <a:endParaRPr lang="en-US" altLang="ja-JP" sz="2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979261" y="5032153"/>
            <a:ext cx="3520929" cy="5040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solidFill>
                <a:latin typeface="+mj-ea"/>
                <a:ea typeface="+mj-ea"/>
              </a:rPr>
              <a:t>大阪府商工労働部 雇用推進室</a:t>
            </a:r>
            <a:endParaRPr kumimoji="1" lang="en-US" altLang="ja-JP" sz="1400" dirty="0" smtClean="0">
              <a:solidFill>
                <a:schemeClr val="tx1"/>
              </a:solidFill>
              <a:latin typeface="+mj-ea"/>
              <a:ea typeface="+mj-ea"/>
            </a:endParaRPr>
          </a:p>
          <a:p>
            <a:r>
              <a:rPr kumimoji="1" lang="ja-JP" altLang="en-US" sz="1400" dirty="0" smtClean="0">
                <a:solidFill>
                  <a:schemeClr val="tx1"/>
                </a:solidFill>
                <a:latin typeface="+mj-ea"/>
                <a:ea typeface="+mj-ea"/>
              </a:rPr>
              <a:t>就業促進課 </a:t>
            </a:r>
            <a:r>
              <a:rPr kumimoji="1" lang="ja-JP" altLang="en-US" sz="1400" dirty="0" err="1" smtClean="0">
                <a:solidFill>
                  <a:schemeClr val="tx1"/>
                </a:solidFill>
                <a:latin typeface="+mj-ea"/>
                <a:ea typeface="+mj-ea"/>
              </a:rPr>
              <a:t>障がい</a:t>
            </a:r>
            <a:r>
              <a:rPr kumimoji="1" lang="ja-JP" altLang="en-US" sz="1400" dirty="0" smtClean="0">
                <a:solidFill>
                  <a:schemeClr val="tx1"/>
                </a:solidFill>
                <a:latin typeface="+mj-ea"/>
                <a:ea typeface="+mj-ea"/>
              </a:rPr>
              <a:t>者雇用促進グループ</a:t>
            </a:r>
            <a:endParaRPr kumimoji="1" lang="ja-JP" altLang="en-US" sz="1400" dirty="0">
              <a:solidFill>
                <a:schemeClr val="tx1"/>
              </a:solidFill>
            </a:endParaRPr>
          </a:p>
        </p:txBody>
      </p:sp>
      <p:sp>
        <p:nvSpPr>
          <p:cNvPr id="5" name="正方形/長方形 4"/>
          <p:cNvSpPr/>
          <p:nvPr/>
        </p:nvSpPr>
        <p:spPr>
          <a:xfrm>
            <a:off x="213258" y="5589240"/>
            <a:ext cx="5052936" cy="78911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◆相談窓口</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大阪市中央区北浜東３－１４　　エル・おおさか　本館</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階</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ＴＥＬ：０６－６３６０－９０７７</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22145" y="3954517"/>
            <a:ext cx="3326866" cy="23763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コンテンツ プレースホルダー 2"/>
          <p:cNvSpPr txBox="1">
            <a:spLocks/>
          </p:cNvSpPr>
          <p:nvPr/>
        </p:nvSpPr>
        <p:spPr>
          <a:xfrm>
            <a:off x="107504" y="2060812"/>
            <a:ext cx="8955986" cy="1232556"/>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endParaRPr lang="ja-JP" altLang="en-US" sz="23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56703" y="0"/>
            <a:ext cx="9048749" cy="476672"/>
          </a:xfrm>
          <a:prstGeom prst="rect">
            <a:avLst/>
          </a:prstGeom>
          <a:noFill/>
          <a:ln>
            <a:noFill/>
          </a:ln>
        </p:spPr>
        <p:style>
          <a:lnRef idx="1">
            <a:schemeClr val="dk1"/>
          </a:lnRef>
          <a:fillRef idx="2">
            <a:schemeClr val="dk1"/>
          </a:fillRef>
          <a:effectRef idx="1">
            <a:schemeClr val="dk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lvl="0" algn="ctr"/>
            <a:r>
              <a:rPr lang="ja-JP" altLang="en-US" sz="2400" b="1" kern="100" dirty="0" smtClean="0">
                <a:solidFill>
                  <a:srgbClr val="000099"/>
                </a:solidFill>
                <a:latin typeface="Meiryo UI" panose="020B0604030504040204" pitchFamily="50" charset="-128"/>
                <a:ea typeface="Meiryo UI" panose="020B0604030504040204" pitchFamily="50" charset="-128"/>
                <a:cs typeface="Meiryo UI" panose="020B0604030504040204" pitchFamily="50" charset="-128"/>
              </a:rPr>
              <a:t>～データの</a:t>
            </a:r>
            <a:r>
              <a:rPr lang="ja-JP" altLang="en-US" sz="2400" b="1" kern="100" dirty="0" smtClean="0">
                <a:solidFill>
                  <a:srgbClr val="000099"/>
                </a:solidFill>
                <a:latin typeface="Meiryo UI" panose="020B0604030504040204" pitchFamily="50" charset="-128"/>
                <a:ea typeface="Meiryo UI" panose="020B0604030504040204" pitchFamily="50" charset="-128"/>
                <a:cs typeface="Meiryo UI" panose="020B0604030504040204" pitchFamily="50" charset="-128"/>
              </a:rPr>
              <a:t>ダウンロード方法など</a:t>
            </a:r>
            <a:r>
              <a:rPr lang="ja-JP" altLang="en-US" sz="2400" b="1" kern="100" dirty="0" smtClean="0">
                <a:solidFill>
                  <a:srgbClr val="000099"/>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400" b="1" kern="100" dirty="0">
              <a:solidFill>
                <a:srgbClr val="000099"/>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スライド番号プレースホルダー 4"/>
          <p:cNvSpPr txBox="1">
            <a:spLocks/>
          </p:cNvSpPr>
          <p:nvPr/>
        </p:nvSpPr>
        <p:spPr>
          <a:xfrm>
            <a:off x="8532440" y="6480718"/>
            <a:ext cx="531050" cy="260648"/>
          </a:xfrm>
          <a:prstGeom prst="ellipse">
            <a:avLst/>
          </a:prstGeom>
          <a:noFill/>
          <a:ln>
            <a:noFill/>
          </a:ln>
        </p:spPr>
        <p:txBody>
          <a:bodyPr vert="horz" lIns="91440" tIns="45720" rIns="91440" bIns="45720" rtlCol="0" anchor="ctr"/>
          <a:lstStyle>
            <a:defPPr>
              <a:defRPr lang="ja-JP"/>
            </a:defPPr>
            <a:lvl1pPr marL="0" algn="ctr" defTabSz="914400" rtl="0" eaLnBrk="1" latinLnBrk="0" hangingPunct="1">
              <a:defRPr kumimoji="1" sz="900" b="1" kern="1200">
                <a:solidFill>
                  <a:schemeClr val="bg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8BC50A73-7F1D-4723-98DF-0211EC5CE189}" type="slidenum">
              <a:rPr lang="ja-JP" altLang="en-US" smtClean="0">
                <a:solidFill>
                  <a:schemeClr val="tx1"/>
                </a:solidFill>
              </a:rPr>
              <a:pPr/>
              <a:t>15</a:t>
            </a:fld>
            <a:endParaRPr lang="ja-JP" altLang="en-US" dirty="0">
              <a:solidFill>
                <a:schemeClr val="tx1"/>
              </a:solidFill>
            </a:endParaRPr>
          </a:p>
        </p:txBody>
      </p:sp>
      <p:sp>
        <p:nvSpPr>
          <p:cNvPr id="13" name="コンテンツ プレースホルダー 2"/>
          <p:cNvSpPr txBox="1">
            <a:spLocks/>
          </p:cNvSpPr>
          <p:nvPr/>
        </p:nvSpPr>
        <p:spPr>
          <a:xfrm>
            <a:off x="107504" y="472683"/>
            <a:ext cx="8955986" cy="2820685"/>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sz="1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大阪府ホームページで様式のダウンロードが可能です。</a:t>
            </a:r>
            <a:endParaRPr lang="en-US" altLang="ja-JP" sz="17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indent="0">
              <a:buNone/>
            </a:pPr>
            <a:r>
              <a:rPr lang="ja-JP" altLang="en-US" sz="17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「雇用</a:t>
            </a:r>
            <a:r>
              <a:rPr lang="ja-JP" altLang="en-US" sz="1700" dirty="0">
                <a:latin typeface="HG丸ｺﾞｼｯｸM-PRO" panose="020F0600000000000000" pitchFamily="50" charset="-128"/>
                <a:ea typeface="HG丸ｺﾞｼｯｸM-PRO" panose="020F0600000000000000" pitchFamily="50" charset="-128"/>
                <a:cs typeface="Meiryo UI" panose="020B0604030504040204" pitchFamily="50" charset="-128"/>
              </a:rPr>
              <a:t>管理のための対話シート」　様式データに</a:t>
            </a:r>
            <a:r>
              <a:rPr lang="ja-JP" altLang="en-US" sz="1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ついて</a:t>
            </a:r>
            <a:endParaRPr lang="en-US" altLang="ja-JP" sz="17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indent="0">
              <a:buNone/>
            </a:pPr>
            <a:r>
              <a:rPr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600" dirty="0">
                <a:latin typeface="HG丸ｺﾞｼｯｸM-PRO" panose="020F0600000000000000" pitchFamily="50" charset="-128"/>
                <a:ea typeface="HG丸ｺﾞｼｯｸM-PRO" panose="020F0600000000000000" pitchFamily="50" charset="-128"/>
                <a:cs typeface="Meiryo UI" panose="020B0604030504040204" pitchFamily="50" charset="-128"/>
                <a:hlinkClick r:id="rId4"/>
              </a:rPr>
              <a:t>http://www.pref.osaka.lg.jp/koyotaisaku/management/koyokanri_download.html</a:t>
            </a:r>
            <a:r>
              <a:rPr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en-US" altLang="ja-JP"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indent="0">
              <a:buNone/>
            </a:pPr>
            <a:r>
              <a:rPr lang="ja-JP" altLang="en-US" sz="17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「合理的配慮の</a:t>
            </a:r>
            <a:r>
              <a:rPr lang="ja-JP" altLang="en-US" sz="1700" dirty="0">
                <a:latin typeface="HG丸ｺﾞｼｯｸM-PRO" panose="020F0600000000000000" pitchFamily="50" charset="-128"/>
                <a:ea typeface="HG丸ｺﾞｼｯｸM-PRO" panose="020F0600000000000000" pitchFamily="50" charset="-128"/>
                <a:cs typeface="Meiryo UI" panose="020B0604030504040204" pitchFamily="50" charset="-128"/>
              </a:rPr>
              <a:t>ための対話シート」　様式データについて</a:t>
            </a:r>
          </a:p>
          <a:p>
            <a:pPr marL="0" indent="0">
              <a:buNone/>
            </a:pPr>
            <a:r>
              <a:rPr lang="ja-JP" altLang="en-US"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hlinkClick r:id="rId5"/>
              </a:rPr>
              <a:t>http://www.pref.osaka.lg.jp/koyotaisaku/management/goriteki_download.html</a:t>
            </a:r>
            <a:r>
              <a:rPr lang="ja-JP" altLang="en-US" sz="1400" u="sng"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en-US" altLang="ja-JP" sz="1700" u="sng"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r>
            <a:br>
              <a:rPr lang="en-US" altLang="ja-JP" sz="1700" u="sng" dirty="0" smtClean="0">
                <a:latin typeface="HG丸ｺﾞｼｯｸM-PRO" panose="020F0600000000000000" pitchFamily="50" charset="-128"/>
                <a:ea typeface="HG丸ｺﾞｼｯｸM-PRO" panose="020F0600000000000000" pitchFamily="50" charset="-128"/>
                <a:cs typeface="Meiryo UI" panose="020B0604030504040204" pitchFamily="50" charset="-128"/>
              </a:rPr>
            </a:br>
            <a:r>
              <a:rPr lang="ja-JP" altLang="en-US" sz="1700" dirty="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en-US" altLang="ja-JP" sz="1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QR</a:t>
            </a:r>
            <a:r>
              <a:rPr lang="ja-JP" altLang="en-US" sz="1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コード</a:t>
            </a:r>
            <a:endParaRPr lang="en-US" altLang="ja-JP" sz="17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indent="0">
              <a:buNone/>
            </a:pPr>
            <a:r>
              <a:rPr lang="ja-JP" altLang="en-US"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「雇用管理のための対話シート」</a:t>
            </a:r>
            <a:r>
              <a:rPr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「合理的配慮のための対話シート」</a:t>
            </a:r>
            <a:r>
              <a:rPr lang="ja-JP" altLang="en-US"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en-US" altLang="ja-JP" sz="16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indent="0">
              <a:buNone/>
            </a:pPr>
            <a:r>
              <a:rPr lang="en-US" altLang="ja-JP" sz="17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 </a:t>
            </a:r>
            <a:r>
              <a:rPr lang="ja-JP" altLang="en-US"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rPr>
              <a:t>はこちら　　　　　　　　　　　　　　　　　　　はこちら</a:t>
            </a:r>
            <a:endParaRPr lang="en-US" altLang="ja-JP" sz="1400" dirty="0" smtClean="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indent="0">
              <a:buNone/>
            </a:pPr>
            <a:endParaRPr lang="en-US" altLang="ja-JP" sz="1700" u="sng"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indent="0">
              <a:buNone/>
            </a:pPr>
            <a:endParaRPr lang="ja-JP" altLang="en-US" sz="1700" u="sng"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0" indent="0">
              <a:buNone/>
            </a:pPr>
            <a:endParaRPr lang="ja-JP" altLang="en-US" sz="17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pic>
        <p:nvPicPr>
          <p:cNvPr id="9" name="図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143250" y="2060812"/>
            <a:ext cx="952500" cy="952500"/>
          </a:xfrm>
          <a:prstGeom prst="rect">
            <a:avLst/>
          </a:prstGeom>
        </p:spPr>
      </p:pic>
      <p:pic>
        <p:nvPicPr>
          <p:cNvPr id="16" name="図 1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514749" y="2067913"/>
            <a:ext cx="952500" cy="952500"/>
          </a:xfrm>
          <a:prstGeom prst="rect">
            <a:avLst/>
          </a:prstGeom>
        </p:spPr>
      </p:pic>
    </p:spTree>
    <p:extLst>
      <p:ext uri="{BB962C8B-B14F-4D97-AF65-F5344CB8AC3E}">
        <p14:creationId xmlns:p14="http://schemas.microsoft.com/office/powerpoint/2010/main" val="2985724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3" descr="D:\HayashiRy\Desktop\うまくいかない中サイズ.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90313" y="3375920"/>
            <a:ext cx="1836724" cy="1520445"/>
          </a:xfrm>
          <a:prstGeom prst="rect">
            <a:avLst/>
          </a:prstGeom>
          <a:noFill/>
          <a:extLst>
            <a:ext uri="{909E8E84-426E-40DD-AFC4-6F175D3DCCD1}">
              <a14:hiddenFill xmlns:a14="http://schemas.microsoft.com/office/drawing/2010/main">
                <a:solidFill>
                  <a:srgbClr val="FFFFFF"/>
                </a:solidFill>
              </a14:hiddenFill>
            </a:ext>
          </a:extLst>
        </p:spPr>
      </p:pic>
      <p:grpSp>
        <p:nvGrpSpPr>
          <p:cNvPr id="2" name="グループ化 1"/>
          <p:cNvGrpSpPr/>
          <p:nvPr/>
        </p:nvGrpSpPr>
        <p:grpSpPr>
          <a:xfrm>
            <a:off x="5519598" y="5060407"/>
            <a:ext cx="3263108" cy="1612704"/>
            <a:chOff x="868804" y="2826567"/>
            <a:chExt cx="2194373" cy="1111301"/>
          </a:xfrm>
        </p:grpSpPr>
        <p:pic>
          <p:nvPicPr>
            <p:cNvPr id="17" name="Picture 4" descr="D:\HayashiRy\Desktop\新しいフォルダー\女性社員困り小.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08161" y="2936218"/>
              <a:ext cx="655016" cy="831767"/>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6" descr="D:\HayashiRy\Desktop\新しいフォルダー\男性社員困り小.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7918" y="2826567"/>
              <a:ext cx="655016" cy="831767"/>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5" descr="D:\HayashiRy\Desktop\新しいフォルダー\年配社員困り小.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8804" y="2962181"/>
              <a:ext cx="701803" cy="831767"/>
            </a:xfrm>
            <a:prstGeom prst="rect">
              <a:avLst/>
            </a:prstGeom>
            <a:noFill/>
            <a:extLst>
              <a:ext uri="{909E8E84-426E-40DD-AFC4-6F175D3DCCD1}">
                <a14:hiddenFill xmlns:a14="http://schemas.microsoft.com/office/drawing/2010/main">
                  <a:solidFill>
                    <a:srgbClr val="FFFFFF"/>
                  </a:solidFill>
                </a14:hiddenFill>
              </a:ext>
            </a:extLst>
          </p:spPr>
        </p:pic>
        <p:grpSp>
          <p:nvGrpSpPr>
            <p:cNvPr id="3" name="グループ化 2"/>
            <p:cNvGrpSpPr/>
            <p:nvPr/>
          </p:nvGrpSpPr>
          <p:grpSpPr>
            <a:xfrm>
              <a:off x="1214564" y="3526042"/>
              <a:ext cx="790862" cy="411826"/>
              <a:chOff x="1010429" y="5954932"/>
              <a:chExt cx="790862" cy="411826"/>
            </a:xfrm>
          </p:grpSpPr>
          <p:sp>
            <p:nvSpPr>
              <p:cNvPr id="23" name="雲 22"/>
              <p:cNvSpPr/>
              <p:nvPr/>
            </p:nvSpPr>
            <p:spPr>
              <a:xfrm rot="20905361">
                <a:off x="1010429" y="5954932"/>
                <a:ext cx="790862" cy="411826"/>
              </a:xfrm>
              <a:prstGeom prst="cloud">
                <a:avLst/>
              </a:prstGeom>
              <a:solidFill>
                <a:srgbClr val="FFEDB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4" name="正方形/長方形 23"/>
              <p:cNvSpPr/>
              <p:nvPr/>
            </p:nvSpPr>
            <p:spPr>
              <a:xfrm rot="20960574">
                <a:off x="1076912" y="5995896"/>
                <a:ext cx="657893" cy="27571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2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GungsuhChe" panose="02030609000101010101" pitchFamily="49" charset="-127"/>
                    <a:ea typeface="GungsuhChe" panose="02030609000101010101" pitchFamily="49" charset="-127"/>
                  </a:rPr>
                  <a:t>モヤ</a:t>
                </a:r>
                <a:endParaRPr lang="ja-JP" altLang="en-US" sz="2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GungsuhChe" panose="02030609000101010101" pitchFamily="49" charset="-127"/>
                  <a:ea typeface="GungsuhChe" panose="02030609000101010101" pitchFamily="49" charset="-127"/>
                </a:endParaRPr>
              </a:p>
            </p:txBody>
          </p:sp>
        </p:grpSp>
        <p:grpSp>
          <p:nvGrpSpPr>
            <p:cNvPr id="14" name="グループ化 13"/>
            <p:cNvGrpSpPr/>
            <p:nvPr/>
          </p:nvGrpSpPr>
          <p:grpSpPr>
            <a:xfrm>
              <a:off x="2089989" y="3522758"/>
              <a:ext cx="728002" cy="389294"/>
              <a:chOff x="2434817" y="6163179"/>
              <a:chExt cx="1163638" cy="671487"/>
            </a:xfrm>
          </p:grpSpPr>
          <p:sp>
            <p:nvSpPr>
              <p:cNvPr id="15" name="雲 14"/>
              <p:cNvSpPr/>
              <p:nvPr/>
            </p:nvSpPr>
            <p:spPr>
              <a:xfrm rot="1002002">
                <a:off x="2434817" y="6163179"/>
                <a:ext cx="1163638" cy="671487"/>
              </a:xfrm>
              <a:prstGeom prst="cloud">
                <a:avLst/>
              </a:prstGeom>
              <a:solidFill>
                <a:srgbClr val="FFEDB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16" name="正方形/長方形 15"/>
              <p:cNvSpPr/>
              <p:nvPr/>
            </p:nvSpPr>
            <p:spPr>
              <a:xfrm rot="420857">
                <a:off x="2518626" y="6205953"/>
                <a:ext cx="967994" cy="475572"/>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2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GungsuhChe" panose="02030609000101010101" pitchFamily="49" charset="-127"/>
                    <a:ea typeface="GungsuhChe" panose="02030609000101010101" pitchFamily="49" charset="-127"/>
                  </a:rPr>
                  <a:t>モヤ</a:t>
                </a:r>
                <a:endParaRPr lang="ja-JP" altLang="en-US" sz="2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GungsuhChe" panose="02030609000101010101" pitchFamily="49" charset="-127"/>
                  <a:ea typeface="GungsuhChe" panose="02030609000101010101" pitchFamily="49" charset="-127"/>
                </a:endParaRPr>
              </a:p>
            </p:txBody>
          </p:sp>
        </p:grpSp>
      </p:grpSp>
      <p:sp>
        <p:nvSpPr>
          <p:cNvPr id="70" name="スライド番号プレースホルダー 4"/>
          <p:cNvSpPr txBox="1">
            <a:spLocks/>
          </p:cNvSpPr>
          <p:nvPr/>
        </p:nvSpPr>
        <p:spPr>
          <a:xfrm>
            <a:off x="8856724" y="6553461"/>
            <a:ext cx="264402" cy="260648"/>
          </a:xfrm>
          <a:prstGeom prst="ellipse">
            <a:avLst/>
          </a:prstGeom>
          <a:noFill/>
          <a:ln>
            <a:noFill/>
          </a:ln>
        </p:spPr>
        <p:txBody>
          <a:bodyPr vert="horz" lIns="91440" tIns="45720" rIns="91440" bIns="45720" rtlCol="0" anchor="ctr"/>
          <a:lstStyle>
            <a:defPPr>
              <a:defRPr lang="ja-JP"/>
            </a:defPPr>
            <a:lvl1pPr marL="0" algn="ctr" defTabSz="914400" rtl="0" eaLnBrk="1" latinLnBrk="0" hangingPunct="1">
              <a:defRPr kumimoji="1" sz="900" b="1" kern="1200">
                <a:solidFill>
                  <a:schemeClr val="bg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8BC50A73-7F1D-4723-98DF-0211EC5CE189}" type="slidenum">
              <a:rPr lang="ja-JP" altLang="en-US" smtClean="0">
                <a:solidFill>
                  <a:schemeClr val="tx1"/>
                </a:solidFill>
              </a:rPr>
              <a:pPr/>
              <a:t>1</a:t>
            </a:fld>
            <a:endParaRPr lang="ja-JP" altLang="en-US" dirty="0">
              <a:solidFill>
                <a:schemeClr val="tx1"/>
              </a:solidFill>
            </a:endParaRPr>
          </a:p>
        </p:txBody>
      </p:sp>
      <p:sp>
        <p:nvSpPr>
          <p:cNvPr id="4" name="テキスト ボックス 3"/>
          <p:cNvSpPr txBox="1"/>
          <p:nvPr/>
        </p:nvSpPr>
        <p:spPr>
          <a:xfrm>
            <a:off x="526143" y="908720"/>
            <a:ext cx="8200894" cy="3624069"/>
          </a:xfrm>
          <a:prstGeom prst="rect">
            <a:avLst/>
          </a:prstGeom>
          <a:noFill/>
        </p:spPr>
        <p:txBody>
          <a:bodyPr wrap="square" rtlCol="0">
            <a:spAutoFit/>
          </a:bodyPr>
          <a:lstStyle/>
          <a:p>
            <a:pPr marL="171450" lvl="0" indent="-171450">
              <a:lnSpc>
                <a:spcPct val="150000"/>
              </a:lnSpc>
              <a:buFont typeface="Wingdings" panose="05000000000000000000" pitchFamily="2" charset="2"/>
              <a:buChar char="p"/>
            </a:pPr>
            <a:r>
              <a:rPr lang="ja-JP" altLang="en-US" sz="1700" dirty="0" smtClean="0">
                <a:solidFill>
                  <a:prstClr val="black"/>
                </a:solidFill>
              </a:rPr>
              <a:t>　体調</a:t>
            </a:r>
            <a:r>
              <a:rPr lang="ja-JP" altLang="en-US" sz="1700" dirty="0">
                <a:solidFill>
                  <a:prstClr val="black"/>
                </a:solidFill>
              </a:rPr>
              <a:t>が悪そうだけれども、</a:t>
            </a:r>
            <a:r>
              <a:rPr lang="ja-JP" altLang="en-US" sz="1700" b="1" u="sng" dirty="0">
                <a:solidFill>
                  <a:prstClr val="black"/>
                </a:solidFill>
              </a:rPr>
              <a:t>なんて声をかけていいか</a:t>
            </a:r>
            <a:r>
              <a:rPr lang="ja-JP" altLang="en-US" sz="1700" b="1" u="sng" dirty="0" smtClean="0">
                <a:solidFill>
                  <a:prstClr val="black"/>
                </a:solidFill>
              </a:rPr>
              <a:t>わからない</a:t>
            </a:r>
            <a:endParaRPr lang="en-US" altLang="ja-JP" sz="1700" b="1" u="sng" dirty="0" smtClean="0">
              <a:solidFill>
                <a:prstClr val="black"/>
              </a:solidFill>
            </a:endParaRPr>
          </a:p>
          <a:p>
            <a:pPr marL="171450" lvl="0" indent="-171450">
              <a:lnSpc>
                <a:spcPct val="150000"/>
              </a:lnSpc>
              <a:buFont typeface="Wingdings" panose="05000000000000000000" pitchFamily="2" charset="2"/>
              <a:buChar char="p"/>
            </a:pPr>
            <a:r>
              <a:rPr lang="ja-JP" altLang="en-US" sz="1700" dirty="0" smtClean="0">
                <a:solidFill>
                  <a:prstClr val="black"/>
                </a:solidFill>
              </a:rPr>
              <a:t>　昨日</a:t>
            </a:r>
            <a:r>
              <a:rPr lang="ja-JP" altLang="en-US" sz="1700" dirty="0">
                <a:solidFill>
                  <a:prstClr val="black"/>
                </a:solidFill>
              </a:rPr>
              <a:t>まで普段通り仕事をしていた</a:t>
            </a:r>
            <a:r>
              <a:rPr lang="ja-JP" altLang="en-US" sz="1700" dirty="0" smtClean="0">
                <a:solidFill>
                  <a:prstClr val="black"/>
                </a:solidFill>
              </a:rPr>
              <a:t>のに、</a:t>
            </a:r>
            <a:r>
              <a:rPr lang="ja-JP" altLang="en-US" sz="1700" b="1" u="sng" dirty="0" smtClean="0">
                <a:solidFill>
                  <a:prstClr val="black"/>
                </a:solidFill>
              </a:rPr>
              <a:t>突然</a:t>
            </a:r>
            <a:r>
              <a:rPr lang="ja-JP" altLang="en-US" sz="1700" dirty="0">
                <a:solidFill>
                  <a:prstClr val="black"/>
                </a:solidFill>
              </a:rPr>
              <a:t>調子を崩して休んでしまった</a:t>
            </a:r>
          </a:p>
          <a:p>
            <a:pPr marL="171450" lvl="0" indent="-171450">
              <a:lnSpc>
                <a:spcPct val="150000"/>
              </a:lnSpc>
              <a:buFont typeface="Wingdings" panose="05000000000000000000" pitchFamily="2" charset="2"/>
              <a:buChar char="p"/>
            </a:pPr>
            <a:r>
              <a:rPr lang="ja-JP" altLang="en-US" sz="1700" dirty="0" smtClean="0">
                <a:solidFill>
                  <a:prstClr val="black"/>
                </a:solidFill>
              </a:rPr>
              <a:t>　こちら</a:t>
            </a:r>
            <a:r>
              <a:rPr lang="ja-JP" altLang="en-US" sz="1700" dirty="0">
                <a:solidFill>
                  <a:prstClr val="black"/>
                </a:solidFill>
              </a:rPr>
              <a:t>の言いたいことが</a:t>
            </a:r>
            <a:r>
              <a:rPr lang="ja-JP" altLang="en-US" sz="1700" b="1" u="sng" dirty="0">
                <a:solidFill>
                  <a:prstClr val="black"/>
                </a:solidFill>
              </a:rPr>
              <a:t>うまく</a:t>
            </a:r>
            <a:r>
              <a:rPr lang="ja-JP" altLang="en-US" sz="1700" b="1" u="sng" dirty="0" smtClean="0">
                <a:solidFill>
                  <a:prstClr val="black"/>
                </a:solidFill>
              </a:rPr>
              <a:t>伝わらない</a:t>
            </a:r>
            <a:endParaRPr lang="en-US" altLang="ja-JP" sz="1700" b="1" u="sng" dirty="0" smtClean="0">
              <a:solidFill>
                <a:prstClr val="black"/>
              </a:solidFill>
            </a:endParaRPr>
          </a:p>
          <a:p>
            <a:pPr marL="171450" lvl="0" indent="-171450">
              <a:lnSpc>
                <a:spcPct val="150000"/>
              </a:lnSpc>
              <a:buFont typeface="Wingdings" panose="05000000000000000000" pitchFamily="2" charset="2"/>
              <a:buChar char="p"/>
            </a:pPr>
            <a:r>
              <a:rPr lang="ja-JP" altLang="en-US" sz="1700" dirty="0" smtClean="0">
                <a:solidFill>
                  <a:prstClr val="black"/>
                </a:solidFill>
              </a:rPr>
              <a:t>　</a:t>
            </a:r>
            <a:r>
              <a:rPr lang="ja-JP" altLang="en-US" sz="1700" dirty="0">
                <a:solidFill>
                  <a:prstClr val="black"/>
                </a:solidFill>
              </a:rPr>
              <a:t>対応</a:t>
            </a:r>
            <a:r>
              <a:rPr lang="ja-JP" altLang="en-US" sz="1700" dirty="0" smtClean="0">
                <a:solidFill>
                  <a:prstClr val="black"/>
                </a:solidFill>
              </a:rPr>
              <a:t>が必要そうだけれども、</a:t>
            </a:r>
            <a:r>
              <a:rPr lang="ja-JP" altLang="en-US" sz="1700" b="1" u="sng" dirty="0" smtClean="0">
                <a:solidFill>
                  <a:prstClr val="black"/>
                </a:solidFill>
              </a:rPr>
              <a:t>何</a:t>
            </a:r>
            <a:r>
              <a:rPr lang="ja-JP" altLang="en-US" sz="1700" b="1" u="sng" dirty="0">
                <a:solidFill>
                  <a:prstClr val="black"/>
                </a:solidFill>
              </a:rPr>
              <a:t>をすればいいかわからず時間だけが過ぎてしまう</a:t>
            </a:r>
          </a:p>
          <a:p>
            <a:pPr marL="171450" lvl="0" indent="-171450">
              <a:lnSpc>
                <a:spcPct val="150000"/>
              </a:lnSpc>
              <a:buFont typeface="Wingdings" panose="05000000000000000000" pitchFamily="2" charset="2"/>
              <a:buChar char="p"/>
            </a:pPr>
            <a:r>
              <a:rPr lang="ja-JP" altLang="en-US" sz="1700" dirty="0" smtClean="0">
                <a:solidFill>
                  <a:prstClr val="black"/>
                </a:solidFill>
              </a:rPr>
              <a:t>　課題解決に向け</a:t>
            </a:r>
            <a:r>
              <a:rPr lang="ja-JP" altLang="en-US" sz="1700" b="1" u="sng" dirty="0" smtClean="0">
                <a:solidFill>
                  <a:prstClr val="black"/>
                </a:solidFill>
              </a:rPr>
              <a:t>とりあえず</a:t>
            </a:r>
            <a:r>
              <a:rPr lang="ja-JP" altLang="en-US" sz="1700" b="1" dirty="0">
                <a:solidFill>
                  <a:prstClr val="black"/>
                </a:solidFill>
              </a:rPr>
              <a:t>思いついたことをしてみるが、</a:t>
            </a:r>
            <a:r>
              <a:rPr lang="ja-JP" altLang="en-US" sz="1700" b="1" u="sng" dirty="0">
                <a:solidFill>
                  <a:prstClr val="black"/>
                </a:solidFill>
              </a:rPr>
              <a:t>その場しのぎになって</a:t>
            </a:r>
            <a:r>
              <a:rPr lang="ja-JP" altLang="en-US" sz="1700" b="1" u="sng" dirty="0" smtClean="0">
                <a:solidFill>
                  <a:prstClr val="black"/>
                </a:solidFill>
              </a:rPr>
              <a:t>しまう</a:t>
            </a:r>
            <a:endParaRPr lang="en-US" altLang="ja-JP" sz="1700" b="1" u="sng" dirty="0" smtClean="0">
              <a:solidFill>
                <a:prstClr val="black"/>
              </a:solidFill>
            </a:endParaRPr>
          </a:p>
          <a:p>
            <a:pPr marL="171450" lvl="0" indent="-171450">
              <a:lnSpc>
                <a:spcPct val="150000"/>
              </a:lnSpc>
              <a:buFont typeface="Wingdings" panose="05000000000000000000" pitchFamily="2" charset="2"/>
              <a:buChar char="p"/>
            </a:pPr>
            <a:r>
              <a:rPr lang="ja-JP" altLang="en-US" sz="1700" dirty="0" smtClean="0">
                <a:solidFill>
                  <a:prstClr val="black"/>
                </a:solidFill>
              </a:rPr>
              <a:t>　自分</a:t>
            </a:r>
            <a:r>
              <a:rPr lang="ja-JP" altLang="en-US" sz="1700" dirty="0">
                <a:solidFill>
                  <a:prstClr val="black"/>
                </a:solidFill>
              </a:rPr>
              <a:t>の業務に追われ、</a:t>
            </a:r>
            <a:r>
              <a:rPr lang="ja-JP" altLang="en-US" sz="1700" b="1" u="sng" dirty="0">
                <a:solidFill>
                  <a:prstClr val="black"/>
                </a:solidFill>
              </a:rPr>
              <a:t>対応が遅れて</a:t>
            </a:r>
            <a:r>
              <a:rPr lang="ja-JP" altLang="en-US" sz="1700" b="1" u="sng" dirty="0" smtClean="0">
                <a:solidFill>
                  <a:prstClr val="black"/>
                </a:solidFill>
              </a:rPr>
              <a:t>しまう</a:t>
            </a:r>
            <a:endParaRPr lang="en-US" altLang="ja-JP" sz="1700" b="1" u="sng" dirty="0" smtClean="0">
              <a:solidFill>
                <a:prstClr val="black"/>
              </a:solidFill>
            </a:endParaRPr>
          </a:p>
          <a:p>
            <a:pPr marL="171450" lvl="0" indent="-171450">
              <a:lnSpc>
                <a:spcPct val="150000"/>
              </a:lnSpc>
              <a:buFont typeface="Wingdings" panose="05000000000000000000" pitchFamily="2" charset="2"/>
              <a:buChar char="p"/>
            </a:pPr>
            <a:r>
              <a:rPr lang="ja-JP" altLang="en-US" sz="1700" dirty="0" smtClean="0">
                <a:solidFill>
                  <a:prstClr val="black"/>
                </a:solidFill>
              </a:rPr>
              <a:t>　</a:t>
            </a:r>
            <a:r>
              <a:rPr lang="ja-JP" altLang="en-US" sz="1700" b="1" u="sng" dirty="0" smtClean="0">
                <a:solidFill>
                  <a:prstClr val="black"/>
                </a:solidFill>
              </a:rPr>
              <a:t>相手</a:t>
            </a:r>
            <a:r>
              <a:rPr lang="ja-JP" altLang="en-US" sz="1700" b="1" u="sng" dirty="0">
                <a:solidFill>
                  <a:prstClr val="black"/>
                </a:solidFill>
              </a:rPr>
              <a:t>に響く</a:t>
            </a:r>
            <a:r>
              <a:rPr lang="ja-JP" altLang="en-US" sz="1700" dirty="0">
                <a:solidFill>
                  <a:prstClr val="black"/>
                </a:solidFill>
              </a:rPr>
              <a:t>コミュニケーションやそのコツがわからない</a:t>
            </a:r>
          </a:p>
          <a:p>
            <a:pPr marL="171450" lvl="0" indent="-171450">
              <a:lnSpc>
                <a:spcPct val="150000"/>
              </a:lnSpc>
              <a:buFont typeface="Wingdings" panose="05000000000000000000" pitchFamily="2" charset="2"/>
              <a:buChar char="p"/>
            </a:pPr>
            <a:r>
              <a:rPr lang="ja-JP" altLang="en-US" sz="1700" dirty="0" smtClean="0">
                <a:solidFill>
                  <a:prstClr val="black"/>
                </a:solidFill>
              </a:rPr>
              <a:t>　従業員</a:t>
            </a:r>
            <a:r>
              <a:rPr lang="ja-JP" altLang="en-US" sz="1700" dirty="0">
                <a:solidFill>
                  <a:prstClr val="black"/>
                </a:solidFill>
              </a:rPr>
              <a:t>との</a:t>
            </a:r>
            <a:r>
              <a:rPr lang="ja-JP" altLang="en-US" sz="1700" b="1" u="sng" dirty="0">
                <a:solidFill>
                  <a:prstClr val="black"/>
                </a:solidFill>
              </a:rPr>
              <a:t>信頼関係が築けていない</a:t>
            </a:r>
          </a:p>
          <a:p>
            <a:pPr marL="171450" lvl="0" indent="-171450">
              <a:lnSpc>
                <a:spcPct val="150000"/>
              </a:lnSpc>
              <a:buFont typeface="Wingdings" panose="05000000000000000000" pitchFamily="2" charset="2"/>
              <a:buChar char="p"/>
            </a:pPr>
            <a:r>
              <a:rPr lang="ja-JP" altLang="en-US" sz="1700" dirty="0" smtClean="0">
                <a:solidFill>
                  <a:prstClr val="black"/>
                </a:solidFill>
              </a:rPr>
              <a:t>　</a:t>
            </a:r>
            <a:r>
              <a:rPr lang="ja-JP" altLang="en-US" sz="1700" b="1" u="sng" dirty="0" smtClean="0">
                <a:solidFill>
                  <a:prstClr val="black"/>
                </a:solidFill>
              </a:rPr>
              <a:t>どこ</a:t>
            </a:r>
            <a:r>
              <a:rPr lang="ja-JP" altLang="en-US" sz="1700" b="1" u="sng" dirty="0">
                <a:solidFill>
                  <a:prstClr val="black"/>
                </a:solidFill>
              </a:rPr>
              <a:t>まで</a:t>
            </a:r>
            <a:r>
              <a:rPr lang="ja-JP" altLang="en-US" sz="1700" dirty="0">
                <a:solidFill>
                  <a:prstClr val="black"/>
                </a:solidFill>
              </a:rPr>
              <a:t>仕事を任せていいかわからない</a:t>
            </a:r>
            <a:endParaRPr lang="en-US" altLang="ja-JP" sz="1700" dirty="0">
              <a:solidFill>
                <a:prstClr val="black"/>
              </a:solidFill>
            </a:endParaRPr>
          </a:p>
        </p:txBody>
      </p:sp>
      <p:sp>
        <p:nvSpPr>
          <p:cNvPr id="13" name="テキスト ボックス 12"/>
          <p:cNvSpPr txBox="1"/>
          <p:nvPr/>
        </p:nvSpPr>
        <p:spPr>
          <a:xfrm>
            <a:off x="179512" y="5640378"/>
            <a:ext cx="6115175" cy="923330"/>
          </a:xfrm>
          <a:prstGeom prst="rect">
            <a:avLst/>
          </a:prstGeom>
          <a:noFill/>
        </p:spPr>
        <p:txBody>
          <a:bodyPr wrap="square" rtlCol="0">
            <a:spAutoFit/>
          </a:bodyPr>
          <a:lstStyle/>
          <a:p>
            <a:r>
              <a:rPr lang="ja-JP" altLang="en-US" b="1" dirty="0" smtClean="0"/>
              <a:t>コミュニケーションが</a:t>
            </a:r>
            <a:r>
              <a:rPr lang="ja-JP" altLang="en-US" b="1" dirty="0"/>
              <a:t>うまく</a:t>
            </a:r>
            <a:r>
              <a:rPr lang="ja-JP" altLang="en-US" b="1" dirty="0" smtClean="0"/>
              <a:t>いかない、</a:t>
            </a:r>
            <a:endParaRPr lang="en-US" altLang="ja-JP" b="1" dirty="0" smtClean="0"/>
          </a:p>
          <a:p>
            <a:r>
              <a:rPr lang="ja-JP" altLang="en-US" b="1" dirty="0" smtClean="0"/>
              <a:t>仕事がうまくまわらない</a:t>
            </a:r>
            <a:endParaRPr lang="en-US" altLang="ja-JP" b="1" dirty="0" smtClean="0"/>
          </a:p>
          <a:p>
            <a:r>
              <a:rPr lang="ja-JP" altLang="en-US" b="1" dirty="0"/>
              <a:t>何とかしないと・・・とは思うけれど、どうすれば・・・！</a:t>
            </a:r>
            <a:r>
              <a:rPr lang="ja-JP" altLang="en-US" b="1" dirty="0" smtClean="0"/>
              <a:t>？</a:t>
            </a:r>
            <a:endParaRPr lang="ja-JP" altLang="en-US" b="1" dirty="0"/>
          </a:p>
        </p:txBody>
      </p:sp>
      <p:sp>
        <p:nvSpPr>
          <p:cNvPr id="18" name="テキスト ボックス 17"/>
          <p:cNvSpPr txBox="1"/>
          <p:nvPr/>
        </p:nvSpPr>
        <p:spPr>
          <a:xfrm>
            <a:off x="526142" y="5219531"/>
            <a:ext cx="4468741" cy="400110"/>
          </a:xfrm>
          <a:prstGeom prst="rect">
            <a:avLst/>
          </a:prstGeom>
          <a:noFill/>
        </p:spPr>
        <p:txBody>
          <a:bodyPr wrap="square" rtlCol="0">
            <a:spAutoFit/>
          </a:bodyPr>
          <a:lstStyle/>
          <a:p>
            <a:r>
              <a:rPr lang="ja-JP" altLang="en-US" sz="2000" b="1" u="sng" dirty="0" smtClean="0">
                <a:solidFill>
                  <a:srgbClr val="FF0000"/>
                </a:solidFill>
                <a:uFill>
                  <a:solidFill>
                    <a:srgbClr val="FF0000"/>
                  </a:solidFill>
                </a:uFill>
              </a:rPr>
              <a:t>どのくらいチェックがつきましたか？</a:t>
            </a:r>
            <a:endParaRPr lang="ja-JP" altLang="en-US" sz="2000" b="1" u="sng" dirty="0">
              <a:solidFill>
                <a:srgbClr val="FF0000"/>
              </a:solidFill>
              <a:uFill>
                <a:solidFill>
                  <a:srgbClr val="FF0000"/>
                </a:solidFill>
              </a:uFill>
            </a:endParaRPr>
          </a:p>
        </p:txBody>
      </p:sp>
      <p:sp>
        <p:nvSpPr>
          <p:cNvPr id="21" name="タイトル 1"/>
          <p:cNvSpPr txBox="1">
            <a:spLocks/>
          </p:cNvSpPr>
          <p:nvPr/>
        </p:nvSpPr>
        <p:spPr>
          <a:xfrm>
            <a:off x="3575" y="14468"/>
            <a:ext cx="9144000" cy="1038267"/>
          </a:xfrm>
          <a:prstGeom prst="rect">
            <a:avLst/>
          </a:prstGeom>
        </p:spPr>
        <p:txBody>
          <a:bodyP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r>
              <a:rPr lang="ja-JP" altLang="en-US" sz="2400" dirty="0">
                <a:latin typeface="HG丸ｺﾞｼｯｸM-PRO" panose="020F0600000000000000" pitchFamily="50" charset="-128"/>
                <a:ea typeface="HG丸ｺﾞｼｯｸM-PRO" panose="020F0600000000000000" pitchFamily="50" charset="-128"/>
              </a:rPr>
              <a:t>大阪府が作成した</a:t>
            </a:r>
            <a:endParaRPr lang="en-US" altLang="ja-JP" sz="2400" dirty="0">
              <a:latin typeface="HG丸ｺﾞｼｯｸM-PRO" panose="020F0600000000000000" pitchFamily="50" charset="-128"/>
              <a:ea typeface="HG丸ｺﾞｼｯｸM-PRO" panose="020F0600000000000000" pitchFamily="50" charset="-128"/>
            </a:endParaRPr>
          </a:p>
          <a:p>
            <a:r>
              <a:rPr lang="ja-JP" altLang="en-US" sz="2400" dirty="0">
                <a:latin typeface="HG丸ｺﾞｼｯｸM-PRO" panose="020F0600000000000000" pitchFamily="50" charset="-128"/>
                <a:ea typeface="HG丸ｺﾞｼｯｸM-PRO" panose="020F0600000000000000" pitchFamily="50" charset="-128"/>
              </a:rPr>
              <a:t>状態がわかる！見える！「雇用管理のための対話シート」</a:t>
            </a:r>
          </a:p>
          <a:p>
            <a:endParaRPr lang="ja-JP" altLang="en-US" sz="18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6246840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角丸四角形 48"/>
          <p:cNvSpPr/>
          <p:nvPr/>
        </p:nvSpPr>
        <p:spPr>
          <a:xfrm>
            <a:off x="4734171" y="1148021"/>
            <a:ext cx="4371281" cy="5329933"/>
          </a:xfrm>
          <a:prstGeom prst="roundRect">
            <a:avLst/>
          </a:prstGeom>
          <a:solidFill>
            <a:srgbClr val="FBE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56703" y="1168325"/>
            <a:ext cx="4371281" cy="5329933"/>
          </a:xfrm>
          <a:prstGeom prst="roundRect">
            <a:avLst/>
          </a:prstGeom>
          <a:solidFill>
            <a:srgbClr val="FBE2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 name="グループ化 6"/>
          <p:cNvGrpSpPr/>
          <p:nvPr/>
        </p:nvGrpSpPr>
        <p:grpSpPr>
          <a:xfrm>
            <a:off x="5734670" y="2965048"/>
            <a:ext cx="3074313" cy="391886"/>
            <a:chOff x="5148064" y="3301340"/>
            <a:chExt cx="3829889" cy="391886"/>
          </a:xfrm>
        </p:grpSpPr>
        <p:sp>
          <p:nvSpPr>
            <p:cNvPr id="64" name="角丸四角形 63"/>
            <p:cNvSpPr/>
            <p:nvPr/>
          </p:nvSpPr>
          <p:spPr>
            <a:xfrm>
              <a:off x="5148064" y="3301340"/>
              <a:ext cx="3677032" cy="391886"/>
            </a:xfrm>
            <a:prstGeom prst="roundRect">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64"/>
            <p:cNvSpPr txBox="1"/>
            <p:nvPr/>
          </p:nvSpPr>
          <p:spPr>
            <a:xfrm>
              <a:off x="5148064" y="3338256"/>
              <a:ext cx="3829889" cy="338554"/>
            </a:xfrm>
            <a:prstGeom prst="rect">
              <a:avLst/>
            </a:prstGeom>
            <a:noFill/>
          </p:spPr>
          <p:txBody>
            <a:bodyPr wrap="square" rtlCol="0">
              <a:spAutoFit/>
            </a:bodyPr>
            <a:lstStyle/>
            <a:p>
              <a:r>
                <a:rPr lang="ja-JP" altLang="en-US" sz="1600" b="1" dirty="0" smtClean="0">
                  <a:solidFill>
                    <a:srgbClr val="FF0000"/>
                  </a:solidFill>
                </a:rPr>
                <a:t>会話のきっかけがつかめる！　</a:t>
              </a:r>
              <a:endParaRPr lang="ja-JP" altLang="en-US" sz="1600" b="1" dirty="0">
                <a:solidFill>
                  <a:srgbClr val="FF0000"/>
                </a:solidFill>
              </a:endParaRPr>
            </a:p>
          </p:txBody>
        </p:sp>
      </p:grpSp>
      <p:grpSp>
        <p:nvGrpSpPr>
          <p:cNvPr id="66" name="グループ化 65"/>
          <p:cNvGrpSpPr/>
          <p:nvPr/>
        </p:nvGrpSpPr>
        <p:grpSpPr>
          <a:xfrm>
            <a:off x="4949670" y="2179005"/>
            <a:ext cx="3168352" cy="584775"/>
            <a:chOff x="-24198" y="3825584"/>
            <a:chExt cx="3694593" cy="770945"/>
          </a:xfrm>
        </p:grpSpPr>
        <p:sp>
          <p:nvSpPr>
            <p:cNvPr id="67" name="角丸四角形 66"/>
            <p:cNvSpPr/>
            <p:nvPr/>
          </p:nvSpPr>
          <p:spPr>
            <a:xfrm>
              <a:off x="-24198" y="3924415"/>
              <a:ext cx="3523903" cy="579027"/>
            </a:xfrm>
            <a:prstGeom prst="roundRect">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テキスト ボックス 67"/>
            <p:cNvSpPr txBox="1"/>
            <p:nvPr/>
          </p:nvSpPr>
          <p:spPr>
            <a:xfrm>
              <a:off x="0" y="3825584"/>
              <a:ext cx="3670395" cy="770945"/>
            </a:xfrm>
            <a:prstGeom prst="rect">
              <a:avLst/>
            </a:prstGeom>
            <a:noFill/>
          </p:spPr>
          <p:txBody>
            <a:bodyPr wrap="square" rtlCol="0" anchor="ctr">
              <a:spAutoFit/>
            </a:bodyPr>
            <a:lstStyle/>
            <a:p>
              <a:r>
                <a:rPr lang="ja-JP" altLang="en-US" sz="1600" b="1" dirty="0" smtClean="0">
                  <a:solidFill>
                    <a:srgbClr val="FF0000"/>
                  </a:solidFill>
                </a:rPr>
                <a:t>考えていることがわかれば・・・</a:t>
              </a:r>
              <a:endParaRPr lang="ja-JP" altLang="en-US" sz="1600" b="1" dirty="0">
                <a:solidFill>
                  <a:srgbClr val="FF0000"/>
                </a:solidFill>
              </a:endParaRPr>
            </a:p>
          </p:txBody>
        </p:sp>
      </p:grpSp>
      <p:grpSp>
        <p:nvGrpSpPr>
          <p:cNvPr id="69" name="グループ化 68"/>
          <p:cNvGrpSpPr/>
          <p:nvPr/>
        </p:nvGrpSpPr>
        <p:grpSpPr>
          <a:xfrm>
            <a:off x="4949670" y="1721064"/>
            <a:ext cx="4020178" cy="439202"/>
            <a:chOff x="-24198" y="3924415"/>
            <a:chExt cx="3694593" cy="579027"/>
          </a:xfrm>
        </p:grpSpPr>
        <p:sp>
          <p:nvSpPr>
            <p:cNvPr id="71" name="角丸四角形 70"/>
            <p:cNvSpPr/>
            <p:nvPr/>
          </p:nvSpPr>
          <p:spPr>
            <a:xfrm>
              <a:off x="-24198" y="3924415"/>
              <a:ext cx="3523903" cy="579027"/>
            </a:xfrm>
            <a:prstGeom prst="roundRect">
              <a:avLst/>
            </a:prstGeom>
            <a:solidFill>
              <a:schemeClr val="bg1"/>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0" y="3987886"/>
              <a:ext cx="3670395" cy="446337"/>
            </a:xfrm>
            <a:prstGeom prst="rect">
              <a:avLst/>
            </a:prstGeom>
            <a:noFill/>
          </p:spPr>
          <p:txBody>
            <a:bodyPr wrap="square" rtlCol="0" anchor="ctr">
              <a:spAutoFit/>
            </a:bodyPr>
            <a:lstStyle/>
            <a:p>
              <a:r>
                <a:rPr lang="ja-JP" altLang="en-US" sz="1600" b="1" dirty="0" smtClean="0">
                  <a:solidFill>
                    <a:srgbClr val="FF0000"/>
                  </a:solidFill>
                </a:rPr>
                <a:t>気分・体調の波が見えれば・・・</a:t>
              </a:r>
              <a:endParaRPr lang="ja-JP" altLang="en-US" sz="1600" b="1" dirty="0">
                <a:solidFill>
                  <a:srgbClr val="FF0000"/>
                </a:solidFill>
              </a:endParaRPr>
            </a:p>
          </p:txBody>
        </p:sp>
      </p:grpSp>
      <p:sp>
        <p:nvSpPr>
          <p:cNvPr id="3" name="テキスト ボックス 2"/>
          <p:cNvSpPr txBox="1"/>
          <p:nvPr/>
        </p:nvSpPr>
        <p:spPr>
          <a:xfrm>
            <a:off x="683569" y="1249450"/>
            <a:ext cx="3182656" cy="338554"/>
          </a:xfrm>
          <a:prstGeom prst="rect">
            <a:avLst/>
          </a:prstGeom>
          <a:noFill/>
        </p:spPr>
        <p:txBody>
          <a:bodyPr wrap="square" rtlCol="0">
            <a:spAutoFit/>
          </a:bodyPr>
          <a:lstStyle/>
          <a:p>
            <a:r>
              <a:rPr kumimoji="1" lang="ja-JP" altLang="en-US" sz="1600" b="1" dirty="0" smtClean="0"/>
              <a:t>雇用した人に支援者がいる場合</a:t>
            </a:r>
            <a:endParaRPr kumimoji="1" lang="ja-JP" altLang="en-US" sz="1600" b="1" dirty="0"/>
          </a:p>
        </p:txBody>
      </p:sp>
      <p:pic>
        <p:nvPicPr>
          <p:cNvPr id="4102" name="Picture 6" descr="D:\HayashiRy\Desktop\新しいフォルダー\分かり合う２小.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9595" y="3675587"/>
            <a:ext cx="2184122" cy="1856504"/>
          </a:xfrm>
          <a:prstGeom prst="rect">
            <a:avLst/>
          </a:prstGeom>
          <a:noFill/>
          <a:extLst>
            <a:ext uri="{909E8E84-426E-40DD-AFC4-6F175D3DCCD1}">
              <a14:hiddenFill xmlns:a14="http://schemas.microsoft.com/office/drawing/2010/main">
                <a:solidFill>
                  <a:srgbClr val="FFFFFF"/>
                </a:solidFill>
              </a14:hiddenFill>
            </a:ext>
          </a:extLst>
        </p:spPr>
      </p:pic>
      <p:sp>
        <p:nvSpPr>
          <p:cNvPr id="29" name="スライド番号プレースホルダー 4"/>
          <p:cNvSpPr txBox="1">
            <a:spLocks/>
          </p:cNvSpPr>
          <p:nvPr/>
        </p:nvSpPr>
        <p:spPr>
          <a:xfrm>
            <a:off x="8799088" y="6480718"/>
            <a:ext cx="264402" cy="260648"/>
          </a:xfrm>
          <a:prstGeom prst="ellipse">
            <a:avLst/>
          </a:prstGeom>
          <a:noFill/>
          <a:ln>
            <a:noFill/>
          </a:ln>
        </p:spPr>
        <p:txBody>
          <a:bodyPr vert="horz" lIns="91440" tIns="45720" rIns="91440" bIns="45720" rtlCol="0" anchor="ctr"/>
          <a:lstStyle>
            <a:defPPr>
              <a:defRPr lang="ja-JP"/>
            </a:defPPr>
            <a:lvl1pPr marL="0" algn="ctr" defTabSz="914400" rtl="0" eaLnBrk="1" latinLnBrk="0" hangingPunct="1">
              <a:defRPr kumimoji="1" sz="900" b="1" kern="1200">
                <a:solidFill>
                  <a:schemeClr val="bg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8BC50A73-7F1D-4723-98DF-0211EC5CE189}" type="slidenum">
              <a:rPr lang="ja-JP" altLang="en-US" smtClean="0">
                <a:solidFill>
                  <a:schemeClr val="tx1"/>
                </a:solidFill>
              </a:rPr>
              <a:pPr/>
              <a:t>2</a:t>
            </a:fld>
            <a:endParaRPr lang="ja-JP" altLang="en-US" dirty="0">
              <a:solidFill>
                <a:schemeClr val="tx1"/>
              </a:solidFill>
            </a:endParaRPr>
          </a:p>
        </p:txBody>
      </p:sp>
      <p:sp>
        <p:nvSpPr>
          <p:cNvPr id="6" name="二等辺三角形 5"/>
          <p:cNvSpPr/>
          <p:nvPr/>
        </p:nvSpPr>
        <p:spPr>
          <a:xfrm>
            <a:off x="912686" y="3030696"/>
            <a:ext cx="2952328" cy="2131349"/>
          </a:xfrm>
          <a:prstGeom prst="triangle">
            <a:avLst/>
          </a:prstGeom>
          <a:noFill/>
          <a:ln w="857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77744" y="2270144"/>
            <a:ext cx="1225637" cy="1521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descr="\\localhost\LIB\障がい者雇用促進Ｇ（2900　9220）\2900\上席活動報告\林上席\セミナー資料\イラスト\圧縮版\business_ol_woman.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9740" y="4190575"/>
            <a:ext cx="1290405" cy="167303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localhost\LIB\障がい者雇用促進Ｇ（2900　9220）\2900\上席活動報告\林上席\セミナー資料\イラスト\圧縮版\中stand_businessman_front.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99072" y="4190575"/>
            <a:ext cx="915373" cy="1767616"/>
          </a:xfrm>
          <a:prstGeom prst="rect">
            <a:avLst/>
          </a:prstGeom>
          <a:noFill/>
          <a:extLst>
            <a:ext uri="{909E8E84-426E-40DD-AFC4-6F175D3DCCD1}">
              <a14:hiddenFill xmlns:a14="http://schemas.microsoft.com/office/drawing/2010/main">
                <a:solidFill>
                  <a:srgbClr val="FFFFFF"/>
                </a:solidFill>
              </a14:hiddenFill>
            </a:ext>
          </a:extLst>
        </p:spPr>
      </p:pic>
      <p:sp>
        <p:nvSpPr>
          <p:cNvPr id="37" name="正方形/長方形 36"/>
          <p:cNvSpPr/>
          <p:nvPr/>
        </p:nvSpPr>
        <p:spPr>
          <a:xfrm>
            <a:off x="1381026" y="1667155"/>
            <a:ext cx="2015648" cy="542660"/>
          </a:xfrm>
          <a:prstGeom prst="rect">
            <a:avLst/>
          </a:prstGeom>
          <a:solidFill>
            <a:srgbClr val="FFF4D1"/>
          </a:solidFill>
          <a:ln w="158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smtClean="0">
                <a:solidFill>
                  <a:schemeClr val="tx1"/>
                </a:solidFill>
              </a:rPr>
              <a:t>それぞれの人に応じた決め細やかなフォロー</a:t>
            </a:r>
            <a:endParaRPr kumimoji="1" lang="ja-JP" altLang="en-US" sz="1400" dirty="0">
              <a:solidFill>
                <a:schemeClr val="tx1"/>
              </a:solidFill>
            </a:endParaRPr>
          </a:p>
        </p:txBody>
      </p:sp>
      <p:sp>
        <p:nvSpPr>
          <p:cNvPr id="38" name="テキスト ボックス 37"/>
          <p:cNvSpPr txBox="1"/>
          <p:nvPr/>
        </p:nvSpPr>
        <p:spPr>
          <a:xfrm>
            <a:off x="1875862" y="3707077"/>
            <a:ext cx="1094509" cy="307777"/>
          </a:xfrm>
          <a:prstGeom prst="rect">
            <a:avLst/>
          </a:prstGeom>
          <a:noFill/>
        </p:spPr>
        <p:txBody>
          <a:bodyPr wrap="square" rtlCol="0">
            <a:spAutoFit/>
          </a:bodyPr>
          <a:lstStyle/>
          <a:p>
            <a:pPr algn="ctr"/>
            <a:r>
              <a:rPr kumimoji="1" lang="ja-JP" altLang="en-US" sz="1400" b="1" dirty="0" smtClean="0"/>
              <a:t>支援者</a:t>
            </a:r>
            <a:endParaRPr kumimoji="1" lang="ja-JP" altLang="en-US" sz="1400" b="1" dirty="0"/>
          </a:p>
        </p:txBody>
      </p:sp>
      <p:sp>
        <p:nvSpPr>
          <p:cNvPr id="39" name="テキスト ボックス 38"/>
          <p:cNvSpPr txBox="1"/>
          <p:nvPr/>
        </p:nvSpPr>
        <p:spPr>
          <a:xfrm>
            <a:off x="399741" y="5881596"/>
            <a:ext cx="1290404" cy="523220"/>
          </a:xfrm>
          <a:prstGeom prst="rect">
            <a:avLst/>
          </a:prstGeom>
          <a:noFill/>
        </p:spPr>
        <p:txBody>
          <a:bodyPr wrap="square" rtlCol="0">
            <a:spAutoFit/>
          </a:bodyPr>
          <a:lstStyle/>
          <a:p>
            <a:pPr algn="ctr"/>
            <a:r>
              <a:rPr lang="ja-JP" altLang="en-US" sz="1400" b="1" dirty="0" smtClean="0"/>
              <a:t>障がいのある</a:t>
            </a:r>
            <a:endParaRPr lang="en-US" altLang="ja-JP" sz="1400" b="1" dirty="0" smtClean="0"/>
          </a:p>
          <a:p>
            <a:pPr algn="ctr"/>
            <a:r>
              <a:rPr lang="ja-JP" altLang="en-US" sz="1400" b="1" dirty="0" smtClean="0"/>
              <a:t>従業員</a:t>
            </a:r>
            <a:endParaRPr kumimoji="1" lang="ja-JP" altLang="en-US" sz="1400" b="1" dirty="0"/>
          </a:p>
        </p:txBody>
      </p:sp>
      <p:sp>
        <p:nvSpPr>
          <p:cNvPr id="40" name="テキスト ボックス 39"/>
          <p:cNvSpPr txBox="1"/>
          <p:nvPr/>
        </p:nvSpPr>
        <p:spPr>
          <a:xfrm>
            <a:off x="3009503" y="5894648"/>
            <a:ext cx="1094509" cy="307777"/>
          </a:xfrm>
          <a:prstGeom prst="rect">
            <a:avLst/>
          </a:prstGeom>
          <a:noFill/>
        </p:spPr>
        <p:txBody>
          <a:bodyPr wrap="square" rtlCol="0">
            <a:spAutoFit/>
          </a:bodyPr>
          <a:lstStyle/>
          <a:p>
            <a:pPr algn="ctr"/>
            <a:r>
              <a:rPr lang="ja-JP" altLang="en-US" sz="1400" b="1" dirty="0"/>
              <a:t>企業</a:t>
            </a:r>
            <a:r>
              <a:rPr lang="ja-JP" altLang="en-US" sz="1400" b="1" dirty="0" smtClean="0"/>
              <a:t>担当</a:t>
            </a:r>
            <a:r>
              <a:rPr kumimoji="1" lang="ja-JP" altLang="en-US" sz="1400" b="1" dirty="0" smtClean="0"/>
              <a:t>者</a:t>
            </a:r>
            <a:endParaRPr kumimoji="1" lang="ja-JP" altLang="en-US" sz="1400" b="1" dirty="0"/>
          </a:p>
        </p:txBody>
      </p:sp>
      <p:sp>
        <p:nvSpPr>
          <p:cNvPr id="41" name="テキスト ボックス 40"/>
          <p:cNvSpPr txBox="1"/>
          <p:nvPr/>
        </p:nvSpPr>
        <p:spPr>
          <a:xfrm>
            <a:off x="5502047" y="1249450"/>
            <a:ext cx="3117600" cy="338554"/>
          </a:xfrm>
          <a:prstGeom prst="rect">
            <a:avLst/>
          </a:prstGeom>
          <a:noFill/>
        </p:spPr>
        <p:txBody>
          <a:bodyPr wrap="square" rtlCol="0">
            <a:spAutoFit/>
          </a:bodyPr>
          <a:lstStyle/>
          <a:p>
            <a:r>
              <a:rPr lang="ja-JP" altLang="en-US" sz="1600" b="1" dirty="0" smtClean="0"/>
              <a:t>企業で雇用管理ツールを活用</a:t>
            </a:r>
            <a:endParaRPr kumimoji="1" lang="en-US" altLang="ja-JP" sz="1600" b="1" dirty="0" smtClean="0"/>
          </a:p>
        </p:txBody>
      </p:sp>
      <p:pic>
        <p:nvPicPr>
          <p:cNvPr id="43" name="Picture 4" descr="D:\HayashiRy\Desktop\新しいフォルダー\ツール画面中.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39810" y="3664518"/>
            <a:ext cx="1961485" cy="1856504"/>
          </a:xfrm>
          <a:prstGeom prst="rect">
            <a:avLst/>
          </a:prstGeom>
          <a:noFill/>
          <a:extLst>
            <a:ext uri="{909E8E84-426E-40DD-AFC4-6F175D3DCCD1}">
              <a14:hiddenFill xmlns:a14="http://schemas.microsoft.com/office/drawing/2010/main">
                <a:solidFill>
                  <a:srgbClr val="FFFFFF"/>
                </a:solidFill>
              </a14:hiddenFill>
            </a:ext>
          </a:extLst>
        </p:spPr>
      </p:pic>
      <p:sp>
        <p:nvSpPr>
          <p:cNvPr id="46" name="テキスト ボックス 45"/>
          <p:cNvSpPr txBox="1"/>
          <p:nvPr/>
        </p:nvSpPr>
        <p:spPr>
          <a:xfrm>
            <a:off x="6772917" y="5527191"/>
            <a:ext cx="1290404" cy="523220"/>
          </a:xfrm>
          <a:prstGeom prst="rect">
            <a:avLst/>
          </a:prstGeom>
          <a:noFill/>
        </p:spPr>
        <p:txBody>
          <a:bodyPr wrap="square" rtlCol="0">
            <a:spAutoFit/>
          </a:bodyPr>
          <a:lstStyle/>
          <a:p>
            <a:pPr algn="ctr"/>
            <a:r>
              <a:rPr lang="ja-JP" altLang="en-US" sz="1400" b="1" dirty="0" smtClean="0"/>
              <a:t>障がいのある</a:t>
            </a:r>
            <a:endParaRPr lang="en-US" altLang="ja-JP" sz="1400" b="1" dirty="0" smtClean="0"/>
          </a:p>
          <a:p>
            <a:pPr algn="ctr"/>
            <a:r>
              <a:rPr lang="ja-JP" altLang="en-US" sz="1400" b="1" dirty="0" smtClean="0"/>
              <a:t>従業員</a:t>
            </a:r>
            <a:endParaRPr kumimoji="1" lang="ja-JP" altLang="en-US" sz="1400" b="1" dirty="0"/>
          </a:p>
        </p:txBody>
      </p:sp>
      <p:sp>
        <p:nvSpPr>
          <p:cNvPr id="50" name="テキスト ボックス 49"/>
          <p:cNvSpPr txBox="1"/>
          <p:nvPr/>
        </p:nvSpPr>
        <p:spPr>
          <a:xfrm>
            <a:off x="8049490" y="5508535"/>
            <a:ext cx="1094509" cy="307777"/>
          </a:xfrm>
          <a:prstGeom prst="rect">
            <a:avLst/>
          </a:prstGeom>
          <a:noFill/>
        </p:spPr>
        <p:txBody>
          <a:bodyPr wrap="square" rtlCol="0">
            <a:spAutoFit/>
          </a:bodyPr>
          <a:lstStyle/>
          <a:p>
            <a:pPr algn="ctr"/>
            <a:r>
              <a:rPr lang="ja-JP" altLang="en-US" sz="1400" b="1" dirty="0"/>
              <a:t>企業</a:t>
            </a:r>
            <a:r>
              <a:rPr lang="ja-JP" altLang="en-US" sz="1400" b="1" dirty="0" smtClean="0"/>
              <a:t>担当</a:t>
            </a:r>
            <a:r>
              <a:rPr kumimoji="1" lang="ja-JP" altLang="en-US" sz="1400" b="1" dirty="0" smtClean="0"/>
              <a:t>者</a:t>
            </a:r>
            <a:endParaRPr kumimoji="1" lang="ja-JP" altLang="en-US" sz="1400" b="1" dirty="0"/>
          </a:p>
        </p:txBody>
      </p:sp>
      <p:sp>
        <p:nvSpPr>
          <p:cNvPr id="51" name="右矢印 50"/>
          <p:cNvSpPr/>
          <p:nvPr/>
        </p:nvSpPr>
        <p:spPr>
          <a:xfrm>
            <a:off x="5318207" y="2965980"/>
            <a:ext cx="300722" cy="39668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5076055" y="5532091"/>
            <a:ext cx="1696861" cy="523220"/>
          </a:xfrm>
          <a:prstGeom prst="rect">
            <a:avLst/>
          </a:prstGeom>
          <a:noFill/>
        </p:spPr>
        <p:txBody>
          <a:bodyPr wrap="square" rtlCol="0">
            <a:spAutoFit/>
          </a:bodyPr>
          <a:lstStyle/>
          <a:p>
            <a:pPr algn="ctr"/>
            <a:r>
              <a:rPr kumimoji="1" lang="ja-JP" altLang="en-US" sz="1400" b="1" dirty="0" smtClean="0"/>
              <a:t>雇用管理ツールの</a:t>
            </a:r>
            <a:endParaRPr kumimoji="1" lang="en-US" altLang="ja-JP" sz="1400" b="1" dirty="0" smtClean="0"/>
          </a:p>
          <a:p>
            <a:pPr algn="ctr"/>
            <a:r>
              <a:rPr kumimoji="1" lang="ja-JP" altLang="en-US" sz="1400" b="1" dirty="0" smtClean="0"/>
              <a:t>導入</a:t>
            </a:r>
            <a:endParaRPr kumimoji="1" lang="ja-JP" altLang="en-US" sz="1400" b="1" dirty="0"/>
          </a:p>
        </p:txBody>
      </p:sp>
      <p:sp>
        <p:nvSpPr>
          <p:cNvPr id="32" name="タイトル 1"/>
          <p:cNvSpPr txBox="1">
            <a:spLocks/>
          </p:cNvSpPr>
          <p:nvPr/>
        </p:nvSpPr>
        <p:spPr>
          <a:xfrm>
            <a:off x="3575" y="14468"/>
            <a:ext cx="9144000" cy="1038267"/>
          </a:xfrm>
          <a:prstGeom prst="rect">
            <a:avLst/>
          </a:prstGeom>
        </p:spPr>
        <p:txBody>
          <a:bodyP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r>
              <a:rPr lang="ja-JP" altLang="en-US" sz="2400" dirty="0">
                <a:latin typeface="HG丸ｺﾞｼｯｸM-PRO" panose="020F0600000000000000" pitchFamily="50" charset="-128"/>
                <a:ea typeface="HG丸ｺﾞｼｯｸM-PRO" panose="020F0600000000000000" pitchFamily="50" charset="-128"/>
              </a:rPr>
              <a:t>大阪府が作成した</a:t>
            </a:r>
            <a:endParaRPr lang="en-US" altLang="ja-JP" sz="2400" dirty="0">
              <a:latin typeface="HG丸ｺﾞｼｯｸM-PRO" panose="020F0600000000000000" pitchFamily="50" charset="-128"/>
              <a:ea typeface="HG丸ｺﾞｼｯｸM-PRO" panose="020F0600000000000000" pitchFamily="50" charset="-128"/>
            </a:endParaRPr>
          </a:p>
          <a:p>
            <a:r>
              <a:rPr lang="ja-JP" altLang="en-US" sz="2400" dirty="0">
                <a:latin typeface="HG丸ｺﾞｼｯｸM-PRO" panose="020F0600000000000000" pitchFamily="50" charset="-128"/>
                <a:ea typeface="HG丸ｺﾞｼｯｸM-PRO" panose="020F0600000000000000" pitchFamily="50" charset="-128"/>
              </a:rPr>
              <a:t>状態がわかる！見える！「雇用管理のための対話シート」</a:t>
            </a:r>
          </a:p>
          <a:p>
            <a:endParaRPr lang="ja-JP" altLang="en-US" sz="18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423632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角丸四角形 59"/>
          <p:cNvSpPr/>
          <p:nvPr/>
        </p:nvSpPr>
        <p:spPr>
          <a:xfrm>
            <a:off x="38467" y="4857009"/>
            <a:ext cx="3093373" cy="1988920"/>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39637" y="1773999"/>
            <a:ext cx="9050943" cy="2698236"/>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スライド番号プレースホルダー 4"/>
          <p:cNvSpPr txBox="1">
            <a:spLocks/>
          </p:cNvSpPr>
          <p:nvPr/>
        </p:nvSpPr>
        <p:spPr>
          <a:xfrm>
            <a:off x="8799088" y="6480718"/>
            <a:ext cx="264402" cy="260648"/>
          </a:xfrm>
          <a:prstGeom prst="ellipse">
            <a:avLst/>
          </a:prstGeom>
          <a:noFill/>
          <a:ln>
            <a:noFill/>
          </a:ln>
        </p:spPr>
        <p:txBody>
          <a:bodyPr vert="horz" lIns="91440" tIns="45720" rIns="91440" bIns="45720" rtlCol="0" anchor="ctr"/>
          <a:lstStyle>
            <a:defPPr>
              <a:defRPr lang="ja-JP"/>
            </a:defPPr>
            <a:lvl1pPr marL="0" algn="ctr" defTabSz="914400" rtl="0" eaLnBrk="1" latinLnBrk="0" hangingPunct="1">
              <a:defRPr kumimoji="1" sz="900" b="1" kern="1200">
                <a:solidFill>
                  <a:schemeClr val="bg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8BC50A73-7F1D-4723-98DF-0211EC5CE189}" type="slidenum">
              <a:rPr lang="ja-JP" altLang="en-US" smtClean="0">
                <a:solidFill>
                  <a:schemeClr val="tx1"/>
                </a:solidFill>
              </a:rPr>
              <a:pPr/>
              <a:t>3</a:t>
            </a:fld>
            <a:endParaRPr lang="ja-JP" altLang="en-US" dirty="0">
              <a:solidFill>
                <a:schemeClr val="tx1"/>
              </a:solidFill>
            </a:endParaRPr>
          </a:p>
        </p:txBody>
      </p:sp>
      <p:sp>
        <p:nvSpPr>
          <p:cNvPr id="34" name="テキスト ボックス 33"/>
          <p:cNvSpPr txBox="1"/>
          <p:nvPr/>
        </p:nvSpPr>
        <p:spPr>
          <a:xfrm>
            <a:off x="350702" y="869093"/>
            <a:ext cx="6208850" cy="584775"/>
          </a:xfrm>
          <a:prstGeom prst="rect">
            <a:avLst/>
          </a:prstGeom>
          <a:noFill/>
          <a:ln w="31750">
            <a:noFill/>
          </a:ln>
        </p:spPr>
        <p:txBody>
          <a:bodyPr wrap="square" rtlCol="0">
            <a:spAutoFit/>
          </a:bodyPr>
          <a:lstStyle/>
          <a:p>
            <a:r>
              <a:rPr lang="ja-JP" altLang="en-US" sz="1600" b="1" dirty="0" smtClean="0">
                <a:latin typeface="HG丸ｺﾞｼｯｸM-PRO" panose="020F0600000000000000" pitchFamily="50" charset="-128"/>
                <a:ea typeface="HG丸ｺﾞｼｯｸM-PRO" panose="020F0600000000000000" pitchFamily="50" charset="-128"/>
              </a:rPr>
              <a:t>企業</a:t>
            </a:r>
            <a:r>
              <a:rPr lang="ja-JP" altLang="en-US" sz="1600" b="1" dirty="0">
                <a:latin typeface="HG丸ｺﾞｼｯｸM-PRO" panose="020F0600000000000000" pitchFamily="50" charset="-128"/>
                <a:ea typeface="HG丸ｺﾞｼｯｸM-PRO" panose="020F0600000000000000" pitchFamily="50" charset="-128"/>
              </a:rPr>
              <a:t>のみなさまが、雇用管理の基礎と</a:t>
            </a:r>
            <a:r>
              <a:rPr lang="ja-JP" altLang="en-US" sz="1600" b="1" dirty="0" smtClean="0">
                <a:latin typeface="HG丸ｺﾞｼｯｸM-PRO" panose="020F0600000000000000" pitchFamily="50" charset="-128"/>
                <a:ea typeface="HG丸ｺﾞｼｯｸM-PRO" panose="020F0600000000000000" pitchFamily="50" charset="-128"/>
              </a:rPr>
              <a:t>なる</a:t>
            </a:r>
            <a:endParaRPr lang="en-US" altLang="ja-JP" sz="1600" b="1" dirty="0" smtClean="0">
              <a:latin typeface="HG丸ｺﾞｼｯｸM-PRO" panose="020F0600000000000000" pitchFamily="50" charset="-128"/>
              <a:ea typeface="HG丸ｺﾞｼｯｸM-PRO" panose="020F0600000000000000" pitchFamily="50" charset="-128"/>
            </a:endParaRPr>
          </a:p>
          <a:p>
            <a:r>
              <a:rPr lang="ja-JP" altLang="en-US" sz="1600" b="1" u="wavy" dirty="0" smtClean="0">
                <a:latin typeface="HG丸ｺﾞｼｯｸM-PRO" panose="020F0600000000000000" pitchFamily="50" charset="-128"/>
                <a:ea typeface="HG丸ｺﾞｼｯｸM-PRO" panose="020F0600000000000000" pitchFamily="50" charset="-128"/>
              </a:rPr>
              <a:t>コミュニケーション</a:t>
            </a:r>
            <a:r>
              <a:rPr lang="ja-JP" altLang="en-US" sz="1600" b="1" u="wavy" dirty="0">
                <a:latin typeface="HG丸ｺﾞｼｯｸM-PRO" panose="020F0600000000000000" pitchFamily="50" charset="-128"/>
                <a:ea typeface="HG丸ｺﾞｼｯｸM-PRO" panose="020F0600000000000000" pitchFamily="50" charset="-128"/>
              </a:rPr>
              <a:t>を円滑に</a:t>
            </a:r>
            <a:r>
              <a:rPr lang="ja-JP" altLang="en-US" sz="1600" b="1" dirty="0">
                <a:latin typeface="HG丸ｺﾞｼｯｸM-PRO" panose="020F0600000000000000" pitchFamily="50" charset="-128"/>
                <a:ea typeface="HG丸ｺﾞｼｯｸM-PRO" panose="020F0600000000000000" pitchFamily="50" charset="-128"/>
              </a:rPr>
              <a:t>進めていただくため</a:t>
            </a:r>
            <a:r>
              <a:rPr lang="ja-JP" altLang="en-US" sz="1600" b="1" dirty="0" smtClean="0">
                <a:latin typeface="HG丸ｺﾞｼｯｸM-PRO" panose="020F0600000000000000" pitchFamily="50" charset="-128"/>
                <a:ea typeface="HG丸ｺﾞｼｯｸM-PRO" panose="020F0600000000000000" pitchFamily="50" charset="-128"/>
              </a:rPr>
              <a:t>のツール</a:t>
            </a:r>
            <a:r>
              <a:rPr lang="ja-JP" altLang="en-US" sz="1600" b="1" dirty="0">
                <a:latin typeface="HG丸ｺﾞｼｯｸM-PRO" panose="020F0600000000000000" pitchFamily="50" charset="-128"/>
                <a:ea typeface="HG丸ｺﾞｼｯｸM-PRO" panose="020F0600000000000000" pitchFamily="50" charset="-128"/>
              </a:rPr>
              <a:t>です</a:t>
            </a:r>
            <a:r>
              <a:rPr lang="ja-JP" altLang="en-US" sz="1600" b="1" dirty="0" smtClean="0">
                <a:latin typeface="HG丸ｺﾞｼｯｸM-PRO" panose="020F0600000000000000" pitchFamily="50" charset="-128"/>
                <a:ea typeface="HG丸ｺﾞｼｯｸM-PRO" panose="020F0600000000000000" pitchFamily="50" charset="-128"/>
              </a:rPr>
              <a:t>。</a:t>
            </a:r>
            <a:endParaRPr lang="ja-JP" altLang="en-US" sz="1600" b="1" dirty="0">
              <a:latin typeface="HG丸ｺﾞｼｯｸM-PRO" panose="020F0600000000000000" pitchFamily="50" charset="-128"/>
              <a:ea typeface="HG丸ｺﾞｼｯｸM-PRO" panose="020F0600000000000000" pitchFamily="50" charset="-128"/>
            </a:endParaRPr>
          </a:p>
        </p:txBody>
      </p:sp>
      <p:grpSp>
        <p:nvGrpSpPr>
          <p:cNvPr id="2" name="グループ化 1"/>
          <p:cNvGrpSpPr/>
          <p:nvPr/>
        </p:nvGrpSpPr>
        <p:grpSpPr>
          <a:xfrm>
            <a:off x="6889609" y="850860"/>
            <a:ext cx="2284908" cy="863228"/>
            <a:chOff x="289528" y="4467100"/>
            <a:chExt cx="2284908" cy="863228"/>
          </a:xfrm>
        </p:grpSpPr>
        <p:sp>
          <p:nvSpPr>
            <p:cNvPr id="30" name="円形吹き出し 29"/>
            <p:cNvSpPr/>
            <p:nvPr/>
          </p:nvSpPr>
          <p:spPr>
            <a:xfrm>
              <a:off x="289528" y="4467100"/>
              <a:ext cx="1938221" cy="863228"/>
            </a:xfrm>
            <a:prstGeom prst="wedgeEllipseCallout">
              <a:avLst>
                <a:gd name="adj1" fmla="val -48609"/>
                <a:gd name="adj2" fmla="val 4463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420191" y="4606326"/>
              <a:ext cx="2154245" cy="584775"/>
            </a:xfrm>
            <a:prstGeom prst="rect">
              <a:avLst/>
            </a:prstGeom>
            <a:noFill/>
          </p:spPr>
          <p:txBody>
            <a:bodyPr wrap="square" rtlCol="0">
              <a:spAutoFit/>
            </a:bodyPr>
            <a:lstStyle/>
            <a:p>
              <a:r>
                <a:rPr kumimoji="1" lang="ja-JP" altLang="en-US" sz="1600" dirty="0" smtClean="0">
                  <a:latin typeface="HG丸ｺﾞｼｯｸM-PRO" panose="020F0600000000000000" pitchFamily="50" charset="-128"/>
                  <a:ea typeface="HG丸ｺﾞｼｯｸM-PRO" panose="020F0600000000000000" pitchFamily="50" charset="-128"/>
                </a:rPr>
                <a:t>シートは全</a:t>
              </a:r>
              <a:r>
                <a:rPr kumimoji="1" lang="en-US" altLang="ja-JP" sz="1600" dirty="0" smtClean="0">
                  <a:latin typeface="HG丸ｺﾞｼｯｸM-PRO" panose="020F0600000000000000" pitchFamily="50" charset="-128"/>
                  <a:ea typeface="HG丸ｺﾞｼｯｸM-PRO" panose="020F0600000000000000" pitchFamily="50" charset="-128"/>
                </a:rPr>
                <a:t>6</a:t>
              </a:r>
              <a:r>
                <a:rPr kumimoji="1" lang="ja-JP" altLang="en-US" sz="1600" dirty="0" smtClean="0">
                  <a:latin typeface="HG丸ｺﾞｼｯｸM-PRO" panose="020F0600000000000000" pitchFamily="50" charset="-128"/>
                  <a:ea typeface="HG丸ｺﾞｼｯｸM-PRO" panose="020F0600000000000000" pitchFamily="50" charset="-128"/>
                </a:rPr>
                <a:t>種類</a:t>
              </a:r>
              <a:endParaRPr kumimoji="1" lang="en-US" altLang="ja-JP" sz="1600" dirty="0" smtClean="0">
                <a:latin typeface="HG丸ｺﾞｼｯｸM-PRO" panose="020F0600000000000000" pitchFamily="50" charset="-128"/>
                <a:ea typeface="HG丸ｺﾞｼｯｸM-PRO" panose="020F0600000000000000" pitchFamily="50" charset="-128"/>
              </a:endParaRPr>
            </a:p>
            <a:p>
              <a:r>
                <a:rPr kumimoji="1" lang="ja-JP" altLang="en-US" sz="1600" dirty="0" smtClean="0">
                  <a:latin typeface="HG丸ｺﾞｼｯｸM-PRO" panose="020F0600000000000000" pitchFamily="50" charset="-128"/>
                  <a:ea typeface="HG丸ｺﾞｼｯｸM-PRO" panose="020F0600000000000000" pitchFamily="50" charset="-128"/>
                </a:rPr>
                <a:t>ご用意しました</a:t>
              </a:r>
              <a:endParaRPr kumimoji="1" lang="ja-JP" altLang="en-US" sz="1600" dirty="0">
                <a:latin typeface="HG丸ｺﾞｼｯｸM-PRO" panose="020F0600000000000000" pitchFamily="50" charset="-128"/>
                <a:ea typeface="HG丸ｺﾞｼｯｸM-PRO" panose="020F0600000000000000" pitchFamily="50" charset="-128"/>
              </a:endParaRPr>
            </a:p>
          </p:txBody>
        </p:sp>
      </p:grpSp>
      <p:grpSp>
        <p:nvGrpSpPr>
          <p:cNvPr id="35" name="グループ化 34"/>
          <p:cNvGrpSpPr/>
          <p:nvPr/>
        </p:nvGrpSpPr>
        <p:grpSpPr>
          <a:xfrm>
            <a:off x="2593924" y="1832560"/>
            <a:ext cx="1674920" cy="2118830"/>
            <a:chOff x="6183085" y="3135085"/>
            <a:chExt cx="2449827" cy="3116177"/>
          </a:xfrm>
        </p:grpSpPr>
        <p:sp>
          <p:nvSpPr>
            <p:cNvPr id="36" name="正方形/長方形 35"/>
            <p:cNvSpPr/>
            <p:nvPr/>
          </p:nvSpPr>
          <p:spPr>
            <a:xfrm>
              <a:off x="6183085" y="3135085"/>
              <a:ext cx="2449827" cy="31161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00192" y="3284984"/>
              <a:ext cx="2266608"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38" name="グループ化 37"/>
          <p:cNvGrpSpPr/>
          <p:nvPr/>
        </p:nvGrpSpPr>
        <p:grpSpPr>
          <a:xfrm>
            <a:off x="4440626" y="1989570"/>
            <a:ext cx="2193604" cy="1573130"/>
            <a:chOff x="3723118" y="2636912"/>
            <a:chExt cx="5241370" cy="3744416"/>
          </a:xfrm>
        </p:grpSpPr>
        <p:sp>
          <p:nvSpPr>
            <p:cNvPr id="39" name="正方形/長方形 38"/>
            <p:cNvSpPr/>
            <p:nvPr/>
          </p:nvSpPr>
          <p:spPr>
            <a:xfrm>
              <a:off x="3723118" y="2636912"/>
              <a:ext cx="5241370" cy="374441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10203" y="2766415"/>
              <a:ext cx="5121285" cy="3528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43" name="グループ化 42"/>
          <p:cNvGrpSpPr/>
          <p:nvPr/>
        </p:nvGrpSpPr>
        <p:grpSpPr>
          <a:xfrm>
            <a:off x="6836538" y="1984438"/>
            <a:ext cx="2193604" cy="1564467"/>
            <a:chOff x="4067944" y="2896258"/>
            <a:chExt cx="4824536" cy="3557078"/>
          </a:xfrm>
        </p:grpSpPr>
        <p:sp>
          <p:nvSpPr>
            <p:cNvPr id="46" name="正方形/長方形 45"/>
            <p:cNvSpPr/>
            <p:nvPr/>
          </p:nvSpPr>
          <p:spPr>
            <a:xfrm>
              <a:off x="4067944" y="2896258"/>
              <a:ext cx="4824536" cy="355707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8" name="図 4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82368" y="2998637"/>
              <a:ext cx="4566096" cy="3303981"/>
            </a:xfrm>
            <a:prstGeom prst="rect">
              <a:avLst/>
            </a:prstGeom>
            <a:noFill/>
            <a:ln>
              <a:noFill/>
            </a:ln>
          </p:spPr>
        </p:pic>
      </p:grpSp>
      <p:grpSp>
        <p:nvGrpSpPr>
          <p:cNvPr id="49" name="グループ化 48"/>
          <p:cNvGrpSpPr/>
          <p:nvPr/>
        </p:nvGrpSpPr>
        <p:grpSpPr>
          <a:xfrm>
            <a:off x="305661" y="5010922"/>
            <a:ext cx="2177091" cy="1561266"/>
            <a:chOff x="4067944" y="3149601"/>
            <a:chExt cx="4824536" cy="3251200"/>
          </a:xfrm>
        </p:grpSpPr>
        <p:sp>
          <p:nvSpPr>
            <p:cNvPr id="50" name="正方形/長方形 49"/>
            <p:cNvSpPr/>
            <p:nvPr/>
          </p:nvSpPr>
          <p:spPr>
            <a:xfrm>
              <a:off x="4067944" y="3149601"/>
              <a:ext cx="4824536" cy="3251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2"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80543" y="3237698"/>
              <a:ext cx="4579483" cy="30757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53" name="グループ化 52"/>
          <p:cNvGrpSpPr/>
          <p:nvPr/>
        </p:nvGrpSpPr>
        <p:grpSpPr>
          <a:xfrm>
            <a:off x="235262" y="1989887"/>
            <a:ext cx="2193604" cy="1561266"/>
            <a:chOff x="4427984" y="5157192"/>
            <a:chExt cx="2376264" cy="1439798"/>
          </a:xfrm>
        </p:grpSpPr>
        <p:sp>
          <p:nvSpPr>
            <p:cNvPr id="54" name="正方形/長方形 53"/>
            <p:cNvSpPr/>
            <p:nvPr/>
          </p:nvSpPr>
          <p:spPr>
            <a:xfrm>
              <a:off x="4427984" y="5157192"/>
              <a:ext cx="2376264" cy="143979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5" name="図 54"/>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572000" y="5229200"/>
              <a:ext cx="2152650" cy="1318895"/>
            </a:xfrm>
            <a:prstGeom prst="rect">
              <a:avLst/>
            </a:prstGeom>
            <a:noFill/>
            <a:ln>
              <a:noFill/>
            </a:ln>
          </p:spPr>
        </p:pic>
      </p:grpSp>
      <p:sp>
        <p:nvSpPr>
          <p:cNvPr id="11" name="テキスト ボックス 10"/>
          <p:cNvSpPr txBox="1"/>
          <p:nvPr/>
        </p:nvSpPr>
        <p:spPr>
          <a:xfrm>
            <a:off x="39637" y="3576336"/>
            <a:ext cx="2699792" cy="461665"/>
          </a:xfrm>
          <a:prstGeom prst="rect">
            <a:avLst/>
          </a:prstGeom>
          <a:noFill/>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①</a:t>
            </a:r>
            <a:r>
              <a:rPr lang="en-US" altLang="ja-JP" sz="1200" dirty="0">
                <a:solidFill>
                  <a:prstClr val="black"/>
                </a:solidFill>
                <a:latin typeface="HG丸ｺﾞｼｯｸM-PRO" panose="020F0600000000000000" pitchFamily="50" charset="-128"/>
                <a:ea typeface="HG丸ｺﾞｼｯｸM-PRO" panose="020F0600000000000000" pitchFamily="50" charset="-128"/>
              </a:rPr>
              <a:t>『</a:t>
            </a:r>
            <a:r>
              <a:rPr lang="ja-JP" altLang="en-US" sz="1200" dirty="0">
                <a:solidFill>
                  <a:prstClr val="black"/>
                </a:solidFill>
                <a:latin typeface="HG丸ｺﾞｼｯｸM-PRO" panose="020F0600000000000000" pitchFamily="50" charset="-128"/>
                <a:ea typeface="HG丸ｺﾞｼｯｸM-PRO" panose="020F0600000000000000" pitchFamily="50" charset="-128"/>
              </a:rPr>
              <a:t>雇用管理のための対話</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シート</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a:solidFill>
                  <a:prstClr val="black"/>
                </a:solidFill>
                <a:latin typeface="HG丸ｺﾞｼｯｸM-PRO" panose="020F0600000000000000" pitchFamily="50" charset="-128"/>
                <a:ea typeface="HG丸ｺﾞｼｯｸM-PRO" panose="020F0600000000000000" pitchFamily="50" charset="-128"/>
              </a:rPr>
              <a:t>状態チェック編）</a:t>
            </a:r>
            <a:r>
              <a:rPr lang="en-US" altLang="ja-JP" sz="12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p:txBody>
      </p:sp>
      <p:sp>
        <p:nvSpPr>
          <p:cNvPr id="56" name="テキスト ボックス 55"/>
          <p:cNvSpPr txBox="1"/>
          <p:nvPr/>
        </p:nvSpPr>
        <p:spPr>
          <a:xfrm>
            <a:off x="2355387" y="4010570"/>
            <a:ext cx="2585267" cy="461665"/>
          </a:xfrm>
          <a:prstGeom prst="rect">
            <a:avLst/>
          </a:prstGeom>
          <a:noFill/>
        </p:spPr>
        <p:txBody>
          <a:bodyPr wrap="square" rtlCol="0">
            <a:spAutoFit/>
          </a:bodyPr>
          <a:lstStyle/>
          <a:p>
            <a:pPr lvl="0">
              <a:buClr>
                <a:srgbClr val="DD8047"/>
              </a:buClr>
            </a:pPr>
            <a:r>
              <a:rPr lang="ja-JP" altLang="en-US" sz="1200" dirty="0">
                <a:solidFill>
                  <a:prstClr val="black"/>
                </a:solidFill>
                <a:latin typeface="HG丸ｺﾞｼｯｸM-PRO" panose="020F0600000000000000" pitchFamily="50" charset="-128"/>
                <a:ea typeface="HG丸ｺﾞｼｯｸM-PRO" panose="020F0600000000000000" pitchFamily="50" charset="-128"/>
              </a:rPr>
              <a:t>②</a:t>
            </a:r>
            <a:r>
              <a:rPr lang="en-US" altLang="ja-JP" sz="1200" dirty="0">
                <a:solidFill>
                  <a:prstClr val="black"/>
                </a:solidFill>
                <a:latin typeface="HG丸ｺﾞｼｯｸM-PRO" panose="020F0600000000000000" pitchFamily="50" charset="-128"/>
                <a:ea typeface="HG丸ｺﾞｼｯｸM-PRO" panose="020F0600000000000000" pitchFamily="50" charset="-128"/>
              </a:rPr>
              <a:t>『</a:t>
            </a:r>
            <a:r>
              <a:rPr lang="ja-JP" altLang="en-US" sz="1200" dirty="0">
                <a:solidFill>
                  <a:prstClr val="black"/>
                </a:solidFill>
                <a:latin typeface="HG丸ｺﾞｼｯｸM-PRO" panose="020F0600000000000000" pitchFamily="50" charset="-128"/>
                <a:ea typeface="HG丸ｺﾞｼｯｸM-PRO" panose="020F0600000000000000" pitchFamily="50" charset="-128"/>
              </a:rPr>
              <a:t>雇用管理のための対話</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シート</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lvl="0">
              <a:buClr>
                <a:srgbClr val="DD8047"/>
              </a:buClr>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a:solidFill>
                  <a:prstClr val="black"/>
                </a:solidFill>
                <a:latin typeface="HG丸ｺﾞｼｯｸM-PRO" panose="020F0600000000000000" pitchFamily="50" charset="-128"/>
                <a:ea typeface="HG丸ｺﾞｼｯｸM-PRO" panose="020F0600000000000000" pitchFamily="50" charset="-128"/>
              </a:rPr>
              <a:t>体調管理編）</a:t>
            </a:r>
            <a:r>
              <a:rPr lang="en-US" altLang="ja-JP" sz="1200" dirty="0">
                <a:solidFill>
                  <a:prstClr val="black"/>
                </a:solidFill>
                <a:latin typeface="HG丸ｺﾞｼｯｸM-PRO" panose="020F0600000000000000" pitchFamily="50" charset="-128"/>
                <a:ea typeface="HG丸ｺﾞｼｯｸM-PRO" panose="020F0600000000000000" pitchFamily="50" charset="-128"/>
              </a:rPr>
              <a:t>』</a:t>
            </a:r>
          </a:p>
        </p:txBody>
      </p:sp>
      <p:sp>
        <p:nvSpPr>
          <p:cNvPr id="57" name="テキスト ボックス 56"/>
          <p:cNvSpPr txBox="1"/>
          <p:nvPr/>
        </p:nvSpPr>
        <p:spPr>
          <a:xfrm>
            <a:off x="4236580" y="3548905"/>
            <a:ext cx="2538281" cy="461665"/>
          </a:xfrm>
          <a:prstGeom prst="rect">
            <a:avLst/>
          </a:prstGeom>
          <a:noFill/>
        </p:spPr>
        <p:txBody>
          <a:bodyPr wrap="square" rtlCol="0">
            <a:spAutoFit/>
          </a:bodyPr>
          <a:lstStyle/>
          <a:p>
            <a:pPr lvl="0">
              <a:buClr>
                <a:srgbClr val="DD8047"/>
              </a:buClr>
            </a:pPr>
            <a:r>
              <a:rPr lang="ja-JP" altLang="en-US" sz="1200" dirty="0">
                <a:solidFill>
                  <a:prstClr val="black"/>
                </a:solidFill>
                <a:latin typeface="HG丸ｺﾞｼｯｸM-PRO" panose="020F0600000000000000" pitchFamily="50" charset="-128"/>
                <a:ea typeface="HG丸ｺﾞｼｯｸM-PRO" panose="020F0600000000000000" pitchFamily="50" charset="-128"/>
              </a:rPr>
              <a:t>③</a:t>
            </a:r>
            <a:r>
              <a:rPr lang="en-US" altLang="ja-JP" sz="1200" dirty="0">
                <a:solidFill>
                  <a:prstClr val="black"/>
                </a:solidFill>
                <a:latin typeface="HG丸ｺﾞｼｯｸM-PRO" panose="020F0600000000000000" pitchFamily="50" charset="-128"/>
                <a:ea typeface="HG丸ｺﾞｼｯｸM-PRO" panose="020F0600000000000000" pitchFamily="50" charset="-128"/>
              </a:rPr>
              <a:t>『</a:t>
            </a:r>
            <a:r>
              <a:rPr lang="ja-JP" altLang="en-US" sz="1200" dirty="0">
                <a:solidFill>
                  <a:prstClr val="black"/>
                </a:solidFill>
                <a:latin typeface="HG丸ｺﾞｼｯｸM-PRO" panose="020F0600000000000000" pitchFamily="50" charset="-128"/>
                <a:ea typeface="HG丸ｺﾞｼｯｸM-PRO" panose="020F0600000000000000" pitchFamily="50" charset="-128"/>
              </a:rPr>
              <a:t>雇用管理のための対話</a:t>
            </a: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シート</a:t>
            </a:r>
            <a:endParaRPr lang="en-US" altLang="ja-JP" sz="1200" dirty="0" smtClean="0">
              <a:solidFill>
                <a:prstClr val="black"/>
              </a:solidFill>
              <a:latin typeface="HG丸ｺﾞｼｯｸM-PRO" panose="020F0600000000000000" pitchFamily="50" charset="-128"/>
              <a:ea typeface="HG丸ｺﾞｼｯｸM-PRO" panose="020F0600000000000000" pitchFamily="50" charset="-128"/>
            </a:endParaRPr>
          </a:p>
          <a:p>
            <a:pPr lvl="0">
              <a:buClr>
                <a:srgbClr val="DD8047"/>
              </a:buClr>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　　（</a:t>
            </a:r>
            <a:r>
              <a:rPr lang="ja-JP" altLang="en-US" sz="1200" dirty="0">
                <a:solidFill>
                  <a:prstClr val="black"/>
                </a:solidFill>
                <a:latin typeface="HG丸ｺﾞｼｯｸM-PRO" panose="020F0600000000000000" pitchFamily="50" charset="-128"/>
                <a:ea typeface="HG丸ｺﾞｼｯｸM-PRO" panose="020F0600000000000000" pitchFamily="50" charset="-128"/>
              </a:rPr>
              <a:t>目標管理編）</a:t>
            </a:r>
            <a:r>
              <a:rPr lang="en-US" altLang="ja-JP" sz="1200" dirty="0">
                <a:solidFill>
                  <a:prstClr val="black"/>
                </a:solidFill>
                <a:latin typeface="HG丸ｺﾞｼｯｸM-PRO" panose="020F0600000000000000" pitchFamily="50" charset="-128"/>
                <a:ea typeface="HG丸ｺﾞｼｯｸM-PRO" panose="020F0600000000000000" pitchFamily="50" charset="-128"/>
              </a:rPr>
              <a:t>』</a:t>
            </a:r>
          </a:p>
        </p:txBody>
      </p:sp>
      <p:sp>
        <p:nvSpPr>
          <p:cNvPr id="58" name="テキスト ボックス 57"/>
          <p:cNvSpPr txBox="1"/>
          <p:nvPr/>
        </p:nvSpPr>
        <p:spPr>
          <a:xfrm>
            <a:off x="6681731" y="3572656"/>
            <a:ext cx="2762502" cy="553998"/>
          </a:xfrm>
          <a:prstGeom prst="rect">
            <a:avLst/>
          </a:prstGeom>
          <a:noFill/>
        </p:spPr>
        <p:txBody>
          <a:bodyPr wrap="square" rtlCol="0">
            <a:spAutoFit/>
          </a:bodyPr>
          <a:lstStyle/>
          <a:p>
            <a:pPr lvl="0">
              <a:buClr>
                <a:srgbClr val="DD8047"/>
              </a:buClr>
            </a:pPr>
            <a:r>
              <a:rPr lang="ja-JP" altLang="en-US" sz="1200" dirty="0">
                <a:solidFill>
                  <a:prstClr val="black"/>
                </a:solidFill>
                <a:latin typeface="HG丸ｺﾞｼｯｸM-PRO" panose="020F0600000000000000" pitchFamily="50" charset="-128"/>
                <a:ea typeface="HG丸ｺﾞｼｯｸM-PRO" panose="020F0600000000000000" pitchFamily="50" charset="-128"/>
              </a:rPr>
              <a:t>④</a:t>
            </a:r>
            <a:r>
              <a:rPr lang="en-US" altLang="ja-JP" sz="1200" dirty="0">
                <a:solidFill>
                  <a:prstClr val="black"/>
                </a:solidFill>
                <a:latin typeface="HG丸ｺﾞｼｯｸM-PRO" panose="020F0600000000000000" pitchFamily="50" charset="-128"/>
                <a:ea typeface="HG丸ｺﾞｼｯｸM-PRO" panose="020F0600000000000000" pitchFamily="50" charset="-128"/>
              </a:rPr>
              <a:t>『</a:t>
            </a:r>
            <a:r>
              <a:rPr lang="ja-JP" altLang="en-US" sz="1200" dirty="0">
                <a:solidFill>
                  <a:prstClr val="black"/>
                </a:solidFill>
                <a:latin typeface="HG丸ｺﾞｼｯｸM-PRO" panose="020F0600000000000000" pitchFamily="50" charset="-128"/>
                <a:ea typeface="HG丸ｺﾞｼｯｸM-PRO" panose="020F0600000000000000" pitchFamily="50" charset="-128"/>
              </a:rPr>
              <a:t>業務日誌（基本編）</a:t>
            </a:r>
            <a:r>
              <a:rPr lang="en-US" altLang="ja-JP" sz="1200" dirty="0" smtClean="0">
                <a:solidFill>
                  <a:prstClr val="black"/>
                </a:solidFill>
                <a:latin typeface="HG丸ｺﾞｼｯｸM-PRO" panose="020F0600000000000000" pitchFamily="50" charset="-128"/>
                <a:ea typeface="HG丸ｺﾞｼｯｸM-PRO" panose="020F0600000000000000" pitchFamily="50" charset="-128"/>
              </a:rPr>
              <a:t>』</a:t>
            </a:r>
          </a:p>
          <a:p>
            <a:pPr lvl="0">
              <a:buClr>
                <a:srgbClr val="DD8047"/>
              </a:buClr>
            </a:pPr>
            <a:endParaRPr lang="en-US" altLang="ja-JP" sz="600" dirty="0">
              <a:solidFill>
                <a:prstClr val="black"/>
              </a:solidFill>
              <a:latin typeface="HG丸ｺﾞｼｯｸM-PRO" panose="020F0600000000000000" pitchFamily="50" charset="-128"/>
              <a:ea typeface="HG丸ｺﾞｼｯｸM-PRO" panose="020F0600000000000000" pitchFamily="50" charset="-128"/>
            </a:endParaRPr>
          </a:p>
          <a:p>
            <a:pPr lvl="0">
              <a:buClr>
                <a:srgbClr val="DD8047"/>
              </a:buClr>
            </a:pPr>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⑤</a:t>
            </a:r>
            <a:r>
              <a:rPr lang="en-US" altLang="ja-JP" sz="1200" dirty="0">
                <a:solidFill>
                  <a:prstClr val="black"/>
                </a:solidFill>
                <a:latin typeface="HG丸ｺﾞｼｯｸM-PRO" panose="020F0600000000000000" pitchFamily="50" charset="-128"/>
                <a:ea typeface="HG丸ｺﾞｼｯｸM-PRO" panose="020F0600000000000000" pitchFamily="50" charset="-128"/>
              </a:rPr>
              <a:t>『</a:t>
            </a:r>
            <a:r>
              <a:rPr lang="ja-JP" altLang="en-US" sz="1200" dirty="0">
                <a:solidFill>
                  <a:prstClr val="black"/>
                </a:solidFill>
                <a:latin typeface="HG丸ｺﾞｼｯｸM-PRO" panose="020F0600000000000000" pitchFamily="50" charset="-128"/>
                <a:ea typeface="HG丸ｺﾞｼｯｸM-PRO" panose="020F0600000000000000" pitchFamily="50" charset="-128"/>
              </a:rPr>
              <a:t>業務日誌（疲労度確認編）</a:t>
            </a:r>
            <a:r>
              <a:rPr lang="en-US" altLang="ja-JP" sz="1200" dirty="0">
                <a:solidFill>
                  <a:prstClr val="black"/>
                </a:solidFill>
                <a:latin typeface="HG丸ｺﾞｼｯｸM-PRO" panose="020F0600000000000000" pitchFamily="50" charset="-128"/>
                <a:ea typeface="HG丸ｺﾞｼｯｸM-PRO" panose="020F0600000000000000" pitchFamily="50" charset="-128"/>
              </a:rPr>
              <a:t>』</a:t>
            </a:r>
          </a:p>
        </p:txBody>
      </p:sp>
      <p:sp>
        <p:nvSpPr>
          <p:cNvPr id="59" name="テキスト ボックス 58"/>
          <p:cNvSpPr txBox="1"/>
          <p:nvPr/>
        </p:nvSpPr>
        <p:spPr>
          <a:xfrm>
            <a:off x="131745" y="6533304"/>
            <a:ext cx="3251733" cy="276999"/>
          </a:xfrm>
          <a:prstGeom prst="rect">
            <a:avLst/>
          </a:prstGeom>
          <a:noFill/>
        </p:spPr>
        <p:txBody>
          <a:bodyPr wrap="square" rtlCol="0">
            <a:spAutoFit/>
          </a:bodyPr>
          <a:lstStyle/>
          <a:p>
            <a:pPr lvl="0">
              <a:buClr>
                <a:srgbClr val="DD8047"/>
              </a:buClr>
            </a:pPr>
            <a:r>
              <a:rPr lang="ja-JP" altLang="en-US" sz="1200" dirty="0">
                <a:solidFill>
                  <a:prstClr val="black"/>
                </a:solidFill>
                <a:latin typeface="HG丸ｺﾞｼｯｸM-PRO" panose="020F0600000000000000" pitchFamily="50" charset="-128"/>
                <a:ea typeface="HG丸ｺﾞｼｯｸM-PRO" panose="020F0600000000000000" pitchFamily="50" charset="-128"/>
              </a:rPr>
              <a:t>⑥</a:t>
            </a:r>
            <a:r>
              <a:rPr lang="en-US" altLang="ja-JP" sz="1200" dirty="0">
                <a:solidFill>
                  <a:prstClr val="black"/>
                </a:solidFill>
                <a:latin typeface="HG丸ｺﾞｼｯｸM-PRO" panose="020F0600000000000000" pitchFamily="50" charset="-128"/>
                <a:ea typeface="HG丸ｺﾞｼｯｸM-PRO" panose="020F0600000000000000" pitchFamily="50" charset="-128"/>
              </a:rPr>
              <a:t>『</a:t>
            </a:r>
            <a:r>
              <a:rPr lang="ja-JP" altLang="en-US" sz="1200" dirty="0">
                <a:solidFill>
                  <a:prstClr val="black"/>
                </a:solidFill>
                <a:latin typeface="HG丸ｺﾞｼｯｸM-PRO" panose="020F0600000000000000" pitchFamily="50" charset="-128"/>
                <a:ea typeface="HG丸ｺﾞｼｯｸM-PRO" panose="020F0600000000000000" pitchFamily="50" charset="-128"/>
              </a:rPr>
              <a:t>合理的配慮のための対話シート</a:t>
            </a:r>
            <a:r>
              <a:rPr lang="en-US" altLang="ja-JP" sz="1200" dirty="0">
                <a:solidFill>
                  <a:prstClr val="black"/>
                </a:solidFill>
                <a:latin typeface="HG丸ｺﾞｼｯｸM-PRO" panose="020F0600000000000000" pitchFamily="50" charset="-128"/>
                <a:ea typeface="HG丸ｺﾞｼｯｸM-PRO" panose="020F0600000000000000" pitchFamily="50" charset="-128"/>
              </a:rPr>
              <a:t>』</a:t>
            </a:r>
          </a:p>
        </p:txBody>
      </p:sp>
      <p:sp>
        <p:nvSpPr>
          <p:cNvPr id="13" name="テキスト ボックス 12"/>
          <p:cNvSpPr txBox="1"/>
          <p:nvPr/>
        </p:nvSpPr>
        <p:spPr>
          <a:xfrm>
            <a:off x="235262" y="1544811"/>
            <a:ext cx="1826141" cy="338554"/>
          </a:xfrm>
          <a:prstGeom prst="rect">
            <a:avLst/>
          </a:prstGeom>
          <a:solidFill>
            <a:schemeClr val="bg1"/>
          </a:solidFill>
          <a:ln w="31750">
            <a:solidFill>
              <a:schemeClr val="accent1"/>
            </a:solidFill>
          </a:ln>
        </p:spPr>
        <p:txBody>
          <a:bodyPr wrap="none" rtlCol="0">
            <a:spAutoFit/>
          </a:bodyPr>
          <a:lstStyle/>
          <a:p>
            <a:r>
              <a:rPr kumimoji="1" lang="ja-JP" altLang="en-US" sz="1600" dirty="0" smtClean="0">
                <a:latin typeface="HG丸ｺﾞｼｯｸM-PRO" panose="020F0600000000000000" pitchFamily="50" charset="-128"/>
                <a:ea typeface="HG丸ｺﾞｼｯｸM-PRO" panose="020F0600000000000000" pitchFamily="50" charset="-128"/>
              </a:rPr>
              <a:t>日々の</a:t>
            </a:r>
            <a:r>
              <a:rPr lang="ja-JP" altLang="en-US" sz="1600" dirty="0">
                <a:solidFill>
                  <a:prstClr val="black"/>
                </a:solidFill>
                <a:latin typeface="HG丸ｺﾞｼｯｸM-PRO" panose="020F0600000000000000" pitchFamily="50" charset="-128"/>
                <a:ea typeface="HG丸ｺﾞｼｯｸM-PRO" panose="020F0600000000000000" pitchFamily="50" charset="-128"/>
              </a:rPr>
              <a:t>状態確認用</a:t>
            </a:r>
            <a:endParaRPr kumimoji="1" lang="ja-JP" altLang="en-US" sz="1600" dirty="0"/>
          </a:p>
        </p:txBody>
      </p:sp>
      <p:sp>
        <p:nvSpPr>
          <p:cNvPr id="61" name="テキスト ボックス 60"/>
          <p:cNvSpPr txBox="1"/>
          <p:nvPr/>
        </p:nvSpPr>
        <p:spPr>
          <a:xfrm>
            <a:off x="235261" y="4559944"/>
            <a:ext cx="1826141" cy="338554"/>
          </a:xfrm>
          <a:prstGeom prst="rect">
            <a:avLst/>
          </a:prstGeom>
          <a:solidFill>
            <a:schemeClr val="bg1"/>
          </a:solidFill>
          <a:ln w="31750">
            <a:solidFill>
              <a:schemeClr val="accent1"/>
            </a:solidFill>
          </a:ln>
        </p:spPr>
        <p:txBody>
          <a:bodyPr wrap="none" rtlCol="0">
            <a:spAutoFit/>
          </a:bodyPr>
          <a:lstStyle/>
          <a:p>
            <a:r>
              <a:rPr lang="ja-JP" altLang="en-US" sz="1600" dirty="0">
                <a:solidFill>
                  <a:prstClr val="black"/>
                </a:solidFill>
                <a:latin typeface="HG丸ｺﾞｼｯｸM-PRO" panose="020F0600000000000000" pitchFamily="50" charset="-128"/>
                <a:ea typeface="HG丸ｺﾞｼｯｸM-PRO" panose="020F0600000000000000" pitchFamily="50" charset="-128"/>
              </a:rPr>
              <a:t>中長期的な</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確認用</a:t>
            </a:r>
            <a:endParaRPr kumimoji="1" lang="ja-JP" altLang="en-US" dirty="0"/>
          </a:p>
        </p:txBody>
      </p:sp>
      <p:sp>
        <p:nvSpPr>
          <p:cNvPr id="63" name="円/楕円 62"/>
          <p:cNvSpPr/>
          <p:nvPr/>
        </p:nvSpPr>
        <p:spPr>
          <a:xfrm>
            <a:off x="3546663" y="5071025"/>
            <a:ext cx="1027717" cy="576064"/>
          </a:xfrm>
          <a:prstGeom prst="ellipse">
            <a:avLst/>
          </a:prstGeom>
          <a:solidFill>
            <a:srgbClr val="FFC000"/>
          </a:solidFill>
          <a:ln w="19050" cap="flat" cmpd="sng" algn="ctr">
            <a:solidFill>
              <a:srgbClr val="94B6D2">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入力</a:t>
            </a:r>
          </a:p>
        </p:txBody>
      </p:sp>
      <p:sp>
        <p:nvSpPr>
          <p:cNvPr id="64" name="円/楕円 63"/>
          <p:cNvSpPr/>
          <p:nvPr/>
        </p:nvSpPr>
        <p:spPr>
          <a:xfrm>
            <a:off x="5130839" y="5088853"/>
            <a:ext cx="1027717" cy="576064"/>
          </a:xfrm>
          <a:prstGeom prst="ellipse">
            <a:avLst/>
          </a:prstGeom>
          <a:solidFill>
            <a:srgbClr val="FFC000"/>
          </a:solidFill>
          <a:ln w="19050" cap="flat" cmpd="sng" algn="ctr">
            <a:solidFill>
              <a:srgbClr val="94B6D2">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確認</a:t>
            </a:r>
          </a:p>
        </p:txBody>
      </p:sp>
      <p:sp>
        <p:nvSpPr>
          <p:cNvPr id="65" name="円/楕円 64"/>
          <p:cNvSpPr/>
          <p:nvPr/>
        </p:nvSpPr>
        <p:spPr>
          <a:xfrm>
            <a:off x="6670479" y="5088853"/>
            <a:ext cx="1790554" cy="576064"/>
          </a:xfrm>
          <a:prstGeom prst="ellipse">
            <a:avLst/>
          </a:prstGeom>
          <a:solidFill>
            <a:srgbClr val="FFC000"/>
          </a:solidFill>
          <a:ln w="19050" cap="flat" cmpd="sng" algn="ctr">
            <a:solidFill>
              <a:srgbClr val="94B6D2">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6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ﾌｨｰﾄﾞﾊﾞｯｸ</a:t>
            </a:r>
          </a:p>
        </p:txBody>
      </p:sp>
      <p:sp>
        <p:nvSpPr>
          <p:cNvPr id="66" name="テキスト ボックス 65"/>
          <p:cNvSpPr txBox="1"/>
          <p:nvPr/>
        </p:nvSpPr>
        <p:spPr>
          <a:xfrm>
            <a:off x="5946991" y="5961547"/>
            <a:ext cx="3083151" cy="338554"/>
          </a:xfrm>
          <a:prstGeom prst="rect">
            <a:avLst/>
          </a:prstGeom>
          <a:noFill/>
        </p:spPr>
        <p:txBody>
          <a:bodyPr wrap="square" rtlCol="0">
            <a:spAutoFit/>
          </a:bodyPr>
          <a:lstStyle/>
          <a:p>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の</a:t>
            </a:r>
            <a:r>
              <a:rPr lang="ja-JP" altLang="en-US" sz="1600" u="sng" dirty="0" smtClean="0">
                <a:solidFill>
                  <a:prstClr val="black"/>
                </a:solidFill>
                <a:latin typeface="HG丸ｺﾞｼｯｸM-PRO" panose="020F0600000000000000" pitchFamily="50" charset="-128"/>
                <a:ea typeface="HG丸ｺﾞｼｯｸM-PRO" panose="020F0600000000000000" pitchFamily="50" charset="-128"/>
              </a:rPr>
              <a:t>３ステップサイクル！</a:t>
            </a:r>
            <a:endParaRPr lang="ja-JP" altLang="en-US" sz="1600" u="sng" dirty="0">
              <a:solidFill>
                <a:prstClr val="black"/>
              </a:solidFill>
              <a:latin typeface="HG丸ｺﾞｼｯｸM-PRO" panose="020F0600000000000000" pitchFamily="50" charset="-128"/>
              <a:ea typeface="HG丸ｺﾞｼｯｸM-PRO" panose="020F0600000000000000" pitchFamily="50" charset="-128"/>
            </a:endParaRPr>
          </a:p>
        </p:txBody>
      </p:sp>
      <p:sp>
        <p:nvSpPr>
          <p:cNvPr id="67" name="テキスト ボックス 66"/>
          <p:cNvSpPr txBox="1"/>
          <p:nvPr/>
        </p:nvSpPr>
        <p:spPr>
          <a:xfrm>
            <a:off x="4618528" y="5194077"/>
            <a:ext cx="302270" cy="338554"/>
          </a:xfrm>
          <a:prstGeom prst="rect">
            <a:avLst/>
          </a:prstGeom>
          <a:noFill/>
        </p:spPr>
        <p:txBody>
          <a:bodyPr wrap="square" rtlCol="0">
            <a:spAutoFit/>
          </a:bodyPr>
          <a:lstStyle/>
          <a:p>
            <a:r>
              <a:rPr lang="ja-JP" altLang="en-US" sz="1600" dirty="0" smtClean="0">
                <a:solidFill>
                  <a:prstClr val="black"/>
                </a:solidFill>
                <a:latin typeface="Tw Cen MT"/>
                <a:ea typeface="HGPｺﾞｼｯｸE"/>
              </a:rPr>
              <a:t>＋</a:t>
            </a:r>
            <a:endParaRPr lang="ja-JP" altLang="en-US" sz="1600" dirty="0">
              <a:solidFill>
                <a:prstClr val="black"/>
              </a:solidFill>
              <a:latin typeface="Tw Cen MT"/>
              <a:ea typeface="HGPｺﾞｼｯｸE"/>
            </a:endParaRPr>
          </a:p>
        </p:txBody>
      </p:sp>
      <p:sp>
        <p:nvSpPr>
          <p:cNvPr id="68" name="テキスト ボックス 67"/>
          <p:cNvSpPr txBox="1"/>
          <p:nvPr/>
        </p:nvSpPr>
        <p:spPr>
          <a:xfrm>
            <a:off x="6311432" y="5240244"/>
            <a:ext cx="302270" cy="338554"/>
          </a:xfrm>
          <a:prstGeom prst="rect">
            <a:avLst/>
          </a:prstGeom>
          <a:noFill/>
        </p:spPr>
        <p:txBody>
          <a:bodyPr wrap="square" rtlCol="0">
            <a:spAutoFit/>
          </a:bodyPr>
          <a:lstStyle/>
          <a:p>
            <a:r>
              <a:rPr lang="ja-JP" altLang="en-US" sz="1600" dirty="0" smtClean="0">
                <a:solidFill>
                  <a:prstClr val="black"/>
                </a:solidFill>
                <a:latin typeface="Tw Cen MT"/>
                <a:ea typeface="HGPｺﾞｼｯｸE"/>
              </a:rPr>
              <a:t>＋</a:t>
            </a:r>
            <a:endParaRPr lang="ja-JP" altLang="en-US" sz="1600" dirty="0">
              <a:solidFill>
                <a:prstClr val="black"/>
              </a:solidFill>
              <a:latin typeface="Tw Cen MT"/>
              <a:ea typeface="HGPｺﾞｼｯｸE"/>
            </a:endParaRPr>
          </a:p>
        </p:txBody>
      </p:sp>
      <p:grpSp>
        <p:nvGrpSpPr>
          <p:cNvPr id="18" name="グループ化 17"/>
          <p:cNvGrpSpPr/>
          <p:nvPr/>
        </p:nvGrpSpPr>
        <p:grpSpPr>
          <a:xfrm>
            <a:off x="4060521" y="5647089"/>
            <a:ext cx="3505235" cy="236661"/>
            <a:chOff x="4060521" y="5647089"/>
            <a:chExt cx="3505235" cy="236661"/>
          </a:xfrm>
        </p:grpSpPr>
        <p:cxnSp>
          <p:nvCxnSpPr>
            <p:cNvPr id="69" name="カギ線コネクタ 68"/>
            <p:cNvCxnSpPr>
              <a:stCxn id="65" idx="4"/>
            </p:cNvCxnSpPr>
            <p:nvPr/>
          </p:nvCxnSpPr>
          <p:spPr>
            <a:xfrm rot="5400000">
              <a:off x="5705020" y="4020419"/>
              <a:ext cx="216238" cy="3505234"/>
            </a:xfrm>
            <a:prstGeom prst="bentConnector2">
              <a:avLst/>
            </a:prstGeom>
            <a:noFill/>
            <a:ln w="25400" cap="flat" cmpd="sng" algn="ctr">
              <a:solidFill>
                <a:srgbClr val="94B6D2"/>
              </a:solidFill>
              <a:prstDash val="solid"/>
            </a:ln>
            <a:effectLst/>
          </p:spPr>
        </p:cxnSp>
        <p:cxnSp>
          <p:nvCxnSpPr>
            <p:cNvPr id="70" name="直線矢印コネクタ 69"/>
            <p:cNvCxnSpPr>
              <a:endCxn id="63" idx="4"/>
            </p:cNvCxnSpPr>
            <p:nvPr/>
          </p:nvCxnSpPr>
          <p:spPr>
            <a:xfrm flipV="1">
              <a:off x="4060521" y="5647089"/>
              <a:ext cx="1" cy="236661"/>
            </a:xfrm>
            <a:prstGeom prst="straightConnector1">
              <a:avLst/>
            </a:prstGeom>
            <a:noFill/>
            <a:ln w="25400" cap="flat" cmpd="sng" algn="ctr">
              <a:solidFill>
                <a:srgbClr val="94B6D2"/>
              </a:solidFill>
              <a:prstDash val="solid"/>
              <a:tailEnd type="arrow"/>
            </a:ln>
            <a:effectLst/>
          </p:spPr>
        </p:cxnSp>
      </p:grpSp>
      <p:sp>
        <p:nvSpPr>
          <p:cNvPr id="19" name="角丸四角形 18"/>
          <p:cNvSpPr/>
          <p:nvPr/>
        </p:nvSpPr>
        <p:spPr>
          <a:xfrm>
            <a:off x="83127" y="1934483"/>
            <a:ext cx="2399625" cy="2103518"/>
          </a:xfrm>
          <a:prstGeom prst="roundRect">
            <a:avLst/>
          </a:prstGeom>
          <a:noFill/>
          <a:ln w="508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角丸四角形 70"/>
          <p:cNvSpPr/>
          <p:nvPr/>
        </p:nvSpPr>
        <p:spPr>
          <a:xfrm>
            <a:off x="119870" y="4916385"/>
            <a:ext cx="2923437" cy="1891518"/>
          </a:xfrm>
          <a:prstGeom prst="roundRect">
            <a:avLst/>
          </a:prstGeom>
          <a:noFill/>
          <a:ln w="508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タイトル 1"/>
          <p:cNvSpPr txBox="1">
            <a:spLocks/>
          </p:cNvSpPr>
          <p:nvPr/>
        </p:nvSpPr>
        <p:spPr>
          <a:xfrm>
            <a:off x="5095" y="0"/>
            <a:ext cx="9144000" cy="990086"/>
          </a:xfrm>
          <a:prstGeom prst="rect">
            <a:avLst/>
          </a:prstGeom>
        </p:spPr>
        <p:txBody>
          <a:bodyPr>
            <a:noAutofit/>
          </a:bodyPr>
          <a:lstStyle>
            <a:lvl1pPr algn="l" rtl="0" eaLnBrk="1" latinLnBrk="0" hangingPunct="1">
              <a:spcBef>
                <a:spcPct val="0"/>
              </a:spcBef>
              <a:buNone/>
              <a:defRPr kumimoji="1" sz="4400" kern="1200">
                <a:solidFill>
                  <a:schemeClr val="tx2"/>
                </a:solidFill>
                <a:latin typeface="+mj-lt"/>
                <a:ea typeface="+mj-ea"/>
                <a:cs typeface="+mj-cs"/>
              </a:defRPr>
            </a:lvl1pPr>
          </a:lstStyle>
          <a:p>
            <a:r>
              <a:rPr lang="ja-JP" altLang="en-US" sz="2400" dirty="0" smtClean="0">
                <a:latin typeface="HG丸ｺﾞｼｯｸM-PRO" panose="020F0600000000000000" pitchFamily="50" charset="-128"/>
                <a:ea typeface="HG丸ｺﾞｼｯｸM-PRO" panose="020F0600000000000000" pitchFamily="50" charset="-128"/>
              </a:rPr>
              <a:t>大阪府が作成した</a:t>
            </a:r>
            <a:endParaRPr lang="en-US" altLang="ja-JP" sz="2400" dirty="0" smtClean="0">
              <a:latin typeface="HG丸ｺﾞｼｯｸM-PRO" panose="020F0600000000000000" pitchFamily="50" charset="-128"/>
              <a:ea typeface="HG丸ｺﾞｼｯｸM-PRO" panose="020F0600000000000000" pitchFamily="50" charset="-128"/>
            </a:endParaRPr>
          </a:p>
          <a:p>
            <a:r>
              <a:rPr lang="ja-JP" altLang="en-US" sz="2400" dirty="0" smtClean="0">
                <a:latin typeface="HG丸ｺﾞｼｯｸM-PRO" panose="020F0600000000000000" pitchFamily="50" charset="-128"/>
                <a:ea typeface="HG丸ｺﾞｼｯｸM-PRO" panose="020F0600000000000000" pitchFamily="50" charset="-128"/>
              </a:rPr>
              <a:t>状態</a:t>
            </a:r>
            <a:r>
              <a:rPr lang="ja-JP" altLang="en-US" sz="2400" dirty="0">
                <a:latin typeface="HG丸ｺﾞｼｯｸM-PRO" panose="020F0600000000000000" pitchFamily="50" charset="-128"/>
                <a:ea typeface="HG丸ｺﾞｼｯｸM-PRO" panose="020F0600000000000000" pitchFamily="50" charset="-128"/>
              </a:rPr>
              <a:t>が</a:t>
            </a:r>
            <a:r>
              <a:rPr lang="ja-JP" altLang="en-US" sz="2400" dirty="0" smtClean="0">
                <a:latin typeface="HG丸ｺﾞｼｯｸM-PRO" panose="020F0600000000000000" pitchFamily="50" charset="-128"/>
                <a:ea typeface="HG丸ｺﾞｼｯｸM-PRO" panose="020F0600000000000000" pitchFamily="50" charset="-128"/>
              </a:rPr>
              <a:t>わかる！見える！「雇用管理のための対話シート」</a:t>
            </a:r>
            <a:endParaRPr lang="ja-JP" altLang="en-US" sz="2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298030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ppt_x"/>
                                          </p:val>
                                        </p:tav>
                                        <p:tav tm="100000">
                                          <p:val>
                                            <p:strVal val="#ppt_x"/>
                                          </p:val>
                                        </p:tav>
                                      </p:tavLst>
                                    </p:anim>
                                    <p:anim calcmode="lin" valueType="num">
                                      <p:cBhvr additive="base">
                                        <p:cTn id="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
                                        </p:tgtEl>
                                        <p:attrNameLst>
                                          <p:attrName>style.visibility</p:attrName>
                                        </p:attrNameLst>
                                      </p:cBhvr>
                                      <p:to>
                                        <p:strVal val="visible"/>
                                      </p:to>
                                    </p:set>
                                    <p:anim calcmode="lin" valueType="num">
                                      <p:cBhvr additive="base">
                                        <p:cTn id="13" dur="500" fill="hold"/>
                                        <p:tgtEl>
                                          <p:spTgt spid="71"/>
                                        </p:tgtEl>
                                        <p:attrNameLst>
                                          <p:attrName>ppt_x</p:attrName>
                                        </p:attrNameLst>
                                      </p:cBhvr>
                                      <p:tavLst>
                                        <p:tav tm="0">
                                          <p:val>
                                            <p:strVal val="#ppt_x"/>
                                          </p:val>
                                        </p:tav>
                                        <p:tav tm="100000">
                                          <p:val>
                                            <p:strVal val="#ppt_x"/>
                                          </p:val>
                                        </p:tav>
                                      </p:tavLst>
                                    </p:anim>
                                    <p:anim calcmode="lin" valueType="num">
                                      <p:cBhvr additive="base">
                                        <p:cTn id="14" dur="500" fill="hold"/>
                                        <p:tgtEl>
                                          <p:spTgt spid="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7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8640"/>
            <a:ext cx="9144000" cy="990600"/>
          </a:xfrm>
        </p:spPr>
        <p:txBody>
          <a:bodyPr>
            <a:noAutofit/>
          </a:bodyPr>
          <a:lstStyle/>
          <a:p>
            <a:r>
              <a:rPr lang="ja-JP" altLang="en-US" sz="3600" dirty="0" smtClean="0">
                <a:latin typeface="HG丸ｺﾞｼｯｸM-PRO" panose="020F0600000000000000" pitchFamily="50" charset="-128"/>
                <a:ea typeface="HG丸ｺﾞｼｯｸM-PRO" panose="020F0600000000000000" pitchFamily="50" charset="-128"/>
              </a:rPr>
              <a:t>大阪府が作成した</a:t>
            </a:r>
            <a:r>
              <a:rPr lang="en-US" altLang="ja-JP" sz="3600" dirty="0" smtClean="0">
                <a:latin typeface="HG丸ｺﾞｼｯｸM-PRO" panose="020F0600000000000000" pitchFamily="50" charset="-128"/>
                <a:ea typeface="HG丸ｺﾞｼｯｸM-PRO" panose="020F0600000000000000" pitchFamily="50" charset="-128"/>
              </a:rPr>
              <a:t/>
            </a:r>
            <a:br>
              <a:rPr lang="en-US" altLang="ja-JP" sz="3600" dirty="0" smtClean="0">
                <a:latin typeface="HG丸ｺﾞｼｯｸM-PRO" panose="020F0600000000000000" pitchFamily="50" charset="-128"/>
                <a:ea typeface="HG丸ｺﾞｼｯｸM-PRO" panose="020F0600000000000000" pitchFamily="50" charset="-128"/>
              </a:rPr>
            </a:br>
            <a:r>
              <a:rPr lang="ja-JP" altLang="en-US" sz="3600" dirty="0" smtClean="0">
                <a:latin typeface="HG丸ｺﾞｼｯｸM-PRO" panose="020F0600000000000000" pitchFamily="50" charset="-128"/>
                <a:ea typeface="HG丸ｺﾞｼｯｸM-PRO" panose="020F0600000000000000" pitchFamily="50" charset="-128"/>
              </a:rPr>
              <a:t>「</a:t>
            </a:r>
            <a:r>
              <a:rPr lang="ja-JP" altLang="en-US" sz="3600" dirty="0">
                <a:latin typeface="HG丸ｺﾞｼｯｸM-PRO" panose="020F0600000000000000" pitchFamily="50" charset="-128"/>
                <a:ea typeface="HG丸ｺﾞｼｯｸM-PRO" panose="020F0600000000000000" pitchFamily="50" charset="-128"/>
              </a:rPr>
              <a:t>雇用管理のための</a:t>
            </a:r>
            <a:r>
              <a:rPr lang="ja-JP" altLang="en-US" sz="3600" dirty="0" smtClean="0">
                <a:latin typeface="HG丸ｺﾞｼｯｸM-PRO" panose="020F0600000000000000" pitchFamily="50" charset="-128"/>
                <a:ea typeface="HG丸ｺﾞｼｯｸM-PRO" panose="020F0600000000000000" pitchFamily="50" charset="-128"/>
              </a:rPr>
              <a:t>対話ｼｰﾄ」</a:t>
            </a:r>
            <a:r>
              <a:rPr lang="en-US" altLang="ja-JP" sz="3600" dirty="0" smtClean="0">
                <a:latin typeface="HG丸ｺﾞｼｯｸM-PRO" panose="020F0600000000000000" pitchFamily="50" charset="-128"/>
                <a:ea typeface="HG丸ｺﾞｼｯｸM-PRO" panose="020F0600000000000000" pitchFamily="50" charset="-128"/>
              </a:rPr>
              <a:t>4</a:t>
            </a:r>
            <a:r>
              <a:rPr lang="ja-JP" altLang="en-US" sz="3600" dirty="0" err="1" smtClean="0">
                <a:latin typeface="HG丸ｺﾞｼｯｸM-PRO" panose="020F0600000000000000" pitchFamily="50" charset="-128"/>
                <a:ea typeface="HG丸ｺﾞｼｯｸM-PRO" panose="020F0600000000000000" pitchFamily="50" charset="-128"/>
              </a:rPr>
              <a:t>つの</a:t>
            </a:r>
            <a:r>
              <a:rPr lang="ja-JP" altLang="en-US" sz="3600" dirty="0">
                <a:latin typeface="HG丸ｺﾞｼｯｸM-PRO" panose="020F0600000000000000" pitchFamily="50" charset="-128"/>
                <a:ea typeface="HG丸ｺﾞｼｯｸM-PRO" panose="020F0600000000000000" pitchFamily="50" charset="-128"/>
              </a:rPr>
              <a:t>特徴</a:t>
            </a:r>
            <a:endParaRPr kumimoji="1" lang="ja-JP" altLang="en-US" sz="3600"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p:txBody>
          <a:bodyPr/>
          <a:lstStyle/>
          <a:p>
            <a:fld id="{F266F6C1-BB42-4B61-9E79-5DF884A7E1F2}" type="slidenum">
              <a:rPr kumimoji="1" lang="ja-JP" altLang="en-US" smtClean="0"/>
              <a:pPr/>
              <a:t>4</a:t>
            </a:fld>
            <a:endParaRPr kumimoji="1" lang="ja-JP" altLang="en-US" dirty="0"/>
          </a:p>
        </p:txBody>
      </p:sp>
      <p:sp>
        <p:nvSpPr>
          <p:cNvPr id="6" name="角丸四角形 5"/>
          <p:cNvSpPr/>
          <p:nvPr/>
        </p:nvSpPr>
        <p:spPr>
          <a:xfrm>
            <a:off x="152602" y="1606797"/>
            <a:ext cx="1146163" cy="52763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HG丸ｺﾞｼｯｸM-PRO" panose="020F0600000000000000" pitchFamily="50" charset="-128"/>
                <a:ea typeface="HG丸ｺﾞｼｯｸM-PRO" panose="020F0600000000000000" pitchFamily="50" charset="-128"/>
              </a:rPr>
              <a:t>特徴１</a:t>
            </a:r>
            <a:endParaRPr kumimoji="1" lang="ja-JP" altLang="en-US" sz="20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7" name="角丸四角形 6"/>
          <p:cNvSpPr/>
          <p:nvPr/>
        </p:nvSpPr>
        <p:spPr>
          <a:xfrm>
            <a:off x="152602" y="4531996"/>
            <a:ext cx="1146163" cy="52763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HG丸ｺﾞｼｯｸM-PRO" panose="020F0600000000000000" pitchFamily="50" charset="-128"/>
                <a:ea typeface="HG丸ｺﾞｼｯｸM-PRO" panose="020F0600000000000000" pitchFamily="50" charset="-128"/>
              </a:rPr>
              <a:t>特徴２</a:t>
            </a:r>
            <a:endParaRPr kumimoji="1" lang="ja-JP" altLang="en-US" sz="20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8" name="ホームベース 7"/>
          <p:cNvSpPr/>
          <p:nvPr/>
        </p:nvSpPr>
        <p:spPr>
          <a:xfrm>
            <a:off x="725683" y="2509134"/>
            <a:ext cx="1542061" cy="360040"/>
          </a:xfrm>
          <a:prstGeom prst="homePlate">
            <a:avLst/>
          </a:prstGeom>
          <a:solidFill>
            <a:srgbClr val="FFD2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ポイント１</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10" name="テキスト ボックス 9"/>
          <p:cNvSpPr txBox="1"/>
          <p:nvPr/>
        </p:nvSpPr>
        <p:spPr>
          <a:xfrm>
            <a:off x="1342308" y="1527150"/>
            <a:ext cx="7801692" cy="923330"/>
          </a:xfrm>
          <a:prstGeom prst="rect">
            <a:avLst/>
          </a:prstGeom>
          <a:noFill/>
        </p:spPr>
        <p:txBody>
          <a:bodyPr wrap="square" rtlCol="0">
            <a:spAutoFit/>
          </a:bodyPr>
          <a:lstStyle/>
          <a:p>
            <a:r>
              <a:rPr lang="ja-JP" altLang="en-US" b="1" dirty="0">
                <a:latin typeface="HG丸ｺﾞｼｯｸM-PRO" panose="020F0600000000000000" pitchFamily="50" charset="-128"/>
                <a:ea typeface="HG丸ｺﾞｼｯｸM-PRO" panose="020F0600000000000000" pitchFamily="50" charset="-128"/>
              </a:rPr>
              <a:t>気分や体調等を</a:t>
            </a:r>
            <a:r>
              <a:rPr lang="ja-JP" altLang="en-US" b="1" dirty="0" smtClean="0">
                <a:latin typeface="HG丸ｺﾞｼｯｸM-PRO" panose="020F0600000000000000" pitchFamily="50" charset="-128"/>
                <a:ea typeface="HG丸ｺﾞｼｯｸM-PRO" panose="020F0600000000000000" pitchFamily="50" charset="-128"/>
              </a:rPr>
              <a:t>数字で</a:t>
            </a:r>
            <a:r>
              <a:rPr lang="ja-JP" altLang="en-US" b="1" dirty="0">
                <a:latin typeface="HG丸ｺﾞｼｯｸM-PRO" panose="020F0600000000000000" pitchFamily="50" charset="-128"/>
                <a:ea typeface="HG丸ｺﾞｼｯｸM-PRO" panose="020F0600000000000000" pitchFamily="50" charset="-128"/>
              </a:rPr>
              <a:t>入力すると、自動的にグラフ化され</a:t>
            </a:r>
            <a:r>
              <a:rPr lang="ja-JP" altLang="en-US" b="1" dirty="0" smtClean="0">
                <a:latin typeface="HG丸ｺﾞｼｯｸM-PRO" panose="020F0600000000000000" pitchFamily="50" charset="-128"/>
                <a:ea typeface="HG丸ｺﾞｼｯｸM-PRO" panose="020F0600000000000000" pitchFamily="50" charset="-128"/>
              </a:rPr>
              <a:t>、変化</a:t>
            </a:r>
            <a:r>
              <a:rPr lang="ja-JP" altLang="en-US" b="1" dirty="0">
                <a:latin typeface="HG丸ｺﾞｼｯｸM-PRO" panose="020F0600000000000000" pitchFamily="50" charset="-128"/>
                <a:ea typeface="HG丸ｺﾞｼｯｸM-PRO" panose="020F0600000000000000" pitchFamily="50" charset="-128"/>
              </a:rPr>
              <a:t>の波</a:t>
            </a:r>
            <a:r>
              <a:rPr lang="ja-JP" altLang="en-US" b="1" dirty="0" smtClean="0">
                <a:latin typeface="HG丸ｺﾞｼｯｸM-PRO" panose="020F0600000000000000" pitchFamily="50" charset="-128"/>
                <a:ea typeface="HG丸ｺﾞｼｯｸM-PRO" panose="020F0600000000000000" pitchFamily="50" charset="-128"/>
              </a:rPr>
              <a:t>が</a:t>
            </a:r>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わかる！　対話内容を記録できる！</a:t>
            </a:r>
            <a:endParaRPr lang="en-US" altLang="ja-JP" b="1" dirty="0" smtClean="0">
              <a:latin typeface="HG丸ｺﾞｼｯｸM-PRO" panose="020F0600000000000000" pitchFamily="50" charset="-128"/>
              <a:ea typeface="HG丸ｺﾞｼｯｸM-PRO" panose="020F0600000000000000" pitchFamily="50" charset="-128"/>
            </a:endParaRPr>
          </a:p>
          <a:p>
            <a:r>
              <a:rPr lang="ja-JP" altLang="en-US" b="1" dirty="0" smtClean="0">
                <a:latin typeface="HG丸ｺﾞｼｯｸM-PRO" panose="020F0600000000000000" pitchFamily="50" charset="-128"/>
                <a:ea typeface="HG丸ｺﾞｼｯｸM-PRO" panose="020F0600000000000000" pitchFamily="50" charset="-128"/>
              </a:rPr>
              <a:t>　　⇒　</a:t>
            </a:r>
            <a:r>
              <a:rPr lang="ja-JP" altLang="en-US" b="1" u="sng" dirty="0" smtClean="0">
                <a:solidFill>
                  <a:srgbClr val="FF0000"/>
                </a:solidFill>
                <a:latin typeface="HG丸ｺﾞｼｯｸM-PRO" panose="020F0600000000000000" pitchFamily="50" charset="-128"/>
                <a:ea typeface="HG丸ｺﾞｼｯｸM-PRO" panose="020F0600000000000000" pitchFamily="50" charset="-128"/>
              </a:rPr>
              <a:t>「</a:t>
            </a:r>
            <a:r>
              <a:rPr lang="ja-JP" altLang="en-US" b="1" u="sng" dirty="0">
                <a:solidFill>
                  <a:srgbClr val="FF0000"/>
                </a:solidFill>
                <a:latin typeface="HG丸ｺﾞｼｯｸM-PRO" panose="020F0600000000000000" pitchFamily="50" charset="-128"/>
                <a:ea typeface="HG丸ｺﾞｼｯｸM-PRO" panose="020F0600000000000000" pitchFamily="50" charset="-128"/>
              </a:rPr>
              <a:t>見える化」でコミュニケーションの活性化へ</a:t>
            </a:r>
            <a:endParaRPr lang="ja-JP" altLang="en-US" u="sng" dirty="0">
              <a:solidFill>
                <a:srgbClr val="FF0000"/>
              </a:solidFill>
              <a:latin typeface="HG丸ｺﾞｼｯｸM-PRO" panose="020F0600000000000000" pitchFamily="50" charset="-128"/>
              <a:ea typeface="HG丸ｺﾞｼｯｸM-PRO" panose="020F0600000000000000" pitchFamily="50" charset="-128"/>
            </a:endParaRPr>
          </a:p>
        </p:txBody>
      </p:sp>
      <p:sp>
        <p:nvSpPr>
          <p:cNvPr id="12" name="テキスト ボックス 11"/>
          <p:cNvSpPr txBox="1"/>
          <p:nvPr/>
        </p:nvSpPr>
        <p:spPr>
          <a:xfrm>
            <a:off x="2411760" y="2540151"/>
            <a:ext cx="6552728" cy="369332"/>
          </a:xfrm>
          <a:prstGeom prst="rect">
            <a:avLst/>
          </a:prstGeom>
          <a:noFill/>
        </p:spPr>
        <p:txBody>
          <a:bodyPr wrap="square" rtlCol="0">
            <a:spAutoFit/>
          </a:bodyPr>
          <a:lstStyle/>
          <a:p>
            <a:r>
              <a:rPr lang="ja-JP" altLang="en-US" dirty="0">
                <a:solidFill>
                  <a:prstClr val="black"/>
                </a:solidFill>
                <a:latin typeface="HG丸ｺﾞｼｯｸM-PRO" panose="020F0600000000000000" pitchFamily="50" charset="-128"/>
                <a:ea typeface="HG丸ｺﾞｼｯｸM-PRO" panose="020F0600000000000000" pitchFamily="50" charset="-128"/>
              </a:rPr>
              <a:t>会話が苦手な方でも、</a:t>
            </a:r>
            <a:r>
              <a:rPr lang="ja-JP" altLang="en-US" u="sng" dirty="0">
                <a:solidFill>
                  <a:srgbClr val="FF0000"/>
                </a:solidFill>
                <a:latin typeface="HG丸ｺﾞｼｯｸM-PRO" panose="020F0600000000000000" pitchFamily="50" charset="-128"/>
                <a:ea typeface="HG丸ｺﾞｼｯｸM-PRO" panose="020F0600000000000000" pitchFamily="50" charset="-128"/>
              </a:rPr>
              <a:t>コメント入力によるやり取り</a:t>
            </a:r>
            <a:r>
              <a:rPr lang="ja-JP" altLang="en-US" dirty="0">
                <a:solidFill>
                  <a:prstClr val="black"/>
                </a:solidFill>
                <a:latin typeface="HG丸ｺﾞｼｯｸM-PRO" panose="020F0600000000000000" pitchFamily="50" charset="-128"/>
                <a:ea typeface="HG丸ｺﾞｼｯｸM-PRO" panose="020F0600000000000000" pitchFamily="50" charset="-128"/>
              </a:rPr>
              <a:t>ができる</a:t>
            </a:r>
            <a:r>
              <a:rPr lang="ja-JP" altLang="en-US" sz="1300" dirty="0">
                <a:solidFill>
                  <a:prstClr val="black"/>
                </a:solidFill>
                <a:latin typeface="HG丸ｺﾞｼｯｸM-PRO" panose="020F0600000000000000" pitchFamily="50" charset="-128"/>
                <a:ea typeface="HG丸ｺﾞｼｯｸM-PRO" panose="020F0600000000000000" pitchFamily="50" charset="-128"/>
              </a:rPr>
              <a:t>。</a:t>
            </a:r>
            <a:endParaRPr lang="ja-JP" altLang="en-US" dirty="0">
              <a:latin typeface="HG丸ｺﾞｼｯｸM-PRO" panose="020F0600000000000000" pitchFamily="50" charset="-128"/>
              <a:ea typeface="HG丸ｺﾞｼｯｸM-PRO" panose="020F0600000000000000" pitchFamily="50" charset="-128"/>
            </a:endParaRPr>
          </a:p>
        </p:txBody>
      </p:sp>
      <p:sp>
        <p:nvSpPr>
          <p:cNvPr id="13" name="ホームベース 12"/>
          <p:cNvSpPr/>
          <p:nvPr/>
        </p:nvSpPr>
        <p:spPr>
          <a:xfrm>
            <a:off x="725683" y="3068960"/>
            <a:ext cx="1542061" cy="360040"/>
          </a:xfrm>
          <a:prstGeom prst="homePlate">
            <a:avLst/>
          </a:prstGeom>
          <a:solidFill>
            <a:srgbClr val="FFD2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HG丸ｺﾞｼｯｸM-PRO" panose="020F0600000000000000" pitchFamily="50" charset="-128"/>
                <a:ea typeface="HG丸ｺﾞｼｯｸM-PRO" panose="020F0600000000000000" pitchFamily="50" charset="-128"/>
              </a:rPr>
              <a:t>ポイント</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２</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14" name="テキスト ボックス 13"/>
          <p:cNvSpPr txBox="1"/>
          <p:nvPr/>
        </p:nvSpPr>
        <p:spPr>
          <a:xfrm>
            <a:off x="2411760" y="2959472"/>
            <a:ext cx="6552728" cy="646331"/>
          </a:xfrm>
          <a:prstGeom prst="rect">
            <a:avLst/>
          </a:prstGeom>
          <a:noFill/>
        </p:spPr>
        <p:txBody>
          <a:bodyPr wrap="square" rtlCol="0">
            <a:spAutoFit/>
          </a:bodyPr>
          <a:lstStyle/>
          <a:p>
            <a:r>
              <a:rPr lang="ja-JP" altLang="en-US" dirty="0" smtClean="0">
                <a:solidFill>
                  <a:prstClr val="black"/>
                </a:solidFill>
                <a:latin typeface="HG丸ｺﾞｼｯｸM-PRO" panose="020F0600000000000000" pitchFamily="50" charset="-128"/>
                <a:ea typeface="HG丸ｺﾞｼｯｸM-PRO" panose="020F0600000000000000" pitchFamily="50" charset="-128"/>
              </a:rPr>
              <a:t>従業員</a:t>
            </a:r>
            <a:r>
              <a:rPr lang="ja-JP" altLang="en-US" dirty="0">
                <a:solidFill>
                  <a:prstClr val="black"/>
                </a:solidFill>
                <a:latin typeface="HG丸ｺﾞｼｯｸM-PRO" panose="020F0600000000000000" pitchFamily="50" charset="-128"/>
                <a:ea typeface="HG丸ｺﾞｼｯｸM-PRO" panose="020F0600000000000000" pitchFamily="50" charset="-128"/>
              </a:rPr>
              <a:t>本人からの発信内容に基づき、</a:t>
            </a:r>
            <a:r>
              <a:rPr lang="ja-JP" altLang="en-US" u="sng" dirty="0">
                <a:solidFill>
                  <a:srgbClr val="FF0000"/>
                </a:solidFill>
                <a:latin typeface="HG丸ｺﾞｼｯｸM-PRO" panose="020F0600000000000000" pitchFamily="50" charset="-128"/>
                <a:ea typeface="HG丸ｺﾞｼｯｸM-PRO" panose="020F0600000000000000" pitchFamily="50" charset="-128"/>
              </a:rPr>
              <a:t>上司・人事担当者等からの声かけがしやすく</a:t>
            </a:r>
            <a:r>
              <a:rPr lang="ja-JP" altLang="en-US" u="sng" dirty="0" smtClean="0">
                <a:solidFill>
                  <a:srgbClr val="FF0000"/>
                </a:solidFill>
                <a:latin typeface="HG丸ｺﾞｼｯｸM-PRO" panose="020F0600000000000000" pitchFamily="50" charset="-128"/>
                <a:ea typeface="HG丸ｺﾞｼｯｸM-PRO" panose="020F0600000000000000" pitchFamily="50" charset="-128"/>
              </a:rPr>
              <a:t>なる</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a:t>
            </a:r>
            <a:endParaRPr lang="ja-JP" altLang="en-US" dirty="0">
              <a:latin typeface="HG丸ｺﾞｼｯｸM-PRO" panose="020F0600000000000000" pitchFamily="50" charset="-128"/>
              <a:ea typeface="HG丸ｺﾞｼｯｸM-PRO" panose="020F0600000000000000" pitchFamily="50" charset="-128"/>
            </a:endParaRPr>
          </a:p>
        </p:txBody>
      </p:sp>
      <p:sp>
        <p:nvSpPr>
          <p:cNvPr id="15" name="ホームベース 14"/>
          <p:cNvSpPr/>
          <p:nvPr/>
        </p:nvSpPr>
        <p:spPr>
          <a:xfrm>
            <a:off x="725682" y="3753036"/>
            <a:ext cx="1542061" cy="360040"/>
          </a:xfrm>
          <a:prstGeom prst="homePlate">
            <a:avLst/>
          </a:prstGeom>
          <a:solidFill>
            <a:srgbClr val="FFD2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HG丸ｺﾞｼｯｸM-PRO" panose="020F0600000000000000" pitchFamily="50" charset="-128"/>
                <a:ea typeface="HG丸ｺﾞｼｯｸM-PRO" panose="020F0600000000000000" pitchFamily="50" charset="-128"/>
              </a:rPr>
              <a:t>ポイント</a:t>
            </a: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３</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16" name="テキスト ボックス 15"/>
          <p:cNvSpPr txBox="1"/>
          <p:nvPr/>
        </p:nvSpPr>
        <p:spPr>
          <a:xfrm>
            <a:off x="2411760" y="3620414"/>
            <a:ext cx="6552728" cy="646331"/>
          </a:xfrm>
          <a:prstGeom prst="rect">
            <a:avLst/>
          </a:prstGeom>
          <a:noFill/>
        </p:spPr>
        <p:txBody>
          <a:bodyPr wrap="square" rtlCol="0">
            <a:spAutoFit/>
          </a:bodyPr>
          <a:lstStyle/>
          <a:p>
            <a:pPr lvl="0"/>
            <a:r>
              <a:rPr lang="ja-JP" altLang="en-US" dirty="0">
                <a:solidFill>
                  <a:prstClr val="black"/>
                </a:solidFill>
                <a:latin typeface="HG丸ｺﾞｼｯｸM-PRO" panose="020F0600000000000000" pitchFamily="50" charset="-128"/>
                <a:ea typeface="HG丸ｺﾞｼｯｸM-PRO" panose="020F0600000000000000" pitchFamily="50" charset="-128"/>
              </a:rPr>
              <a:t>上司・人事担当者</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からのコメントや合理的配慮により、従業員の孤立感</a:t>
            </a:r>
            <a:r>
              <a:rPr lang="ja-JP" altLang="en-US" dirty="0">
                <a:solidFill>
                  <a:prstClr val="black"/>
                </a:solidFill>
                <a:latin typeface="HG丸ｺﾞｼｯｸM-PRO" panose="020F0600000000000000" pitchFamily="50" charset="-128"/>
                <a:ea typeface="HG丸ｺﾞｼｯｸM-PRO" panose="020F0600000000000000" pitchFamily="50" charset="-128"/>
              </a:rPr>
              <a:t>が薄れ、見守られている</a:t>
            </a:r>
            <a:r>
              <a:rPr lang="ja-JP" altLang="en-US" u="sng" dirty="0">
                <a:solidFill>
                  <a:srgbClr val="FF0000"/>
                </a:solidFill>
                <a:latin typeface="HG丸ｺﾞｼｯｸM-PRO" panose="020F0600000000000000" pitchFamily="50" charset="-128"/>
                <a:ea typeface="HG丸ｺﾞｼｯｸM-PRO" panose="020F0600000000000000" pitchFamily="50" charset="-128"/>
              </a:rPr>
              <a:t>安心感が感じられる</a:t>
            </a:r>
            <a:r>
              <a:rPr lang="ja-JP" altLang="en-US" dirty="0">
                <a:solidFill>
                  <a:prstClr val="black"/>
                </a:solidFill>
                <a:latin typeface="HG丸ｺﾞｼｯｸM-PRO" panose="020F0600000000000000" pitchFamily="50" charset="-128"/>
                <a:ea typeface="HG丸ｺﾞｼｯｸM-PRO" panose="020F0600000000000000" pitchFamily="50" charset="-128"/>
              </a:rPr>
              <a:t>。</a:t>
            </a:r>
          </a:p>
        </p:txBody>
      </p:sp>
      <p:sp>
        <p:nvSpPr>
          <p:cNvPr id="17" name="テキスト ボックス 16"/>
          <p:cNvSpPr txBox="1"/>
          <p:nvPr/>
        </p:nvSpPr>
        <p:spPr>
          <a:xfrm>
            <a:off x="1342308" y="4472648"/>
            <a:ext cx="7801692" cy="646331"/>
          </a:xfrm>
          <a:prstGeom prst="rect">
            <a:avLst/>
          </a:prstGeom>
          <a:noFill/>
        </p:spPr>
        <p:txBody>
          <a:bodyPr wrap="square" rtlCol="0">
            <a:spAutoFit/>
          </a:bodyPr>
          <a:lstStyle/>
          <a:p>
            <a:r>
              <a:rPr lang="ja-JP" altLang="en-US" b="1" dirty="0">
                <a:solidFill>
                  <a:prstClr val="black"/>
                </a:solidFill>
                <a:latin typeface="HG丸ｺﾞｼｯｸM-PRO" panose="020F0600000000000000" pitchFamily="50" charset="-128"/>
                <a:ea typeface="HG丸ｺﾞｼｯｸM-PRO" panose="020F0600000000000000" pitchFamily="50" charset="-128"/>
              </a:rPr>
              <a:t>企業風土に合わせて導入できるよう</a:t>
            </a:r>
            <a:r>
              <a:rPr lang="ja-JP" altLang="en-US" b="1" u="sng" dirty="0">
                <a:solidFill>
                  <a:srgbClr val="FF0000"/>
                </a:solidFill>
                <a:latin typeface="HG丸ｺﾞｼｯｸM-PRO" panose="020F0600000000000000" pitchFamily="50" charset="-128"/>
                <a:ea typeface="HG丸ｺﾞｼｯｸM-PRO" panose="020F0600000000000000" pitchFamily="50" charset="-128"/>
              </a:rPr>
              <a:t>「手軽さ」や「バリエーション」</a:t>
            </a:r>
            <a:r>
              <a:rPr lang="ja-JP" altLang="en-US" b="1" u="sng" dirty="0" smtClean="0">
                <a:solidFill>
                  <a:srgbClr val="FF0000"/>
                </a:solidFill>
                <a:latin typeface="HG丸ｺﾞｼｯｸM-PRO" panose="020F0600000000000000" pitchFamily="50" charset="-128"/>
                <a:ea typeface="HG丸ｺﾞｼｯｸM-PRO" panose="020F0600000000000000" pitchFamily="50" charset="-128"/>
              </a:rPr>
              <a:t>を</a:t>
            </a:r>
            <a:endParaRPr lang="en-US" altLang="ja-JP" b="1" u="sng" dirty="0" smtClean="0">
              <a:solidFill>
                <a:srgbClr val="FF0000"/>
              </a:solidFill>
              <a:latin typeface="HG丸ｺﾞｼｯｸM-PRO" panose="020F0600000000000000" pitchFamily="50" charset="-128"/>
              <a:ea typeface="HG丸ｺﾞｼｯｸM-PRO" panose="020F0600000000000000" pitchFamily="50" charset="-128"/>
            </a:endParaRPr>
          </a:p>
          <a:p>
            <a:r>
              <a:rPr lang="ja-JP" altLang="en-US" b="1" u="sng" dirty="0" smtClean="0">
                <a:solidFill>
                  <a:srgbClr val="FF0000"/>
                </a:solidFill>
                <a:latin typeface="HG丸ｺﾞｼｯｸM-PRO" panose="020F0600000000000000" pitchFamily="50" charset="-128"/>
                <a:ea typeface="HG丸ｺﾞｼｯｸM-PRO" panose="020F0600000000000000" pitchFamily="50" charset="-128"/>
              </a:rPr>
              <a:t>重視</a:t>
            </a:r>
            <a:r>
              <a:rPr lang="ja-JP" altLang="en-US" b="1" u="sng" dirty="0">
                <a:solidFill>
                  <a:srgbClr val="FF0000"/>
                </a:solidFill>
                <a:latin typeface="HG丸ｺﾞｼｯｸM-PRO" panose="020F0600000000000000" pitchFamily="50" charset="-128"/>
                <a:ea typeface="HG丸ｺﾞｼｯｸM-PRO" panose="020F0600000000000000" pitchFamily="50" charset="-128"/>
              </a:rPr>
              <a:t>！</a:t>
            </a:r>
            <a:endParaRPr lang="ja-JP" altLang="en-US" u="sng" dirty="0">
              <a:solidFill>
                <a:srgbClr val="FF0000"/>
              </a:solidFill>
              <a:latin typeface="HG丸ｺﾞｼｯｸM-PRO" panose="020F0600000000000000" pitchFamily="50" charset="-128"/>
              <a:ea typeface="HG丸ｺﾞｼｯｸM-PRO" panose="020F0600000000000000" pitchFamily="50" charset="-128"/>
            </a:endParaRPr>
          </a:p>
        </p:txBody>
      </p:sp>
      <p:sp>
        <p:nvSpPr>
          <p:cNvPr id="18" name="ホームベース 17"/>
          <p:cNvSpPr/>
          <p:nvPr/>
        </p:nvSpPr>
        <p:spPr>
          <a:xfrm>
            <a:off x="711167" y="5309373"/>
            <a:ext cx="1542061" cy="360040"/>
          </a:xfrm>
          <a:prstGeom prst="homePlate">
            <a:avLst/>
          </a:prstGeom>
          <a:solidFill>
            <a:srgbClr val="FFD2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手軽さ</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19" name="ホームベース 18"/>
          <p:cNvSpPr/>
          <p:nvPr/>
        </p:nvSpPr>
        <p:spPr>
          <a:xfrm>
            <a:off x="733706" y="5938010"/>
            <a:ext cx="1542061" cy="360040"/>
          </a:xfrm>
          <a:prstGeom prst="homePlate">
            <a:avLst/>
          </a:prstGeom>
          <a:solidFill>
            <a:srgbClr val="FFD2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HG丸ｺﾞｼｯｸM-PRO" panose="020F0600000000000000" pitchFamily="50" charset="-128"/>
                <a:ea typeface="HG丸ｺﾞｼｯｸM-PRO" panose="020F0600000000000000" pitchFamily="50" charset="-128"/>
              </a:rPr>
              <a:t>ﾊﾞﾘｴｰｼｮﾝ</a:t>
            </a:r>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2397246" y="5027728"/>
            <a:ext cx="6552728" cy="923330"/>
          </a:xfrm>
          <a:prstGeom prst="rect">
            <a:avLst/>
          </a:prstGeom>
          <a:noFill/>
        </p:spPr>
        <p:txBody>
          <a:bodyPr wrap="square" rtlCol="0">
            <a:spAutoFit/>
          </a:bodyPr>
          <a:lstStyle/>
          <a:p>
            <a:pPr lvl="0"/>
            <a:r>
              <a:rPr lang="en-US" altLang="ja-JP" dirty="0">
                <a:solidFill>
                  <a:prstClr val="black"/>
                </a:solidFill>
                <a:latin typeface="HG丸ｺﾞｼｯｸM-PRO" panose="020F0600000000000000" pitchFamily="50" charset="-128"/>
                <a:ea typeface="HG丸ｺﾞｼｯｸM-PRO" panose="020F0600000000000000" pitchFamily="50" charset="-128"/>
              </a:rPr>
              <a:t>Excel</a:t>
            </a:r>
            <a:r>
              <a:rPr lang="ja-JP" altLang="en-US" dirty="0">
                <a:solidFill>
                  <a:prstClr val="black"/>
                </a:solidFill>
                <a:latin typeface="HG丸ｺﾞｼｯｸM-PRO" panose="020F0600000000000000" pitchFamily="50" charset="-128"/>
                <a:ea typeface="HG丸ｺﾞｼｯｸM-PRO" panose="020F0600000000000000" pitchFamily="50" charset="-128"/>
              </a:rPr>
              <a:t>形式にて作成しているため</a:t>
            </a:r>
            <a:r>
              <a:rPr lang="ja-JP" altLang="en-US" u="sng" dirty="0">
                <a:solidFill>
                  <a:srgbClr val="FF0000"/>
                </a:solidFill>
                <a:latin typeface="HG丸ｺﾞｼｯｸM-PRO" panose="020F0600000000000000" pitchFamily="50" charset="-128"/>
                <a:ea typeface="HG丸ｺﾞｼｯｸM-PRO" panose="020F0600000000000000" pitchFamily="50" charset="-128"/>
              </a:rPr>
              <a:t>特別なアプリケーション</a:t>
            </a:r>
            <a:r>
              <a:rPr lang="ja-JP" altLang="en-US" u="sng" dirty="0" smtClean="0">
                <a:solidFill>
                  <a:srgbClr val="FF0000"/>
                </a:solidFill>
                <a:latin typeface="HG丸ｺﾞｼｯｸM-PRO" panose="020F0600000000000000" pitchFamily="50" charset="-128"/>
                <a:ea typeface="HG丸ｺﾞｼｯｸM-PRO" panose="020F0600000000000000" pitchFamily="50" charset="-128"/>
              </a:rPr>
              <a:t>は</a:t>
            </a:r>
            <a:endParaRPr lang="en-US" altLang="ja-JP" u="sng" dirty="0" smtClean="0">
              <a:solidFill>
                <a:srgbClr val="FF0000"/>
              </a:solidFill>
              <a:latin typeface="HG丸ｺﾞｼｯｸM-PRO" panose="020F0600000000000000" pitchFamily="50" charset="-128"/>
              <a:ea typeface="HG丸ｺﾞｼｯｸM-PRO" panose="020F0600000000000000" pitchFamily="50" charset="-128"/>
            </a:endParaRPr>
          </a:p>
          <a:p>
            <a:pPr lvl="0"/>
            <a:r>
              <a:rPr lang="ja-JP" altLang="en-US" u="sng" dirty="0" smtClean="0">
                <a:solidFill>
                  <a:srgbClr val="FF0000"/>
                </a:solidFill>
                <a:latin typeface="HG丸ｺﾞｼｯｸM-PRO" panose="020F0600000000000000" pitchFamily="50" charset="-128"/>
                <a:ea typeface="HG丸ｺﾞｼｯｸM-PRO" panose="020F0600000000000000" pitchFamily="50" charset="-128"/>
              </a:rPr>
              <a:t>不要</a:t>
            </a:r>
            <a:r>
              <a:rPr lang="ja-JP" altLang="en-US" dirty="0">
                <a:solidFill>
                  <a:prstClr val="black"/>
                </a:solidFill>
                <a:latin typeface="HG丸ｺﾞｼｯｸM-PRO" panose="020F0600000000000000" pitchFamily="50" charset="-128"/>
                <a:ea typeface="HG丸ｺﾞｼｯｸM-PRO" panose="020F0600000000000000" pitchFamily="50" charset="-128"/>
              </a:rPr>
              <a:t>で導入しやすく、企業の状況に応じて加工がしやすい</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dirty="0" smtClean="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dirty="0" smtClean="0">
                <a:solidFill>
                  <a:prstClr val="black"/>
                </a:solidFill>
                <a:latin typeface="HG丸ｺﾞｼｯｸM-PRO" panose="020F0600000000000000" pitchFamily="50" charset="-128"/>
                <a:ea typeface="HG丸ｺﾞｼｯｸM-PRO" panose="020F0600000000000000" pitchFamily="50" charset="-128"/>
              </a:rPr>
              <a:t>既存</a:t>
            </a:r>
            <a:r>
              <a:rPr lang="ja-JP" altLang="en-US" dirty="0">
                <a:solidFill>
                  <a:prstClr val="black"/>
                </a:solidFill>
                <a:latin typeface="HG丸ｺﾞｼｯｸM-PRO" panose="020F0600000000000000" pitchFamily="50" charset="-128"/>
                <a:ea typeface="HG丸ｺﾞｼｯｸM-PRO" panose="020F0600000000000000" pitchFamily="50" charset="-128"/>
              </a:rPr>
              <a:t>の日誌等改良の参考、併用、複数活用も</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2397246" y="5963279"/>
            <a:ext cx="6552728" cy="369332"/>
          </a:xfrm>
          <a:prstGeom prst="rect">
            <a:avLst/>
          </a:prstGeom>
          <a:noFill/>
        </p:spPr>
        <p:txBody>
          <a:bodyPr wrap="square" rtlCol="0">
            <a:spAutoFit/>
          </a:bodyPr>
          <a:lstStyle/>
          <a:p>
            <a:pPr lvl="0"/>
            <a:r>
              <a:rPr lang="ja-JP" altLang="en-US" dirty="0">
                <a:solidFill>
                  <a:prstClr val="black"/>
                </a:solidFill>
                <a:latin typeface="HG丸ｺﾞｼｯｸM-PRO" panose="020F0600000000000000" pitchFamily="50" charset="-128"/>
                <a:ea typeface="HG丸ｺﾞｼｯｸM-PRO" panose="020F0600000000000000" pitchFamily="50" charset="-128"/>
              </a:rPr>
              <a:t>ご利用目的に応じた全</a:t>
            </a:r>
            <a:r>
              <a:rPr lang="en-US" altLang="ja-JP" dirty="0">
                <a:solidFill>
                  <a:prstClr val="black"/>
                </a:solidFill>
                <a:latin typeface="HG丸ｺﾞｼｯｸM-PRO" panose="020F0600000000000000" pitchFamily="50" charset="-128"/>
                <a:ea typeface="HG丸ｺﾞｼｯｸM-PRO" panose="020F0600000000000000" pitchFamily="50" charset="-128"/>
              </a:rPr>
              <a:t>6</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種類</a:t>
            </a:r>
            <a:endParaRPr lang="ja-JP" altLang="en-US" dirty="0">
              <a:solidFill>
                <a:prstClr val="black"/>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4926003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188640"/>
            <a:ext cx="8153400" cy="990600"/>
          </a:xfrm>
        </p:spPr>
        <p:txBody>
          <a:bodyPr>
            <a:noAutofit/>
          </a:bodyPr>
          <a:lstStyle/>
          <a:p>
            <a:r>
              <a:rPr lang="ja-JP" altLang="en-US" sz="3800" dirty="0">
                <a:latin typeface="HG丸ｺﾞｼｯｸM-PRO" panose="020F0600000000000000" pitchFamily="50" charset="-128"/>
                <a:ea typeface="HG丸ｺﾞｼｯｸM-PRO" panose="020F0600000000000000" pitchFamily="50" charset="-128"/>
              </a:rPr>
              <a:t>「雇用管理のための対話シート</a:t>
            </a:r>
            <a:r>
              <a:rPr lang="ja-JP" altLang="en-US" sz="3800" dirty="0" smtClean="0">
                <a:latin typeface="HG丸ｺﾞｼｯｸM-PRO" panose="020F0600000000000000" pitchFamily="50" charset="-128"/>
                <a:ea typeface="HG丸ｺﾞｼｯｸM-PRO" panose="020F0600000000000000" pitchFamily="50" charset="-128"/>
              </a:rPr>
              <a:t>」　４つ</a:t>
            </a:r>
            <a:r>
              <a:rPr lang="ja-JP" altLang="en-US" sz="3800" dirty="0">
                <a:latin typeface="HG丸ｺﾞｼｯｸM-PRO" panose="020F0600000000000000" pitchFamily="50" charset="-128"/>
                <a:ea typeface="HG丸ｺﾞｼｯｸM-PRO" panose="020F0600000000000000" pitchFamily="50" charset="-128"/>
              </a:rPr>
              <a:t>の特徴</a:t>
            </a:r>
            <a:endParaRPr kumimoji="1" lang="ja-JP" altLang="en-US" sz="3800" dirty="0">
              <a:latin typeface="HG丸ｺﾞｼｯｸM-PRO" panose="020F0600000000000000" pitchFamily="50" charset="-128"/>
              <a:ea typeface="HG丸ｺﾞｼｯｸM-PRO" panose="020F0600000000000000" pitchFamily="50" charset="-128"/>
            </a:endParaRPr>
          </a:p>
        </p:txBody>
      </p:sp>
      <p:sp>
        <p:nvSpPr>
          <p:cNvPr id="3" name="スライド番号プレースホルダー 2"/>
          <p:cNvSpPr>
            <a:spLocks noGrp="1"/>
          </p:cNvSpPr>
          <p:nvPr>
            <p:ph type="sldNum" sz="quarter" idx="12"/>
          </p:nvPr>
        </p:nvSpPr>
        <p:spPr/>
        <p:txBody>
          <a:bodyPr/>
          <a:lstStyle/>
          <a:p>
            <a:fld id="{F266F6C1-BB42-4B61-9E79-5DF884A7E1F2}" type="slidenum">
              <a:rPr kumimoji="1" lang="ja-JP" altLang="en-US" smtClean="0"/>
              <a:pPr/>
              <a:t>5</a:t>
            </a:fld>
            <a:endParaRPr kumimoji="1" lang="ja-JP" altLang="en-US" dirty="0"/>
          </a:p>
        </p:txBody>
      </p:sp>
      <p:sp>
        <p:nvSpPr>
          <p:cNvPr id="6" name="角丸四角形 5"/>
          <p:cNvSpPr/>
          <p:nvPr/>
        </p:nvSpPr>
        <p:spPr>
          <a:xfrm>
            <a:off x="152602" y="1563253"/>
            <a:ext cx="1146163" cy="52763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HG丸ｺﾞｼｯｸM-PRO" panose="020F0600000000000000" pitchFamily="50" charset="-128"/>
                <a:ea typeface="HG丸ｺﾞｼｯｸM-PRO" panose="020F0600000000000000" pitchFamily="50" charset="-128"/>
              </a:rPr>
              <a:t>特徴３</a:t>
            </a:r>
            <a:endParaRPr kumimoji="1" lang="ja-JP" altLang="en-US" sz="20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7" name="角丸四角形 6"/>
          <p:cNvSpPr/>
          <p:nvPr/>
        </p:nvSpPr>
        <p:spPr>
          <a:xfrm>
            <a:off x="152602" y="3440542"/>
            <a:ext cx="1146163" cy="527637"/>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HG丸ｺﾞｼｯｸM-PRO" panose="020F0600000000000000" pitchFamily="50" charset="-128"/>
                <a:ea typeface="HG丸ｺﾞｼｯｸM-PRO" panose="020F0600000000000000" pitchFamily="50" charset="-128"/>
              </a:rPr>
              <a:t>特徴４</a:t>
            </a:r>
            <a:endParaRPr kumimoji="1" lang="ja-JP" altLang="en-US" sz="20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10" name="テキスト ボックス 9"/>
          <p:cNvSpPr txBox="1"/>
          <p:nvPr/>
        </p:nvSpPr>
        <p:spPr>
          <a:xfrm>
            <a:off x="1344524" y="1578841"/>
            <a:ext cx="7801692" cy="369332"/>
          </a:xfrm>
          <a:prstGeom prst="rect">
            <a:avLst/>
          </a:prstGeom>
          <a:noFill/>
        </p:spPr>
        <p:txBody>
          <a:bodyPr wrap="square" rtlCol="0">
            <a:spAutoFit/>
          </a:bodyPr>
          <a:lstStyle/>
          <a:p>
            <a:r>
              <a:rPr lang="ja-JP" altLang="en-US" b="1" u="sng" dirty="0">
                <a:solidFill>
                  <a:srgbClr val="FF0000"/>
                </a:solidFill>
                <a:latin typeface="HG丸ｺﾞｼｯｸM-PRO" panose="020F0600000000000000" pitchFamily="50" charset="-128"/>
                <a:ea typeface="HG丸ｺﾞｼｯｸM-PRO" panose="020F0600000000000000" pitchFamily="50" charset="-128"/>
              </a:rPr>
              <a:t>雇用管理の時間の短縮</a:t>
            </a:r>
            <a:endParaRPr lang="ja-JP" altLang="en-US" u="sng" dirty="0">
              <a:solidFill>
                <a:srgbClr val="FF0000"/>
              </a:solidFill>
              <a:latin typeface="HG丸ｺﾞｼｯｸM-PRO" panose="020F0600000000000000" pitchFamily="50" charset="-128"/>
              <a:ea typeface="HG丸ｺﾞｼｯｸM-PRO" panose="020F0600000000000000" pitchFamily="50" charset="-128"/>
            </a:endParaRPr>
          </a:p>
        </p:txBody>
      </p:sp>
      <p:sp>
        <p:nvSpPr>
          <p:cNvPr id="12" name="テキスト ボックス 11"/>
          <p:cNvSpPr txBox="1"/>
          <p:nvPr/>
        </p:nvSpPr>
        <p:spPr>
          <a:xfrm>
            <a:off x="251520" y="2011738"/>
            <a:ext cx="8884457" cy="646331"/>
          </a:xfrm>
          <a:prstGeom prst="rect">
            <a:avLst/>
          </a:prstGeom>
          <a:noFill/>
        </p:spPr>
        <p:txBody>
          <a:bodyPr wrap="square" rtlCol="0">
            <a:spAutoFit/>
          </a:bodyPr>
          <a:lstStyle/>
          <a:p>
            <a:r>
              <a:rPr lang="ja-JP" altLang="en-US" dirty="0" smtClean="0">
                <a:solidFill>
                  <a:prstClr val="black"/>
                </a:solidFill>
                <a:latin typeface="HG丸ｺﾞｼｯｸM-PRO" panose="020F0600000000000000" pitchFamily="50" charset="-128"/>
                <a:ea typeface="HG丸ｺﾞｼｯｸM-PRO" panose="020F0600000000000000" pitchFamily="50" charset="-128"/>
              </a:rPr>
              <a:t>●一日</a:t>
            </a:r>
            <a:r>
              <a:rPr lang="ja-JP" altLang="en-US" dirty="0">
                <a:solidFill>
                  <a:prstClr val="black"/>
                </a:solidFill>
                <a:latin typeface="HG丸ｺﾞｼｯｸM-PRO" panose="020F0600000000000000" pitchFamily="50" charset="-128"/>
                <a:ea typeface="HG丸ｺﾞｼｯｸM-PRO" panose="020F0600000000000000" pitchFamily="50" charset="-128"/>
              </a:rPr>
              <a:t>一行程度のグラフや報告で時間をかけずに状態把握ができる</a:t>
            </a:r>
          </a:p>
          <a:p>
            <a:r>
              <a:rPr lang="ja-JP" altLang="en-US" dirty="0">
                <a:solidFill>
                  <a:prstClr val="black"/>
                </a:solidFill>
                <a:latin typeface="HG丸ｺﾞｼｯｸM-PRO" panose="020F0600000000000000" pitchFamily="50" charset="-128"/>
                <a:ea typeface="HG丸ｺﾞｼｯｸM-PRO" panose="020F0600000000000000" pitchFamily="50" charset="-128"/>
              </a:rPr>
              <a:t>　　→　</a:t>
            </a:r>
            <a:r>
              <a:rPr lang="ja-JP" altLang="en-US" u="sng" dirty="0">
                <a:solidFill>
                  <a:srgbClr val="FF0000"/>
                </a:solidFill>
                <a:latin typeface="HG丸ｺﾞｼｯｸM-PRO" panose="020F0600000000000000" pitchFamily="50" charset="-128"/>
                <a:ea typeface="HG丸ｺﾞｼｯｸM-PRO" panose="020F0600000000000000" pitchFamily="50" charset="-128"/>
              </a:rPr>
              <a:t>タイムリーな声かけ</a:t>
            </a:r>
            <a:r>
              <a:rPr lang="ja-JP" altLang="en-US" dirty="0">
                <a:solidFill>
                  <a:prstClr val="black"/>
                </a:solidFill>
                <a:latin typeface="HG丸ｺﾞｼｯｸM-PRO" panose="020F0600000000000000" pitchFamily="50" charset="-128"/>
                <a:ea typeface="HG丸ｺﾞｼｯｸM-PRO" panose="020F0600000000000000" pitchFamily="50" charset="-128"/>
              </a:rPr>
              <a:t>が可能。複数人に導入しても</a:t>
            </a:r>
            <a:r>
              <a:rPr lang="ja-JP" altLang="en-US" u="sng" dirty="0">
                <a:solidFill>
                  <a:srgbClr val="FF0000"/>
                </a:solidFill>
                <a:latin typeface="HG丸ｺﾞｼｯｸM-PRO" panose="020F0600000000000000" pitchFamily="50" charset="-128"/>
                <a:ea typeface="HG丸ｺﾞｼｯｸM-PRO" panose="020F0600000000000000" pitchFamily="50" charset="-128"/>
              </a:rPr>
              <a:t>負担が少ない</a:t>
            </a:r>
            <a:r>
              <a:rPr lang="ja-JP" altLang="en-US" dirty="0">
                <a:solidFill>
                  <a:prstClr val="black"/>
                </a:solidFill>
                <a:latin typeface="HG丸ｺﾞｼｯｸM-PRO" panose="020F0600000000000000" pitchFamily="50" charset="-128"/>
                <a:ea typeface="HG丸ｺﾞｼｯｸM-PRO" panose="020F0600000000000000" pitchFamily="50" charset="-128"/>
              </a:rPr>
              <a:t>。</a:t>
            </a:r>
            <a:endParaRPr lang="ja-JP" altLang="en-US" dirty="0">
              <a:latin typeface="HG丸ｺﾞｼｯｸM-PRO" panose="020F0600000000000000" pitchFamily="50" charset="-128"/>
              <a:ea typeface="HG丸ｺﾞｼｯｸM-PRO" panose="020F0600000000000000" pitchFamily="50" charset="-128"/>
            </a:endParaRPr>
          </a:p>
        </p:txBody>
      </p:sp>
      <p:sp>
        <p:nvSpPr>
          <p:cNvPr id="17" name="テキスト ボックス 16"/>
          <p:cNvSpPr txBox="1"/>
          <p:nvPr/>
        </p:nvSpPr>
        <p:spPr>
          <a:xfrm>
            <a:off x="1298765" y="3586413"/>
            <a:ext cx="5461940" cy="369332"/>
          </a:xfrm>
          <a:prstGeom prst="rect">
            <a:avLst/>
          </a:prstGeom>
          <a:noFill/>
        </p:spPr>
        <p:txBody>
          <a:bodyPr wrap="square" rtlCol="0">
            <a:spAutoFit/>
          </a:bodyPr>
          <a:lstStyle/>
          <a:p>
            <a:r>
              <a:rPr lang="ja-JP" altLang="en-US" b="1" u="sng" dirty="0">
                <a:solidFill>
                  <a:srgbClr val="FF0000"/>
                </a:solidFill>
                <a:latin typeface="HG丸ｺﾞｼｯｸM-PRO" panose="020F0600000000000000" pitchFamily="50" charset="-128"/>
                <a:ea typeface="HG丸ｺﾞｼｯｸM-PRO" panose="020F0600000000000000" pitchFamily="50" charset="-128"/>
              </a:rPr>
              <a:t>見守り体制の強化</a:t>
            </a:r>
            <a:endParaRPr lang="ja-JP" altLang="en-US" u="sng" dirty="0">
              <a:solidFill>
                <a:srgbClr val="FF0000"/>
              </a:solidFill>
              <a:latin typeface="HG丸ｺﾞｼｯｸM-PRO" panose="020F0600000000000000" pitchFamily="50" charset="-128"/>
              <a:ea typeface="HG丸ｺﾞｼｯｸM-PRO" panose="020F0600000000000000" pitchFamily="50" charset="-128"/>
            </a:endParaRPr>
          </a:p>
        </p:txBody>
      </p:sp>
      <p:sp>
        <p:nvSpPr>
          <p:cNvPr id="20" name="テキスト ボックス 19"/>
          <p:cNvSpPr txBox="1"/>
          <p:nvPr/>
        </p:nvSpPr>
        <p:spPr>
          <a:xfrm>
            <a:off x="251520" y="3999129"/>
            <a:ext cx="8999569" cy="646331"/>
          </a:xfrm>
          <a:prstGeom prst="rect">
            <a:avLst/>
          </a:prstGeom>
          <a:noFill/>
        </p:spPr>
        <p:txBody>
          <a:bodyPr wrap="square" rtlCol="0">
            <a:spAutoFit/>
          </a:bodyPr>
          <a:lstStyle/>
          <a:p>
            <a:pPr lvl="0"/>
            <a:r>
              <a:rPr lang="ja-JP" altLang="en-US" dirty="0" smtClean="0">
                <a:solidFill>
                  <a:prstClr val="black"/>
                </a:solidFill>
                <a:latin typeface="HG丸ｺﾞｼｯｸM-PRO" panose="020F0600000000000000" pitchFamily="50" charset="-128"/>
                <a:ea typeface="HG丸ｺﾞｼｯｸM-PRO" panose="020F0600000000000000" pitchFamily="50" charset="-128"/>
              </a:rPr>
              <a:t>●社内</a:t>
            </a:r>
            <a:r>
              <a:rPr lang="ja-JP" altLang="en-US" dirty="0">
                <a:solidFill>
                  <a:prstClr val="black"/>
                </a:solidFill>
                <a:latin typeface="HG丸ｺﾞｼｯｸM-PRO" panose="020F0600000000000000" pitchFamily="50" charset="-128"/>
                <a:ea typeface="HG丸ｺﾞｼｯｸM-PRO" panose="020F0600000000000000" pitchFamily="50" charset="-128"/>
              </a:rPr>
              <a:t>（現場・人事等）及び社外支援機関等との</a:t>
            </a:r>
            <a:r>
              <a:rPr lang="ja-JP" altLang="en-US" u="sng" dirty="0">
                <a:solidFill>
                  <a:srgbClr val="FF0000"/>
                </a:solidFill>
                <a:latin typeface="HG丸ｺﾞｼｯｸM-PRO" panose="020F0600000000000000" pitchFamily="50" charset="-128"/>
                <a:ea typeface="HG丸ｺﾞｼｯｸM-PRO" panose="020F0600000000000000" pitchFamily="50" charset="-128"/>
              </a:rPr>
              <a:t>内容の共有化</a:t>
            </a:r>
            <a:r>
              <a:rPr lang="ja-JP" altLang="en-US" dirty="0">
                <a:solidFill>
                  <a:prstClr val="black"/>
                </a:solidFill>
                <a:latin typeface="HG丸ｺﾞｼｯｸM-PRO" panose="020F0600000000000000" pitchFamily="50" charset="-128"/>
                <a:ea typeface="HG丸ｺﾞｼｯｸM-PRO" panose="020F0600000000000000" pitchFamily="50" charset="-128"/>
              </a:rPr>
              <a:t>、声かけにより</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dirty="0" smtClean="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dirty="0">
                <a:solidFill>
                  <a:prstClr val="black"/>
                </a:solidFill>
                <a:latin typeface="HG丸ｺﾞｼｯｸM-PRO" panose="020F0600000000000000" pitchFamily="50" charset="-128"/>
                <a:ea typeface="HG丸ｺﾞｼｯｸM-PRO" panose="020F0600000000000000" pitchFamily="50" charset="-128"/>
              </a:rPr>
              <a:t>　</a:t>
            </a:r>
            <a:r>
              <a:rPr lang="ja-JP" altLang="en-US" u="sng" dirty="0" smtClean="0">
                <a:solidFill>
                  <a:srgbClr val="FF0000"/>
                </a:solidFill>
                <a:latin typeface="HG丸ｺﾞｼｯｸM-PRO" panose="020F0600000000000000" pitchFamily="50" charset="-128"/>
                <a:ea typeface="HG丸ｺﾞｼｯｸM-PRO" panose="020F0600000000000000" pitchFamily="50" charset="-128"/>
              </a:rPr>
              <a:t>安心</a:t>
            </a:r>
            <a:r>
              <a:rPr lang="ja-JP" altLang="en-US" u="sng" dirty="0">
                <a:solidFill>
                  <a:srgbClr val="FF0000"/>
                </a:solidFill>
                <a:latin typeface="HG丸ｺﾞｼｯｸM-PRO" panose="020F0600000000000000" pitchFamily="50" charset="-128"/>
                <a:ea typeface="HG丸ｺﾞｼｯｸM-PRO" panose="020F0600000000000000" pitchFamily="50" charset="-128"/>
              </a:rPr>
              <a:t>して働ける職場へ</a:t>
            </a:r>
            <a:r>
              <a:rPr lang="ja-JP" altLang="en-US" dirty="0">
                <a:solidFill>
                  <a:prstClr val="black"/>
                </a:solidFill>
                <a:latin typeface="HG丸ｺﾞｼｯｸM-PRO" panose="020F0600000000000000" pitchFamily="50" charset="-128"/>
                <a:ea typeface="HG丸ｺﾞｼｯｸM-PRO" panose="020F0600000000000000" pitchFamily="50" charset="-128"/>
              </a:rPr>
              <a:t>。</a:t>
            </a:r>
            <a:endParaRPr lang="en-US" altLang="ja-JP"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22" name="テキスト ボックス 21"/>
          <p:cNvSpPr txBox="1"/>
          <p:nvPr/>
        </p:nvSpPr>
        <p:spPr>
          <a:xfrm>
            <a:off x="251521" y="4645460"/>
            <a:ext cx="8683939" cy="369332"/>
          </a:xfrm>
          <a:prstGeom prst="rect">
            <a:avLst/>
          </a:prstGeom>
          <a:noFill/>
        </p:spPr>
        <p:txBody>
          <a:bodyPr wrap="square" rtlCol="0">
            <a:spAutoFit/>
          </a:bodyPr>
          <a:lstStyle/>
          <a:p>
            <a:pPr lvl="0"/>
            <a:r>
              <a:rPr lang="ja-JP" altLang="en-US" dirty="0" smtClean="0">
                <a:solidFill>
                  <a:prstClr val="black"/>
                </a:solidFill>
                <a:latin typeface="HG丸ｺﾞｼｯｸM-PRO" panose="020F0600000000000000" pitchFamily="50" charset="-128"/>
                <a:ea typeface="HG丸ｺﾞｼｯｸM-PRO" panose="020F0600000000000000" pitchFamily="50" charset="-128"/>
              </a:rPr>
              <a:t>●記録</a:t>
            </a:r>
            <a:r>
              <a:rPr lang="ja-JP" altLang="en-US" dirty="0">
                <a:solidFill>
                  <a:prstClr val="black"/>
                </a:solidFill>
                <a:latin typeface="HG丸ｺﾞｼｯｸM-PRO" panose="020F0600000000000000" pitchFamily="50" charset="-128"/>
                <a:ea typeface="HG丸ｺﾞｼｯｸM-PRO" panose="020F0600000000000000" pitchFamily="50" charset="-128"/>
              </a:rPr>
              <a:t>の積み重ねにより、中長期的な</a:t>
            </a:r>
            <a:r>
              <a:rPr lang="ja-JP" altLang="en-US" u="sng" dirty="0">
                <a:solidFill>
                  <a:srgbClr val="FF0000"/>
                </a:solidFill>
                <a:latin typeface="HG丸ｺﾞｼｯｸM-PRO" panose="020F0600000000000000" pitchFamily="50" charset="-128"/>
                <a:ea typeface="HG丸ｺﾞｼｯｸM-PRO" panose="020F0600000000000000" pitchFamily="50" charset="-128"/>
              </a:rPr>
              <a:t>ふり返りがしやすい</a:t>
            </a:r>
            <a:r>
              <a:rPr lang="ja-JP" altLang="en-US" dirty="0">
                <a:solidFill>
                  <a:prstClr val="black"/>
                </a:solidFill>
                <a:latin typeface="HG丸ｺﾞｼｯｸM-PRO" panose="020F0600000000000000" pitchFamily="50" charset="-128"/>
                <a:ea typeface="HG丸ｺﾞｼｯｸM-PRO" panose="020F0600000000000000" pitchFamily="50" charset="-128"/>
              </a:rPr>
              <a:t>。</a:t>
            </a:r>
            <a:endParaRPr lang="en-US" altLang="ja-JP"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23" name="テキスト ボックス 22"/>
          <p:cNvSpPr txBox="1"/>
          <p:nvPr/>
        </p:nvSpPr>
        <p:spPr>
          <a:xfrm>
            <a:off x="251520" y="5085184"/>
            <a:ext cx="8683938" cy="646331"/>
          </a:xfrm>
          <a:prstGeom prst="rect">
            <a:avLst/>
          </a:prstGeom>
          <a:noFill/>
        </p:spPr>
        <p:txBody>
          <a:bodyPr wrap="square" rtlCol="0">
            <a:spAutoFit/>
          </a:bodyPr>
          <a:lstStyle/>
          <a:p>
            <a:pPr lvl="0"/>
            <a:r>
              <a:rPr lang="ja-JP" altLang="en-US" dirty="0" smtClean="0">
                <a:solidFill>
                  <a:prstClr val="black"/>
                </a:solidFill>
                <a:latin typeface="HG丸ｺﾞｼｯｸM-PRO" panose="020F0600000000000000" pitchFamily="50" charset="-128"/>
                <a:ea typeface="HG丸ｺﾞｼｯｸM-PRO" panose="020F0600000000000000" pitchFamily="50" charset="-128"/>
              </a:rPr>
              <a:t>●シフト勤務等</a:t>
            </a:r>
            <a:r>
              <a:rPr lang="ja-JP" altLang="en-US" dirty="0">
                <a:solidFill>
                  <a:prstClr val="black"/>
                </a:solidFill>
                <a:latin typeface="HG丸ｺﾞｼｯｸM-PRO" panose="020F0600000000000000" pitchFamily="50" charset="-128"/>
                <a:ea typeface="HG丸ｺﾞｼｯｸM-PRO" panose="020F0600000000000000" pitchFamily="50" charset="-128"/>
              </a:rPr>
              <a:t>で、勤務メンバーの変動が</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起きやすい職場</a:t>
            </a:r>
            <a:r>
              <a:rPr lang="ja-JP" altLang="en-US" dirty="0">
                <a:solidFill>
                  <a:prstClr val="black"/>
                </a:solidFill>
                <a:latin typeface="HG丸ｺﾞｼｯｸM-PRO" panose="020F0600000000000000" pitchFamily="50" charset="-128"/>
                <a:ea typeface="HG丸ｺﾞｼｯｸM-PRO" panose="020F0600000000000000" pitchFamily="50" charset="-128"/>
              </a:rPr>
              <a:t>でも、情報の共有</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が</a:t>
            </a:r>
            <a:endParaRPr lang="en-US" altLang="ja-JP" dirty="0" smtClean="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dirty="0">
                <a:solidFill>
                  <a:prstClr val="black"/>
                </a:solidFill>
                <a:latin typeface="HG丸ｺﾞｼｯｸM-PRO" panose="020F0600000000000000" pitchFamily="50" charset="-128"/>
                <a:ea typeface="HG丸ｺﾞｼｯｸM-PRO" panose="020F0600000000000000" pitchFamily="50" charset="-128"/>
              </a:rPr>
              <a:t>　</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しやすい</a:t>
            </a:r>
            <a:r>
              <a:rPr lang="ja-JP" altLang="en-US" dirty="0">
                <a:solidFill>
                  <a:prstClr val="black"/>
                </a:solidFill>
                <a:latin typeface="HG丸ｺﾞｼｯｸM-PRO" panose="020F0600000000000000" pitchFamily="50" charset="-128"/>
                <a:ea typeface="HG丸ｺﾞｼｯｸM-PRO" panose="020F0600000000000000" pitchFamily="50" charset="-128"/>
              </a:rPr>
              <a:t>。</a:t>
            </a:r>
            <a:r>
              <a:rPr lang="ja-JP" altLang="en-US" u="sng" dirty="0">
                <a:solidFill>
                  <a:srgbClr val="FF0000"/>
                </a:solidFill>
                <a:latin typeface="HG丸ｺﾞｼｯｸM-PRO" panose="020F0600000000000000" pitchFamily="50" charset="-128"/>
                <a:ea typeface="HG丸ｺﾞｼｯｸM-PRO" panose="020F0600000000000000" pitchFamily="50" charset="-128"/>
              </a:rPr>
              <a:t>遠隔地の人事管理も可能</a:t>
            </a:r>
            <a:r>
              <a:rPr lang="ja-JP" altLang="en-US" dirty="0">
                <a:solidFill>
                  <a:prstClr val="black"/>
                </a:solidFill>
                <a:latin typeface="HG丸ｺﾞｼｯｸM-PRO" panose="020F0600000000000000" pitchFamily="50" charset="-128"/>
                <a:ea typeface="HG丸ｺﾞｼｯｸM-PRO" panose="020F0600000000000000" pitchFamily="50" charset="-128"/>
              </a:rPr>
              <a:t>。</a:t>
            </a:r>
            <a:endParaRPr lang="en-US" altLang="ja-JP"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4" name="テキスト ボックス 3"/>
          <p:cNvSpPr txBox="1"/>
          <p:nvPr/>
        </p:nvSpPr>
        <p:spPr>
          <a:xfrm>
            <a:off x="1380565" y="5925217"/>
            <a:ext cx="6898751" cy="830997"/>
          </a:xfrm>
          <a:prstGeom prst="rect">
            <a:avLst/>
          </a:prstGeom>
          <a:noFill/>
          <a:ln>
            <a:solidFill>
              <a:schemeClr val="accent1"/>
            </a:solidFill>
          </a:ln>
        </p:spPr>
        <p:txBody>
          <a:bodyPr wrap="square" rtlCol="0">
            <a:spAutoFit/>
          </a:bodyPr>
          <a:lstStyle/>
          <a:p>
            <a:r>
              <a:rPr lang="ja-JP" altLang="en-US" sz="1600" dirty="0" smtClean="0">
                <a:latin typeface="HG丸ｺﾞｼｯｸM-PRO" panose="020F0600000000000000" pitchFamily="50" charset="-128"/>
                <a:ea typeface="HG丸ｺﾞｼｯｸM-PRO" panose="020F0600000000000000" pitchFamily="50" charset="-128"/>
              </a:rPr>
              <a:t>　　</a:t>
            </a:r>
            <a:r>
              <a:rPr lang="ja-JP" altLang="en-US" sz="1500" dirty="0" smtClean="0">
                <a:latin typeface="HG丸ｺﾞｼｯｸM-PRO" panose="020F0600000000000000" pitchFamily="50" charset="-128"/>
                <a:ea typeface="HG丸ｺﾞｼｯｸM-PRO" panose="020F0600000000000000" pitchFamily="50" charset="-128"/>
              </a:rPr>
              <a:t>●その他</a:t>
            </a:r>
            <a:r>
              <a:rPr lang="ja-JP" altLang="en-US" sz="1500" dirty="0">
                <a:latin typeface="HG丸ｺﾞｼｯｸM-PRO" panose="020F0600000000000000" pitchFamily="50" charset="-128"/>
                <a:ea typeface="HG丸ｺﾞｼｯｸM-PRO" panose="020F0600000000000000" pitchFamily="50" charset="-128"/>
              </a:rPr>
              <a:t>の障がいのある</a:t>
            </a:r>
            <a:r>
              <a:rPr lang="ja-JP" altLang="en-US" sz="1500" dirty="0" smtClean="0">
                <a:latin typeface="HG丸ｺﾞｼｯｸM-PRO" panose="020F0600000000000000" pitchFamily="50" charset="-128"/>
                <a:ea typeface="HG丸ｺﾞｼｯｸM-PRO" panose="020F0600000000000000" pitchFamily="50" charset="-128"/>
              </a:rPr>
              <a:t>従業員　　●職場</a:t>
            </a:r>
            <a:r>
              <a:rPr lang="ja-JP" altLang="en-US" sz="1500" dirty="0">
                <a:latin typeface="HG丸ｺﾞｼｯｸM-PRO" panose="020F0600000000000000" pitchFamily="50" charset="-128"/>
                <a:ea typeface="HG丸ｺﾞｼｯｸM-PRO" panose="020F0600000000000000" pitchFamily="50" charset="-128"/>
              </a:rPr>
              <a:t>環境に慣れていない新入</a:t>
            </a:r>
            <a:r>
              <a:rPr lang="ja-JP" altLang="en-US" sz="1500" dirty="0" smtClean="0">
                <a:latin typeface="HG丸ｺﾞｼｯｸM-PRO" panose="020F0600000000000000" pitchFamily="50" charset="-128"/>
                <a:ea typeface="HG丸ｺﾞｼｯｸM-PRO" panose="020F0600000000000000" pitchFamily="50" charset="-128"/>
              </a:rPr>
              <a:t>社員</a:t>
            </a:r>
            <a:endParaRPr lang="en-US" altLang="ja-JP" sz="1500" dirty="0" smtClean="0">
              <a:latin typeface="HG丸ｺﾞｼｯｸM-PRO" panose="020F0600000000000000" pitchFamily="50" charset="-128"/>
              <a:ea typeface="HG丸ｺﾞｼｯｸM-PRO" panose="020F0600000000000000" pitchFamily="50" charset="-128"/>
            </a:endParaRPr>
          </a:p>
          <a:p>
            <a:r>
              <a:rPr lang="ja-JP" altLang="en-US" sz="1500" dirty="0" smtClean="0">
                <a:latin typeface="HG丸ｺﾞｼｯｸM-PRO" panose="020F0600000000000000" pitchFamily="50" charset="-128"/>
                <a:ea typeface="HG丸ｺﾞｼｯｸM-PRO" panose="020F0600000000000000" pitchFamily="50" charset="-128"/>
              </a:rPr>
              <a:t>　　●メンタルヘルス</a:t>
            </a:r>
            <a:r>
              <a:rPr lang="ja-JP" altLang="en-US" sz="1500" dirty="0">
                <a:latin typeface="HG丸ｺﾞｼｯｸM-PRO" panose="020F0600000000000000" pitchFamily="50" charset="-128"/>
                <a:ea typeface="HG丸ｺﾞｼｯｸM-PRO" panose="020F0600000000000000" pitchFamily="50" charset="-128"/>
              </a:rPr>
              <a:t>不調者のリワーク</a:t>
            </a:r>
            <a:r>
              <a:rPr lang="ja-JP" altLang="en-US" sz="1500" dirty="0" smtClean="0">
                <a:latin typeface="HG丸ｺﾞｼｯｸM-PRO" panose="020F0600000000000000" pitchFamily="50" charset="-128"/>
                <a:ea typeface="HG丸ｺﾞｼｯｸM-PRO" panose="020F0600000000000000" pitchFamily="50" charset="-128"/>
              </a:rPr>
              <a:t>時</a:t>
            </a:r>
            <a:endParaRPr lang="ja-JP" altLang="en-US" sz="1500" dirty="0">
              <a:latin typeface="HG丸ｺﾞｼｯｸM-PRO" panose="020F0600000000000000" pitchFamily="50" charset="-128"/>
              <a:ea typeface="HG丸ｺﾞｼｯｸM-PRO" panose="020F0600000000000000" pitchFamily="50" charset="-128"/>
            </a:endParaRPr>
          </a:p>
          <a:p>
            <a:r>
              <a:rPr lang="ja-JP" altLang="en-US" sz="1500" dirty="0" smtClean="0">
                <a:latin typeface="HG丸ｺﾞｼｯｸM-PRO" panose="020F0600000000000000" pitchFamily="50" charset="-128"/>
                <a:ea typeface="HG丸ｺﾞｼｯｸM-PRO" panose="020F0600000000000000" pitchFamily="50" charset="-128"/>
              </a:rPr>
              <a:t>　　●育児</a:t>
            </a:r>
            <a:r>
              <a:rPr lang="ja-JP" altLang="en-US" sz="1500" dirty="0">
                <a:latin typeface="HG丸ｺﾞｼｯｸM-PRO" panose="020F0600000000000000" pitchFamily="50" charset="-128"/>
                <a:ea typeface="HG丸ｺﾞｼｯｸM-PRO" panose="020F0600000000000000" pitchFamily="50" charset="-128"/>
              </a:rPr>
              <a:t>休業・介護休暇からの</a:t>
            </a:r>
            <a:r>
              <a:rPr lang="ja-JP" altLang="en-US" sz="1500" dirty="0" smtClean="0">
                <a:latin typeface="HG丸ｺﾞｼｯｸM-PRO" panose="020F0600000000000000" pitchFamily="50" charset="-128"/>
                <a:ea typeface="HG丸ｺﾞｼｯｸM-PRO" panose="020F0600000000000000" pitchFamily="50" charset="-128"/>
              </a:rPr>
              <a:t>復帰者　　　等へ</a:t>
            </a:r>
            <a:r>
              <a:rPr lang="ja-JP" altLang="en-US" sz="1500" dirty="0">
                <a:latin typeface="HG丸ｺﾞｼｯｸM-PRO" panose="020F0600000000000000" pitchFamily="50" charset="-128"/>
                <a:ea typeface="HG丸ｺﾞｼｯｸM-PRO" panose="020F0600000000000000" pitchFamily="50" charset="-128"/>
              </a:rPr>
              <a:t>も応用可能</a:t>
            </a:r>
            <a:r>
              <a:rPr lang="ja-JP" altLang="en-US" sz="1500" dirty="0" smtClean="0">
                <a:latin typeface="HG丸ｺﾞｼｯｸM-PRO" panose="020F0600000000000000" pitchFamily="50" charset="-128"/>
                <a:ea typeface="HG丸ｺﾞｼｯｸM-PRO" panose="020F0600000000000000" pitchFamily="50" charset="-128"/>
              </a:rPr>
              <a:t>！</a:t>
            </a:r>
            <a:endParaRPr lang="ja-JP" altLang="en-US" sz="1500" dirty="0">
              <a:latin typeface="HG丸ｺﾞｼｯｸM-PRO" panose="020F0600000000000000" pitchFamily="50" charset="-128"/>
              <a:ea typeface="HG丸ｺﾞｼｯｸM-PRO" panose="020F0600000000000000" pitchFamily="50" charset="-128"/>
            </a:endParaRPr>
          </a:p>
        </p:txBody>
      </p:sp>
      <p:sp>
        <p:nvSpPr>
          <p:cNvPr id="11" name="六角形 10"/>
          <p:cNvSpPr/>
          <p:nvPr/>
        </p:nvSpPr>
        <p:spPr>
          <a:xfrm>
            <a:off x="467544" y="5954601"/>
            <a:ext cx="1152128" cy="506530"/>
          </a:xfrm>
          <a:prstGeom prst="hexagon">
            <a:avLst/>
          </a:prstGeom>
          <a:solidFill>
            <a:srgbClr val="FFD2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HG丸ｺﾞｼｯｸM-PRO" panose="020F0600000000000000" pitchFamily="50" charset="-128"/>
                <a:ea typeface="HG丸ｺﾞｼｯｸM-PRO" panose="020F0600000000000000" pitchFamily="50" charset="-128"/>
              </a:rPr>
              <a:t>参考</a:t>
            </a:r>
            <a:endParaRPr kumimoji="1" lang="ja-JP" altLang="en-US"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14" name="テキスト ボックス 13"/>
          <p:cNvSpPr txBox="1"/>
          <p:nvPr/>
        </p:nvSpPr>
        <p:spPr>
          <a:xfrm>
            <a:off x="251521" y="2671428"/>
            <a:ext cx="8683938" cy="646331"/>
          </a:xfrm>
          <a:prstGeom prst="rect">
            <a:avLst/>
          </a:prstGeom>
          <a:noFill/>
        </p:spPr>
        <p:txBody>
          <a:bodyPr wrap="square" rtlCol="0">
            <a:spAutoFit/>
          </a:bodyPr>
          <a:lstStyle/>
          <a:p>
            <a:r>
              <a:rPr lang="ja-JP" altLang="en-US" dirty="0" smtClean="0">
                <a:latin typeface="HG丸ｺﾞｼｯｸM-PRO" panose="020F0600000000000000" pitchFamily="50" charset="-128"/>
                <a:ea typeface="HG丸ｺﾞｼｯｸM-PRO" panose="020F0600000000000000" pitchFamily="50" charset="-128"/>
              </a:rPr>
              <a:t>●</a:t>
            </a:r>
            <a:r>
              <a:rPr lang="en-US" altLang="ja-JP" dirty="0" smtClean="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合理的配慮のための対話シート</a:t>
            </a:r>
            <a:r>
              <a:rPr lang="en-US" altLang="ja-JP" dirty="0" smtClean="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を用いた事前面談で、</a:t>
            </a:r>
            <a:r>
              <a:rPr lang="ja-JP" altLang="ja-JP" u="sng" dirty="0">
                <a:solidFill>
                  <a:srgbClr val="FF0000"/>
                </a:solidFill>
                <a:latin typeface="HG丸ｺﾞｼｯｸM-PRO" panose="020F0600000000000000" pitchFamily="50" charset="-128"/>
                <a:ea typeface="HG丸ｺﾞｼｯｸM-PRO" panose="020F0600000000000000" pitchFamily="50" charset="-128"/>
              </a:rPr>
              <a:t>配慮</a:t>
            </a:r>
            <a:r>
              <a:rPr lang="ja-JP" altLang="en-US" u="sng" dirty="0">
                <a:solidFill>
                  <a:srgbClr val="FF0000"/>
                </a:solidFill>
                <a:latin typeface="HG丸ｺﾞｼｯｸM-PRO" panose="020F0600000000000000" pitchFamily="50" charset="-128"/>
                <a:ea typeface="HG丸ｺﾞｼｯｸM-PRO" panose="020F0600000000000000" pitchFamily="50" charset="-128"/>
              </a:rPr>
              <a:t>箇所</a:t>
            </a:r>
            <a:r>
              <a:rPr lang="ja-JP" altLang="ja-JP" u="sng" dirty="0">
                <a:solidFill>
                  <a:srgbClr val="FF0000"/>
                </a:solidFill>
                <a:latin typeface="HG丸ｺﾞｼｯｸM-PRO" panose="020F0600000000000000" pitchFamily="50" charset="-128"/>
                <a:ea typeface="HG丸ｺﾞｼｯｸM-PRO" panose="020F0600000000000000" pitchFamily="50" charset="-128"/>
              </a:rPr>
              <a:t>や対応法</a:t>
            </a:r>
            <a:r>
              <a:rPr lang="ja-JP" altLang="en-US" u="sng" dirty="0" smtClean="0">
                <a:solidFill>
                  <a:srgbClr val="FF0000"/>
                </a:solidFill>
                <a:latin typeface="HG丸ｺﾞｼｯｸM-PRO" panose="020F0600000000000000" pitchFamily="50" charset="-128"/>
                <a:ea typeface="HG丸ｺﾞｼｯｸM-PRO" panose="020F0600000000000000" pitchFamily="50" charset="-128"/>
              </a:rPr>
              <a:t>を</a:t>
            </a:r>
            <a:endParaRPr lang="en-US" altLang="ja-JP" u="sng" dirty="0" smtClean="0">
              <a:solidFill>
                <a:srgbClr val="FF0000"/>
              </a:solidFill>
              <a:latin typeface="HG丸ｺﾞｼｯｸM-PRO" panose="020F0600000000000000" pitchFamily="50" charset="-128"/>
              <a:ea typeface="HG丸ｺﾞｼｯｸM-PRO" panose="020F0600000000000000" pitchFamily="50" charset="-128"/>
            </a:endParaRPr>
          </a:p>
          <a:p>
            <a:r>
              <a:rPr lang="ja-JP" altLang="en-US" dirty="0" smtClean="0">
                <a:solidFill>
                  <a:srgbClr val="FF0000"/>
                </a:solidFill>
                <a:latin typeface="HG丸ｺﾞｼｯｸM-PRO" panose="020F0600000000000000" pitchFamily="50" charset="-128"/>
                <a:ea typeface="HG丸ｺﾞｼｯｸM-PRO" panose="020F0600000000000000" pitchFamily="50" charset="-128"/>
              </a:rPr>
              <a:t>　</a:t>
            </a:r>
            <a:r>
              <a:rPr lang="ja-JP" altLang="ja-JP" u="sng" dirty="0" smtClean="0">
                <a:solidFill>
                  <a:srgbClr val="FF0000"/>
                </a:solidFill>
                <a:latin typeface="HG丸ｺﾞｼｯｸM-PRO" panose="020F0600000000000000" pitchFamily="50" charset="-128"/>
                <a:ea typeface="HG丸ｺﾞｼｯｸM-PRO" panose="020F0600000000000000" pitchFamily="50" charset="-128"/>
              </a:rPr>
              <a:t>お互いに理解</a:t>
            </a:r>
            <a:r>
              <a:rPr lang="ja-JP" altLang="en-US" dirty="0" smtClean="0">
                <a:latin typeface="HG丸ｺﾞｼｯｸM-PRO" panose="020F0600000000000000" pitchFamily="50" charset="-128"/>
                <a:ea typeface="HG丸ｺﾞｼｯｸM-PRO" panose="020F0600000000000000" pitchFamily="50" charset="-128"/>
              </a:rPr>
              <a:t>でき</a:t>
            </a:r>
            <a:r>
              <a:rPr lang="ja-JP" altLang="ja-JP" dirty="0" smtClean="0">
                <a:latin typeface="HG丸ｺﾞｼｯｸM-PRO" panose="020F0600000000000000" pitchFamily="50" charset="-128"/>
                <a:ea typeface="HG丸ｺﾞｼｯｸM-PRO" panose="020F0600000000000000" pitchFamily="50" charset="-128"/>
              </a:rPr>
              <a:t>、場当たり的</a:t>
            </a:r>
            <a:r>
              <a:rPr lang="ja-JP" altLang="ja-JP" dirty="0">
                <a:latin typeface="HG丸ｺﾞｼｯｸM-PRO" panose="020F0600000000000000" pitchFamily="50" charset="-128"/>
                <a:ea typeface="HG丸ｺﾞｼｯｸM-PRO" panose="020F0600000000000000" pitchFamily="50" charset="-128"/>
              </a:rPr>
              <a:t>に対応する場合と</a:t>
            </a:r>
            <a:r>
              <a:rPr lang="ja-JP" altLang="ja-JP" dirty="0" smtClean="0">
                <a:latin typeface="HG丸ｺﾞｼｯｸM-PRO" panose="020F0600000000000000" pitchFamily="50" charset="-128"/>
                <a:ea typeface="HG丸ｺﾞｼｯｸM-PRO" panose="020F0600000000000000" pitchFamily="50" charset="-128"/>
              </a:rPr>
              <a:t>比べ</a:t>
            </a:r>
            <a:r>
              <a:rPr lang="ja-JP" altLang="en-US" dirty="0" smtClean="0">
                <a:latin typeface="HG丸ｺﾞｼｯｸM-PRO" panose="020F0600000000000000" pitchFamily="50" charset="-128"/>
                <a:ea typeface="HG丸ｺﾞｼｯｸM-PRO" panose="020F0600000000000000" pitchFamily="50" charset="-128"/>
              </a:rPr>
              <a:t>、</a:t>
            </a:r>
            <a:r>
              <a:rPr lang="ja-JP" altLang="en-US" u="sng" dirty="0" smtClean="0">
                <a:solidFill>
                  <a:srgbClr val="FF0000"/>
                </a:solidFill>
                <a:latin typeface="HG丸ｺﾞｼｯｸM-PRO" panose="020F0600000000000000" pitchFamily="50" charset="-128"/>
                <a:ea typeface="HG丸ｺﾞｼｯｸM-PRO" panose="020F0600000000000000" pitchFamily="50" charset="-128"/>
              </a:rPr>
              <a:t>雇用管理の時間短縮</a:t>
            </a:r>
            <a:r>
              <a:rPr lang="ja-JP" altLang="en-US" dirty="0" smtClean="0">
                <a:latin typeface="HG丸ｺﾞｼｯｸM-PRO" panose="020F0600000000000000" pitchFamily="50" charset="-128"/>
                <a:ea typeface="HG丸ｺﾞｼｯｸM-PRO" panose="020F0600000000000000" pitchFamily="50" charset="-128"/>
              </a:rPr>
              <a:t>に。</a:t>
            </a:r>
            <a:endParaRPr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4449427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HayashiRy\Desktop\電球.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715" y="2552872"/>
            <a:ext cx="557799" cy="732111"/>
          </a:xfrm>
          <a:prstGeom prst="rect">
            <a:avLst/>
          </a:prstGeom>
          <a:noFill/>
          <a:extLst>
            <a:ext uri="{909E8E84-426E-40DD-AFC4-6F175D3DCCD1}">
              <a14:hiddenFill xmlns:a14="http://schemas.microsoft.com/office/drawing/2010/main">
                <a:solidFill>
                  <a:srgbClr val="FFFFFF"/>
                </a:solidFill>
              </a14:hiddenFill>
            </a:ext>
          </a:extLst>
        </p:spPr>
      </p:pic>
      <p:sp>
        <p:nvSpPr>
          <p:cNvPr id="20" name="角丸四角形 19"/>
          <p:cNvSpPr/>
          <p:nvPr/>
        </p:nvSpPr>
        <p:spPr>
          <a:xfrm>
            <a:off x="323527" y="2975821"/>
            <a:ext cx="3128536" cy="297473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179512" y="188640"/>
            <a:ext cx="8964488" cy="990600"/>
          </a:xfrm>
        </p:spPr>
        <p:txBody>
          <a:bodyPr>
            <a:noAutofit/>
          </a:bodyPr>
          <a:lstStyle/>
          <a:p>
            <a:r>
              <a:rPr lang="ja-JP" altLang="en-US" sz="3800" dirty="0">
                <a:latin typeface="HG丸ｺﾞｼｯｸM-PRO" panose="020F0600000000000000" pitchFamily="50" charset="-128"/>
                <a:ea typeface="HG丸ｺﾞｼｯｸM-PRO" panose="020F0600000000000000" pitchFamily="50" charset="-128"/>
              </a:rPr>
              <a:t>①</a:t>
            </a:r>
            <a:r>
              <a:rPr lang="en-US" altLang="ja-JP" sz="3800" dirty="0">
                <a:latin typeface="HG丸ｺﾞｼｯｸM-PRO" panose="020F0600000000000000" pitchFamily="50" charset="-128"/>
                <a:ea typeface="HG丸ｺﾞｼｯｸM-PRO" panose="020F0600000000000000" pitchFamily="50" charset="-128"/>
              </a:rPr>
              <a:t>《</a:t>
            </a:r>
            <a:r>
              <a:rPr lang="ja-JP" altLang="en-US" sz="3800" dirty="0">
                <a:latin typeface="HG丸ｺﾞｼｯｸM-PRO" panose="020F0600000000000000" pitchFamily="50" charset="-128"/>
                <a:ea typeface="HG丸ｺﾞｼｯｸM-PRO" panose="020F0600000000000000" pitchFamily="50" charset="-128"/>
              </a:rPr>
              <a:t>雇用管理のための対話</a:t>
            </a:r>
            <a:r>
              <a:rPr lang="ja-JP" altLang="en-US" sz="3800" dirty="0" smtClean="0">
                <a:latin typeface="HG丸ｺﾞｼｯｸM-PRO" panose="020F0600000000000000" pitchFamily="50" charset="-128"/>
                <a:ea typeface="HG丸ｺﾞｼｯｸM-PRO" panose="020F0600000000000000" pitchFamily="50" charset="-128"/>
              </a:rPr>
              <a:t>シート</a:t>
            </a:r>
            <a:r>
              <a:rPr lang="en-US" altLang="ja-JP" sz="3800" dirty="0" smtClean="0">
                <a:latin typeface="HG丸ｺﾞｼｯｸM-PRO" panose="020F0600000000000000" pitchFamily="50" charset="-128"/>
                <a:ea typeface="HG丸ｺﾞｼｯｸM-PRO" panose="020F0600000000000000" pitchFamily="50" charset="-128"/>
              </a:rPr>
              <a:t/>
            </a:r>
            <a:br>
              <a:rPr lang="en-US" altLang="ja-JP" sz="3800" dirty="0" smtClean="0">
                <a:latin typeface="HG丸ｺﾞｼｯｸM-PRO" panose="020F0600000000000000" pitchFamily="50" charset="-128"/>
                <a:ea typeface="HG丸ｺﾞｼｯｸM-PRO" panose="020F0600000000000000" pitchFamily="50" charset="-128"/>
              </a:rPr>
            </a:br>
            <a:r>
              <a:rPr lang="ja-JP" altLang="en-US" sz="3800" dirty="0">
                <a:latin typeface="HG丸ｺﾞｼｯｸM-PRO" panose="020F0600000000000000" pitchFamily="50" charset="-128"/>
                <a:ea typeface="HG丸ｺﾞｼｯｸM-PRO" panose="020F0600000000000000" pitchFamily="50" charset="-128"/>
              </a:rPr>
              <a:t>　</a:t>
            </a:r>
            <a:r>
              <a:rPr lang="ja-JP" altLang="en-US" sz="3800" dirty="0" smtClean="0">
                <a:latin typeface="HG丸ｺﾞｼｯｸM-PRO" panose="020F0600000000000000" pitchFamily="50" charset="-128"/>
                <a:ea typeface="HG丸ｺﾞｼｯｸM-PRO" panose="020F0600000000000000" pitchFamily="50" charset="-128"/>
              </a:rPr>
              <a:t>　　　　　　　（</a:t>
            </a:r>
            <a:r>
              <a:rPr lang="ja-JP" altLang="en-US" sz="3800" dirty="0">
                <a:latin typeface="HG丸ｺﾞｼｯｸM-PRO" panose="020F0600000000000000" pitchFamily="50" charset="-128"/>
                <a:ea typeface="HG丸ｺﾞｼｯｸM-PRO" panose="020F0600000000000000" pitchFamily="50" charset="-128"/>
              </a:rPr>
              <a:t>状態チェック編）</a:t>
            </a:r>
            <a:r>
              <a:rPr lang="en-US" altLang="ja-JP" sz="3800" dirty="0">
                <a:latin typeface="HG丸ｺﾞｼｯｸM-PRO" panose="020F0600000000000000" pitchFamily="50" charset="-128"/>
                <a:ea typeface="HG丸ｺﾞｼｯｸM-PRO" panose="020F0600000000000000" pitchFamily="50" charset="-128"/>
              </a:rPr>
              <a:t>》</a:t>
            </a:r>
          </a:p>
        </p:txBody>
      </p:sp>
      <p:sp>
        <p:nvSpPr>
          <p:cNvPr id="3" name="コンテンツ プレースホルダー 2"/>
          <p:cNvSpPr>
            <a:spLocks noGrp="1"/>
          </p:cNvSpPr>
          <p:nvPr>
            <p:ph sz="quarter" idx="1"/>
          </p:nvPr>
        </p:nvSpPr>
        <p:spPr>
          <a:xfrm>
            <a:off x="612648" y="1600200"/>
            <a:ext cx="8153400" cy="4997152"/>
          </a:xfrm>
        </p:spPr>
        <p:txBody>
          <a:bodyPr>
            <a:normAutofit/>
          </a:bodyPr>
          <a:lstStyle/>
          <a:p>
            <a:pPr marL="0" indent="0">
              <a:buNone/>
            </a:pPr>
            <a:r>
              <a:rPr lang="ja-JP" altLang="en-US" sz="2200" dirty="0">
                <a:latin typeface="HG丸ｺﾞｼｯｸM-PRO" panose="020F0600000000000000" pitchFamily="50" charset="-128"/>
                <a:ea typeface="HG丸ｺﾞｼｯｸM-PRO" panose="020F0600000000000000" pitchFamily="50" charset="-128"/>
              </a:rPr>
              <a:t>　</a:t>
            </a:r>
            <a:r>
              <a:rPr lang="ja-JP" altLang="en-US" sz="2200" dirty="0" smtClean="0">
                <a:latin typeface="HG丸ｺﾞｼｯｸM-PRO" panose="020F0600000000000000" pitchFamily="50" charset="-128"/>
                <a:ea typeface="HG丸ｺﾞｼｯｸM-PRO" panose="020F0600000000000000" pitchFamily="50" charset="-128"/>
              </a:rPr>
              <a:t>体調面</a:t>
            </a:r>
            <a:r>
              <a:rPr lang="ja-JP" altLang="en-US" sz="2200" dirty="0">
                <a:latin typeface="HG丸ｺﾞｼｯｸM-PRO" panose="020F0600000000000000" pitchFamily="50" charset="-128"/>
                <a:ea typeface="HG丸ｺﾞｼｯｸM-PRO" panose="020F0600000000000000" pitchFamily="50" charset="-128"/>
              </a:rPr>
              <a:t>・仕事面・対人関係面・</a:t>
            </a:r>
            <a:r>
              <a:rPr lang="ja-JP" altLang="en-US" sz="2200" dirty="0" smtClean="0">
                <a:latin typeface="HG丸ｺﾞｼｯｸM-PRO" panose="020F0600000000000000" pitchFamily="50" charset="-128"/>
                <a:ea typeface="HG丸ｺﾞｼｯｸM-PRO" panose="020F0600000000000000" pitchFamily="50" charset="-128"/>
              </a:rPr>
              <a:t>コミュニケーション等の</a:t>
            </a:r>
            <a:endParaRPr lang="en-US" altLang="ja-JP" sz="22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200" dirty="0">
                <a:latin typeface="HG丸ｺﾞｼｯｸM-PRO" panose="020F0600000000000000" pitchFamily="50" charset="-128"/>
                <a:ea typeface="HG丸ｺﾞｼｯｸM-PRO" panose="020F0600000000000000" pitchFamily="50" charset="-128"/>
              </a:rPr>
              <a:t>　</a:t>
            </a:r>
            <a:r>
              <a:rPr lang="ja-JP" altLang="en-US" sz="2200" dirty="0" smtClean="0">
                <a:latin typeface="HG丸ｺﾞｼｯｸM-PRO" panose="020F0600000000000000" pitchFamily="50" charset="-128"/>
                <a:ea typeface="HG丸ｺﾞｼｯｸM-PRO" panose="020F0600000000000000" pitchFamily="50" charset="-128"/>
              </a:rPr>
              <a:t>日々</a:t>
            </a:r>
            <a:r>
              <a:rPr lang="ja-JP" altLang="en-US" sz="2200" dirty="0">
                <a:latin typeface="HG丸ｺﾞｼｯｸM-PRO" panose="020F0600000000000000" pitchFamily="50" charset="-128"/>
                <a:ea typeface="HG丸ｺﾞｼｯｸM-PRO" panose="020F0600000000000000" pitchFamily="50" charset="-128"/>
              </a:rPr>
              <a:t>の状態チェック</a:t>
            </a:r>
            <a:r>
              <a:rPr lang="ja-JP" altLang="en-US" sz="2200" dirty="0" smtClean="0">
                <a:latin typeface="HG丸ｺﾞｼｯｸM-PRO" panose="020F0600000000000000" pitchFamily="50" charset="-128"/>
                <a:ea typeface="HG丸ｺﾞｼｯｸM-PRO" panose="020F0600000000000000" pitchFamily="50" charset="-128"/>
              </a:rPr>
              <a:t>やコメント欄</a:t>
            </a:r>
            <a:r>
              <a:rPr lang="ja-JP" altLang="en-US" sz="2200" dirty="0">
                <a:latin typeface="HG丸ｺﾞｼｯｸM-PRO" panose="020F0600000000000000" pitchFamily="50" charset="-128"/>
                <a:ea typeface="HG丸ｺﾞｼｯｸM-PRO" panose="020F0600000000000000" pitchFamily="50" charset="-128"/>
              </a:rPr>
              <a:t>により、障がいの</a:t>
            </a:r>
            <a:r>
              <a:rPr lang="ja-JP" altLang="en-US" sz="2200" dirty="0" smtClean="0">
                <a:latin typeface="HG丸ｺﾞｼｯｸM-PRO" panose="020F0600000000000000" pitchFamily="50" charset="-128"/>
                <a:ea typeface="HG丸ｺﾞｼｯｸM-PRO" panose="020F0600000000000000" pitchFamily="50" charset="-128"/>
              </a:rPr>
              <a:t>ある</a:t>
            </a:r>
            <a:endParaRPr lang="en-US" altLang="ja-JP" sz="22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200" dirty="0">
                <a:latin typeface="HG丸ｺﾞｼｯｸM-PRO" panose="020F0600000000000000" pitchFamily="50" charset="-128"/>
                <a:ea typeface="HG丸ｺﾞｼｯｸM-PRO" panose="020F0600000000000000" pitchFamily="50" charset="-128"/>
              </a:rPr>
              <a:t>　</a:t>
            </a:r>
            <a:r>
              <a:rPr lang="ja-JP" altLang="en-US" sz="2200" dirty="0" smtClean="0">
                <a:latin typeface="HG丸ｺﾞｼｯｸM-PRO" panose="020F0600000000000000" pitchFamily="50" charset="-128"/>
                <a:ea typeface="HG丸ｺﾞｼｯｸM-PRO" panose="020F0600000000000000" pitchFamily="50" charset="-128"/>
              </a:rPr>
              <a:t>従業員</a:t>
            </a:r>
            <a:r>
              <a:rPr lang="ja-JP" altLang="en-US" sz="2200" dirty="0">
                <a:latin typeface="HG丸ｺﾞｼｯｸM-PRO" panose="020F0600000000000000" pitchFamily="50" charset="-128"/>
                <a:ea typeface="HG丸ｺﾞｼｯｸM-PRO" panose="020F0600000000000000" pitchFamily="50" charset="-128"/>
              </a:rPr>
              <a:t>と企業担当者が対話できる</a:t>
            </a:r>
            <a:r>
              <a:rPr lang="ja-JP" altLang="en-US" sz="2200" dirty="0" smtClean="0">
                <a:latin typeface="HG丸ｺﾞｼｯｸM-PRO" panose="020F0600000000000000" pitchFamily="50" charset="-128"/>
                <a:ea typeface="HG丸ｺﾞｼｯｸM-PRO" panose="020F0600000000000000" pitchFamily="50" charset="-128"/>
              </a:rPr>
              <a:t>。</a:t>
            </a:r>
            <a:endParaRPr lang="en-US" altLang="ja-JP" sz="2200" dirty="0" smtClean="0">
              <a:latin typeface="HG丸ｺﾞｼｯｸM-PRO" panose="020F0600000000000000" pitchFamily="50" charset="-128"/>
              <a:ea typeface="HG丸ｺﾞｼｯｸM-PRO" panose="020F0600000000000000" pitchFamily="50" charset="-128"/>
            </a:endParaRPr>
          </a:p>
          <a:p>
            <a:pPr marL="0" indent="0">
              <a:buNone/>
            </a:pPr>
            <a:endParaRPr lang="ja-JP" altLang="en-US" sz="2000" dirty="0">
              <a:latin typeface="HG丸ｺﾞｼｯｸM-PRO" panose="020F0600000000000000" pitchFamily="50" charset="-128"/>
              <a:ea typeface="HG丸ｺﾞｼｯｸM-PRO" panose="020F0600000000000000" pitchFamily="50" charset="-128"/>
            </a:endParaRPr>
          </a:p>
        </p:txBody>
      </p:sp>
      <p:grpSp>
        <p:nvGrpSpPr>
          <p:cNvPr id="9" name="グループ化 8"/>
          <p:cNvGrpSpPr/>
          <p:nvPr/>
        </p:nvGrpSpPr>
        <p:grpSpPr>
          <a:xfrm>
            <a:off x="3596080" y="2918928"/>
            <a:ext cx="5112568" cy="3023974"/>
            <a:chOff x="4427984" y="5157192"/>
            <a:chExt cx="2376264" cy="1439798"/>
          </a:xfrm>
        </p:grpSpPr>
        <p:sp>
          <p:nvSpPr>
            <p:cNvPr id="7" name="正方形/長方形 6"/>
            <p:cNvSpPr/>
            <p:nvPr/>
          </p:nvSpPr>
          <p:spPr>
            <a:xfrm>
              <a:off x="4427984" y="5157192"/>
              <a:ext cx="2376264" cy="143979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0" y="5229200"/>
              <a:ext cx="2152650" cy="1318895"/>
            </a:xfrm>
            <a:prstGeom prst="rect">
              <a:avLst/>
            </a:prstGeom>
            <a:noFill/>
            <a:ln>
              <a:noFill/>
            </a:ln>
          </p:spPr>
        </p:pic>
      </p:grpSp>
      <p:sp>
        <p:nvSpPr>
          <p:cNvPr id="13" name="テキスト ボックス 12"/>
          <p:cNvSpPr txBox="1"/>
          <p:nvPr/>
        </p:nvSpPr>
        <p:spPr>
          <a:xfrm>
            <a:off x="323528" y="3070165"/>
            <a:ext cx="3024336" cy="2831544"/>
          </a:xfrm>
          <a:prstGeom prst="rect">
            <a:avLst/>
          </a:prstGeom>
          <a:noFill/>
        </p:spPr>
        <p:txBody>
          <a:bodyPr wrap="squar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・状態の変化が現れやすい</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kumimoji="1" lang="ja-JP" altLang="en-US" dirty="0" smtClean="0">
                <a:latin typeface="HG丸ｺﾞｼｯｸM-PRO" panose="020F0600000000000000" pitchFamily="50" charset="-128"/>
                <a:ea typeface="HG丸ｺﾞｼｯｸM-PRO" panose="020F0600000000000000" pitchFamily="50" charset="-128"/>
              </a:rPr>
              <a:t>項目を設定し、その項目</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kumimoji="1" lang="ja-JP" altLang="en-US" dirty="0" smtClean="0">
                <a:latin typeface="HG丸ｺﾞｼｯｸM-PRO" panose="020F0600000000000000" pitchFamily="50" charset="-128"/>
                <a:ea typeface="HG丸ｺﾞｼｯｸM-PRO" panose="020F0600000000000000" pitchFamily="50" charset="-128"/>
              </a:rPr>
              <a:t>を毎日</a:t>
            </a:r>
            <a:r>
              <a:rPr lang="ja-JP" altLang="en-US" dirty="0">
                <a:latin typeface="HG丸ｺﾞｼｯｸM-PRO" panose="020F0600000000000000" pitchFamily="50" charset="-128"/>
                <a:ea typeface="HG丸ｺﾞｼｯｸM-PRO" panose="020F0600000000000000" pitchFamily="50" charset="-128"/>
              </a:rPr>
              <a:t>数値</a:t>
            </a:r>
            <a:r>
              <a:rPr lang="ja-JP" altLang="en-US" dirty="0" smtClean="0">
                <a:latin typeface="HG丸ｺﾞｼｯｸM-PRO" panose="020F0600000000000000" pitchFamily="50" charset="-128"/>
                <a:ea typeface="HG丸ｺﾞｼｯｸM-PRO" panose="020F0600000000000000" pitchFamily="50" charset="-128"/>
              </a:rPr>
              <a:t>で入力</a:t>
            </a:r>
            <a:r>
              <a:rPr kumimoji="1" lang="ja-JP" altLang="en-US" dirty="0" smtClean="0">
                <a:latin typeface="HG丸ｺﾞｼｯｸM-PRO" panose="020F0600000000000000" pitchFamily="50" charset="-128"/>
                <a:ea typeface="HG丸ｺﾞｼｯｸM-PRO" panose="020F0600000000000000" pitchFamily="50" charset="-128"/>
              </a:rPr>
              <a:t>する</a:t>
            </a:r>
            <a:r>
              <a:rPr kumimoji="1" lang="ja-JP" altLang="en-US" dirty="0" err="1" smtClean="0">
                <a:latin typeface="HG丸ｺﾞｼｯｸM-PRO" panose="020F0600000000000000" pitchFamily="50" charset="-128"/>
                <a:ea typeface="HG丸ｺﾞｼｯｸM-PRO" panose="020F0600000000000000" pitchFamily="50" charset="-128"/>
              </a:rPr>
              <a:t>だ</a:t>
            </a:r>
            <a:endParaRPr kumimoji="1" lang="en-US" altLang="ja-JP" dirty="0" smtClean="0">
              <a:latin typeface="HG丸ｺﾞｼｯｸM-PRO" panose="020F0600000000000000" pitchFamily="50" charset="-128"/>
              <a:ea typeface="HG丸ｺﾞｼｯｸM-PRO" panose="020F0600000000000000" pitchFamily="50" charset="-128"/>
            </a:endParaRPr>
          </a:p>
          <a:p>
            <a:r>
              <a:rPr kumimoji="1" lang="ja-JP" altLang="en-US" dirty="0" smtClean="0">
                <a:latin typeface="HG丸ｺﾞｼｯｸM-PRO" panose="020F0600000000000000" pitchFamily="50" charset="-128"/>
                <a:ea typeface="HG丸ｺﾞｼｯｸM-PRO" panose="020F0600000000000000" pitchFamily="50" charset="-128"/>
              </a:rPr>
              <a:t>　</a:t>
            </a:r>
            <a:r>
              <a:rPr kumimoji="1" lang="ja-JP" altLang="en-US" dirty="0" err="1" smtClean="0">
                <a:latin typeface="HG丸ｺﾞｼｯｸM-PRO" panose="020F0600000000000000" pitchFamily="50" charset="-128"/>
                <a:ea typeface="HG丸ｺﾞｼｯｸM-PRO" panose="020F0600000000000000" pitchFamily="50" charset="-128"/>
              </a:rPr>
              <a:t>けで</a:t>
            </a:r>
            <a:r>
              <a:rPr kumimoji="1" lang="ja-JP" altLang="en-US" u="sng" dirty="0" smtClean="0">
                <a:latin typeface="HG丸ｺﾞｼｯｸM-PRO" panose="020F0600000000000000" pitchFamily="50" charset="-128"/>
                <a:ea typeface="HG丸ｺﾞｼｯｸM-PRO" panose="020F0600000000000000" pitchFamily="50" charset="-128"/>
              </a:rPr>
              <a:t>グラフ化</a:t>
            </a:r>
            <a:r>
              <a:rPr kumimoji="1" lang="ja-JP" altLang="en-US" dirty="0" smtClean="0">
                <a:latin typeface="HG丸ｺﾞｼｯｸM-PRO" panose="020F0600000000000000" pitchFamily="50" charset="-128"/>
                <a:ea typeface="HG丸ｺﾞｼｯｸM-PRO" panose="020F0600000000000000" pitchFamily="50" charset="-128"/>
              </a:rPr>
              <a:t>されます。</a:t>
            </a:r>
            <a:endParaRPr kumimoji="1" lang="en-US" altLang="ja-JP" dirty="0" smtClean="0">
              <a:latin typeface="HG丸ｺﾞｼｯｸM-PRO" panose="020F0600000000000000" pitchFamily="50" charset="-128"/>
              <a:ea typeface="HG丸ｺﾞｼｯｸM-PRO" panose="020F0600000000000000" pitchFamily="50" charset="-128"/>
            </a:endParaRPr>
          </a:p>
          <a:p>
            <a:r>
              <a:rPr kumimoji="1" lang="ja-JP" altLang="en-US" sz="800" dirty="0" smtClean="0">
                <a:latin typeface="HG丸ｺﾞｼｯｸM-PRO" panose="020F0600000000000000" pitchFamily="50" charset="-128"/>
                <a:ea typeface="HG丸ｺﾞｼｯｸM-PRO" panose="020F0600000000000000" pitchFamily="50" charset="-128"/>
              </a:rPr>
              <a:t>　</a:t>
            </a:r>
            <a:endParaRPr kumimoji="1" lang="en-US" altLang="ja-JP" sz="800"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・一枚で</a:t>
            </a:r>
            <a:r>
              <a:rPr lang="en-US" altLang="ja-JP" dirty="0" smtClean="0">
                <a:latin typeface="HG丸ｺﾞｼｯｸM-PRO" panose="020F0600000000000000" pitchFamily="50" charset="-128"/>
                <a:ea typeface="HG丸ｺﾞｼｯｸM-PRO" panose="020F0600000000000000" pitchFamily="50" charset="-128"/>
              </a:rPr>
              <a:t>1</a:t>
            </a:r>
            <a:r>
              <a:rPr lang="ja-JP" altLang="en-US" dirty="0" smtClean="0">
                <a:latin typeface="HG丸ｺﾞｼｯｸM-PRO" panose="020F0600000000000000" pitchFamily="50" charset="-128"/>
                <a:ea typeface="HG丸ｺﾞｼｯｸM-PRO" panose="020F0600000000000000" pitchFamily="50" charset="-128"/>
              </a:rPr>
              <a:t>ヵ月分の変化が</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見え、</a:t>
            </a:r>
            <a:r>
              <a:rPr lang="ja-JP" altLang="en-US" u="sng" dirty="0" smtClean="0">
                <a:latin typeface="HG丸ｺﾞｼｯｸM-PRO" panose="020F0600000000000000" pitchFamily="50" charset="-128"/>
                <a:ea typeface="HG丸ｺﾞｼｯｸM-PRO" panose="020F0600000000000000" pitchFamily="50" charset="-128"/>
              </a:rPr>
              <a:t>状態の把握</a:t>
            </a:r>
            <a:r>
              <a:rPr lang="ja-JP" altLang="en-US" dirty="0" smtClean="0">
                <a:latin typeface="HG丸ｺﾞｼｯｸM-PRO" panose="020F0600000000000000" pitchFamily="50" charset="-128"/>
                <a:ea typeface="HG丸ｺﾞｼｯｸM-PRO" panose="020F0600000000000000" pitchFamily="50" charset="-128"/>
              </a:rPr>
              <a:t>に役立</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ちます。</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sz="800" dirty="0">
                <a:latin typeface="HG丸ｺﾞｼｯｸM-PRO" panose="020F0600000000000000" pitchFamily="50" charset="-128"/>
                <a:ea typeface="HG丸ｺﾞｼｯｸM-PRO" panose="020F0600000000000000" pitchFamily="50" charset="-128"/>
              </a:rPr>
              <a:t>　</a:t>
            </a:r>
            <a:endParaRPr lang="en-US" altLang="ja-JP" sz="800" dirty="0" smtClean="0">
              <a:latin typeface="HG丸ｺﾞｼｯｸM-PRO" panose="020F0600000000000000" pitchFamily="50" charset="-128"/>
              <a:ea typeface="HG丸ｺﾞｼｯｸM-PRO" panose="020F0600000000000000" pitchFamily="50" charset="-128"/>
            </a:endParaRPr>
          </a:p>
          <a:p>
            <a:r>
              <a:rPr kumimoji="1" lang="ja-JP" altLang="en-US" dirty="0" smtClean="0">
                <a:latin typeface="HG丸ｺﾞｼｯｸM-PRO" panose="020F0600000000000000" pitchFamily="50" charset="-128"/>
                <a:ea typeface="HG丸ｺﾞｼｯｸM-PRO" panose="020F0600000000000000" pitchFamily="50" charset="-128"/>
              </a:rPr>
              <a:t>・</a:t>
            </a:r>
            <a:r>
              <a:rPr kumimoji="1" lang="ja-JP" altLang="en-US" u="sng" dirty="0" smtClean="0">
                <a:latin typeface="HG丸ｺﾞｼｯｸM-PRO" panose="020F0600000000000000" pitchFamily="50" charset="-128"/>
                <a:ea typeface="HG丸ｺﾞｼｯｸM-PRO" panose="020F0600000000000000" pitchFamily="50" charset="-128"/>
              </a:rPr>
              <a:t>振り返りの記録</a:t>
            </a:r>
            <a:r>
              <a:rPr kumimoji="1" lang="ja-JP" altLang="en-US" dirty="0" smtClean="0">
                <a:latin typeface="HG丸ｺﾞｼｯｸM-PRO" panose="020F0600000000000000" pitchFamily="50" charset="-128"/>
                <a:ea typeface="HG丸ｺﾞｼｯｸM-PRO" panose="020F0600000000000000" pitchFamily="50" charset="-128"/>
              </a:rPr>
              <a:t>としても</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kumimoji="1" lang="ja-JP" altLang="en-US" dirty="0" smtClean="0">
                <a:latin typeface="HG丸ｺﾞｼｯｸM-PRO" panose="020F0600000000000000" pitchFamily="50" charset="-128"/>
                <a:ea typeface="HG丸ｺﾞｼｯｸM-PRO" panose="020F0600000000000000" pitchFamily="50" charset="-128"/>
              </a:rPr>
              <a:t>残しておけます。</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10" name="スライド番号プレースホルダー 9"/>
          <p:cNvSpPr>
            <a:spLocks noGrp="1"/>
          </p:cNvSpPr>
          <p:nvPr>
            <p:ph type="sldNum" sz="quarter" idx="12"/>
          </p:nvPr>
        </p:nvSpPr>
        <p:spPr>
          <a:xfrm>
            <a:off x="8537392" y="6374935"/>
            <a:ext cx="533400" cy="244476"/>
          </a:xfrm>
        </p:spPr>
        <p:txBody>
          <a:bodyPr>
            <a:normAutofit/>
          </a:bodyPr>
          <a:lstStyle/>
          <a:p>
            <a:fld id="{F266F6C1-BB42-4B61-9E79-5DF884A7E1F2}" type="slidenum">
              <a:rPr kumimoji="1" lang="ja-JP" altLang="en-US" smtClean="0"/>
              <a:t>6</a:t>
            </a:fld>
            <a:endParaRPr kumimoji="1" lang="ja-JP" altLang="en-US" dirty="0"/>
          </a:p>
        </p:txBody>
      </p:sp>
      <p:sp>
        <p:nvSpPr>
          <p:cNvPr id="6" name="正方形/長方形 5"/>
          <p:cNvSpPr/>
          <p:nvPr/>
        </p:nvSpPr>
        <p:spPr>
          <a:xfrm>
            <a:off x="971600" y="6029159"/>
            <a:ext cx="7565792" cy="78529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rgbClr val="FF0000"/>
                </a:solidFill>
                <a:latin typeface="HG丸ｺﾞｼｯｸM-PRO" panose="020F0600000000000000" pitchFamily="50" charset="-128"/>
                <a:ea typeface="HG丸ｺﾞｼｯｸM-PRO" panose="020F0600000000000000" pitchFamily="50" charset="-128"/>
                <a:cs typeface="Aharoni" panose="02010803020104030203" pitchFamily="2" charset="-79"/>
              </a:rPr>
              <a:t>体調や気分に波がある方、コメントでのやりとりを希望される方、</a:t>
            </a:r>
            <a:endParaRPr kumimoji="1" lang="en-US" altLang="ja-JP" dirty="0" smtClean="0">
              <a:solidFill>
                <a:srgbClr val="FF0000"/>
              </a:solidFill>
              <a:latin typeface="HG丸ｺﾞｼｯｸM-PRO" panose="020F0600000000000000" pitchFamily="50" charset="-128"/>
              <a:ea typeface="HG丸ｺﾞｼｯｸM-PRO" panose="020F0600000000000000" pitchFamily="50" charset="-128"/>
              <a:cs typeface="Aharoni" panose="02010803020104030203" pitchFamily="2" charset="-79"/>
            </a:endParaRPr>
          </a:p>
          <a:p>
            <a:pPr algn="ctr"/>
            <a:r>
              <a:rPr lang="ja-JP" altLang="en-US" dirty="0" smtClean="0">
                <a:solidFill>
                  <a:srgbClr val="FF0000"/>
                </a:solidFill>
                <a:latin typeface="HG丸ｺﾞｼｯｸM-PRO" panose="020F0600000000000000" pitchFamily="50" charset="-128"/>
                <a:ea typeface="HG丸ｺﾞｼｯｸM-PRO" panose="020F0600000000000000" pitchFamily="50" charset="-128"/>
                <a:cs typeface="Aharoni" panose="02010803020104030203" pitchFamily="2" charset="-79"/>
              </a:rPr>
              <a:t>シフト</a:t>
            </a:r>
            <a:r>
              <a:rPr lang="ja-JP" altLang="en-US" dirty="0">
                <a:solidFill>
                  <a:srgbClr val="FF0000"/>
                </a:solidFill>
                <a:latin typeface="HG丸ｺﾞｼｯｸM-PRO" panose="020F0600000000000000" pitchFamily="50" charset="-128"/>
                <a:ea typeface="HG丸ｺﾞｼｯｸM-PRO" panose="020F0600000000000000" pitchFamily="50" charset="-128"/>
                <a:cs typeface="Aharoni" panose="02010803020104030203" pitchFamily="2" charset="-79"/>
              </a:rPr>
              <a:t>勤務の</a:t>
            </a:r>
            <a:r>
              <a:rPr lang="ja-JP" altLang="en-US" dirty="0" smtClean="0">
                <a:solidFill>
                  <a:srgbClr val="FF0000"/>
                </a:solidFill>
                <a:latin typeface="HG丸ｺﾞｼｯｸM-PRO" panose="020F0600000000000000" pitchFamily="50" charset="-128"/>
                <a:ea typeface="HG丸ｺﾞｼｯｸM-PRO" panose="020F0600000000000000" pitchFamily="50" charset="-128"/>
                <a:cs typeface="Aharoni" panose="02010803020104030203" pitchFamily="2" charset="-79"/>
              </a:rPr>
              <a:t>職場等におすすめ！</a:t>
            </a:r>
            <a:endParaRPr kumimoji="1" lang="ja-JP" altLang="en-US" dirty="0">
              <a:solidFill>
                <a:srgbClr val="FF0000"/>
              </a:solidFill>
              <a:latin typeface="HG丸ｺﾞｼｯｸM-PRO" panose="020F0600000000000000" pitchFamily="50" charset="-128"/>
              <a:ea typeface="HG丸ｺﾞｼｯｸM-PRO" panose="020F0600000000000000" pitchFamily="50" charset="-128"/>
              <a:cs typeface="Aharoni" panose="02010803020104030203" pitchFamily="2" charset="-79"/>
            </a:endParaRPr>
          </a:p>
        </p:txBody>
      </p:sp>
      <p:sp>
        <p:nvSpPr>
          <p:cNvPr id="4" name="テキスト ボックス 3"/>
          <p:cNvSpPr txBox="1"/>
          <p:nvPr/>
        </p:nvSpPr>
        <p:spPr>
          <a:xfrm>
            <a:off x="5385634" y="2698822"/>
            <a:ext cx="3708920" cy="276999"/>
          </a:xfrm>
          <a:prstGeom prst="rect">
            <a:avLst/>
          </a:prstGeom>
          <a:solidFill>
            <a:schemeClr val="accent1">
              <a:lumMod val="40000"/>
              <a:lumOff val="60000"/>
            </a:schemeClr>
          </a:solidFill>
          <a:ln>
            <a:solidFill>
              <a:srgbClr val="0070C0"/>
            </a:solidFill>
          </a:ln>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出力画面</a:t>
            </a:r>
            <a:r>
              <a:rPr kumimoji="1" lang="en-US" altLang="ja-JP" sz="1200" dirty="0" smtClean="0">
                <a:latin typeface="HG丸ｺﾞｼｯｸM-PRO" panose="020F0600000000000000" pitchFamily="50" charset="-128"/>
                <a:ea typeface="HG丸ｺﾞｼｯｸM-PRO" panose="020F0600000000000000" pitchFamily="50" charset="-128"/>
              </a:rPr>
              <a:t>A4</a:t>
            </a:r>
            <a:r>
              <a:rPr kumimoji="1" lang="ja-JP" altLang="en-US" sz="1200" dirty="0" smtClean="0">
                <a:latin typeface="HG丸ｺﾞｼｯｸM-PRO" panose="020F0600000000000000" pitchFamily="50" charset="-128"/>
                <a:ea typeface="HG丸ｺﾞｼｯｸM-PRO" panose="020F0600000000000000" pitchFamily="50" charset="-128"/>
              </a:rPr>
              <a:t>版（コメント欄は</a:t>
            </a:r>
            <a:r>
              <a:rPr kumimoji="1" lang="en-US" altLang="ja-JP" sz="1200" dirty="0" smtClean="0">
                <a:latin typeface="HG丸ｺﾞｼｯｸM-PRO" panose="020F0600000000000000" pitchFamily="50" charset="-128"/>
                <a:ea typeface="HG丸ｺﾞｼｯｸM-PRO" panose="020F0600000000000000" pitchFamily="50" charset="-128"/>
              </a:rPr>
              <a:t>2</a:t>
            </a:r>
            <a:r>
              <a:rPr kumimoji="1" lang="ja-JP" altLang="en-US" sz="1200" dirty="0" smtClean="0">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3</a:t>
            </a:r>
            <a:r>
              <a:rPr kumimoji="1" lang="ja-JP" altLang="en-US" sz="1200" dirty="0" smtClean="0">
                <a:latin typeface="HG丸ｺﾞｼｯｸM-PRO" panose="020F0600000000000000" pitchFamily="50" charset="-128"/>
                <a:ea typeface="HG丸ｺﾞｼｯｸM-PRO" panose="020F0600000000000000" pitchFamily="50" charset="-128"/>
              </a:rPr>
              <a:t>ページに出力）</a:t>
            </a:r>
            <a:endParaRPr kumimoji="1" lang="ja-JP" altLang="en-US"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39307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88640"/>
            <a:ext cx="8964488" cy="990600"/>
          </a:xfrm>
        </p:spPr>
        <p:txBody>
          <a:bodyPr>
            <a:noAutofit/>
          </a:bodyPr>
          <a:lstStyle/>
          <a:p>
            <a:r>
              <a:rPr lang="ja-JP" altLang="en-US" sz="3800" dirty="0">
                <a:latin typeface="HG丸ｺﾞｼｯｸM-PRO" panose="020F0600000000000000" pitchFamily="50" charset="-128"/>
                <a:ea typeface="HG丸ｺﾞｼｯｸM-PRO" panose="020F0600000000000000" pitchFamily="50" charset="-128"/>
              </a:rPr>
              <a:t>①</a:t>
            </a:r>
            <a:r>
              <a:rPr lang="en-US" altLang="ja-JP" sz="3800" dirty="0">
                <a:latin typeface="HG丸ｺﾞｼｯｸM-PRO" panose="020F0600000000000000" pitchFamily="50" charset="-128"/>
                <a:ea typeface="HG丸ｺﾞｼｯｸM-PRO" panose="020F0600000000000000" pitchFamily="50" charset="-128"/>
              </a:rPr>
              <a:t>《</a:t>
            </a:r>
            <a:r>
              <a:rPr lang="ja-JP" altLang="en-US" sz="3800" dirty="0">
                <a:latin typeface="HG丸ｺﾞｼｯｸM-PRO" panose="020F0600000000000000" pitchFamily="50" charset="-128"/>
                <a:ea typeface="HG丸ｺﾞｼｯｸM-PRO" panose="020F0600000000000000" pitchFamily="50" charset="-128"/>
              </a:rPr>
              <a:t>雇用管理のための対話</a:t>
            </a:r>
            <a:r>
              <a:rPr lang="ja-JP" altLang="en-US" sz="3800" dirty="0" smtClean="0">
                <a:latin typeface="HG丸ｺﾞｼｯｸM-PRO" panose="020F0600000000000000" pitchFamily="50" charset="-128"/>
                <a:ea typeface="HG丸ｺﾞｼｯｸM-PRO" panose="020F0600000000000000" pitchFamily="50" charset="-128"/>
              </a:rPr>
              <a:t>シート</a:t>
            </a:r>
            <a:r>
              <a:rPr lang="en-US" altLang="ja-JP" sz="3800" dirty="0" smtClean="0">
                <a:latin typeface="HG丸ｺﾞｼｯｸM-PRO" panose="020F0600000000000000" pitchFamily="50" charset="-128"/>
                <a:ea typeface="HG丸ｺﾞｼｯｸM-PRO" panose="020F0600000000000000" pitchFamily="50" charset="-128"/>
              </a:rPr>
              <a:t/>
            </a:r>
            <a:br>
              <a:rPr lang="en-US" altLang="ja-JP" sz="3800" dirty="0" smtClean="0">
                <a:latin typeface="HG丸ｺﾞｼｯｸM-PRO" panose="020F0600000000000000" pitchFamily="50" charset="-128"/>
                <a:ea typeface="HG丸ｺﾞｼｯｸM-PRO" panose="020F0600000000000000" pitchFamily="50" charset="-128"/>
              </a:rPr>
            </a:br>
            <a:r>
              <a:rPr lang="ja-JP" altLang="en-US" sz="3800" dirty="0">
                <a:latin typeface="HG丸ｺﾞｼｯｸM-PRO" panose="020F0600000000000000" pitchFamily="50" charset="-128"/>
                <a:ea typeface="HG丸ｺﾞｼｯｸM-PRO" panose="020F0600000000000000" pitchFamily="50" charset="-128"/>
              </a:rPr>
              <a:t>　</a:t>
            </a:r>
            <a:r>
              <a:rPr lang="ja-JP" altLang="en-US" sz="3800" dirty="0" smtClean="0">
                <a:latin typeface="HG丸ｺﾞｼｯｸM-PRO" panose="020F0600000000000000" pitchFamily="50" charset="-128"/>
                <a:ea typeface="HG丸ｺﾞｼｯｸM-PRO" panose="020F0600000000000000" pitchFamily="50" charset="-128"/>
              </a:rPr>
              <a:t>　　 （</a:t>
            </a:r>
            <a:r>
              <a:rPr lang="ja-JP" altLang="en-US" sz="3800" dirty="0">
                <a:latin typeface="HG丸ｺﾞｼｯｸM-PRO" panose="020F0600000000000000" pitchFamily="50" charset="-128"/>
                <a:ea typeface="HG丸ｺﾞｼｯｸM-PRO" panose="020F0600000000000000" pitchFamily="50" charset="-128"/>
              </a:rPr>
              <a:t>状態チェック編</a:t>
            </a:r>
            <a:r>
              <a:rPr lang="ja-JP" altLang="en-US" sz="3800" dirty="0" smtClean="0">
                <a:latin typeface="HG丸ｺﾞｼｯｸM-PRO" panose="020F0600000000000000" pitchFamily="50" charset="-128"/>
                <a:ea typeface="HG丸ｺﾞｼｯｸM-PRO" panose="020F0600000000000000" pitchFamily="50" charset="-128"/>
              </a:rPr>
              <a:t>）反映ｲﾒｰｼﾞ</a:t>
            </a:r>
            <a:r>
              <a:rPr lang="en-US" altLang="ja-JP" sz="3800" dirty="0" smtClean="0">
                <a:latin typeface="HG丸ｺﾞｼｯｸM-PRO" panose="020F0600000000000000" pitchFamily="50" charset="-128"/>
                <a:ea typeface="HG丸ｺﾞｼｯｸM-PRO" panose="020F0600000000000000" pitchFamily="50" charset="-128"/>
              </a:rPr>
              <a:t>》</a:t>
            </a:r>
            <a:endParaRPr lang="en-US" altLang="ja-JP" sz="3800" dirty="0">
              <a:latin typeface="HG丸ｺﾞｼｯｸM-PRO" panose="020F0600000000000000" pitchFamily="50" charset="-128"/>
              <a:ea typeface="HG丸ｺﾞｼｯｸM-PRO" panose="020F0600000000000000" pitchFamily="50" charset="-128"/>
            </a:endParaRPr>
          </a:p>
        </p:txBody>
      </p:sp>
      <p:sp>
        <p:nvSpPr>
          <p:cNvPr id="10" name="スライド番号プレースホルダー 9"/>
          <p:cNvSpPr>
            <a:spLocks noGrp="1"/>
          </p:cNvSpPr>
          <p:nvPr>
            <p:ph type="sldNum" sz="quarter" idx="12"/>
          </p:nvPr>
        </p:nvSpPr>
        <p:spPr>
          <a:xfrm>
            <a:off x="8621508" y="6565975"/>
            <a:ext cx="533400" cy="244476"/>
          </a:xfrm>
        </p:spPr>
        <p:txBody>
          <a:bodyPr>
            <a:normAutofit/>
          </a:bodyPr>
          <a:lstStyle/>
          <a:p>
            <a:fld id="{F266F6C1-BB42-4B61-9E79-5DF884A7E1F2}" type="slidenum">
              <a:rPr kumimoji="1" lang="ja-JP" altLang="en-US" smtClean="0"/>
              <a:t>7</a:t>
            </a:fld>
            <a:endParaRPr kumimoji="1" lang="ja-JP" altLang="en-US" dirty="0"/>
          </a:p>
        </p:txBody>
      </p:sp>
      <p:sp>
        <p:nvSpPr>
          <p:cNvPr id="28" name="テキスト ボックス 27"/>
          <p:cNvSpPr txBox="1"/>
          <p:nvPr/>
        </p:nvSpPr>
        <p:spPr>
          <a:xfrm>
            <a:off x="0" y="1492231"/>
            <a:ext cx="3088934" cy="430887"/>
          </a:xfrm>
          <a:prstGeom prst="rect">
            <a:avLst/>
          </a:prstGeom>
          <a:noFill/>
        </p:spPr>
        <p:txBody>
          <a:bodyPr wrap="square" rtlCol="0">
            <a:spAutoFit/>
          </a:bodyPr>
          <a:lstStyle/>
          <a:p>
            <a:r>
              <a:rPr kumimoji="1" lang="ja-JP" altLang="en-US" sz="2200" b="1" dirty="0" smtClean="0">
                <a:latin typeface="HG丸ｺﾞｼｯｸM-PRO" panose="020F0600000000000000" pitchFamily="50" charset="-128"/>
                <a:ea typeface="HG丸ｺﾞｼｯｸM-PRO" panose="020F0600000000000000" pitchFamily="50" charset="-128"/>
              </a:rPr>
              <a:t>入力画面イメージ</a:t>
            </a:r>
            <a:endParaRPr kumimoji="1" lang="en-US" altLang="ja-JP" sz="2200" b="1" dirty="0" smtClean="0">
              <a:latin typeface="HG丸ｺﾞｼｯｸM-PRO" panose="020F0600000000000000" pitchFamily="50" charset="-128"/>
              <a:ea typeface="HG丸ｺﾞｼｯｸM-PRO" panose="020F0600000000000000" pitchFamily="50" charset="-128"/>
            </a:endParaRPr>
          </a:p>
        </p:txBody>
      </p:sp>
      <p:sp>
        <p:nvSpPr>
          <p:cNvPr id="43" name="角丸四角形 42"/>
          <p:cNvSpPr/>
          <p:nvPr/>
        </p:nvSpPr>
        <p:spPr>
          <a:xfrm>
            <a:off x="11286" y="1976506"/>
            <a:ext cx="2472482" cy="95437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69344" y="2070850"/>
            <a:ext cx="2837952" cy="830997"/>
          </a:xfrm>
          <a:prstGeom prst="rect">
            <a:avLst/>
          </a:prstGeom>
          <a:noFill/>
        </p:spPr>
        <p:txBody>
          <a:bodyPr wrap="square" rtlCol="0">
            <a:spAutoFit/>
          </a:bodyPr>
          <a:lstStyle/>
          <a:p>
            <a:r>
              <a:rPr kumimoji="1" lang="ja-JP" altLang="en-US" sz="1600" dirty="0" smtClean="0">
                <a:latin typeface="HG丸ｺﾞｼｯｸM-PRO" panose="020F0600000000000000" pitchFamily="50" charset="-128"/>
                <a:ea typeface="HG丸ｺﾞｼｯｸM-PRO" panose="020F0600000000000000" pitchFamily="50" charset="-128"/>
              </a:rPr>
              <a:t>毎日の入力は一日一行。</a:t>
            </a:r>
            <a:endParaRPr kumimoji="1"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smtClean="0">
                <a:latin typeface="HG丸ｺﾞｼｯｸM-PRO" panose="020F0600000000000000" pitchFamily="50" charset="-128"/>
                <a:ea typeface="HG丸ｺﾞｼｯｸM-PRO" panose="020F0600000000000000" pitchFamily="50" charset="-128"/>
              </a:rPr>
              <a:t>３項目の数値入力と</a:t>
            </a:r>
            <a:endParaRPr lang="en-US" altLang="ja-JP" sz="1600" dirty="0" smtClean="0">
              <a:latin typeface="HG丸ｺﾞｼｯｸM-PRO" panose="020F0600000000000000" pitchFamily="50" charset="-128"/>
              <a:ea typeface="HG丸ｺﾞｼｯｸM-PRO" panose="020F0600000000000000" pitchFamily="50" charset="-128"/>
            </a:endParaRPr>
          </a:p>
          <a:p>
            <a:r>
              <a:rPr lang="ja-JP" altLang="en-US" sz="1600" dirty="0" smtClean="0">
                <a:latin typeface="HG丸ｺﾞｼｯｸM-PRO" panose="020F0600000000000000" pitchFamily="50" charset="-128"/>
                <a:ea typeface="HG丸ｺﾞｼｯｸM-PRO" panose="020F0600000000000000" pitchFamily="50" charset="-128"/>
              </a:rPr>
              <a:t>コメント欄のみ。</a:t>
            </a:r>
            <a:endParaRPr kumimoji="1" lang="ja-JP" altLang="en-US" sz="1600" dirty="0">
              <a:latin typeface="HG丸ｺﾞｼｯｸM-PRO" panose="020F0600000000000000" pitchFamily="50" charset="-128"/>
              <a:ea typeface="HG丸ｺﾞｼｯｸM-PRO" panose="020F0600000000000000" pitchFamily="50" charset="-128"/>
            </a:endParaRPr>
          </a:p>
        </p:txBody>
      </p:sp>
      <p:sp>
        <p:nvSpPr>
          <p:cNvPr id="48" name="テキスト ボックス 47"/>
          <p:cNvSpPr txBox="1"/>
          <p:nvPr/>
        </p:nvSpPr>
        <p:spPr>
          <a:xfrm>
            <a:off x="4579" y="3585463"/>
            <a:ext cx="2820715" cy="430887"/>
          </a:xfrm>
          <a:prstGeom prst="rect">
            <a:avLst/>
          </a:prstGeom>
          <a:noFill/>
        </p:spPr>
        <p:txBody>
          <a:bodyPr wrap="square" rtlCol="0">
            <a:spAutoFit/>
          </a:bodyPr>
          <a:lstStyle/>
          <a:p>
            <a:r>
              <a:rPr lang="ja-JP" altLang="en-US" sz="2200" b="1" dirty="0">
                <a:latin typeface="HG丸ｺﾞｼｯｸM-PRO" panose="020F0600000000000000" pitchFamily="50" charset="-128"/>
                <a:ea typeface="HG丸ｺﾞｼｯｸM-PRO" panose="020F0600000000000000" pitchFamily="50" charset="-128"/>
              </a:rPr>
              <a:t>出力</a:t>
            </a:r>
            <a:r>
              <a:rPr kumimoji="1" lang="ja-JP" altLang="en-US" sz="2200" b="1" dirty="0" smtClean="0">
                <a:latin typeface="HG丸ｺﾞｼｯｸM-PRO" panose="020F0600000000000000" pitchFamily="50" charset="-128"/>
                <a:ea typeface="HG丸ｺﾞｼｯｸM-PRO" panose="020F0600000000000000" pitchFamily="50" charset="-128"/>
              </a:rPr>
              <a:t>画面イメージ</a:t>
            </a:r>
            <a:endParaRPr kumimoji="1" lang="en-US" altLang="ja-JP" sz="2200" b="1" dirty="0" smtClean="0">
              <a:latin typeface="HG丸ｺﾞｼｯｸM-PRO" panose="020F0600000000000000" pitchFamily="50" charset="-128"/>
              <a:ea typeface="HG丸ｺﾞｼｯｸM-PRO" panose="020F0600000000000000" pitchFamily="50" charset="-128"/>
            </a:endParaRPr>
          </a:p>
        </p:txBody>
      </p:sp>
      <p:sp>
        <p:nvSpPr>
          <p:cNvPr id="3" name="テキスト ボックス 2"/>
          <p:cNvSpPr txBox="1"/>
          <p:nvPr/>
        </p:nvSpPr>
        <p:spPr>
          <a:xfrm>
            <a:off x="0" y="2975415"/>
            <a:ext cx="2771798" cy="338554"/>
          </a:xfrm>
          <a:prstGeom prst="rect">
            <a:avLst/>
          </a:prstGeom>
          <a:noFill/>
        </p:spPr>
        <p:txBody>
          <a:bodyPr wrap="square" rtlCol="0">
            <a:spAutoFit/>
          </a:bodyPr>
          <a:lstStyle/>
          <a:p>
            <a:r>
              <a:rPr kumimoji="1" lang="ja-JP" altLang="en-US" sz="1600" b="1" dirty="0" smtClean="0">
                <a:solidFill>
                  <a:srgbClr val="FF0000"/>
                </a:solidFill>
                <a:latin typeface="HG丸ｺﾞｼｯｸM-PRO" panose="020F0600000000000000" pitchFamily="50" charset="-128"/>
                <a:ea typeface="HG丸ｺﾞｼｯｸM-PRO" panose="020F0600000000000000" pitchFamily="50" charset="-128"/>
              </a:rPr>
              <a:t>かかる時間は毎日</a:t>
            </a:r>
            <a:r>
              <a:rPr kumimoji="1" lang="en-US" altLang="ja-JP" sz="1600" b="1" dirty="0" smtClean="0">
                <a:solidFill>
                  <a:srgbClr val="FF0000"/>
                </a:solidFill>
                <a:latin typeface="HG丸ｺﾞｼｯｸM-PRO" panose="020F0600000000000000" pitchFamily="50" charset="-128"/>
                <a:ea typeface="HG丸ｺﾞｼｯｸM-PRO" panose="020F0600000000000000" pitchFamily="50" charset="-128"/>
              </a:rPr>
              <a:t>5</a:t>
            </a:r>
            <a:r>
              <a:rPr kumimoji="1" lang="ja-JP" altLang="en-US" sz="1600" b="1" dirty="0" smtClean="0">
                <a:solidFill>
                  <a:srgbClr val="FF0000"/>
                </a:solidFill>
                <a:latin typeface="HG丸ｺﾞｼｯｸM-PRO" panose="020F0600000000000000" pitchFamily="50" charset="-128"/>
                <a:ea typeface="HG丸ｺﾞｼｯｸM-PRO" panose="020F0600000000000000" pitchFamily="50" charset="-128"/>
              </a:rPr>
              <a:t>分程度</a:t>
            </a:r>
            <a:endParaRPr kumimoji="1" lang="ja-JP" altLang="en-US" sz="1600" b="1" dirty="0">
              <a:solidFill>
                <a:srgbClr val="FF0000"/>
              </a:solidFill>
              <a:latin typeface="HG丸ｺﾞｼｯｸM-PRO" panose="020F0600000000000000" pitchFamily="50" charset="-128"/>
              <a:ea typeface="HG丸ｺﾞｼｯｸM-PRO" panose="020F0600000000000000" pitchFamily="50" charset="-128"/>
            </a:endParaRPr>
          </a:p>
        </p:txBody>
      </p:sp>
      <p:grpSp>
        <p:nvGrpSpPr>
          <p:cNvPr id="4" name="グループ化 3"/>
          <p:cNvGrpSpPr/>
          <p:nvPr/>
        </p:nvGrpSpPr>
        <p:grpSpPr>
          <a:xfrm>
            <a:off x="4356504" y="4044815"/>
            <a:ext cx="4435419" cy="2700745"/>
            <a:chOff x="3518410" y="3727786"/>
            <a:chExt cx="4435419" cy="2772962"/>
          </a:xfrm>
        </p:grpSpPr>
        <p:sp>
          <p:nvSpPr>
            <p:cNvPr id="37" name="正方形/長方形 36"/>
            <p:cNvSpPr/>
            <p:nvPr/>
          </p:nvSpPr>
          <p:spPr>
            <a:xfrm>
              <a:off x="3518410" y="3727786"/>
              <a:ext cx="4435419" cy="27729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4452" y="3833701"/>
              <a:ext cx="4355976" cy="2561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25" name="グループ化 24"/>
          <p:cNvGrpSpPr/>
          <p:nvPr/>
        </p:nvGrpSpPr>
        <p:grpSpPr>
          <a:xfrm>
            <a:off x="75776" y="4044816"/>
            <a:ext cx="4146426" cy="2700745"/>
            <a:chOff x="4427984" y="5157192"/>
            <a:chExt cx="2376264" cy="1439798"/>
          </a:xfrm>
        </p:grpSpPr>
        <p:sp>
          <p:nvSpPr>
            <p:cNvPr id="31" name="正方形/長方形 30"/>
            <p:cNvSpPr/>
            <p:nvPr/>
          </p:nvSpPr>
          <p:spPr>
            <a:xfrm>
              <a:off x="4427984" y="5157192"/>
              <a:ext cx="2376264" cy="143979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2" name="図 3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0" y="5229200"/>
              <a:ext cx="2152650" cy="1318895"/>
            </a:xfrm>
            <a:prstGeom prst="rect">
              <a:avLst/>
            </a:prstGeom>
            <a:noFill/>
            <a:ln>
              <a:noFill/>
            </a:ln>
          </p:spPr>
        </p:pic>
      </p:grpSp>
      <p:grpSp>
        <p:nvGrpSpPr>
          <p:cNvPr id="5" name="グループ化 4"/>
          <p:cNvGrpSpPr/>
          <p:nvPr/>
        </p:nvGrpSpPr>
        <p:grpSpPr>
          <a:xfrm>
            <a:off x="2627784" y="1654629"/>
            <a:ext cx="6140745" cy="2064536"/>
            <a:chOff x="2627784" y="1654629"/>
            <a:chExt cx="6140745" cy="2064536"/>
          </a:xfrm>
        </p:grpSpPr>
        <p:sp>
          <p:nvSpPr>
            <p:cNvPr id="33" name="正方形/長方形 32"/>
            <p:cNvSpPr/>
            <p:nvPr/>
          </p:nvSpPr>
          <p:spPr>
            <a:xfrm>
              <a:off x="2627784" y="1654629"/>
              <a:ext cx="6140745" cy="206453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6802" y="1715364"/>
              <a:ext cx="6056283" cy="1942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6" name="角丸四角形 5"/>
          <p:cNvSpPr/>
          <p:nvPr/>
        </p:nvSpPr>
        <p:spPr>
          <a:xfrm>
            <a:off x="3585029" y="2571426"/>
            <a:ext cx="3525422" cy="359458"/>
          </a:xfrm>
          <a:prstGeom prst="roundRect">
            <a:avLst/>
          </a:prstGeom>
          <a:noFill/>
          <a:ln w="50800">
            <a:solidFill>
              <a:srgbClr val="F60AE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角丸四角形 34"/>
          <p:cNvSpPr/>
          <p:nvPr/>
        </p:nvSpPr>
        <p:spPr>
          <a:xfrm>
            <a:off x="7184146" y="2571426"/>
            <a:ext cx="1538939" cy="359458"/>
          </a:xfrm>
          <a:prstGeom prst="round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角丸四角形 35"/>
          <p:cNvSpPr/>
          <p:nvPr/>
        </p:nvSpPr>
        <p:spPr>
          <a:xfrm>
            <a:off x="1400422" y="4545414"/>
            <a:ext cx="2682887" cy="1403865"/>
          </a:xfrm>
          <a:prstGeom prst="roundRect">
            <a:avLst/>
          </a:prstGeom>
          <a:noFill/>
          <a:ln w="50800">
            <a:solidFill>
              <a:srgbClr val="F60AE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角丸四角形 37"/>
          <p:cNvSpPr/>
          <p:nvPr/>
        </p:nvSpPr>
        <p:spPr>
          <a:xfrm>
            <a:off x="4644008" y="4426856"/>
            <a:ext cx="2232248" cy="298287"/>
          </a:xfrm>
          <a:prstGeom prst="roundRect">
            <a:avLst/>
          </a:prstGeom>
          <a:noFill/>
          <a:ln w="50800">
            <a:solidFill>
              <a:srgbClr val="F60AEB"/>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角丸四角形 38"/>
          <p:cNvSpPr/>
          <p:nvPr/>
        </p:nvSpPr>
        <p:spPr>
          <a:xfrm>
            <a:off x="6935447" y="4409228"/>
            <a:ext cx="1787638" cy="359458"/>
          </a:xfrm>
          <a:prstGeom prst="round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下矢印 6"/>
          <p:cNvSpPr/>
          <p:nvPr/>
        </p:nvSpPr>
        <p:spPr>
          <a:xfrm rot="2361010">
            <a:off x="3247943" y="2846916"/>
            <a:ext cx="448310" cy="1755353"/>
          </a:xfrm>
          <a:custGeom>
            <a:avLst/>
            <a:gdLst>
              <a:gd name="connsiteX0" fmla="*/ 0 w 498625"/>
              <a:gd name="connsiteY0" fmla="*/ 1530852 h 1780164"/>
              <a:gd name="connsiteX1" fmla="*/ 124656 w 498625"/>
              <a:gd name="connsiteY1" fmla="*/ 1530852 h 1780164"/>
              <a:gd name="connsiteX2" fmla="*/ 124656 w 498625"/>
              <a:gd name="connsiteY2" fmla="*/ 0 h 1780164"/>
              <a:gd name="connsiteX3" fmla="*/ 373969 w 498625"/>
              <a:gd name="connsiteY3" fmla="*/ 0 h 1780164"/>
              <a:gd name="connsiteX4" fmla="*/ 373969 w 498625"/>
              <a:gd name="connsiteY4" fmla="*/ 1530852 h 1780164"/>
              <a:gd name="connsiteX5" fmla="*/ 498625 w 498625"/>
              <a:gd name="connsiteY5" fmla="*/ 1530852 h 1780164"/>
              <a:gd name="connsiteX6" fmla="*/ 249313 w 498625"/>
              <a:gd name="connsiteY6" fmla="*/ 1780164 h 1780164"/>
              <a:gd name="connsiteX7" fmla="*/ 0 w 498625"/>
              <a:gd name="connsiteY7" fmla="*/ 1530852 h 1780164"/>
              <a:gd name="connsiteX0" fmla="*/ 0 w 498625"/>
              <a:gd name="connsiteY0" fmla="*/ 1533992 h 1783304"/>
              <a:gd name="connsiteX1" fmla="*/ 124656 w 498625"/>
              <a:gd name="connsiteY1" fmla="*/ 1533992 h 1783304"/>
              <a:gd name="connsiteX2" fmla="*/ 197160 w 498625"/>
              <a:gd name="connsiteY2" fmla="*/ 0 h 1783304"/>
              <a:gd name="connsiteX3" fmla="*/ 373969 w 498625"/>
              <a:gd name="connsiteY3" fmla="*/ 3140 h 1783304"/>
              <a:gd name="connsiteX4" fmla="*/ 373969 w 498625"/>
              <a:gd name="connsiteY4" fmla="*/ 1533992 h 1783304"/>
              <a:gd name="connsiteX5" fmla="*/ 498625 w 498625"/>
              <a:gd name="connsiteY5" fmla="*/ 1533992 h 1783304"/>
              <a:gd name="connsiteX6" fmla="*/ 249313 w 498625"/>
              <a:gd name="connsiteY6" fmla="*/ 1783304 h 1783304"/>
              <a:gd name="connsiteX7" fmla="*/ 0 w 498625"/>
              <a:gd name="connsiteY7" fmla="*/ 1533992 h 1783304"/>
              <a:gd name="connsiteX0" fmla="*/ 0 w 498625"/>
              <a:gd name="connsiteY0" fmla="*/ 1533992 h 1783304"/>
              <a:gd name="connsiteX1" fmla="*/ 124656 w 498625"/>
              <a:gd name="connsiteY1" fmla="*/ 1533992 h 1783304"/>
              <a:gd name="connsiteX2" fmla="*/ 197160 w 498625"/>
              <a:gd name="connsiteY2" fmla="*/ 0 h 1783304"/>
              <a:gd name="connsiteX3" fmla="*/ 290242 w 498625"/>
              <a:gd name="connsiteY3" fmla="*/ 15483 h 1783304"/>
              <a:gd name="connsiteX4" fmla="*/ 373969 w 498625"/>
              <a:gd name="connsiteY4" fmla="*/ 1533992 h 1783304"/>
              <a:gd name="connsiteX5" fmla="*/ 498625 w 498625"/>
              <a:gd name="connsiteY5" fmla="*/ 1533992 h 1783304"/>
              <a:gd name="connsiteX6" fmla="*/ 249313 w 498625"/>
              <a:gd name="connsiteY6" fmla="*/ 1783304 h 1783304"/>
              <a:gd name="connsiteX7" fmla="*/ 0 w 498625"/>
              <a:gd name="connsiteY7" fmla="*/ 1533992 h 1783304"/>
              <a:gd name="connsiteX0" fmla="*/ 0 w 498625"/>
              <a:gd name="connsiteY0" fmla="*/ 1533992 h 1783304"/>
              <a:gd name="connsiteX1" fmla="*/ 124656 w 498625"/>
              <a:gd name="connsiteY1" fmla="*/ 1533992 h 1783304"/>
              <a:gd name="connsiteX2" fmla="*/ 197160 w 498625"/>
              <a:gd name="connsiteY2" fmla="*/ 0 h 1783304"/>
              <a:gd name="connsiteX3" fmla="*/ 226940 w 498625"/>
              <a:gd name="connsiteY3" fmla="*/ 29848 h 1783304"/>
              <a:gd name="connsiteX4" fmla="*/ 373969 w 498625"/>
              <a:gd name="connsiteY4" fmla="*/ 1533992 h 1783304"/>
              <a:gd name="connsiteX5" fmla="*/ 498625 w 498625"/>
              <a:gd name="connsiteY5" fmla="*/ 1533992 h 1783304"/>
              <a:gd name="connsiteX6" fmla="*/ 249313 w 498625"/>
              <a:gd name="connsiteY6" fmla="*/ 1783304 h 1783304"/>
              <a:gd name="connsiteX7" fmla="*/ 0 w 498625"/>
              <a:gd name="connsiteY7" fmla="*/ 1533992 h 1783304"/>
              <a:gd name="connsiteX0" fmla="*/ 0 w 498625"/>
              <a:gd name="connsiteY0" fmla="*/ 1521568 h 1770880"/>
              <a:gd name="connsiteX1" fmla="*/ 124656 w 498625"/>
              <a:gd name="connsiteY1" fmla="*/ 1521568 h 1770880"/>
              <a:gd name="connsiteX2" fmla="*/ 229890 w 498625"/>
              <a:gd name="connsiteY2" fmla="*/ 0 h 1770880"/>
              <a:gd name="connsiteX3" fmla="*/ 226940 w 498625"/>
              <a:gd name="connsiteY3" fmla="*/ 17424 h 1770880"/>
              <a:gd name="connsiteX4" fmla="*/ 373969 w 498625"/>
              <a:gd name="connsiteY4" fmla="*/ 1521568 h 1770880"/>
              <a:gd name="connsiteX5" fmla="*/ 498625 w 498625"/>
              <a:gd name="connsiteY5" fmla="*/ 1521568 h 1770880"/>
              <a:gd name="connsiteX6" fmla="*/ 249313 w 498625"/>
              <a:gd name="connsiteY6" fmla="*/ 1770880 h 1770880"/>
              <a:gd name="connsiteX7" fmla="*/ 0 w 498625"/>
              <a:gd name="connsiteY7" fmla="*/ 1521568 h 1770880"/>
              <a:gd name="connsiteX0" fmla="*/ 0 w 498625"/>
              <a:gd name="connsiteY0" fmla="*/ 1521568 h 1770880"/>
              <a:gd name="connsiteX1" fmla="*/ 124656 w 498625"/>
              <a:gd name="connsiteY1" fmla="*/ 1521568 h 1770880"/>
              <a:gd name="connsiteX2" fmla="*/ 229890 w 498625"/>
              <a:gd name="connsiteY2" fmla="*/ 0 h 1770880"/>
              <a:gd name="connsiteX3" fmla="*/ 226940 w 498625"/>
              <a:gd name="connsiteY3" fmla="*/ 17424 h 1770880"/>
              <a:gd name="connsiteX4" fmla="*/ 311438 w 498625"/>
              <a:gd name="connsiteY4" fmla="*/ 1524387 h 1770880"/>
              <a:gd name="connsiteX5" fmla="*/ 498625 w 498625"/>
              <a:gd name="connsiteY5" fmla="*/ 1521568 h 1770880"/>
              <a:gd name="connsiteX6" fmla="*/ 249313 w 498625"/>
              <a:gd name="connsiteY6" fmla="*/ 1770880 h 1770880"/>
              <a:gd name="connsiteX7" fmla="*/ 0 w 498625"/>
              <a:gd name="connsiteY7" fmla="*/ 1521568 h 1770880"/>
              <a:gd name="connsiteX0" fmla="*/ 0 w 412283"/>
              <a:gd name="connsiteY0" fmla="*/ 1521568 h 1770880"/>
              <a:gd name="connsiteX1" fmla="*/ 124656 w 412283"/>
              <a:gd name="connsiteY1" fmla="*/ 1521568 h 1770880"/>
              <a:gd name="connsiteX2" fmla="*/ 229890 w 412283"/>
              <a:gd name="connsiteY2" fmla="*/ 0 h 1770880"/>
              <a:gd name="connsiteX3" fmla="*/ 226940 w 412283"/>
              <a:gd name="connsiteY3" fmla="*/ 17424 h 1770880"/>
              <a:gd name="connsiteX4" fmla="*/ 311438 w 412283"/>
              <a:gd name="connsiteY4" fmla="*/ 1524387 h 1770880"/>
              <a:gd name="connsiteX5" fmla="*/ 412283 w 412283"/>
              <a:gd name="connsiteY5" fmla="*/ 1494155 h 1770880"/>
              <a:gd name="connsiteX6" fmla="*/ 249313 w 412283"/>
              <a:gd name="connsiteY6" fmla="*/ 1770880 h 1770880"/>
              <a:gd name="connsiteX7" fmla="*/ 0 w 412283"/>
              <a:gd name="connsiteY7" fmla="*/ 1521568 h 1770880"/>
              <a:gd name="connsiteX0" fmla="*/ 0 w 412283"/>
              <a:gd name="connsiteY0" fmla="*/ 1521568 h 1770880"/>
              <a:gd name="connsiteX1" fmla="*/ 188929 w 412283"/>
              <a:gd name="connsiteY1" fmla="*/ 1500408 h 1770880"/>
              <a:gd name="connsiteX2" fmla="*/ 229890 w 412283"/>
              <a:gd name="connsiteY2" fmla="*/ 0 h 1770880"/>
              <a:gd name="connsiteX3" fmla="*/ 226940 w 412283"/>
              <a:gd name="connsiteY3" fmla="*/ 17424 h 1770880"/>
              <a:gd name="connsiteX4" fmla="*/ 311438 w 412283"/>
              <a:gd name="connsiteY4" fmla="*/ 1524387 h 1770880"/>
              <a:gd name="connsiteX5" fmla="*/ 412283 w 412283"/>
              <a:gd name="connsiteY5" fmla="*/ 1494155 h 1770880"/>
              <a:gd name="connsiteX6" fmla="*/ 249313 w 412283"/>
              <a:gd name="connsiteY6" fmla="*/ 1770880 h 1770880"/>
              <a:gd name="connsiteX7" fmla="*/ 0 w 412283"/>
              <a:gd name="connsiteY7" fmla="*/ 1521568 h 1770880"/>
              <a:gd name="connsiteX0" fmla="*/ 0 w 363884"/>
              <a:gd name="connsiteY0" fmla="*/ 1480253 h 1770880"/>
              <a:gd name="connsiteX1" fmla="*/ 140530 w 363884"/>
              <a:gd name="connsiteY1" fmla="*/ 1500408 h 1770880"/>
              <a:gd name="connsiteX2" fmla="*/ 181491 w 363884"/>
              <a:gd name="connsiteY2" fmla="*/ 0 h 1770880"/>
              <a:gd name="connsiteX3" fmla="*/ 178541 w 363884"/>
              <a:gd name="connsiteY3" fmla="*/ 17424 h 1770880"/>
              <a:gd name="connsiteX4" fmla="*/ 263039 w 363884"/>
              <a:gd name="connsiteY4" fmla="*/ 1524387 h 1770880"/>
              <a:gd name="connsiteX5" fmla="*/ 363884 w 363884"/>
              <a:gd name="connsiteY5" fmla="*/ 1494155 h 1770880"/>
              <a:gd name="connsiteX6" fmla="*/ 200914 w 363884"/>
              <a:gd name="connsiteY6" fmla="*/ 1770880 h 1770880"/>
              <a:gd name="connsiteX7" fmla="*/ 0 w 363884"/>
              <a:gd name="connsiteY7" fmla="*/ 1480253 h 1770880"/>
              <a:gd name="connsiteX0" fmla="*/ 0 w 363884"/>
              <a:gd name="connsiteY0" fmla="*/ 1480253 h 1770880"/>
              <a:gd name="connsiteX1" fmla="*/ 151730 w 363884"/>
              <a:gd name="connsiteY1" fmla="*/ 1504111 h 1770880"/>
              <a:gd name="connsiteX2" fmla="*/ 181491 w 363884"/>
              <a:gd name="connsiteY2" fmla="*/ 0 h 1770880"/>
              <a:gd name="connsiteX3" fmla="*/ 178541 w 363884"/>
              <a:gd name="connsiteY3" fmla="*/ 17424 h 1770880"/>
              <a:gd name="connsiteX4" fmla="*/ 263039 w 363884"/>
              <a:gd name="connsiteY4" fmla="*/ 1524387 h 1770880"/>
              <a:gd name="connsiteX5" fmla="*/ 363884 w 363884"/>
              <a:gd name="connsiteY5" fmla="*/ 1494155 h 1770880"/>
              <a:gd name="connsiteX6" fmla="*/ 200914 w 363884"/>
              <a:gd name="connsiteY6" fmla="*/ 1770880 h 1770880"/>
              <a:gd name="connsiteX7" fmla="*/ 0 w 363884"/>
              <a:gd name="connsiteY7" fmla="*/ 1480253 h 1770880"/>
              <a:gd name="connsiteX0" fmla="*/ 0 w 301728"/>
              <a:gd name="connsiteY0" fmla="*/ 1481904 h 1770880"/>
              <a:gd name="connsiteX1" fmla="*/ 89574 w 301728"/>
              <a:gd name="connsiteY1" fmla="*/ 1504111 h 1770880"/>
              <a:gd name="connsiteX2" fmla="*/ 119335 w 301728"/>
              <a:gd name="connsiteY2" fmla="*/ 0 h 1770880"/>
              <a:gd name="connsiteX3" fmla="*/ 116385 w 301728"/>
              <a:gd name="connsiteY3" fmla="*/ 17424 h 1770880"/>
              <a:gd name="connsiteX4" fmla="*/ 200883 w 301728"/>
              <a:gd name="connsiteY4" fmla="*/ 1524387 h 1770880"/>
              <a:gd name="connsiteX5" fmla="*/ 301728 w 301728"/>
              <a:gd name="connsiteY5" fmla="*/ 1494155 h 1770880"/>
              <a:gd name="connsiteX6" fmla="*/ 138758 w 301728"/>
              <a:gd name="connsiteY6" fmla="*/ 1770880 h 1770880"/>
              <a:gd name="connsiteX7" fmla="*/ 0 w 301728"/>
              <a:gd name="connsiteY7" fmla="*/ 1481904 h 1770880"/>
              <a:gd name="connsiteX0" fmla="*/ 0 w 314611"/>
              <a:gd name="connsiteY0" fmla="*/ 1471346 h 1770880"/>
              <a:gd name="connsiteX1" fmla="*/ 102457 w 314611"/>
              <a:gd name="connsiteY1" fmla="*/ 1504111 h 1770880"/>
              <a:gd name="connsiteX2" fmla="*/ 132218 w 314611"/>
              <a:gd name="connsiteY2" fmla="*/ 0 h 1770880"/>
              <a:gd name="connsiteX3" fmla="*/ 129268 w 314611"/>
              <a:gd name="connsiteY3" fmla="*/ 17424 h 1770880"/>
              <a:gd name="connsiteX4" fmla="*/ 213766 w 314611"/>
              <a:gd name="connsiteY4" fmla="*/ 1524387 h 1770880"/>
              <a:gd name="connsiteX5" fmla="*/ 314611 w 314611"/>
              <a:gd name="connsiteY5" fmla="*/ 1494155 h 1770880"/>
              <a:gd name="connsiteX6" fmla="*/ 151641 w 314611"/>
              <a:gd name="connsiteY6" fmla="*/ 1770880 h 1770880"/>
              <a:gd name="connsiteX7" fmla="*/ 0 w 314611"/>
              <a:gd name="connsiteY7" fmla="*/ 1471346 h 177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4611" h="1770880">
                <a:moveTo>
                  <a:pt x="0" y="1471346"/>
                </a:moveTo>
                <a:lnTo>
                  <a:pt x="102457" y="1504111"/>
                </a:lnTo>
                <a:lnTo>
                  <a:pt x="132218" y="0"/>
                </a:lnTo>
                <a:lnTo>
                  <a:pt x="129268" y="17424"/>
                </a:lnTo>
                <a:lnTo>
                  <a:pt x="213766" y="1524387"/>
                </a:lnTo>
                <a:lnTo>
                  <a:pt x="314611" y="1494155"/>
                </a:lnTo>
                <a:lnTo>
                  <a:pt x="151641" y="1770880"/>
                </a:lnTo>
                <a:lnTo>
                  <a:pt x="0" y="1471346"/>
                </a:lnTo>
                <a:close/>
              </a:path>
            </a:pathLst>
          </a:custGeom>
          <a:pattFill prst="dkHorz">
            <a:fgClr>
              <a:srgbClr val="F60AEB"/>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下矢印 6"/>
          <p:cNvSpPr/>
          <p:nvPr/>
        </p:nvSpPr>
        <p:spPr>
          <a:xfrm>
            <a:off x="5368099" y="2955710"/>
            <a:ext cx="448310" cy="1439438"/>
          </a:xfrm>
          <a:custGeom>
            <a:avLst/>
            <a:gdLst>
              <a:gd name="connsiteX0" fmla="*/ 0 w 498625"/>
              <a:gd name="connsiteY0" fmla="*/ 1530852 h 1780164"/>
              <a:gd name="connsiteX1" fmla="*/ 124656 w 498625"/>
              <a:gd name="connsiteY1" fmla="*/ 1530852 h 1780164"/>
              <a:gd name="connsiteX2" fmla="*/ 124656 w 498625"/>
              <a:gd name="connsiteY2" fmla="*/ 0 h 1780164"/>
              <a:gd name="connsiteX3" fmla="*/ 373969 w 498625"/>
              <a:gd name="connsiteY3" fmla="*/ 0 h 1780164"/>
              <a:gd name="connsiteX4" fmla="*/ 373969 w 498625"/>
              <a:gd name="connsiteY4" fmla="*/ 1530852 h 1780164"/>
              <a:gd name="connsiteX5" fmla="*/ 498625 w 498625"/>
              <a:gd name="connsiteY5" fmla="*/ 1530852 h 1780164"/>
              <a:gd name="connsiteX6" fmla="*/ 249313 w 498625"/>
              <a:gd name="connsiteY6" fmla="*/ 1780164 h 1780164"/>
              <a:gd name="connsiteX7" fmla="*/ 0 w 498625"/>
              <a:gd name="connsiteY7" fmla="*/ 1530852 h 1780164"/>
              <a:gd name="connsiteX0" fmla="*/ 0 w 498625"/>
              <a:gd name="connsiteY0" fmla="*/ 1533992 h 1783304"/>
              <a:gd name="connsiteX1" fmla="*/ 124656 w 498625"/>
              <a:gd name="connsiteY1" fmla="*/ 1533992 h 1783304"/>
              <a:gd name="connsiteX2" fmla="*/ 197160 w 498625"/>
              <a:gd name="connsiteY2" fmla="*/ 0 h 1783304"/>
              <a:gd name="connsiteX3" fmla="*/ 373969 w 498625"/>
              <a:gd name="connsiteY3" fmla="*/ 3140 h 1783304"/>
              <a:gd name="connsiteX4" fmla="*/ 373969 w 498625"/>
              <a:gd name="connsiteY4" fmla="*/ 1533992 h 1783304"/>
              <a:gd name="connsiteX5" fmla="*/ 498625 w 498625"/>
              <a:gd name="connsiteY5" fmla="*/ 1533992 h 1783304"/>
              <a:gd name="connsiteX6" fmla="*/ 249313 w 498625"/>
              <a:gd name="connsiteY6" fmla="*/ 1783304 h 1783304"/>
              <a:gd name="connsiteX7" fmla="*/ 0 w 498625"/>
              <a:gd name="connsiteY7" fmla="*/ 1533992 h 1783304"/>
              <a:gd name="connsiteX0" fmla="*/ 0 w 498625"/>
              <a:gd name="connsiteY0" fmla="*/ 1533992 h 1783304"/>
              <a:gd name="connsiteX1" fmla="*/ 124656 w 498625"/>
              <a:gd name="connsiteY1" fmla="*/ 1533992 h 1783304"/>
              <a:gd name="connsiteX2" fmla="*/ 197160 w 498625"/>
              <a:gd name="connsiteY2" fmla="*/ 0 h 1783304"/>
              <a:gd name="connsiteX3" fmla="*/ 290242 w 498625"/>
              <a:gd name="connsiteY3" fmla="*/ 15483 h 1783304"/>
              <a:gd name="connsiteX4" fmla="*/ 373969 w 498625"/>
              <a:gd name="connsiteY4" fmla="*/ 1533992 h 1783304"/>
              <a:gd name="connsiteX5" fmla="*/ 498625 w 498625"/>
              <a:gd name="connsiteY5" fmla="*/ 1533992 h 1783304"/>
              <a:gd name="connsiteX6" fmla="*/ 249313 w 498625"/>
              <a:gd name="connsiteY6" fmla="*/ 1783304 h 1783304"/>
              <a:gd name="connsiteX7" fmla="*/ 0 w 498625"/>
              <a:gd name="connsiteY7" fmla="*/ 1533992 h 1783304"/>
              <a:gd name="connsiteX0" fmla="*/ 0 w 498625"/>
              <a:gd name="connsiteY0" fmla="*/ 1533992 h 1783304"/>
              <a:gd name="connsiteX1" fmla="*/ 124656 w 498625"/>
              <a:gd name="connsiteY1" fmla="*/ 1533992 h 1783304"/>
              <a:gd name="connsiteX2" fmla="*/ 197160 w 498625"/>
              <a:gd name="connsiteY2" fmla="*/ 0 h 1783304"/>
              <a:gd name="connsiteX3" fmla="*/ 226940 w 498625"/>
              <a:gd name="connsiteY3" fmla="*/ 29848 h 1783304"/>
              <a:gd name="connsiteX4" fmla="*/ 373969 w 498625"/>
              <a:gd name="connsiteY4" fmla="*/ 1533992 h 1783304"/>
              <a:gd name="connsiteX5" fmla="*/ 498625 w 498625"/>
              <a:gd name="connsiteY5" fmla="*/ 1533992 h 1783304"/>
              <a:gd name="connsiteX6" fmla="*/ 249313 w 498625"/>
              <a:gd name="connsiteY6" fmla="*/ 1783304 h 1783304"/>
              <a:gd name="connsiteX7" fmla="*/ 0 w 498625"/>
              <a:gd name="connsiteY7" fmla="*/ 1533992 h 1783304"/>
              <a:gd name="connsiteX0" fmla="*/ 0 w 498625"/>
              <a:gd name="connsiteY0" fmla="*/ 1521568 h 1770880"/>
              <a:gd name="connsiteX1" fmla="*/ 124656 w 498625"/>
              <a:gd name="connsiteY1" fmla="*/ 1521568 h 1770880"/>
              <a:gd name="connsiteX2" fmla="*/ 229890 w 498625"/>
              <a:gd name="connsiteY2" fmla="*/ 0 h 1770880"/>
              <a:gd name="connsiteX3" fmla="*/ 226940 w 498625"/>
              <a:gd name="connsiteY3" fmla="*/ 17424 h 1770880"/>
              <a:gd name="connsiteX4" fmla="*/ 373969 w 498625"/>
              <a:gd name="connsiteY4" fmla="*/ 1521568 h 1770880"/>
              <a:gd name="connsiteX5" fmla="*/ 498625 w 498625"/>
              <a:gd name="connsiteY5" fmla="*/ 1521568 h 1770880"/>
              <a:gd name="connsiteX6" fmla="*/ 249313 w 498625"/>
              <a:gd name="connsiteY6" fmla="*/ 1770880 h 1770880"/>
              <a:gd name="connsiteX7" fmla="*/ 0 w 498625"/>
              <a:gd name="connsiteY7" fmla="*/ 1521568 h 1770880"/>
              <a:gd name="connsiteX0" fmla="*/ 0 w 498625"/>
              <a:gd name="connsiteY0" fmla="*/ 1521568 h 1770880"/>
              <a:gd name="connsiteX1" fmla="*/ 124656 w 498625"/>
              <a:gd name="connsiteY1" fmla="*/ 1521568 h 1770880"/>
              <a:gd name="connsiteX2" fmla="*/ 229890 w 498625"/>
              <a:gd name="connsiteY2" fmla="*/ 0 h 1770880"/>
              <a:gd name="connsiteX3" fmla="*/ 226940 w 498625"/>
              <a:gd name="connsiteY3" fmla="*/ 17424 h 1770880"/>
              <a:gd name="connsiteX4" fmla="*/ 311438 w 498625"/>
              <a:gd name="connsiteY4" fmla="*/ 1524387 h 1770880"/>
              <a:gd name="connsiteX5" fmla="*/ 498625 w 498625"/>
              <a:gd name="connsiteY5" fmla="*/ 1521568 h 1770880"/>
              <a:gd name="connsiteX6" fmla="*/ 249313 w 498625"/>
              <a:gd name="connsiteY6" fmla="*/ 1770880 h 1770880"/>
              <a:gd name="connsiteX7" fmla="*/ 0 w 498625"/>
              <a:gd name="connsiteY7" fmla="*/ 1521568 h 1770880"/>
              <a:gd name="connsiteX0" fmla="*/ 0 w 412283"/>
              <a:gd name="connsiteY0" fmla="*/ 1521568 h 1770880"/>
              <a:gd name="connsiteX1" fmla="*/ 124656 w 412283"/>
              <a:gd name="connsiteY1" fmla="*/ 1521568 h 1770880"/>
              <a:gd name="connsiteX2" fmla="*/ 229890 w 412283"/>
              <a:gd name="connsiteY2" fmla="*/ 0 h 1770880"/>
              <a:gd name="connsiteX3" fmla="*/ 226940 w 412283"/>
              <a:gd name="connsiteY3" fmla="*/ 17424 h 1770880"/>
              <a:gd name="connsiteX4" fmla="*/ 311438 w 412283"/>
              <a:gd name="connsiteY4" fmla="*/ 1524387 h 1770880"/>
              <a:gd name="connsiteX5" fmla="*/ 412283 w 412283"/>
              <a:gd name="connsiteY5" fmla="*/ 1494155 h 1770880"/>
              <a:gd name="connsiteX6" fmla="*/ 249313 w 412283"/>
              <a:gd name="connsiteY6" fmla="*/ 1770880 h 1770880"/>
              <a:gd name="connsiteX7" fmla="*/ 0 w 412283"/>
              <a:gd name="connsiteY7" fmla="*/ 1521568 h 1770880"/>
              <a:gd name="connsiteX0" fmla="*/ 0 w 412283"/>
              <a:gd name="connsiteY0" fmla="*/ 1521568 h 1770880"/>
              <a:gd name="connsiteX1" fmla="*/ 188929 w 412283"/>
              <a:gd name="connsiteY1" fmla="*/ 1500408 h 1770880"/>
              <a:gd name="connsiteX2" fmla="*/ 229890 w 412283"/>
              <a:gd name="connsiteY2" fmla="*/ 0 h 1770880"/>
              <a:gd name="connsiteX3" fmla="*/ 226940 w 412283"/>
              <a:gd name="connsiteY3" fmla="*/ 17424 h 1770880"/>
              <a:gd name="connsiteX4" fmla="*/ 311438 w 412283"/>
              <a:gd name="connsiteY4" fmla="*/ 1524387 h 1770880"/>
              <a:gd name="connsiteX5" fmla="*/ 412283 w 412283"/>
              <a:gd name="connsiteY5" fmla="*/ 1494155 h 1770880"/>
              <a:gd name="connsiteX6" fmla="*/ 249313 w 412283"/>
              <a:gd name="connsiteY6" fmla="*/ 1770880 h 1770880"/>
              <a:gd name="connsiteX7" fmla="*/ 0 w 412283"/>
              <a:gd name="connsiteY7" fmla="*/ 1521568 h 1770880"/>
              <a:gd name="connsiteX0" fmla="*/ 0 w 363884"/>
              <a:gd name="connsiteY0" fmla="*/ 1480253 h 1770880"/>
              <a:gd name="connsiteX1" fmla="*/ 140530 w 363884"/>
              <a:gd name="connsiteY1" fmla="*/ 1500408 h 1770880"/>
              <a:gd name="connsiteX2" fmla="*/ 181491 w 363884"/>
              <a:gd name="connsiteY2" fmla="*/ 0 h 1770880"/>
              <a:gd name="connsiteX3" fmla="*/ 178541 w 363884"/>
              <a:gd name="connsiteY3" fmla="*/ 17424 h 1770880"/>
              <a:gd name="connsiteX4" fmla="*/ 263039 w 363884"/>
              <a:gd name="connsiteY4" fmla="*/ 1524387 h 1770880"/>
              <a:gd name="connsiteX5" fmla="*/ 363884 w 363884"/>
              <a:gd name="connsiteY5" fmla="*/ 1494155 h 1770880"/>
              <a:gd name="connsiteX6" fmla="*/ 200914 w 363884"/>
              <a:gd name="connsiteY6" fmla="*/ 1770880 h 1770880"/>
              <a:gd name="connsiteX7" fmla="*/ 0 w 363884"/>
              <a:gd name="connsiteY7" fmla="*/ 1480253 h 1770880"/>
              <a:gd name="connsiteX0" fmla="*/ 0 w 363884"/>
              <a:gd name="connsiteY0" fmla="*/ 1480253 h 1770880"/>
              <a:gd name="connsiteX1" fmla="*/ 151730 w 363884"/>
              <a:gd name="connsiteY1" fmla="*/ 1504111 h 1770880"/>
              <a:gd name="connsiteX2" fmla="*/ 181491 w 363884"/>
              <a:gd name="connsiteY2" fmla="*/ 0 h 1770880"/>
              <a:gd name="connsiteX3" fmla="*/ 178541 w 363884"/>
              <a:gd name="connsiteY3" fmla="*/ 17424 h 1770880"/>
              <a:gd name="connsiteX4" fmla="*/ 263039 w 363884"/>
              <a:gd name="connsiteY4" fmla="*/ 1524387 h 1770880"/>
              <a:gd name="connsiteX5" fmla="*/ 363884 w 363884"/>
              <a:gd name="connsiteY5" fmla="*/ 1494155 h 1770880"/>
              <a:gd name="connsiteX6" fmla="*/ 200914 w 363884"/>
              <a:gd name="connsiteY6" fmla="*/ 1770880 h 1770880"/>
              <a:gd name="connsiteX7" fmla="*/ 0 w 363884"/>
              <a:gd name="connsiteY7" fmla="*/ 1480253 h 1770880"/>
              <a:gd name="connsiteX0" fmla="*/ 0 w 301728"/>
              <a:gd name="connsiteY0" fmla="*/ 1481904 h 1770880"/>
              <a:gd name="connsiteX1" fmla="*/ 89574 w 301728"/>
              <a:gd name="connsiteY1" fmla="*/ 1504111 h 1770880"/>
              <a:gd name="connsiteX2" fmla="*/ 119335 w 301728"/>
              <a:gd name="connsiteY2" fmla="*/ 0 h 1770880"/>
              <a:gd name="connsiteX3" fmla="*/ 116385 w 301728"/>
              <a:gd name="connsiteY3" fmla="*/ 17424 h 1770880"/>
              <a:gd name="connsiteX4" fmla="*/ 200883 w 301728"/>
              <a:gd name="connsiteY4" fmla="*/ 1524387 h 1770880"/>
              <a:gd name="connsiteX5" fmla="*/ 301728 w 301728"/>
              <a:gd name="connsiteY5" fmla="*/ 1494155 h 1770880"/>
              <a:gd name="connsiteX6" fmla="*/ 138758 w 301728"/>
              <a:gd name="connsiteY6" fmla="*/ 1770880 h 1770880"/>
              <a:gd name="connsiteX7" fmla="*/ 0 w 301728"/>
              <a:gd name="connsiteY7" fmla="*/ 1481904 h 1770880"/>
              <a:gd name="connsiteX0" fmla="*/ 0 w 314611"/>
              <a:gd name="connsiteY0" fmla="*/ 1471346 h 1770880"/>
              <a:gd name="connsiteX1" fmla="*/ 102457 w 314611"/>
              <a:gd name="connsiteY1" fmla="*/ 1504111 h 1770880"/>
              <a:gd name="connsiteX2" fmla="*/ 132218 w 314611"/>
              <a:gd name="connsiteY2" fmla="*/ 0 h 1770880"/>
              <a:gd name="connsiteX3" fmla="*/ 129268 w 314611"/>
              <a:gd name="connsiteY3" fmla="*/ 17424 h 1770880"/>
              <a:gd name="connsiteX4" fmla="*/ 213766 w 314611"/>
              <a:gd name="connsiteY4" fmla="*/ 1524387 h 1770880"/>
              <a:gd name="connsiteX5" fmla="*/ 314611 w 314611"/>
              <a:gd name="connsiteY5" fmla="*/ 1494155 h 1770880"/>
              <a:gd name="connsiteX6" fmla="*/ 151641 w 314611"/>
              <a:gd name="connsiteY6" fmla="*/ 1770880 h 1770880"/>
              <a:gd name="connsiteX7" fmla="*/ 0 w 314611"/>
              <a:gd name="connsiteY7" fmla="*/ 1471346 h 177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4611" h="1770880">
                <a:moveTo>
                  <a:pt x="0" y="1471346"/>
                </a:moveTo>
                <a:lnTo>
                  <a:pt x="102457" y="1504111"/>
                </a:lnTo>
                <a:lnTo>
                  <a:pt x="132218" y="0"/>
                </a:lnTo>
                <a:lnTo>
                  <a:pt x="129268" y="17424"/>
                </a:lnTo>
                <a:lnTo>
                  <a:pt x="213766" y="1524387"/>
                </a:lnTo>
                <a:lnTo>
                  <a:pt x="314611" y="1494155"/>
                </a:lnTo>
                <a:lnTo>
                  <a:pt x="151641" y="1770880"/>
                </a:lnTo>
                <a:lnTo>
                  <a:pt x="0" y="1471346"/>
                </a:lnTo>
                <a:close/>
              </a:path>
            </a:pathLst>
          </a:custGeom>
          <a:pattFill prst="dkHorz">
            <a:fgClr>
              <a:srgbClr val="F60AEB"/>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下矢印 6"/>
          <p:cNvSpPr/>
          <p:nvPr/>
        </p:nvSpPr>
        <p:spPr>
          <a:xfrm>
            <a:off x="7936879" y="2930884"/>
            <a:ext cx="448310" cy="1439438"/>
          </a:xfrm>
          <a:custGeom>
            <a:avLst/>
            <a:gdLst>
              <a:gd name="connsiteX0" fmla="*/ 0 w 498625"/>
              <a:gd name="connsiteY0" fmla="*/ 1530852 h 1780164"/>
              <a:gd name="connsiteX1" fmla="*/ 124656 w 498625"/>
              <a:gd name="connsiteY1" fmla="*/ 1530852 h 1780164"/>
              <a:gd name="connsiteX2" fmla="*/ 124656 w 498625"/>
              <a:gd name="connsiteY2" fmla="*/ 0 h 1780164"/>
              <a:gd name="connsiteX3" fmla="*/ 373969 w 498625"/>
              <a:gd name="connsiteY3" fmla="*/ 0 h 1780164"/>
              <a:gd name="connsiteX4" fmla="*/ 373969 w 498625"/>
              <a:gd name="connsiteY4" fmla="*/ 1530852 h 1780164"/>
              <a:gd name="connsiteX5" fmla="*/ 498625 w 498625"/>
              <a:gd name="connsiteY5" fmla="*/ 1530852 h 1780164"/>
              <a:gd name="connsiteX6" fmla="*/ 249313 w 498625"/>
              <a:gd name="connsiteY6" fmla="*/ 1780164 h 1780164"/>
              <a:gd name="connsiteX7" fmla="*/ 0 w 498625"/>
              <a:gd name="connsiteY7" fmla="*/ 1530852 h 1780164"/>
              <a:gd name="connsiteX0" fmla="*/ 0 w 498625"/>
              <a:gd name="connsiteY0" fmla="*/ 1533992 h 1783304"/>
              <a:gd name="connsiteX1" fmla="*/ 124656 w 498625"/>
              <a:gd name="connsiteY1" fmla="*/ 1533992 h 1783304"/>
              <a:gd name="connsiteX2" fmla="*/ 197160 w 498625"/>
              <a:gd name="connsiteY2" fmla="*/ 0 h 1783304"/>
              <a:gd name="connsiteX3" fmla="*/ 373969 w 498625"/>
              <a:gd name="connsiteY3" fmla="*/ 3140 h 1783304"/>
              <a:gd name="connsiteX4" fmla="*/ 373969 w 498625"/>
              <a:gd name="connsiteY4" fmla="*/ 1533992 h 1783304"/>
              <a:gd name="connsiteX5" fmla="*/ 498625 w 498625"/>
              <a:gd name="connsiteY5" fmla="*/ 1533992 h 1783304"/>
              <a:gd name="connsiteX6" fmla="*/ 249313 w 498625"/>
              <a:gd name="connsiteY6" fmla="*/ 1783304 h 1783304"/>
              <a:gd name="connsiteX7" fmla="*/ 0 w 498625"/>
              <a:gd name="connsiteY7" fmla="*/ 1533992 h 1783304"/>
              <a:gd name="connsiteX0" fmla="*/ 0 w 498625"/>
              <a:gd name="connsiteY0" fmla="*/ 1533992 h 1783304"/>
              <a:gd name="connsiteX1" fmla="*/ 124656 w 498625"/>
              <a:gd name="connsiteY1" fmla="*/ 1533992 h 1783304"/>
              <a:gd name="connsiteX2" fmla="*/ 197160 w 498625"/>
              <a:gd name="connsiteY2" fmla="*/ 0 h 1783304"/>
              <a:gd name="connsiteX3" fmla="*/ 290242 w 498625"/>
              <a:gd name="connsiteY3" fmla="*/ 15483 h 1783304"/>
              <a:gd name="connsiteX4" fmla="*/ 373969 w 498625"/>
              <a:gd name="connsiteY4" fmla="*/ 1533992 h 1783304"/>
              <a:gd name="connsiteX5" fmla="*/ 498625 w 498625"/>
              <a:gd name="connsiteY5" fmla="*/ 1533992 h 1783304"/>
              <a:gd name="connsiteX6" fmla="*/ 249313 w 498625"/>
              <a:gd name="connsiteY6" fmla="*/ 1783304 h 1783304"/>
              <a:gd name="connsiteX7" fmla="*/ 0 w 498625"/>
              <a:gd name="connsiteY7" fmla="*/ 1533992 h 1783304"/>
              <a:gd name="connsiteX0" fmla="*/ 0 w 498625"/>
              <a:gd name="connsiteY0" fmla="*/ 1533992 h 1783304"/>
              <a:gd name="connsiteX1" fmla="*/ 124656 w 498625"/>
              <a:gd name="connsiteY1" fmla="*/ 1533992 h 1783304"/>
              <a:gd name="connsiteX2" fmla="*/ 197160 w 498625"/>
              <a:gd name="connsiteY2" fmla="*/ 0 h 1783304"/>
              <a:gd name="connsiteX3" fmla="*/ 226940 w 498625"/>
              <a:gd name="connsiteY3" fmla="*/ 29848 h 1783304"/>
              <a:gd name="connsiteX4" fmla="*/ 373969 w 498625"/>
              <a:gd name="connsiteY4" fmla="*/ 1533992 h 1783304"/>
              <a:gd name="connsiteX5" fmla="*/ 498625 w 498625"/>
              <a:gd name="connsiteY5" fmla="*/ 1533992 h 1783304"/>
              <a:gd name="connsiteX6" fmla="*/ 249313 w 498625"/>
              <a:gd name="connsiteY6" fmla="*/ 1783304 h 1783304"/>
              <a:gd name="connsiteX7" fmla="*/ 0 w 498625"/>
              <a:gd name="connsiteY7" fmla="*/ 1533992 h 1783304"/>
              <a:gd name="connsiteX0" fmla="*/ 0 w 498625"/>
              <a:gd name="connsiteY0" fmla="*/ 1521568 h 1770880"/>
              <a:gd name="connsiteX1" fmla="*/ 124656 w 498625"/>
              <a:gd name="connsiteY1" fmla="*/ 1521568 h 1770880"/>
              <a:gd name="connsiteX2" fmla="*/ 229890 w 498625"/>
              <a:gd name="connsiteY2" fmla="*/ 0 h 1770880"/>
              <a:gd name="connsiteX3" fmla="*/ 226940 w 498625"/>
              <a:gd name="connsiteY3" fmla="*/ 17424 h 1770880"/>
              <a:gd name="connsiteX4" fmla="*/ 373969 w 498625"/>
              <a:gd name="connsiteY4" fmla="*/ 1521568 h 1770880"/>
              <a:gd name="connsiteX5" fmla="*/ 498625 w 498625"/>
              <a:gd name="connsiteY5" fmla="*/ 1521568 h 1770880"/>
              <a:gd name="connsiteX6" fmla="*/ 249313 w 498625"/>
              <a:gd name="connsiteY6" fmla="*/ 1770880 h 1770880"/>
              <a:gd name="connsiteX7" fmla="*/ 0 w 498625"/>
              <a:gd name="connsiteY7" fmla="*/ 1521568 h 1770880"/>
              <a:gd name="connsiteX0" fmla="*/ 0 w 498625"/>
              <a:gd name="connsiteY0" fmla="*/ 1521568 h 1770880"/>
              <a:gd name="connsiteX1" fmla="*/ 124656 w 498625"/>
              <a:gd name="connsiteY1" fmla="*/ 1521568 h 1770880"/>
              <a:gd name="connsiteX2" fmla="*/ 229890 w 498625"/>
              <a:gd name="connsiteY2" fmla="*/ 0 h 1770880"/>
              <a:gd name="connsiteX3" fmla="*/ 226940 w 498625"/>
              <a:gd name="connsiteY3" fmla="*/ 17424 h 1770880"/>
              <a:gd name="connsiteX4" fmla="*/ 311438 w 498625"/>
              <a:gd name="connsiteY4" fmla="*/ 1524387 h 1770880"/>
              <a:gd name="connsiteX5" fmla="*/ 498625 w 498625"/>
              <a:gd name="connsiteY5" fmla="*/ 1521568 h 1770880"/>
              <a:gd name="connsiteX6" fmla="*/ 249313 w 498625"/>
              <a:gd name="connsiteY6" fmla="*/ 1770880 h 1770880"/>
              <a:gd name="connsiteX7" fmla="*/ 0 w 498625"/>
              <a:gd name="connsiteY7" fmla="*/ 1521568 h 1770880"/>
              <a:gd name="connsiteX0" fmla="*/ 0 w 412283"/>
              <a:gd name="connsiteY0" fmla="*/ 1521568 h 1770880"/>
              <a:gd name="connsiteX1" fmla="*/ 124656 w 412283"/>
              <a:gd name="connsiteY1" fmla="*/ 1521568 h 1770880"/>
              <a:gd name="connsiteX2" fmla="*/ 229890 w 412283"/>
              <a:gd name="connsiteY2" fmla="*/ 0 h 1770880"/>
              <a:gd name="connsiteX3" fmla="*/ 226940 w 412283"/>
              <a:gd name="connsiteY3" fmla="*/ 17424 h 1770880"/>
              <a:gd name="connsiteX4" fmla="*/ 311438 w 412283"/>
              <a:gd name="connsiteY4" fmla="*/ 1524387 h 1770880"/>
              <a:gd name="connsiteX5" fmla="*/ 412283 w 412283"/>
              <a:gd name="connsiteY5" fmla="*/ 1494155 h 1770880"/>
              <a:gd name="connsiteX6" fmla="*/ 249313 w 412283"/>
              <a:gd name="connsiteY6" fmla="*/ 1770880 h 1770880"/>
              <a:gd name="connsiteX7" fmla="*/ 0 w 412283"/>
              <a:gd name="connsiteY7" fmla="*/ 1521568 h 1770880"/>
              <a:gd name="connsiteX0" fmla="*/ 0 w 412283"/>
              <a:gd name="connsiteY0" fmla="*/ 1521568 h 1770880"/>
              <a:gd name="connsiteX1" fmla="*/ 188929 w 412283"/>
              <a:gd name="connsiteY1" fmla="*/ 1500408 h 1770880"/>
              <a:gd name="connsiteX2" fmla="*/ 229890 w 412283"/>
              <a:gd name="connsiteY2" fmla="*/ 0 h 1770880"/>
              <a:gd name="connsiteX3" fmla="*/ 226940 w 412283"/>
              <a:gd name="connsiteY3" fmla="*/ 17424 h 1770880"/>
              <a:gd name="connsiteX4" fmla="*/ 311438 w 412283"/>
              <a:gd name="connsiteY4" fmla="*/ 1524387 h 1770880"/>
              <a:gd name="connsiteX5" fmla="*/ 412283 w 412283"/>
              <a:gd name="connsiteY5" fmla="*/ 1494155 h 1770880"/>
              <a:gd name="connsiteX6" fmla="*/ 249313 w 412283"/>
              <a:gd name="connsiteY6" fmla="*/ 1770880 h 1770880"/>
              <a:gd name="connsiteX7" fmla="*/ 0 w 412283"/>
              <a:gd name="connsiteY7" fmla="*/ 1521568 h 1770880"/>
              <a:gd name="connsiteX0" fmla="*/ 0 w 363884"/>
              <a:gd name="connsiteY0" fmla="*/ 1480253 h 1770880"/>
              <a:gd name="connsiteX1" fmla="*/ 140530 w 363884"/>
              <a:gd name="connsiteY1" fmla="*/ 1500408 h 1770880"/>
              <a:gd name="connsiteX2" fmla="*/ 181491 w 363884"/>
              <a:gd name="connsiteY2" fmla="*/ 0 h 1770880"/>
              <a:gd name="connsiteX3" fmla="*/ 178541 w 363884"/>
              <a:gd name="connsiteY3" fmla="*/ 17424 h 1770880"/>
              <a:gd name="connsiteX4" fmla="*/ 263039 w 363884"/>
              <a:gd name="connsiteY4" fmla="*/ 1524387 h 1770880"/>
              <a:gd name="connsiteX5" fmla="*/ 363884 w 363884"/>
              <a:gd name="connsiteY5" fmla="*/ 1494155 h 1770880"/>
              <a:gd name="connsiteX6" fmla="*/ 200914 w 363884"/>
              <a:gd name="connsiteY6" fmla="*/ 1770880 h 1770880"/>
              <a:gd name="connsiteX7" fmla="*/ 0 w 363884"/>
              <a:gd name="connsiteY7" fmla="*/ 1480253 h 1770880"/>
              <a:gd name="connsiteX0" fmla="*/ 0 w 363884"/>
              <a:gd name="connsiteY0" fmla="*/ 1480253 h 1770880"/>
              <a:gd name="connsiteX1" fmla="*/ 151730 w 363884"/>
              <a:gd name="connsiteY1" fmla="*/ 1504111 h 1770880"/>
              <a:gd name="connsiteX2" fmla="*/ 181491 w 363884"/>
              <a:gd name="connsiteY2" fmla="*/ 0 h 1770880"/>
              <a:gd name="connsiteX3" fmla="*/ 178541 w 363884"/>
              <a:gd name="connsiteY3" fmla="*/ 17424 h 1770880"/>
              <a:gd name="connsiteX4" fmla="*/ 263039 w 363884"/>
              <a:gd name="connsiteY4" fmla="*/ 1524387 h 1770880"/>
              <a:gd name="connsiteX5" fmla="*/ 363884 w 363884"/>
              <a:gd name="connsiteY5" fmla="*/ 1494155 h 1770880"/>
              <a:gd name="connsiteX6" fmla="*/ 200914 w 363884"/>
              <a:gd name="connsiteY6" fmla="*/ 1770880 h 1770880"/>
              <a:gd name="connsiteX7" fmla="*/ 0 w 363884"/>
              <a:gd name="connsiteY7" fmla="*/ 1480253 h 1770880"/>
              <a:gd name="connsiteX0" fmla="*/ 0 w 301728"/>
              <a:gd name="connsiteY0" fmla="*/ 1481904 h 1770880"/>
              <a:gd name="connsiteX1" fmla="*/ 89574 w 301728"/>
              <a:gd name="connsiteY1" fmla="*/ 1504111 h 1770880"/>
              <a:gd name="connsiteX2" fmla="*/ 119335 w 301728"/>
              <a:gd name="connsiteY2" fmla="*/ 0 h 1770880"/>
              <a:gd name="connsiteX3" fmla="*/ 116385 w 301728"/>
              <a:gd name="connsiteY3" fmla="*/ 17424 h 1770880"/>
              <a:gd name="connsiteX4" fmla="*/ 200883 w 301728"/>
              <a:gd name="connsiteY4" fmla="*/ 1524387 h 1770880"/>
              <a:gd name="connsiteX5" fmla="*/ 301728 w 301728"/>
              <a:gd name="connsiteY5" fmla="*/ 1494155 h 1770880"/>
              <a:gd name="connsiteX6" fmla="*/ 138758 w 301728"/>
              <a:gd name="connsiteY6" fmla="*/ 1770880 h 1770880"/>
              <a:gd name="connsiteX7" fmla="*/ 0 w 301728"/>
              <a:gd name="connsiteY7" fmla="*/ 1481904 h 1770880"/>
              <a:gd name="connsiteX0" fmla="*/ 0 w 314611"/>
              <a:gd name="connsiteY0" fmla="*/ 1471346 h 1770880"/>
              <a:gd name="connsiteX1" fmla="*/ 102457 w 314611"/>
              <a:gd name="connsiteY1" fmla="*/ 1504111 h 1770880"/>
              <a:gd name="connsiteX2" fmla="*/ 132218 w 314611"/>
              <a:gd name="connsiteY2" fmla="*/ 0 h 1770880"/>
              <a:gd name="connsiteX3" fmla="*/ 129268 w 314611"/>
              <a:gd name="connsiteY3" fmla="*/ 17424 h 1770880"/>
              <a:gd name="connsiteX4" fmla="*/ 213766 w 314611"/>
              <a:gd name="connsiteY4" fmla="*/ 1524387 h 1770880"/>
              <a:gd name="connsiteX5" fmla="*/ 314611 w 314611"/>
              <a:gd name="connsiteY5" fmla="*/ 1494155 h 1770880"/>
              <a:gd name="connsiteX6" fmla="*/ 151641 w 314611"/>
              <a:gd name="connsiteY6" fmla="*/ 1770880 h 1770880"/>
              <a:gd name="connsiteX7" fmla="*/ 0 w 314611"/>
              <a:gd name="connsiteY7" fmla="*/ 1471346 h 1770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4611" h="1770880">
                <a:moveTo>
                  <a:pt x="0" y="1471346"/>
                </a:moveTo>
                <a:lnTo>
                  <a:pt x="102457" y="1504111"/>
                </a:lnTo>
                <a:lnTo>
                  <a:pt x="132218" y="0"/>
                </a:lnTo>
                <a:lnTo>
                  <a:pt x="129268" y="17424"/>
                </a:lnTo>
                <a:lnTo>
                  <a:pt x="213766" y="1524387"/>
                </a:lnTo>
                <a:lnTo>
                  <a:pt x="314611" y="1494155"/>
                </a:lnTo>
                <a:lnTo>
                  <a:pt x="151641" y="1770880"/>
                </a:lnTo>
                <a:lnTo>
                  <a:pt x="0" y="1471346"/>
                </a:lnTo>
                <a:close/>
              </a:path>
            </a:pathLst>
          </a:cu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770228" y="2049054"/>
            <a:ext cx="1800200" cy="369332"/>
          </a:xfrm>
          <a:prstGeom prst="rect">
            <a:avLst/>
          </a:prstGeom>
          <a:noFill/>
        </p:spPr>
        <p:txBody>
          <a:bodyPr wrap="square" rtlCol="0">
            <a:spAutoFit/>
          </a:bodyPr>
          <a:lstStyle/>
          <a:p>
            <a:r>
              <a:rPr kumimoji="1" lang="ja-JP" altLang="en-US" b="1" dirty="0" smtClean="0">
                <a:solidFill>
                  <a:srgbClr val="F60AEB"/>
                </a:solidFill>
                <a:latin typeface="HG丸ｺﾞｼｯｸM-PRO" panose="020F0600000000000000" pitchFamily="50" charset="-128"/>
                <a:ea typeface="HG丸ｺﾞｼｯｸM-PRO" panose="020F0600000000000000" pitchFamily="50" charset="-128"/>
              </a:rPr>
              <a:t>本人記入箇所</a:t>
            </a:r>
            <a:endParaRPr kumimoji="1" lang="ja-JP" altLang="en-US" b="1" dirty="0">
              <a:solidFill>
                <a:srgbClr val="F60AEB"/>
              </a:solidFill>
              <a:latin typeface="HG丸ｺﾞｼｯｸM-PRO" panose="020F0600000000000000" pitchFamily="50" charset="-128"/>
              <a:ea typeface="HG丸ｺﾞｼｯｸM-PRO" panose="020F0600000000000000" pitchFamily="50" charset="-128"/>
            </a:endParaRPr>
          </a:p>
        </p:txBody>
      </p:sp>
      <p:sp>
        <p:nvSpPr>
          <p:cNvPr id="42" name="テキスト ボックス 41"/>
          <p:cNvSpPr txBox="1"/>
          <p:nvPr/>
        </p:nvSpPr>
        <p:spPr>
          <a:xfrm>
            <a:off x="7141035" y="2049054"/>
            <a:ext cx="1800200" cy="369332"/>
          </a:xfrm>
          <a:prstGeom prst="rect">
            <a:avLst/>
          </a:prstGeom>
          <a:noFill/>
        </p:spPr>
        <p:txBody>
          <a:bodyPr wrap="square" rtlCol="0">
            <a:spAutoFit/>
          </a:bodyPr>
          <a:lstStyle/>
          <a:p>
            <a:r>
              <a:rPr kumimoji="1" lang="ja-JP" altLang="en-US" b="1" dirty="0" smtClean="0">
                <a:solidFill>
                  <a:srgbClr val="FF0000"/>
                </a:solidFill>
                <a:latin typeface="HG丸ｺﾞｼｯｸM-PRO" panose="020F0600000000000000" pitchFamily="50" charset="-128"/>
                <a:ea typeface="HG丸ｺﾞｼｯｸM-PRO" panose="020F0600000000000000" pitchFamily="50" charset="-128"/>
              </a:rPr>
              <a:t>企業記入箇所</a:t>
            </a:r>
            <a:endParaRPr kumimoji="1" lang="ja-JP" altLang="en-US"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45" name="テキスト ボックス 44"/>
          <p:cNvSpPr txBox="1"/>
          <p:nvPr/>
        </p:nvSpPr>
        <p:spPr>
          <a:xfrm>
            <a:off x="4298043" y="5016512"/>
            <a:ext cx="3036731" cy="461665"/>
          </a:xfrm>
          <a:prstGeom prst="rect">
            <a:avLst/>
          </a:prstGeom>
          <a:solidFill>
            <a:schemeClr val="bg1"/>
          </a:solidFill>
          <a:ln w="120650" cmpd="dbl">
            <a:solidFill>
              <a:srgbClr val="FF0000"/>
            </a:solidFill>
          </a:ln>
        </p:spPr>
        <p:txBody>
          <a:bodyPr wrap="square" rtlCol="0">
            <a:spAutoFit/>
          </a:bodyPr>
          <a:lstStyle/>
          <a:p>
            <a:pPr algn="ctr"/>
            <a:r>
              <a:rPr kumimoji="1" lang="ja-JP" altLang="en-US" sz="2400" b="1" dirty="0" smtClean="0">
                <a:solidFill>
                  <a:srgbClr val="002060"/>
                </a:solidFill>
                <a:latin typeface="HG丸ｺﾞｼｯｸM-PRO" panose="020F0600000000000000" pitchFamily="50" charset="-128"/>
                <a:ea typeface="HG丸ｺﾞｼｯｸM-PRO" panose="020F0600000000000000" pitchFamily="50" charset="-128"/>
              </a:rPr>
              <a:t>自動反映されます</a:t>
            </a:r>
            <a:endParaRPr kumimoji="1" lang="ja-JP" altLang="en-US" sz="2400" b="1" dirty="0">
              <a:solidFill>
                <a:srgbClr val="00206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149314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up)">
                                      <p:cBhvr>
                                        <p:cTn id="15" dur="500"/>
                                        <p:tgtEl>
                                          <p:spTgt spid="7"/>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40"/>
                                        </p:tgtEl>
                                        <p:attrNameLst>
                                          <p:attrName>style.visibility</p:attrName>
                                        </p:attrNameLst>
                                      </p:cBhvr>
                                      <p:to>
                                        <p:strVal val="visible"/>
                                      </p:to>
                                    </p:set>
                                    <p:animEffect transition="in" filter="wipe(up)">
                                      <p:cBhvr>
                                        <p:cTn id="18" dur="500"/>
                                        <p:tgtEl>
                                          <p:spTgt spid="40"/>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6"/>
                                        </p:tgtEl>
                                        <p:attrNameLst>
                                          <p:attrName>style.visibility</p:attrName>
                                        </p:attrNameLst>
                                      </p:cBhvr>
                                      <p:to>
                                        <p:strVal val="visible"/>
                                      </p:to>
                                    </p:set>
                                    <p:animEffect transition="in" filter="barn(inVertical)">
                                      <p:cBhvr>
                                        <p:cTn id="23" dur="500"/>
                                        <p:tgtEl>
                                          <p:spTgt spid="36"/>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barn(inVertical)">
                                      <p:cBhvr>
                                        <p:cTn id="26" dur="500"/>
                                        <p:tgtEl>
                                          <p:spTgt spid="38"/>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barn(inVertical)">
                                      <p:cBhvr>
                                        <p:cTn id="31" dur="500"/>
                                        <p:tgtEl>
                                          <p:spTgt spid="35"/>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42"/>
                                        </p:tgtEl>
                                        <p:attrNameLst>
                                          <p:attrName>style.visibility</p:attrName>
                                        </p:attrNameLst>
                                      </p:cBhvr>
                                      <p:to>
                                        <p:strVal val="visible"/>
                                      </p:to>
                                    </p:set>
                                    <p:animEffect transition="in" filter="barn(inVertical)">
                                      <p:cBhvr>
                                        <p:cTn id="34" dur="500"/>
                                        <p:tgtEl>
                                          <p:spTgt spid="4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41"/>
                                        </p:tgtEl>
                                        <p:attrNameLst>
                                          <p:attrName>style.visibility</p:attrName>
                                        </p:attrNameLst>
                                      </p:cBhvr>
                                      <p:to>
                                        <p:strVal val="visible"/>
                                      </p:to>
                                    </p:set>
                                    <p:animEffect transition="in" filter="wipe(up)">
                                      <p:cBhvr>
                                        <p:cTn id="39" dur="500"/>
                                        <p:tgtEl>
                                          <p:spTgt spid="41"/>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39"/>
                                        </p:tgtEl>
                                        <p:attrNameLst>
                                          <p:attrName>style.visibility</p:attrName>
                                        </p:attrNameLst>
                                      </p:cBhvr>
                                      <p:to>
                                        <p:strVal val="visible"/>
                                      </p:to>
                                    </p:set>
                                    <p:animEffect transition="in" filter="barn(inVertical)">
                                      <p:cBhvr>
                                        <p:cTn id="44" dur="500"/>
                                        <p:tgtEl>
                                          <p:spTgt spid="39"/>
                                        </p:tgtEl>
                                      </p:cBhvr>
                                    </p:animEffect>
                                  </p:childTnLst>
                                </p:cTn>
                              </p:par>
                            </p:childTnLst>
                          </p:cTn>
                        </p:par>
                      </p:childTnLst>
                    </p:cTn>
                  </p:par>
                  <p:par>
                    <p:cTn id="45" fill="hold">
                      <p:stCondLst>
                        <p:cond delay="indefinite"/>
                      </p:stCondLst>
                      <p:childTnLst>
                        <p:par>
                          <p:cTn id="46" fill="hold">
                            <p:stCondLst>
                              <p:cond delay="0"/>
                            </p:stCondLst>
                            <p:childTnLst>
                              <p:par>
                                <p:cTn id="47" presetID="26" presetClass="emph" presetSubtype="0" fill="hold" grpId="0" nodeType="clickEffect">
                                  <p:stCondLst>
                                    <p:cond delay="0"/>
                                  </p:stCondLst>
                                  <p:childTnLst>
                                    <p:animEffect transition="out" filter="fade">
                                      <p:cBhvr>
                                        <p:cTn id="48" dur="500" tmFilter="0, 0; .2, .5; .8, .5; 1, 0"/>
                                        <p:tgtEl>
                                          <p:spTgt spid="45"/>
                                        </p:tgtEl>
                                      </p:cBhvr>
                                    </p:animEffect>
                                    <p:animScale>
                                      <p:cBhvr>
                                        <p:cTn id="49" dur="250" autoRev="1" fill="hold"/>
                                        <p:tgtEl>
                                          <p:spTgt spid="4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5" grpId="0" animBg="1"/>
      <p:bldP spid="36" grpId="0" animBg="1"/>
      <p:bldP spid="38" grpId="0" animBg="1"/>
      <p:bldP spid="39" grpId="0" animBg="1"/>
      <p:bldP spid="7" grpId="0" animBg="1"/>
      <p:bldP spid="40" grpId="0" animBg="1"/>
      <p:bldP spid="41" grpId="0" animBg="1"/>
      <p:bldP spid="8" grpId="0"/>
      <p:bldP spid="42" grpId="0"/>
      <p:bldP spid="4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116632"/>
            <a:ext cx="9036496" cy="990600"/>
          </a:xfrm>
        </p:spPr>
        <p:txBody>
          <a:bodyPr>
            <a:noAutofit/>
          </a:bodyPr>
          <a:lstStyle/>
          <a:p>
            <a:r>
              <a:rPr lang="ja-JP" altLang="en-US" sz="3800" dirty="0">
                <a:latin typeface="HG丸ｺﾞｼｯｸM-PRO" panose="020F0600000000000000" pitchFamily="50" charset="-128"/>
                <a:ea typeface="HG丸ｺﾞｼｯｸM-PRO" panose="020F0600000000000000" pitchFamily="50" charset="-128"/>
              </a:rPr>
              <a:t>②</a:t>
            </a:r>
            <a:r>
              <a:rPr lang="en-US" altLang="ja-JP" sz="3800" dirty="0">
                <a:latin typeface="HG丸ｺﾞｼｯｸM-PRO" panose="020F0600000000000000" pitchFamily="50" charset="-128"/>
                <a:ea typeface="HG丸ｺﾞｼｯｸM-PRO" panose="020F0600000000000000" pitchFamily="50" charset="-128"/>
              </a:rPr>
              <a:t>《</a:t>
            </a:r>
            <a:r>
              <a:rPr lang="ja-JP" altLang="en-US" sz="3800" dirty="0">
                <a:latin typeface="HG丸ｺﾞｼｯｸM-PRO" panose="020F0600000000000000" pitchFamily="50" charset="-128"/>
                <a:ea typeface="HG丸ｺﾞｼｯｸM-PRO" panose="020F0600000000000000" pitchFamily="50" charset="-128"/>
              </a:rPr>
              <a:t>雇用管理のための対話</a:t>
            </a:r>
            <a:r>
              <a:rPr lang="ja-JP" altLang="en-US" sz="3800" dirty="0" smtClean="0">
                <a:latin typeface="HG丸ｺﾞｼｯｸM-PRO" panose="020F0600000000000000" pitchFamily="50" charset="-128"/>
                <a:ea typeface="HG丸ｺﾞｼｯｸM-PRO" panose="020F0600000000000000" pitchFamily="50" charset="-128"/>
              </a:rPr>
              <a:t>シート</a:t>
            </a:r>
            <a:r>
              <a:rPr lang="en-US" altLang="ja-JP" sz="3800" dirty="0" smtClean="0">
                <a:latin typeface="HG丸ｺﾞｼｯｸM-PRO" panose="020F0600000000000000" pitchFamily="50" charset="-128"/>
                <a:ea typeface="HG丸ｺﾞｼｯｸM-PRO" panose="020F0600000000000000" pitchFamily="50" charset="-128"/>
              </a:rPr>
              <a:t/>
            </a:r>
            <a:br>
              <a:rPr lang="en-US" altLang="ja-JP" sz="3800" dirty="0" smtClean="0">
                <a:latin typeface="HG丸ｺﾞｼｯｸM-PRO" panose="020F0600000000000000" pitchFamily="50" charset="-128"/>
                <a:ea typeface="HG丸ｺﾞｼｯｸM-PRO" panose="020F0600000000000000" pitchFamily="50" charset="-128"/>
              </a:rPr>
            </a:br>
            <a:r>
              <a:rPr lang="ja-JP" altLang="en-US" sz="3800" dirty="0">
                <a:latin typeface="HG丸ｺﾞｼｯｸM-PRO" panose="020F0600000000000000" pitchFamily="50" charset="-128"/>
                <a:ea typeface="HG丸ｺﾞｼｯｸM-PRO" panose="020F0600000000000000" pitchFamily="50" charset="-128"/>
              </a:rPr>
              <a:t>　</a:t>
            </a:r>
            <a:r>
              <a:rPr lang="ja-JP" altLang="en-US" sz="3800" dirty="0" smtClean="0">
                <a:latin typeface="HG丸ｺﾞｼｯｸM-PRO" panose="020F0600000000000000" pitchFamily="50" charset="-128"/>
                <a:ea typeface="HG丸ｺﾞｼｯｸM-PRO" panose="020F0600000000000000" pitchFamily="50" charset="-128"/>
              </a:rPr>
              <a:t>　　　　　　　　　（</a:t>
            </a:r>
            <a:r>
              <a:rPr lang="ja-JP" altLang="en-US" sz="3800" dirty="0">
                <a:latin typeface="HG丸ｺﾞｼｯｸM-PRO" panose="020F0600000000000000" pitchFamily="50" charset="-128"/>
                <a:ea typeface="HG丸ｺﾞｼｯｸM-PRO" panose="020F0600000000000000" pitchFamily="50" charset="-128"/>
              </a:rPr>
              <a:t>体調管理編）</a:t>
            </a:r>
            <a:r>
              <a:rPr lang="en-US" altLang="ja-JP" sz="3800" dirty="0">
                <a:latin typeface="HG丸ｺﾞｼｯｸM-PRO" panose="020F0600000000000000" pitchFamily="50" charset="-128"/>
                <a:ea typeface="HG丸ｺﾞｼｯｸM-PRO" panose="020F0600000000000000" pitchFamily="50" charset="-128"/>
              </a:rPr>
              <a:t>》</a:t>
            </a:r>
            <a:endParaRPr kumimoji="1" lang="ja-JP" altLang="en-US" sz="3800"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sz="quarter" idx="1"/>
          </p:nvPr>
        </p:nvSpPr>
        <p:spPr>
          <a:xfrm>
            <a:off x="612648" y="1600200"/>
            <a:ext cx="8153400" cy="4997152"/>
          </a:xfrm>
        </p:spPr>
        <p:txBody>
          <a:bodyPr>
            <a:normAutofit/>
          </a:bodyPr>
          <a:lstStyle/>
          <a:p>
            <a:pPr marL="0" indent="0">
              <a:buNone/>
            </a:pPr>
            <a:r>
              <a:rPr lang="ja-JP" altLang="en-US" sz="2400" dirty="0">
                <a:latin typeface="HG丸ｺﾞｼｯｸM-PRO" panose="020F0600000000000000" pitchFamily="50" charset="-128"/>
                <a:ea typeface="HG丸ｺﾞｼｯｸM-PRO" panose="020F0600000000000000" pitchFamily="50" charset="-128"/>
              </a:rPr>
              <a:t>　</a:t>
            </a:r>
            <a:r>
              <a:rPr lang="ja-JP" altLang="en-US" sz="2400" dirty="0" smtClean="0">
                <a:latin typeface="HG丸ｺﾞｼｯｸM-PRO" panose="020F0600000000000000" pitchFamily="50" charset="-128"/>
                <a:ea typeface="HG丸ｺﾞｼｯｸM-PRO" panose="020F0600000000000000" pitchFamily="50" charset="-128"/>
              </a:rPr>
              <a:t>日々</a:t>
            </a:r>
            <a:r>
              <a:rPr lang="ja-JP" altLang="en-US" sz="2400" dirty="0">
                <a:latin typeface="HG丸ｺﾞｼｯｸM-PRO" panose="020F0600000000000000" pitchFamily="50" charset="-128"/>
                <a:ea typeface="HG丸ｺﾞｼｯｸM-PRO" panose="020F0600000000000000" pitchFamily="50" charset="-128"/>
              </a:rPr>
              <a:t>の睡眠時間や服薬状況等の確認ができる</a:t>
            </a:r>
            <a:r>
              <a:rPr lang="ja-JP" altLang="en-US" sz="2400" dirty="0" smtClean="0">
                <a:latin typeface="HG丸ｺﾞｼｯｸM-PRO" panose="020F0600000000000000" pitchFamily="50" charset="-128"/>
                <a:ea typeface="HG丸ｺﾞｼｯｸM-PRO" panose="020F0600000000000000" pitchFamily="50" charset="-128"/>
              </a:rPr>
              <a:t>。</a:t>
            </a:r>
            <a:endParaRPr lang="en-US" altLang="ja-JP" sz="2400" dirty="0" smtClean="0">
              <a:latin typeface="HG丸ｺﾞｼｯｸM-PRO" panose="020F0600000000000000" pitchFamily="50" charset="-128"/>
              <a:ea typeface="HG丸ｺﾞｼｯｸM-PRO" panose="020F0600000000000000" pitchFamily="50" charset="-128"/>
            </a:endParaRPr>
          </a:p>
        </p:txBody>
      </p:sp>
      <p:grpSp>
        <p:nvGrpSpPr>
          <p:cNvPr id="11" name="グループ化 10"/>
          <p:cNvGrpSpPr/>
          <p:nvPr/>
        </p:nvGrpSpPr>
        <p:grpSpPr>
          <a:xfrm>
            <a:off x="4932040" y="2012119"/>
            <a:ext cx="3744416" cy="4110113"/>
            <a:chOff x="6183085" y="3135085"/>
            <a:chExt cx="2449827" cy="3116177"/>
          </a:xfrm>
        </p:grpSpPr>
        <p:sp>
          <p:nvSpPr>
            <p:cNvPr id="4" name="正方形/長方形 3"/>
            <p:cNvSpPr/>
            <p:nvPr/>
          </p:nvSpPr>
          <p:spPr>
            <a:xfrm>
              <a:off x="6183085" y="3135085"/>
              <a:ext cx="2449827" cy="31161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00192" y="3284984"/>
              <a:ext cx="2266608"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13" name="角丸四角形 12"/>
          <p:cNvSpPr/>
          <p:nvPr/>
        </p:nvSpPr>
        <p:spPr>
          <a:xfrm>
            <a:off x="601513" y="2249595"/>
            <a:ext cx="3951599" cy="387263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805522" y="2493142"/>
            <a:ext cx="3637410" cy="3385542"/>
          </a:xfrm>
          <a:prstGeom prst="rect">
            <a:avLst/>
          </a:prstGeom>
          <a:noFill/>
        </p:spPr>
        <p:txBody>
          <a:bodyPr wrap="square" rtlCol="0">
            <a:spAutoFit/>
          </a:bodyPr>
          <a:lstStyle/>
          <a:p>
            <a:r>
              <a:rPr kumimoji="1" lang="ja-JP" altLang="en-US" dirty="0" smtClean="0">
                <a:latin typeface="HG丸ｺﾞｼｯｸM-PRO" panose="020F0600000000000000" pitchFamily="50" charset="-128"/>
                <a:ea typeface="HG丸ｺﾞｼｯｸM-PRO" panose="020F0600000000000000" pitchFamily="50" charset="-128"/>
              </a:rPr>
              <a:t>・体調の変化は、睡眠や服薬の</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kumimoji="1" lang="ja-JP" altLang="en-US" dirty="0" smtClean="0">
                <a:latin typeface="HG丸ｺﾞｼｯｸM-PRO" panose="020F0600000000000000" pitchFamily="50" charset="-128"/>
                <a:ea typeface="HG丸ｺﾞｼｯｸM-PRO" panose="020F0600000000000000" pitchFamily="50" charset="-128"/>
              </a:rPr>
              <a:t>状況を見るとわかることも</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kumimoji="1" lang="ja-JP" altLang="en-US" dirty="0" smtClean="0">
                <a:latin typeface="HG丸ｺﾞｼｯｸM-PRO" panose="020F0600000000000000" pitchFamily="50" charset="-128"/>
                <a:ea typeface="HG丸ｺﾞｼｯｸM-PRO" panose="020F0600000000000000" pitchFamily="50" charset="-128"/>
              </a:rPr>
              <a:t>あります。</a:t>
            </a:r>
            <a:endParaRPr kumimoji="1" lang="en-US" altLang="ja-JP" dirty="0" smtClean="0">
              <a:latin typeface="HG丸ｺﾞｼｯｸM-PRO" panose="020F0600000000000000" pitchFamily="50" charset="-128"/>
              <a:ea typeface="HG丸ｺﾞｼｯｸM-PRO" panose="020F0600000000000000" pitchFamily="50" charset="-128"/>
            </a:endParaRPr>
          </a:p>
          <a:p>
            <a:r>
              <a:rPr kumimoji="1" lang="ja-JP" altLang="en-US" sz="800" dirty="0" smtClean="0">
                <a:latin typeface="HG丸ｺﾞｼｯｸM-PRO" panose="020F0600000000000000" pitchFamily="50" charset="-128"/>
                <a:ea typeface="HG丸ｺﾞｼｯｸM-PRO" panose="020F0600000000000000" pitchFamily="50" charset="-128"/>
              </a:rPr>
              <a:t>　</a:t>
            </a:r>
            <a:endParaRPr kumimoji="1" lang="en-US" altLang="ja-JP" sz="800" dirty="0" smtClean="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・特に、服薬内容が変更になった</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ときや、頓服を多く服用して</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いるときなどは、より体調の</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変化に気をつける必要が</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あります。</a:t>
            </a:r>
            <a:endParaRPr lang="en-US" altLang="ja-JP" dirty="0" smtClean="0">
              <a:latin typeface="HG丸ｺﾞｼｯｸM-PRO" panose="020F0600000000000000" pitchFamily="50" charset="-128"/>
              <a:ea typeface="HG丸ｺﾞｼｯｸM-PRO" panose="020F0600000000000000" pitchFamily="50" charset="-128"/>
            </a:endParaRPr>
          </a:p>
          <a:p>
            <a:r>
              <a:rPr lang="ja-JP" altLang="en-US" sz="800" dirty="0">
                <a:latin typeface="HG丸ｺﾞｼｯｸM-PRO" panose="020F0600000000000000" pitchFamily="50" charset="-128"/>
                <a:ea typeface="HG丸ｺﾞｼｯｸM-PRO" panose="020F0600000000000000" pitchFamily="50" charset="-128"/>
              </a:rPr>
              <a:t>　</a:t>
            </a:r>
            <a:endParaRPr lang="en-US" altLang="ja-JP" sz="800" dirty="0" smtClean="0">
              <a:latin typeface="HG丸ｺﾞｼｯｸM-PRO" panose="020F0600000000000000" pitchFamily="50" charset="-128"/>
              <a:ea typeface="HG丸ｺﾞｼｯｸM-PRO" panose="020F0600000000000000" pitchFamily="50" charset="-128"/>
            </a:endParaRPr>
          </a:p>
          <a:p>
            <a:r>
              <a:rPr kumimoji="1" lang="ja-JP" altLang="en-US" dirty="0" smtClean="0">
                <a:latin typeface="HG丸ｺﾞｼｯｸM-PRO" panose="020F0600000000000000" pitchFamily="50" charset="-128"/>
                <a:ea typeface="HG丸ｺﾞｼｯｸM-PRO" panose="020F0600000000000000" pitchFamily="50" charset="-128"/>
              </a:rPr>
              <a:t>・一見、仕事には関係のないよう</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kumimoji="1" lang="ja-JP" altLang="en-US" dirty="0" smtClean="0">
                <a:latin typeface="HG丸ｺﾞｼｯｸM-PRO" panose="020F0600000000000000" pitchFamily="50" charset="-128"/>
                <a:ea typeface="HG丸ｺﾞｼｯｸM-PRO" panose="020F0600000000000000" pitchFamily="50" charset="-128"/>
              </a:rPr>
              <a:t>に思える事柄でも、雇用管理上</a:t>
            </a:r>
            <a:endParaRPr kumimoji="1" lang="en-US" altLang="ja-JP" dirty="0" smtClean="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　</a:t>
            </a:r>
            <a:r>
              <a:rPr kumimoji="1" lang="ja-JP" altLang="en-US" dirty="0" smtClean="0">
                <a:latin typeface="HG丸ｺﾞｼｯｸM-PRO" panose="020F0600000000000000" pitchFamily="50" charset="-128"/>
                <a:ea typeface="HG丸ｺﾞｼｯｸM-PRO" panose="020F0600000000000000" pitchFamily="50" charset="-128"/>
              </a:rPr>
              <a:t>必要な事柄もあります。</a:t>
            </a:r>
            <a:endParaRPr kumimoji="1" lang="ja-JP" altLang="en-US" dirty="0">
              <a:latin typeface="HG丸ｺﾞｼｯｸM-PRO" panose="020F0600000000000000" pitchFamily="50" charset="-128"/>
              <a:ea typeface="HG丸ｺﾞｼｯｸM-PRO" panose="020F0600000000000000" pitchFamily="50" charset="-128"/>
            </a:endParaRPr>
          </a:p>
        </p:txBody>
      </p:sp>
      <p:pic>
        <p:nvPicPr>
          <p:cNvPr id="15" name="Picture 2" descr="D:\HayashiRy\Desktop\電球.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13801" y="2012119"/>
            <a:ext cx="557799" cy="732111"/>
          </a:xfrm>
          <a:prstGeom prst="rect">
            <a:avLst/>
          </a:prstGeom>
          <a:noFill/>
          <a:extLst>
            <a:ext uri="{909E8E84-426E-40DD-AFC4-6F175D3DCCD1}">
              <a14:hiddenFill xmlns:a14="http://schemas.microsoft.com/office/drawing/2010/main">
                <a:solidFill>
                  <a:srgbClr val="FFFFFF"/>
                </a:solidFill>
              </a14:hiddenFill>
            </a:ext>
          </a:extLst>
        </p:spPr>
      </p:pic>
      <p:sp>
        <p:nvSpPr>
          <p:cNvPr id="8" name="スライド番号プレースホルダー 7"/>
          <p:cNvSpPr>
            <a:spLocks noGrp="1"/>
          </p:cNvSpPr>
          <p:nvPr>
            <p:ph type="sldNum" sz="quarter" idx="12"/>
          </p:nvPr>
        </p:nvSpPr>
        <p:spPr>
          <a:xfrm>
            <a:off x="8529330" y="6337937"/>
            <a:ext cx="533400" cy="244476"/>
          </a:xfrm>
        </p:spPr>
        <p:txBody>
          <a:bodyPr>
            <a:normAutofit/>
          </a:bodyPr>
          <a:lstStyle/>
          <a:p>
            <a:fld id="{F266F6C1-BB42-4B61-9E79-5DF884A7E1F2}" type="slidenum">
              <a:rPr kumimoji="1" lang="ja-JP" altLang="en-US" smtClean="0"/>
              <a:t>8</a:t>
            </a:fld>
            <a:endParaRPr kumimoji="1" lang="ja-JP" altLang="en-US" dirty="0"/>
          </a:p>
        </p:txBody>
      </p:sp>
      <p:sp>
        <p:nvSpPr>
          <p:cNvPr id="12" name="正方形/長方形 11"/>
          <p:cNvSpPr/>
          <p:nvPr/>
        </p:nvSpPr>
        <p:spPr>
          <a:xfrm>
            <a:off x="971600" y="6237311"/>
            <a:ext cx="7565792" cy="57714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rgbClr val="FF0000"/>
                </a:solidFill>
                <a:latin typeface="HG丸ｺﾞｼｯｸM-PRO" panose="020F0600000000000000" pitchFamily="50" charset="-128"/>
                <a:ea typeface="HG丸ｺﾞｼｯｸM-PRO" panose="020F0600000000000000" pitchFamily="50" charset="-128"/>
                <a:cs typeface="Aharoni" panose="02010803020104030203" pitchFamily="2" charset="-79"/>
              </a:rPr>
              <a:t>遅刻</a:t>
            </a:r>
            <a:r>
              <a:rPr lang="ja-JP" altLang="en-US" dirty="0" smtClean="0">
                <a:solidFill>
                  <a:srgbClr val="FF0000"/>
                </a:solidFill>
                <a:latin typeface="HG丸ｺﾞｼｯｸM-PRO" panose="020F0600000000000000" pitchFamily="50" charset="-128"/>
                <a:ea typeface="HG丸ｺﾞｼｯｸM-PRO" panose="020F0600000000000000" pitchFamily="50" charset="-128"/>
                <a:cs typeface="Aharoni" panose="02010803020104030203" pitchFamily="2" charset="-79"/>
              </a:rPr>
              <a:t>早退・欠勤が多い方、症状が不安定になってきた方におすすめ！</a:t>
            </a:r>
            <a:endParaRPr kumimoji="1" lang="ja-JP" altLang="en-US" dirty="0">
              <a:solidFill>
                <a:srgbClr val="FF0000"/>
              </a:solidFill>
              <a:latin typeface="HG丸ｺﾞｼｯｸM-PRO" panose="020F0600000000000000" pitchFamily="50" charset="-128"/>
              <a:ea typeface="HG丸ｺﾞｼｯｸM-PRO" panose="020F0600000000000000" pitchFamily="50" charset="-128"/>
              <a:cs typeface="Aharoni" panose="02010803020104030203" pitchFamily="2" charset="-79"/>
            </a:endParaRPr>
          </a:p>
        </p:txBody>
      </p:sp>
    </p:spTree>
    <p:extLst>
      <p:ext uri="{BB962C8B-B14F-4D97-AF65-F5344CB8AC3E}">
        <p14:creationId xmlns:p14="http://schemas.microsoft.com/office/powerpoint/2010/main" val="12830514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デザート">
  <a:themeElements>
    <a:clrScheme name="デザート">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デザート">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デザート">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10872</TotalTime>
  <Words>2180</Words>
  <Application>Microsoft Office PowerPoint</Application>
  <PresentationFormat>画面に合わせる (4:3)</PresentationFormat>
  <Paragraphs>452</Paragraphs>
  <Slides>16</Slides>
  <Notes>16</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デザート</vt:lpstr>
      <vt:lpstr>PowerPoint プレゼンテーション</vt:lpstr>
      <vt:lpstr>PowerPoint プレゼンテーション</vt:lpstr>
      <vt:lpstr>PowerPoint プレゼンテーション</vt:lpstr>
      <vt:lpstr>PowerPoint プレゼンテーション</vt:lpstr>
      <vt:lpstr>大阪府が作成した 「雇用管理のための対話ｼｰﾄ」4つの特徴</vt:lpstr>
      <vt:lpstr>「雇用管理のための対話シート」　４つの特徴</vt:lpstr>
      <vt:lpstr>①《雇用管理のための対話シート 　　　　　　　　（状態チェック編）》</vt:lpstr>
      <vt:lpstr>①《雇用管理のための対話シート 　　　 （状態チェック編）反映ｲﾒｰｼﾞ》</vt:lpstr>
      <vt:lpstr>②《雇用管理のための対話シート 　　　　　　　　　　（体調管理編）》</vt:lpstr>
      <vt:lpstr>③《雇用管理のための対話シート 　　　　　　　　　　（目標管理編）》</vt:lpstr>
      <vt:lpstr>④《業務日誌（基本編）》 ⑤《業務日誌（疲労度確認編）》</vt:lpstr>
      <vt:lpstr>PowerPoint プレゼンテーション</vt:lpstr>
      <vt:lpstr>⑥《合理的配慮のための対話シート》 記入内容</vt:lpstr>
      <vt:lpstr>雇用管理ツール活用の主な流れ</vt:lpstr>
      <vt:lpstr>雇用管理ツール活用の主な流れ</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shugyosokushin</dc:creator>
  <cp:lastModifiedBy>髙島　昌也</cp:lastModifiedBy>
  <cp:revision>670</cp:revision>
  <cp:lastPrinted>2018-05-18T05:30:15Z</cp:lastPrinted>
  <dcterms:created xsi:type="dcterms:W3CDTF">2017-04-06T00:17:35Z</dcterms:created>
  <dcterms:modified xsi:type="dcterms:W3CDTF">2018-05-18T05:41:20Z</dcterms:modified>
</cp:coreProperties>
</file>