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1"/>
  </p:notesMasterIdLst>
  <p:sldIdLst>
    <p:sldId id="256" r:id="rId2"/>
    <p:sldId id="257" r:id="rId3"/>
    <p:sldId id="270" r:id="rId4"/>
    <p:sldId id="279" r:id="rId5"/>
    <p:sldId id="271" r:id="rId6"/>
    <p:sldId id="276" r:id="rId7"/>
    <p:sldId id="274" r:id="rId8"/>
    <p:sldId id="275" r:id="rId9"/>
    <p:sldId id="280" r:id="rId10"/>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230" y="78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52703-F339-406E-92DD-EF0842CE537D}" type="doc">
      <dgm:prSet loTypeId="urn:microsoft.com/office/officeart/2005/8/layout/pyramid1" loCatId="pyramid" qsTypeId="urn:microsoft.com/office/officeart/2005/8/quickstyle/simple1" qsCatId="simple" csTypeId="urn:microsoft.com/office/officeart/2005/8/colors/accent1_2" csCatId="accent1" phldr="1"/>
      <dgm:spPr/>
    </dgm:pt>
    <dgm:pt modelId="{2BE7307C-0568-43A2-93C6-4573839E5A04}">
      <dgm:prSet phldrT="[テキスト]" custT="1"/>
      <dgm:spPr/>
      <dgm:t>
        <a:bodyPr/>
        <a:lstStyle/>
        <a:p>
          <a:r>
            <a:rPr kumimoji="1" lang="ja-JP" altLang="en-US" sz="1200" dirty="0" smtClean="0">
              <a:solidFill>
                <a:schemeClr val="bg1"/>
              </a:solidFill>
              <a:latin typeface="+mj-ea"/>
              <a:ea typeface="+mj-ea"/>
            </a:rPr>
            <a:t>配慮</a:t>
          </a:r>
          <a:endParaRPr kumimoji="1" lang="ja-JP" altLang="en-US" sz="1200" dirty="0">
            <a:solidFill>
              <a:schemeClr val="bg1"/>
            </a:solidFill>
            <a:latin typeface="+mj-ea"/>
            <a:ea typeface="+mj-ea"/>
          </a:endParaRPr>
        </a:p>
      </dgm:t>
    </dgm:pt>
    <dgm:pt modelId="{3CFDFC16-A481-466E-827E-2D3005B36CE2}" type="parTrans" cxnId="{F68BC7A4-B74E-456A-9550-AF22BE596812}">
      <dgm:prSet/>
      <dgm:spPr/>
      <dgm:t>
        <a:bodyPr/>
        <a:lstStyle/>
        <a:p>
          <a:endParaRPr kumimoji="1" lang="ja-JP" altLang="en-US"/>
        </a:p>
      </dgm:t>
    </dgm:pt>
    <dgm:pt modelId="{09586200-E732-4177-AE6B-BA76B031FB87}" type="sibTrans" cxnId="{F68BC7A4-B74E-456A-9550-AF22BE596812}">
      <dgm:prSet/>
      <dgm:spPr/>
      <dgm:t>
        <a:bodyPr/>
        <a:lstStyle/>
        <a:p>
          <a:endParaRPr kumimoji="1" lang="ja-JP" altLang="en-US"/>
        </a:p>
      </dgm:t>
    </dgm:pt>
    <dgm:pt modelId="{7916057A-809F-45F5-9617-8ABE2029392D}">
      <dgm:prSet phldrT="[テキスト]" custT="1"/>
      <dgm:spPr>
        <a:solidFill>
          <a:schemeClr val="accent1">
            <a:lumMod val="40000"/>
            <a:lumOff val="60000"/>
          </a:schemeClr>
        </a:solidFill>
      </dgm:spPr>
      <dgm:t>
        <a:bodyPr/>
        <a:lstStyle/>
        <a:p>
          <a:r>
            <a:rPr kumimoji="1" lang="ja-JP" altLang="en-US" sz="1200" dirty="0" smtClean="0">
              <a:solidFill>
                <a:schemeClr val="tx1"/>
              </a:solidFill>
              <a:latin typeface="+mj-ea"/>
              <a:ea typeface="+mj-ea"/>
            </a:rPr>
            <a:t>セルフケア</a:t>
          </a:r>
          <a:endParaRPr kumimoji="1" lang="ja-JP" altLang="en-US" sz="1200" dirty="0">
            <a:solidFill>
              <a:schemeClr val="tx1"/>
            </a:solidFill>
            <a:latin typeface="+mj-ea"/>
            <a:ea typeface="+mj-ea"/>
          </a:endParaRPr>
        </a:p>
      </dgm:t>
    </dgm:pt>
    <dgm:pt modelId="{389BBE8B-BCC1-4464-8CBB-4C4A2FD50BC1}" type="parTrans" cxnId="{6753CD3B-EDEA-4D80-9010-923B3CF7D24A}">
      <dgm:prSet/>
      <dgm:spPr/>
      <dgm:t>
        <a:bodyPr/>
        <a:lstStyle/>
        <a:p>
          <a:endParaRPr kumimoji="1" lang="ja-JP" altLang="en-US"/>
        </a:p>
      </dgm:t>
    </dgm:pt>
    <dgm:pt modelId="{C283AFE3-CA5F-4C43-BF16-3572B937DCA1}" type="sibTrans" cxnId="{6753CD3B-EDEA-4D80-9010-923B3CF7D24A}">
      <dgm:prSet/>
      <dgm:spPr/>
      <dgm:t>
        <a:bodyPr/>
        <a:lstStyle/>
        <a:p>
          <a:endParaRPr kumimoji="1" lang="ja-JP" altLang="en-US"/>
        </a:p>
      </dgm:t>
    </dgm:pt>
    <dgm:pt modelId="{1AED0417-0CA6-413E-BF4B-2BEF199E6C5C}">
      <dgm:prSet custT="1"/>
      <dgm:spPr>
        <a:solidFill>
          <a:schemeClr val="accent1">
            <a:lumMod val="40000"/>
            <a:lumOff val="60000"/>
          </a:schemeClr>
        </a:solidFill>
      </dgm:spPr>
      <dgm:t>
        <a:bodyPr/>
        <a:lstStyle/>
        <a:p>
          <a:r>
            <a:rPr lang="ja-JP" altLang="en-US" sz="1100" b="1" dirty="0" smtClean="0">
              <a:solidFill>
                <a:schemeClr val="tx1"/>
              </a:solidFill>
              <a:latin typeface="+mj-ea"/>
              <a:ea typeface="+mj-ea"/>
            </a:rPr>
            <a:t>能力の発揮・成長の気持ち</a:t>
          </a:r>
          <a:endParaRPr lang="ja-JP" altLang="en-US" sz="1100" dirty="0">
            <a:solidFill>
              <a:schemeClr val="tx1"/>
            </a:solidFill>
            <a:latin typeface="+mj-ea"/>
            <a:ea typeface="+mj-ea"/>
          </a:endParaRPr>
        </a:p>
      </dgm:t>
    </dgm:pt>
    <dgm:pt modelId="{06991FF1-4266-42C0-B5EC-86408666FFE0}" type="parTrans" cxnId="{025A6B18-2056-4DC5-A8D1-8E8986F97FE2}">
      <dgm:prSet/>
      <dgm:spPr/>
      <dgm:t>
        <a:bodyPr/>
        <a:lstStyle/>
        <a:p>
          <a:endParaRPr kumimoji="1" lang="ja-JP" altLang="en-US"/>
        </a:p>
      </dgm:t>
    </dgm:pt>
    <dgm:pt modelId="{1AE1C4C6-2ACD-4708-9667-C354D7C17B57}" type="sibTrans" cxnId="{025A6B18-2056-4DC5-A8D1-8E8986F97FE2}">
      <dgm:prSet/>
      <dgm:spPr/>
      <dgm:t>
        <a:bodyPr/>
        <a:lstStyle/>
        <a:p>
          <a:endParaRPr kumimoji="1" lang="ja-JP" altLang="en-US"/>
        </a:p>
      </dgm:t>
    </dgm:pt>
    <dgm:pt modelId="{2F9D68BF-E3D0-4B1D-A9FA-BB5EAF41BB02}" type="pres">
      <dgm:prSet presAssocID="{A0152703-F339-406E-92DD-EF0842CE537D}" presName="Name0" presStyleCnt="0">
        <dgm:presLayoutVars>
          <dgm:dir/>
          <dgm:animLvl val="lvl"/>
          <dgm:resizeHandles val="exact"/>
        </dgm:presLayoutVars>
      </dgm:prSet>
      <dgm:spPr/>
    </dgm:pt>
    <dgm:pt modelId="{ABFC41D4-81CD-4EAC-A80E-0840BB408AB4}" type="pres">
      <dgm:prSet presAssocID="{2BE7307C-0568-43A2-93C6-4573839E5A04}" presName="Name8" presStyleCnt="0"/>
      <dgm:spPr/>
    </dgm:pt>
    <dgm:pt modelId="{8C955CC9-CB9A-4D8E-8B0B-F432F44AB47B}" type="pres">
      <dgm:prSet presAssocID="{2BE7307C-0568-43A2-93C6-4573839E5A04}" presName="level" presStyleLbl="node1" presStyleIdx="0" presStyleCnt="3">
        <dgm:presLayoutVars>
          <dgm:chMax val="1"/>
          <dgm:bulletEnabled val="1"/>
        </dgm:presLayoutVars>
      </dgm:prSet>
      <dgm:spPr/>
      <dgm:t>
        <a:bodyPr/>
        <a:lstStyle/>
        <a:p>
          <a:endParaRPr kumimoji="1" lang="ja-JP" altLang="en-US"/>
        </a:p>
      </dgm:t>
    </dgm:pt>
    <dgm:pt modelId="{1EE8CB7F-D30F-4F09-9F1F-E1C0505CCC29}" type="pres">
      <dgm:prSet presAssocID="{2BE7307C-0568-43A2-93C6-4573839E5A04}" presName="levelTx" presStyleLbl="revTx" presStyleIdx="0" presStyleCnt="0">
        <dgm:presLayoutVars>
          <dgm:chMax val="1"/>
          <dgm:bulletEnabled val="1"/>
        </dgm:presLayoutVars>
      </dgm:prSet>
      <dgm:spPr/>
      <dgm:t>
        <a:bodyPr/>
        <a:lstStyle/>
        <a:p>
          <a:endParaRPr kumimoji="1" lang="ja-JP" altLang="en-US"/>
        </a:p>
      </dgm:t>
    </dgm:pt>
    <dgm:pt modelId="{CCB56516-5F8B-424F-95F5-CD4637FEBB74}" type="pres">
      <dgm:prSet presAssocID="{7916057A-809F-45F5-9617-8ABE2029392D}" presName="Name8" presStyleCnt="0"/>
      <dgm:spPr/>
    </dgm:pt>
    <dgm:pt modelId="{AFF451BB-FC0B-486E-B9BC-F022522E86D9}" type="pres">
      <dgm:prSet presAssocID="{7916057A-809F-45F5-9617-8ABE2029392D}" presName="level" presStyleLbl="node1" presStyleIdx="1" presStyleCnt="3">
        <dgm:presLayoutVars>
          <dgm:chMax val="1"/>
          <dgm:bulletEnabled val="1"/>
        </dgm:presLayoutVars>
      </dgm:prSet>
      <dgm:spPr/>
      <dgm:t>
        <a:bodyPr/>
        <a:lstStyle/>
        <a:p>
          <a:endParaRPr kumimoji="1" lang="ja-JP" altLang="en-US"/>
        </a:p>
      </dgm:t>
    </dgm:pt>
    <dgm:pt modelId="{702108E2-D9B1-411D-B3A1-455712F4E5E0}" type="pres">
      <dgm:prSet presAssocID="{7916057A-809F-45F5-9617-8ABE2029392D}" presName="levelTx" presStyleLbl="revTx" presStyleIdx="0" presStyleCnt="0">
        <dgm:presLayoutVars>
          <dgm:chMax val="1"/>
          <dgm:bulletEnabled val="1"/>
        </dgm:presLayoutVars>
      </dgm:prSet>
      <dgm:spPr/>
      <dgm:t>
        <a:bodyPr/>
        <a:lstStyle/>
        <a:p>
          <a:endParaRPr kumimoji="1" lang="ja-JP" altLang="en-US"/>
        </a:p>
      </dgm:t>
    </dgm:pt>
    <dgm:pt modelId="{3BF6DA0E-DC48-4843-ADE2-7C8EACE3CCC9}" type="pres">
      <dgm:prSet presAssocID="{1AED0417-0CA6-413E-BF4B-2BEF199E6C5C}" presName="Name8" presStyleCnt="0"/>
      <dgm:spPr/>
    </dgm:pt>
    <dgm:pt modelId="{D1623D7E-2F88-40B8-9FB4-19B739276556}" type="pres">
      <dgm:prSet presAssocID="{1AED0417-0CA6-413E-BF4B-2BEF199E6C5C}" presName="level" presStyleLbl="node1" presStyleIdx="2" presStyleCnt="3">
        <dgm:presLayoutVars>
          <dgm:chMax val="1"/>
          <dgm:bulletEnabled val="1"/>
        </dgm:presLayoutVars>
      </dgm:prSet>
      <dgm:spPr/>
      <dgm:t>
        <a:bodyPr/>
        <a:lstStyle/>
        <a:p>
          <a:endParaRPr kumimoji="1" lang="ja-JP" altLang="en-US"/>
        </a:p>
      </dgm:t>
    </dgm:pt>
    <dgm:pt modelId="{608CBC22-1708-4ABA-8470-BC12CB639780}" type="pres">
      <dgm:prSet presAssocID="{1AED0417-0CA6-413E-BF4B-2BEF199E6C5C}" presName="levelTx" presStyleLbl="revTx" presStyleIdx="0" presStyleCnt="0">
        <dgm:presLayoutVars>
          <dgm:chMax val="1"/>
          <dgm:bulletEnabled val="1"/>
        </dgm:presLayoutVars>
      </dgm:prSet>
      <dgm:spPr/>
      <dgm:t>
        <a:bodyPr/>
        <a:lstStyle/>
        <a:p>
          <a:endParaRPr kumimoji="1" lang="ja-JP" altLang="en-US"/>
        </a:p>
      </dgm:t>
    </dgm:pt>
  </dgm:ptLst>
  <dgm:cxnLst>
    <dgm:cxn modelId="{C647B0EA-5478-45CC-A7FB-7A2DC3089336}" type="presOf" srcId="{2BE7307C-0568-43A2-93C6-4573839E5A04}" destId="{1EE8CB7F-D30F-4F09-9F1F-E1C0505CCC29}" srcOrd="1" destOrd="0" presId="urn:microsoft.com/office/officeart/2005/8/layout/pyramid1"/>
    <dgm:cxn modelId="{3C21C591-F9A2-4CE7-B628-6CEB91362819}" type="presOf" srcId="{7916057A-809F-45F5-9617-8ABE2029392D}" destId="{AFF451BB-FC0B-486E-B9BC-F022522E86D9}" srcOrd="0" destOrd="0" presId="urn:microsoft.com/office/officeart/2005/8/layout/pyramid1"/>
    <dgm:cxn modelId="{16843493-41B0-4E3B-AEE5-FCE0DE798156}" type="presOf" srcId="{1AED0417-0CA6-413E-BF4B-2BEF199E6C5C}" destId="{608CBC22-1708-4ABA-8470-BC12CB639780}" srcOrd="1" destOrd="0" presId="urn:microsoft.com/office/officeart/2005/8/layout/pyramid1"/>
    <dgm:cxn modelId="{6753CD3B-EDEA-4D80-9010-923B3CF7D24A}" srcId="{A0152703-F339-406E-92DD-EF0842CE537D}" destId="{7916057A-809F-45F5-9617-8ABE2029392D}" srcOrd="1" destOrd="0" parTransId="{389BBE8B-BCC1-4464-8CBB-4C4A2FD50BC1}" sibTransId="{C283AFE3-CA5F-4C43-BF16-3572B937DCA1}"/>
    <dgm:cxn modelId="{26F2EE5D-7E84-4C83-9049-1CEC12752E91}" type="presOf" srcId="{2BE7307C-0568-43A2-93C6-4573839E5A04}" destId="{8C955CC9-CB9A-4D8E-8B0B-F432F44AB47B}" srcOrd="0" destOrd="0" presId="urn:microsoft.com/office/officeart/2005/8/layout/pyramid1"/>
    <dgm:cxn modelId="{BDA85F6C-003D-4FE9-B577-0717822F58BC}" type="presOf" srcId="{A0152703-F339-406E-92DD-EF0842CE537D}" destId="{2F9D68BF-E3D0-4B1D-A9FA-BB5EAF41BB02}" srcOrd="0" destOrd="0" presId="urn:microsoft.com/office/officeart/2005/8/layout/pyramid1"/>
    <dgm:cxn modelId="{446D9CE5-3FDC-4128-83BD-6ADA7FD147D7}" type="presOf" srcId="{7916057A-809F-45F5-9617-8ABE2029392D}" destId="{702108E2-D9B1-411D-B3A1-455712F4E5E0}" srcOrd="1" destOrd="0" presId="urn:microsoft.com/office/officeart/2005/8/layout/pyramid1"/>
    <dgm:cxn modelId="{025A6B18-2056-4DC5-A8D1-8E8986F97FE2}" srcId="{A0152703-F339-406E-92DD-EF0842CE537D}" destId="{1AED0417-0CA6-413E-BF4B-2BEF199E6C5C}" srcOrd="2" destOrd="0" parTransId="{06991FF1-4266-42C0-B5EC-86408666FFE0}" sibTransId="{1AE1C4C6-2ACD-4708-9667-C354D7C17B57}"/>
    <dgm:cxn modelId="{F68BC7A4-B74E-456A-9550-AF22BE596812}" srcId="{A0152703-F339-406E-92DD-EF0842CE537D}" destId="{2BE7307C-0568-43A2-93C6-4573839E5A04}" srcOrd="0" destOrd="0" parTransId="{3CFDFC16-A481-466E-827E-2D3005B36CE2}" sibTransId="{09586200-E732-4177-AE6B-BA76B031FB87}"/>
    <dgm:cxn modelId="{E0D0B5EC-2035-45DC-8C63-D04752A87E4B}" type="presOf" srcId="{1AED0417-0CA6-413E-BF4B-2BEF199E6C5C}" destId="{D1623D7E-2F88-40B8-9FB4-19B739276556}" srcOrd="0" destOrd="0" presId="urn:microsoft.com/office/officeart/2005/8/layout/pyramid1"/>
    <dgm:cxn modelId="{F1C4DC9B-2DF9-4CC1-AC0C-43F181428A99}" type="presParOf" srcId="{2F9D68BF-E3D0-4B1D-A9FA-BB5EAF41BB02}" destId="{ABFC41D4-81CD-4EAC-A80E-0840BB408AB4}" srcOrd="0" destOrd="0" presId="urn:microsoft.com/office/officeart/2005/8/layout/pyramid1"/>
    <dgm:cxn modelId="{920CC049-A7B3-4DEF-A1BA-94BE9D87CEE1}" type="presParOf" srcId="{ABFC41D4-81CD-4EAC-A80E-0840BB408AB4}" destId="{8C955CC9-CB9A-4D8E-8B0B-F432F44AB47B}" srcOrd="0" destOrd="0" presId="urn:microsoft.com/office/officeart/2005/8/layout/pyramid1"/>
    <dgm:cxn modelId="{D7E70849-1AEC-4A6D-9B15-61874CCF895B}" type="presParOf" srcId="{ABFC41D4-81CD-4EAC-A80E-0840BB408AB4}" destId="{1EE8CB7F-D30F-4F09-9F1F-E1C0505CCC29}" srcOrd="1" destOrd="0" presId="urn:microsoft.com/office/officeart/2005/8/layout/pyramid1"/>
    <dgm:cxn modelId="{B29055E7-252D-4753-9E11-09262E3F3648}" type="presParOf" srcId="{2F9D68BF-E3D0-4B1D-A9FA-BB5EAF41BB02}" destId="{CCB56516-5F8B-424F-95F5-CD4637FEBB74}" srcOrd="1" destOrd="0" presId="urn:microsoft.com/office/officeart/2005/8/layout/pyramid1"/>
    <dgm:cxn modelId="{645AC967-DDB8-48A7-AF78-E2FD0EA63D62}" type="presParOf" srcId="{CCB56516-5F8B-424F-95F5-CD4637FEBB74}" destId="{AFF451BB-FC0B-486E-B9BC-F022522E86D9}" srcOrd="0" destOrd="0" presId="urn:microsoft.com/office/officeart/2005/8/layout/pyramid1"/>
    <dgm:cxn modelId="{591FCE61-1F8F-48F4-9985-65F8F2B66FA0}" type="presParOf" srcId="{CCB56516-5F8B-424F-95F5-CD4637FEBB74}" destId="{702108E2-D9B1-411D-B3A1-455712F4E5E0}" srcOrd="1" destOrd="0" presId="urn:microsoft.com/office/officeart/2005/8/layout/pyramid1"/>
    <dgm:cxn modelId="{CE85EC41-F3A7-44F7-8D63-736E4916A8F0}" type="presParOf" srcId="{2F9D68BF-E3D0-4B1D-A9FA-BB5EAF41BB02}" destId="{3BF6DA0E-DC48-4843-ADE2-7C8EACE3CCC9}" srcOrd="2" destOrd="0" presId="urn:microsoft.com/office/officeart/2005/8/layout/pyramid1"/>
    <dgm:cxn modelId="{A710B293-9E46-4BA1-885E-4A47B78EF68C}" type="presParOf" srcId="{3BF6DA0E-DC48-4843-ADE2-7C8EACE3CCC9}" destId="{D1623D7E-2F88-40B8-9FB4-19B739276556}" srcOrd="0" destOrd="0" presId="urn:microsoft.com/office/officeart/2005/8/layout/pyramid1"/>
    <dgm:cxn modelId="{2BDBC79D-9297-43DE-8442-931B44D22D77}" type="presParOf" srcId="{3BF6DA0E-DC48-4843-ADE2-7C8EACE3CCC9}" destId="{608CBC22-1708-4ABA-8470-BC12CB639780}"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55CC9-CB9A-4D8E-8B0B-F432F44AB47B}">
      <dsp:nvSpPr>
        <dsp:cNvPr id="0" name=""/>
        <dsp:cNvSpPr/>
      </dsp:nvSpPr>
      <dsp:spPr>
        <a:xfrm>
          <a:off x="917407" y="0"/>
          <a:ext cx="917407" cy="360040"/>
        </a:xfrm>
        <a:prstGeom prst="trapezoid">
          <a:avLst>
            <a:gd name="adj" fmla="val 12740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smtClean="0">
              <a:solidFill>
                <a:schemeClr val="bg1"/>
              </a:solidFill>
              <a:latin typeface="+mj-ea"/>
              <a:ea typeface="+mj-ea"/>
            </a:rPr>
            <a:t>配慮</a:t>
          </a:r>
          <a:endParaRPr kumimoji="1" lang="ja-JP" altLang="en-US" sz="1200" kern="1200" dirty="0">
            <a:solidFill>
              <a:schemeClr val="bg1"/>
            </a:solidFill>
            <a:latin typeface="+mj-ea"/>
            <a:ea typeface="+mj-ea"/>
          </a:endParaRPr>
        </a:p>
      </dsp:txBody>
      <dsp:txXfrm>
        <a:off x="917407" y="0"/>
        <a:ext cx="917407" cy="360040"/>
      </dsp:txXfrm>
    </dsp:sp>
    <dsp:sp modelId="{AFF451BB-FC0B-486E-B9BC-F022522E86D9}">
      <dsp:nvSpPr>
        <dsp:cNvPr id="0" name=""/>
        <dsp:cNvSpPr/>
      </dsp:nvSpPr>
      <dsp:spPr>
        <a:xfrm>
          <a:off x="458703" y="360040"/>
          <a:ext cx="1834815" cy="360040"/>
        </a:xfrm>
        <a:prstGeom prst="trapezoid">
          <a:avLst>
            <a:gd name="adj" fmla="val 127404"/>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smtClean="0">
              <a:solidFill>
                <a:schemeClr val="tx1"/>
              </a:solidFill>
              <a:latin typeface="+mj-ea"/>
              <a:ea typeface="+mj-ea"/>
            </a:rPr>
            <a:t>セルフケア</a:t>
          </a:r>
          <a:endParaRPr kumimoji="1" lang="ja-JP" altLang="en-US" sz="1200" kern="1200" dirty="0">
            <a:solidFill>
              <a:schemeClr val="tx1"/>
            </a:solidFill>
            <a:latin typeface="+mj-ea"/>
            <a:ea typeface="+mj-ea"/>
          </a:endParaRPr>
        </a:p>
      </dsp:txBody>
      <dsp:txXfrm>
        <a:off x="779796" y="360040"/>
        <a:ext cx="1192629" cy="360040"/>
      </dsp:txXfrm>
    </dsp:sp>
    <dsp:sp modelId="{D1623D7E-2F88-40B8-9FB4-19B739276556}">
      <dsp:nvSpPr>
        <dsp:cNvPr id="0" name=""/>
        <dsp:cNvSpPr/>
      </dsp:nvSpPr>
      <dsp:spPr>
        <a:xfrm>
          <a:off x="0" y="720080"/>
          <a:ext cx="2752223" cy="360040"/>
        </a:xfrm>
        <a:prstGeom prst="trapezoid">
          <a:avLst>
            <a:gd name="adj" fmla="val 127404"/>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ja-JP" altLang="en-US" sz="1100" b="1" kern="1200" dirty="0" smtClean="0">
              <a:solidFill>
                <a:schemeClr val="tx1"/>
              </a:solidFill>
              <a:latin typeface="+mj-ea"/>
              <a:ea typeface="+mj-ea"/>
            </a:rPr>
            <a:t>能力の発揮・成長の気持ち</a:t>
          </a:r>
          <a:endParaRPr lang="ja-JP" altLang="en-US" sz="1100" kern="1200" dirty="0">
            <a:solidFill>
              <a:schemeClr val="tx1"/>
            </a:solidFill>
            <a:latin typeface="+mj-ea"/>
            <a:ea typeface="+mj-ea"/>
          </a:endParaRPr>
        </a:p>
      </dsp:txBody>
      <dsp:txXfrm>
        <a:off x="481639" y="720080"/>
        <a:ext cx="1788944" cy="36004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BCBDA1E-007E-4905-B20C-329F8BE9A473}" type="datetimeFigureOut">
              <a:rPr kumimoji="1" lang="ja-JP" altLang="en-US" smtClean="0"/>
              <a:t>2018/3/13</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94EAA78-3A84-4C66-B4E1-384986A7CAD7}" type="slidenum">
              <a:rPr kumimoji="1" lang="ja-JP" altLang="en-US" smtClean="0"/>
              <a:t>‹#›</a:t>
            </a:fld>
            <a:endParaRPr kumimoji="1" lang="ja-JP" altLang="en-US"/>
          </a:p>
        </p:txBody>
      </p:sp>
    </p:spTree>
    <p:extLst>
      <p:ext uri="{BB962C8B-B14F-4D97-AF65-F5344CB8AC3E}">
        <p14:creationId xmlns:p14="http://schemas.microsoft.com/office/powerpoint/2010/main" val="2929265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2</a:t>
            </a:fld>
            <a:endParaRPr kumimoji="1" lang="ja-JP" altLang="en-US"/>
          </a:p>
        </p:txBody>
      </p:sp>
    </p:spTree>
    <p:extLst>
      <p:ext uri="{BB962C8B-B14F-4D97-AF65-F5344CB8AC3E}">
        <p14:creationId xmlns:p14="http://schemas.microsoft.com/office/powerpoint/2010/main" val="3323555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219202"/>
            <a:ext cx="1543050" cy="6949017"/>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219202"/>
            <a:ext cx="4514850" cy="6949017"/>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D0E8ACA9-6CA2-4009-821D-78145661B91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8475134"/>
            <a:ext cx="457200" cy="486833"/>
          </a:xfrm>
        </p:spPr>
        <p:txBody>
          <a:bodyPr/>
          <a:lstStyle/>
          <a:p>
            <a:fld id="{F3E5EDE9-C1E3-4BA7-9C72-D92CDC7F1C7A}" type="slidenum">
              <a:rPr kumimoji="1" lang="ja-JP" altLang="en-US" smtClean="0"/>
              <a:t>‹#›</a:t>
            </a:fld>
            <a:endParaRPr kumimoji="1" lang="ja-JP" altLang="en-US"/>
          </a:p>
        </p:txBody>
      </p:sp>
      <p:sp>
        <p:nvSpPr>
          <p:cNvPr id="3" name="Picture Placeholder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E8ACA9-6CA2-4009-821D-78145661B91E}" type="datetimeFigureOut">
              <a:rPr kumimoji="1" lang="ja-JP" altLang="en-US" smtClean="0"/>
              <a:t>2018/3/13</a:t>
            </a:fld>
            <a:endParaRPr kumimoji="1" lang="ja-JP" altLang="en-US"/>
          </a:p>
        </p:txBody>
      </p:sp>
      <p:sp>
        <p:nvSpPr>
          <p:cNvPr id="22" name="Footer Placeholder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E5EDE9-C1E3-4BA7-9C72-D92CDC7F1C7A}" type="slidenum">
              <a:rPr kumimoji="1" lang="ja-JP" altLang="en-US" smtClean="0"/>
              <a:t>‹#›</a:t>
            </a:fld>
            <a:endParaRPr kumimoji="1" lang="ja-JP" altLang="en-US"/>
          </a:p>
        </p:txBody>
      </p:sp>
      <p:grpSp>
        <p:nvGrpSpPr>
          <p:cNvPr id="2" name="Group 1"/>
          <p:cNvGrpSpPr/>
          <p:nvPr/>
        </p:nvGrpSpPr>
        <p:grpSpPr>
          <a:xfrm>
            <a:off x="-14263" y="269877"/>
            <a:ext cx="6885411" cy="86563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4664" y="5220072"/>
            <a:ext cx="5760640" cy="648072"/>
          </a:xfrm>
        </p:spPr>
        <p:txBody>
          <a:bodyPr>
            <a:normAutofit/>
          </a:bodyPr>
          <a:lstStyle/>
          <a:p>
            <a:r>
              <a:rPr lang="ja-JP" altLang="en-US" sz="2800" dirty="0" smtClean="0">
                <a:solidFill>
                  <a:schemeClr val="accent3"/>
                </a:solidFill>
                <a:latin typeface="+mj-ea"/>
                <a:ea typeface="+mj-ea"/>
              </a:rPr>
              <a:t>就労支援機関用 </a:t>
            </a:r>
            <a:r>
              <a:rPr kumimoji="1" lang="ja-JP" altLang="en-US" sz="2800" dirty="0" smtClean="0">
                <a:solidFill>
                  <a:schemeClr val="accent3"/>
                </a:solidFill>
                <a:latin typeface="+mj-ea"/>
                <a:ea typeface="+mj-ea"/>
              </a:rPr>
              <a:t>活用ガイド</a:t>
            </a:r>
            <a:endParaRPr kumimoji="1" lang="en-US" altLang="ja-JP" sz="2800" dirty="0" smtClean="0">
              <a:solidFill>
                <a:schemeClr val="accent3"/>
              </a:solidFill>
              <a:latin typeface="+mj-ea"/>
              <a:ea typeface="+mj-ea"/>
            </a:endParaRPr>
          </a:p>
          <a:p>
            <a:endParaRPr lang="en-US" altLang="ja-JP" sz="4000" dirty="0">
              <a:solidFill>
                <a:schemeClr val="accent3"/>
              </a:solidFill>
              <a:latin typeface="+mj-ea"/>
              <a:ea typeface="+mj-ea"/>
            </a:endParaRPr>
          </a:p>
          <a:p>
            <a:endParaRPr kumimoji="1" lang="en-US" altLang="ja-JP" sz="1600" dirty="0" smtClean="0">
              <a:latin typeface="+mj-ea"/>
              <a:ea typeface="+mj-ea"/>
            </a:endParaRPr>
          </a:p>
        </p:txBody>
      </p:sp>
      <p:sp>
        <p:nvSpPr>
          <p:cNvPr id="4" name="テキスト ボックス 3"/>
          <p:cNvSpPr txBox="1"/>
          <p:nvPr/>
        </p:nvSpPr>
        <p:spPr>
          <a:xfrm>
            <a:off x="1844824" y="8355842"/>
            <a:ext cx="3312368" cy="369332"/>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大阪府雇用推進室就業促進課</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116632" y="2555776"/>
            <a:ext cx="6552728" cy="2520280"/>
          </a:xfrm>
          <a:prstGeom prst="rect">
            <a:avLst/>
          </a:prstGeom>
          <a:ln>
            <a:noFill/>
          </a:ln>
        </p:spPr>
        <p:txBody>
          <a:bodyPr vert="horz" lIns="0" tIns="0" rIns="18288" bIns="0" anchor="t">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1"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ja-JP" altLang="ja-JP" sz="4000" dirty="0" smtClean="0">
                <a:effectLst>
                  <a:outerShdw blurRad="38100" dist="38100" dir="2700000" algn="tl">
                    <a:srgbClr val="000000">
                      <a:alpha val="43137"/>
                    </a:srgbClr>
                  </a:outerShdw>
                </a:effectLst>
              </a:rPr>
              <a:t>合理的配慮のための</a:t>
            </a:r>
            <a:r>
              <a:rPr lang="en-US" altLang="ja-JP" sz="4000" dirty="0" smtClean="0">
                <a:effectLst>
                  <a:outerShdw blurRad="38100" dist="38100" dir="2700000" algn="tl">
                    <a:srgbClr val="000000">
                      <a:alpha val="43137"/>
                    </a:srgbClr>
                  </a:outerShdw>
                </a:effectLst>
              </a:rPr>
              <a:t/>
            </a:r>
            <a:br>
              <a:rPr lang="en-US" altLang="ja-JP" sz="4000" dirty="0" smtClean="0">
                <a:effectLst>
                  <a:outerShdw blurRad="38100" dist="38100" dir="2700000" algn="tl">
                    <a:srgbClr val="000000">
                      <a:alpha val="43137"/>
                    </a:srgbClr>
                  </a:outerShdw>
                </a:effectLst>
              </a:rPr>
            </a:br>
            <a:r>
              <a:rPr lang="ja-JP" altLang="ja-JP" sz="4000" dirty="0" smtClean="0">
                <a:effectLst>
                  <a:outerShdw blurRad="38100" dist="38100" dir="2700000" algn="tl">
                    <a:srgbClr val="000000">
                      <a:alpha val="43137"/>
                    </a:srgbClr>
                  </a:outerShdw>
                </a:effectLst>
              </a:rPr>
              <a:t>対話シート</a:t>
            </a:r>
            <a:r>
              <a:rPr lang="en-US" altLang="ja-JP" sz="4000" dirty="0" smtClean="0">
                <a:effectLst>
                  <a:outerShdw blurRad="38100" dist="38100" dir="2700000" algn="tl">
                    <a:srgbClr val="000000">
                      <a:alpha val="43137"/>
                    </a:srgbClr>
                  </a:outerShdw>
                </a:effectLst>
              </a:rPr>
              <a:t/>
            </a:r>
            <a:br>
              <a:rPr lang="en-US" altLang="ja-JP" sz="4000" dirty="0" smtClean="0">
                <a:effectLst>
                  <a:outerShdw blurRad="38100" dist="38100" dir="2700000" algn="tl">
                    <a:srgbClr val="000000">
                      <a:alpha val="43137"/>
                    </a:srgbClr>
                  </a:outerShdw>
                </a:effectLst>
              </a:rPr>
            </a:br>
            <a:r>
              <a:rPr lang="en-US" altLang="ja-JP" sz="3200" dirty="0" smtClean="0">
                <a:effectLst>
                  <a:outerShdw blurRad="38100" dist="38100" dir="2700000" algn="tl">
                    <a:srgbClr val="000000">
                      <a:alpha val="43137"/>
                    </a:srgbClr>
                  </a:outerShdw>
                </a:effectLst>
              </a:rPr>
              <a:t/>
            </a:r>
            <a:br>
              <a:rPr lang="en-US" altLang="ja-JP" sz="3200" dirty="0" smtClean="0">
                <a:effectLst>
                  <a:outerShdw blurRad="38100" dist="38100" dir="2700000" algn="tl">
                    <a:srgbClr val="000000">
                      <a:alpha val="43137"/>
                    </a:srgbClr>
                  </a:outerShdw>
                </a:effectLst>
              </a:rPr>
            </a:br>
            <a:r>
              <a:rPr lang="en-US" altLang="ja-JP" sz="3200" dirty="0" smtClean="0">
                <a:effectLst>
                  <a:outerShdw blurRad="38100" dist="38100" dir="2700000" algn="tl">
                    <a:srgbClr val="000000">
                      <a:alpha val="43137"/>
                    </a:srgbClr>
                  </a:outerShdw>
                </a:effectLst>
              </a:rPr>
              <a:t> </a:t>
            </a:r>
            <a:r>
              <a:rPr lang="ja-JP" altLang="en-US" sz="3200" dirty="0" smtClean="0">
                <a:effectLst>
                  <a:outerShdw blurRad="38100" dist="38100" dir="2700000" algn="tl">
                    <a:srgbClr val="000000">
                      <a:alpha val="43137"/>
                    </a:srgbClr>
                  </a:outerShdw>
                </a:effectLst>
              </a:rPr>
              <a:t>～</a:t>
            </a:r>
            <a:r>
              <a:rPr lang="ja-JP" altLang="en-US" sz="3200" dirty="0" err="1" smtClean="0">
                <a:effectLst>
                  <a:outerShdw blurRad="38100" dist="38100" dir="2700000" algn="tl">
                    <a:srgbClr val="000000">
                      <a:alpha val="43137"/>
                    </a:srgbClr>
                  </a:outerShdw>
                </a:effectLst>
              </a:rPr>
              <a:t>障がい</a:t>
            </a:r>
            <a:r>
              <a:rPr lang="ja-JP" altLang="en-US" sz="3200" dirty="0" smtClean="0">
                <a:effectLst>
                  <a:outerShdw blurRad="38100" dist="38100" dir="2700000" algn="tl">
                    <a:srgbClr val="000000">
                      <a:alpha val="43137"/>
                    </a:srgbClr>
                  </a:outerShdw>
                </a:effectLst>
              </a:rPr>
              <a:t>者の安定就労のために～</a:t>
            </a:r>
            <a:endParaRPr lang="ja-JP" altLang="en-US" sz="4000" dirty="0"/>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293667" y="4427984"/>
            <a:ext cx="6159669" cy="123939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93667" y="2772229"/>
            <a:ext cx="6159669" cy="9965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32656" y="611560"/>
            <a:ext cx="3960440" cy="504056"/>
          </a:xfrm>
        </p:spPr>
        <p:txBody>
          <a:bodyPr>
            <a:normAutofit/>
          </a:bodyPr>
          <a:lstStyle/>
          <a:p>
            <a:r>
              <a:rPr kumimoji="1" lang="ja-JP" altLang="en-US" sz="1800" dirty="0" smtClean="0"/>
              <a:t>合理的配慮の提供義務について</a:t>
            </a:r>
            <a:endParaRPr kumimoji="1" lang="ja-JP" altLang="en-US" sz="1800" dirty="0"/>
          </a:p>
        </p:txBody>
      </p:sp>
      <p:sp>
        <p:nvSpPr>
          <p:cNvPr id="3" name="コンテンツ プレースホルダー 2"/>
          <p:cNvSpPr>
            <a:spLocks noGrp="1"/>
          </p:cNvSpPr>
          <p:nvPr>
            <p:ph idx="1"/>
          </p:nvPr>
        </p:nvSpPr>
        <p:spPr>
          <a:xfrm>
            <a:off x="332656" y="1259632"/>
            <a:ext cx="6136886" cy="7776864"/>
          </a:xfrm>
        </p:spPr>
        <p:txBody>
          <a:bodyPr>
            <a:normAutofit fontScale="92500"/>
          </a:bodyPr>
          <a:lstStyle/>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平成２８年４月から、雇用の分野で</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者に対する合理的配慮の提供が義務となりました。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これらの配慮は</a:t>
            </a:r>
            <a:r>
              <a:rPr lang="ja-JP" altLang="en-US" sz="1200" dirty="0">
                <a:solidFill>
                  <a:prstClr val="black"/>
                </a:solidFill>
                <a:latin typeface="ＭＳ ゴシック" panose="020B0609070205080204" pitchFamily="49" charset="-128"/>
                <a:ea typeface="ＭＳ ゴシック" panose="020B0609070205080204" pitchFamily="49" charset="-128"/>
              </a:rPr>
              <a:t>必要なことです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が、以下のような不安を持たれるかもしれません。</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u="sng"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u="sng"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1200" u="sng"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300" dirty="0" smtClean="0">
                <a:solidFill>
                  <a:prstClr val="black"/>
                </a:solidFill>
                <a:latin typeface="ＭＳ ゴシック" panose="020B0609070205080204" pitchFamily="49" charset="-128"/>
                <a:ea typeface="ＭＳ ゴシック" panose="020B0609070205080204" pitchFamily="49" charset="-128"/>
              </a:rPr>
              <a:t>また、経験や状況によって当初の配慮は不要になったり、新たな配慮が必要となる等</a:t>
            </a:r>
            <a:endParaRPr lang="en-US" altLang="ja-JP" sz="13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300" dirty="0" smtClean="0">
                <a:solidFill>
                  <a:prstClr val="black"/>
                </a:solidFill>
                <a:latin typeface="ＭＳ ゴシック" panose="020B0609070205080204" pitchFamily="49" charset="-128"/>
                <a:ea typeface="ＭＳ ゴシック" panose="020B0609070205080204" pitchFamily="49" charset="-128"/>
              </a:rPr>
              <a:t>変化があるため、</a:t>
            </a:r>
            <a:r>
              <a:rPr lang="ja-JP" altLang="en-US" sz="1300" dirty="0">
                <a:solidFill>
                  <a:prstClr val="black"/>
                </a:solidFill>
                <a:latin typeface="ＭＳ ゴシック" panose="020B0609070205080204" pitchFamily="49" charset="-128"/>
                <a:ea typeface="ＭＳ ゴシック" panose="020B0609070205080204" pitchFamily="49" charset="-128"/>
              </a:rPr>
              <a:t>本シートに記入するだけでなく</a:t>
            </a:r>
            <a:r>
              <a:rPr lang="ja-JP" altLang="en-US" sz="1300" dirty="0" smtClean="0">
                <a:solidFill>
                  <a:prstClr val="black"/>
                </a:solidFill>
                <a:latin typeface="ＭＳ ゴシック" panose="020B0609070205080204" pitchFamily="49" charset="-128"/>
                <a:ea typeface="ＭＳ ゴシック" panose="020B0609070205080204" pitchFamily="49" charset="-128"/>
              </a:rPr>
              <a:t>、事業</a:t>
            </a:r>
            <a:r>
              <a:rPr lang="ja-JP" altLang="en-US" sz="1300" dirty="0">
                <a:solidFill>
                  <a:prstClr val="black"/>
                </a:solidFill>
                <a:latin typeface="ＭＳ ゴシック" panose="020B0609070205080204" pitchFamily="49" charset="-128"/>
                <a:ea typeface="ＭＳ ゴシック" panose="020B0609070205080204" pitchFamily="49" charset="-128"/>
              </a:rPr>
              <a:t>主も障がいのある方も</a:t>
            </a:r>
            <a:r>
              <a:rPr lang="ja-JP" altLang="en-US" sz="1300" dirty="0" smtClean="0">
                <a:solidFill>
                  <a:prstClr val="black"/>
                </a:solidFill>
                <a:latin typeface="ＭＳ ゴシック" panose="020B0609070205080204" pitchFamily="49" charset="-128"/>
                <a:ea typeface="ＭＳ ゴシック" panose="020B0609070205080204" pitchFamily="49" charset="-128"/>
              </a:rPr>
              <a:t>お互い</a:t>
            </a:r>
            <a:endParaRPr lang="en-US" altLang="ja-JP" sz="13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300" dirty="0" smtClean="0">
                <a:solidFill>
                  <a:prstClr val="black"/>
                </a:solidFill>
                <a:latin typeface="ＭＳ ゴシック" panose="020B0609070205080204" pitchFamily="49" charset="-128"/>
                <a:ea typeface="ＭＳ ゴシック" panose="020B0609070205080204" pitchFamily="49" charset="-128"/>
              </a:rPr>
              <a:t>プラス</a:t>
            </a:r>
            <a:r>
              <a:rPr lang="ja-JP" altLang="en-US" sz="1300" dirty="0">
                <a:solidFill>
                  <a:prstClr val="black"/>
                </a:solidFill>
                <a:latin typeface="ＭＳ ゴシック" panose="020B0609070205080204" pitchFamily="49" charset="-128"/>
                <a:ea typeface="ＭＳ ゴシック" panose="020B0609070205080204" pitchFamily="49" charset="-128"/>
              </a:rPr>
              <a:t>となる</a:t>
            </a:r>
            <a:r>
              <a:rPr lang="ja-JP" altLang="en-US" sz="1300" dirty="0" smtClean="0">
                <a:solidFill>
                  <a:prstClr val="black"/>
                </a:solidFill>
                <a:latin typeface="ＭＳ ゴシック" panose="020B0609070205080204" pitchFamily="49" charset="-128"/>
                <a:ea typeface="ＭＳ ゴシック" panose="020B0609070205080204" pitchFamily="49" charset="-128"/>
              </a:rPr>
              <a:t>よう定期的に状況の確認をする</a:t>
            </a:r>
            <a:r>
              <a:rPr lang="ja-JP" altLang="en-US" sz="1300" smtClean="0">
                <a:solidFill>
                  <a:prstClr val="black"/>
                </a:solidFill>
                <a:latin typeface="ＭＳ ゴシック" panose="020B0609070205080204" pitchFamily="49" charset="-128"/>
                <a:ea typeface="ＭＳ ゴシック" panose="020B0609070205080204" pitchFamily="49" charset="-128"/>
              </a:rPr>
              <a:t>機会をもつ</a:t>
            </a:r>
            <a:r>
              <a:rPr lang="ja-JP" altLang="en-US" sz="1300" dirty="0" smtClean="0">
                <a:solidFill>
                  <a:prstClr val="black"/>
                </a:solidFill>
                <a:latin typeface="ＭＳ ゴシック" panose="020B0609070205080204" pitchFamily="49" charset="-128"/>
                <a:ea typeface="ＭＳ ゴシック" panose="020B0609070205080204" pitchFamily="49" charset="-128"/>
              </a:rPr>
              <a:t>ことは大切なことです。</a:t>
            </a:r>
            <a:endParaRPr lang="en-US" altLang="ja-JP" sz="1300" dirty="0" smtClean="0">
              <a:solidFill>
                <a:prstClr val="black"/>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64982" y="1561843"/>
            <a:ext cx="4887281" cy="646331"/>
          </a:xfrm>
          <a:prstGeom prst="rect">
            <a:avLst/>
          </a:prstGeom>
          <a:noFill/>
          <a:ln w="31750">
            <a:solidFill>
              <a:schemeClr val="tx1"/>
            </a:solidFill>
            <a:prstDash val="sysDash"/>
          </a:ln>
        </p:spPr>
        <p:txBody>
          <a:bodyPr wrap="square" rtlCol="0">
            <a:spAutoFit/>
          </a:bodyPr>
          <a:lstStyle/>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職場</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で支障となっている事情の有無について、</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285750" indent="-285750">
              <a:buClr>
                <a:srgbClr val="E68422"/>
              </a:buClr>
              <a:buFont typeface="Arial" panose="020B0604020202020204" pitchFamily="34" charset="0"/>
              <a:buChar char="•"/>
            </a:pPr>
            <a:r>
              <a:rPr lang="ja-JP" altLang="en-US" sz="1200" dirty="0" smtClean="0">
                <a:solidFill>
                  <a:prstClr val="black"/>
                </a:solidFill>
                <a:latin typeface="ＭＳ ゴシック" panose="020B0609070205080204" pitchFamily="49" charset="-128"/>
                <a:ea typeface="ＭＳ ゴシック" panose="020B0609070205080204" pitchFamily="49" charset="-128"/>
              </a:rPr>
              <a:t>募集</a:t>
            </a:r>
            <a:r>
              <a:rPr lang="ja-JP" altLang="en-US" sz="1200" dirty="0">
                <a:solidFill>
                  <a:prstClr val="black"/>
                </a:solidFill>
                <a:latin typeface="ＭＳ ゴシック" panose="020B0609070205080204" pitchFamily="49" charset="-128"/>
                <a:ea typeface="ＭＳ ゴシック" panose="020B0609070205080204" pitchFamily="49" charset="-128"/>
              </a:rPr>
              <a:t>・採用時に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は、障</a:t>
            </a:r>
            <a:r>
              <a:rPr lang="ja-JP" altLang="en-US" sz="1200" dirty="0">
                <a:solidFill>
                  <a:prstClr val="black"/>
                </a:solidFill>
                <a:latin typeface="ＭＳ ゴシック" panose="020B0609070205080204" pitchFamily="49" charset="-128"/>
                <a:ea typeface="ＭＳ ゴシック" panose="020B0609070205080204" pitchFamily="49" charset="-128"/>
              </a:rPr>
              <a:t>がいのある方から事業主に申し出る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285750" indent="-285750">
              <a:buClr>
                <a:srgbClr val="E68422"/>
              </a:buClr>
              <a:buFont typeface="Arial" panose="020B0604020202020204" pitchFamily="34" charset="0"/>
              <a:buChar char="•"/>
            </a:pPr>
            <a:r>
              <a:rPr lang="ja-JP" altLang="en-US" sz="1200" dirty="0">
                <a:solidFill>
                  <a:prstClr val="black"/>
                </a:solidFill>
                <a:latin typeface="ＭＳ ゴシック" panose="020B0609070205080204" pitchFamily="49" charset="-128"/>
                <a:ea typeface="ＭＳ ゴシック" panose="020B0609070205080204" pitchFamily="49" charset="-128"/>
              </a:rPr>
              <a:t>採用後</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は、事業</a:t>
            </a:r>
            <a:r>
              <a:rPr lang="ja-JP" altLang="en-US" sz="1200" dirty="0">
                <a:solidFill>
                  <a:prstClr val="black"/>
                </a:solidFill>
                <a:latin typeface="ＭＳ ゴシック" panose="020B0609070205080204" pitchFamily="49" charset="-128"/>
                <a:ea typeface="ＭＳ ゴシック" panose="020B0609070205080204" pitchFamily="49" charset="-128"/>
              </a:rPr>
              <a:t>主から障がいのある方に対し確認する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365045" y="2828065"/>
            <a:ext cx="831708"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事業主</a:t>
            </a:r>
            <a:endParaRPr kumimoji="1" lang="ja-JP" altLang="en-US" sz="1200" dirty="0">
              <a:latin typeface="+mj-ea"/>
              <a:ea typeface="+mj-ea"/>
            </a:endParaRPr>
          </a:p>
        </p:txBody>
      </p:sp>
      <p:sp>
        <p:nvSpPr>
          <p:cNvPr id="28" name="角丸四角形 27"/>
          <p:cNvSpPr/>
          <p:nvPr/>
        </p:nvSpPr>
        <p:spPr>
          <a:xfrm>
            <a:off x="3418756" y="2828065"/>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29" name="コンテンツ プレースホルダー 2"/>
          <p:cNvSpPr txBox="1">
            <a:spLocks/>
          </p:cNvSpPr>
          <p:nvPr/>
        </p:nvSpPr>
        <p:spPr>
          <a:xfrm>
            <a:off x="456589" y="4680911"/>
            <a:ext cx="2809506" cy="86140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障</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がいのある方がどのような配慮が</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必要かを知り、過重な負担とならない</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範囲で対応できるかを判断したり、</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代替案を提案する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30" name="コンテンツ プレースホルダー 2"/>
          <p:cNvSpPr txBox="1">
            <a:spLocks/>
          </p:cNvSpPr>
          <p:nvPr/>
        </p:nvSpPr>
        <p:spPr>
          <a:xfrm>
            <a:off x="3498714" y="4680911"/>
            <a:ext cx="2815952" cy="93161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事業主に対して、過度な要求ではなく、</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まずはセルフケア（</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）を行った上で、</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能力を発揮するための適切な配慮希望</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を伝える。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31" name="コンテンツ プレースホルダー 2"/>
          <p:cNvSpPr txBox="1">
            <a:spLocks/>
          </p:cNvSpPr>
          <p:nvPr/>
        </p:nvSpPr>
        <p:spPr>
          <a:xfrm>
            <a:off x="3324962" y="3015950"/>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できない面が強調されてしまわないか</a:t>
            </a: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どのように伝えればよい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nvGrpSpPr>
          <p:cNvPr id="61" name="グループ化 60"/>
          <p:cNvGrpSpPr/>
          <p:nvPr/>
        </p:nvGrpSpPr>
        <p:grpSpPr>
          <a:xfrm>
            <a:off x="2150808" y="3858591"/>
            <a:ext cx="2241919" cy="435993"/>
            <a:chOff x="2150808" y="3995935"/>
            <a:chExt cx="2241919" cy="435993"/>
          </a:xfrm>
        </p:grpSpPr>
        <p:sp>
          <p:nvSpPr>
            <p:cNvPr id="32" name="二等辺三角形 31"/>
            <p:cNvSpPr/>
            <p:nvPr/>
          </p:nvSpPr>
          <p:spPr>
            <a:xfrm rot="10800000">
              <a:off x="2155877" y="4035884"/>
              <a:ext cx="2027182" cy="396044"/>
            </a:xfrm>
            <a:prstGeom prst="triangle">
              <a:avLst/>
            </a:prstGeom>
            <a:gradFill flip="none" rotWithShape="1">
              <a:gsLst>
                <a:gs pos="100000">
                  <a:schemeClr val="accent1">
                    <a:tint val="66000"/>
                    <a:satMod val="160000"/>
                  </a:schemeClr>
                </a:gs>
                <a:gs pos="47000">
                  <a:schemeClr val="accent1">
                    <a:tint val="44500"/>
                    <a:satMod val="160000"/>
                  </a:schemeClr>
                </a:gs>
                <a:gs pos="21000">
                  <a:schemeClr val="accent1">
                    <a:tint val="23500"/>
                    <a:satMod val="160000"/>
                  </a:schemeClr>
                </a:gs>
              </a:gsLst>
              <a:lin ang="16200000" scaled="1"/>
              <a:tileRect/>
            </a:gradFill>
            <a:ln w="3175">
              <a:gradFill flip="none" rotWithShape="1">
                <a:gsLst>
                  <a:gs pos="0">
                    <a:schemeClr val="accent1">
                      <a:tint val="66000"/>
                      <a:satMod val="160000"/>
                    </a:schemeClr>
                  </a:gs>
                  <a:gs pos="50000">
                    <a:schemeClr val="tx2"/>
                  </a:gs>
                  <a:gs pos="100000">
                    <a:schemeClr val="accent1">
                      <a:tint val="23500"/>
                      <a:satMod val="16000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50808" y="3995935"/>
              <a:ext cx="2241919"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以下のことが大切です</a:t>
              </a:r>
              <a:endParaRPr kumimoji="1" lang="ja-JP" altLang="en-US" sz="1400" dirty="0">
                <a:latin typeface="ＭＳ ゴシック" panose="020B0609070205080204" pitchFamily="49" charset="-128"/>
                <a:ea typeface="ＭＳ ゴシック" panose="020B0609070205080204" pitchFamily="49" charset="-128"/>
              </a:endParaRPr>
            </a:p>
          </p:txBody>
        </p:sp>
      </p:grpSp>
      <p:sp>
        <p:nvSpPr>
          <p:cNvPr id="36" name="角丸四角形 35"/>
          <p:cNvSpPr/>
          <p:nvPr/>
        </p:nvSpPr>
        <p:spPr>
          <a:xfrm>
            <a:off x="349344" y="4481091"/>
            <a:ext cx="831708"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事業主</a:t>
            </a:r>
            <a:endParaRPr kumimoji="1" lang="ja-JP" altLang="en-US" sz="1200" dirty="0">
              <a:latin typeface="+mj-ea"/>
              <a:ea typeface="+mj-ea"/>
            </a:endParaRPr>
          </a:p>
        </p:txBody>
      </p:sp>
      <p:sp>
        <p:nvSpPr>
          <p:cNvPr id="37" name="角丸四角形 36"/>
          <p:cNvSpPr/>
          <p:nvPr/>
        </p:nvSpPr>
        <p:spPr>
          <a:xfrm>
            <a:off x="3403055" y="4481091"/>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grpSp>
        <p:nvGrpSpPr>
          <p:cNvPr id="59" name="グループ化 58"/>
          <p:cNvGrpSpPr/>
          <p:nvPr/>
        </p:nvGrpSpPr>
        <p:grpSpPr>
          <a:xfrm>
            <a:off x="236300" y="6588898"/>
            <a:ext cx="5744643" cy="1437014"/>
            <a:chOff x="244932" y="5612522"/>
            <a:chExt cx="5744643" cy="1437014"/>
          </a:xfrm>
        </p:grpSpPr>
        <p:graphicFrame>
          <p:nvGraphicFramePr>
            <p:cNvPr id="35" name="コンテンツ プレースホルダー 9"/>
            <p:cNvGraphicFramePr>
              <a:graphicFrameLocks/>
            </p:cNvGraphicFramePr>
            <p:nvPr>
              <p:extLst>
                <p:ext uri="{D42A27DB-BD31-4B8C-83A1-F6EECF244321}">
                  <p14:modId xmlns:p14="http://schemas.microsoft.com/office/powerpoint/2010/main" val="1351126368"/>
                </p:ext>
              </p:extLst>
            </p:nvPr>
          </p:nvGraphicFramePr>
          <p:xfrm>
            <a:off x="3237352" y="5969416"/>
            <a:ext cx="2752223" cy="1080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8" name="直線コネクタ 37"/>
            <p:cNvCxnSpPr/>
            <p:nvPr/>
          </p:nvCxnSpPr>
          <p:spPr>
            <a:xfrm flipH="1">
              <a:off x="1556792" y="5959756"/>
              <a:ext cx="3018128" cy="966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flipV="1">
              <a:off x="1556792" y="6288692"/>
              <a:ext cx="2569238" cy="11501"/>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1556792" y="7034970"/>
              <a:ext cx="1714976"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728692" y="6398622"/>
              <a:ext cx="936104" cy="523220"/>
            </a:xfrm>
            <a:prstGeom prst="rect">
              <a:avLst/>
            </a:prstGeom>
            <a:noFill/>
            <a:ln>
              <a:solidFill>
                <a:schemeClr val="accent1">
                  <a:shade val="50000"/>
                </a:schemeClr>
              </a:solidFill>
            </a:ln>
          </p:spPr>
          <p:txBody>
            <a:bodyPr wrap="square" rtlCol="0">
              <a:spAutoFit/>
            </a:bodyPr>
            <a:lstStyle/>
            <a:p>
              <a:pPr algn="ctr"/>
              <a:r>
                <a:rPr lang="ja-JP" altLang="en-US" sz="1400" dirty="0">
                  <a:latin typeface="ＭＳ ゴシック" panose="020B0609070205080204" pitchFamily="49" charset="-128"/>
                  <a:ea typeface="ＭＳ ゴシック" panose="020B0609070205080204" pitchFamily="49" charset="-128"/>
                </a:rPr>
                <a:t>障</a:t>
              </a:r>
              <a:r>
                <a:rPr lang="ja-JP" altLang="en-US" sz="1400" dirty="0" smtClean="0">
                  <a:latin typeface="ＭＳ ゴシック" panose="020B0609070205080204" pitchFamily="49" charset="-128"/>
                  <a:ea typeface="ＭＳ ゴシック" panose="020B0609070205080204" pitchFamily="49" charset="-128"/>
                </a:rPr>
                <a:t>がいのある方</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1728692" y="5969416"/>
              <a:ext cx="936104" cy="307777"/>
            </a:xfrm>
            <a:prstGeom prst="rect">
              <a:avLst/>
            </a:prstGeom>
            <a:solidFill>
              <a:schemeClr val="accent1"/>
            </a:solidFill>
            <a:ln>
              <a:solidFill>
                <a:schemeClr val="accent1">
                  <a:shade val="50000"/>
                </a:schemeClr>
              </a:solidFill>
            </a:ln>
          </p:spPr>
          <p:txBody>
            <a:bodyPr wrap="square" rtlCol="0">
              <a:spAutoFit/>
            </a:bodyPr>
            <a:lstStyle/>
            <a:p>
              <a:pPr algn="ctr"/>
              <a:r>
                <a:rPr lang="ja-JP" altLang="en-US" sz="1400" dirty="0">
                  <a:solidFill>
                    <a:schemeClr val="bg1"/>
                  </a:solidFill>
                  <a:latin typeface="ＭＳ ゴシック" panose="020B0609070205080204" pitchFamily="49" charset="-128"/>
                  <a:ea typeface="ＭＳ ゴシック" panose="020B0609070205080204" pitchFamily="49" charset="-128"/>
                </a:rPr>
                <a:t>事業主</a:t>
              </a:r>
              <a:endParaRPr kumimoji="1" lang="ja-JP" altLang="en-US" sz="1400" dirty="0">
                <a:solidFill>
                  <a:schemeClr val="bg1"/>
                </a:solidFill>
                <a:latin typeface="ＭＳ ゴシック" panose="020B0609070205080204" pitchFamily="49" charset="-128"/>
                <a:ea typeface="ＭＳ ゴシック" panose="020B0609070205080204" pitchFamily="49" charset="-128"/>
              </a:endParaRPr>
            </a:p>
          </p:txBody>
        </p:sp>
        <p:cxnSp>
          <p:nvCxnSpPr>
            <p:cNvPr id="49" name="直線矢印コネクタ 48"/>
            <p:cNvCxnSpPr/>
            <p:nvPr/>
          </p:nvCxnSpPr>
          <p:spPr>
            <a:xfrm>
              <a:off x="2926635" y="5969416"/>
              <a:ext cx="0" cy="330776"/>
            </a:xfrm>
            <a:prstGeom prst="straightConnector1">
              <a:avLst/>
            </a:prstGeom>
            <a:ln w="34925">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H="1">
              <a:off x="2918736" y="6300192"/>
              <a:ext cx="7899" cy="720080"/>
            </a:xfrm>
            <a:prstGeom prst="straightConnector1">
              <a:avLst/>
            </a:prstGeom>
            <a:ln w="34925">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57" name="タイトル 1"/>
            <p:cNvSpPr txBox="1">
              <a:spLocks/>
            </p:cNvSpPr>
            <p:nvPr/>
          </p:nvSpPr>
          <p:spPr>
            <a:xfrm>
              <a:off x="244932" y="5612522"/>
              <a:ext cx="2891403" cy="287133"/>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200" dirty="0" smtClean="0"/>
                <a:t>雇用の分野での合理的配慮（イメージ）</a:t>
              </a:r>
              <a:endParaRPr lang="ja-JP" altLang="en-US" sz="1200" dirty="0"/>
            </a:p>
          </p:txBody>
        </p:sp>
      </p:grpSp>
      <p:sp>
        <p:nvSpPr>
          <p:cNvPr id="58" name="テキスト ボックス 57"/>
          <p:cNvSpPr txBox="1"/>
          <p:nvPr/>
        </p:nvSpPr>
        <p:spPr>
          <a:xfrm>
            <a:off x="293667" y="5763535"/>
            <a:ext cx="6159670" cy="830997"/>
          </a:xfrm>
          <a:prstGeom prst="rect">
            <a:avLst/>
          </a:prstGeom>
          <a:noFill/>
          <a:ln w="25400">
            <a:solidFill>
              <a:schemeClr val="accent1">
                <a:shade val="50000"/>
              </a:schemeClr>
            </a:solidFill>
          </a:ln>
        </p:spPr>
        <p:txBody>
          <a:bodyPr wrap="square" rtlCol="0">
            <a:spAutoFit/>
          </a:bodyPr>
          <a:lstStyle/>
          <a:p>
            <a:r>
              <a:rPr lang="ja-JP" altLang="ja-JP" sz="1200" dirty="0">
                <a:latin typeface="ＭＳ ゴシック" panose="020B0609070205080204" pitchFamily="49" charset="-128"/>
                <a:ea typeface="ＭＳ ゴシック" panose="020B0609070205080204" pitchFamily="49" charset="-128"/>
              </a:rPr>
              <a:t>本シートでは障がいのある方</a:t>
            </a:r>
            <a:r>
              <a:rPr lang="ja-JP" altLang="ja-JP" sz="1200" dirty="0" smtClean="0">
                <a:latin typeface="ＭＳ ゴシック" panose="020B0609070205080204" pitchFamily="49" charset="-128"/>
                <a:ea typeface="ＭＳ ゴシック" panose="020B0609070205080204" pitchFamily="49" charset="-128"/>
              </a:rPr>
              <a:t>の「</a:t>
            </a:r>
            <a:r>
              <a:rPr lang="ja-JP" altLang="ja-JP" sz="1200" dirty="0">
                <a:latin typeface="ＭＳ ゴシック" panose="020B0609070205080204" pitchFamily="49" charset="-128"/>
                <a:ea typeface="ＭＳ ゴシック" panose="020B0609070205080204" pitchFamily="49" charset="-128"/>
              </a:rPr>
              <a:t>能力の</a:t>
            </a:r>
            <a:r>
              <a:rPr lang="ja-JP" altLang="ja-JP" sz="1200" dirty="0" smtClean="0">
                <a:latin typeface="ＭＳ ゴシック" panose="020B0609070205080204" pitchFamily="49" charset="-128"/>
                <a:ea typeface="ＭＳ ゴシック" panose="020B0609070205080204" pitchFamily="49" charset="-128"/>
              </a:rPr>
              <a:t>発揮</a:t>
            </a:r>
            <a:r>
              <a:rPr lang="ja-JP" altLang="en-US" sz="1200" dirty="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成長</a:t>
            </a:r>
            <a:r>
              <a:rPr lang="ja-JP" altLang="ja-JP" sz="1200" dirty="0">
                <a:latin typeface="ＭＳ ゴシック" panose="020B0609070205080204" pitchFamily="49" charset="-128"/>
                <a:ea typeface="ＭＳ ゴシック" panose="020B0609070205080204" pitchFamily="49" charset="-128"/>
              </a:rPr>
              <a:t>の気持ち</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基礎とし</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苦手</a:t>
            </a:r>
            <a:r>
              <a:rPr lang="ja-JP" altLang="ja-JP" sz="1200" dirty="0">
                <a:latin typeface="ＭＳ ゴシック" panose="020B0609070205080204" pitchFamily="49" charset="-128"/>
                <a:ea typeface="ＭＳ ゴシック" panose="020B0609070205080204" pitchFamily="49" charset="-128"/>
              </a:rPr>
              <a:t>なこと</a:t>
            </a:r>
            <a:r>
              <a:rPr lang="ja-JP" altLang="ja-JP" sz="1200" dirty="0" smtClean="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セルフケア</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できる</a:t>
            </a:r>
            <a:r>
              <a:rPr lang="ja-JP" altLang="ja-JP" sz="1200" dirty="0">
                <a:latin typeface="ＭＳ ゴシック" panose="020B0609070205080204" pitchFamily="49" charset="-128"/>
                <a:ea typeface="ＭＳ ゴシック" panose="020B0609070205080204" pitchFamily="49" charset="-128"/>
              </a:rPr>
              <a:t>ことを伝えながら</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事業</a:t>
            </a:r>
            <a:r>
              <a:rPr lang="ja-JP" altLang="ja-JP" sz="1200" dirty="0" smtClean="0">
                <a:latin typeface="ＭＳ ゴシック" panose="020B0609070205080204" pitchFamily="49" charset="-128"/>
                <a:ea typeface="ＭＳ ゴシック" panose="020B0609070205080204" pitchFamily="49" charset="-128"/>
              </a:rPr>
              <a:t>主</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障</a:t>
            </a:r>
            <a:r>
              <a:rPr lang="ja-JP" altLang="ja-JP" sz="1200" dirty="0">
                <a:latin typeface="ＭＳ ゴシック" panose="020B0609070205080204" pitchFamily="49" charset="-128"/>
                <a:ea typeface="ＭＳ ゴシック" panose="020B0609070205080204" pitchFamily="49" charset="-128"/>
              </a:rPr>
              <a:t>がいのある方・就労支援</a:t>
            </a:r>
            <a:r>
              <a:rPr lang="ja-JP" altLang="ja-JP" sz="1200" dirty="0" smtClean="0">
                <a:latin typeface="ＭＳ ゴシック" panose="020B0609070205080204" pitchFamily="49" charset="-128"/>
                <a:ea typeface="ＭＳ ゴシック" panose="020B0609070205080204" pitchFamily="49" charset="-128"/>
              </a:rPr>
              <a:t>機関が</a:t>
            </a:r>
            <a:r>
              <a:rPr lang="ja-JP" altLang="ja-JP" sz="1200" dirty="0">
                <a:latin typeface="ＭＳ ゴシック" panose="020B0609070205080204" pitchFamily="49" charset="-128"/>
                <a:ea typeface="ＭＳ ゴシック" panose="020B0609070205080204" pitchFamily="49" charset="-128"/>
              </a:rPr>
              <a:t>、雇用分野で</a:t>
            </a:r>
            <a:r>
              <a:rPr lang="ja-JP" altLang="ja-JP" sz="1200" dirty="0" smtClean="0">
                <a:latin typeface="ＭＳ ゴシック" panose="020B0609070205080204" pitchFamily="49" charset="-128"/>
                <a:ea typeface="ＭＳ ゴシック" panose="020B0609070205080204" pitchFamily="49" charset="-128"/>
              </a:rPr>
              <a:t>の</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配慮</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相互理解する</a:t>
            </a:r>
            <a:r>
              <a:rPr lang="ja-JP" altLang="ja-JP" sz="1200" dirty="0" smtClean="0">
                <a:latin typeface="ＭＳ ゴシック" panose="020B0609070205080204" pitchFamily="49" charset="-128"/>
                <a:ea typeface="ＭＳ ゴシック" panose="020B0609070205080204" pitchFamily="49" charset="-128"/>
              </a:rPr>
              <a:t>手段</a:t>
            </a:r>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と</a:t>
            </a:r>
            <a:r>
              <a:rPr lang="ja-JP" altLang="ja-JP" sz="1200" dirty="0">
                <a:latin typeface="ＭＳ ゴシック" panose="020B0609070205080204" pitchFamily="49" charset="-128"/>
                <a:ea typeface="ＭＳ ゴシック" panose="020B0609070205080204" pitchFamily="49" charset="-128"/>
              </a:rPr>
              <a:t>して活用していただくことを想定しています。</a:t>
            </a:r>
          </a:p>
        </p:txBody>
      </p:sp>
      <p:sp>
        <p:nvSpPr>
          <p:cNvPr id="60" name="コンテンツ プレースホルダー 2"/>
          <p:cNvSpPr txBox="1">
            <a:spLocks/>
          </p:cNvSpPr>
          <p:nvPr/>
        </p:nvSpPr>
        <p:spPr>
          <a:xfrm>
            <a:off x="457202" y="3008490"/>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過度な要求をされないか</a:t>
            </a: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どのように聞き取りをすればよいか</a:t>
            </a: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どんな準備が必要なのか</a:t>
            </a: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933056" y="6638404"/>
            <a:ext cx="2837227" cy="369332"/>
          </a:xfrm>
          <a:prstGeom prst="rect">
            <a:avLst/>
          </a:prstGeom>
          <a:noFill/>
        </p:spPr>
        <p:txBody>
          <a:bodyPr wrap="square" rtlCol="0">
            <a:spAutoFit/>
          </a:bodyPr>
          <a:lstStyle/>
          <a:p>
            <a:r>
              <a:rPr kumimoji="1" lang="ja-JP" altLang="en-US" sz="900" dirty="0" smtClean="0"/>
              <a:t>（</a:t>
            </a:r>
            <a:r>
              <a:rPr kumimoji="1" lang="en-US" altLang="ja-JP" sz="900" dirty="0" smtClean="0"/>
              <a:t>※</a:t>
            </a:r>
            <a:r>
              <a:rPr kumimoji="1" lang="ja-JP" altLang="en-US" sz="900" dirty="0" smtClean="0"/>
              <a:t>）</a:t>
            </a:r>
            <a:r>
              <a:rPr lang="ja-JP" altLang="en-US" sz="900" dirty="0"/>
              <a:t>セルフケア</a:t>
            </a:r>
            <a:r>
              <a:rPr lang="ja-JP" altLang="en-US" sz="900" dirty="0" smtClean="0"/>
              <a:t>：苦手なことをカバーするために</a:t>
            </a:r>
            <a:endParaRPr lang="en-US" altLang="ja-JP" sz="900" dirty="0" smtClean="0"/>
          </a:p>
          <a:p>
            <a:r>
              <a:rPr lang="ja-JP" altLang="en-US" sz="900" dirty="0" smtClean="0"/>
              <a:t>　　　　　　　　　自発的に行う自己管理</a:t>
            </a:r>
            <a:endParaRPr kumimoji="1" lang="ja-JP" altLang="en-US" sz="900" dirty="0"/>
          </a:p>
        </p:txBody>
      </p:sp>
    </p:spTree>
    <p:extLst>
      <p:ext uri="{BB962C8B-B14F-4D97-AF65-F5344CB8AC3E}">
        <p14:creationId xmlns:p14="http://schemas.microsoft.com/office/powerpoint/2010/main" val="15893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2656" y="539552"/>
            <a:ext cx="6172200" cy="936104"/>
          </a:xfrm>
        </p:spPr>
        <p:txBody>
          <a:bodyPr>
            <a:normAutofit/>
          </a:bodyPr>
          <a:lstStyle/>
          <a:p>
            <a:r>
              <a:rPr lang="ja-JP" altLang="en-US" sz="1800" dirty="0" smtClean="0"/>
              <a:t>職場</a:t>
            </a:r>
            <a:r>
              <a:rPr lang="ja-JP" altLang="en-US" sz="1800" dirty="0"/>
              <a:t>に居場所が</a:t>
            </a:r>
            <a:r>
              <a:rPr lang="ja-JP" altLang="en-US" sz="1800" dirty="0" smtClean="0"/>
              <a:t>あれば安心</a:t>
            </a:r>
            <a:r>
              <a:rPr lang="ja-JP" altLang="en-US" sz="1800" dirty="0"/>
              <a:t>して働き続けることが</a:t>
            </a:r>
            <a:r>
              <a:rPr lang="ja-JP" altLang="en-US" sz="1800" dirty="0" smtClean="0"/>
              <a:t>できます</a:t>
            </a:r>
            <a:r>
              <a:rPr lang="en-US" altLang="ja-JP" sz="1800" dirty="0" smtClean="0"/>
              <a:t/>
            </a:r>
            <a:br>
              <a:rPr lang="en-US" altLang="ja-JP" sz="1800" dirty="0" smtClean="0"/>
            </a:br>
            <a:r>
              <a:rPr lang="ja-JP" altLang="en-US" sz="1800" dirty="0"/>
              <a:t>　</a:t>
            </a:r>
            <a:r>
              <a:rPr lang="ja-JP" altLang="en-US" sz="1800" dirty="0" smtClean="0"/>
              <a:t>　　　～　ダイバーシティ経営の考え方　～</a:t>
            </a:r>
            <a:endParaRPr kumimoji="1" lang="ja-JP" altLang="en-US" sz="1800" dirty="0"/>
          </a:p>
        </p:txBody>
      </p:sp>
      <p:sp>
        <p:nvSpPr>
          <p:cNvPr id="3" name="コンテンツ プレースホルダー 2"/>
          <p:cNvSpPr>
            <a:spLocks noGrp="1"/>
          </p:cNvSpPr>
          <p:nvPr>
            <p:ph idx="1"/>
          </p:nvPr>
        </p:nvSpPr>
        <p:spPr>
          <a:xfrm>
            <a:off x="332656" y="1619672"/>
            <a:ext cx="6136886" cy="7344816"/>
          </a:xfrm>
        </p:spPr>
        <p:txBody>
          <a:bodyPr>
            <a:normAutofit/>
          </a:bodyPr>
          <a:lstStyle/>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合理的配慮は「</a:t>
            </a:r>
            <a:r>
              <a:rPr lang="ja-JP" altLang="en-US" sz="1200" dirty="0">
                <a:solidFill>
                  <a:prstClr val="black"/>
                </a:solidFill>
                <a:latin typeface="ＭＳ ゴシック" panose="020B0609070205080204" pitchFamily="49" charset="-128"/>
                <a:ea typeface="ＭＳ ゴシック" panose="020B0609070205080204" pitchFamily="49" charset="-128"/>
              </a:rPr>
              <a:t>障がいの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ある方へ</a:t>
            </a:r>
            <a:r>
              <a:rPr lang="ja-JP" altLang="en-US" sz="1200" dirty="0">
                <a:solidFill>
                  <a:prstClr val="black"/>
                </a:solidFill>
                <a:latin typeface="ＭＳ ゴシック" panose="020B0609070205080204" pitchFamily="49" charset="-128"/>
                <a:ea typeface="ＭＳ ゴシック" panose="020B0609070205080204" pitchFamily="49" charset="-128"/>
              </a:rPr>
              <a:t>の特別な配慮</a:t>
            </a:r>
            <a:r>
              <a:rPr lang="ja-JP" altLang="en-US" sz="1200" dirty="0" smtClean="0">
                <a:solidFill>
                  <a:prstClr val="black"/>
                </a:solidFill>
                <a:latin typeface="ＭＳ ゴシック" panose="020B0609070205080204" pitchFamily="49" charset="-128"/>
                <a:ea typeface="ＭＳ ゴシック" panose="020B0609070205080204" pitchFamily="49" charset="-128"/>
              </a:rPr>
              <a:t>」とだけ捉えるのではなく、</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「ダイバーシティ経営」の考え方として捉えることも</a:t>
            </a:r>
            <a:r>
              <a:rPr lang="ja-JP" altLang="en-US" sz="1200" dirty="0">
                <a:solidFill>
                  <a:prstClr val="black"/>
                </a:solidFill>
                <a:latin typeface="ＭＳ ゴシック" panose="020B0609070205080204" pitchFamily="49" charset="-128"/>
                <a:ea typeface="ＭＳ ゴシック" panose="020B0609070205080204" pitchFamily="49" charset="-128"/>
              </a:rPr>
              <a:t>できます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従業員の中には、</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者だけでなく、育児中・介護中の方、外国人、高齢者等、</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多様</a:t>
            </a:r>
            <a:r>
              <a:rPr lang="ja-JP" altLang="en-US" sz="1200" dirty="0">
                <a:solidFill>
                  <a:prstClr val="black"/>
                </a:solidFill>
                <a:latin typeface="ＭＳ ゴシック" panose="020B0609070205080204" pitchFamily="49" charset="-128"/>
                <a:ea typeface="ＭＳ ゴシック" panose="020B0609070205080204" pitchFamily="49" charset="-128"/>
              </a:rPr>
              <a:t>な</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人材があります。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社会の中で個々の事業主が競争し、個性を発揮していくためには、「ダイバーシティ経営」は必要な人材活用戦略であり、多様な</a:t>
            </a:r>
            <a:r>
              <a:rPr lang="ja-JP" altLang="en-US" sz="1200" dirty="0">
                <a:solidFill>
                  <a:prstClr val="black"/>
                </a:solidFill>
                <a:latin typeface="ＭＳ ゴシック" panose="020B0609070205080204" pitchFamily="49" charset="-128"/>
                <a:ea typeface="ＭＳ ゴシック" panose="020B0609070205080204" pitchFamily="49" charset="-128"/>
              </a:rPr>
              <a:t>人材</a:t>
            </a:r>
            <a:r>
              <a:rPr lang="ja-JP" altLang="en-US" sz="1200" dirty="0" smtClean="0">
                <a:solidFill>
                  <a:prstClr val="black"/>
                </a:solidFill>
                <a:latin typeface="ＭＳ ゴシック" panose="020B0609070205080204" pitchFamily="49" charset="-128"/>
                <a:ea typeface="ＭＳ ゴシック" panose="020B0609070205080204" pitchFamily="49" charset="-128"/>
              </a:rPr>
              <a:t>を活かし、その能力を最大限発揮させることで、イノベーションを生み出し、価値創造につなげることなります。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そしてなにより、ダイバーシティの考え方を取り入れることにより、従業員が安心して働く環境が整い、職場定着に繋がることが、事業主にメリットをもたらします。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err="1" smtClean="0">
                <a:solidFill>
                  <a:prstClr val="black"/>
                </a:solidFill>
                <a:latin typeface="ＭＳ ゴシック" panose="020B0609070205080204" pitchFamily="49" charset="-128"/>
                <a:ea typeface="ＭＳ ゴシック" panose="020B0609070205080204" pitchFamily="49" charset="-128"/>
              </a:rPr>
              <a:t>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者雇用においては、身体障がい・知的障がいの順に雇用施策が進んできました。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平成</a:t>
            </a:r>
            <a:r>
              <a:rPr lang="en-US" altLang="ja-JP" sz="1200" dirty="0" smtClean="0">
                <a:solidFill>
                  <a:prstClr val="black"/>
                </a:solidFill>
                <a:latin typeface="ＭＳ ゴシック" panose="020B0609070205080204" pitchFamily="49" charset="-128"/>
                <a:ea typeface="ＭＳ ゴシック" panose="020B0609070205080204" pitchFamily="49" charset="-128"/>
              </a:rPr>
              <a:t>30</a:t>
            </a:r>
            <a:r>
              <a:rPr lang="ja-JP" altLang="en-US" sz="1200" dirty="0" smtClean="0">
                <a:solidFill>
                  <a:prstClr val="black"/>
                </a:solidFill>
                <a:latin typeface="ＭＳ ゴシック" panose="020B0609070205080204" pitchFamily="49" charset="-128"/>
                <a:ea typeface="ＭＳ ゴシック" panose="020B0609070205080204" pitchFamily="49" charset="-128"/>
              </a:rPr>
              <a:t>年</a:t>
            </a:r>
            <a:r>
              <a:rPr lang="en-US" altLang="ja-JP" sz="1200" dirty="0" smtClean="0">
                <a:solidFill>
                  <a:prstClr val="black"/>
                </a:solidFill>
                <a:latin typeface="ＭＳ ゴシック" panose="020B0609070205080204" pitchFamily="49" charset="-128"/>
                <a:ea typeface="ＭＳ ゴシック" panose="020B0609070205080204" pitchFamily="49" charset="-128"/>
              </a:rPr>
              <a:t>4</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月からは</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精神障がい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者も雇用率の算定基礎の対象に加わることが決まっており、雇用率の上昇も見込まれることから、ますます障がいのある方と共に働く職場作りが大切になってきます。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知らない・わからないだけで特別視せず、共に働く従業員という思いで、働くために必要な配慮を障がいのある方に聞き、前向きに話し合っていただくためにこのシートを作成しました。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400" u="sng" dirty="0" smtClean="0">
                <a:solidFill>
                  <a:prstClr val="black"/>
                </a:solidFill>
                <a:latin typeface="ＭＳ ゴシック" panose="020B0609070205080204" pitchFamily="49" charset="-128"/>
                <a:ea typeface="ＭＳ ゴシック" panose="020B0609070205080204" pitchFamily="49" charset="-128"/>
              </a:rPr>
              <a:t>その職場に居場所があれば安心して働き続けることができる</a:t>
            </a:r>
            <a:endParaRPr lang="en-US" altLang="ja-JP" sz="1400" u="sng"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お互いの思いを話し合い、無理をしすぎず、職場に定着する一助となればと思います。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nvGrpSpPr>
          <p:cNvPr id="22" name="グループ化 21"/>
          <p:cNvGrpSpPr/>
          <p:nvPr/>
        </p:nvGrpSpPr>
        <p:grpSpPr>
          <a:xfrm>
            <a:off x="1455184" y="3987471"/>
            <a:ext cx="3384376" cy="1656184"/>
            <a:chOff x="1196752" y="6732241"/>
            <a:chExt cx="3384376" cy="1656184"/>
          </a:xfrm>
        </p:grpSpPr>
        <p:grpSp>
          <p:nvGrpSpPr>
            <p:cNvPr id="23" name="グループ化 22"/>
            <p:cNvGrpSpPr/>
            <p:nvPr/>
          </p:nvGrpSpPr>
          <p:grpSpPr>
            <a:xfrm>
              <a:off x="1387142" y="7077971"/>
              <a:ext cx="1107996" cy="650070"/>
              <a:chOff x="1201447" y="7154275"/>
              <a:chExt cx="1107996" cy="650070"/>
            </a:xfrm>
          </p:grpSpPr>
          <p:sp>
            <p:nvSpPr>
              <p:cNvPr id="34" name="円/楕円 33"/>
              <p:cNvSpPr/>
              <p:nvPr/>
            </p:nvSpPr>
            <p:spPr>
              <a:xfrm>
                <a:off x="1248696" y="7154275"/>
                <a:ext cx="1053118" cy="650070"/>
              </a:xfrm>
              <a:prstGeom prst="ellipse">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1201447" y="7352779"/>
                <a:ext cx="1107996" cy="276999"/>
              </a:xfrm>
              <a:prstGeom prst="rect">
                <a:avLst/>
              </a:prstGeom>
              <a:noFill/>
            </p:spPr>
            <p:txBody>
              <a:bodyPr wrap="non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育児・介護中</a:t>
                </a:r>
                <a:endParaRPr kumimoji="1" lang="en-US" altLang="ja-JP" sz="1200" dirty="0" smtClean="0">
                  <a:latin typeface="ＭＳ ゴシック" panose="020B0609070205080204" pitchFamily="49" charset="-128"/>
                  <a:ea typeface="ＭＳ ゴシック" panose="020B0609070205080204" pitchFamily="49" charset="-128"/>
                </a:endParaRPr>
              </a:p>
            </p:txBody>
          </p:sp>
        </p:grpSp>
        <p:grpSp>
          <p:nvGrpSpPr>
            <p:cNvPr id="24" name="グループ化 23"/>
            <p:cNvGrpSpPr/>
            <p:nvPr/>
          </p:nvGrpSpPr>
          <p:grpSpPr>
            <a:xfrm>
              <a:off x="2304540" y="7629878"/>
              <a:ext cx="1053118" cy="650070"/>
              <a:chOff x="2083217" y="7804345"/>
              <a:chExt cx="1053118" cy="650070"/>
            </a:xfrm>
          </p:grpSpPr>
          <p:sp>
            <p:nvSpPr>
              <p:cNvPr id="32" name="円/楕円 31"/>
              <p:cNvSpPr/>
              <p:nvPr/>
            </p:nvSpPr>
            <p:spPr>
              <a:xfrm>
                <a:off x="2083217" y="7804345"/>
                <a:ext cx="1053118" cy="650070"/>
              </a:xfrm>
              <a:prstGeom prst="ellipse">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301814" y="7993969"/>
                <a:ext cx="646331" cy="276999"/>
              </a:xfrm>
              <a:prstGeom prst="rect">
                <a:avLst/>
              </a:prstGeom>
              <a:noFill/>
            </p:spPr>
            <p:txBody>
              <a:bodyPr wrap="non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外国人</a:t>
                </a:r>
                <a:endParaRPr kumimoji="1" lang="en-US" altLang="ja-JP" sz="1200" dirty="0" smtClean="0">
                  <a:latin typeface="ＭＳ ゴシック" panose="020B0609070205080204" pitchFamily="49" charset="-128"/>
                  <a:ea typeface="ＭＳ ゴシック" panose="020B0609070205080204" pitchFamily="49" charset="-128"/>
                </a:endParaRPr>
              </a:p>
            </p:txBody>
          </p:sp>
        </p:grpSp>
        <p:grpSp>
          <p:nvGrpSpPr>
            <p:cNvPr id="25" name="グループ化 24"/>
            <p:cNvGrpSpPr/>
            <p:nvPr/>
          </p:nvGrpSpPr>
          <p:grpSpPr>
            <a:xfrm>
              <a:off x="2495138" y="6909334"/>
              <a:ext cx="1053118" cy="650070"/>
              <a:chOff x="2495138" y="6909334"/>
              <a:chExt cx="1053118" cy="650070"/>
            </a:xfrm>
          </p:grpSpPr>
          <p:sp>
            <p:nvSpPr>
              <p:cNvPr id="30" name="円/楕円 29"/>
              <p:cNvSpPr/>
              <p:nvPr/>
            </p:nvSpPr>
            <p:spPr>
              <a:xfrm>
                <a:off x="2495138" y="6909334"/>
                <a:ext cx="1053118" cy="650070"/>
              </a:xfrm>
              <a:prstGeom prst="ellipse">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698532" y="7130734"/>
                <a:ext cx="646331" cy="276999"/>
              </a:xfrm>
              <a:prstGeom prst="rect">
                <a:avLst/>
              </a:prstGeom>
              <a:noFill/>
            </p:spPr>
            <p:txBody>
              <a:bodyPr wrap="non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高齢者</a:t>
                </a:r>
                <a:endParaRPr kumimoji="1" lang="en-US" altLang="ja-JP" sz="1200" dirty="0" smtClean="0">
                  <a:latin typeface="ＭＳ ゴシック" panose="020B0609070205080204" pitchFamily="49" charset="-128"/>
                  <a:ea typeface="ＭＳ ゴシック" panose="020B0609070205080204" pitchFamily="49" charset="-128"/>
                </a:endParaRPr>
              </a:p>
            </p:txBody>
          </p:sp>
        </p:grpSp>
        <p:sp>
          <p:nvSpPr>
            <p:cNvPr id="26" name="円/楕円 25"/>
            <p:cNvSpPr/>
            <p:nvPr/>
          </p:nvSpPr>
          <p:spPr>
            <a:xfrm>
              <a:off x="1196752" y="6732241"/>
              <a:ext cx="3384376" cy="16561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3418756" y="7282916"/>
              <a:ext cx="1053118" cy="650070"/>
              <a:chOff x="3352762" y="7559404"/>
              <a:chExt cx="1053118" cy="650070"/>
            </a:xfrm>
          </p:grpSpPr>
          <p:sp>
            <p:nvSpPr>
              <p:cNvPr id="28" name="円/楕円 27"/>
              <p:cNvSpPr/>
              <p:nvPr/>
            </p:nvSpPr>
            <p:spPr>
              <a:xfrm>
                <a:off x="3352762" y="7559404"/>
                <a:ext cx="1053118" cy="650070"/>
              </a:xfrm>
              <a:prstGeom prst="ellipse">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526514" y="7745940"/>
                <a:ext cx="800219" cy="276999"/>
              </a:xfrm>
              <a:prstGeom prst="rect">
                <a:avLst/>
              </a:prstGeom>
              <a:noFill/>
            </p:spPr>
            <p:txBody>
              <a:bodyPr wrap="none" rtlCol="0">
                <a:spAutoFit/>
              </a:bodyPr>
              <a:lstStyle/>
              <a:p>
                <a:r>
                  <a:rPr kumimoji="1" lang="ja-JP" altLang="en-US" sz="1200" dirty="0" err="1" smtClean="0">
                    <a:latin typeface="ＭＳ ゴシック" panose="020B0609070205080204" pitchFamily="49" charset="-128"/>
                    <a:ea typeface="ＭＳ ゴシック" panose="020B0609070205080204" pitchFamily="49" charset="-128"/>
                  </a:rPr>
                  <a:t>障がい</a:t>
                </a:r>
                <a:r>
                  <a:rPr kumimoji="1" lang="ja-JP" altLang="en-US" sz="1200" dirty="0" smtClean="0">
                    <a:latin typeface="ＭＳ ゴシック" panose="020B0609070205080204" pitchFamily="49" charset="-128"/>
                    <a:ea typeface="ＭＳ ゴシック" panose="020B0609070205080204" pitchFamily="49" charset="-128"/>
                  </a:rPr>
                  <a:t>者</a:t>
                </a:r>
                <a:endParaRPr kumimoji="1" lang="en-US" altLang="ja-JP" sz="1200" dirty="0" smtClean="0">
                  <a:latin typeface="ＭＳ ゴシック" panose="020B0609070205080204" pitchFamily="49" charset="-128"/>
                  <a:ea typeface="ＭＳ ゴシック" panose="020B0609070205080204" pitchFamily="49" charset="-128"/>
                </a:endParaRPr>
              </a:p>
            </p:txBody>
          </p:sp>
        </p:grpSp>
      </p:grpSp>
    </p:spTree>
    <p:extLst>
      <p:ext uri="{BB962C8B-B14F-4D97-AF65-F5344CB8AC3E}">
        <p14:creationId xmlns:p14="http://schemas.microsoft.com/office/powerpoint/2010/main" val="3968934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211955" y="5323438"/>
            <a:ext cx="6486084" cy="3425026"/>
          </a:xfrm>
          <a:custGeom>
            <a:avLst/>
            <a:gdLst/>
            <a:ahLst/>
            <a:cxnLst/>
            <a:rect l="l" t="t" r="r" b="b"/>
            <a:pathLst>
              <a:path w="6486084" h="3425026">
                <a:moveTo>
                  <a:pt x="248102" y="0"/>
                </a:moveTo>
                <a:lnTo>
                  <a:pt x="2983232" y="0"/>
                </a:lnTo>
                <a:cubicBezTo>
                  <a:pt x="3120255" y="0"/>
                  <a:pt x="3231334" y="111079"/>
                  <a:pt x="3231334" y="248102"/>
                </a:cubicBezTo>
                <a:lnTo>
                  <a:pt x="3231334" y="650067"/>
                </a:lnTo>
                <a:cubicBezTo>
                  <a:pt x="3234450" y="645827"/>
                  <a:pt x="3238716" y="645179"/>
                  <a:pt x="3243133" y="645179"/>
                </a:cubicBezTo>
                <a:lnTo>
                  <a:pt x="6441854" y="645179"/>
                </a:lnTo>
                <a:cubicBezTo>
                  <a:pt x="6466282" y="645179"/>
                  <a:pt x="6486084" y="664981"/>
                  <a:pt x="6486084" y="689409"/>
                </a:cubicBezTo>
                <a:lnTo>
                  <a:pt x="6486084" y="1177013"/>
                </a:lnTo>
                <a:cubicBezTo>
                  <a:pt x="6486084" y="1201441"/>
                  <a:pt x="6466282" y="1221243"/>
                  <a:pt x="6441854" y="1221243"/>
                </a:cubicBezTo>
                <a:lnTo>
                  <a:pt x="3243133" y="1221243"/>
                </a:lnTo>
                <a:lnTo>
                  <a:pt x="3231334" y="1216356"/>
                </a:lnTo>
                <a:lnTo>
                  <a:pt x="3231334" y="3176924"/>
                </a:lnTo>
                <a:cubicBezTo>
                  <a:pt x="3231334" y="3313947"/>
                  <a:pt x="3120255" y="3425026"/>
                  <a:pt x="2983232" y="3425026"/>
                </a:cubicBezTo>
                <a:lnTo>
                  <a:pt x="248102" y="3425026"/>
                </a:lnTo>
                <a:cubicBezTo>
                  <a:pt x="111079" y="3425026"/>
                  <a:pt x="0" y="3313947"/>
                  <a:pt x="0" y="3176924"/>
                </a:cubicBezTo>
                <a:lnTo>
                  <a:pt x="0" y="248102"/>
                </a:lnTo>
                <a:cubicBezTo>
                  <a:pt x="0" y="111079"/>
                  <a:pt x="111079" y="0"/>
                  <a:pt x="248102" y="0"/>
                </a:cubicBezTo>
                <a:close/>
              </a:path>
            </a:pathLst>
          </a:cu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79" y="1267349"/>
            <a:ext cx="5645671" cy="379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386286" y="403979"/>
            <a:ext cx="6172200" cy="771104"/>
          </a:xfrm>
        </p:spPr>
        <p:txBody>
          <a:bodyPr>
            <a:normAutofit/>
          </a:bodyPr>
          <a:lstStyle/>
          <a:p>
            <a:r>
              <a:rPr kumimoji="1" lang="ja-JP" altLang="en-US" sz="1800" dirty="0" smtClean="0"/>
              <a:t>記入内容</a:t>
            </a:r>
            <a:endParaRPr kumimoji="1" lang="ja-JP" altLang="en-US" sz="1800" dirty="0"/>
          </a:p>
        </p:txBody>
      </p:sp>
      <p:sp>
        <p:nvSpPr>
          <p:cNvPr id="3" name="コンテンツ プレースホルダー 2"/>
          <p:cNvSpPr>
            <a:spLocks noGrp="1"/>
          </p:cNvSpPr>
          <p:nvPr>
            <p:ph idx="1"/>
          </p:nvPr>
        </p:nvSpPr>
        <p:spPr>
          <a:xfrm>
            <a:off x="223175" y="5326172"/>
            <a:ext cx="6498422" cy="3494300"/>
          </a:xfrm>
          <a:ln w="15875">
            <a:solidFill>
              <a:schemeClr val="tx1"/>
            </a:solidFill>
            <a:prstDash val="sysDash"/>
          </a:ln>
        </p:spPr>
        <p:txBody>
          <a:bodyPr numCol="2">
            <a:normAutofit fontScale="70000" lnSpcReduction="20000"/>
          </a:bodyPr>
          <a:lstStyle/>
          <a:p>
            <a:pPr marL="0" indent="0">
              <a:buNone/>
            </a:pPr>
            <a:r>
              <a:rPr lang="ja-JP" altLang="en-US" sz="1700" dirty="0" smtClean="0">
                <a:latin typeface="ＭＳ ゴシック" panose="020B0609070205080204" pitchFamily="49" charset="-128"/>
                <a:ea typeface="ＭＳ ゴシック" panose="020B0609070205080204" pitchFamily="49" charset="-128"/>
              </a:rPr>
              <a:t>①氏名</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障がいのある方の氏名</a:t>
            </a:r>
            <a:r>
              <a:rPr lang="ja-JP" altLang="en-US" sz="1700" dirty="0">
                <a:latin typeface="ＭＳ ゴシック" panose="020B0609070205080204" pitchFamily="49" charset="-128"/>
                <a:ea typeface="ＭＳ ゴシック" panose="020B0609070205080204" pitchFamily="49" charset="-128"/>
              </a:rPr>
              <a:t>を記入</a:t>
            </a:r>
            <a:r>
              <a:rPr lang="ja-JP" altLang="en-US" sz="1700" dirty="0" smtClean="0">
                <a:latin typeface="ＭＳ ゴシック" panose="020B0609070205080204" pitchFamily="49" charset="-128"/>
                <a:ea typeface="ＭＳ ゴシック" panose="020B0609070205080204" pitchFamily="49" charset="-128"/>
              </a:rPr>
              <a:t>します</a:t>
            </a:r>
            <a:endParaRPr kumimoji="1"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②支援</a:t>
            </a:r>
            <a:r>
              <a:rPr lang="ja-JP" altLang="en-US" sz="1700" dirty="0">
                <a:latin typeface="ＭＳ ゴシック" panose="020B0609070205080204" pitchFamily="49" charset="-128"/>
                <a:ea typeface="ＭＳ ゴシック" panose="020B0609070205080204" pitchFamily="49" charset="-128"/>
              </a:rPr>
              <a:t>機関・担当</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障がいのある方とシートを共同作成</a:t>
            </a:r>
            <a:r>
              <a:rPr lang="ja-JP" altLang="en-US" sz="1700" dirty="0">
                <a:latin typeface="ＭＳ ゴシック" panose="020B0609070205080204" pitchFamily="49" charset="-128"/>
                <a:ea typeface="ＭＳ ゴシック" panose="020B0609070205080204" pitchFamily="49" charset="-128"/>
              </a:rPr>
              <a:t>した支援機関及び担当者名を記入</a:t>
            </a:r>
            <a:r>
              <a:rPr lang="ja-JP" altLang="en-US" sz="1700" dirty="0" smtClean="0">
                <a:latin typeface="ＭＳ ゴシック" panose="020B0609070205080204" pitchFamily="49" charset="-128"/>
                <a:ea typeface="ＭＳ ゴシック" panose="020B0609070205080204" pitchFamily="49" charset="-128"/>
              </a:rPr>
              <a:t>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③</a:t>
            </a:r>
            <a:r>
              <a:rPr lang="ja-JP" altLang="en-US" sz="1700" dirty="0" smtClean="0">
                <a:latin typeface="ＭＳ ゴシック" panose="020B0609070205080204" pitchFamily="49" charset="-128"/>
                <a:ea typeface="ＭＳ ゴシック" panose="020B0609070205080204" pitchFamily="49" charset="-128"/>
              </a:rPr>
              <a:t>事業</a:t>
            </a:r>
            <a:r>
              <a:rPr lang="ja-JP" altLang="en-US" sz="1700" dirty="0">
                <a:latin typeface="ＭＳ ゴシック" panose="020B0609070205080204" pitchFamily="49" charset="-128"/>
                <a:ea typeface="ＭＳ ゴシック" panose="020B0609070205080204" pitchFamily="49" charset="-128"/>
              </a:rPr>
              <a:t>主への配慮</a:t>
            </a:r>
            <a:r>
              <a:rPr lang="ja-JP" altLang="en-US" sz="1700" dirty="0" smtClean="0">
                <a:latin typeface="ＭＳ ゴシック" panose="020B0609070205080204" pitchFamily="49" charset="-128"/>
                <a:ea typeface="ＭＳ ゴシック" panose="020B0609070205080204" pitchFamily="49" charset="-128"/>
              </a:rPr>
              <a:t>希望</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障がいのある方が</a:t>
            </a:r>
            <a:r>
              <a:rPr lang="ja-JP" altLang="en-US" sz="1700" dirty="0">
                <a:latin typeface="ＭＳ ゴシック" panose="020B0609070205080204" pitchFamily="49" charset="-128"/>
                <a:ea typeface="ＭＳ ゴシック" panose="020B0609070205080204" pitchFamily="49" charset="-128"/>
              </a:rPr>
              <a:t>能力を発揮するために</a:t>
            </a:r>
            <a:r>
              <a:rPr lang="ja-JP" altLang="en-US" sz="1700" dirty="0" smtClean="0">
                <a:latin typeface="ＭＳ ゴシック" panose="020B0609070205080204" pitchFamily="49" charset="-128"/>
                <a:ea typeface="ＭＳ ゴシック" panose="020B0609070205080204" pitchFamily="49" charset="-128"/>
              </a:rPr>
              <a:t>必要な配慮</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kumimoji="1"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④</a:t>
            </a:r>
            <a:r>
              <a:rPr lang="ja-JP" altLang="en-US" sz="1700" dirty="0" smtClean="0">
                <a:latin typeface="ＭＳ ゴシック" panose="020B0609070205080204" pitchFamily="49" charset="-128"/>
                <a:ea typeface="ＭＳ ゴシック" panose="020B0609070205080204" pitchFamily="49" charset="-128"/>
              </a:rPr>
              <a:t>配慮</a:t>
            </a:r>
            <a:r>
              <a:rPr lang="ja-JP" altLang="en-US" sz="1700" dirty="0">
                <a:latin typeface="ＭＳ ゴシック" panose="020B0609070205080204" pitchFamily="49" charset="-128"/>
                <a:ea typeface="ＭＳ ゴシック" panose="020B0609070205080204" pitchFamily="49" charset="-128"/>
              </a:rPr>
              <a:t>の目的と</a:t>
            </a:r>
            <a:r>
              <a:rPr lang="ja-JP" altLang="en-US" sz="1700" dirty="0" smtClean="0">
                <a:latin typeface="ＭＳ ゴシック" panose="020B0609070205080204" pitchFamily="49" charset="-128"/>
                <a:ea typeface="ＭＳ ゴシック" panose="020B0609070205080204" pitchFamily="49" charset="-128"/>
              </a:rPr>
              <a:t>効果</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事業主にとっては配慮は生産性向上のために必要なことですので大切なポイントとなります</a:t>
            </a:r>
          </a:p>
          <a:p>
            <a:pPr marL="0" indent="0">
              <a:buNone/>
            </a:pP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⑤</a:t>
            </a:r>
            <a:r>
              <a:rPr lang="ja-JP" altLang="en-US" sz="1700" dirty="0" smtClean="0">
                <a:latin typeface="ＭＳ ゴシック" panose="020B0609070205080204" pitchFamily="49" charset="-128"/>
                <a:ea typeface="ＭＳ ゴシック" panose="020B0609070205080204" pitchFamily="49" charset="-128"/>
              </a:rPr>
              <a:t>セルフケア</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訓練中</a:t>
            </a:r>
            <a:r>
              <a:rPr lang="ja-JP" altLang="en-US" sz="1700" dirty="0">
                <a:latin typeface="ＭＳ ゴシック" panose="020B0609070205080204" pitchFamily="49" charset="-128"/>
                <a:ea typeface="ＭＳ ゴシック" panose="020B0609070205080204" pitchFamily="49" charset="-128"/>
              </a:rPr>
              <a:t>に行った苦手なこと</a:t>
            </a:r>
            <a:r>
              <a:rPr lang="ja-JP" altLang="en-US" sz="1700" dirty="0" smtClean="0">
                <a:latin typeface="ＭＳ ゴシック" panose="020B0609070205080204" pitchFamily="49" charset="-128"/>
                <a:ea typeface="ＭＳ ゴシック" panose="020B0609070205080204" pitchFamily="49" charset="-128"/>
              </a:rPr>
              <a:t>を</a:t>
            </a:r>
            <a:r>
              <a:rPr lang="ja-JP" altLang="en-US" sz="1700" dirty="0">
                <a:latin typeface="ＭＳ ゴシック" panose="020B0609070205080204" pitchFamily="49" charset="-128"/>
                <a:ea typeface="ＭＳ ゴシック" panose="020B0609070205080204" pitchFamily="49" charset="-128"/>
              </a:rPr>
              <a:t>カバー</a:t>
            </a:r>
            <a:r>
              <a:rPr lang="ja-JP" altLang="en-US" sz="1700" dirty="0" smtClean="0">
                <a:latin typeface="ＭＳ ゴシック" panose="020B0609070205080204" pitchFamily="49" charset="-128"/>
                <a:ea typeface="ＭＳ ゴシック" panose="020B0609070205080204" pitchFamily="49" charset="-128"/>
              </a:rPr>
              <a:t>する</a:t>
            </a:r>
            <a:r>
              <a:rPr lang="ja-JP" altLang="en-US" sz="1700" dirty="0">
                <a:latin typeface="ＭＳ ゴシック" panose="020B0609070205080204" pitchFamily="49" charset="-128"/>
                <a:ea typeface="ＭＳ ゴシック" panose="020B0609070205080204" pitchFamily="49" charset="-128"/>
              </a:rPr>
              <a:t>ための方法や気持ちの切り替え方など</a:t>
            </a:r>
            <a:r>
              <a:rPr lang="ja-JP" altLang="en-US" sz="1700" dirty="0" smtClean="0">
                <a:latin typeface="ＭＳ ゴシック" panose="020B0609070205080204" pitchFamily="49" charset="-128"/>
                <a:ea typeface="ＭＳ ゴシック" panose="020B0609070205080204" pitchFamily="49" charset="-128"/>
              </a:rPr>
              <a:t>、まず自分</a:t>
            </a:r>
            <a:r>
              <a:rPr lang="ja-JP" altLang="en-US" sz="1700" dirty="0">
                <a:latin typeface="ＭＳ ゴシック" panose="020B0609070205080204" pitchFamily="49" charset="-128"/>
                <a:ea typeface="ＭＳ ゴシック" panose="020B0609070205080204" pitchFamily="49" charset="-128"/>
              </a:rPr>
              <a:t>で</a:t>
            </a:r>
            <a:r>
              <a:rPr lang="ja-JP" altLang="en-US" sz="1700" dirty="0" smtClean="0">
                <a:latin typeface="ＭＳ ゴシック" panose="020B0609070205080204" pitchFamily="49" charset="-128"/>
                <a:ea typeface="ＭＳ ゴシック" panose="020B0609070205080204" pitchFamily="49" charset="-128"/>
              </a:rPr>
              <a:t>行えること</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a:t>
            </a:r>
            <a:r>
              <a:rPr lang="ja-JP" altLang="en-US" sz="1700" dirty="0">
                <a:latin typeface="ＭＳ ゴシック" panose="020B0609070205080204" pitchFamily="49" charset="-128"/>
                <a:ea typeface="ＭＳ ゴシック" panose="020B0609070205080204" pitchFamily="49" charset="-128"/>
              </a:rPr>
              <a:t>ます</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⑥</a:t>
            </a: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　</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事業</a:t>
            </a:r>
            <a:r>
              <a:rPr lang="ja-JP" altLang="en-US" sz="1700" dirty="0">
                <a:latin typeface="ＭＳ ゴシック" panose="020B0609070205080204" pitchFamily="49" charset="-128"/>
                <a:ea typeface="ＭＳ ゴシック" panose="020B0609070205080204" pitchFamily="49" charset="-128"/>
              </a:rPr>
              <a:t>主</a:t>
            </a:r>
            <a:r>
              <a:rPr lang="ja-JP" altLang="en-US" sz="1700" dirty="0" smtClean="0">
                <a:latin typeface="ＭＳ ゴシック" panose="020B0609070205080204" pitchFamily="49" charset="-128"/>
                <a:ea typeface="ＭＳ ゴシック" panose="020B0609070205080204" pitchFamily="49" charset="-128"/>
              </a:rPr>
              <a:t>と障がいのある方と</a:t>
            </a:r>
            <a:r>
              <a:rPr lang="ja-JP" altLang="en-US" sz="1700" dirty="0">
                <a:latin typeface="ＭＳ ゴシック" panose="020B0609070205080204" pitchFamily="49" charset="-128"/>
                <a:ea typeface="ＭＳ ゴシック" panose="020B0609070205080204" pitchFamily="49" charset="-128"/>
              </a:rPr>
              <a:t>支援者</a:t>
            </a:r>
            <a:r>
              <a:rPr lang="ja-JP" altLang="en-US" sz="1700" dirty="0" smtClean="0">
                <a:latin typeface="ＭＳ ゴシック" panose="020B0609070205080204" pitchFamily="49" charset="-128"/>
                <a:ea typeface="ＭＳ ゴシック" panose="020B0609070205080204" pitchFamily="49" charset="-128"/>
              </a:rPr>
              <a:t>で</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話し合った内容を記入してください</a:t>
            </a:r>
            <a:endParaRPr lang="en-US" altLang="ja-JP" sz="1800" dirty="0">
              <a:latin typeface="ＭＳ ゴシック" panose="020B0609070205080204" pitchFamily="49" charset="-128"/>
              <a:ea typeface="ＭＳ ゴシック" panose="020B0609070205080204" pitchFamily="49" charset="-128"/>
            </a:endParaRPr>
          </a:p>
          <a:p>
            <a:pPr marL="365760" lvl="1" indent="0">
              <a:buNone/>
            </a:pPr>
            <a:endParaRPr lang="en-US" altLang="ja-JP" sz="18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⑦得意</a:t>
            </a:r>
            <a:r>
              <a:rPr lang="ja-JP" altLang="en-US" sz="1700" dirty="0">
                <a:latin typeface="ＭＳ ゴシック" panose="020B0609070205080204" pitchFamily="49" charset="-128"/>
                <a:ea typeface="ＭＳ ゴシック" panose="020B0609070205080204" pitchFamily="49" charset="-128"/>
              </a:rPr>
              <a:t>・不得意・特性</a:t>
            </a:r>
            <a:r>
              <a:rPr lang="ja-JP" altLang="en-US" sz="1700" dirty="0" smtClean="0">
                <a:latin typeface="ＭＳ ゴシック" panose="020B0609070205080204" pitchFamily="49" charset="-128"/>
                <a:ea typeface="ＭＳ ゴシック" panose="020B0609070205080204" pitchFamily="49" charset="-128"/>
              </a:rPr>
              <a:t>等</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事業主</a:t>
            </a:r>
            <a:r>
              <a:rPr lang="ja-JP" altLang="en-US" sz="1700" dirty="0" smtClean="0">
                <a:latin typeface="ＭＳ ゴシック" panose="020B0609070205080204" pitchFamily="49" charset="-128"/>
                <a:ea typeface="ＭＳ ゴシック" panose="020B0609070205080204" pitchFamily="49" charset="-128"/>
              </a:rPr>
              <a:t>に伝えたい情報</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⑧</a:t>
            </a:r>
            <a:r>
              <a:rPr kumimoji="1" lang="ja-JP" altLang="en-US" sz="1700" dirty="0" smtClean="0">
                <a:latin typeface="ＭＳ ゴシック" panose="020B0609070205080204" pitchFamily="49" charset="-128"/>
                <a:ea typeface="ＭＳ ゴシック" panose="020B0609070205080204" pitchFamily="49" charset="-128"/>
              </a:rPr>
              <a:t>内容共有　</a:t>
            </a:r>
            <a:endParaRPr kumimoji="1"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このシートにかかる情報を共有する者を</a:t>
            </a:r>
            <a:r>
              <a:rPr lang="ja-JP" altLang="en-US" sz="1700" dirty="0" smtClean="0">
                <a:latin typeface="ＭＳ ゴシック" panose="020B0609070205080204" pitchFamily="49" charset="-128"/>
                <a:ea typeface="ＭＳ ゴシック" panose="020B0609070205080204" pitchFamily="49" charset="-128"/>
              </a:rPr>
              <a:t>記入してください</a:t>
            </a: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⑨日付　</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a:t>
            </a:r>
            <a:r>
              <a:rPr lang="ja-JP" altLang="en-US" sz="1700" dirty="0">
                <a:latin typeface="ＭＳ ゴシック" panose="020B0609070205080204" pitchFamily="49" charset="-128"/>
                <a:ea typeface="ＭＳ ゴシック" panose="020B0609070205080204" pitchFamily="49" charset="-128"/>
              </a:rPr>
              <a:t>を記入した</a:t>
            </a:r>
            <a:r>
              <a:rPr lang="ja-JP" altLang="en-US" sz="1700" dirty="0" smtClean="0">
                <a:latin typeface="ＭＳ ゴシック" panose="020B0609070205080204" pitchFamily="49" charset="-128"/>
                <a:ea typeface="ＭＳ ゴシック" panose="020B0609070205080204" pitchFamily="49" charset="-128"/>
              </a:rPr>
              <a:t>日付です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雇用後</a:t>
            </a:r>
            <a:r>
              <a:rPr lang="ja-JP" altLang="en-US" sz="1700" dirty="0">
                <a:latin typeface="ＭＳ ゴシック" panose="020B0609070205080204" pitchFamily="49" charset="-128"/>
                <a:ea typeface="ＭＳ ゴシック" panose="020B0609070205080204" pitchFamily="49" charset="-128"/>
              </a:rPr>
              <a:t>においては次回更新予定日も</a:t>
            </a:r>
            <a:r>
              <a:rPr lang="ja-JP" altLang="en-US" sz="1700" dirty="0" smtClean="0">
                <a:latin typeface="ＭＳ ゴシック" panose="020B0609070205080204" pitchFamily="49" charset="-128"/>
                <a:ea typeface="ＭＳ ゴシック" panose="020B0609070205080204" pitchFamily="49" charset="-128"/>
              </a:rPr>
              <a:t>記入</a:t>
            </a:r>
            <a:r>
              <a:rPr lang="ja-JP" altLang="en-US" sz="1700" dirty="0">
                <a:latin typeface="ＭＳ ゴシック" panose="020B0609070205080204" pitchFamily="49" charset="-128"/>
                <a:ea typeface="ＭＳ ゴシック" panose="020B0609070205080204" pitchFamily="49" charset="-128"/>
              </a:rPr>
              <a:t>してください</a:t>
            </a:r>
            <a:endParaRPr lang="en-US" altLang="ja-JP" sz="17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176781"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529830"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④</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886427"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⑤</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5266134"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880798" y="4168210"/>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⑦</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328235" y="4593226"/>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⑧</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865190" y="117508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①</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339687" y="1179845"/>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②</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310000" y="4847770"/>
            <a:ext cx="490194" cy="307777"/>
          </a:xfrm>
          <a:prstGeom prst="rect">
            <a:avLst/>
          </a:prstGeom>
          <a:noFill/>
        </p:spPr>
        <p:txBody>
          <a:bodyPr wrap="square" rtlCol="0">
            <a:spAutoFit/>
          </a:bodyPr>
          <a:lstStyle/>
          <a:p>
            <a:r>
              <a:rPr lang="ja-JP" altLang="en-US" sz="1400" dirty="0" smtClean="0">
                <a:solidFill>
                  <a:srgbClr val="FF0000"/>
                </a:solidFill>
                <a:latin typeface="ＭＳ ゴシック" panose="020B0609070205080204" pitchFamily="49" charset="-128"/>
                <a:ea typeface="ＭＳ ゴシック" panose="020B0609070205080204" pitchFamily="49" charset="-128"/>
              </a:rPr>
              <a:t>⑨</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788865" y="4189437"/>
            <a:ext cx="5304431" cy="2865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2389962" y="1214182"/>
            <a:ext cx="3703334" cy="2295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204864" y="913271"/>
            <a:ext cx="4653136" cy="276999"/>
          </a:xfrm>
          <a:prstGeom prst="rect">
            <a:avLst/>
          </a:prstGeom>
          <a:noFill/>
        </p:spPr>
        <p:txBody>
          <a:bodyPr wrap="square" rtlCol="0">
            <a:spAutoFit/>
          </a:bodyPr>
          <a:lstStyle/>
          <a:p>
            <a:r>
              <a:rPr kumimoji="1"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⑥</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⑧</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⑨ </a:t>
            </a:r>
            <a:r>
              <a:rPr kumimoji="1" lang="ja-JP" altLang="en-US" sz="1200" dirty="0" smtClean="0">
                <a:latin typeface="ＭＳ ゴシック" panose="020B0609070205080204" pitchFamily="49" charset="-128"/>
                <a:ea typeface="ＭＳ ゴシック" panose="020B0609070205080204" pitchFamily="49" charset="-128"/>
              </a:rPr>
              <a:t>は話し合い後に事業主担当者が記入してください</a:t>
            </a:r>
            <a:endParaRPr kumimoji="1" lang="ja-JP" altLang="en-US" sz="1200" dirty="0">
              <a:solidFill>
                <a:srgbClr val="FF0000"/>
              </a:solidFill>
              <a:latin typeface="ＭＳ ゴシック" panose="020B0609070205080204" pitchFamily="49" charset="-128"/>
              <a:ea typeface="ＭＳ ゴシック" panose="020B0609070205080204" pitchFamily="49" charset="-128"/>
            </a:endParaRPr>
          </a:p>
        </p:txBody>
      </p:sp>
      <p:sp>
        <p:nvSpPr>
          <p:cNvPr id="47" name="テキスト ボックス 46"/>
          <p:cNvSpPr txBox="1"/>
          <p:nvPr/>
        </p:nvSpPr>
        <p:spPr>
          <a:xfrm>
            <a:off x="4391788" y="5323438"/>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2" name="テキスト ボックス 21"/>
          <p:cNvSpPr txBox="1"/>
          <p:nvPr/>
        </p:nvSpPr>
        <p:spPr>
          <a:xfrm>
            <a:off x="4391135" y="6588224"/>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3" name="テキスト ボックス 22"/>
          <p:cNvSpPr txBox="1"/>
          <p:nvPr/>
        </p:nvSpPr>
        <p:spPr>
          <a:xfrm>
            <a:off x="4391136" y="7302804"/>
            <a:ext cx="2061548" cy="184666"/>
          </a:xfrm>
          <a:prstGeom prst="rect">
            <a:avLst/>
          </a:prstGeom>
          <a:solidFill>
            <a:schemeClr val="tx2"/>
          </a:solidFill>
        </p:spPr>
        <p:txBody>
          <a:bodyPr wrap="square" tIns="0" bIns="0" rtlCol="0" anchor="ctr" anchorCtr="0">
            <a:spAutoFit/>
          </a:bodyPr>
          <a:lstStyle/>
          <a:p>
            <a:r>
              <a:rPr lang="ja-JP" altLang="en-US" sz="1200" dirty="0">
                <a:solidFill>
                  <a:schemeClr val="bg1"/>
                </a:solidFill>
              </a:rPr>
              <a:t>（</a:t>
            </a:r>
            <a:r>
              <a:rPr kumimoji="1" lang="ja-JP" altLang="en-US" sz="1200" dirty="0" smtClean="0">
                <a:solidFill>
                  <a:schemeClr val="bg1"/>
                </a:solidFill>
              </a:rPr>
              <a:t>★事業主担当者記入欄</a:t>
            </a:r>
            <a:r>
              <a:rPr lang="ja-JP" altLang="en-US" sz="1200" dirty="0">
                <a:solidFill>
                  <a:schemeClr val="bg1"/>
                </a:solidFill>
              </a:rPr>
              <a:t>）</a:t>
            </a:r>
            <a:endParaRPr kumimoji="1" lang="ja-JP" altLang="en-US" sz="1200" dirty="0">
              <a:solidFill>
                <a:schemeClr val="bg1"/>
              </a:solidFill>
            </a:endParaRPr>
          </a:p>
        </p:txBody>
      </p:sp>
      <p:sp>
        <p:nvSpPr>
          <p:cNvPr id="25" name="角丸四角形 24"/>
          <p:cNvSpPr/>
          <p:nvPr/>
        </p:nvSpPr>
        <p:spPr>
          <a:xfrm>
            <a:off x="764704" y="2255678"/>
            <a:ext cx="3985819" cy="72550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8865" y="5076638"/>
            <a:ext cx="2521135" cy="369332"/>
          </a:xfrm>
          <a:prstGeom prst="rect">
            <a:avLst/>
          </a:prstGeom>
          <a:solidFill>
            <a:srgbClr val="FFCC99"/>
          </a:solidFill>
        </p:spPr>
        <p:txBody>
          <a:bodyPr wrap="square" tIns="0" bIns="0" rtlCol="0" anchor="ctr" anchorCtr="0">
            <a:spAutoFit/>
          </a:bodyPr>
          <a:lstStyle/>
          <a:p>
            <a:r>
              <a:rPr kumimoji="1" lang="ja-JP" altLang="en-US" sz="1200" dirty="0" smtClean="0"/>
              <a:t>★支援者と共に障がいのある方が</a:t>
            </a:r>
            <a:endParaRPr kumimoji="1" lang="en-US" altLang="ja-JP" sz="1200" dirty="0" smtClean="0"/>
          </a:p>
          <a:p>
            <a:r>
              <a:rPr lang="ja-JP" altLang="en-US" sz="1200" dirty="0"/>
              <a:t>　</a:t>
            </a:r>
            <a:r>
              <a:rPr kumimoji="1" lang="ja-JP" altLang="en-US" sz="1200" dirty="0" smtClean="0"/>
              <a:t>記入欄</a:t>
            </a:r>
            <a:endParaRPr kumimoji="1" lang="ja-JP" altLang="en-US" sz="1200" dirty="0"/>
          </a:p>
        </p:txBody>
      </p:sp>
    </p:spTree>
    <p:extLst>
      <p:ext uri="{BB962C8B-B14F-4D97-AF65-F5344CB8AC3E}">
        <p14:creationId xmlns:p14="http://schemas.microsoft.com/office/powerpoint/2010/main" val="373610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541671"/>
            <a:ext cx="6401570" cy="22212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31539" y="440517"/>
            <a:ext cx="5551127" cy="792088"/>
          </a:xfrm>
        </p:spPr>
        <p:txBody>
          <a:bodyPr>
            <a:normAutofit/>
          </a:bodyPr>
          <a:lstStyle/>
          <a:p>
            <a:r>
              <a:rPr lang="ja-JP" altLang="en-US" sz="2400" b="1" u="sng" dirty="0" smtClean="0"/>
              <a:t>職場実習</a:t>
            </a:r>
            <a:r>
              <a:rPr lang="ja-JP" altLang="en-US" sz="1800" u="sng" dirty="0" smtClean="0"/>
              <a:t>に</a:t>
            </a:r>
            <a:r>
              <a:rPr lang="ja-JP" altLang="en-US" sz="1800" u="sng" dirty="0"/>
              <a:t>ついて</a:t>
            </a:r>
            <a:r>
              <a:rPr kumimoji="1" lang="ja-JP" altLang="en-US" sz="1800" u="sng" dirty="0" smtClean="0"/>
              <a:t>お考えの</a:t>
            </a:r>
            <a:r>
              <a:rPr lang="ja-JP" altLang="en-US" sz="1800" u="sng" dirty="0"/>
              <a:t>支援機関</a:t>
            </a:r>
            <a:r>
              <a:rPr kumimoji="1" lang="ja-JP" altLang="en-US" sz="1800" u="sng" dirty="0" smtClean="0"/>
              <a:t>さまに</a:t>
            </a:r>
            <a:r>
              <a:rPr kumimoji="1" lang="ja-JP" altLang="en-US" sz="1800" dirty="0" smtClean="0"/>
              <a:t>　①</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1692425128"/>
              </p:ext>
            </p:extLst>
          </p:nvPr>
        </p:nvGraphicFramePr>
        <p:xfrm>
          <a:off x="399873" y="4675839"/>
          <a:ext cx="5976664" cy="1969565"/>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045">
                <a:tc>
                  <a:txBody>
                    <a:bodyPr/>
                    <a:lstStyle/>
                    <a:p>
                      <a:r>
                        <a:rPr kumimoji="1" lang="ja-JP" altLang="en-US" sz="1100" baseline="0" dirty="0" smtClean="0">
                          <a:ea typeface="ＭＳ Ｐゴシック" panose="020B0600070205080204" pitchFamily="50" charset="-128"/>
                        </a:rPr>
                        <a:t>複雑な作業になると</a:t>
                      </a:r>
                    </a:p>
                    <a:p>
                      <a:r>
                        <a:rPr kumimoji="1" lang="ja-JP" altLang="en-US" sz="1100" baseline="0" dirty="0" smtClean="0">
                          <a:ea typeface="ＭＳ Ｐゴシック" panose="020B0600070205080204" pitchFamily="50" charset="-128"/>
                        </a:rPr>
                        <a:t>わからなくなるので、工程表を用意いただけると有難いです。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baseline="0" dirty="0" smtClean="0">
                          <a:ea typeface="ＭＳ Ｐゴシック" panose="020B0600070205080204" pitchFamily="50" charset="-128"/>
                        </a:rPr>
                        <a:t>・ミスを防ぐため</a:t>
                      </a:r>
                      <a:br>
                        <a:rPr kumimoji="1" lang="ja-JP" altLang="en-US" sz="1100" baseline="0" dirty="0" smtClean="0">
                          <a:ea typeface="ＭＳ Ｐゴシック" panose="020B0600070205080204" pitchFamily="50" charset="-128"/>
                        </a:rPr>
                      </a:br>
                      <a:r>
                        <a:rPr kumimoji="1" lang="ja-JP" altLang="en-US" sz="1100" baseline="0" dirty="0" smtClean="0">
                          <a:ea typeface="ＭＳ Ｐゴシック" panose="020B0600070205080204" pitchFamily="50" charset="-128"/>
                        </a:rPr>
                        <a:t>・確認の時間を短縮し</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生産性を向上させる</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aseline="0" dirty="0" smtClean="0">
                          <a:ea typeface="ＭＳ Ｐゴシック" panose="020B0600070205080204" pitchFamily="50" charset="-128"/>
                        </a:rPr>
                        <a:t>・メモは常に持ち歩き</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記入します</a:t>
                      </a:r>
                      <a:br>
                        <a:rPr kumimoji="1" lang="ja-JP" altLang="en-US" sz="1100" baseline="0" dirty="0" smtClean="0">
                          <a:ea typeface="ＭＳ Ｐゴシック" panose="020B0600070205080204" pitchFamily="50" charset="-128"/>
                        </a:rPr>
                      </a:br>
                      <a:r>
                        <a:rPr kumimoji="1" lang="ja-JP" altLang="en-US" sz="1100" baseline="0" dirty="0" smtClean="0">
                          <a:ea typeface="ＭＳ Ｐゴシック" panose="020B0600070205080204" pitchFamily="50" charset="-128"/>
                        </a:rPr>
                        <a:t>・わからないことは</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自分から質問します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aseline="0" dirty="0" smtClean="0">
                          <a:ea typeface="ＭＳ Ｐゴシック" panose="020B0600070205080204" pitchFamily="50" charset="-128"/>
                        </a:rPr>
                        <a:t>みんなに役立つので、工程表を作成します。</a:t>
                      </a:r>
                      <a:br>
                        <a:rPr kumimoji="1" lang="ja-JP" altLang="en-US" sz="1100" baseline="0" dirty="0" smtClean="0">
                          <a:ea typeface="ＭＳ Ｐゴシック" panose="020B0600070205080204" pitchFamily="50" charset="-128"/>
                        </a:rPr>
                      </a:br>
                      <a:r>
                        <a:rPr kumimoji="1" lang="ja-JP" altLang="en-US" sz="1100" baseline="0" dirty="0" smtClean="0">
                          <a:ea typeface="ＭＳ Ｐゴシック" panose="020B0600070205080204" pitchFamily="50" charset="-128"/>
                        </a:rPr>
                        <a:t>わからないことは○○さんに聞いてください。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baseline="0" dirty="0" smtClean="0">
                          <a:ea typeface="ＭＳ Ｐゴシック" panose="020B0600070205080204" pitchFamily="50" charset="-128"/>
                        </a:rPr>
                        <a:t>・上司には緊張し言葉が少なくなりますが、必要なことは自分から伝えれるよう就労支援機関で</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訓練しました。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grpSp>
        <p:nvGrpSpPr>
          <p:cNvPr id="19" name="グループ化 18"/>
          <p:cNvGrpSpPr/>
          <p:nvPr/>
        </p:nvGrpSpPr>
        <p:grpSpPr>
          <a:xfrm>
            <a:off x="463276" y="2123728"/>
            <a:ext cx="6027380" cy="2067176"/>
            <a:chOff x="453751" y="1052500"/>
            <a:chExt cx="6027380" cy="2067176"/>
          </a:xfrm>
        </p:grpSpPr>
        <p:sp>
          <p:nvSpPr>
            <p:cNvPr id="4" name="下矢印 3"/>
            <p:cNvSpPr/>
            <p:nvPr/>
          </p:nvSpPr>
          <p:spPr>
            <a:xfrm>
              <a:off x="3109528" y="2687628"/>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 name="グループ化 17"/>
            <p:cNvGrpSpPr/>
            <p:nvPr/>
          </p:nvGrpSpPr>
          <p:grpSpPr>
            <a:xfrm>
              <a:off x="453751" y="1052500"/>
              <a:ext cx="6027380" cy="1559534"/>
              <a:chOff x="578944" y="1035176"/>
              <a:chExt cx="6027380" cy="1559534"/>
            </a:xfrm>
          </p:grpSpPr>
          <p:sp>
            <p:nvSpPr>
              <p:cNvPr id="16" name="テキスト ボックス 15"/>
              <p:cNvSpPr txBox="1"/>
              <p:nvPr/>
            </p:nvSpPr>
            <p:spPr>
              <a:xfrm>
                <a:off x="997794" y="1302048"/>
                <a:ext cx="5608530" cy="1292662"/>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事前情報がほしいけれど、何を聞けばいいかわからない</a:t>
                </a:r>
                <a:endParaRPr lang="en-US" altLang="ja-JP" sz="1200" dirty="0" smtClean="0">
                  <a:solidFill>
                    <a:prstClr val="black"/>
                  </a:solidFill>
                </a:endParaRPr>
              </a:p>
              <a:p>
                <a:r>
                  <a:rPr lang="ja-JP" altLang="en-US" sz="1200" dirty="0" smtClean="0">
                    <a:solidFill>
                      <a:prstClr val="black"/>
                    </a:solidFill>
                  </a:rPr>
                  <a:t>　・　受け入れるには職場として何をすればいいの？</a:t>
                </a:r>
                <a:endParaRPr lang="ja-JP" altLang="en-US" sz="1200" dirty="0">
                  <a:solidFill>
                    <a:prstClr val="black"/>
                  </a:solidFill>
                </a:endParaRPr>
              </a:p>
              <a:p>
                <a:r>
                  <a:rPr lang="ja-JP" altLang="en-US" sz="1200" dirty="0" smtClean="0">
                    <a:solidFill>
                      <a:prstClr val="black"/>
                    </a:solidFill>
                  </a:rPr>
                  <a:t>　・　職場として、できない</a:t>
                </a:r>
                <a:r>
                  <a:rPr lang="ja-JP" altLang="en-US" sz="1200" dirty="0">
                    <a:solidFill>
                      <a:prstClr val="black"/>
                    </a:solidFill>
                  </a:rPr>
                  <a:t>ことばかり言われて</a:t>
                </a:r>
                <a:r>
                  <a:rPr lang="ja-JP" altLang="en-US" sz="1200" dirty="0" smtClean="0">
                    <a:solidFill>
                      <a:prstClr val="black"/>
                    </a:solidFill>
                  </a:rPr>
                  <a:t>も困るな・</a:t>
                </a:r>
                <a:r>
                  <a:rPr lang="ja-JP" altLang="en-US" sz="1200" dirty="0">
                    <a:solidFill>
                      <a:prstClr val="black"/>
                    </a:solidFill>
                  </a:rPr>
                  <a:t>・・</a:t>
                </a:r>
              </a:p>
              <a:p>
                <a:r>
                  <a:rPr lang="ja-JP" altLang="en-US" sz="1200" dirty="0" smtClean="0">
                    <a:solidFill>
                      <a:prstClr val="black"/>
                    </a:solidFill>
                  </a:rPr>
                  <a:t>　・　情報はほしいけれど、専門的なことではなく、忙しい</a:t>
                </a:r>
                <a:r>
                  <a:rPr lang="ja-JP" altLang="en-US" sz="1200" dirty="0">
                    <a:solidFill>
                      <a:prstClr val="black"/>
                    </a:solidFill>
                  </a:rPr>
                  <a:t>現場にも</a:t>
                </a:r>
                <a:r>
                  <a:rPr lang="ja-JP" altLang="en-US" sz="1200" dirty="0" smtClean="0">
                    <a:solidFill>
                      <a:prstClr val="black"/>
                    </a:solidFill>
                  </a:rPr>
                  <a:t>見て</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もらえる</a:t>
                </a:r>
                <a:r>
                  <a:rPr lang="ja-JP" altLang="en-US" sz="1200" dirty="0">
                    <a:solidFill>
                      <a:prstClr val="black"/>
                    </a:solidFill>
                  </a:rPr>
                  <a:t>くらい簡潔な</a:t>
                </a:r>
                <a:r>
                  <a:rPr lang="ja-JP" altLang="en-US" sz="1200" dirty="0" smtClean="0">
                    <a:solidFill>
                      <a:prstClr val="black"/>
                    </a:solidFill>
                  </a:rPr>
                  <a:t>ものがいい</a:t>
                </a:r>
                <a:endParaRPr lang="en-US" altLang="ja-JP" sz="1200" dirty="0" smtClean="0">
                  <a:solidFill>
                    <a:prstClr val="black"/>
                  </a:solidFill>
                </a:endParaRPr>
              </a:p>
              <a:p>
                <a:endParaRPr lang="ja-JP" altLang="en-US" sz="900" dirty="0">
                  <a:solidFill>
                    <a:prstClr val="black"/>
                  </a:solidFill>
                </a:endParaRPr>
              </a:p>
            </p:txBody>
          </p:sp>
          <p:sp>
            <p:nvSpPr>
              <p:cNvPr id="8" name="斜め縞 7"/>
              <p:cNvSpPr/>
              <p:nvPr/>
            </p:nvSpPr>
            <p:spPr>
              <a:xfrm>
                <a:off x="578944" y="1035176"/>
                <a:ext cx="1288282" cy="957363"/>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white"/>
                    </a:solidFill>
                  </a:rPr>
                  <a:t>　 企業の </a:t>
                </a:r>
                <a:endParaRPr lang="en-US" altLang="ja-JP" sz="1400" dirty="0" smtClean="0">
                  <a:solidFill>
                    <a:prstClr val="white"/>
                  </a:solidFill>
                </a:endParaRPr>
              </a:p>
              <a:p>
                <a:pPr algn="ctr"/>
                <a:r>
                  <a:rPr lang="ja-JP" altLang="en-US" sz="1400" dirty="0" smtClean="0">
                    <a:solidFill>
                      <a:prstClr val="white"/>
                    </a:solidFill>
                  </a:rPr>
                  <a:t>疑問</a:t>
                </a:r>
                <a:endParaRPr lang="en-US" altLang="ja-JP" sz="1400" dirty="0" smtClean="0">
                  <a:solidFill>
                    <a:prstClr val="white"/>
                  </a:solidFill>
                </a:endParaRPr>
              </a:p>
            </p:txBody>
          </p:sp>
        </p:grpSp>
      </p:grpSp>
      <p:sp>
        <p:nvSpPr>
          <p:cNvPr id="27" name="テキスト ボックス 26"/>
          <p:cNvSpPr txBox="1"/>
          <p:nvPr/>
        </p:nvSpPr>
        <p:spPr>
          <a:xfrm>
            <a:off x="768007" y="1475656"/>
            <a:ext cx="5608530" cy="461665"/>
          </a:xfrm>
          <a:prstGeom prst="rect">
            <a:avLst/>
          </a:prstGeom>
          <a:noFill/>
        </p:spPr>
        <p:txBody>
          <a:bodyPr wrap="square" rtlCol="0">
            <a:spAutoFit/>
          </a:bodyPr>
          <a:lstStyle/>
          <a:p>
            <a:r>
              <a:rPr lang="ja-JP" altLang="en-US" sz="1200" dirty="0" smtClean="0">
                <a:solidFill>
                  <a:prstClr val="black"/>
                </a:solidFill>
              </a:rPr>
              <a:t>●</a:t>
            </a:r>
            <a:r>
              <a:rPr lang="ja-JP" altLang="en-US" sz="1200" dirty="0" err="1" smtClean="0">
                <a:solidFill>
                  <a:prstClr val="black"/>
                </a:solidFill>
              </a:rPr>
              <a:t>障がい</a:t>
            </a:r>
            <a:r>
              <a:rPr lang="ja-JP" altLang="en-US" sz="1200" dirty="0" smtClean="0">
                <a:solidFill>
                  <a:prstClr val="black"/>
                </a:solidFill>
              </a:rPr>
              <a:t>者を雇用したことがない企業に、まずは実習をしてもらうことにした</a:t>
            </a:r>
            <a:endParaRPr lang="en-US" altLang="ja-JP" sz="1200" dirty="0" smtClean="0">
              <a:solidFill>
                <a:prstClr val="black"/>
              </a:solidFill>
            </a:endParaRPr>
          </a:p>
          <a:p>
            <a:r>
              <a:rPr lang="ja-JP" altLang="en-US" sz="1200" dirty="0" smtClean="0">
                <a:solidFill>
                  <a:prstClr val="black"/>
                </a:solidFill>
              </a:rPr>
              <a:t>●実習にあたって、企業に注意点や配慮のお願いをしたい</a:t>
            </a:r>
            <a:endParaRPr lang="en-US" altLang="ja-JP" sz="1200" dirty="0" smtClean="0">
              <a:solidFill>
                <a:prstClr val="black"/>
              </a:solidFill>
            </a:endParaRPr>
          </a:p>
        </p:txBody>
      </p:sp>
      <p:grpSp>
        <p:nvGrpSpPr>
          <p:cNvPr id="30" name="グループ化 29"/>
          <p:cNvGrpSpPr/>
          <p:nvPr/>
        </p:nvGrpSpPr>
        <p:grpSpPr>
          <a:xfrm>
            <a:off x="1412775" y="3758856"/>
            <a:ext cx="1707853" cy="307777"/>
            <a:chOff x="641027" y="4235038"/>
            <a:chExt cx="1707853" cy="307777"/>
          </a:xfrm>
        </p:grpSpPr>
        <p:sp>
          <p:nvSpPr>
            <p:cNvPr id="28" name="テキスト ボックス 27"/>
            <p:cNvSpPr txBox="1"/>
            <p:nvPr/>
          </p:nvSpPr>
          <p:spPr>
            <a:xfrm>
              <a:off x="791621" y="4235038"/>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29" name="星 5 28"/>
            <p:cNvSpPr/>
            <p:nvPr/>
          </p:nvSpPr>
          <p:spPr>
            <a:xfrm>
              <a:off x="641027" y="4259646"/>
              <a:ext cx="189173" cy="19985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9" name="グループ化 8"/>
          <p:cNvGrpSpPr/>
          <p:nvPr/>
        </p:nvGrpSpPr>
        <p:grpSpPr>
          <a:xfrm>
            <a:off x="596176" y="7062038"/>
            <a:ext cx="6001176" cy="461665"/>
            <a:chOff x="596176" y="6908194"/>
            <a:chExt cx="6001176" cy="461665"/>
          </a:xfrm>
        </p:grpSpPr>
        <p:grpSp>
          <p:nvGrpSpPr>
            <p:cNvPr id="33" name="グループ化 32"/>
            <p:cNvGrpSpPr/>
            <p:nvPr/>
          </p:nvGrpSpPr>
          <p:grpSpPr>
            <a:xfrm>
              <a:off x="596176" y="6923003"/>
              <a:ext cx="1117042" cy="432048"/>
              <a:chOff x="596176" y="5724128"/>
              <a:chExt cx="1117042" cy="432048"/>
            </a:xfrm>
          </p:grpSpPr>
          <p:sp>
            <p:nvSpPr>
              <p:cNvPr id="40" name="円/楕円 39"/>
              <p:cNvSpPr/>
              <p:nvPr/>
            </p:nvSpPr>
            <p:spPr>
              <a:xfrm>
                <a:off x="620688" y="572412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794092"/>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smtClean="0">
                  <a:solidFill>
                    <a:prstClr val="black"/>
                  </a:solidFill>
                </a:rPr>
                <a:t>必要な配慮と特性が書かれているので、事前準備ができ、障がいのある方の理解に役立った。簡潔なので、社内で共有しやすい。</a:t>
              </a:r>
              <a:endParaRPr lang="ja-JP" altLang="en-US" sz="1200" dirty="0">
                <a:solidFill>
                  <a:prstClr val="black"/>
                </a:solidFill>
              </a:endParaRPr>
            </a:p>
          </p:txBody>
        </p:sp>
      </p:grpSp>
      <p:grpSp>
        <p:nvGrpSpPr>
          <p:cNvPr id="6" name="グループ化 5"/>
          <p:cNvGrpSpPr/>
          <p:nvPr/>
        </p:nvGrpSpPr>
        <p:grpSpPr>
          <a:xfrm>
            <a:off x="620688" y="7628274"/>
            <a:ext cx="5955408" cy="461665"/>
            <a:chOff x="620688" y="7628274"/>
            <a:chExt cx="5955408" cy="461665"/>
          </a:xfrm>
        </p:grpSpPr>
        <p:sp>
          <p:nvSpPr>
            <p:cNvPr id="38" name="円/楕円 37"/>
            <p:cNvSpPr/>
            <p:nvPr/>
          </p:nvSpPr>
          <p:spPr>
            <a:xfrm>
              <a:off x="620688" y="7643083"/>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628274"/>
              <a:ext cx="4845794" cy="461665"/>
            </a:xfrm>
            <a:prstGeom prst="rect">
              <a:avLst/>
            </a:prstGeom>
            <a:noFill/>
          </p:spPr>
          <p:txBody>
            <a:bodyPr wrap="square" rtlCol="0">
              <a:spAutoFit/>
            </a:bodyPr>
            <a:lstStyle/>
            <a:p>
              <a:r>
                <a:rPr lang="ja-JP" altLang="en-US" sz="1200" dirty="0" smtClean="0">
                  <a:solidFill>
                    <a:prstClr val="black"/>
                  </a:solidFill>
                </a:rPr>
                <a:t>伝えるべきことを自分で考えてシートに書</a:t>
              </a:r>
              <a:r>
                <a:rPr lang="ja-JP" altLang="en-US" sz="1200" dirty="0">
                  <a:solidFill>
                    <a:prstClr val="black"/>
                  </a:solidFill>
                </a:rPr>
                <a:t>く</a:t>
              </a:r>
              <a:r>
                <a:rPr lang="ja-JP" altLang="en-US" sz="1200" dirty="0" smtClean="0">
                  <a:solidFill>
                    <a:prstClr val="black"/>
                  </a:solidFill>
                </a:rPr>
                <a:t>ので、口頭での説明もしやすい。</a:t>
              </a:r>
              <a:endParaRPr lang="ja-JP" altLang="en-US" sz="1200" dirty="0">
                <a:solidFill>
                  <a:prstClr val="black"/>
                </a:solidFill>
              </a:endParaRPr>
            </a:p>
          </p:txBody>
        </p:sp>
      </p:grpSp>
      <p:grpSp>
        <p:nvGrpSpPr>
          <p:cNvPr id="5" name="グループ化 4"/>
          <p:cNvGrpSpPr/>
          <p:nvPr/>
        </p:nvGrpSpPr>
        <p:grpSpPr>
          <a:xfrm>
            <a:off x="620688" y="8217871"/>
            <a:ext cx="5969522" cy="461665"/>
            <a:chOff x="620688" y="8291155"/>
            <a:chExt cx="5969522" cy="461665"/>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44416" y="8291155"/>
              <a:ext cx="4845794" cy="461665"/>
            </a:xfrm>
            <a:prstGeom prst="rect">
              <a:avLst/>
            </a:prstGeom>
            <a:noFill/>
          </p:spPr>
          <p:txBody>
            <a:bodyPr wrap="square" rtlCol="0">
              <a:spAutoFit/>
            </a:bodyPr>
            <a:lstStyle/>
            <a:p>
              <a:r>
                <a:rPr lang="ja-JP" altLang="en-US" sz="1200" dirty="0">
                  <a:solidFill>
                    <a:prstClr val="black"/>
                  </a:solidFill>
                </a:rPr>
                <a:t>途中</a:t>
              </a:r>
              <a:r>
                <a:rPr lang="ja-JP" altLang="en-US" sz="1200" dirty="0" smtClean="0">
                  <a:solidFill>
                    <a:prstClr val="black"/>
                  </a:solidFill>
                </a:rPr>
                <a:t>で担当者が変わってもシートを引き継いでもらえるのでとても助か</a:t>
              </a:r>
              <a:r>
                <a:rPr lang="ja-JP" altLang="en-US" sz="1200" dirty="0">
                  <a:solidFill>
                    <a:prstClr val="black"/>
                  </a:solidFill>
                </a:rPr>
                <a:t>る</a:t>
              </a:r>
              <a:r>
                <a:rPr lang="ja-JP" altLang="en-US" sz="1200" dirty="0" smtClean="0">
                  <a:solidFill>
                    <a:prstClr val="black"/>
                  </a:solidFill>
                </a:rPr>
                <a:t>。企業の方は忙しいので、詳細なものより見てもらえる。</a:t>
              </a:r>
              <a:endParaRPr lang="ja-JP" altLang="en-US" sz="1200" dirty="0">
                <a:solidFill>
                  <a:prstClr val="black"/>
                </a:solidFill>
              </a:endParaRPr>
            </a:p>
          </p:txBody>
        </p:sp>
      </p:grpSp>
      <p:sp>
        <p:nvSpPr>
          <p:cNvPr id="3" name="テキスト ボックス 2"/>
          <p:cNvSpPr txBox="1"/>
          <p:nvPr/>
        </p:nvSpPr>
        <p:spPr>
          <a:xfrm>
            <a:off x="260647" y="4323260"/>
            <a:ext cx="6264697"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初めて</a:t>
            </a:r>
            <a:r>
              <a:rPr lang="ja-JP" altLang="en-US" sz="1200" b="1" dirty="0" err="1" smtClean="0">
                <a:solidFill>
                  <a:prstClr val="black"/>
                </a:solidFill>
              </a:rPr>
              <a:t>障がい</a:t>
            </a:r>
            <a:r>
              <a:rPr lang="ja-JP" altLang="en-US" sz="1200" b="1" dirty="0" smtClean="0">
                <a:solidFill>
                  <a:prstClr val="black"/>
                </a:solidFill>
              </a:rPr>
              <a:t>者雇用を考えている企業 Ａ社に、</a:t>
            </a:r>
            <a:r>
              <a:rPr lang="ja-JP" altLang="en-US" sz="1200" b="1" dirty="0">
                <a:solidFill>
                  <a:prstClr val="black"/>
                </a:solidFill>
              </a:rPr>
              <a:t>発達</a:t>
            </a:r>
            <a:r>
              <a:rPr lang="ja-JP" altLang="en-US" sz="1200" b="1" dirty="0" smtClean="0">
                <a:solidFill>
                  <a:prstClr val="black"/>
                </a:solidFill>
              </a:rPr>
              <a:t>障がい Ｂさんの実習依頼をする場合</a:t>
            </a:r>
            <a:endParaRPr lang="ja-JP" altLang="en-US" sz="1200" b="1" dirty="0">
              <a:solidFill>
                <a:prstClr val="black"/>
              </a:solidFill>
            </a:endParaRPr>
          </a:p>
        </p:txBody>
      </p:sp>
      <p:sp>
        <p:nvSpPr>
          <p:cNvPr id="31" name="円/楕円 30"/>
          <p:cNvSpPr/>
          <p:nvPr/>
        </p:nvSpPr>
        <p:spPr>
          <a:xfrm>
            <a:off x="531539" y="6187725"/>
            <a:ext cx="2533416" cy="300025"/>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円/楕円 45"/>
          <p:cNvSpPr/>
          <p:nvPr/>
        </p:nvSpPr>
        <p:spPr>
          <a:xfrm>
            <a:off x="4815805" y="5292080"/>
            <a:ext cx="1602999" cy="432048"/>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7" name="直線矢印コネクタ 46"/>
          <p:cNvCxnSpPr>
            <a:stCxn id="31" idx="7"/>
            <a:endCxn id="46" idx="3"/>
          </p:cNvCxnSpPr>
          <p:nvPr/>
        </p:nvCxnSpPr>
        <p:spPr>
          <a:xfrm flipV="1">
            <a:off x="2693945" y="5660856"/>
            <a:ext cx="2356614" cy="570807"/>
          </a:xfrm>
          <a:prstGeom prst="straightConnector1">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3335077" y="5892509"/>
            <a:ext cx="3190267" cy="246221"/>
          </a:xfrm>
          <a:prstGeom prst="rect">
            <a:avLst/>
          </a:prstGeom>
          <a:solidFill>
            <a:schemeClr val="bg2"/>
          </a:solidFill>
          <a:ln>
            <a:noFill/>
          </a:ln>
        </p:spPr>
        <p:txBody>
          <a:bodyPr wrap="square" rtlCol="0">
            <a:spAutoFit/>
          </a:bodyPr>
          <a:lstStyle/>
          <a:p>
            <a:r>
              <a:rPr lang="ja-JP" altLang="en-US" sz="1000" dirty="0" smtClean="0">
                <a:solidFill>
                  <a:srgbClr val="FF0000"/>
                </a:solidFill>
                <a:latin typeface="ＭＳ Ｐゴシック" panose="020B0600070205080204" pitchFamily="50" charset="-128"/>
                <a:ea typeface="ＭＳ Ｐゴシック" panose="020B0600070205080204" pitchFamily="50" charset="-128"/>
              </a:rPr>
              <a:t>上司に緊張と記載があるため、同僚の人に聞くよう調整</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6859" y="5884380"/>
            <a:ext cx="656193" cy="262477"/>
          </a:xfrm>
          <a:prstGeom prst="rect">
            <a:avLst/>
          </a:prstGeom>
          <a:noFill/>
          <a:extLst>
            <a:ext uri="{909E8E84-426E-40DD-AFC4-6F175D3DCCD1}">
              <a14:hiddenFill xmlns:a14="http://schemas.microsoft.com/office/drawing/2010/main">
                <a:solidFill>
                  <a:srgbClr val="FFFFFF"/>
                </a:solidFill>
              </a14:hiddenFill>
            </a:ext>
          </a:extLst>
        </p:spPr>
      </p:pic>
      <p:sp>
        <p:nvSpPr>
          <p:cNvPr id="50" name="テキスト ボックス 49"/>
          <p:cNvSpPr txBox="1"/>
          <p:nvPr/>
        </p:nvSpPr>
        <p:spPr>
          <a:xfrm>
            <a:off x="709569" y="7619042"/>
            <a:ext cx="837245" cy="461665"/>
          </a:xfrm>
          <a:prstGeom prst="rect">
            <a:avLst/>
          </a:prstGeom>
          <a:noFill/>
        </p:spPr>
        <p:txBody>
          <a:bodyPr wrap="square" rtlCol="0">
            <a:spAutoFit/>
          </a:bodyPr>
          <a:lstStyle/>
          <a:p>
            <a:r>
              <a:rPr lang="ja-JP" altLang="en-US" sz="1200" dirty="0" smtClean="0">
                <a:solidFill>
                  <a:prstClr val="black"/>
                </a:solidFill>
              </a:rPr>
              <a:t>障がいのある方</a:t>
            </a:r>
            <a:endParaRPr lang="en-US" altLang="ja-JP" sz="1200" dirty="0" smtClean="0">
              <a:solidFill>
                <a:prstClr val="black"/>
              </a:solidFill>
            </a:endParaRPr>
          </a:p>
        </p:txBody>
      </p:sp>
      <p:sp>
        <p:nvSpPr>
          <p:cNvPr id="51" name="角丸四角形吹き出し 50"/>
          <p:cNvSpPr/>
          <p:nvPr/>
        </p:nvSpPr>
        <p:spPr>
          <a:xfrm>
            <a:off x="1751558" y="706203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吹き出し 51"/>
          <p:cNvSpPr/>
          <p:nvPr/>
        </p:nvSpPr>
        <p:spPr>
          <a:xfrm>
            <a:off x="1722363" y="7643083"/>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吹き出し 52"/>
          <p:cNvSpPr/>
          <p:nvPr/>
        </p:nvSpPr>
        <p:spPr>
          <a:xfrm>
            <a:off x="1770014" y="8197411"/>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274708" y="6821714"/>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spTree>
    <p:extLst>
      <p:ext uri="{BB962C8B-B14F-4D97-AF65-F5344CB8AC3E}">
        <p14:creationId xmlns:p14="http://schemas.microsoft.com/office/powerpoint/2010/main" val="2761135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403171"/>
            <a:ext cx="6401570" cy="23597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31539" y="440517"/>
            <a:ext cx="5551127" cy="792088"/>
          </a:xfrm>
        </p:spPr>
        <p:txBody>
          <a:bodyPr>
            <a:normAutofit/>
          </a:bodyPr>
          <a:lstStyle/>
          <a:p>
            <a:r>
              <a:rPr lang="ja-JP" altLang="en-US" sz="2400" b="1" u="sng" dirty="0">
                <a:solidFill>
                  <a:srgbClr val="2F5897"/>
                </a:solidFill>
              </a:rPr>
              <a:t>職場実習</a:t>
            </a:r>
            <a:r>
              <a:rPr lang="ja-JP" altLang="en-US" sz="1800" u="sng" dirty="0">
                <a:solidFill>
                  <a:srgbClr val="2F5897"/>
                </a:solidFill>
              </a:rPr>
              <a:t>についてお考えの支援機関さまに</a:t>
            </a:r>
            <a:r>
              <a:rPr lang="ja-JP" altLang="en-US" sz="1800" dirty="0">
                <a:solidFill>
                  <a:srgbClr val="2F5897"/>
                </a:solidFill>
              </a:rPr>
              <a:t>　</a:t>
            </a:r>
            <a:r>
              <a:rPr lang="ja-JP" altLang="en-US" sz="1800" dirty="0" smtClean="0">
                <a:solidFill>
                  <a:srgbClr val="2F5897"/>
                </a:solidFill>
              </a:rPr>
              <a:t>②</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1685978833"/>
              </p:ext>
            </p:extLst>
          </p:nvPr>
        </p:nvGraphicFramePr>
        <p:xfrm>
          <a:off x="409736" y="4607743"/>
          <a:ext cx="5976664" cy="1825809"/>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13289">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運びにくいものがあるときに手伝ってもらいたい。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転倒事故がないようにするため。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必要なときには、自分から周囲の方にお願いします。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必要がある場合には同僚が代行します。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baseline="0" dirty="0" smtClean="0">
                          <a:ea typeface="ＭＳ Ｐゴシック" panose="020B0600070205080204" pitchFamily="50" charset="-128"/>
                        </a:rPr>
                        <a:t>・半身麻痺があるため、重量物・高所作業は困難ですが、パソコン操作は資格を取得しており、基本的なデータ入力は就労支援機関での訓練時も得意としていました。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sp>
        <p:nvSpPr>
          <p:cNvPr id="27" name="テキスト ボックス 26"/>
          <p:cNvSpPr txBox="1"/>
          <p:nvPr/>
        </p:nvSpPr>
        <p:spPr>
          <a:xfrm>
            <a:off x="768007" y="1475656"/>
            <a:ext cx="5608530" cy="646331"/>
          </a:xfrm>
          <a:prstGeom prst="rect">
            <a:avLst/>
          </a:prstGeom>
          <a:noFill/>
        </p:spPr>
        <p:txBody>
          <a:bodyPr wrap="square" rtlCol="0">
            <a:spAutoFit/>
          </a:bodyPr>
          <a:lstStyle/>
          <a:p>
            <a:r>
              <a:rPr lang="ja-JP" altLang="en-US" sz="1200" dirty="0" smtClean="0">
                <a:solidFill>
                  <a:prstClr val="black"/>
                </a:solidFill>
              </a:rPr>
              <a:t>●実習生についての得意・不得意を伝えたい</a:t>
            </a:r>
            <a:endParaRPr lang="en-US" altLang="ja-JP" sz="1200" dirty="0" smtClean="0">
              <a:solidFill>
                <a:prstClr val="black"/>
              </a:solidFill>
            </a:endParaRPr>
          </a:p>
          <a:p>
            <a:r>
              <a:rPr lang="ja-JP" altLang="en-US" sz="1200" dirty="0" smtClean="0">
                <a:solidFill>
                  <a:prstClr val="black"/>
                </a:solidFill>
              </a:rPr>
              <a:t>●</a:t>
            </a:r>
            <a:r>
              <a:rPr lang="ja-JP" altLang="en-US" sz="1200" dirty="0" err="1" smtClean="0">
                <a:solidFill>
                  <a:prstClr val="black"/>
                </a:solidFill>
              </a:rPr>
              <a:t>障がいに</a:t>
            </a:r>
            <a:r>
              <a:rPr lang="ja-JP" altLang="en-US" sz="1200" dirty="0" smtClean="0">
                <a:solidFill>
                  <a:prstClr val="black"/>
                </a:solidFill>
              </a:rPr>
              <a:t>ついての知識が少ないため、必要な対応を知りたいと企業に言われ</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ている</a:t>
            </a:r>
            <a:endParaRPr lang="ja-JP" altLang="en-US" sz="1200" dirty="0">
              <a:solidFill>
                <a:prstClr val="black"/>
              </a:solidFill>
            </a:endParaRPr>
          </a:p>
        </p:txBody>
      </p:sp>
      <p:grpSp>
        <p:nvGrpSpPr>
          <p:cNvPr id="9" name="グループ化 8"/>
          <p:cNvGrpSpPr/>
          <p:nvPr/>
        </p:nvGrpSpPr>
        <p:grpSpPr>
          <a:xfrm>
            <a:off x="584895" y="7146811"/>
            <a:ext cx="6001176" cy="461665"/>
            <a:chOff x="596176" y="6908194"/>
            <a:chExt cx="6001176" cy="461665"/>
          </a:xfrm>
        </p:grpSpPr>
        <p:grpSp>
          <p:nvGrpSpPr>
            <p:cNvPr id="33" name="グループ化 32"/>
            <p:cNvGrpSpPr/>
            <p:nvPr/>
          </p:nvGrpSpPr>
          <p:grpSpPr>
            <a:xfrm>
              <a:off x="596176" y="6923003"/>
              <a:ext cx="1117042" cy="432048"/>
              <a:chOff x="596176" y="5724128"/>
              <a:chExt cx="1117042" cy="432048"/>
            </a:xfrm>
          </p:grpSpPr>
          <p:sp>
            <p:nvSpPr>
              <p:cNvPr id="40" name="円/楕円 39"/>
              <p:cNvSpPr/>
              <p:nvPr/>
            </p:nvSpPr>
            <p:spPr>
              <a:xfrm>
                <a:off x="620688" y="572412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794092"/>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smtClean="0">
                  <a:solidFill>
                    <a:prstClr val="black"/>
                  </a:solidFill>
                </a:rPr>
                <a:t>実習前に障がいのある方と支援者の方から具体的な状況を聞き、</a:t>
              </a:r>
              <a:endParaRPr lang="en-US" altLang="ja-JP" sz="1200" dirty="0" smtClean="0">
                <a:solidFill>
                  <a:prstClr val="black"/>
                </a:solidFill>
              </a:endParaRPr>
            </a:p>
            <a:p>
              <a:r>
                <a:rPr lang="ja-JP" altLang="en-US" sz="1200" dirty="0" smtClean="0">
                  <a:solidFill>
                    <a:prstClr val="black"/>
                  </a:solidFill>
                </a:rPr>
                <a:t>何をすれば良いかがわかると、安心して受け入れられる。</a:t>
              </a:r>
              <a:endParaRPr lang="ja-JP" altLang="en-US" sz="1200" dirty="0">
                <a:solidFill>
                  <a:prstClr val="black"/>
                </a:solidFill>
              </a:endParaRPr>
            </a:p>
          </p:txBody>
        </p:sp>
      </p:grpSp>
      <p:grpSp>
        <p:nvGrpSpPr>
          <p:cNvPr id="6" name="グループ化 5"/>
          <p:cNvGrpSpPr/>
          <p:nvPr/>
        </p:nvGrpSpPr>
        <p:grpSpPr>
          <a:xfrm>
            <a:off x="584895" y="7720607"/>
            <a:ext cx="5955408" cy="446857"/>
            <a:chOff x="620688" y="7628274"/>
            <a:chExt cx="5955408" cy="446857"/>
          </a:xfrm>
        </p:grpSpPr>
        <p:sp>
          <p:nvSpPr>
            <p:cNvPr id="38" name="円/楕円 37"/>
            <p:cNvSpPr/>
            <p:nvPr/>
          </p:nvSpPr>
          <p:spPr>
            <a:xfrm>
              <a:off x="620688" y="7643083"/>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628274"/>
              <a:ext cx="4845794" cy="276999"/>
            </a:xfrm>
            <a:prstGeom prst="rect">
              <a:avLst/>
            </a:prstGeom>
            <a:noFill/>
          </p:spPr>
          <p:txBody>
            <a:bodyPr wrap="square" rtlCol="0">
              <a:spAutoFit/>
            </a:bodyPr>
            <a:lstStyle/>
            <a:p>
              <a:endParaRPr lang="ja-JP" altLang="en-US" sz="1200" dirty="0">
                <a:solidFill>
                  <a:prstClr val="black"/>
                </a:solidFill>
              </a:endParaRPr>
            </a:p>
          </p:txBody>
        </p:sp>
      </p:grpSp>
      <p:grpSp>
        <p:nvGrpSpPr>
          <p:cNvPr id="5" name="グループ化 4"/>
          <p:cNvGrpSpPr/>
          <p:nvPr/>
        </p:nvGrpSpPr>
        <p:grpSpPr>
          <a:xfrm>
            <a:off x="609703" y="8313403"/>
            <a:ext cx="5980507" cy="461665"/>
            <a:chOff x="620688" y="8261538"/>
            <a:chExt cx="5980507" cy="461665"/>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55401" y="8261538"/>
              <a:ext cx="4845794" cy="461665"/>
            </a:xfrm>
            <a:prstGeom prst="rect">
              <a:avLst/>
            </a:prstGeom>
            <a:noFill/>
          </p:spPr>
          <p:txBody>
            <a:bodyPr wrap="square" rtlCol="0">
              <a:spAutoFit/>
            </a:bodyPr>
            <a:lstStyle/>
            <a:p>
              <a:r>
                <a:rPr lang="ja-JP" altLang="en-US" sz="1200" dirty="0">
                  <a:solidFill>
                    <a:prstClr val="black"/>
                  </a:solidFill>
                </a:rPr>
                <a:t>シートに書くために障がいのある方の状況を整理でき、企業にも</a:t>
              </a:r>
              <a:endParaRPr lang="en-US" altLang="ja-JP" sz="1200" dirty="0">
                <a:solidFill>
                  <a:prstClr val="black"/>
                </a:solidFill>
              </a:endParaRPr>
            </a:p>
            <a:p>
              <a:r>
                <a:rPr lang="ja-JP" altLang="en-US" sz="1200" dirty="0">
                  <a:solidFill>
                    <a:prstClr val="black"/>
                  </a:solidFill>
                </a:rPr>
                <a:t>スムーズに説明できる。</a:t>
              </a:r>
            </a:p>
          </p:txBody>
        </p:sp>
      </p:grpSp>
      <p:sp>
        <p:nvSpPr>
          <p:cNvPr id="3" name="テキスト ボックス 2"/>
          <p:cNvSpPr txBox="1"/>
          <p:nvPr/>
        </p:nvSpPr>
        <p:spPr>
          <a:xfrm>
            <a:off x="260647" y="4264672"/>
            <a:ext cx="5472609"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得意・不得意を</a:t>
            </a:r>
            <a:r>
              <a:rPr lang="ja-JP" altLang="en-US" sz="1200" b="1" dirty="0">
                <a:solidFill>
                  <a:prstClr val="black"/>
                </a:solidFill>
                <a:latin typeface="ＭＳ Ｐゴシック" panose="020B0600070205080204" pitchFamily="50" charset="-128"/>
                <a:ea typeface="ＭＳ Ｐゴシック" panose="020B0600070205080204" pitchFamily="50" charset="-128"/>
              </a:rPr>
              <a:t>知りたい企業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C</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社</a:t>
            </a:r>
            <a:r>
              <a:rPr lang="ja-JP" altLang="en-US" sz="1200" b="1" dirty="0">
                <a:solidFill>
                  <a:prstClr val="black"/>
                </a:solidFill>
                <a:latin typeface="ＭＳ Ｐゴシック" panose="020B0600070205080204" pitchFamily="50" charset="-128"/>
                <a:ea typeface="ＭＳ Ｐゴシック" panose="020B0600070205080204" pitchFamily="50" charset="-128"/>
              </a:rPr>
              <a:t>に</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身体</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障</a:t>
            </a:r>
            <a:r>
              <a:rPr lang="ja-JP" altLang="en-US" sz="1200" b="1" dirty="0">
                <a:solidFill>
                  <a:prstClr val="black"/>
                </a:solidFill>
                <a:latin typeface="ＭＳ Ｐゴシック" panose="020B0600070205080204" pitchFamily="50" charset="-128"/>
                <a:ea typeface="ＭＳ Ｐゴシック" panose="020B0600070205080204" pitchFamily="50" charset="-128"/>
              </a:rPr>
              <a:t>がい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D</a:t>
            </a:r>
            <a:r>
              <a:rPr lang="ja-JP" altLang="en-US" sz="1200" b="1" dirty="0" err="1" smtClean="0">
                <a:solidFill>
                  <a:prstClr val="black"/>
                </a:solidFill>
                <a:latin typeface="ＭＳ Ｐゴシック" panose="020B0600070205080204" pitchFamily="50" charset="-128"/>
                <a:ea typeface="ＭＳ Ｐゴシック" panose="020B0600070205080204" pitchFamily="50" charset="-128"/>
              </a:rPr>
              <a:t>さんの</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実習依頼をする場合</a:t>
            </a:r>
            <a:endParaRPr lang="ja-JP" altLang="en-US" sz="1200" b="1" dirty="0">
              <a:solidFill>
                <a:prstClr val="black"/>
              </a:solidFill>
              <a:latin typeface="ＭＳ Ｐゴシック" panose="020B0600070205080204" pitchFamily="50" charset="-128"/>
              <a:ea typeface="ＭＳ Ｐゴシック" panose="020B0600070205080204" pitchFamily="50" charset="-128"/>
            </a:endParaRPr>
          </a:p>
        </p:txBody>
      </p:sp>
      <p:sp>
        <p:nvSpPr>
          <p:cNvPr id="46" name="円/楕円 45"/>
          <p:cNvSpPr/>
          <p:nvPr/>
        </p:nvSpPr>
        <p:spPr>
          <a:xfrm>
            <a:off x="167108" y="5868144"/>
            <a:ext cx="6316885" cy="678137"/>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p:nvGrpSpPr>
        <p:grpSpPr>
          <a:xfrm>
            <a:off x="253276" y="6290952"/>
            <a:ext cx="3792973" cy="564014"/>
            <a:chOff x="336599" y="6395633"/>
            <a:chExt cx="3792973" cy="564014"/>
          </a:xfrm>
        </p:grpSpPr>
        <p:sp>
          <p:nvSpPr>
            <p:cNvPr id="47" name="テキスト ボックス 46"/>
            <p:cNvSpPr txBox="1"/>
            <p:nvPr/>
          </p:nvSpPr>
          <p:spPr>
            <a:xfrm>
              <a:off x="584895" y="6698037"/>
              <a:ext cx="3544677" cy="261610"/>
            </a:xfrm>
            <a:prstGeom prst="rect">
              <a:avLst/>
            </a:prstGeom>
            <a:solidFill>
              <a:schemeClr val="bg2"/>
            </a:solidFill>
            <a:ln>
              <a:noFill/>
            </a:ln>
          </p:spPr>
          <p:txBody>
            <a:bodyPr wrap="square" rtlCol="0">
              <a:spAutoFit/>
            </a:bodyPr>
            <a:lstStyle/>
            <a:p>
              <a:r>
                <a:rPr lang="ja-JP" altLang="en-US" sz="1100" dirty="0" smtClean="0">
                  <a:solidFill>
                    <a:srgbClr val="FF0000"/>
                  </a:solidFill>
                  <a:latin typeface="ＭＳ Ｐゴシック" panose="020B0600070205080204" pitchFamily="50" charset="-128"/>
                  <a:ea typeface="ＭＳ Ｐゴシック" panose="020B0600070205080204" pitchFamily="50" charset="-128"/>
                </a:rPr>
                <a:t>配慮が必要な背景や、得意なことも伝えることができる</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sp>
          <p:nvSpPr>
            <p:cNvPr id="48" name="曲折矢印 47"/>
            <p:cNvSpPr/>
            <p:nvPr/>
          </p:nvSpPr>
          <p:spPr>
            <a:xfrm>
              <a:off x="336599" y="6395633"/>
              <a:ext cx="193104" cy="433209"/>
            </a:xfrm>
            <a:prstGeom prst="bentArrow">
              <a:avLst/>
            </a:prstGeom>
            <a:solidFill>
              <a:srgbClr val="FF0000">
                <a:alpha val="50000"/>
              </a:srgbClr>
            </a:solidFill>
            <a:ln w="0">
              <a:solidFill>
                <a:srgbClr val="FF0000">
                  <a:alpha val="50000"/>
                </a:srgb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151" y="6484556"/>
              <a:ext cx="656193" cy="262477"/>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正方形/長方形 10"/>
          <p:cNvSpPr/>
          <p:nvPr/>
        </p:nvSpPr>
        <p:spPr>
          <a:xfrm>
            <a:off x="1737475" y="7720607"/>
            <a:ext cx="4852735" cy="461665"/>
          </a:xfrm>
          <a:prstGeom prst="rect">
            <a:avLst/>
          </a:prstGeom>
        </p:spPr>
        <p:txBody>
          <a:bodyPr wrap="square">
            <a:spAutoFit/>
          </a:bodyPr>
          <a:lstStyle/>
          <a:p>
            <a:r>
              <a:rPr lang="ja-JP" altLang="en-US" sz="1200" dirty="0">
                <a:solidFill>
                  <a:prstClr val="black"/>
                </a:solidFill>
              </a:rPr>
              <a:t>物を運ぶとき、「手伝わなくても大丈夫ですか？」</a:t>
            </a:r>
            <a:r>
              <a:rPr lang="ja-JP" altLang="en-US" sz="1200" dirty="0" smtClean="0">
                <a:solidFill>
                  <a:prstClr val="black"/>
                </a:solidFill>
              </a:rPr>
              <a:t>と</a:t>
            </a:r>
            <a:r>
              <a:rPr lang="ja-JP" altLang="en-US" sz="1200" dirty="0">
                <a:solidFill>
                  <a:prstClr val="black"/>
                </a:solidFill>
              </a:rPr>
              <a:t>同僚</a:t>
            </a:r>
            <a:r>
              <a:rPr lang="ja-JP" altLang="en-US" sz="1200" dirty="0" smtClean="0">
                <a:solidFill>
                  <a:prstClr val="black"/>
                </a:solidFill>
              </a:rPr>
              <a:t>の</a:t>
            </a:r>
            <a:r>
              <a:rPr lang="ja-JP" altLang="en-US" sz="1200" dirty="0">
                <a:solidFill>
                  <a:prstClr val="black"/>
                </a:solidFill>
              </a:rPr>
              <a:t>方</a:t>
            </a:r>
            <a:r>
              <a:rPr lang="ja-JP" altLang="en-US" sz="1200" dirty="0" smtClean="0">
                <a:solidFill>
                  <a:prstClr val="black"/>
                </a:solidFill>
              </a:rPr>
              <a:t>から</a:t>
            </a:r>
            <a:r>
              <a:rPr lang="ja-JP" altLang="en-US" sz="1200" dirty="0">
                <a:solidFill>
                  <a:prstClr val="black"/>
                </a:solidFill>
              </a:rPr>
              <a:t>声をかけて</a:t>
            </a:r>
            <a:r>
              <a:rPr lang="ja-JP" altLang="en-US" sz="1200" dirty="0" smtClean="0">
                <a:solidFill>
                  <a:prstClr val="black"/>
                </a:solidFill>
              </a:rPr>
              <a:t>もらい有難い。</a:t>
            </a:r>
            <a:endParaRPr lang="ja-JP" altLang="en-US" sz="1200" dirty="0"/>
          </a:p>
        </p:txBody>
      </p:sp>
      <p:grpSp>
        <p:nvGrpSpPr>
          <p:cNvPr id="10" name="グループ化 9"/>
          <p:cNvGrpSpPr/>
          <p:nvPr/>
        </p:nvGrpSpPr>
        <p:grpSpPr>
          <a:xfrm>
            <a:off x="516286" y="2267744"/>
            <a:ext cx="5893390" cy="1882463"/>
            <a:chOff x="516286" y="2267744"/>
            <a:chExt cx="5893390" cy="1882463"/>
          </a:xfrm>
        </p:grpSpPr>
        <p:sp>
          <p:nvSpPr>
            <p:cNvPr id="4" name="下矢印 3"/>
            <p:cNvSpPr/>
            <p:nvPr/>
          </p:nvSpPr>
          <p:spPr>
            <a:xfrm>
              <a:off x="3119053" y="3718159"/>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801146" y="2625438"/>
              <a:ext cx="5608530" cy="907941"/>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a:t>
              </a:r>
              <a:r>
                <a:rPr lang="ja-JP" altLang="en-US" sz="1200" dirty="0" smtClean="0">
                  <a:solidFill>
                    <a:prstClr val="black"/>
                  </a:solidFill>
                </a:rPr>
                <a:t>どこまで調整しておく必要があるのか不安</a:t>
              </a:r>
              <a:endParaRPr lang="en-US" altLang="ja-JP" sz="1200" dirty="0" smtClean="0">
                <a:solidFill>
                  <a:prstClr val="black"/>
                </a:solidFill>
              </a:endParaRPr>
            </a:p>
            <a:p>
              <a:r>
                <a:rPr lang="ja-JP" altLang="en-US" sz="1200" dirty="0">
                  <a:solidFill>
                    <a:prstClr val="black"/>
                  </a:solidFill>
                </a:rPr>
                <a:t>　・　配慮事項</a:t>
              </a:r>
              <a:r>
                <a:rPr lang="ja-JP" altLang="en-US" sz="1200" dirty="0" smtClean="0">
                  <a:solidFill>
                    <a:prstClr val="black"/>
                  </a:solidFill>
                </a:rPr>
                <a:t>だけでなく、できることは何</a:t>
              </a:r>
              <a:r>
                <a:rPr lang="ja-JP" altLang="en-US" sz="1200" dirty="0">
                  <a:solidFill>
                    <a:prstClr val="black"/>
                  </a:solidFill>
                </a:rPr>
                <a:t>か</a:t>
              </a:r>
              <a:r>
                <a:rPr lang="ja-JP" altLang="en-US" sz="1200" dirty="0" smtClean="0">
                  <a:solidFill>
                    <a:prstClr val="black"/>
                  </a:solidFill>
                </a:rPr>
                <a:t>を伝えてもらわないと、</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作業を用意できないな・・・</a:t>
              </a:r>
              <a:endParaRPr lang="en-US" altLang="ja-JP" sz="1200" dirty="0">
                <a:solidFill>
                  <a:prstClr val="black"/>
                </a:solidFill>
              </a:endParaRPr>
            </a:p>
            <a:p>
              <a:r>
                <a:rPr lang="ja-JP" altLang="en-US" sz="800" dirty="0" smtClean="0">
                  <a:solidFill>
                    <a:prstClr val="black"/>
                  </a:solidFill>
                </a:rPr>
                <a:t>　</a:t>
              </a:r>
              <a:endParaRPr lang="ja-JP" altLang="en-US" sz="800" dirty="0">
                <a:solidFill>
                  <a:prstClr val="black"/>
                </a:solidFill>
              </a:endParaRPr>
            </a:p>
          </p:txBody>
        </p:sp>
        <p:grpSp>
          <p:nvGrpSpPr>
            <p:cNvPr id="30" name="グループ化 29"/>
            <p:cNvGrpSpPr/>
            <p:nvPr/>
          </p:nvGrpSpPr>
          <p:grpSpPr>
            <a:xfrm>
              <a:off x="1412775" y="3672649"/>
              <a:ext cx="1707853" cy="307777"/>
              <a:chOff x="641027" y="4235038"/>
              <a:chExt cx="1707853" cy="307777"/>
            </a:xfrm>
          </p:grpSpPr>
          <p:sp>
            <p:nvSpPr>
              <p:cNvPr id="28" name="テキスト ボックス 27"/>
              <p:cNvSpPr txBox="1"/>
              <p:nvPr/>
            </p:nvSpPr>
            <p:spPr>
              <a:xfrm>
                <a:off x="791621" y="4235038"/>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29" name="星 5 28"/>
              <p:cNvSpPr/>
              <p:nvPr/>
            </p:nvSpPr>
            <p:spPr>
              <a:xfrm>
                <a:off x="641027" y="4259646"/>
                <a:ext cx="189173" cy="19985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50" name="斜め縞 49"/>
            <p:cNvSpPr/>
            <p:nvPr/>
          </p:nvSpPr>
          <p:spPr>
            <a:xfrm>
              <a:off x="516286" y="2267744"/>
              <a:ext cx="1288282" cy="957363"/>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white"/>
                  </a:solidFill>
                </a:rPr>
                <a:t>　 企業の </a:t>
              </a:r>
              <a:endParaRPr lang="en-US" altLang="ja-JP" sz="1400" dirty="0" smtClean="0">
                <a:solidFill>
                  <a:prstClr val="white"/>
                </a:solidFill>
              </a:endParaRPr>
            </a:p>
            <a:p>
              <a:pPr algn="ctr"/>
              <a:r>
                <a:rPr lang="ja-JP" altLang="en-US" sz="1400" dirty="0" smtClean="0">
                  <a:solidFill>
                    <a:prstClr val="white"/>
                  </a:solidFill>
                </a:rPr>
                <a:t>疑問</a:t>
              </a:r>
              <a:endParaRPr lang="en-US" altLang="ja-JP" sz="1400" dirty="0" smtClean="0">
                <a:solidFill>
                  <a:prstClr val="white"/>
                </a:solidFill>
              </a:endParaRPr>
            </a:p>
          </p:txBody>
        </p:sp>
      </p:grpSp>
      <p:sp>
        <p:nvSpPr>
          <p:cNvPr id="51" name="テキスト ボックス 50"/>
          <p:cNvSpPr txBox="1"/>
          <p:nvPr/>
        </p:nvSpPr>
        <p:spPr>
          <a:xfrm>
            <a:off x="709569" y="7705799"/>
            <a:ext cx="837245" cy="461665"/>
          </a:xfrm>
          <a:prstGeom prst="rect">
            <a:avLst/>
          </a:prstGeom>
          <a:noFill/>
        </p:spPr>
        <p:txBody>
          <a:bodyPr wrap="square" rtlCol="0">
            <a:spAutoFit/>
          </a:bodyPr>
          <a:lstStyle/>
          <a:p>
            <a:r>
              <a:rPr lang="ja-JP" altLang="en-US" sz="1200" dirty="0" smtClean="0">
                <a:solidFill>
                  <a:prstClr val="black"/>
                </a:solidFill>
              </a:rPr>
              <a:t>障がいのある方</a:t>
            </a:r>
            <a:endParaRPr lang="en-US" altLang="ja-JP" sz="1200" dirty="0" smtClean="0">
              <a:solidFill>
                <a:prstClr val="black"/>
              </a:solidFill>
            </a:endParaRPr>
          </a:p>
        </p:txBody>
      </p:sp>
      <p:sp>
        <p:nvSpPr>
          <p:cNvPr id="52" name="角丸四角形吹き出し 51"/>
          <p:cNvSpPr/>
          <p:nvPr/>
        </p:nvSpPr>
        <p:spPr>
          <a:xfrm>
            <a:off x="1737701" y="7163515"/>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吹き出し 52"/>
          <p:cNvSpPr/>
          <p:nvPr/>
        </p:nvSpPr>
        <p:spPr>
          <a:xfrm>
            <a:off x="1708506" y="7744560"/>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吹き出し 53"/>
          <p:cNvSpPr/>
          <p:nvPr/>
        </p:nvSpPr>
        <p:spPr>
          <a:xfrm>
            <a:off x="1756157" y="829888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274708" y="6923184"/>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spTree>
    <p:extLst>
      <p:ext uri="{BB962C8B-B14F-4D97-AF65-F5344CB8AC3E}">
        <p14:creationId xmlns:p14="http://schemas.microsoft.com/office/powerpoint/2010/main" val="4114672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541672"/>
            <a:ext cx="6401570" cy="2280042"/>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31539" y="440517"/>
            <a:ext cx="5551127" cy="792088"/>
          </a:xfrm>
        </p:spPr>
        <p:txBody>
          <a:bodyPr>
            <a:normAutofit/>
          </a:bodyPr>
          <a:lstStyle/>
          <a:p>
            <a:r>
              <a:rPr lang="ja-JP" altLang="en-US" sz="2400" b="1" u="sng" dirty="0" smtClean="0"/>
              <a:t>職場定着</a:t>
            </a:r>
            <a:r>
              <a:rPr lang="ja-JP" altLang="en-US" sz="1800" u="sng" dirty="0" smtClean="0"/>
              <a:t>についてお悩み</a:t>
            </a:r>
            <a:r>
              <a:rPr kumimoji="1" lang="ja-JP" altLang="en-US" sz="1800" u="sng" dirty="0" smtClean="0"/>
              <a:t>の支援機関さまに</a:t>
            </a:r>
            <a:endParaRPr kumimoji="1" lang="ja-JP" altLang="en-US" sz="1800" u="sng" dirty="0"/>
          </a:p>
        </p:txBody>
      </p:sp>
      <p:graphicFrame>
        <p:nvGraphicFramePr>
          <p:cNvPr id="7" name="表 6"/>
          <p:cNvGraphicFramePr>
            <a:graphicFrameLocks noGrp="1"/>
          </p:cNvGraphicFramePr>
          <p:nvPr>
            <p:extLst>
              <p:ext uri="{D42A27DB-BD31-4B8C-83A1-F6EECF244321}">
                <p14:modId xmlns:p14="http://schemas.microsoft.com/office/powerpoint/2010/main" val="1002797898"/>
              </p:ext>
            </p:extLst>
          </p:nvPr>
        </p:nvGraphicFramePr>
        <p:xfrm>
          <a:off x="399873" y="4675839"/>
          <a:ext cx="5976664" cy="2042160"/>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045">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仕事の区切りで</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リフレッシュの時間をいただけると有難い</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頭と気持ちの切り替えをし、次の仕事を効率的に行うため。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・仕事の区切りで状況</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の報告をします</a:t>
                      </a:r>
                      <a:br>
                        <a:rPr kumimoji="1" lang="ja-JP" altLang="en-US" sz="1100" dirty="0" smtClean="0">
                          <a:latin typeface="ＭＳ Ｐゴシック" panose="020B0600070205080204" pitchFamily="50" charset="-128"/>
                          <a:ea typeface="ＭＳ Ｐゴシック" panose="020B0600070205080204" pitchFamily="50" charset="-128"/>
                        </a:rPr>
                      </a:br>
                      <a:r>
                        <a:rPr kumimoji="1" lang="ja-JP" altLang="en-US" sz="1100" dirty="0" smtClean="0">
                          <a:latin typeface="ＭＳ Ｐゴシック" panose="020B0600070205080204" pitchFamily="50" charset="-128"/>
                          <a:ea typeface="ＭＳ Ｐゴシック" panose="020B0600070205080204" pitchFamily="50" charset="-128"/>
                        </a:rPr>
                        <a:t>・ストレッチをする、</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飲み物を飲む等をし</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切り替えます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他の人も適宜行っているので、気を遣いすぎず、仕事に取り組んでください。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baseline="0" dirty="0" smtClean="0">
                          <a:ea typeface="ＭＳ Ｐゴシック" panose="020B0600070205080204" pitchFamily="50" charset="-128"/>
                        </a:rPr>
                        <a:t>・ミスがないように気負いすぎたり、周囲の人に気を遣いすぎて疲れやすくなったりします。</a:t>
                      </a:r>
                    </a:p>
                    <a:p>
                      <a:r>
                        <a:rPr kumimoji="1" lang="ja-JP" altLang="en-US" sz="1100" baseline="0" dirty="0" smtClean="0">
                          <a:ea typeface="ＭＳ Ｐゴシック" panose="020B0600070205080204" pitchFamily="50" charset="-128"/>
                        </a:rPr>
                        <a:t>　問題なく働いているように見えても、表情が硬い時は声をかけていただけると有難いです。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sp>
        <p:nvSpPr>
          <p:cNvPr id="27" name="テキスト ボックス 26"/>
          <p:cNvSpPr txBox="1"/>
          <p:nvPr/>
        </p:nvSpPr>
        <p:spPr>
          <a:xfrm>
            <a:off x="768007" y="1475656"/>
            <a:ext cx="5608530" cy="646331"/>
          </a:xfrm>
          <a:prstGeom prst="rect">
            <a:avLst/>
          </a:prstGeom>
          <a:noFill/>
        </p:spPr>
        <p:txBody>
          <a:bodyPr wrap="square" rtlCol="0">
            <a:spAutoFit/>
          </a:bodyPr>
          <a:lstStyle/>
          <a:p>
            <a:r>
              <a:rPr lang="ja-JP" altLang="en-US" sz="1200" dirty="0">
                <a:solidFill>
                  <a:prstClr val="black"/>
                </a:solidFill>
              </a:rPr>
              <a:t>●</a:t>
            </a:r>
            <a:r>
              <a:rPr lang="ja-JP" altLang="en-US" sz="1200" dirty="0" err="1">
                <a:solidFill>
                  <a:prstClr val="black"/>
                </a:solidFill>
              </a:rPr>
              <a:t>障がい</a:t>
            </a:r>
            <a:r>
              <a:rPr lang="ja-JP" altLang="en-US" sz="1200" dirty="0" smtClean="0">
                <a:solidFill>
                  <a:prstClr val="black"/>
                </a:solidFill>
              </a:rPr>
              <a:t>者が就職して</a:t>
            </a:r>
            <a:r>
              <a:rPr lang="ja-JP" altLang="en-US" sz="1200" dirty="0">
                <a:solidFill>
                  <a:prstClr val="black"/>
                </a:solidFill>
              </a:rPr>
              <a:t>も定着</a:t>
            </a:r>
            <a:r>
              <a:rPr lang="ja-JP" altLang="en-US" sz="1200" dirty="0" smtClean="0">
                <a:solidFill>
                  <a:prstClr val="black"/>
                </a:solidFill>
              </a:rPr>
              <a:t>しない</a:t>
            </a:r>
            <a:endParaRPr lang="ja-JP" altLang="en-US" sz="1200" dirty="0">
              <a:solidFill>
                <a:prstClr val="black"/>
              </a:solidFill>
            </a:endParaRPr>
          </a:p>
          <a:p>
            <a:r>
              <a:rPr lang="ja-JP" altLang="en-US" sz="1200" dirty="0" smtClean="0">
                <a:solidFill>
                  <a:prstClr val="black"/>
                </a:solidFill>
              </a:rPr>
              <a:t>●障がいのある方と職場とのコミュニケーション</a:t>
            </a:r>
            <a:r>
              <a:rPr lang="ja-JP" altLang="en-US" sz="1200" dirty="0">
                <a:solidFill>
                  <a:prstClr val="black"/>
                </a:solidFill>
              </a:rPr>
              <a:t>不足を感じて</a:t>
            </a:r>
            <a:r>
              <a:rPr lang="ja-JP" altLang="en-US" sz="1200" dirty="0" smtClean="0">
                <a:solidFill>
                  <a:prstClr val="black"/>
                </a:solidFill>
              </a:rPr>
              <a:t>いる</a:t>
            </a:r>
            <a:endParaRPr lang="ja-JP" altLang="en-US" sz="1200" dirty="0">
              <a:solidFill>
                <a:prstClr val="black"/>
              </a:solidFill>
            </a:endParaRPr>
          </a:p>
          <a:p>
            <a:r>
              <a:rPr lang="ja-JP" altLang="en-US" sz="1200" dirty="0">
                <a:solidFill>
                  <a:prstClr val="black"/>
                </a:solidFill>
              </a:rPr>
              <a:t>●雇い始め</a:t>
            </a:r>
            <a:r>
              <a:rPr lang="ja-JP" altLang="en-US" sz="1200" dirty="0" smtClean="0">
                <a:solidFill>
                  <a:prstClr val="black"/>
                </a:solidFill>
              </a:rPr>
              <a:t>で障がいのある方のことが職場にまだ</a:t>
            </a:r>
            <a:r>
              <a:rPr lang="ja-JP" altLang="en-US" sz="1200" dirty="0">
                <a:solidFill>
                  <a:prstClr val="black"/>
                </a:solidFill>
              </a:rPr>
              <a:t>よく</a:t>
            </a:r>
            <a:r>
              <a:rPr lang="ja-JP" altLang="en-US" sz="1200" dirty="0" smtClean="0">
                <a:solidFill>
                  <a:prstClr val="black"/>
                </a:solidFill>
              </a:rPr>
              <a:t>わかってもらえていない</a:t>
            </a:r>
            <a:endParaRPr lang="ja-JP" altLang="en-US" sz="1200" dirty="0">
              <a:solidFill>
                <a:prstClr val="black"/>
              </a:solidFill>
            </a:endParaRPr>
          </a:p>
        </p:txBody>
      </p:sp>
      <p:grpSp>
        <p:nvGrpSpPr>
          <p:cNvPr id="30" name="グループ化 29"/>
          <p:cNvGrpSpPr/>
          <p:nvPr/>
        </p:nvGrpSpPr>
        <p:grpSpPr>
          <a:xfrm>
            <a:off x="1457933" y="3713116"/>
            <a:ext cx="1707853" cy="307777"/>
            <a:chOff x="641027" y="4235038"/>
            <a:chExt cx="1707853" cy="307777"/>
          </a:xfrm>
        </p:grpSpPr>
        <p:sp>
          <p:nvSpPr>
            <p:cNvPr id="28" name="テキスト ボックス 27"/>
            <p:cNvSpPr txBox="1"/>
            <p:nvPr/>
          </p:nvSpPr>
          <p:spPr>
            <a:xfrm>
              <a:off x="791621" y="4235038"/>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29" name="星 5 28"/>
            <p:cNvSpPr/>
            <p:nvPr/>
          </p:nvSpPr>
          <p:spPr>
            <a:xfrm>
              <a:off x="641027" y="4259646"/>
              <a:ext cx="189173" cy="19985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9" name="グループ化 8"/>
          <p:cNvGrpSpPr/>
          <p:nvPr/>
        </p:nvGrpSpPr>
        <p:grpSpPr>
          <a:xfrm>
            <a:off x="596176" y="7062038"/>
            <a:ext cx="6001176" cy="516821"/>
            <a:chOff x="596176" y="6908194"/>
            <a:chExt cx="6001176" cy="516821"/>
          </a:xfrm>
        </p:grpSpPr>
        <p:grpSp>
          <p:nvGrpSpPr>
            <p:cNvPr id="33" name="グループ化 32"/>
            <p:cNvGrpSpPr/>
            <p:nvPr/>
          </p:nvGrpSpPr>
          <p:grpSpPr>
            <a:xfrm>
              <a:off x="596176" y="6992967"/>
              <a:ext cx="1117042" cy="432048"/>
              <a:chOff x="596176" y="5794092"/>
              <a:chExt cx="1117042" cy="432048"/>
            </a:xfrm>
          </p:grpSpPr>
          <p:sp>
            <p:nvSpPr>
              <p:cNvPr id="40" name="円/楕円 39"/>
              <p:cNvSpPr/>
              <p:nvPr/>
            </p:nvSpPr>
            <p:spPr>
              <a:xfrm>
                <a:off x="617161" y="5794092"/>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871616"/>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a:solidFill>
                    <a:prstClr val="black"/>
                  </a:solidFill>
                </a:rPr>
                <a:t>問題なく働いていると思っていたが、安心してリフレッシュ</a:t>
              </a:r>
              <a:r>
                <a:rPr lang="ja-JP" altLang="en-US" sz="1200" dirty="0" smtClean="0">
                  <a:solidFill>
                    <a:prstClr val="black"/>
                  </a:solidFill>
                </a:rPr>
                <a:t>して</a:t>
              </a:r>
              <a:endParaRPr lang="en-US" altLang="ja-JP" sz="1200" dirty="0" smtClean="0">
                <a:solidFill>
                  <a:prstClr val="black"/>
                </a:solidFill>
              </a:endParaRPr>
            </a:p>
            <a:p>
              <a:r>
                <a:rPr lang="ja-JP" altLang="en-US" sz="1200" dirty="0" smtClean="0">
                  <a:solidFill>
                    <a:prstClr val="black"/>
                  </a:solidFill>
                </a:rPr>
                <a:t>もらえる</a:t>
              </a:r>
              <a:r>
                <a:rPr lang="ja-JP" altLang="en-US" sz="1200" dirty="0">
                  <a:solidFill>
                    <a:prstClr val="black"/>
                  </a:solidFill>
                </a:rPr>
                <a:t>環境の見直しが</a:t>
              </a:r>
              <a:r>
                <a:rPr lang="ja-JP" altLang="en-US" sz="1200" dirty="0" smtClean="0">
                  <a:solidFill>
                    <a:prstClr val="black"/>
                  </a:solidFill>
                </a:rPr>
                <a:t>できる。</a:t>
              </a:r>
              <a:r>
                <a:rPr lang="ja-JP" altLang="en-US" sz="1200" dirty="0">
                  <a:solidFill>
                    <a:prstClr val="black"/>
                  </a:solidFill>
                </a:rPr>
                <a:t>声掛けの回数が</a:t>
              </a:r>
              <a:r>
                <a:rPr lang="ja-JP" altLang="en-US" sz="1200" dirty="0" smtClean="0">
                  <a:solidFill>
                    <a:prstClr val="black"/>
                  </a:solidFill>
                </a:rPr>
                <a:t>増える。</a:t>
              </a:r>
              <a:endParaRPr lang="ja-JP" altLang="en-US" sz="1200" dirty="0">
                <a:solidFill>
                  <a:prstClr val="black"/>
                </a:solidFill>
              </a:endParaRPr>
            </a:p>
          </p:txBody>
        </p:sp>
      </p:grpSp>
      <p:grpSp>
        <p:nvGrpSpPr>
          <p:cNvPr id="6" name="グループ化 5"/>
          <p:cNvGrpSpPr/>
          <p:nvPr/>
        </p:nvGrpSpPr>
        <p:grpSpPr>
          <a:xfrm>
            <a:off x="620688" y="7584731"/>
            <a:ext cx="5955408" cy="646331"/>
            <a:chOff x="620688" y="7584731"/>
            <a:chExt cx="5955408" cy="646331"/>
          </a:xfrm>
        </p:grpSpPr>
        <p:sp>
          <p:nvSpPr>
            <p:cNvPr id="38" name="円/楕円 37"/>
            <p:cNvSpPr/>
            <p:nvPr/>
          </p:nvSpPr>
          <p:spPr>
            <a:xfrm>
              <a:off x="620688" y="7643083"/>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584731"/>
              <a:ext cx="4845794" cy="646331"/>
            </a:xfrm>
            <a:prstGeom prst="rect">
              <a:avLst/>
            </a:prstGeom>
            <a:noFill/>
          </p:spPr>
          <p:txBody>
            <a:bodyPr wrap="square" rtlCol="0">
              <a:spAutoFit/>
            </a:bodyPr>
            <a:lstStyle/>
            <a:p>
              <a:r>
                <a:rPr lang="ja-JP" altLang="en-US" sz="1200" dirty="0" smtClean="0">
                  <a:solidFill>
                    <a:prstClr val="black"/>
                  </a:solidFill>
                </a:rPr>
                <a:t>働き続けるために必要なことを職場</a:t>
              </a:r>
              <a:r>
                <a:rPr lang="ja-JP" altLang="en-US" sz="1200" dirty="0">
                  <a:solidFill>
                    <a:prstClr val="black"/>
                  </a:solidFill>
                </a:rPr>
                <a:t>の人から聞いて</a:t>
              </a:r>
              <a:r>
                <a:rPr lang="ja-JP" altLang="en-US" sz="1200" dirty="0" smtClean="0">
                  <a:solidFill>
                    <a:prstClr val="black"/>
                  </a:solidFill>
                </a:rPr>
                <a:t>もらえたので</a:t>
              </a:r>
              <a:r>
                <a:rPr lang="ja-JP" altLang="en-US" sz="1200" dirty="0">
                  <a:solidFill>
                    <a:prstClr val="black"/>
                  </a:solidFill>
                </a:rPr>
                <a:t>、希望を</a:t>
              </a:r>
              <a:r>
                <a:rPr lang="ja-JP" altLang="en-US" sz="1200" dirty="0" smtClean="0">
                  <a:solidFill>
                    <a:prstClr val="black"/>
                  </a:solidFill>
                </a:rPr>
                <a:t>伝えやすい。</a:t>
              </a:r>
              <a:endParaRPr lang="en-US" altLang="ja-JP" sz="1200" dirty="0" smtClean="0">
                <a:solidFill>
                  <a:prstClr val="black"/>
                </a:solidFill>
              </a:endParaRPr>
            </a:p>
            <a:p>
              <a:r>
                <a:rPr lang="ja-JP" altLang="en-US" sz="1200" dirty="0" smtClean="0">
                  <a:solidFill>
                    <a:prstClr val="black"/>
                  </a:solidFill>
                </a:rPr>
                <a:t>セルフケア</a:t>
              </a:r>
              <a:r>
                <a:rPr lang="ja-JP" altLang="en-US" sz="1200" dirty="0">
                  <a:solidFill>
                    <a:prstClr val="black"/>
                  </a:solidFill>
                </a:rPr>
                <a:t>を</a:t>
              </a:r>
              <a:r>
                <a:rPr lang="ja-JP" altLang="en-US" sz="1200" dirty="0" smtClean="0">
                  <a:solidFill>
                    <a:prstClr val="black"/>
                  </a:solidFill>
                </a:rPr>
                <a:t>記入</a:t>
              </a:r>
              <a:r>
                <a:rPr lang="ja-JP" altLang="en-US" sz="1200" dirty="0">
                  <a:solidFill>
                    <a:prstClr val="black"/>
                  </a:solidFill>
                </a:rPr>
                <a:t>すること</a:t>
              </a:r>
              <a:r>
                <a:rPr lang="ja-JP" altLang="en-US" sz="1200" dirty="0" smtClean="0">
                  <a:solidFill>
                    <a:prstClr val="black"/>
                  </a:solidFill>
                </a:rPr>
                <a:t>で、申し訳</a:t>
              </a:r>
              <a:r>
                <a:rPr lang="ja-JP" altLang="en-US" sz="1200" dirty="0">
                  <a:solidFill>
                    <a:prstClr val="black"/>
                  </a:solidFill>
                </a:rPr>
                <a:t>なさが軽減された。</a:t>
              </a:r>
            </a:p>
          </p:txBody>
        </p:sp>
      </p:grpSp>
      <p:grpSp>
        <p:nvGrpSpPr>
          <p:cNvPr id="5" name="グループ化 4"/>
          <p:cNvGrpSpPr/>
          <p:nvPr/>
        </p:nvGrpSpPr>
        <p:grpSpPr>
          <a:xfrm>
            <a:off x="620688" y="8291181"/>
            <a:ext cx="5969522" cy="461665"/>
            <a:chOff x="620688" y="8291155"/>
            <a:chExt cx="5969522" cy="461665"/>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44416" y="8291155"/>
              <a:ext cx="4845794" cy="461665"/>
            </a:xfrm>
            <a:prstGeom prst="rect">
              <a:avLst/>
            </a:prstGeom>
            <a:noFill/>
          </p:spPr>
          <p:txBody>
            <a:bodyPr wrap="square" rtlCol="0">
              <a:spAutoFit/>
            </a:bodyPr>
            <a:lstStyle/>
            <a:p>
              <a:r>
                <a:rPr lang="ja-JP" altLang="en-US" sz="1200" dirty="0">
                  <a:solidFill>
                    <a:prstClr val="black"/>
                  </a:solidFill>
                </a:rPr>
                <a:t>気疲れが蓄積しやすい人なので、セルフケアも含めて企業に早めに伝えることが</a:t>
              </a:r>
              <a:r>
                <a:rPr lang="ja-JP" altLang="en-US" sz="1200" dirty="0" smtClean="0">
                  <a:solidFill>
                    <a:prstClr val="black"/>
                  </a:solidFill>
                </a:rPr>
                <a:t>できる。</a:t>
              </a:r>
              <a:endParaRPr lang="ja-JP" altLang="en-US" sz="1200" dirty="0">
                <a:solidFill>
                  <a:prstClr val="black"/>
                </a:solidFill>
              </a:endParaRPr>
            </a:p>
          </p:txBody>
        </p:sp>
      </p:grpSp>
      <p:sp>
        <p:nvSpPr>
          <p:cNvPr id="3" name="テキスト ボックス 2"/>
          <p:cNvSpPr txBox="1"/>
          <p:nvPr/>
        </p:nvSpPr>
        <p:spPr>
          <a:xfrm>
            <a:off x="260647" y="4140351"/>
            <a:ext cx="6264697" cy="461665"/>
          </a:xfrm>
          <a:prstGeom prst="rect">
            <a:avLst/>
          </a:prstGeom>
          <a:solidFill>
            <a:schemeClr val="bg1"/>
          </a:solidFill>
          <a:ln w="47625">
            <a:solidFill>
              <a:schemeClr val="tx2"/>
            </a:solidFill>
          </a:ln>
        </p:spPr>
        <p:txBody>
          <a:bodyPr wrap="square" rtlCol="0">
            <a:spAutoFit/>
          </a:bodyPr>
          <a:lstStyle/>
          <a:p>
            <a:r>
              <a:rPr lang="ja-JP" altLang="en-US" sz="1200" b="1" dirty="0" err="1">
                <a:solidFill>
                  <a:prstClr val="black"/>
                </a:solidFill>
                <a:latin typeface="ＭＳ Ｐゴシック" panose="020B0600070205080204" pitchFamily="50" charset="-128"/>
                <a:ea typeface="ＭＳ Ｐゴシック" panose="020B0600070205080204" pitchFamily="50" charset="-128"/>
              </a:rPr>
              <a:t>障がい</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者が職場定着しないことに悩む企業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E</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社。</a:t>
            </a:r>
            <a:endParaRPr lang="en-US" altLang="ja-JP" sz="1200" b="1" dirty="0" smtClean="0">
              <a:solidFill>
                <a:prstClr val="black"/>
              </a:solidFill>
              <a:latin typeface="ＭＳ Ｐゴシック" panose="020B0600070205080204" pitchFamily="50" charset="-128"/>
              <a:ea typeface="ＭＳ Ｐゴシック" panose="020B0600070205080204" pitchFamily="50" charset="-128"/>
            </a:endParaRPr>
          </a:p>
          <a:p>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そこで働く精神障</a:t>
            </a:r>
            <a:r>
              <a:rPr lang="ja-JP" altLang="en-US" sz="1200" b="1" dirty="0">
                <a:solidFill>
                  <a:prstClr val="black"/>
                </a:solidFill>
                <a:latin typeface="ＭＳ Ｐゴシック" panose="020B0600070205080204" pitchFamily="50" charset="-128"/>
                <a:ea typeface="ＭＳ Ｐゴシック" panose="020B0600070205080204" pitchFamily="50" charset="-128"/>
              </a:rPr>
              <a:t>がい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F</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さんに、定期面談前</a:t>
            </a:r>
            <a:r>
              <a:rPr lang="ja-JP" altLang="en-US" sz="1200" b="1" dirty="0">
                <a:solidFill>
                  <a:prstClr val="black"/>
                </a:solidFill>
                <a:latin typeface="ＭＳ Ｐゴシック" panose="020B0600070205080204" pitchFamily="50" charset="-128"/>
                <a:ea typeface="ＭＳ Ｐゴシック" panose="020B0600070205080204" pitchFamily="50" charset="-128"/>
              </a:rPr>
              <a:t>に書いてもらった場合</a:t>
            </a:r>
          </a:p>
        </p:txBody>
      </p:sp>
      <p:sp>
        <p:nvSpPr>
          <p:cNvPr id="50" name="円/楕円 49"/>
          <p:cNvSpPr/>
          <p:nvPr/>
        </p:nvSpPr>
        <p:spPr>
          <a:xfrm>
            <a:off x="293017" y="4890881"/>
            <a:ext cx="1613669" cy="864097"/>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円/楕円 50"/>
          <p:cNvSpPr/>
          <p:nvPr/>
        </p:nvSpPr>
        <p:spPr>
          <a:xfrm>
            <a:off x="4776166" y="4890881"/>
            <a:ext cx="1602999" cy="832462"/>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円弧 51"/>
          <p:cNvSpPr/>
          <p:nvPr/>
        </p:nvSpPr>
        <p:spPr>
          <a:xfrm rot="8531392">
            <a:off x="1297757" y="2223321"/>
            <a:ext cx="4856650" cy="3629110"/>
          </a:xfrm>
          <a:prstGeom prst="arc">
            <a:avLst/>
          </a:prstGeom>
          <a:noFill/>
          <a:ln w="28575">
            <a:solidFill>
              <a:srgbClr val="FF0000">
                <a:alpha val="50000"/>
              </a:srgbClr>
            </a:solidFill>
            <a:headEnd type="triangle" w="lg" len="me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3" name="テキスト ボックス 52"/>
          <p:cNvSpPr txBox="1"/>
          <p:nvPr/>
        </p:nvSpPr>
        <p:spPr>
          <a:xfrm>
            <a:off x="2636912" y="5955384"/>
            <a:ext cx="3739625" cy="246221"/>
          </a:xfrm>
          <a:prstGeom prst="rect">
            <a:avLst/>
          </a:prstGeom>
          <a:solidFill>
            <a:schemeClr val="bg2"/>
          </a:solidFill>
          <a:ln>
            <a:noFill/>
          </a:ln>
        </p:spPr>
        <p:txBody>
          <a:bodyPr wrap="square" rtlCol="0">
            <a:spAutoFit/>
          </a:bodyPr>
          <a:lstStyle/>
          <a:p>
            <a:r>
              <a:rPr lang="ja-JP" altLang="en-US" sz="1000" dirty="0">
                <a:solidFill>
                  <a:srgbClr val="FF0000"/>
                </a:solidFill>
                <a:latin typeface="ＭＳ Ｐゴシック" panose="020B0600070205080204" pitchFamily="50" charset="-128"/>
                <a:ea typeface="ＭＳ Ｐゴシック" panose="020B0600070205080204" pitchFamily="50" charset="-128"/>
              </a:rPr>
              <a:t>周囲が気づいていなかった疲れ</a:t>
            </a:r>
            <a:r>
              <a:rPr lang="ja-JP" altLang="en-US" sz="1000" dirty="0" smtClean="0">
                <a:solidFill>
                  <a:srgbClr val="FF0000"/>
                </a:solidFill>
                <a:latin typeface="ＭＳ Ｐゴシック" panose="020B0600070205080204" pitchFamily="50" charset="-128"/>
                <a:ea typeface="ＭＳ Ｐゴシック" panose="020B0600070205080204" pitchFamily="50" charset="-128"/>
              </a:rPr>
              <a:t>やストレスの蓄積を知ってもらえる</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pic>
        <p:nvPicPr>
          <p:cNvPr id="54"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9315" y="5956880"/>
            <a:ext cx="656193" cy="262477"/>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グループ化 9"/>
          <p:cNvGrpSpPr/>
          <p:nvPr/>
        </p:nvGrpSpPr>
        <p:grpSpPr>
          <a:xfrm>
            <a:off x="468829" y="2229749"/>
            <a:ext cx="5696475" cy="1883571"/>
            <a:chOff x="468829" y="2229749"/>
            <a:chExt cx="5696475" cy="1883571"/>
          </a:xfrm>
        </p:grpSpPr>
        <p:grpSp>
          <p:nvGrpSpPr>
            <p:cNvPr id="19" name="グループ化 18"/>
            <p:cNvGrpSpPr/>
            <p:nvPr/>
          </p:nvGrpSpPr>
          <p:grpSpPr>
            <a:xfrm>
              <a:off x="908062" y="2483768"/>
              <a:ext cx="5257242" cy="1629552"/>
              <a:chOff x="898537" y="1300557"/>
              <a:chExt cx="5257242" cy="1629552"/>
            </a:xfrm>
          </p:grpSpPr>
          <p:sp>
            <p:nvSpPr>
              <p:cNvPr id="4" name="下矢印 3"/>
              <p:cNvSpPr/>
              <p:nvPr/>
            </p:nvSpPr>
            <p:spPr>
              <a:xfrm>
                <a:off x="3109528" y="2498061"/>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898537" y="1300557"/>
                <a:ext cx="5257242" cy="1107996"/>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辞めないように事前にできることはないか？</a:t>
                </a:r>
              </a:p>
              <a:p>
                <a:r>
                  <a:rPr lang="ja-JP" altLang="en-US" sz="1200" dirty="0">
                    <a:solidFill>
                      <a:prstClr val="black"/>
                    </a:solidFill>
                  </a:rPr>
                  <a:t>　・　定期面談</a:t>
                </a:r>
                <a:r>
                  <a:rPr lang="ja-JP" altLang="en-US" sz="1200" dirty="0" smtClean="0">
                    <a:solidFill>
                      <a:prstClr val="black"/>
                    </a:solidFill>
                  </a:rPr>
                  <a:t>で何</a:t>
                </a:r>
                <a:r>
                  <a:rPr lang="ja-JP" altLang="en-US" sz="1200" dirty="0">
                    <a:solidFill>
                      <a:prstClr val="black"/>
                    </a:solidFill>
                  </a:rPr>
                  <a:t>を聞けばいいかわからない</a:t>
                </a:r>
              </a:p>
              <a:p>
                <a:r>
                  <a:rPr lang="ja-JP" altLang="en-US" sz="1200" dirty="0">
                    <a:solidFill>
                      <a:prstClr val="black"/>
                    </a:solidFill>
                  </a:rPr>
                  <a:t>　・　どうすれば働きやすくなるかわからない</a:t>
                </a:r>
              </a:p>
              <a:p>
                <a:r>
                  <a:rPr lang="ja-JP" altLang="en-US" sz="1200" dirty="0">
                    <a:solidFill>
                      <a:prstClr val="black"/>
                    </a:solidFill>
                  </a:rPr>
                  <a:t>　・　支援者は何をしてくれる人？</a:t>
                </a:r>
              </a:p>
              <a:p>
                <a:endParaRPr lang="ja-JP" altLang="en-US" sz="900" dirty="0">
                  <a:solidFill>
                    <a:prstClr val="black"/>
                  </a:solidFill>
                </a:endParaRPr>
              </a:p>
            </p:txBody>
          </p:sp>
        </p:grpSp>
        <p:sp>
          <p:nvSpPr>
            <p:cNvPr id="46" name="斜め縞 45"/>
            <p:cNvSpPr/>
            <p:nvPr/>
          </p:nvSpPr>
          <p:spPr>
            <a:xfrm>
              <a:off x="468829" y="2229749"/>
              <a:ext cx="1288282" cy="957363"/>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white"/>
                  </a:solidFill>
                </a:rPr>
                <a:t>　 企業の </a:t>
              </a:r>
              <a:endParaRPr lang="en-US" altLang="ja-JP" sz="1400" dirty="0" smtClean="0">
                <a:solidFill>
                  <a:prstClr val="white"/>
                </a:solidFill>
              </a:endParaRPr>
            </a:p>
            <a:p>
              <a:pPr algn="ctr"/>
              <a:r>
                <a:rPr lang="ja-JP" altLang="en-US" sz="1400" dirty="0" smtClean="0">
                  <a:solidFill>
                    <a:prstClr val="white"/>
                  </a:solidFill>
                </a:rPr>
                <a:t>疑問</a:t>
              </a:r>
              <a:endParaRPr lang="en-US" altLang="ja-JP" sz="1400" dirty="0" smtClean="0">
                <a:solidFill>
                  <a:prstClr val="white"/>
                </a:solidFill>
              </a:endParaRPr>
            </a:p>
          </p:txBody>
        </p:sp>
      </p:grpSp>
      <p:sp>
        <p:nvSpPr>
          <p:cNvPr id="47" name="テキスト ボックス 46"/>
          <p:cNvSpPr txBox="1"/>
          <p:nvPr/>
        </p:nvSpPr>
        <p:spPr>
          <a:xfrm>
            <a:off x="709569" y="7619042"/>
            <a:ext cx="837245" cy="461665"/>
          </a:xfrm>
          <a:prstGeom prst="rect">
            <a:avLst/>
          </a:prstGeom>
          <a:noFill/>
        </p:spPr>
        <p:txBody>
          <a:bodyPr wrap="square" rtlCol="0">
            <a:spAutoFit/>
          </a:bodyPr>
          <a:lstStyle/>
          <a:p>
            <a:r>
              <a:rPr lang="ja-JP" altLang="en-US" sz="1200" dirty="0" smtClean="0">
                <a:solidFill>
                  <a:prstClr val="black"/>
                </a:solidFill>
              </a:rPr>
              <a:t>障がいのある方</a:t>
            </a:r>
            <a:endParaRPr lang="en-US" altLang="ja-JP" sz="1200" dirty="0" smtClean="0">
              <a:solidFill>
                <a:prstClr val="black"/>
              </a:solidFill>
            </a:endParaRPr>
          </a:p>
        </p:txBody>
      </p:sp>
      <p:sp>
        <p:nvSpPr>
          <p:cNvPr id="48" name="角丸四角形吹き出し 47"/>
          <p:cNvSpPr/>
          <p:nvPr/>
        </p:nvSpPr>
        <p:spPr>
          <a:xfrm>
            <a:off x="1751558" y="706203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吹き出し 48"/>
          <p:cNvSpPr/>
          <p:nvPr/>
        </p:nvSpPr>
        <p:spPr>
          <a:xfrm>
            <a:off x="1722363" y="7605486"/>
            <a:ext cx="4773786" cy="624114"/>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吹き出し 54"/>
          <p:cNvSpPr/>
          <p:nvPr/>
        </p:nvSpPr>
        <p:spPr>
          <a:xfrm>
            <a:off x="1756796" y="8300885"/>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260194" y="6887707"/>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spTree>
    <p:extLst>
      <p:ext uri="{BB962C8B-B14F-4D97-AF65-F5344CB8AC3E}">
        <p14:creationId xmlns:p14="http://schemas.microsoft.com/office/powerpoint/2010/main" val="1697533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403171"/>
            <a:ext cx="6401570" cy="23597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40615" y="611560"/>
            <a:ext cx="5551127" cy="860985"/>
          </a:xfrm>
        </p:spPr>
        <p:txBody>
          <a:bodyPr>
            <a:normAutofit fontScale="90000"/>
          </a:bodyPr>
          <a:lstStyle/>
          <a:p>
            <a:r>
              <a:rPr lang="ja-JP" altLang="en-US" sz="2400" b="1" u="sng" dirty="0" smtClean="0"/>
              <a:t>選考後・入社までの準備</a:t>
            </a:r>
            <a:r>
              <a:rPr lang="en-US" altLang="ja-JP" sz="2400" u="sng" dirty="0" smtClean="0"/>
              <a:t/>
            </a:r>
            <a:br>
              <a:rPr lang="en-US" altLang="ja-JP" sz="2400" u="sng" dirty="0" smtClean="0"/>
            </a:br>
            <a:r>
              <a:rPr lang="ja-JP" altLang="en-US" sz="2400" dirty="0"/>
              <a:t>　</a:t>
            </a:r>
            <a:r>
              <a:rPr lang="ja-JP" altLang="en-US" sz="2400" dirty="0" smtClean="0"/>
              <a:t>　　　　　　</a:t>
            </a:r>
            <a:r>
              <a:rPr lang="ja-JP" altLang="en-US" sz="2000" u="sng" dirty="0" smtClean="0"/>
              <a:t>についてお悩み</a:t>
            </a:r>
            <a:r>
              <a:rPr kumimoji="1" lang="ja-JP" altLang="en-US" sz="2000" u="sng" dirty="0" smtClean="0"/>
              <a:t>の支援機関さまに</a:t>
            </a:r>
            <a:endParaRPr kumimoji="1" lang="ja-JP" altLang="en-US" sz="2000" u="sng" dirty="0"/>
          </a:p>
        </p:txBody>
      </p:sp>
      <p:graphicFrame>
        <p:nvGraphicFramePr>
          <p:cNvPr id="7" name="表 6"/>
          <p:cNvGraphicFramePr>
            <a:graphicFrameLocks noGrp="1"/>
          </p:cNvGraphicFramePr>
          <p:nvPr>
            <p:extLst>
              <p:ext uri="{D42A27DB-BD31-4B8C-83A1-F6EECF244321}">
                <p14:modId xmlns:p14="http://schemas.microsoft.com/office/powerpoint/2010/main" val="4253581309"/>
              </p:ext>
            </p:extLst>
          </p:nvPr>
        </p:nvGraphicFramePr>
        <p:xfrm>
          <a:off x="409736" y="4607743"/>
          <a:ext cx="5976664" cy="1969565"/>
        </p:xfrm>
        <a:graphic>
          <a:graphicData uri="http://schemas.openxmlformats.org/drawingml/2006/table">
            <a:tbl>
              <a:tblPr firstRow="1" bandRow="1">
                <a:tableStyleId>{5C22544A-7EE6-4342-B048-85BDC9FD1C3A}</a:tableStyleId>
              </a:tblPr>
              <a:tblGrid>
                <a:gridCol w="1494166"/>
                <a:gridCol w="1494166"/>
                <a:gridCol w="1494166"/>
                <a:gridCol w="1494166"/>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045">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初めて会う人が苦手なので、声が小さい</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ことをわかっておいてもらいたい。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不安が減り、安心して仕事に集中することができる。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・家で発声練習をする</a:t>
                      </a:r>
                      <a:br>
                        <a:rPr kumimoji="1" lang="ja-JP" altLang="en-US" sz="1100" dirty="0" smtClean="0">
                          <a:latin typeface="ＭＳ Ｐゴシック" panose="020B0600070205080204" pitchFamily="50" charset="-128"/>
                          <a:ea typeface="ＭＳ Ｐゴシック" panose="020B0600070205080204" pitchFamily="50" charset="-128"/>
                        </a:rPr>
                      </a:br>
                      <a:r>
                        <a:rPr kumimoji="1" lang="ja-JP" altLang="en-US" sz="1100" dirty="0" smtClean="0">
                          <a:latin typeface="ＭＳ Ｐゴシック" panose="020B0600070205080204" pitchFamily="50" charset="-128"/>
                          <a:ea typeface="ＭＳ Ｐゴシック" panose="020B0600070205080204" pitchFamily="50" charset="-128"/>
                        </a:rPr>
                        <a:t>・知っている人には</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大きな声で挨拶する</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ように努力します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9739">
                <a:tc gridSpan="4">
                  <a:txBody>
                    <a:bodyPr/>
                    <a:lstStyle/>
                    <a:p>
                      <a:r>
                        <a:rPr kumimoji="1" lang="ja-JP" altLang="en-US" sz="1100" baseline="0" dirty="0" smtClean="0">
                          <a:ea typeface="ＭＳ Ｐゴシック" panose="020B0600070205080204" pitchFamily="50" charset="-128"/>
                        </a:rPr>
                        <a:t>・新しい環境や事柄に慣れるのに少し時間がかかりますが、コツコツと目の前の仕事に取り組む</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努力をしますので、慣れるまで声掛けしていただけると有難いです。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tr>
            </a:tbl>
          </a:graphicData>
        </a:graphic>
      </p:graphicFrame>
      <p:grpSp>
        <p:nvGrpSpPr>
          <p:cNvPr id="19" name="グループ化 18"/>
          <p:cNvGrpSpPr/>
          <p:nvPr/>
        </p:nvGrpSpPr>
        <p:grpSpPr>
          <a:xfrm>
            <a:off x="898542" y="2492200"/>
            <a:ext cx="5416855" cy="1658007"/>
            <a:chOff x="889017" y="1420972"/>
            <a:chExt cx="5416855" cy="1658007"/>
          </a:xfrm>
        </p:grpSpPr>
        <p:sp>
          <p:nvSpPr>
            <p:cNvPr id="4" name="下矢印 3"/>
            <p:cNvSpPr/>
            <p:nvPr/>
          </p:nvSpPr>
          <p:spPr>
            <a:xfrm>
              <a:off x="3109528" y="2646931"/>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889017" y="1420972"/>
              <a:ext cx="5416855" cy="969496"/>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a:t>
              </a:r>
              <a:r>
                <a:rPr lang="ja-JP" altLang="en-US" sz="1200" dirty="0" err="1" smtClean="0">
                  <a:solidFill>
                    <a:prstClr val="black"/>
                  </a:solidFill>
                </a:rPr>
                <a:t>障</a:t>
              </a:r>
              <a:r>
                <a:rPr lang="ja-JP" altLang="en-US" sz="1200" dirty="0" err="1">
                  <a:solidFill>
                    <a:prstClr val="black"/>
                  </a:solidFill>
                </a:rPr>
                <a:t>がいにつ</a:t>
              </a:r>
              <a:r>
                <a:rPr lang="ja-JP" altLang="en-US" sz="1200" dirty="0">
                  <a:solidFill>
                    <a:prstClr val="black"/>
                  </a:solidFill>
                </a:rPr>
                <a:t>いて何を聞けばいいかわからない</a:t>
              </a:r>
            </a:p>
            <a:p>
              <a:r>
                <a:rPr lang="ja-JP" altLang="en-US" sz="1200" dirty="0">
                  <a:solidFill>
                    <a:prstClr val="black"/>
                  </a:solidFill>
                </a:rPr>
                <a:t>　・　</a:t>
              </a:r>
              <a:r>
                <a:rPr lang="ja-JP" altLang="en-US" sz="1200" dirty="0" smtClean="0">
                  <a:solidFill>
                    <a:prstClr val="black"/>
                  </a:solidFill>
                </a:rPr>
                <a:t>障がいのある方から</a:t>
              </a:r>
              <a:r>
                <a:rPr lang="ja-JP" altLang="en-US" sz="1200" dirty="0">
                  <a:solidFill>
                    <a:prstClr val="black"/>
                  </a:solidFill>
                </a:rPr>
                <a:t>要望ばかりを押し付けられないか不安</a:t>
              </a:r>
            </a:p>
            <a:p>
              <a:r>
                <a:rPr lang="ja-JP" altLang="en-US" sz="1200" dirty="0">
                  <a:solidFill>
                    <a:prstClr val="black"/>
                  </a:solidFill>
                </a:rPr>
                <a:t>　・　支援者といっても何をしてくれるのかわからない</a:t>
              </a:r>
            </a:p>
            <a:p>
              <a:endParaRPr lang="ja-JP" altLang="en-US" sz="1200" dirty="0">
                <a:solidFill>
                  <a:prstClr val="black"/>
                </a:solidFill>
              </a:endParaRPr>
            </a:p>
          </p:txBody>
        </p:sp>
      </p:grpSp>
      <p:sp>
        <p:nvSpPr>
          <p:cNvPr id="27" name="テキスト ボックス 26"/>
          <p:cNvSpPr txBox="1"/>
          <p:nvPr/>
        </p:nvSpPr>
        <p:spPr>
          <a:xfrm>
            <a:off x="784572" y="1604888"/>
            <a:ext cx="5608530" cy="461665"/>
          </a:xfrm>
          <a:prstGeom prst="rect">
            <a:avLst/>
          </a:prstGeom>
          <a:noFill/>
        </p:spPr>
        <p:txBody>
          <a:bodyPr wrap="square" rtlCol="0">
            <a:spAutoFit/>
          </a:bodyPr>
          <a:lstStyle/>
          <a:p>
            <a:r>
              <a:rPr lang="ja-JP" altLang="en-US" sz="1200" dirty="0" smtClean="0">
                <a:solidFill>
                  <a:prstClr val="black"/>
                </a:solidFill>
              </a:rPr>
              <a:t>●職場・障がいのある方・支援者で情報を共有</a:t>
            </a:r>
            <a:r>
              <a:rPr lang="ja-JP" altLang="en-US" sz="1200" dirty="0">
                <a:solidFill>
                  <a:prstClr val="black"/>
                </a:solidFill>
              </a:rPr>
              <a:t>して</a:t>
            </a:r>
            <a:r>
              <a:rPr lang="ja-JP" altLang="en-US" sz="1200" dirty="0" smtClean="0">
                <a:solidFill>
                  <a:prstClr val="black"/>
                </a:solidFill>
              </a:rPr>
              <a:t>おきたい</a:t>
            </a:r>
            <a:endParaRPr lang="en-US" altLang="ja-JP" sz="1200" dirty="0" smtClean="0">
              <a:solidFill>
                <a:prstClr val="black"/>
              </a:solidFill>
            </a:endParaRPr>
          </a:p>
          <a:p>
            <a:r>
              <a:rPr lang="ja-JP" altLang="en-US" sz="1200" dirty="0" smtClean="0">
                <a:solidFill>
                  <a:prstClr val="black"/>
                </a:solidFill>
              </a:rPr>
              <a:t>●定期的に振り</a:t>
            </a:r>
            <a:r>
              <a:rPr lang="ja-JP" altLang="en-US" sz="1200" dirty="0">
                <a:solidFill>
                  <a:prstClr val="black"/>
                </a:solidFill>
              </a:rPr>
              <a:t>返り</a:t>
            </a:r>
            <a:r>
              <a:rPr lang="ja-JP" altLang="en-US" sz="1200" dirty="0" smtClean="0">
                <a:solidFill>
                  <a:prstClr val="black"/>
                </a:solidFill>
              </a:rPr>
              <a:t>をできる関係作りをしたい</a:t>
            </a:r>
            <a:endParaRPr lang="ja-JP" altLang="en-US" sz="1200" dirty="0">
              <a:solidFill>
                <a:prstClr val="black"/>
              </a:solidFill>
            </a:endParaRPr>
          </a:p>
        </p:txBody>
      </p:sp>
      <p:grpSp>
        <p:nvGrpSpPr>
          <p:cNvPr id="30" name="グループ化 29"/>
          <p:cNvGrpSpPr/>
          <p:nvPr/>
        </p:nvGrpSpPr>
        <p:grpSpPr>
          <a:xfrm>
            <a:off x="1412775" y="3672649"/>
            <a:ext cx="1707853" cy="307777"/>
            <a:chOff x="641027" y="4235038"/>
            <a:chExt cx="1707853" cy="307777"/>
          </a:xfrm>
        </p:grpSpPr>
        <p:sp>
          <p:nvSpPr>
            <p:cNvPr id="28" name="テキスト ボックス 27"/>
            <p:cNvSpPr txBox="1"/>
            <p:nvPr/>
          </p:nvSpPr>
          <p:spPr>
            <a:xfrm>
              <a:off x="791621" y="4235038"/>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29" name="星 5 28"/>
            <p:cNvSpPr/>
            <p:nvPr/>
          </p:nvSpPr>
          <p:spPr>
            <a:xfrm>
              <a:off x="641027" y="4259646"/>
              <a:ext cx="189173" cy="19985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9" name="グループ化 8"/>
          <p:cNvGrpSpPr/>
          <p:nvPr/>
        </p:nvGrpSpPr>
        <p:grpSpPr>
          <a:xfrm>
            <a:off x="584895" y="7146811"/>
            <a:ext cx="6001176" cy="515684"/>
            <a:chOff x="596176" y="6908194"/>
            <a:chExt cx="6001176" cy="515684"/>
          </a:xfrm>
        </p:grpSpPr>
        <p:grpSp>
          <p:nvGrpSpPr>
            <p:cNvPr id="33" name="グループ化 32"/>
            <p:cNvGrpSpPr/>
            <p:nvPr/>
          </p:nvGrpSpPr>
          <p:grpSpPr>
            <a:xfrm>
              <a:off x="596176" y="6991830"/>
              <a:ext cx="1117042" cy="432048"/>
              <a:chOff x="596176" y="5792955"/>
              <a:chExt cx="1117042" cy="432048"/>
            </a:xfrm>
          </p:grpSpPr>
          <p:sp>
            <p:nvSpPr>
              <p:cNvPr id="40" name="円/楕円 39"/>
              <p:cNvSpPr/>
              <p:nvPr/>
            </p:nvSpPr>
            <p:spPr>
              <a:xfrm>
                <a:off x="620688" y="5792955"/>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870479"/>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a:solidFill>
                    <a:prstClr val="black"/>
                  </a:solidFill>
                </a:rPr>
                <a:t>配慮や得意・不得意が具体的に</a:t>
              </a:r>
              <a:r>
                <a:rPr lang="ja-JP" altLang="en-US" sz="1200" dirty="0" smtClean="0">
                  <a:solidFill>
                    <a:prstClr val="black"/>
                  </a:solidFill>
                </a:rPr>
                <a:t>示され役に立つ。当初はお互いを知らないため、職場に馴染んでもらうには必要な情報と思う。</a:t>
              </a:r>
              <a:endParaRPr lang="ja-JP" altLang="en-US" sz="1200" dirty="0">
                <a:solidFill>
                  <a:prstClr val="black"/>
                </a:solidFill>
              </a:endParaRPr>
            </a:p>
          </p:txBody>
        </p:sp>
      </p:grpSp>
      <p:grpSp>
        <p:nvGrpSpPr>
          <p:cNvPr id="6" name="グループ化 5"/>
          <p:cNvGrpSpPr/>
          <p:nvPr/>
        </p:nvGrpSpPr>
        <p:grpSpPr>
          <a:xfrm>
            <a:off x="584895" y="7720607"/>
            <a:ext cx="5955408" cy="461665"/>
            <a:chOff x="620688" y="7628274"/>
            <a:chExt cx="5955408" cy="461665"/>
          </a:xfrm>
        </p:grpSpPr>
        <p:sp>
          <p:nvSpPr>
            <p:cNvPr id="38" name="円/楕円 37"/>
            <p:cNvSpPr/>
            <p:nvPr/>
          </p:nvSpPr>
          <p:spPr>
            <a:xfrm>
              <a:off x="620688" y="7643083"/>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628274"/>
              <a:ext cx="4845794" cy="461665"/>
            </a:xfrm>
            <a:prstGeom prst="rect">
              <a:avLst/>
            </a:prstGeom>
            <a:noFill/>
          </p:spPr>
          <p:txBody>
            <a:bodyPr wrap="square" rtlCol="0">
              <a:spAutoFit/>
            </a:bodyPr>
            <a:lstStyle/>
            <a:p>
              <a:r>
                <a:rPr lang="ja-JP" altLang="en-US" sz="1200" dirty="0" smtClean="0">
                  <a:solidFill>
                    <a:prstClr val="black"/>
                  </a:solidFill>
                </a:rPr>
                <a:t>仕事の内容以外のことでも働く上で必要なことを伝えられてよい。</a:t>
              </a:r>
              <a:endParaRPr lang="en-US" altLang="ja-JP" sz="1200" dirty="0" smtClean="0">
                <a:solidFill>
                  <a:prstClr val="black"/>
                </a:solidFill>
              </a:endParaRPr>
            </a:p>
            <a:p>
              <a:r>
                <a:rPr lang="ja-JP" altLang="en-US" sz="1200" dirty="0">
                  <a:solidFill>
                    <a:prstClr val="black"/>
                  </a:solidFill>
                </a:rPr>
                <a:t>お願いばかりでは</a:t>
              </a:r>
              <a:r>
                <a:rPr lang="ja-JP" altLang="en-US" sz="1200" dirty="0" smtClean="0">
                  <a:solidFill>
                    <a:prstClr val="black"/>
                  </a:solidFill>
                </a:rPr>
                <a:t>なく、セルフケアも書けるのでよい。</a:t>
              </a:r>
              <a:endParaRPr lang="ja-JP" altLang="en-US" sz="1200" dirty="0">
                <a:solidFill>
                  <a:prstClr val="black"/>
                </a:solidFill>
              </a:endParaRPr>
            </a:p>
          </p:txBody>
        </p:sp>
      </p:grpSp>
      <p:grpSp>
        <p:nvGrpSpPr>
          <p:cNvPr id="5" name="グループ化 4"/>
          <p:cNvGrpSpPr/>
          <p:nvPr/>
        </p:nvGrpSpPr>
        <p:grpSpPr>
          <a:xfrm>
            <a:off x="609703" y="8283046"/>
            <a:ext cx="5982459" cy="492022"/>
            <a:chOff x="620688" y="8231181"/>
            <a:chExt cx="5982459" cy="492022"/>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57353" y="8231181"/>
              <a:ext cx="4845794" cy="461665"/>
            </a:xfrm>
            <a:prstGeom prst="rect">
              <a:avLst/>
            </a:prstGeom>
            <a:noFill/>
          </p:spPr>
          <p:txBody>
            <a:bodyPr wrap="square" rtlCol="0">
              <a:spAutoFit/>
            </a:bodyPr>
            <a:lstStyle/>
            <a:p>
              <a:r>
                <a:rPr lang="ja-JP" altLang="en-US" sz="1200" dirty="0" smtClean="0">
                  <a:solidFill>
                    <a:prstClr val="black"/>
                  </a:solidFill>
                </a:rPr>
                <a:t>最初に職場で共有してもらうことで、安心感がある。定期的に更新していけるので、成長やそのときの課題が整理しやすい。</a:t>
              </a:r>
              <a:endParaRPr lang="ja-JP" altLang="en-US" sz="1200" dirty="0">
                <a:solidFill>
                  <a:prstClr val="black"/>
                </a:solidFill>
              </a:endParaRPr>
            </a:p>
          </p:txBody>
        </p:sp>
      </p:grpSp>
      <p:sp>
        <p:nvSpPr>
          <p:cNvPr id="3" name="テキスト ボックス 2"/>
          <p:cNvSpPr txBox="1"/>
          <p:nvPr/>
        </p:nvSpPr>
        <p:spPr>
          <a:xfrm>
            <a:off x="260647" y="4264672"/>
            <a:ext cx="5198775"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企業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G</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社の選考後入社前に、</a:t>
            </a:r>
            <a:r>
              <a:rPr lang="ja-JP" altLang="en-US" sz="1200" b="1" dirty="0">
                <a:solidFill>
                  <a:prstClr val="black"/>
                </a:solidFill>
                <a:latin typeface="ＭＳ Ｐゴシック" panose="020B0600070205080204" pitchFamily="50" charset="-128"/>
                <a:ea typeface="ＭＳ Ｐゴシック" panose="020B0600070205080204" pitchFamily="50" charset="-128"/>
              </a:rPr>
              <a:t>知的</a:t>
            </a:r>
            <a:r>
              <a:rPr lang="ja-JP" altLang="en-US" sz="1200" b="1" dirty="0" err="1">
                <a:solidFill>
                  <a:prstClr val="black"/>
                </a:solidFill>
                <a:latin typeface="ＭＳ Ｐゴシック" panose="020B0600070205080204" pitchFamily="50" charset="-128"/>
                <a:ea typeface="ＭＳ Ｐゴシック" panose="020B0600070205080204" pitchFamily="50" charset="-128"/>
              </a:rPr>
              <a:t>障がい</a:t>
            </a:r>
            <a:r>
              <a:rPr lang="ja-JP" altLang="en-US" sz="1200" b="1" dirty="0">
                <a:solidFill>
                  <a:prstClr val="black"/>
                </a:solidFill>
                <a:latin typeface="ＭＳ Ｐゴシック" panose="020B0600070205080204" pitchFamily="50" charset="-128"/>
                <a:ea typeface="ＭＳ Ｐゴシック" panose="020B0600070205080204" pitchFamily="50" charset="-128"/>
              </a:rPr>
              <a:t>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H</a:t>
            </a:r>
            <a:r>
              <a:rPr lang="ja-JP" altLang="en-US" sz="1200" b="1" dirty="0" err="1" smtClean="0">
                <a:solidFill>
                  <a:prstClr val="black"/>
                </a:solidFill>
                <a:latin typeface="ＭＳ Ｐゴシック" panose="020B0600070205080204" pitchFamily="50" charset="-128"/>
                <a:ea typeface="ＭＳ Ｐゴシック" panose="020B0600070205080204" pitchFamily="50" charset="-128"/>
              </a:rPr>
              <a:t>さんの</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必要な配慮を伝える場合</a:t>
            </a:r>
            <a:endParaRPr lang="ja-JP" altLang="en-US" sz="1200" b="1" dirty="0">
              <a:solidFill>
                <a:prstClr val="black"/>
              </a:solidFill>
              <a:latin typeface="ＭＳ Ｐゴシック" panose="020B0600070205080204" pitchFamily="50" charset="-128"/>
              <a:ea typeface="ＭＳ Ｐゴシック" panose="020B0600070205080204" pitchFamily="50" charset="-128"/>
            </a:endParaRPr>
          </a:p>
        </p:txBody>
      </p:sp>
      <p:sp>
        <p:nvSpPr>
          <p:cNvPr id="46" name="円/楕円 45"/>
          <p:cNvSpPr/>
          <p:nvPr/>
        </p:nvSpPr>
        <p:spPr>
          <a:xfrm>
            <a:off x="167108" y="6012160"/>
            <a:ext cx="6316885" cy="692249"/>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p:nvGrpSpPr>
        <p:grpSpPr>
          <a:xfrm>
            <a:off x="261916" y="6451350"/>
            <a:ext cx="6416936" cy="506118"/>
            <a:chOff x="324432" y="6546281"/>
            <a:chExt cx="6416936" cy="506118"/>
          </a:xfrm>
        </p:grpSpPr>
        <p:sp>
          <p:nvSpPr>
            <p:cNvPr id="47" name="テキスト ボックス 46"/>
            <p:cNvSpPr txBox="1"/>
            <p:nvPr/>
          </p:nvSpPr>
          <p:spPr>
            <a:xfrm>
              <a:off x="572728" y="6790789"/>
              <a:ext cx="6168640" cy="261610"/>
            </a:xfrm>
            <a:prstGeom prst="rect">
              <a:avLst/>
            </a:prstGeom>
            <a:solidFill>
              <a:schemeClr val="bg2"/>
            </a:solidFill>
            <a:ln>
              <a:noFill/>
            </a:ln>
          </p:spPr>
          <p:txBody>
            <a:bodyPr wrap="square" rtlCol="0">
              <a:spAutoFit/>
            </a:bodyPr>
            <a:lstStyle/>
            <a:p>
              <a:r>
                <a:rPr lang="ja-JP" altLang="en-US" sz="1100" dirty="0" smtClean="0">
                  <a:solidFill>
                    <a:srgbClr val="FF0000"/>
                  </a:solidFill>
                  <a:latin typeface="ＭＳ Ｐゴシック" panose="020B0600070205080204" pitchFamily="50" charset="-128"/>
                  <a:ea typeface="ＭＳ Ｐゴシック" panose="020B0600070205080204" pitchFamily="50" charset="-128"/>
                </a:rPr>
                <a:t>お互い安心して働き始められるよう、入社前に体験実習をしてもらう等、具体的な提案がしやすくなる</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sp>
          <p:nvSpPr>
            <p:cNvPr id="48" name="曲折矢印 47"/>
            <p:cNvSpPr/>
            <p:nvPr/>
          </p:nvSpPr>
          <p:spPr>
            <a:xfrm>
              <a:off x="324432" y="6546281"/>
              <a:ext cx="193104" cy="433209"/>
            </a:xfrm>
            <a:prstGeom prst="bentArrow">
              <a:avLst/>
            </a:prstGeom>
            <a:solidFill>
              <a:srgbClr val="FF0000">
                <a:alpha val="50000"/>
              </a:srgbClr>
            </a:solidFill>
            <a:ln w="0">
              <a:solidFill>
                <a:srgbClr val="FF0000">
                  <a:alpha val="50000"/>
                </a:srgbClr>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984" y="6577308"/>
              <a:ext cx="656193" cy="262477"/>
            </a:xfrm>
            <a:prstGeom prst="rect">
              <a:avLst/>
            </a:prstGeom>
            <a:noFill/>
            <a:extLst>
              <a:ext uri="{909E8E84-426E-40DD-AFC4-6F175D3DCCD1}">
                <a14:hiddenFill xmlns:a14="http://schemas.microsoft.com/office/drawing/2010/main">
                  <a:solidFill>
                    <a:srgbClr val="FFFFFF"/>
                  </a:solidFill>
                </a14:hiddenFill>
              </a:ext>
            </a:extLst>
          </p:spPr>
        </p:pic>
      </p:grpSp>
      <p:sp>
        <p:nvSpPr>
          <p:cNvPr id="55" name="円/楕円 54"/>
          <p:cNvSpPr/>
          <p:nvPr/>
        </p:nvSpPr>
        <p:spPr>
          <a:xfrm>
            <a:off x="4829821" y="4871628"/>
            <a:ext cx="1602999" cy="924508"/>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テキスト ボックス 55"/>
          <p:cNvSpPr txBox="1"/>
          <p:nvPr/>
        </p:nvSpPr>
        <p:spPr>
          <a:xfrm>
            <a:off x="4947245" y="5124800"/>
            <a:ext cx="1368152" cy="430887"/>
          </a:xfrm>
          <a:prstGeom prst="rect">
            <a:avLst/>
          </a:prstGeom>
          <a:solidFill>
            <a:schemeClr val="bg2"/>
          </a:solidFill>
          <a:ln>
            <a:solidFill>
              <a:schemeClr val="accent5">
                <a:lumMod val="20000"/>
                <a:lumOff val="80000"/>
              </a:schemeClr>
            </a:solidFill>
          </a:ln>
        </p:spPr>
        <p:txBody>
          <a:bodyPr wrap="square" rtlCol="0">
            <a:spAutoFit/>
          </a:bodyPr>
          <a:lstStyle/>
          <a:p>
            <a:r>
              <a:rPr lang="ja-JP" altLang="en-US" sz="1100" dirty="0" smtClean="0">
                <a:solidFill>
                  <a:srgbClr val="FF0000"/>
                </a:solidFill>
                <a:latin typeface="ＭＳ Ｐゴシック" panose="020B0600070205080204" pitchFamily="50" charset="-128"/>
                <a:ea typeface="ＭＳ Ｐゴシック" panose="020B0600070205080204" pitchFamily="50" charset="-128"/>
              </a:rPr>
              <a:t>入社後に記入で</a:t>
            </a:r>
            <a:endParaRPr lang="en-US" altLang="ja-JP" sz="1100" dirty="0" smtClean="0">
              <a:solidFill>
                <a:srgbClr val="FF0000"/>
              </a:solidFill>
              <a:latin typeface="ＭＳ Ｐゴシック" panose="020B0600070205080204" pitchFamily="50" charset="-128"/>
              <a:ea typeface="ＭＳ Ｐゴシック" panose="020B0600070205080204" pitchFamily="50" charset="-128"/>
            </a:endParaRPr>
          </a:p>
          <a:p>
            <a:r>
              <a:rPr lang="ja-JP" altLang="en-US" sz="1100" dirty="0" smtClean="0">
                <a:solidFill>
                  <a:srgbClr val="FF0000"/>
                </a:solidFill>
                <a:latin typeface="ＭＳ Ｐゴシック" panose="020B0600070205080204" pitchFamily="50" charset="-128"/>
                <a:ea typeface="ＭＳ Ｐゴシック" panose="020B0600070205080204" pitchFamily="50" charset="-128"/>
              </a:rPr>
              <a:t>よい</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pic>
        <p:nvPicPr>
          <p:cNvPr id="57"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3229" y="4871628"/>
            <a:ext cx="656193" cy="262477"/>
          </a:xfrm>
          <a:prstGeom prst="rect">
            <a:avLst/>
          </a:prstGeom>
          <a:noFill/>
          <a:extLst>
            <a:ext uri="{909E8E84-426E-40DD-AFC4-6F175D3DCCD1}">
              <a14:hiddenFill xmlns:a14="http://schemas.microsoft.com/office/drawing/2010/main">
                <a:solidFill>
                  <a:srgbClr val="FFFFFF"/>
                </a:solidFill>
              </a14:hiddenFill>
            </a:ext>
          </a:extLst>
        </p:spPr>
      </p:pic>
      <p:sp>
        <p:nvSpPr>
          <p:cNvPr id="51" name="斜め縞 50"/>
          <p:cNvSpPr/>
          <p:nvPr/>
        </p:nvSpPr>
        <p:spPr>
          <a:xfrm>
            <a:off x="468829" y="2229749"/>
            <a:ext cx="1288282" cy="957363"/>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white"/>
                </a:solidFill>
              </a:rPr>
              <a:t>　 企業の </a:t>
            </a:r>
            <a:endParaRPr lang="en-US" altLang="ja-JP" sz="1400" dirty="0" smtClean="0">
              <a:solidFill>
                <a:prstClr val="white"/>
              </a:solidFill>
            </a:endParaRPr>
          </a:p>
          <a:p>
            <a:pPr algn="ctr"/>
            <a:r>
              <a:rPr lang="ja-JP" altLang="en-US" sz="1400" dirty="0" smtClean="0">
                <a:solidFill>
                  <a:prstClr val="white"/>
                </a:solidFill>
              </a:rPr>
              <a:t>疑問</a:t>
            </a:r>
            <a:endParaRPr lang="en-US" altLang="ja-JP" sz="1400" dirty="0" smtClean="0">
              <a:solidFill>
                <a:prstClr val="white"/>
              </a:solidFill>
            </a:endParaRPr>
          </a:p>
        </p:txBody>
      </p:sp>
      <p:sp>
        <p:nvSpPr>
          <p:cNvPr id="50" name="テキスト ボックス 49"/>
          <p:cNvSpPr txBox="1"/>
          <p:nvPr/>
        </p:nvSpPr>
        <p:spPr>
          <a:xfrm>
            <a:off x="709569" y="7735416"/>
            <a:ext cx="837245" cy="461665"/>
          </a:xfrm>
          <a:prstGeom prst="rect">
            <a:avLst/>
          </a:prstGeom>
          <a:noFill/>
        </p:spPr>
        <p:txBody>
          <a:bodyPr wrap="square" rtlCol="0">
            <a:spAutoFit/>
          </a:bodyPr>
          <a:lstStyle/>
          <a:p>
            <a:r>
              <a:rPr lang="ja-JP" altLang="en-US" sz="1200" dirty="0" smtClean="0">
                <a:solidFill>
                  <a:prstClr val="black"/>
                </a:solidFill>
              </a:rPr>
              <a:t>障がいのある方</a:t>
            </a:r>
            <a:endParaRPr lang="en-US" altLang="ja-JP" sz="1200" dirty="0" smtClean="0">
              <a:solidFill>
                <a:prstClr val="black"/>
              </a:solidFill>
            </a:endParaRPr>
          </a:p>
        </p:txBody>
      </p:sp>
      <p:sp>
        <p:nvSpPr>
          <p:cNvPr id="52" name="角丸四角形吹き出し 51"/>
          <p:cNvSpPr/>
          <p:nvPr/>
        </p:nvSpPr>
        <p:spPr>
          <a:xfrm>
            <a:off x="1751558" y="7147673"/>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吹き出し 52"/>
          <p:cNvSpPr/>
          <p:nvPr/>
        </p:nvSpPr>
        <p:spPr>
          <a:xfrm>
            <a:off x="1722363" y="772871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吹き出し 53"/>
          <p:cNvSpPr/>
          <p:nvPr/>
        </p:nvSpPr>
        <p:spPr>
          <a:xfrm>
            <a:off x="1756311" y="8283046"/>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279697" y="6985294"/>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spTree>
    <p:extLst>
      <p:ext uri="{BB962C8B-B14F-4D97-AF65-F5344CB8AC3E}">
        <p14:creationId xmlns:p14="http://schemas.microsoft.com/office/powerpoint/2010/main" val="137682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2900" y="1619672"/>
            <a:ext cx="6172200" cy="6813128"/>
          </a:xfrm>
        </p:spPr>
        <p:txBody>
          <a:bodyPr/>
          <a:lstStyle/>
          <a:p>
            <a:r>
              <a:rPr lang="ja-JP" altLang="en-US" sz="1200" dirty="0" smtClean="0"/>
              <a:t>本シート</a:t>
            </a:r>
            <a:r>
              <a:rPr lang="ja-JP" altLang="en-US" sz="1200" dirty="0"/>
              <a:t>は話し合いを円滑に進めるための手法の一つとして</a:t>
            </a:r>
            <a:r>
              <a:rPr lang="ja-JP" altLang="en-US" sz="1200" dirty="0" smtClean="0"/>
              <a:t>作成した</a:t>
            </a:r>
            <a:r>
              <a:rPr lang="ja-JP" altLang="en-US" sz="1200" dirty="0"/>
              <a:t>ものです。</a:t>
            </a:r>
          </a:p>
          <a:p>
            <a:pPr marL="0" indent="0">
              <a:buNone/>
            </a:pPr>
            <a:r>
              <a:rPr lang="ja-JP" altLang="en-US" sz="1200" dirty="0"/>
              <a:t> </a:t>
            </a:r>
            <a:r>
              <a:rPr lang="ja-JP" altLang="en-US" sz="1200" dirty="0" smtClean="0"/>
              <a:t>  </a:t>
            </a:r>
            <a:r>
              <a:rPr lang="ja-JP" altLang="en-US" sz="1200" dirty="0"/>
              <a:t>　そのためシートに記したものには、強制力や拘束力はありません</a:t>
            </a:r>
            <a:r>
              <a:rPr lang="ja-JP" altLang="en-US" sz="1200" dirty="0" smtClean="0"/>
              <a:t>。</a:t>
            </a:r>
            <a:endParaRPr lang="en-US" altLang="ja-JP" sz="1200" dirty="0" smtClean="0"/>
          </a:p>
          <a:p>
            <a:pPr marL="0" indent="0">
              <a:buNone/>
            </a:pPr>
            <a:endParaRPr lang="ja-JP" altLang="en-US" sz="1200" dirty="0"/>
          </a:p>
          <a:p>
            <a:r>
              <a:rPr lang="ja-JP" altLang="en-US" sz="1200" dirty="0" smtClean="0"/>
              <a:t>本シート</a:t>
            </a:r>
            <a:r>
              <a:rPr lang="ja-JP" altLang="en-US" sz="1200" dirty="0"/>
              <a:t>は、すべての事業主や障がいのある方に作成義務を</a:t>
            </a:r>
            <a:r>
              <a:rPr lang="ja-JP" altLang="en-US" sz="1200" dirty="0" smtClean="0"/>
              <a:t>想定して</a:t>
            </a:r>
            <a:r>
              <a:rPr lang="ja-JP" altLang="en-US" sz="1200" dirty="0"/>
              <a:t>いるものではありません</a:t>
            </a:r>
            <a:r>
              <a:rPr lang="ja-JP" altLang="en-US" sz="1200" dirty="0" smtClean="0"/>
              <a:t>。</a:t>
            </a:r>
            <a:endParaRPr lang="en-US" altLang="ja-JP" sz="1200" dirty="0" smtClean="0"/>
          </a:p>
          <a:p>
            <a:endParaRPr lang="ja-JP" altLang="en-US" sz="1200" dirty="0"/>
          </a:p>
          <a:p>
            <a:r>
              <a:rPr lang="ja-JP" altLang="en-US" sz="1200" dirty="0" smtClean="0"/>
              <a:t>本シート</a:t>
            </a:r>
            <a:r>
              <a:rPr lang="ja-JP" altLang="en-US" sz="1200" dirty="0"/>
              <a:t>での配慮希望は生活全般ではなく、雇用分野で就業</a:t>
            </a:r>
            <a:r>
              <a:rPr lang="ja-JP" altLang="en-US" sz="1200" dirty="0" smtClean="0"/>
              <a:t>するため</a:t>
            </a:r>
            <a:r>
              <a:rPr lang="ja-JP" altLang="en-US" sz="1200" dirty="0"/>
              <a:t>のものです</a:t>
            </a:r>
            <a:r>
              <a:rPr lang="ja-JP" altLang="en-US" sz="1200" dirty="0" smtClean="0"/>
              <a:t>。</a:t>
            </a:r>
            <a:endParaRPr lang="en-US" altLang="ja-JP" sz="1200" dirty="0" smtClean="0"/>
          </a:p>
          <a:p>
            <a:endParaRPr lang="en-US" altLang="ja-JP" sz="1200" dirty="0"/>
          </a:p>
          <a:p>
            <a:r>
              <a:rPr lang="ja-JP" altLang="en-US" sz="1200" dirty="0" smtClean="0"/>
              <a:t>本シートの内容は個人情報になりますので、情報共有の範囲は障がいのある</a:t>
            </a:r>
            <a:r>
              <a:rPr lang="ja-JP" altLang="en-US" sz="1200" dirty="0"/>
              <a:t>方と</a:t>
            </a:r>
            <a:endParaRPr lang="en-US" altLang="ja-JP" sz="1200" dirty="0" smtClean="0"/>
          </a:p>
          <a:p>
            <a:pPr marL="0" indent="0">
              <a:buNone/>
            </a:pPr>
            <a:r>
              <a:rPr lang="ja-JP" altLang="en-US" sz="1200" dirty="0"/>
              <a:t>　</a:t>
            </a:r>
            <a:r>
              <a:rPr lang="ja-JP" altLang="en-US" sz="1200" dirty="0" smtClean="0"/>
              <a:t>　話し合い、同意のもと、必要に応じて提供するようにしてください。</a:t>
            </a:r>
            <a:endParaRPr lang="en-US" altLang="ja-JP" sz="1200" dirty="0" smtClean="0"/>
          </a:p>
          <a:p>
            <a:pPr marL="0" indent="0">
              <a:buNone/>
            </a:pPr>
            <a:r>
              <a:rPr lang="ja-JP" altLang="en-US" sz="1200" dirty="0"/>
              <a:t>　</a:t>
            </a:r>
            <a:r>
              <a:rPr lang="ja-JP" altLang="en-US" sz="1200" dirty="0" smtClean="0"/>
              <a:t>　情報を共有している人は、できるだけ面談に参加し、よりよい職場環境になる</a:t>
            </a:r>
            <a:endParaRPr lang="en-US" altLang="ja-JP" sz="1200" dirty="0" smtClean="0"/>
          </a:p>
          <a:p>
            <a:pPr marL="0" indent="0">
              <a:buNone/>
            </a:pPr>
            <a:r>
              <a:rPr lang="ja-JP" altLang="en-US" sz="1200" dirty="0"/>
              <a:t>　</a:t>
            </a:r>
            <a:r>
              <a:rPr lang="ja-JP" altLang="en-US" sz="1200" dirty="0" smtClean="0"/>
              <a:t>　ように対話を重ねてください。</a:t>
            </a:r>
            <a:endParaRPr lang="en-US" altLang="ja-JP" sz="1200" dirty="0" smtClean="0"/>
          </a:p>
          <a:p>
            <a:pPr marL="0" indent="0">
              <a:buNone/>
            </a:pPr>
            <a:endParaRPr lang="ja-JP" altLang="en-US" sz="1200" dirty="0"/>
          </a:p>
          <a:p>
            <a:r>
              <a:rPr lang="ja-JP" altLang="en-US" sz="1200" dirty="0" smtClean="0"/>
              <a:t>また、シートの保管につきましても、他の個人情報と</a:t>
            </a:r>
            <a:r>
              <a:rPr lang="ja-JP" altLang="en-US" sz="1200" dirty="0"/>
              <a:t>同様に</a:t>
            </a:r>
            <a:r>
              <a:rPr lang="ja-JP" altLang="en-US" sz="1200" dirty="0" smtClean="0"/>
              <a:t>厳重に管理してください。</a:t>
            </a:r>
            <a:endParaRPr kumimoji="1" lang="en-US" altLang="ja-JP" sz="1200" dirty="0" smtClean="0"/>
          </a:p>
          <a:p>
            <a:endParaRPr kumimoji="1" lang="ja-JP" altLang="en-US" sz="1200" dirty="0"/>
          </a:p>
        </p:txBody>
      </p:sp>
      <p:sp>
        <p:nvSpPr>
          <p:cNvPr id="4" name="タイトル 1"/>
          <p:cNvSpPr>
            <a:spLocks noGrp="1"/>
          </p:cNvSpPr>
          <p:nvPr>
            <p:ph type="title"/>
          </p:nvPr>
        </p:nvSpPr>
        <p:spPr>
          <a:xfrm>
            <a:off x="531539" y="440517"/>
            <a:ext cx="5551127" cy="792088"/>
          </a:xfrm>
        </p:spPr>
        <p:txBody>
          <a:bodyPr>
            <a:normAutofit/>
          </a:bodyPr>
          <a:lstStyle/>
          <a:p>
            <a:r>
              <a:rPr kumimoji="1" lang="ja-JP" altLang="en-US" sz="1800" dirty="0" smtClean="0"/>
              <a:t>シートの取り扱いについて</a:t>
            </a:r>
            <a:endParaRPr kumimoji="1" lang="ja-JP" altLang="en-US" sz="1800" dirty="0"/>
          </a:p>
        </p:txBody>
      </p:sp>
    </p:spTree>
    <p:extLst>
      <p:ext uri="{BB962C8B-B14F-4D97-AF65-F5344CB8AC3E}">
        <p14:creationId xmlns:p14="http://schemas.microsoft.com/office/powerpoint/2010/main" val="3316204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オースティン">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3224</TotalTime>
  <Words>1912</Words>
  <Application>Microsoft Office PowerPoint</Application>
  <PresentationFormat>画面に合わせる (4:3)</PresentationFormat>
  <Paragraphs>309</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リゾート</vt:lpstr>
      <vt:lpstr>PowerPoint プレゼンテーション</vt:lpstr>
      <vt:lpstr>合理的配慮の提供義務について</vt:lpstr>
      <vt:lpstr>職場に居場所があれば安心して働き続けることができます 　　　　～　ダイバーシティ経営の考え方　～</vt:lpstr>
      <vt:lpstr>記入内容</vt:lpstr>
      <vt:lpstr>職場実習についてお考えの支援機関さまに　①</vt:lpstr>
      <vt:lpstr>職場実習についてお考えの支援機関さまに　②</vt:lpstr>
      <vt:lpstr>職場定着についてお悩みの支援機関さまに</vt:lpstr>
      <vt:lpstr>選考後・入社までの準備 　　　　　　　についてお悩みの支援機関さまに</vt:lpstr>
      <vt:lpstr>シートの取り扱いについて</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 職場実習ガイド</dc:title>
  <cp:lastModifiedBy>林　美帆</cp:lastModifiedBy>
  <cp:revision>244</cp:revision>
  <cp:lastPrinted>2017-02-08T06:29:06Z</cp:lastPrinted>
  <dcterms:created xsi:type="dcterms:W3CDTF">2015-12-16T05:26:53Z</dcterms:created>
  <dcterms:modified xsi:type="dcterms:W3CDTF">2018-03-13T02:37:12Z</dcterms:modified>
</cp:coreProperties>
</file>