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68" r:id="rId3"/>
    <p:sldId id="264" r:id="rId4"/>
    <p:sldId id="272" r:id="rId5"/>
    <p:sldId id="265" r:id="rId6"/>
    <p:sldId id="266" r:id="rId7"/>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74" y="59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152703-F339-406E-92DD-EF0842CE537D}" type="doc">
      <dgm:prSet loTypeId="urn:microsoft.com/office/officeart/2005/8/layout/pyramid1" loCatId="pyramid" qsTypeId="urn:microsoft.com/office/officeart/2005/8/quickstyle/simple1" qsCatId="simple" csTypeId="urn:microsoft.com/office/officeart/2005/8/colors/accent1_2" csCatId="accent1" phldr="1"/>
      <dgm:spPr/>
    </dgm:pt>
    <dgm:pt modelId="{2BE7307C-0568-43A2-93C6-4573839E5A04}">
      <dgm:prSet phldrT="[テキスト]" custT="1"/>
      <dgm:spPr/>
      <dgm:t>
        <a:bodyPr/>
        <a:lstStyle/>
        <a:p>
          <a:r>
            <a:rPr kumimoji="1" lang="ja-JP" altLang="en-US" sz="1600" dirty="0" smtClean="0">
              <a:solidFill>
                <a:schemeClr val="bg1"/>
              </a:solidFill>
              <a:latin typeface="+mj-ea"/>
              <a:ea typeface="+mj-ea"/>
            </a:rPr>
            <a:t>配慮</a:t>
          </a:r>
          <a:endParaRPr kumimoji="1" lang="ja-JP" altLang="en-US" sz="1600" dirty="0">
            <a:solidFill>
              <a:schemeClr val="bg1"/>
            </a:solidFill>
            <a:latin typeface="+mj-ea"/>
            <a:ea typeface="+mj-ea"/>
          </a:endParaRPr>
        </a:p>
      </dgm:t>
    </dgm:pt>
    <dgm:pt modelId="{3CFDFC16-A481-466E-827E-2D3005B36CE2}" type="parTrans" cxnId="{F68BC7A4-B74E-456A-9550-AF22BE596812}">
      <dgm:prSet/>
      <dgm:spPr/>
      <dgm:t>
        <a:bodyPr/>
        <a:lstStyle/>
        <a:p>
          <a:endParaRPr kumimoji="1" lang="ja-JP" altLang="en-US"/>
        </a:p>
      </dgm:t>
    </dgm:pt>
    <dgm:pt modelId="{09586200-E732-4177-AE6B-BA76B031FB87}" type="sibTrans" cxnId="{F68BC7A4-B74E-456A-9550-AF22BE596812}">
      <dgm:prSet/>
      <dgm:spPr/>
      <dgm:t>
        <a:bodyPr/>
        <a:lstStyle/>
        <a:p>
          <a:endParaRPr kumimoji="1" lang="ja-JP" altLang="en-US"/>
        </a:p>
      </dgm:t>
    </dgm:pt>
    <dgm:pt modelId="{7916057A-809F-45F5-9617-8ABE2029392D}">
      <dgm:prSet phldrT="[テキスト]" custT="1"/>
      <dgm:spPr>
        <a:solidFill>
          <a:schemeClr val="accent1">
            <a:lumMod val="40000"/>
            <a:lumOff val="60000"/>
          </a:schemeClr>
        </a:solidFill>
      </dgm:spPr>
      <dgm:t>
        <a:bodyPr/>
        <a:lstStyle/>
        <a:p>
          <a:r>
            <a:rPr kumimoji="1" lang="ja-JP" altLang="en-US" sz="1600" dirty="0" smtClean="0">
              <a:solidFill>
                <a:schemeClr val="tx1"/>
              </a:solidFill>
              <a:latin typeface="+mj-ea"/>
              <a:ea typeface="+mj-ea"/>
            </a:rPr>
            <a:t>セルフケア</a:t>
          </a:r>
          <a:endParaRPr kumimoji="1" lang="ja-JP" altLang="en-US" sz="1600" dirty="0">
            <a:solidFill>
              <a:schemeClr val="tx1"/>
            </a:solidFill>
            <a:latin typeface="+mj-ea"/>
            <a:ea typeface="+mj-ea"/>
          </a:endParaRPr>
        </a:p>
      </dgm:t>
    </dgm:pt>
    <dgm:pt modelId="{389BBE8B-BCC1-4464-8CBB-4C4A2FD50BC1}" type="parTrans" cxnId="{6753CD3B-EDEA-4D80-9010-923B3CF7D24A}">
      <dgm:prSet/>
      <dgm:spPr/>
      <dgm:t>
        <a:bodyPr/>
        <a:lstStyle/>
        <a:p>
          <a:endParaRPr kumimoji="1" lang="ja-JP" altLang="en-US"/>
        </a:p>
      </dgm:t>
    </dgm:pt>
    <dgm:pt modelId="{C283AFE3-CA5F-4C43-BF16-3572B937DCA1}" type="sibTrans" cxnId="{6753CD3B-EDEA-4D80-9010-923B3CF7D24A}">
      <dgm:prSet/>
      <dgm:spPr/>
      <dgm:t>
        <a:bodyPr/>
        <a:lstStyle/>
        <a:p>
          <a:endParaRPr kumimoji="1" lang="ja-JP" altLang="en-US"/>
        </a:p>
      </dgm:t>
    </dgm:pt>
    <dgm:pt modelId="{1AED0417-0CA6-413E-BF4B-2BEF199E6C5C}">
      <dgm:prSet custT="1"/>
      <dgm:spPr>
        <a:solidFill>
          <a:schemeClr val="accent1">
            <a:lumMod val="40000"/>
            <a:lumOff val="60000"/>
          </a:schemeClr>
        </a:solidFill>
      </dgm:spPr>
      <dgm:t>
        <a:bodyPr/>
        <a:lstStyle/>
        <a:p>
          <a:r>
            <a:rPr lang="ja-JP" altLang="en-US" sz="1600" b="1" dirty="0" smtClean="0">
              <a:solidFill>
                <a:schemeClr val="tx1"/>
              </a:solidFill>
              <a:latin typeface="+mj-ea"/>
              <a:ea typeface="+mj-ea"/>
            </a:rPr>
            <a:t>能力の発揮・成長の気持ち</a:t>
          </a:r>
          <a:endParaRPr lang="ja-JP" altLang="en-US" sz="1600" dirty="0">
            <a:solidFill>
              <a:schemeClr val="tx1"/>
            </a:solidFill>
            <a:latin typeface="+mj-ea"/>
            <a:ea typeface="+mj-ea"/>
          </a:endParaRPr>
        </a:p>
      </dgm:t>
    </dgm:pt>
    <dgm:pt modelId="{06991FF1-4266-42C0-B5EC-86408666FFE0}" type="parTrans" cxnId="{025A6B18-2056-4DC5-A8D1-8E8986F97FE2}">
      <dgm:prSet/>
      <dgm:spPr/>
      <dgm:t>
        <a:bodyPr/>
        <a:lstStyle/>
        <a:p>
          <a:endParaRPr kumimoji="1" lang="ja-JP" altLang="en-US"/>
        </a:p>
      </dgm:t>
    </dgm:pt>
    <dgm:pt modelId="{1AE1C4C6-2ACD-4708-9667-C354D7C17B57}" type="sibTrans" cxnId="{025A6B18-2056-4DC5-A8D1-8E8986F97FE2}">
      <dgm:prSet/>
      <dgm:spPr/>
      <dgm:t>
        <a:bodyPr/>
        <a:lstStyle/>
        <a:p>
          <a:endParaRPr kumimoji="1" lang="ja-JP" altLang="en-US"/>
        </a:p>
      </dgm:t>
    </dgm:pt>
    <dgm:pt modelId="{2F9D68BF-E3D0-4B1D-A9FA-BB5EAF41BB02}" type="pres">
      <dgm:prSet presAssocID="{A0152703-F339-406E-92DD-EF0842CE537D}" presName="Name0" presStyleCnt="0">
        <dgm:presLayoutVars>
          <dgm:dir/>
          <dgm:animLvl val="lvl"/>
          <dgm:resizeHandles val="exact"/>
        </dgm:presLayoutVars>
      </dgm:prSet>
      <dgm:spPr/>
    </dgm:pt>
    <dgm:pt modelId="{ABFC41D4-81CD-4EAC-A80E-0840BB408AB4}" type="pres">
      <dgm:prSet presAssocID="{2BE7307C-0568-43A2-93C6-4573839E5A04}" presName="Name8" presStyleCnt="0"/>
      <dgm:spPr/>
    </dgm:pt>
    <dgm:pt modelId="{8C955CC9-CB9A-4D8E-8B0B-F432F44AB47B}" type="pres">
      <dgm:prSet presAssocID="{2BE7307C-0568-43A2-93C6-4573839E5A04}" presName="level" presStyleLbl="node1" presStyleIdx="0" presStyleCnt="3">
        <dgm:presLayoutVars>
          <dgm:chMax val="1"/>
          <dgm:bulletEnabled val="1"/>
        </dgm:presLayoutVars>
      </dgm:prSet>
      <dgm:spPr/>
      <dgm:t>
        <a:bodyPr/>
        <a:lstStyle/>
        <a:p>
          <a:endParaRPr kumimoji="1" lang="ja-JP" altLang="en-US"/>
        </a:p>
      </dgm:t>
    </dgm:pt>
    <dgm:pt modelId="{1EE8CB7F-D30F-4F09-9F1F-E1C0505CCC29}" type="pres">
      <dgm:prSet presAssocID="{2BE7307C-0568-43A2-93C6-4573839E5A04}" presName="levelTx" presStyleLbl="revTx" presStyleIdx="0" presStyleCnt="0">
        <dgm:presLayoutVars>
          <dgm:chMax val="1"/>
          <dgm:bulletEnabled val="1"/>
        </dgm:presLayoutVars>
      </dgm:prSet>
      <dgm:spPr/>
      <dgm:t>
        <a:bodyPr/>
        <a:lstStyle/>
        <a:p>
          <a:endParaRPr kumimoji="1" lang="ja-JP" altLang="en-US"/>
        </a:p>
      </dgm:t>
    </dgm:pt>
    <dgm:pt modelId="{CCB56516-5F8B-424F-95F5-CD4637FEBB74}" type="pres">
      <dgm:prSet presAssocID="{7916057A-809F-45F5-9617-8ABE2029392D}" presName="Name8" presStyleCnt="0"/>
      <dgm:spPr/>
    </dgm:pt>
    <dgm:pt modelId="{AFF451BB-FC0B-486E-B9BC-F022522E86D9}" type="pres">
      <dgm:prSet presAssocID="{7916057A-809F-45F5-9617-8ABE2029392D}" presName="level" presStyleLbl="node1" presStyleIdx="1" presStyleCnt="3">
        <dgm:presLayoutVars>
          <dgm:chMax val="1"/>
          <dgm:bulletEnabled val="1"/>
        </dgm:presLayoutVars>
      </dgm:prSet>
      <dgm:spPr/>
      <dgm:t>
        <a:bodyPr/>
        <a:lstStyle/>
        <a:p>
          <a:endParaRPr kumimoji="1" lang="ja-JP" altLang="en-US"/>
        </a:p>
      </dgm:t>
    </dgm:pt>
    <dgm:pt modelId="{702108E2-D9B1-411D-B3A1-455712F4E5E0}" type="pres">
      <dgm:prSet presAssocID="{7916057A-809F-45F5-9617-8ABE2029392D}" presName="levelTx" presStyleLbl="revTx" presStyleIdx="0" presStyleCnt="0">
        <dgm:presLayoutVars>
          <dgm:chMax val="1"/>
          <dgm:bulletEnabled val="1"/>
        </dgm:presLayoutVars>
      </dgm:prSet>
      <dgm:spPr/>
      <dgm:t>
        <a:bodyPr/>
        <a:lstStyle/>
        <a:p>
          <a:endParaRPr kumimoji="1" lang="ja-JP" altLang="en-US"/>
        </a:p>
      </dgm:t>
    </dgm:pt>
    <dgm:pt modelId="{3BF6DA0E-DC48-4843-ADE2-7C8EACE3CCC9}" type="pres">
      <dgm:prSet presAssocID="{1AED0417-0CA6-413E-BF4B-2BEF199E6C5C}" presName="Name8" presStyleCnt="0"/>
      <dgm:spPr/>
    </dgm:pt>
    <dgm:pt modelId="{D1623D7E-2F88-40B8-9FB4-19B739276556}" type="pres">
      <dgm:prSet presAssocID="{1AED0417-0CA6-413E-BF4B-2BEF199E6C5C}" presName="level" presStyleLbl="node1" presStyleIdx="2" presStyleCnt="3">
        <dgm:presLayoutVars>
          <dgm:chMax val="1"/>
          <dgm:bulletEnabled val="1"/>
        </dgm:presLayoutVars>
      </dgm:prSet>
      <dgm:spPr/>
      <dgm:t>
        <a:bodyPr/>
        <a:lstStyle/>
        <a:p>
          <a:endParaRPr kumimoji="1" lang="ja-JP" altLang="en-US"/>
        </a:p>
      </dgm:t>
    </dgm:pt>
    <dgm:pt modelId="{608CBC22-1708-4ABA-8470-BC12CB639780}" type="pres">
      <dgm:prSet presAssocID="{1AED0417-0CA6-413E-BF4B-2BEF199E6C5C}" presName="levelTx" presStyleLbl="revTx" presStyleIdx="0" presStyleCnt="0">
        <dgm:presLayoutVars>
          <dgm:chMax val="1"/>
          <dgm:bulletEnabled val="1"/>
        </dgm:presLayoutVars>
      </dgm:prSet>
      <dgm:spPr/>
      <dgm:t>
        <a:bodyPr/>
        <a:lstStyle/>
        <a:p>
          <a:endParaRPr kumimoji="1" lang="ja-JP" altLang="en-US"/>
        </a:p>
      </dgm:t>
    </dgm:pt>
  </dgm:ptLst>
  <dgm:cxnLst>
    <dgm:cxn modelId="{7C11B7DB-28A0-421D-A36F-6C961EB62317}" type="presOf" srcId="{A0152703-F339-406E-92DD-EF0842CE537D}" destId="{2F9D68BF-E3D0-4B1D-A9FA-BB5EAF41BB02}" srcOrd="0" destOrd="0" presId="urn:microsoft.com/office/officeart/2005/8/layout/pyramid1"/>
    <dgm:cxn modelId="{A0A5F529-87AA-441C-B43C-2D9AB7107AF8}" type="presOf" srcId="{1AED0417-0CA6-413E-BF4B-2BEF199E6C5C}" destId="{D1623D7E-2F88-40B8-9FB4-19B739276556}" srcOrd="0" destOrd="0" presId="urn:microsoft.com/office/officeart/2005/8/layout/pyramid1"/>
    <dgm:cxn modelId="{6753CD3B-EDEA-4D80-9010-923B3CF7D24A}" srcId="{A0152703-F339-406E-92DD-EF0842CE537D}" destId="{7916057A-809F-45F5-9617-8ABE2029392D}" srcOrd="1" destOrd="0" parTransId="{389BBE8B-BCC1-4464-8CBB-4C4A2FD50BC1}" sibTransId="{C283AFE3-CA5F-4C43-BF16-3572B937DCA1}"/>
    <dgm:cxn modelId="{BF47ABE4-A909-492E-B380-E92A4D351478}" type="presOf" srcId="{2BE7307C-0568-43A2-93C6-4573839E5A04}" destId="{1EE8CB7F-D30F-4F09-9F1F-E1C0505CCC29}" srcOrd="1" destOrd="0" presId="urn:microsoft.com/office/officeart/2005/8/layout/pyramid1"/>
    <dgm:cxn modelId="{927DDC60-0787-4A21-884B-81A71D775D0E}" type="presOf" srcId="{7916057A-809F-45F5-9617-8ABE2029392D}" destId="{702108E2-D9B1-411D-B3A1-455712F4E5E0}" srcOrd="1" destOrd="0" presId="urn:microsoft.com/office/officeart/2005/8/layout/pyramid1"/>
    <dgm:cxn modelId="{5031C2FE-11F5-4DB4-BFAB-B4E403BF5EA9}" type="presOf" srcId="{2BE7307C-0568-43A2-93C6-4573839E5A04}" destId="{8C955CC9-CB9A-4D8E-8B0B-F432F44AB47B}" srcOrd="0" destOrd="0" presId="urn:microsoft.com/office/officeart/2005/8/layout/pyramid1"/>
    <dgm:cxn modelId="{025A6B18-2056-4DC5-A8D1-8E8986F97FE2}" srcId="{A0152703-F339-406E-92DD-EF0842CE537D}" destId="{1AED0417-0CA6-413E-BF4B-2BEF199E6C5C}" srcOrd="2" destOrd="0" parTransId="{06991FF1-4266-42C0-B5EC-86408666FFE0}" sibTransId="{1AE1C4C6-2ACD-4708-9667-C354D7C17B57}"/>
    <dgm:cxn modelId="{6ED1727D-5F4C-4438-864E-67374EDA0630}" type="presOf" srcId="{1AED0417-0CA6-413E-BF4B-2BEF199E6C5C}" destId="{608CBC22-1708-4ABA-8470-BC12CB639780}" srcOrd="1" destOrd="0" presId="urn:microsoft.com/office/officeart/2005/8/layout/pyramid1"/>
    <dgm:cxn modelId="{79837AC8-F274-44CB-9663-036580FC305F}" type="presOf" srcId="{7916057A-809F-45F5-9617-8ABE2029392D}" destId="{AFF451BB-FC0B-486E-B9BC-F022522E86D9}" srcOrd="0" destOrd="0" presId="urn:microsoft.com/office/officeart/2005/8/layout/pyramid1"/>
    <dgm:cxn modelId="{F68BC7A4-B74E-456A-9550-AF22BE596812}" srcId="{A0152703-F339-406E-92DD-EF0842CE537D}" destId="{2BE7307C-0568-43A2-93C6-4573839E5A04}" srcOrd="0" destOrd="0" parTransId="{3CFDFC16-A481-466E-827E-2D3005B36CE2}" sibTransId="{09586200-E732-4177-AE6B-BA76B031FB87}"/>
    <dgm:cxn modelId="{A6DB5288-3873-480B-B641-2282926685D8}" type="presParOf" srcId="{2F9D68BF-E3D0-4B1D-A9FA-BB5EAF41BB02}" destId="{ABFC41D4-81CD-4EAC-A80E-0840BB408AB4}" srcOrd="0" destOrd="0" presId="urn:microsoft.com/office/officeart/2005/8/layout/pyramid1"/>
    <dgm:cxn modelId="{40B55123-EF0F-4598-8C77-B5CB242ADC13}" type="presParOf" srcId="{ABFC41D4-81CD-4EAC-A80E-0840BB408AB4}" destId="{8C955CC9-CB9A-4D8E-8B0B-F432F44AB47B}" srcOrd="0" destOrd="0" presId="urn:microsoft.com/office/officeart/2005/8/layout/pyramid1"/>
    <dgm:cxn modelId="{3B9A1E98-30B3-4A95-A2C2-33CF2FEAAC87}" type="presParOf" srcId="{ABFC41D4-81CD-4EAC-A80E-0840BB408AB4}" destId="{1EE8CB7F-D30F-4F09-9F1F-E1C0505CCC29}" srcOrd="1" destOrd="0" presId="urn:microsoft.com/office/officeart/2005/8/layout/pyramid1"/>
    <dgm:cxn modelId="{B2E0A013-F880-49D9-8EF0-088B9B64A969}" type="presParOf" srcId="{2F9D68BF-E3D0-4B1D-A9FA-BB5EAF41BB02}" destId="{CCB56516-5F8B-424F-95F5-CD4637FEBB74}" srcOrd="1" destOrd="0" presId="urn:microsoft.com/office/officeart/2005/8/layout/pyramid1"/>
    <dgm:cxn modelId="{6FEDE5FD-FFF6-4955-9133-54B62CB0525C}" type="presParOf" srcId="{CCB56516-5F8B-424F-95F5-CD4637FEBB74}" destId="{AFF451BB-FC0B-486E-B9BC-F022522E86D9}" srcOrd="0" destOrd="0" presId="urn:microsoft.com/office/officeart/2005/8/layout/pyramid1"/>
    <dgm:cxn modelId="{6CCEF5E4-6409-40D0-BDCF-D1F45C595224}" type="presParOf" srcId="{CCB56516-5F8B-424F-95F5-CD4637FEBB74}" destId="{702108E2-D9B1-411D-B3A1-455712F4E5E0}" srcOrd="1" destOrd="0" presId="urn:microsoft.com/office/officeart/2005/8/layout/pyramid1"/>
    <dgm:cxn modelId="{F64C6155-A5D7-4670-AD69-657F723764C4}" type="presParOf" srcId="{2F9D68BF-E3D0-4B1D-A9FA-BB5EAF41BB02}" destId="{3BF6DA0E-DC48-4843-ADE2-7C8EACE3CCC9}" srcOrd="2" destOrd="0" presId="urn:microsoft.com/office/officeart/2005/8/layout/pyramid1"/>
    <dgm:cxn modelId="{EDE40CAC-A44A-4E97-B5E3-D768EED3F02E}" type="presParOf" srcId="{3BF6DA0E-DC48-4843-ADE2-7C8EACE3CCC9}" destId="{D1623D7E-2F88-40B8-9FB4-19B739276556}" srcOrd="0" destOrd="0" presId="urn:microsoft.com/office/officeart/2005/8/layout/pyramid1"/>
    <dgm:cxn modelId="{607E629F-8ECB-46D0-9F45-75B7BE8E2BF1}" type="presParOf" srcId="{3BF6DA0E-DC48-4843-ADE2-7C8EACE3CCC9}" destId="{608CBC22-1708-4ABA-8470-BC12CB639780}"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955CC9-CB9A-4D8E-8B0B-F432F44AB47B}">
      <dsp:nvSpPr>
        <dsp:cNvPr id="0" name=""/>
        <dsp:cNvSpPr/>
      </dsp:nvSpPr>
      <dsp:spPr>
        <a:xfrm>
          <a:off x="1383568" y="0"/>
          <a:ext cx="1383568" cy="676252"/>
        </a:xfrm>
        <a:prstGeom prst="trapezoid">
          <a:avLst>
            <a:gd name="adj" fmla="val 10229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ja-JP" altLang="en-US" sz="1600" kern="1200" dirty="0" smtClean="0">
              <a:solidFill>
                <a:schemeClr val="bg1"/>
              </a:solidFill>
              <a:latin typeface="+mj-ea"/>
              <a:ea typeface="+mj-ea"/>
            </a:rPr>
            <a:t>配慮</a:t>
          </a:r>
          <a:endParaRPr kumimoji="1" lang="ja-JP" altLang="en-US" sz="1600" kern="1200" dirty="0">
            <a:solidFill>
              <a:schemeClr val="bg1"/>
            </a:solidFill>
            <a:latin typeface="+mj-ea"/>
            <a:ea typeface="+mj-ea"/>
          </a:endParaRPr>
        </a:p>
      </dsp:txBody>
      <dsp:txXfrm>
        <a:off x="1383568" y="0"/>
        <a:ext cx="1383568" cy="676252"/>
      </dsp:txXfrm>
    </dsp:sp>
    <dsp:sp modelId="{AFF451BB-FC0B-486E-B9BC-F022522E86D9}">
      <dsp:nvSpPr>
        <dsp:cNvPr id="0" name=""/>
        <dsp:cNvSpPr/>
      </dsp:nvSpPr>
      <dsp:spPr>
        <a:xfrm>
          <a:off x="691784" y="676252"/>
          <a:ext cx="2767136" cy="676252"/>
        </a:xfrm>
        <a:prstGeom prst="trapezoid">
          <a:avLst>
            <a:gd name="adj" fmla="val 102297"/>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ja-JP" altLang="en-US" sz="1600" kern="1200" dirty="0" smtClean="0">
              <a:solidFill>
                <a:schemeClr val="tx1"/>
              </a:solidFill>
              <a:latin typeface="+mj-ea"/>
              <a:ea typeface="+mj-ea"/>
            </a:rPr>
            <a:t>セルフケア</a:t>
          </a:r>
          <a:endParaRPr kumimoji="1" lang="ja-JP" altLang="en-US" sz="1600" kern="1200" dirty="0">
            <a:solidFill>
              <a:schemeClr val="tx1"/>
            </a:solidFill>
            <a:latin typeface="+mj-ea"/>
            <a:ea typeface="+mj-ea"/>
          </a:endParaRPr>
        </a:p>
      </dsp:txBody>
      <dsp:txXfrm>
        <a:off x="1176033" y="676252"/>
        <a:ext cx="1798638" cy="676252"/>
      </dsp:txXfrm>
    </dsp:sp>
    <dsp:sp modelId="{D1623D7E-2F88-40B8-9FB4-19B739276556}">
      <dsp:nvSpPr>
        <dsp:cNvPr id="0" name=""/>
        <dsp:cNvSpPr/>
      </dsp:nvSpPr>
      <dsp:spPr>
        <a:xfrm>
          <a:off x="0" y="1352504"/>
          <a:ext cx="4150705" cy="676252"/>
        </a:xfrm>
        <a:prstGeom prst="trapezoid">
          <a:avLst>
            <a:gd name="adj" fmla="val 102297"/>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ja-JP" altLang="en-US" sz="1600" b="1" kern="1200" dirty="0" smtClean="0">
              <a:solidFill>
                <a:schemeClr val="tx1"/>
              </a:solidFill>
              <a:latin typeface="+mj-ea"/>
              <a:ea typeface="+mj-ea"/>
            </a:rPr>
            <a:t>能力の発揮・成長の気持ち</a:t>
          </a:r>
          <a:endParaRPr lang="ja-JP" altLang="en-US" sz="1600" kern="1200" dirty="0">
            <a:solidFill>
              <a:schemeClr val="tx1"/>
            </a:solidFill>
            <a:latin typeface="+mj-ea"/>
            <a:ea typeface="+mj-ea"/>
          </a:endParaRPr>
        </a:p>
      </dsp:txBody>
      <dsp:txXfrm>
        <a:off x="726373" y="1352504"/>
        <a:ext cx="2697958" cy="67625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 name="Title 8"/>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7" name="Subtitle 16"/>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Date Placeholder 29"/>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219202"/>
            <a:ext cx="1543050" cy="6949017"/>
          </a:xfrm>
        </p:spPr>
        <p:txBody>
          <a:bodyPr vert="eaVert"/>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a:xfrm>
            <a:off x="342900" y="1219202"/>
            <a:ext cx="4514850" cy="6949017"/>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Content Placeholder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Date Placeholder 3"/>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a:lstStyle/>
          <a:p>
            <a:r>
              <a:rPr kumimoji="0" lang="ja-JP" altLang="en-US" smtClean="0"/>
              <a:t>マスター タイトルの書式設定</a:t>
            </a:r>
            <a:endParaRPr kumimoji="0" lang="en-US"/>
          </a:p>
        </p:txBody>
      </p:sp>
      <p:sp>
        <p:nvSpPr>
          <p:cNvPr id="3" name="Content Placeholder 2"/>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Content Placeholder 3"/>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tIns="45720" anchor="b"/>
          <a:lstStyle>
            <a:lvl1pPr>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Text Placeholder 3"/>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Content Placeholder 4"/>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Content Placeholder 5"/>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Date Placeholder 6"/>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Date Placeholder 2"/>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4" name="Content Placeholder 3"/>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Snip and Round Single Corner Rectangle 8"/>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4" name="Text Placeholder 3"/>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Date Placeholder 4"/>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057900" y="8475134"/>
            <a:ext cx="457200" cy="486833"/>
          </a:xfrm>
        </p:spPr>
        <p:txBody>
          <a:bodyPr/>
          <a:lstStyle/>
          <a:p>
            <a:fld id="{F3E5EDE9-C1E3-4BA7-9C72-D92CDC7F1C7A}" type="slidenum">
              <a:rPr kumimoji="1" lang="ja-JP" altLang="en-US" smtClean="0"/>
              <a:t>‹#›</a:t>
            </a:fld>
            <a:endParaRPr kumimoji="1" lang="ja-JP" altLang="en-US"/>
          </a:p>
        </p:txBody>
      </p:sp>
      <p:sp>
        <p:nvSpPr>
          <p:cNvPr id="3" name="Picture Placeholder 2"/>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Freeform 9"/>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30" name="Text Placeholder 29"/>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Date Placeholder 9"/>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0E8ACA9-6CA2-4009-821D-78145661B91E}" type="datetimeFigureOut">
              <a:rPr kumimoji="1" lang="ja-JP" altLang="en-US" smtClean="0"/>
              <a:t>2018/3/13</a:t>
            </a:fld>
            <a:endParaRPr kumimoji="1" lang="ja-JP" altLang="en-US"/>
          </a:p>
        </p:txBody>
      </p:sp>
      <p:sp>
        <p:nvSpPr>
          <p:cNvPr id="22" name="Footer Placeholder 21"/>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E5EDE9-C1E3-4BA7-9C72-D92CDC7F1C7A}" type="slidenum">
              <a:rPr kumimoji="1" lang="ja-JP" altLang="en-US" smtClean="0"/>
              <a:t>‹#›</a:t>
            </a:fld>
            <a:endParaRPr kumimoji="1" lang="ja-JP" altLang="en-US"/>
          </a:p>
        </p:txBody>
      </p:sp>
      <p:grpSp>
        <p:nvGrpSpPr>
          <p:cNvPr id="2" name="Group 1"/>
          <p:cNvGrpSpPr/>
          <p:nvPr/>
        </p:nvGrpSpPr>
        <p:grpSpPr>
          <a:xfrm>
            <a:off x="-14263" y="269877"/>
            <a:ext cx="6885411" cy="865632"/>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2068" y="1475656"/>
            <a:ext cx="6336704" cy="2664296"/>
          </a:xfrm>
        </p:spPr>
        <p:txBody>
          <a:bodyPr>
            <a:normAutofit fontScale="90000"/>
          </a:bodyPr>
          <a:lstStyle/>
          <a:p>
            <a:pPr algn="l"/>
            <a:r>
              <a:rPr lang="ja-JP" altLang="ja-JP" sz="4400" dirty="0">
                <a:effectLst>
                  <a:outerShdw blurRad="38100" dist="38100" dir="2700000" algn="tl">
                    <a:srgbClr val="000000">
                      <a:alpha val="43137"/>
                    </a:srgbClr>
                  </a:outerShdw>
                </a:effectLst>
              </a:rPr>
              <a:t>合理的配慮のための</a:t>
            </a:r>
            <a:r>
              <a:rPr lang="en-US" altLang="ja-JP" sz="4400" dirty="0">
                <a:effectLst>
                  <a:outerShdw blurRad="38100" dist="38100" dir="2700000" algn="tl">
                    <a:srgbClr val="000000">
                      <a:alpha val="43137"/>
                    </a:srgbClr>
                  </a:outerShdw>
                </a:effectLst>
              </a:rPr>
              <a:t/>
            </a:r>
            <a:br>
              <a:rPr lang="en-US" altLang="ja-JP" sz="4400" dirty="0">
                <a:effectLst>
                  <a:outerShdw blurRad="38100" dist="38100" dir="2700000" algn="tl">
                    <a:srgbClr val="000000">
                      <a:alpha val="43137"/>
                    </a:srgbClr>
                  </a:outerShdw>
                </a:effectLst>
              </a:rPr>
            </a:br>
            <a:r>
              <a:rPr lang="ja-JP" altLang="ja-JP" sz="4400" dirty="0">
                <a:effectLst>
                  <a:outerShdw blurRad="38100" dist="38100" dir="2700000" algn="tl">
                    <a:srgbClr val="000000">
                      <a:alpha val="43137"/>
                    </a:srgbClr>
                  </a:outerShdw>
                </a:effectLst>
              </a:rPr>
              <a:t>対話</a:t>
            </a:r>
            <a:r>
              <a:rPr lang="ja-JP" altLang="ja-JP" sz="4400" dirty="0" smtClean="0">
                <a:effectLst>
                  <a:outerShdw blurRad="38100" dist="38100" dir="2700000" algn="tl">
                    <a:srgbClr val="000000">
                      <a:alpha val="43137"/>
                    </a:srgbClr>
                  </a:outerShdw>
                </a:effectLst>
              </a:rPr>
              <a:t>シート</a:t>
            </a:r>
            <a:r>
              <a:rPr lang="en-US" altLang="ja-JP" sz="4000" dirty="0">
                <a:effectLst>
                  <a:outerShdw blurRad="38100" dist="38100" dir="2700000" algn="tl">
                    <a:srgbClr val="000000">
                      <a:alpha val="43137"/>
                    </a:srgbClr>
                  </a:outerShdw>
                </a:effectLst>
              </a:rPr>
              <a:t/>
            </a:r>
            <a:br>
              <a:rPr lang="en-US" altLang="ja-JP" sz="4000" dirty="0">
                <a:effectLst>
                  <a:outerShdw blurRad="38100" dist="38100" dir="2700000" algn="tl">
                    <a:srgbClr val="000000">
                      <a:alpha val="43137"/>
                    </a:srgbClr>
                  </a:outerShdw>
                </a:effectLst>
              </a:rPr>
            </a:br>
            <a:r>
              <a:rPr lang="ja-JP" altLang="en-US" sz="3600" dirty="0" smtClean="0">
                <a:effectLst>
                  <a:outerShdw blurRad="38100" dist="38100" dir="2700000" algn="tl">
                    <a:srgbClr val="000000">
                      <a:alpha val="43137"/>
                    </a:srgbClr>
                  </a:outerShdw>
                </a:effectLst>
              </a:rPr>
              <a:t>　</a:t>
            </a:r>
            <a:r>
              <a:rPr lang="en-US" altLang="ja-JP" sz="4000" dirty="0">
                <a:effectLst>
                  <a:outerShdw blurRad="38100" dist="38100" dir="2700000" algn="tl">
                    <a:srgbClr val="000000">
                      <a:alpha val="43137"/>
                    </a:srgbClr>
                  </a:outerShdw>
                </a:effectLst>
              </a:rPr>
              <a:t/>
            </a:r>
            <a:br>
              <a:rPr lang="en-US" altLang="ja-JP" sz="4000" dirty="0">
                <a:effectLst>
                  <a:outerShdw blurRad="38100" dist="38100" dir="2700000" algn="tl">
                    <a:srgbClr val="000000">
                      <a:alpha val="43137"/>
                    </a:srgbClr>
                  </a:outerShdw>
                </a:effectLst>
              </a:rPr>
            </a:br>
            <a:r>
              <a:rPr lang="en-US" altLang="ja-JP" sz="4000" dirty="0">
                <a:effectLst>
                  <a:outerShdw blurRad="38100" dist="38100" dir="2700000" algn="tl">
                    <a:srgbClr val="000000">
                      <a:alpha val="43137"/>
                    </a:srgbClr>
                  </a:outerShdw>
                </a:effectLst>
              </a:rPr>
              <a:t> </a:t>
            </a:r>
            <a:r>
              <a:rPr lang="ja-JP" altLang="en-US" sz="3600" dirty="0">
                <a:effectLst>
                  <a:outerShdw blurRad="38100" dist="38100" dir="2700000" algn="tl">
                    <a:srgbClr val="000000">
                      <a:alpha val="43137"/>
                    </a:srgbClr>
                  </a:outerShdw>
                </a:effectLst>
              </a:rPr>
              <a:t>～</a:t>
            </a:r>
            <a:r>
              <a:rPr lang="ja-JP" altLang="en-US" sz="3600" dirty="0" err="1">
                <a:effectLst>
                  <a:outerShdw blurRad="38100" dist="38100" dir="2700000" algn="tl">
                    <a:srgbClr val="000000">
                      <a:alpha val="43137"/>
                    </a:srgbClr>
                  </a:outerShdw>
                </a:effectLst>
              </a:rPr>
              <a:t>障がい</a:t>
            </a:r>
            <a:r>
              <a:rPr lang="ja-JP" altLang="en-US" sz="3600" dirty="0">
                <a:effectLst>
                  <a:outerShdw blurRad="38100" dist="38100" dir="2700000" algn="tl">
                    <a:srgbClr val="000000">
                      <a:alpha val="43137"/>
                    </a:srgbClr>
                  </a:outerShdw>
                </a:effectLst>
              </a:rPr>
              <a:t>者の安定就労のために～</a:t>
            </a:r>
            <a:endParaRPr kumimoji="1" lang="ja-JP" altLang="en-US" sz="3600" dirty="0"/>
          </a:p>
        </p:txBody>
      </p:sp>
      <p:sp>
        <p:nvSpPr>
          <p:cNvPr id="3" name="サブタイトル 2"/>
          <p:cNvSpPr>
            <a:spLocks noGrp="1"/>
          </p:cNvSpPr>
          <p:nvPr>
            <p:ph type="subTitle" idx="1"/>
          </p:nvPr>
        </p:nvSpPr>
        <p:spPr>
          <a:xfrm>
            <a:off x="464096" y="4499992"/>
            <a:ext cx="5598376" cy="648071"/>
          </a:xfrm>
        </p:spPr>
        <p:txBody>
          <a:bodyPr>
            <a:normAutofit/>
          </a:bodyPr>
          <a:lstStyle/>
          <a:p>
            <a:r>
              <a:rPr lang="ja-JP" altLang="en-US" sz="2800" dirty="0">
                <a:solidFill>
                  <a:schemeClr val="accent3"/>
                </a:solidFill>
                <a:latin typeface="+mj-ea"/>
                <a:ea typeface="+mj-ea"/>
              </a:rPr>
              <a:t>障</a:t>
            </a:r>
            <a:r>
              <a:rPr lang="ja-JP" altLang="en-US" sz="2800" dirty="0" smtClean="0">
                <a:solidFill>
                  <a:schemeClr val="accent3"/>
                </a:solidFill>
                <a:latin typeface="+mj-ea"/>
                <a:ea typeface="+mj-ea"/>
              </a:rPr>
              <a:t>がいの</a:t>
            </a:r>
            <a:r>
              <a:rPr lang="ja-JP" altLang="en-US" sz="2800" dirty="0">
                <a:solidFill>
                  <a:schemeClr val="accent3"/>
                </a:solidFill>
                <a:latin typeface="+mj-ea"/>
                <a:ea typeface="+mj-ea"/>
              </a:rPr>
              <a:t>ある</a:t>
            </a:r>
            <a:r>
              <a:rPr lang="ja-JP" altLang="en-US" sz="2800" dirty="0" smtClean="0">
                <a:solidFill>
                  <a:schemeClr val="accent3"/>
                </a:solidFill>
                <a:latin typeface="+mj-ea"/>
                <a:ea typeface="+mj-ea"/>
              </a:rPr>
              <a:t>方用 </a:t>
            </a:r>
            <a:r>
              <a:rPr kumimoji="1" lang="ja-JP" altLang="en-US" sz="2800" dirty="0" smtClean="0">
                <a:solidFill>
                  <a:schemeClr val="accent3"/>
                </a:solidFill>
                <a:latin typeface="+mj-ea"/>
                <a:ea typeface="+mj-ea"/>
              </a:rPr>
              <a:t>活用ガイド</a:t>
            </a:r>
            <a:endParaRPr kumimoji="1" lang="en-US" altLang="ja-JP" sz="2800" dirty="0" smtClean="0">
              <a:solidFill>
                <a:schemeClr val="accent3"/>
              </a:solidFill>
              <a:latin typeface="+mj-ea"/>
              <a:ea typeface="+mj-ea"/>
            </a:endParaRPr>
          </a:p>
          <a:p>
            <a:endParaRPr lang="en-US" altLang="ja-JP" sz="4000" dirty="0">
              <a:solidFill>
                <a:schemeClr val="accent3"/>
              </a:solidFill>
              <a:latin typeface="+mj-ea"/>
              <a:ea typeface="+mj-ea"/>
            </a:endParaRPr>
          </a:p>
          <a:p>
            <a:endParaRPr kumimoji="1" lang="en-US" altLang="ja-JP" sz="1600" dirty="0" smtClean="0">
              <a:latin typeface="+mj-ea"/>
              <a:ea typeface="+mj-ea"/>
            </a:endParaRPr>
          </a:p>
        </p:txBody>
      </p:sp>
      <p:sp>
        <p:nvSpPr>
          <p:cNvPr id="4" name="テキスト ボックス 3"/>
          <p:cNvSpPr txBox="1"/>
          <p:nvPr/>
        </p:nvSpPr>
        <p:spPr>
          <a:xfrm>
            <a:off x="1844824" y="8355842"/>
            <a:ext cx="3312368" cy="369332"/>
          </a:xfrm>
          <a:prstGeom prst="rect">
            <a:avLst/>
          </a:prstGeom>
          <a:noFill/>
        </p:spPr>
        <p:txBody>
          <a:bodyPr wrap="square" rtlCol="0">
            <a:spAutoFit/>
          </a:bodyPr>
          <a:lstStyle/>
          <a:p>
            <a:r>
              <a:rPr kumimoji="1" lang="ja-JP" altLang="en-US" dirty="0" smtClean="0">
                <a:latin typeface="ＭＳ ゴシック" panose="020B0609070205080204" pitchFamily="49" charset="-128"/>
                <a:ea typeface="ＭＳ ゴシック" panose="020B0609070205080204" pitchFamily="49" charset="-128"/>
              </a:rPr>
              <a:t>大阪府雇用推進室就業促進課</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角丸四角形 4"/>
          <p:cNvSpPr/>
          <p:nvPr/>
        </p:nvSpPr>
        <p:spPr>
          <a:xfrm>
            <a:off x="464096" y="5331506"/>
            <a:ext cx="5832648" cy="26968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74320" indent="-274320">
              <a:spcBef>
                <a:spcPct val="20000"/>
              </a:spcBef>
              <a:buClr>
                <a:srgbClr val="E68422"/>
              </a:buClr>
              <a:buSzPct val="95000"/>
              <a:buFont typeface="Wingdings 2"/>
              <a:buChar char=""/>
            </a:pPr>
            <a:r>
              <a:rPr lang="ja-JP" altLang="en-US" sz="1200" dirty="0">
                <a:solidFill>
                  <a:schemeClr val="bg1"/>
                </a:solidFill>
              </a:rPr>
              <a:t>「合理的配慮のための対話シート」は、話し合いをスムーズに進めるための手法の一つです</a:t>
            </a:r>
            <a:r>
              <a:rPr lang="ja-JP" altLang="en-US" sz="1200" dirty="0" smtClean="0">
                <a:solidFill>
                  <a:schemeClr val="bg1"/>
                </a:solidFill>
              </a:rPr>
              <a:t>。</a:t>
            </a:r>
            <a:endParaRPr lang="en-US" altLang="ja-JP" sz="1200" dirty="0" smtClean="0">
              <a:solidFill>
                <a:schemeClr val="bg1"/>
              </a:solidFill>
            </a:endParaRPr>
          </a:p>
          <a:p>
            <a:pPr marL="274320" indent="-274320">
              <a:spcBef>
                <a:spcPct val="20000"/>
              </a:spcBef>
              <a:buClr>
                <a:srgbClr val="E68422"/>
              </a:buClr>
              <a:buSzPct val="95000"/>
              <a:buFont typeface="Wingdings 2"/>
              <a:buChar char=""/>
            </a:pPr>
            <a:endParaRPr lang="en-US" altLang="ja-JP" sz="1200" dirty="0">
              <a:solidFill>
                <a:schemeClr val="bg1"/>
              </a:solidFill>
            </a:endParaRPr>
          </a:p>
          <a:p>
            <a:pPr marL="274320" lvl="0" indent="-274320">
              <a:spcBef>
                <a:spcPct val="20000"/>
              </a:spcBef>
              <a:buClr>
                <a:srgbClr val="E68422"/>
              </a:buClr>
              <a:buSzPct val="95000"/>
              <a:buFont typeface="Wingdings 2"/>
              <a:buChar char=""/>
            </a:pPr>
            <a:r>
              <a:rPr lang="ja-JP" altLang="en-US" sz="1200" dirty="0" smtClean="0">
                <a:solidFill>
                  <a:schemeClr val="bg1"/>
                </a:solidFill>
              </a:rPr>
              <a:t>「</a:t>
            </a:r>
            <a:r>
              <a:rPr lang="ja-JP" altLang="en-US" sz="1200" dirty="0">
                <a:solidFill>
                  <a:schemeClr val="bg1"/>
                </a:solidFill>
              </a:rPr>
              <a:t>合理的配慮のための対話シート」は、すべての人が作らなければならないものではありません。</a:t>
            </a:r>
            <a:endParaRPr lang="en-US" altLang="ja-JP" sz="1200" dirty="0">
              <a:solidFill>
                <a:schemeClr val="bg1"/>
              </a:solidFill>
            </a:endParaRPr>
          </a:p>
          <a:p>
            <a:pPr lvl="0">
              <a:spcBef>
                <a:spcPct val="20000"/>
              </a:spcBef>
              <a:buClr>
                <a:srgbClr val="E68422"/>
              </a:buClr>
              <a:buSzPct val="95000"/>
            </a:pPr>
            <a:endParaRPr lang="ja-JP" altLang="en-US" sz="1200" dirty="0">
              <a:solidFill>
                <a:schemeClr val="bg1"/>
              </a:solidFill>
            </a:endParaRPr>
          </a:p>
          <a:p>
            <a:pPr marL="274320" lvl="0" indent="-274320">
              <a:spcBef>
                <a:spcPct val="20000"/>
              </a:spcBef>
              <a:buClr>
                <a:srgbClr val="E68422"/>
              </a:buClr>
              <a:buSzPct val="95000"/>
              <a:buFont typeface="Wingdings 2"/>
              <a:buChar char=""/>
            </a:pPr>
            <a:r>
              <a:rPr lang="ja-JP" altLang="en-US" sz="1200" dirty="0">
                <a:solidFill>
                  <a:schemeClr val="bg1"/>
                </a:solidFill>
              </a:rPr>
              <a:t>そのため、シートに書いたことを絶対にしなければならないとか、無理な状況</a:t>
            </a:r>
            <a:r>
              <a:rPr lang="ja-JP" altLang="en-US" sz="1200" dirty="0" smtClean="0">
                <a:solidFill>
                  <a:schemeClr val="bg1"/>
                </a:solidFill>
              </a:rPr>
              <a:t>の</a:t>
            </a:r>
            <a:endParaRPr lang="en-US" altLang="ja-JP" sz="1200" dirty="0" smtClean="0">
              <a:solidFill>
                <a:schemeClr val="bg1"/>
              </a:solidFill>
            </a:endParaRPr>
          </a:p>
          <a:p>
            <a:pPr lvl="0">
              <a:spcBef>
                <a:spcPct val="20000"/>
              </a:spcBef>
              <a:buClr>
                <a:srgbClr val="E68422"/>
              </a:buClr>
              <a:buSzPct val="95000"/>
            </a:pPr>
            <a:r>
              <a:rPr lang="ja-JP" altLang="en-US" sz="1200" dirty="0">
                <a:solidFill>
                  <a:schemeClr val="bg1"/>
                </a:solidFill>
              </a:rPr>
              <a:t>　</a:t>
            </a:r>
            <a:r>
              <a:rPr lang="ja-JP" altLang="en-US" sz="1200" dirty="0" smtClean="0">
                <a:solidFill>
                  <a:schemeClr val="bg1"/>
                </a:solidFill>
              </a:rPr>
              <a:t>　　とき</a:t>
            </a:r>
            <a:r>
              <a:rPr lang="ja-JP" altLang="en-US" sz="1200" dirty="0">
                <a:solidFill>
                  <a:schemeClr val="bg1"/>
                </a:solidFill>
              </a:rPr>
              <a:t>に</a:t>
            </a:r>
            <a:r>
              <a:rPr lang="ja-JP" altLang="en-US" sz="1200" dirty="0" smtClean="0">
                <a:solidFill>
                  <a:schemeClr val="bg1"/>
                </a:solidFill>
              </a:rPr>
              <a:t>も必ず</a:t>
            </a:r>
            <a:r>
              <a:rPr lang="ja-JP" altLang="en-US" sz="1200" dirty="0">
                <a:solidFill>
                  <a:schemeClr val="bg1"/>
                </a:solidFill>
              </a:rPr>
              <a:t>守らないといけないということはありません。</a:t>
            </a:r>
            <a:endParaRPr lang="en-US" altLang="ja-JP" sz="1200" dirty="0">
              <a:solidFill>
                <a:schemeClr val="bg1"/>
              </a:solidFill>
            </a:endParaRPr>
          </a:p>
          <a:p>
            <a:pPr lvl="0">
              <a:spcBef>
                <a:spcPct val="20000"/>
              </a:spcBef>
              <a:buClr>
                <a:srgbClr val="E68422"/>
              </a:buClr>
              <a:buSzPct val="95000"/>
            </a:pPr>
            <a:endParaRPr lang="ja-JP" altLang="en-US" sz="1200" dirty="0">
              <a:solidFill>
                <a:schemeClr val="bg1"/>
              </a:solidFill>
            </a:endParaRPr>
          </a:p>
          <a:p>
            <a:pPr marL="274320" lvl="0" indent="-274320">
              <a:spcBef>
                <a:spcPct val="20000"/>
              </a:spcBef>
              <a:buClr>
                <a:srgbClr val="E68422"/>
              </a:buClr>
              <a:buSzPct val="95000"/>
              <a:buFont typeface="Wingdings 2"/>
              <a:buChar char=""/>
            </a:pPr>
            <a:r>
              <a:rPr lang="ja-JP" altLang="en-US" sz="1200" dirty="0">
                <a:solidFill>
                  <a:schemeClr val="bg1"/>
                </a:solidFill>
              </a:rPr>
              <a:t>このシートの配慮希望は生活についてではなく、働くことについて書くよう</a:t>
            </a:r>
            <a:r>
              <a:rPr lang="ja-JP" altLang="en-US" sz="1200" dirty="0" smtClean="0">
                <a:solidFill>
                  <a:schemeClr val="bg1"/>
                </a:solidFill>
              </a:rPr>
              <a:t>に</a:t>
            </a:r>
            <a:endParaRPr lang="en-US" altLang="ja-JP" sz="1200" dirty="0" smtClean="0">
              <a:solidFill>
                <a:schemeClr val="bg1"/>
              </a:solidFill>
            </a:endParaRPr>
          </a:p>
          <a:p>
            <a:pPr lvl="0">
              <a:spcBef>
                <a:spcPct val="20000"/>
              </a:spcBef>
              <a:buClr>
                <a:srgbClr val="E68422"/>
              </a:buClr>
              <a:buSzPct val="95000"/>
            </a:pPr>
            <a:r>
              <a:rPr lang="ja-JP" altLang="en-US" sz="1200" dirty="0">
                <a:solidFill>
                  <a:schemeClr val="bg1"/>
                </a:solidFill>
              </a:rPr>
              <a:t>　</a:t>
            </a:r>
            <a:r>
              <a:rPr lang="ja-JP" altLang="en-US" sz="1200" dirty="0" smtClean="0">
                <a:solidFill>
                  <a:schemeClr val="bg1"/>
                </a:solidFill>
              </a:rPr>
              <a:t>　　して</a:t>
            </a:r>
            <a:r>
              <a:rPr lang="ja-JP" altLang="en-US" sz="1200" dirty="0">
                <a:solidFill>
                  <a:schemeClr val="bg1"/>
                </a:solidFill>
              </a:rPr>
              <a:t>ください。</a:t>
            </a:r>
            <a:endParaRPr lang="en-US" altLang="ja-JP" sz="1200" dirty="0">
              <a:solidFill>
                <a:schemeClr val="bg1"/>
              </a:solidFill>
            </a:endParaRPr>
          </a:p>
        </p:txBody>
      </p:sp>
    </p:spTree>
    <p:extLst>
      <p:ext uri="{BB962C8B-B14F-4D97-AF65-F5344CB8AC3E}">
        <p14:creationId xmlns:p14="http://schemas.microsoft.com/office/powerpoint/2010/main" val="2311482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32656" y="1619672"/>
            <a:ext cx="6136886" cy="7344816"/>
          </a:xfrm>
        </p:spPr>
        <p:txBody>
          <a:bodyPr>
            <a:normAutofit/>
          </a:bodyPr>
          <a:lstStyle/>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平成２８年４月から、雇用主は</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障がい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者に対して「合理的配慮の提供」をしなければならないとなりました。</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「合理的配慮の提供」とは、能力を発揮して働くために必要な配慮を職場と障がいのある方が話し合って働きやすくしていく、ということです。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配慮は必要なことですが、このような不安があるかもしれません。</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　　例：</a:t>
            </a: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スロープをつける、難しい言葉は簡単な言葉にしてもらう、</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面接時に支援者にいてもらう、通勤ラッシュの時間を避ける、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休憩時間を何回かに分けて取る、アラームの使用を認めてもらう、等</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また、経験や状況によって最初に伝えた配慮はいらなくなったり、新しく配慮が必要となることがでてきたり等変化がある</a:t>
            </a:r>
            <a:r>
              <a:rPr lang="ja-JP" altLang="en-US" sz="1200" dirty="0">
                <a:solidFill>
                  <a:prstClr val="black"/>
                </a:solidFill>
                <a:latin typeface="ＭＳ ゴシック" panose="020B0609070205080204" pitchFamily="49" charset="-128"/>
                <a:ea typeface="ＭＳ ゴシック" panose="020B0609070205080204" pitchFamily="49" charset="-128"/>
              </a:rPr>
              <a:t>ので</a:t>
            </a:r>
            <a:r>
              <a:rPr lang="ja-JP" altLang="en-US" sz="1200" dirty="0" smtClean="0">
                <a:solidFill>
                  <a:prstClr val="black"/>
                </a:solidFill>
                <a:latin typeface="ＭＳ ゴシック" panose="020B0609070205080204" pitchFamily="49" charset="-128"/>
                <a:ea typeface="ＭＳ ゴシック" panose="020B0609070205080204" pitchFamily="49" charset="-128"/>
              </a:rPr>
              <a:t>、定期的に状況の確認をするために面談を行うことは大切なことです。</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476672" y="2699792"/>
            <a:ext cx="5976664" cy="830997"/>
          </a:xfrm>
          <a:prstGeom prst="rect">
            <a:avLst/>
          </a:prstGeom>
          <a:noFill/>
          <a:ln w="31750">
            <a:solidFill>
              <a:schemeClr val="tx1"/>
            </a:solidFill>
            <a:prstDash val="sysDash"/>
          </a:ln>
        </p:spPr>
        <p:txBody>
          <a:bodyPr wrap="square" rtlCol="0">
            <a:spAutoFit/>
          </a:bodyPr>
          <a:lstStyle/>
          <a:p>
            <a:pPr>
              <a:buClr>
                <a:srgbClr val="E68422"/>
              </a:buClr>
            </a:pPr>
            <a:r>
              <a:rPr lang="ja-JP" altLang="en-US" sz="1200" dirty="0">
                <a:solidFill>
                  <a:prstClr val="black"/>
                </a:solidFill>
                <a:latin typeface="ＭＳ ゴシック" panose="020B0609070205080204" pitchFamily="49" charset="-128"/>
                <a:ea typeface="ＭＳ ゴシック" panose="020B0609070205080204" pitchFamily="49" charset="-128"/>
              </a:rPr>
              <a:t>職場</a:t>
            </a:r>
            <a:r>
              <a:rPr lang="ja-JP" altLang="en-US" sz="1200" dirty="0" smtClean="0">
                <a:solidFill>
                  <a:prstClr val="black"/>
                </a:solidFill>
                <a:latin typeface="ＭＳ ゴシック" panose="020B0609070205080204" pitchFamily="49" charset="-128"/>
                <a:ea typeface="ＭＳ ゴシック" panose="020B0609070205080204" pitchFamily="49" charset="-128"/>
              </a:rPr>
              <a:t>で能力を発揮するために必要なことがあるかどうかについて、次のようになっています。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285750" indent="-285750">
              <a:buClr>
                <a:srgbClr val="E68422"/>
              </a:buClr>
              <a:buFont typeface="Arial" panose="020B0604020202020204" pitchFamily="34" charset="0"/>
              <a:buChar char="•"/>
            </a:pPr>
            <a:r>
              <a:rPr lang="ja-JP" altLang="en-US" sz="1200" dirty="0" smtClean="0">
                <a:solidFill>
                  <a:prstClr val="black"/>
                </a:solidFill>
                <a:latin typeface="ＭＳ ゴシック" panose="020B0609070205080204" pitchFamily="49" charset="-128"/>
                <a:ea typeface="ＭＳ ゴシック" panose="020B0609070205080204" pitchFamily="49" charset="-128"/>
              </a:rPr>
              <a:t>求人に応募するとき・働き始める時</a:t>
            </a:r>
            <a:r>
              <a:rPr lang="ja-JP" altLang="en-US" sz="1200" dirty="0">
                <a:solidFill>
                  <a:prstClr val="black"/>
                </a:solidFill>
                <a:latin typeface="ＭＳ ゴシック" panose="020B0609070205080204" pitchFamily="49" charset="-128"/>
                <a:ea typeface="ＭＳ ゴシック" panose="020B0609070205080204" pitchFamily="49" charset="-128"/>
              </a:rPr>
              <a:t>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は、障</a:t>
            </a:r>
            <a:r>
              <a:rPr lang="ja-JP" altLang="en-US" sz="1200" dirty="0">
                <a:solidFill>
                  <a:prstClr val="black"/>
                </a:solidFill>
                <a:latin typeface="ＭＳ ゴシック" panose="020B0609070205080204" pitchFamily="49" charset="-128"/>
                <a:ea typeface="ＭＳ ゴシック" panose="020B0609070205080204" pitchFamily="49" charset="-128"/>
              </a:rPr>
              <a:t>がいのある方から事業主</a:t>
            </a:r>
            <a:r>
              <a:rPr lang="ja-JP" altLang="en-US" sz="1200" dirty="0" smtClean="0">
                <a:solidFill>
                  <a:prstClr val="black"/>
                </a:solidFill>
                <a:latin typeface="ＭＳ ゴシック" panose="020B0609070205080204" pitchFamily="49" charset="-128"/>
                <a:ea typeface="ＭＳ ゴシック" panose="020B0609070205080204" pitchFamily="49" charset="-128"/>
              </a:rPr>
              <a:t>に</a:t>
            </a:r>
            <a:r>
              <a:rPr lang="ja-JP" altLang="en-US" sz="1200" dirty="0">
                <a:solidFill>
                  <a:prstClr val="black"/>
                </a:solidFill>
                <a:latin typeface="ＭＳ ゴシック" panose="020B0609070205080204" pitchFamily="49" charset="-128"/>
                <a:ea typeface="ＭＳ ゴシック" panose="020B0609070205080204" pitchFamily="49" charset="-128"/>
              </a:rPr>
              <a:t>伝える</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285750" indent="-285750">
              <a:buClr>
                <a:srgbClr val="E68422"/>
              </a:buClr>
              <a:buFont typeface="Arial" panose="020B0604020202020204" pitchFamily="34" charset="0"/>
              <a:buChar char="•"/>
            </a:pPr>
            <a:r>
              <a:rPr lang="ja-JP" altLang="en-US" sz="1200" dirty="0">
                <a:solidFill>
                  <a:prstClr val="black"/>
                </a:solidFill>
                <a:latin typeface="ＭＳ ゴシック" panose="020B0609070205080204" pitchFamily="49" charset="-128"/>
                <a:ea typeface="ＭＳ ゴシック" panose="020B0609070205080204" pitchFamily="49" charset="-128"/>
              </a:rPr>
              <a:t>働き始めた</a:t>
            </a:r>
            <a:r>
              <a:rPr lang="ja-JP" altLang="en-US" sz="1200" dirty="0" smtClean="0">
                <a:solidFill>
                  <a:prstClr val="black"/>
                </a:solidFill>
                <a:latin typeface="ＭＳ ゴシック" panose="020B0609070205080204" pitchFamily="49" charset="-128"/>
                <a:ea typeface="ＭＳ ゴシック" panose="020B0609070205080204" pitchFamily="49" charset="-128"/>
              </a:rPr>
              <a:t>後は、事業</a:t>
            </a:r>
            <a:r>
              <a:rPr lang="ja-JP" altLang="en-US" sz="1200" dirty="0">
                <a:solidFill>
                  <a:prstClr val="black"/>
                </a:solidFill>
                <a:latin typeface="ＭＳ ゴシック" panose="020B0609070205080204" pitchFamily="49" charset="-128"/>
                <a:ea typeface="ＭＳ ゴシック" panose="020B0609070205080204" pitchFamily="49" charset="-128"/>
              </a:rPr>
              <a:t>主から障がいのある方に対し確</a:t>
            </a:r>
            <a:r>
              <a:rPr lang="ja-JP" altLang="en-US" sz="1200" dirty="0" smtClean="0">
                <a:solidFill>
                  <a:prstClr val="black"/>
                </a:solidFill>
                <a:latin typeface="ＭＳ ゴシック" panose="020B0609070205080204" pitchFamily="49" charset="-128"/>
                <a:ea typeface="ＭＳ ゴシック" panose="020B0609070205080204" pitchFamily="49" charset="-128"/>
              </a:rPr>
              <a:t>認する</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grpSp>
        <p:nvGrpSpPr>
          <p:cNvPr id="2" name="グループ化 1"/>
          <p:cNvGrpSpPr/>
          <p:nvPr/>
        </p:nvGrpSpPr>
        <p:grpSpPr>
          <a:xfrm>
            <a:off x="343349" y="4212389"/>
            <a:ext cx="6159669" cy="2895146"/>
            <a:chOff x="343349" y="4212389"/>
            <a:chExt cx="6159669" cy="2895146"/>
          </a:xfrm>
        </p:grpSpPr>
        <p:sp>
          <p:nvSpPr>
            <p:cNvPr id="5" name="角丸四角形 4"/>
            <p:cNvSpPr/>
            <p:nvPr/>
          </p:nvSpPr>
          <p:spPr>
            <a:xfrm>
              <a:off x="343349" y="5868144"/>
              <a:ext cx="6159669" cy="1239391"/>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343349" y="4212389"/>
              <a:ext cx="6159669" cy="99658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14727" y="4291132"/>
              <a:ext cx="831708"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事業主</a:t>
              </a:r>
              <a:endParaRPr kumimoji="1" lang="ja-JP" altLang="en-US" sz="1200" dirty="0">
                <a:latin typeface="+mj-ea"/>
                <a:ea typeface="+mj-ea"/>
              </a:endParaRPr>
            </a:p>
          </p:txBody>
        </p:sp>
        <p:sp>
          <p:nvSpPr>
            <p:cNvPr id="8" name="角丸四角形 7"/>
            <p:cNvSpPr/>
            <p:nvPr/>
          </p:nvSpPr>
          <p:spPr>
            <a:xfrm>
              <a:off x="3468438" y="4291132"/>
              <a:ext cx="1414547"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障がいのある方</a:t>
              </a:r>
              <a:endParaRPr kumimoji="1" lang="ja-JP" altLang="en-US" sz="1200" dirty="0">
                <a:latin typeface="+mj-ea"/>
                <a:ea typeface="+mj-ea"/>
              </a:endParaRPr>
            </a:p>
          </p:txBody>
        </p:sp>
        <p:sp>
          <p:nvSpPr>
            <p:cNvPr id="9" name="コンテンツ プレースホルダー 2"/>
            <p:cNvSpPr txBox="1">
              <a:spLocks/>
            </p:cNvSpPr>
            <p:nvPr/>
          </p:nvSpPr>
          <p:spPr>
            <a:xfrm>
              <a:off x="506271" y="6143978"/>
              <a:ext cx="2809506" cy="86140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障</a:t>
              </a:r>
              <a:r>
                <a:rPr lang="ja-JP" altLang="en-US" sz="1200" dirty="0" smtClean="0">
                  <a:solidFill>
                    <a:prstClr val="black"/>
                  </a:solidFill>
                  <a:latin typeface="ＭＳ ゴシック" panose="020B0609070205080204" pitchFamily="49" charset="-128"/>
                  <a:ea typeface="ＭＳ ゴシック" panose="020B0609070205080204" pitchFamily="49" charset="-128"/>
                </a:rPr>
                <a:t>がいのある方がどのような配慮が</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必要かを知り、大きな負担とならない</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範囲で対応できるかを判断したり、</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代わりにできることを提案する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10" name="コンテンツ プレースホルダー 2"/>
            <p:cNvSpPr txBox="1">
              <a:spLocks/>
            </p:cNvSpPr>
            <p:nvPr/>
          </p:nvSpPr>
          <p:spPr>
            <a:xfrm>
              <a:off x="3548396" y="6143978"/>
              <a:ext cx="2815952" cy="93161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事業主に対して、まずはセルフケア（</a:t>
              </a:r>
              <a:r>
                <a:rPr lang="ja-JP" altLang="en-US" sz="1200" dirty="0">
                  <a:solidFill>
                    <a:prstClr val="black"/>
                  </a:solidFill>
                  <a:latin typeface="ＭＳ ゴシック" panose="020B0609070205080204" pitchFamily="49" charset="-128"/>
                  <a:ea typeface="ＭＳ ゴシック" panose="020B0609070205080204" pitchFamily="49" charset="-128"/>
                </a:rPr>
                <a:t>自分なり</a:t>
              </a:r>
              <a:r>
                <a:rPr lang="ja-JP" altLang="en-US" sz="1200" dirty="0" smtClean="0">
                  <a:solidFill>
                    <a:prstClr val="black"/>
                  </a:solidFill>
                  <a:latin typeface="ＭＳ ゴシック" panose="020B0609070205080204" pitchFamily="49" charset="-128"/>
                  <a:ea typeface="ＭＳ ゴシック" panose="020B0609070205080204" pitchFamily="49" charset="-128"/>
                </a:rPr>
                <a:t>の</a:t>
              </a:r>
              <a:r>
                <a:rPr lang="ja-JP" altLang="en-US" sz="1200" dirty="0">
                  <a:solidFill>
                    <a:prstClr val="black"/>
                  </a:solidFill>
                  <a:latin typeface="ＭＳ ゴシック" panose="020B0609070205080204" pitchFamily="49" charset="-128"/>
                  <a:ea typeface="ＭＳ ゴシック" panose="020B0609070205080204" pitchFamily="49" charset="-128"/>
                </a:rPr>
                <a:t>方法</a:t>
              </a:r>
              <a:r>
                <a:rPr lang="ja-JP" altLang="en-US" sz="1200" dirty="0" smtClean="0">
                  <a:solidFill>
                    <a:prstClr val="black"/>
                  </a:solidFill>
                  <a:latin typeface="ＭＳ ゴシック" panose="020B0609070205080204" pitchFamily="49" charset="-128"/>
                  <a:ea typeface="ＭＳ ゴシック" panose="020B0609070205080204" pitchFamily="49" charset="-128"/>
                </a:rPr>
                <a:t>や工夫）を</a:t>
              </a:r>
              <a:r>
                <a:rPr lang="ja-JP" altLang="en-US" sz="1200" dirty="0">
                  <a:solidFill>
                    <a:prstClr val="black"/>
                  </a:solidFill>
                  <a:latin typeface="ＭＳ ゴシック" panose="020B0609070205080204" pitchFamily="49" charset="-128"/>
                  <a:ea typeface="ＭＳ ゴシック" panose="020B0609070205080204" pitchFamily="49" charset="-128"/>
                </a:rPr>
                <a:t>し</a:t>
              </a:r>
              <a:r>
                <a:rPr lang="ja-JP" altLang="en-US" sz="1200" dirty="0" smtClean="0">
                  <a:solidFill>
                    <a:prstClr val="black"/>
                  </a:solidFill>
                  <a:latin typeface="ＭＳ ゴシック" panose="020B0609070205080204" pitchFamily="49" charset="-128"/>
                  <a:ea typeface="ＭＳ ゴシック" panose="020B0609070205080204" pitchFamily="49" charset="-128"/>
                </a:rPr>
                <a:t>た上で、能力を発揮するための適切な配慮希望を伝える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11" name="コンテンツ プレースホルダー 2"/>
            <p:cNvSpPr txBox="1">
              <a:spLocks/>
            </p:cNvSpPr>
            <p:nvPr/>
          </p:nvSpPr>
          <p:spPr>
            <a:xfrm>
              <a:off x="3374644" y="4479017"/>
              <a:ext cx="2989704" cy="64434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できない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面が</a:t>
              </a:r>
              <a:r>
                <a:rPr lang="ja-JP" altLang="en-US" sz="1200" dirty="0">
                  <a:solidFill>
                    <a:prstClr val="black"/>
                  </a:solidFill>
                  <a:latin typeface="ＭＳ ゴシック" panose="020B0609070205080204" pitchFamily="49" charset="-128"/>
                  <a:ea typeface="ＭＳ ゴシック" panose="020B0609070205080204" pitchFamily="49" charset="-128"/>
                </a:rPr>
                <a:t>目立って</a:t>
              </a:r>
              <a:r>
                <a:rPr lang="ja-JP" altLang="en-US" sz="1200" dirty="0" smtClean="0">
                  <a:solidFill>
                    <a:prstClr val="black"/>
                  </a:solidFill>
                  <a:latin typeface="ＭＳ ゴシック" panose="020B0609070205080204" pitchFamily="49" charset="-128"/>
                  <a:ea typeface="ＭＳ ゴシック" panose="020B0609070205080204" pitchFamily="49" charset="-128"/>
                </a:rPr>
                <a:t>しまわない</a:t>
              </a:r>
              <a:r>
                <a:rPr lang="ja-JP" altLang="en-US" sz="1200" dirty="0">
                  <a:solidFill>
                    <a:prstClr val="black"/>
                  </a:solidFill>
                  <a:latin typeface="ＭＳ ゴシック" panose="020B0609070205080204" pitchFamily="49" charset="-128"/>
                  <a:ea typeface="ＭＳ ゴシック" panose="020B0609070205080204" pitchFamily="49" charset="-128"/>
                </a:rPr>
                <a:t>か</a:t>
              </a: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どのように伝えればよい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grpSp>
          <p:nvGrpSpPr>
            <p:cNvPr id="12" name="グループ化 11"/>
            <p:cNvGrpSpPr/>
            <p:nvPr/>
          </p:nvGrpSpPr>
          <p:grpSpPr>
            <a:xfrm>
              <a:off x="2200490" y="5298751"/>
              <a:ext cx="2241919" cy="435993"/>
              <a:chOff x="2150808" y="3995935"/>
              <a:chExt cx="2241919" cy="435993"/>
            </a:xfrm>
          </p:grpSpPr>
          <p:sp>
            <p:nvSpPr>
              <p:cNvPr id="13" name="二等辺三角形 12"/>
              <p:cNvSpPr/>
              <p:nvPr/>
            </p:nvSpPr>
            <p:spPr>
              <a:xfrm rot="10800000">
                <a:off x="2155877" y="4035884"/>
                <a:ext cx="2027182" cy="396044"/>
              </a:xfrm>
              <a:prstGeom prst="triangle">
                <a:avLst/>
              </a:prstGeom>
              <a:gradFill flip="none" rotWithShape="1">
                <a:gsLst>
                  <a:gs pos="100000">
                    <a:schemeClr val="accent1">
                      <a:tint val="66000"/>
                      <a:satMod val="160000"/>
                    </a:schemeClr>
                  </a:gs>
                  <a:gs pos="47000">
                    <a:schemeClr val="accent1">
                      <a:tint val="44500"/>
                      <a:satMod val="160000"/>
                    </a:schemeClr>
                  </a:gs>
                  <a:gs pos="21000">
                    <a:schemeClr val="accent1">
                      <a:tint val="23500"/>
                      <a:satMod val="160000"/>
                    </a:schemeClr>
                  </a:gs>
                </a:gsLst>
                <a:lin ang="16200000" scaled="1"/>
                <a:tileRect/>
              </a:gradFill>
              <a:ln w="3175">
                <a:gradFill flip="none" rotWithShape="1">
                  <a:gsLst>
                    <a:gs pos="0">
                      <a:schemeClr val="accent1">
                        <a:tint val="66000"/>
                        <a:satMod val="160000"/>
                      </a:schemeClr>
                    </a:gs>
                    <a:gs pos="50000">
                      <a:schemeClr val="tx2"/>
                    </a:gs>
                    <a:gs pos="100000">
                      <a:schemeClr val="accent1">
                        <a:tint val="23500"/>
                        <a:satMod val="16000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150808" y="3995935"/>
                <a:ext cx="2241919"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以下のことが大切です</a:t>
                </a:r>
                <a:endParaRPr kumimoji="1" lang="ja-JP" altLang="en-US" sz="1400" dirty="0">
                  <a:latin typeface="ＭＳ ゴシック" panose="020B0609070205080204" pitchFamily="49" charset="-128"/>
                  <a:ea typeface="ＭＳ ゴシック" panose="020B0609070205080204" pitchFamily="49" charset="-128"/>
                </a:endParaRPr>
              </a:p>
            </p:txBody>
          </p:sp>
        </p:grpSp>
        <p:sp>
          <p:nvSpPr>
            <p:cNvPr id="15" name="角丸四角形 14"/>
            <p:cNvSpPr/>
            <p:nvPr/>
          </p:nvSpPr>
          <p:spPr>
            <a:xfrm>
              <a:off x="399026" y="5944158"/>
              <a:ext cx="831708"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事業主</a:t>
              </a:r>
              <a:endParaRPr kumimoji="1" lang="ja-JP" altLang="en-US" sz="1200" dirty="0">
                <a:latin typeface="+mj-ea"/>
                <a:ea typeface="+mj-ea"/>
              </a:endParaRPr>
            </a:p>
          </p:txBody>
        </p:sp>
        <p:sp>
          <p:nvSpPr>
            <p:cNvPr id="16" name="角丸四角形 15"/>
            <p:cNvSpPr/>
            <p:nvPr/>
          </p:nvSpPr>
          <p:spPr>
            <a:xfrm>
              <a:off x="3452737" y="5944158"/>
              <a:ext cx="1414547"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障がいのある方</a:t>
              </a:r>
              <a:endParaRPr kumimoji="1" lang="ja-JP" altLang="en-US" sz="1200" dirty="0">
                <a:latin typeface="+mj-ea"/>
                <a:ea typeface="+mj-ea"/>
              </a:endParaRPr>
            </a:p>
          </p:txBody>
        </p:sp>
        <p:sp>
          <p:nvSpPr>
            <p:cNvPr id="17" name="コンテンツ プレースホルダー 2"/>
            <p:cNvSpPr txBox="1">
              <a:spLocks/>
            </p:cNvSpPr>
            <p:nvPr/>
          </p:nvSpPr>
          <p:spPr>
            <a:xfrm>
              <a:off x="506884" y="4471557"/>
              <a:ext cx="2989704" cy="64434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たくさんの無理な要求をされないか</a:t>
              </a: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　どのように聞き取りをすればよいか</a:t>
              </a: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　どんな準備が必要なのか</a:t>
              </a:r>
            </a:p>
            <a:p>
              <a:pPr mar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grpSp>
      <p:sp>
        <p:nvSpPr>
          <p:cNvPr id="19" name="タイトル 1"/>
          <p:cNvSpPr txBox="1">
            <a:spLocks/>
          </p:cNvSpPr>
          <p:nvPr/>
        </p:nvSpPr>
        <p:spPr>
          <a:xfrm>
            <a:off x="458597" y="683566"/>
            <a:ext cx="6172200" cy="632467"/>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2F5897"/>
                </a:solidFill>
                <a:effectLst/>
                <a:uLnTx/>
                <a:uFillTx/>
                <a:latin typeface="Calibri"/>
                <a:ea typeface="ＭＳ Ｐゴシック"/>
                <a:cs typeface="+mj-cs"/>
              </a:rPr>
              <a:t>合理的配慮の提供義務について</a:t>
            </a:r>
            <a:endParaRPr kumimoji="1" lang="ja-JP" altLang="en-US" sz="2000" b="0" i="0" u="none" strike="noStrike" kern="1200" cap="none" spc="0" normalizeH="0" baseline="0" noProof="0" dirty="0">
              <a:ln>
                <a:noFill/>
              </a:ln>
              <a:solidFill>
                <a:srgbClr val="2F5897"/>
              </a:solidFill>
              <a:effectLst/>
              <a:uLnTx/>
              <a:uFillTx/>
              <a:latin typeface="Calibri"/>
              <a:ea typeface="ＭＳ Ｐゴシック"/>
              <a:cs typeface="+mj-cs"/>
            </a:endParaRPr>
          </a:p>
        </p:txBody>
      </p:sp>
    </p:spTree>
    <p:extLst>
      <p:ext uri="{BB962C8B-B14F-4D97-AF65-F5344CB8AC3E}">
        <p14:creationId xmlns:p14="http://schemas.microsoft.com/office/powerpoint/2010/main" val="1215342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タイトル 1"/>
          <p:cNvSpPr txBox="1">
            <a:spLocks/>
          </p:cNvSpPr>
          <p:nvPr/>
        </p:nvSpPr>
        <p:spPr>
          <a:xfrm>
            <a:off x="499954" y="539552"/>
            <a:ext cx="6172200" cy="632467"/>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2F5897"/>
                </a:solidFill>
                <a:effectLst/>
                <a:uLnTx/>
                <a:uFillTx/>
                <a:latin typeface="Calibri"/>
                <a:ea typeface="ＭＳ Ｐゴシック"/>
                <a:cs typeface="+mj-cs"/>
              </a:rPr>
              <a:t>記入するときの注意点</a:t>
            </a:r>
            <a:endParaRPr kumimoji="1" lang="ja-JP" altLang="en-US" sz="2000" b="0" i="0" u="none" strike="noStrike" kern="1200" cap="none" spc="0" normalizeH="0" baseline="0" noProof="0" dirty="0">
              <a:ln>
                <a:noFill/>
              </a:ln>
              <a:solidFill>
                <a:srgbClr val="2F5897"/>
              </a:solidFill>
              <a:effectLst/>
              <a:uLnTx/>
              <a:uFillTx/>
              <a:latin typeface="Calibri"/>
              <a:ea typeface="ＭＳ Ｐゴシック"/>
              <a:cs typeface="+mj-cs"/>
            </a:endParaRPr>
          </a:p>
        </p:txBody>
      </p:sp>
      <p:sp>
        <p:nvSpPr>
          <p:cNvPr id="30" name="テキスト ボックス 29"/>
          <p:cNvSpPr txBox="1"/>
          <p:nvPr/>
        </p:nvSpPr>
        <p:spPr>
          <a:xfrm>
            <a:off x="315092" y="1403648"/>
            <a:ext cx="6159670" cy="830997"/>
          </a:xfrm>
          <a:prstGeom prst="rect">
            <a:avLst/>
          </a:prstGeom>
          <a:noFill/>
          <a:ln w="25400">
            <a:solidFill>
              <a:schemeClr val="accent1">
                <a:shade val="50000"/>
              </a:schemeClr>
            </a:solidFill>
          </a:ln>
        </p:spPr>
        <p:txBody>
          <a:bodyPr wrap="square" rtlCol="0">
            <a:spAutoFit/>
          </a:bodyPr>
          <a:lstStyle/>
          <a:p>
            <a:r>
              <a:rPr lang="ja-JP" altLang="en-US" sz="1200" dirty="0">
                <a:latin typeface="ＭＳ ゴシック" panose="020B0609070205080204" pitchFamily="49" charset="-128"/>
                <a:ea typeface="ＭＳ ゴシック" panose="020B0609070205080204" pitchFamily="49" charset="-128"/>
              </a:rPr>
              <a:t>この</a:t>
            </a:r>
            <a:r>
              <a:rPr lang="ja-JP" altLang="ja-JP" sz="1200" dirty="0" smtClean="0">
                <a:latin typeface="ＭＳ ゴシック" panose="020B0609070205080204" pitchFamily="49" charset="-128"/>
                <a:ea typeface="ＭＳ ゴシック" panose="020B0609070205080204" pitchFamily="49" charset="-128"/>
              </a:rPr>
              <a:t>シート</a:t>
            </a:r>
            <a:r>
              <a:rPr lang="ja-JP" altLang="ja-JP" sz="1200" dirty="0">
                <a:latin typeface="ＭＳ ゴシック" panose="020B0609070205080204" pitchFamily="49" charset="-128"/>
                <a:ea typeface="ＭＳ ゴシック" panose="020B0609070205080204" pitchFamily="49" charset="-128"/>
              </a:rPr>
              <a:t>では障がいのある方</a:t>
            </a:r>
            <a:r>
              <a:rPr lang="ja-JP" altLang="ja-JP" sz="1200" dirty="0" smtClean="0">
                <a:latin typeface="ＭＳ ゴシック" panose="020B0609070205080204" pitchFamily="49" charset="-128"/>
                <a:ea typeface="ＭＳ ゴシック" panose="020B0609070205080204" pitchFamily="49" charset="-128"/>
              </a:rPr>
              <a:t>の「</a:t>
            </a:r>
            <a:r>
              <a:rPr lang="ja-JP" altLang="ja-JP" sz="1200" dirty="0">
                <a:latin typeface="ＭＳ ゴシック" panose="020B0609070205080204" pitchFamily="49" charset="-128"/>
                <a:ea typeface="ＭＳ ゴシック" panose="020B0609070205080204" pitchFamily="49" charset="-128"/>
              </a:rPr>
              <a:t>能力の</a:t>
            </a:r>
            <a:r>
              <a:rPr lang="ja-JP" altLang="ja-JP" sz="1200" dirty="0" smtClean="0">
                <a:latin typeface="ＭＳ ゴシック" panose="020B0609070205080204" pitchFamily="49" charset="-128"/>
                <a:ea typeface="ＭＳ ゴシック" panose="020B0609070205080204" pitchFamily="49" charset="-128"/>
              </a:rPr>
              <a:t>発揮</a:t>
            </a:r>
            <a:r>
              <a:rPr lang="ja-JP" altLang="en-US" sz="1200" dirty="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成長</a:t>
            </a:r>
            <a:r>
              <a:rPr lang="ja-JP" altLang="ja-JP" sz="1200" dirty="0">
                <a:latin typeface="ＭＳ ゴシック" panose="020B0609070205080204" pitchFamily="49" charset="-128"/>
                <a:ea typeface="ＭＳ ゴシック" panose="020B0609070205080204" pitchFamily="49" charset="-128"/>
              </a:rPr>
              <a:t>の気持ち</a:t>
            </a:r>
            <a:r>
              <a:rPr lang="ja-JP" altLang="ja-JP" sz="1200" dirty="0" smtClean="0">
                <a:latin typeface="ＭＳ ゴシック" panose="020B0609070205080204" pitchFamily="49" charset="-128"/>
                <a:ea typeface="ＭＳ ゴシック" panose="020B0609070205080204" pitchFamily="49" charset="-128"/>
              </a:rPr>
              <a:t>」を</a:t>
            </a:r>
            <a:r>
              <a:rPr lang="ja-JP" altLang="ja-JP" sz="1200" dirty="0">
                <a:latin typeface="ＭＳ ゴシック" panose="020B0609070205080204" pitchFamily="49" charset="-128"/>
                <a:ea typeface="ＭＳ ゴシック" panose="020B0609070205080204" pitchFamily="49" charset="-128"/>
              </a:rPr>
              <a:t>基礎とし</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r>
              <a:rPr lang="ja-JP" altLang="ja-JP" sz="1200" dirty="0" smtClean="0">
                <a:latin typeface="ＭＳ ゴシック" panose="020B0609070205080204" pitchFamily="49" charset="-128"/>
                <a:ea typeface="ＭＳ ゴシック" panose="020B0609070205080204" pitchFamily="49" charset="-128"/>
              </a:rPr>
              <a:t>苦手</a:t>
            </a:r>
            <a:r>
              <a:rPr lang="ja-JP" altLang="ja-JP" sz="1200" dirty="0">
                <a:latin typeface="ＭＳ ゴシック" panose="020B0609070205080204" pitchFamily="49" charset="-128"/>
                <a:ea typeface="ＭＳ ゴシック" panose="020B0609070205080204" pitchFamily="49" charset="-128"/>
              </a:rPr>
              <a:t>なこと</a:t>
            </a:r>
            <a:r>
              <a:rPr lang="ja-JP" altLang="ja-JP" sz="1200" dirty="0" smtClean="0">
                <a:latin typeface="ＭＳ ゴシック" panose="020B0609070205080204" pitchFamily="49" charset="-128"/>
                <a:ea typeface="ＭＳ ゴシック" panose="020B0609070205080204" pitchFamily="49" charset="-128"/>
              </a:rPr>
              <a:t>を</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セルフケア</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できる</a:t>
            </a:r>
            <a:r>
              <a:rPr lang="ja-JP" altLang="ja-JP" sz="1200" dirty="0">
                <a:latin typeface="ＭＳ ゴシック" panose="020B0609070205080204" pitchFamily="49" charset="-128"/>
                <a:ea typeface="ＭＳ ゴシック" panose="020B0609070205080204" pitchFamily="49" charset="-128"/>
              </a:rPr>
              <a:t>ことを伝えながら</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r>
              <a:rPr lang="ja-JP" altLang="ja-JP" sz="1200" dirty="0">
                <a:latin typeface="ＭＳ ゴシック" panose="020B0609070205080204" pitchFamily="49" charset="-128"/>
                <a:ea typeface="ＭＳ ゴシック" panose="020B0609070205080204" pitchFamily="49" charset="-128"/>
              </a:rPr>
              <a:t>事業</a:t>
            </a:r>
            <a:r>
              <a:rPr lang="ja-JP" altLang="ja-JP" sz="1200" dirty="0" smtClean="0">
                <a:latin typeface="ＭＳ ゴシック" panose="020B0609070205080204" pitchFamily="49" charset="-128"/>
                <a:ea typeface="ＭＳ ゴシック" panose="020B0609070205080204" pitchFamily="49" charset="-128"/>
              </a:rPr>
              <a:t>主</a:t>
            </a:r>
            <a:r>
              <a:rPr lang="ja-JP" altLang="en-US" sz="1200" dirty="0" smtClean="0">
                <a:latin typeface="ＭＳ ゴシック" panose="020B0609070205080204" pitchFamily="49" charset="-128"/>
                <a:ea typeface="ＭＳ ゴシック" panose="020B0609070205080204" pitchFamily="49" charset="-128"/>
              </a:rPr>
              <a:t>に働く上</a:t>
            </a:r>
            <a:r>
              <a:rPr lang="ja-JP" altLang="ja-JP" sz="1200" dirty="0" smtClean="0">
                <a:latin typeface="ＭＳ ゴシック" panose="020B0609070205080204" pitchFamily="49" charset="-128"/>
                <a:ea typeface="ＭＳ ゴシック" panose="020B0609070205080204" pitchFamily="49" charset="-128"/>
              </a:rPr>
              <a:t>で</a:t>
            </a:r>
            <a:r>
              <a:rPr lang="ja-JP" altLang="en-US" sz="1200" dirty="0" smtClean="0">
                <a:latin typeface="ＭＳ ゴシック" panose="020B0609070205080204" pitchFamily="49" charset="-128"/>
                <a:ea typeface="ＭＳ ゴシック" panose="020B0609070205080204" pitchFamily="49" charset="-128"/>
              </a:rPr>
              <a:t>必要な「</a:t>
            </a:r>
            <a:r>
              <a:rPr lang="ja-JP" altLang="ja-JP" sz="1200" dirty="0" smtClean="0">
                <a:latin typeface="ＭＳ ゴシック" panose="020B0609070205080204" pitchFamily="49" charset="-128"/>
                <a:ea typeface="ＭＳ ゴシック" panose="020B0609070205080204" pitchFamily="49" charset="-128"/>
              </a:rPr>
              <a:t>配慮</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を</a:t>
            </a:r>
            <a:r>
              <a:rPr lang="ja-JP" altLang="en-US" sz="1200" dirty="0" smtClean="0">
                <a:latin typeface="ＭＳ ゴシック" panose="020B0609070205080204" pitchFamily="49" charset="-128"/>
                <a:ea typeface="ＭＳ ゴシック" panose="020B0609070205080204" pitchFamily="49" charset="-128"/>
              </a:rPr>
              <a:t>伝え、</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一方的な要求ではなく、お互いに状況を理解する手段</a:t>
            </a:r>
            <a:r>
              <a:rPr lang="ja-JP" altLang="ja-JP" sz="1200" dirty="0" smtClean="0">
                <a:latin typeface="ＭＳ ゴシック" panose="020B0609070205080204" pitchFamily="49" charset="-128"/>
                <a:ea typeface="ＭＳ ゴシック" panose="020B0609070205080204" pitchFamily="49" charset="-128"/>
              </a:rPr>
              <a:t>として</a:t>
            </a:r>
            <a:r>
              <a:rPr lang="ja-JP" altLang="ja-JP" sz="1200" dirty="0">
                <a:latin typeface="ＭＳ ゴシック" panose="020B0609070205080204" pitchFamily="49" charset="-128"/>
                <a:ea typeface="ＭＳ ゴシック" panose="020B0609070205080204" pitchFamily="49" charset="-128"/>
              </a:rPr>
              <a:t>活用</a:t>
            </a:r>
            <a:r>
              <a:rPr lang="ja-JP" altLang="ja-JP" sz="1200" dirty="0" smtClean="0">
                <a:latin typeface="ＭＳ ゴシック" panose="020B0609070205080204" pitchFamily="49" charset="-128"/>
                <a:ea typeface="ＭＳ ゴシック" panose="020B0609070205080204" pitchFamily="49" charset="-128"/>
              </a:rPr>
              <a:t>して</a:t>
            </a:r>
            <a:r>
              <a:rPr lang="ja-JP" altLang="en-US" sz="1200" dirty="0" smtClean="0">
                <a:latin typeface="ＭＳ ゴシック" panose="020B0609070205080204" pitchFamily="49" charset="-128"/>
                <a:ea typeface="ＭＳ ゴシック" panose="020B0609070205080204" pitchFamily="49" charset="-128"/>
              </a:rPr>
              <a:t>ください</a:t>
            </a:r>
            <a:r>
              <a:rPr lang="ja-JP" altLang="ja-JP" sz="1200" dirty="0" smtClean="0">
                <a:latin typeface="ＭＳ ゴシック" panose="020B0609070205080204" pitchFamily="49" charset="-128"/>
                <a:ea typeface="ＭＳ ゴシック" panose="020B0609070205080204" pitchFamily="49" charset="-128"/>
              </a:rPr>
              <a:t>。</a:t>
            </a:r>
            <a:endParaRPr lang="ja-JP" altLang="ja-JP" sz="1200" dirty="0">
              <a:latin typeface="ＭＳ ゴシック" panose="020B0609070205080204" pitchFamily="49" charset="-128"/>
              <a:ea typeface="ＭＳ ゴシック" panose="020B0609070205080204" pitchFamily="49" charset="-128"/>
            </a:endParaRPr>
          </a:p>
        </p:txBody>
      </p:sp>
      <p:graphicFrame>
        <p:nvGraphicFramePr>
          <p:cNvPr id="43" name="コンテンツ プレースホルダー 9"/>
          <p:cNvGraphicFramePr>
            <a:graphicFrameLocks/>
          </p:cNvGraphicFramePr>
          <p:nvPr>
            <p:extLst>
              <p:ext uri="{D42A27DB-BD31-4B8C-83A1-F6EECF244321}">
                <p14:modId xmlns:p14="http://schemas.microsoft.com/office/powerpoint/2010/main" val="1238187411"/>
              </p:ext>
            </p:extLst>
          </p:nvPr>
        </p:nvGraphicFramePr>
        <p:xfrm>
          <a:off x="2324057" y="3117007"/>
          <a:ext cx="4150705" cy="20287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4" name="タイトル 1"/>
          <p:cNvSpPr>
            <a:spLocks noGrp="1"/>
          </p:cNvSpPr>
          <p:nvPr>
            <p:ph type="title"/>
          </p:nvPr>
        </p:nvSpPr>
        <p:spPr>
          <a:xfrm>
            <a:off x="315092" y="2483768"/>
            <a:ext cx="3270962" cy="504056"/>
          </a:xfrm>
        </p:spPr>
        <p:txBody>
          <a:bodyPr>
            <a:normAutofit/>
          </a:bodyPr>
          <a:lstStyle/>
          <a:p>
            <a:r>
              <a:rPr lang="ja-JP" altLang="en-US" sz="1600" dirty="0" smtClean="0"/>
              <a:t>働く上での</a:t>
            </a:r>
            <a:r>
              <a:rPr lang="ja-JP" altLang="en-US" sz="1600" dirty="0"/>
              <a:t>合理的配慮（イメージ）</a:t>
            </a:r>
            <a:endParaRPr kumimoji="1" lang="ja-JP" altLang="en-US" sz="1600" dirty="0"/>
          </a:p>
        </p:txBody>
      </p:sp>
      <p:cxnSp>
        <p:nvCxnSpPr>
          <p:cNvPr id="45" name="直線コネクタ 44"/>
          <p:cNvCxnSpPr/>
          <p:nvPr/>
        </p:nvCxnSpPr>
        <p:spPr>
          <a:xfrm flipH="1">
            <a:off x="1118600" y="3090209"/>
            <a:ext cx="3312368"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H="1">
            <a:off x="1113837" y="3754677"/>
            <a:ext cx="2630580"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H="1">
            <a:off x="1128125" y="5097285"/>
            <a:ext cx="1251734"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48" name="左右矢印 47"/>
          <p:cNvSpPr/>
          <p:nvPr/>
        </p:nvSpPr>
        <p:spPr>
          <a:xfrm rot="16200000">
            <a:off x="1589710" y="4238816"/>
            <a:ext cx="1328320" cy="360040"/>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左右矢印 48"/>
          <p:cNvSpPr/>
          <p:nvPr/>
        </p:nvSpPr>
        <p:spPr>
          <a:xfrm rot="16200000">
            <a:off x="1929713" y="3250498"/>
            <a:ext cx="648316" cy="360040"/>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879561" y="4158150"/>
            <a:ext cx="1175143" cy="646331"/>
          </a:xfrm>
          <a:prstGeom prst="rect">
            <a:avLst/>
          </a:prstGeom>
          <a:noFill/>
          <a:ln>
            <a:solidFill>
              <a:schemeClr val="accent1">
                <a:shade val="50000"/>
              </a:schemeClr>
            </a:solidFill>
          </a:ln>
        </p:spPr>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障がいのある方</a:t>
            </a:r>
            <a:endParaRPr kumimoji="1" lang="ja-JP" altLang="en-US" dirty="0">
              <a:latin typeface="ＭＳ ゴシック" panose="020B0609070205080204" pitchFamily="49" charset="-128"/>
              <a:ea typeface="ＭＳ ゴシック" panose="020B0609070205080204" pitchFamily="49" charset="-128"/>
            </a:endParaRPr>
          </a:p>
        </p:txBody>
      </p:sp>
      <p:sp>
        <p:nvSpPr>
          <p:cNvPr id="51" name="テキスト ボックス 50"/>
          <p:cNvSpPr txBox="1"/>
          <p:nvPr/>
        </p:nvSpPr>
        <p:spPr>
          <a:xfrm>
            <a:off x="999080" y="3231565"/>
            <a:ext cx="936104" cy="369332"/>
          </a:xfrm>
          <a:prstGeom prst="rect">
            <a:avLst/>
          </a:prstGeom>
          <a:solidFill>
            <a:schemeClr val="accent1"/>
          </a:solidFill>
          <a:ln>
            <a:solidFill>
              <a:schemeClr val="accent1">
                <a:shade val="50000"/>
              </a:schemeClr>
            </a:solidFill>
          </a:ln>
        </p:spPr>
        <p:txBody>
          <a:bodyPr wrap="square" rtlCol="0">
            <a:spAutoFit/>
          </a:bodyPr>
          <a:lstStyle/>
          <a:p>
            <a:pPr algn="ctr"/>
            <a:r>
              <a:rPr lang="ja-JP" altLang="en-US" dirty="0">
                <a:solidFill>
                  <a:schemeClr val="bg1"/>
                </a:solidFill>
                <a:latin typeface="ＭＳ ゴシック" panose="020B0609070205080204" pitchFamily="49" charset="-128"/>
                <a:ea typeface="ＭＳ ゴシック" panose="020B0609070205080204" pitchFamily="49" charset="-128"/>
              </a:rPr>
              <a:t>事業主</a:t>
            </a:r>
            <a:endParaRPr kumimoji="1" lang="ja-JP" altLang="en-US" dirty="0">
              <a:solidFill>
                <a:schemeClr val="bg1"/>
              </a:solidFill>
              <a:latin typeface="ＭＳ ゴシック" panose="020B0609070205080204" pitchFamily="49" charset="-128"/>
              <a:ea typeface="ＭＳ ゴシック" panose="020B0609070205080204" pitchFamily="49" charset="-128"/>
            </a:endParaRPr>
          </a:p>
        </p:txBody>
      </p:sp>
      <p:sp>
        <p:nvSpPr>
          <p:cNvPr id="52" name="正方形/長方形 51"/>
          <p:cNvSpPr/>
          <p:nvPr/>
        </p:nvSpPr>
        <p:spPr>
          <a:xfrm>
            <a:off x="3028911" y="4572001"/>
            <a:ext cx="2704232" cy="377371"/>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額縁 52"/>
          <p:cNvSpPr/>
          <p:nvPr/>
        </p:nvSpPr>
        <p:spPr>
          <a:xfrm>
            <a:off x="879561" y="5652120"/>
            <a:ext cx="5412985" cy="108012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200" dirty="0">
                <a:solidFill>
                  <a:schemeClr val="bg1"/>
                </a:solidFill>
                <a:latin typeface="ＭＳ Ｐゴシック"/>
                <a:ea typeface="ＭＳ Ｐゴシック"/>
              </a:rPr>
              <a:t>この</a:t>
            </a:r>
            <a:r>
              <a:rPr lang="ja-JP" altLang="en-US" sz="1200" dirty="0" smtClean="0">
                <a:solidFill>
                  <a:schemeClr val="bg1"/>
                </a:solidFill>
                <a:latin typeface="ＭＳ Ｐゴシック"/>
                <a:ea typeface="ＭＳ Ｐゴシック"/>
              </a:rPr>
              <a:t>シートに記入するだけでなく、</a:t>
            </a:r>
            <a:endParaRPr lang="en-US" altLang="ja-JP" sz="1200" dirty="0" smtClean="0">
              <a:solidFill>
                <a:schemeClr val="bg1"/>
              </a:solidFill>
              <a:latin typeface="ＭＳ Ｐゴシック"/>
              <a:ea typeface="ＭＳ Ｐゴシック"/>
            </a:endParaRPr>
          </a:p>
          <a:p>
            <a:pPr lvl="0" algn="ctr"/>
            <a:r>
              <a:rPr lang="ja-JP" altLang="en-US" sz="1200" dirty="0">
                <a:solidFill>
                  <a:schemeClr val="bg1"/>
                </a:solidFill>
                <a:latin typeface="ＭＳ Ｐゴシック"/>
                <a:ea typeface="ＭＳ Ｐゴシック"/>
              </a:rPr>
              <a:t>事業主も障がいのある方</a:t>
            </a:r>
            <a:r>
              <a:rPr lang="ja-JP" altLang="en-US" sz="1200" dirty="0" smtClean="0">
                <a:solidFill>
                  <a:schemeClr val="bg1"/>
                </a:solidFill>
                <a:latin typeface="ＭＳ Ｐゴシック"/>
                <a:ea typeface="ＭＳ Ｐゴシック"/>
              </a:rPr>
              <a:t>もお互い</a:t>
            </a:r>
            <a:r>
              <a:rPr lang="ja-JP" altLang="en-US" sz="1200" dirty="0">
                <a:solidFill>
                  <a:schemeClr val="bg1"/>
                </a:solidFill>
                <a:latin typeface="ＭＳ Ｐゴシック"/>
                <a:ea typeface="ＭＳ Ｐゴシック"/>
              </a:rPr>
              <a:t>プラスとなるよう</a:t>
            </a:r>
            <a:endParaRPr lang="en-US" altLang="ja-JP" sz="1200" dirty="0">
              <a:solidFill>
                <a:schemeClr val="bg1"/>
              </a:solidFill>
              <a:latin typeface="ＭＳ Ｐゴシック"/>
              <a:ea typeface="ＭＳ Ｐゴシック"/>
            </a:endParaRPr>
          </a:p>
          <a:p>
            <a:pPr lvl="0" algn="ctr"/>
            <a:r>
              <a:rPr lang="ja-JP" altLang="en-US" sz="1200" dirty="0" smtClean="0">
                <a:solidFill>
                  <a:schemeClr val="bg1"/>
                </a:solidFill>
                <a:latin typeface="ＭＳ Ｐゴシック"/>
                <a:ea typeface="ＭＳ Ｐゴシック"/>
              </a:rPr>
              <a:t>きちんと</a:t>
            </a:r>
            <a:r>
              <a:rPr lang="ja-JP" altLang="en-US" sz="1200" dirty="0">
                <a:solidFill>
                  <a:schemeClr val="bg1"/>
                </a:solidFill>
                <a:latin typeface="ＭＳ Ｐゴシック"/>
                <a:ea typeface="ＭＳ Ｐゴシック"/>
              </a:rPr>
              <a:t>話し合いを行う</a:t>
            </a:r>
            <a:r>
              <a:rPr lang="ja-JP" altLang="en-US" sz="1200" dirty="0" smtClean="0">
                <a:solidFill>
                  <a:schemeClr val="bg1"/>
                </a:solidFill>
                <a:latin typeface="ＭＳ Ｐゴシック"/>
                <a:ea typeface="ＭＳ Ｐゴシック"/>
              </a:rPr>
              <a:t>ことが</a:t>
            </a:r>
            <a:r>
              <a:rPr lang="ja-JP" altLang="en-US" sz="1200" dirty="0">
                <a:solidFill>
                  <a:schemeClr val="bg1"/>
                </a:solidFill>
                <a:latin typeface="ＭＳ Ｐゴシック"/>
                <a:ea typeface="ＭＳ Ｐゴシック"/>
              </a:rPr>
              <a:t>大切</a:t>
            </a:r>
            <a:r>
              <a:rPr lang="ja-JP" altLang="en-US" sz="1200" dirty="0" smtClean="0">
                <a:solidFill>
                  <a:schemeClr val="bg1"/>
                </a:solidFill>
                <a:latin typeface="ＭＳ Ｐゴシック"/>
                <a:ea typeface="ＭＳ Ｐゴシック"/>
              </a:rPr>
              <a:t>です</a:t>
            </a:r>
            <a:endParaRPr lang="ja-JP" altLang="en-US" sz="1200" dirty="0">
              <a:solidFill>
                <a:schemeClr val="bg1"/>
              </a:solidFill>
              <a:latin typeface="ＭＳ Ｐゴシック"/>
              <a:ea typeface="ＭＳ Ｐゴシック"/>
            </a:endParaRPr>
          </a:p>
        </p:txBody>
      </p:sp>
    </p:spTree>
    <p:extLst>
      <p:ext uri="{BB962C8B-B14F-4D97-AF65-F5344CB8AC3E}">
        <p14:creationId xmlns:p14="http://schemas.microsoft.com/office/powerpoint/2010/main" val="9482765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211955" y="5323438"/>
            <a:ext cx="6486084" cy="3425026"/>
          </a:xfrm>
          <a:custGeom>
            <a:avLst/>
            <a:gdLst/>
            <a:ahLst/>
            <a:cxnLst/>
            <a:rect l="l" t="t" r="r" b="b"/>
            <a:pathLst>
              <a:path w="6486084" h="3425026">
                <a:moveTo>
                  <a:pt x="248102" y="0"/>
                </a:moveTo>
                <a:lnTo>
                  <a:pt x="2983232" y="0"/>
                </a:lnTo>
                <a:cubicBezTo>
                  <a:pt x="3120255" y="0"/>
                  <a:pt x="3231334" y="111079"/>
                  <a:pt x="3231334" y="248102"/>
                </a:cubicBezTo>
                <a:lnTo>
                  <a:pt x="3231334" y="649352"/>
                </a:lnTo>
                <a:cubicBezTo>
                  <a:pt x="3237687" y="646664"/>
                  <a:pt x="3244673" y="645178"/>
                  <a:pt x="3252005" y="645178"/>
                </a:cubicBezTo>
                <a:lnTo>
                  <a:pt x="6432982" y="645178"/>
                </a:lnTo>
                <a:cubicBezTo>
                  <a:pt x="6462309" y="645178"/>
                  <a:pt x="6486084" y="668953"/>
                  <a:pt x="6486084" y="698280"/>
                </a:cubicBezTo>
                <a:lnTo>
                  <a:pt x="6486084" y="1283691"/>
                </a:lnTo>
                <a:cubicBezTo>
                  <a:pt x="6486084" y="1313018"/>
                  <a:pt x="6462309" y="1336793"/>
                  <a:pt x="6432982" y="1336793"/>
                </a:cubicBezTo>
                <a:lnTo>
                  <a:pt x="3252005" y="1336793"/>
                </a:lnTo>
                <a:cubicBezTo>
                  <a:pt x="3244673" y="1336793"/>
                  <a:pt x="3237687" y="1335307"/>
                  <a:pt x="3231334" y="1332619"/>
                </a:cubicBezTo>
                <a:lnTo>
                  <a:pt x="3231334" y="3176924"/>
                </a:lnTo>
                <a:cubicBezTo>
                  <a:pt x="3231334" y="3313947"/>
                  <a:pt x="3120255" y="3425026"/>
                  <a:pt x="2983232" y="3425026"/>
                </a:cubicBezTo>
                <a:lnTo>
                  <a:pt x="248102" y="3425026"/>
                </a:lnTo>
                <a:cubicBezTo>
                  <a:pt x="111079" y="3425026"/>
                  <a:pt x="0" y="3313947"/>
                  <a:pt x="0" y="3176924"/>
                </a:cubicBezTo>
                <a:lnTo>
                  <a:pt x="0" y="248102"/>
                </a:lnTo>
                <a:cubicBezTo>
                  <a:pt x="0" y="111079"/>
                  <a:pt x="111079" y="0"/>
                  <a:pt x="248102" y="0"/>
                </a:cubicBezTo>
                <a:close/>
              </a:path>
            </a:pathLst>
          </a:cu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79" y="1267349"/>
            <a:ext cx="5645671" cy="3791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a:xfrm>
            <a:off x="386286" y="403979"/>
            <a:ext cx="6172200" cy="771104"/>
          </a:xfrm>
        </p:spPr>
        <p:txBody>
          <a:bodyPr>
            <a:normAutofit/>
          </a:bodyPr>
          <a:lstStyle/>
          <a:p>
            <a:r>
              <a:rPr kumimoji="1" lang="ja-JP" altLang="en-US" sz="1800" dirty="0" smtClean="0"/>
              <a:t>記入内容</a:t>
            </a:r>
            <a:endParaRPr kumimoji="1" lang="ja-JP" altLang="en-US" sz="1800" dirty="0"/>
          </a:p>
        </p:txBody>
      </p:sp>
      <p:sp>
        <p:nvSpPr>
          <p:cNvPr id="3" name="コンテンツ プレースホルダー 2"/>
          <p:cNvSpPr>
            <a:spLocks noGrp="1"/>
          </p:cNvSpPr>
          <p:nvPr>
            <p:ph idx="1"/>
          </p:nvPr>
        </p:nvSpPr>
        <p:spPr>
          <a:xfrm>
            <a:off x="223175" y="5326172"/>
            <a:ext cx="6498422" cy="3494300"/>
          </a:xfrm>
          <a:ln w="15875">
            <a:solidFill>
              <a:schemeClr val="tx1"/>
            </a:solidFill>
            <a:prstDash val="sysDash"/>
          </a:ln>
        </p:spPr>
        <p:txBody>
          <a:bodyPr numCol="2">
            <a:normAutofit fontScale="70000" lnSpcReduction="20000"/>
          </a:bodyPr>
          <a:lstStyle/>
          <a:p>
            <a:pPr marL="0" indent="0">
              <a:buNone/>
            </a:pPr>
            <a:r>
              <a:rPr lang="ja-JP" altLang="en-US" sz="1700" dirty="0" smtClean="0">
                <a:latin typeface="ＭＳ ゴシック" panose="020B0609070205080204" pitchFamily="49" charset="-128"/>
                <a:ea typeface="ＭＳ ゴシック" panose="020B0609070205080204" pitchFamily="49" charset="-128"/>
              </a:rPr>
              <a:t>①氏名</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自分の</a:t>
            </a:r>
            <a:r>
              <a:rPr lang="ja-JP" altLang="en-US" sz="1700" dirty="0" smtClean="0">
                <a:latin typeface="ＭＳ ゴシック" panose="020B0609070205080204" pitchFamily="49" charset="-128"/>
                <a:ea typeface="ＭＳ ゴシック" panose="020B0609070205080204" pitchFamily="49" charset="-128"/>
              </a:rPr>
              <a:t>氏名</a:t>
            </a:r>
            <a:r>
              <a:rPr lang="ja-JP" altLang="en-US" sz="1700" dirty="0">
                <a:latin typeface="ＭＳ ゴシック" panose="020B0609070205080204" pitchFamily="49" charset="-128"/>
                <a:ea typeface="ＭＳ ゴシック" panose="020B0609070205080204" pitchFamily="49" charset="-128"/>
              </a:rPr>
              <a:t>を記入</a:t>
            </a:r>
            <a:r>
              <a:rPr lang="ja-JP" altLang="en-US" sz="1700" dirty="0" smtClean="0">
                <a:latin typeface="ＭＳ ゴシック" panose="020B0609070205080204" pitchFamily="49" charset="-128"/>
                <a:ea typeface="ＭＳ ゴシック" panose="020B0609070205080204" pitchFamily="49" charset="-128"/>
              </a:rPr>
              <a:t>します</a:t>
            </a:r>
            <a:endParaRPr kumimoji="1" lang="en-US" altLang="ja-JP" sz="1700" dirty="0" smtClean="0">
              <a:latin typeface="ＭＳ ゴシック" panose="020B0609070205080204" pitchFamily="49" charset="-128"/>
              <a:ea typeface="ＭＳ ゴシック" panose="020B0609070205080204" pitchFamily="49" charset="-128"/>
            </a:endParaRPr>
          </a:p>
          <a:p>
            <a:pPr marL="0" indent="0">
              <a:buNone/>
            </a:pP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②支援</a:t>
            </a:r>
            <a:r>
              <a:rPr lang="ja-JP" altLang="en-US" sz="1700" dirty="0">
                <a:latin typeface="ＭＳ ゴシック" panose="020B0609070205080204" pitchFamily="49" charset="-128"/>
                <a:ea typeface="ＭＳ ゴシック" panose="020B0609070205080204" pitchFamily="49" charset="-128"/>
              </a:rPr>
              <a:t>機関・担当</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シートを一緒に作成した支援機関があれば記入します</a:t>
            </a:r>
          </a:p>
          <a:p>
            <a:pPr marL="365760" lvl="1" indent="0">
              <a:buNone/>
            </a:pP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③</a:t>
            </a:r>
            <a:r>
              <a:rPr lang="ja-JP" altLang="en-US" sz="1700" dirty="0" smtClean="0">
                <a:latin typeface="ＭＳ ゴシック" panose="020B0609070205080204" pitchFamily="49" charset="-128"/>
                <a:ea typeface="ＭＳ ゴシック" panose="020B0609070205080204" pitchFamily="49" charset="-128"/>
              </a:rPr>
              <a:t>事業</a:t>
            </a:r>
            <a:r>
              <a:rPr lang="ja-JP" altLang="en-US" sz="1700" dirty="0">
                <a:latin typeface="ＭＳ ゴシック" panose="020B0609070205080204" pitchFamily="49" charset="-128"/>
                <a:ea typeface="ＭＳ ゴシック" panose="020B0609070205080204" pitchFamily="49" charset="-128"/>
              </a:rPr>
              <a:t>主への配慮</a:t>
            </a:r>
            <a:r>
              <a:rPr lang="ja-JP" altLang="en-US" sz="1700" dirty="0" smtClean="0">
                <a:latin typeface="ＭＳ ゴシック" panose="020B0609070205080204" pitchFamily="49" charset="-128"/>
                <a:ea typeface="ＭＳ ゴシック" panose="020B0609070205080204" pitchFamily="49" charset="-128"/>
              </a:rPr>
              <a:t>希望</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能力</a:t>
            </a:r>
            <a:r>
              <a:rPr lang="ja-JP" altLang="en-US" sz="1700" dirty="0">
                <a:latin typeface="ＭＳ ゴシック" panose="020B0609070205080204" pitchFamily="49" charset="-128"/>
                <a:ea typeface="ＭＳ ゴシック" panose="020B0609070205080204" pitchFamily="49" charset="-128"/>
              </a:rPr>
              <a:t>を発揮するために</a:t>
            </a:r>
            <a:r>
              <a:rPr lang="ja-JP" altLang="en-US" sz="1700" dirty="0" smtClean="0">
                <a:latin typeface="ＭＳ ゴシック" panose="020B0609070205080204" pitchFamily="49" charset="-128"/>
                <a:ea typeface="ＭＳ ゴシック" panose="020B0609070205080204" pitchFamily="49" charset="-128"/>
              </a:rPr>
              <a:t>必要な配慮</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記入します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endParaRPr kumimoji="1" lang="en-US" altLang="ja-JP" sz="11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④</a:t>
            </a:r>
            <a:r>
              <a:rPr lang="ja-JP" altLang="en-US" sz="1700" dirty="0" smtClean="0">
                <a:latin typeface="ＭＳ ゴシック" panose="020B0609070205080204" pitchFamily="49" charset="-128"/>
                <a:ea typeface="ＭＳ ゴシック" panose="020B0609070205080204" pitchFamily="49" charset="-128"/>
              </a:rPr>
              <a:t>配慮</a:t>
            </a:r>
            <a:r>
              <a:rPr lang="ja-JP" altLang="en-US" sz="1700" dirty="0">
                <a:latin typeface="ＭＳ ゴシック" panose="020B0609070205080204" pitchFamily="49" charset="-128"/>
                <a:ea typeface="ＭＳ ゴシック" panose="020B0609070205080204" pitchFamily="49" charset="-128"/>
              </a:rPr>
              <a:t>の目的と</a:t>
            </a:r>
            <a:r>
              <a:rPr lang="ja-JP" altLang="en-US" sz="1700" dirty="0" smtClean="0">
                <a:latin typeface="ＭＳ ゴシック" panose="020B0609070205080204" pitchFamily="49" charset="-128"/>
                <a:ea typeface="ＭＳ ゴシック" panose="020B0609070205080204" pitchFamily="49" charset="-128"/>
              </a:rPr>
              <a:t>効果</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配慮があることによって、どのように</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生産性の向上に繋がるか</a:t>
            </a:r>
            <a:r>
              <a:rPr lang="ja-JP" altLang="en-US" sz="1700" dirty="0" smtClean="0">
                <a:latin typeface="ＭＳ ゴシック" panose="020B0609070205080204" pitchFamily="49" charset="-128"/>
                <a:ea typeface="ＭＳ ゴシック" panose="020B0609070205080204" pitchFamily="49" charset="-128"/>
              </a:rPr>
              <a:t>を</a:t>
            </a:r>
            <a:r>
              <a:rPr lang="ja-JP" altLang="en-US" sz="1700" dirty="0">
                <a:latin typeface="ＭＳ ゴシック" panose="020B0609070205080204" pitchFamily="49" charset="-128"/>
                <a:ea typeface="ＭＳ ゴシック" panose="020B0609070205080204" pitchFamily="49" charset="-128"/>
              </a:rPr>
              <a:t>記入</a:t>
            </a:r>
            <a:r>
              <a:rPr lang="ja-JP" altLang="en-US" sz="1700" dirty="0" smtClean="0">
                <a:latin typeface="ＭＳ ゴシック" panose="020B0609070205080204" pitchFamily="49" charset="-128"/>
                <a:ea typeface="ＭＳ ゴシック" panose="020B0609070205080204" pitchFamily="49" charset="-128"/>
              </a:rPr>
              <a:t>します</a:t>
            </a:r>
            <a:endParaRPr lang="en-US" altLang="ja-JP" sz="1700" dirty="0">
              <a:latin typeface="ＭＳ ゴシック" panose="020B0609070205080204" pitchFamily="49" charset="-128"/>
              <a:ea typeface="ＭＳ ゴシック" panose="020B0609070205080204" pitchFamily="49" charset="-128"/>
            </a:endParaRPr>
          </a:p>
          <a:p>
            <a:pPr marL="0" indent="0">
              <a:buNone/>
            </a:pPr>
            <a:endParaRPr lang="en-US" altLang="ja-JP" sz="11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⑤</a:t>
            </a:r>
            <a:r>
              <a:rPr lang="ja-JP" altLang="en-US" sz="1700" dirty="0" smtClean="0">
                <a:latin typeface="ＭＳ ゴシック" panose="020B0609070205080204" pitchFamily="49" charset="-128"/>
                <a:ea typeface="ＭＳ ゴシック" panose="020B0609070205080204" pitchFamily="49" charset="-128"/>
              </a:rPr>
              <a:t>セルフケア</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訓練中に行った苦手なことをカバーする</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ための方法や気持ちの切り替え方など、</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まず自分で行うことを記入します</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⑥</a:t>
            </a:r>
            <a:r>
              <a:rPr lang="ja-JP" altLang="en-US" sz="1700" dirty="0">
                <a:latin typeface="ＭＳ ゴシック" panose="020B0609070205080204" pitchFamily="49" charset="-128"/>
                <a:ea typeface="ＭＳ ゴシック" panose="020B0609070205080204" pitchFamily="49" charset="-128"/>
              </a:rPr>
              <a:t>調整</a:t>
            </a:r>
            <a:r>
              <a:rPr lang="ja-JP" altLang="en-US" sz="1700" dirty="0" smtClean="0">
                <a:latin typeface="ＭＳ ゴシック" panose="020B0609070205080204" pitchFamily="49" charset="-128"/>
                <a:ea typeface="ＭＳ ゴシック" panose="020B0609070205080204" pitchFamily="49" charset="-128"/>
              </a:rPr>
              <a:t>内容　</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事業</a:t>
            </a:r>
            <a:r>
              <a:rPr lang="ja-JP" altLang="en-US" sz="1700" dirty="0">
                <a:latin typeface="ＭＳ ゴシック" panose="020B0609070205080204" pitchFamily="49" charset="-128"/>
                <a:ea typeface="ＭＳ ゴシック" panose="020B0609070205080204" pitchFamily="49" charset="-128"/>
              </a:rPr>
              <a:t>主と話し合った内容を記入して</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もらってください</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endParaRPr lang="en-US" altLang="ja-JP" sz="18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⑦得意</a:t>
            </a:r>
            <a:r>
              <a:rPr lang="ja-JP" altLang="en-US" sz="1700" dirty="0">
                <a:latin typeface="ＭＳ ゴシック" panose="020B0609070205080204" pitchFamily="49" charset="-128"/>
                <a:ea typeface="ＭＳ ゴシック" panose="020B0609070205080204" pitchFamily="49" charset="-128"/>
              </a:rPr>
              <a:t>・不得意・特性</a:t>
            </a:r>
            <a:r>
              <a:rPr lang="ja-JP" altLang="en-US" sz="1700" dirty="0" smtClean="0">
                <a:latin typeface="ＭＳ ゴシック" panose="020B0609070205080204" pitchFamily="49" charset="-128"/>
                <a:ea typeface="ＭＳ ゴシック" panose="020B0609070205080204" pitchFamily="49" charset="-128"/>
              </a:rPr>
              <a:t>等</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事業主に伝えておきたい情報を</a:t>
            </a:r>
            <a:r>
              <a:rPr lang="ja-JP" altLang="en-US" sz="1700" dirty="0" smtClean="0">
                <a:latin typeface="ＭＳ ゴシック" panose="020B0609070205080204" pitchFamily="49" charset="-128"/>
                <a:ea typeface="ＭＳ ゴシック" panose="020B0609070205080204" pitchFamily="49" charset="-128"/>
              </a:rPr>
              <a:t>記入</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します</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⑧</a:t>
            </a:r>
            <a:r>
              <a:rPr kumimoji="1" lang="ja-JP" altLang="en-US" sz="1700" dirty="0" smtClean="0">
                <a:latin typeface="ＭＳ ゴシック" panose="020B0609070205080204" pitchFamily="49" charset="-128"/>
                <a:ea typeface="ＭＳ ゴシック" panose="020B0609070205080204" pitchFamily="49" charset="-128"/>
              </a:rPr>
              <a:t>内容共有　</a:t>
            </a:r>
            <a:endParaRPr kumimoji="1"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このシートに書いてあることを知って</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もらっている人を記入してください</a:t>
            </a:r>
            <a:endParaRPr lang="en-US" altLang="ja-JP" sz="1700" dirty="0">
              <a:latin typeface="ＭＳ ゴシック" panose="020B0609070205080204" pitchFamily="49" charset="-128"/>
              <a:ea typeface="ＭＳ ゴシック" panose="020B0609070205080204" pitchFamily="49" charset="-128"/>
            </a:endParaRPr>
          </a:p>
          <a:p>
            <a:pPr marL="0" indent="0">
              <a:buNone/>
            </a:pP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⑨日付　</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調整</a:t>
            </a:r>
            <a:r>
              <a:rPr lang="ja-JP" altLang="en-US" sz="1700" dirty="0" smtClean="0">
                <a:latin typeface="ＭＳ ゴシック" panose="020B0609070205080204" pitchFamily="49" charset="-128"/>
                <a:ea typeface="ＭＳ ゴシック" panose="020B0609070205080204" pitchFamily="49" charset="-128"/>
              </a:rPr>
              <a:t>内容</a:t>
            </a:r>
            <a:r>
              <a:rPr lang="ja-JP" altLang="en-US" sz="1700" dirty="0">
                <a:latin typeface="ＭＳ ゴシック" panose="020B0609070205080204" pitchFamily="49" charset="-128"/>
                <a:ea typeface="ＭＳ ゴシック" panose="020B0609070205080204" pitchFamily="49" charset="-128"/>
              </a:rPr>
              <a:t>を記入した日付です</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雇用後は次回更新予定日も記入して</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ください</a:t>
            </a:r>
            <a:endParaRPr lang="en-US" altLang="ja-JP" sz="17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176781"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③</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2529830"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④</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3886427"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⑤</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5266134"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⑥</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2880798" y="4168210"/>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⑦</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1328235" y="4593226"/>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⑧</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2865190" y="117508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①</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4339687" y="1179845"/>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②</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3310000" y="4847770"/>
            <a:ext cx="490194" cy="307777"/>
          </a:xfrm>
          <a:prstGeom prst="rect">
            <a:avLst/>
          </a:prstGeom>
          <a:noFill/>
        </p:spPr>
        <p:txBody>
          <a:bodyPr wrap="square" rtlCol="0">
            <a:spAutoFit/>
          </a:bodyPr>
          <a:lstStyle/>
          <a:p>
            <a:r>
              <a:rPr lang="ja-JP" altLang="en-US" sz="1400" dirty="0" smtClean="0">
                <a:solidFill>
                  <a:srgbClr val="FF0000"/>
                </a:solidFill>
                <a:latin typeface="ＭＳ ゴシック" panose="020B0609070205080204" pitchFamily="49" charset="-128"/>
                <a:ea typeface="ＭＳ ゴシック" panose="020B0609070205080204" pitchFamily="49" charset="-128"/>
              </a:rPr>
              <a:t>⑨</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21" name="角丸四角形 20"/>
          <p:cNvSpPr/>
          <p:nvPr/>
        </p:nvSpPr>
        <p:spPr>
          <a:xfrm>
            <a:off x="788865" y="4189437"/>
            <a:ext cx="5304431" cy="2865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2389962" y="1214182"/>
            <a:ext cx="3703334" cy="22957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204864" y="913271"/>
            <a:ext cx="4653136" cy="276999"/>
          </a:xfrm>
          <a:prstGeom prst="rect">
            <a:avLst/>
          </a:prstGeom>
          <a:noFill/>
        </p:spPr>
        <p:txBody>
          <a:bodyPr wrap="square" rtlCol="0">
            <a:spAutoFit/>
          </a:bodyPr>
          <a:lstStyle/>
          <a:p>
            <a:r>
              <a:rPr kumimoji="1" lang="en-US" altLang="ja-JP"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⑥</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⑧</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 ⑨ </a:t>
            </a:r>
            <a:r>
              <a:rPr kumimoji="1" lang="ja-JP" altLang="en-US" sz="1200" dirty="0" smtClean="0">
                <a:latin typeface="ＭＳ ゴシック" panose="020B0609070205080204" pitchFamily="49" charset="-128"/>
                <a:ea typeface="ＭＳ ゴシック" panose="020B0609070205080204" pitchFamily="49" charset="-128"/>
              </a:rPr>
              <a:t>は話し合い後に事業主担当者が記入してください</a:t>
            </a:r>
            <a:endParaRPr kumimoji="1" lang="ja-JP" altLang="en-US" sz="1200" dirty="0">
              <a:solidFill>
                <a:srgbClr val="FF0000"/>
              </a:solidFill>
              <a:latin typeface="ＭＳ ゴシック" panose="020B0609070205080204" pitchFamily="49" charset="-128"/>
              <a:ea typeface="ＭＳ ゴシック" panose="020B0609070205080204" pitchFamily="49" charset="-128"/>
            </a:endParaRPr>
          </a:p>
        </p:txBody>
      </p:sp>
      <p:sp>
        <p:nvSpPr>
          <p:cNvPr id="47" name="テキスト ボックス 46"/>
          <p:cNvSpPr txBox="1"/>
          <p:nvPr/>
        </p:nvSpPr>
        <p:spPr>
          <a:xfrm>
            <a:off x="4391788" y="5323438"/>
            <a:ext cx="2061548" cy="184666"/>
          </a:xfrm>
          <a:prstGeom prst="rect">
            <a:avLst/>
          </a:prstGeom>
          <a:solidFill>
            <a:schemeClr val="tx2"/>
          </a:solidFill>
        </p:spPr>
        <p:txBody>
          <a:bodyPr wrap="square" tIns="0" bIns="0" rtlCol="0" anchor="ctr" anchorCtr="0">
            <a:spAutoFit/>
          </a:bodyPr>
          <a:lstStyle/>
          <a:p>
            <a:r>
              <a:rPr lang="ja-JP" altLang="en-US" sz="1200" dirty="0">
                <a:solidFill>
                  <a:schemeClr val="bg1"/>
                </a:solidFill>
              </a:rPr>
              <a:t>（</a:t>
            </a:r>
            <a:r>
              <a:rPr kumimoji="1" lang="ja-JP" altLang="en-US" sz="1200" dirty="0" smtClean="0">
                <a:solidFill>
                  <a:schemeClr val="bg1"/>
                </a:solidFill>
              </a:rPr>
              <a:t>★事業主担当者記入欄</a:t>
            </a:r>
            <a:r>
              <a:rPr lang="ja-JP" altLang="en-US" sz="1200" dirty="0">
                <a:solidFill>
                  <a:schemeClr val="bg1"/>
                </a:solidFill>
              </a:rPr>
              <a:t>）</a:t>
            </a:r>
            <a:endParaRPr kumimoji="1" lang="ja-JP" altLang="en-US" sz="1200" dirty="0">
              <a:solidFill>
                <a:schemeClr val="bg1"/>
              </a:solidFill>
            </a:endParaRPr>
          </a:p>
        </p:txBody>
      </p:sp>
      <p:sp>
        <p:nvSpPr>
          <p:cNvPr id="22" name="テキスト ボックス 21"/>
          <p:cNvSpPr txBox="1"/>
          <p:nvPr/>
        </p:nvSpPr>
        <p:spPr>
          <a:xfrm>
            <a:off x="4391788" y="6772890"/>
            <a:ext cx="2061548" cy="184666"/>
          </a:xfrm>
          <a:prstGeom prst="rect">
            <a:avLst/>
          </a:prstGeom>
          <a:solidFill>
            <a:schemeClr val="tx2"/>
          </a:solidFill>
        </p:spPr>
        <p:txBody>
          <a:bodyPr wrap="square" tIns="0" bIns="0" rtlCol="0" anchor="ctr" anchorCtr="0">
            <a:spAutoFit/>
          </a:bodyPr>
          <a:lstStyle/>
          <a:p>
            <a:r>
              <a:rPr lang="ja-JP" altLang="en-US" sz="1200" dirty="0">
                <a:solidFill>
                  <a:schemeClr val="bg1"/>
                </a:solidFill>
              </a:rPr>
              <a:t>（</a:t>
            </a:r>
            <a:r>
              <a:rPr kumimoji="1" lang="ja-JP" altLang="en-US" sz="1200" dirty="0" smtClean="0">
                <a:solidFill>
                  <a:schemeClr val="bg1"/>
                </a:solidFill>
              </a:rPr>
              <a:t>★事業主担当者記入欄</a:t>
            </a:r>
            <a:r>
              <a:rPr lang="ja-JP" altLang="en-US" sz="1200" dirty="0">
                <a:solidFill>
                  <a:schemeClr val="bg1"/>
                </a:solidFill>
              </a:rPr>
              <a:t>）</a:t>
            </a:r>
            <a:endParaRPr kumimoji="1" lang="ja-JP" altLang="en-US" sz="1200" dirty="0">
              <a:solidFill>
                <a:schemeClr val="bg1"/>
              </a:solidFill>
            </a:endParaRPr>
          </a:p>
        </p:txBody>
      </p:sp>
      <p:sp>
        <p:nvSpPr>
          <p:cNvPr id="23" name="テキスト ボックス 22"/>
          <p:cNvSpPr txBox="1"/>
          <p:nvPr/>
        </p:nvSpPr>
        <p:spPr>
          <a:xfrm>
            <a:off x="4391789" y="7487470"/>
            <a:ext cx="2061548" cy="184666"/>
          </a:xfrm>
          <a:prstGeom prst="rect">
            <a:avLst/>
          </a:prstGeom>
          <a:solidFill>
            <a:schemeClr val="tx2"/>
          </a:solidFill>
        </p:spPr>
        <p:txBody>
          <a:bodyPr wrap="square" tIns="0" bIns="0" rtlCol="0" anchor="ctr" anchorCtr="0">
            <a:spAutoFit/>
          </a:bodyPr>
          <a:lstStyle/>
          <a:p>
            <a:r>
              <a:rPr lang="ja-JP" altLang="en-US" sz="1200" dirty="0">
                <a:solidFill>
                  <a:schemeClr val="bg1"/>
                </a:solidFill>
              </a:rPr>
              <a:t>（</a:t>
            </a:r>
            <a:r>
              <a:rPr kumimoji="1" lang="ja-JP" altLang="en-US" sz="1200" dirty="0" smtClean="0">
                <a:solidFill>
                  <a:schemeClr val="bg1"/>
                </a:solidFill>
              </a:rPr>
              <a:t>★事業主担当者記入欄</a:t>
            </a:r>
            <a:r>
              <a:rPr lang="ja-JP" altLang="en-US" sz="1200" dirty="0">
                <a:solidFill>
                  <a:schemeClr val="bg1"/>
                </a:solidFill>
              </a:rPr>
              <a:t>）</a:t>
            </a:r>
            <a:endParaRPr kumimoji="1" lang="ja-JP" altLang="en-US" sz="1200" dirty="0">
              <a:solidFill>
                <a:schemeClr val="bg1"/>
              </a:solidFill>
            </a:endParaRPr>
          </a:p>
        </p:txBody>
      </p:sp>
      <p:sp>
        <p:nvSpPr>
          <p:cNvPr id="25" name="角丸四角形 24"/>
          <p:cNvSpPr/>
          <p:nvPr/>
        </p:nvSpPr>
        <p:spPr>
          <a:xfrm>
            <a:off x="764704" y="2255678"/>
            <a:ext cx="3985819" cy="72550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385422" y="5155547"/>
            <a:ext cx="2866014" cy="184666"/>
          </a:xfrm>
          <a:prstGeom prst="rect">
            <a:avLst/>
          </a:prstGeom>
          <a:solidFill>
            <a:srgbClr val="FFCC99"/>
          </a:solidFill>
        </p:spPr>
        <p:txBody>
          <a:bodyPr wrap="square" tIns="0" bIns="0" rtlCol="0" anchor="ctr" anchorCtr="0">
            <a:spAutoFit/>
          </a:bodyPr>
          <a:lstStyle/>
          <a:p>
            <a:r>
              <a:rPr kumimoji="1" lang="ja-JP" altLang="en-US" sz="1200" dirty="0" smtClean="0"/>
              <a:t>★障がいのある方（＋支援者）が記入欄</a:t>
            </a:r>
            <a:endParaRPr kumimoji="1" lang="ja-JP" altLang="en-US" sz="1200" dirty="0"/>
          </a:p>
        </p:txBody>
      </p:sp>
    </p:spTree>
    <p:extLst>
      <p:ext uri="{BB962C8B-B14F-4D97-AF65-F5344CB8AC3E}">
        <p14:creationId xmlns:p14="http://schemas.microsoft.com/office/powerpoint/2010/main" val="3227316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860066" y="1204181"/>
            <a:ext cx="5969363" cy="830997"/>
          </a:xfrm>
          <a:prstGeom prst="rect">
            <a:avLst/>
          </a:prstGeom>
          <a:noFill/>
        </p:spPr>
        <p:txBody>
          <a:bodyPr wrap="square" rtlCol="0">
            <a:sp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●あくまでも配慮の希望なので、受け入れられる書き方をしましょう。</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●セルフケアの欄は特に</a:t>
            </a:r>
            <a:r>
              <a:rPr lang="ja-JP" altLang="en-US" sz="1200" dirty="0">
                <a:solidFill>
                  <a:prstClr val="black"/>
                </a:solidFill>
                <a:latin typeface="ＭＳ ゴシック" panose="020B0609070205080204" pitchFamily="49" charset="-128"/>
                <a:ea typeface="ＭＳ ゴシック" panose="020B0609070205080204" pitchFamily="49" charset="-128"/>
              </a:rPr>
              <a:t>大切</a:t>
            </a:r>
            <a:r>
              <a:rPr lang="ja-JP" altLang="en-US" sz="1200" dirty="0" smtClean="0">
                <a:solidFill>
                  <a:prstClr val="black"/>
                </a:solidFill>
                <a:latin typeface="ＭＳ ゴシック" panose="020B0609070205080204" pitchFamily="49" charset="-128"/>
                <a:ea typeface="ＭＳ ゴシック" panose="020B0609070205080204" pitchFamily="49" charset="-128"/>
              </a:rPr>
              <a:t>です。自分でできることを考えましょう。</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●伝えたいことは同じでも、書き方で相手に与える印象が違います。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一緒に働く仲間や先輩への言葉を考えましょう。</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53" name="正方形/長方形 52"/>
          <p:cNvSpPr/>
          <p:nvPr/>
        </p:nvSpPr>
        <p:spPr>
          <a:xfrm>
            <a:off x="250394" y="5292080"/>
            <a:ext cx="6336704" cy="222121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55" name="表 54"/>
          <p:cNvGraphicFramePr>
            <a:graphicFrameLocks noGrp="1"/>
          </p:cNvGraphicFramePr>
          <p:nvPr>
            <p:extLst>
              <p:ext uri="{D42A27DB-BD31-4B8C-83A1-F6EECF244321}">
                <p14:modId xmlns:p14="http://schemas.microsoft.com/office/powerpoint/2010/main" val="3493232600"/>
              </p:ext>
            </p:extLst>
          </p:nvPr>
        </p:nvGraphicFramePr>
        <p:xfrm>
          <a:off x="456058" y="5538245"/>
          <a:ext cx="5976664" cy="1832584"/>
        </p:xfrm>
        <a:graphic>
          <a:graphicData uri="http://schemas.openxmlformats.org/drawingml/2006/table">
            <a:tbl>
              <a:tblPr firstRow="1" bandRow="1">
                <a:tableStyleId>{5C22544A-7EE6-4342-B048-85BDC9FD1C3A}</a:tableStyleId>
              </a:tblPr>
              <a:tblGrid>
                <a:gridCol w="1494166"/>
                <a:gridCol w="1494166"/>
                <a:gridCol w="1494166"/>
                <a:gridCol w="1494166"/>
              </a:tblGrid>
              <a:tr h="245216">
                <a:tc>
                  <a:txBody>
                    <a:bodyPr/>
                    <a:lstStyle/>
                    <a:p>
                      <a:pPr algn="ctr"/>
                      <a:r>
                        <a:rPr kumimoji="1" lang="ja-JP" altLang="en-US" sz="1100" dirty="0" smtClean="0">
                          <a:solidFill>
                            <a:schemeClr val="tx1"/>
                          </a:solidFill>
                        </a:rPr>
                        <a:t>事業主への配慮希望</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配慮の目的と効果</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セルフケア</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調整内容</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57045">
                <a:tc>
                  <a:txBody>
                    <a:bodyPr/>
                    <a:lstStyle/>
                    <a:p>
                      <a:r>
                        <a:rPr kumimoji="1" lang="ja-JP" altLang="en-US" sz="1100" dirty="0" smtClean="0"/>
                        <a:t>複雑な作業になると</a:t>
                      </a:r>
                    </a:p>
                    <a:p>
                      <a:r>
                        <a:rPr kumimoji="1" lang="ja-JP" altLang="en-US" sz="1100" dirty="0" smtClean="0"/>
                        <a:t>わからなくなるので、工程表を用意いただけると有難いです。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t>・ミスを防ぐため</a:t>
                      </a:r>
                      <a:br>
                        <a:rPr kumimoji="1" lang="ja-JP" altLang="en-US" sz="1100" dirty="0" smtClean="0"/>
                      </a:br>
                      <a:r>
                        <a:rPr kumimoji="1" lang="ja-JP" altLang="en-US" sz="1100" dirty="0" smtClean="0"/>
                        <a:t>・確認の時間を短縮し</a:t>
                      </a:r>
                      <a:endParaRPr kumimoji="1" lang="en-US" altLang="ja-JP" sz="1100" dirty="0" smtClean="0"/>
                    </a:p>
                    <a:p>
                      <a:r>
                        <a:rPr kumimoji="1" lang="ja-JP" altLang="en-US" sz="1100" dirty="0" smtClean="0"/>
                        <a:t>　生産性を向上させる</a:t>
                      </a:r>
                      <a:endParaRPr kumimoji="1" lang="en-US" altLang="ja-JP" sz="1100" dirty="0" smtClean="0"/>
                    </a:p>
                    <a:p>
                      <a:r>
                        <a:rPr kumimoji="1" lang="ja-JP" altLang="en-US" sz="1100" dirty="0" smtClean="0"/>
                        <a:t>　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t>・メモは常に持ち歩き</a:t>
                      </a:r>
                      <a:endParaRPr kumimoji="1" lang="en-US" altLang="ja-JP" sz="1100" dirty="0" smtClean="0"/>
                    </a:p>
                    <a:p>
                      <a:r>
                        <a:rPr kumimoji="1" lang="ja-JP" altLang="en-US" sz="1100" dirty="0" smtClean="0"/>
                        <a:t>　記入します</a:t>
                      </a:r>
                      <a:br>
                        <a:rPr kumimoji="1" lang="ja-JP" altLang="en-US" sz="1100" dirty="0" smtClean="0"/>
                      </a:br>
                      <a:r>
                        <a:rPr kumimoji="1" lang="ja-JP" altLang="en-US" sz="1100" dirty="0" smtClean="0"/>
                        <a:t>・わからないことは</a:t>
                      </a:r>
                      <a:endParaRPr kumimoji="1" lang="en-US" altLang="ja-JP" sz="1100" dirty="0" smtClean="0"/>
                    </a:p>
                    <a:p>
                      <a:r>
                        <a:rPr kumimoji="1" lang="ja-JP" altLang="en-US" sz="1100" dirty="0" smtClean="0"/>
                        <a:t>　自分から質問します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318374">
                <a:tc gridSpan="4">
                  <a:txBody>
                    <a:bodyPr/>
                    <a:lstStyle/>
                    <a:p>
                      <a:endParaRPr kumimoji="1" lang="en-US" altLang="ja-JP" sz="1100" b="1" dirty="0" smtClean="0"/>
                    </a:p>
                    <a:p>
                      <a:r>
                        <a:rPr kumimoji="1" lang="ja-JP" altLang="en-US" sz="1100" b="1" dirty="0" smtClean="0"/>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9739">
                <a:tc gridSpan="4">
                  <a:txBody>
                    <a:bodyPr/>
                    <a:lstStyle/>
                    <a:p>
                      <a:r>
                        <a:rPr kumimoji="1" lang="ja-JP" altLang="en-US" sz="1100" dirty="0" smtClean="0"/>
                        <a:t>・上司には緊張し言葉が少なくなりますが、必要なことは自分から伝えれるよう訓練しました。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tr>
            </a:tbl>
          </a:graphicData>
        </a:graphic>
      </p:graphicFrame>
      <p:sp>
        <p:nvSpPr>
          <p:cNvPr id="66" name="正方形/長方形 65"/>
          <p:cNvSpPr/>
          <p:nvPr/>
        </p:nvSpPr>
        <p:spPr>
          <a:xfrm>
            <a:off x="264045" y="2330453"/>
            <a:ext cx="6336704" cy="251920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67" name="表 66"/>
          <p:cNvGraphicFramePr>
            <a:graphicFrameLocks noGrp="1"/>
          </p:cNvGraphicFramePr>
          <p:nvPr>
            <p:extLst>
              <p:ext uri="{D42A27DB-BD31-4B8C-83A1-F6EECF244321}">
                <p14:modId xmlns:p14="http://schemas.microsoft.com/office/powerpoint/2010/main" val="2285929208"/>
              </p:ext>
            </p:extLst>
          </p:nvPr>
        </p:nvGraphicFramePr>
        <p:xfrm>
          <a:off x="487491" y="2595496"/>
          <a:ext cx="5976664" cy="848318"/>
        </p:xfrm>
        <a:graphic>
          <a:graphicData uri="http://schemas.openxmlformats.org/drawingml/2006/table">
            <a:tbl>
              <a:tblPr firstRow="1" bandRow="1">
                <a:tableStyleId>{5C22544A-7EE6-4342-B048-85BDC9FD1C3A}</a:tableStyleId>
              </a:tblPr>
              <a:tblGrid>
                <a:gridCol w="1494166"/>
                <a:gridCol w="1494166"/>
                <a:gridCol w="1494166"/>
                <a:gridCol w="1494166"/>
              </a:tblGrid>
              <a:tr h="245216">
                <a:tc>
                  <a:txBody>
                    <a:bodyPr/>
                    <a:lstStyle/>
                    <a:p>
                      <a:pPr algn="ctr"/>
                      <a:r>
                        <a:rPr kumimoji="1" lang="ja-JP" altLang="en-US" sz="1100" dirty="0" smtClean="0">
                          <a:solidFill>
                            <a:schemeClr val="tx1"/>
                          </a:solidFill>
                        </a:rPr>
                        <a:t>事業主への配慮希望</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配慮の目的と効果</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セルフケア</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調整内容</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89238">
                <a:tc>
                  <a:txBody>
                    <a:bodyPr/>
                    <a:lstStyle/>
                    <a:p>
                      <a:r>
                        <a:rPr kumimoji="1" lang="ja-JP" altLang="en-US" sz="1100" dirty="0" smtClean="0"/>
                        <a:t>工程表を用意してください。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t>できるだけがんばります。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bl>
          </a:graphicData>
        </a:graphic>
      </p:graphicFrame>
      <p:grpSp>
        <p:nvGrpSpPr>
          <p:cNvPr id="56" name="グループ化 55"/>
          <p:cNvGrpSpPr/>
          <p:nvPr/>
        </p:nvGrpSpPr>
        <p:grpSpPr>
          <a:xfrm>
            <a:off x="100044" y="2035178"/>
            <a:ext cx="1143000" cy="520374"/>
            <a:chOff x="0" y="66675"/>
            <a:chExt cx="1143000" cy="520374"/>
          </a:xfrm>
        </p:grpSpPr>
        <p:sp>
          <p:nvSpPr>
            <p:cNvPr id="57" name="角丸四角形 56"/>
            <p:cNvSpPr/>
            <p:nvPr/>
          </p:nvSpPr>
          <p:spPr>
            <a:xfrm>
              <a:off x="219075" y="152400"/>
              <a:ext cx="923925" cy="400050"/>
            </a:xfrm>
            <a:prstGeom prst="round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ja-JP" sz="1100">
                  <a:solidFill>
                    <a:srgbClr val="FFFFFF"/>
                  </a:solidFill>
                  <a:effectLst/>
                  <a:latin typeface="Century"/>
                  <a:ea typeface="ＭＳ Ｐゴシック"/>
                  <a:cs typeface="Times New Roman"/>
                </a:rPr>
                <a:t>悪い例</a:t>
              </a:r>
              <a:endParaRPr lang="ja-JP" sz="1100">
                <a:effectLst/>
                <a:latin typeface="Century"/>
                <a:ea typeface="ＭＳ 明朝"/>
                <a:cs typeface="Times New Roman"/>
              </a:endParaRPr>
            </a:p>
          </p:txBody>
        </p:sp>
        <p:grpSp>
          <p:nvGrpSpPr>
            <p:cNvPr id="58" name="グループ化 57"/>
            <p:cNvGrpSpPr/>
            <p:nvPr/>
          </p:nvGrpSpPr>
          <p:grpSpPr>
            <a:xfrm>
              <a:off x="0" y="66675"/>
              <a:ext cx="428625" cy="520374"/>
              <a:chOff x="0" y="66675"/>
              <a:chExt cx="428625" cy="520374"/>
            </a:xfrm>
          </p:grpSpPr>
          <p:sp>
            <p:nvSpPr>
              <p:cNvPr id="59" name="円/楕円 58"/>
              <p:cNvSpPr/>
              <p:nvPr/>
            </p:nvSpPr>
            <p:spPr>
              <a:xfrm>
                <a:off x="0" y="66675"/>
                <a:ext cx="371475" cy="381000"/>
              </a:xfrm>
              <a:prstGeom prst="ellipse">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1200" b="1">
                    <a:solidFill>
                      <a:srgbClr val="FF0000"/>
                    </a:solidFill>
                    <a:effectLst/>
                    <a:latin typeface="Century"/>
                    <a:ea typeface="ＭＳ 明朝"/>
                    <a:cs typeface="Times New Roman"/>
                  </a:rPr>
                  <a:t> </a:t>
                </a:r>
                <a:endParaRPr lang="ja-JP" sz="1100">
                  <a:effectLst/>
                  <a:latin typeface="Century"/>
                  <a:ea typeface="ＭＳ 明朝"/>
                  <a:cs typeface="Times New Roman"/>
                </a:endParaRPr>
              </a:p>
            </p:txBody>
          </p:sp>
          <p:sp>
            <p:nvSpPr>
              <p:cNvPr id="60" name="テキスト ボックス 47"/>
              <p:cNvSpPr txBox="1"/>
              <p:nvPr/>
            </p:nvSpPr>
            <p:spPr>
              <a:xfrm>
                <a:off x="9525" y="82224"/>
                <a:ext cx="419100" cy="50482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ja-JP" sz="1400" b="1" dirty="0">
                    <a:solidFill>
                      <a:srgbClr val="FF0000"/>
                    </a:solidFill>
                    <a:effectLst/>
                    <a:latin typeface="Century"/>
                    <a:ea typeface="HG創英角ﾎﾟｯﾌﾟ体"/>
                    <a:cs typeface="Times New Roman"/>
                  </a:rPr>
                  <a:t>×</a:t>
                </a:r>
                <a:endParaRPr lang="ja-JP" sz="1100" dirty="0">
                  <a:effectLst/>
                  <a:latin typeface="Century"/>
                  <a:ea typeface="ＭＳ 明朝"/>
                  <a:cs typeface="Times New Roman"/>
                </a:endParaRPr>
              </a:p>
            </p:txBody>
          </p:sp>
        </p:grpSp>
      </p:grpSp>
      <p:grpSp>
        <p:nvGrpSpPr>
          <p:cNvPr id="85" name="グループ化 84"/>
          <p:cNvGrpSpPr/>
          <p:nvPr/>
        </p:nvGrpSpPr>
        <p:grpSpPr>
          <a:xfrm>
            <a:off x="95919" y="4997294"/>
            <a:ext cx="1143000" cy="520374"/>
            <a:chOff x="0" y="66675"/>
            <a:chExt cx="1143000" cy="520374"/>
          </a:xfrm>
        </p:grpSpPr>
        <p:sp>
          <p:nvSpPr>
            <p:cNvPr id="86" name="角丸四角形 85"/>
            <p:cNvSpPr/>
            <p:nvPr/>
          </p:nvSpPr>
          <p:spPr>
            <a:xfrm>
              <a:off x="219075" y="152400"/>
              <a:ext cx="923925" cy="400050"/>
            </a:xfrm>
            <a:prstGeom prst="round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ja-JP" altLang="en-US" sz="1100" dirty="0">
                  <a:solidFill>
                    <a:srgbClr val="FFFFFF"/>
                  </a:solidFill>
                  <a:latin typeface="Century"/>
                  <a:ea typeface="ＭＳ Ｐゴシック"/>
                  <a:cs typeface="Times New Roman"/>
                </a:rPr>
                <a:t>記入</a:t>
              </a:r>
              <a:r>
                <a:rPr lang="ja-JP" sz="1100" dirty="0" smtClean="0">
                  <a:solidFill>
                    <a:srgbClr val="FFFFFF"/>
                  </a:solidFill>
                  <a:effectLst/>
                  <a:latin typeface="Century"/>
                  <a:ea typeface="ＭＳ Ｐゴシック"/>
                  <a:cs typeface="Times New Roman"/>
                </a:rPr>
                <a:t>例</a:t>
              </a:r>
              <a:endParaRPr lang="ja-JP" sz="1100" dirty="0">
                <a:effectLst/>
                <a:latin typeface="Century"/>
                <a:ea typeface="ＭＳ 明朝"/>
                <a:cs typeface="Times New Roman"/>
              </a:endParaRPr>
            </a:p>
          </p:txBody>
        </p:sp>
        <p:grpSp>
          <p:nvGrpSpPr>
            <p:cNvPr id="87" name="グループ化 86"/>
            <p:cNvGrpSpPr/>
            <p:nvPr/>
          </p:nvGrpSpPr>
          <p:grpSpPr>
            <a:xfrm>
              <a:off x="0" y="66675"/>
              <a:ext cx="428625" cy="520374"/>
              <a:chOff x="0" y="66675"/>
              <a:chExt cx="428625" cy="520374"/>
            </a:xfrm>
          </p:grpSpPr>
          <p:sp>
            <p:nvSpPr>
              <p:cNvPr id="88" name="円/楕円 87"/>
              <p:cNvSpPr/>
              <p:nvPr/>
            </p:nvSpPr>
            <p:spPr>
              <a:xfrm>
                <a:off x="0" y="66675"/>
                <a:ext cx="371475" cy="381000"/>
              </a:xfrm>
              <a:prstGeom prst="ellipse">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1200" b="1">
                    <a:solidFill>
                      <a:srgbClr val="FF0000"/>
                    </a:solidFill>
                    <a:effectLst/>
                    <a:latin typeface="Century"/>
                    <a:ea typeface="ＭＳ 明朝"/>
                    <a:cs typeface="Times New Roman"/>
                  </a:rPr>
                  <a:t> </a:t>
                </a:r>
                <a:endParaRPr lang="ja-JP" sz="1100">
                  <a:effectLst/>
                  <a:latin typeface="Century"/>
                  <a:ea typeface="ＭＳ 明朝"/>
                  <a:cs typeface="Times New Roman"/>
                </a:endParaRPr>
              </a:p>
            </p:txBody>
          </p:sp>
          <p:sp>
            <p:nvSpPr>
              <p:cNvPr id="89" name="テキスト ボックス 47"/>
              <p:cNvSpPr txBox="1"/>
              <p:nvPr/>
            </p:nvSpPr>
            <p:spPr>
              <a:xfrm>
                <a:off x="9525" y="82224"/>
                <a:ext cx="419100" cy="50482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ja-JP" altLang="en-US" sz="1400" b="1" dirty="0">
                    <a:solidFill>
                      <a:srgbClr val="FF0000"/>
                    </a:solidFill>
                    <a:latin typeface="Century"/>
                    <a:ea typeface="HG創英角ﾎﾟｯﾌﾟ体"/>
                    <a:cs typeface="Times New Roman"/>
                  </a:rPr>
                  <a:t>○</a:t>
                </a:r>
                <a:endParaRPr lang="ja-JP" sz="1100" dirty="0">
                  <a:effectLst/>
                  <a:latin typeface="Century"/>
                  <a:ea typeface="ＭＳ 明朝"/>
                  <a:cs typeface="Times New Roman"/>
                </a:endParaRPr>
              </a:p>
            </p:txBody>
          </p:sp>
        </p:grpSp>
      </p:grpSp>
      <p:grpSp>
        <p:nvGrpSpPr>
          <p:cNvPr id="4" name="グループ化 3"/>
          <p:cNvGrpSpPr/>
          <p:nvPr/>
        </p:nvGrpSpPr>
        <p:grpSpPr>
          <a:xfrm>
            <a:off x="418854" y="2714812"/>
            <a:ext cx="5953029" cy="2022598"/>
            <a:chOff x="284283" y="6133874"/>
            <a:chExt cx="5953029" cy="2022598"/>
          </a:xfrm>
        </p:grpSpPr>
        <p:sp>
          <p:nvSpPr>
            <p:cNvPr id="22" name="テキスト ボックス 21"/>
            <p:cNvSpPr txBox="1"/>
            <p:nvPr/>
          </p:nvSpPr>
          <p:spPr>
            <a:xfrm>
              <a:off x="552942" y="7140809"/>
              <a:ext cx="2556585" cy="1015663"/>
            </a:xfrm>
            <a:prstGeom prst="rect">
              <a:avLst/>
            </a:prstGeom>
            <a:noFill/>
            <a:ln w="25400">
              <a:solidFill>
                <a:srgbClr val="FF0000">
                  <a:alpha val="50000"/>
                </a:srgbClr>
              </a:solidFill>
              <a:prstDash val="solid"/>
            </a:ln>
          </p:spPr>
          <p:txBody>
            <a:bodyPr wrap="square" rtlCol="0">
              <a:spAutoFit/>
            </a:bodyPr>
            <a:lstStyle/>
            <a:p>
              <a:r>
                <a:rPr kumimoji="1" lang="ja-JP" altLang="en-US" sz="1200" dirty="0" smtClean="0"/>
                <a:t>説明が足らないので、どういう状況であればどうなるのかを書きましょう。</a:t>
              </a:r>
              <a:endParaRPr kumimoji="1" lang="en-US" altLang="ja-JP" sz="1200" dirty="0" smtClean="0"/>
            </a:p>
            <a:p>
              <a:r>
                <a:rPr lang="ja-JP" altLang="en-US" sz="1200" dirty="0"/>
                <a:t>また</a:t>
              </a:r>
              <a:r>
                <a:rPr lang="ja-JP" altLang="en-US" sz="1200" dirty="0" smtClean="0"/>
                <a:t>、「</a:t>
              </a:r>
              <a:r>
                <a:rPr lang="ja-JP" altLang="en-US" sz="1200" dirty="0" err="1" smtClean="0"/>
                <a:t>～して</a:t>
              </a:r>
              <a:r>
                <a:rPr lang="ja-JP" altLang="en-US" sz="1200" dirty="0" smtClean="0"/>
                <a:t>ください」と伝えるだけでは、相手に</a:t>
              </a:r>
              <a:r>
                <a:rPr lang="ja-JP" altLang="en-US" sz="1200" dirty="0"/>
                <a:t>良くない</a:t>
              </a:r>
              <a:r>
                <a:rPr lang="ja-JP" altLang="en-US" sz="1200" dirty="0" smtClean="0"/>
                <a:t>印象を与える可能性があります。</a:t>
              </a:r>
              <a:endParaRPr kumimoji="1" lang="ja-JP" altLang="en-US" sz="1200" dirty="0"/>
            </a:p>
          </p:txBody>
        </p:sp>
        <p:sp>
          <p:nvSpPr>
            <p:cNvPr id="65" name="テキスト ボックス 64"/>
            <p:cNvSpPr txBox="1"/>
            <p:nvPr/>
          </p:nvSpPr>
          <p:spPr>
            <a:xfrm>
              <a:off x="3846903" y="7214524"/>
              <a:ext cx="2390409" cy="830997"/>
            </a:xfrm>
            <a:prstGeom prst="rect">
              <a:avLst/>
            </a:prstGeom>
            <a:noFill/>
            <a:ln w="25400">
              <a:solidFill>
                <a:srgbClr val="FF0000">
                  <a:alpha val="50000"/>
                </a:srgbClr>
              </a:solidFill>
              <a:prstDash val="solid"/>
            </a:ln>
          </p:spPr>
          <p:txBody>
            <a:bodyPr wrap="square" rtlCol="0">
              <a:spAutoFit/>
            </a:bodyPr>
            <a:lstStyle/>
            <a:p>
              <a:r>
                <a:rPr kumimoji="1" lang="ja-JP" altLang="en-US" sz="1200" dirty="0" smtClean="0"/>
                <a:t>考えて書いたようには伝わりません。</a:t>
              </a:r>
              <a:endParaRPr kumimoji="1" lang="en-US" altLang="ja-JP" sz="1200" dirty="0" smtClean="0"/>
            </a:p>
            <a:p>
              <a:r>
                <a:rPr kumimoji="1" lang="ja-JP" altLang="en-US" sz="1200" dirty="0" smtClean="0"/>
                <a:t>何をどのようにするのかを</a:t>
              </a:r>
              <a:r>
                <a:rPr lang="ja-JP" altLang="en-US" sz="1200" dirty="0"/>
                <a:t>具体的に</a:t>
              </a:r>
              <a:r>
                <a:rPr kumimoji="1" lang="ja-JP" altLang="en-US" sz="1200" dirty="0" smtClean="0"/>
                <a:t>書きましょう。</a:t>
              </a:r>
              <a:endParaRPr kumimoji="1" lang="en-US" altLang="ja-JP" sz="1200" dirty="0" smtClean="0"/>
            </a:p>
          </p:txBody>
        </p:sp>
        <p:sp>
          <p:nvSpPr>
            <p:cNvPr id="31" name="円/楕円 30"/>
            <p:cNvSpPr/>
            <p:nvPr/>
          </p:nvSpPr>
          <p:spPr>
            <a:xfrm>
              <a:off x="284283" y="6133874"/>
              <a:ext cx="1720117" cy="854080"/>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47" name="直線矢印コネクタ 46"/>
            <p:cNvCxnSpPr>
              <a:endCxn id="22" idx="1"/>
            </p:cNvCxnSpPr>
            <p:nvPr/>
          </p:nvCxnSpPr>
          <p:spPr>
            <a:xfrm rot="16200000" flipH="1">
              <a:off x="-31137" y="7064561"/>
              <a:ext cx="916431" cy="251727"/>
            </a:xfrm>
            <a:prstGeom prst="bentConnector2">
              <a:avLst/>
            </a:prstGeom>
            <a:ln w="25400">
              <a:solidFill>
                <a:srgbClr val="FF0000">
                  <a:alpha val="50000"/>
                </a:srgbClr>
              </a:solidFill>
              <a:tailEnd type="arrow"/>
            </a:ln>
          </p:spPr>
          <p:style>
            <a:lnRef idx="1">
              <a:schemeClr val="accent1"/>
            </a:lnRef>
            <a:fillRef idx="0">
              <a:schemeClr val="accent1"/>
            </a:fillRef>
            <a:effectRef idx="0">
              <a:schemeClr val="accent1"/>
            </a:effectRef>
            <a:fontRef idx="minor">
              <a:schemeClr val="tx1"/>
            </a:fontRef>
          </p:style>
        </p:cxnSp>
        <p:sp>
          <p:nvSpPr>
            <p:cNvPr id="62" name="円/楕円 61"/>
            <p:cNvSpPr/>
            <p:nvPr/>
          </p:nvSpPr>
          <p:spPr>
            <a:xfrm>
              <a:off x="3378223" y="6133874"/>
              <a:ext cx="1538571" cy="854080"/>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49"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327" y="6931816"/>
              <a:ext cx="656193" cy="262477"/>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0947" y="6987954"/>
              <a:ext cx="656193" cy="262477"/>
            </a:xfrm>
            <a:prstGeom prst="rect">
              <a:avLst/>
            </a:prstGeom>
            <a:noFill/>
            <a:extLst>
              <a:ext uri="{909E8E84-426E-40DD-AFC4-6F175D3DCCD1}">
                <a14:hiddenFill xmlns:a14="http://schemas.microsoft.com/office/drawing/2010/main">
                  <a:solidFill>
                    <a:srgbClr val="FFFFFF"/>
                  </a:solidFill>
                </a14:hiddenFill>
              </a:ext>
            </a:extLst>
          </p:spPr>
        </p:pic>
        <p:cxnSp>
          <p:nvCxnSpPr>
            <p:cNvPr id="96" name="直線矢印コネクタ 46"/>
            <p:cNvCxnSpPr>
              <a:stCxn id="62" idx="3"/>
            </p:cNvCxnSpPr>
            <p:nvPr/>
          </p:nvCxnSpPr>
          <p:spPr>
            <a:xfrm rot="16200000" flipH="1">
              <a:off x="3418539" y="7047880"/>
              <a:ext cx="583277" cy="213270"/>
            </a:xfrm>
            <a:prstGeom prst="bentConnector3">
              <a:avLst>
                <a:gd name="adj1" fmla="val 99769"/>
              </a:avLst>
            </a:prstGeom>
            <a:ln w="25400">
              <a:solidFill>
                <a:srgbClr val="FF0000">
                  <a:alpha val="50000"/>
                </a:srgbClr>
              </a:solidFill>
              <a:tailEnd type="arrow"/>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1007407" y="7834690"/>
            <a:ext cx="5204857" cy="738664"/>
          </a:xfrm>
          <a:prstGeom prst="rect">
            <a:avLst/>
          </a:prstGeom>
          <a:noFill/>
          <a:ln w="38100">
            <a:solidFill>
              <a:srgbClr val="FF0000">
                <a:alpha val="50000"/>
              </a:srgbClr>
            </a:solidFill>
          </a:ln>
        </p:spPr>
        <p:txBody>
          <a:bodyPr wrap="square" rtlCol="0">
            <a:spAutoFit/>
          </a:bodyPr>
          <a:lstStyle/>
          <a:p>
            <a:r>
              <a:rPr kumimoji="1" lang="en-US" altLang="ja-JP" sz="1400" dirty="0" smtClean="0"/>
              <a:t>×</a:t>
            </a:r>
            <a:r>
              <a:rPr kumimoji="1" lang="ja-JP" altLang="en-US" sz="1400" dirty="0" smtClean="0"/>
              <a:t>命令　　　　　　　→　　○お願い</a:t>
            </a:r>
            <a:endParaRPr kumimoji="1" lang="en-US" altLang="ja-JP" sz="1400" dirty="0" smtClean="0"/>
          </a:p>
          <a:p>
            <a:r>
              <a:rPr lang="ja-JP" altLang="en-US" sz="1400" dirty="0" smtClean="0"/>
              <a:t>「</a:t>
            </a:r>
            <a:r>
              <a:rPr lang="ja-JP" altLang="en-US" sz="1400" dirty="0" err="1" smtClean="0"/>
              <a:t>～して</a:t>
            </a:r>
            <a:r>
              <a:rPr lang="ja-JP" altLang="en-US" sz="1400" dirty="0" smtClean="0"/>
              <a:t>ください」　　　　　「～していただけると有難いです」</a:t>
            </a:r>
            <a:endParaRPr lang="en-US" altLang="ja-JP" sz="1400" dirty="0" smtClean="0"/>
          </a:p>
          <a:p>
            <a:r>
              <a:rPr kumimoji="1" lang="ja-JP" altLang="en-US" sz="1400" dirty="0"/>
              <a:t>　</a:t>
            </a:r>
            <a:r>
              <a:rPr kumimoji="1" lang="ja-JP" altLang="en-US" sz="1400" dirty="0" smtClean="0"/>
              <a:t>　　　　　　　　　　　　　　 「～をお願いできればと思います」</a:t>
            </a:r>
            <a:endParaRPr kumimoji="1" lang="ja-JP" altLang="en-US" sz="1400" dirty="0"/>
          </a:p>
        </p:txBody>
      </p:sp>
      <p:pic>
        <p:nvPicPr>
          <p:cNvPr id="28"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8670" y="7625046"/>
            <a:ext cx="806834" cy="322733"/>
          </a:xfrm>
          <a:prstGeom prst="rect">
            <a:avLst/>
          </a:prstGeom>
          <a:noFill/>
          <a:extLst>
            <a:ext uri="{909E8E84-426E-40DD-AFC4-6F175D3DCCD1}">
              <a14:hiddenFill xmlns:a14="http://schemas.microsoft.com/office/drawing/2010/main">
                <a:solidFill>
                  <a:srgbClr val="FFFFFF"/>
                </a:solidFill>
              </a14:hiddenFill>
            </a:ext>
          </a:extLst>
        </p:spPr>
      </p:pic>
      <p:sp>
        <p:nvSpPr>
          <p:cNvPr id="30" name="タイトル 1"/>
          <p:cNvSpPr txBox="1">
            <a:spLocks/>
          </p:cNvSpPr>
          <p:nvPr/>
        </p:nvSpPr>
        <p:spPr>
          <a:xfrm>
            <a:off x="523735" y="485989"/>
            <a:ext cx="6172200" cy="632467"/>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2F5897"/>
                </a:solidFill>
                <a:effectLst/>
                <a:uLnTx/>
                <a:uFillTx/>
                <a:latin typeface="Calibri"/>
                <a:ea typeface="ＭＳ Ｐゴシック"/>
                <a:cs typeface="+mj-cs"/>
              </a:rPr>
              <a:t>書き方のアドバイス</a:t>
            </a:r>
            <a:endParaRPr kumimoji="1" lang="ja-JP" altLang="en-US" sz="2000" b="0" i="0" u="none" strike="noStrike" kern="1200" cap="none" spc="0" normalizeH="0" baseline="0" noProof="0" dirty="0">
              <a:ln>
                <a:noFill/>
              </a:ln>
              <a:solidFill>
                <a:srgbClr val="2F5897"/>
              </a:solidFill>
              <a:effectLst/>
              <a:uLnTx/>
              <a:uFillTx/>
              <a:latin typeface="Calibri"/>
              <a:ea typeface="ＭＳ Ｐゴシック"/>
              <a:cs typeface="+mj-cs"/>
            </a:endParaRPr>
          </a:p>
        </p:txBody>
      </p:sp>
    </p:spTree>
    <p:extLst>
      <p:ext uri="{BB962C8B-B14F-4D97-AF65-F5344CB8AC3E}">
        <p14:creationId xmlns:p14="http://schemas.microsoft.com/office/powerpoint/2010/main" val="3998928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88640" y="2511954"/>
            <a:ext cx="6336704" cy="222121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581428" y="395536"/>
            <a:ext cx="5551127" cy="792088"/>
          </a:xfrm>
        </p:spPr>
        <p:txBody>
          <a:bodyPr>
            <a:normAutofit/>
          </a:bodyPr>
          <a:lstStyle/>
          <a:p>
            <a:r>
              <a:rPr kumimoji="1" lang="ja-JP" altLang="en-US" sz="2000" dirty="0" smtClean="0"/>
              <a:t>活用場面</a:t>
            </a:r>
            <a:endParaRPr kumimoji="1" lang="ja-JP" altLang="en-US" sz="2000" dirty="0"/>
          </a:p>
        </p:txBody>
      </p:sp>
      <p:graphicFrame>
        <p:nvGraphicFramePr>
          <p:cNvPr id="7" name="表 6"/>
          <p:cNvGraphicFramePr>
            <a:graphicFrameLocks noGrp="1"/>
          </p:cNvGraphicFramePr>
          <p:nvPr>
            <p:extLst>
              <p:ext uri="{D42A27DB-BD31-4B8C-83A1-F6EECF244321}">
                <p14:modId xmlns:p14="http://schemas.microsoft.com/office/powerpoint/2010/main" val="327724731"/>
              </p:ext>
            </p:extLst>
          </p:nvPr>
        </p:nvGraphicFramePr>
        <p:xfrm>
          <a:off x="409026" y="2706269"/>
          <a:ext cx="5976664" cy="1969565"/>
        </p:xfrm>
        <a:graphic>
          <a:graphicData uri="http://schemas.openxmlformats.org/drawingml/2006/table">
            <a:tbl>
              <a:tblPr firstRow="1" bandRow="1">
                <a:tableStyleId>{5C22544A-7EE6-4342-B048-85BDC9FD1C3A}</a:tableStyleId>
              </a:tblPr>
              <a:tblGrid>
                <a:gridCol w="1494166"/>
                <a:gridCol w="1494166"/>
                <a:gridCol w="1494166"/>
                <a:gridCol w="1494166"/>
              </a:tblGrid>
              <a:tr h="245216">
                <a:tc>
                  <a:txBody>
                    <a:bodyPr/>
                    <a:lstStyle/>
                    <a:p>
                      <a:pPr algn="ctr"/>
                      <a:r>
                        <a:rPr kumimoji="1" lang="ja-JP" altLang="en-US" sz="1100" dirty="0" smtClean="0">
                          <a:solidFill>
                            <a:schemeClr val="tx1"/>
                          </a:solidFill>
                        </a:rPr>
                        <a:t>事業主への配慮希望</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配慮の目的と効果</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セルフケア</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調整内容</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57045">
                <a:tc>
                  <a:txBody>
                    <a:bodyPr/>
                    <a:lstStyle/>
                    <a:p>
                      <a:r>
                        <a:rPr kumimoji="1" lang="ja-JP" altLang="en-US" sz="1100" dirty="0" smtClean="0"/>
                        <a:t>複雑な作業になると</a:t>
                      </a:r>
                    </a:p>
                    <a:p>
                      <a:r>
                        <a:rPr kumimoji="1" lang="ja-JP" altLang="en-US" sz="1100" dirty="0" smtClean="0"/>
                        <a:t>わからなくなるので、工程表を用意いただけると有難いです。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t>・ミスを防ぐため</a:t>
                      </a:r>
                      <a:br>
                        <a:rPr kumimoji="1" lang="ja-JP" altLang="en-US" sz="1100" dirty="0" smtClean="0"/>
                      </a:br>
                      <a:r>
                        <a:rPr kumimoji="1" lang="ja-JP" altLang="en-US" sz="1100" dirty="0" smtClean="0"/>
                        <a:t>・確認の時間を短縮し</a:t>
                      </a:r>
                      <a:endParaRPr kumimoji="1" lang="en-US" altLang="ja-JP" sz="1100" dirty="0" smtClean="0"/>
                    </a:p>
                    <a:p>
                      <a:r>
                        <a:rPr kumimoji="1" lang="ja-JP" altLang="en-US" sz="1100" dirty="0" smtClean="0"/>
                        <a:t>　生産性を向上させる</a:t>
                      </a:r>
                      <a:endParaRPr kumimoji="1" lang="en-US" altLang="ja-JP" sz="1100" dirty="0" smtClean="0"/>
                    </a:p>
                    <a:p>
                      <a:r>
                        <a:rPr kumimoji="1" lang="ja-JP" altLang="en-US" sz="1100" dirty="0" smtClean="0"/>
                        <a:t>　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t>・メモは常に持ち歩き</a:t>
                      </a:r>
                      <a:endParaRPr kumimoji="1" lang="en-US" altLang="ja-JP" sz="1100" dirty="0" smtClean="0"/>
                    </a:p>
                    <a:p>
                      <a:r>
                        <a:rPr kumimoji="1" lang="ja-JP" altLang="en-US" sz="1100" dirty="0" smtClean="0"/>
                        <a:t>　記入します</a:t>
                      </a:r>
                      <a:br>
                        <a:rPr kumimoji="1" lang="ja-JP" altLang="en-US" sz="1100" dirty="0" smtClean="0"/>
                      </a:br>
                      <a:r>
                        <a:rPr kumimoji="1" lang="ja-JP" altLang="en-US" sz="1100" dirty="0" smtClean="0"/>
                        <a:t>・わからないことは</a:t>
                      </a:r>
                      <a:endParaRPr kumimoji="1" lang="en-US" altLang="ja-JP" sz="1100" dirty="0" smtClean="0"/>
                    </a:p>
                    <a:p>
                      <a:r>
                        <a:rPr kumimoji="1" lang="ja-JP" altLang="en-US" sz="1100" dirty="0" smtClean="0"/>
                        <a:t>　自分から質問します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318374">
                <a:tc gridSpan="4">
                  <a:txBody>
                    <a:bodyPr/>
                    <a:lstStyle/>
                    <a:p>
                      <a:endParaRPr kumimoji="1" lang="en-US" altLang="ja-JP" sz="1100" b="1" dirty="0" smtClean="0"/>
                    </a:p>
                    <a:p>
                      <a:r>
                        <a:rPr kumimoji="1" lang="ja-JP" altLang="en-US" sz="1100" b="1" dirty="0" smtClean="0"/>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9739">
                <a:tc gridSpan="4">
                  <a:txBody>
                    <a:bodyPr/>
                    <a:lstStyle/>
                    <a:p>
                      <a:r>
                        <a:rPr kumimoji="1" lang="ja-JP" altLang="en-US" sz="1100" dirty="0" smtClean="0"/>
                        <a:t>・上司には緊張し言葉が少なくなりますが、必要なことは自分から伝えれるよう就労支援機関で</a:t>
                      </a:r>
                      <a:endParaRPr kumimoji="1" lang="en-US" altLang="ja-JP" sz="1100" dirty="0" smtClean="0"/>
                    </a:p>
                    <a:p>
                      <a:r>
                        <a:rPr kumimoji="1" lang="ja-JP" altLang="en-US" sz="1100" dirty="0" smtClean="0"/>
                        <a:t>　訓練しました。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tr>
            </a:tbl>
          </a:graphicData>
        </a:graphic>
      </p:graphicFrame>
      <p:sp>
        <p:nvSpPr>
          <p:cNvPr id="27" name="テキスト ボックス 26"/>
          <p:cNvSpPr txBox="1"/>
          <p:nvPr/>
        </p:nvSpPr>
        <p:spPr>
          <a:xfrm>
            <a:off x="777160" y="1691680"/>
            <a:ext cx="5608530" cy="523220"/>
          </a:xfrm>
          <a:prstGeom prst="rect">
            <a:avLst/>
          </a:prstGeom>
          <a:noFill/>
        </p:spPr>
        <p:txBody>
          <a:bodyPr wrap="square" rtlCol="0">
            <a:spAutoFit/>
          </a:bodyPr>
          <a:lstStyle/>
          <a:p>
            <a:r>
              <a:rPr lang="ja-JP" altLang="en-US" sz="1400" dirty="0" smtClean="0">
                <a:solidFill>
                  <a:prstClr val="black"/>
                </a:solidFill>
              </a:rPr>
              <a:t>●実習中に伝えておきたいことがあるとき</a:t>
            </a:r>
            <a:endParaRPr lang="en-US" altLang="ja-JP" sz="1400" dirty="0" smtClean="0">
              <a:solidFill>
                <a:prstClr val="black"/>
              </a:solidFill>
            </a:endParaRPr>
          </a:p>
          <a:p>
            <a:r>
              <a:rPr lang="ja-JP" altLang="en-US" sz="1400" dirty="0" smtClean="0">
                <a:solidFill>
                  <a:prstClr val="black"/>
                </a:solidFill>
              </a:rPr>
              <a:t>●働いたときに希望する配慮を試してみるとき</a:t>
            </a:r>
            <a:endParaRPr lang="ja-JP" altLang="en-US" sz="1400" dirty="0">
              <a:solidFill>
                <a:prstClr val="black"/>
              </a:solidFill>
            </a:endParaRPr>
          </a:p>
        </p:txBody>
      </p:sp>
      <p:sp>
        <p:nvSpPr>
          <p:cNvPr id="3" name="テキスト ボックス 2"/>
          <p:cNvSpPr txBox="1"/>
          <p:nvPr/>
        </p:nvSpPr>
        <p:spPr>
          <a:xfrm>
            <a:off x="260647" y="2293543"/>
            <a:ext cx="5184577" cy="276999"/>
          </a:xfrm>
          <a:prstGeom prst="rect">
            <a:avLst/>
          </a:prstGeom>
          <a:solidFill>
            <a:schemeClr val="bg1"/>
          </a:solidFill>
          <a:ln w="47625">
            <a:solidFill>
              <a:schemeClr val="tx2"/>
            </a:solidFill>
          </a:ln>
        </p:spPr>
        <p:txBody>
          <a:bodyPr wrap="square" rtlCol="0">
            <a:spAutoFit/>
          </a:bodyPr>
          <a:lstStyle/>
          <a:p>
            <a:r>
              <a:rPr lang="ja-JP" altLang="en-US" sz="1200" b="1" dirty="0" smtClean="0">
                <a:solidFill>
                  <a:prstClr val="black"/>
                </a:solidFill>
              </a:rPr>
              <a:t>実習を始めるにあたり、伝えておいた方がよいことを記入し、実習先に渡す</a:t>
            </a:r>
            <a:endParaRPr lang="ja-JP" altLang="en-US" sz="1200" b="1" dirty="0">
              <a:solidFill>
                <a:prstClr val="black"/>
              </a:solidFill>
            </a:endParaRPr>
          </a:p>
        </p:txBody>
      </p:sp>
      <p:sp>
        <p:nvSpPr>
          <p:cNvPr id="52" name="テキスト ボックス 51"/>
          <p:cNvSpPr txBox="1"/>
          <p:nvPr/>
        </p:nvSpPr>
        <p:spPr>
          <a:xfrm>
            <a:off x="878900" y="5441231"/>
            <a:ext cx="5608530" cy="523220"/>
          </a:xfrm>
          <a:prstGeom prst="rect">
            <a:avLst/>
          </a:prstGeom>
          <a:noFill/>
        </p:spPr>
        <p:txBody>
          <a:bodyPr wrap="square" rtlCol="0">
            <a:spAutoFit/>
          </a:bodyPr>
          <a:lstStyle/>
          <a:p>
            <a:r>
              <a:rPr lang="ja-JP" altLang="en-US" sz="1400" dirty="0" smtClean="0">
                <a:solidFill>
                  <a:prstClr val="black"/>
                </a:solidFill>
              </a:rPr>
              <a:t>●</a:t>
            </a:r>
            <a:r>
              <a:rPr lang="ja-JP" altLang="en-US" sz="1400" dirty="0">
                <a:solidFill>
                  <a:prstClr val="black"/>
                </a:solidFill>
              </a:rPr>
              <a:t>必要なこと</a:t>
            </a:r>
            <a:r>
              <a:rPr lang="ja-JP" altLang="en-US" sz="1400" dirty="0" smtClean="0">
                <a:solidFill>
                  <a:prstClr val="black"/>
                </a:solidFill>
              </a:rPr>
              <a:t>は事前に申し出ておくため</a:t>
            </a:r>
            <a:endParaRPr lang="en-US" altLang="ja-JP" sz="1400" dirty="0" smtClean="0">
              <a:solidFill>
                <a:prstClr val="black"/>
              </a:solidFill>
            </a:endParaRPr>
          </a:p>
          <a:p>
            <a:r>
              <a:rPr lang="ja-JP" altLang="en-US" sz="1400" dirty="0" smtClean="0">
                <a:solidFill>
                  <a:prstClr val="black"/>
                </a:solidFill>
              </a:rPr>
              <a:t>●支援者に同席してもらったり共有しておくため</a:t>
            </a:r>
            <a:endParaRPr lang="en-US" altLang="ja-JP" sz="1400" dirty="0" smtClean="0">
              <a:solidFill>
                <a:prstClr val="black"/>
              </a:solidFill>
            </a:endParaRPr>
          </a:p>
        </p:txBody>
      </p:sp>
      <p:sp>
        <p:nvSpPr>
          <p:cNvPr id="53" name="タイトル 1"/>
          <p:cNvSpPr txBox="1">
            <a:spLocks/>
          </p:cNvSpPr>
          <p:nvPr/>
        </p:nvSpPr>
        <p:spPr>
          <a:xfrm>
            <a:off x="773464" y="4707200"/>
            <a:ext cx="5551127"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u="sng" dirty="0" smtClean="0">
                <a:solidFill>
                  <a:prstClr val="black"/>
                </a:solidFill>
              </a:rPr>
              <a:t>選考後入社までの準備・働き始めのときに</a:t>
            </a:r>
            <a:endParaRPr lang="ja-JP" altLang="en-US" sz="2000" u="sng" dirty="0">
              <a:solidFill>
                <a:prstClr val="black"/>
              </a:solidFill>
            </a:endParaRPr>
          </a:p>
        </p:txBody>
      </p:sp>
      <p:sp>
        <p:nvSpPr>
          <p:cNvPr id="54" name="正方形/長方形 53"/>
          <p:cNvSpPr/>
          <p:nvPr/>
        </p:nvSpPr>
        <p:spPr>
          <a:xfrm>
            <a:off x="188640" y="6264781"/>
            <a:ext cx="6336704" cy="2528184"/>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テキスト ボックス 54"/>
          <p:cNvSpPr txBox="1"/>
          <p:nvPr/>
        </p:nvSpPr>
        <p:spPr>
          <a:xfrm>
            <a:off x="260647" y="6046370"/>
            <a:ext cx="5760641" cy="276999"/>
          </a:xfrm>
          <a:prstGeom prst="rect">
            <a:avLst/>
          </a:prstGeom>
          <a:solidFill>
            <a:schemeClr val="bg1"/>
          </a:solidFill>
          <a:ln w="47625">
            <a:solidFill>
              <a:schemeClr val="tx2"/>
            </a:solidFill>
          </a:ln>
        </p:spPr>
        <p:txBody>
          <a:bodyPr wrap="square" rtlCol="0">
            <a:spAutoFit/>
          </a:bodyPr>
          <a:lstStyle/>
          <a:p>
            <a:r>
              <a:rPr lang="ja-JP" altLang="en-US" sz="1200" b="1" dirty="0" smtClean="0">
                <a:solidFill>
                  <a:prstClr val="black"/>
                </a:solidFill>
              </a:rPr>
              <a:t>選考後入社までの時期に、対応してもらえることの確認をするため企業と共有しておく</a:t>
            </a:r>
            <a:endParaRPr lang="ja-JP" altLang="en-US" sz="1200" b="1" dirty="0">
              <a:solidFill>
                <a:prstClr val="black"/>
              </a:solidFill>
            </a:endParaRPr>
          </a:p>
        </p:txBody>
      </p:sp>
      <p:graphicFrame>
        <p:nvGraphicFramePr>
          <p:cNvPr id="57" name="表 56"/>
          <p:cNvGraphicFramePr>
            <a:graphicFrameLocks noGrp="1"/>
          </p:cNvGraphicFramePr>
          <p:nvPr>
            <p:extLst>
              <p:ext uri="{D42A27DB-BD31-4B8C-83A1-F6EECF244321}">
                <p14:modId xmlns:p14="http://schemas.microsoft.com/office/powerpoint/2010/main" val="3104769904"/>
              </p:ext>
            </p:extLst>
          </p:nvPr>
        </p:nvGraphicFramePr>
        <p:xfrm>
          <a:off x="409026" y="6409320"/>
          <a:ext cx="5976664" cy="2239106"/>
        </p:xfrm>
        <a:graphic>
          <a:graphicData uri="http://schemas.openxmlformats.org/drawingml/2006/table">
            <a:tbl>
              <a:tblPr firstRow="1" bandRow="1">
                <a:tableStyleId>{5C22544A-7EE6-4342-B048-85BDC9FD1C3A}</a:tableStyleId>
              </a:tblPr>
              <a:tblGrid>
                <a:gridCol w="1494166"/>
                <a:gridCol w="1494166"/>
                <a:gridCol w="1494166"/>
                <a:gridCol w="1494166"/>
              </a:tblGrid>
              <a:tr h="294595">
                <a:tc>
                  <a:txBody>
                    <a:bodyPr/>
                    <a:lstStyle/>
                    <a:p>
                      <a:pPr algn="ctr"/>
                      <a:r>
                        <a:rPr kumimoji="1" lang="ja-JP" altLang="en-US" sz="1100" dirty="0" smtClean="0">
                          <a:solidFill>
                            <a:schemeClr val="tx1"/>
                          </a:solidFill>
                        </a:rPr>
                        <a:t>事業主への配慮希望</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配慮の目的と効果</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セルフケア</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smtClean="0">
                          <a:solidFill>
                            <a:schemeClr val="tx1"/>
                          </a:solidFill>
                        </a:rPr>
                        <a:t>調整内容</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32584">
                <a:tc>
                  <a:txBody>
                    <a:bodyPr/>
                    <a:lstStyle/>
                    <a:p>
                      <a:r>
                        <a:rPr kumimoji="1" lang="ja-JP" altLang="en-US" sz="1100" dirty="0" smtClean="0"/>
                        <a:t>机にブースか衝立を設置していただけると有難いです。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t>周囲の動きを気にせず仕事に集中できるため、生産性の向上に繋がる。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t>・手元の資料は不要</a:t>
                      </a:r>
                      <a:endParaRPr kumimoji="1" lang="en-US" altLang="ja-JP" sz="1100" dirty="0" smtClean="0"/>
                    </a:p>
                    <a:p>
                      <a:r>
                        <a:rPr kumimoji="1" lang="ja-JP" altLang="en-US" sz="1100" dirty="0" smtClean="0"/>
                        <a:t>　なところを紙で隠す</a:t>
                      </a:r>
                      <a:endParaRPr kumimoji="1" lang="en-US" altLang="ja-JP" sz="1100" dirty="0" smtClean="0"/>
                    </a:p>
                    <a:p>
                      <a:r>
                        <a:rPr kumimoji="1" lang="ja-JP" altLang="en-US" sz="1100" dirty="0" smtClean="0"/>
                        <a:t>　等の工夫をする</a:t>
                      </a:r>
                      <a:endParaRPr kumimoji="1" lang="en-US" altLang="ja-JP" sz="1100" dirty="0" smtClean="0"/>
                    </a:p>
                    <a:p>
                      <a:r>
                        <a:rPr kumimoji="1" lang="ja-JP" altLang="en-US" sz="1100" dirty="0" smtClean="0"/>
                        <a:t>・時間がわかるように</a:t>
                      </a:r>
                      <a:endParaRPr kumimoji="1" lang="en-US" altLang="ja-JP" sz="1100" dirty="0" smtClean="0"/>
                    </a:p>
                    <a:p>
                      <a:r>
                        <a:rPr kumimoji="1" lang="ja-JP" altLang="en-US" sz="1100" dirty="0" smtClean="0"/>
                        <a:t>　アラームをセットする</a:t>
                      </a:r>
                      <a:endParaRPr kumimoji="1" lang="en-US" altLang="ja-JP" sz="1100" dirty="0" smtClean="0"/>
                    </a:p>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362017">
                <a:tc gridSpan="4">
                  <a:txBody>
                    <a:bodyPr/>
                    <a:lstStyle/>
                    <a:p>
                      <a:r>
                        <a:rPr kumimoji="1" lang="ja-JP" altLang="en-US" sz="1100" b="1" dirty="0" smtClean="0"/>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5214">
                <a:tc gridSpan="4">
                  <a:txBody>
                    <a:bodyPr/>
                    <a:lstStyle/>
                    <a:p>
                      <a:r>
                        <a:rPr kumimoji="1" lang="ja-JP" altLang="en-US" sz="1100" dirty="0" smtClean="0"/>
                        <a:t>・注意力が散漫になるところがあるので、集中できる環境を作り、休憩時間はアラームで時間の</a:t>
                      </a:r>
                      <a:endParaRPr kumimoji="1" lang="en-US" altLang="ja-JP" sz="1100" dirty="0" smtClean="0"/>
                    </a:p>
                    <a:p>
                      <a:r>
                        <a:rPr kumimoji="1" lang="ja-JP" altLang="en-US" sz="1100" dirty="0" smtClean="0"/>
                        <a:t>　管理をする等で対応できます。</a:t>
                      </a:r>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tr>
            </a:tbl>
          </a:graphicData>
        </a:graphic>
      </p:graphicFrame>
      <p:sp>
        <p:nvSpPr>
          <p:cNvPr id="12" name="タイトル 1"/>
          <p:cNvSpPr txBox="1">
            <a:spLocks/>
          </p:cNvSpPr>
          <p:nvPr/>
        </p:nvSpPr>
        <p:spPr>
          <a:xfrm>
            <a:off x="773463" y="1043608"/>
            <a:ext cx="5551127"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u="sng" dirty="0" smtClean="0">
                <a:solidFill>
                  <a:prstClr val="black"/>
                </a:solidFill>
              </a:rPr>
              <a:t>実習をするときに</a:t>
            </a:r>
            <a:endParaRPr lang="ja-JP" altLang="en-US" sz="2000" u="sng" dirty="0">
              <a:solidFill>
                <a:prstClr val="black"/>
              </a:solidFill>
            </a:endParaRPr>
          </a:p>
        </p:txBody>
      </p:sp>
    </p:spTree>
    <p:extLst>
      <p:ext uri="{BB962C8B-B14F-4D97-AF65-F5344CB8AC3E}">
        <p14:creationId xmlns:p14="http://schemas.microsoft.com/office/powerpoint/2010/main" val="1073929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エグゼクティブ">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2752</TotalTime>
  <Words>1070</Words>
  <Application>Microsoft Office PowerPoint</Application>
  <PresentationFormat>画面に合わせる (4:3)</PresentationFormat>
  <Paragraphs>200</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リゾート</vt:lpstr>
      <vt:lpstr>合理的配慮のための 対話シート 　  ～障がい者の安定就労のために～</vt:lpstr>
      <vt:lpstr>PowerPoint プレゼンテーション</vt:lpstr>
      <vt:lpstr>働く上での合理的配慮（イメージ）</vt:lpstr>
      <vt:lpstr>記入内容</vt:lpstr>
      <vt:lpstr>PowerPoint プレゼンテーション</vt:lpstr>
      <vt:lpstr>活用場面</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障がい者 職場実習ガイド</dc:title>
  <cp:lastModifiedBy>林　美帆</cp:lastModifiedBy>
  <cp:revision>224</cp:revision>
  <cp:lastPrinted>2017-02-08T08:07:22Z</cp:lastPrinted>
  <dcterms:created xsi:type="dcterms:W3CDTF">2015-12-16T05:26:53Z</dcterms:created>
  <dcterms:modified xsi:type="dcterms:W3CDTF">2018-03-13T02:36:40Z</dcterms:modified>
</cp:coreProperties>
</file>