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4"/>
  </p:sldMasterIdLst>
  <p:notesMasterIdLst>
    <p:notesMasterId r:id="rId13"/>
  </p:notesMasterIdLst>
  <p:sldIdLst>
    <p:sldId id="330" r:id="rId5"/>
    <p:sldId id="331" r:id="rId6"/>
    <p:sldId id="340" r:id="rId7"/>
    <p:sldId id="341" r:id="rId8"/>
    <p:sldId id="338" r:id="rId9"/>
    <p:sldId id="339" r:id="rId10"/>
    <p:sldId id="336" r:id="rId11"/>
    <p:sldId id="337" r:id="rId12"/>
  </p:sldIdLst>
  <p:sldSz cx="12801600" cy="9601200" type="A3"/>
  <p:notesSz cx="6807200" cy="9939338"/>
  <p:defaultTextStyle>
    <a:defPPr>
      <a:defRPr lang="ja-JP"/>
    </a:defPPr>
    <a:lvl1pPr marL="0" algn="l" defTabSz="1280160" rtl="0" eaLnBrk="1" latinLnBrk="0" hangingPunct="1">
      <a:defRPr kumimoji="1" sz="2500" kern="1200">
        <a:solidFill>
          <a:schemeClr val="tx1"/>
        </a:solidFill>
        <a:latin typeface="+mn-lt"/>
        <a:ea typeface="+mn-ea"/>
        <a:cs typeface="+mn-cs"/>
      </a:defRPr>
    </a:lvl1pPr>
    <a:lvl2pPr marL="640080" algn="l" defTabSz="1280160" rtl="0" eaLnBrk="1" latinLnBrk="0" hangingPunct="1">
      <a:defRPr kumimoji="1" sz="2500" kern="1200">
        <a:solidFill>
          <a:schemeClr val="tx1"/>
        </a:solidFill>
        <a:latin typeface="+mn-lt"/>
        <a:ea typeface="+mn-ea"/>
        <a:cs typeface="+mn-cs"/>
      </a:defRPr>
    </a:lvl2pPr>
    <a:lvl3pPr marL="1280160" algn="l" defTabSz="1280160" rtl="0" eaLnBrk="1" latinLnBrk="0" hangingPunct="1">
      <a:defRPr kumimoji="1" sz="2500" kern="1200">
        <a:solidFill>
          <a:schemeClr val="tx1"/>
        </a:solidFill>
        <a:latin typeface="+mn-lt"/>
        <a:ea typeface="+mn-ea"/>
        <a:cs typeface="+mn-cs"/>
      </a:defRPr>
    </a:lvl3pPr>
    <a:lvl4pPr marL="1920240" algn="l" defTabSz="1280160" rtl="0" eaLnBrk="1" latinLnBrk="0" hangingPunct="1">
      <a:defRPr kumimoji="1" sz="2500" kern="1200">
        <a:solidFill>
          <a:schemeClr val="tx1"/>
        </a:solidFill>
        <a:latin typeface="+mn-lt"/>
        <a:ea typeface="+mn-ea"/>
        <a:cs typeface="+mn-cs"/>
      </a:defRPr>
    </a:lvl4pPr>
    <a:lvl5pPr marL="2560320" algn="l" defTabSz="1280160" rtl="0" eaLnBrk="1" latinLnBrk="0" hangingPunct="1">
      <a:defRPr kumimoji="1" sz="2500" kern="1200">
        <a:solidFill>
          <a:schemeClr val="tx1"/>
        </a:solidFill>
        <a:latin typeface="+mn-lt"/>
        <a:ea typeface="+mn-ea"/>
        <a:cs typeface="+mn-cs"/>
      </a:defRPr>
    </a:lvl5pPr>
    <a:lvl6pPr marL="3200400" algn="l" defTabSz="1280160" rtl="0" eaLnBrk="1" latinLnBrk="0" hangingPunct="1">
      <a:defRPr kumimoji="1" sz="2500" kern="1200">
        <a:solidFill>
          <a:schemeClr val="tx1"/>
        </a:solidFill>
        <a:latin typeface="+mn-lt"/>
        <a:ea typeface="+mn-ea"/>
        <a:cs typeface="+mn-cs"/>
      </a:defRPr>
    </a:lvl6pPr>
    <a:lvl7pPr marL="3840480" algn="l" defTabSz="1280160" rtl="0" eaLnBrk="1" latinLnBrk="0" hangingPunct="1">
      <a:defRPr kumimoji="1" sz="2500" kern="1200">
        <a:solidFill>
          <a:schemeClr val="tx1"/>
        </a:solidFill>
        <a:latin typeface="+mn-lt"/>
        <a:ea typeface="+mn-ea"/>
        <a:cs typeface="+mn-cs"/>
      </a:defRPr>
    </a:lvl7pPr>
    <a:lvl8pPr marL="4480560" algn="l" defTabSz="1280160" rtl="0" eaLnBrk="1" latinLnBrk="0" hangingPunct="1">
      <a:defRPr kumimoji="1" sz="2500" kern="1200">
        <a:solidFill>
          <a:schemeClr val="tx1"/>
        </a:solidFill>
        <a:latin typeface="+mn-lt"/>
        <a:ea typeface="+mn-ea"/>
        <a:cs typeface="+mn-cs"/>
      </a:defRPr>
    </a:lvl8pPr>
    <a:lvl9pPr marL="5120640" algn="l" defTabSz="1280160" rtl="0" eaLnBrk="1" latinLnBrk="0" hangingPunct="1">
      <a:defRPr kumimoji="1" sz="25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711">
          <p15:clr>
            <a:srgbClr val="A4A3A4"/>
          </p15:clr>
        </p15:guide>
        <p15:guide id="2" orient="horz" pos="2344">
          <p15:clr>
            <a:srgbClr val="A4A3A4"/>
          </p15:clr>
        </p15:guide>
        <p15:guide id="3" orient="horz" pos="4158">
          <p15:clr>
            <a:srgbClr val="A4A3A4"/>
          </p15:clr>
        </p15:guide>
        <p15:guide id="4" orient="horz" pos="3342">
          <p15:clr>
            <a:srgbClr val="A4A3A4"/>
          </p15:clr>
        </p15:guide>
        <p15:guide id="5" orient="horz" pos="5836">
          <p15:clr>
            <a:srgbClr val="A4A3A4"/>
          </p15:clr>
        </p15:guide>
        <p15:guide id="6" orient="horz" pos="892">
          <p15:clr>
            <a:srgbClr val="A4A3A4"/>
          </p15:clr>
        </p15:guide>
        <p15:guide id="7" orient="horz" pos="2570">
          <p15:clr>
            <a:srgbClr val="A4A3A4"/>
          </p15:clr>
        </p15:guide>
        <p15:guide id="8" orient="horz" pos="5972">
          <p15:clr>
            <a:srgbClr val="A4A3A4"/>
          </p15:clr>
        </p15:guide>
        <p15:guide id="9" orient="horz" pos="4793">
          <p15:clr>
            <a:srgbClr val="A4A3A4"/>
          </p15:clr>
        </p15:guide>
        <p15:guide id="10" orient="horz" pos="983">
          <p15:clr>
            <a:srgbClr val="A4A3A4"/>
          </p15:clr>
        </p15:guide>
        <p15:guide id="11" orient="horz" pos="3614">
          <p15:clr>
            <a:srgbClr val="A4A3A4"/>
          </p15:clr>
        </p15:guide>
        <p15:guide id="12" pos="4032">
          <p15:clr>
            <a:srgbClr val="A4A3A4"/>
          </p15:clr>
        </p15:guide>
        <p15:guide id="13" pos="766">
          <p15:clr>
            <a:srgbClr val="A4A3A4"/>
          </p15:clr>
        </p15:guide>
        <p15:guide id="14" pos="358">
          <p15:clr>
            <a:srgbClr val="A4A3A4"/>
          </p15:clr>
        </p15:guide>
        <p15:guide id="15" pos="7842">
          <p15:clr>
            <a:srgbClr val="A4A3A4"/>
          </p15:clr>
        </p15:guide>
        <p15:guide id="16" pos="4531">
          <p15:clr>
            <a:srgbClr val="A4A3A4"/>
          </p15:clr>
        </p15:guide>
        <p15:guide id="17" pos="3533">
          <p15:clr>
            <a:srgbClr val="A4A3A4"/>
          </p15:clr>
        </p15:guide>
        <p15:guide id="18" pos="7343">
          <p15:clr>
            <a:srgbClr val="A4A3A4"/>
          </p15:clr>
        </p15:guide>
        <p15:guide id="19" pos="1492">
          <p15:clr>
            <a:srgbClr val="A4A3A4"/>
          </p15:clr>
        </p15:guide>
        <p15:guide id="20" pos="6586">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5EEAC"/>
    <a:srgbClr val="FF0066"/>
    <a:srgbClr val="CC0000"/>
    <a:srgbClr val="FF9999"/>
    <a:srgbClr val="0066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スタイルなし、表のグリッド線あり">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3B4B98B0-60AC-42C2-AFA5-B58CD77FA1E5}" styleName="淡色スタイル 1 - アクセント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96" autoAdjust="0"/>
    <p:restoredTop sz="92626" autoAdjust="0"/>
  </p:normalViewPr>
  <p:slideViewPr>
    <p:cSldViewPr>
      <p:cViewPr>
        <p:scale>
          <a:sx n="50" d="100"/>
          <a:sy n="50" d="100"/>
        </p:scale>
        <p:origin x="-1302" y="-48"/>
      </p:cViewPr>
      <p:guideLst>
        <p:guide orient="horz" pos="711"/>
        <p:guide orient="horz" pos="2344"/>
        <p:guide orient="horz" pos="4158"/>
        <p:guide orient="horz" pos="3342"/>
        <p:guide orient="horz" pos="5836"/>
        <p:guide orient="horz" pos="892"/>
        <p:guide orient="horz" pos="2570"/>
        <p:guide orient="horz" pos="5972"/>
        <p:guide orient="horz" pos="4793"/>
        <p:guide orient="horz" pos="983"/>
        <p:guide orient="horz" pos="3614"/>
        <p:guide pos="4032"/>
        <p:guide pos="766"/>
        <p:guide pos="358"/>
        <p:guide pos="7842"/>
        <p:guide pos="4531"/>
        <p:guide pos="3533"/>
        <p:guide pos="7343"/>
        <p:guide pos="1492"/>
        <p:guide pos="6586"/>
      </p:guideLst>
    </p:cSldViewPr>
  </p:slideViewPr>
  <p:notesTextViewPr>
    <p:cViewPr>
      <p:scale>
        <a:sx n="1" d="1"/>
        <a:sy n="1" d="1"/>
      </p:scale>
      <p:origin x="0" y="0"/>
    </p:cViewPr>
  </p:notesTextViewPr>
  <p:sorterViewPr>
    <p:cViewPr>
      <p:scale>
        <a:sx n="75" d="100"/>
        <a:sy n="75"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notesMaster" Target="notesMasters/notesMaster1.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viewProps" Target="viewProps.xml"/><Relationship Id="rId10" Type="http://schemas.openxmlformats.org/officeDocument/2006/relationships/slide" Target="slides/slide6.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2" y="2"/>
            <a:ext cx="2949787" cy="496967"/>
          </a:xfrm>
          <a:prstGeom prst="rect">
            <a:avLst/>
          </a:prstGeom>
        </p:spPr>
        <p:txBody>
          <a:bodyPr vert="horz" lIns="91428" tIns="45714" rIns="91428" bIns="45714" rtlCol="0"/>
          <a:lstStyle>
            <a:lvl1pPr algn="l">
              <a:defRPr sz="1200"/>
            </a:lvl1pPr>
          </a:lstStyle>
          <a:p>
            <a:endParaRPr kumimoji="1" lang="ja-JP" altLang="en-US"/>
          </a:p>
        </p:txBody>
      </p:sp>
      <p:sp>
        <p:nvSpPr>
          <p:cNvPr id="3" name="日付プレースホルダー 2"/>
          <p:cNvSpPr>
            <a:spLocks noGrp="1"/>
          </p:cNvSpPr>
          <p:nvPr>
            <p:ph type="dt" idx="1"/>
          </p:nvPr>
        </p:nvSpPr>
        <p:spPr>
          <a:xfrm>
            <a:off x="3855840" y="2"/>
            <a:ext cx="2949787" cy="496967"/>
          </a:xfrm>
          <a:prstGeom prst="rect">
            <a:avLst/>
          </a:prstGeom>
        </p:spPr>
        <p:txBody>
          <a:bodyPr vert="horz" lIns="91428" tIns="45714" rIns="91428" bIns="45714" rtlCol="0"/>
          <a:lstStyle>
            <a:lvl1pPr algn="r">
              <a:defRPr sz="1200"/>
            </a:lvl1pPr>
          </a:lstStyle>
          <a:p>
            <a:fld id="{8EA28B29-CECF-4CB9-BCB7-4E75BF77DE46}" type="datetimeFigureOut">
              <a:rPr kumimoji="1" lang="ja-JP" altLang="en-US" smtClean="0"/>
              <a:t>2018/5/22</a:t>
            </a:fld>
            <a:endParaRPr kumimoji="1" lang="ja-JP" altLang="en-US"/>
          </a:p>
        </p:txBody>
      </p:sp>
      <p:sp>
        <p:nvSpPr>
          <p:cNvPr id="4" name="スライド イメージ プレースホルダー 3"/>
          <p:cNvSpPr>
            <a:spLocks noGrp="1" noRot="1" noChangeAspect="1"/>
          </p:cNvSpPr>
          <p:nvPr>
            <p:ph type="sldImg" idx="2"/>
          </p:nvPr>
        </p:nvSpPr>
        <p:spPr>
          <a:xfrm>
            <a:off x="920750" y="746125"/>
            <a:ext cx="4965700" cy="3725863"/>
          </a:xfrm>
          <a:prstGeom prst="rect">
            <a:avLst/>
          </a:prstGeom>
          <a:noFill/>
          <a:ln w="12700">
            <a:solidFill>
              <a:prstClr val="black"/>
            </a:solidFill>
          </a:ln>
        </p:spPr>
        <p:txBody>
          <a:bodyPr vert="horz" lIns="91428" tIns="45714" rIns="91428" bIns="45714" rtlCol="0" anchor="ctr"/>
          <a:lstStyle/>
          <a:p>
            <a:endParaRPr lang="ja-JP" altLang="en-US"/>
          </a:p>
        </p:txBody>
      </p:sp>
      <p:sp>
        <p:nvSpPr>
          <p:cNvPr id="5" name="ノート プレースホルダー 4"/>
          <p:cNvSpPr>
            <a:spLocks noGrp="1"/>
          </p:cNvSpPr>
          <p:nvPr>
            <p:ph type="body" sz="quarter" idx="3"/>
          </p:nvPr>
        </p:nvSpPr>
        <p:spPr>
          <a:xfrm>
            <a:off x="680720" y="4721186"/>
            <a:ext cx="5445760" cy="4472702"/>
          </a:xfrm>
          <a:prstGeom prst="rect">
            <a:avLst/>
          </a:prstGeom>
        </p:spPr>
        <p:txBody>
          <a:bodyPr vert="horz" lIns="91428" tIns="45714" rIns="91428" bIns="45714" rtlCol="0"/>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6" name="フッター プレースホルダー 5"/>
          <p:cNvSpPr>
            <a:spLocks noGrp="1"/>
          </p:cNvSpPr>
          <p:nvPr>
            <p:ph type="ftr" sz="quarter" idx="4"/>
          </p:nvPr>
        </p:nvSpPr>
        <p:spPr>
          <a:xfrm>
            <a:off x="2" y="9440648"/>
            <a:ext cx="2949787" cy="496967"/>
          </a:xfrm>
          <a:prstGeom prst="rect">
            <a:avLst/>
          </a:prstGeom>
        </p:spPr>
        <p:txBody>
          <a:bodyPr vert="horz" lIns="91428" tIns="45714" rIns="91428" bIns="45714"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55840" y="9440648"/>
            <a:ext cx="2949787" cy="496967"/>
          </a:xfrm>
          <a:prstGeom prst="rect">
            <a:avLst/>
          </a:prstGeom>
        </p:spPr>
        <p:txBody>
          <a:bodyPr vert="horz" lIns="91428" tIns="45714" rIns="91428" bIns="45714" rtlCol="0" anchor="b"/>
          <a:lstStyle>
            <a:lvl1pPr algn="r">
              <a:defRPr sz="1200"/>
            </a:lvl1pPr>
          </a:lstStyle>
          <a:p>
            <a:fld id="{BBCA6D5D-C3EF-41CF-A203-7E84FC0C4297}" type="slidenum">
              <a:rPr kumimoji="1" lang="ja-JP" altLang="en-US" smtClean="0"/>
              <a:t>‹#›</a:t>
            </a:fld>
            <a:endParaRPr kumimoji="1" lang="ja-JP" altLang="en-US"/>
          </a:p>
        </p:txBody>
      </p:sp>
    </p:spTree>
    <p:extLst>
      <p:ext uri="{BB962C8B-B14F-4D97-AF65-F5344CB8AC3E}">
        <p14:creationId xmlns:p14="http://schemas.microsoft.com/office/powerpoint/2010/main" val="533749160"/>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BBCA6D5D-C3EF-41CF-A203-7E84FC0C4297}" type="slidenum">
              <a:rPr kumimoji="1" lang="ja-JP" altLang="en-US" smtClean="0"/>
              <a:t>6</a:t>
            </a:fld>
            <a:endParaRPr kumimoji="1" lang="ja-JP" altLang="en-US"/>
          </a:p>
        </p:txBody>
      </p:sp>
    </p:spTree>
    <p:extLst>
      <p:ext uri="{BB962C8B-B14F-4D97-AF65-F5344CB8AC3E}">
        <p14:creationId xmlns:p14="http://schemas.microsoft.com/office/powerpoint/2010/main" val="367667005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960120" y="2982596"/>
            <a:ext cx="10881360" cy="2058035"/>
          </a:xfrm>
        </p:spPr>
        <p:txBody>
          <a:bodyPr/>
          <a:lstStyle/>
          <a:p>
            <a:r>
              <a:rPr kumimoji="1" lang="ja-JP" altLang="en-US" smtClean="0"/>
              <a:t>マスター タイトルの書式設定</a:t>
            </a:r>
            <a:endParaRPr kumimoji="1" lang="ja-JP" altLang="en-US"/>
          </a:p>
        </p:txBody>
      </p:sp>
      <p:sp>
        <p:nvSpPr>
          <p:cNvPr id="3" name="サブタイトル 2"/>
          <p:cNvSpPr>
            <a:spLocks noGrp="1"/>
          </p:cNvSpPr>
          <p:nvPr>
            <p:ph type="subTitle" idx="1"/>
          </p:nvPr>
        </p:nvSpPr>
        <p:spPr>
          <a:xfrm>
            <a:off x="1920240" y="5440680"/>
            <a:ext cx="8961120" cy="2453640"/>
          </a:xfrm>
        </p:spPr>
        <p:txBody>
          <a:bodyPr/>
          <a:lstStyle>
            <a:lvl1pPr marL="0" indent="0" algn="ctr">
              <a:buNone/>
              <a:defRPr>
                <a:solidFill>
                  <a:schemeClr val="tx1">
                    <a:tint val="75000"/>
                  </a:schemeClr>
                </a:solidFill>
              </a:defRPr>
            </a:lvl1pPr>
            <a:lvl2pPr marL="640080" indent="0" algn="ctr">
              <a:buNone/>
              <a:defRPr>
                <a:solidFill>
                  <a:schemeClr val="tx1">
                    <a:tint val="75000"/>
                  </a:schemeClr>
                </a:solidFill>
              </a:defRPr>
            </a:lvl2pPr>
            <a:lvl3pPr marL="1280160" indent="0" algn="ctr">
              <a:buNone/>
              <a:defRPr>
                <a:solidFill>
                  <a:schemeClr val="tx1">
                    <a:tint val="75000"/>
                  </a:schemeClr>
                </a:solidFill>
              </a:defRPr>
            </a:lvl3pPr>
            <a:lvl4pPr marL="1920240" indent="0" algn="ctr">
              <a:buNone/>
              <a:defRPr>
                <a:solidFill>
                  <a:schemeClr val="tx1">
                    <a:tint val="75000"/>
                  </a:schemeClr>
                </a:solidFill>
              </a:defRPr>
            </a:lvl4pPr>
            <a:lvl5pPr marL="2560320" indent="0" algn="ctr">
              <a:buNone/>
              <a:defRPr>
                <a:solidFill>
                  <a:schemeClr val="tx1">
                    <a:tint val="75000"/>
                  </a:schemeClr>
                </a:solidFill>
              </a:defRPr>
            </a:lvl5pPr>
            <a:lvl6pPr marL="3200400" indent="0" algn="ctr">
              <a:buNone/>
              <a:defRPr>
                <a:solidFill>
                  <a:schemeClr val="tx1">
                    <a:tint val="75000"/>
                  </a:schemeClr>
                </a:solidFill>
              </a:defRPr>
            </a:lvl6pPr>
            <a:lvl7pPr marL="3840480" indent="0" algn="ctr">
              <a:buNone/>
              <a:defRPr>
                <a:solidFill>
                  <a:schemeClr val="tx1">
                    <a:tint val="75000"/>
                  </a:schemeClr>
                </a:solidFill>
              </a:defRPr>
            </a:lvl7pPr>
            <a:lvl8pPr marL="4480560" indent="0" algn="ctr">
              <a:buNone/>
              <a:defRPr>
                <a:solidFill>
                  <a:schemeClr val="tx1">
                    <a:tint val="75000"/>
                  </a:schemeClr>
                </a:solidFill>
              </a:defRPr>
            </a:lvl8pPr>
            <a:lvl9pPr marL="5120640" indent="0" algn="ctr">
              <a:buNone/>
              <a:defRPr>
                <a:solidFill>
                  <a:schemeClr val="tx1">
                    <a:tint val="75000"/>
                  </a:schemeClr>
                </a:solidFill>
              </a:defRPr>
            </a:lvl9pPr>
          </a:lstStyle>
          <a:p>
            <a:r>
              <a:rPr kumimoji="1" lang="ja-JP" altLang="en-US" smtClean="0"/>
              <a:t>マスター サブタイトルの書式設定</a:t>
            </a:r>
            <a:endParaRPr kumimoji="1" lang="ja-JP" altLang="en-US"/>
          </a:p>
        </p:txBody>
      </p:sp>
      <p:sp>
        <p:nvSpPr>
          <p:cNvPr id="4" name="日付プレースホルダー 3"/>
          <p:cNvSpPr>
            <a:spLocks noGrp="1"/>
          </p:cNvSpPr>
          <p:nvPr>
            <p:ph type="dt" sz="half" idx="10"/>
          </p:nvPr>
        </p:nvSpPr>
        <p:spPr/>
        <p:txBody>
          <a:bodyPr/>
          <a:lstStyle/>
          <a:p>
            <a:fld id="{132B70B4-001B-4ED1-BBA1-BD4333E56250}" type="datetimeFigureOut">
              <a:rPr kumimoji="1" lang="ja-JP" altLang="en-US" smtClean="0"/>
              <a:t>2018/5/22</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8159DC74-970D-4DF8-B9D4-640D883DB434}" type="slidenum">
              <a:rPr kumimoji="1" lang="ja-JP" altLang="en-US" smtClean="0"/>
              <a:t>‹#›</a:t>
            </a:fld>
            <a:endParaRPr kumimoji="1" lang="ja-JP" altLang="en-US"/>
          </a:p>
        </p:txBody>
      </p:sp>
    </p:spTree>
    <p:extLst>
      <p:ext uri="{BB962C8B-B14F-4D97-AF65-F5344CB8AC3E}">
        <p14:creationId xmlns:p14="http://schemas.microsoft.com/office/powerpoint/2010/main" val="16911611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132B70B4-001B-4ED1-BBA1-BD4333E56250}" type="datetimeFigureOut">
              <a:rPr kumimoji="1" lang="ja-JP" altLang="en-US" smtClean="0"/>
              <a:t>2018/5/22</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8159DC74-970D-4DF8-B9D4-640D883DB434}" type="slidenum">
              <a:rPr kumimoji="1" lang="ja-JP" altLang="en-US" smtClean="0"/>
              <a:t>‹#›</a:t>
            </a:fld>
            <a:endParaRPr kumimoji="1" lang="ja-JP" altLang="en-US"/>
          </a:p>
        </p:txBody>
      </p:sp>
    </p:spTree>
    <p:extLst>
      <p:ext uri="{BB962C8B-B14F-4D97-AF65-F5344CB8AC3E}">
        <p14:creationId xmlns:p14="http://schemas.microsoft.com/office/powerpoint/2010/main" val="335884319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9281160" y="384494"/>
            <a:ext cx="2880360" cy="8192135"/>
          </a:xfrm>
        </p:spPr>
        <p:txBody>
          <a:bodyPr vert="eaVert"/>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a:xfrm>
            <a:off x="640080" y="384494"/>
            <a:ext cx="8427720" cy="8192135"/>
          </a:xfrm>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132B70B4-001B-4ED1-BBA1-BD4333E56250}" type="datetimeFigureOut">
              <a:rPr kumimoji="1" lang="ja-JP" altLang="en-US" smtClean="0"/>
              <a:t>2018/5/22</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8159DC74-970D-4DF8-B9D4-640D883DB434}" type="slidenum">
              <a:rPr kumimoji="1" lang="ja-JP" altLang="en-US" smtClean="0"/>
              <a:t>‹#›</a:t>
            </a:fld>
            <a:endParaRPr kumimoji="1" lang="ja-JP" altLang="en-US"/>
          </a:p>
        </p:txBody>
      </p:sp>
    </p:spTree>
    <p:extLst>
      <p:ext uri="{BB962C8B-B14F-4D97-AF65-F5344CB8AC3E}">
        <p14:creationId xmlns:p14="http://schemas.microsoft.com/office/powerpoint/2010/main" val="29249375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132B70B4-001B-4ED1-BBA1-BD4333E56250}" type="datetimeFigureOut">
              <a:rPr kumimoji="1" lang="ja-JP" altLang="en-US" smtClean="0"/>
              <a:t>2018/5/22</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8159DC74-970D-4DF8-B9D4-640D883DB434}" type="slidenum">
              <a:rPr kumimoji="1" lang="ja-JP" altLang="en-US" smtClean="0"/>
              <a:t>‹#›</a:t>
            </a:fld>
            <a:endParaRPr kumimoji="1" lang="ja-JP" altLang="en-US"/>
          </a:p>
        </p:txBody>
      </p:sp>
    </p:spTree>
    <p:extLst>
      <p:ext uri="{BB962C8B-B14F-4D97-AF65-F5344CB8AC3E}">
        <p14:creationId xmlns:p14="http://schemas.microsoft.com/office/powerpoint/2010/main" val="5376768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1011238" y="6169661"/>
            <a:ext cx="10881360" cy="1906905"/>
          </a:xfrm>
        </p:spPr>
        <p:txBody>
          <a:bodyPr anchor="t"/>
          <a:lstStyle>
            <a:lvl1pPr algn="l">
              <a:defRPr sz="5600" b="1" cap="all"/>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1011238" y="4069399"/>
            <a:ext cx="10881360" cy="2100262"/>
          </a:xfrm>
        </p:spPr>
        <p:txBody>
          <a:bodyPr anchor="b"/>
          <a:lstStyle>
            <a:lvl1pPr marL="0" indent="0">
              <a:buNone/>
              <a:defRPr sz="2800">
                <a:solidFill>
                  <a:schemeClr val="tx1">
                    <a:tint val="75000"/>
                  </a:schemeClr>
                </a:solidFill>
              </a:defRPr>
            </a:lvl1pPr>
            <a:lvl2pPr marL="640080" indent="0">
              <a:buNone/>
              <a:defRPr sz="2500">
                <a:solidFill>
                  <a:schemeClr val="tx1">
                    <a:tint val="75000"/>
                  </a:schemeClr>
                </a:solidFill>
              </a:defRPr>
            </a:lvl2pPr>
            <a:lvl3pPr marL="1280160" indent="0">
              <a:buNone/>
              <a:defRPr sz="2200">
                <a:solidFill>
                  <a:schemeClr val="tx1">
                    <a:tint val="75000"/>
                  </a:schemeClr>
                </a:solidFill>
              </a:defRPr>
            </a:lvl3pPr>
            <a:lvl4pPr marL="1920240" indent="0">
              <a:buNone/>
              <a:defRPr sz="2000">
                <a:solidFill>
                  <a:schemeClr val="tx1">
                    <a:tint val="75000"/>
                  </a:schemeClr>
                </a:solidFill>
              </a:defRPr>
            </a:lvl4pPr>
            <a:lvl5pPr marL="2560320" indent="0">
              <a:buNone/>
              <a:defRPr sz="2000">
                <a:solidFill>
                  <a:schemeClr val="tx1">
                    <a:tint val="75000"/>
                  </a:schemeClr>
                </a:solidFill>
              </a:defRPr>
            </a:lvl5pPr>
            <a:lvl6pPr marL="3200400" indent="0">
              <a:buNone/>
              <a:defRPr sz="2000">
                <a:solidFill>
                  <a:schemeClr val="tx1">
                    <a:tint val="75000"/>
                  </a:schemeClr>
                </a:solidFill>
              </a:defRPr>
            </a:lvl6pPr>
            <a:lvl7pPr marL="3840480" indent="0">
              <a:buNone/>
              <a:defRPr sz="2000">
                <a:solidFill>
                  <a:schemeClr val="tx1">
                    <a:tint val="75000"/>
                  </a:schemeClr>
                </a:solidFill>
              </a:defRPr>
            </a:lvl7pPr>
            <a:lvl8pPr marL="4480560" indent="0">
              <a:buNone/>
              <a:defRPr sz="2000">
                <a:solidFill>
                  <a:schemeClr val="tx1">
                    <a:tint val="75000"/>
                  </a:schemeClr>
                </a:solidFill>
              </a:defRPr>
            </a:lvl8pPr>
            <a:lvl9pPr marL="5120640" indent="0">
              <a:buNone/>
              <a:defRPr sz="2000">
                <a:solidFill>
                  <a:schemeClr val="tx1">
                    <a:tint val="75000"/>
                  </a:schemeClr>
                </a:solidFill>
              </a:defRPr>
            </a:lvl9pPr>
          </a:lstStyle>
          <a:p>
            <a:pPr lvl="0"/>
            <a:r>
              <a:rPr kumimoji="1" lang="ja-JP" altLang="en-US" smtClean="0"/>
              <a:t>マスター テキストの書式設定</a:t>
            </a:r>
          </a:p>
        </p:txBody>
      </p:sp>
      <p:sp>
        <p:nvSpPr>
          <p:cNvPr id="4" name="日付プレースホルダー 3"/>
          <p:cNvSpPr>
            <a:spLocks noGrp="1"/>
          </p:cNvSpPr>
          <p:nvPr>
            <p:ph type="dt" sz="half" idx="10"/>
          </p:nvPr>
        </p:nvSpPr>
        <p:spPr/>
        <p:txBody>
          <a:bodyPr/>
          <a:lstStyle/>
          <a:p>
            <a:fld id="{132B70B4-001B-4ED1-BBA1-BD4333E56250}" type="datetimeFigureOut">
              <a:rPr kumimoji="1" lang="ja-JP" altLang="en-US" smtClean="0"/>
              <a:t>2018/5/22</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8159DC74-970D-4DF8-B9D4-640D883DB434}" type="slidenum">
              <a:rPr kumimoji="1" lang="ja-JP" altLang="en-US" smtClean="0"/>
              <a:t>‹#›</a:t>
            </a:fld>
            <a:endParaRPr kumimoji="1" lang="ja-JP" altLang="en-US"/>
          </a:p>
        </p:txBody>
      </p:sp>
    </p:spTree>
    <p:extLst>
      <p:ext uri="{BB962C8B-B14F-4D97-AF65-F5344CB8AC3E}">
        <p14:creationId xmlns:p14="http://schemas.microsoft.com/office/powerpoint/2010/main" val="411788553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sz="half" idx="1"/>
          </p:nvPr>
        </p:nvSpPr>
        <p:spPr>
          <a:xfrm>
            <a:off x="640080" y="2240281"/>
            <a:ext cx="5654040" cy="6336348"/>
          </a:xfrm>
        </p:spPr>
        <p:txBody>
          <a:bodyPr/>
          <a:lstStyle>
            <a:lvl1pPr>
              <a:defRPr sz="3900"/>
            </a:lvl1pPr>
            <a:lvl2pPr>
              <a:defRPr sz="3400"/>
            </a:lvl2pPr>
            <a:lvl3pPr>
              <a:defRPr sz="2800"/>
            </a:lvl3pPr>
            <a:lvl4pPr>
              <a:defRPr sz="2500"/>
            </a:lvl4pPr>
            <a:lvl5pPr>
              <a:defRPr sz="2500"/>
            </a:lvl5pPr>
            <a:lvl6pPr>
              <a:defRPr sz="2500"/>
            </a:lvl6pPr>
            <a:lvl7pPr>
              <a:defRPr sz="2500"/>
            </a:lvl7pPr>
            <a:lvl8pPr>
              <a:defRPr sz="2500"/>
            </a:lvl8pPr>
            <a:lvl9pPr>
              <a:defRPr sz="25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コンテンツ プレースホルダー 3"/>
          <p:cNvSpPr>
            <a:spLocks noGrp="1"/>
          </p:cNvSpPr>
          <p:nvPr>
            <p:ph sz="half" idx="2"/>
          </p:nvPr>
        </p:nvSpPr>
        <p:spPr>
          <a:xfrm>
            <a:off x="6507480" y="2240281"/>
            <a:ext cx="5654040" cy="6336348"/>
          </a:xfrm>
        </p:spPr>
        <p:txBody>
          <a:bodyPr/>
          <a:lstStyle>
            <a:lvl1pPr>
              <a:defRPr sz="3900"/>
            </a:lvl1pPr>
            <a:lvl2pPr>
              <a:defRPr sz="3400"/>
            </a:lvl2pPr>
            <a:lvl3pPr>
              <a:defRPr sz="2800"/>
            </a:lvl3pPr>
            <a:lvl4pPr>
              <a:defRPr sz="2500"/>
            </a:lvl4pPr>
            <a:lvl5pPr>
              <a:defRPr sz="2500"/>
            </a:lvl5pPr>
            <a:lvl6pPr>
              <a:defRPr sz="2500"/>
            </a:lvl6pPr>
            <a:lvl7pPr>
              <a:defRPr sz="2500"/>
            </a:lvl7pPr>
            <a:lvl8pPr>
              <a:defRPr sz="2500"/>
            </a:lvl8pPr>
            <a:lvl9pPr>
              <a:defRPr sz="25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日付プレースホルダー 4"/>
          <p:cNvSpPr>
            <a:spLocks noGrp="1"/>
          </p:cNvSpPr>
          <p:nvPr>
            <p:ph type="dt" sz="half" idx="10"/>
          </p:nvPr>
        </p:nvSpPr>
        <p:spPr/>
        <p:txBody>
          <a:bodyPr/>
          <a:lstStyle/>
          <a:p>
            <a:fld id="{132B70B4-001B-4ED1-BBA1-BD4333E56250}" type="datetimeFigureOut">
              <a:rPr kumimoji="1" lang="ja-JP" altLang="en-US" smtClean="0"/>
              <a:t>2018/5/22</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8159DC74-970D-4DF8-B9D4-640D883DB434}" type="slidenum">
              <a:rPr kumimoji="1" lang="ja-JP" altLang="en-US" smtClean="0"/>
              <a:t>‹#›</a:t>
            </a:fld>
            <a:endParaRPr kumimoji="1" lang="ja-JP" altLang="en-US"/>
          </a:p>
        </p:txBody>
      </p:sp>
    </p:spTree>
    <p:extLst>
      <p:ext uri="{BB962C8B-B14F-4D97-AF65-F5344CB8AC3E}">
        <p14:creationId xmlns:p14="http://schemas.microsoft.com/office/powerpoint/2010/main" val="29666235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640080" y="2149158"/>
            <a:ext cx="5656263" cy="895667"/>
          </a:xfrm>
        </p:spPr>
        <p:txBody>
          <a:bodyPr anchor="b"/>
          <a:lstStyle>
            <a:lvl1pPr marL="0" indent="0">
              <a:buNone/>
              <a:defRPr sz="3400" b="1"/>
            </a:lvl1pPr>
            <a:lvl2pPr marL="640080" indent="0">
              <a:buNone/>
              <a:defRPr sz="2800" b="1"/>
            </a:lvl2pPr>
            <a:lvl3pPr marL="1280160" indent="0">
              <a:buNone/>
              <a:defRPr sz="2500" b="1"/>
            </a:lvl3pPr>
            <a:lvl4pPr marL="1920240" indent="0">
              <a:buNone/>
              <a:defRPr sz="2200" b="1"/>
            </a:lvl4pPr>
            <a:lvl5pPr marL="2560320" indent="0">
              <a:buNone/>
              <a:defRPr sz="2200" b="1"/>
            </a:lvl5pPr>
            <a:lvl6pPr marL="3200400" indent="0">
              <a:buNone/>
              <a:defRPr sz="2200" b="1"/>
            </a:lvl6pPr>
            <a:lvl7pPr marL="3840480" indent="0">
              <a:buNone/>
              <a:defRPr sz="2200" b="1"/>
            </a:lvl7pPr>
            <a:lvl8pPr marL="4480560" indent="0">
              <a:buNone/>
              <a:defRPr sz="2200" b="1"/>
            </a:lvl8pPr>
            <a:lvl9pPr marL="5120640" indent="0">
              <a:buNone/>
              <a:defRPr sz="2200" b="1"/>
            </a:lvl9pPr>
          </a:lstStyle>
          <a:p>
            <a:pPr lvl="0"/>
            <a:r>
              <a:rPr kumimoji="1" lang="ja-JP" altLang="en-US" smtClean="0"/>
              <a:t>マスター テキストの書式設定</a:t>
            </a:r>
          </a:p>
        </p:txBody>
      </p:sp>
      <p:sp>
        <p:nvSpPr>
          <p:cNvPr id="4" name="コンテンツ プレースホルダー 3"/>
          <p:cNvSpPr>
            <a:spLocks noGrp="1"/>
          </p:cNvSpPr>
          <p:nvPr>
            <p:ph sz="half" idx="2"/>
          </p:nvPr>
        </p:nvSpPr>
        <p:spPr>
          <a:xfrm>
            <a:off x="640080" y="3044825"/>
            <a:ext cx="5656263" cy="5531803"/>
          </a:xfrm>
        </p:spPr>
        <p:txBody>
          <a:bodyPr/>
          <a:lstStyle>
            <a:lvl1pPr>
              <a:defRPr sz="3400"/>
            </a:lvl1pPr>
            <a:lvl2pPr>
              <a:defRPr sz="2800"/>
            </a:lvl2pPr>
            <a:lvl3pPr>
              <a:defRPr sz="2500"/>
            </a:lvl3pPr>
            <a:lvl4pPr>
              <a:defRPr sz="2200"/>
            </a:lvl4pPr>
            <a:lvl5pPr>
              <a:defRPr sz="2200"/>
            </a:lvl5pPr>
            <a:lvl6pPr>
              <a:defRPr sz="2200"/>
            </a:lvl6pPr>
            <a:lvl7pPr>
              <a:defRPr sz="2200"/>
            </a:lvl7pPr>
            <a:lvl8pPr>
              <a:defRPr sz="2200"/>
            </a:lvl8pPr>
            <a:lvl9pPr>
              <a:defRPr sz="22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テキスト プレースホルダー 4"/>
          <p:cNvSpPr>
            <a:spLocks noGrp="1"/>
          </p:cNvSpPr>
          <p:nvPr>
            <p:ph type="body" sz="quarter" idx="3"/>
          </p:nvPr>
        </p:nvSpPr>
        <p:spPr>
          <a:xfrm>
            <a:off x="6503036" y="2149158"/>
            <a:ext cx="5658485" cy="895667"/>
          </a:xfrm>
        </p:spPr>
        <p:txBody>
          <a:bodyPr anchor="b"/>
          <a:lstStyle>
            <a:lvl1pPr marL="0" indent="0">
              <a:buNone/>
              <a:defRPr sz="3400" b="1"/>
            </a:lvl1pPr>
            <a:lvl2pPr marL="640080" indent="0">
              <a:buNone/>
              <a:defRPr sz="2800" b="1"/>
            </a:lvl2pPr>
            <a:lvl3pPr marL="1280160" indent="0">
              <a:buNone/>
              <a:defRPr sz="2500" b="1"/>
            </a:lvl3pPr>
            <a:lvl4pPr marL="1920240" indent="0">
              <a:buNone/>
              <a:defRPr sz="2200" b="1"/>
            </a:lvl4pPr>
            <a:lvl5pPr marL="2560320" indent="0">
              <a:buNone/>
              <a:defRPr sz="2200" b="1"/>
            </a:lvl5pPr>
            <a:lvl6pPr marL="3200400" indent="0">
              <a:buNone/>
              <a:defRPr sz="2200" b="1"/>
            </a:lvl6pPr>
            <a:lvl7pPr marL="3840480" indent="0">
              <a:buNone/>
              <a:defRPr sz="2200" b="1"/>
            </a:lvl7pPr>
            <a:lvl8pPr marL="4480560" indent="0">
              <a:buNone/>
              <a:defRPr sz="2200" b="1"/>
            </a:lvl8pPr>
            <a:lvl9pPr marL="5120640" indent="0">
              <a:buNone/>
              <a:defRPr sz="2200" b="1"/>
            </a:lvl9pPr>
          </a:lstStyle>
          <a:p>
            <a:pPr lvl="0"/>
            <a:r>
              <a:rPr kumimoji="1" lang="ja-JP" altLang="en-US" smtClean="0"/>
              <a:t>マスター テキストの書式設定</a:t>
            </a:r>
          </a:p>
        </p:txBody>
      </p:sp>
      <p:sp>
        <p:nvSpPr>
          <p:cNvPr id="6" name="コンテンツ プレースホルダー 5"/>
          <p:cNvSpPr>
            <a:spLocks noGrp="1"/>
          </p:cNvSpPr>
          <p:nvPr>
            <p:ph sz="quarter" idx="4"/>
          </p:nvPr>
        </p:nvSpPr>
        <p:spPr>
          <a:xfrm>
            <a:off x="6503036" y="3044825"/>
            <a:ext cx="5658485" cy="5531803"/>
          </a:xfrm>
        </p:spPr>
        <p:txBody>
          <a:bodyPr/>
          <a:lstStyle>
            <a:lvl1pPr>
              <a:defRPr sz="3400"/>
            </a:lvl1pPr>
            <a:lvl2pPr>
              <a:defRPr sz="2800"/>
            </a:lvl2pPr>
            <a:lvl3pPr>
              <a:defRPr sz="2500"/>
            </a:lvl3pPr>
            <a:lvl4pPr>
              <a:defRPr sz="2200"/>
            </a:lvl4pPr>
            <a:lvl5pPr>
              <a:defRPr sz="2200"/>
            </a:lvl5pPr>
            <a:lvl6pPr>
              <a:defRPr sz="2200"/>
            </a:lvl6pPr>
            <a:lvl7pPr>
              <a:defRPr sz="2200"/>
            </a:lvl7pPr>
            <a:lvl8pPr>
              <a:defRPr sz="2200"/>
            </a:lvl8pPr>
            <a:lvl9pPr>
              <a:defRPr sz="22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7" name="日付プレースホルダー 6"/>
          <p:cNvSpPr>
            <a:spLocks noGrp="1"/>
          </p:cNvSpPr>
          <p:nvPr>
            <p:ph type="dt" sz="half" idx="10"/>
          </p:nvPr>
        </p:nvSpPr>
        <p:spPr/>
        <p:txBody>
          <a:bodyPr/>
          <a:lstStyle/>
          <a:p>
            <a:fld id="{132B70B4-001B-4ED1-BBA1-BD4333E56250}" type="datetimeFigureOut">
              <a:rPr kumimoji="1" lang="ja-JP" altLang="en-US" smtClean="0"/>
              <a:t>2018/5/22</a:t>
            </a:fld>
            <a:endParaRPr kumimoji="1" lang="ja-JP" altLang="en-US"/>
          </a:p>
        </p:txBody>
      </p:sp>
      <p:sp>
        <p:nvSpPr>
          <p:cNvPr id="8" name="フッター プレースホルダー 7"/>
          <p:cNvSpPr>
            <a:spLocks noGrp="1"/>
          </p:cNvSpPr>
          <p:nvPr>
            <p:ph type="ftr" sz="quarter" idx="11"/>
          </p:nvPr>
        </p:nvSpPr>
        <p:spPr/>
        <p:txBody>
          <a:bodyPr/>
          <a:lstStyle/>
          <a:p>
            <a:endParaRPr kumimoji="1" lang="ja-JP" altLang="en-US"/>
          </a:p>
        </p:txBody>
      </p:sp>
      <p:sp>
        <p:nvSpPr>
          <p:cNvPr id="9" name="スライド番号プレースホルダー 8"/>
          <p:cNvSpPr>
            <a:spLocks noGrp="1"/>
          </p:cNvSpPr>
          <p:nvPr>
            <p:ph type="sldNum" sz="quarter" idx="12"/>
          </p:nvPr>
        </p:nvSpPr>
        <p:spPr/>
        <p:txBody>
          <a:bodyPr/>
          <a:lstStyle/>
          <a:p>
            <a:fld id="{8159DC74-970D-4DF8-B9D4-640D883DB434}" type="slidenum">
              <a:rPr kumimoji="1" lang="ja-JP" altLang="en-US" smtClean="0"/>
              <a:t>‹#›</a:t>
            </a:fld>
            <a:endParaRPr kumimoji="1" lang="ja-JP" altLang="en-US"/>
          </a:p>
        </p:txBody>
      </p:sp>
    </p:spTree>
    <p:extLst>
      <p:ext uri="{BB962C8B-B14F-4D97-AF65-F5344CB8AC3E}">
        <p14:creationId xmlns:p14="http://schemas.microsoft.com/office/powerpoint/2010/main" val="360503798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日付プレースホルダー 2"/>
          <p:cNvSpPr>
            <a:spLocks noGrp="1"/>
          </p:cNvSpPr>
          <p:nvPr>
            <p:ph type="dt" sz="half" idx="10"/>
          </p:nvPr>
        </p:nvSpPr>
        <p:spPr/>
        <p:txBody>
          <a:bodyPr/>
          <a:lstStyle/>
          <a:p>
            <a:fld id="{132B70B4-001B-4ED1-BBA1-BD4333E56250}" type="datetimeFigureOut">
              <a:rPr kumimoji="1" lang="ja-JP" altLang="en-US" smtClean="0"/>
              <a:t>2018/5/22</a:t>
            </a:fld>
            <a:endParaRPr kumimoji="1" lang="ja-JP" altLang="en-US"/>
          </a:p>
        </p:txBody>
      </p:sp>
      <p:sp>
        <p:nvSpPr>
          <p:cNvPr id="4" name="フッター プレースホルダー 3"/>
          <p:cNvSpPr>
            <a:spLocks noGrp="1"/>
          </p:cNvSpPr>
          <p:nvPr>
            <p:ph type="ftr" sz="quarter" idx="11"/>
          </p:nvPr>
        </p:nvSpPr>
        <p:spPr/>
        <p:txBody>
          <a:bodyPr/>
          <a:lstStyle/>
          <a:p>
            <a:endParaRPr kumimoji="1" lang="ja-JP" altLang="en-US"/>
          </a:p>
        </p:txBody>
      </p:sp>
      <p:sp>
        <p:nvSpPr>
          <p:cNvPr id="5" name="スライド番号プレースホルダー 4"/>
          <p:cNvSpPr>
            <a:spLocks noGrp="1"/>
          </p:cNvSpPr>
          <p:nvPr>
            <p:ph type="sldNum" sz="quarter" idx="12"/>
          </p:nvPr>
        </p:nvSpPr>
        <p:spPr/>
        <p:txBody>
          <a:bodyPr/>
          <a:lstStyle/>
          <a:p>
            <a:fld id="{8159DC74-970D-4DF8-B9D4-640D883DB434}" type="slidenum">
              <a:rPr kumimoji="1" lang="ja-JP" altLang="en-US" smtClean="0"/>
              <a:t>‹#›</a:t>
            </a:fld>
            <a:endParaRPr kumimoji="1" lang="ja-JP" altLang="en-US"/>
          </a:p>
        </p:txBody>
      </p:sp>
    </p:spTree>
    <p:extLst>
      <p:ext uri="{BB962C8B-B14F-4D97-AF65-F5344CB8AC3E}">
        <p14:creationId xmlns:p14="http://schemas.microsoft.com/office/powerpoint/2010/main" val="345084335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132B70B4-001B-4ED1-BBA1-BD4333E56250}" type="datetimeFigureOut">
              <a:rPr kumimoji="1" lang="ja-JP" altLang="en-US" smtClean="0"/>
              <a:t>2018/5/22</a:t>
            </a:fld>
            <a:endParaRPr kumimoji="1" lang="ja-JP" altLang="en-US"/>
          </a:p>
        </p:txBody>
      </p:sp>
      <p:sp>
        <p:nvSpPr>
          <p:cNvPr id="3" name="フッター プレースホルダー 2"/>
          <p:cNvSpPr>
            <a:spLocks noGrp="1"/>
          </p:cNvSpPr>
          <p:nvPr>
            <p:ph type="ftr" sz="quarter" idx="11"/>
          </p:nvPr>
        </p:nvSpPr>
        <p:spPr/>
        <p:txBody>
          <a:bodyPr/>
          <a:lstStyle/>
          <a:p>
            <a:endParaRPr kumimoji="1" lang="ja-JP" altLang="en-US"/>
          </a:p>
        </p:txBody>
      </p:sp>
      <p:sp>
        <p:nvSpPr>
          <p:cNvPr id="4" name="スライド番号プレースホルダー 3"/>
          <p:cNvSpPr>
            <a:spLocks noGrp="1"/>
          </p:cNvSpPr>
          <p:nvPr>
            <p:ph type="sldNum" sz="quarter" idx="12"/>
          </p:nvPr>
        </p:nvSpPr>
        <p:spPr/>
        <p:txBody>
          <a:bodyPr/>
          <a:lstStyle/>
          <a:p>
            <a:fld id="{8159DC74-970D-4DF8-B9D4-640D883DB434}" type="slidenum">
              <a:rPr kumimoji="1" lang="ja-JP" altLang="en-US" smtClean="0"/>
              <a:t>‹#›</a:t>
            </a:fld>
            <a:endParaRPr kumimoji="1" lang="ja-JP" altLang="en-US"/>
          </a:p>
        </p:txBody>
      </p:sp>
    </p:spTree>
    <p:extLst>
      <p:ext uri="{BB962C8B-B14F-4D97-AF65-F5344CB8AC3E}">
        <p14:creationId xmlns:p14="http://schemas.microsoft.com/office/powerpoint/2010/main" val="340883732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640081" y="382270"/>
            <a:ext cx="4211638" cy="1626870"/>
          </a:xfrm>
        </p:spPr>
        <p:txBody>
          <a:bodyPr anchor="b"/>
          <a:lstStyle>
            <a:lvl1pPr algn="l">
              <a:defRPr sz="2800" b="1"/>
            </a:lvl1p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a:xfrm>
            <a:off x="5005070" y="382271"/>
            <a:ext cx="7156450" cy="8194358"/>
          </a:xfrm>
        </p:spPr>
        <p:txBody>
          <a:bodyPr/>
          <a:lstStyle>
            <a:lvl1pPr>
              <a:defRPr sz="4500"/>
            </a:lvl1pPr>
            <a:lvl2pPr>
              <a:defRPr sz="3900"/>
            </a:lvl2pPr>
            <a:lvl3pPr>
              <a:defRPr sz="3400"/>
            </a:lvl3pPr>
            <a:lvl4pPr>
              <a:defRPr sz="2800"/>
            </a:lvl4pPr>
            <a:lvl5pPr>
              <a:defRPr sz="2800"/>
            </a:lvl5pPr>
            <a:lvl6pPr>
              <a:defRPr sz="2800"/>
            </a:lvl6pPr>
            <a:lvl7pPr>
              <a:defRPr sz="2800"/>
            </a:lvl7pPr>
            <a:lvl8pPr>
              <a:defRPr sz="2800"/>
            </a:lvl8pPr>
            <a:lvl9pPr>
              <a:defRPr sz="28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テキスト プレースホルダー 3"/>
          <p:cNvSpPr>
            <a:spLocks noGrp="1"/>
          </p:cNvSpPr>
          <p:nvPr>
            <p:ph type="body" sz="half" idx="2"/>
          </p:nvPr>
        </p:nvSpPr>
        <p:spPr>
          <a:xfrm>
            <a:off x="640081" y="2009141"/>
            <a:ext cx="4211638" cy="6567488"/>
          </a:xfrm>
        </p:spPr>
        <p:txBody>
          <a:bodyPr/>
          <a:lstStyle>
            <a:lvl1pPr marL="0" indent="0">
              <a:buNone/>
              <a:defRPr sz="2000"/>
            </a:lvl1pPr>
            <a:lvl2pPr marL="640080" indent="0">
              <a:buNone/>
              <a:defRPr sz="1700"/>
            </a:lvl2pPr>
            <a:lvl3pPr marL="1280160" indent="0">
              <a:buNone/>
              <a:defRPr sz="1400"/>
            </a:lvl3pPr>
            <a:lvl4pPr marL="1920240" indent="0">
              <a:buNone/>
              <a:defRPr sz="1300"/>
            </a:lvl4pPr>
            <a:lvl5pPr marL="2560320" indent="0">
              <a:buNone/>
              <a:defRPr sz="1300"/>
            </a:lvl5pPr>
            <a:lvl6pPr marL="3200400" indent="0">
              <a:buNone/>
              <a:defRPr sz="1300"/>
            </a:lvl6pPr>
            <a:lvl7pPr marL="3840480" indent="0">
              <a:buNone/>
              <a:defRPr sz="1300"/>
            </a:lvl7pPr>
            <a:lvl8pPr marL="4480560" indent="0">
              <a:buNone/>
              <a:defRPr sz="1300"/>
            </a:lvl8pPr>
            <a:lvl9pPr marL="5120640" indent="0">
              <a:buNone/>
              <a:defRPr sz="13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132B70B4-001B-4ED1-BBA1-BD4333E56250}" type="datetimeFigureOut">
              <a:rPr kumimoji="1" lang="ja-JP" altLang="en-US" smtClean="0"/>
              <a:t>2018/5/22</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8159DC74-970D-4DF8-B9D4-640D883DB434}" type="slidenum">
              <a:rPr kumimoji="1" lang="ja-JP" altLang="en-US" smtClean="0"/>
              <a:t>‹#›</a:t>
            </a:fld>
            <a:endParaRPr kumimoji="1" lang="ja-JP" altLang="en-US"/>
          </a:p>
        </p:txBody>
      </p:sp>
    </p:spTree>
    <p:extLst>
      <p:ext uri="{BB962C8B-B14F-4D97-AF65-F5344CB8AC3E}">
        <p14:creationId xmlns:p14="http://schemas.microsoft.com/office/powerpoint/2010/main" val="37735962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2509203" y="6720840"/>
            <a:ext cx="7680960" cy="793433"/>
          </a:xfrm>
        </p:spPr>
        <p:txBody>
          <a:bodyPr anchor="b"/>
          <a:lstStyle>
            <a:lvl1pPr algn="l">
              <a:defRPr sz="2800" b="1"/>
            </a:lvl1pPr>
          </a:lstStyle>
          <a:p>
            <a:r>
              <a:rPr kumimoji="1" lang="ja-JP" altLang="en-US" smtClean="0"/>
              <a:t>マスター タイトルの書式設定</a:t>
            </a:r>
            <a:endParaRPr kumimoji="1" lang="ja-JP" altLang="en-US"/>
          </a:p>
        </p:txBody>
      </p:sp>
      <p:sp>
        <p:nvSpPr>
          <p:cNvPr id="3" name="図プレースホルダー 2"/>
          <p:cNvSpPr>
            <a:spLocks noGrp="1"/>
          </p:cNvSpPr>
          <p:nvPr>
            <p:ph type="pic" idx="1"/>
          </p:nvPr>
        </p:nvSpPr>
        <p:spPr>
          <a:xfrm>
            <a:off x="2509203" y="857885"/>
            <a:ext cx="7680960" cy="5760720"/>
          </a:xfrm>
        </p:spPr>
        <p:txBody>
          <a:bodyPr/>
          <a:lstStyle>
            <a:lvl1pPr marL="0" indent="0">
              <a:buNone/>
              <a:defRPr sz="4500"/>
            </a:lvl1pPr>
            <a:lvl2pPr marL="640080" indent="0">
              <a:buNone/>
              <a:defRPr sz="3900"/>
            </a:lvl2pPr>
            <a:lvl3pPr marL="1280160" indent="0">
              <a:buNone/>
              <a:defRPr sz="3400"/>
            </a:lvl3pPr>
            <a:lvl4pPr marL="1920240" indent="0">
              <a:buNone/>
              <a:defRPr sz="2800"/>
            </a:lvl4pPr>
            <a:lvl5pPr marL="2560320" indent="0">
              <a:buNone/>
              <a:defRPr sz="2800"/>
            </a:lvl5pPr>
            <a:lvl6pPr marL="3200400" indent="0">
              <a:buNone/>
              <a:defRPr sz="2800"/>
            </a:lvl6pPr>
            <a:lvl7pPr marL="3840480" indent="0">
              <a:buNone/>
              <a:defRPr sz="2800"/>
            </a:lvl7pPr>
            <a:lvl8pPr marL="4480560" indent="0">
              <a:buNone/>
              <a:defRPr sz="2800"/>
            </a:lvl8pPr>
            <a:lvl9pPr marL="5120640" indent="0">
              <a:buNone/>
              <a:defRPr sz="2800"/>
            </a:lvl9pPr>
          </a:lstStyle>
          <a:p>
            <a:endParaRPr kumimoji="1" lang="ja-JP" altLang="en-US"/>
          </a:p>
        </p:txBody>
      </p:sp>
      <p:sp>
        <p:nvSpPr>
          <p:cNvPr id="4" name="テキスト プレースホルダー 3"/>
          <p:cNvSpPr>
            <a:spLocks noGrp="1"/>
          </p:cNvSpPr>
          <p:nvPr>
            <p:ph type="body" sz="half" idx="2"/>
          </p:nvPr>
        </p:nvSpPr>
        <p:spPr>
          <a:xfrm>
            <a:off x="2509203" y="7514273"/>
            <a:ext cx="7680960" cy="1126807"/>
          </a:xfrm>
        </p:spPr>
        <p:txBody>
          <a:bodyPr/>
          <a:lstStyle>
            <a:lvl1pPr marL="0" indent="0">
              <a:buNone/>
              <a:defRPr sz="2000"/>
            </a:lvl1pPr>
            <a:lvl2pPr marL="640080" indent="0">
              <a:buNone/>
              <a:defRPr sz="1700"/>
            </a:lvl2pPr>
            <a:lvl3pPr marL="1280160" indent="0">
              <a:buNone/>
              <a:defRPr sz="1400"/>
            </a:lvl3pPr>
            <a:lvl4pPr marL="1920240" indent="0">
              <a:buNone/>
              <a:defRPr sz="1300"/>
            </a:lvl4pPr>
            <a:lvl5pPr marL="2560320" indent="0">
              <a:buNone/>
              <a:defRPr sz="1300"/>
            </a:lvl5pPr>
            <a:lvl6pPr marL="3200400" indent="0">
              <a:buNone/>
              <a:defRPr sz="1300"/>
            </a:lvl6pPr>
            <a:lvl7pPr marL="3840480" indent="0">
              <a:buNone/>
              <a:defRPr sz="1300"/>
            </a:lvl7pPr>
            <a:lvl8pPr marL="4480560" indent="0">
              <a:buNone/>
              <a:defRPr sz="1300"/>
            </a:lvl8pPr>
            <a:lvl9pPr marL="5120640" indent="0">
              <a:buNone/>
              <a:defRPr sz="13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132B70B4-001B-4ED1-BBA1-BD4333E56250}" type="datetimeFigureOut">
              <a:rPr kumimoji="1" lang="ja-JP" altLang="en-US" smtClean="0"/>
              <a:t>2018/5/22</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8159DC74-970D-4DF8-B9D4-640D883DB434}" type="slidenum">
              <a:rPr kumimoji="1" lang="ja-JP" altLang="en-US" smtClean="0"/>
              <a:t>‹#›</a:t>
            </a:fld>
            <a:endParaRPr kumimoji="1" lang="ja-JP" altLang="en-US"/>
          </a:p>
        </p:txBody>
      </p:sp>
    </p:spTree>
    <p:extLst>
      <p:ext uri="{BB962C8B-B14F-4D97-AF65-F5344CB8AC3E}">
        <p14:creationId xmlns:p14="http://schemas.microsoft.com/office/powerpoint/2010/main" val="30221190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640080" y="384493"/>
            <a:ext cx="11521440" cy="1600200"/>
          </a:xfrm>
          <a:prstGeom prst="rect">
            <a:avLst/>
          </a:prstGeom>
        </p:spPr>
        <p:txBody>
          <a:bodyPr vert="horz" lIns="128016" tIns="64008" rIns="128016" bIns="64008" rtlCol="0" anchor="ctr">
            <a:normAutofit/>
          </a:body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640080" y="2240281"/>
            <a:ext cx="11521440" cy="6336348"/>
          </a:xfrm>
          <a:prstGeom prst="rect">
            <a:avLst/>
          </a:prstGeom>
        </p:spPr>
        <p:txBody>
          <a:bodyPr vert="horz" lIns="128016" tIns="64008" rIns="128016" bIns="64008" rtlCol="0">
            <a:normAutofit/>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2"/>
          </p:nvPr>
        </p:nvSpPr>
        <p:spPr>
          <a:xfrm>
            <a:off x="640080" y="8898891"/>
            <a:ext cx="2987040" cy="511175"/>
          </a:xfrm>
          <a:prstGeom prst="rect">
            <a:avLst/>
          </a:prstGeom>
        </p:spPr>
        <p:txBody>
          <a:bodyPr vert="horz" lIns="128016" tIns="64008" rIns="128016" bIns="64008" rtlCol="0" anchor="ctr"/>
          <a:lstStyle>
            <a:lvl1pPr algn="l">
              <a:defRPr sz="1700">
                <a:solidFill>
                  <a:schemeClr val="tx1">
                    <a:tint val="75000"/>
                  </a:schemeClr>
                </a:solidFill>
              </a:defRPr>
            </a:lvl1pPr>
          </a:lstStyle>
          <a:p>
            <a:fld id="{132B70B4-001B-4ED1-BBA1-BD4333E56250}" type="datetimeFigureOut">
              <a:rPr kumimoji="1" lang="ja-JP" altLang="en-US" smtClean="0"/>
              <a:t>2018/5/22</a:t>
            </a:fld>
            <a:endParaRPr kumimoji="1" lang="ja-JP" altLang="en-US"/>
          </a:p>
        </p:txBody>
      </p:sp>
      <p:sp>
        <p:nvSpPr>
          <p:cNvPr id="5" name="フッター プレースホルダー 4"/>
          <p:cNvSpPr>
            <a:spLocks noGrp="1"/>
          </p:cNvSpPr>
          <p:nvPr>
            <p:ph type="ftr" sz="quarter" idx="3"/>
          </p:nvPr>
        </p:nvSpPr>
        <p:spPr>
          <a:xfrm>
            <a:off x="4373880" y="8898891"/>
            <a:ext cx="4053840" cy="511175"/>
          </a:xfrm>
          <a:prstGeom prst="rect">
            <a:avLst/>
          </a:prstGeom>
        </p:spPr>
        <p:txBody>
          <a:bodyPr vert="horz" lIns="128016" tIns="64008" rIns="128016" bIns="64008" rtlCol="0" anchor="ctr"/>
          <a:lstStyle>
            <a:lvl1pPr algn="ctr">
              <a:defRPr sz="1700">
                <a:solidFill>
                  <a:schemeClr val="tx1">
                    <a:tint val="75000"/>
                  </a:schemeClr>
                </a:solidFill>
              </a:defRPr>
            </a:lvl1pPr>
          </a:lstStyle>
          <a:p>
            <a:endParaRPr kumimoji="1" lang="ja-JP" altLang="en-US"/>
          </a:p>
        </p:txBody>
      </p:sp>
      <p:sp>
        <p:nvSpPr>
          <p:cNvPr id="6" name="スライド番号プレースホルダー 5"/>
          <p:cNvSpPr>
            <a:spLocks noGrp="1"/>
          </p:cNvSpPr>
          <p:nvPr>
            <p:ph type="sldNum" sz="quarter" idx="4"/>
          </p:nvPr>
        </p:nvSpPr>
        <p:spPr>
          <a:xfrm>
            <a:off x="9174480" y="8898891"/>
            <a:ext cx="2987040" cy="511175"/>
          </a:xfrm>
          <a:prstGeom prst="rect">
            <a:avLst/>
          </a:prstGeom>
        </p:spPr>
        <p:txBody>
          <a:bodyPr vert="horz" lIns="128016" tIns="64008" rIns="128016" bIns="64008" rtlCol="0" anchor="ctr"/>
          <a:lstStyle>
            <a:lvl1pPr algn="r">
              <a:defRPr sz="1700">
                <a:solidFill>
                  <a:schemeClr val="tx1">
                    <a:tint val="75000"/>
                  </a:schemeClr>
                </a:solidFill>
              </a:defRPr>
            </a:lvl1pPr>
          </a:lstStyle>
          <a:p>
            <a:fld id="{8159DC74-970D-4DF8-B9D4-640D883DB434}" type="slidenum">
              <a:rPr kumimoji="1" lang="ja-JP" altLang="en-US" smtClean="0"/>
              <a:t>‹#›</a:t>
            </a:fld>
            <a:endParaRPr kumimoji="1" lang="ja-JP" altLang="en-US"/>
          </a:p>
        </p:txBody>
      </p:sp>
    </p:spTree>
    <p:extLst>
      <p:ext uri="{BB962C8B-B14F-4D97-AF65-F5344CB8AC3E}">
        <p14:creationId xmlns:p14="http://schemas.microsoft.com/office/powerpoint/2010/main" val="216845007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1280160" rtl="0" eaLnBrk="1" latinLnBrk="0" hangingPunct="1">
        <a:spcBef>
          <a:spcPct val="0"/>
        </a:spcBef>
        <a:buNone/>
        <a:defRPr kumimoji="1" sz="6200" kern="1200">
          <a:solidFill>
            <a:schemeClr val="tx1"/>
          </a:solidFill>
          <a:latin typeface="+mj-lt"/>
          <a:ea typeface="+mj-ea"/>
          <a:cs typeface="+mj-cs"/>
        </a:defRPr>
      </a:lvl1pPr>
    </p:titleStyle>
    <p:bodyStyle>
      <a:lvl1pPr marL="480060" indent="-480060" algn="l" defTabSz="1280160" rtl="0" eaLnBrk="1" latinLnBrk="0" hangingPunct="1">
        <a:spcBef>
          <a:spcPct val="20000"/>
        </a:spcBef>
        <a:buFont typeface="Arial" panose="020B0604020202020204" pitchFamily="34" charset="0"/>
        <a:buChar char="•"/>
        <a:defRPr kumimoji="1" sz="4500" kern="1200">
          <a:solidFill>
            <a:schemeClr val="tx1"/>
          </a:solidFill>
          <a:latin typeface="+mn-lt"/>
          <a:ea typeface="+mn-ea"/>
          <a:cs typeface="+mn-cs"/>
        </a:defRPr>
      </a:lvl1pPr>
      <a:lvl2pPr marL="1040130" indent="-400050" algn="l" defTabSz="1280160" rtl="0" eaLnBrk="1" latinLnBrk="0" hangingPunct="1">
        <a:spcBef>
          <a:spcPct val="20000"/>
        </a:spcBef>
        <a:buFont typeface="Arial" panose="020B0604020202020204" pitchFamily="34" charset="0"/>
        <a:buChar char="–"/>
        <a:defRPr kumimoji="1" sz="3900" kern="1200">
          <a:solidFill>
            <a:schemeClr val="tx1"/>
          </a:solidFill>
          <a:latin typeface="+mn-lt"/>
          <a:ea typeface="+mn-ea"/>
          <a:cs typeface="+mn-cs"/>
        </a:defRPr>
      </a:lvl2pPr>
      <a:lvl3pPr marL="1600200" indent="-320040" algn="l" defTabSz="1280160" rtl="0" eaLnBrk="1" latinLnBrk="0" hangingPunct="1">
        <a:spcBef>
          <a:spcPct val="20000"/>
        </a:spcBef>
        <a:buFont typeface="Arial" panose="020B0604020202020204" pitchFamily="34" charset="0"/>
        <a:buChar char="•"/>
        <a:defRPr kumimoji="1" sz="3400" kern="1200">
          <a:solidFill>
            <a:schemeClr val="tx1"/>
          </a:solidFill>
          <a:latin typeface="+mn-lt"/>
          <a:ea typeface="+mn-ea"/>
          <a:cs typeface="+mn-cs"/>
        </a:defRPr>
      </a:lvl3pPr>
      <a:lvl4pPr marL="2240280" indent="-320040" algn="l" defTabSz="128016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4pPr>
      <a:lvl5pPr marL="2880360" indent="-320040" algn="l" defTabSz="128016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5pPr>
      <a:lvl6pPr marL="3520440" indent="-320040" algn="l" defTabSz="128016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6pPr>
      <a:lvl7pPr marL="4160520" indent="-320040" algn="l" defTabSz="128016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7pPr>
      <a:lvl8pPr marL="4800600" indent="-320040" algn="l" defTabSz="128016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8pPr>
      <a:lvl9pPr marL="5440680" indent="-320040" algn="l" defTabSz="128016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9pPr>
    </p:bodyStyle>
    <p:otherStyle>
      <a:defPPr>
        <a:defRPr lang="ja-JP"/>
      </a:defPPr>
      <a:lvl1pPr marL="0" algn="l" defTabSz="1280160" rtl="0" eaLnBrk="1" latinLnBrk="0" hangingPunct="1">
        <a:defRPr kumimoji="1" sz="2500" kern="1200">
          <a:solidFill>
            <a:schemeClr val="tx1"/>
          </a:solidFill>
          <a:latin typeface="+mn-lt"/>
          <a:ea typeface="+mn-ea"/>
          <a:cs typeface="+mn-cs"/>
        </a:defRPr>
      </a:lvl1pPr>
      <a:lvl2pPr marL="640080" algn="l" defTabSz="1280160" rtl="0" eaLnBrk="1" latinLnBrk="0" hangingPunct="1">
        <a:defRPr kumimoji="1" sz="2500" kern="1200">
          <a:solidFill>
            <a:schemeClr val="tx1"/>
          </a:solidFill>
          <a:latin typeface="+mn-lt"/>
          <a:ea typeface="+mn-ea"/>
          <a:cs typeface="+mn-cs"/>
        </a:defRPr>
      </a:lvl2pPr>
      <a:lvl3pPr marL="1280160" algn="l" defTabSz="1280160" rtl="0" eaLnBrk="1" latinLnBrk="0" hangingPunct="1">
        <a:defRPr kumimoji="1" sz="2500" kern="1200">
          <a:solidFill>
            <a:schemeClr val="tx1"/>
          </a:solidFill>
          <a:latin typeface="+mn-lt"/>
          <a:ea typeface="+mn-ea"/>
          <a:cs typeface="+mn-cs"/>
        </a:defRPr>
      </a:lvl3pPr>
      <a:lvl4pPr marL="1920240" algn="l" defTabSz="1280160" rtl="0" eaLnBrk="1" latinLnBrk="0" hangingPunct="1">
        <a:defRPr kumimoji="1" sz="2500" kern="1200">
          <a:solidFill>
            <a:schemeClr val="tx1"/>
          </a:solidFill>
          <a:latin typeface="+mn-lt"/>
          <a:ea typeface="+mn-ea"/>
          <a:cs typeface="+mn-cs"/>
        </a:defRPr>
      </a:lvl4pPr>
      <a:lvl5pPr marL="2560320" algn="l" defTabSz="1280160" rtl="0" eaLnBrk="1" latinLnBrk="0" hangingPunct="1">
        <a:defRPr kumimoji="1" sz="2500" kern="1200">
          <a:solidFill>
            <a:schemeClr val="tx1"/>
          </a:solidFill>
          <a:latin typeface="+mn-lt"/>
          <a:ea typeface="+mn-ea"/>
          <a:cs typeface="+mn-cs"/>
        </a:defRPr>
      </a:lvl5pPr>
      <a:lvl6pPr marL="3200400" algn="l" defTabSz="1280160" rtl="0" eaLnBrk="1" latinLnBrk="0" hangingPunct="1">
        <a:defRPr kumimoji="1" sz="2500" kern="1200">
          <a:solidFill>
            <a:schemeClr val="tx1"/>
          </a:solidFill>
          <a:latin typeface="+mn-lt"/>
          <a:ea typeface="+mn-ea"/>
          <a:cs typeface="+mn-cs"/>
        </a:defRPr>
      </a:lvl6pPr>
      <a:lvl7pPr marL="3840480" algn="l" defTabSz="1280160" rtl="0" eaLnBrk="1" latinLnBrk="0" hangingPunct="1">
        <a:defRPr kumimoji="1" sz="2500" kern="1200">
          <a:solidFill>
            <a:schemeClr val="tx1"/>
          </a:solidFill>
          <a:latin typeface="+mn-lt"/>
          <a:ea typeface="+mn-ea"/>
          <a:cs typeface="+mn-cs"/>
        </a:defRPr>
      </a:lvl7pPr>
      <a:lvl8pPr marL="4480560" algn="l" defTabSz="1280160" rtl="0" eaLnBrk="1" latinLnBrk="0" hangingPunct="1">
        <a:defRPr kumimoji="1" sz="2500" kern="1200">
          <a:solidFill>
            <a:schemeClr val="tx1"/>
          </a:solidFill>
          <a:latin typeface="+mn-lt"/>
          <a:ea typeface="+mn-ea"/>
          <a:cs typeface="+mn-cs"/>
        </a:defRPr>
      </a:lvl8pPr>
      <a:lvl9pPr marL="5120640" algn="l" defTabSz="1280160" rtl="0" eaLnBrk="1" latinLnBrk="0" hangingPunct="1">
        <a:defRPr kumimoji="1" sz="25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 Id="rId5" Type="http://schemas.openxmlformats.org/officeDocument/2006/relationships/image" Target="../media/image4.jpeg"/><Relationship Id="rId4" Type="http://schemas.openxmlformats.org/officeDocument/2006/relationships/image" Target="../media/image3.jpeg"/></Relationships>
</file>

<file path=ppt/slides/_rels/slide2.xml.rels><?xml version="1.0" encoding="UTF-8" standalone="yes"?>
<Relationships xmlns="http://schemas.openxmlformats.org/package/2006/relationships"><Relationship Id="rId3" Type="http://schemas.openxmlformats.org/officeDocument/2006/relationships/image" Target="../media/image6.jpeg"/><Relationship Id="rId7" Type="http://schemas.openxmlformats.org/officeDocument/2006/relationships/image" Target="../media/image10.jpeg"/><Relationship Id="rId2" Type="http://schemas.openxmlformats.org/officeDocument/2006/relationships/image" Target="../media/image5.jpeg"/><Relationship Id="rId1" Type="http://schemas.openxmlformats.org/officeDocument/2006/relationships/slideLayout" Target="../slideLayouts/slideLayout2.xml"/><Relationship Id="rId6" Type="http://schemas.openxmlformats.org/officeDocument/2006/relationships/image" Target="../media/image9.jpeg"/><Relationship Id="rId5" Type="http://schemas.openxmlformats.org/officeDocument/2006/relationships/image" Target="../media/image8.jpeg"/><Relationship Id="rId4" Type="http://schemas.openxmlformats.org/officeDocument/2006/relationships/image" Target="../media/image7.jpeg"/></Relationships>
</file>

<file path=ppt/slides/_rels/slide3.xml.rels><?xml version="1.0" encoding="UTF-8" standalone="yes"?>
<Relationships xmlns="http://schemas.openxmlformats.org/package/2006/relationships"><Relationship Id="rId8" Type="http://schemas.openxmlformats.org/officeDocument/2006/relationships/image" Target="../media/image17.jpeg"/><Relationship Id="rId3" Type="http://schemas.openxmlformats.org/officeDocument/2006/relationships/image" Target="../media/image12.png"/><Relationship Id="rId7" Type="http://schemas.openxmlformats.org/officeDocument/2006/relationships/image" Target="../media/image16.jpeg"/><Relationship Id="rId2" Type="http://schemas.openxmlformats.org/officeDocument/2006/relationships/image" Target="../media/image11.png"/><Relationship Id="rId1" Type="http://schemas.openxmlformats.org/officeDocument/2006/relationships/slideLayout" Target="../slideLayouts/slideLayout2.xml"/><Relationship Id="rId6" Type="http://schemas.openxmlformats.org/officeDocument/2006/relationships/image" Target="../media/image15.jpeg"/><Relationship Id="rId5" Type="http://schemas.openxmlformats.org/officeDocument/2006/relationships/image" Target="../media/image14.png"/><Relationship Id="rId4" Type="http://schemas.openxmlformats.org/officeDocument/2006/relationships/image" Target="../media/image13.png"/></Relationships>
</file>

<file path=ppt/slides/_rels/slide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emf"/></Relationships>
</file>

<file path=ppt/slides/_rels/slide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27.png"/><Relationship Id="rId4" Type="http://schemas.openxmlformats.org/officeDocument/2006/relationships/image" Target="../media/image26.jpeg"/></Relationships>
</file>

<file path=ppt/slides/_rels/slide7.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1"/>
          <p:cNvSpPr txBox="1">
            <a:spLocks/>
          </p:cNvSpPr>
          <p:nvPr/>
        </p:nvSpPr>
        <p:spPr>
          <a:xfrm>
            <a:off x="150953" y="480120"/>
            <a:ext cx="12370527" cy="504056"/>
          </a:xfrm>
          <a:prstGeom prst="rect">
            <a:avLst/>
          </a:prstGeom>
          <a:solidFill>
            <a:schemeClr val="tx1"/>
          </a:solidFill>
        </p:spPr>
        <p:txBody>
          <a:bodyPr vert="horz" lIns="128016" tIns="64008" rIns="128016" bIns="64008" rtlCol="0" anchor="ctr">
            <a:normAutofit/>
          </a:bodyPr>
          <a:lstStyle>
            <a:lvl1pPr algn="ctr" defTabSz="1280160" rtl="0" eaLnBrk="1" latinLnBrk="0" hangingPunct="1">
              <a:spcBef>
                <a:spcPct val="0"/>
              </a:spcBef>
              <a:buNone/>
              <a:defRPr kumimoji="1" sz="6200" kern="1200">
                <a:solidFill>
                  <a:schemeClr val="tx1"/>
                </a:solidFill>
                <a:latin typeface="+mj-lt"/>
                <a:ea typeface="+mj-ea"/>
                <a:cs typeface="+mj-cs"/>
              </a:defRPr>
            </a:lvl1pPr>
          </a:lstStyle>
          <a:p>
            <a:r>
              <a:rPr lang="ja-JP" altLang="en-US" sz="2400" b="1"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rPr>
              <a:t>一般社団法人大阪建設業協会の取組：平成２９年度取組報告</a:t>
            </a:r>
            <a:endParaRPr lang="ja-JP" altLang="en-US" sz="2400" b="1"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9" name="正方形/長方形 48"/>
          <p:cNvSpPr/>
          <p:nvPr/>
        </p:nvSpPr>
        <p:spPr>
          <a:xfrm>
            <a:off x="150953" y="1128192"/>
            <a:ext cx="12441141" cy="8208912"/>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eiryo UI" panose="020B0604030504040204" pitchFamily="50" charset="-128"/>
              <a:ea typeface="Meiryo UI" panose="020B0604030504040204" pitchFamily="50" charset="-128"/>
              <a:cs typeface="Meiryo UI" panose="020B0604030504040204" pitchFamily="50" charset="-128"/>
            </a:endParaRPr>
          </a:p>
        </p:txBody>
      </p:sp>
      <p:sp>
        <p:nvSpPr>
          <p:cNvPr id="41" name="テキスト ボックス 40"/>
          <p:cNvSpPr txBox="1"/>
          <p:nvPr/>
        </p:nvSpPr>
        <p:spPr>
          <a:xfrm>
            <a:off x="568152" y="1272208"/>
            <a:ext cx="6048672" cy="461665"/>
          </a:xfrm>
          <a:prstGeom prst="rect">
            <a:avLst/>
          </a:prstGeom>
          <a:noFill/>
          <a:ln>
            <a:solidFill>
              <a:schemeClr val="tx1"/>
            </a:solidFill>
          </a:ln>
        </p:spPr>
        <p:txBody>
          <a:bodyPr wrap="square" rtlCol="0">
            <a:spAutoFit/>
          </a:bodyPr>
          <a:lstStyle/>
          <a:p>
            <a:r>
              <a:rPr kumimoji="1" lang="ja-JP" altLang="en-US" sz="2400" dirty="0" smtClean="0">
                <a:latin typeface="Meiryo UI" panose="020B0604030504040204" pitchFamily="50" charset="-128"/>
                <a:ea typeface="Meiryo UI" panose="020B0604030504040204" pitchFamily="50" charset="-128"/>
                <a:cs typeface="Meiryo UI" panose="020B0604030504040204" pitchFamily="50" charset="-128"/>
              </a:rPr>
              <a:t>高校生対象現場見学会の開催</a:t>
            </a:r>
            <a:endParaRPr kumimoji="1" lang="ja-JP" altLang="en-US" sz="24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26" name="角丸四角形 25"/>
          <p:cNvSpPr/>
          <p:nvPr/>
        </p:nvSpPr>
        <p:spPr>
          <a:xfrm>
            <a:off x="424136" y="8256641"/>
            <a:ext cx="11737304" cy="862013"/>
          </a:xfrm>
          <a:prstGeom prst="roundRect">
            <a:avLst>
              <a:gd name="adj" fmla="val 6255"/>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endParaRPr lang="en-US" altLang="ja-JP"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eaLnBrk="1" fontAlgn="auto" hangingPunct="1">
              <a:spcBef>
                <a:spcPts val="0"/>
              </a:spcBef>
              <a:spcAft>
                <a:spcPts val="0"/>
              </a:spcAft>
              <a:defRPr/>
            </a:pPr>
            <a:r>
              <a:rPr lang="ja-JP" altLang="en-US"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生徒や学生が建設業界に入職して頂くための一助として、現場見学会や合同企業説明会の事業は必要であると考えている。一人でも多くの方に建設業とはどういう仕事をしているかを理解して頂く機会を設け、入職促進に繋げていきたいと考えている。</a:t>
            </a:r>
            <a:endParaRPr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 name="角丸四角形 1"/>
          <p:cNvSpPr/>
          <p:nvPr/>
        </p:nvSpPr>
        <p:spPr>
          <a:xfrm>
            <a:off x="414827" y="8112968"/>
            <a:ext cx="1728192" cy="389384"/>
          </a:xfrm>
          <a:prstGeom prst="roundRect">
            <a:avLst/>
          </a:prstGeom>
          <a:solidFill>
            <a:srgbClr val="E5EEA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30</a:t>
            </a:r>
            <a:r>
              <a:rPr lang="ja-JP" altLang="en-US"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年度の方針</a:t>
            </a:r>
            <a:endParaRPr kumimoji="1"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0" name="正方形/長方形 39"/>
          <p:cNvSpPr/>
          <p:nvPr/>
        </p:nvSpPr>
        <p:spPr>
          <a:xfrm>
            <a:off x="3664496" y="2280320"/>
            <a:ext cx="512240" cy="1082154"/>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52" name="正方形/長方形 51"/>
          <p:cNvSpPr/>
          <p:nvPr/>
        </p:nvSpPr>
        <p:spPr>
          <a:xfrm>
            <a:off x="3664496" y="2280320"/>
            <a:ext cx="8594240" cy="1080120"/>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dirty="0"/>
          </a:p>
        </p:txBody>
      </p:sp>
      <p:grpSp>
        <p:nvGrpSpPr>
          <p:cNvPr id="17" name="グループ化 16"/>
          <p:cNvGrpSpPr/>
          <p:nvPr/>
        </p:nvGrpSpPr>
        <p:grpSpPr>
          <a:xfrm>
            <a:off x="3645459" y="3403980"/>
            <a:ext cx="8602425" cy="1097867"/>
            <a:chOff x="3569697" y="3875818"/>
            <a:chExt cx="4270478" cy="1097867"/>
          </a:xfrm>
        </p:grpSpPr>
        <p:sp>
          <p:nvSpPr>
            <p:cNvPr id="46" name="正方形/長方形 45"/>
            <p:cNvSpPr/>
            <p:nvPr/>
          </p:nvSpPr>
          <p:spPr>
            <a:xfrm>
              <a:off x="3569697" y="3889497"/>
              <a:ext cx="4270478" cy="1084188"/>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dirty="0"/>
            </a:p>
          </p:txBody>
        </p:sp>
        <p:sp>
          <p:nvSpPr>
            <p:cNvPr id="55" name="正方形/長方形 54"/>
            <p:cNvSpPr/>
            <p:nvPr/>
          </p:nvSpPr>
          <p:spPr>
            <a:xfrm>
              <a:off x="3827322" y="3875818"/>
              <a:ext cx="4006360" cy="1084188"/>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r>
                <a:rPr kumimoji="1" lang="ja-JP" altLang="en-US" sz="1800" dirty="0" smtClean="0">
                  <a:solidFill>
                    <a:schemeClr val="tx1"/>
                  </a:solidFill>
                </a:rPr>
                <a:t> </a:t>
              </a:r>
              <a:r>
                <a:rPr kumimoji="1" lang="ja-JP" altLang="en-US" sz="1600" dirty="0" smtClean="0">
                  <a:solidFill>
                    <a:schemeClr val="tx1"/>
                  </a:solidFill>
                </a:rPr>
                <a:t>開催回数：６回（延べ参加者数：５校２０５名）</a:t>
              </a:r>
              <a:r>
                <a:rPr kumimoji="1" lang="en-US" altLang="ja-JP" sz="1600" dirty="0" smtClean="0">
                  <a:solidFill>
                    <a:schemeClr val="tx1"/>
                  </a:solidFill>
                </a:rPr>
                <a:t/>
              </a:r>
              <a:br>
                <a:rPr kumimoji="1" lang="en-US" altLang="ja-JP" sz="1600" dirty="0" smtClean="0">
                  <a:solidFill>
                    <a:schemeClr val="tx1"/>
                  </a:solidFill>
                </a:rPr>
              </a:br>
              <a:r>
                <a:rPr lang="ja-JP" altLang="en-US" sz="1600" dirty="0">
                  <a:solidFill>
                    <a:schemeClr val="tx1"/>
                  </a:solidFill>
                </a:rPr>
                <a:t> </a:t>
              </a:r>
              <a:r>
                <a:rPr lang="ja-JP" altLang="en-US" sz="1600" dirty="0" smtClean="0">
                  <a:solidFill>
                    <a:schemeClr val="tx1"/>
                  </a:solidFill>
                </a:rPr>
                <a:t>アンケート抜粋：建設業界に</a:t>
              </a:r>
              <a:r>
                <a:rPr lang="en-US" altLang="ja-JP" sz="1600" dirty="0" smtClean="0">
                  <a:solidFill>
                    <a:schemeClr val="tx1"/>
                  </a:solidFill>
                </a:rPr>
                <a:t>【</a:t>
              </a:r>
              <a:r>
                <a:rPr lang="ja-JP" altLang="en-US" sz="1600" dirty="0" smtClean="0">
                  <a:solidFill>
                    <a:schemeClr val="tx1"/>
                  </a:solidFill>
                </a:rPr>
                <a:t>ぜひ就職したい</a:t>
              </a:r>
              <a:r>
                <a:rPr lang="en-US" altLang="ja-JP" sz="1600" dirty="0" smtClean="0">
                  <a:solidFill>
                    <a:schemeClr val="tx1"/>
                  </a:solidFill>
                </a:rPr>
                <a:t>】【</a:t>
              </a:r>
              <a:r>
                <a:rPr lang="ja-JP" altLang="en-US" sz="1600" dirty="0" smtClean="0">
                  <a:solidFill>
                    <a:schemeClr val="tx1"/>
                  </a:solidFill>
                </a:rPr>
                <a:t>どちらかといえば就職したい</a:t>
              </a:r>
              <a:r>
                <a:rPr lang="en-US" altLang="ja-JP" sz="1600" dirty="0" smtClean="0">
                  <a:solidFill>
                    <a:schemeClr val="tx1"/>
                  </a:solidFill>
                </a:rPr>
                <a:t>】</a:t>
              </a:r>
              <a:r>
                <a:rPr lang="ja-JP" altLang="en-US" sz="1600" dirty="0" smtClean="0">
                  <a:solidFill>
                    <a:schemeClr val="tx1"/>
                  </a:solidFill>
                </a:rPr>
                <a:t>の合計回 答率が</a:t>
              </a:r>
              <a:endParaRPr lang="en-US" altLang="ja-JP" sz="1600" dirty="0" smtClean="0">
                <a:solidFill>
                  <a:schemeClr val="tx1"/>
                </a:solidFill>
              </a:endParaRPr>
            </a:p>
            <a:p>
              <a:r>
                <a:rPr lang="ja-JP" altLang="en-US" sz="1600" dirty="0" smtClean="0">
                  <a:solidFill>
                    <a:schemeClr val="tx1"/>
                  </a:solidFill>
                </a:rPr>
                <a:t>約９２％に及んだことから、大きな成果があった。</a:t>
              </a:r>
              <a:r>
                <a:rPr lang="ja-JP" altLang="en-US" sz="1600" dirty="0">
                  <a:solidFill>
                    <a:schemeClr val="tx1"/>
                  </a:solidFill>
                </a:rPr>
                <a:t>今後</a:t>
              </a:r>
              <a:r>
                <a:rPr lang="ja-JP" altLang="en-US" sz="1600" dirty="0" smtClean="0">
                  <a:solidFill>
                    <a:schemeClr val="tx1"/>
                  </a:solidFill>
                </a:rPr>
                <a:t>も事業を継続していきたい。</a:t>
              </a:r>
              <a:endParaRPr lang="en-US" altLang="ja-JP" sz="1600" dirty="0" smtClean="0">
                <a:solidFill>
                  <a:schemeClr val="tx1"/>
                </a:solidFill>
              </a:endParaRPr>
            </a:p>
          </p:txBody>
        </p:sp>
      </p:grpSp>
      <p:sp>
        <p:nvSpPr>
          <p:cNvPr id="18" name="テキスト ボックス 17"/>
          <p:cNvSpPr txBox="1"/>
          <p:nvPr/>
        </p:nvSpPr>
        <p:spPr>
          <a:xfrm>
            <a:off x="3687090" y="2280320"/>
            <a:ext cx="461665" cy="1224136"/>
          </a:xfrm>
          <a:prstGeom prst="rect">
            <a:avLst/>
          </a:prstGeom>
          <a:noFill/>
        </p:spPr>
        <p:txBody>
          <a:bodyPr vert="eaVert" wrap="square" rtlCol="0">
            <a:spAutoFit/>
          </a:bodyPr>
          <a:lstStyle/>
          <a:p>
            <a:r>
              <a:rPr kumimoji="1" lang="ja-JP" altLang="en-US" sz="1800" dirty="0" smtClean="0">
                <a:latin typeface="Meiryo UI" panose="020B0604030504040204" pitchFamily="50" charset="-128"/>
                <a:ea typeface="Meiryo UI" panose="020B0604030504040204" pitchFamily="50" charset="-128"/>
                <a:cs typeface="Meiryo UI" panose="020B0604030504040204" pitchFamily="50" charset="-128"/>
              </a:rPr>
              <a:t>取組内容</a:t>
            </a:r>
          </a:p>
        </p:txBody>
      </p:sp>
      <p:sp>
        <p:nvSpPr>
          <p:cNvPr id="56" name="テキスト ボックス 55"/>
          <p:cNvSpPr txBox="1"/>
          <p:nvPr/>
        </p:nvSpPr>
        <p:spPr>
          <a:xfrm>
            <a:off x="3681599" y="3396150"/>
            <a:ext cx="461665" cy="1084189"/>
          </a:xfrm>
          <a:prstGeom prst="rect">
            <a:avLst/>
          </a:prstGeom>
          <a:noFill/>
        </p:spPr>
        <p:txBody>
          <a:bodyPr vert="eaVert" wrap="square" rtlCol="0">
            <a:spAutoFit/>
          </a:bodyPr>
          <a:lstStyle/>
          <a:p>
            <a:r>
              <a:rPr kumimoji="1" lang="ja-JP" altLang="en-US" sz="1800" dirty="0" smtClean="0">
                <a:latin typeface="Meiryo UI" panose="020B0604030504040204" pitchFamily="50" charset="-128"/>
                <a:ea typeface="Meiryo UI" panose="020B0604030504040204" pitchFamily="50" charset="-128"/>
                <a:cs typeface="Meiryo UI" panose="020B0604030504040204" pitchFamily="50" charset="-128"/>
              </a:rPr>
              <a:t>実施結果</a:t>
            </a:r>
          </a:p>
        </p:txBody>
      </p:sp>
      <p:sp>
        <p:nvSpPr>
          <p:cNvPr id="19" name="テキスト ボックス 18"/>
          <p:cNvSpPr txBox="1"/>
          <p:nvPr/>
        </p:nvSpPr>
        <p:spPr>
          <a:xfrm>
            <a:off x="7229369" y="1277964"/>
            <a:ext cx="5112567" cy="461665"/>
          </a:xfrm>
          <a:prstGeom prst="rect">
            <a:avLst/>
          </a:prstGeom>
          <a:noFill/>
        </p:spPr>
        <p:txBody>
          <a:bodyPr wrap="square" rtlCol="0">
            <a:spAutoFit/>
          </a:bodyPr>
          <a:lstStyle/>
          <a:p>
            <a:r>
              <a:rPr lang="ja-JP" altLang="en-US" sz="2400" dirty="0" smtClean="0">
                <a:latin typeface="Meiryo UI" panose="020B0604030504040204" pitchFamily="50" charset="-128"/>
                <a:ea typeface="Meiryo UI" panose="020B0604030504040204" pitchFamily="50" charset="-128"/>
                <a:cs typeface="Meiryo UI" panose="020B0604030504040204" pitchFamily="50" charset="-128"/>
              </a:rPr>
              <a:t>平成２９年１０月～平成３０年１月</a:t>
            </a:r>
            <a:endParaRPr lang="en-US" altLang="ja-JP" sz="24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3" name="テキスト ボックス 2"/>
          <p:cNvSpPr txBox="1"/>
          <p:nvPr/>
        </p:nvSpPr>
        <p:spPr>
          <a:xfrm>
            <a:off x="558843" y="1704256"/>
            <a:ext cx="11386572" cy="523220"/>
          </a:xfrm>
          <a:prstGeom prst="rect">
            <a:avLst/>
          </a:prstGeom>
          <a:noFill/>
        </p:spPr>
        <p:txBody>
          <a:bodyPr wrap="square" rtlCol="0">
            <a:spAutoFit/>
          </a:bodyPr>
          <a:lstStyle/>
          <a:p>
            <a:r>
              <a:rPr lang="ja-JP" altLang="en-US" sz="2800" b="1" u="sng" dirty="0">
                <a:latin typeface="Meiryo UI" panose="020B0604030504040204" pitchFamily="50" charset="-128"/>
                <a:ea typeface="Meiryo UI" panose="020B0604030504040204" pitchFamily="50" charset="-128"/>
                <a:cs typeface="Meiryo UI" panose="020B0604030504040204" pitchFamily="50" charset="-128"/>
              </a:rPr>
              <a:t>狙い</a:t>
            </a:r>
            <a:r>
              <a:rPr kumimoji="1" lang="ja-JP" altLang="en-US" sz="2800" b="1" u="sng" dirty="0" smtClean="0">
                <a:latin typeface="Meiryo UI" panose="020B0604030504040204" pitchFamily="50" charset="-128"/>
                <a:ea typeface="Meiryo UI" panose="020B0604030504040204" pitchFamily="50" charset="-128"/>
                <a:cs typeface="Meiryo UI" panose="020B0604030504040204" pitchFamily="50" charset="-128"/>
              </a:rPr>
              <a:t>：建設業とはどうい</a:t>
            </a:r>
            <a:r>
              <a:rPr lang="ja-JP" altLang="en-US" sz="2800" b="1" u="sng" dirty="0" smtClean="0">
                <a:latin typeface="Meiryo UI" panose="020B0604030504040204" pitchFamily="50" charset="-128"/>
                <a:ea typeface="Meiryo UI" panose="020B0604030504040204" pitchFamily="50" charset="-128"/>
                <a:cs typeface="Meiryo UI" panose="020B0604030504040204" pitchFamily="50" charset="-128"/>
              </a:rPr>
              <a:t>う仕事をしているかを理解して頂く。</a:t>
            </a:r>
            <a:endParaRPr kumimoji="1" lang="ja-JP" altLang="en-US" sz="2800" b="1" u="sng" dirty="0" smtClean="0">
              <a:latin typeface="Meiryo UI" panose="020B0604030504040204" pitchFamily="50" charset="-128"/>
              <a:ea typeface="Meiryo UI" panose="020B0604030504040204" pitchFamily="50" charset="-128"/>
              <a:cs typeface="Meiryo UI" panose="020B0604030504040204" pitchFamily="50" charset="-128"/>
            </a:endParaRPr>
          </a:p>
        </p:txBody>
      </p:sp>
      <p:sp>
        <p:nvSpPr>
          <p:cNvPr id="74" name="テキスト ボックス 73"/>
          <p:cNvSpPr txBox="1"/>
          <p:nvPr/>
        </p:nvSpPr>
        <p:spPr>
          <a:xfrm>
            <a:off x="640160" y="4660066"/>
            <a:ext cx="7035502" cy="461665"/>
          </a:xfrm>
          <a:prstGeom prst="rect">
            <a:avLst/>
          </a:prstGeom>
          <a:noFill/>
          <a:ln>
            <a:solidFill>
              <a:schemeClr val="tx1"/>
            </a:solidFill>
          </a:ln>
        </p:spPr>
        <p:txBody>
          <a:bodyPr wrap="square" rtlCol="0">
            <a:spAutoFit/>
          </a:bodyPr>
          <a:lstStyle/>
          <a:p>
            <a:r>
              <a:rPr lang="ja-JP" altLang="en-US" sz="2400" dirty="0" smtClean="0">
                <a:latin typeface="Meiryo UI" panose="020B0604030504040204" pitchFamily="50" charset="-128"/>
                <a:ea typeface="Meiryo UI" panose="020B0604030504040204" pitchFamily="50" charset="-128"/>
                <a:cs typeface="Meiryo UI" panose="020B0604030504040204" pitchFamily="50" charset="-128"/>
              </a:rPr>
              <a:t>合同企業説明会の開催</a:t>
            </a:r>
            <a:endParaRPr lang="ja-JP" altLang="en-US" sz="24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75" name="正方形/長方形 74"/>
          <p:cNvSpPr/>
          <p:nvPr/>
        </p:nvSpPr>
        <p:spPr>
          <a:xfrm>
            <a:off x="3639208" y="5697795"/>
            <a:ext cx="512240" cy="1082154"/>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76" name="正方形/長方形 75"/>
          <p:cNvSpPr/>
          <p:nvPr/>
        </p:nvSpPr>
        <p:spPr>
          <a:xfrm>
            <a:off x="3639208" y="5697795"/>
            <a:ext cx="8594240" cy="1080120"/>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dirty="0"/>
          </a:p>
        </p:txBody>
      </p:sp>
      <p:grpSp>
        <p:nvGrpSpPr>
          <p:cNvPr id="77" name="グループ化 76"/>
          <p:cNvGrpSpPr/>
          <p:nvPr/>
        </p:nvGrpSpPr>
        <p:grpSpPr>
          <a:xfrm>
            <a:off x="3666832" y="6828414"/>
            <a:ext cx="8602427" cy="1084188"/>
            <a:chOff x="3656312" y="3864496"/>
            <a:chExt cx="4270479" cy="1084188"/>
          </a:xfrm>
        </p:grpSpPr>
        <p:sp>
          <p:nvSpPr>
            <p:cNvPr id="78" name="正方形/長方形 77"/>
            <p:cNvSpPr/>
            <p:nvPr/>
          </p:nvSpPr>
          <p:spPr>
            <a:xfrm>
              <a:off x="3656312" y="3864496"/>
              <a:ext cx="4270478" cy="1084188"/>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79" name="正方形/長方形 78"/>
            <p:cNvSpPr/>
            <p:nvPr/>
          </p:nvSpPr>
          <p:spPr>
            <a:xfrm>
              <a:off x="3882999" y="3864496"/>
              <a:ext cx="4043792" cy="1084188"/>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r>
                <a:rPr kumimoji="1" lang="ja-JP" altLang="en-US" sz="1400" dirty="0" smtClean="0">
                  <a:solidFill>
                    <a:schemeClr val="tx1"/>
                  </a:solidFill>
                </a:rPr>
                <a:t>当日来場者数：８１名（男子学生５０名・女子学生３１名）</a:t>
              </a:r>
              <a:endParaRPr kumimoji="1" lang="en-US" altLang="ja-JP" sz="1400" dirty="0" smtClean="0">
                <a:solidFill>
                  <a:schemeClr val="tx1"/>
                </a:solidFill>
              </a:endParaRPr>
            </a:p>
            <a:p>
              <a:r>
                <a:rPr lang="ja-JP" altLang="en-US" sz="1400" dirty="0" smtClean="0">
                  <a:solidFill>
                    <a:schemeClr val="tx1"/>
                  </a:solidFill>
                </a:rPr>
                <a:t>アンケート抜粋：合同企業説明会に参加した感想について、大満足・満足が</a:t>
              </a:r>
              <a:r>
                <a:rPr lang="en-US" altLang="ja-JP" sz="1400" dirty="0" smtClean="0">
                  <a:solidFill>
                    <a:schemeClr val="tx1"/>
                  </a:solidFill>
                </a:rPr>
                <a:t>84</a:t>
              </a:r>
              <a:r>
                <a:rPr lang="ja-JP" altLang="en-US" sz="1400" dirty="0" smtClean="0">
                  <a:solidFill>
                    <a:schemeClr val="tx1"/>
                  </a:solidFill>
                </a:rPr>
                <a:t>％であったこと、</a:t>
              </a:r>
              <a:endParaRPr lang="en-US" altLang="ja-JP" sz="1400" dirty="0" smtClean="0">
                <a:solidFill>
                  <a:schemeClr val="tx1"/>
                </a:solidFill>
              </a:endParaRPr>
            </a:p>
            <a:p>
              <a:r>
                <a:rPr kumimoji="1" lang="ja-JP" altLang="en-US" sz="1400" dirty="0" smtClean="0">
                  <a:solidFill>
                    <a:schemeClr val="tx1"/>
                  </a:solidFill>
                </a:rPr>
                <a:t>次回、同様の説明会開催があれば参加の有無について、９３％の学生が参加したいとの回答が</a:t>
              </a:r>
              <a:endParaRPr kumimoji="1" lang="en-US" altLang="ja-JP" sz="1400" dirty="0" smtClean="0">
                <a:solidFill>
                  <a:schemeClr val="tx1"/>
                </a:solidFill>
              </a:endParaRPr>
            </a:p>
            <a:p>
              <a:r>
                <a:rPr lang="ja-JP" altLang="en-US" sz="1400" dirty="0" smtClean="0">
                  <a:solidFill>
                    <a:schemeClr val="tx1"/>
                  </a:solidFill>
                </a:rPr>
                <a:t>あったことから、一定の成果があった。しかし、学生の集客が今後の課題である。</a:t>
              </a:r>
              <a:endParaRPr kumimoji="1" lang="en-US" altLang="ja-JP" sz="1400" dirty="0" smtClean="0">
                <a:solidFill>
                  <a:schemeClr val="tx1"/>
                </a:solidFill>
              </a:endParaRPr>
            </a:p>
          </p:txBody>
        </p:sp>
      </p:grpSp>
      <p:sp>
        <p:nvSpPr>
          <p:cNvPr id="80" name="テキスト ボックス 79"/>
          <p:cNvSpPr txBox="1"/>
          <p:nvPr/>
        </p:nvSpPr>
        <p:spPr>
          <a:xfrm>
            <a:off x="3661802" y="5697795"/>
            <a:ext cx="461665" cy="1224136"/>
          </a:xfrm>
          <a:prstGeom prst="rect">
            <a:avLst/>
          </a:prstGeom>
          <a:noFill/>
        </p:spPr>
        <p:txBody>
          <a:bodyPr vert="eaVert" wrap="square" rtlCol="0">
            <a:spAutoFit/>
          </a:bodyPr>
          <a:lstStyle/>
          <a:p>
            <a:r>
              <a:rPr kumimoji="1" lang="ja-JP" altLang="en-US" sz="1800" dirty="0" smtClean="0">
                <a:latin typeface="Meiryo UI" panose="020B0604030504040204" pitchFamily="50" charset="-128"/>
                <a:ea typeface="Meiryo UI" panose="020B0604030504040204" pitchFamily="50" charset="-128"/>
                <a:cs typeface="Meiryo UI" panose="020B0604030504040204" pitchFamily="50" charset="-128"/>
              </a:rPr>
              <a:t>取組内容</a:t>
            </a:r>
          </a:p>
        </p:txBody>
      </p:sp>
      <p:sp>
        <p:nvSpPr>
          <p:cNvPr id="81" name="テキスト ボックス 80"/>
          <p:cNvSpPr txBox="1"/>
          <p:nvPr/>
        </p:nvSpPr>
        <p:spPr>
          <a:xfrm>
            <a:off x="3681599" y="6812755"/>
            <a:ext cx="461665" cy="1084189"/>
          </a:xfrm>
          <a:prstGeom prst="rect">
            <a:avLst/>
          </a:prstGeom>
          <a:noFill/>
        </p:spPr>
        <p:txBody>
          <a:bodyPr vert="eaVert" wrap="square" rtlCol="0">
            <a:spAutoFit/>
          </a:bodyPr>
          <a:lstStyle/>
          <a:p>
            <a:r>
              <a:rPr kumimoji="1" lang="ja-JP" altLang="en-US" sz="1800" dirty="0" smtClean="0">
                <a:latin typeface="Meiryo UI" panose="020B0604030504040204" pitchFamily="50" charset="-128"/>
                <a:ea typeface="Meiryo UI" panose="020B0604030504040204" pitchFamily="50" charset="-128"/>
                <a:cs typeface="Meiryo UI" panose="020B0604030504040204" pitchFamily="50" charset="-128"/>
              </a:rPr>
              <a:t>実施結果</a:t>
            </a:r>
          </a:p>
        </p:txBody>
      </p:sp>
      <p:sp>
        <p:nvSpPr>
          <p:cNvPr id="82" name="テキスト ボックス 81"/>
          <p:cNvSpPr txBox="1"/>
          <p:nvPr/>
        </p:nvSpPr>
        <p:spPr>
          <a:xfrm>
            <a:off x="7840960" y="4656584"/>
            <a:ext cx="5112567" cy="461665"/>
          </a:xfrm>
          <a:prstGeom prst="rect">
            <a:avLst/>
          </a:prstGeom>
          <a:noFill/>
        </p:spPr>
        <p:txBody>
          <a:bodyPr wrap="square" rtlCol="0">
            <a:spAutoFit/>
          </a:bodyPr>
          <a:lstStyle/>
          <a:p>
            <a:r>
              <a:rPr lang="ja-JP" altLang="en-US" sz="2400" dirty="0" smtClean="0">
                <a:latin typeface="Meiryo UI" panose="020B0604030504040204" pitchFamily="50" charset="-128"/>
                <a:ea typeface="Meiryo UI" panose="020B0604030504040204" pitchFamily="50" charset="-128"/>
                <a:cs typeface="Meiryo UI" panose="020B0604030504040204" pitchFamily="50" charset="-128"/>
              </a:rPr>
              <a:t>平成３０年３月６日（火）</a:t>
            </a:r>
            <a:endParaRPr lang="en-US" altLang="ja-JP" sz="24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86" name="テキスト ボックス 85"/>
          <p:cNvSpPr txBox="1"/>
          <p:nvPr/>
        </p:nvSpPr>
        <p:spPr>
          <a:xfrm>
            <a:off x="630851" y="5121731"/>
            <a:ext cx="10522477" cy="954107"/>
          </a:xfrm>
          <a:prstGeom prst="rect">
            <a:avLst/>
          </a:prstGeom>
          <a:noFill/>
        </p:spPr>
        <p:txBody>
          <a:bodyPr wrap="square" rtlCol="0">
            <a:spAutoFit/>
          </a:bodyPr>
          <a:lstStyle/>
          <a:p>
            <a:r>
              <a:rPr lang="ja-JP" altLang="en-US" sz="2800" b="1" u="sng" dirty="0">
                <a:latin typeface="Meiryo UI" panose="020B0604030504040204" pitchFamily="50" charset="-128"/>
                <a:ea typeface="Meiryo UI" panose="020B0604030504040204" pitchFamily="50" charset="-128"/>
                <a:cs typeface="Meiryo UI" panose="020B0604030504040204" pitchFamily="50" charset="-128"/>
              </a:rPr>
              <a:t>狙い：建設業界に入職を</a:t>
            </a:r>
            <a:r>
              <a:rPr lang="ja-JP" altLang="en-US" sz="2800" b="1" u="sng" dirty="0" smtClean="0">
                <a:latin typeface="Meiryo UI" panose="020B0604030504040204" pitchFamily="50" charset="-128"/>
                <a:ea typeface="Meiryo UI" panose="020B0604030504040204" pitchFamily="50" charset="-128"/>
                <a:cs typeface="Meiryo UI" panose="020B0604030504040204" pitchFamily="50" charset="-128"/>
              </a:rPr>
              <a:t>希望する学生</a:t>
            </a:r>
            <a:r>
              <a:rPr lang="ja-JP" altLang="en-US" sz="2800" b="1" u="sng" dirty="0">
                <a:latin typeface="Meiryo UI" panose="020B0604030504040204" pitchFamily="50" charset="-128"/>
                <a:ea typeface="Meiryo UI" panose="020B0604030504040204" pitchFamily="50" charset="-128"/>
                <a:cs typeface="Meiryo UI" panose="020B0604030504040204" pitchFamily="50" charset="-128"/>
              </a:rPr>
              <a:t>を</a:t>
            </a:r>
            <a:r>
              <a:rPr lang="ja-JP" altLang="en-US" sz="2800" b="1" u="sng" dirty="0" smtClean="0">
                <a:latin typeface="Meiryo UI" panose="020B0604030504040204" pitchFamily="50" charset="-128"/>
                <a:ea typeface="Meiryo UI" panose="020B0604030504040204" pitchFamily="50" charset="-128"/>
                <a:cs typeface="Meiryo UI" panose="020B0604030504040204" pitchFamily="50" charset="-128"/>
              </a:rPr>
              <a:t>いち早く確保する。</a:t>
            </a:r>
            <a:endParaRPr lang="ja-JP" altLang="en-US" sz="2800" b="1" u="sng" dirty="0">
              <a:latin typeface="Meiryo UI" panose="020B0604030504040204" pitchFamily="50" charset="-128"/>
              <a:ea typeface="Meiryo UI" panose="020B0604030504040204" pitchFamily="50" charset="-128"/>
              <a:cs typeface="Meiryo UI" panose="020B0604030504040204" pitchFamily="50" charset="-128"/>
            </a:endParaRPr>
          </a:p>
          <a:p>
            <a:endParaRPr kumimoji="1" lang="ja-JP" altLang="en-US" sz="2800" b="1" u="sng" dirty="0" smtClean="0">
              <a:latin typeface="Meiryo UI" panose="020B0604030504040204" pitchFamily="50" charset="-128"/>
              <a:ea typeface="Meiryo UI" panose="020B0604030504040204" pitchFamily="50" charset="-128"/>
              <a:cs typeface="Meiryo UI" panose="020B0604030504040204" pitchFamily="50" charset="-128"/>
            </a:endParaRPr>
          </a:p>
        </p:txBody>
      </p:sp>
      <p:sp>
        <p:nvSpPr>
          <p:cNvPr id="5" name="正方形/長方形 4"/>
          <p:cNvSpPr/>
          <p:nvPr/>
        </p:nvSpPr>
        <p:spPr>
          <a:xfrm>
            <a:off x="4301134" y="5811569"/>
            <a:ext cx="7644281" cy="923330"/>
          </a:xfrm>
          <a:prstGeom prst="rect">
            <a:avLst/>
          </a:prstGeom>
        </p:spPr>
        <p:txBody>
          <a:bodyPr wrap="square">
            <a:spAutoFit/>
          </a:bodyPr>
          <a:lstStyle/>
          <a:p>
            <a:r>
              <a:rPr lang="ja-JP" altLang="en-US" sz="1800" dirty="0" smtClean="0"/>
              <a:t>参加企業（協会</a:t>
            </a:r>
            <a:r>
              <a:rPr lang="ja-JP" altLang="en-US" sz="1800" dirty="0"/>
              <a:t>会員企業）ごとにブースを設置し、企業の情報を学生に説明して</a:t>
            </a:r>
            <a:r>
              <a:rPr lang="ja-JP" altLang="en-US" sz="1800" dirty="0" smtClean="0"/>
              <a:t>頂き、参加学生からの質問にも応じて頂いた。併せて合同企業説明会前に面接力ＵＰ講座を開催した。</a:t>
            </a:r>
            <a:endParaRPr lang="ja-JP" altLang="en-US" sz="1800" dirty="0"/>
          </a:p>
        </p:txBody>
      </p:sp>
      <p:sp>
        <p:nvSpPr>
          <p:cNvPr id="6" name="正方形/長方形 5"/>
          <p:cNvSpPr/>
          <p:nvPr/>
        </p:nvSpPr>
        <p:spPr>
          <a:xfrm>
            <a:off x="4263521" y="2404592"/>
            <a:ext cx="7637269" cy="646331"/>
          </a:xfrm>
          <a:prstGeom prst="rect">
            <a:avLst/>
          </a:prstGeom>
        </p:spPr>
        <p:txBody>
          <a:bodyPr wrap="square">
            <a:spAutoFit/>
          </a:bodyPr>
          <a:lstStyle/>
          <a:p>
            <a:r>
              <a:rPr lang="ja-JP" altLang="en-US" sz="1800" dirty="0"/>
              <a:t>工科高等学校等の高校生の生徒を対象に</a:t>
            </a:r>
            <a:r>
              <a:rPr lang="ja-JP" altLang="en-US" sz="1800" dirty="0" smtClean="0"/>
              <a:t>、会員企業の現場（土木・建築）を見学した。併せて参加生徒からの質問にも応じて頂いた。</a:t>
            </a:r>
            <a:endParaRPr lang="en-US" altLang="ja-JP" sz="1800" dirty="0" smtClean="0"/>
          </a:p>
        </p:txBody>
      </p:sp>
      <p:pic>
        <p:nvPicPr>
          <p:cNvPr id="7" name="図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77117" y="2239650"/>
            <a:ext cx="1648100" cy="1264806"/>
          </a:xfrm>
          <a:prstGeom prst="rect">
            <a:avLst/>
          </a:prstGeom>
        </p:spPr>
      </p:pic>
      <p:pic>
        <p:nvPicPr>
          <p:cNvPr id="8" name="図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31066" y="3216424"/>
            <a:ext cx="1797808" cy="1224136"/>
          </a:xfrm>
          <a:prstGeom prst="rect">
            <a:avLst/>
          </a:prstGeom>
        </p:spPr>
      </p:pic>
      <p:pic>
        <p:nvPicPr>
          <p:cNvPr id="9" name="図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02212" y="5672307"/>
            <a:ext cx="1866338" cy="1377859"/>
          </a:xfrm>
          <a:prstGeom prst="rect">
            <a:avLst/>
          </a:prstGeom>
        </p:spPr>
      </p:pic>
      <p:pic>
        <p:nvPicPr>
          <p:cNvPr id="10" name="図 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731066" y="6616483"/>
            <a:ext cx="1797808" cy="1296119"/>
          </a:xfrm>
          <a:prstGeom prst="rect">
            <a:avLst/>
          </a:prstGeom>
        </p:spPr>
      </p:pic>
      <p:sp>
        <p:nvSpPr>
          <p:cNvPr id="12" name="スライド番号プレースホルダー 11"/>
          <p:cNvSpPr>
            <a:spLocks noGrp="1"/>
          </p:cNvSpPr>
          <p:nvPr>
            <p:ph type="sldNum" sz="quarter" idx="12"/>
          </p:nvPr>
        </p:nvSpPr>
        <p:spPr>
          <a:xfrm>
            <a:off x="12186120" y="8825929"/>
            <a:ext cx="461457" cy="511175"/>
          </a:xfrm>
        </p:spPr>
        <p:txBody>
          <a:bodyPr/>
          <a:lstStyle/>
          <a:p>
            <a:fld id="{8159DC74-970D-4DF8-B9D4-640D883DB434}" type="slidenum">
              <a:rPr kumimoji="1" lang="ja-JP" altLang="en-US" smtClean="0">
                <a:solidFill>
                  <a:schemeClr val="tx1"/>
                </a:solidFill>
                <a:latin typeface="+mn-ea"/>
              </a:rPr>
              <a:t>1</a:t>
            </a:fld>
            <a:endParaRPr kumimoji="1" lang="ja-JP" altLang="en-US" dirty="0">
              <a:solidFill>
                <a:schemeClr val="tx1"/>
              </a:solidFill>
              <a:latin typeface="+mn-ea"/>
            </a:endParaRPr>
          </a:p>
        </p:txBody>
      </p:sp>
      <p:sp>
        <p:nvSpPr>
          <p:cNvPr id="13" name="正方形/長方形 12"/>
          <p:cNvSpPr/>
          <p:nvPr/>
        </p:nvSpPr>
        <p:spPr>
          <a:xfrm>
            <a:off x="11081320" y="592875"/>
            <a:ext cx="1295847" cy="463309"/>
          </a:xfrm>
          <a:prstGeom prst="rect">
            <a:avLst/>
          </a:prstGeom>
          <a:solidFill>
            <a:schemeClr val="bg1"/>
          </a:solidFill>
          <a:ln w="127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000" b="1" dirty="0" smtClean="0">
                <a:solidFill>
                  <a:sysClr val="windowText" lastClr="000000"/>
                </a:solidFill>
              </a:rPr>
              <a:t>資料　６</a:t>
            </a:r>
            <a:endParaRPr kumimoji="1" lang="ja-JP" altLang="en-US" sz="2000" b="1" dirty="0">
              <a:solidFill>
                <a:sysClr val="windowText" lastClr="000000"/>
              </a:solidFill>
            </a:endParaRPr>
          </a:p>
        </p:txBody>
      </p:sp>
    </p:spTree>
    <p:extLst>
      <p:ext uri="{BB962C8B-B14F-4D97-AF65-F5344CB8AC3E}">
        <p14:creationId xmlns:p14="http://schemas.microsoft.com/office/powerpoint/2010/main" val="377205394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1"/>
          <p:cNvSpPr txBox="1">
            <a:spLocks/>
          </p:cNvSpPr>
          <p:nvPr/>
        </p:nvSpPr>
        <p:spPr>
          <a:xfrm>
            <a:off x="-7912" y="480120"/>
            <a:ext cx="12804093" cy="504056"/>
          </a:xfrm>
          <a:prstGeom prst="rect">
            <a:avLst/>
          </a:prstGeom>
          <a:solidFill>
            <a:schemeClr val="tx1"/>
          </a:solidFill>
        </p:spPr>
        <p:txBody>
          <a:bodyPr vert="horz" lIns="128016" tIns="64008" rIns="128016" bIns="64008" rtlCol="0" anchor="ctr">
            <a:normAutofit/>
          </a:bodyPr>
          <a:lstStyle>
            <a:lvl1pPr algn="ctr" defTabSz="1280160" rtl="0" eaLnBrk="1" latinLnBrk="0" hangingPunct="1">
              <a:spcBef>
                <a:spcPct val="0"/>
              </a:spcBef>
              <a:buNone/>
              <a:defRPr kumimoji="1" sz="6200" kern="1200">
                <a:solidFill>
                  <a:schemeClr val="tx1"/>
                </a:solidFill>
                <a:latin typeface="+mj-lt"/>
                <a:ea typeface="+mj-ea"/>
                <a:cs typeface="+mj-cs"/>
              </a:defRPr>
            </a:lvl1pPr>
          </a:lstStyle>
          <a:p>
            <a:r>
              <a:rPr lang="ja-JP" altLang="en-US" sz="24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一般社団法人大阪建設業協会の取組</a:t>
            </a:r>
            <a:r>
              <a:rPr lang="ja-JP" altLang="en-US" sz="2400" b="1"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rPr>
              <a:t>：平成３０年度</a:t>
            </a:r>
            <a:r>
              <a:rPr lang="ja-JP" altLang="en-US" sz="24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　主な取組予定</a:t>
            </a:r>
          </a:p>
        </p:txBody>
      </p:sp>
      <p:sp>
        <p:nvSpPr>
          <p:cNvPr id="49" name="正方形/長方形 48"/>
          <p:cNvSpPr/>
          <p:nvPr/>
        </p:nvSpPr>
        <p:spPr>
          <a:xfrm>
            <a:off x="150953" y="1128192"/>
            <a:ext cx="12441141" cy="8208912"/>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eiryo UI" panose="020B0604030504040204" pitchFamily="50" charset="-128"/>
              <a:ea typeface="Meiryo UI" panose="020B0604030504040204" pitchFamily="50" charset="-128"/>
              <a:cs typeface="Meiryo UI" panose="020B0604030504040204" pitchFamily="50" charset="-128"/>
            </a:endParaRPr>
          </a:p>
        </p:txBody>
      </p:sp>
      <p:sp>
        <p:nvSpPr>
          <p:cNvPr id="41" name="テキスト ボックス 40"/>
          <p:cNvSpPr txBox="1"/>
          <p:nvPr/>
        </p:nvSpPr>
        <p:spPr>
          <a:xfrm>
            <a:off x="568152" y="1344216"/>
            <a:ext cx="7107510" cy="469797"/>
          </a:xfrm>
          <a:prstGeom prst="rect">
            <a:avLst/>
          </a:prstGeom>
          <a:noFill/>
          <a:ln>
            <a:solidFill>
              <a:schemeClr val="tx1"/>
            </a:solidFill>
          </a:ln>
        </p:spPr>
        <p:txBody>
          <a:bodyPr wrap="square" rtlCol="0">
            <a:spAutoFit/>
          </a:bodyPr>
          <a:lstStyle/>
          <a:p>
            <a:r>
              <a:rPr lang="ja-JP" altLang="en-US" sz="2400" dirty="0" smtClean="0">
                <a:latin typeface="Meiryo UI" panose="020B0604030504040204" pitchFamily="50" charset="-128"/>
                <a:ea typeface="Meiryo UI" panose="020B0604030504040204" pitchFamily="50" charset="-128"/>
                <a:cs typeface="Meiryo UI" panose="020B0604030504040204" pitchFamily="50" charset="-128"/>
              </a:rPr>
              <a:t>高校生対象夏休み体験セミナーの開催</a:t>
            </a:r>
            <a:endParaRPr kumimoji="1" lang="ja-JP" altLang="en-US" sz="24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40" name="正方形/長方形 39"/>
          <p:cNvSpPr/>
          <p:nvPr/>
        </p:nvSpPr>
        <p:spPr>
          <a:xfrm>
            <a:off x="3664496" y="2352327"/>
            <a:ext cx="512240" cy="1364083"/>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52" name="正方形/長方形 51"/>
          <p:cNvSpPr/>
          <p:nvPr/>
        </p:nvSpPr>
        <p:spPr>
          <a:xfrm>
            <a:off x="3664496" y="2352327"/>
            <a:ext cx="8594240" cy="1364083"/>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kumimoji="1" lang="ja-JP" altLang="en-US" sz="2000" dirty="0" smtClean="0">
                <a:solidFill>
                  <a:schemeClr val="tx1"/>
                </a:solidFill>
              </a:rPr>
              <a:t>午前は、建設機械</a:t>
            </a:r>
            <a:r>
              <a:rPr lang="ja-JP" altLang="en-US" sz="2000" dirty="0" smtClean="0">
                <a:solidFill>
                  <a:schemeClr val="tx1"/>
                </a:solidFill>
              </a:rPr>
              <a:t>の試乗体験（高所作業車・建設つかみ機）</a:t>
            </a:r>
            <a:endParaRPr lang="en-US" altLang="ja-JP" sz="2000" dirty="0" smtClean="0">
              <a:solidFill>
                <a:schemeClr val="tx1"/>
              </a:solidFill>
            </a:endParaRPr>
          </a:p>
          <a:p>
            <a:pPr algn="ctr"/>
            <a:r>
              <a:rPr lang="ja-JP" altLang="en-US" sz="2000" dirty="0" smtClean="0">
                <a:solidFill>
                  <a:schemeClr val="tx1"/>
                </a:solidFill>
              </a:rPr>
              <a:t>午後は、鉄筋と型枠のそれぞれの班に分かれ、作業を体験する。</a:t>
            </a:r>
            <a:endParaRPr kumimoji="1" lang="ja-JP" altLang="en-US" sz="2000" dirty="0">
              <a:solidFill>
                <a:schemeClr val="tx1"/>
              </a:solidFill>
            </a:endParaRPr>
          </a:p>
        </p:txBody>
      </p:sp>
      <p:grpSp>
        <p:nvGrpSpPr>
          <p:cNvPr id="17" name="グループ化 16"/>
          <p:cNvGrpSpPr/>
          <p:nvPr/>
        </p:nvGrpSpPr>
        <p:grpSpPr>
          <a:xfrm>
            <a:off x="3656307" y="3825587"/>
            <a:ext cx="8602425" cy="792088"/>
            <a:chOff x="3656312" y="3864496"/>
            <a:chExt cx="4270478" cy="1084188"/>
          </a:xfrm>
        </p:grpSpPr>
        <p:sp>
          <p:nvSpPr>
            <p:cNvPr id="46" name="正方形/長方形 45"/>
            <p:cNvSpPr/>
            <p:nvPr/>
          </p:nvSpPr>
          <p:spPr>
            <a:xfrm>
              <a:off x="3656312" y="3864496"/>
              <a:ext cx="4270478" cy="1084188"/>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kumimoji="1" lang="ja-JP" altLang="en-US" sz="2000" dirty="0" smtClean="0">
                  <a:solidFill>
                    <a:schemeClr val="tx1"/>
                  </a:solidFill>
                </a:rPr>
                <a:t>参加後のアンケートについて、「よくなった」の回答を７０％に設定</a:t>
              </a:r>
              <a:endParaRPr kumimoji="1" lang="ja-JP" altLang="en-US" sz="2000" dirty="0">
                <a:solidFill>
                  <a:schemeClr val="tx1"/>
                </a:solidFill>
              </a:endParaRPr>
            </a:p>
          </p:txBody>
        </p:sp>
        <p:sp>
          <p:nvSpPr>
            <p:cNvPr id="55" name="正方形/長方形 54"/>
            <p:cNvSpPr/>
            <p:nvPr/>
          </p:nvSpPr>
          <p:spPr>
            <a:xfrm>
              <a:off x="3663430" y="3864496"/>
              <a:ext cx="258354" cy="1084188"/>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sz="2000"/>
            </a:p>
          </p:txBody>
        </p:sp>
      </p:grpSp>
      <p:sp>
        <p:nvSpPr>
          <p:cNvPr id="18" name="テキスト ボックス 17"/>
          <p:cNvSpPr txBox="1"/>
          <p:nvPr/>
        </p:nvSpPr>
        <p:spPr>
          <a:xfrm>
            <a:off x="3715071" y="2499248"/>
            <a:ext cx="461665" cy="1869304"/>
          </a:xfrm>
          <a:prstGeom prst="rect">
            <a:avLst/>
          </a:prstGeom>
          <a:noFill/>
        </p:spPr>
        <p:txBody>
          <a:bodyPr vert="eaVert" wrap="square" rtlCol="0">
            <a:spAutoFit/>
          </a:bodyPr>
          <a:lstStyle/>
          <a:p>
            <a:r>
              <a:rPr kumimoji="1" lang="ja-JP" altLang="en-US" sz="1800" dirty="0" smtClean="0">
                <a:latin typeface="Meiryo UI" panose="020B0604030504040204" pitchFamily="50" charset="-128"/>
                <a:ea typeface="Meiryo UI" panose="020B0604030504040204" pitchFamily="50" charset="-128"/>
                <a:cs typeface="Meiryo UI" panose="020B0604030504040204" pitchFamily="50" charset="-128"/>
              </a:rPr>
              <a:t>取組内容</a:t>
            </a:r>
          </a:p>
        </p:txBody>
      </p:sp>
      <p:sp>
        <p:nvSpPr>
          <p:cNvPr id="56" name="テキスト ボックス 55"/>
          <p:cNvSpPr txBox="1"/>
          <p:nvPr/>
        </p:nvSpPr>
        <p:spPr>
          <a:xfrm>
            <a:off x="3706887" y="3716411"/>
            <a:ext cx="461665" cy="1084189"/>
          </a:xfrm>
          <a:prstGeom prst="rect">
            <a:avLst/>
          </a:prstGeom>
          <a:noFill/>
        </p:spPr>
        <p:txBody>
          <a:bodyPr vert="eaVert" wrap="square" rtlCol="0">
            <a:spAutoFit/>
          </a:bodyPr>
          <a:lstStyle/>
          <a:p>
            <a:r>
              <a:rPr lang="ja-JP" altLang="en-US" sz="1800" dirty="0" smtClean="0">
                <a:latin typeface="Meiryo UI" panose="020B0604030504040204" pitchFamily="50" charset="-128"/>
                <a:ea typeface="Meiryo UI" panose="020B0604030504040204" pitchFamily="50" charset="-128"/>
                <a:cs typeface="Meiryo UI" panose="020B0604030504040204" pitchFamily="50" charset="-128"/>
              </a:rPr>
              <a:t>　目標</a:t>
            </a:r>
            <a:endParaRPr kumimoji="1" lang="ja-JP" altLang="en-US" sz="1800" dirty="0" smtClean="0">
              <a:latin typeface="Meiryo UI" panose="020B0604030504040204" pitchFamily="50" charset="-128"/>
              <a:ea typeface="Meiryo UI" panose="020B0604030504040204" pitchFamily="50" charset="-128"/>
              <a:cs typeface="Meiryo UI" panose="020B0604030504040204" pitchFamily="50" charset="-128"/>
            </a:endParaRPr>
          </a:p>
        </p:txBody>
      </p:sp>
      <p:sp>
        <p:nvSpPr>
          <p:cNvPr id="19" name="テキスト ボックス 18"/>
          <p:cNvSpPr txBox="1"/>
          <p:nvPr/>
        </p:nvSpPr>
        <p:spPr>
          <a:xfrm>
            <a:off x="7696945" y="1352348"/>
            <a:ext cx="5112567" cy="461665"/>
          </a:xfrm>
          <a:prstGeom prst="rect">
            <a:avLst/>
          </a:prstGeom>
          <a:noFill/>
        </p:spPr>
        <p:txBody>
          <a:bodyPr wrap="square" rtlCol="0">
            <a:spAutoFit/>
          </a:bodyPr>
          <a:lstStyle/>
          <a:p>
            <a:r>
              <a:rPr lang="ja-JP" altLang="en-US" sz="2400" dirty="0" smtClean="0">
                <a:latin typeface="Meiryo UI" panose="020B0604030504040204" pitchFamily="50" charset="-128"/>
                <a:ea typeface="Meiryo UI" panose="020B0604030504040204" pitchFamily="50" charset="-128"/>
                <a:cs typeface="Meiryo UI" panose="020B0604030504040204" pitchFamily="50" charset="-128"/>
              </a:rPr>
              <a:t>実施時期　８月　</a:t>
            </a:r>
            <a:endParaRPr lang="en-US" altLang="ja-JP" sz="24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3" name="テキスト ボックス 2"/>
          <p:cNvSpPr txBox="1"/>
          <p:nvPr/>
        </p:nvSpPr>
        <p:spPr>
          <a:xfrm>
            <a:off x="558843" y="1776264"/>
            <a:ext cx="11530589" cy="461665"/>
          </a:xfrm>
          <a:prstGeom prst="rect">
            <a:avLst/>
          </a:prstGeom>
          <a:noFill/>
        </p:spPr>
        <p:txBody>
          <a:bodyPr wrap="square" rtlCol="0">
            <a:spAutoFit/>
          </a:bodyPr>
          <a:lstStyle/>
          <a:p>
            <a:r>
              <a:rPr lang="ja-JP" altLang="en-US" sz="2400" b="1" u="sng" dirty="0">
                <a:latin typeface="Meiryo UI" panose="020B0604030504040204" pitchFamily="50" charset="-128"/>
                <a:ea typeface="Meiryo UI" panose="020B0604030504040204" pitchFamily="50" charset="-128"/>
                <a:cs typeface="Meiryo UI" panose="020B0604030504040204" pitchFamily="50" charset="-128"/>
              </a:rPr>
              <a:t>狙い</a:t>
            </a:r>
            <a:r>
              <a:rPr kumimoji="1" lang="ja-JP" altLang="en-US" sz="2400" b="1" u="sng" dirty="0" smtClean="0">
                <a:latin typeface="Meiryo UI" panose="020B0604030504040204" pitchFamily="50" charset="-128"/>
                <a:ea typeface="Meiryo UI" panose="020B0604030504040204" pitchFamily="50" charset="-128"/>
                <a:cs typeface="Meiryo UI" panose="020B0604030504040204" pitchFamily="50" charset="-128"/>
              </a:rPr>
              <a:t>：建設技能職種体験を通じ、建設業の理解促進とイメージアップを目的とする。</a:t>
            </a:r>
          </a:p>
        </p:txBody>
      </p:sp>
      <p:sp>
        <p:nvSpPr>
          <p:cNvPr id="57" name="正方形/長方形 56"/>
          <p:cNvSpPr/>
          <p:nvPr/>
        </p:nvSpPr>
        <p:spPr>
          <a:xfrm>
            <a:off x="603095" y="2299484"/>
            <a:ext cx="2924605" cy="2308324"/>
          </a:xfrm>
          <a:prstGeom prst="rect">
            <a:avLst/>
          </a:prstGeom>
          <a:solidFill>
            <a:schemeClr val="bg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smtClean="0">
                <a:solidFill>
                  <a:schemeClr val="tx1"/>
                </a:solidFill>
              </a:rPr>
              <a:t>写真</a:t>
            </a:r>
            <a:endParaRPr kumimoji="1" lang="en-US" altLang="ja-JP" dirty="0" smtClean="0">
              <a:solidFill>
                <a:schemeClr val="tx1"/>
              </a:solidFill>
            </a:endParaRPr>
          </a:p>
          <a:p>
            <a:pPr algn="ctr"/>
            <a:r>
              <a:rPr lang="ja-JP" altLang="en-US" dirty="0" smtClean="0">
                <a:solidFill>
                  <a:schemeClr val="tx1"/>
                </a:solidFill>
              </a:rPr>
              <a:t>イメージ</a:t>
            </a:r>
            <a:endParaRPr lang="en-US" altLang="ja-JP" dirty="0" smtClean="0">
              <a:solidFill>
                <a:schemeClr val="tx1"/>
              </a:solidFill>
            </a:endParaRPr>
          </a:p>
          <a:p>
            <a:pPr algn="ctr"/>
            <a:r>
              <a:rPr lang="ja-JP" altLang="en-US" dirty="0" smtClean="0">
                <a:solidFill>
                  <a:schemeClr val="tx1"/>
                </a:solidFill>
              </a:rPr>
              <a:t>（あれば）</a:t>
            </a:r>
            <a:endParaRPr kumimoji="1" lang="ja-JP" altLang="en-US" dirty="0">
              <a:solidFill>
                <a:schemeClr val="tx1"/>
              </a:solidFill>
            </a:endParaRPr>
          </a:p>
        </p:txBody>
      </p:sp>
      <p:sp>
        <p:nvSpPr>
          <p:cNvPr id="31" name="テキスト ボックス 30"/>
          <p:cNvSpPr txBox="1"/>
          <p:nvPr/>
        </p:nvSpPr>
        <p:spPr>
          <a:xfrm>
            <a:off x="577461" y="5160640"/>
            <a:ext cx="7107510" cy="469797"/>
          </a:xfrm>
          <a:prstGeom prst="rect">
            <a:avLst/>
          </a:prstGeom>
          <a:noFill/>
          <a:ln>
            <a:solidFill>
              <a:schemeClr val="tx1"/>
            </a:solidFill>
          </a:ln>
        </p:spPr>
        <p:txBody>
          <a:bodyPr wrap="square" rtlCol="0">
            <a:spAutoFit/>
          </a:bodyPr>
          <a:lstStyle/>
          <a:p>
            <a:r>
              <a:rPr lang="ja-JP" altLang="en-US" sz="2400" dirty="0" smtClean="0">
                <a:latin typeface="Meiryo UI" panose="020B0604030504040204" pitchFamily="50" charset="-128"/>
                <a:ea typeface="Meiryo UI" panose="020B0604030504040204" pitchFamily="50" charset="-128"/>
                <a:cs typeface="Meiryo UI" panose="020B0604030504040204" pitchFamily="50" charset="-128"/>
              </a:rPr>
              <a:t>合同企業説明会の開催</a:t>
            </a:r>
            <a:endParaRPr kumimoji="1" lang="ja-JP" altLang="en-US" sz="24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32" name="正方形/長方形 31"/>
          <p:cNvSpPr/>
          <p:nvPr/>
        </p:nvSpPr>
        <p:spPr>
          <a:xfrm>
            <a:off x="3673805" y="6168751"/>
            <a:ext cx="512240" cy="1364083"/>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33" name="正方形/長方形 32"/>
          <p:cNvSpPr/>
          <p:nvPr/>
        </p:nvSpPr>
        <p:spPr>
          <a:xfrm>
            <a:off x="3673805" y="6168751"/>
            <a:ext cx="8594240" cy="1364083"/>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r>
              <a:rPr lang="ja-JP" altLang="en-US" sz="1600" dirty="0" smtClean="0">
                <a:solidFill>
                  <a:schemeClr val="tx1"/>
                </a:solidFill>
              </a:rPr>
              <a:t>　　　　　　協会</a:t>
            </a:r>
            <a:r>
              <a:rPr lang="ja-JP" altLang="en-US" sz="1600" dirty="0">
                <a:solidFill>
                  <a:schemeClr val="tx1"/>
                </a:solidFill>
              </a:rPr>
              <a:t>会員</a:t>
            </a:r>
            <a:r>
              <a:rPr lang="ja-JP" altLang="en-US" sz="1600" dirty="0" smtClean="0">
                <a:solidFill>
                  <a:schemeClr val="tx1"/>
                </a:solidFill>
              </a:rPr>
              <a:t>企業ごと</a:t>
            </a:r>
            <a:r>
              <a:rPr lang="ja-JP" altLang="en-US" sz="1600" dirty="0">
                <a:solidFill>
                  <a:schemeClr val="tx1"/>
                </a:solidFill>
              </a:rPr>
              <a:t>にブースを設置し、企業の情報を学生に説明して頂き、参加学生から</a:t>
            </a:r>
            <a:r>
              <a:rPr lang="ja-JP" altLang="en-US" sz="1600" dirty="0" smtClean="0">
                <a:solidFill>
                  <a:schemeClr val="tx1"/>
                </a:solidFill>
              </a:rPr>
              <a:t>の</a:t>
            </a:r>
            <a:endParaRPr lang="en-US" altLang="ja-JP" sz="1600" dirty="0">
              <a:solidFill>
                <a:schemeClr val="tx1"/>
              </a:solidFill>
            </a:endParaRPr>
          </a:p>
          <a:p>
            <a:r>
              <a:rPr lang="ja-JP" altLang="en-US" sz="1600" dirty="0" smtClean="0">
                <a:solidFill>
                  <a:schemeClr val="tx1"/>
                </a:solidFill>
              </a:rPr>
              <a:t>　　　　　　質問</a:t>
            </a:r>
            <a:r>
              <a:rPr lang="ja-JP" altLang="en-US" sz="1600" dirty="0">
                <a:solidFill>
                  <a:schemeClr val="tx1"/>
                </a:solidFill>
              </a:rPr>
              <a:t>にも応じて</a:t>
            </a:r>
            <a:r>
              <a:rPr lang="ja-JP" altLang="en-US" sz="1600" dirty="0" smtClean="0">
                <a:solidFill>
                  <a:schemeClr val="tx1"/>
                </a:solidFill>
              </a:rPr>
              <a:t>頂き、いち早く</a:t>
            </a:r>
            <a:r>
              <a:rPr lang="ja-JP" altLang="en-US" sz="1600" dirty="0">
                <a:solidFill>
                  <a:schemeClr val="tx1"/>
                </a:solidFill>
              </a:rPr>
              <a:t>効率的に協会会員</a:t>
            </a:r>
            <a:r>
              <a:rPr lang="ja-JP" altLang="en-US" sz="1600" dirty="0" smtClean="0">
                <a:solidFill>
                  <a:schemeClr val="tx1"/>
                </a:solidFill>
              </a:rPr>
              <a:t>企業との出会い</a:t>
            </a:r>
            <a:r>
              <a:rPr lang="ja-JP" altLang="en-US" sz="1600" dirty="0">
                <a:solidFill>
                  <a:schemeClr val="tx1"/>
                </a:solidFill>
              </a:rPr>
              <a:t>の機会を確保すること</a:t>
            </a:r>
            <a:r>
              <a:rPr lang="ja-JP" altLang="en-US" sz="1600" dirty="0" smtClean="0">
                <a:solidFill>
                  <a:schemeClr val="tx1"/>
                </a:solidFill>
              </a:rPr>
              <a:t>を</a:t>
            </a:r>
            <a:endParaRPr lang="en-US" altLang="ja-JP" sz="1600" dirty="0" smtClean="0">
              <a:solidFill>
                <a:schemeClr val="tx1"/>
              </a:solidFill>
            </a:endParaRPr>
          </a:p>
          <a:p>
            <a:r>
              <a:rPr lang="ja-JP" altLang="en-US" sz="1600" dirty="0">
                <a:solidFill>
                  <a:schemeClr val="tx1"/>
                </a:solidFill>
              </a:rPr>
              <a:t>　</a:t>
            </a:r>
            <a:r>
              <a:rPr lang="ja-JP" altLang="en-US" sz="1600" dirty="0" smtClean="0">
                <a:solidFill>
                  <a:schemeClr val="tx1"/>
                </a:solidFill>
              </a:rPr>
              <a:t>　　　　　目的</a:t>
            </a:r>
            <a:r>
              <a:rPr lang="ja-JP" altLang="en-US" sz="1600" dirty="0">
                <a:solidFill>
                  <a:schemeClr val="tx1"/>
                </a:solidFill>
              </a:rPr>
              <a:t>として開催する。　</a:t>
            </a:r>
            <a:endParaRPr kumimoji="1" lang="ja-JP" altLang="en-US" sz="1600" dirty="0">
              <a:solidFill>
                <a:schemeClr val="tx1"/>
              </a:solidFill>
            </a:endParaRPr>
          </a:p>
        </p:txBody>
      </p:sp>
      <p:grpSp>
        <p:nvGrpSpPr>
          <p:cNvPr id="34" name="グループ化 33"/>
          <p:cNvGrpSpPr/>
          <p:nvPr/>
        </p:nvGrpSpPr>
        <p:grpSpPr>
          <a:xfrm>
            <a:off x="3665616" y="7642011"/>
            <a:ext cx="8602425" cy="792088"/>
            <a:chOff x="3656312" y="3864496"/>
            <a:chExt cx="4270478" cy="1084188"/>
          </a:xfrm>
        </p:grpSpPr>
        <p:sp>
          <p:nvSpPr>
            <p:cNvPr id="35" name="正方形/長方形 34"/>
            <p:cNvSpPr/>
            <p:nvPr/>
          </p:nvSpPr>
          <p:spPr>
            <a:xfrm>
              <a:off x="3656312" y="3864496"/>
              <a:ext cx="4270478" cy="1084188"/>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kumimoji="1" lang="ja-JP" altLang="en-US" sz="2000" dirty="0" smtClean="0">
                  <a:solidFill>
                    <a:schemeClr val="tx1"/>
                  </a:solidFill>
                </a:rPr>
                <a:t>参加学生１５０名確保を目標とする。</a:t>
              </a:r>
              <a:endParaRPr kumimoji="1" lang="ja-JP" altLang="en-US" sz="2000" dirty="0">
                <a:solidFill>
                  <a:schemeClr val="tx1"/>
                </a:solidFill>
              </a:endParaRPr>
            </a:p>
          </p:txBody>
        </p:sp>
        <p:sp>
          <p:nvSpPr>
            <p:cNvPr id="36" name="正方形/長方形 35"/>
            <p:cNvSpPr/>
            <p:nvPr/>
          </p:nvSpPr>
          <p:spPr>
            <a:xfrm>
              <a:off x="3662214" y="3864496"/>
              <a:ext cx="258354" cy="1084188"/>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grpSp>
      <p:sp>
        <p:nvSpPr>
          <p:cNvPr id="37" name="テキスト ボックス 36"/>
          <p:cNvSpPr txBox="1"/>
          <p:nvPr/>
        </p:nvSpPr>
        <p:spPr>
          <a:xfrm>
            <a:off x="3724380" y="6315672"/>
            <a:ext cx="461665" cy="1869304"/>
          </a:xfrm>
          <a:prstGeom prst="rect">
            <a:avLst/>
          </a:prstGeom>
          <a:noFill/>
        </p:spPr>
        <p:txBody>
          <a:bodyPr vert="eaVert" wrap="square" rtlCol="0">
            <a:spAutoFit/>
          </a:bodyPr>
          <a:lstStyle/>
          <a:p>
            <a:r>
              <a:rPr kumimoji="1" lang="ja-JP" altLang="en-US" sz="1800" dirty="0" smtClean="0">
                <a:latin typeface="Meiryo UI" panose="020B0604030504040204" pitchFamily="50" charset="-128"/>
                <a:ea typeface="Meiryo UI" panose="020B0604030504040204" pitchFamily="50" charset="-128"/>
                <a:cs typeface="Meiryo UI" panose="020B0604030504040204" pitchFamily="50" charset="-128"/>
              </a:rPr>
              <a:t>取組内容</a:t>
            </a:r>
          </a:p>
        </p:txBody>
      </p:sp>
      <p:sp>
        <p:nvSpPr>
          <p:cNvPr id="38" name="テキスト ボックス 37"/>
          <p:cNvSpPr txBox="1"/>
          <p:nvPr/>
        </p:nvSpPr>
        <p:spPr>
          <a:xfrm>
            <a:off x="3716196" y="7532835"/>
            <a:ext cx="461665" cy="1084189"/>
          </a:xfrm>
          <a:prstGeom prst="rect">
            <a:avLst/>
          </a:prstGeom>
          <a:noFill/>
        </p:spPr>
        <p:txBody>
          <a:bodyPr vert="eaVert" wrap="square" rtlCol="0">
            <a:spAutoFit/>
          </a:bodyPr>
          <a:lstStyle/>
          <a:p>
            <a:r>
              <a:rPr lang="ja-JP" altLang="en-US" sz="1800" dirty="0" smtClean="0">
                <a:latin typeface="Meiryo UI" panose="020B0604030504040204" pitchFamily="50" charset="-128"/>
                <a:ea typeface="Meiryo UI" panose="020B0604030504040204" pitchFamily="50" charset="-128"/>
                <a:cs typeface="Meiryo UI" panose="020B0604030504040204" pitchFamily="50" charset="-128"/>
              </a:rPr>
              <a:t>　目標</a:t>
            </a:r>
            <a:endParaRPr kumimoji="1" lang="ja-JP" altLang="en-US" sz="1800" dirty="0" smtClean="0">
              <a:latin typeface="Meiryo UI" panose="020B0604030504040204" pitchFamily="50" charset="-128"/>
              <a:ea typeface="Meiryo UI" panose="020B0604030504040204" pitchFamily="50" charset="-128"/>
              <a:cs typeface="Meiryo UI" panose="020B0604030504040204" pitchFamily="50" charset="-128"/>
            </a:endParaRPr>
          </a:p>
        </p:txBody>
      </p:sp>
      <p:sp>
        <p:nvSpPr>
          <p:cNvPr id="39" name="テキスト ボックス 38"/>
          <p:cNvSpPr txBox="1"/>
          <p:nvPr/>
        </p:nvSpPr>
        <p:spPr>
          <a:xfrm>
            <a:off x="7706254" y="5168772"/>
            <a:ext cx="5112567" cy="461665"/>
          </a:xfrm>
          <a:prstGeom prst="rect">
            <a:avLst/>
          </a:prstGeom>
          <a:noFill/>
        </p:spPr>
        <p:txBody>
          <a:bodyPr wrap="square" rtlCol="0">
            <a:spAutoFit/>
          </a:bodyPr>
          <a:lstStyle/>
          <a:p>
            <a:r>
              <a:rPr lang="ja-JP" altLang="en-US" sz="2400" dirty="0" smtClean="0">
                <a:latin typeface="Meiryo UI" panose="020B0604030504040204" pitchFamily="50" charset="-128"/>
                <a:ea typeface="Meiryo UI" panose="020B0604030504040204" pitchFamily="50" charset="-128"/>
                <a:cs typeface="Meiryo UI" panose="020B0604030504040204" pitchFamily="50" charset="-128"/>
              </a:rPr>
              <a:t>実施時期　未定</a:t>
            </a:r>
            <a:endParaRPr lang="en-US" altLang="ja-JP" sz="24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44" name="テキスト ボックス 43"/>
          <p:cNvSpPr txBox="1"/>
          <p:nvPr/>
        </p:nvSpPr>
        <p:spPr>
          <a:xfrm>
            <a:off x="568152" y="5592688"/>
            <a:ext cx="10522477" cy="523220"/>
          </a:xfrm>
          <a:prstGeom prst="rect">
            <a:avLst/>
          </a:prstGeom>
          <a:noFill/>
        </p:spPr>
        <p:txBody>
          <a:bodyPr wrap="square" rtlCol="0">
            <a:spAutoFit/>
          </a:bodyPr>
          <a:lstStyle/>
          <a:p>
            <a:r>
              <a:rPr lang="ja-JP" altLang="en-US" sz="2800" b="1" u="sng" dirty="0">
                <a:latin typeface="Meiryo UI" panose="020B0604030504040204" pitchFamily="50" charset="-128"/>
                <a:ea typeface="Meiryo UI" panose="020B0604030504040204" pitchFamily="50" charset="-128"/>
                <a:cs typeface="Meiryo UI" panose="020B0604030504040204" pitchFamily="50" charset="-128"/>
              </a:rPr>
              <a:t>狙い：建設業界に入職を希望する学生をいち早く確保する</a:t>
            </a:r>
            <a:r>
              <a:rPr lang="ja-JP" altLang="en-US" sz="2800" b="1" u="sng" dirty="0" smtClean="0">
                <a:latin typeface="Meiryo UI" panose="020B0604030504040204" pitchFamily="50" charset="-128"/>
                <a:ea typeface="Meiryo UI" panose="020B0604030504040204" pitchFamily="50" charset="-128"/>
                <a:cs typeface="Meiryo UI" panose="020B0604030504040204" pitchFamily="50" charset="-128"/>
              </a:rPr>
              <a:t>。</a:t>
            </a:r>
            <a:endParaRPr lang="ja-JP" altLang="en-US" sz="2800" b="1" u="sng" dirty="0">
              <a:latin typeface="Meiryo UI" panose="020B0604030504040204" pitchFamily="50" charset="-128"/>
              <a:ea typeface="Meiryo UI" panose="020B0604030504040204" pitchFamily="50" charset="-128"/>
              <a:cs typeface="Meiryo UI" panose="020B0604030504040204" pitchFamily="50" charset="-128"/>
            </a:endParaRPr>
          </a:p>
        </p:txBody>
      </p:sp>
      <p:pic>
        <p:nvPicPr>
          <p:cNvPr id="2" name="図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22673" y="3406070"/>
            <a:ext cx="1573440" cy="1201737"/>
          </a:xfrm>
          <a:prstGeom prst="rect">
            <a:avLst/>
          </a:prstGeom>
        </p:spPr>
      </p:pic>
      <p:pic>
        <p:nvPicPr>
          <p:cNvPr id="5" name="図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94094" y="2311264"/>
            <a:ext cx="1602019" cy="1094803"/>
          </a:xfrm>
          <a:prstGeom prst="rect">
            <a:avLst/>
          </a:prstGeom>
        </p:spPr>
      </p:pic>
      <p:pic>
        <p:nvPicPr>
          <p:cNvPr id="6" name="図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176243" y="3406069"/>
            <a:ext cx="1371035" cy="1211606"/>
          </a:xfrm>
          <a:prstGeom prst="rect">
            <a:avLst/>
          </a:prstGeom>
        </p:spPr>
      </p:pic>
      <p:pic>
        <p:nvPicPr>
          <p:cNvPr id="7" name="図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170680" y="2321553"/>
            <a:ext cx="1317664" cy="1096293"/>
          </a:xfrm>
          <a:prstGeom prst="rect">
            <a:avLst/>
          </a:prstGeom>
        </p:spPr>
      </p:pic>
      <p:pic>
        <p:nvPicPr>
          <p:cNvPr id="9" name="図 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12404" y="6142908"/>
            <a:ext cx="1689553" cy="1389926"/>
          </a:xfrm>
          <a:prstGeom prst="rect">
            <a:avLst/>
          </a:prstGeom>
        </p:spPr>
      </p:pic>
      <p:pic>
        <p:nvPicPr>
          <p:cNvPr id="10" name="図 9"/>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735130" y="7250323"/>
            <a:ext cx="1812148" cy="1311251"/>
          </a:xfrm>
          <a:prstGeom prst="rect">
            <a:avLst/>
          </a:prstGeom>
        </p:spPr>
      </p:pic>
      <p:sp>
        <p:nvSpPr>
          <p:cNvPr id="43" name="スライド番号プレースホルダー 11"/>
          <p:cNvSpPr>
            <a:spLocks noGrp="1"/>
          </p:cNvSpPr>
          <p:nvPr>
            <p:ph type="sldNum" sz="quarter" idx="12"/>
          </p:nvPr>
        </p:nvSpPr>
        <p:spPr>
          <a:xfrm>
            <a:off x="12143113" y="8825929"/>
            <a:ext cx="461457" cy="511175"/>
          </a:xfrm>
        </p:spPr>
        <p:txBody>
          <a:bodyPr/>
          <a:lstStyle/>
          <a:p>
            <a:fld id="{8159DC74-970D-4DF8-B9D4-640D883DB434}" type="slidenum">
              <a:rPr kumimoji="1" lang="ja-JP" altLang="en-US" smtClean="0">
                <a:solidFill>
                  <a:schemeClr val="tx1"/>
                </a:solidFill>
                <a:latin typeface="+mn-ea"/>
              </a:rPr>
              <a:t>2</a:t>
            </a:fld>
            <a:endParaRPr kumimoji="1" lang="ja-JP" altLang="en-US" dirty="0">
              <a:solidFill>
                <a:schemeClr val="tx1"/>
              </a:solidFill>
              <a:latin typeface="+mn-ea"/>
            </a:endParaRPr>
          </a:p>
        </p:txBody>
      </p:sp>
    </p:spTree>
    <p:extLst>
      <p:ext uri="{BB962C8B-B14F-4D97-AF65-F5344CB8AC3E}">
        <p14:creationId xmlns:p14="http://schemas.microsoft.com/office/powerpoint/2010/main" val="396258210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1"/>
          <p:cNvSpPr txBox="1">
            <a:spLocks/>
          </p:cNvSpPr>
          <p:nvPr/>
        </p:nvSpPr>
        <p:spPr>
          <a:xfrm>
            <a:off x="5419" y="480120"/>
            <a:ext cx="12804093" cy="504056"/>
          </a:xfrm>
          <a:prstGeom prst="rect">
            <a:avLst/>
          </a:prstGeom>
          <a:solidFill>
            <a:schemeClr val="tx1"/>
          </a:solidFill>
        </p:spPr>
        <p:txBody>
          <a:bodyPr vert="horz" lIns="128016" tIns="64008" rIns="128016" bIns="64008" rtlCol="0" anchor="ctr">
            <a:normAutofit/>
          </a:bodyPr>
          <a:lstStyle>
            <a:lvl1pPr algn="ctr" defTabSz="1280160" rtl="0" eaLnBrk="1" latinLnBrk="0" hangingPunct="1">
              <a:spcBef>
                <a:spcPct val="0"/>
              </a:spcBef>
              <a:buNone/>
              <a:defRPr kumimoji="1" sz="6200" kern="1200">
                <a:solidFill>
                  <a:schemeClr val="tx1"/>
                </a:solidFill>
                <a:latin typeface="+mj-lt"/>
                <a:ea typeface="+mj-ea"/>
                <a:cs typeface="+mj-cs"/>
              </a:defRPr>
            </a:lvl1pPr>
          </a:lstStyle>
          <a:p>
            <a:r>
              <a:rPr lang="ja-JP" altLang="en-US" sz="2400" b="1"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rPr>
              <a:t>大阪住宅安全衛生協</a:t>
            </a:r>
            <a:r>
              <a:rPr lang="ja-JP" altLang="en-US" sz="24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議会の取組：平成２９年度取組報告</a:t>
            </a:r>
          </a:p>
        </p:txBody>
      </p:sp>
      <p:sp>
        <p:nvSpPr>
          <p:cNvPr id="49" name="正方形/長方形 48"/>
          <p:cNvSpPr/>
          <p:nvPr/>
        </p:nvSpPr>
        <p:spPr>
          <a:xfrm>
            <a:off x="150953" y="1128192"/>
            <a:ext cx="12441141" cy="8208912"/>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eiryo UI" panose="020B0604030504040204" pitchFamily="50" charset="-128"/>
              <a:ea typeface="Meiryo UI" panose="020B0604030504040204" pitchFamily="50" charset="-128"/>
              <a:cs typeface="Meiryo UI" panose="020B0604030504040204" pitchFamily="50" charset="-128"/>
            </a:endParaRPr>
          </a:p>
        </p:txBody>
      </p:sp>
      <p:sp>
        <p:nvSpPr>
          <p:cNvPr id="41" name="テキスト ボックス 40"/>
          <p:cNvSpPr txBox="1"/>
          <p:nvPr/>
        </p:nvSpPr>
        <p:spPr>
          <a:xfrm>
            <a:off x="568152" y="1272208"/>
            <a:ext cx="6404152" cy="461665"/>
          </a:xfrm>
          <a:prstGeom prst="rect">
            <a:avLst/>
          </a:prstGeom>
          <a:noFill/>
          <a:ln>
            <a:solidFill>
              <a:schemeClr val="tx1"/>
            </a:solidFill>
          </a:ln>
        </p:spPr>
        <p:txBody>
          <a:bodyPr wrap="square" rtlCol="0">
            <a:spAutoFit/>
          </a:bodyPr>
          <a:lstStyle/>
          <a:p>
            <a:r>
              <a:rPr lang="ja-JP" altLang="en-US" sz="2400" dirty="0" smtClean="0">
                <a:latin typeface="Meiryo UI" panose="020B0604030504040204" pitchFamily="50" charset="-128"/>
                <a:ea typeface="Meiryo UI" panose="020B0604030504040204" pitchFamily="50" charset="-128"/>
                <a:cs typeface="Meiryo UI" panose="020B0604030504040204" pitchFamily="50" charset="-128"/>
              </a:rPr>
              <a:t>取組名</a:t>
            </a:r>
            <a:r>
              <a:rPr lang="en-US" altLang="ja-JP" sz="24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2400" dirty="0" smtClean="0">
                <a:latin typeface="Meiryo UI" panose="020B0604030504040204" pitchFamily="50" charset="-128"/>
                <a:ea typeface="Meiryo UI" panose="020B0604030504040204" pitchFamily="50" charset="-128"/>
                <a:cs typeface="Meiryo UI" panose="020B0604030504040204" pitchFamily="50" charset="-128"/>
              </a:rPr>
              <a:t>公営住宅を活用した若者支援プロジェクト</a:t>
            </a:r>
            <a:endParaRPr kumimoji="1" lang="ja-JP" altLang="en-US" sz="24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26" name="角丸四角形 25"/>
          <p:cNvSpPr/>
          <p:nvPr/>
        </p:nvSpPr>
        <p:spPr>
          <a:xfrm>
            <a:off x="424136" y="8256641"/>
            <a:ext cx="11737304" cy="862013"/>
          </a:xfrm>
          <a:prstGeom prst="roundRect">
            <a:avLst>
              <a:gd name="adj" fmla="val 6255"/>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endParaRPr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 name="角丸四角形 1"/>
          <p:cNvSpPr/>
          <p:nvPr/>
        </p:nvSpPr>
        <p:spPr>
          <a:xfrm>
            <a:off x="400008" y="8015310"/>
            <a:ext cx="1728192" cy="389384"/>
          </a:xfrm>
          <a:prstGeom prst="roundRect">
            <a:avLst/>
          </a:prstGeom>
          <a:solidFill>
            <a:srgbClr val="E5EEA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30</a:t>
            </a:r>
            <a:r>
              <a:rPr lang="ja-JP" altLang="en-US"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年度の方針</a:t>
            </a:r>
            <a:endParaRPr kumimoji="1"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0" name="正方形/長方形 39"/>
          <p:cNvSpPr/>
          <p:nvPr/>
        </p:nvSpPr>
        <p:spPr>
          <a:xfrm>
            <a:off x="3664496" y="2280320"/>
            <a:ext cx="512240" cy="1082154"/>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52" name="正方形/長方形 51"/>
          <p:cNvSpPr/>
          <p:nvPr/>
        </p:nvSpPr>
        <p:spPr>
          <a:xfrm>
            <a:off x="3664496" y="2280320"/>
            <a:ext cx="8594240" cy="1080120"/>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grpSp>
        <p:nvGrpSpPr>
          <p:cNvPr id="17" name="グループ化 16"/>
          <p:cNvGrpSpPr/>
          <p:nvPr/>
        </p:nvGrpSpPr>
        <p:grpSpPr>
          <a:xfrm rot="10800000">
            <a:off x="3656310" y="3395280"/>
            <a:ext cx="8602425" cy="1119568"/>
            <a:chOff x="3656312" y="3864496"/>
            <a:chExt cx="4270478" cy="1084188"/>
          </a:xfrm>
        </p:grpSpPr>
        <p:sp>
          <p:nvSpPr>
            <p:cNvPr id="46" name="正方形/長方形 45"/>
            <p:cNvSpPr/>
            <p:nvPr/>
          </p:nvSpPr>
          <p:spPr>
            <a:xfrm>
              <a:off x="3656312" y="3864496"/>
              <a:ext cx="4270478" cy="1084188"/>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55" name="正方形/長方形 54"/>
            <p:cNvSpPr/>
            <p:nvPr/>
          </p:nvSpPr>
          <p:spPr>
            <a:xfrm>
              <a:off x="7668436" y="3864496"/>
              <a:ext cx="258354" cy="1084188"/>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grpSp>
      <p:sp>
        <p:nvSpPr>
          <p:cNvPr id="18" name="テキスト ボックス 17"/>
          <p:cNvSpPr txBox="1"/>
          <p:nvPr/>
        </p:nvSpPr>
        <p:spPr>
          <a:xfrm>
            <a:off x="3687090" y="2280320"/>
            <a:ext cx="461665" cy="1224136"/>
          </a:xfrm>
          <a:prstGeom prst="rect">
            <a:avLst/>
          </a:prstGeom>
          <a:noFill/>
        </p:spPr>
        <p:txBody>
          <a:bodyPr vert="eaVert" wrap="square" rtlCol="0">
            <a:spAutoFit/>
          </a:bodyPr>
          <a:lstStyle/>
          <a:p>
            <a:r>
              <a:rPr kumimoji="1" lang="ja-JP" altLang="en-US" sz="1800" dirty="0" smtClean="0">
                <a:latin typeface="Meiryo UI" panose="020B0604030504040204" pitchFamily="50" charset="-128"/>
                <a:ea typeface="Meiryo UI" panose="020B0604030504040204" pitchFamily="50" charset="-128"/>
                <a:cs typeface="Meiryo UI" panose="020B0604030504040204" pitchFamily="50" charset="-128"/>
              </a:rPr>
              <a:t>取組内容</a:t>
            </a:r>
          </a:p>
        </p:txBody>
      </p:sp>
      <p:sp>
        <p:nvSpPr>
          <p:cNvPr id="56" name="テキスト ボックス 55"/>
          <p:cNvSpPr txBox="1"/>
          <p:nvPr/>
        </p:nvSpPr>
        <p:spPr>
          <a:xfrm>
            <a:off x="3706887" y="3395280"/>
            <a:ext cx="461665" cy="1084189"/>
          </a:xfrm>
          <a:prstGeom prst="rect">
            <a:avLst/>
          </a:prstGeom>
          <a:noFill/>
        </p:spPr>
        <p:txBody>
          <a:bodyPr vert="eaVert" wrap="square" rtlCol="0">
            <a:spAutoFit/>
          </a:bodyPr>
          <a:lstStyle/>
          <a:p>
            <a:r>
              <a:rPr kumimoji="1" lang="ja-JP" altLang="en-US" sz="1800" dirty="0" smtClean="0">
                <a:latin typeface="Meiryo UI" panose="020B0604030504040204" pitchFamily="50" charset="-128"/>
                <a:ea typeface="Meiryo UI" panose="020B0604030504040204" pitchFamily="50" charset="-128"/>
                <a:cs typeface="Meiryo UI" panose="020B0604030504040204" pitchFamily="50" charset="-128"/>
              </a:rPr>
              <a:t>実施結果</a:t>
            </a:r>
          </a:p>
        </p:txBody>
      </p:sp>
      <p:sp>
        <p:nvSpPr>
          <p:cNvPr id="19" name="テキスト ボックス 18"/>
          <p:cNvSpPr txBox="1"/>
          <p:nvPr/>
        </p:nvSpPr>
        <p:spPr>
          <a:xfrm>
            <a:off x="7115181" y="1280340"/>
            <a:ext cx="5694332" cy="400110"/>
          </a:xfrm>
          <a:prstGeom prst="rect">
            <a:avLst/>
          </a:prstGeom>
          <a:noFill/>
        </p:spPr>
        <p:txBody>
          <a:bodyPr wrap="square" rtlCol="0">
            <a:spAutoFit/>
          </a:bodyPr>
          <a:lstStyle/>
          <a:p>
            <a:r>
              <a:rPr lang="ja-JP" altLang="en-US" sz="2000" dirty="0" smtClean="0">
                <a:latin typeface="Meiryo UI" panose="020B0604030504040204" pitchFamily="50" charset="-128"/>
                <a:ea typeface="Meiryo UI" panose="020B0604030504040204" pitchFamily="50" charset="-128"/>
                <a:cs typeface="Meiryo UI" panose="020B0604030504040204" pitchFamily="50" charset="-128"/>
              </a:rPr>
              <a:t>実施時期；</a:t>
            </a:r>
            <a:r>
              <a:rPr lang="en-US" altLang="ja-JP" sz="2000" dirty="0" smtClean="0">
                <a:latin typeface="Meiryo UI" panose="020B0604030504040204" pitchFamily="50" charset="-128"/>
                <a:ea typeface="Meiryo UI" panose="020B0604030504040204" pitchFamily="50" charset="-128"/>
                <a:cs typeface="Meiryo UI" panose="020B0604030504040204" pitchFamily="50" charset="-128"/>
              </a:rPr>
              <a:t>29</a:t>
            </a:r>
            <a:r>
              <a:rPr lang="ja-JP" altLang="en-US" sz="2000" dirty="0" smtClean="0">
                <a:latin typeface="Meiryo UI" panose="020B0604030504040204" pitchFamily="50" charset="-128"/>
                <a:ea typeface="Meiryo UI" panose="020B0604030504040204" pitchFamily="50" charset="-128"/>
                <a:cs typeface="Meiryo UI" panose="020B0604030504040204" pitchFamily="50" charset="-128"/>
              </a:rPr>
              <a:t>年①</a:t>
            </a:r>
            <a:r>
              <a:rPr lang="en-US" altLang="ja-JP" sz="2000" dirty="0" smtClean="0">
                <a:latin typeface="Meiryo UI" panose="020B0604030504040204" pitchFamily="50" charset="-128"/>
                <a:ea typeface="Meiryo UI" panose="020B0604030504040204" pitchFamily="50" charset="-128"/>
                <a:cs typeface="Meiryo UI" panose="020B0604030504040204" pitchFamily="50" charset="-128"/>
              </a:rPr>
              <a:t>5/31</a:t>
            </a:r>
            <a:r>
              <a:rPr lang="ja-JP" altLang="en-US" sz="2000" dirty="0" smtClean="0">
                <a:latin typeface="Meiryo UI" panose="020B0604030504040204" pitchFamily="50" charset="-128"/>
                <a:ea typeface="Meiryo UI" panose="020B0604030504040204" pitchFamily="50" charset="-128"/>
                <a:cs typeface="Meiryo UI" panose="020B0604030504040204" pitchFamily="50" charset="-128"/>
              </a:rPr>
              <a:t>②</a:t>
            </a:r>
            <a:r>
              <a:rPr lang="en-US" altLang="ja-JP" sz="2000" dirty="0" smtClean="0">
                <a:latin typeface="Meiryo UI" panose="020B0604030504040204" pitchFamily="50" charset="-128"/>
                <a:ea typeface="Meiryo UI" panose="020B0604030504040204" pitchFamily="50" charset="-128"/>
                <a:cs typeface="Meiryo UI" panose="020B0604030504040204" pitchFamily="50" charset="-128"/>
              </a:rPr>
              <a:t>6/1</a:t>
            </a:r>
            <a:r>
              <a:rPr lang="ja-JP" altLang="en-US" sz="2000" dirty="0" smtClean="0">
                <a:latin typeface="Meiryo UI" panose="020B0604030504040204" pitchFamily="50" charset="-128"/>
                <a:ea typeface="Meiryo UI" panose="020B0604030504040204" pitchFamily="50" charset="-128"/>
                <a:cs typeface="Meiryo UI" panose="020B0604030504040204" pitchFamily="50" charset="-128"/>
              </a:rPr>
              <a:t>③</a:t>
            </a:r>
            <a:r>
              <a:rPr lang="en-US" altLang="ja-JP" sz="2000" dirty="0" smtClean="0">
                <a:latin typeface="Meiryo UI" panose="020B0604030504040204" pitchFamily="50" charset="-128"/>
                <a:ea typeface="Meiryo UI" panose="020B0604030504040204" pitchFamily="50" charset="-128"/>
                <a:cs typeface="Meiryo UI" panose="020B0604030504040204" pitchFamily="50" charset="-128"/>
              </a:rPr>
              <a:t>6/22</a:t>
            </a:r>
            <a:r>
              <a:rPr lang="ja-JP" altLang="en-US" sz="2000" dirty="0" err="1" smtClean="0">
                <a:latin typeface="Meiryo UI" panose="020B0604030504040204" pitchFamily="50" charset="-128"/>
                <a:ea typeface="Meiryo UI" panose="020B0604030504040204" pitchFamily="50" charset="-128"/>
                <a:cs typeface="Meiryo UI" panose="020B0604030504040204" pitchFamily="50" charset="-128"/>
              </a:rPr>
              <a:t>④</a:t>
            </a:r>
            <a:r>
              <a:rPr lang="en-US" altLang="ja-JP" sz="2000" dirty="0" smtClean="0">
                <a:latin typeface="Meiryo UI" panose="020B0604030504040204" pitchFamily="50" charset="-128"/>
                <a:ea typeface="Meiryo UI" panose="020B0604030504040204" pitchFamily="50" charset="-128"/>
                <a:cs typeface="Meiryo UI" panose="020B0604030504040204" pitchFamily="50" charset="-128"/>
              </a:rPr>
              <a:t>6/27</a:t>
            </a:r>
            <a:endParaRPr lang="en-US" altLang="ja-JP" sz="20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42" name="テキスト ボックス 41"/>
          <p:cNvSpPr txBox="1"/>
          <p:nvPr/>
        </p:nvSpPr>
        <p:spPr>
          <a:xfrm>
            <a:off x="594632" y="8466038"/>
            <a:ext cx="11350783" cy="338554"/>
          </a:xfrm>
          <a:prstGeom prst="rect">
            <a:avLst/>
          </a:prstGeom>
          <a:noFill/>
        </p:spPr>
        <p:txBody>
          <a:bodyPr wrap="square" rtlCol="0">
            <a:spAutoFit/>
          </a:bodyPr>
          <a:lstStyle/>
          <a:p>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　　</a:t>
            </a:r>
            <a:endParaRPr lang="en-US" altLang="ja-JP" sz="1600" dirty="0" smtClean="0">
              <a:latin typeface="Meiryo UI" panose="020B0604030504040204" pitchFamily="50" charset="-128"/>
              <a:ea typeface="Meiryo UI" panose="020B0604030504040204" pitchFamily="50" charset="-128"/>
              <a:cs typeface="Meiryo UI" panose="020B0604030504040204" pitchFamily="50" charset="-128"/>
            </a:endParaRPr>
          </a:p>
        </p:txBody>
      </p:sp>
      <p:sp>
        <p:nvSpPr>
          <p:cNvPr id="3" name="テキスト ボックス 2"/>
          <p:cNvSpPr txBox="1"/>
          <p:nvPr/>
        </p:nvSpPr>
        <p:spPr>
          <a:xfrm>
            <a:off x="558843" y="1704256"/>
            <a:ext cx="10522477" cy="523220"/>
          </a:xfrm>
          <a:prstGeom prst="rect">
            <a:avLst/>
          </a:prstGeom>
          <a:noFill/>
        </p:spPr>
        <p:txBody>
          <a:bodyPr wrap="square" rtlCol="0">
            <a:spAutoFit/>
          </a:bodyPr>
          <a:lstStyle/>
          <a:p>
            <a:r>
              <a:rPr lang="ja-JP" altLang="en-US" sz="2800" b="1" u="sng" dirty="0">
                <a:latin typeface="Meiryo UI" panose="020B0604030504040204" pitchFamily="50" charset="-128"/>
                <a:ea typeface="Meiryo UI" panose="020B0604030504040204" pitchFamily="50" charset="-128"/>
                <a:cs typeface="Meiryo UI" panose="020B0604030504040204" pitchFamily="50" charset="-128"/>
              </a:rPr>
              <a:t>狙い</a:t>
            </a:r>
            <a:r>
              <a:rPr kumimoji="1" lang="ja-JP" altLang="en-US" sz="2800" b="1" u="sng" dirty="0" smtClean="0">
                <a:latin typeface="Meiryo UI" panose="020B0604030504040204" pitchFamily="50" charset="-128"/>
                <a:ea typeface="Meiryo UI" panose="020B0604030504040204" pitchFamily="50" charset="-128"/>
                <a:cs typeface="Meiryo UI" panose="020B0604030504040204" pitchFamily="50" charset="-128"/>
              </a:rPr>
              <a:t>：安心できる家と仕事で、自立の一歩を踏み出してもらう</a:t>
            </a:r>
          </a:p>
        </p:txBody>
      </p:sp>
      <p:sp>
        <p:nvSpPr>
          <p:cNvPr id="74" name="テキスト ボックス 73"/>
          <p:cNvSpPr txBox="1"/>
          <p:nvPr/>
        </p:nvSpPr>
        <p:spPr>
          <a:xfrm>
            <a:off x="640160" y="4660066"/>
            <a:ext cx="6403582" cy="461665"/>
          </a:xfrm>
          <a:prstGeom prst="rect">
            <a:avLst/>
          </a:prstGeom>
          <a:noFill/>
          <a:ln>
            <a:solidFill>
              <a:schemeClr val="tx1"/>
            </a:solidFill>
          </a:ln>
        </p:spPr>
        <p:txBody>
          <a:bodyPr wrap="square" rtlCol="0">
            <a:spAutoFit/>
          </a:bodyPr>
          <a:lstStyle/>
          <a:p>
            <a:r>
              <a:rPr lang="ja-JP" altLang="en-US" sz="2400" dirty="0" smtClean="0">
                <a:latin typeface="Meiryo UI" panose="020B0604030504040204" pitchFamily="50" charset="-128"/>
                <a:ea typeface="Meiryo UI" panose="020B0604030504040204" pitchFamily="50" charset="-128"/>
                <a:cs typeface="Meiryo UI" panose="020B0604030504040204" pitchFamily="50" charset="-128"/>
              </a:rPr>
              <a:t>取組名</a:t>
            </a:r>
            <a:r>
              <a:rPr lang="en-US" altLang="ja-JP" sz="24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2400" dirty="0" smtClean="0">
                <a:latin typeface="Meiryo UI" panose="020B0604030504040204" pitchFamily="50" charset="-128"/>
                <a:ea typeface="Meiryo UI" panose="020B0604030504040204" pitchFamily="50" charset="-128"/>
                <a:cs typeface="Meiryo UI" panose="020B0604030504040204" pitchFamily="50" charset="-128"/>
              </a:rPr>
              <a:t>住宅建築工事魅力発信セミナー</a:t>
            </a:r>
            <a:endParaRPr lang="ja-JP" altLang="en-US" sz="24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75" name="正方形/長方形 74"/>
          <p:cNvSpPr/>
          <p:nvPr/>
        </p:nvSpPr>
        <p:spPr>
          <a:xfrm>
            <a:off x="3639208" y="5697795"/>
            <a:ext cx="512240" cy="1082154"/>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76" name="正方形/長方形 75"/>
          <p:cNvSpPr/>
          <p:nvPr/>
        </p:nvSpPr>
        <p:spPr>
          <a:xfrm>
            <a:off x="3639208" y="5697795"/>
            <a:ext cx="8594240" cy="1080120"/>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grpSp>
        <p:nvGrpSpPr>
          <p:cNvPr id="77" name="グループ化 76"/>
          <p:cNvGrpSpPr/>
          <p:nvPr/>
        </p:nvGrpSpPr>
        <p:grpSpPr>
          <a:xfrm rot="10800000">
            <a:off x="3631023" y="6812755"/>
            <a:ext cx="8602425" cy="1084188"/>
            <a:chOff x="3656312" y="3864496"/>
            <a:chExt cx="4270478" cy="1084188"/>
          </a:xfrm>
        </p:grpSpPr>
        <p:sp>
          <p:nvSpPr>
            <p:cNvPr id="78" name="正方形/長方形 77"/>
            <p:cNvSpPr/>
            <p:nvPr/>
          </p:nvSpPr>
          <p:spPr>
            <a:xfrm>
              <a:off x="3656312" y="3864496"/>
              <a:ext cx="4270478" cy="1084188"/>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79" name="正方形/長方形 78"/>
            <p:cNvSpPr/>
            <p:nvPr/>
          </p:nvSpPr>
          <p:spPr>
            <a:xfrm>
              <a:off x="7668436" y="3864496"/>
              <a:ext cx="258354" cy="1084188"/>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grpSp>
      <p:sp>
        <p:nvSpPr>
          <p:cNvPr id="80" name="テキスト ボックス 79"/>
          <p:cNvSpPr txBox="1"/>
          <p:nvPr/>
        </p:nvSpPr>
        <p:spPr>
          <a:xfrm>
            <a:off x="3661802" y="5697795"/>
            <a:ext cx="461665" cy="1224136"/>
          </a:xfrm>
          <a:prstGeom prst="rect">
            <a:avLst/>
          </a:prstGeom>
          <a:noFill/>
        </p:spPr>
        <p:txBody>
          <a:bodyPr vert="eaVert" wrap="square" rtlCol="0">
            <a:spAutoFit/>
          </a:bodyPr>
          <a:lstStyle/>
          <a:p>
            <a:r>
              <a:rPr kumimoji="1" lang="ja-JP" altLang="en-US" sz="1800" dirty="0" smtClean="0">
                <a:latin typeface="Meiryo UI" panose="020B0604030504040204" pitchFamily="50" charset="-128"/>
                <a:ea typeface="Meiryo UI" panose="020B0604030504040204" pitchFamily="50" charset="-128"/>
                <a:cs typeface="Meiryo UI" panose="020B0604030504040204" pitchFamily="50" charset="-128"/>
              </a:rPr>
              <a:t>取組内容</a:t>
            </a:r>
          </a:p>
        </p:txBody>
      </p:sp>
      <p:sp>
        <p:nvSpPr>
          <p:cNvPr id="81" name="テキスト ボックス 80"/>
          <p:cNvSpPr txBox="1"/>
          <p:nvPr/>
        </p:nvSpPr>
        <p:spPr>
          <a:xfrm>
            <a:off x="3681599" y="6812755"/>
            <a:ext cx="461665" cy="1084189"/>
          </a:xfrm>
          <a:prstGeom prst="rect">
            <a:avLst/>
          </a:prstGeom>
          <a:noFill/>
        </p:spPr>
        <p:txBody>
          <a:bodyPr vert="eaVert" wrap="square" rtlCol="0">
            <a:spAutoFit/>
          </a:bodyPr>
          <a:lstStyle/>
          <a:p>
            <a:r>
              <a:rPr kumimoji="1" lang="ja-JP" altLang="en-US" sz="1800" dirty="0" smtClean="0">
                <a:latin typeface="Meiryo UI" panose="020B0604030504040204" pitchFamily="50" charset="-128"/>
                <a:ea typeface="Meiryo UI" panose="020B0604030504040204" pitchFamily="50" charset="-128"/>
                <a:cs typeface="Meiryo UI" panose="020B0604030504040204" pitchFamily="50" charset="-128"/>
              </a:rPr>
              <a:t>実施結果</a:t>
            </a:r>
          </a:p>
        </p:txBody>
      </p:sp>
      <p:sp>
        <p:nvSpPr>
          <p:cNvPr id="82" name="テキスト ボックス 81"/>
          <p:cNvSpPr txBox="1"/>
          <p:nvPr/>
        </p:nvSpPr>
        <p:spPr>
          <a:xfrm>
            <a:off x="7186618" y="4656584"/>
            <a:ext cx="5766909" cy="400110"/>
          </a:xfrm>
          <a:prstGeom prst="rect">
            <a:avLst/>
          </a:prstGeom>
          <a:noFill/>
        </p:spPr>
        <p:txBody>
          <a:bodyPr wrap="square" rtlCol="0">
            <a:spAutoFit/>
          </a:bodyPr>
          <a:lstStyle/>
          <a:p>
            <a:r>
              <a:rPr lang="ja-JP" altLang="en-US" sz="2000" dirty="0" smtClean="0">
                <a:latin typeface="Meiryo UI" panose="020B0604030504040204" pitchFamily="50" charset="-128"/>
                <a:ea typeface="Meiryo UI" panose="020B0604030504040204" pitchFamily="50" charset="-128"/>
                <a:cs typeface="Meiryo UI" panose="020B0604030504040204" pitchFamily="50" charset="-128"/>
              </a:rPr>
              <a:t>実施時期；</a:t>
            </a:r>
            <a:r>
              <a:rPr lang="en-US" altLang="ja-JP" sz="2000" dirty="0" smtClean="0">
                <a:latin typeface="Meiryo UI" panose="020B0604030504040204" pitchFamily="50" charset="-128"/>
                <a:ea typeface="Meiryo UI" panose="020B0604030504040204" pitchFamily="50" charset="-128"/>
                <a:cs typeface="Meiryo UI" panose="020B0604030504040204" pitchFamily="50" charset="-128"/>
              </a:rPr>
              <a:t>29</a:t>
            </a:r>
            <a:r>
              <a:rPr lang="ja-JP" altLang="en-US" sz="2000" dirty="0" smtClean="0">
                <a:latin typeface="Meiryo UI" panose="020B0604030504040204" pitchFamily="50" charset="-128"/>
                <a:ea typeface="Meiryo UI" panose="020B0604030504040204" pitchFamily="50" charset="-128"/>
                <a:cs typeface="Meiryo UI" panose="020B0604030504040204" pitchFamily="50" charset="-128"/>
              </a:rPr>
              <a:t>年</a:t>
            </a:r>
            <a:r>
              <a:rPr lang="en-US" altLang="ja-JP" sz="2000" dirty="0" smtClean="0">
                <a:latin typeface="Meiryo UI" panose="020B0604030504040204" pitchFamily="50" charset="-128"/>
                <a:ea typeface="Meiryo UI" panose="020B0604030504040204" pitchFamily="50" charset="-128"/>
                <a:cs typeface="Meiryo UI" panose="020B0604030504040204" pitchFamily="50" charset="-128"/>
              </a:rPr>
              <a:t>10/20</a:t>
            </a:r>
            <a:endParaRPr lang="en-US" altLang="ja-JP" sz="20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86" name="テキスト ボックス 85"/>
          <p:cNvSpPr txBox="1"/>
          <p:nvPr/>
        </p:nvSpPr>
        <p:spPr>
          <a:xfrm>
            <a:off x="630851" y="5121731"/>
            <a:ext cx="10522477" cy="523220"/>
          </a:xfrm>
          <a:prstGeom prst="rect">
            <a:avLst/>
          </a:prstGeom>
          <a:noFill/>
        </p:spPr>
        <p:txBody>
          <a:bodyPr wrap="square" rtlCol="0">
            <a:spAutoFit/>
          </a:bodyPr>
          <a:lstStyle/>
          <a:p>
            <a:r>
              <a:rPr lang="ja-JP" altLang="en-US" sz="2800" b="1" u="sng" dirty="0">
                <a:latin typeface="Meiryo UI" panose="020B0604030504040204" pitchFamily="50" charset="-128"/>
                <a:ea typeface="Meiryo UI" panose="020B0604030504040204" pitchFamily="50" charset="-128"/>
                <a:cs typeface="Meiryo UI" panose="020B0604030504040204" pitchFamily="50" charset="-128"/>
              </a:rPr>
              <a:t>狙い</a:t>
            </a:r>
            <a:r>
              <a:rPr kumimoji="1" lang="ja-JP" altLang="en-US" sz="2800" b="1" u="sng" dirty="0" smtClean="0">
                <a:latin typeface="Meiryo UI" panose="020B0604030504040204" pitchFamily="50" charset="-128"/>
                <a:ea typeface="Meiryo UI" panose="020B0604030504040204" pitchFamily="50" charset="-128"/>
                <a:cs typeface="Meiryo UI" panose="020B0604030504040204" pitchFamily="50" charset="-128"/>
              </a:rPr>
              <a:t>：住宅建築に携わることのやりがい・魅力を知ってもらう</a:t>
            </a:r>
          </a:p>
        </p:txBody>
      </p:sp>
      <p:sp>
        <p:nvSpPr>
          <p:cNvPr id="32" name="テキスト ボックス 31"/>
          <p:cNvSpPr txBox="1"/>
          <p:nvPr/>
        </p:nvSpPr>
        <p:spPr>
          <a:xfrm>
            <a:off x="4186222" y="2300270"/>
            <a:ext cx="8072494" cy="1015663"/>
          </a:xfrm>
          <a:prstGeom prst="rect">
            <a:avLst/>
          </a:prstGeom>
          <a:noFill/>
          <a:ln>
            <a:noFill/>
          </a:ln>
        </p:spPr>
        <p:txBody>
          <a:bodyPr wrap="square" rtlCol="0">
            <a:spAutoFit/>
          </a:bodyPr>
          <a:lstStyle/>
          <a:p>
            <a:r>
              <a:rPr lang="ja-JP" altLang="en-US" sz="2000" dirty="0" smtClean="0">
                <a:latin typeface="Meiryo UI" panose="020B0604030504040204" pitchFamily="50" charset="-128"/>
                <a:ea typeface="Meiryo UI" panose="020B0604030504040204" pitchFamily="50" charset="-128"/>
                <a:cs typeface="Meiryo UI" panose="020B0604030504040204" pitchFamily="50" charset="-128"/>
              </a:rPr>
              <a:t>大阪府</a:t>
            </a:r>
            <a:r>
              <a:rPr lang="ja-JP" altLang="en-US" sz="2000" dirty="0">
                <a:latin typeface="Meiryo UI" panose="020B0604030504040204" pitchFamily="50" charset="-128"/>
                <a:ea typeface="Meiryo UI" panose="020B0604030504040204" pitchFamily="50" charset="-128"/>
                <a:cs typeface="Meiryo UI" panose="020B0604030504040204" pitchFamily="50" charset="-128"/>
              </a:rPr>
              <a:t>四條畷</a:t>
            </a:r>
            <a:r>
              <a:rPr lang="ja-JP" altLang="en-US" sz="2000" dirty="0" smtClean="0">
                <a:latin typeface="Meiryo UI" panose="020B0604030504040204" pitchFamily="50" charset="-128"/>
                <a:ea typeface="Meiryo UI" panose="020B0604030504040204" pitchFamily="50" charset="-128"/>
                <a:cs typeface="Meiryo UI" panose="020B0604030504040204" pitchFamily="50" charset="-128"/>
              </a:rPr>
              <a:t>市</a:t>
            </a:r>
            <a:r>
              <a:rPr lang="ja-JP" altLang="en-US" sz="2000" dirty="0" smtClean="0">
                <a:latin typeface="Meiryo UI" panose="020B0604030504040204" pitchFamily="50" charset="-128"/>
                <a:ea typeface="Meiryo UI" panose="020B0604030504040204" pitchFamily="50" charset="-128"/>
                <a:cs typeface="Meiryo UI" panose="020B0604030504040204" pitchFamily="50" charset="-128"/>
              </a:rPr>
              <a:t>にある集合住宅「清滝住宅」の空き部屋をプロのレクチャーで若者の</a:t>
            </a:r>
            <a:r>
              <a:rPr lang="en-US" altLang="ja-JP" sz="2000" dirty="0" smtClean="0">
                <a:latin typeface="Meiryo UI" panose="020B0604030504040204" pitchFamily="50" charset="-128"/>
                <a:ea typeface="Meiryo UI" panose="020B0604030504040204" pitchFamily="50" charset="-128"/>
                <a:cs typeface="Meiryo UI" panose="020B0604030504040204" pitchFamily="50" charset="-128"/>
              </a:rPr>
              <a:t>DIY</a:t>
            </a:r>
            <a:r>
              <a:rPr lang="ja-JP" altLang="en-US" sz="2000" dirty="0" smtClean="0">
                <a:latin typeface="Meiryo UI" panose="020B0604030504040204" pitchFamily="50" charset="-128"/>
                <a:ea typeface="Meiryo UI" panose="020B0604030504040204" pitchFamily="50" charset="-128"/>
                <a:cs typeface="Meiryo UI" panose="020B0604030504040204" pitchFamily="50" charset="-128"/>
              </a:rPr>
              <a:t>（塗装とクッションフロアー敷き）をサポートしました。協力会社；積水ハウス㈱、吉岡建設㈱、インテリアすえひろ、マルト塗装</a:t>
            </a:r>
            <a:endParaRPr kumimoji="1" lang="ja-JP" altLang="en-US" sz="20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33" name="テキスト ボックス 32"/>
          <p:cNvSpPr txBox="1"/>
          <p:nvPr/>
        </p:nvSpPr>
        <p:spPr>
          <a:xfrm>
            <a:off x="4186222" y="3443278"/>
            <a:ext cx="8072494" cy="1323439"/>
          </a:xfrm>
          <a:prstGeom prst="rect">
            <a:avLst/>
          </a:prstGeom>
          <a:noFill/>
          <a:ln>
            <a:noFill/>
          </a:ln>
        </p:spPr>
        <p:txBody>
          <a:bodyPr wrap="square" rtlCol="0">
            <a:spAutoFit/>
          </a:bodyPr>
          <a:lstStyle/>
          <a:p>
            <a:r>
              <a:rPr lang="ja-JP" altLang="en-US" sz="2000" dirty="0" smtClean="0">
                <a:latin typeface="Meiryo UI" panose="020B0604030504040204" pitchFamily="50" charset="-128"/>
                <a:ea typeface="Meiryo UI" panose="020B0604030504040204" pitchFamily="50" charset="-128"/>
                <a:cs typeface="Meiryo UI" panose="020B0604030504040204" pitchFamily="50" charset="-128"/>
              </a:rPr>
              <a:t>参加者数</a:t>
            </a:r>
            <a:r>
              <a:rPr lang="ja-JP" altLang="en-US" sz="2000"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2000" dirty="0">
                <a:latin typeface="Meiryo UI" panose="020B0604030504040204" pitchFamily="50" charset="-128"/>
                <a:ea typeface="Meiryo UI" panose="020B0604030504040204" pitchFamily="50" charset="-128"/>
                <a:cs typeface="Meiryo UI" panose="020B0604030504040204" pitchFamily="50" charset="-128"/>
              </a:rPr>
              <a:t>9</a:t>
            </a:r>
            <a:r>
              <a:rPr lang="ja-JP" altLang="en-US" sz="2000" dirty="0" smtClean="0">
                <a:latin typeface="Meiryo UI" panose="020B0604030504040204" pitchFamily="50" charset="-128"/>
                <a:ea typeface="Meiryo UI" panose="020B0604030504040204" pitchFamily="50" charset="-128"/>
                <a:cs typeface="Meiryo UI" panose="020B0604030504040204" pitchFamily="50" charset="-128"/>
              </a:rPr>
              <a:t>名</a:t>
            </a:r>
            <a:r>
              <a:rPr lang="ja-JP" altLang="en-US" sz="2000" dirty="0" smtClean="0">
                <a:latin typeface="Meiryo UI" panose="020B0604030504040204" pitchFamily="50" charset="-128"/>
                <a:ea typeface="Meiryo UI" panose="020B0604030504040204" pitchFamily="50" charset="-128"/>
                <a:cs typeface="Meiryo UI" panose="020B0604030504040204" pitchFamily="50" charset="-128"/>
              </a:rPr>
              <a:t>（予定</a:t>
            </a:r>
            <a:r>
              <a:rPr lang="en-US" altLang="ja-JP" sz="2000" dirty="0" smtClean="0">
                <a:latin typeface="Meiryo UI" panose="020B0604030504040204" pitchFamily="50" charset="-128"/>
                <a:ea typeface="Meiryo UI" panose="020B0604030504040204" pitchFamily="50" charset="-128"/>
                <a:cs typeface="Meiryo UI" panose="020B0604030504040204" pitchFamily="50" charset="-128"/>
              </a:rPr>
              <a:t>10</a:t>
            </a:r>
            <a:r>
              <a:rPr lang="ja-JP" altLang="en-US" sz="2000" dirty="0" smtClean="0">
                <a:latin typeface="Meiryo UI" panose="020B0604030504040204" pitchFamily="50" charset="-128"/>
                <a:ea typeface="Meiryo UI" panose="020B0604030504040204" pitchFamily="50" charset="-128"/>
                <a:cs typeface="Meiryo UI" panose="020B0604030504040204" pitchFamily="50" charset="-128"/>
              </a:rPr>
              <a:t>名）</a:t>
            </a:r>
            <a:r>
              <a:rPr lang="en-US" altLang="ja-JP" sz="20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2000" dirty="0" smtClean="0">
                <a:latin typeface="Meiryo UI" panose="020B0604030504040204" pitchFamily="50" charset="-128"/>
                <a:ea typeface="Meiryo UI" panose="020B0604030504040204" pitchFamily="50" charset="-128"/>
                <a:cs typeface="Meiryo UI" panose="020B0604030504040204" pitchFamily="50" charset="-128"/>
              </a:rPr>
              <a:t>卒業生含む</a:t>
            </a:r>
            <a:endParaRPr lang="en-US" altLang="ja-JP" sz="2000"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2000" dirty="0" smtClean="0">
                <a:latin typeface="Meiryo UI" panose="020B0604030504040204" pitchFamily="50" charset="-128"/>
                <a:ea typeface="Meiryo UI" panose="020B0604030504040204" pitchFamily="50" charset="-128"/>
                <a:cs typeface="Meiryo UI" panose="020B0604030504040204" pitchFamily="50" charset="-128"/>
              </a:rPr>
              <a:t>プロの匠の技と美しい</a:t>
            </a:r>
            <a:r>
              <a:rPr lang="ja-JP" altLang="en-US" sz="2000" dirty="0" err="1" smtClean="0">
                <a:latin typeface="Meiryo UI" panose="020B0604030504040204" pitchFamily="50" charset="-128"/>
                <a:ea typeface="Meiryo UI" panose="020B0604030504040204" pitchFamily="50" charset="-128"/>
                <a:cs typeface="Meiryo UI" panose="020B0604030504040204" pitchFamily="50" charset="-128"/>
              </a:rPr>
              <a:t>仕上がりににウットリ</a:t>
            </a:r>
            <a:r>
              <a:rPr lang="ja-JP" altLang="en-US" sz="2000" dirty="0" smtClean="0">
                <a:latin typeface="Meiryo UI" panose="020B0604030504040204" pitchFamily="50" charset="-128"/>
                <a:ea typeface="Meiryo UI" panose="020B0604030504040204" pitchFamily="50" charset="-128"/>
                <a:cs typeface="Meiryo UI" panose="020B0604030504040204" pitchFamily="50" charset="-128"/>
              </a:rPr>
              <a:t>しつつも、自分自身の部屋を</a:t>
            </a:r>
            <a:r>
              <a:rPr lang="en-US" altLang="ja-JP" sz="2000" dirty="0" smtClean="0">
                <a:latin typeface="Meiryo UI" panose="020B0604030504040204" pitchFamily="50" charset="-128"/>
                <a:ea typeface="Meiryo UI" panose="020B0604030504040204" pitchFamily="50" charset="-128"/>
                <a:cs typeface="Meiryo UI" panose="020B0604030504040204" pitchFamily="50" charset="-128"/>
              </a:rPr>
              <a:t>DIY</a:t>
            </a:r>
            <a:r>
              <a:rPr lang="ja-JP" altLang="en-US" sz="2000" dirty="0" smtClean="0">
                <a:latin typeface="Meiryo UI" panose="020B0604030504040204" pitchFamily="50" charset="-128"/>
                <a:ea typeface="Meiryo UI" panose="020B0604030504040204" pitchFamily="50" charset="-128"/>
                <a:cs typeface="Meiryo UI" panose="020B0604030504040204" pitchFamily="50" charset="-128"/>
              </a:rPr>
              <a:t>後居住、自立しながら生活し就労に向けて頑張っています。</a:t>
            </a:r>
            <a:endParaRPr lang="en-US" altLang="ja-JP" sz="2000" dirty="0" smtClean="0">
              <a:latin typeface="Meiryo UI" panose="020B0604030504040204" pitchFamily="50" charset="-128"/>
              <a:ea typeface="Meiryo UI" panose="020B0604030504040204" pitchFamily="50" charset="-128"/>
              <a:cs typeface="Meiryo UI" panose="020B0604030504040204" pitchFamily="50" charset="-128"/>
            </a:endParaRPr>
          </a:p>
          <a:p>
            <a:endParaRPr kumimoji="1" lang="ja-JP" altLang="en-US" sz="20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34" name="テキスト ボックス 33"/>
          <p:cNvSpPr txBox="1"/>
          <p:nvPr/>
        </p:nvSpPr>
        <p:spPr>
          <a:xfrm>
            <a:off x="4186222" y="5729294"/>
            <a:ext cx="8072494" cy="946413"/>
          </a:xfrm>
          <a:prstGeom prst="rect">
            <a:avLst/>
          </a:prstGeom>
          <a:noFill/>
          <a:ln>
            <a:noFill/>
          </a:ln>
        </p:spPr>
        <p:txBody>
          <a:bodyPr wrap="square" rtlCol="0">
            <a:spAutoFit/>
          </a:bodyPr>
          <a:lstStyle/>
          <a:p>
            <a:r>
              <a:rPr lang="ja-JP" altLang="en-US" sz="1850" dirty="0" smtClean="0">
                <a:latin typeface="Meiryo UI" panose="020B0604030504040204" pitchFamily="50" charset="-128"/>
                <a:ea typeface="Meiryo UI" panose="020B0604030504040204" pitchFamily="50" charset="-128"/>
                <a:cs typeface="Meiryo UI" panose="020B0604030504040204" pitchFamily="50" charset="-128"/>
              </a:rPr>
              <a:t>「職人技の魅力」セミナーと実際に働いている職人とのディスカッション、グループワーク交流会を開催しました。協力会社；近畿大学、積水ハウス㈱、大和ハウス㈱、スマイル建設㈱、朝日建設工業㈱、積和建設関西㈱、近畿中小企業溶接事業協同組合</a:t>
            </a:r>
            <a:endParaRPr kumimoji="1" lang="ja-JP" altLang="en-US" sz="185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35" name="テキスト ボックス 34"/>
          <p:cNvSpPr txBox="1"/>
          <p:nvPr/>
        </p:nvSpPr>
        <p:spPr>
          <a:xfrm>
            <a:off x="4186222" y="6872302"/>
            <a:ext cx="8072494" cy="1323439"/>
          </a:xfrm>
          <a:prstGeom prst="rect">
            <a:avLst/>
          </a:prstGeom>
          <a:noFill/>
          <a:ln>
            <a:noFill/>
          </a:ln>
        </p:spPr>
        <p:txBody>
          <a:bodyPr wrap="square" rtlCol="0">
            <a:spAutoFit/>
          </a:bodyPr>
          <a:lstStyle/>
          <a:p>
            <a:r>
              <a:rPr lang="ja-JP" altLang="en-US" sz="2000" dirty="0" smtClean="0">
                <a:latin typeface="Meiryo UI" panose="020B0604030504040204" pitchFamily="50" charset="-128"/>
                <a:ea typeface="Meiryo UI" panose="020B0604030504040204" pitchFamily="50" charset="-128"/>
                <a:cs typeface="Meiryo UI" panose="020B0604030504040204" pitchFamily="50" charset="-128"/>
              </a:rPr>
              <a:t>参加者数；</a:t>
            </a:r>
            <a:r>
              <a:rPr lang="en-US" altLang="ja-JP" sz="2000" dirty="0" smtClean="0">
                <a:latin typeface="Meiryo UI" panose="020B0604030504040204" pitchFamily="50" charset="-128"/>
                <a:ea typeface="Meiryo UI" panose="020B0604030504040204" pitchFamily="50" charset="-128"/>
                <a:cs typeface="Meiryo UI" panose="020B0604030504040204" pitchFamily="50" charset="-128"/>
              </a:rPr>
              <a:t>18</a:t>
            </a:r>
            <a:r>
              <a:rPr lang="ja-JP" altLang="en-US" sz="2000" dirty="0" smtClean="0">
                <a:latin typeface="Meiryo UI" panose="020B0604030504040204" pitchFamily="50" charset="-128"/>
                <a:ea typeface="Meiryo UI" panose="020B0604030504040204" pitchFamily="50" charset="-128"/>
                <a:cs typeface="Meiryo UI" panose="020B0604030504040204" pitchFamily="50" charset="-128"/>
              </a:rPr>
              <a:t>名</a:t>
            </a:r>
            <a:r>
              <a:rPr lang="ja-JP" altLang="en-US" sz="2000" dirty="0" smtClean="0">
                <a:latin typeface="Meiryo UI" panose="020B0604030504040204" pitchFamily="50" charset="-128"/>
                <a:ea typeface="Meiryo UI" panose="020B0604030504040204" pitchFamily="50" charset="-128"/>
                <a:cs typeface="Meiryo UI" panose="020B0604030504040204" pitchFamily="50" charset="-128"/>
              </a:rPr>
              <a:t>（定員</a:t>
            </a:r>
            <a:r>
              <a:rPr lang="en-US" altLang="ja-JP" sz="2000" dirty="0" smtClean="0">
                <a:latin typeface="Meiryo UI" panose="020B0604030504040204" pitchFamily="50" charset="-128"/>
                <a:ea typeface="Meiryo UI" panose="020B0604030504040204" pitchFamily="50" charset="-128"/>
                <a:cs typeface="Meiryo UI" panose="020B0604030504040204" pitchFamily="50" charset="-128"/>
              </a:rPr>
              <a:t>30</a:t>
            </a:r>
            <a:r>
              <a:rPr lang="ja-JP" altLang="en-US" sz="2000" dirty="0" smtClean="0">
                <a:latin typeface="Meiryo UI" panose="020B0604030504040204" pitchFamily="50" charset="-128"/>
                <a:ea typeface="Meiryo UI" panose="020B0604030504040204" pitchFamily="50" charset="-128"/>
                <a:cs typeface="Meiryo UI" panose="020B0604030504040204" pitchFamily="50" charset="-128"/>
              </a:rPr>
              <a:t>名）</a:t>
            </a:r>
            <a:endParaRPr lang="en-US" altLang="ja-JP" sz="2000"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2000" dirty="0" smtClean="0">
                <a:latin typeface="Meiryo UI" panose="020B0604030504040204" pitchFamily="50" charset="-128"/>
                <a:ea typeface="Meiryo UI" panose="020B0604030504040204" pitchFamily="50" charset="-128"/>
                <a:cs typeface="Meiryo UI" panose="020B0604030504040204" pitchFamily="50" charset="-128"/>
              </a:rPr>
              <a:t>アンケート結果</a:t>
            </a:r>
            <a:r>
              <a:rPr lang="en-US" altLang="ja-JP" sz="20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2000" dirty="0" smtClean="0">
                <a:latin typeface="Meiryo UI" panose="020B0604030504040204" pitchFamily="50" charset="-128"/>
                <a:ea typeface="Meiryo UI" panose="020B0604030504040204" pitchFamily="50" charset="-128"/>
                <a:cs typeface="Meiryo UI" panose="020B0604030504040204" pitchFamily="50" charset="-128"/>
              </a:rPr>
              <a:t>①セミナー内容満足度</a:t>
            </a:r>
            <a:r>
              <a:rPr lang="en-US" altLang="ja-JP" sz="2000" dirty="0" smtClean="0">
                <a:latin typeface="Meiryo UI" panose="020B0604030504040204" pitchFamily="50" charset="-128"/>
                <a:ea typeface="Meiryo UI" panose="020B0604030504040204" pitchFamily="50" charset="-128"/>
                <a:cs typeface="Meiryo UI" panose="020B0604030504040204" pitchFamily="50" charset="-128"/>
              </a:rPr>
              <a:t>100</a:t>
            </a:r>
            <a:r>
              <a:rPr lang="ja-JP" altLang="en-US" sz="2000" dirty="0" smtClean="0">
                <a:latin typeface="Meiryo UI" panose="020B0604030504040204" pitchFamily="50" charset="-128"/>
                <a:ea typeface="Meiryo UI" panose="020B0604030504040204" pitchFamily="50" charset="-128"/>
                <a:cs typeface="Meiryo UI" panose="020B0604030504040204" pitchFamily="50" charset="-128"/>
              </a:rPr>
              <a:t>％②イメージアップ</a:t>
            </a:r>
            <a:r>
              <a:rPr lang="en-US" altLang="ja-JP" sz="2000" dirty="0" smtClean="0">
                <a:latin typeface="Meiryo UI" panose="020B0604030504040204" pitchFamily="50" charset="-128"/>
                <a:ea typeface="Meiryo UI" panose="020B0604030504040204" pitchFamily="50" charset="-128"/>
                <a:cs typeface="Meiryo UI" panose="020B0604030504040204" pitchFamily="50" charset="-128"/>
              </a:rPr>
              <a:t>88</a:t>
            </a:r>
            <a:r>
              <a:rPr lang="ja-JP" altLang="en-US" sz="2000" dirty="0" smtClean="0">
                <a:latin typeface="Meiryo UI" panose="020B0604030504040204" pitchFamily="50" charset="-128"/>
                <a:ea typeface="Meiryo UI" panose="020B0604030504040204" pitchFamily="50" charset="-128"/>
                <a:cs typeface="Meiryo UI" panose="020B0604030504040204" pitchFamily="50" charset="-128"/>
              </a:rPr>
              <a:t>％③就職先の選択肢拡大</a:t>
            </a:r>
            <a:r>
              <a:rPr lang="en-US" altLang="ja-JP" sz="2000" dirty="0" smtClean="0">
                <a:latin typeface="Meiryo UI" panose="020B0604030504040204" pitchFamily="50" charset="-128"/>
                <a:ea typeface="Meiryo UI" panose="020B0604030504040204" pitchFamily="50" charset="-128"/>
                <a:cs typeface="Meiryo UI" panose="020B0604030504040204" pitchFamily="50" charset="-128"/>
              </a:rPr>
              <a:t>100</a:t>
            </a:r>
            <a:r>
              <a:rPr lang="ja-JP" altLang="en-US" sz="2000" dirty="0" smtClean="0">
                <a:latin typeface="Meiryo UI" panose="020B0604030504040204" pitchFamily="50" charset="-128"/>
                <a:ea typeface="Meiryo UI" panose="020B0604030504040204" pitchFamily="50" charset="-128"/>
                <a:cs typeface="Meiryo UI" panose="020B0604030504040204" pitchFamily="50" charset="-128"/>
              </a:rPr>
              <a:t>％</a:t>
            </a:r>
            <a:endParaRPr lang="en-US" altLang="ja-JP" sz="2000" dirty="0" smtClean="0">
              <a:latin typeface="Meiryo UI" panose="020B0604030504040204" pitchFamily="50" charset="-128"/>
              <a:ea typeface="Meiryo UI" panose="020B0604030504040204" pitchFamily="50" charset="-128"/>
              <a:cs typeface="Meiryo UI" panose="020B0604030504040204" pitchFamily="50" charset="-128"/>
            </a:endParaRPr>
          </a:p>
          <a:p>
            <a:endParaRPr kumimoji="1" lang="ja-JP" altLang="en-US" sz="2000" dirty="0">
              <a:latin typeface="Meiryo UI" panose="020B0604030504040204" pitchFamily="50" charset="-128"/>
              <a:ea typeface="Meiryo UI" panose="020B0604030504040204" pitchFamily="50" charset="-128"/>
              <a:cs typeface="Meiryo UI" panose="020B0604030504040204" pitchFamily="50" charset="-128"/>
            </a:endParaRPr>
          </a:p>
        </p:txBody>
      </p:sp>
      <p:pic>
        <p:nvPicPr>
          <p:cNvPr id="1027" name="Picture 3"/>
          <p:cNvPicPr>
            <a:picLocks noChangeAspect="1" noChangeArrowheads="1"/>
          </p:cNvPicPr>
          <p:nvPr/>
        </p:nvPicPr>
        <p:blipFill>
          <a:blip r:embed="rId2" cstate="print"/>
          <a:srcRect/>
          <a:stretch>
            <a:fillRect/>
          </a:stretch>
        </p:blipFill>
        <p:spPr bwMode="auto">
          <a:xfrm>
            <a:off x="400008" y="5657856"/>
            <a:ext cx="1571636" cy="2216587"/>
          </a:xfrm>
          <a:prstGeom prst="rect">
            <a:avLst/>
          </a:prstGeom>
          <a:noFill/>
          <a:ln w="9525">
            <a:noFill/>
            <a:miter lim="800000"/>
            <a:headEnd/>
            <a:tailEnd/>
          </a:ln>
          <a:effectLst/>
        </p:spPr>
      </p:pic>
      <p:pic>
        <p:nvPicPr>
          <p:cNvPr id="1029" name="Picture 5"/>
          <p:cNvPicPr>
            <a:picLocks noChangeAspect="1" noChangeArrowheads="1"/>
          </p:cNvPicPr>
          <p:nvPr/>
        </p:nvPicPr>
        <p:blipFill>
          <a:blip r:embed="rId3" cstate="print"/>
          <a:srcRect/>
          <a:stretch>
            <a:fillRect/>
          </a:stretch>
        </p:blipFill>
        <p:spPr bwMode="auto">
          <a:xfrm>
            <a:off x="2021422" y="5737225"/>
            <a:ext cx="1593296" cy="1475888"/>
          </a:xfrm>
          <a:prstGeom prst="rect">
            <a:avLst/>
          </a:prstGeom>
          <a:noFill/>
          <a:ln w="9525">
            <a:noFill/>
            <a:miter lim="800000"/>
            <a:headEnd/>
            <a:tailEnd/>
          </a:ln>
          <a:effectLst/>
        </p:spPr>
      </p:pic>
      <p:sp>
        <p:nvSpPr>
          <p:cNvPr id="44" name="テキスト ボックス 43"/>
          <p:cNvSpPr txBox="1"/>
          <p:nvPr/>
        </p:nvSpPr>
        <p:spPr>
          <a:xfrm>
            <a:off x="424136" y="8464297"/>
            <a:ext cx="11762572" cy="584775"/>
          </a:xfrm>
          <a:prstGeom prst="rect">
            <a:avLst/>
          </a:prstGeom>
          <a:noFill/>
        </p:spPr>
        <p:txBody>
          <a:bodyPr wrap="square" rtlCol="0">
            <a:spAutoFit/>
          </a:bodyPr>
          <a:lstStyle/>
          <a:p>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イメージアップによる職種志向の拡大・転換についてはセミナーを実施することで、魅力発信の必要性を再認識できた。</a:t>
            </a:r>
            <a:r>
              <a:rPr lang="en-US" altLang="ja-JP" sz="1600" dirty="0" smtClean="0">
                <a:latin typeface="Meiryo UI" panose="020B0604030504040204" pitchFamily="50" charset="-128"/>
                <a:ea typeface="Meiryo UI" panose="020B0604030504040204" pitchFamily="50" charset="-128"/>
                <a:cs typeface="Meiryo UI" panose="020B0604030504040204" pitchFamily="50" charset="-128"/>
              </a:rPr>
              <a:t>30</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年度はセミナー等を継続しつつ、実質的に就労に寄与できるように即戦力求職者を養成するための「大阪府委託訓練事業」に参画したい。</a:t>
            </a:r>
            <a:endParaRPr lang="en-US" altLang="ja-JP" sz="1600" dirty="0">
              <a:latin typeface="Meiryo UI" panose="020B0604030504040204" pitchFamily="50" charset="-128"/>
              <a:ea typeface="Meiryo UI" panose="020B0604030504040204" pitchFamily="50" charset="-128"/>
              <a:cs typeface="Meiryo UI" panose="020B0604030504040204" pitchFamily="50" charset="-128"/>
            </a:endParaRPr>
          </a:p>
        </p:txBody>
      </p:sp>
      <p:pic>
        <p:nvPicPr>
          <p:cNvPr id="1032" name="Picture 8"/>
          <p:cNvPicPr>
            <a:picLocks noChangeAspect="1" noChangeArrowheads="1"/>
          </p:cNvPicPr>
          <p:nvPr/>
        </p:nvPicPr>
        <p:blipFill>
          <a:blip r:embed="rId4" cstate="print"/>
          <a:srcRect/>
          <a:stretch>
            <a:fillRect/>
          </a:stretch>
        </p:blipFill>
        <p:spPr bwMode="auto">
          <a:xfrm>
            <a:off x="471446" y="3014650"/>
            <a:ext cx="1571636" cy="1428760"/>
          </a:xfrm>
          <a:prstGeom prst="rect">
            <a:avLst/>
          </a:prstGeom>
          <a:noFill/>
          <a:ln w="9525">
            <a:noFill/>
            <a:miter lim="800000"/>
            <a:headEnd/>
            <a:tailEnd/>
          </a:ln>
          <a:effectLst/>
        </p:spPr>
      </p:pic>
      <p:pic>
        <p:nvPicPr>
          <p:cNvPr id="1033" name="Picture 9"/>
          <p:cNvPicPr>
            <a:picLocks noChangeAspect="1" noChangeArrowheads="1"/>
          </p:cNvPicPr>
          <p:nvPr/>
        </p:nvPicPr>
        <p:blipFill>
          <a:blip r:embed="rId5" cstate="print"/>
          <a:srcRect/>
          <a:stretch>
            <a:fillRect/>
          </a:stretch>
        </p:blipFill>
        <p:spPr bwMode="auto">
          <a:xfrm>
            <a:off x="2114521" y="3014650"/>
            <a:ext cx="1503958" cy="1428760"/>
          </a:xfrm>
          <a:prstGeom prst="rect">
            <a:avLst/>
          </a:prstGeom>
          <a:noFill/>
          <a:ln w="9525">
            <a:noFill/>
            <a:miter lim="800000"/>
            <a:headEnd/>
            <a:tailEnd/>
          </a:ln>
          <a:effectLst/>
        </p:spPr>
      </p:pic>
      <p:pic>
        <p:nvPicPr>
          <p:cNvPr id="45" name="Picture 7"/>
          <p:cNvPicPr>
            <a:picLocks noChangeAspect="1" noChangeArrowheads="1"/>
          </p:cNvPicPr>
          <p:nvPr/>
        </p:nvPicPr>
        <p:blipFill>
          <a:blip r:embed="rId6" cstate="print"/>
          <a:srcRect/>
          <a:stretch>
            <a:fillRect/>
          </a:stretch>
        </p:blipFill>
        <p:spPr bwMode="auto">
          <a:xfrm>
            <a:off x="1543016" y="2300270"/>
            <a:ext cx="1071571" cy="642942"/>
          </a:xfrm>
          <a:prstGeom prst="rect">
            <a:avLst/>
          </a:prstGeom>
          <a:noFill/>
          <a:ln w="9525">
            <a:noFill/>
            <a:miter lim="800000"/>
            <a:headEnd/>
            <a:tailEnd/>
          </a:ln>
          <a:effectLst/>
        </p:spPr>
      </p:pic>
      <p:pic>
        <p:nvPicPr>
          <p:cNvPr id="47" name="Picture 4"/>
          <p:cNvPicPr>
            <a:picLocks noChangeAspect="1" noChangeArrowheads="1"/>
          </p:cNvPicPr>
          <p:nvPr/>
        </p:nvPicPr>
        <p:blipFill>
          <a:blip r:embed="rId7" cstate="print"/>
          <a:srcRect/>
          <a:stretch>
            <a:fillRect/>
          </a:stretch>
        </p:blipFill>
        <p:spPr bwMode="auto">
          <a:xfrm>
            <a:off x="471446" y="2300270"/>
            <a:ext cx="968197" cy="642942"/>
          </a:xfrm>
          <a:prstGeom prst="rect">
            <a:avLst/>
          </a:prstGeom>
          <a:noFill/>
          <a:ln w="9525">
            <a:noFill/>
            <a:miter lim="800000"/>
            <a:headEnd/>
            <a:tailEnd/>
          </a:ln>
          <a:effectLst/>
        </p:spPr>
      </p:pic>
      <p:pic>
        <p:nvPicPr>
          <p:cNvPr id="48" name="Picture 6"/>
          <p:cNvPicPr>
            <a:picLocks noChangeAspect="1" noChangeArrowheads="1"/>
          </p:cNvPicPr>
          <p:nvPr/>
        </p:nvPicPr>
        <p:blipFill>
          <a:blip r:embed="rId8" cstate="print"/>
          <a:srcRect/>
          <a:stretch>
            <a:fillRect/>
          </a:stretch>
        </p:blipFill>
        <p:spPr bwMode="auto">
          <a:xfrm>
            <a:off x="2686024" y="2300270"/>
            <a:ext cx="928694" cy="655006"/>
          </a:xfrm>
          <a:prstGeom prst="rect">
            <a:avLst/>
          </a:prstGeom>
          <a:noFill/>
          <a:ln w="9525">
            <a:noFill/>
            <a:miter lim="800000"/>
            <a:headEnd/>
            <a:tailEnd/>
          </a:ln>
          <a:effectLst/>
        </p:spPr>
      </p:pic>
      <p:sp>
        <p:nvSpPr>
          <p:cNvPr id="43" name="スライド番号プレースホルダー 11"/>
          <p:cNvSpPr>
            <a:spLocks noGrp="1"/>
          </p:cNvSpPr>
          <p:nvPr>
            <p:ph type="sldNum" sz="quarter" idx="12"/>
          </p:nvPr>
        </p:nvSpPr>
        <p:spPr>
          <a:xfrm>
            <a:off x="12130637" y="8838663"/>
            <a:ext cx="461457" cy="511175"/>
          </a:xfrm>
        </p:spPr>
        <p:txBody>
          <a:bodyPr/>
          <a:lstStyle/>
          <a:p>
            <a:fld id="{8159DC74-970D-4DF8-B9D4-640D883DB434}" type="slidenum">
              <a:rPr kumimoji="1" lang="ja-JP" altLang="en-US" smtClean="0">
                <a:solidFill>
                  <a:schemeClr val="tx1"/>
                </a:solidFill>
                <a:latin typeface="+mn-ea"/>
              </a:rPr>
              <a:t>3</a:t>
            </a:fld>
            <a:endParaRPr kumimoji="1" lang="ja-JP" altLang="en-US" dirty="0">
              <a:solidFill>
                <a:schemeClr val="tx1"/>
              </a:solidFill>
              <a:latin typeface="+mn-ea"/>
            </a:endParaRPr>
          </a:p>
        </p:txBody>
      </p:sp>
    </p:spTree>
    <p:extLst>
      <p:ext uri="{BB962C8B-B14F-4D97-AF65-F5344CB8AC3E}">
        <p14:creationId xmlns:p14="http://schemas.microsoft.com/office/powerpoint/2010/main" val="247070055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1"/>
          <p:cNvSpPr txBox="1">
            <a:spLocks/>
          </p:cNvSpPr>
          <p:nvPr/>
        </p:nvSpPr>
        <p:spPr>
          <a:xfrm>
            <a:off x="-7912" y="480120"/>
            <a:ext cx="12804093" cy="504056"/>
          </a:xfrm>
          <a:prstGeom prst="rect">
            <a:avLst/>
          </a:prstGeom>
          <a:solidFill>
            <a:schemeClr val="tx1"/>
          </a:solidFill>
        </p:spPr>
        <p:txBody>
          <a:bodyPr vert="horz" lIns="128016" tIns="64008" rIns="128016" bIns="64008" rtlCol="0" anchor="ctr">
            <a:normAutofit/>
          </a:bodyPr>
          <a:lstStyle>
            <a:lvl1pPr algn="ctr" defTabSz="1280160" rtl="0" eaLnBrk="1" latinLnBrk="0" hangingPunct="1">
              <a:spcBef>
                <a:spcPct val="0"/>
              </a:spcBef>
              <a:buNone/>
              <a:defRPr kumimoji="1" sz="6200" kern="1200">
                <a:solidFill>
                  <a:schemeClr val="tx1"/>
                </a:solidFill>
                <a:latin typeface="+mj-lt"/>
                <a:ea typeface="+mj-ea"/>
                <a:cs typeface="+mj-cs"/>
              </a:defRPr>
            </a:lvl1pPr>
          </a:lstStyle>
          <a:p>
            <a:r>
              <a:rPr lang="ja-JP" altLang="en-US" sz="2400" b="1"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rPr>
              <a:t>　　　　大阪住宅安全衛生協</a:t>
            </a:r>
            <a:r>
              <a:rPr lang="ja-JP" altLang="en-US" sz="24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議会の取組：　平成３０年度　主な取組</a:t>
            </a:r>
            <a:r>
              <a:rPr lang="ja-JP" altLang="en-US" sz="2400" b="1"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rPr>
              <a:t>予定</a:t>
            </a:r>
            <a:endParaRPr lang="ja-JP" altLang="en-US" sz="2400" b="1"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9" name="正方形/長方形 48"/>
          <p:cNvSpPr/>
          <p:nvPr/>
        </p:nvSpPr>
        <p:spPr>
          <a:xfrm>
            <a:off x="150953" y="1128192"/>
            <a:ext cx="12441141" cy="8208912"/>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eiryo UI" panose="020B0604030504040204" pitchFamily="50" charset="-128"/>
              <a:ea typeface="Meiryo UI" panose="020B0604030504040204" pitchFamily="50" charset="-128"/>
              <a:cs typeface="Meiryo UI" panose="020B0604030504040204" pitchFamily="50" charset="-128"/>
            </a:endParaRPr>
          </a:p>
        </p:txBody>
      </p:sp>
      <p:sp>
        <p:nvSpPr>
          <p:cNvPr id="41" name="テキスト ボックス 40"/>
          <p:cNvSpPr txBox="1"/>
          <p:nvPr/>
        </p:nvSpPr>
        <p:spPr>
          <a:xfrm>
            <a:off x="568152" y="1344216"/>
            <a:ext cx="7107510" cy="469797"/>
          </a:xfrm>
          <a:prstGeom prst="rect">
            <a:avLst/>
          </a:prstGeom>
          <a:noFill/>
          <a:ln>
            <a:solidFill>
              <a:schemeClr val="tx1"/>
            </a:solidFill>
          </a:ln>
        </p:spPr>
        <p:txBody>
          <a:bodyPr wrap="square" rtlCol="0">
            <a:spAutoFit/>
          </a:bodyPr>
          <a:lstStyle/>
          <a:p>
            <a:r>
              <a:rPr lang="ja-JP" altLang="en-US" sz="2400" dirty="0" smtClean="0">
                <a:latin typeface="Meiryo UI" panose="020B0604030504040204" pitchFamily="50" charset="-128"/>
                <a:ea typeface="Meiryo UI" panose="020B0604030504040204" pitchFamily="50" charset="-128"/>
                <a:cs typeface="Meiryo UI" panose="020B0604030504040204" pitchFamily="50" charset="-128"/>
              </a:rPr>
              <a:t>取組名</a:t>
            </a:r>
            <a:r>
              <a:rPr lang="en-US" altLang="ja-JP" sz="24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2400" dirty="0" smtClean="0">
                <a:latin typeface="Meiryo UI" panose="020B0604030504040204" pitchFamily="50" charset="-128"/>
                <a:ea typeface="Meiryo UI" panose="020B0604030504040204" pitchFamily="50" charset="-128"/>
                <a:cs typeface="Meiryo UI" panose="020B0604030504040204" pitchFamily="50" charset="-128"/>
              </a:rPr>
              <a:t>大阪府委託訓練事業</a:t>
            </a:r>
            <a:endParaRPr kumimoji="1" lang="ja-JP" altLang="en-US" sz="24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40" name="正方形/長方形 39"/>
          <p:cNvSpPr/>
          <p:nvPr/>
        </p:nvSpPr>
        <p:spPr>
          <a:xfrm>
            <a:off x="3664496" y="2352327"/>
            <a:ext cx="512240" cy="1364083"/>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52" name="正方形/長方形 51"/>
          <p:cNvSpPr/>
          <p:nvPr/>
        </p:nvSpPr>
        <p:spPr>
          <a:xfrm>
            <a:off x="3664496" y="2352327"/>
            <a:ext cx="8594240" cy="1364083"/>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grpSp>
        <p:nvGrpSpPr>
          <p:cNvPr id="17" name="グループ化 16"/>
          <p:cNvGrpSpPr/>
          <p:nvPr/>
        </p:nvGrpSpPr>
        <p:grpSpPr>
          <a:xfrm rot="10800000">
            <a:off x="3656307" y="3825587"/>
            <a:ext cx="8602425" cy="792088"/>
            <a:chOff x="3656312" y="3864496"/>
            <a:chExt cx="4270478" cy="1084188"/>
          </a:xfrm>
        </p:grpSpPr>
        <p:sp>
          <p:nvSpPr>
            <p:cNvPr id="46" name="正方形/長方形 45"/>
            <p:cNvSpPr/>
            <p:nvPr/>
          </p:nvSpPr>
          <p:spPr>
            <a:xfrm>
              <a:off x="3656312" y="3864496"/>
              <a:ext cx="4270478" cy="1084188"/>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55" name="正方形/長方形 54"/>
            <p:cNvSpPr/>
            <p:nvPr/>
          </p:nvSpPr>
          <p:spPr>
            <a:xfrm>
              <a:off x="7668436" y="3864496"/>
              <a:ext cx="258354" cy="1084188"/>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grpSp>
      <p:sp>
        <p:nvSpPr>
          <p:cNvPr id="18" name="テキスト ボックス 17"/>
          <p:cNvSpPr txBox="1"/>
          <p:nvPr/>
        </p:nvSpPr>
        <p:spPr>
          <a:xfrm>
            <a:off x="3715071" y="2499248"/>
            <a:ext cx="461665" cy="1869304"/>
          </a:xfrm>
          <a:prstGeom prst="rect">
            <a:avLst/>
          </a:prstGeom>
          <a:noFill/>
        </p:spPr>
        <p:txBody>
          <a:bodyPr vert="eaVert" wrap="square" rtlCol="0">
            <a:spAutoFit/>
          </a:bodyPr>
          <a:lstStyle/>
          <a:p>
            <a:r>
              <a:rPr kumimoji="1" lang="ja-JP" altLang="en-US" sz="1800" dirty="0" smtClean="0">
                <a:latin typeface="Meiryo UI" panose="020B0604030504040204" pitchFamily="50" charset="-128"/>
                <a:ea typeface="Meiryo UI" panose="020B0604030504040204" pitchFamily="50" charset="-128"/>
                <a:cs typeface="Meiryo UI" panose="020B0604030504040204" pitchFamily="50" charset="-128"/>
              </a:rPr>
              <a:t>取組内容</a:t>
            </a:r>
          </a:p>
        </p:txBody>
      </p:sp>
      <p:sp>
        <p:nvSpPr>
          <p:cNvPr id="56" name="テキスト ボックス 55"/>
          <p:cNvSpPr txBox="1"/>
          <p:nvPr/>
        </p:nvSpPr>
        <p:spPr>
          <a:xfrm>
            <a:off x="3706887" y="3716411"/>
            <a:ext cx="461665" cy="1084189"/>
          </a:xfrm>
          <a:prstGeom prst="rect">
            <a:avLst/>
          </a:prstGeom>
          <a:noFill/>
        </p:spPr>
        <p:txBody>
          <a:bodyPr vert="eaVert" wrap="square" rtlCol="0">
            <a:spAutoFit/>
          </a:bodyPr>
          <a:lstStyle/>
          <a:p>
            <a:r>
              <a:rPr lang="ja-JP" altLang="en-US" sz="1800" dirty="0" smtClean="0">
                <a:latin typeface="Meiryo UI" panose="020B0604030504040204" pitchFamily="50" charset="-128"/>
                <a:ea typeface="Meiryo UI" panose="020B0604030504040204" pitchFamily="50" charset="-128"/>
                <a:cs typeface="Meiryo UI" panose="020B0604030504040204" pitchFamily="50" charset="-128"/>
              </a:rPr>
              <a:t>　目標</a:t>
            </a:r>
            <a:endParaRPr kumimoji="1" lang="ja-JP" altLang="en-US" sz="1800" dirty="0" smtClean="0">
              <a:latin typeface="Meiryo UI" panose="020B0604030504040204" pitchFamily="50" charset="-128"/>
              <a:ea typeface="Meiryo UI" panose="020B0604030504040204" pitchFamily="50" charset="-128"/>
              <a:cs typeface="Meiryo UI" panose="020B0604030504040204" pitchFamily="50" charset="-128"/>
            </a:endParaRPr>
          </a:p>
        </p:txBody>
      </p:sp>
      <p:sp>
        <p:nvSpPr>
          <p:cNvPr id="19" name="テキスト ボックス 18"/>
          <p:cNvSpPr txBox="1"/>
          <p:nvPr/>
        </p:nvSpPr>
        <p:spPr>
          <a:xfrm>
            <a:off x="7696945" y="1352348"/>
            <a:ext cx="5112567" cy="461665"/>
          </a:xfrm>
          <a:prstGeom prst="rect">
            <a:avLst/>
          </a:prstGeom>
          <a:noFill/>
        </p:spPr>
        <p:txBody>
          <a:bodyPr wrap="square" rtlCol="0">
            <a:spAutoFit/>
          </a:bodyPr>
          <a:lstStyle/>
          <a:p>
            <a:r>
              <a:rPr lang="ja-JP" altLang="en-US" sz="2400" dirty="0" smtClean="0">
                <a:latin typeface="Meiryo UI" panose="020B0604030504040204" pitchFamily="50" charset="-128"/>
                <a:ea typeface="Meiryo UI" panose="020B0604030504040204" pitchFamily="50" charset="-128"/>
                <a:cs typeface="Meiryo UI" panose="020B0604030504040204" pitchFamily="50" charset="-128"/>
              </a:rPr>
              <a:t>実施時期</a:t>
            </a:r>
            <a:r>
              <a:rPr lang="en-US" altLang="ja-JP" sz="2400" dirty="0" smtClean="0">
                <a:latin typeface="Meiryo UI" panose="020B0604030504040204" pitchFamily="50" charset="-128"/>
                <a:ea typeface="Meiryo UI" panose="020B0604030504040204" pitchFamily="50" charset="-128"/>
                <a:cs typeface="Meiryo UI" panose="020B0604030504040204" pitchFamily="50" charset="-128"/>
              </a:rPr>
              <a:t>;30</a:t>
            </a:r>
            <a:r>
              <a:rPr lang="ja-JP" altLang="en-US" sz="2400" dirty="0" smtClean="0">
                <a:latin typeface="Meiryo UI" panose="020B0604030504040204" pitchFamily="50" charset="-128"/>
                <a:ea typeface="Meiryo UI" panose="020B0604030504040204" pitchFamily="50" charset="-128"/>
                <a:cs typeface="Meiryo UI" panose="020B0604030504040204" pitchFamily="50" charset="-128"/>
              </a:rPr>
              <a:t>年①</a:t>
            </a:r>
            <a:r>
              <a:rPr lang="en-US" altLang="ja-JP" sz="2400" dirty="0" smtClean="0">
                <a:latin typeface="Meiryo UI" panose="020B0604030504040204" pitchFamily="50" charset="-128"/>
                <a:ea typeface="Meiryo UI" panose="020B0604030504040204" pitchFamily="50" charset="-128"/>
                <a:cs typeface="Meiryo UI" panose="020B0604030504040204" pitchFamily="50" charset="-128"/>
              </a:rPr>
              <a:t>6</a:t>
            </a:r>
            <a:r>
              <a:rPr lang="ja-JP" altLang="en-US" sz="2400" dirty="0" smtClean="0">
                <a:latin typeface="Meiryo UI" panose="020B0604030504040204" pitchFamily="50" charset="-128"/>
                <a:ea typeface="Meiryo UI" panose="020B0604030504040204" pitchFamily="50" charset="-128"/>
                <a:cs typeface="Meiryo UI" panose="020B0604030504040204" pitchFamily="50" charset="-128"/>
              </a:rPr>
              <a:t>月②</a:t>
            </a:r>
            <a:r>
              <a:rPr lang="en-US" altLang="ja-JP" sz="2400" dirty="0" smtClean="0">
                <a:latin typeface="Meiryo UI" panose="020B0604030504040204" pitchFamily="50" charset="-128"/>
                <a:ea typeface="Meiryo UI" panose="020B0604030504040204" pitchFamily="50" charset="-128"/>
                <a:cs typeface="Meiryo UI" panose="020B0604030504040204" pitchFamily="50" charset="-128"/>
              </a:rPr>
              <a:t>11</a:t>
            </a:r>
            <a:r>
              <a:rPr lang="ja-JP" altLang="en-US" sz="2400" dirty="0" smtClean="0">
                <a:latin typeface="Meiryo UI" panose="020B0604030504040204" pitchFamily="50" charset="-128"/>
                <a:ea typeface="Meiryo UI" panose="020B0604030504040204" pitchFamily="50" charset="-128"/>
                <a:cs typeface="Meiryo UI" panose="020B0604030504040204" pitchFamily="50" charset="-128"/>
              </a:rPr>
              <a:t>月</a:t>
            </a:r>
            <a:endParaRPr lang="en-US" altLang="ja-JP" sz="24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3" name="テキスト ボックス 2"/>
          <p:cNvSpPr txBox="1"/>
          <p:nvPr/>
        </p:nvSpPr>
        <p:spPr>
          <a:xfrm>
            <a:off x="558843" y="1776264"/>
            <a:ext cx="11842749" cy="461665"/>
          </a:xfrm>
          <a:prstGeom prst="rect">
            <a:avLst/>
          </a:prstGeom>
          <a:noFill/>
        </p:spPr>
        <p:txBody>
          <a:bodyPr wrap="square" rtlCol="0">
            <a:spAutoFit/>
          </a:bodyPr>
          <a:lstStyle/>
          <a:p>
            <a:r>
              <a:rPr lang="ja-JP" altLang="en-US" sz="2400" b="1" u="sng" dirty="0">
                <a:latin typeface="Meiryo UI" panose="020B0604030504040204" pitchFamily="50" charset="-128"/>
                <a:ea typeface="Meiryo UI" panose="020B0604030504040204" pitchFamily="50" charset="-128"/>
                <a:cs typeface="Meiryo UI" panose="020B0604030504040204" pitchFamily="50" charset="-128"/>
              </a:rPr>
              <a:t>狙い</a:t>
            </a:r>
            <a:r>
              <a:rPr kumimoji="1" lang="ja-JP" altLang="en-US" sz="2400" b="1" u="sng" dirty="0" smtClean="0">
                <a:latin typeface="Meiryo UI" panose="020B0604030504040204" pitchFamily="50" charset="-128"/>
                <a:ea typeface="Meiryo UI" panose="020B0604030504040204" pitchFamily="50" charset="-128"/>
                <a:cs typeface="Meiryo UI" panose="020B0604030504040204" pitchFamily="50" charset="-128"/>
              </a:rPr>
              <a:t>：職場環境への対応力と建設現場で必要なスキルを身に着け、即戦力人材の育成</a:t>
            </a:r>
          </a:p>
        </p:txBody>
      </p:sp>
      <p:sp>
        <p:nvSpPr>
          <p:cNvPr id="28" name="テキスト ボックス 27"/>
          <p:cNvSpPr txBox="1"/>
          <p:nvPr/>
        </p:nvSpPr>
        <p:spPr>
          <a:xfrm>
            <a:off x="4186222" y="3871907"/>
            <a:ext cx="8072494" cy="1015663"/>
          </a:xfrm>
          <a:prstGeom prst="rect">
            <a:avLst/>
          </a:prstGeom>
          <a:noFill/>
          <a:ln>
            <a:noFill/>
          </a:ln>
        </p:spPr>
        <p:txBody>
          <a:bodyPr wrap="square" rtlCol="0">
            <a:spAutoFit/>
          </a:bodyPr>
          <a:lstStyle/>
          <a:p>
            <a:r>
              <a:rPr lang="ja-JP" altLang="en-US" sz="2000" dirty="0" smtClean="0">
                <a:latin typeface="Meiryo UI" panose="020B0604030504040204" pitchFamily="50" charset="-128"/>
                <a:ea typeface="Meiryo UI" panose="020B0604030504040204" pitchFamily="50" charset="-128"/>
                <a:cs typeface="Meiryo UI" panose="020B0604030504040204" pitchFamily="50" charset="-128"/>
              </a:rPr>
              <a:t>参加者数；予定各</a:t>
            </a:r>
            <a:r>
              <a:rPr lang="en-US" altLang="ja-JP" sz="2000" dirty="0" smtClean="0">
                <a:latin typeface="Meiryo UI" panose="020B0604030504040204" pitchFamily="50" charset="-128"/>
                <a:ea typeface="Meiryo UI" panose="020B0604030504040204" pitchFamily="50" charset="-128"/>
                <a:cs typeface="Meiryo UI" panose="020B0604030504040204" pitchFamily="50" charset="-128"/>
              </a:rPr>
              <a:t>15</a:t>
            </a:r>
            <a:r>
              <a:rPr lang="ja-JP" altLang="en-US" sz="2000" dirty="0" smtClean="0">
                <a:latin typeface="Meiryo UI" panose="020B0604030504040204" pitchFamily="50" charset="-128"/>
                <a:ea typeface="Meiryo UI" panose="020B0604030504040204" pitchFamily="50" charset="-128"/>
                <a:cs typeface="Meiryo UI" panose="020B0604030504040204" pitchFamily="50" charset="-128"/>
              </a:rPr>
              <a:t>名</a:t>
            </a:r>
            <a:endParaRPr lang="en-US" altLang="ja-JP" sz="2000" dirty="0" smtClean="0">
              <a:latin typeface="Meiryo UI" panose="020B0604030504040204" pitchFamily="50" charset="-128"/>
              <a:ea typeface="Meiryo UI" panose="020B0604030504040204" pitchFamily="50" charset="-128"/>
              <a:cs typeface="Meiryo UI" panose="020B0604030504040204" pitchFamily="50" charset="-128"/>
            </a:endParaRPr>
          </a:p>
          <a:p>
            <a:endParaRPr lang="en-US" altLang="ja-JP" sz="2000" dirty="0" smtClean="0">
              <a:latin typeface="Meiryo UI" panose="020B0604030504040204" pitchFamily="50" charset="-128"/>
              <a:ea typeface="Meiryo UI" panose="020B0604030504040204" pitchFamily="50" charset="-128"/>
              <a:cs typeface="Meiryo UI" panose="020B0604030504040204" pitchFamily="50" charset="-128"/>
            </a:endParaRPr>
          </a:p>
          <a:p>
            <a:endParaRPr kumimoji="1" lang="ja-JP" altLang="en-US" sz="20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29" name="テキスト ボックス 28"/>
          <p:cNvSpPr txBox="1"/>
          <p:nvPr/>
        </p:nvSpPr>
        <p:spPr>
          <a:xfrm>
            <a:off x="4186222" y="2443146"/>
            <a:ext cx="8072494" cy="1015663"/>
          </a:xfrm>
          <a:prstGeom prst="rect">
            <a:avLst/>
          </a:prstGeom>
          <a:noFill/>
          <a:ln>
            <a:noFill/>
          </a:ln>
        </p:spPr>
        <p:txBody>
          <a:bodyPr wrap="square" rtlCol="0">
            <a:spAutoFit/>
          </a:bodyPr>
          <a:lstStyle/>
          <a:p>
            <a:r>
              <a:rPr lang="ja-JP" altLang="en-US" sz="2000" dirty="0" smtClean="0">
                <a:latin typeface="Meiryo UI" panose="020B0604030504040204" pitchFamily="50" charset="-128"/>
                <a:ea typeface="Meiryo UI" panose="020B0604030504040204" pitchFamily="50" charset="-128"/>
                <a:cs typeface="Meiryo UI" panose="020B0604030504040204" pitchFamily="50" charset="-128"/>
              </a:rPr>
              <a:t>仕事力と専門技能習得及び企業とのマッチングから就労に結び付ける</a:t>
            </a:r>
            <a:endParaRPr lang="en-US" altLang="ja-JP" sz="2000"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2000" dirty="0" smtClean="0">
                <a:latin typeface="Meiryo UI" panose="020B0604030504040204" pitchFamily="50" charset="-128"/>
                <a:ea typeface="Meiryo UI" panose="020B0604030504040204" pitchFamily="50" charset="-128"/>
                <a:cs typeface="Meiryo UI" panose="020B0604030504040204" pitchFamily="50" charset="-128"/>
              </a:rPr>
              <a:t>訓練科名；しごと力養成＋キャリアスタート実践科（</a:t>
            </a:r>
            <a:r>
              <a:rPr kumimoji="1" lang="ja-JP" altLang="en-US" sz="2000" dirty="0" smtClean="0">
                <a:latin typeface="Meiryo UI" panose="020B0604030504040204" pitchFamily="50" charset="-128"/>
                <a:ea typeface="Meiryo UI" panose="020B0604030504040204" pitchFamily="50" charset="-128"/>
                <a:cs typeface="Meiryo UI" panose="020B0604030504040204" pitchFamily="50" charset="-128"/>
              </a:rPr>
              <a:t>建設コース</a:t>
            </a:r>
            <a:r>
              <a:rPr kumimoji="1" lang="en-US" altLang="ja-JP" sz="2000" dirty="0" smtClean="0">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2000" dirty="0" smtClean="0">
                <a:latin typeface="Meiryo UI" panose="020B0604030504040204" pitchFamily="50" charset="-128"/>
                <a:ea typeface="Meiryo UI" panose="020B0604030504040204" pitchFamily="50" charset="-128"/>
                <a:cs typeface="Meiryo UI" panose="020B0604030504040204" pitchFamily="50" charset="-128"/>
              </a:rPr>
              <a:t>製造コース）、訓練期間；</a:t>
            </a:r>
            <a:r>
              <a:rPr kumimoji="1" lang="en-US" altLang="ja-JP" sz="2000" dirty="0" smtClean="0">
                <a:latin typeface="Meiryo UI" panose="020B0604030504040204" pitchFamily="50" charset="-128"/>
                <a:ea typeface="Meiryo UI" panose="020B0604030504040204" pitchFamily="50" charset="-128"/>
                <a:cs typeface="Meiryo UI" panose="020B0604030504040204" pitchFamily="50" charset="-128"/>
              </a:rPr>
              <a:t>2</a:t>
            </a:r>
            <a:r>
              <a:rPr kumimoji="1" lang="ja-JP" altLang="en-US" sz="2000" dirty="0" smtClean="0">
                <a:latin typeface="Meiryo UI" panose="020B0604030504040204" pitchFamily="50" charset="-128"/>
                <a:ea typeface="Meiryo UI" panose="020B0604030504040204" pitchFamily="50" charset="-128"/>
                <a:cs typeface="Meiryo UI" panose="020B0604030504040204" pitchFamily="50" charset="-128"/>
              </a:rPr>
              <a:t>カ月（座学と企業実習）</a:t>
            </a:r>
            <a:endParaRPr kumimoji="1" lang="ja-JP" altLang="en-US" sz="2000" dirty="0">
              <a:latin typeface="Meiryo UI" panose="020B0604030504040204" pitchFamily="50" charset="-128"/>
              <a:ea typeface="Meiryo UI" panose="020B0604030504040204" pitchFamily="50" charset="-128"/>
              <a:cs typeface="Meiryo UI" panose="020B0604030504040204" pitchFamily="50" charset="-128"/>
            </a:endParaRPr>
          </a:p>
        </p:txBody>
      </p:sp>
      <p:pic>
        <p:nvPicPr>
          <p:cNvPr id="1026" name="Picture 2"/>
          <p:cNvPicPr>
            <a:picLocks noChangeAspect="1" noChangeArrowheads="1"/>
          </p:cNvPicPr>
          <p:nvPr/>
        </p:nvPicPr>
        <p:blipFill>
          <a:blip r:embed="rId2" cstate="print"/>
          <a:srcRect/>
          <a:stretch>
            <a:fillRect/>
          </a:stretch>
        </p:blipFill>
        <p:spPr bwMode="auto">
          <a:xfrm>
            <a:off x="2257396" y="3800468"/>
            <a:ext cx="1000132" cy="849631"/>
          </a:xfrm>
          <a:prstGeom prst="rect">
            <a:avLst/>
          </a:prstGeom>
          <a:noFill/>
          <a:ln w="9525">
            <a:noFill/>
            <a:miter lim="800000"/>
            <a:headEnd/>
            <a:tailEnd/>
          </a:ln>
          <a:effectLst/>
        </p:spPr>
      </p:pic>
      <p:pic>
        <p:nvPicPr>
          <p:cNvPr id="1027" name="Picture 3"/>
          <p:cNvPicPr>
            <a:picLocks noChangeAspect="1" noChangeArrowheads="1"/>
          </p:cNvPicPr>
          <p:nvPr/>
        </p:nvPicPr>
        <p:blipFill>
          <a:blip r:embed="rId3" cstate="print"/>
          <a:srcRect/>
          <a:stretch>
            <a:fillRect/>
          </a:stretch>
        </p:blipFill>
        <p:spPr bwMode="auto">
          <a:xfrm>
            <a:off x="542884" y="2300270"/>
            <a:ext cx="3055937" cy="535921"/>
          </a:xfrm>
          <a:prstGeom prst="rect">
            <a:avLst/>
          </a:prstGeom>
          <a:noFill/>
          <a:ln w="9525">
            <a:noFill/>
            <a:miter lim="800000"/>
            <a:headEnd/>
            <a:tailEnd/>
          </a:ln>
          <a:effectLst/>
        </p:spPr>
      </p:pic>
      <p:pic>
        <p:nvPicPr>
          <p:cNvPr id="42" name="Picture 7"/>
          <p:cNvPicPr>
            <a:picLocks noChangeAspect="1" noChangeArrowheads="1"/>
          </p:cNvPicPr>
          <p:nvPr/>
        </p:nvPicPr>
        <p:blipFill>
          <a:blip r:embed="rId4" cstate="email"/>
          <a:srcRect/>
          <a:stretch>
            <a:fillRect/>
          </a:stretch>
        </p:blipFill>
        <p:spPr bwMode="auto">
          <a:xfrm rot="-5400000">
            <a:off x="1128676" y="2714610"/>
            <a:ext cx="857256" cy="1028708"/>
          </a:xfrm>
          <a:prstGeom prst="rect">
            <a:avLst/>
          </a:prstGeom>
          <a:noFill/>
          <a:ln w="9525">
            <a:noFill/>
            <a:miter lim="800000"/>
            <a:headEnd/>
            <a:tailEnd/>
          </a:ln>
        </p:spPr>
      </p:pic>
      <p:pic>
        <p:nvPicPr>
          <p:cNvPr id="47" name="Picture 20"/>
          <p:cNvPicPr>
            <a:picLocks noChangeAspect="1" noChangeArrowheads="1"/>
          </p:cNvPicPr>
          <p:nvPr/>
        </p:nvPicPr>
        <p:blipFill>
          <a:blip r:embed="rId5" cstate="print"/>
          <a:srcRect/>
          <a:stretch>
            <a:fillRect/>
          </a:stretch>
        </p:blipFill>
        <p:spPr bwMode="auto">
          <a:xfrm>
            <a:off x="1042950" y="3800468"/>
            <a:ext cx="1000132" cy="857256"/>
          </a:xfrm>
          <a:prstGeom prst="rect">
            <a:avLst/>
          </a:prstGeom>
          <a:noFill/>
          <a:ln w="1">
            <a:noFill/>
            <a:miter lim="800000"/>
            <a:headEnd/>
            <a:tailEnd type="none" w="med" len="med"/>
          </a:ln>
          <a:effectLst/>
        </p:spPr>
      </p:pic>
      <p:pic>
        <p:nvPicPr>
          <p:cNvPr id="2" name="Picture 2"/>
          <p:cNvPicPr>
            <a:picLocks noChangeAspect="1" noChangeArrowheads="1"/>
          </p:cNvPicPr>
          <p:nvPr/>
        </p:nvPicPr>
        <p:blipFill>
          <a:blip r:embed="rId6" cstate="print"/>
          <a:srcRect/>
          <a:stretch>
            <a:fillRect/>
          </a:stretch>
        </p:blipFill>
        <p:spPr bwMode="auto">
          <a:xfrm>
            <a:off x="2257396" y="2800336"/>
            <a:ext cx="977825" cy="857256"/>
          </a:xfrm>
          <a:prstGeom prst="rect">
            <a:avLst/>
          </a:prstGeom>
          <a:noFill/>
          <a:ln w="9525">
            <a:noFill/>
            <a:miter lim="800000"/>
            <a:headEnd/>
            <a:tailEnd/>
          </a:ln>
          <a:effectLst/>
        </p:spPr>
      </p:pic>
      <p:sp>
        <p:nvSpPr>
          <p:cNvPr id="22" name="スライド番号プレースホルダー 11"/>
          <p:cNvSpPr>
            <a:spLocks noGrp="1"/>
          </p:cNvSpPr>
          <p:nvPr>
            <p:ph type="sldNum" sz="quarter" idx="12"/>
          </p:nvPr>
        </p:nvSpPr>
        <p:spPr>
          <a:xfrm>
            <a:off x="12028007" y="8804919"/>
            <a:ext cx="461457" cy="511175"/>
          </a:xfrm>
        </p:spPr>
        <p:txBody>
          <a:bodyPr/>
          <a:lstStyle/>
          <a:p>
            <a:fld id="{8159DC74-970D-4DF8-B9D4-640D883DB434}" type="slidenum">
              <a:rPr kumimoji="1" lang="ja-JP" altLang="en-US" smtClean="0">
                <a:solidFill>
                  <a:schemeClr val="tx1"/>
                </a:solidFill>
                <a:latin typeface="+mn-ea"/>
              </a:rPr>
              <a:t>4</a:t>
            </a:fld>
            <a:endParaRPr kumimoji="1" lang="ja-JP" altLang="en-US" dirty="0">
              <a:solidFill>
                <a:schemeClr val="tx1"/>
              </a:solidFill>
              <a:latin typeface="+mn-ea"/>
            </a:endParaRPr>
          </a:p>
        </p:txBody>
      </p:sp>
    </p:spTree>
    <p:extLst>
      <p:ext uri="{BB962C8B-B14F-4D97-AF65-F5344CB8AC3E}">
        <p14:creationId xmlns:p14="http://schemas.microsoft.com/office/powerpoint/2010/main" val="25861273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with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blinds(horizontal)">
                                      <p:cBhvr>
                                        <p:cTn id="7" dur="500"/>
                                        <p:tgtEl>
                                          <p:spTgt spid="42"/>
                                        </p:tgtEl>
                                      </p:cBhvr>
                                    </p:animEffect>
                                  </p:childTnLst>
                                </p:cTn>
                              </p:par>
                              <p:par>
                                <p:cTn id="8" presetID="3" presetClass="entr" presetSubtype="10" fill="hold" nodeType="withEffect">
                                  <p:stCondLst>
                                    <p:cond delay="0"/>
                                  </p:stCondLst>
                                  <p:childTnLst>
                                    <p:set>
                                      <p:cBhvr>
                                        <p:cTn id="9" dur="1" fill="hold">
                                          <p:stCondLst>
                                            <p:cond delay="0"/>
                                          </p:stCondLst>
                                        </p:cTn>
                                        <p:tgtEl>
                                          <p:spTgt spid="47"/>
                                        </p:tgtEl>
                                        <p:attrNameLst>
                                          <p:attrName>style.visibility</p:attrName>
                                        </p:attrNameLst>
                                      </p:cBhvr>
                                      <p:to>
                                        <p:strVal val="visible"/>
                                      </p:to>
                                    </p:set>
                                    <p:animEffect transition="in" filter="blinds(horizontal)">
                                      <p:cBhvr>
                                        <p:cTn id="10"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1"/>
          <p:cNvSpPr txBox="1">
            <a:spLocks/>
          </p:cNvSpPr>
          <p:nvPr/>
        </p:nvSpPr>
        <p:spPr>
          <a:xfrm>
            <a:off x="5419" y="480120"/>
            <a:ext cx="12804093" cy="504056"/>
          </a:xfrm>
          <a:prstGeom prst="rect">
            <a:avLst/>
          </a:prstGeom>
          <a:solidFill>
            <a:schemeClr val="tx1"/>
          </a:solidFill>
        </p:spPr>
        <p:txBody>
          <a:bodyPr vert="horz" lIns="128016" tIns="64008" rIns="128016" bIns="64008" rtlCol="0" anchor="ctr">
            <a:normAutofit/>
          </a:bodyPr>
          <a:lstStyle>
            <a:lvl1pPr algn="ctr" defTabSz="1280160" rtl="0" eaLnBrk="1" latinLnBrk="0" hangingPunct="1">
              <a:spcBef>
                <a:spcPct val="0"/>
              </a:spcBef>
              <a:buNone/>
              <a:defRPr kumimoji="1" sz="6200" kern="1200">
                <a:solidFill>
                  <a:schemeClr val="tx1"/>
                </a:solidFill>
                <a:latin typeface="+mj-lt"/>
                <a:ea typeface="+mj-ea"/>
                <a:cs typeface="+mj-cs"/>
              </a:defRPr>
            </a:lvl1pPr>
          </a:lstStyle>
          <a:p>
            <a:r>
              <a:rPr lang="ja-JP" altLang="en-US" sz="2400" b="1"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24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一般社団</a:t>
            </a:r>
            <a:r>
              <a:rPr lang="ja-JP" altLang="en-US" sz="2400" b="1"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rPr>
              <a:t>法人大阪府</a:t>
            </a:r>
            <a:r>
              <a:rPr lang="ja-JP" altLang="en-US" sz="24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建団連の取組　</a:t>
            </a:r>
            <a:r>
              <a:rPr lang="ja-JP" altLang="en-US" sz="2400" b="1"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24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平成２９年度取組報告</a:t>
            </a:r>
          </a:p>
        </p:txBody>
      </p:sp>
      <p:sp>
        <p:nvSpPr>
          <p:cNvPr id="49" name="正方形/長方形 48"/>
          <p:cNvSpPr/>
          <p:nvPr/>
        </p:nvSpPr>
        <p:spPr>
          <a:xfrm>
            <a:off x="150953" y="1128192"/>
            <a:ext cx="12441141" cy="8208912"/>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eiryo UI" panose="020B0604030504040204" pitchFamily="50" charset="-128"/>
              <a:ea typeface="Meiryo UI" panose="020B0604030504040204" pitchFamily="50" charset="-128"/>
              <a:cs typeface="Meiryo UI" panose="020B0604030504040204" pitchFamily="50" charset="-128"/>
            </a:endParaRPr>
          </a:p>
        </p:txBody>
      </p:sp>
      <p:sp>
        <p:nvSpPr>
          <p:cNvPr id="41" name="テキスト ボックス 40"/>
          <p:cNvSpPr txBox="1"/>
          <p:nvPr/>
        </p:nvSpPr>
        <p:spPr>
          <a:xfrm>
            <a:off x="568152" y="1272208"/>
            <a:ext cx="6336704" cy="400110"/>
          </a:xfrm>
          <a:prstGeom prst="rect">
            <a:avLst/>
          </a:prstGeom>
          <a:noFill/>
          <a:ln>
            <a:solidFill>
              <a:schemeClr val="tx1"/>
            </a:solidFill>
          </a:ln>
        </p:spPr>
        <p:txBody>
          <a:bodyPr wrap="square" rtlCol="0">
            <a:spAutoFit/>
          </a:bodyPr>
          <a:lstStyle/>
          <a:p>
            <a:r>
              <a:rPr lang="ja-JP" altLang="en-US" sz="2000" dirty="0">
                <a:latin typeface="Meiryo UI" panose="020B0604030504040204" pitchFamily="50" charset="-128"/>
                <a:ea typeface="Meiryo UI" panose="020B0604030504040204" pitchFamily="50" charset="-128"/>
                <a:cs typeface="Meiryo UI" panose="020B0604030504040204" pitchFamily="50" charset="-128"/>
              </a:rPr>
              <a:t>第４回　建築</a:t>
            </a:r>
            <a:r>
              <a:rPr lang="ja-JP" altLang="en-US" sz="20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2000" dirty="0">
                <a:latin typeface="Meiryo UI" panose="020B0604030504040204" pitchFamily="50" charset="-128"/>
                <a:ea typeface="Meiryo UI" panose="020B0604030504040204" pitchFamily="50" charset="-128"/>
                <a:cs typeface="Meiryo UI" panose="020B0604030504040204" pitchFamily="50" charset="-128"/>
              </a:rPr>
              <a:t>土木技能体験フェア（技フェスタ２０１７）</a:t>
            </a:r>
            <a:endParaRPr kumimoji="1" lang="ja-JP" altLang="en-US" sz="20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26" name="角丸四角形 25"/>
          <p:cNvSpPr/>
          <p:nvPr/>
        </p:nvSpPr>
        <p:spPr>
          <a:xfrm>
            <a:off x="424136" y="8256641"/>
            <a:ext cx="11737304" cy="862013"/>
          </a:xfrm>
          <a:prstGeom prst="roundRect">
            <a:avLst>
              <a:gd name="adj" fmla="val 6255"/>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endParaRPr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 name="角丸四角形 1"/>
          <p:cNvSpPr/>
          <p:nvPr/>
        </p:nvSpPr>
        <p:spPr>
          <a:xfrm>
            <a:off x="414827" y="8112968"/>
            <a:ext cx="1728192" cy="389384"/>
          </a:xfrm>
          <a:prstGeom prst="roundRect">
            <a:avLst/>
          </a:prstGeom>
          <a:solidFill>
            <a:srgbClr val="E5EEA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30</a:t>
            </a:r>
            <a:r>
              <a:rPr lang="ja-JP" altLang="en-US"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年度の方針</a:t>
            </a:r>
            <a:endParaRPr kumimoji="1"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0" name="正方形/長方形 39"/>
          <p:cNvSpPr/>
          <p:nvPr/>
        </p:nvSpPr>
        <p:spPr>
          <a:xfrm>
            <a:off x="3664496" y="2280320"/>
            <a:ext cx="512240" cy="1082154"/>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52" name="正方形/長方形 51"/>
          <p:cNvSpPr/>
          <p:nvPr/>
        </p:nvSpPr>
        <p:spPr>
          <a:xfrm>
            <a:off x="3664496" y="2280320"/>
            <a:ext cx="8594240" cy="1080120"/>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grpSp>
        <p:nvGrpSpPr>
          <p:cNvPr id="17" name="グループ化 16"/>
          <p:cNvGrpSpPr/>
          <p:nvPr/>
        </p:nvGrpSpPr>
        <p:grpSpPr>
          <a:xfrm rot="10800000">
            <a:off x="3656311" y="3395280"/>
            <a:ext cx="8602425" cy="1084188"/>
            <a:chOff x="3656312" y="3864496"/>
            <a:chExt cx="4270478" cy="1084188"/>
          </a:xfrm>
        </p:grpSpPr>
        <p:sp>
          <p:nvSpPr>
            <p:cNvPr id="46" name="正方形/長方形 45"/>
            <p:cNvSpPr/>
            <p:nvPr/>
          </p:nvSpPr>
          <p:spPr>
            <a:xfrm>
              <a:off x="3656312" y="3864496"/>
              <a:ext cx="4270478" cy="1084188"/>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55" name="正方形/長方形 54"/>
            <p:cNvSpPr/>
            <p:nvPr/>
          </p:nvSpPr>
          <p:spPr>
            <a:xfrm>
              <a:off x="7668436" y="3864496"/>
              <a:ext cx="258354" cy="1084188"/>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grpSp>
      <p:sp>
        <p:nvSpPr>
          <p:cNvPr id="18" name="テキスト ボックス 17"/>
          <p:cNvSpPr txBox="1"/>
          <p:nvPr/>
        </p:nvSpPr>
        <p:spPr>
          <a:xfrm>
            <a:off x="3687090" y="2280320"/>
            <a:ext cx="461665" cy="1224136"/>
          </a:xfrm>
          <a:prstGeom prst="rect">
            <a:avLst/>
          </a:prstGeom>
          <a:noFill/>
        </p:spPr>
        <p:txBody>
          <a:bodyPr vert="eaVert" wrap="square" rtlCol="0">
            <a:spAutoFit/>
          </a:bodyPr>
          <a:lstStyle/>
          <a:p>
            <a:r>
              <a:rPr kumimoji="1" lang="ja-JP" altLang="en-US" sz="1800" dirty="0" smtClean="0">
                <a:latin typeface="Meiryo UI" panose="020B0604030504040204" pitchFamily="50" charset="-128"/>
                <a:ea typeface="Meiryo UI" panose="020B0604030504040204" pitchFamily="50" charset="-128"/>
                <a:cs typeface="Meiryo UI" panose="020B0604030504040204" pitchFamily="50" charset="-128"/>
              </a:rPr>
              <a:t>取組内容</a:t>
            </a:r>
          </a:p>
        </p:txBody>
      </p:sp>
      <p:sp>
        <p:nvSpPr>
          <p:cNvPr id="56" name="テキスト ボックス 55"/>
          <p:cNvSpPr txBox="1"/>
          <p:nvPr/>
        </p:nvSpPr>
        <p:spPr>
          <a:xfrm>
            <a:off x="3706887" y="3395280"/>
            <a:ext cx="461665" cy="1084189"/>
          </a:xfrm>
          <a:prstGeom prst="rect">
            <a:avLst/>
          </a:prstGeom>
          <a:noFill/>
        </p:spPr>
        <p:txBody>
          <a:bodyPr vert="eaVert" wrap="square" rtlCol="0">
            <a:spAutoFit/>
          </a:bodyPr>
          <a:lstStyle/>
          <a:p>
            <a:r>
              <a:rPr kumimoji="1" lang="ja-JP" altLang="en-US" sz="1800" dirty="0" smtClean="0">
                <a:latin typeface="Meiryo UI" panose="020B0604030504040204" pitchFamily="50" charset="-128"/>
                <a:ea typeface="Meiryo UI" panose="020B0604030504040204" pitchFamily="50" charset="-128"/>
                <a:cs typeface="Meiryo UI" panose="020B0604030504040204" pitchFamily="50" charset="-128"/>
              </a:rPr>
              <a:t>実施結果</a:t>
            </a:r>
          </a:p>
        </p:txBody>
      </p:sp>
      <p:sp>
        <p:nvSpPr>
          <p:cNvPr id="19" name="テキスト ボックス 18"/>
          <p:cNvSpPr txBox="1"/>
          <p:nvPr/>
        </p:nvSpPr>
        <p:spPr>
          <a:xfrm>
            <a:off x="7696945" y="1280340"/>
            <a:ext cx="5112567" cy="461665"/>
          </a:xfrm>
          <a:prstGeom prst="rect">
            <a:avLst/>
          </a:prstGeom>
          <a:noFill/>
        </p:spPr>
        <p:txBody>
          <a:bodyPr wrap="square" rtlCol="0">
            <a:spAutoFit/>
          </a:bodyPr>
          <a:lstStyle/>
          <a:p>
            <a:r>
              <a:rPr lang="ja-JP" altLang="en-US" sz="2400" dirty="0" smtClean="0">
                <a:latin typeface="Meiryo UI" panose="020B0604030504040204" pitchFamily="50" charset="-128"/>
                <a:ea typeface="Meiryo UI" panose="020B0604030504040204" pitchFamily="50" charset="-128"/>
                <a:cs typeface="Meiryo UI" panose="020B0604030504040204" pitchFamily="50" charset="-128"/>
              </a:rPr>
              <a:t>平成</a:t>
            </a:r>
            <a:r>
              <a:rPr lang="en-US" altLang="ja-JP" sz="2400" dirty="0" smtClean="0">
                <a:latin typeface="Meiryo UI" panose="020B0604030504040204" pitchFamily="50" charset="-128"/>
                <a:ea typeface="Meiryo UI" panose="020B0604030504040204" pitchFamily="50" charset="-128"/>
                <a:cs typeface="Meiryo UI" panose="020B0604030504040204" pitchFamily="50" charset="-128"/>
              </a:rPr>
              <a:t>29</a:t>
            </a:r>
            <a:r>
              <a:rPr lang="ja-JP" altLang="en-US" sz="2400" dirty="0" smtClean="0">
                <a:latin typeface="Meiryo UI" panose="020B0604030504040204" pitchFamily="50" charset="-128"/>
                <a:ea typeface="Meiryo UI" panose="020B0604030504040204" pitchFamily="50" charset="-128"/>
                <a:cs typeface="Meiryo UI" panose="020B0604030504040204" pitchFamily="50" charset="-128"/>
              </a:rPr>
              <a:t>年　</a:t>
            </a:r>
            <a:r>
              <a:rPr lang="en-US" altLang="ja-JP" sz="2400" dirty="0" smtClean="0">
                <a:latin typeface="Meiryo UI" panose="020B0604030504040204" pitchFamily="50" charset="-128"/>
                <a:ea typeface="Meiryo UI" panose="020B0604030504040204" pitchFamily="50" charset="-128"/>
                <a:cs typeface="Meiryo UI" panose="020B0604030504040204" pitchFamily="50" charset="-128"/>
              </a:rPr>
              <a:t>7/14</a:t>
            </a:r>
            <a:r>
              <a:rPr lang="ja-JP" altLang="en-US" sz="2400" dirty="0" smtClean="0">
                <a:latin typeface="Meiryo UI" panose="020B0604030504040204" pitchFamily="50" charset="-128"/>
                <a:ea typeface="Meiryo UI" panose="020B0604030504040204" pitchFamily="50" charset="-128"/>
                <a:cs typeface="Meiryo UI" panose="020B0604030504040204" pitchFamily="50" charset="-128"/>
              </a:rPr>
              <a:t>（土）・</a:t>
            </a:r>
            <a:r>
              <a:rPr lang="en-US" altLang="ja-JP" sz="2400" dirty="0" smtClean="0">
                <a:latin typeface="Meiryo UI" panose="020B0604030504040204" pitchFamily="50" charset="-128"/>
                <a:ea typeface="Meiryo UI" panose="020B0604030504040204" pitchFamily="50" charset="-128"/>
                <a:cs typeface="Meiryo UI" panose="020B0604030504040204" pitchFamily="50" charset="-128"/>
              </a:rPr>
              <a:t>15</a:t>
            </a:r>
            <a:r>
              <a:rPr lang="ja-JP" altLang="en-US" sz="2400" dirty="0" smtClean="0">
                <a:latin typeface="Meiryo UI" panose="020B0604030504040204" pitchFamily="50" charset="-128"/>
                <a:ea typeface="Meiryo UI" panose="020B0604030504040204" pitchFamily="50" charset="-128"/>
                <a:cs typeface="Meiryo UI" panose="020B0604030504040204" pitchFamily="50" charset="-128"/>
              </a:rPr>
              <a:t>（日）</a:t>
            </a:r>
            <a:endParaRPr lang="en-US" altLang="ja-JP" sz="24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42" name="テキスト ボックス 41"/>
          <p:cNvSpPr txBox="1"/>
          <p:nvPr/>
        </p:nvSpPr>
        <p:spPr>
          <a:xfrm>
            <a:off x="594632" y="8466038"/>
            <a:ext cx="11350783" cy="338554"/>
          </a:xfrm>
          <a:prstGeom prst="rect">
            <a:avLst/>
          </a:prstGeom>
          <a:noFill/>
        </p:spPr>
        <p:txBody>
          <a:bodyPr wrap="square" rtlCol="0">
            <a:spAutoFit/>
          </a:bodyPr>
          <a:lstStyle/>
          <a:p>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　　</a:t>
            </a:r>
            <a:endParaRPr lang="en-US" altLang="ja-JP" sz="1600" dirty="0" smtClean="0">
              <a:latin typeface="Meiryo UI" panose="020B0604030504040204" pitchFamily="50" charset="-128"/>
              <a:ea typeface="Meiryo UI" panose="020B0604030504040204" pitchFamily="50" charset="-128"/>
              <a:cs typeface="Meiryo UI" panose="020B0604030504040204" pitchFamily="50" charset="-128"/>
            </a:endParaRPr>
          </a:p>
        </p:txBody>
      </p:sp>
      <p:sp>
        <p:nvSpPr>
          <p:cNvPr id="3" name="テキスト ボックス 2"/>
          <p:cNvSpPr txBox="1"/>
          <p:nvPr/>
        </p:nvSpPr>
        <p:spPr>
          <a:xfrm>
            <a:off x="558843" y="1704256"/>
            <a:ext cx="10522477" cy="523220"/>
          </a:xfrm>
          <a:prstGeom prst="rect">
            <a:avLst/>
          </a:prstGeom>
          <a:noFill/>
        </p:spPr>
        <p:txBody>
          <a:bodyPr wrap="square" rtlCol="0">
            <a:spAutoFit/>
          </a:bodyPr>
          <a:lstStyle/>
          <a:p>
            <a:r>
              <a:rPr lang="ja-JP" altLang="en-US" sz="2800" b="1" u="sng" dirty="0">
                <a:latin typeface="Meiryo UI" panose="020B0604030504040204" pitchFamily="50" charset="-128"/>
                <a:ea typeface="Meiryo UI" panose="020B0604030504040204" pitchFamily="50" charset="-128"/>
                <a:cs typeface="Meiryo UI" panose="020B0604030504040204" pitchFamily="50" charset="-128"/>
              </a:rPr>
              <a:t>狙い</a:t>
            </a:r>
            <a:r>
              <a:rPr kumimoji="1" lang="ja-JP" altLang="en-US" sz="2800" b="1" u="sng" dirty="0" smtClean="0">
                <a:latin typeface="Meiryo UI" panose="020B0604030504040204" pitchFamily="50" charset="-128"/>
                <a:ea typeface="Meiryo UI" panose="020B0604030504040204" pitchFamily="50" charset="-128"/>
                <a:cs typeface="Meiryo UI" panose="020B0604030504040204" pitchFamily="50" charset="-128"/>
              </a:rPr>
              <a:t>：若年層の入職率回復に向け</a:t>
            </a:r>
            <a:r>
              <a:rPr lang="ja-JP" altLang="en-US" sz="2800" b="1" u="sng" dirty="0" smtClean="0">
                <a:latin typeface="Meiryo UI" panose="020B0604030504040204" pitchFamily="50" charset="-128"/>
                <a:ea typeface="Meiryo UI" panose="020B0604030504040204" pitchFamily="50" charset="-128"/>
                <a:cs typeface="Meiryo UI" panose="020B0604030504040204" pitchFamily="50" charset="-128"/>
              </a:rPr>
              <a:t>た取組み</a:t>
            </a:r>
            <a:endParaRPr kumimoji="1" lang="ja-JP" altLang="en-US" sz="2800" b="1" u="sng" dirty="0" smtClean="0">
              <a:latin typeface="Meiryo UI" panose="020B0604030504040204" pitchFamily="50" charset="-128"/>
              <a:ea typeface="Meiryo UI" panose="020B0604030504040204" pitchFamily="50" charset="-128"/>
              <a:cs typeface="Meiryo UI" panose="020B0604030504040204" pitchFamily="50" charset="-128"/>
            </a:endParaRPr>
          </a:p>
        </p:txBody>
      </p:sp>
      <p:sp>
        <p:nvSpPr>
          <p:cNvPr id="74" name="テキスト ボックス 73"/>
          <p:cNvSpPr txBox="1"/>
          <p:nvPr/>
        </p:nvSpPr>
        <p:spPr>
          <a:xfrm>
            <a:off x="640160" y="4660066"/>
            <a:ext cx="6264696" cy="472119"/>
          </a:xfrm>
          <a:prstGeom prst="rect">
            <a:avLst/>
          </a:prstGeom>
          <a:noFill/>
          <a:ln>
            <a:solidFill>
              <a:schemeClr val="tx1"/>
            </a:solidFill>
          </a:ln>
        </p:spPr>
        <p:txBody>
          <a:bodyPr wrap="square" rtlCol="0">
            <a:spAutoFit/>
          </a:bodyPr>
          <a:lstStyle/>
          <a:p>
            <a:r>
              <a:rPr lang="ja-JP" altLang="en-US" sz="2400" dirty="0">
                <a:latin typeface="Meiryo UI" panose="020B0604030504040204" pitchFamily="50" charset="-128"/>
                <a:ea typeface="Meiryo UI" panose="020B0604030504040204" pitchFamily="50" charset="-128"/>
                <a:cs typeface="Meiryo UI" panose="020B0604030504040204" pitchFamily="50" charset="-128"/>
              </a:rPr>
              <a:t>建築の現場見学会の実施</a:t>
            </a:r>
          </a:p>
        </p:txBody>
      </p:sp>
      <p:sp>
        <p:nvSpPr>
          <p:cNvPr id="75" name="正方形/長方形 74"/>
          <p:cNvSpPr/>
          <p:nvPr/>
        </p:nvSpPr>
        <p:spPr>
          <a:xfrm>
            <a:off x="3639208" y="5697795"/>
            <a:ext cx="512240" cy="1082154"/>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76" name="正方形/長方形 75"/>
          <p:cNvSpPr/>
          <p:nvPr/>
        </p:nvSpPr>
        <p:spPr>
          <a:xfrm>
            <a:off x="3639208" y="5697795"/>
            <a:ext cx="8594240" cy="1080120"/>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grpSp>
        <p:nvGrpSpPr>
          <p:cNvPr id="77" name="グループ化 76"/>
          <p:cNvGrpSpPr/>
          <p:nvPr/>
        </p:nvGrpSpPr>
        <p:grpSpPr>
          <a:xfrm rot="10800000">
            <a:off x="3631023" y="6812755"/>
            <a:ext cx="8602425" cy="1084188"/>
            <a:chOff x="3656312" y="3864496"/>
            <a:chExt cx="4270478" cy="1084188"/>
          </a:xfrm>
        </p:grpSpPr>
        <p:sp>
          <p:nvSpPr>
            <p:cNvPr id="78" name="正方形/長方形 77"/>
            <p:cNvSpPr/>
            <p:nvPr/>
          </p:nvSpPr>
          <p:spPr>
            <a:xfrm>
              <a:off x="3656312" y="3864496"/>
              <a:ext cx="4270478" cy="1084188"/>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79" name="正方形/長方形 78"/>
            <p:cNvSpPr/>
            <p:nvPr/>
          </p:nvSpPr>
          <p:spPr>
            <a:xfrm>
              <a:off x="7668436" y="3864496"/>
              <a:ext cx="258354" cy="1084188"/>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grpSp>
      <p:sp>
        <p:nvSpPr>
          <p:cNvPr id="80" name="テキスト ボックス 79"/>
          <p:cNvSpPr txBox="1"/>
          <p:nvPr/>
        </p:nvSpPr>
        <p:spPr>
          <a:xfrm>
            <a:off x="3661802" y="5697795"/>
            <a:ext cx="461665" cy="1224136"/>
          </a:xfrm>
          <a:prstGeom prst="rect">
            <a:avLst/>
          </a:prstGeom>
          <a:noFill/>
        </p:spPr>
        <p:txBody>
          <a:bodyPr vert="eaVert" wrap="square" rtlCol="0">
            <a:spAutoFit/>
          </a:bodyPr>
          <a:lstStyle/>
          <a:p>
            <a:r>
              <a:rPr kumimoji="1" lang="ja-JP" altLang="en-US" sz="1800" dirty="0" smtClean="0">
                <a:latin typeface="Meiryo UI" panose="020B0604030504040204" pitchFamily="50" charset="-128"/>
                <a:ea typeface="Meiryo UI" panose="020B0604030504040204" pitchFamily="50" charset="-128"/>
                <a:cs typeface="Meiryo UI" panose="020B0604030504040204" pitchFamily="50" charset="-128"/>
              </a:rPr>
              <a:t>取組内容</a:t>
            </a:r>
          </a:p>
        </p:txBody>
      </p:sp>
      <p:sp>
        <p:nvSpPr>
          <p:cNvPr id="81" name="テキスト ボックス 80"/>
          <p:cNvSpPr txBox="1"/>
          <p:nvPr/>
        </p:nvSpPr>
        <p:spPr>
          <a:xfrm>
            <a:off x="3681599" y="6812755"/>
            <a:ext cx="461665" cy="1084189"/>
          </a:xfrm>
          <a:prstGeom prst="rect">
            <a:avLst/>
          </a:prstGeom>
          <a:noFill/>
        </p:spPr>
        <p:txBody>
          <a:bodyPr vert="eaVert" wrap="square" rtlCol="0">
            <a:spAutoFit/>
          </a:bodyPr>
          <a:lstStyle/>
          <a:p>
            <a:r>
              <a:rPr kumimoji="1" lang="ja-JP" altLang="en-US" sz="1800" dirty="0" smtClean="0">
                <a:latin typeface="Meiryo UI" panose="020B0604030504040204" pitchFamily="50" charset="-128"/>
                <a:ea typeface="Meiryo UI" panose="020B0604030504040204" pitchFamily="50" charset="-128"/>
                <a:cs typeface="Meiryo UI" panose="020B0604030504040204" pitchFamily="50" charset="-128"/>
              </a:rPr>
              <a:t>実施結果</a:t>
            </a:r>
          </a:p>
        </p:txBody>
      </p:sp>
      <p:sp>
        <p:nvSpPr>
          <p:cNvPr id="82" name="テキスト ボックス 81"/>
          <p:cNvSpPr txBox="1"/>
          <p:nvPr/>
        </p:nvSpPr>
        <p:spPr>
          <a:xfrm>
            <a:off x="7768953" y="4656584"/>
            <a:ext cx="5112567" cy="461665"/>
          </a:xfrm>
          <a:prstGeom prst="rect">
            <a:avLst/>
          </a:prstGeom>
          <a:noFill/>
        </p:spPr>
        <p:txBody>
          <a:bodyPr wrap="square" rtlCol="0">
            <a:spAutoFit/>
          </a:bodyPr>
          <a:lstStyle/>
          <a:p>
            <a:r>
              <a:rPr lang="ja-JP" altLang="en-US" sz="2400" dirty="0" smtClean="0">
                <a:latin typeface="Meiryo UI" panose="020B0604030504040204" pitchFamily="50" charset="-128"/>
                <a:ea typeface="Meiryo UI" panose="020B0604030504040204" pitchFamily="50" charset="-128"/>
                <a:cs typeface="Meiryo UI" panose="020B0604030504040204" pitchFamily="50" charset="-128"/>
              </a:rPr>
              <a:t>平成</a:t>
            </a:r>
            <a:r>
              <a:rPr lang="en-US" altLang="ja-JP" sz="2400" dirty="0" smtClean="0">
                <a:latin typeface="Meiryo UI" panose="020B0604030504040204" pitchFamily="50" charset="-128"/>
                <a:ea typeface="Meiryo UI" panose="020B0604030504040204" pitchFamily="50" charset="-128"/>
                <a:cs typeface="Meiryo UI" panose="020B0604030504040204" pitchFamily="50" charset="-128"/>
              </a:rPr>
              <a:t>30</a:t>
            </a:r>
            <a:r>
              <a:rPr lang="ja-JP" altLang="en-US" sz="2400" smtClean="0">
                <a:latin typeface="Meiryo UI" panose="020B0604030504040204" pitchFamily="50" charset="-128"/>
                <a:ea typeface="Meiryo UI" panose="020B0604030504040204" pitchFamily="50" charset="-128"/>
                <a:cs typeface="Meiryo UI" panose="020B0604030504040204" pitchFamily="50" charset="-128"/>
              </a:rPr>
              <a:t>年　</a:t>
            </a:r>
            <a:r>
              <a:rPr lang="en-US" altLang="ja-JP" sz="2400" smtClean="0">
                <a:latin typeface="Meiryo UI" panose="020B0604030504040204" pitchFamily="50" charset="-128"/>
                <a:ea typeface="Meiryo UI" panose="020B0604030504040204" pitchFamily="50" charset="-128"/>
                <a:cs typeface="Meiryo UI" panose="020B0604030504040204" pitchFamily="50" charset="-128"/>
              </a:rPr>
              <a:t>2</a:t>
            </a:r>
            <a:r>
              <a:rPr lang="ja-JP" altLang="en-US" sz="2400" dirty="0" smtClean="0">
                <a:latin typeface="Meiryo UI" panose="020B0604030504040204" pitchFamily="50" charset="-128"/>
                <a:ea typeface="Meiryo UI" panose="020B0604030504040204" pitchFamily="50" charset="-128"/>
                <a:cs typeface="Meiryo UI" panose="020B0604030504040204" pitchFamily="50" charset="-128"/>
              </a:rPr>
              <a:t>月</a:t>
            </a:r>
            <a:r>
              <a:rPr lang="en-US" altLang="ja-JP" sz="2400" dirty="0" smtClean="0">
                <a:latin typeface="Meiryo UI" panose="020B0604030504040204" pitchFamily="50" charset="-128"/>
                <a:ea typeface="Meiryo UI" panose="020B0604030504040204" pitchFamily="50" charset="-128"/>
                <a:cs typeface="Meiryo UI" panose="020B0604030504040204" pitchFamily="50" charset="-128"/>
              </a:rPr>
              <a:t>7</a:t>
            </a:r>
            <a:r>
              <a:rPr lang="ja-JP" altLang="en-US" sz="2400" dirty="0" smtClean="0">
                <a:latin typeface="Meiryo UI" panose="020B0604030504040204" pitchFamily="50" charset="-128"/>
                <a:ea typeface="Meiryo UI" panose="020B0604030504040204" pitchFamily="50" charset="-128"/>
                <a:cs typeface="Meiryo UI" panose="020B0604030504040204" pitchFamily="50" charset="-128"/>
              </a:rPr>
              <a:t>日（水）</a:t>
            </a:r>
            <a:endParaRPr lang="en-US" altLang="ja-JP" sz="24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86" name="テキスト ボックス 85"/>
          <p:cNvSpPr txBox="1"/>
          <p:nvPr/>
        </p:nvSpPr>
        <p:spPr>
          <a:xfrm>
            <a:off x="630851" y="5121731"/>
            <a:ext cx="10522477" cy="523220"/>
          </a:xfrm>
          <a:prstGeom prst="rect">
            <a:avLst/>
          </a:prstGeom>
          <a:noFill/>
        </p:spPr>
        <p:txBody>
          <a:bodyPr wrap="square" rtlCol="0">
            <a:spAutoFit/>
          </a:bodyPr>
          <a:lstStyle/>
          <a:p>
            <a:r>
              <a:rPr lang="ja-JP" altLang="en-US" sz="2800" b="1" u="sng" dirty="0">
                <a:latin typeface="Meiryo UI" panose="020B0604030504040204" pitchFamily="50" charset="-128"/>
                <a:ea typeface="Meiryo UI" panose="020B0604030504040204" pitchFamily="50" charset="-128"/>
                <a:cs typeface="Meiryo UI" panose="020B0604030504040204" pitchFamily="50" charset="-128"/>
              </a:rPr>
              <a:t>狙い</a:t>
            </a:r>
            <a:r>
              <a:rPr kumimoji="1" lang="ja-JP" altLang="en-US" sz="2800" b="1" u="sng" dirty="0" smtClean="0">
                <a:latin typeface="Meiryo UI" panose="020B0604030504040204" pitchFamily="50" charset="-128"/>
                <a:ea typeface="Meiryo UI" panose="020B0604030504040204" pitchFamily="50" charset="-128"/>
                <a:cs typeface="Meiryo UI" panose="020B0604030504040204" pitchFamily="50" charset="-128"/>
              </a:rPr>
              <a:t>：建設業への理解</a:t>
            </a:r>
          </a:p>
        </p:txBody>
      </p:sp>
      <p:sp>
        <p:nvSpPr>
          <p:cNvPr id="57" name="正方形/長方形 56"/>
          <p:cNvSpPr/>
          <p:nvPr/>
        </p:nvSpPr>
        <p:spPr>
          <a:xfrm>
            <a:off x="603095" y="2227476"/>
            <a:ext cx="2924605" cy="2308324"/>
          </a:xfrm>
          <a:prstGeom prst="rect">
            <a:avLst/>
          </a:prstGeom>
          <a:solidFill>
            <a:schemeClr val="bg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smtClean="0">
                <a:solidFill>
                  <a:schemeClr val="tx1"/>
                </a:solidFill>
              </a:rPr>
              <a:t>写真</a:t>
            </a:r>
            <a:endParaRPr kumimoji="1" lang="ja-JP" altLang="en-US" dirty="0">
              <a:solidFill>
                <a:schemeClr val="tx1"/>
              </a:solidFill>
            </a:endParaRPr>
          </a:p>
        </p:txBody>
      </p:sp>
      <p:sp>
        <p:nvSpPr>
          <p:cNvPr id="59" name="正方形/長方形 58"/>
          <p:cNvSpPr/>
          <p:nvPr/>
        </p:nvSpPr>
        <p:spPr>
          <a:xfrm>
            <a:off x="640160" y="5674252"/>
            <a:ext cx="2924605" cy="2308324"/>
          </a:xfrm>
          <a:prstGeom prst="rect">
            <a:avLst/>
          </a:prstGeom>
          <a:solidFill>
            <a:schemeClr val="bg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smtClean="0">
                <a:solidFill>
                  <a:schemeClr val="tx1"/>
                </a:solidFill>
              </a:rPr>
              <a:t>写真</a:t>
            </a:r>
            <a:endParaRPr kumimoji="1" lang="ja-JP" altLang="en-US" dirty="0">
              <a:solidFill>
                <a:schemeClr val="tx1"/>
              </a:solidFill>
            </a:endParaRPr>
          </a:p>
        </p:txBody>
      </p:sp>
      <p:sp>
        <p:nvSpPr>
          <p:cNvPr id="5" name="正方形/長方形 4"/>
          <p:cNvSpPr/>
          <p:nvPr/>
        </p:nvSpPr>
        <p:spPr>
          <a:xfrm>
            <a:off x="4227312" y="2365102"/>
            <a:ext cx="8006136" cy="923330"/>
          </a:xfrm>
          <a:prstGeom prst="rect">
            <a:avLst/>
          </a:prstGeom>
        </p:spPr>
        <p:txBody>
          <a:bodyPr wrap="square">
            <a:spAutoFit/>
          </a:bodyPr>
          <a:lstStyle/>
          <a:p>
            <a:r>
              <a:rPr lang="ja-JP" altLang="en-US" sz="1800" dirty="0" smtClean="0"/>
              <a:t>広く</a:t>
            </a:r>
            <a:r>
              <a:rPr lang="ja-JP" altLang="en-US" sz="1800" dirty="0"/>
              <a:t>子供から大人の方々に、専門工事業の様々な職種（左官、型枠、鉄筋、大工、内装、塗装、防水、測量等）体験してもらうことによって、モノづくりの魅力、やりがいや楽しさを伝える「体験型イベント」を</a:t>
            </a:r>
            <a:r>
              <a:rPr lang="ja-JP" altLang="en-US" sz="1800" dirty="0" smtClean="0"/>
              <a:t>実施した。　　</a:t>
            </a:r>
            <a:r>
              <a:rPr lang="ja-JP" altLang="en-US" sz="1600" dirty="0"/>
              <a:t>場所：花博記念公園 </a:t>
            </a:r>
            <a:r>
              <a:rPr lang="ja-JP" altLang="en-US" sz="1600" dirty="0" smtClean="0"/>
              <a:t>ハナミズキホール</a:t>
            </a:r>
            <a:endParaRPr lang="ja-JP" altLang="en-US" sz="1800" dirty="0"/>
          </a:p>
        </p:txBody>
      </p:sp>
      <p:sp>
        <p:nvSpPr>
          <p:cNvPr id="6" name="正方形/長方形 5"/>
          <p:cNvSpPr/>
          <p:nvPr/>
        </p:nvSpPr>
        <p:spPr>
          <a:xfrm>
            <a:off x="4207517" y="3407936"/>
            <a:ext cx="7953923" cy="1107996"/>
          </a:xfrm>
          <a:prstGeom prst="rect">
            <a:avLst/>
          </a:prstGeom>
        </p:spPr>
        <p:txBody>
          <a:bodyPr wrap="square">
            <a:spAutoFit/>
          </a:bodyPr>
          <a:lstStyle/>
          <a:p>
            <a:r>
              <a:rPr lang="zh-CN" altLang="en-US" sz="1800" dirty="0" smtClean="0">
                <a:latin typeface="MS-Mincho"/>
              </a:rPr>
              <a:t>来場者数</a:t>
            </a:r>
            <a:r>
              <a:rPr lang="ja-JP" altLang="en-US" sz="1800" dirty="0" smtClean="0">
                <a:latin typeface="MS-Mincho"/>
              </a:rPr>
              <a:t>：</a:t>
            </a:r>
            <a:r>
              <a:rPr lang="zh-CN" altLang="en-US" sz="1800" dirty="0" smtClean="0">
                <a:latin typeface="MS-Mincho"/>
              </a:rPr>
              <a:t>２，２９４人</a:t>
            </a:r>
            <a:endParaRPr lang="en-US" altLang="zh-CN" sz="1800" dirty="0" smtClean="0">
              <a:latin typeface="MS-Mincho"/>
            </a:endParaRPr>
          </a:p>
          <a:p>
            <a:r>
              <a:rPr lang="ja-JP" altLang="en-US" sz="1600" dirty="0" smtClean="0"/>
              <a:t>体験</a:t>
            </a:r>
            <a:r>
              <a:rPr lang="ja-JP" altLang="en-US" sz="1600" dirty="0"/>
              <a:t>や展示を通して建設業への</a:t>
            </a:r>
            <a:r>
              <a:rPr lang="ja-JP" altLang="en-US" sz="1600" dirty="0" smtClean="0"/>
              <a:t>理解を</a:t>
            </a:r>
            <a:r>
              <a:rPr lang="ja-JP" altLang="en-US" sz="1600" dirty="0"/>
              <a:t>深めて</a:t>
            </a:r>
            <a:r>
              <a:rPr lang="ja-JP" altLang="en-US" sz="1600" dirty="0" smtClean="0"/>
              <a:t>頂くとともに、左官</a:t>
            </a:r>
            <a:r>
              <a:rPr lang="ja-JP" altLang="en-US" sz="1600" dirty="0"/>
              <a:t>材料</a:t>
            </a:r>
            <a:r>
              <a:rPr lang="en-US" altLang="ja-JP" sz="1600" dirty="0"/>
              <a:t>(</a:t>
            </a:r>
            <a:r>
              <a:rPr lang="ja-JP" altLang="en-US" sz="1600" dirty="0"/>
              <a:t>漆喰</a:t>
            </a:r>
            <a:r>
              <a:rPr lang="en-US" altLang="ja-JP" sz="1600" dirty="0"/>
              <a:t>)</a:t>
            </a:r>
            <a:r>
              <a:rPr lang="ja-JP" altLang="en-US" sz="1600" dirty="0"/>
              <a:t>で制作されたフレスコ画のアート展、若手左官壁塗り競技大会、</a:t>
            </a:r>
            <a:r>
              <a:rPr lang="ja-JP" altLang="en-US" sz="1600" dirty="0" smtClean="0"/>
              <a:t>一般参加型</a:t>
            </a:r>
            <a:r>
              <a:rPr lang="ja-JP" altLang="en-US" sz="1600" dirty="0"/>
              <a:t>のカンナ削り競争、丸太切り競争等、楽しみながら建築・土木の仕事に触れる来場者</a:t>
            </a:r>
            <a:r>
              <a:rPr lang="ja-JP" altLang="en-US" sz="1600" dirty="0" smtClean="0"/>
              <a:t>でにぎわった。</a:t>
            </a:r>
            <a:endParaRPr lang="ja-JP" altLang="en-US" sz="1600" dirty="0"/>
          </a:p>
        </p:txBody>
      </p:sp>
      <p:pic>
        <p:nvPicPr>
          <p:cNvPr id="7" name="図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01962" y="2272535"/>
            <a:ext cx="2956517" cy="2217388"/>
          </a:xfrm>
          <a:prstGeom prst="rect">
            <a:avLst/>
          </a:prstGeom>
        </p:spPr>
      </p:pic>
      <p:sp>
        <p:nvSpPr>
          <p:cNvPr id="8" name="正方形/長方形 7"/>
          <p:cNvSpPr/>
          <p:nvPr/>
        </p:nvSpPr>
        <p:spPr>
          <a:xfrm>
            <a:off x="4143264" y="5880720"/>
            <a:ext cx="8090184" cy="646331"/>
          </a:xfrm>
          <a:prstGeom prst="rect">
            <a:avLst/>
          </a:prstGeom>
        </p:spPr>
        <p:txBody>
          <a:bodyPr wrap="square">
            <a:spAutoFit/>
          </a:bodyPr>
          <a:lstStyle/>
          <a:p>
            <a:r>
              <a:rPr lang="ja-JP" altLang="en-US" sz="1800" dirty="0"/>
              <a:t>工科高等学校等の教員を対象に</a:t>
            </a:r>
            <a:r>
              <a:rPr lang="ja-JP" altLang="en-US" sz="1800" dirty="0" smtClean="0"/>
              <a:t>、実際の建築現場ではどう</a:t>
            </a:r>
            <a:r>
              <a:rPr lang="ja-JP" altLang="en-US" sz="1800" dirty="0"/>
              <a:t>いう仕事をしている</a:t>
            </a:r>
            <a:r>
              <a:rPr lang="ja-JP" altLang="en-US" sz="1800" dirty="0" smtClean="0"/>
              <a:t>のかを生徒に伝えていただくこと</a:t>
            </a:r>
            <a:r>
              <a:rPr lang="ja-JP" altLang="en-US" sz="1800" dirty="0"/>
              <a:t>を目的として見学会を</a:t>
            </a:r>
            <a:r>
              <a:rPr lang="ja-JP" altLang="en-US" sz="1800" dirty="0" smtClean="0"/>
              <a:t>開催</a:t>
            </a:r>
            <a:r>
              <a:rPr lang="ja-JP" altLang="en-US" sz="1800" dirty="0"/>
              <a:t>した。　</a:t>
            </a:r>
            <a:r>
              <a:rPr lang="ja-JP" altLang="en-US" sz="1600" dirty="0" smtClean="0"/>
              <a:t>場所</a:t>
            </a:r>
            <a:r>
              <a:rPr lang="ja-JP" altLang="en-US" sz="1600" dirty="0"/>
              <a:t>：読売テレビ新社屋ビル</a:t>
            </a:r>
            <a:r>
              <a:rPr lang="ja-JP" altLang="en-US" sz="1600" dirty="0" smtClean="0"/>
              <a:t>計画</a:t>
            </a:r>
            <a:endParaRPr lang="ja-JP" altLang="en-US" sz="1600" dirty="0"/>
          </a:p>
        </p:txBody>
      </p:sp>
      <p:sp>
        <p:nvSpPr>
          <p:cNvPr id="9" name="正方形/長方形 8"/>
          <p:cNvSpPr/>
          <p:nvPr/>
        </p:nvSpPr>
        <p:spPr>
          <a:xfrm>
            <a:off x="4169823" y="6758171"/>
            <a:ext cx="7991618" cy="1138773"/>
          </a:xfrm>
          <a:prstGeom prst="rect">
            <a:avLst/>
          </a:prstGeom>
        </p:spPr>
        <p:txBody>
          <a:bodyPr wrap="square">
            <a:spAutoFit/>
          </a:bodyPr>
          <a:lstStyle/>
          <a:p>
            <a:r>
              <a:rPr lang="ja-JP" altLang="en-US" sz="1800" dirty="0" smtClean="0"/>
              <a:t>大阪市立工芸高校・都島工業高校・都島第二工業高校の教員</a:t>
            </a:r>
            <a:r>
              <a:rPr lang="en-US" altLang="ja-JP" sz="1800" dirty="0" smtClean="0"/>
              <a:t>16</a:t>
            </a:r>
            <a:r>
              <a:rPr lang="ja-JP" altLang="en-US" sz="1800" dirty="0" smtClean="0"/>
              <a:t>人、事務局</a:t>
            </a:r>
            <a:r>
              <a:rPr lang="en-US" altLang="ja-JP" sz="1800" dirty="0" smtClean="0"/>
              <a:t>2</a:t>
            </a:r>
            <a:r>
              <a:rPr lang="ja-JP" altLang="en-US" sz="1800" dirty="0"/>
              <a:t>人</a:t>
            </a:r>
            <a:r>
              <a:rPr lang="ja-JP" altLang="en-US" sz="1800" dirty="0" smtClean="0"/>
              <a:t>　計</a:t>
            </a:r>
            <a:r>
              <a:rPr lang="en-US" altLang="ja-JP" sz="1800" dirty="0" smtClean="0"/>
              <a:t>18</a:t>
            </a:r>
            <a:r>
              <a:rPr lang="ja-JP" altLang="en-US" sz="1800" dirty="0" smtClean="0"/>
              <a:t>人</a:t>
            </a:r>
            <a:endParaRPr lang="en-US" altLang="ja-JP" sz="1800" dirty="0" smtClean="0"/>
          </a:p>
          <a:p>
            <a:r>
              <a:rPr lang="ja-JP" altLang="en-US" sz="1600" dirty="0" smtClean="0"/>
              <a:t>実際の建築現場を見ることで、建設業とはどういう仕事をしているのか理解が深まった。生徒へ仕事の内容を伝えるとともに、職種志向の拡大や</a:t>
            </a:r>
            <a:r>
              <a:rPr lang="ja-JP" altLang="en-US" sz="1600" dirty="0"/>
              <a:t>就職</a:t>
            </a:r>
            <a:r>
              <a:rPr lang="ja-JP" altLang="en-US" sz="1600" dirty="0" smtClean="0"/>
              <a:t>希望へつ</a:t>
            </a:r>
            <a:r>
              <a:rPr lang="ja-JP" altLang="en-US" sz="1600" dirty="0"/>
              <a:t>な</a:t>
            </a:r>
            <a:r>
              <a:rPr lang="ja-JP" altLang="en-US" sz="1600" dirty="0" smtClean="0"/>
              <a:t>げていこうと感じることができた。</a:t>
            </a:r>
            <a:endParaRPr lang="ja-JP" altLang="en-US" sz="1600" dirty="0"/>
          </a:p>
        </p:txBody>
      </p:sp>
      <p:pic>
        <p:nvPicPr>
          <p:cNvPr id="10" name="図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37201" y="5735341"/>
            <a:ext cx="2907576" cy="2180682"/>
          </a:xfrm>
          <a:prstGeom prst="rect">
            <a:avLst/>
          </a:prstGeom>
        </p:spPr>
      </p:pic>
      <p:sp>
        <p:nvSpPr>
          <p:cNvPr id="37" name="テキスト ボックス 36"/>
          <p:cNvSpPr txBox="1"/>
          <p:nvPr/>
        </p:nvSpPr>
        <p:spPr>
          <a:xfrm>
            <a:off x="496144" y="8536305"/>
            <a:ext cx="11555196" cy="584775"/>
          </a:xfrm>
          <a:prstGeom prst="rect">
            <a:avLst/>
          </a:prstGeom>
          <a:noFill/>
        </p:spPr>
        <p:txBody>
          <a:bodyPr wrap="square" rtlCol="0">
            <a:spAutoFit/>
          </a:bodyPr>
          <a:lstStyle/>
          <a:p>
            <a:r>
              <a:rPr lang="en-US" altLang="ja-JP" sz="1600" dirty="0" smtClean="0">
                <a:latin typeface="Meiryo UI" panose="020B0604030504040204" pitchFamily="50" charset="-128"/>
                <a:ea typeface="Meiryo UI" panose="020B0604030504040204" pitchFamily="50" charset="-128"/>
                <a:cs typeface="Meiryo UI" panose="020B0604030504040204" pitchFamily="50" charset="-128"/>
              </a:rPr>
              <a:t>30</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年度も引き続き、</a:t>
            </a:r>
            <a:r>
              <a:rPr lang="ja-JP" altLang="en-US" sz="1600" dirty="0" smtClean="0"/>
              <a:t>若年</a:t>
            </a:r>
            <a:r>
              <a:rPr lang="ja-JP" altLang="en-US" sz="1600" dirty="0"/>
              <a:t>技能者の人材確保・育成を</a:t>
            </a:r>
            <a:r>
              <a:rPr lang="ja-JP" altLang="en-US" sz="1600" dirty="0" smtClean="0"/>
              <a:t>目指して、建設業</a:t>
            </a:r>
            <a:r>
              <a:rPr lang="ja-JP" altLang="en-US" sz="1600" dirty="0"/>
              <a:t>における専門工事業の</a:t>
            </a:r>
            <a:r>
              <a:rPr lang="ja-JP" altLang="en-US" sz="1600" dirty="0" smtClean="0"/>
              <a:t>仕事の理解、モノづくり</a:t>
            </a:r>
            <a:r>
              <a:rPr lang="ja-JP" altLang="en-US" sz="1600" dirty="0"/>
              <a:t>の</a:t>
            </a:r>
            <a:r>
              <a:rPr lang="ja-JP" altLang="en-US" sz="1600" dirty="0" smtClean="0"/>
              <a:t>魅力、やりがいや楽しさを</a:t>
            </a:r>
            <a:r>
              <a:rPr lang="ja-JP" altLang="en-US" sz="1600" dirty="0"/>
              <a:t>伝えるとともに</a:t>
            </a:r>
            <a:r>
              <a:rPr lang="ja-JP" altLang="en-US" sz="1600" dirty="0" smtClean="0"/>
              <a:t>、若手</a:t>
            </a:r>
            <a:r>
              <a:rPr lang="ja-JP" altLang="en-US" sz="1600" dirty="0"/>
              <a:t>職人の入職促進の</a:t>
            </a:r>
            <a:r>
              <a:rPr lang="ja-JP" altLang="en-US" sz="1600" dirty="0" smtClean="0"/>
              <a:t>契機となる</a:t>
            </a:r>
            <a:r>
              <a:rPr lang="ja-JP" altLang="en-US" sz="1600" smtClean="0"/>
              <a:t>よう「</a:t>
            </a:r>
            <a:r>
              <a:rPr lang="ja-JP" altLang="en-US" sz="1600">
                <a:latin typeface="Meiryo UI" panose="020B0604030504040204" pitchFamily="50" charset="-128"/>
                <a:ea typeface="Meiryo UI" panose="020B0604030504040204" pitchFamily="50" charset="-128"/>
              </a:rPr>
              <a:t>建築</a:t>
            </a:r>
            <a:r>
              <a:rPr lang="ja-JP" altLang="en-US" sz="160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土木技能体験</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フェア」および教員等を対象とした現場見学会を実施したい。</a:t>
            </a:r>
            <a:endParaRPr lang="en-US" altLang="ja-JP" sz="16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39" name="スライド番号プレースホルダー 11"/>
          <p:cNvSpPr>
            <a:spLocks noGrp="1"/>
          </p:cNvSpPr>
          <p:nvPr>
            <p:ph type="sldNum" sz="quarter" idx="12"/>
          </p:nvPr>
        </p:nvSpPr>
        <p:spPr>
          <a:xfrm>
            <a:off x="12161440" y="8863066"/>
            <a:ext cx="461457" cy="511175"/>
          </a:xfrm>
        </p:spPr>
        <p:txBody>
          <a:bodyPr/>
          <a:lstStyle/>
          <a:p>
            <a:fld id="{8159DC74-970D-4DF8-B9D4-640D883DB434}" type="slidenum">
              <a:rPr kumimoji="1" lang="ja-JP" altLang="en-US" smtClean="0">
                <a:solidFill>
                  <a:schemeClr val="tx1"/>
                </a:solidFill>
                <a:latin typeface="+mn-ea"/>
              </a:rPr>
              <a:t>5</a:t>
            </a:fld>
            <a:endParaRPr kumimoji="1" lang="ja-JP" altLang="en-US" dirty="0">
              <a:solidFill>
                <a:schemeClr val="tx1"/>
              </a:solidFill>
              <a:latin typeface="+mn-ea"/>
            </a:endParaRPr>
          </a:p>
        </p:txBody>
      </p:sp>
    </p:spTree>
    <p:extLst>
      <p:ext uri="{BB962C8B-B14F-4D97-AF65-F5344CB8AC3E}">
        <p14:creationId xmlns:p14="http://schemas.microsoft.com/office/powerpoint/2010/main" val="393536404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1"/>
          <p:cNvSpPr txBox="1">
            <a:spLocks/>
          </p:cNvSpPr>
          <p:nvPr/>
        </p:nvSpPr>
        <p:spPr>
          <a:xfrm>
            <a:off x="-7912" y="480120"/>
            <a:ext cx="12804093" cy="504056"/>
          </a:xfrm>
          <a:prstGeom prst="rect">
            <a:avLst/>
          </a:prstGeom>
          <a:solidFill>
            <a:schemeClr val="tx1"/>
          </a:solidFill>
        </p:spPr>
        <p:txBody>
          <a:bodyPr vert="horz" lIns="128016" tIns="64008" rIns="128016" bIns="64008" rtlCol="0" anchor="ctr">
            <a:normAutofit/>
          </a:bodyPr>
          <a:lstStyle>
            <a:lvl1pPr algn="ctr" defTabSz="1280160" rtl="0" eaLnBrk="1" latinLnBrk="0" hangingPunct="1">
              <a:spcBef>
                <a:spcPct val="0"/>
              </a:spcBef>
              <a:buNone/>
              <a:defRPr kumimoji="1" sz="6200" kern="1200">
                <a:solidFill>
                  <a:schemeClr val="tx1"/>
                </a:solidFill>
                <a:latin typeface="+mj-lt"/>
                <a:ea typeface="+mj-ea"/>
                <a:cs typeface="+mj-cs"/>
              </a:defRPr>
            </a:lvl1pPr>
          </a:lstStyle>
          <a:p>
            <a:r>
              <a:rPr lang="ja-JP" altLang="en-US" sz="2400" b="1"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rPr>
              <a:t>一般社団法人大阪府</a:t>
            </a:r>
            <a:r>
              <a:rPr lang="ja-JP" altLang="en-US" sz="24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建団連の取組：平成３０年度　主な取組予定</a:t>
            </a:r>
          </a:p>
        </p:txBody>
      </p:sp>
      <p:sp>
        <p:nvSpPr>
          <p:cNvPr id="49" name="正方形/長方形 48"/>
          <p:cNvSpPr/>
          <p:nvPr/>
        </p:nvSpPr>
        <p:spPr>
          <a:xfrm>
            <a:off x="150953" y="1128192"/>
            <a:ext cx="12441141" cy="8208912"/>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eiryo UI" panose="020B0604030504040204" pitchFamily="50" charset="-128"/>
              <a:ea typeface="Meiryo UI" panose="020B0604030504040204" pitchFamily="50" charset="-128"/>
              <a:cs typeface="Meiryo UI" panose="020B0604030504040204" pitchFamily="50" charset="-128"/>
            </a:endParaRPr>
          </a:p>
        </p:txBody>
      </p:sp>
      <p:sp>
        <p:nvSpPr>
          <p:cNvPr id="41" name="テキスト ボックス 40"/>
          <p:cNvSpPr txBox="1"/>
          <p:nvPr/>
        </p:nvSpPr>
        <p:spPr>
          <a:xfrm>
            <a:off x="568152" y="1344216"/>
            <a:ext cx="7107510" cy="461665"/>
          </a:xfrm>
          <a:prstGeom prst="rect">
            <a:avLst/>
          </a:prstGeom>
          <a:noFill/>
          <a:ln>
            <a:solidFill>
              <a:schemeClr val="tx1"/>
            </a:solidFill>
          </a:ln>
        </p:spPr>
        <p:txBody>
          <a:bodyPr wrap="square" rtlCol="0">
            <a:spAutoFit/>
          </a:bodyPr>
          <a:lstStyle/>
          <a:p>
            <a:r>
              <a:rPr lang="ja-JP" altLang="en-US" sz="2400" dirty="0" smtClean="0">
                <a:latin typeface="Meiryo UI" panose="020B0604030504040204" pitchFamily="50" charset="-128"/>
                <a:ea typeface="Meiryo UI" panose="020B0604030504040204" pitchFamily="50" charset="-128"/>
                <a:cs typeface="Meiryo UI" panose="020B0604030504040204" pitchFamily="50" charset="-128"/>
              </a:rPr>
              <a:t>第</a:t>
            </a:r>
            <a:r>
              <a:rPr lang="en-US" altLang="ja-JP" sz="2400" dirty="0" smtClean="0">
                <a:latin typeface="Meiryo UI" panose="020B0604030504040204" pitchFamily="50" charset="-128"/>
                <a:ea typeface="Meiryo UI" panose="020B0604030504040204" pitchFamily="50" charset="-128"/>
                <a:cs typeface="Meiryo UI" panose="020B0604030504040204" pitchFamily="50" charset="-128"/>
              </a:rPr>
              <a:t>5</a:t>
            </a:r>
            <a:r>
              <a:rPr lang="ja-JP" altLang="en-US" sz="2400" dirty="0" smtClean="0">
                <a:latin typeface="Meiryo UI" panose="020B0604030504040204" pitchFamily="50" charset="-128"/>
                <a:ea typeface="Meiryo UI" panose="020B0604030504040204" pitchFamily="50" charset="-128"/>
                <a:cs typeface="Meiryo UI" panose="020B0604030504040204" pitchFamily="50" charset="-128"/>
              </a:rPr>
              <a:t>回</a:t>
            </a:r>
            <a:r>
              <a:rPr lang="ja-JP" altLang="en-US" sz="24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2400" dirty="0" smtClean="0">
                <a:latin typeface="Meiryo UI" panose="020B0604030504040204" pitchFamily="50" charset="-128"/>
                <a:ea typeface="Meiryo UI" panose="020B0604030504040204" pitchFamily="50" charset="-128"/>
                <a:cs typeface="Meiryo UI" panose="020B0604030504040204" pitchFamily="50" charset="-128"/>
              </a:rPr>
              <a:t>建築・</a:t>
            </a:r>
            <a:r>
              <a:rPr lang="ja-JP" altLang="en-US" sz="2400" dirty="0">
                <a:latin typeface="Meiryo UI" panose="020B0604030504040204" pitchFamily="50" charset="-128"/>
                <a:ea typeface="Meiryo UI" panose="020B0604030504040204" pitchFamily="50" charset="-128"/>
                <a:cs typeface="Meiryo UI" panose="020B0604030504040204" pitchFamily="50" charset="-128"/>
              </a:rPr>
              <a:t>土木技能体験</a:t>
            </a:r>
            <a:r>
              <a:rPr lang="ja-JP" altLang="en-US" sz="2400" dirty="0" smtClean="0">
                <a:latin typeface="Meiryo UI" panose="020B0604030504040204" pitchFamily="50" charset="-128"/>
                <a:ea typeface="Meiryo UI" panose="020B0604030504040204" pitchFamily="50" charset="-128"/>
                <a:cs typeface="Meiryo UI" panose="020B0604030504040204" pitchFamily="50" charset="-128"/>
              </a:rPr>
              <a:t>フェア</a:t>
            </a:r>
            <a:endParaRPr lang="ja-JP" altLang="en-US" sz="24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40" name="正方形/長方形 39"/>
          <p:cNvSpPr/>
          <p:nvPr/>
        </p:nvSpPr>
        <p:spPr>
          <a:xfrm>
            <a:off x="3664496" y="2352327"/>
            <a:ext cx="512240" cy="1364083"/>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52" name="正方形/長方形 51"/>
          <p:cNvSpPr/>
          <p:nvPr/>
        </p:nvSpPr>
        <p:spPr>
          <a:xfrm>
            <a:off x="3664496" y="2352327"/>
            <a:ext cx="8594240" cy="1364083"/>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grpSp>
        <p:nvGrpSpPr>
          <p:cNvPr id="17" name="グループ化 16"/>
          <p:cNvGrpSpPr/>
          <p:nvPr/>
        </p:nvGrpSpPr>
        <p:grpSpPr>
          <a:xfrm rot="10800000">
            <a:off x="3656307" y="3825587"/>
            <a:ext cx="8602425" cy="792088"/>
            <a:chOff x="3656312" y="3864496"/>
            <a:chExt cx="4270478" cy="1084188"/>
          </a:xfrm>
        </p:grpSpPr>
        <p:sp>
          <p:nvSpPr>
            <p:cNvPr id="46" name="正方形/長方形 45"/>
            <p:cNvSpPr/>
            <p:nvPr/>
          </p:nvSpPr>
          <p:spPr>
            <a:xfrm>
              <a:off x="3656312" y="3864496"/>
              <a:ext cx="4270478" cy="1084188"/>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55" name="正方形/長方形 54"/>
            <p:cNvSpPr/>
            <p:nvPr/>
          </p:nvSpPr>
          <p:spPr>
            <a:xfrm>
              <a:off x="7668436" y="3864496"/>
              <a:ext cx="258354" cy="1084188"/>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grpSp>
      <p:sp>
        <p:nvSpPr>
          <p:cNvPr id="18" name="テキスト ボックス 17"/>
          <p:cNvSpPr txBox="1"/>
          <p:nvPr/>
        </p:nvSpPr>
        <p:spPr>
          <a:xfrm>
            <a:off x="3715071" y="2499248"/>
            <a:ext cx="461665" cy="1869304"/>
          </a:xfrm>
          <a:prstGeom prst="rect">
            <a:avLst/>
          </a:prstGeom>
          <a:noFill/>
        </p:spPr>
        <p:txBody>
          <a:bodyPr vert="eaVert" wrap="square" rtlCol="0">
            <a:spAutoFit/>
          </a:bodyPr>
          <a:lstStyle/>
          <a:p>
            <a:r>
              <a:rPr kumimoji="1" lang="ja-JP" altLang="en-US" sz="1800" dirty="0" smtClean="0">
                <a:latin typeface="Meiryo UI" panose="020B0604030504040204" pitchFamily="50" charset="-128"/>
                <a:ea typeface="Meiryo UI" panose="020B0604030504040204" pitchFamily="50" charset="-128"/>
                <a:cs typeface="Meiryo UI" panose="020B0604030504040204" pitchFamily="50" charset="-128"/>
              </a:rPr>
              <a:t>取組内容</a:t>
            </a:r>
          </a:p>
        </p:txBody>
      </p:sp>
      <p:sp>
        <p:nvSpPr>
          <p:cNvPr id="56" name="テキスト ボックス 55"/>
          <p:cNvSpPr txBox="1"/>
          <p:nvPr/>
        </p:nvSpPr>
        <p:spPr>
          <a:xfrm>
            <a:off x="3706887" y="3716411"/>
            <a:ext cx="461665" cy="1084189"/>
          </a:xfrm>
          <a:prstGeom prst="rect">
            <a:avLst/>
          </a:prstGeom>
          <a:noFill/>
        </p:spPr>
        <p:txBody>
          <a:bodyPr vert="eaVert" wrap="square" rtlCol="0">
            <a:spAutoFit/>
          </a:bodyPr>
          <a:lstStyle/>
          <a:p>
            <a:r>
              <a:rPr lang="ja-JP" altLang="en-US" sz="1800" dirty="0" smtClean="0">
                <a:latin typeface="Meiryo UI" panose="020B0604030504040204" pitchFamily="50" charset="-128"/>
                <a:ea typeface="Meiryo UI" panose="020B0604030504040204" pitchFamily="50" charset="-128"/>
                <a:cs typeface="Meiryo UI" panose="020B0604030504040204" pitchFamily="50" charset="-128"/>
              </a:rPr>
              <a:t>　目標</a:t>
            </a:r>
            <a:endParaRPr kumimoji="1" lang="ja-JP" altLang="en-US" sz="1800" dirty="0" smtClean="0">
              <a:latin typeface="Meiryo UI" panose="020B0604030504040204" pitchFamily="50" charset="-128"/>
              <a:ea typeface="Meiryo UI" panose="020B0604030504040204" pitchFamily="50" charset="-128"/>
              <a:cs typeface="Meiryo UI" panose="020B0604030504040204" pitchFamily="50" charset="-128"/>
            </a:endParaRPr>
          </a:p>
        </p:txBody>
      </p:sp>
      <p:sp>
        <p:nvSpPr>
          <p:cNvPr id="19" name="テキスト ボックス 18"/>
          <p:cNvSpPr txBox="1"/>
          <p:nvPr/>
        </p:nvSpPr>
        <p:spPr>
          <a:xfrm>
            <a:off x="7696945" y="1352348"/>
            <a:ext cx="4895149" cy="707886"/>
          </a:xfrm>
          <a:prstGeom prst="rect">
            <a:avLst/>
          </a:prstGeom>
          <a:noFill/>
        </p:spPr>
        <p:txBody>
          <a:bodyPr wrap="square" rtlCol="0">
            <a:spAutoFit/>
          </a:bodyPr>
          <a:lstStyle/>
          <a:p>
            <a:r>
              <a:rPr lang="ja-JP" altLang="en-US" sz="2000" dirty="0" smtClean="0">
                <a:latin typeface="Meiryo UI" panose="020B0604030504040204" pitchFamily="50" charset="-128"/>
                <a:ea typeface="Meiryo UI" panose="020B0604030504040204" pitchFamily="50" charset="-128"/>
                <a:cs typeface="Meiryo UI" panose="020B0604030504040204" pitchFamily="50" charset="-128"/>
              </a:rPr>
              <a:t>平成</a:t>
            </a:r>
            <a:r>
              <a:rPr lang="en-US" altLang="ja-JP" sz="2000" dirty="0" smtClean="0">
                <a:latin typeface="Meiryo UI" panose="020B0604030504040204" pitchFamily="50" charset="-128"/>
                <a:ea typeface="Meiryo UI" panose="020B0604030504040204" pitchFamily="50" charset="-128"/>
                <a:cs typeface="Meiryo UI" panose="020B0604030504040204" pitchFamily="50" charset="-128"/>
              </a:rPr>
              <a:t>30</a:t>
            </a:r>
            <a:r>
              <a:rPr lang="ja-JP" altLang="en-US" sz="2000" dirty="0" smtClean="0">
                <a:latin typeface="Meiryo UI" panose="020B0604030504040204" pitchFamily="50" charset="-128"/>
                <a:ea typeface="Meiryo UI" panose="020B0604030504040204" pitchFamily="50" charset="-128"/>
                <a:cs typeface="Meiryo UI" panose="020B0604030504040204" pitchFamily="50" charset="-128"/>
              </a:rPr>
              <a:t>年　</a:t>
            </a:r>
            <a:r>
              <a:rPr lang="en-US" altLang="ja-JP" sz="2000" dirty="0" smtClean="0">
                <a:latin typeface="Meiryo UI" panose="020B0604030504040204" pitchFamily="50" charset="-128"/>
                <a:ea typeface="Meiryo UI" panose="020B0604030504040204" pitchFamily="50" charset="-128"/>
                <a:cs typeface="Meiryo UI" panose="020B0604030504040204" pitchFamily="50" charset="-128"/>
              </a:rPr>
              <a:t>11/30</a:t>
            </a:r>
            <a:r>
              <a:rPr lang="ja-JP" altLang="en-US" sz="2000" dirty="0" smtClean="0">
                <a:latin typeface="Meiryo UI" panose="020B0604030504040204" pitchFamily="50" charset="-128"/>
                <a:ea typeface="Meiryo UI" panose="020B0604030504040204" pitchFamily="50" charset="-128"/>
                <a:cs typeface="Meiryo UI" panose="020B0604030504040204" pitchFamily="50" charset="-128"/>
              </a:rPr>
              <a:t>（金）・</a:t>
            </a:r>
            <a:r>
              <a:rPr lang="en-US" altLang="ja-JP" sz="2000" dirty="0" smtClean="0">
                <a:latin typeface="Meiryo UI" panose="020B0604030504040204" pitchFamily="50" charset="-128"/>
                <a:ea typeface="Meiryo UI" panose="020B0604030504040204" pitchFamily="50" charset="-128"/>
                <a:cs typeface="Meiryo UI" panose="020B0604030504040204" pitchFamily="50" charset="-128"/>
              </a:rPr>
              <a:t>12/1</a:t>
            </a:r>
            <a:r>
              <a:rPr lang="ja-JP" altLang="en-US" sz="2000" dirty="0" smtClean="0">
                <a:latin typeface="Meiryo UI" panose="020B0604030504040204" pitchFamily="50" charset="-128"/>
                <a:ea typeface="Meiryo UI" panose="020B0604030504040204" pitchFamily="50" charset="-128"/>
                <a:cs typeface="Meiryo UI" panose="020B0604030504040204" pitchFamily="50" charset="-128"/>
              </a:rPr>
              <a:t>（土）</a:t>
            </a:r>
            <a:endParaRPr lang="en-US" altLang="ja-JP" sz="2000"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20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2000" dirty="0" smtClean="0">
                <a:latin typeface="Meiryo UI" panose="020B0604030504040204" pitchFamily="50" charset="-128"/>
                <a:ea typeface="Meiryo UI" panose="020B0604030504040204" pitchFamily="50" charset="-128"/>
                <a:cs typeface="Meiryo UI" panose="020B0604030504040204" pitchFamily="50" charset="-128"/>
              </a:rPr>
              <a:t>　　　　　　　　　　　　　　　　　　　　（予定）</a:t>
            </a:r>
            <a:endParaRPr lang="en-US" altLang="ja-JP" sz="20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3" name="テキスト ボックス 2"/>
          <p:cNvSpPr txBox="1"/>
          <p:nvPr/>
        </p:nvSpPr>
        <p:spPr>
          <a:xfrm>
            <a:off x="558843" y="1776264"/>
            <a:ext cx="10522477" cy="523220"/>
          </a:xfrm>
          <a:prstGeom prst="rect">
            <a:avLst/>
          </a:prstGeom>
          <a:noFill/>
        </p:spPr>
        <p:txBody>
          <a:bodyPr wrap="square" rtlCol="0">
            <a:spAutoFit/>
          </a:bodyPr>
          <a:lstStyle/>
          <a:p>
            <a:r>
              <a:rPr lang="ja-JP" altLang="en-US" sz="2800" b="1" u="sng" dirty="0">
                <a:latin typeface="Meiryo UI" panose="020B0604030504040204" pitchFamily="50" charset="-128"/>
                <a:ea typeface="Meiryo UI" panose="020B0604030504040204" pitchFamily="50" charset="-128"/>
                <a:cs typeface="Meiryo UI" panose="020B0604030504040204" pitchFamily="50" charset="-128"/>
              </a:rPr>
              <a:t>狙い：若年層の入職率回復に向けた取組み</a:t>
            </a:r>
            <a:endParaRPr kumimoji="1" lang="ja-JP" altLang="en-US" sz="2800" b="1" u="sng" dirty="0" smtClean="0">
              <a:latin typeface="Meiryo UI" panose="020B0604030504040204" pitchFamily="50" charset="-128"/>
              <a:ea typeface="Meiryo UI" panose="020B0604030504040204" pitchFamily="50" charset="-128"/>
              <a:cs typeface="Meiryo UI" panose="020B0604030504040204" pitchFamily="50" charset="-128"/>
            </a:endParaRPr>
          </a:p>
        </p:txBody>
      </p:sp>
      <p:sp>
        <p:nvSpPr>
          <p:cNvPr id="31" name="テキスト ボックス 30"/>
          <p:cNvSpPr txBox="1"/>
          <p:nvPr/>
        </p:nvSpPr>
        <p:spPr>
          <a:xfrm>
            <a:off x="577461" y="5160640"/>
            <a:ext cx="7107510" cy="469797"/>
          </a:xfrm>
          <a:prstGeom prst="rect">
            <a:avLst/>
          </a:prstGeom>
          <a:noFill/>
          <a:ln>
            <a:solidFill>
              <a:schemeClr val="tx1"/>
            </a:solidFill>
          </a:ln>
        </p:spPr>
        <p:txBody>
          <a:bodyPr wrap="square" rtlCol="0">
            <a:spAutoFit/>
          </a:bodyPr>
          <a:lstStyle/>
          <a:p>
            <a:r>
              <a:rPr lang="ja-JP" altLang="en-US" sz="2400">
                <a:latin typeface="Meiryo UI" panose="020B0604030504040204" pitchFamily="50" charset="-128"/>
                <a:ea typeface="Meiryo UI" panose="020B0604030504040204" pitchFamily="50" charset="-128"/>
                <a:cs typeface="Meiryo UI" panose="020B0604030504040204" pitchFamily="50" charset="-128"/>
              </a:rPr>
              <a:t>工科高校、専門学校等の先生方との意見交換会</a:t>
            </a:r>
            <a:endParaRPr kumimoji="1" lang="ja-JP" altLang="en-US" sz="24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32" name="正方形/長方形 31"/>
          <p:cNvSpPr/>
          <p:nvPr/>
        </p:nvSpPr>
        <p:spPr>
          <a:xfrm>
            <a:off x="3673805" y="6168751"/>
            <a:ext cx="512240" cy="1364083"/>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33" name="正方形/長方形 32"/>
          <p:cNvSpPr/>
          <p:nvPr/>
        </p:nvSpPr>
        <p:spPr>
          <a:xfrm>
            <a:off x="3673805" y="6168751"/>
            <a:ext cx="8594240" cy="1364083"/>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grpSp>
        <p:nvGrpSpPr>
          <p:cNvPr id="34" name="グループ化 33"/>
          <p:cNvGrpSpPr/>
          <p:nvPr/>
        </p:nvGrpSpPr>
        <p:grpSpPr>
          <a:xfrm rot="10800000">
            <a:off x="3665616" y="7642011"/>
            <a:ext cx="8602425" cy="792088"/>
            <a:chOff x="3656312" y="3864496"/>
            <a:chExt cx="4270478" cy="1084188"/>
          </a:xfrm>
        </p:grpSpPr>
        <p:sp>
          <p:nvSpPr>
            <p:cNvPr id="35" name="正方形/長方形 34"/>
            <p:cNvSpPr/>
            <p:nvPr/>
          </p:nvSpPr>
          <p:spPr>
            <a:xfrm>
              <a:off x="3656312" y="3864496"/>
              <a:ext cx="4270478" cy="1084188"/>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36" name="正方形/長方形 35"/>
            <p:cNvSpPr/>
            <p:nvPr/>
          </p:nvSpPr>
          <p:spPr>
            <a:xfrm>
              <a:off x="7668436" y="3864496"/>
              <a:ext cx="258354" cy="1084188"/>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grpSp>
      <p:sp>
        <p:nvSpPr>
          <p:cNvPr id="37" name="テキスト ボックス 36"/>
          <p:cNvSpPr txBox="1"/>
          <p:nvPr/>
        </p:nvSpPr>
        <p:spPr>
          <a:xfrm>
            <a:off x="3724380" y="6315672"/>
            <a:ext cx="461665" cy="1869304"/>
          </a:xfrm>
          <a:prstGeom prst="rect">
            <a:avLst/>
          </a:prstGeom>
          <a:noFill/>
        </p:spPr>
        <p:txBody>
          <a:bodyPr vert="eaVert" wrap="square" rtlCol="0">
            <a:spAutoFit/>
          </a:bodyPr>
          <a:lstStyle/>
          <a:p>
            <a:r>
              <a:rPr kumimoji="1" lang="ja-JP" altLang="en-US" sz="1800" dirty="0" smtClean="0">
                <a:latin typeface="Meiryo UI" panose="020B0604030504040204" pitchFamily="50" charset="-128"/>
                <a:ea typeface="Meiryo UI" panose="020B0604030504040204" pitchFamily="50" charset="-128"/>
                <a:cs typeface="Meiryo UI" panose="020B0604030504040204" pitchFamily="50" charset="-128"/>
              </a:rPr>
              <a:t>取組内容</a:t>
            </a:r>
          </a:p>
        </p:txBody>
      </p:sp>
      <p:sp>
        <p:nvSpPr>
          <p:cNvPr id="38" name="テキスト ボックス 37"/>
          <p:cNvSpPr txBox="1"/>
          <p:nvPr/>
        </p:nvSpPr>
        <p:spPr>
          <a:xfrm>
            <a:off x="3716196" y="7532835"/>
            <a:ext cx="461665" cy="1084189"/>
          </a:xfrm>
          <a:prstGeom prst="rect">
            <a:avLst/>
          </a:prstGeom>
          <a:noFill/>
        </p:spPr>
        <p:txBody>
          <a:bodyPr vert="eaVert" wrap="square" rtlCol="0">
            <a:spAutoFit/>
          </a:bodyPr>
          <a:lstStyle/>
          <a:p>
            <a:r>
              <a:rPr lang="ja-JP" altLang="en-US" sz="1800" dirty="0" smtClean="0">
                <a:latin typeface="Meiryo UI" panose="020B0604030504040204" pitchFamily="50" charset="-128"/>
                <a:ea typeface="Meiryo UI" panose="020B0604030504040204" pitchFamily="50" charset="-128"/>
                <a:cs typeface="Meiryo UI" panose="020B0604030504040204" pitchFamily="50" charset="-128"/>
              </a:rPr>
              <a:t>　目標</a:t>
            </a:r>
            <a:endParaRPr kumimoji="1" lang="ja-JP" altLang="en-US" sz="1800" dirty="0" smtClean="0">
              <a:latin typeface="Meiryo UI" panose="020B0604030504040204" pitchFamily="50" charset="-128"/>
              <a:ea typeface="Meiryo UI" panose="020B0604030504040204" pitchFamily="50" charset="-128"/>
              <a:cs typeface="Meiryo UI" panose="020B0604030504040204" pitchFamily="50" charset="-128"/>
            </a:endParaRPr>
          </a:p>
        </p:txBody>
      </p:sp>
      <p:sp>
        <p:nvSpPr>
          <p:cNvPr id="39" name="テキスト ボックス 38"/>
          <p:cNvSpPr txBox="1"/>
          <p:nvPr/>
        </p:nvSpPr>
        <p:spPr>
          <a:xfrm>
            <a:off x="7706254" y="5168772"/>
            <a:ext cx="5112567" cy="461665"/>
          </a:xfrm>
          <a:prstGeom prst="rect">
            <a:avLst/>
          </a:prstGeom>
          <a:noFill/>
        </p:spPr>
        <p:txBody>
          <a:bodyPr wrap="square" rtlCol="0">
            <a:spAutoFit/>
          </a:bodyPr>
          <a:lstStyle/>
          <a:p>
            <a:r>
              <a:rPr lang="ja-JP" altLang="en-US" sz="2400" dirty="0" smtClean="0">
                <a:latin typeface="Meiryo UI" panose="020B0604030504040204" pitchFamily="50" charset="-128"/>
                <a:ea typeface="Meiryo UI" panose="020B0604030504040204" pitchFamily="50" charset="-128"/>
                <a:cs typeface="Meiryo UI" panose="020B0604030504040204" pitchFamily="50" charset="-128"/>
              </a:rPr>
              <a:t>平成</a:t>
            </a:r>
            <a:r>
              <a:rPr lang="en-US" altLang="ja-JP" sz="2400" dirty="0" smtClean="0">
                <a:latin typeface="Meiryo UI" panose="020B0604030504040204" pitchFamily="50" charset="-128"/>
                <a:ea typeface="Meiryo UI" panose="020B0604030504040204" pitchFamily="50" charset="-128"/>
                <a:cs typeface="Meiryo UI" panose="020B0604030504040204" pitchFamily="50" charset="-128"/>
              </a:rPr>
              <a:t>30</a:t>
            </a:r>
            <a:r>
              <a:rPr lang="ja-JP" altLang="en-US" sz="2400" dirty="0" smtClean="0">
                <a:latin typeface="Meiryo UI" panose="020B0604030504040204" pitchFamily="50" charset="-128"/>
                <a:ea typeface="Meiryo UI" panose="020B0604030504040204" pitchFamily="50" charset="-128"/>
                <a:cs typeface="Meiryo UI" panose="020B0604030504040204" pitchFamily="50" charset="-128"/>
              </a:rPr>
              <a:t>年</a:t>
            </a:r>
            <a:r>
              <a:rPr lang="en-US" altLang="ja-JP" sz="2400" dirty="0" smtClean="0">
                <a:latin typeface="Meiryo UI" panose="020B0604030504040204" pitchFamily="50" charset="-128"/>
                <a:ea typeface="Meiryo UI" panose="020B0604030504040204" pitchFamily="50" charset="-128"/>
                <a:cs typeface="Meiryo UI" panose="020B0604030504040204" pitchFamily="50" charset="-128"/>
              </a:rPr>
              <a:t>6</a:t>
            </a:r>
            <a:r>
              <a:rPr lang="ja-JP" altLang="en-US" sz="2400" dirty="0" smtClean="0">
                <a:latin typeface="Meiryo UI" panose="020B0604030504040204" pitchFamily="50" charset="-128"/>
                <a:ea typeface="Meiryo UI" panose="020B0604030504040204" pitchFamily="50" charset="-128"/>
                <a:cs typeface="Meiryo UI" panose="020B0604030504040204" pitchFamily="50" charset="-128"/>
              </a:rPr>
              <a:t>月・</a:t>
            </a:r>
            <a:r>
              <a:rPr lang="en-US" altLang="ja-JP" sz="2400" dirty="0" smtClean="0">
                <a:latin typeface="Meiryo UI" panose="020B0604030504040204" pitchFamily="50" charset="-128"/>
                <a:ea typeface="Meiryo UI" panose="020B0604030504040204" pitchFamily="50" charset="-128"/>
                <a:cs typeface="Meiryo UI" panose="020B0604030504040204" pitchFamily="50" charset="-128"/>
              </a:rPr>
              <a:t>11</a:t>
            </a:r>
            <a:r>
              <a:rPr lang="ja-JP" altLang="en-US" sz="2400" dirty="0" smtClean="0">
                <a:latin typeface="Meiryo UI" panose="020B0604030504040204" pitchFamily="50" charset="-128"/>
                <a:ea typeface="Meiryo UI" panose="020B0604030504040204" pitchFamily="50" charset="-128"/>
                <a:cs typeface="Meiryo UI" panose="020B0604030504040204" pitchFamily="50" charset="-128"/>
              </a:rPr>
              <a:t>月（予定）</a:t>
            </a:r>
            <a:endParaRPr lang="en-US" altLang="ja-JP" sz="24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44" name="テキスト ボックス 43"/>
          <p:cNvSpPr txBox="1"/>
          <p:nvPr/>
        </p:nvSpPr>
        <p:spPr>
          <a:xfrm>
            <a:off x="568152" y="5592688"/>
            <a:ext cx="10522477" cy="523220"/>
          </a:xfrm>
          <a:prstGeom prst="rect">
            <a:avLst/>
          </a:prstGeom>
          <a:noFill/>
        </p:spPr>
        <p:txBody>
          <a:bodyPr wrap="square" rtlCol="0">
            <a:spAutoFit/>
          </a:bodyPr>
          <a:lstStyle/>
          <a:p>
            <a:r>
              <a:rPr lang="ja-JP" altLang="en-US" sz="2800" b="1" u="sng" dirty="0">
                <a:latin typeface="Meiryo UI" panose="020B0604030504040204" pitchFamily="50" charset="-128"/>
                <a:ea typeface="Meiryo UI" panose="020B0604030504040204" pitchFamily="50" charset="-128"/>
                <a:cs typeface="Meiryo UI" panose="020B0604030504040204" pitchFamily="50" charset="-128"/>
              </a:rPr>
              <a:t>狙い</a:t>
            </a:r>
            <a:r>
              <a:rPr kumimoji="1" lang="ja-JP" altLang="en-US" sz="2800" b="1" u="sng" dirty="0" smtClean="0">
                <a:latin typeface="Meiryo UI" panose="020B0604030504040204" pitchFamily="50" charset="-128"/>
                <a:ea typeface="Meiryo UI" panose="020B0604030504040204" pitchFamily="50" charset="-128"/>
                <a:cs typeface="Meiryo UI" panose="020B0604030504040204" pitchFamily="50" charset="-128"/>
              </a:rPr>
              <a:t>：入職促進のための現状把握と対策を共有</a:t>
            </a:r>
          </a:p>
        </p:txBody>
      </p:sp>
      <p:sp>
        <p:nvSpPr>
          <p:cNvPr id="2" name="正方形/長方形 1"/>
          <p:cNvSpPr/>
          <p:nvPr/>
        </p:nvSpPr>
        <p:spPr>
          <a:xfrm>
            <a:off x="4177630" y="2458885"/>
            <a:ext cx="8127516" cy="1200329"/>
          </a:xfrm>
          <a:prstGeom prst="rect">
            <a:avLst/>
          </a:prstGeom>
        </p:spPr>
        <p:txBody>
          <a:bodyPr wrap="square">
            <a:spAutoFit/>
          </a:bodyPr>
          <a:lstStyle/>
          <a:p>
            <a:r>
              <a:rPr lang="ja-JP" altLang="en-US" sz="1800" dirty="0"/>
              <a:t>若年技能者の人材確保・育成を目指して工科高校・専門学校の生徒から一般の人たち</a:t>
            </a:r>
            <a:r>
              <a:rPr lang="ja-JP" altLang="en-US" sz="1800" dirty="0" smtClean="0"/>
              <a:t>を対象</a:t>
            </a:r>
            <a:r>
              <a:rPr lang="ja-JP" altLang="en-US" sz="1800" dirty="0"/>
              <a:t>に、</a:t>
            </a:r>
            <a:r>
              <a:rPr lang="ja-JP" altLang="en-US" sz="1800" dirty="0" smtClean="0"/>
              <a:t>建設業</a:t>
            </a:r>
            <a:r>
              <a:rPr lang="ja-JP" altLang="en-US" sz="1800" dirty="0"/>
              <a:t>における専門工事業の仕事を理解してもらい、モノづくりの魅力や</a:t>
            </a:r>
          </a:p>
          <a:p>
            <a:r>
              <a:rPr lang="ja-JP" altLang="en-US" sz="1800" dirty="0"/>
              <a:t>楽しさ、やりがいを伝えるとともに、優れた職人技の紹介や来場者に実際に技能を</a:t>
            </a:r>
            <a:r>
              <a:rPr lang="ja-JP" altLang="en-US" sz="1800" dirty="0" smtClean="0"/>
              <a:t>体験して</a:t>
            </a:r>
            <a:r>
              <a:rPr lang="ja-JP" altLang="en-US" sz="1800" dirty="0"/>
              <a:t>もらい、若手職人の入職促進の契機</a:t>
            </a:r>
            <a:r>
              <a:rPr lang="ja-JP" altLang="en-US" sz="1800" dirty="0" smtClean="0"/>
              <a:t>としたい。</a:t>
            </a:r>
            <a:endParaRPr lang="ja-JP" altLang="en-US" sz="1800" dirty="0"/>
          </a:p>
        </p:txBody>
      </p:sp>
      <p:sp>
        <p:nvSpPr>
          <p:cNvPr id="29" name="正方形/長方形 28"/>
          <p:cNvSpPr/>
          <p:nvPr/>
        </p:nvSpPr>
        <p:spPr>
          <a:xfrm>
            <a:off x="4206477" y="3855204"/>
            <a:ext cx="7953923" cy="369332"/>
          </a:xfrm>
          <a:prstGeom prst="rect">
            <a:avLst/>
          </a:prstGeom>
        </p:spPr>
        <p:txBody>
          <a:bodyPr wrap="square">
            <a:spAutoFit/>
          </a:bodyPr>
          <a:lstStyle/>
          <a:p>
            <a:r>
              <a:rPr lang="zh-CN" altLang="en-US" sz="1800" dirty="0" smtClean="0">
                <a:latin typeface="MS-Mincho"/>
              </a:rPr>
              <a:t>来場者数</a:t>
            </a:r>
            <a:r>
              <a:rPr lang="ja-JP" altLang="en-US" sz="1800" dirty="0" smtClean="0">
                <a:latin typeface="MS-Mincho"/>
              </a:rPr>
              <a:t>：</a:t>
            </a:r>
            <a:r>
              <a:rPr lang="ja-JP" altLang="en-US" sz="1800" dirty="0">
                <a:latin typeface="MS-Mincho"/>
              </a:rPr>
              <a:t>３，０００</a:t>
            </a:r>
            <a:r>
              <a:rPr lang="zh-CN" altLang="en-US" sz="1800" dirty="0" smtClean="0">
                <a:latin typeface="MS-Mincho"/>
              </a:rPr>
              <a:t>人</a:t>
            </a:r>
            <a:endParaRPr lang="ja-JP" altLang="en-US" sz="1600" dirty="0"/>
          </a:p>
        </p:txBody>
      </p:sp>
      <p:pic>
        <p:nvPicPr>
          <p:cNvPr id="5" name="図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50464" y="2304508"/>
            <a:ext cx="1995044" cy="1330029"/>
          </a:xfrm>
          <a:prstGeom prst="rect">
            <a:avLst/>
          </a:prstGeom>
        </p:spPr>
      </p:pic>
      <p:sp>
        <p:nvSpPr>
          <p:cNvPr id="7" name="正方形/長方形 6"/>
          <p:cNvSpPr/>
          <p:nvPr/>
        </p:nvSpPr>
        <p:spPr>
          <a:xfrm>
            <a:off x="4214462" y="6264567"/>
            <a:ext cx="8044270" cy="1200329"/>
          </a:xfrm>
          <a:prstGeom prst="rect">
            <a:avLst/>
          </a:prstGeom>
        </p:spPr>
        <p:txBody>
          <a:bodyPr wrap="square">
            <a:spAutoFit/>
          </a:bodyPr>
          <a:lstStyle/>
          <a:p>
            <a:r>
              <a:rPr lang="ja-JP" altLang="en-US" sz="1800" dirty="0"/>
              <a:t>各学校の就職状況と離職後の再就職等の動向に</a:t>
            </a:r>
            <a:r>
              <a:rPr lang="ja-JP" altLang="en-US" sz="1800" dirty="0" smtClean="0"/>
              <a:t>ついての確認を行う。</a:t>
            </a:r>
            <a:endParaRPr lang="ja-JP" altLang="en-US" sz="1800" dirty="0"/>
          </a:p>
          <a:p>
            <a:r>
              <a:rPr lang="ja-JP" altLang="en-US" sz="1800" dirty="0" smtClean="0"/>
              <a:t>・</a:t>
            </a:r>
            <a:r>
              <a:rPr lang="ja-JP" altLang="en-US" sz="1800" dirty="0"/>
              <a:t>就職後の</a:t>
            </a:r>
            <a:r>
              <a:rPr lang="ja-JP" altLang="en-US" sz="1800" dirty="0" smtClean="0"/>
              <a:t>離職の理由や、</a:t>
            </a:r>
            <a:r>
              <a:rPr lang="ja-JP" altLang="en-US" sz="1800" dirty="0"/>
              <a:t>再就職の学校のフォローについて</a:t>
            </a:r>
          </a:p>
          <a:p>
            <a:r>
              <a:rPr lang="ja-JP" altLang="en-US" sz="1800" dirty="0" smtClean="0"/>
              <a:t>・</a:t>
            </a:r>
            <a:r>
              <a:rPr lang="ja-JP" altLang="en-US" sz="1800" dirty="0"/>
              <a:t>専門工事業に生徒が就職先として選択するため</a:t>
            </a:r>
            <a:r>
              <a:rPr lang="ja-JP" altLang="en-US" sz="1800" dirty="0" smtClean="0"/>
              <a:t>の各企業の行うべき対策の検討に</a:t>
            </a:r>
            <a:r>
              <a:rPr lang="ja-JP" altLang="en-US" sz="1800" dirty="0" err="1" smtClean="0"/>
              <a:t>つ</a:t>
            </a:r>
            <a:endParaRPr lang="en-US" altLang="ja-JP" sz="1800" dirty="0" smtClean="0"/>
          </a:p>
          <a:p>
            <a:r>
              <a:rPr lang="ja-JP" altLang="en-US" sz="1800" dirty="0"/>
              <a:t>　</a:t>
            </a:r>
            <a:r>
              <a:rPr lang="ja-JP" altLang="en-US" sz="1800" dirty="0" smtClean="0"/>
              <a:t>いて　　等</a:t>
            </a:r>
            <a:endParaRPr lang="ja-JP" altLang="en-US" sz="1800" dirty="0"/>
          </a:p>
        </p:txBody>
      </p:sp>
      <p:pic>
        <p:nvPicPr>
          <p:cNvPr id="6" name="図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96118" y="3385444"/>
            <a:ext cx="1951421" cy="1300948"/>
          </a:xfrm>
          <a:prstGeom prst="rect">
            <a:avLst/>
          </a:prstGeom>
        </p:spPr>
      </p:pic>
      <p:sp>
        <p:nvSpPr>
          <p:cNvPr id="47" name="正方形/長方形 46"/>
          <p:cNvSpPr/>
          <p:nvPr/>
        </p:nvSpPr>
        <p:spPr>
          <a:xfrm>
            <a:off x="4206475" y="7754669"/>
            <a:ext cx="7953923" cy="646331"/>
          </a:xfrm>
          <a:prstGeom prst="rect">
            <a:avLst/>
          </a:prstGeom>
        </p:spPr>
        <p:txBody>
          <a:bodyPr wrap="square">
            <a:spAutoFit/>
          </a:bodyPr>
          <a:lstStyle/>
          <a:p>
            <a:r>
              <a:rPr lang="ja-JP" altLang="en-US" sz="1800" dirty="0" smtClean="0">
                <a:latin typeface="MS-Mincho"/>
              </a:rPr>
              <a:t>各学校の状況や生徒の就職動向を踏まえ、関係機関と調整をしながら、</a:t>
            </a:r>
            <a:r>
              <a:rPr lang="en-US" altLang="ja-JP" sz="1800" dirty="0" smtClean="0">
                <a:latin typeface="MS-Mincho"/>
              </a:rPr>
              <a:t>1</a:t>
            </a:r>
            <a:r>
              <a:rPr lang="ja-JP" altLang="en-US" sz="1800" dirty="0" smtClean="0">
                <a:latin typeface="MS-Mincho"/>
              </a:rPr>
              <a:t>人でも多くの専門工事業</a:t>
            </a:r>
            <a:r>
              <a:rPr lang="ja-JP" altLang="en-US" sz="1800" smtClean="0">
                <a:latin typeface="MS-Mincho"/>
              </a:rPr>
              <a:t>への就職希望者</a:t>
            </a:r>
            <a:r>
              <a:rPr lang="ja-JP" altLang="en-US" sz="1800" dirty="0" smtClean="0">
                <a:latin typeface="MS-Mincho"/>
              </a:rPr>
              <a:t>の増加や離職防止へとつなげたい。</a:t>
            </a:r>
            <a:endParaRPr lang="en-US" altLang="ja-JP" sz="1800" dirty="0" smtClean="0">
              <a:latin typeface="MS-Mincho"/>
            </a:endParaRPr>
          </a:p>
        </p:txBody>
      </p:sp>
      <p:pic>
        <p:nvPicPr>
          <p:cNvPr id="1028" name="Picture 4" descr="会議のイラスト（男性）"/>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56184" y="6165841"/>
            <a:ext cx="2445862" cy="2445862"/>
          </a:xfrm>
          <a:prstGeom prst="rect">
            <a:avLst/>
          </a:prstGeom>
          <a:noFill/>
          <a:extLst>
            <a:ext uri="{909E8E84-426E-40DD-AFC4-6F175D3DCCD1}">
              <a14:hiddenFill xmlns:a14="http://schemas.microsoft.com/office/drawing/2010/main">
                <a:solidFill>
                  <a:srgbClr val="FFFFFF"/>
                </a:solidFill>
              </a14:hiddenFill>
            </a:ext>
          </a:extLst>
        </p:spPr>
      </p:pic>
      <p:sp>
        <p:nvSpPr>
          <p:cNvPr id="43" name="スライド番号プレースホルダー 11"/>
          <p:cNvSpPr>
            <a:spLocks noGrp="1"/>
          </p:cNvSpPr>
          <p:nvPr>
            <p:ph type="sldNum" sz="quarter" idx="12"/>
          </p:nvPr>
        </p:nvSpPr>
        <p:spPr>
          <a:xfrm>
            <a:off x="12161440" y="8863066"/>
            <a:ext cx="461457" cy="511175"/>
          </a:xfrm>
        </p:spPr>
        <p:txBody>
          <a:bodyPr/>
          <a:lstStyle/>
          <a:p>
            <a:fld id="{8159DC74-970D-4DF8-B9D4-640D883DB434}" type="slidenum">
              <a:rPr kumimoji="1" lang="ja-JP" altLang="en-US" smtClean="0">
                <a:solidFill>
                  <a:schemeClr val="tx1"/>
                </a:solidFill>
                <a:latin typeface="+mn-ea"/>
              </a:rPr>
              <a:t>6</a:t>
            </a:fld>
            <a:endParaRPr kumimoji="1" lang="ja-JP" altLang="en-US" dirty="0">
              <a:solidFill>
                <a:schemeClr val="tx1"/>
              </a:solidFill>
              <a:latin typeface="+mn-ea"/>
            </a:endParaRPr>
          </a:p>
        </p:txBody>
      </p:sp>
    </p:spTree>
    <p:extLst>
      <p:ext uri="{BB962C8B-B14F-4D97-AF65-F5344CB8AC3E}">
        <p14:creationId xmlns:p14="http://schemas.microsoft.com/office/powerpoint/2010/main" val="3794572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1"/>
          <p:cNvSpPr txBox="1">
            <a:spLocks/>
          </p:cNvSpPr>
          <p:nvPr/>
        </p:nvSpPr>
        <p:spPr>
          <a:xfrm>
            <a:off x="5419" y="480120"/>
            <a:ext cx="12804093" cy="504056"/>
          </a:xfrm>
          <a:prstGeom prst="rect">
            <a:avLst/>
          </a:prstGeom>
          <a:solidFill>
            <a:schemeClr val="tx1"/>
          </a:solidFill>
        </p:spPr>
        <p:txBody>
          <a:bodyPr vert="horz" lIns="128016" tIns="64008" rIns="128016" bIns="64008" rtlCol="0" anchor="ctr">
            <a:normAutofit/>
          </a:bodyPr>
          <a:lstStyle>
            <a:lvl1pPr algn="ctr" defTabSz="1280160" rtl="0" eaLnBrk="1" latinLnBrk="0" hangingPunct="1">
              <a:spcBef>
                <a:spcPct val="0"/>
              </a:spcBef>
              <a:buNone/>
              <a:defRPr kumimoji="1" sz="6200" kern="1200">
                <a:solidFill>
                  <a:schemeClr val="tx1"/>
                </a:solidFill>
                <a:latin typeface="+mj-lt"/>
                <a:ea typeface="+mj-ea"/>
                <a:cs typeface="+mj-cs"/>
              </a:defRPr>
            </a:lvl1pPr>
          </a:lstStyle>
          <a:p>
            <a:r>
              <a:rPr lang="ja-JP" altLang="en-US" sz="2400" b="1"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rPr>
              <a:t>一般</a:t>
            </a:r>
            <a:r>
              <a:rPr lang="ja-JP" altLang="en-US" sz="24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社団</a:t>
            </a:r>
            <a:r>
              <a:rPr lang="ja-JP" altLang="en-US" sz="2400" b="1"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rPr>
              <a:t>法人大阪</a:t>
            </a:r>
            <a:r>
              <a:rPr lang="ja-JP" altLang="en-US" sz="24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電業協会の取組：平成２９年度取組報告　　　</a:t>
            </a:r>
          </a:p>
        </p:txBody>
      </p:sp>
      <p:sp>
        <p:nvSpPr>
          <p:cNvPr id="49" name="正方形/長方形 48"/>
          <p:cNvSpPr/>
          <p:nvPr/>
        </p:nvSpPr>
        <p:spPr>
          <a:xfrm>
            <a:off x="150953" y="1128192"/>
            <a:ext cx="12441141" cy="8208912"/>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eiryo UI" panose="020B0604030504040204" pitchFamily="50" charset="-128"/>
              <a:ea typeface="Meiryo UI" panose="020B0604030504040204" pitchFamily="50" charset="-128"/>
              <a:cs typeface="Meiryo UI" panose="020B0604030504040204" pitchFamily="50" charset="-128"/>
            </a:endParaRPr>
          </a:p>
        </p:txBody>
      </p:sp>
      <p:sp>
        <p:nvSpPr>
          <p:cNvPr id="41" name="テキスト ボックス 40"/>
          <p:cNvSpPr txBox="1"/>
          <p:nvPr/>
        </p:nvSpPr>
        <p:spPr>
          <a:xfrm>
            <a:off x="568152" y="1272208"/>
            <a:ext cx="7920880" cy="461665"/>
          </a:xfrm>
          <a:prstGeom prst="rect">
            <a:avLst/>
          </a:prstGeom>
          <a:noFill/>
          <a:ln>
            <a:solidFill>
              <a:schemeClr val="tx1"/>
            </a:solidFill>
          </a:ln>
        </p:spPr>
        <p:txBody>
          <a:bodyPr wrap="square" rtlCol="0">
            <a:spAutoFit/>
          </a:bodyPr>
          <a:lstStyle/>
          <a:p>
            <a:r>
              <a:rPr kumimoji="1" lang="ja-JP" altLang="en-US" sz="2400" dirty="0">
                <a:latin typeface="Meiryo UI" panose="020B0604030504040204" pitchFamily="50" charset="-128"/>
                <a:ea typeface="Meiryo UI" panose="020B0604030504040204" pitchFamily="50" charset="-128"/>
                <a:cs typeface="Meiryo UI" panose="020B0604030504040204" pitchFamily="50" charset="-128"/>
              </a:rPr>
              <a:t>電気設備工事業界研究</a:t>
            </a:r>
            <a:r>
              <a:rPr kumimoji="1" lang="ja-JP" altLang="en-US" sz="2400" dirty="0" smtClean="0">
                <a:latin typeface="Meiryo UI" panose="020B0604030504040204" pitchFamily="50" charset="-128"/>
                <a:ea typeface="Meiryo UI" panose="020B0604030504040204" pitchFamily="50" charset="-128"/>
                <a:cs typeface="Meiryo UI" panose="020B0604030504040204" pitchFamily="50" charset="-128"/>
              </a:rPr>
              <a:t>セミナー（平成</a:t>
            </a:r>
            <a:r>
              <a:rPr kumimoji="1" lang="en-US" altLang="ja-JP" sz="2400" dirty="0" smtClean="0">
                <a:latin typeface="Meiryo UI" panose="020B0604030504040204" pitchFamily="50" charset="-128"/>
                <a:ea typeface="Meiryo UI" panose="020B0604030504040204" pitchFamily="50" charset="-128"/>
                <a:cs typeface="Meiryo UI" panose="020B0604030504040204" pitchFamily="50" charset="-128"/>
              </a:rPr>
              <a:t>29</a:t>
            </a:r>
            <a:r>
              <a:rPr kumimoji="1" lang="ja-JP" altLang="en-US" sz="2400" dirty="0" smtClean="0">
                <a:latin typeface="Meiryo UI" panose="020B0604030504040204" pitchFamily="50" charset="-128"/>
                <a:ea typeface="Meiryo UI" panose="020B0604030504040204" pitchFamily="50" charset="-128"/>
                <a:cs typeface="Meiryo UI" panose="020B0604030504040204" pitchFamily="50" charset="-128"/>
              </a:rPr>
              <a:t>年度新規事業）</a:t>
            </a:r>
            <a:endParaRPr kumimoji="1" lang="ja-JP" altLang="en-US" sz="24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26" name="角丸四角形 25"/>
          <p:cNvSpPr/>
          <p:nvPr/>
        </p:nvSpPr>
        <p:spPr>
          <a:xfrm>
            <a:off x="424136" y="8256641"/>
            <a:ext cx="11737304" cy="862013"/>
          </a:xfrm>
          <a:prstGeom prst="roundRect">
            <a:avLst>
              <a:gd name="adj" fmla="val 6255"/>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endParaRPr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 name="角丸四角形 1"/>
          <p:cNvSpPr/>
          <p:nvPr/>
        </p:nvSpPr>
        <p:spPr>
          <a:xfrm>
            <a:off x="414827" y="8112968"/>
            <a:ext cx="1728192" cy="389384"/>
          </a:xfrm>
          <a:prstGeom prst="roundRect">
            <a:avLst/>
          </a:prstGeom>
          <a:solidFill>
            <a:srgbClr val="E5EEA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30</a:t>
            </a:r>
            <a:r>
              <a:rPr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年度の方針</a:t>
            </a:r>
            <a:endParaRPr kumimoji="1"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0" name="正方形/長方形 39"/>
          <p:cNvSpPr/>
          <p:nvPr/>
        </p:nvSpPr>
        <p:spPr>
          <a:xfrm>
            <a:off x="3664496" y="2280320"/>
            <a:ext cx="512240" cy="1082154"/>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52" name="正方形/長方形 51"/>
          <p:cNvSpPr/>
          <p:nvPr/>
        </p:nvSpPr>
        <p:spPr>
          <a:xfrm>
            <a:off x="4176736" y="2280320"/>
            <a:ext cx="8082000" cy="1080120"/>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r>
              <a:rPr kumimoji="1" lang="ja-JP" altLang="en-US" sz="1800" dirty="0">
                <a:solidFill>
                  <a:schemeClr val="tx1"/>
                </a:solidFill>
              </a:rPr>
              <a:t>大阪産業創造館（大阪市中央区）に会員企業</a:t>
            </a:r>
            <a:r>
              <a:rPr kumimoji="1" lang="en-US" altLang="ja-JP" sz="1800" dirty="0">
                <a:solidFill>
                  <a:schemeClr val="tx1"/>
                </a:solidFill>
              </a:rPr>
              <a:t>24</a:t>
            </a:r>
            <a:r>
              <a:rPr kumimoji="1" lang="ja-JP" altLang="en-US" sz="1800" dirty="0">
                <a:solidFill>
                  <a:schemeClr val="tx1"/>
                </a:solidFill>
              </a:rPr>
              <a:t>社が出展し、将来のキャリア形成を考える大学生、専門学校生等に対して、電気設備工事業界の</a:t>
            </a:r>
            <a:r>
              <a:rPr kumimoji="1" lang="ja-JP" altLang="en-US" sz="1800">
                <a:solidFill>
                  <a:schemeClr val="tx1"/>
                </a:solidFill>
              </a:rPr>
              <a:t>魅力</a:t>
            </a:r>
            <a:r>
              <a:rPr kumimoji="1" lang="ja-JP" altLang="en-US" sz="1800" smtClean="0">
                <a:solidFill>
                  <a:schemeClr val="tx1"/>
                </a:solidFill>
              </a:rPr>
              <a:t>や企業の独自性、仕事</a:t>
            </a:r>
            <a:r>
              <a:rPr kumimoji="1" lang="ja-JP" altLang="en-US" sz="1800" dirty="0">
                <a:solidFill>
                  <a:schemeClr val="tx1"/>
                </a:solidFill>
              </a:rPr>
              <a:t>内容の説明を行った。</a:t>
            </a:r>
          </a:p>
        </p:txBody>
      </p:sp>
      <p:sp>
        <p:nvSpPr>
          <p:cNvPr id="18" name="テキスト ボックス 17"/>
          <p:cNvSpPr txBox="1"/>
          <p:nvPr/>
        </p:nvSpPr>
        <p:spPr>
          <a:xfrm>
            <a:off x="3687090" y="2280320"/>
            <a:ext cx="461665" cy="1224136"/>
          </a:xfrm>
          <a:prstGeom prst="rect">
            <a:avLst/>
          </a:prstGeom>
          <a:noFill/>
        </p:spPr>
        <p:txBody>
          <a:bodyPr vert="eaVert" wrap="square" rtlCol="0">
            <a:spAutoFit/>
          </a:bodyPr>
          <a:lstStyle/>
          <a:p>
            <a:r>
              <a:rPr kumimoji="1" lang="ja-JP" altLang="en-US" sz="1800" dirty="0">
                <a:latin typeface="Meiryo UI" panose="020B0604030504040204" pitchFamily="50" charset="-128"/>
                <a:ea typeface="Meiryo UI" panose="020B0604030504040204" pitchFamily="50" charset="-128"/>
                <a:cs typeface="Meiryo UI" panose="020B0604030504040204" pitchFamily="50" charset="-128"/>
              </a:rPr>
              <a:t>取組内容</a:t>
            </a:r>
          </a:p>
        </p:txBody>
      </p:sp>
      <p:sp>
        <p:nvSpPr>
          <p:cNvPr id="19" name="テキスト ボックス 18"/>
          <p:cNvSpPr txBox="1"/>
          <p:nvPr/>
        </p:nvSpPr>
        <p:spPr>
          <a:xfrm>
            <a:off x="8822548" y="1240850"/>
            <a:ext cx="3648250" cy="461665"/>
          </a:xfrm>
          <a:prstGeom prst="rect">
            <a:avLst/>
          </a:prstGeom>
          <a:noFill/>
        </p:spPr>
        <p:txBody>
          <a:bodyPr wrap="square" rtlCol="0">
            <a:spAutoFit/>
          </a:bodyPr>
          <a:lstStyle/>
          <a:p>
            <a:r>
              <a:rPr lang="ja-JP" altLang="en-US" sz="2400" dirty="0">
                <a:latin typeface="Meiryo UI" panose="020B0604030504040204" pitchFamily="50" charset="-128"/>
                <a:ea typeface="Meiryo UI" panose="020B0604030504040204" pitchFamily="50" charset="-128"/>
                <a:cs typeface="Meiryo UI" panose="020B0604030504040204" pitchFamily="50" charset="-128"/>
              </a:rPr>
              <a:t>平成</a:t>
            </a:r>
            <a:r>
              <a:rPr lang="en-US" altLang="ja-JP" sz="2400" dirty="0">
                <a:latin typeface="Meiryo UI" panose="020B0604030504040204" pitchFamily="50" charset="-128"/>
                <a:ea typeface="Meiryo UI" panose="020B0604030504040204" pitchFamily="50" charset="-128"/>
                <a:cs typeface="Meiryo UI" panose="020B0604030504040204" pitchFamily="50" charset="-128"/>
              </a:rPr>
              <a:t>30</a:t>
            </a:r>
            <a:r>
              <a:rPr lang="ja-JP" altLang="en-US" sz="2400" dirty="0">
                <a:latin typeface="Meiryo UI" panose="020B0604030504040204" pitchFamily="50" charset="-128"/>
                <a:ea typeface="Meiryo UI" panose="020B0604030504040204" pitchFamily="50" charset="-128"/>
                <a:cs typeface="Meiryo UI" panose="020B0604030504040204" pitchFamily="50" charset="-128"/>
              </a:rPr>
              <a:t>年</a:t>
            </a:r>
            <a:r>
              <a:rPr lang="en-US" altLang="ja-JP" sz="2400" dirty="0">
                <a:latin typeface="Meiryo UI" panose="020B0604030504040204" pitchFamily="50" charset="-128"/>
                <a:ea typeface="Meiryo UI" panose="020B0604030504040204" pitchFamily="50" charset="-128"/>
                <a:cs typeface="Meiryo UI" panose="020B0604030504040204" pitchFamily="50" charset="-128"/>
              </a:rPr>
              <a:t>1</a:t>
            </a:r>
            <a:r>
              <a:rPr lang="ja-JP" altLang="en-US" sz="2400" dirty="0">
                <a:latin typeface="Meiryo UI" panose="020B0604030504040204" pitchFamily="50" charset="-128"/>
                <a:ea typeface="Meiryo UI" panose="020B0604030504040204" pitchFamily="50" charset="-128"/>
                <a:cs typeface="Meiryo UI" panose="020B0604030504040204" pitchFamily="50" charset="-128"/>
              </a:rPr>
              <a:t>月</a:t>
            </a:r>
            <a:r>
              <a:rPr lang="en-US" altLang="ja-JP" sz="2400" dirty="0">
                <a:latin typeface="Meiryo UI" panose="020B0604030504040204" pitchFamily="50" charset="-128"/>
                <a:ea typeface="Meiryo UI" panose="020B0604030504040204" pitchFamily="50" charset="-128"/>
                <a:cs typeface="Meiryo UI" panose="020B0604030504040204" pitchFamily="50" charset="-128"/>
              </a:rPr>
              <a:t>13</a:t>
            </a:r>
            <a:r>
              <a:rPr lang="ja-JP" altLang="en-US" sz="2400" dirty="0">
                <a:latin typeface="Meiryo UI" panose="020B0604030504040204" pitchFamily="50" charset="-128"/>
                <a:ea typeface="Meiryo UI" panose="020B0604030504040204" pitchFamily="50" charset="-128"/>
                <a:cs typeface="Meiryo UI" panose="020B0604030504040204" pitchFamily="50" charset="-128"/>
              </a:rPr>
              <a:t>日（土）</a:t>
            </a:r>
            <a:endParaRPr lang="en-US" altLang="ja-JP" sz="24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42" name="テキスト ボックス 41"/>
          <p:cNvSpPr txBox="1"/>
          <p:nvPr/>
        </p:nvSpPr>
        <p:spPr>
          <a:xfrm>
            <a:off x="603095" y="8541437"/>
            <a:ext cx="11350783" cy="584775"/>
          </a:xfrm>
          <a:prstGeom prst="rect">
            <a:avLst/>
          </a:prstGeom>
          <a:noFill/>
        </p:spPr>
        <p:txBody>
          <a:bodyPr wrap="square" rtlCol="0">
            <a:spAutoFit/>
          </a:bodyPr>
          <a:lstStyle/>
          <a:p>
            <a:r>
              <a:rPr lang="ja-JP" altLang="en-US" sz="1600" dirty="0">
                <a:latin typeface="Meiryo UI" panose="020B0604030504040204" pitchFamily="50" charset="-128"/>
                <a:ea typeface="Meiryo UI" panose="020B0604030504040204" pitchFamily="50" charset="-128"/>
                <a:cs typeface="Meiryo UI" panose="020B0604030504040204" pitchFamily="50" charset="-128"/>
              </a:rPr>
              <a:t>平成</a:t>
            </a:r>
            <a:r>
              <a:rPr lang="en-US" altLang="ja-JP" sz="1600" dirty="0">
                <a:latin typeface="Meiryo UI" panose="020B0604030504040204" pitchFamily="50" charset="-128"/>
                <a:ea typeface="Meiryo UI" panose="020B0604030504040204" pitchFamily="50" charset="-128"/>
                <a:cs typeface="Meiryo UI" panose="020B0604030504040204" pitchFamily="50" charset="-128"/>
              </a:rPr>
              <a:t>29</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年度に組織改正を行い、入職促進事業に特化した専門の組織を新設した。現状は始動したばかりであり、平成</a:t>
            </a:r>
            <a:r>
              <a:rPr lang="en-US" altLang="ja-JP" sz="1600" dirty="0">
                <a:latin typeface="Meiryo UI" panose="020B0604030504040204" pitchFamily="50" charset="-128"/>
                <a:ea typeface="Meiryo UI" panose="020B0604030504040204" pitchFamily="50" charset="-128"/>
                <a:cs typeface="Meiryo UI" panose="020B0604030504040204" pitchFamily="50" charset="-128"/>
              </a:rPr>
              <a:t>29</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年度新規事業の継続開催に向け、更なる改善に努め、電気設備工事業界の認知度向上に貢献していく。　　</a:t>
            </a:r>
            <a:endParaRPr lang="en-US" altLang="ja-JP" sz="16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3" name="テキスト ボックス 2"/>
          <p:cNvSpPr txBox="1"/>
          <p:nvPr/>
        </p:nvSpPr>
        <p:spPr>
          <a:xfrm>
            <a:off x="558843" y="1704256"/>
            <a:ext cx="10522477" cy="523220"/>
          </a:xfrm>
          <a:prstGeom prst="rect">
            <a:avLst/>
          </a:prstGeom>
          <a:noFill/>
        </p:spPr>
        <p:txBody>
          <a:bodyPr wrap="square" rtlCol="0">
            <a:spAutoFit/>
          </a:bodyPr>
          <a:lstStyle/>
          <a:p>
            <a:r>
              <a:rPr lang="ja-JP" altLang="en-US" sz="2800" b="1" u="sng" dirty="0">
                <a:latin typeface="Meiryo UI" panose="020B0604030504040204" pitchFamily="50" charset="-128"/>
                <a:ea typeface="Meiryo UI" panose="020B0604030504040204" pitchFamily="50" charset="-128"/>
                <a:cs typeface="Meiryo UI" panose="020B0604030504040204" pitchFamily="50" charset="-128"/>
              </a:rPr>
              <a:t>狙い</a:t>
            </a:r>
            <a:r>
              <a:rPr kumimoji="1" lang="ja-JP" altLang="en-US" sz="2800" b="1" u="sng" dirty="0">
                <a:latin typeface="Meiryo UI" panose="020B0604030504040204" pitchFamily="50" charset="-128"/>
                <a:ea typeface="Meiryo UI" panose="020B0604030504040204" pitchFamily="50" charset="-128"/>
                <a:cs typeface="Meiryo UI" panose="020B0604030504040204" pitchFamily="50" charset="-128"/>
              </a:rPr>
              <a:t>：電気設備工事業界の認知度向上、若手入職者の促進</a:t>
            </a:r>
          </a:p>
        </p:txBody>
      </p:sp>
      <p:sp>
        <p:nvSpPr>
          <p:cNvPr id="74" name="テキスト ボックス 73"/>
          <p:cNvSpPr txBox="1"/>
          <p:nvPr/>
        </p:nvSpPr>
        <p:spPr>
          <a:xfrm>
            <a:off x="640160" y="4660066"/>
            <a:ext cx="9001000" cy="461665"/>
          </a:xfrm>
          <a:prstGeom prst="rect">
            <a:avLst/>
          </a:prstGeom>
          <a:noFill/>
          <a:ln>
            <a:solidFill>
              <a:schemeClr val="tx1"/>
            </a:solidFill>
          </a:ln>
        </p:spPr>
        <p:txBody>
          <a:bodyPr wrap="square" rtlCol="0">
            <a:spAutoFit/>
          </a:bodyPr>
          <a:lstStyle/>
          <a:p>
            <a:r>
              <a:rPr lang="ja-JP" altLang="en-US" sz="2400" dirty="0">
                <a:latin typeface="Meiryo UI" panose="020B0604030504040204" pitchFamily="50" charset="-128"/>
                <a:ea typeface="Meiryo UI" panose="020B0604030504040204" pitchFamily="50" charset="-128"/>
                <a:cs typeface="Meiryo UI" panose="020B0604030504040204" pitchFamily="50" charset="-128"/>
              </a:rPr>
              <a:t>大阪府内工業系高校教諭との意見</a:t>
            </a:r>
            <a:r>
              <a:rPr lang="ja-JP" altLang="en-US" sz="2400" dirty="0" smtClean="0">
                <a:latin typeface="Meiryo UI" panose="020B0604030504040204" pitchFamily="50" charset="-128"/>
                <a:ea typeface="Meiryo UI" panose="020B0604030504040204" pitchFamily="50" charset="-128"/>
                <a:cs typeface="Meiryo UI" panose="020B0604030504040204" pitchFamily="50" charset="-128"/>
              </a:rPr>
              <a:t>交換会（平成</a:t>
            </a:r>
            <a:r>
              <a:rPr lang="en-US" altLang="ja-JP" sz="2400" dirty="0" smtClean="0">
                <a:latin typeface="Meiryo UI" panose="020B0604030504040204" pitchFamily="50" charset="-128"/>
                <a:ea typeface="Meiryo UI" panose="020B0604030504040204" pitchFamily="50" charset="-128"/>
                <a:cs typeface="Meiryo UI" panose="020B0604030504040204" pitchFamily="50" charset="-128"/>
              </a:rPr>
              <a:t>29</a:t>
            </a:r>
            <a:r>
              <a:rPr lang="ja-JP" altLang="en-US" sz="2400" dirty="0" smtClean="0">
                <a:latin typeface="Meiryo UI" panose="020B0604030504040204" pitchFamily="50" charset="-128"/>
                <a:ea typeface="Meiryo UI" panose="020B0604030504040204" pitchFamily="50" charset="-128"/>
                <a:cs typeface="Meiryo UI" panose="020B0604030504040204" pitchFamily="50" charset="-128"/>
              </a:rPr>
              <a:t>年度新規事業）</a:t>
            </a:r>
            <a:endParaRPr lang="ja-JP" altLang="en-US" sz="24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82" name="テキスト ボックス 81"/>
          <p:cNvSpPr txBox="1"/>
          <p:nvPr/>
        </p:nvSpPr>
        <p:spPr>
          <a:xfrm>
            <a:off x="8822548" y="5144989"/>
            <a:ext cx="3600400" cy="461665"/>
          </a:xfrm>
          <a:prstGeom prst="rect">
            <a:avLst/>
          </a:prstGeom>
          <a:noFill/>
        </p:spPr>
        <p:txBody>
          <a:bodyPr wrap="square" rtlCol="0">
            <a:spAutoFit/>
          </a:bodyPr>
          <a:lstStyle/>
          <a:p>
            <a:r>
              <a:rPr lang="ja-JP" altLang="en-US" sz="2400" dirty="0">
                <a:latin typeface="Meiryo UI" panose="020B0604030504040204" pitchFamily="50" charset="-128"/>
                <a:ea typeface="Meiryo UI" panose="020B0604030504040204" pitchFamily="50" charset="-128"/>
                <a:cs typeface="Meiryo UI" panose="020B0604030504040204" pitchFamily="50" charset="-128"/>
              </a:rPr>
              <a:t>平成</a:t>
            </a:r>
            <a:r>
              <a:rPr lang="en-US" altLang="ja-JP" sz="2400" dirty="0">
                <a:latin typeface="Meiryo UI" panose="020B0604030504040204" pitchFamily="50" charset="-128"/>
                <a:ea typeface="Meiryo UI" panose="020B0604030504040204" pitchFamily="50" charset="-128"/>
                <a:cs typeface="Meiryo UI" panose="020B0604030504040204" pitchFamily="50" charset="-128"/>
              </a:rPr>
              <a:t>29</a:t>
            </a:r>
            <a:r>
              <a:rPr lang="ja-JP" altLang="en-US" sz="2400" dirty="0">
                <a:latin typeface="Meiryo UI" panose="020B0604030504040204" pitchFamily="50" charset="-128"/>
                <a:ea typeface="Meiryo UI" panose="020B0604030504040204" pitchFamily="50" charset="-128"/>
                <a:cs typeface="Meiryo UI" panose="020B0604030504040204" pitchFamily="50" charset="-128"/>
              </a:rPr>
              <a:t>年</a:t>
            </a:r>
            <a:r>
              <a:rPr lang="en-US" altLang="ja-JP" sz="2400" dirty="0">
                <a:latin typeface="Meiryo UI" panose="020B0604030504040204" pitchFamily="50" charset="-128"/>
                <a:ea typeface="Meiryo UI" panose="020B0604030504040204" pitchFamily="50" charset="-128"/>
                <a:cs typeface="Meiryo UI" panose="020B0604030504040204" pitchFamily="50" charset="-128"/>
              </a:rPr>
              <a:t>12</a:t>
            </a:r>
            <a:r>
              <a:rPr lang="ja-JP" altLang="en-US" sz="2400" dirty="0">
                <a:latin typeface="Meiryo UI" panose="020B0604030504040204" pitchFamily="50" charset="-128"/>
                <a:ea typeface="Meiryo UI" panose="020B0604030504040204" pitchFamily="50" charset="-128"/>
                <a:cs typeface="Meiryo UI" panose="020B0604030504040204" pitchFamily="50" charset="-128"/>
              </a:rPr>
              <a:t>月</a:t>
            </a:r>
            <a:r>
              <a:rPr lang="en-US" altLang="ja-JP" sz="2400" dirty="0">
                <a:latin typeface="Meiryo UI" panose="020B0604030504040204" pitchFamily="50" charset="-128"/>
                <a:ea typeface="Meiryo UI" panose="020B0604030504040204" pitchFamily="50" charset="-128"/>
                <a:cs typeface="Meiryo UI" panose="020B0604030504040204" pitchFamily="50" charset="-128"/>
              </a:rPr>
              <a:t>8</a:t>
            </a:r>
            <a:r>
              <a:rPr lang="ja-JP" altLang="en-US" sz="2400" dirty="0">
                <a:latin typeface="Meiryo UI" panose="020B0604030504040204" pitchFamily="50" charset="-128"/>
                <a:ea typeface="Meiryo UI" panose="020B0604030504040204" pitchFamily="50" charset="-128"/>
                <a:cs typeface="Meiryo UI" panose="020B0604030504040204" pitchFamily="50" charset="-128"/>
              </a:rPr>
              <a:t>日（金）</a:t>
            </a:r>
            <a:endParaRPr lang="en-US" altLang="ja-JP" sz="24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86" name="テキスト ボックス 85"/>
          <p:cNvSpPr txBox="1"/>
          <p:nvPr/>
        </p:nvSpPr>
        <p:spPr>
          <a:xfrm>
            <a:off x="630851" y="5121731"/>
            <a:ext cx="7858181" cy="523220"/>
          </a:xfrm>
          <a:prstGeom prst="rect">
            <a:avLst/>
          </a:prstGeom>
          <a:noFill/>
        </p:spPr>
        <p:txBody>
          <a:bodyPr wrap="square" rtlCol="0">
            <a:spAutoFit/>
          </a:bodyPr>
          <a:lstStyle/>
          <a:p>
            <a:r>
              <a:rPr lang="ja-JP" altLang="en-US" sz="2800" b="1" u="sng" dirty="0">
                <a:latin typeface="Meiryo UI" panose="020B0604030504040204" pitchFamily="50" charset="-128"/>
                <a:ea typeface="Meiryo UI" panose="020B0604030504040204" pitchFamily="50" charset="-128"/>
                <a:cs typeface="Meiryo UI" panose="020B0604030504040204" pitchFamily="50" charset="-128"/>
              </a:rPr>
              <a:t>狙い</a:t>
            </a:r>
            <a:r>
              <a:rPr kumimoji="1" lang="ja-JP" altLang="en-US" sz="2800" b="1" u="sng" dirty="0">
                <a:latin typeface="Meiryo UI" panose="020B0604030504040204" pitchFamily="50" charset="-128"/>
                <a:ea typeface="Meiryo UI" panose="020B0604030504040204" pitchFamily="50" charset="-128"/>
                <a:cs typeface="Meiryo UI" panose="020B0604030504040204" pitchFamily="50" charset="-128"/>
              </a:rPr>
              <a:t>：大阪府内工業系高校教諭との関係</a:t>
            </a:r>
            <a:r>
              <a:rPr kumimoji="1" lang="ja-JP" altLang="en-US" sz="2800" b="1" u="sng" dirty="0" smtClean="0">
                <a:latin typeface="Meiryo UI" panose="020B0604030504040204" pitchFamily="50" charset="-128"/>
                <a:ea typeface="Meiryo UI" panose="020B0604030504040204" pitchFamily="50" charset="-128"/>
                <a:cs typeface="Meiryo UI" panose="020B0604030504040204" pitchFamily="50" charset="-128"/>
              </a:rPr>
              <a:t>強化</a:t>
            </a:r>
            <a:endParaRPr kumimoji="1" lang="ja-JP" altLang="en-US" sz="2800" b="1" u="sng"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31" name="正方形/長方形 30">
            <a:extLst>
              <a:ext uri="{FF2B5EF4-FFF2-40B4-BE49-F238E27FC236}">
                <a16:creationId xmlns="" xmlns:a16="http://schemas.microsoft.com/office/drawing/2014/main" id="{1A4CCF54-7E02-4E89-8BC7-585A3A4CDA1D}"/>
              </a:ext>
            </a:extLst>
          </p:cNvPr>
          <p:cNvSpPr/>
          <p:nvPr/>
        </p:nvSpPr>
        <p:spPr>
          <a:xfrm>
            <a:off x="4181613" y="3403482"/>
            <a:ext cx="8082000" cy="1080120"/>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r>
              <a:rPr kumimoji="1" lang="ja-JP" altLang="en-US" sz="1800" dirty="0">
                <a:solidFill>
                  <a:schemeClr val="tx1"/>
                </a:solidFill>
              </a:rPr>
              <a:t>来場学生数：</a:t>
            </a:r>
            <a:r>
              <a:rPr kumimoji="1" lang="en-US" altLang="ja-JP" sz="1800" dirty="0">
                <a:solidFill>
                  <a:schemeClr val="tx1"/>
                </a:solidFill>
              </a:rPr>
              <a:t>60</a:t>
            </a:r>
            <a:r>
              <a:rPr kumimoji="1" lang="ja-JP" altLang="en-US" sz="1800" dirty="0">
                <a:solidFill>
                  <a:schemeClr val="tx1"/>
                </a:solidFill>
              </a:rPr>
              <a:t>名（事前登録 </a:t>
            </a:r>
            <a:r>
              <a:rPr kumimoji="1" lang="en-US" altLang="ja-JP" sz="1800" dirty="0">
                <a:solidFill>
                  <a:schemeClr val="tx1"/>
                </a:solidFill>
              </a:rPr>
              <a:t>43</a:t>
            </a:r>
            <a:r>
              <a:rPr kumimoji="1" lang="ja-JP" altLang="en-US" sz="1800" dirty="0">
                <a:solidFill>
                  <a:schemeClr val="tx1"/>
                </a:solidFill>
              </a:rPr>
              <a:t>名）</a:t>
            </a:r>
            <a:endParaRPr kumimoji="1" lang="en-US" altLang="ja-JP" sz="1800" dirty="0">
              <a:solidFill>
                <a:schemeClr val="tx1"/>
              </a:solidFill>
            </a:endParaRPr>
          </a:p>
          <a:p>
            <a:r>
              <a:rPr kumimoji="1" lang="ja-JP" altLang="en-US" sz="1800" dirty="0">
                <a:solidFill>
                  <a:schemeClr val="tx1"/>
                </a:solidFill>
              </a:rPr>
              <a:t>来場学生の</a:t>
            </a:r>
            <a:r>
              <a:rPr kumimoji="1" lang="en-US" altLang="ja-JP" sz="1800" dirty="0">
                <a:solidFill>
                  <a:schemeClr val="tx1"/>
                </a:solidFill>
              </a:rPr>
              <a:t>7</a:t>
            </a:r>
            <a:r>
              <a:rPr kumimoji="1" lang="ja-JP" altLang="en-US" sz="1800" dirty="0">
                <a:solidFill>
                  <a:schemeClr val="tx1"/>
                </a:solidFill>
              </a:rPr>
              <a:t>割強が、</a:t>
            </a:r>
            <a:r>
              <a:rPr kumimoji="1" lang="en-US" altLang="ja-JP" sz="1800" dirty="0">
                <a:solidFill>
                  <a:schemeClr val="tx1"/>
                </a:solidFill>
              </a:rPr>
              <a:t>5</a:t>
            </a:r>
            <a:r>
              <a:rPr kumimoji="1" lang="ja-JP" altLang="en-US" sz="1800" dirty="0">
                <a:solidFill>
                  <a:schemeClr val="tx1"/>
                </a:solidFill>
              </a:rPr>
              <a:t>回の企業ブース訪問全てに参加し、アンケートでは、ほぼ全ての来場学生から「電気設備工事業界へ</a:t>
            </a:r>
            <a:r>
              <a:rPr kumimoji="1" lang="ja-JP" altLang="en-US" sz="1800" dirty="0" smtClean="0">
                <a:solidFill>
                  <a:schemeClr val="tx1"/>
                </a:solidFill>
              </a:rPr>
              <a:t>の興味が</a:t>
            </a:r>
            <a:r>
              <a:rPr kumimoji="1" lang="ja-JP" altLang="en-US" sz="1800" dirty="0">
                <a:solidFill>
                  <a:schemeClr val="tx1"/>
                </a:solidFill>
              </a:rPr>
              <a:t>深まった」との回答を得た。</a:t>
            </a:r>
          </a:p>
        </p:txBody>
      </p:sp>
      <p:sp>
        <p:nvSpPr>
          <p:cNvPr id="32" name="テキスト ボックス 31">
            <a:extLst>
              <a:ext uri="{FF2B5EF4-FFF2-40B4-BE49-F238E27FC236}">
                <a16:creationId xmlns="" xmlns:a16="http://schemas.microsoft.com/office/drawing/2014/main" id="{2B50DDCF-23AE-4C0F-AD74-34629A51A83C}"/>
              </a:ext>
            </a:extLst>
          </p:cNvPr>
          <p:cNvSpPr txBox="1"/>
          <p:nvPr/>
        </p:nvSpPr>
        <p:spPr>
          <a:xfrm>
            <a:off x="3691967" y="3403482"/>
            <a:ext cx="461665" cy="1080120"/>
          </a:xfrm>
          <a:prstGeom prst="rect">
            <a:avLst/>
          </a:prstGeom>
          <a:noFill/>
          <a:ln>
            <a:solidFill>
              <a:schemeClr val="tx1"/>
            </a:solidFill>
          </a:ln>
        </p:spPr>
        <p:txBody>
          <a:bodyPr vert="eaVert" wrap="square" rtlCol="0">
            <a:spAutoFit/>
          </a:bodyPr>
          <a:lstStyle/>
          <a:p>
            <a:r>
              <a:rPr kumimoji="1" lang="ja-JP" altLang="en-US" sz="1800" dirty="0">
                <a:latin typeface="Meiryo UI" panose="020B0604030504040204" pitchFamily="50" charset="-128"/>
                <a:ea typeface="Meiryo UI" panose="020B0604030504040204" pitchFamily="50" charset="-128"/>
                <a:cs typeface="Meiryo UI" panose="020B0604030504040204" pitchFamily="50" charset="-128"/>
              </a:rPr>
              <a:t>実施結果</a:t>
            </a:r>
          </a:p>
        </p:txBody>
      </p:sp>
      <p:sp>
        <p:nvSpPr>
          <p:cNvPr id="33" name="正方形/長方形 32">
            <a:extLst>
              <a:ext uri="{FF2B5EF4-FFF2-40B4-BE49-F238E27FC236}">
                <a16:creationId xmlns="" xmlns:a16="http://schemas.microsoft.com/office/drawing/2014/main" id="{676B7102-967E-4F83-9991-1EE01779ED8A}"/>
              </a:ext>
            </a:extLst>
          </p:cNvPr>
          <p:cNvSpPr/>
          <p:nvPr/>
        </p:nvSpPr>
        <p:spPr>
          <a:xfrm>
            <a:off x="4171859" y="5684840"/>
            <a:ext cx="8082000" cy="1080120"/>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r>
              <a:rPr kumimoji="1" lang="ja-JP" altLang="en-US" sz="1800" dirty="0">
                <a:solidFill>
                  <a:schemeClr val="tx1"/>
                </a:solidFill>
              </a:rPr>
              <a:t>学校側から</a:t>
            </a:r>
            <a:r>
              <a:rPr kumimoji="1" lang="en-US" altLang="ja-JP" sz="1800" dirty="0">
                <a:solidFill>
                  <a:schemeClr val="tx1"/>
                </a:solidFill>
              </a:rPr>
              <a:t>13</a:t>
            </a:r>
            <a:r>
              <a:rPr kumimoji="1" lang="ja-JP" altLang="en-US" sz="1800" dirty="0">
                <a:solidFill>
                  <a:schemeClr val="tx1"/>
                </a:solidFill>
              </a:rPr>
              <a:t>名、大阪電業協会から</a:t>
            </a:r>
            <a:r>
              <a:rPr kumimoji="1" lang="en-US" altLang="ja-JP" sz="1800" dirty="0">
                <a:solidFill>
                  <a:schemeClr val="tx1"/>
                </a:solidFill>
              </a:rPr>
              <a:t>25</a:t>
            </a:r>
            <a:r>
              <a:rPr kumimoji="1" lang="ja-JP" altLang="en-US" sz="1800" dirty="0">
                <a:solidFill>
                  <a:schemeClr val="tx1"/>
                </a:solidFill>
              </a:rPr>
              <a:t>名が参加し、参加教諭に対して、電気設備工事業界の人材確保の現状と考え方について広報するとともに、参加教諭から、進路指導の現状や大阪電業協会に望むこと等を発言いただいた。</a:t>
            </a:r>
          </a:p>
        </p:txBody>
      </p:sp>
      <p:sp>
        <p:nvSpPr>
          <p:cNvPr id="34" name="テキスト ボックス 33">
            <a:extLst>
              <a:ext uri="{FF2B5EF4-FFF2-40B4-BE49-F238E27FC236}">
                <a16:creationId xmlns="" xmlns:a16="http://schemas.microsoft.com/office/drawing/2014/main" id="{2118F65A-C628-43B2-887A-050719501630}"/>
              </a:ext>
            </a:extLst>
          </p:cNvPr>
          <p:cNvSpPr txBox="1"/>
          <p:nvPr/>
        </p:nvSpPr>
        <p:spPr>
          <a:xfrm>
            <a:off x="3682213" y="5684840"/>
            <a:ext cx="461665" cy="1080120"/>
          </a:xfrm>
          <a:prstGeom prst="rect">
            <a:avLst/>
          </a:prstGeom>
          <a:noFill/>
          <a:ln>
            <a:solidFill>
              <a:schemeClr val="tx1"/>
            </a:solidFill>
          </a:ln>
        </p:spPr>
        <p:txBody>
          <a:bodyPr vert="eaVert" wrap="square" rtlCol="0">
            <a:spAutoFit/>
          </a:bodyPr>
          <a:lstStyle/>
          <a:p>
            <a:r>
              <a:rPr kumimoji="1" lang="ja-JP" altLang="en-US" sz="1800" dirty="0">
                <a:latin typeface="Meiryo UI" panose="020B0604030504040204" pitchFamily="50" charset="-128"/>
                <a:ea typeface="Meiryo UI" panose="020B0604030504040204" pitchFamily="50" charset="-128"/>
                <a:cs typeface="Meiryo UI" panose="020B0604030504040204" pitchFamily="50" charset="-128"/>
              </a:rPr>
              <a:t>取組内容</a:t>
            </a:r>
          </a:p>
        </p:txBody>
      </p:sp>
      <p:sp>
        <p:nvSpPr>
          <p:cNvPr id="35" name="正方形/長方形 34">
            <a:extLst>
              <a:ext uri="{FF2B5EF4-FFF2-40B4-BE49-F238E27FC236}">
                <a16:creationId xmlns="" xmlns:a16="http://schemas.microsoft.com/office/drawing/2014/main" id="{E564192E-2CA4-4835-B4F2-65B589B46BBC}"/>
              </a:ext>
            </a:extLst>
          </p:cNvPr>
          <p:cNvSpPr/>
          <p:nvPr/>
        </p:nvSpPr>
        <p:spPr>
          <a:xfrm>
            <a:off x="4176736" y="6808002"/>
            <a:ext cx="8082000" cy="1080120"/>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r>
              <a:rPr kumimoji="1" lang="ja-JP" altLang="en-US" sz="1800" dirty="0">
                <a:solidFill>
                  <a:schemeClr val="tx1"/>
                </a:solidFill>
              </a:rPr>
              <a:t>学校側参加者：</a:t>
            </a:r>
            <a:r>
              <a:rPr kumimoji="1" lang="en-US" altLang="ja-JP" sz="1800" dirty="0">
                <a:solidFill>
                  <a:schemeClr val="tx1"/>
                </a:solidFill>
              </a:rPr>
              <a:t>9</a:t>
            </a:r>
            <a:r>
              <a:rPr kumimoji="1" lang="ja-JP" altLang="en-US" sz="1800" dirty="0">
                <a:solidFill>
                  <a:schemeClr val="tx1"/>
                </a:solidFill>
              </a:rPr>
              <a:t>校 </a:t>
            </a:r>
            <a:r>
              <a:rPr kumimoji="1" lang="en-US" altLang="ja-JP" sz="1800" dirty="0">
                <a:solidFill>
                  <a:schemeClr val="tx1"/>
                </a:solidFill>
              </a:rPr>
              <a:t>13</a:t>
            </a:r>
            <a:r>
              <a:rPr kumimoji="1" lang="ja-JP" altLang="en-US" sz="1800" dirty="0">
                <a:solidFill>
                  <a:schemeClr val="tx1"/>
                </a:solidFill>
              </a:rPr>
              <a:t>名（電気もしくは進路</a:t>
            </a:r>
            <a:r>
              <a:rPr kumimoji="1" lang="ja-JP" altLang="en-US" sz="1800">
                <a:solidFill>
                  <a:schemeClr val="tx1"/>
                </a:solidFill>
              </a:rPr>
              <a:t>指導担当教諭）</a:t>
            </a:r>
            <a:endParaRPr kumimoji="1" lang="en-US" altLang="ja-JP" sz="1800" dirty="0">
              <a:solidFill>
                <a:schemeClr val="tx1"/>
              </a:solidFill>
            </a:endParaRPr>
          </a:p>
          <a:p>
            <a:r>
              <a:rPr kumimoji="1" lang="ja-JP" altLang="en-US" sz="1800" dirty="0">
                <a:solidFill>
                  <a:schemeClr val="tx1"/>
                </a:solidFill>
              </a:rPr>
              <a:t>アンケートでは、参加校全てから、次回の意見交換会参加について、前向きな回答をいただいた。</a:t>
            </a:r>
          </a:p>
        </p:txBody>
      </p:sp>
      <p:sp>
        <p:nvSpPr>
          <p:cNvPr id="36" name="テキスト ボックス 35">
            <a:extLst>
              <a:ext uri="{FF2B5EF4-FFF2-40B4-BE49-F238E27FC236}">
                <a16:creationId xmlns="" xmlns:a16="http://schemas.microsoft.com/office/drawing/2014/main" id="{F1D49925-F1A3-4585-BDFB-B8CC091D6A89}"/>
              </a:ext>
            </a:extLst>
          </p:cNvPr>
          <p:cNvSpPr txBox="1"/>
          <p:nvPr/>
        </p:nvSpPr>
        <p:spPr>
          <a:xfrm>
            <a:off x="3687090" y="6808002"/>
            <a:ext cx="461665" cy="1080120"/>
          </a:xfrm>
          <a:prstGeom prst="rect">
            <a:avLst/>
          </a:prstGeom>
          <a:noFill/>
          <a:ln>
            <a:solidFill>
              <a:schemeClr val="tx1"/>
            </a:solidFill>
          </a:ln>
        </p:spPr>
        <p:txBody>
          <a:bodyPr vert="eaVert" wrap="square" rtlCol="0">
            <a:spAutoFit/>
          </a:bodyPr>
          <a:lstStyle/>
          <a:p>
            <a:r>
              <a:rPr kumimoji="1" lang="ja-JP" altLang="en-US" sz="1800" dirty="0">
                <a:latin typeface="Meiryo UI" panose="020B0604030504040204" pitchFamily="50" charset="-128"/>
                <a:ea typeface="Meiryo UI" panose="020B0604030504040204" pitchFamily="50" charset="-128"/>
                <a:cs typeface="Meiryo UI" panose="020B0604030504040204" pitchFamily="50" charset="-128"/>
              </a:rPr>
              <a:t>実施結果</a:t>
            </a:r>
          </a:p>
        </p:txBody>
      </p:sp>
      <p:pic>
        <p:nvPicPr>
          <p:cNvPr id="5" name="図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03095" y="2302332"/>
            <a:ext cx="2996601" cy="2247451"/>
          </a:xfrm>
          <a:prstGeom prst="rect">
            <a:avLst/>
          </a:prstGeom>
          <a:ln w="12700">
            <a:solidFill>
              <a:schemeClr val="tx1"/>
            </a:solidFill>
          </a:ln>
        </p:spPr>
      </p:pic>
      <p:pic>
        <p:nvPicPr>
          <p:cNvPr id="6" name="図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58843" y="5705393"/>
            <a:ext cx="3026152" cy="2269614"/>
          </a:xfrm>
          <a:prstGeom prst="rect">
            <a:avLst/>
          </a:prstGeom>
          <a:ln w="12700">
            <a:solidFill>
              <a:schemeClr val="tx1"/>
            </a:solidFill>
          </a:ln>
        </p:spPr>
      </p:pic>
      <p:sp>
        <p:nvSpPr>
          <p:cNvPr id="25" name="スライド番号プレースホルダー 11"/>
          <p:cNvSpPr>
            <a:spLocks noGrp="1"/>
          </p:cNvSpPr>
          <p:nvPr>
            <p:ph type="sldNum" sz="quarter" idx="12"/>
          </p:nvPr>
        </p:nvSpPr>
        <p:spPr>
          <a:xfrm>
            <a:off x="12161440" y="8863066"/>
            <a:ext cx="461457" cy="511175"/>
          </a:xfrm>
        </p:spPr>
        <p:txBody>
          <a:bodyPr/>
          <a:lstStyle/>
          <a:p>
            <a:fld id="{8159DC74-970D-4DF8-B9D4-640D883DB434}" type="slidenum">
              <a:rPr kumimoji="1" lang="ja-JP" altLang="en-US" smtClean="0">
                <a:solidFill>
                  <a:schemeClr val="tx1"/>
                </a:solidFill>
                <a:latin typeface="+mn-ea"/>
              </a:rPr>
              <a:t>7</a:t>
            </a:fld>
            <a:endParaRPr kumimoji="1" lang="ja-JP" altLang="en-US" dirty="0">
              <a:solidFill>
                <a:schemeClr val="tx1"/>
              </a:solidFill>
              <a:latin typeface="+mn-ea"/>
            </a:endParaRPr>
          </a:p>
        </p:txBody>
      </p:sp>
    </p:spTree>
    <p:extLst>
      <p:ext uri="{BB962C8B-B14F-4D97-AF65-F5344CB8AC3E}">
        <p14:creationId xmlns:p14="http://schemas.microsoft.com/office/powerpoint/2010/main" val="258927131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1"/>
          <p:cNvSpPr txBox="1">
            <a:spLocks/>
          </p:cNvSpPr>
          <p:nvPr/>
        </p:nvSpPr>
        <p:spPr>
          <a:xfrm>
            <a:off x="-7912" y="480120"/>
            <a:ext cx="12804093" cy="504056"/>
          </a:xfrm>
          <a:prstGeom prst="rect">
            <a:avLst/>
          </a:prstGeom>
          <a:solidFill>
            <a:schemeClr val="tx1"/>
          </a:solidFill>
        </p:spPr>
        <p:txBody>
          <a:bodyPr vert="horz" lIns="128016" tIns="64008" rIns="128016" bIns="64008" rtlCol="0" anchor="ctr">
            <a:normAutofit/>
          </a:bodyPr>
          <a:lstStyle>
            <a:lvl1pPr algn="ctr" defTabSz="1280160" rtl="0" eaLnBrk="1" latinLnBrk="0" hangingPunct="1">
              <a:spcBef>
                <a:spcPct val="0"/>
              </a:spcBef>
              <a:buNone/>
              <a:defRPr kumimoji="1" sz="6200" kern="1200">
                <a:solidFill>
                  <a:schemeClr val="tx1"/>
                </a:solidFill>
                <a:latin typeface="+mj-lt"/>
                <a:ea typeface="+mj-ea"/>
                <a:cs typeface="+mj-cs"/>
              </a:defRPr>
            </a:lvl1pPr>
          </a:lstStyle>
          <a:p>
            <a:r>
              <a:rPr lang="ja-JP" altLang="en-US" sz="2400" b="1"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rPr>
              <a:t>一般</a:t>
            </a:r>
            <a:r>
              <a:rPr lang="ja-JP" altLang="en-US" sz="24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社団</a:t>
            </a:r>
            <a:r>
              <a:rPr lang="ja-JP" altLang="en-US" sz="2400" b="1"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rPr>
              <a:t>法人大阪</a:t>
            </a:r>
            <a:r>
              <a:rPr lang="ja-JP" altLang="en-US" sz="24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電業協会の取組：平成３０年度　主な取組予定　　</a:t>
            </a:r>
          </a:p>
        </p:txBody>
      </p:sp>
      <p:sp>
        <p:nvSpPr>
          <p:cNvPr id="49" name="正方形/長方形 48"/>
          <p:cNvSpPr/>
          <p:nvPr/>
        </p:nvSpPr>
        <p:spPr>
          <a:xfrm>
            <a:off x="150953" y="1128192"/>
            <a:ext cx="12441141" cy="8208912"/>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eiryo UI" panose="020B0604030504040204" pitchFamily="50" charset="-128"/>
              <a:ea typeface="Meiryo UI" panose="020B0604030504040204" pitchFamily="50" charset="-128"/>
              <a:cs typeface="Meiryo UI" panose="020B0604030504040204" pitchFamily="50" charset="-128"/>
            </a:endParaRPr>
          </a:p>
        </p:txBody>
      </p:sp>
      <p:sp>
        <p:nvSpPr>
          <p:cNvPr id="41" name="テキスト ボックス 40"/>
          <p:cNvSpPr txBox="1"/>
          <p:nvPr/>
        </p:nvSpPr>
        <p:spPr>
          <a:xfrm>
            <a:off x="568152" y="1344216"/>
            <a:ext cx="7107510" cy="469797"/>
          </a:xfrm>
          <a:prstGeom prst="rect">
            <a:avLst/>
          </a:prstGeom>
          <a:noFill/>
          <a:ln>
            <a:solidFill>
              <a:schemeClr val="tx1"/>
            </a:solidFill>
          </a:ln>
        </p:spPr>
        <p:txBody>
          <a:bodyPr wrap="square" rtlCol="0">
            <a:spAutoFit/>
          </a:bodyPr>
          <a:lstStyle/>
          <a:p>
            <a:r>
              <a:rPr kumimoji="1" lang="ja-JP" altLang="en-US" sz="2400" dirty="0">
                <a:latin typeface="Meiryo UI" panose="020B0604030504040204" pitchFamily="50" charset="-128"/>
                <a:ea typeface="Meiryo UI" panose="020B0604030504040204" pitchFamily="50" charset="-128"/>
                <a:cs typeface="Meiryo UI" panose="020B0604030504040204" pitchFamily="50" charset="-128"/>
              </a:rPr>
              <a:t>電気設備工事業界研究セミナー</a:t>
            </a:r>
          </a:p>
        </p:txBody>
      </p:sp>
      <p:sp>
        <p:nvSpPr>
          <p:cNvPr id="40" name="正方形/長方形 39"/>
          <p:cNvSpPr/>
          <p:nvPr/>
        </p:nvSpPr>
        <p:spPr>
          <a:xfrm>
            <a:off x="3664496" y="2352327"/>
            <a:ext cx="512240" cy="1364083"/>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52" name="正方形/長方形 51"/>
          <p:cNvSpPr/>
          <p:nvPr/>
        </p:nvSpPr>
        <p:spPr>
          <a:xfrm>
            <a:off x="4168551" y="2352327"/>
            <a:ext cx="8208911" cy="1364083"/>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r>
              <a:rPr kumimoji="1" lang="ja-JP" altLang="en-US" sz="1800" dirty="0">
                <a:solidFill>
                  <a:schemeClr val="tx1"/>
                </a:solidFill>
              </a:rPr>
              <a:t>会員企業</a:t>
            </a:r>
            <a:r>
              <a:rPr kumimoji="1" lang="en-US" altLang="ja-JP" sz="1800" dirty="0">
                <a:solidFill>
                  <a:schemeClr val="tx1"/>
                </a:solidFill>
              </a:rPr>
              <a:t>20</a:t>
            </a:r>
            <a:r>
              <a:rPr kumimoji="1" lang="ja-JP" altLang="en-US" sz="1800" dirty="0">
                <a:solidFill>
                  <a:schemeClr val="tx1"/>
                </a:solidFill>
              </a:rPr>
              <a:t>数社が一堂に会し、将来のキャリア形成を考える大学生、高専生、専門学校生等に対して、電気設備工事業界の魅力</a:t>
            </a:r>
            <a:r>
              <a:rPr kumimoji="1" lang="ja-JP" altLang="en-US" sz="1800" dirty="0" smtClean="0">
                <a:solidFill>
                  <a:schemeClr val="tx1"/>
                </a:solidFill>
              </a:rPr>
              <a:t>や企業の独自性、仕事</a:t>
            </a:r>
            <a:r>
              <a:rPr kumimoji="1" lang="ja-JP" altLang="en-US" sz="1800" dirty="0">
                <a:solidFill>
                  <a:schemeClr val="tx1"/>
                </a:solidFill>
              </a:rPr>
              <a:t>内容の説明を行う</a:t>
            </a:r>
            <a:r>
              <a:rPr kumimoji="1" lang="ja-JP" altLang="en-US" sz="1800" dirty="0" smtClean="0">
                <a:solidFill>
                  <a:schemeClr val="tx1"/>
                </a:solidFill>
              </a:rPr>
              <a:t>。</a:t>
            </a:r>
            <a:endParaRPr kumimoji="1" lang="en-US" altLang="ja-JP" sz="1800" dirty="0" smtClean="0">
              <a:solidFill>
                <a:schemeClr val="tx1"/>
              </a:solidFill>
            </a:endParaRPr>
          </a:p>
          <a:p>
            <a:r>
              <a:rPr lang="ja-JP" altLang="en-US" sz="1800" dirty="0" smtClean="0">
                <a:solidFill>
                  <a:schemeClr val="tx1"/>
                </a:solidFill>
              </a:rPr>
              <a:t>本事業が、電気設備工事企業の研究を行う学生にとって、必要不可欠なイベントとなるよう、更なる取り組み強化を図る。</a:t>
            </a:r>
            <a:endParaRPr kumimoji="1" lang="ja-JP" altLang="en-US" sz="1800" dirty="0">
              <a:solidFill>
                <a:schemeClr val="tx1"/>
              </a:solidFill>
            </a:endParaRPr>
          </a:p>
        </p:txBody>
      </p:sp>
      <p:sp>
        <p:nvSpPr>
          <p:cNvPr id="18" name="テキスト ボックス 17"/>
          <p:cNvSpPr txBox="1"/>
          <p:nvPr/>
        </p:nvSpPr>
        <p:spPr>
          <a:xfrm>
            <a:off x="3715071" y="2499248"/>
            <a:ext cx="461665" cy="1191043"/>
          </a:xfrm>
          <a:prstGeom prst="rect">
            <a:avLst/>
          </a:prstGeom>
          <a:noFill/>
        </p:spPr>
        <p:txBody>
          <a:bodyPr vert="eaVert" wrap="square" rtlCol="0">
            <a:spAutoFit/>
          </a:bodyPr>
          <a:lstStyle/>
          <a:p>
            <a:r>
              <a:rPr kumimoji="1" lang="ja-JP" altLang="en-US" sz="1800" dirty="0">
                <a:latin typeface="Meiryo UI" panose="020B0604030504040204" pitchFamily="50" charset="-128"/>
                <a:ea typeface="Meiryo UI" panose="020B0604030504040204" pitchFamily="50" charset="-128"/>
                <a:cs typeface="Meiryo UI" panose="020B0604030504040204" pitchFamily="50" charset="-128"/>
              </a:rPr>
              <a:t>取組内容</a:t>
            </a:r>
          </a:p>
        </p:txBody>
      </p:sp>
      <p:sp>
        <p:nvSpPr>
          <p:cNvPr id="19" name="テキスト ボックス 18"/>
          <p:cNvSpPr txBox="1"/>
          <p:nvPr/>
        </p:nvSpPr>
        <p:spPr>
          <a:xfrm>
            <a:off x="7696945" y="1352348"/>
            <a:ext cx="5112567" cy="461665"/>
          </a:xfrm>
          <a:prstGeom prst="rect">
            <a:avLst/>
          </a:prstGeom>
          <a:noFill/>
        </p:spPr>
        <p:txBody>
          <a:bodyPr wrap="square" rtlCol="0">
            <a:spAutoFit/>
          </a:bodyPr>
          <a:lstStyle/>
          <a:p>
            <a:r>
              <a:rPr lang="ja-JP" altLang="en-US" sz="2400" dirty="0">
                <a:latin typeface="Meiryo UI" panose="020B0604030504040204" pitchFamily="50" charset="-128"/>
                <a:ea typeface="Meiryo UI" panose="020B0604030504040204" pitchFamily="50" charset="-128"/>
                <a:cs typeface="Meiryo UI" panose="020B0604030504040204" pitchFamily="50" charset="-128"/>
              </a:rPr>
              <a:t>平成</a:t>
            </a:r>
            <a:r>
              <a:rPr lang="en-US" altLang="ja-JP" sz="2400" dirty="0">
                <a:latin typeface="Meiryo UI" panose="020B0604030504040204" pitchFamily="50" charset="-128"/>
                <a:ea typeface="Meiryo UI" panose="020B0604030504040204" pitchFamily="50" charset="-128"/>
                <a:cs typeface="Meiryo UI" panose="020B0604030504040204" pitchFamily="50" charset="-128"/>
              </a:rPr>
              <a:t>31</a:t>
            </a:r>
            <a:r>
              <a:rPr lang="ja-JP" altLang="en-US" sz="2400" dirty="0">
                <a:latin typeface="Meiryo UI" panose="020B0604030504040204" pitchFamily="50" charset="-128"/>
                <a:ea typeface="Meiryo UI" panose="020B0604030504040204" pitchFamily="50" charset="-128"/>
                <a:cs typeface="Meiryo UI" panose="020B0604030504040204" pitchFamily="50" charset="-128"/>
              </a:rPr>
              <a:t>年</a:t>
            </a:r>
            <a:r>
              <a:rPr lang="en-US" altLang="ja-JP" sz="2400" dirty="0">
                <a:latin typeface="Meiryo UI" panose="020B0604030504040204" pitchFamily="50" charset="-128"/>
                <a:ea typeface="Meiryo UI" panose="020B0604030504040204" pitchFamily="50" charset="-128"/>
                <a:cs typeface="Meiryo UI" panose="020B0604030504040204" pitchFamily="50" charset="-128"/>
              </a:rPr>
              <a:t>2</a:t>
            </a:r>
            <a:r>
              <a:rPr lang="ja-JP" altLang="en-US" sz="2400" dirty="0">
                <a:latin typeface="Meiryo UI" panose="020B0604030504040204" pitchFamily="50" charset="-128"/>
                <a:ea typeface="Meiryo UI" panose="020B0604030504040204" pitchFamily="50" charset="-128"/>
                <a:cs typeface="Meiryo UI" panose="020B0604030504040204" pitchFamily="50" charset="-128"/>
              </a:rPr>
              <a:t>月（予定）</a:t>
            </a:r>
            <a:endParaRPr lang="en-US" altLang="ja-JP" sz="24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3" name="テキスト ボックス 2"/>
          <p:cNvSpPr txBox="1"/>
          <p:nvPr/>
        </p:nvSpPr>
        <p:spPr>
          <a:xfrm>
            <a:off x="558843" y="1776264"/>
            <a:ext cx="10522477" cy="523220"/>
          </a:xfrm>
          <a:prstGeom prst="rect">
            <a:avLst/>
          </a:prstGeom>
          <a:noFill/>
        </p:spPr>
        <p:txBody>
          <a:bodyPr wrap="square" rtlCol="0">
            <a:spAutoFit/>
          </a:bodyPr>
          <a:lstStyle/>
          <a:p>
            <a:r>
              <a:rPr lang="ja-JP" altLang="en-US" sz="2800" b="1" u="sng" dirty="0">
                <a:latin typeface="Meiryo UI" panose="020B0604030504040204" pitchFamily="50" charset="-128"/>
                <a:ea typeface="Meiryo UI" panose="020B0604030504040204" pitchFamily="50" charset="-128"/>
                <a:cs typeface="Meiryo UI" panose="020B0604030504040204" pitchFamily="50" charset="-128"/>
              </a:rPr>
              <a:t>狙い：電気設備工事業界の認知度向上、若手入職者の促進</a:t>
            </a:r>
            <a:endParaRPr kumimoji="1" lang="ja-JP" altLang="en-US" sz="2800" b="1" u="sng"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31" name="テキスト ボックス 30"/>
          <p:cNvSpPr txBox="1"/>
          <p:nvPr/>
        </p:nvSpPr>
        <p:spPr>
          <a:xfrm>
            <a:off x="577461" y="5160640"/>
            <a:ext cx="7107510" cy="469797"/>
          </a:xfrm>
          <a:prstGeom prst="rect">
            <a:avLst/>
          </a:prstGeom>
          <a:noFill/>
          <a:ln>
            <a:solidFill>
              <a:schemeClr val="tx1"/>
            </a:solidFill>
          </a:ln>
        </p:spPr>
        <p:txBody>
          <a:bodyPr wrap="square" rtlCol="0">
            <a:spAutoFit/>
          </a:bodyPr>
          <a:lstStyle/>
          <a:p>
            <a:r>
              <a:rPr kumimoji="1" lang="ja-JP" altLang="en-US" sz="2400" dirty="0">
                <a:latin typeface="Meiryo UI" panose="020B0604030504040204" pitchFamily="50" charset="-128"/>
                <a:ea typeface="Meiryo UI" panose="020B0604030504040204" pitchFamily="50" charset="-128"/>
                <a:cs typeface="Meiryo UI" panose="020B0604030504040204" pitchFamily="50" charset="-128"/>
              </a:rPr>
              <a:t>大阪府内工業系高校教諭との意見交換会</a:t>
            </a:r>
          </a:p>
        </p:txBody>
      </p:sp>
      <p:sp>
        <p:nvSpPr>
          <p:cNvPr id="39" name="テキスト ボックス 38"/>
          <p:cNvSpPr txBox="1"/>
          <p:nvPr/>
        </p:nvSpPr>
        <p:spPr>
          <a:xfrm>
            <a:off x="7706254" y="5168772"/>
            <a:ext cx="5112567" cy="461665"/>
          </a:xfrm>
          <a:prstGeom prst="rect">
            <a:avLst/>
          </a:prstGeom>
          <a:noFill/>
        </p:spPr>
        <p:txBody>
          <a:bodyPr wrap="square" rtlCol="0">
            <a:spAutoFit/>
          </a:bodyPr>
          <a:lstStyle/>
          <a:p>
            <a:r>
              <a:rPr lang="ja-JP" altLang="en-US" sz="2400" dirty="0">
                <a:latin typeface="Meiryo UI" panose="020B0604030504040204" pitchFamily="50" charset="-128"/>
                <a:ea typeface="Meiryo UI" panose="020B0604030504040204" pitchFamily="50" charset="-128"/>
                <a:cs typeface="Meiryo UI" panose="020B0604030504040204" pitchFamily="50" charset="-128"/>
              </a:rPr>
              <a:t>平成</a:t>
            </a:r>
            <a:r>
              <a:rPr lang="en-US" altLang="ja-JP" sz="2400" dirty="0">
                <a:latin typeface="Meiryo UI" panose="020B0604030504040204" pitchFamily="50" charset="-128"/>
                <a:ea typeface="Meiryo UI" panose="020B0604030504040204" pitchFamily="50" charset="-128"/>
                <a:cs typeface="Meiryo UI" panose="020B0604030504040204" pitchFamily="50" charset="-128"/>
              </a:rPr>
              <a:t>30</a:t>
            </a:r>
            <a:r>
              <a:rPr lang="ja-JP" altLang="en-US" sz="2400" dirty="0">
                <a:latin typeface="Meiryo UI" panose="020B0604030504040204" pitchFamily="50" charset="-128"/>
                <a:ea typeface="Meiryo UI" panose="020B0604030504040204" pitchFamily="50" charset="-128"/>
                <a:cs typeface="Meiryo UI" panose="020B0604030504040204" pitchFamily="50" charset="-128"/>
              </a:rPr>
              <a:t>年</a:t>
            </a:r>
            <a:r>
              <a:rPr lang="en-US" altLang="ja-JP" sz="2400" dirty="0">
                <a:latin typeface="Meiryo UI" panose="020B0604030504040204" pitchFamily="50" charset="-128"/>
                <a:ea typeface="Meiryo UI" panose="020B0604030504040204" pitchFamily="50" charset="-128"/>
                <a:cs typeface="Meiryo UI" panose="020B0604030504040204" pitchFamily="50" charset="-128"/>
              </a:rPr>
              <a:t>12</a:t>
            </a:r>
            <a:r>
              <a:rPr lang="ja-JP" altLang="en-US" sz="2400" dirty="0">
                <a:latin typeface="Meiryo UI" panose="020B0604030504040204" pitchFamily="50" charset="-128"/>
                <a:ea typeface="Meiryo UI" panose="020B0604030504040204" pitchFamily="50" charset="-128"/>
                <a:cs typeface="Meiryo UI" panose="020B0604030504040204" pitchFamily="50" charset="-128"/>
              </a:rPr>
              <a:t>月（予定）</a:t>
            </a:r>
            <a:endParaRPr lang="en-US" altLang="ja-JP" sz="24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44" name="テキスト ボックス 43"/>
          <p:cNvSpPr txBox="1"/>
          <p:nvPr/>
        </p:nvSpPr>
        <p:spPr>
          <a:xfrm>
            <a:off x="568152" y="5592688"/>
            <a:ext cx="10522477" cy="523220"/>
          </a:xfrm>
          <a:prstGeom prst="rect">
            <a:avLst/>
          </a:prstGeom>
          <a:noFill/>
        </p:spPr>
        <p:txBody>
          <a:bodyPr wrap="square" rtlCol="0">
            <a:spAutoFit/>
          </a:bodyPr>
          <a:lstStyle/>
          <a:p>
            <a:r>
              <a:rPr lang="ja-JP" altLang="en-US" sz="2800" b="1" u="sng" dirty="0">
                <a:latin typeface="Meiryo UI" panose="020B0604030504040204" pitchFamily="50" charset="-128"/>
                <a:ea typeface="Meiryo UI" panose="020B0604030504040204" pitchFamily="50" charset="-128"/>
                <a:cs typeface="Meiryo UI" panose="020B0604030504040204" pitchFamily="50" charset="-128"/>
              </a:rPr>
              <a:t>狙い</a:t>
            </a:r>
            <a:r>
              <a:rPr kumimoji="1" lang="ja-JP" altLang="en-US" sz="2800" b="1" u="sng" dirty="0">
                <a:latin typeface="Meiryo UI" panose="020B0604030504040204" pitchFamily="50" charset="-128"/>
                <a:ea typeface="Meiryo UI" panose="020B0604030504040204" pitchFamily="50" charset="-128"/>
                <a:cs typeface="Meiryo UI" panose="020B0604030504040204" pitchFamily="50" charset="-128"/>
              </a:rPr>
              <a:t>：大阪府内工業系高校教諭との関係強化</a:t>
            </a:r>
          </a:p>
        </p:txBody>
      </p:sp>
      <p:sp>
        <p:nvSpPr>
          <p:cNvPr id="30" name="正方形/長方形 29">
            <a:extLst>
              <a:ext uri="{FF2B5EF4-FFF2-40B4-BE49-F238E27FC236}">
                <a16:creationId xmlns="" xmlns:a16="http://schemas.microsoft.com/office/drawing/2014/main" id="{DE83B611-A4D6-4ECF-AF33-396CDC59CF42}"/>
              </a:ext>
            </a:extLst>
          </p:cNvPr>
          <p:cNvSpPr/>
          <p:nvPr/>
        </p:nvSpPr>
        <p:spPr>
          <a:xfrm>
            <a:off x="3662961" y="3758519"/>
            <a:ext cx="512240" cy="849290"/>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42" name="正方形/長方形 41">
            <a:extLst>
              <a:ext uri="{FF2B5EF4-FFF2-40B4-BE49-F238E27FC236}">
                <a16:creationId xmlns="" xmlns:a16="http://schemas.microsoft.com/office/drawing/2014/main" id="{58EEA069-6B17-42C2-9F9E-B6086F512E83}"/>
              </a:ext>
            </a:extLst>
          </p:cNvPr>
          <p:cNvSpPr/>
          <p:nvPr/>
        </p:nvSpPr>
        <p:spPr>
          <a:xfrm>
            <a:off x="4167016" y="3758519"/>
            <a:ext cx="8210447" cy="849290"/>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r>
              <a:rPr kumimoji="1" lang="ja-JP" altLang="en-US" sz="1800" dirty="0">
                <a:solidFill>
                  <a:schemeClr val="tx1"/>
                </a:solidFill>
              </a:rPr>
              <a:t>前回（</a:t>
            </a:r>
            <a:r>
              <a:rPr kumimoji="1" lang="en-US" altLang="ja-JP" sz="1800" dirty="0">
                <a:solidFill>
                  <a:schemeClr val="tx1"/>
                </a:solidFill>
              </a:rPr>
              <a:t>60</a:t>
            </a:r>
            <a:r>
              <a:rPr kumimoji="1" lang="ja-JP" altLang="en-US" sz="1800" dirty="0">
                <a:solidFill>
                  <a:schemeClr val="tx1"/>
                </a:solidFill>
              </a:rPr>
              <a:t>名）以上の来場学生確保を目指す。</a:t>
            </a:r>
            <a:endParaRPr kumimoji="1" lang="en-US" altLang="ja-JP" sz="1800" dirty="0">
              <a:solidFill>
                <a:schemeClr val="tx1"/>
              </a:solidFill>
            </a:endParaRPr>
          </a:p>
          <a:p>
            <a:r>
              <a:rPr kumimoji="1" lang="ja-JP" altLang="en-US" sz="1800" dirty="0">
                <a:solidFill>
                  <a:schemeClr val="tx1"/>
                </a:solidFill>
              </a:rPr>
              <a:t>就職担当教授やキャリアセンターへの周知活動を強化し、イベントの認知度向上に努める。</a:t>
            </a:r>
          </a:p>
        </p:txBody>
      </p:sp>
      <p:sp>
        <p:nvSpPr>
          <p:cNvPr id="47" name="テキスト ボックス 46">
            <a:extLst>
              <a:ext uri="{FF2B5EF4-FFF2-40B4-BE49-F238E27FC236}">
                <a16:creationId xmlns="" xmlns:a16="http://schemas.microsoft.com/office/drawing/2014/main" id="{8CB589FA-0238-40A1-8F76-CE05F8C697E4}"/>
              </a:ext>
            </a:extLst>
          </p:cNvPr>
          <p:cNvSpPr txBox="1"/>
          <p:nvPr/>
        </p:nvSpPr>
        <p:spPr>
          <a:xfrm>
            <a:off x="3713536" y="3905439"/>
            <a:ext cx="461665" cy="702369"/>
          </a:xfrm>
          <a:prstGeom prst="rect">
            <a:avLst/>
          </a:prstGeom>
          <a:noFill/>
        </p:spPr>
        <p:txBody>
          <a:bodyPr vert="eaVert" wrap="square" rtlCol="0">
            <a:spAutoFit/>
          </a:bodyPr>
          <a:lstStyle/>
          <a:p>
            <a:r>
              <a:rPr kumimoji="1" lang="ja-JP" altLang="en-US" sz="1800" dirty="0">
                <a:latin typeface="Meiryo UI" panose="020B0604030504040204" pitchFamily="50" charset="-128"/>
                <a:ea typeface="Meiryo UI" panose="020B0604030504040204" pitchFamily="50" charset="-128"/>
                <a:cs typeface="Meiryo UI" panose="020B0604030504040204" pitchFamily="50" charset="-128"/>
              </a:rPr>
              <a:t>目標</a:t>
            </a:r>
          </a:p>
        </p:txBody>
      </p:sp>
      <p:sp>
        <p:nvSpPr>
          <p:cNvPr id="48" name="正方形/長方形 47">
            <a:extLst>
              <a:ext uri="{FF2B5EF4-FFF2-40B4-BE49-F238E27FC236}">
                <a16:creationId xmlns="" xmlns:a16="http://schemas.microsoft.com/office/drawing/2014/main" id="{8EAD2F73-5C16-4EDB-B8FA-3BE3D345C1E0}"/>
              </a:ext>
            </a:extLst>
          </p:cNvPr>
          <p:cNvSpPr/>
          <p:nvPr/>
        </p:nvSpPr>
        <p:spPr>
          <a:xfrm>
            <a:off x="3634904" y="6146644"/>
            <a:ext cx="512240" cy="1937578"/>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50" name="正方形/長方形 49">
            <a:extLst>
              <a:ext uri="{FF2B5EF4-FFF2-40B4-BE49-F238E27FC236}">
                <a16:creationId xmlns="" xmlns:a16="http://schemas.microsoft.com/office/drawing/2014/main" id="{20C7629A-BB82-4281-AEF8-172F3A665392}"/>
              </a:ext>
            </a:extLst>
          </p:cNvPr>
          <p:cNvSpPr/>
          <p:nvPr/>
        </p:nvSpPr>
        <p:spPr>
          <a:xfrm>
            <a:off x="4138959" y="6146644"/>
            <a:ext cx="8208911" cy="1937578"/>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r>
              <a:rPr kumimoji="1" lang="ja-JP" altLang="en-US" sz="1800" dirty="0">
                <a:solidFill>
                  <a:schemeClr val="tx1"/>
                </a:solidFill>
              </a:rPr>
              <a:t>電気もしくは進路指導担当教諭および電気系生徒の電気設備工事業界への認知度向上を目的とした、大阪電業協会実施事業を検証し、更なる改善を協議する。結果として、先生方が生徒に対して、安心して電気工事会社を就職先と</a:t>
            </a:r>
            <a:r>
              <a:rPr kumimoji="1" lang="ja-JP" altLang="en-US" sz="1800" dirty="0" smtClean="0">
                <a:solidFill>
                  <a:schemeClr val="tx1"/>
                </a:solidFill>
              </a:rPr>
              <a:t>して勧めることができるよう</a:t>
            </a:r>
            <a:r>
              <a:rPr kumimoji="1" lang="ja-JP" altLang="en-US" sz="1800" dirty="0">
                <a:solidFill>
                  <a:schemeClr val="tx1"/>
                </a:solidFill>
              </a:rPr>
              <a:t>、</a:t>
            </a:r>
            <a:r>
              <a:rPr kumimoji="1" lang="ja-JP" altLang="en-US" sz="1800" dirty="0" smtClean="0">
                <a:solidFill>
                  <a:schemeClr val="tx1"/>
                </a:solidFill>
              </a:rPr>
              <a:t>環境整備を</a:t>
            </a:r>
            <a:r>
              <a:rPr kumimoji="1" lang="ja-JP" altLang="en-US" sz="1800" dirty="0">
                <a:solidFill>
                  <a:schemeClr val="tx1"/>
                </a:solidFill>
              </a:rPr>
              <a:t>進めていく</a:t>
            </a:r>
            <a:r>
              <a:rPr kumimoji="1" lang="ja-JP" altLang="en-US" sz="1800" dirty="0" smtClean="0">
                <a:solidFill>
                  <a:schemeClr val="tx1"/>
                </a:solidFill>
              </a:rPr>
              <a:t>。</a:t>
            </a:r>
            <a:endParaRPr kumimoji="1" lang="en-US" altLang="ja-JP" sz="1800" dirty="0" smtClean="0">
              <a:solidFill>
                <a:schemeClr val="tx1"/>
              </a:solidFill>
            </a:endParaRPr>
          </a:p>
          <a:p>
            <a:r>
              <a:rPr lang="ja-JP" altLang="en-US" sz="1800" dirty="0" smtClean="0">
                <a:solidFill>
                  <a:schemeClr val="tx1"/>
                </a:solidFill>
              </a:rPr>
              <a:t>出前授業実施校およびインターンシップ受け入れ企業の拡大、電気工事現場の仕事を紹介するビデオ映像の作成等にも取り組んでいく。</a:t>
            </a:r>
            <a:endParaRPr lang="en-US" altLang="ja-JP" sz="1800" dirty="0">
              <a:solidFill>
                <a:schemeClr val="tx1"/>
              </a:solidFill>
            </a:endParaRPr>
          </a:p>
        </p:txBody>
      </p:sp>
      <p:sp>
        <p:nvSpPr>
          <p:cNvPr id="51" name="テキスト ボックス 50">
            <a:extLst>
              <a:ext uri="{FF2B5EF4-FFF2-40B4-BE49-F238E27FC236}">
                <a16:creationId xmlns="" xmlns:a16="http://schemas.microsoft.com/office/drawing/2014/main" id="{CC62B89B-0A89-49FA-B2D2-768DFBF4F3DE}"/>
              </a:ext>
            </a:extLst>
          </p:cNvPr>
          <p:cNvSpPr txBox="1"/>
          <p:nvPr/>
        </p:nvSpPr>
        <p:spPr>
          <a:xfrm>
            <a:off x="3685479" y="6580195"/>
            <a:ext cx="461665" cy="1175399"/>
          </a:xfrm>
          <a:prstGeom prst="rect">
            <a:avLst/>
          </a:prstGeom>
          <a:noFill/>
        </p:spPr>
        <p:txBody>
          <a:bodyPr vert="eaVert" wrap="square" rtlCol="0">
            <a:spAutoFit/>
          </a:bodyPr>
          <a:lstStyle/>
          <a:p>
            <a:r>
              <a:rPr kumimoji="1" lang="ja-JP" altLang="en-US" sz="1800" dirty="0">
                <a:latin typeface="Meiryo UI" panose="020B0604030504040204" pitchFamily="50" charset="-128"/>
                <a:ea typeface="Meiryo UI" panose="020B0604030504040204" pitchFamily="50" charset="-128"/>
                <a:cs typeface="Meiryo UI" panose="020B0604030504040204" pitchFamily="50" charset="-128"/>
              </a:rPr>
              <a:t>取組内容</a:t>
            </a:r>
          </a:p>
        </p:txBody>
      </p:sp>
      <p:sp>
        <p:nvSpPr>
          <p:cNvPr id="53" name="正方形/長方形 52">
            <a:extLst>
              <a:ext uri="{FF2B5EF4-FFF2-40B4-BE49-F238E27FC236}">
                <a16:creationId xmlns="" xmlns:a16="http://schemas.microsoft.com/office/drawing/2014/main" id="{4FADACD0-C47F-406B-89C2-5A18327FBDAF}"/>
              </a:ext>
            </a:extLst>
          </p:cNvPr>
          <p:cNvSpPr/>
          <p:nvPr/>
        </p:nvSpPr>
        <p:spPr>
          <a:xfrm>
            <a:off x="3609667" y="8148581"/>
            <a:ext cx="512240" cy="849290"/>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54" name="テキスト ボックス 53">
            <a:extLst>
              <a:ext uri="{FF2B5EF4-FFF2-40B4-BE49-F238E27FC236}">
                <a16:creationId xmlns="" xmlns:a16="http://schemas.microsoft.com/office/drawing/2014/main" id="{F2791FA6-24B2-4AA6-A0FB-4857A11B0272}"/>
              </a:ext>
            </a:extLst>
          </p:cNvPr>
          <p:cNvSpPr txBox="1"/>
          <p:nvPr/>
        </p:nvSpPr>
        <p:spPr>
          <a:xfrm>
            <a:off x="3660242" y="8295501"/>
            <a:ext cx="461665" cy="702369"/>
          </a:xfrm>
          <a:prstGeom prst="rect">
            <a:avLst/>
          </a:prstGeom>
          <a:noFill/>
        </p:spPr>
        <p:txBody>
          <a:bodyPr vert="eaVert" wrap="square" rtlCol="0">
            <a:spAutoFit/>
          </a:bodyPr>
          <a:lstStyle/>
          <a:p>
            <a:r>
              <a:rPr kumimoji="1" lang="ja-JP" altLang="en-US" sz="1800" dirty="0">
                <a:latin typeface="Meiryo UI" panose="020B0604030504040204" pitchFamily="50" charset="-128"/>
                <a:ea typeface="Meiryo UI" panose="020B0604030504040204" pitchFamily="50" charset="-128"/>
                <a:cs typeface="Meiryo UI" panose="020B0604030504040204" pitchFamily="50" charset="-128"/>
              </a:rPr>
              <a:t>目標</a:t>
            </a:r>
          </a:p>
        </p:txBody>
      </p:sp>
      <p:sp>
        <p:nvSpPr>
          <p:cNvPr id="58" name="正方形/長方形 57">
            <a:extLst>
              <a:ext uri="{FF2B5EF4-FFF2-40B4-BE49-F238E27FC236}">
                <a16:creationId xmlns="" xmlns:a16="http://schemas.microsoft.com/office/drawing/2014/main" id="{BF100065-47CC-4369-A9E3-C660D13770B9}"/>
              </a:ext>
            </a:extLst>
          </p:cNvPr>
          <p:cNvSpPr/>
          <p:nvPr/>
        </p:nvSpPr>
        <p:spPr>
          <a:xfrm>
            <a:off x="4121907" y="8148581"/>
            <a:ext cx="8210447" cy="849290"/>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r>
              <a:rPr kumimoji="1" lang="ja-JP" altLang="en-US" sz="1800" dirty="0">
                <a:solidFill>
                  <a:schemeClr val="tx1"/>
                </a:solidFill>
              </a:rPr>
              <a:t>参加案内校（</a:t>
            </a:r>
            <a:r>
              <a:rPr kumimoji="1" lang="en-US" altLang="ja-JP" sz="1800" dirty="0">
                <a:solidFill>
                  <a:schemeClr val="tx1"/>
                </a:solidFill>
              </a:rPr>
              <a:t>15</a:t>
            </a:r>
            <a:r>
              <a:rPr kumimoji="1" lang="ja-JP" altLang="en-US" sz="1800" dirty="0">
                <a:solidFill>
                  <a:schemeClr val="tx1"/>
                </a:solidFill>
              </a:rPr>
              <a:t>校を予定）全てから参加いただく</a:t>
            </a:r>
            <a:r>
              <a:rPr kumimoji="1" lang="ja-JP" altLang="en-US" sz="1800" dirty="0" smtClean="0">
                <a:solidFill>
                  <a:schemeClr val="tx1"/>
                </a:solidFill>
              </a:rPr>
              <a:t>こと（平成</a:t>
            </a:r>
            <a:r>
              <a:rPr kumimoji="1" lang="en-US" altLang="ja-JP" sz="1800" dirty="0" smtClean="0">
                <a:solidFill>
                  <a:schemeClr val="tx1"/>
                </a:solidFill>
              </a:rPr>
              <a:t>29</a:t>
            </a:r>
            <a:r>
              <a:rPr kumimoji="1" lang="ja-JP" altLang="en-US" sz="1800" smtClean="0">
                <a:solidFill>
                  <a:schemeClr val="tx1"/>
                </a:solidFill>
              </a:rPr>
              <a:t>年度は、</a:t>
            </a:r>
            <a:r>
              <a:rPr kumimoji="1" lang="en-US" altLang="ja-JP" sz="1800" smtClean="0">
                <a:solidFill>
                  <a:schemeClr val="tx1"/>
                </a:solidFill>
              </a:rPr>
              <a:t>9</a:t>
            </a:r>
            <a:r>
              <a:rPr kumimoji="1" lang="ja-JP" altLang="en-US" sz="1800" dirty="0" smtClean="0">
                <a:solidFill>
                  <a:schemeClr val="tx1"/>
                </a:solidFill>
              </a:rPr>
              <a:t>校参加）</a:t>
            </a:r>
            <a:endParaRPr kumimoji="1" lang="ja-JP" altLang="en-US" sz="1800" dirty="0">
              <a:solidFill>
                <a:schemeClr val="tx1"/>
              </a:solidFill>
            </a:endParaRPr>
          </a:p>
        </p:txBody>
      </p:sp>
      <p:pic>
        <p:nvPicPr>
          <p:cNvPr id="2" name="図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77461" y="6183268"/>
            <a:ext cx="2923600" cy="2192700"/>
          </a:xfrm>
          <a:prstGeom prst="rect">
            <a:avLst/>
          </a:prstGeom>
          <a:ln w="12700">
            <a:solidFill>
              <a:schemeClr val="tx1"/>
            </a:solidFill>
          </a:ln>
        </p:spPr>
      </p:pic>
      <p:pic>
        <p:nvPicPr>
          <p:cNvPr id="5" name="図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1572" y="2352327"/>
            <a:ext cx="2954500" cy="2215875"/>
          </a:xfrm>
          <a:prstGeom prst="rect">
            <a:avLst/>
          </a:prstGeom>
          <a:ln w="12700">
            <a:solidFill>
              <a:schemeClr val="tx1"/>
            </a:solidFill>
          </a:ln>
        </p:spPr>
      </p:pic>
      <p:sp>
        <p:nvSpPr>
          <p:cNvPr id="25" name="スライド番号プレースホルダー 11"/>
          <p:cNvSpPr>
            <a:spLocks noGrp="1"/>
          </p:cNvSpPr>
          <p:nvPr>
            <p:ph type="sldNum" sz="quarter" idx="12"/>
          </p:nvPr>
        </p:nvSpPr>
        <p:spPr>
          <a:xfrm>
            <a:off x="12161440" y="8863066"/>
            <a:ext cx="461457" cy="511175"/>
          </a:xfrm>
        </p:spPr>
        <p:txBody>
          <a:bodyPr/>
          <a:lstStyle/>
          <a:p>
            <a:fld id="{8159DC74-970D-4DF8-B9D4-640D883DB434}" type="slidenum">
              <a:rPr kumimoji="1" lang="ja-JP" altLang="en-US" smtClean="0">
                <a:solidFill>
                  <a:schemeClr val="tx1"/>
                </a:solidFill>
                <a:latin typeface="+mn-ea"/>
              </a:rPr>
              <a:t>8</a:t>
            </a:fld>
            <a:endParaRPr kumimoji="1" lang="ja-JP" altLang="en-US" dirty="0">
              <a:solidFill>
                <a:schemeClr val="tx1"/>
              </a:solidFill>
              <a:latin typeface="+mn-ea"/>
            </a:endParaRPr>
          </a:p>
        </p:txBody>
      </p:sp>
    </p:spTree>
    <p:extLst>
      <p:ext uri="{BB962C8B-B14F-4D97-AF65-F5344CB8AC3E}">
        <p14:creationId xmlns:p14="http://schemas.microsoft.com/office/powerpoint/2010/main" val="1075869759"/>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ユーザー定義 1">
      <a:majorFont>
        <a:latin typeface="Meiryo UI"/>
        <a:ea typeface="Meiryo UI"/>
        <a:cs typeface=""/>
      </a:majorFont>
      <a:minorFont>
        <a:latin typeface="Meiryo UI"/>
        <a:ea typeface="Meiryo UI"/>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bg2">
            <a:lumMod val="75000"/>
          </a:schemeClr>
        </a:solidFill>
        <a:ln w="12700">
          <a:solidFill>
            <a:schemeClr val="tx1"/>
          </a:solidFill>
        </a:ln>
      </a:spPr>
      <a:bodyPr rtlCol="0" anchor="ctr"/>
      <a:lstStyle>
        <a:defPPr algn="ctr">
          <a:defRPr kumimoji="1"/>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rtlCol="0">
        <a:spAutoFit/>
      </a:bodyPr>
      <a:lstStyle>
        <a:defPPr>
          <a:defRPr kumimoji="1" sz="2000" dirty="0" smtClean="0">
            <a:latin typeface="Meiryo UI" panose="020B0604030504040204" pitchFamily="50" charset="-128"/>
            <a:ea typeface="Meiryo UI" panose="020B0604030504040204" pitchFamily="50" charset="-128"/>
            <a:cs typeface="Meiryo UI" panose="020B0604030504040204" pitchFamily="50" charset="-128"/>
          </a:defRPr>
        </a:defPPr>
      </a:lstStyle>
    </a:txDef>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ドキュメント" ma:contentTypeID="0x010100A98A65C1A014B341A97BA722E0505EDA" ma:contentTypeVersion="1" ma:contentTypeDescription="新しいドキュメントを作成します。" ma:contentTypeScope="" ma:versionID="dd495fcff02c6b4f65d281801c45340f">
  <xsd:schema xmlns:xsd="http://www.w3.org/2001/XMLSchema" xmlns:xs="http://www.w3.org/2001/XMLSchema" xmlns:p="http://schemas.microsoft.com/office/2006/metadata/properties" xmlns:ns1="http://schemas.microsoft.com/sharepoint/v3" targetNamespace="http://schemas.microsoft.com/office/2006/metadata/properties" ma:root="true" ma:fieldsID="b80dedcaabf93eecb3f8d093b26cd29b" ns1:_="">
    <xsd:import namespace="http://schemas.microsoft.com/sharepoint/v3"/>
    <xsd:element name="properties">
      <xsd:complexType>
        <xsd:sequence>
          <xsd:element name="documentManagement">
            <xsd:complexType>
              <xsd:all>
                <xsd:element ref="ns1:PublishingStartDate" minOccurs="0"/>
                <xsd:element ref="ns1:PublishingExpiration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スケジュールの開始日" ma:description="[スケジュールの開始日] は、発行機能により作成されたサイト列です。このページがサイトの閲覧者に表示される最初の日時を示すために使われます。" ma:hidden="true" ma:internalName="PublishingStartDate">
      <xsd:simpleType>
        <xsd:restriction base="dms:Unknown"/>
      </xsd:simpleType>
    </xsd:element>
    <xsd:element name="PublishingExpirationDate" ma:index="9" nillable="true" ma:displayName="スケジュールの終了日" ma:description="[スケジュールの終了日] は、発行機能により作成されたサイト列です。このページがサイトの閲覧者に表示されなくなる日時を示すために使われます。" ma:hidden="true" ma:internalName="PublishingExpirationDat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コンテンツ タイプ"/>
        <xsd:element ref="dc:title" minOccurs="0" maxOccurs="1" ma:index="4" ma:displayName="タイトル"/>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documentManagement>
</p:properties>
</file>

<file path=customXml/itemProps1.xml><?xml version="1.0" encoding="utf-8"?>
<ds:datastoreItem xmlns:ds="http://schemas.openxmlformats.org/officeDocument/2006/customXml" ds:itemID="{C8B1C37A-4BB6-4662-B597-8191B7CE894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E6958F57-FE96-41D1-A3F2-2AB4921AF644}">
  <ds:schemaRefs>
    <ds:schemaRef ds:uri="http://schemas.microsoft.com/sharepoint/v3/contenttype/forms"/>
  </ds:schemaRefs>
</ds:datastoreItem>
</file>

<file path=customXml/itemProps3.xml><?xml version="1.0" encoding="utf-8"?>
<ds:datastoreItem xmlns:ds="http://schemas.openxmlformats.org/officeDocument/2006/customXml" ds:itemID="{A6FD0FEE-C55B-4884-BB39-247983811719}">
  <ds:schemaRefs>
    <ds:schemaRef ds:uri="http://schemas.openxmlformats.org/package/2006/metadata/core-properties"/>
    <ds:schemaRef ds:uri="http://purl.org/dc/elements/1.1/"/>
    <ds:schemaRef ds:uri="http://schemas.microsoft.com/office/2006/documentManagement/types"/>
    <ds:schemaRef ds:uri="http://purl.org/dc/terms/"/>
    <ds:schemaRef ds:uri="http://schemas.microsoft.com/office/2006/metadata/properties"/>
    <ds:schemaRef ds:uri="http://purl.org/dc/dcmitype/"/>
    <ds:schemaRef ds:uri="http://www.w3.org/XML/1998/namespace"/>
    <ds:schemaRef ds:uri="http://schemas.microsoft.com/office/infopath/2007/PartnerControls"/>
    <ds:schemaRef ds:uri="http://schemas.microsoft.com/sharepoint/v3"/>
  </ds:schemaRefs>
</ds:datastoreItem>
</file>

<file path=docProps/app.xml><?xml version="1.0" encoding="utf-8"?>
<Properties xmlns="http://schemas.openxmlformats.org/officeDocument/2006/extended-properties" xmlns:vt="http://schemas.openxmlformats.org/officeDocument/2006/docPropsVTypes">
  <TotalTime>7506</TotalTime>
  <Words>2080</Words>
  <Application>Microsoft Office PowerPoint</Application>
  <PresentationFormat>A3 297x420 mm</PresentationFormat>
  <Paragraphs>161</Paragraphs>
  <Slides>8</Slides>
  <Notes>1</Notes>
  <HiddenSlides>0</HiddenSlides>
  <MMClips>0</MMClips>
  <ScaleCrop>false</ScaleCrop>
  <HeadingPairs>
    <vt:vector size="4" baseType="variant">
      <vt:variant>
        <vt:lpstr>テーマ</vt:lpstr>
      </vt:variant>
      <vt:variant>
        <vt:i4>1</vt:i4>
      </vt:variant>
      <vt:variant>
        <vt:lpstr>スライド タイトル</vt:lpstr>
      </vt:variant>
      <vt:variant>
        <vt:i4>8</vt:i4>
      </vt:variant>
    </vt:vector>
  </HeadingPairs>
  <TitlesOfParts>
    <vt:vector size="9" baseType="lpstr">
      <vt:lpstr>Office ​​テーマ</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Company>大阪府</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人材を必要とする業界への人材確保に向けた取組み ～女性・若者働き方改革推進事業～</dc:title>
  <dc:creator>奥野　裕子</dc:creator>
  <cp:lastModifiedBy>阿比留　加奈子</cp:lastModifiedBy>
  <cp:revision>361</cp:revision>
  <cp:lastPrinted>2018-03-22T03:07:56Z</cp:lastPrinted>
  <dcterms:created xsi:type="dcterms:W3CDTF">2016-11-16T00:25:56Z</dcterms:created>
  <dcterms:modified xsi:type="dcterms:W3CDTF">2018-05-22T10:37:13Z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0x010100A98A65C1A014B341A97BA722E0505EDA</vt:lpwstr>
  </property>
</Properties>
</file>