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
  </p:notesMasterIdLst>
  <p:sldIdLst>
    <p:sldId id="332" r:id="rId5"/>
    <p:sldId id="333" r:id="rId6"/>
    <p:sldId id="334" r:id="rId7"/>
    <p:sldId id="335" r:id="rId8"/>
  </p:sldIdLst>
  <p:sldSz cx="12801600" cy="9601200" type="A3"/>
  <p:notesSz cx="6646863" cy="9777413"/>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EAC"/>
    <a:srgbClr val="FF0066"/>
    <a:srgbClr val="CC0000"/>
    <a:srgbClr val="FF99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6" autoAdjust="0"/>
    <p:restoredTop sz="92626" autoAdjust="0"/>
  </p:normalViewPr>
  <p:slideViewPr>
    <p:cSldViewPr>
      <p:cViewPr>
        <p:scale>
          <a:sx n="50" d="100"/>
          <a:sy n="50" d="100"/>
        </p:scale>
        <p:origin x="-1392" y="-30"/>
      </p:cViewPr>
      <p:guideLst>
        <p:guide orient="horz" pos="711"/>
        <p:guide orient="horz" pos="2344"/>
        <p:guide orient="horz" pos="4158"/>
        <p:guide orient="horz" pos="3342"/>
        <p:guide orient="horz" pos="5836"/>
        <p:guide orient="horz" pos="892"/>
        <p:guide orient="horz" pos="2570"/>
        <p:guide orient="horz" pos="5972"/>
        <p:guide orient="horz" pos="4793"/>
        <p:guide orient="horz" pos="983"/>
        <p:guide orient="horz" pos="3614"/>
        <p:guide pos="4032"/>
        <p:guide pos="766"/>
        <p:guide pos="358"/>
        <p:guide pos="7842"/>
        <p:guide pos="4531"/>
        <p:guide pos="3533"/>
        <p:guide pos="7343"/>
        <p:guide pos="1492"/>
        <p:guide pos="6586"/>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880308" cy="488871"/>
          </a:xfrm>
          <a:prstGeom prst="rect">
            <a:avLst/>
          </a:prstGeom>
        </p:spPr>
        <p:txBody>
          <a:bodyPr vert="horz" lIns="89663" tIns="44832" rIns="89663" bIns="44832"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20" y="2"/>
            <a:ext cx="2880308" cy="488871"/>
          </a:xfrm>
          <a:prstGeom prst="rect">
            <a:avLst/>
          </a:prstGeom>
        </p:spPr>
        <p:txBody>
          <a:bodyPr vert="horz" lIns="89663" tIns="44832" rIns="89663" bIns="44832" rtlCol="0"/>
          <a:lstStyle>
            <a:lvl1pPr algn="r">
              <a:defRPr sz="1200"/>
            </a:lvl1pPr>
          </a:lstStyle>
          <a:p>
            <a:fld id="{8EA28B29-CECF-4CB9-BCB7-4E75BF77DE46}" type="datetimeFigureOut">
              <a:rPr kumimoji="1" lang="ja-JP" altLang="en-US" smtClean="0"/>
              <a:t>2018/5/18</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63" tIns="44832" rIns="89663" bIns="44832" rtlCol="0" anchor="ctr"/>
          <a:lstStyle/>
          <a:p>
            <a:endParaRPr lang="ja-JP" altLang="en-US"/>
          </a:p>
        </p:txBody>
      </p:sp>
      <p:sp>
        <p:nvSpPr>
          <p:cNvPr id="5" name="ノート プレースホルダー 4"/>
          <p:cNvSpPr>
            <a:spLocks noGrp="1"/>
          </p:cNvSpPr>
          <p:nvPr>
            <p:ph type="body" sz="quarter" idx="3"/>
          </p:nvPr>
        </p:nvSpPr>
        <p:spPr>
          <a:xfrm>
            <a:off x="664687" y="4644271"/>
            <a:ext cx="5317490" cy="4399836"/>
          </a:xfrm>
          <a:prstGeom prst="rect">
            <a:avLst/>
          </a:prstGeom>
        </p:spPr>
        <p:txBody>
          <a:bodyPr vert="horz" lIns="89663" tIns="44832" rIns="89663" bIns="4483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286848"/>
            <a:ext cx="2880308" cy="488871"/>
          </a:xfrm>
          <a:prstGeom prst="rect">
            <a:avLst/>
          </a:prstGeom>
        </p:spPr>
        <p:txBody>
          <a:bodyPr vert="horz" lIns="89663" tIns="44832" rIns="89663" bIns="4483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20" y="9286848"/>
            <a:ext cx="2880308" cy="488871"/>
          </a:xfrm>
          <a:prstGeom prst="rect">
            <a:avLst/>
          </a:prstGeom>
        </p:spPr>
        <p:txBody>
          <a:bodyPr vert="horz" lIns="89663" tIns="44832" rIns="89663" bIns="44832" rtlCol="0" anchor="b"/>
          <a:lstStyle>
            <a:lvl1pPr algn="r">
              <a:defRPr sz="1200"/>
            </a:lvl1pPr>
          </a:lstStyle>
          <a:p>
            <a:fld id="{BBCA6D5D-C3EF-41CF-A203-7E84FC0C4297}" type="slidenum">
              <a:rPr kumimoji="1" lang="ja-JP" altLang="en-US" smtClean="0"/>
              <a:t>‹#›</a:t>
            </a:fld>
            <a:endParaRPr kumimoji="1" lang="ja-JP" altLang="en-US"/>
          </a:p>
        </p:txBody>
      </p:sp>
    </p:spTree>
    <p:extLst>
      <p:ext uri="{BB962C8B-B14F-4D97-AF65-F5344CB8AC3E}">
        <p14:creationId xmlns:p14="http://schemas.microsoft.com/office/powerpoint/2010/main" val="5337491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32B70B4-001B-4ED1-BBA1-BD4333E56250}" type="datetimeFigureOut">
              <a:rPr kumimoji="1" lang="ja-JP" altLang="en-US" smtClean="0"/>
              <a:t>2018/5/18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169116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2B70B4-001B-4ED1-BBA1-BD4333E56250}" type="datetimeFigureOut">
              <a:rPr kumimoji="1" lang="ja-JP" altLang="en-US" smtClean="0"/>
              <a:t>2018/5/18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335884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2B70B4-001B-4ED1-BBA1-BD4333E56250}" type="datetimeFigureOut">
              <a:rPr kumimoji="1" lang="ja-JP" altLang="en-US" smtClean="0"/>
              <a:t>2018/5/18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292493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2B70B4-001B-4ED1-BBA1-BD4333E56250}" type="datetimeFigureOut">
              <a:rPr kumimoji="1" lang="ja-JP" altLang="en-US" smtClean="0"/>
              <a:t>2018/5/18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537676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32B70B4-001B-4ED1-BBA1-BD4333E56250}" type="datetimeFigureOut">
              <a:rPr kumimoji="1" lang="ja-JP" altLang="en-US" smtClean="0"/>
              <a:t>2018/5/18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411788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32B70B4-001B-4ED1-BBA1-BD4333E56250}" type="datetimeFigureOut">
              <a:rPr kumimoji="1" lang="ja-JP" altLang="en-US" smtClean="0"/>
              <a:t>2018/5/18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296662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32B70B4-001B-4ED1-BBA1-BD4333E56250}" type="datetimeFigureOut">
              <a:rPr kumimoji="1" lang="ja-JP" altLang="en-US" smtClean="0"/>
              <a:t>2018/5/18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3605037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32B70B4-001B-4ED1-BBA1-BD4333E56250}" type="datetimeFigureOut">
              <a:rPr kumimoji="1" lang="ja-JP" altLang="en-US" smtClean="0"/>
              <a:t>2018/5/18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345084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2B70B4-001B-4ED1-BBA1-BD4333E56250}" type="datetimeFigureOut">
              <a:rPr kumimoji="1" lang="ja-JP" altLang="en-US" smtClean="0"/>
              <a:t>2018/5/18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340883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2B70B4-001B-4ED1-BBA1-BD4333E56250}" type="datetimeFigureOut">
              <a:rPr kumimoji="1" lang="ja-JP" altLang="en-US" smtClean="0"/>
              <a:t>2018/5/18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377359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2B70B4-001B-4ED1-BBA1-BD4333E56250}" type="datetimeFigureOut">
              <a:rPr kumimoji="1" lang="ja-JP" altLang="en-US" smtClean="0"/>
              <a:t>2018/5/18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302211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132B70B4-001B-4ED1-BBA1-BD4333E56250}" type="datetimeFigureOut">
              <a:rPr kumimoji="1" lang="ja-JP" altLang="en-US" smtClean="0"/>
              <a:t>2018/5/18</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8159DC74-970D-4DF8-B9D4-640D883DB434}" type="slidenum">
              <a:rPr kumimoji="1" lang="ja-JP" altLang="en-US" smtClean="0"/>
              <a:t>‹#›</a:t>
            </a:fld>
            <a:endParaRPr kumimoji="1" lang="ja-JP" altLang="en-US"/>
          </a:p>
        </p:txBody>
      </p:sp>
    </p:spTree>
    <p:extLst>
      <p:ext uri="{BB962C8B-B14F-4D97-AF65-F5344CB8AC3E}">
        <p14:creationId xmlns:p14="http://schemas.microsoft.com/office/powerpoint/2010/main" val="2168450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419" y="480120"/>
            <a:ext cx="1280409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平成２９年度取組報告　　　大阪府工業協会</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50953" y="1128192"/>
            <a:ext cx="12441141" cy="8208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68152" y="547482"/>
            <a:ext cx="1687166" cy="369332"/>
          </a:xfrm>
          <a:prstGeom prst="rect">
            <a:avLst/>
          </a:prstGeom>
          <a:solidFill>
            <a:schemeClr val="accent5">
              <a:lumMod val="60000"/>
              <a:lumOff val="40000"/>
            </a:schemeClr>
          </a:solidFill>
          <a:ln w="15875">
            <a:solidFill>
              <a:schemeClr val="tx1"/>
            </a:solidFill>
          </a:ln>
        </p:spPr>
        <p:txBody>
          <a:bodyPr wrap="square" rtlCol="0">
            <a:spAutoFit/>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主な取組報告</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68152" y="1272208"/>
            <a:ext cx="3816424" cy="461665"/>
          </a:xfrm>
          <a:prstGeom prst="rect">
            <a:avLst/>
          </a:prstGeom>
          <a:noFill/>
          <a:ln>
            <a:solidFill>
              <a:schemeClr val="tx1"/>
            </a:solidFill>
          </a:ln>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大阪府工業技術大学講座</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24136" y="8256641"/>
            <a:ext cx="9721080" cy="862013"/>
          </a:xfrm>
          <a:prstGeom prst="roundRect">
            <a:avLst>
              <a:gd name="adj" fmla="val 62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414827" y="8112968"/>
            <a:ext cx="1728192" cy="389384"/>
          </a:xfrm>
          <a:prstGeom prst="roundRect">
            <a:avLst/>
          </a:prstGeom>
          <a:solidFill>
            <a:srgbClr val="E5EE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年度の方針</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64496" y="2227476"/>
            <a:ext cx="512240" cy="113499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664496" y="2208312"/>
            <a:ext cx="8594240" cy="11521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p:nvGrpSpPr>
        <p:grpSpPr>
          <a:xfrm rot="10800000">
            <a:off x="3656311" y="3395280"/>
            <a:ext cx="8602425" cy="1084188"/>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ボックス 17"/>
          <p:cNvSpPr txBox="1"/>
          <p:nvPr/>
        </p:nvSpPr>
        <p:spPr>
          <a:xfrm>
            <a:off x="3681600" y="2280320"/>
            <a:ext cx="461665" cy="1296144"/>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3706887" y="3395280"/>
            <a:ext cx="461665" cy="1084189"/>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42" name="テキスト ボックス 41"/>
          <p:cNvSpPr txBox="1"/>
          <p:nvPr/>
        </p:nvSpPr>
        <p:spPr>
          <a:xfrm>
            <a:off x="594632" y="8466038"/>
            <a:ext cx="11350783"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58843" y="1704256"/>
            <a:ext cx="1052247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：次代を担うものづくり人材を育成</a:t>
            </a:r>
            <a:endPar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594631" y="4660066"/>
            <a:ext cx="8149059" cy="461665"/>
          </a:xfrm>
          <a:prstGeom prst="rect">
            <a:avLst/>
          </a:prstGeom>
          <a:noFill/>
          <a:ln>
            <a:solidFill>
              <a:schemeClr val="tx1"/>
            </a:solidFill>
          </a:ln>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３Ｓ（整理・整頓・清掃）を活用した職場環境改善セミナー</a:t>
            </a:r>
          </a:p>
        </p:txBody>
      </p:sp>
      <p:sp>
        <p:nvSpPr>
          <p:cNvPr id="75" name="正方形/長方形 74"/>
          <p:cNvSpPr/>
          <p:nvPr/>
        </p:nvSpPr>
        <p:spPr>
          <a:xfrm>
            <a:off x="3639208" y="5644950"/>
            <a:ext cx="512240" cy="125114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 name="正方形/長方形 75"/>
          <p:cNvSpPr/>
          <p:nvPr/>
        </p:nvSpPr>
        <p:spPr>
          <a:xfrm>
            <a:off x="3639208" y="5644951"/>
            <a:ext cx="8594240" cy="12769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7" name="グループ化 76"/>
          <p:cNvGrpSpPr/>
          <p:nvPr/>
        </p:nvGrpSpPr>
        <p:grpSpPr>
          <a:xfrm rot="10800000">
            <a:off x="3631023" y="6956771"/>
            <a:ext cx="8602425" cy="1084188"/>
            <a:chOff x="3656312" y="3864496"/>
            <a:chExt cx="4270478" cy="1084188"/>
          </a:xfrm>
        </p:grpSpPr>
        <p:sp>
          <p:nvSpPr>
            <p:cNvPr id="78" name="正方形/長方形 77"/>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正方形/長方形 78"/>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80" name="テキスト ボックス 79"/>
          <p:cNvSpPr txBox="1"/>
          <p:nvPr/>
        </p:nvSpPr>
        <p:spPr>
          <a:xfrm>
            <a:off x="3685691" y="5681781"/>
            <a:ext cx="461665" cy="1224136"/>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81" name="テキスト ボックス 80"/>
          <p:cNvSpPr txBox="1"/>
          <p:nvPr/>
        </p:nvSpPr>
        <p:spPr>
          <a:xfrm>
            <a:off x="3681599" y="6956771"/>
            <a:ext cx="461665" cy="1084189"/>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82" name="テキスト ボックス 81"/>
          <p:cNvSpPr txBox="1"/>
          <p:nvPr/>
        </p:nvSpPr>
        <p:spPr>
          <a:xfrm>
            <a:off x="8849073" y="4656584"/>
            <a:ext cx="5112567"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630851" y="5121731"/>
            <a:ext cx="1052247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：３Ｓのノウハウを伝え、働く環境整備の促進</a:t>
            </a:r>
          </a:p>
        </p:txBody>
      </p:sp>
      <p:pic>
        <p:nvPicPr>
          <p:cNvPr id="31" name="Picture 2" descr="\\LS-WXBL779\jigyo-bu\51　大阪府工業技術大学講座\もの大製図実習　.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42733" y="2280320"/>
            <a:ext cx="2932196" cy="2199148"/>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4216168" y="2208312"/>
            <a:ext cx="8034384" cy="1200329"/>
          </a:xfrm>
          <a:prstGeom prst="rect">
            <a:avLst/>
          </a:prstGeom>
          <a:noFill/>
        </p:spPr>
        <p:txBody>
          <a:bodyPr wrap="square" rtlCol="0">
            <a:spAutoFit/>
          </a:bodyPr>
          <a:lstStyle/>
          <a:p>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110</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日間におよぶ講義と企業</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見学で、機械</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工学の知識</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を基礎</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～応用まで</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網羅。優秀な人材を育成することで、企業が成長し、</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企業の魅力向上につなげる。</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7264896" y="1276936"/>
            <a:ext cx="4035079" cy="523220"/>
          </a:xfrm>
          <a:prstGeom prst="rect">
            <a:avLst/>
          </a:prstGeom>
        </p:spPr>
        <p:txBody>
          <a:bodyPr wrap="none">
            <a:spAutoFit/>
          </a:bodyPr>
          <a:lstStyle/>
          <a:p>
            <a:pPr algn="ct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216169" y="3432448"/>
            <a:ext cx="7978890" cy="1015663"/>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参加者数：</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44</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参加事業者には参加者が長期間抜けることで負担をかけるが、</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日も休まず出席する皆出席者</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が全体の半数いるなど、積極的に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参加</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していただいた。</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6200000">
            <a:off x="887425" y="5370916"/>
            <a:ext cx="2396008" cy="294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4108981" y="5675436"/>
            <a:ext cx="8009990" cy="1246495"/>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３Ｓ（整理・整頓・清掃</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）の徹底により、労働生産性の向上に加え、人材確保にもつながる</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という</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意識づけを行うため、３Ｓのノウハウを提供するセミナーを実施。</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4254558" y="6991033"/>
            <a:ext cx="7978890" cy="1015663"/>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参加者数：</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アンケート抜粋：「基本的</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な部分を解説していただき、よく理解</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できた」</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「次回</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開催があれば後輩に受講して</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もらいたい」</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58842" y="8604537"/>
            <a:ext cx="10162437"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引続き、講義、見学、</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実習等をとおして、企業の人材育成、働く環境整備を促進していく。</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0865296" y="336104"/>
            <a:ext cx="1546679" cy="6364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資料５</a:t>
            </a:r>
            <a:endParaRPr kumimoji="1" lang="ja-JP" altLang="en-US" sz="2400" dirty="0"/>
          </a:p>
        </p:txBody>
      </p:sp>
    </p:spTree>
    <p:extLst>
      <p:ext uri="{BB962C8B-B14F-4D97-AF65-F5344CB8AC3E}">
        <p14:creationId xmlns:p14="http://schemas.microsoft.com/office/powerpoint/2010/main" val="64666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912" y="480120"/>
            <a:ext cx="1280409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平成３０年度　主な取組予定　　大阪府工業協会</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50953" y="1128192"/>
            <a:ext cx="12441141" cy="76328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54821" y="547482"/>
            <a:ext cx="1687166" cy="369332"/>
          </a:xfrm>
          <a:prstGeom prst="rect">
            <a:avLst/>
          </a:prstGeom>
          <a:solidFill>
            <a:schemeClr val="accent5">
              <a:lumMod val="60000"/>
              <a:lumOff val="40000"/>
            </a:schemeClr>
          </a:solidFill>
          <a:ln w="15875">
            <a:solidFill>
              <a:schemeClr val="tx1"/>
            </a:solidFill>
          </a:ln>
        </p:spPr>
        <p:txBody>
          <a:bodyPr wrap="square" rtlCol="0">
            <a:spAutoFit/>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主な取組予定</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68152" y="1344216"/>
            <a:ext cx="3553755" cy="469797"/>
          </a:xfrm>
          <a:prstGeom prst="rect">
            <a:avLst/>
          </a:prstGeom>
          <a:noFill/>
          <a:ln>
            <a:solidFill>
              <a:schemeClr val="tx1"/>
            </a:solidFill>
          </a:ln>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人材活性化フォーラム</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64496" y="2352327"/>
            <a:ext cx="512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664496" y="2352327"/>
            <a:ext cx="8594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p:nvGrpSpPr>
        <p:grpSpPr>
          <a:xfrm rot="10800000">
            <a:off x="3656307" y="3825587"/>
            <a:ext cx="8602425" cy="792088"/>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ボックス 17"/>
          <p:cNvSpPr txBox="1"/>
          <p:nvPr/>
        </p:nvSpPr>
        <p:spPr>
          <a:xfrm>
            <a:off x="3715071" y="2499248"/>
            <a:ext cx="461665" cy="1869304"/>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3706887" y="3716411"/>
            <a:ext cx="461665" cy="1084189"/>
          </a:xfrm>
          <a:prstGeom prst="rect">
            <a:avLst/>
          </a:prstGeom>
          <a:noFill/>
        </p:spPr>
        <p:txBody>
          <a:bodyPr vert="eaVert" wrap="square" rtlCol="0">
            <a:spAutoFit/>
          </a:body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目標</a:t>
            </a:r>
            <a:endPar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960640" y="1344216"/>
            <a:ext cx="5112567"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平成３０年１１月頃</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58843" y="1776264"/>
            <a:ext cx="10522477" cy="523220"/>
          </a:xfrm>
          <a:prstGeom prst="rect">
            <a:avLst/>
          </a:prstGeom>
          <a:noFill/>
        </p:spPr>
        <p:txBody>
          <a:bodyPr wrap="square" rtlCol="0">
            <a:spAutoFit/>
          </a:bodyPr>
          <a:lstStyle/>
          <a:p>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狙い</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：若手が定着し、</a:t>
            </a:r>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育つ方法を</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考える</a:t>
            </a:r>
            <a:endPar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77461" y="5160640"/>
            <a:ext cx="4167155" cy="469797"/>
          </a:xfrm>
          <a:prstGeom prst="rect">
            <a:avLst/>
          </a:prstGeom>
          <a:noFill/>
          <a:ln>
            <a:solidFill>
              <a:schemeClr val="tx1"/>
            </a:solidFill>
          </a:ln>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に関する課題解決セミナー</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673805" y="6168751"/>
            <a:ext cx="512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p:nvSpPr>
        <p:spPr>
          <a:xfrm>
            <a:off x="3673805" y="6168751"/>
            <a:ext cx="8594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4" name="グループ化 33"/>
          <p:cNvGrpSpPr/>
          <p:nvPr/>
        </p:nvGrpSpPr>
        <p:grpSpPr>
          <a:xfrm rot="10800000">
            <a:off x="3665616" y="7642011"/>
            <a:ext cx="8602425" cy="792088"/>
            <a:chOff x="3656312" y="3864496"/>
            <a:chExt cx="4270478" cy="1084188"/>
          </a:xfrm>
        </p:grpSpPr>
        <p:sp>
          <p:nvSpPr>
            <p:cNvPr id="35" name="正方形/長方形 34"/>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正方形/長方形 35"/>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7" name="テキスト ボックス 36"/>
          <p:cNvSpPr txBox="1"/>
          <p:nvPr/>
        </p:nvSpPr>
        <p:spPr>
          <a:xfrm>
            <a:off x="3724380" y="6315672"/>
            <a:ext cx="461665" cy="1869304"/>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8" name="テキスト ボックス 37"/>
          <p:cNvSpPr txBox="1"/>
          <p:nvPr/>
        </p:nvSpPr>
        <p:spPr>
          <a:xfrm>
            <a:off x="3716196" y="7532835"/>
            <a:ext cx="461665" cy="1084189"/>
          </a:xfrm>
          <a:prstGeom prst="rect">
            <a:avLst/>
          </a:prstGeom>
          <a:noFill/>
        </p:spPr>
        <p:txBody>
          <a:bodyPr vert="eaVert" wrap="square" rtlCol="0">
            <a:spAutoFit/>
          </a:body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目標</a:t>
            </a:r>
            <a:endPar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54821" y="5592688"/>
            <a:ext cx="1052247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：６つのテーマで企業の人材確保を支援</a:t>
            </a:r>
          </a:p>
        </p:txBody>
      </p:sp>
      <p:sp>
        <p:nvSpPr>
          <p:cNvPr id="27" name="テキスト ボックス 26"/>
          <p:cNvSpPr txBox="1"/>
          <p:nvPr/>
        </p:nvSpPr>
        <p:spPr>
          <a:xfrm>
            <a:off x="4240561" y="4008512"/>
            <a:ext cx="5112567"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参加者数：</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4240560" y="2352328"/>
            <a:ext cx="8018171" cy="1323439"/>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人材確保・育成、職場の活性化（環境整備）は、どの企業においても永遠の課題である。</a:t>
            </a: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そうした悩みに対して、コミュニケーションの工夫や、様々なしかけなど</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を変えるヒントを提</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供するためのイベントを開催する。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279" y="2490958"/>
            <a:ext cx="2932201" cy="1949602"/>
          </a:xfrm>
          <a:prstGeom prst="rect">
            <a:avLst/>
          </a:prstGeom>
        </p:spPr>
      </p:pic>
      <p:sp>
        <p:nvSpPr>
          <p:cNvPr id="30" name="テキスト ボックス 29"/>
          <p:cNvSpPr txBox="1"/>
          <p:nvPr/>
        </p:nvSpPr>
        <p:spPr>
          <a:xfrm>
            <a:off x="4960640" y="5131023"/>
            <a:ext cx="5112567"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平成３０年７月～９月頃</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231250" y="6210850"/>
            <a:ext cx="7786174" cy="1323439"/>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「人材に関する課題」をテーマにしたセミナー６回開催</a:t>
            </a: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主な内容）</a:t>
            </a: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メンタルヘルスケア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雇用関連の助成金、補助</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金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ハラスメント</a:t>
            </a: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・採用、人材</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確保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労基署の臨検</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監督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コンプライアンス</a:t>
            </a:r>
          </a:p>
        </p:txBody>
      </p:sp>
      <p:sp>
        <p:nvSpPr>
          <p:cNvPr id="42" name="テキスト ボックス 41"/>
          <p:cNvSpPr txBox="1"/>
          <p:nvPr/>
        </p:nvSpPr>
        <p:spPr>
          <a:xfrm>
            <a:off x="4261710" y="7844096"/>
            <a:ext cx="5112567"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参加者数：各回</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1120" b="9025"/>
          <a:stretch/>
        </p:blipFill>
        <p:spPr bwMode="auto">
          <a:xfrm>
            <a:off x="1127578" y="6240760"/>
            <a:ext cx="1960854" cy="2213951"/>
          </a:xfrm>
          <a:prstGeom prst="rect">
            <a:avLst/>
          </a:prstGeom>
          <a:noFill/>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正方形/長方形 38"/>
          <p:cNvSpPr/>
          <p:nvPr/>
        </p:nvSpPr>
        <p:spPr>
          <a:xfrm>
            <a:off x="11045415" y="8934046"/>
            <a:ext cx="1546679" cy="3960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５－１</a:t>
            </a:r>
            <a:endParaRPr kumimoji="1" lang="ja-JP" altLang="en-US" sz="2400" dirty="0"/>
          </a:p>
        </p:txBody>
      </p:sp>
    </p:spTree>
    <p:extLst>
      <p:ext uri="{BB962C8B-B14F-4D97-AF65-F5344CB8AC3E}">
        <p14:creationId xmlns:p14="http://schemas.microsoft.com/office/powerpoint/2010/main" val="171125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419" y="480120"/>
            <a:ext cx="1280409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平成２９年度取組報告　　</a:t>
            </a:r>
            <a:r>
              <a:rPr lang="ja-JP" altLang="en-US" sz="2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大阪府ものづくり振興協会</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50953" y="1128192"/>
            <a:ext cx="12441141" cy="8208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68152" y="547482"/>
            <a:ext cx="1687166" cy="369332"/>
          </a:xfrm>
          <a:prstGeom prst="rect">
            <a:avLst/>
          </a:prstGeom>
          <a:solidFill>
            <a:schemeClr val="accent5">
              <a:lumMod val="60000"/>
              <a:lumOff val="40000"/>
            </a:schemeClr>
          </a:solidFill>
          <a:ln w="15875">
            <a:solidFill>
              <a:schemeClr val="tx1"/>
            </a:solidFill>
          </a:ln>
        </p:spPr>
        <p:txBody>
          <a:bodyPr wrap="square" rtlCol="0">
            <a:spAutoFit/>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主な取組報告</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68152" y="1272209"/>
            <a:ext cx="4032448" cy="461665"/>
          </a:xfrm>
          <a:prstGeom prst="rect">
            <a:avLst/>
          </a:prstGeom>
          <a:noFill/>
          <a:ln>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工場の建築</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基準法セミナー</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24136" y="8256641"/>
            <a:ext cx="11737304" cy="862013"/>
          </a:xfrm>
          <a:prstGeom prst="roundRect">
            <a:avLst>
              <a:gd name="adj" fmla="val 62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414827" y="8112968"/>
            <a:ext cx="1728192" cy="389384"/>
          </a:xfrm>
          <a:prstGeom prst="roundRect">
            <a:avLst/>
          </a:prstGeom>
          <a:solidFill>
            <a:srgbClr val="E5EE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年度の方針</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64496" y="2280320"/>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4168552" y="2280320"/>
            <a:ext cx="8090184"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工場向けコンプライアンス研修（３Ｋ払拭効果）として、事前に困っていること、疑問に思っていることをお聞きし、そのことを踏まえた内容での講習会を行った。</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セミナー終了後個別相談も行った。</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rot="10800000">
            <a:off x="3664495" y="3395280"/>
            <a:ext cx="8594239" cy="1045280"/>
            <a:chOff x="3656312" y="3864496"/>
            <a:chExt cx="4270478" cy="1084188"/>
          </a:xfrm>
        </p:grpSpPr>
        <p:sp>
          <p:nvSpPr>
            <p:cNvPr id="46" name="正方形/長方形 45"/>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正方形/長方形 54"/>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ボックス 17"/>
          <p:cNvSpPr txBox="1"/>
          <p:nvPr/>
        </p:nvSpPr>
        <p:spPr>
          <a:xfrm>
            <a:off x="3687090" y="2280320"/>
            <a:ext cx="461665" cy="1224136"/>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3706887" y="3395280"/>
            <a:ext cx="461665" cy="1084189"/>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19" name="テキスト ボックス 18"/>
          <p:cNvSpPr txBox="1"/>
          <p:nvPr/>
        </p:nvSpPr>
        <p:spPr>
          <a:xfrm>
            <a:off x="7696945" y="1280340"/>
            <a:ext cx="4680519"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日（水）</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94632" y="8466038"/>
            <a:ext cx="11350783" cy="576000"/>
          </a:xfrm>
          <a:prstGeom prst="rect">
            <a:avLst/>
          </a:prstGeom>
          <a:noFill/>
        </p:spPr>
        <p:txBody>
          <a:bodyPr wrap="square" rtlCol="0">
            <a:spAutoFit/>
          </a:bodyPr>
          <a:lstStyle/>
          <a:p>
            <a:r>
              <a:rPr lang="ja-JP" altLang="en-US" sz="1800" dirty="0">
                <a:latin typeface="Meiryo UI" panose="020B0604030504040204" pitchFamily="50" charset="-128"/>
                <a:ea typeface="Meiryo UI" panose="020B0604030504040204" pitchFamily="50" charset="-128"/>
                <a:cs typeface="Meiryo UI" panose="020B0604030504040204" pitchFamily="50" charset="-128"/>
              </a:rPr>
              <a:t>当協会</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の年行事で、工場見学、セミナーを行っているが、その他に意向調査を行い、それを基に工場見学、講演会等を行う。</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58843" y="1704256"/>
            <a:ext cx="11890629" cy="830997"/>
          </a:xfrm>
          <a:prstGeom prst="rect">
            <a:avLst/>
          </a:prstGeom>
          <a:noFill/>
        </p:spPr>
        <p:txBody>
          <a:bodyPr wrap="square" rtlCol="0">
            <a:spAutoFit/>
          </a:bodyPr>
          <a:lstStyle/>
          <a:p>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400" b="1" u="sng" dirty="0" smtClean="0">
                <a:latin typeface="Meiryo UI" panose="020B0604030504040204" pitchFamily="50" charset="-128"/>
                <a:ea typeface="Meiryo UI" panose="020B0604030504040204" pitchFamily="50" charset="-128"/>
                <a:cs typeface="Meiryo UI" panose="020B0604030504040204" pitchFamily="50" charset="-128"/>
              </a:rPr>
              <a:t>：改正後の</a:t>
            </a:r>
            <a:r>
              <a:rPr lang="ja-JP" altLang="en-US" sz="2400" b="1" u="sng" dirty="0" smtClean="0">
                <a:latin typeface="Meiryo UI" panose="020B0604030504040204" pitchFamily="50" charset="-128"/>
                <a:ea typeface="Meiryo UI" panose="020B0604030504040204" pitchFamily="50" charset="-128"/>
                <a:cs typeface="Meiryo UI" panose="020B0604030504040204" pitchFamily="50" charset="-128"/>
              </a:rPr>
              <a:t>建築基準法を正しく</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理解</a:t>
            </a:r>
            <a:r>
              <a:rPr lang="ja-JP" altLang="en-US" sz="2400" b="1" u="sng"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適法</a:t>
            </a:r>
            <a:r>
              <a:rPr lang="ja-JP" altLang="en-US" sz="2400" b="1" u="sng" dirty="0" smtClean="0">
                <a:latin typeface="Meiryo UI" panose="020B0604030504040204" pitchFamily="50" charset="-128"/>
                <a:ea typeface="Meiryo UI" panose="020B0604030504040204" pitchFamily="50" charset="-128"/>
                <a:cs typeface="Meiryo UI" panose="020B0604030504040204" pitchFamily="50" charset="-128"/>
              </a:rPr>
              <a:t>に建築物やその敷地の維持管理を行ってもらう</a:t>
            </a:r>
            <a:endParaRPr kumimoji="1" lang="ja-JP" altLang="en-US" sz="24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640160" y="4660066"/>
            <a:ext cx="3960440" cy="461665"/>
          </a:xfrm>
          <a:prstGeom prst="rect">
            <a:avLst/>
          </a:prstGeom>
          <a:noFill/>
          <a:ln>
            <a:solidFill>
              <a:schemeClr val="tx1"/>
            </a:solidFill>
          </a:ln>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ダイカスト工場見学バスツアー</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3639208" y="5697795"/>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 name="正方形/長方形 75"/>
          <p:cNvSpPr/>
          <p:nvPr/>
        </p:nvSpPr>
        <p:spPr>
          <a:xfrm>
            <a:off x="3639208" y="5697795"/>
            <a:ext cx="859424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7" name="グループ化 76"/>
          <p:cNvGrpSpPr/>
          <p:nvPr/>
        </p:nvGrpSpPr>
        <p:grpSpPr>
          <a:xfrm rot="10800000">
            <a:off x="3631023" y="6812755"/>
            <a:ext cx="8602425" cy="1084188"/>
            <a:chOff x="3656312" y="3864496"/>
            <a:chExt cx="4270478" cy="1084188"/>
          </a:xfrm>
        </p:grpSpPr>
        <p:sp>
          <p:nvSpPr>
            <p:cNvPr id="78" name="正方形/長方形 77"/>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正方形/長方形 78"/>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80" name="テキスト ボックス 79"/>
          <p:cNvSpPr txBox="1"/>
          <p:nvPr/>
        </p:nvSpPr>
        <p:spPr>
          <a:xfrm>
            <a:off x="3661802" y="5697795"/>
            <a:ext cx="461665" cy="1224136"/>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81" name="テキスト ボックス 80"/>
          <p:cNvSpPr txBox="1"/>
          <p:nvPr/>
        </p:nvSpPr>
        <p:spPr>
          <a:xfrm>
            <a:off x="3681599" y="6812755"/>
            <a:ext cx="461665" cy="1084189"/>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82" name="テキスト ボックス 81"/>
          <p:cNvSpPr txBox="1"/>
          <p:nvPr/>
        </p:nvSpPr>
        <p:spPr>
          <a:xfrm>
            <a:off x="4240560" y="3432448"/>
            <a:ext cx="7920880" cy="830997"/>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参加者：</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３名（予約</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アンケート結果：実際に疑問なところが聞けて、良かった。</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630851" y="5121731"/>
            <a:ext cx="1160259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：名前だけではわからない製造業を知ってもらい、魅力を感じてもらう。</a:t>
            </a:r>
          </a:p>
        </p:txBody>
      </p:sp>
      <p:pic>
        <p:nvPicPr>
          <p:cNvPr id="5" name="図 4"/>
          <p:cNvPicPr>
            <a:picLocks noChangeAspect="1"/>
          </p:cNvPicPr>
          <p:nvPr/>
        </p:nvPicPr>
        <p:blipFill>
          <a:blip r:embed="rId2"/>
          <a:stretch>
            <a:fillRect/>
          </a:stretch>
        </p:blipFill>
        <p:spPr>
          <a:xfrm>
            <a:off x="712168" y="3216424"/>
            <a:ext cx="2952000" cy="1246400"/>
          </a:xfrm>
          <a:prstGeom prst="rect">
            <a:avLst/>
          </a:prstGeom>
        </p:spPr>
      </p:pic>
      <p:pic>
        <p:nvPicPr>
          <p:cNvPr id="6" name="図 5"/>
          <p:cNvPicPr>
            <a:picLocks noChangeAspect="1"/>
          </p:cNvPicPr>
          <p:nvPr/>
        </p:nvPicPr>
        <p:blipFill rotWithShape="1">
          <a:blip r:embed="rId3"/>
          <a:srcRect l="14542" r="11706" b="23302"/>
          <a:stretch/>
        </p:blipFill>
        <p:spPr>
          <a:xfrm>
            <a:off x="640160" y="2640360"/>
            <a:ext cx="797290" cy="936000"/>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168" y="5736704"/>
            <a:ext cx="1654413" cy="2340000"/>
          </a:xfrm>
          <a:prstGeom prst="rect">
            <a:avLst/>
          </a:prstGeom>
        </p:spPr>
      </p:pic>
      <p:sp>
        <p:nvSpPr>
          <p:cNvPr id="10" name="正方形/長方形 9"/>
          <p:cNvSpPr/>
          <p:nvPr/>
        </p:nvSpPr>
        <p:spPr>
          <a:xfrm>
            <a:off x="4240560" y="5808712"/>
            <a:ext cx="7920880" cy="861774"/>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就職希望者に普段</a:t>
            </a:r>
            <a:r>
              <a:rPr lang="ja-JP" altLang="en-US" dirty="0">
                <a:latin typeface="Meiryo UI" panose="020B0604030504040204" pitchFamily="50" charset="-128"/>
                <a:ea typeface="Meiryo UI" panose="020B0604030504040204" pitchFamily="50" charset="-128"/>
                <a:cs typeface="Meiryo UI" panose="020B0604030504040204" pitchFamily="50" charset="-128"/>
              </a:rPr>
              <a:t>見られない工場内部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を実際に見学し、イメージと違うダイカスト工場の</a:t>
            </a:r>
            <a:r>
              <a:rPr lang="ja-JP" altLang="en-US" dirty="0">
                <a:latin typeface="Meiryo UI" panose="020B0604030504040204" pitchFamily="50" charset="-128"/>
                <a:ea typeface="Meiryo UI" panose="020B0604030504040204" pitchFamily="50" charset="-128"/>
                <a:cs typeface="Meiryo UI" panose="020B0604030504040204" pitchFamily="50" charset="-128"/>
              </a:rPr>
              <a:t>内容を知ってもらう。</a:t>
            </a:r>
          </a:p>
        </p:txBody>
      </p:sp>
      <p:sp>
        <p:nvSpPr>
          <p:cNvPr id="37" name="テキスト ボックス 36"/>
          <p:cNvSpPr txBox="1"/>
          <p:nvPr/>
        </p:nvSpPr>
        <p:spPr>
          <a:xfrm>
            <a:off x="7840960" y="4656584"/>
            <a:ext cx="4680519"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40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240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（水）</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305434" y="6923962"/>
            <a:ext cx="7920880" cy="861774"/>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予約人数：２名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30.3.23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時点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64294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912" y="480120"/>
            <a:ext cx="1280409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平成３０年度　主な取組予定</a:t>
            </a:r>
            <a:r>
              <a:rPr lang="ja-JP" altLang="en-US" sz="24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2400" b="1">
                <a:solidFill>
                  <a:schemeClr val="bg1"/>
                </a:solidFill>
                <a:latin typeface="Meiryo UI" panose="020B0604030504040204" pitchFamily="50" charset="-128"/>
                <a:ea typeface="Meiryo UI" panose="020B0604030504040204" pitchFamily="50" charset="-128"/>
                <a:cs typeface="Meiryo UI" panose="020B0604030504040204" pitchFamily="50" charset="-128"/>
              </a:rPr>
              <a:t>ものづくり振興協会</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50953" y="1128192"/>
            <a:ext cx="12441141" cy="7848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54821" y="547482"/>
            <a:ext cx="1687166" cy="369332"/>
          </a:xfrm>
          <a:prstGeom prst="rect">
            <a:avLst/>
          </a:prstGeom>
          <a:solidFill>
            <a:schemeClr val="accent5">
              <a:lumMod val="60000"/>
              <a:lumOff val="40000"/>
            </a:schemeClr>
          </a:solidFill>
          <a:ln w="15875">
            <a:solidFill>
              <a:schemeClr val="tx1"/>
            </a:solidFill>
          </a:ln>
        </p:spPr>
        <p:txBody>
          <a:bodyPr wrap="square" rtlCol="0">
            <a:spAutoFit/>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主な取組予定</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68152" y="1344216"/>
            <a:ext cx="7107510" cy="469797"/>
          </a:xfrm>
          <a:prstGeom prst="rect">
            <a:avLst/>
          </a:prstGeom>
          <a:noFill/>
          <a:ln>
            <a:solidFill>
              <a:schemeClr val="tx1"/>
            </a:solidFill>
          </a:ln>
        </p:spPr>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工場見学バスツアー</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64496" y="2352327"/>
            <a:ext cx="512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4211026" y="2352328"/>
            <a:ext cx="8022421" cy="13441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働く</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環境改善に積極的な企業を見学し、府内中小企業の環境改善の取り組みを底上げする。</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rot="10800000">
            <a:off x="3664488" y="3792488"/>
            <a:ext cx="520427" cy="7920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715071" y="2499248"/>
            <a:ext cx="461665" cy="1869304"/>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3706887" y="3716411"/>
            <a:ext cx="461665" cy="1084189"/>
          </a:xfrm>
          <a:prstGeom prst="rect">
            <a:avLst/>
          </a:prstGeom>
          <a:noFill/>
        </p:spPr>
        <p:txBody>
          <a:bodyPr vert="eaVert" wrap="square" rtlCol="0">
            <a:spAutoFit/>
          </a:body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目標</a:t>
            </a:r>
            <a:endPar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7696945" y="1352348"/>
            <a:ext cx="4428000"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月上旬</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68152" y="1776264"/>
            <a:ext cx="11844000"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：経営の合理化、技術の向上を図るため、優良工場等の見学会を行う。</a:t>
            </a:r>
          </a:p>
        </p:txBody>
      </p:sp>
      <p:sp>
        <p:nvSpPr>
          <p:cNvPr id="31" name="テキスト ボックス 30"/>
          <p:cNvSpPr txBox="1"/>
          <p:nvPr/>
        </p:nvSpPr>
        <p:spPr>
          <a:xfrm>
            <a:off x="577461" y="5160640"/>
            <a:ext cx="7107510" cy="469797"/>
          </a:xfrm>
          <a:prstGeom prst="rect">
            <a:avLst/>
          </a:prstGeom>
          <a:noFill/>
          <a:ln>
            <a:solidFill>
              <a:schemeClr val="tx1"/>
            </a:solidFill>
          </a:ln>
        </p:spPr>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就職希望者への出前講座等</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673805" y="6168751"/>
            <a:ext cx="51224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191702" y="6168752"/>
            <a:ext cx="8100000" cy="13640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製造業の中の業種や職種を知ってもらい、現場で働いている人の生の声</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を聴き</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興味関心をもってもらう。</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加盟組合との連携事業</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724380" y="6315672"/>
            <a:ext cx="461665" cy="1869304"/>
          </a:xfrm>
          <a:prstGeom prst="rect">
            <a:avLst/>
          </a:prstGeom>
          <a:noFill/>
        </p:spPr>
        <p:txBody>
          <a:bodyPr vert="eaVert" wrap="square" rtlCol="0">
            <a:spAutoFi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8" name="テキスト ボックス 37"/>
          <p:cNvSpPr txBox="1"/>
          <p:nvPr/>
        </p:nvSpPr>
        <p:spPr>
          <a:xfrm>
            <a:off x="3736504" y="7680920"/>
            <a:ext cx="461665" cy="900000"/>
          </a:xfrm>
          <a:prstGeom prst="rect">
            <a:avLst/>
          </a:prstGeom>
          <a:noFill/>
          <a:ln>
            <a:solidFill>
              <a:schemeClr val="tx1"/>
            </a:solidFill>
          </a:ln>
        </p:spPr>
        <p:txBody>
          <a:bodyPr vert="eaVert" wrap="square" rtlCol="0">
            <a:spAutoFit/>
          </a:bodyPr>
          <a:lstStyle/>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目標</a:t>
            </a:r>
            <a:endPar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706254" y="5168772"/>
            <a:ext cx="4536000"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2400" smtClean="0">
                <a:latin typeface="Meiryo UI" panose="020B0604030504040204" pitchFamily="50" charset="-128"/>
                <a:ea typeface="Meiryo UI" panose="020B0604030504040204" pitchFamily="50" charset="-128"/>
                <a:cs typeface="Meiryo UI" panose="020B0604030504040204" pitchFamily="50" charset="-128"/>
              </a:rPr>
              <a:t>年数回</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程度　</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712168" y="5664696"/>
            <a:ext cx="10522477" cy="523220"/>
          </a:xfrm>
          <a:prstGeom prst="rect">
            <a:avLst/>
          </a:prstGeom>
          <a:noFill/>
        </p:spPr>
        <p:txBody>
          <a:bodyPr wrap="square" rtlCol="0">
            <a:spAutoFit/>
          </a:bodyPr>
          <a:lstStyle/>
          <a:p>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狙い</a:t>
            </a:r>
            <a:r>
              <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800" b="1" u="sng"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業種、職種のイメージや認識と理解を深めるためのセミナー</a:t>
            </a: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2" t="1087" r="-3278" b="-1088"/>
          <a:stretch/>
        </p:blipFill>
        <p:spPr>
          <a:xfrm>
            <a:off x="640160" y="2352328"/>
            <a:ext cx="3056863" cy="2232000"/>
          </a:xfrm>
          <a:prstGeom prst="rect">
            <a:avLst/>
          </a:prstGeom>
        </p:spPr>
      </p:pic>
      <p:sp>
        <p:nvSpPr>
          <p:cNvPr id="29" name="正方形/長方形 28"/>
          <p:cNvSpPr/>
          <p:nvPr/>
        </p:nvSpPr>
        <p:spPr>
          <a:xfrm>
            <a:off x="4211027" y="3792488"/>
            <a:ext cx="8028000" cy="79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名程度</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3736504" y="7680920"/>
            <a:ext cx="8568952" cy="90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回以上異業種で行う。</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2086" t="29947" b="13580"/>
          <a:stretch/>
        </p:blipFill>
        <p:spPr>
          <a:xfrm>
            <a:off x="496144" y="6816824"/>
            <a:ext cx="3132000" cy="1508889"/>
          </a:xfrm>
          <a:prstGeom prst="rect">
            <a:avLst/>
          </a:prstGeom>
        </p:spPr>
      </p:pic>
      <p:sp>
        <p:nvSpPr>
          <p:cNvPr id="24" name="正方形/長方形 23"/>
          <p:cNvSpPr/>
          <p:nvPr/>
        </p:nvSpPr>
        <p:spPr>
          <a:xfrm>
            <a:off x="11045415" y="8934046"/>
            <a:ext cx="1546679" cy="3960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５－２</a:t>
            </a:r>
            <a:endParaRPr kumimoji="1" lang="ja-JP" altLang="en-US" sz="2400" dirty="0"/>
          </a:p>
        </p:txBody>
      </p:sp>
    </p:spTree>
    <p:extLst>
      <p:ext uri="{BB962C8B-B14F-4D97-AF65-F5344CB8AC3E}">
        <p14:creationId xmlns:p14="http://schemas.microsoft.com/office/powerpoint/2010/main" val="1745602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75000"/>
          </a:schemeClr>
        </a:solidFill>
        <a:ln w="12700">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sz="2000"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98A65C1A014B341A97BA722E0505EDA" ma:contentTypeVersion="1" ma:contentTypeDescription="新しいドキュメントを作成します。" ma:contentTypeScope="" ma:versionID="dd495fcff02c6b4f65d281801c45340f">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958F57-FE96-41D1-A3F2-2AB4921AF644}">
  <ds:schemaRefs>
    <ds:schemaRef ds:uri="http://schemas.microsoft.com/sharepoint/v3/contenttype/forms"/>
  </ds:schemaRefs>
</ds:datastoreItem>
</file>

<file path=customXml/itemProps2.xml><?xml version="1.0" encoding="utf-8"?>
<ds:datastoreItem xmlns:ds="http://schemas.openxmlformats.org/officeDocument/2006/customXml" ds:itemID="{A6FD0FEE-C55B-4884-BB39-247983811719}">
  <ds:schemaRefs>
    <ds:schemaRef ds:uri="http://purl.org/dc/terms/"/>
    <ds:schemaRef ds:uri="http://www.w3.org/XML/1998/namespace"/>
    <ds:schemaRef ds:uri="http://schemas.microsoft.com/sharepoint/v3"/>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8B1C37A-4BB6-4662-B597-8191B7CE8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7320</TotalTime>
  <Words>753</Words>
  <Application>Microsoft Office PowerPoint</Application>
  <PresentationFormat>A3 297x420 mm</PresentationFormat>
  <Paragraphs>83</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人材を必要とする業界への人材確保に向けた取組み ～女性・若者働き方改革推進事業～</dc:title>
  <dc:creator>奥野　裕子</dc:creator>
  <cp:lastModifiedBy>前田　優</cp:lastModifiedBy>
  <cp:revision>350</cp:revision>
  <cp:lastPrinted>2018-05-18T01:41:18Z</cp:lastPrinted>
  <dcterms:created xsi:type="dcterms:W3CDTF">2016-11-16T00:25:56Z</dcterms:created>
  <dcterms:modified xsi:type="dcterms:W3CDTF">2018-05-18T01:44:11Z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0x010100A98A65C1A014B341A97BA722E0505EDA</vt:lpwstr>
  </property>
</Properties>
</file>