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60" y="-7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55F288-17FC-4AAD-BD5C-34F809F0FDC6}"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317066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55F288-17FC-4AAD-BD5C-34F809F0FDC6}"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97852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5"/>
            <a:ext cx="4031615" cy="1147032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95668" y="537845"/>
            <a:ext cx="11885930" cy="1147032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55F288-17FC-4AAD-BD5C-34F809F0FDC6}"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131644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55F288-17FC-4AAD-BD5C-34F809F0FDC6}"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426494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55F288-17FC-4AAD-BD5C-34F809F0FDC6}" type="datetimeFigureOut">
              <a:rPr kumimoji="1" lang="ja-JP" altLang="en-US" smtClean="0"/>
              <a:t>2017/7/28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183510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55F288-17FC-4AAD-BD5C-34F809F0FDC6}" type="datetimeFigureOut">
              <a:rPr kumimoji="1" lang="ja-JP" altLang="en-US" smtClean="0"/>
              <a:t>2017/7/28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10862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55F288-17FC-4AAD-BD5C-34F809F0FDC6}" type="datetimeFigureOut">
              <a:rPr kumimoji="1" lang="ja-JP" altLang="en-US" smtClean="0"/>
              <a:t>2017/7/28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386180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55F288-17FC-4AAD-BD5C-34F809F0FDC6}" type="datetimeFigureOut">
              <a:rPr kumimoji="1" lang="ja-JP" altLang="en-US" smtClean="0"/>
              <a:t>2017/7/28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92084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55F288-17FC-4AAD-BD5C-34F809F0FDC6}" type="datetimeFigureOut">
              <a:rPr kumimoji="1" lang="ja-JP" altLang="en-US" smtClean="0"/>
              <a:t>2017/7/28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269614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55F288-17FC-4AAD-BD5C-34F809F0FDC6}" type="datetimeFigureOut">
              <a:rPr kumimoji="1" lang="ja-JP" altLang="en-US" smtClean="0"/>
              <a:t>2017/7/28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246633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55F288-17FC-4AAD-BD5C-34F809F0FDC6}" type="datetimeFigureOut">
              <a:rPr kumimoji="1" lang="ja-JP" altLang="en-US" smtClean="0"/>
              <a:t>2017/7/28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172603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9055F288-17FC-4AAD-BD5C-34F809F0FDC6}" type="datetimeFigureOut">
              <a:rPr kumimoji="1" lang="ja-JP" altLang="en-US" smtClean="0"/>
              <a:t>2017/7/28</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657771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3936" y="624312"/>
            <a:ext cx="13249472" cy="5455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538" y="658401"/>
            <a:ext cx="12801600" cy="523220"/>
          </a:xfrm>
          <a:prstGeom prst="rect">
            <a:avLst/>
          </a:prstGeom>
          <a:noFill/>
        </p:spPr>
        <p:txBody>
          <a:bodyPr wrap="square" rtlCol="0">
            <a:spAutoFit/>
          </a:bodyPr>
          <a:lstStyle/>
          <a:p>
            <a:pPr algn="ctr"/>
            <a:r>
              <a:rPr lang="ja-JP" altLang="en-US" sz="2800" b="1" dirty="0" smtClean="0">
                <a:solidFill>
                  <a:schemeClr val="bg1"/>
                </a:solidFill>
              </a:rPr>
              <a:t>業界（製造、運輸、建設）魅力発信ブース設置について</a:t>
            </a:r>
            <a:endParaRPr kumimoji="1" lang="ja-JP" altLang="en-US" sz="2800" b="1" dirty="0">
              <a:solidFill>
                <a:schemeClr val="bg1"/>
              </a:solidFill>
            </a:endParaRPr>
          </a:p>
        </p:txBody>
      </p:sp>
      <p:sp>
        <p:nvSpPr>
          <p:cNvPr id="8" name="テキスト ボックス 7"/>
          <p:cNvSpPr txBox="1"/>
          <p:nvPr/>
        </p:nvSpPr>
        <p:spPr>
          <a:xfrm>
            <a:off x="93014" y="1181621"/>
            <a:ext cx="12597516" cy="861774"/>
          </a:xfrm>
          <a:prstGeom prst="rect">
            <a:avLst/>
          </a:prstGeom>
          <a:noFill/>
        </p:spPr>
        <p:txBody>
          <a:bodyPr wrap="square" rtlCol="0">
            <a:spAutoFit/>
          </a:bodyPr>
          <a:lstStyle/>
          <a:p>
            <a:r>
              <a:rPr lang="ja-JP" altLang="en-US" dirty="0" smtClean="0">
                <a:latin typeface="+mn-ea"/>
              </a:rPr>
              <a:t>◆</a:t>
            </a:r>
            <a:r>
              <a:rPr lang="en-US" altLang="ja-JP" dirty="0" smtClean="0">
                <a:latin typeface="+mn-ea"/>
              </a:rPr>
              <a:t>OSAKA</a:t>
            </a:r>
            <a:r>
              <a:rPr lang="ja-JP" altLang="en-US" dirty="0">
                <a:latin typeface="+mn-ea"/>
              </a:rPr>
              <a:t>しごとフィールドを利用する求職者に対して</a:t>
            </a:r>
            <a:r>
              <a:rPr lang="ja-JP" altLang="en-US" dirty="0" smtClean="0">
                <a:latin typeface="+mn-ea"/>
              </a:rPr>
              <a:t>、製造、運輸、建設の３業界</a:t>
            </a:r>
            <a:r>
              <a:rPr lang="ja-JP" altLang="en-US" dirty="0">
                <a:latin typeface="+mn-ea"/>
              </a:rPr>
              <a:t>の仕事内容や、魅力を</a:t>
            </a:r>
            <a:r>
              <a:rPr lang="en-US" altLang="ja-JP" dirty="0">
                <a:latin typeface="+mn-ea"/>
              </a:rPr>
              <a:t>PR</a:t>
            </a:r>
            <a:r>
              <a:rPr lang="ja-JP" altLang="en-US" dirty="0" smtClean="0">
                <a:latin typeface="+mn-ea"/>
              </a:rPr>
              <a:t>し、３業界への就職を志望する方の増加</a:t>
            </a:r>
            <a:r>
              <a:rPr lang="ja-JP" altLang="en-US" dirty="0">
                <a:latin typeface="+mn-ea"/>
              </a:rPr>
              <a:t>に繋げていく。</a:t>
            </a:r>
            <a:endParaRPr kumimoji="1" lang="ja-JP" altLang="en-US" dirty="0">
              <a:latin typeface="+mn-ea"/>
            </a:endParaRPr>
          </a:p>
        </p:txBody>
      </p:sp>
      <p:sp>
        <p:nvSpPr>
          <p:cNvPr id="15" name="テキスト ボックス 14"/>
          <p:cNvSpPr txBox="1"/>
          <p:nvPr/>
        </p:nvSpPr>
        <p:spPr>
          <a:xfrm>
            <a:off x="759942" y="4065777"/>
            <a:ext cx="2937426" cy="477054"/>
          </a:xfrm>
          <a:prstGeom prst="rect">
            <a:avLst/>
          </a:prstGeom>
          <a:noFill/>
          <a:ln>
            <a:solidFill>
              <a:schemeClr val="tx1"/>
            </a:solidFill>
          </a:ln>
        </p:spPr>
        <p:txBody>
          <a:bodyPr wrap="square" rtlCol="0">
            <a:spAutoFit/>
          </a:bodyPr>
          <a:lstStyle/>
          <a:p>
            <a:r>
              <a:rPr kumimoji="1" lang="ja-JP" altLang="en-US" dirty="0" smtClean="0"/>
              <a:t>ブース</a:t>
            </a:r>
            <a:r>
              <a:rPr lang="ja-JP" altLang="en-US" dirty="0" smtClean="0"/>
              <a:t>設置</a:t>
            </a:r>
            <a:r>
              <a:rPr lang="ja-JP" altLang="en-US" dirty="0"/>
              <a:t>場所</a:t>
            </a:r>
            <a:endParaRPr kumimoji="1" lang="ja-JP" altLang="en-US" dirty="0"/>
          </a:p>
        </p:txBody>
      </p:sp>
      <p:sp>
        <p:nvSpPr>
          <p:cNvPr id="16" name="テキスト ボックス 15"/>
          <p:cNvSpPr txBox="1"/>
          <p:nvPr/>
        </p:nvSpPr>
        <p:spPr>
          <a:xfrm>
            <a:off x="879916" y="4729904"/>
            <a:ext cx="3895632" cy="369332"/>
          </a:xfrm>
          <a:prstGeom prst="rect">
            <a:avLst/>
          </a:prstGeom>
          <a:noFill/>
        </p:spPr>
        <p:txBody>
          <a:bodyPr wrap="square" rtlCol="0">
            <a:spAutoFit/>
          </a:bodyPr>
          <a:lstStyle/>
          <a:p>
            <a:r>
              <a:rPr kumimoji="1" lang="en-US" altLang="ja-JP" sz="1800" dirty="0" smtClean="0"/>
              <a:t>OSAKA</a:t>
            </a:r>
            <a:r>
              <a:rPr kumimoji="1" lang="ja-JP" altLang="en-US" sz="1800" dirty="0" smtClean="0"/>
              <a:t>しごとフィールド２</a:t>
            </a:r>
            <a:r>
              <a:rPr kumimoji="1" lang="en-US" altLang="ja-JP" sz="1800" dirty="0" smtClean="0"/>
              <a:t>F</a:t>
            </a:r>
            <a:endParaRPr kumimoji="1" lang="ja-JP" altLang="en-US" sz="1800" dirty="0"/>
          </a:p>
        </p:txBody>
      </p:sp>
      <p:pic>
        <p:nvPicPr>
          <p:cNvPr id="17" name="図 16" descr="B事業魅力発信ブース-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7299" y="3541311"/>
            <a:ext cx="4169070" cy="2003041"/>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116" y="3170050"/>
            <a:ext cx="3944201" cy="2433572"/>
          </a:xfrm>
          <a:prstGeom prst="rect">
            <a:avLst/>
          </a:prstGeom>
        </p:spPr>
      </p:pic>
      <p:cxnSp>
        <p:nvCxnSpPr>
          <p:cNvPr id="19" name="直線コネクタ 18"/>
          <p:cNvCxnSpPr/>
          <p:nvPr/>
        </p:nvCxnSpPr>
        <p:spPr>
          <a:xfrm>
            <a:off x="7788320" y="4360172"/>
            <a:ext cx="2788584"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角丸四角形 19"/>
          <p:cNvSpPr/>
          <p:nvPr/>
        </p:nvSpPr>
        <p:spPr>
          <a:xfrm>
            <a:off x="10576904" y="3661619"/>
            <a:ext cx="1366682" cy="1063042"/>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4" name="図 23" descr="B事業魅力発信ブース-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466" y="6299882"/>
            <a:ext cx="2622925" cy="3223323"/>
          </a:xfrm>
          <a:prstGeom prst="rect">
            <a:avLst/>
          </a:prstGeom>
        </p:spPr>
      </p:pic>
      <p:sp>
        <p:nvSpPr>
          <p:cNvPr id="25" name="テキスト ボックス 24"/>
          <p:cNvSpPr txBox="1"/>
          <p:nvPr/>
        </p:nvSpPr>
        <p:spPr>
          <a:xfrm>
            <a:off x="879916" y="5824944"/>
            <a:ext cx="2156360" cy="477054"/>
          </a:xfrm>
          <a:prstGeom prst="rect">
            <a:avLst/>
          </a:prstGeom>
          <a:noFill/>
          <a:ln>
            <a:solidFill>
              <a:schemeClr val="tx1"/>
            </a:solidFill>
          </a:ln>
        </p:spPr>
        <p:txBody>
          <a:bodyPr wrap="none" rtlCol="0">
            <a:spAutoFit/>
          </a:bodyPr>
          <a:lstStyle/>
          <a:p>
            <a:r>
              <a:rPr kumimoji="1" lang="ja-JP" altLang="en-US" dirty="0" smtClean="0"/>
              <a:t>ブースイメージ</a:t>
            </a:r>
            <a:endParaRPr kumimoji="1" lang="ja-JP" altLang="en-US" dirty="0"/>
          </a:p>
        </p:txBody>
      </p:sp>
      <p:sp>
        <p:nvSpPr>
          <p:cNvPr id="26" name="正方形/長方形 25"/>
          <p:cNvSpPr/>
          <p:nvPr/>
        </p:nvSpPr>
        <p:spPr>
          <a:xfrm>
            <a:off x="3614390" y="5815993"/>
            <a:ext cx="3432948" cy="3711785"/>
          </a:xfrm>
          <a:prstGeom prst="rect">
            <a:avLst/>
          </a:prstGeom>
        </p:spPr>
        <p:txBody>
          <a:bodyPr wrap="square">
            <a:spAutoFit/>
          </a:bodyPr>
          <a:lstStyle/>
          <a:p>
            <a:pPr>
              <a:lnSpc>
                <a:spcPct val="120000"/>
              </a:lnSpc>
            </a:pPr>
            <a:r>
              <a:rPr lang="en-US" altLang="ja-JP" sz="1400" dirty="0" smtClean="0"/>
              <a:t>①</a:t>
            </a:r>
            <a:r>
              <a:rPr lang="ja-JP" altLang="en-US" sz="1400" dirty="0" smtClean="0"/>
              <a:t>業種名／プロフィール</a:t>
            </a:r>
          </a:p>
          <a:p>
            <a:pPr>
              <a:lnSpc>
                <a:spcPct val="120000"/>
              </a:lnSpc>
            </a:pPr>
            <a:r>
              <a:rPr lang="en-US" altLang="ja-JP" sz="1400" dirty="0" smtClean="0"/>
              <a:t>②</a:t>
            </a:r>
            <a:r>
              <a:rPr lang="ja-JP" altLang="en-US" sz="1400" dirty="0" smtClean="0"/>
              <a:t>働く人の写真</a:t>
            </a:r>
          </a:p>
          <a:p>
            <a:pPr>
              <a:lnSpc>
                <a:spcPct val="120000"/>
              </a:lnSpc>
            </a:pPr>
            <a:r>
              <a:rPr lang="en-US" altLang="ja-JP" sz="1400" dirty="0" smtClean="0"/>
              <a:t>③1</a:t>
            </a:r>
            <a:r>
              <a:rPr lang="ja-JP" altLang="en-US" sz="1400" dirty="0" smtClean="0"/>
              <a:t>日のスケジュール例</a:t>
            </a:r>
          </a:p>
          <a:p>
            <a:pPr>
              <a:lnSpc>
                <a:spcPct val="120000"/>
              </a:lnSpc>
            </a:pPr>
            <a:r>
              <a:rPr lang="en-US" altLang="ja-JP" sz="1400" dirty="0" smtClean="0"/>
              <a:t>④</a:t>
            </a:r>
            <a:r>
              <a:rPr lang="ja-JP" altLang="en-US" sz="1400" dirty="0" smtClean="0"/>
              <a:t>いろいろ</a:t>
            </a:r>
            <a:r>
              <a:rPr lang="en-US" altLang="ja-JP" sz="1400" dirty="0" smtClean="0"/>
              <a:t>Q&amp;A</a:t>
            </a:r>
          </a:p>
          <a:p>
            <a:pPr>
              <a:lnSpc>
                <a:spcPct val="120000"/>
              </a:lnSpc>
            </a:pPr>
            <a:r>
              <a:rPr lang="ja-JP" altLang="ja-JP" sz="1400" dirty="0"/>
              <a:t>　</a:t>
            </a:r>
            <a:r>
              <a:rPr lang="ja-JP" altLang="en-US" sz="1400" dirty="0" smtClean="0"/>
              <a:t>・この仕事に就いたきっかけは？</a:t>
            </a:r>
            <a:endParaRPr lang="en-US" altLang="ja-JP" sz="1400" dirty="0" smtClean="0"/>
          </a:p>
          <a:p>
            <a:pPr>
              <a:lnSpc>
                <a:spcPct val="120000"/>
              </a:lnSpc>
            </a:pPr>
            <a:r>
              <a:rPr lang="ja-JP" altLang="ja-JP" sz="1400" dirty="0"/>
              <a:t>　</a:t>
            </a:r>
            <a:r>
              <a:rPr lang="ja-JP" altLang="en-US" sz="1400" dirty="0" smtClean="0"/>
              <a:t>・仕事をする中での最高の瞬間は？</a:t>
            </a:r>
            <a:endParaRPr lang="en-US" altLang="ja-JP" sz="1400" dirty="0" smtClean="0"/>
          </a:p>
          <a:p>
            <a:pPr>
              <a:lnSpc>
                <a:spcPct val="120000"/>
              </a:lnSpc>
            </a:pPr>
            <a:r>
              <a:rPr lang="ja-JP" altLang="ja-JP" sz="1400" dirty="0"/>
              <a:t>　</a:t>
            </a:r>
            <a:r>
              <a:rPr lang="ja-JP" altLang="en-US" sz="1400" dirty="0" smtClean="0"/>
              <a:t>・働く上での自分のポリシーは？</a:t>
            </a:r>
            <a:endParaRPr lang="en-US" altLang="ja-JP" sz="1400" dirty="0"/>
          </a:p>
          <a:p>
            <a:pPr>
              <a:lnSpc>
                <a:spcPct val="120000"/>
              </a:lnSpc>
            </a:pPr>
            <a:r>
              <a:rPr lang="ja-JP" altLang="ja-JP" sz="1400" dirty="0" smtClean="0"/>
              <a:t>　</a:t>
            </a:r>
            <a:r>
              <a:rPr lang="ja-JP" altLang="en-US" sz="1400" dirty="0" smtClean="0"/>
              <a:t>・仕事でつらい時、どう乗り越えている？</a:t>
            </a:r>
            <a:endParaRPr lang="en-US" altLang="ja-JP" sz="1400" dirty="0" smtClean="0"/>
          </a:p>
          <a:p>
            <a:pPr algn="r">
              <a:lnSpc>
                <a:spcPct val="120000"/>
              </a:lnSpc>
            </a:pPr>
            <a:r>
              <a:rPr lang="ja-JP" altLang="ja-JP" sz="1400" dirty="0"/>
              <a:t>　</a:t>
            </a:r>
            <a:r>
              <a:rPr lang="ja-JP" altLang="en-US" sz="1400" dirty="0" smtClean="0"/>
              <a:t>・仕事に就く前の自分に声をかけるなら？　　</a:t>
            </a:r>
            <a:r>
              <a:rPr lang="en-US" altLang="ja-JP" sz="1400" dirty="0" smtClean="0"/>
              <a:t>…</a:t>
            </a:r>
            <a:r>
              <a:rPr lang="ja-JP" altLang="en-US" sz="1400" dirty="0" smtClean="0"/>
              <a:t>など</a:t>
            </a:r>
          </a:p>
          <a:p>
            <a:pPr>
              <a:lnSpc>
                <a:spcPct val="120000"/>
              </a:lnSpc>
            </a:pPr>
            <a:r>
              <a:rPr lang="en-US" altLang="ja-JP" sz="1400" dirty="0" smtClean="0"/>
              <a:t>⑤</a:t>
            </a:r>
            <a:r>
              <a:rPr lang="ja-JP" altLang="en-US" sz="1400" dirty="0" smtClean="0"/>
              <a:t>仕事道具</a:t>
            </a:r>
          </a:p>
          <a:p>
            <a:pPr>
              <a:lnSpc>
                <a:spcPct val="120000"/>
              </a:lnSpc>
            </a:pPr>
            <a:r>
              <a:rPr lang="en-US" altLang="ja-JP" sz="1400" dirty="0" smtClean="0"/>
              <a:t>⑥</a:t>
            </a:r>
            <a:r>
              <a:rPr lang="ja-JP" altLang="en-US" sz="1400" dirty="0" smtClean="0"/>
              <a:t>作ったものの写真</a:t>
            </a:r>
          </a:p>
          <a:p>
            <a:pPr>
              <a:lnSpc>
                <a:spcPct val="120000"/>
              </a:lnSpc>
            </a:pPr>
            <a:r>
              <a:rPr lang="ja-JP" altLang="en-US" sz="1400" dirty="0" smtClean="0"/>
              <a:t>　働いている様子の写真</a:t>
            </a:r>
          </a:p>
          <a:p>
            <a:pPr>
              <a:lnSpc>
                <a:spcPct val="120000"/>
              </a:lnSpc>
            </a:pPr>
            <a:r>
              <a:rPr lang="ja-JP" altLang="en-US" sz="1400" dirty="0" smtClean="0"/>
              <a:t>　職場・現場写真</a:t>
            </a:r>
            <a:r>
              <a:rPr lang="en-US" altLang="ja-JP" sz="1400" dirty="0" smtClean="0"/>
              <a:t>…</a:t>
            </a:r>
            <a:r>
              <a:rPr lang="ja-JP" altLang="en-US" sz="1400" dirty="0" smtClean="0"/>
              <a:t>など</a:t>
            </a:r>
            <a:endParaRPr lang="ja-JP" altLang="en-US" sz="1400" dirty="0"/>
          </a:p>
        </p:txBody>
      </p:sp>
      <p:sp>
        <p:nvSpPr>
          <p:cNvPr id="27" name="テキスト ボックス 26"/>
          <p:cNvSpPr txBox="1"/>
          <p:nvPr/>
        </p:nvSpPr>
        <p:spPr>
          <a:xfrm>
            <a:off x="280120" y="2502514"/>
            <a:ext cx="12038564" cy="707886"/>
          </a:xfrm>
          <a:prstGeom prst="rect">
            <a:avLst/>
          </a:prstGeom>
          <a:noFill/>
        </p:spPr>
        <p:txBody>
          <a:bodyPr wrap="square" rtlCol="0">
            <a:spAutoFit/>
          </a:bodyPr>
          <a:lstStyle/>
          <a:p>
            <a:r>
              <a:rPr lang="ja-JP" altLang="en-US" sz="2000" dirty="0" smtClean="0"/>
              <a:t>３業界で</a:t>
            </a:r>
            <a:r>
              <a:rPr kumimoji="1" lang="ja-JP" altLang="en-US" sz="2000" dirty="0" smtClean="0"/>
              <a:t>働く人をクローズアップして、紹介。その方の</a:t>
            </a:r>
            <a:r>
              <a:rPr kumimoji="1" lang="en-US" altLang="ja-JP" sz="2000" dirty="0" smtClean="0"/>
              <a:t>1</a:t>
            </a:r>
            <a:r>
              <a:rPr kumimoji="1" lang="ja-JP" altLang="en-US" sz="2000" dirty="0" smtClean="0"/>
              <a:t>日のスケジュールや仕事道具、インタビューを通して、業界</a:t>
            </a:r>
            <a:r>
              <a:rPr lang="ja-JP" altLang="en-US" sz="2000" dirty="0" smtClean="0"/>
              <a:t>のそれぞれの魅力を惹きだし、発信していくことで、求職者の関心を惹かせる。</a:t>
            </a:r>
            <a:endParaRPr kumimoji="1" lang="ja-JP" altLang="en-US" sz="2000" dirty="0"/>
          </a:p>
        </p:txBody>
      </p:sp>
      <p:sp>
        <p:nvSpPr>
          <p:cNvPr id="28" name="角丸四角形 27"/>
          <p:cNvSpPr/>
          <p:nvPr/>
        </p:nvSpPr>
        <p:spPr>
          <a:xfrm>
            <a:off x="297361" y="2140152"/>
            <a:ext cx="1940353" cy="362362"/>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実施内容</a:t>
            </a:r>
            <a:endParaRPr kumimoji="1" lang="ja-JP" altLang="en-US" dirty="0"/>
          </a:p>
        </p:txBody>
      </p:sp>
      <p:sp>
        <p:nvSpPr>
          <p:cNvPr id="29" name="角丸四角形 28"/>
          <p:cNvSpPr/>
          <p:nvPr/>
        </p:nvSpPr>
        <p:spPr>
          <a:xfrm>
            <a:off x="7782469" y="5937520"/>
            <a:ext cx="3673942" cy="362362"/>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業界団体への依頼事項</a:t>
            </a:r>
            <a:endParaRPr kumimoji="1" lang="ja-JP" altLang="en-US" dirty="0"/>
          </a:p>
        </p:txBody>
      </p:sp>
      <p:sp>
        <p:nvSpPr>
          <p:cNvPr id="30" name="テキスト ボックス 29"/>
          <p:cNvSpPr txBox="1"/>
          <p:nvPr/>
        </p:nvSpPr>
        <p:spPr>
          <a:xfrm>
            <a:off x="7457527" y="6485985"/>
            <a:ext cx="4896248" cy="646331"/>
          </a:xfrm>
          <a:prstGeom prst="rect">
            <a:avLst/>
          </a:prstGeom>
          <a:noFill/>
        </p:spPr>
        <p:txBody>
          <a:bodyPr wrap="square" rtlCol="0">
            <a:spAutoFit/>
          </a:bodyPr>
          <a:lstStyle/>
          <a:p>
            <a:r>
              <a:rPr kumimoji="1" lang="ja-JP" altLang="en-US" sz="1800" dirty="0" smtClean="0"/>
              <a:t>・魅力発信ブースへの協力企業の推薦</a:t>
            </a:r>
            <a:endParaRPr kumimoji="1" lang="en-US" altLang="ja-JP" sz="1800" dirty="0" smtClean="0"/>
          </a:p>
          <a:p>
            <a:r>
              <a:rPr lang="ja-JP" altLang="en-US" sz="1800" dirty="0" smtClean="0"/>
              <a:t>・仕事道具など展示物調達への協力</a:t>
            </a:r>
            <a:endParaRPr kumimoji="1" lang="ja-JP" altLang="en-US" sz="1800" dirty="0"/>
          </a:p>
        </p:txBody>
      </p:sp>
      <p:sp>
        <p:nvSpPr>
          <p:cNvPr id="31" name="角丸四角形 30"/>
          <p:cNvSpPr/>
          <p:nvPr/>
        </p:nvSpPr>
        <p:spPr>
          <a:xfrm>
            <a:off x="7788320" y="7671885"/>
            <a:ext cx="3673942" cy="362362"/>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スケジュール</a:t>
            </a:r>
            <a:endParaRPr kumimoji="1" lang="ja-JP" altLang="en-US" dirty="0"/>
          </a:p>
        </p:txBody>
      </p:sp>
      <p:sp>
        <p:nvSpPr>
          <p:cNvPr id="32" name="テキスト ボックス 31"/>
          <p:cNvSpPr txBox="1"/>
          <p:nvPr/>
        </p:nvSpPr>
        <p:spPr>
          <a:xfrm>
            <a:off x="7679872" y="8328992"/>
            <a:ext cx="4673903" cy="646331"/>
          </a:xfrm>
          <a:prstGeom prst="rect">
            <a:avLst/>
          </a:prstGeom>
          <a:noFill/>
        </p:spPr>
        <p:txBody>
          <a:bodyPr wrap="square" rtlCol="0">
            <a:spAutoFit/>
          </a:bodyPr>
          <a:lstStyle/>
          <a:p>
            <a:r>
              <a:rPr lang="en-US" altLang="zh-TW" sz="1800" dirty="0">
                <a:latin typeface="ＭＳ Ｐゴシック" panose="020B0600070205080204" pitchFamily="50" charset="-128"/>
                <a:ea typeface="ＭＳ Ｐゴシック" panose="020B0600070205080204" pitchFamily="50" charset="-128"/>
              </a:rPr>
              <a:t>2017</a:t>
            </a:r>
            <a:r>
              <a:rPr lang="zh-TW" altLang="en-US" sz="1800" dirty="0">
                <a:latin typeface="ＭＳ Ｐゴシック" panose="020B0600070205080204" pitchFamily="50" charset="-128"/>
                <a:ea typeface="ＭＳ Ｐゴシック" panose="020B0600070205080204" pitchFamily="50" charset="-128"/>
              </a:rPr>
              <a:t>年</a:t>
            </a:r>
            <a:r>
              <a:rPr lang="en-US" altLang="zh-TW" sz="1800" dirty="0">
                <a:latin typeface="ＭＳ Ｐゴシック" panose="020B0600070205080204" pitchFamily="50" charset="-128"/>
                <a:ea typeface="ＭＳ Ｐゴシック" panose="020B0600070205080204" pitchFamily="50" charset="-128"/>
              </a:rPr>
              <a:t>7</a:t>
            </a:r>
            <a:r>
              <a:rPr lang="zh-TW" altLang="en-US" sz="1800" dirty="0">
                <a:latin typeface="ＭＳ Ｐゴシック" panose="020B0600070205080204" pitchFamily="50" charset="-128"/>
                <a:ea typeface="ＭＳ Ｐゴシック" panose="020B0600070205080204" pitchFamily="50" charset="-128"/>
              </a:rPr>
              <a:t>月末設置（</a:t>
            </a:r>
            <a:r>
              <a:rPr lang="zh-TW" altLang="en-US" sz="1800" dirty="0" smtClean="0">
                <a:latin typeface="ＭＳ Ｐゴシック" panose="020B0600070205080204" pitchFamily="50" charset="-128"/>
                <a:ea typeface="ＭＳ Ｐゴシック" panose="020B0600070205080204" pitchFamily="50" charset="-128"/>
              </a:rPr>
              <a:t>予定</a:t>
            </a:r>
            <a:r>
              <a:rPr lang="ja-JP" altLang="en-US" sz="1800" dirty="0" smtClean="0">
                <a:latin typeface="ＭＳ Ｐゴシック" panose="020B0600070205080204" pitchFamily="50" charset="-128"/>
                <a:ea typeface="ＭＳ Ｐゴシック" panose="020B0600070205080204" pitchFamily="50" charset="-128"/>
              </a:rPr>
              <a:t>）</a:t>
            </a:r>
            <a:endParaRPr lang="en-US" altLang="ja-JP" sz="1800" dirty="0" smtClean="0">
              <a:latin typeface="ＭＳ Ｐゴシック" panose="020B0600070205080204" pitchFamily="50" charset="-128"/>
              <a:ea typeface="ＭＳ Ｐゴシック" panose="020B0600070205080204" pitchFamily="50" charset="-128"/>
            </a:endParaRPr>
          </a:p>
          <a:p>
            <a:r>
              <a:rPr lang="ja-JP" altLang="en-US" sz="1800" dirty="0" smtClean="0">
                <a:latin typeface="ＭＳ Ｐゴシック" panose="020B0600070205080204" pitchFamily="50" charset="-128"/>
                <a:ea typeface="ＭＳ Ｐゴシック" panose="020B0600070205080204" pitchFamily="50" charset="-128"/>
              </a:rPr>
              <a:t>　</a:t>
            </a:r>
            <a:r>
              <a:rPr lang="en-US" altLang="ja-JP" sz="1800" dirty="0" smtClean="0">
                <a:latin typeface="ＭＳ Ｐゴシック" panose="020B0600070205080204" pitchFamily="50" charset="-128"/>
                <a:ea typeface="ＭＳ Ｐゴシック" panose="020B0600070205080204" pitchFamily="50" charset="-128"/>
              </a:rPr>
              <a:t>※</a:t>
            </a:r>
            <a:r>
              <a:rPr lang="ja-JP" altLang="en-US" sz="1800" dirty="0" smtClean="0">
                <a:latin typeface="ＭＳ Ｐゴシック" panose="020B0600070205080204" pitchFamily="50" charset="-128"/>
                <a:ea typeface="ＭＳ Ｐゴシック" panose="020B0600070205080204" pitchFamily="50" charset="-128"/>
              </a:rPr>
              <a:t>毎月更新予定</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2" name="角丸四角形 1"/>
          <p:cNvSpPr/>
          <p:nvPr/>
        </p:nvSpPr>
        <p:spPr>
          <a:xfrm>
            <a:off x="10937304" y="696144"/>
            <a:ext cx="1595037" cy="39463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800" dirty="0" smtClean="0"/>
              <a:t>資料６</a:t>
            </a:r>
            <a:endParaRPr kumimoji="1" lang="ja-JP" altLang="en-US" sz="1800" dirty="0"/>
          </a:p>
        </p:txBody>
      </p:sp>
    </p:spTree>
    <p:extLst>
      <p:ext uri="{BB962C8B-B14F-4D97-AF65-F5344CB8AC3E}">
        <p14:creationId xmlns:p14="http://schemas.microsoft.com/office/powerpoint/2010/main" val="134943206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98A65C1A014B341A97BA722E0505EDA" ma:contentTypeVersion="1" ma:contentTypeDescription="新しいドキュメントを作成します。" ma:contentTypeScope="" ma:versionID="dd495fcff02c6b4f65d281801c45340f">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F30202-A201-450E-AAF4-23AC4B7CAA2E}">
  <ds:schemaRefs>
    <ds:schemaRef ds:uri="http://purl.org/dc/terms/"/>
    <ds:schemaRef ds:uri="http://purl.org/dc/elements/1.1/"/>
    <ds:schemaRef ds:uri="http://www.w3.org/XML/1998/namespace"/>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27CABFD-B538-4739-9925-FA9D9ED89B3E}">
  <ds:schemaRefs>
    <ds:schemaRef ds:uri="http://schemas.microsoft.com/sharepoint/v3/contenttype/forms"/>
  </ds:schemaRefs>
</ds:datastoreItem>
</file>

<file path=customXml/itemProps3.xml><?xml version="1.0" encoding="utf-8"?>
<ds:datastoreItem xmlns:ds="http://schemas.openxmlformats.org/officeDocument/2006/customXml" ds:itemID="{27617582-B0E8-4894-AB0A-4FD96A4B22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201</TotalTime>
  <Words>168</Words>
  <Application>Microsoft Office PowerPoint</Application>
  <PresentationFormat>A3 297x420 mm</PresentationFormat>
  <Paragraphs>27</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奥野　裕子</dc:creator>
  <cp:lastModifiedBy>阿比留　加奈子</cp:lastModifiedBy>
  <cp:revision>9</cp:revision>
  <cp:lastPrinted>2017-07-28T00:14:22Z</cp:lastPrinted>
  <dcterms:created xsi:type="dcterms:W3CDTF">2017-07-11T08:33:46Z</dcterms:created>
  <dcterms:modified xsi:type="dcterms:W3CDTF">2017-07-28T00:14:25Z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0x010100A98A65C1A014B341A97BA722E0505EDA</vt:lpwstr>
  </property>
</Properties>
</file>