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sldIdLst>
    <p:sldId id="331"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711">
          <p15:clr>
            <a:srgbClr val="A4A3A4"/>
          </p15:clr>
        </p15:guide>
        <p15:guide id="2" orient="horz" pos="2344">
          <p15:clr>
            <a:srgbClr val="A4A3A4"/>
          </p15:clr>
        </p15:guide>
        <p15:guide id="3" orient="horz" pos="4158">
          <p15:clr>
            <a:srgbClr val="A4A3A4"/>
          </p15:clr>
        </p15:guide>
        <p15:guide id="4" orient="horz" pos="3342">
          <p15:clr>
            <a:srgbClr val="A4A3A4"/>
          </p15:clr>
        </p15:guide>
        <p15:guide id="5" orient="horz" pos="5836">
          <p15:clr>
            <a:srgbClr val="A4A3A4"/>
          </p15:clr>
        </p15:guide>
        <p15:guide id="6" orient="horz" pos="892">
          <p15:clr>
            <a:srgbClr val="A4A3A4"/>
          </p15:clr>
        </p15:guide>
        <p15:guide id="7" orient="horz" pos="2570">
          <p15:clr>
            <a:srgbClr val="A4A3A4"/>
          </p15:clr>
        </p15:guide>
        <p15:guide id="8" orient="horz" pos="5972">
          <p15:clr>
            <a:srgbClr val="A4A3A4"/>
          </p15:clr>
        </p15:guide>
        <p15:guide id="9" orient="horz" pos="4793">
          <p15:clr>
            <a:srgbClr val="A4A3A4"/>
          </p15:clr>
        </p15:guide>
        <p15:guide id="10" orient="horz" pos="983">
          <p15:clr>
            <a:srgbClr val="A4A3A4"/>
          </p15:clr>
        </p15:guide>
        <p15:guide id="11" orient="horz" pos="3614">
          <p15:clr>
            <a:srgbClr val="A4A3A4"/>
          </p15:clr>
        </p15:guide>
        <p15:guide id="12" pos="4032">
          <p15:clr>
            <a:srgbClr val="A4A3A4"/>
          </p15:clr>
        </p15:guide>
        <p15:guide id="13" pos="766">
          <p15:clr>
            <a:srgbClr val="A4A3A4"/>
          </p15:clr>
        </p15:guide>
        <p15:guide id="14" pos="358">
          <p15:clr>
            <a:srgbClr val="A4A3A4"/>
          </p15:clr>
        </p15:guide>
        <p15:guide id="15" pos="7842">
          <p15:clr>
            <a:srgbClr val="A4A3A4"/>
          </p15:clr>
        </p15:guide>
        <p15:guide id="16" pos="4531">
          <p15:clr>
            <a:srgbClr val="A4A3A4"/>
          </p15:clr>
        </p15:guide>
        <p15:guide id="17" pos="3533">
          <p15:clr>
            <a:srgbClr val="A4A3A4"/>
          </p15:clr>
        </p15:guide>
        <p15:guide id="18" pos="7343">
          <p15:clr>
            <a:srgbClr val="A4A3A4"/>
          </p15:clr>
        </p15:guide>
        <p15:guide id="19" pos="1492">
          <p15:clr>
            <a:srgbClr val="A4A3A4"/>
          </p15:clr>
        </p15:guide>
        <p15:guide id="20" pos="658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EEAC"/>
    <a:srgbClr val="FF0066"/>
    <a:srgbClr val="CC0000"/>
    <a:srgbClr val="FF9999"/>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6" autoAdjust="0"/>
    <p:restoredTop sz="92626" autoAdjust="0"/>
  </p:normalViewPr>
  <p:slideViewPr>
    <p:cSldViewPr>
      <p:cViewPr>
        <p:scale>
          <a:sx n="66" d="100"/>
          <a:sy n="66" d="100"/>
        </p:scale>
        <p:origin x="-672" y="1062"/>
      </p:cViewPr>
      <p:guideLst>
        <p:guide orient="horz" pos="711"/>
        <p:guide orient="horz" pos="2344"/>
        <p:guide orient="horz" pos="4158"/>
        <p:guide orient="horz" pos="3342"/>
        <p:guide orient="horz" pos="5836"/>
        <p:guide orient="horz" pos="892"/>
        <p:guide orient="horz" pos="2570"/>
        <p:guide orient="horz" pos="5972"/>
        <p:guide orient="horz" pos="4793"/>
        <p:guide orient="horz" pos="983"/>
        <p:guide orient="horz" pos="3614"/>
        <p:guide pos="4032"/>
        <p:guide pos="766"/>
        <p:guide pos="358"/>
        <p:guide pos="7842"/>
        <p:guide pos="4531"/>
        <p:guide pos="3533"/>
        <p:guide pos="7343"/>
        <p:guide pos="1492"/>
        <p:guide pos="6586"/>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2949787" cy="496967"/>
          </a:xfrm>
          <a:prstGeom prst="rect">
            <a:avLst/>
          </a:prstGeom>
        </p:spPr>
        <p:txBody>
          <a:bodyPr vert="horz" lIns="91422" tIns="45710" rIns="91422" bIns="457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1" y="2"/>
            <a:ext cx="2949787" cy="496967"/>
          </a:xfrm>
          <a:prstGeom prst="rect">
            <a:avLst/>
          </a:prstGeom>
        </p:spPr>
        <p:txBody>
          <a:bodyPr vert="horz" lIns="91422" tIns="45710" rIns="91422" bIns="45710" rtlCol="0"/>
          <a:lstStyle>
            <a:lvl1pPr algn="r">
              <a:defRPr sz="1200"/>
            </a:lvl1pPr>
          </a:lstStyle>
          <a:p>
            <a:fld id="{8EA28B29-CECF-4CB9-BCB7-4E75BF77DE46}" type="datetimeFigureOut">
              <a:rPr kumimoji="1" lang="ja-JP" altLang="en-US" smtClean="0"/>
              <a:t>2018/5/22</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22" tIns="45710" rIns="91422" bIns="45710"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1422" tIns="45710" rIns="91422" bIns="4571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648"/>
            <a:ext cx="2949787" cy="496967"/>
          </a:xfrm>
          <a:prstGeom prst="rect">
            <a:avLst/>
          </a:prstGeom>
        </p:spPr>
        <p:txBody>
          <a:bodyPr vert="horz" lIns="91422" tIns="45710" rIns="91422" bIns="457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1" y="9440648"/>
            <a:ext cx="2949787" cy="496967"/>
          </a:xfrm>
          <a:prstGeom prst="rect">
            <a:avLst/>
          </a:prstGeom>
        </p:spPr>
        <p:txBody>
          <a:bodyPr vert="horz" lIns="91422" tIns="45710" rIns="91422" bIns="45710" rtlCol="0" anchor="b"/>
          <a:lstStyle>
            <a:lvl1pPr algn="r">
              <a:defRPr sz="1200"/>
            </a:lvl1pPr>
          </a:lstStyle>
          <a:p>
            <a:fld id="{BBCA6D5D-C3EF-41CF-A203-7E84FC0C4297}" type="slidenum">
              <a:rPr kumimoji="1" lang="ja-JP" altLang="en-US" smtClean="0"/>
              <a:t>‹#›</a:t>
            </a:fld>
            <a:endParaRPr kumimoji="1" lang="ja-JP" altLang="en-US"/>
          </a:p>
        </p:txBody>
      </p:sp>
    </p:spTree>
    <p:extLst>
      <p:ext uri="{BB962C8B-B14F-4D97-AF65-F5344CB8AC3E}">
        <p14:creationId xmlns:p14="http://schemas.microsoft.com/office/powerpoint/2010/main" val="533749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32B70B4-001B-4ED1-BBA1-BD4333E56250}" type="datetimeFigureOut">
              <a:rPr kumimoji="1" lang="ja-JP" altLang="en-US" smtClean="0"/>
              <a:t>2018/5/22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1691161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2B70B4-001B-4ED1-BBA1-BD4333E56250}" type="datetimeFigureOut">
              <a:rPr kumimoji="1" lang="ja-JP" altLang="en-US" smtClean="0"/>
              <a:t>2018/5/22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358843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2B70B4-001B-4ED1-BBA1-BD4333E56250}" type="datetimeFigureOut">
              <a:rPr kumimoji="1" lang="ja-JP" altLang="en-US" smtClean="0"/>
              <a:t>2018/5/22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2924937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2B70B4-001B-4ED1-BBA1-BD4333E56250}" type="datetimeFigureOut">
              <a:rPr kumimoji="1" lang="ja-JP" altLang="en-US" smtClean="0"/>
              <a:t>2018/5/22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537676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32B70B4-001B-4ED1-BBA1-BD4333E56250}" type="datetimeFigureOut">
              <a:rPr kumimoji="1" lang="ja-JP" altLang="en-US" smtClean="0"/>
              <a:t>2018/5/22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4117885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32B70B4-001B-4ED1-BBA1-BD4333E56250}" type="datetimeFigureOut">
              <a:rPr kumimoji="1" lang="ja-JP" altLang="en-US" smtClean="0"/>
              <a:t>2018/5/22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2966623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32B70B4-001B-4ED1-BBA1-BD4333E56250}" type="datetimeFigureOut">
              <a:rPr kumimoji="1" lang="ja-JP" altLang="en-US" smtClean="0"/>
              <a:t>2018/5/22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605037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32B70B4-001B-4ED1-BBA1-BD4333E56250}" type="datetimeFigureOut">
              <a:rPr kumimoji="1" lang="ja-JP" altLang="en-US" smtClean="0"/>
              <a:t>2018/5/22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450843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2B70B4-001B-4ED1-BBA1-BD4333E56250}" type="datetimeFigureOut">
              <a:rPr kumimoji="1" lang="ja-JP" altLang="en-US" smtClean="0"/>
              <a:t>2018/5/22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408837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2B70B4-001B-4ED1-BBA1-BD4333E56250}" type="datetimeFigureOut">
              <a:rPr kumimoji="1" lang="ja-JP" altLang="en-US" smtClean="0"/>
              <a:t>2018/5/22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773596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2B70B4-001B-4ED1-BBA1-BD4333E56250}" type="datetimeFigureOut">
              <a:rPr kumimoji="1" lang="ja-JP" altLang="en-US" smtClean="0"/>
              <a:t>2018/5/22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022119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132B70B4-001B-4ED1-BBA1-BD4333E56250}" type="datetimeFigureOut">
              <a:rPr kumimoji="1" lang="ja-JP" altLang="en-US" smtClean="0"/>
              <a:t>2018/5/22</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2168450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11560"/>
            <a:ext cx="12801600" cy="5726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t>「一般社団法人　大阪電業協会」　加入について</a:t>
            </a:r>
            <a:endParaRPr kumimoji="1" lang="ja-JP" altLang="en-US" sz="2800" dirty="0"/>
          </a:p>
        </p:txBody>
      </p:sp>
      <p:sp>
        <p:nvSpPr>
          <p:cNvPr id="5" name="テキスト ボックス 4"/>
          <p:cNvSpPr txBox="1"/>
          <p:nvPr/>
        </p:nvSpPr>
        <p:spPr>
          <a:xfrm>
            <a:off x="6072556" y="977754"/>
            <a:ext cx="6448924" cy="477054"/>
          </a:xfrm>
          <a:prstGeom prst="rect">
            <a:avLst/>
          </a:prstGeom>
          <a:noFill/>
        </p:spPr>
        <p:txBody>
          <a:bodyPr wrap="square" rtlCol="0">
            <a:spAutoFit/>
          </a:bodyPr>
          <a:lstStyle/>
          <a:p>
            <a:pPr algn="ctr"/>
            <a:r>
              <a:rPr kumimoji="1" lang="ja-JP" altLang="en-US" u="sng" dirty="0" smtClean="0"/>
              <a:t>推薦者：大阪府住宅まちづくり部建築振興課　　　　　　</a:t>
            </a:r>
            <a:endParaRPr kumimoji="1" lang="ja-JP" altLang="en-US" u="sng" dirty="0"/>
          </a:p>
        </p:txBody>
      </p:sp>
      <p:grpSp>
        <p:nvGrpSpPr>
          <p:cNvPr id="17" name="グループ化 16"/>
          <p:cNvGrpSpPr/>
          <p:nvPr/>
        </p:nvGrpSpPr>
        <p:grpSpPr>
          <a:xfrm>
            <a:off x="414279" y="3087091"/>
            <a:ext cx="12184938" cy="2557994"/>
            <a:chOff x="377646" y="2751150"/>
            <a:chExt cx="12184938" cy="2557994"/>
          </a:xfrm>
        </p:grpSpPr>
        <p:sp>
          <p:nvSpPr>
            <p:cNvPr id="8" name="正方形/長方形 7"/>
            <p:cNvSpPr/>
            <p:nvPr/>
          </p:nvSpPr>
          <p:spPr>
            <a:xfrm>
              <a:off x="377646" y="2751150"/>
              <a:ext cx="12143834" cy="255799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p:cNvSpPr txBox="1"/>
            <p:nvPr/>
          </p:nvSpPr>
          <p:spPr>
            <a:xfrm>
              <a:off x="449655" y="2751151"/>
              <a:ext cx="11945924" cy="477054"/>
            </a:xfrm>
            <a:prstGeom prst="rect">
              <a:avLst/>
            </a:prstGeom>
            <a:noFill/>
          </p:spPr>
          <p:txBody>
            <a:bodyPr wrap="square" rtlCol="0">
              <a:spAutoFit/>
            </a:bodyPr>
            <a:lstStyle/>
            <a:p>
              <a:r>
                <a:rPr lang="ja-JP" altLang="en-US" b="1" dirty="0"/>
                <a:t>２</a:t>
              </a:r>
              <a:r>
                <a:rPr kumimoji="1" lang="ja-JP" altLang="en-US" b="1" dirty="0" smtClean="0"/>
                <a:t>．</a:t>
              </a:r>
              <a:r>
                <a:rPr lang="ja-JP" altLang="en-US" b="1" dirty="0" smtClean="0"/>
                <a:t>一般社団法人　大阪電業協会について</a:t>
              </a:r>
              <a:endParaRPr kumimoji="1" lang="en-US" altLang="ja-JP" b="1" dirty="0" smtClean="0"/>
            </a:p>
          </p:txBody>
        </p:sp>
        <p:sp>
          <p:nvSpPr>
            <p:cNvPr id="14" name="テキスト ボックス 13"/>
            <p:cNvSpPr txBox="1"/>
            <p:nvPr/>
          </p:nvSpPr>
          <p:spPr>
            <a:xfrm>
              <a:off x="412861" y="3277819"/>
              <a:ext cx="12149723" cy="2031325"/>
            </a:xfrm>
            <a:prstGeom prst="rect">
              <a:avLst/>
            </a:prstGeom>
            <a:noFill/>
          </p:spPr>
          <p:txBody>
            <a:bodyPr wrap="square" rtlCol="0">
              <a:spAutoFit/>
            </a:bodyPr>
            <a:lstStyle/>
            <a:p>
              <a:r>
                <a:rPr lang="ja-JP" altLang="en-US" sz="1800" dirty="0" smtClean="0"/>
                <a:t>　所在地</a:t>
              </a:r>
              <a:r>
                <a:rPr lang="ja-JP" altLang="en-US" sz="1800" dirty="0"/>
                <a:t>：</a:t>
              </a:r>
              <a:r>
                <a:rPr lang="ja-JP" altLang="en-US" sz="1800" dirty="0" smtClean="0"/>
                <a:t>大阪市北区野崎９番８号</a:t>
              </a:r>
              <a:r>
                <a:rPr lang="ja-JP" altLang="en-US" sz="1800" dirty="0"/>
                <a:t>　</a:t>
              </a:r>
              <a:r>
                <a:rPr lang="ja-JP" altLang="en-US" sz="1800" dirty="0" smtClean="0"/>
                <a:t>永楽ニッセイビル５階</a:t>
              </a:r>
              <a:endParaRPr kumimoji="1" lang="en-US" altLang="ja-JP" sz="1800" dirty="0" smtClean="0"/>
            </a:p>
            <a:p>
              <a:r>
                <a:rPr lang="ja-JP" altLang="en-US" sz="1800" dirty="0" smtClean="0"/>
                <a:t>　代表者：会長　前田　幸一（株式会社きんでん代表取締役社長）</a:t>
              </a:r>
              <a:endParaRPr kumimoji="1" lang="en-US" altLang="ja-JP" sz="1800" dirty="0" smtClean="0"/>
            </a:p>
            <a:p>
              <a:r>
                <a:rPr kumimoji="1" lang="ja-JP" altLang="en-US" sz="1800" dirty="0" smtClean="0"/>
                <a:t>　設　 置</a:t>
              </a:r>
              <a:r>
                <a:rPr lang="ja-JP" altLang="en-US" sz="1800" dirty="0" smtClean="0"/>
                <a:t>：昭和４３年６月</a:t>
              </a:r>
              <a:endParaRPr kumimoji="1" lang="en-US" altLang="ja-JP" sz="1800" dirty="0" smtClean="0"/>
            </a:p>
            <a:p>
              <a:r>
                <a:rPr lang="ja-JP" altLang="en-US" sz="1800" dirty="0" smtClean="0"/>
                <a:t>　会員数：１３８社（</a:t>
              </a:r>
              <a:r>
                <a:rPr lang="en-US" altLang="ja-JP" sz="1800" dirty="0" smtClean="0"/>
                <a:t>H29.4.1</a:t>
              </a:r>
              <a:r>
                <a:rPr lang="ja-JP" altLang="en-US" sz="1800" dirty="0" smtClean="0"/>
                <a:t>現在）</a:t>
              </a:r>
              <a:endParaRPr lang="en-US" altLang="ja-JP" sz="1800" dirty="0" smtClean="0"/>
            </a:p>
            <a:p>
              <a:r>
                <a:rPr kumimoji="1" lang="ja-JP" altLang="en-US" sz="1800" dirty="0" smtClean="0"/>
                <a:t>　</a:t>
              </a:r>
              <a:r>
                <a:rPr lang="ja-JP" altLang="en-US" sz="1800" dirty="0"/>
                <a:t>目 　的</a:t>
              </a:r>
              <a:r>
                <a:rPr lang="ja-JP" altLang="en-US" sz="1800" dirty="0" smtClean="0"/>
                <a:t>：電気工事に関する諸問題について調査研究し、経営の合理化、技術の向上及びその交流を図り、電気設備産業関</a:t>
              </a:r>
              <a:endParaRPr lang="en-US" altLang="ja-JP" sz="1800" dirty="0" smtClean="0"/>
            </a:p>
            <a:p>
              <a:r>
                <a:rPr lang="ja-JP" altLang="en-US" sz="1800" dirty="0"/>
                <a:t>　</a:t>
              </a:r>
              <a:r>
                <a:rPr lang="ja-JP" altLang="en-US" sz="1800" dirty="0" smtClean="0"/>
                <a:t>　　　　　係に従事する者の福祉を増進し、もって電気工事の適切な施工を確保するとともにこの業界の健全な進歩発展を図</a:t>
              </a:r>
              <a:endParaRPr lang="en-US" altLang="ja-JP" sz="1800" dirty="0" smtClean="0"/>
            </a:p>
            <a:p>
              <a:r>
                <a:rPr lang="ja-JP" altLang="en-US" sz="1800" dirty="0"/>
                <a:t>　</a:t>
              </a:r>
              <a:r>
                <a:rPr lang="ja-JP" altLang="en-US" sz="1800" dirty="0" smtClean="0"/>
                <a:t>　　　　　る。</a:t>
              </a:r>
              <a:endParaRPr kumimoji="1" lang="en-US" altLang="ja-JP" sz="1800" dirty="0" smtClean="0"/>
            </a:p>
          </p:txBody>
        </p:sp>
      </p:grpSp>
      <p:grpSp>
        <p:nvGrpSpPr>
          <p:cNvPr id="18" name="グループ化 17"/>
          <p:cNvGrpSpPr/>
          <p:nvPr/>
        </p:nvGrpSpPr>
        <p:grpSpPr>
          <a:xfrm>
            <a:off x="399743" y="1456664"/>
            <a:ext cx="12143834" cy="1532073"/>
            <a:chOff x="414880" y="1479550"/>
            <a:chExt cx="12143834" cy="1271601"/>
          </a:xfrm>
        </p:grpSpPr>
        <p:sp>
          <p:nvSpPr>
            <p:cNvPr id="6" name="正方形/長方形 5"/>
            <p:cNvSpPr/>
            <p:nvPr/>
          </p:nvSpPr>
          <p:spPr>
            <a:xfrm>
              <a:off x="414880" y="1479550"/>
              <a:ext cx="12143834" cy="127160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p:cNvSpPr txBox="1"/>
            <p:nvPr/>
          </p:nvSpPr>
          <p:spPr>
            <a:xfrm>
              <a:off x="486889" y="1479550"/>
              <a:ext cx="11945924" cy="395949"/>
            </a:xfrm>
            <a:prstGeom prst="rect">
              <a:avLst/>
            </a:prstGeom>
            <a:noFill/>
          </p:spPr>
          <p:txBody>
            <a:bodyPr wrap="square" rtlCol="0">
              <a:spAutoFit/>
            </a:bodyPr>
            <a:lstStyle/>
            <a:p>
              <a:r>
                <a:rPr kumimoji="1" lang="ja-JP" altLang="en-US" b="1" dirty="0" smtClean="0"/>
                <a:t>１．電気設備業界の人材確保に関する現状</a:t>
              </a:r>
              <a:endParaRPr lang="en-US" altLang="ja-JP" dirty="0"/>
            </a:p>
          </p:txBody>
        </p:sp>
        <p:sp>
          <p:nvSpPr>
            <p:cNvPr id="15" name="テキスト ボックス 14"/>
            <p:cNvSpPr txBox="1"/>
            <p:nvPr/>
          </p:nvSpPr>
          <p:spPr>
            <a:xfrm>
              <a:off x="597409" y="1889377"/>
              <a:ext cx="11945924" cy="766352"/>
            </a:xfrm>
            <a:prstGeom prst="rect">
              <a:avLst/>
            </a:prstGeom>
            <a:noFill/>
          </p:spPr>
          <p:txBody>
            <a:bodyPr wrap="square" rtlCol="0">
              <a:spAutoFit/>
            </a:bodyPr>
            <a:lstStyle/>
            <a:p>
              <a:r>
                <a:rPr lang="ja-JP" altLang="en-US" sz="1800" dirty="0" smtClean="0"/>
                <a:t>電気設備工事業の有効求人倍率は、</a:t>
              </a:r>
              <a:r>
                <a:rPr lang="en-US" altLang="ja-JP" sz="1800" dirty="0" smtClean="0"/>
                <a:t>3.04</a:t>
              </a:r>
              <a:r>
                <a:rPr lang="ja-JP" altLang="en-US" sz="1800" dirty="0" smtClean="0"/>
                <a:t>倍である。（平成</a:t>
              </a:r>
              <a:r>
                <a:rPr lang="en-US" altLang="ja-JP" sz="1800" dirty="0" smtClean="0"/>
                <a:t>30</a:t>
              </a:r>
              <a:r>
                <a:rPr lang="ja-JP" altLang="en-US" sz="1800" dirty="0" smtClean="0"/>
                <a:t>年</a:t>
              </a:r>
              <a:r>
                <a:rPr lang="en-US" altLang="ja-JP" sz="1800" dirty="0" smtClean="0"/>
                <a:t>1</a:t>
              </a:r>
              <a:r>
                <a:rPr lang="ja-JP" altLang="en-US" sz="1800" dirty="0" smtClean="0"/>
                <a:t>月末時点）</a:t>
              </a:r>
              <a:endParaRPr lang="en-US" altLang="ja-JP" sz="1800" dirty="0" smtClean="0"/>
            </a:p>
            <a:p>
              <a:r>
                <a:rPr lang="ja-JP" altLang="en-US" sz="1800" dirty="0" smtClean="0"/>
                <a:t>少子高齢化により、労働力の高齢化</a:t>
              </a:r>
              <a:r>
                <a:rPr lang="ja-JP" altLang="en-US" sz="1800" dirty="0"/>
                <a:t>、</a:t>
              </a:r>
              <a:r>
                <a:rPr lang="ja-JP" altLang="en-US" sz="1800" dirty="0" smtClean="0"/>
                <a:t>若い世代の担い手不足が深刻化しているため、若者の入職を促進することが急速な課題となっている。</a:t>
              </a:r>
              <a:endParaRPr lang="en-US" altLang="ja-JP" sz="1800" dirty="0" smtClean="0"/>
            </a:p>
          </p:txBody>
        </p:sp>
      </p:grpSp>
      <p:grpSp>
        <p:nvGrpSpPr>
          <p:cNvPr id="19" name="グループ化 18"/>
          <p:cNvGrpSpPr/>
          <p:nvPr/>
        </p:nvGrpSpPr>
        <p:grpSpPr>
          <a:xfrm>
            <a:off x="405338" y="5808712"/>
            <a:ext cx="12173517" cy="2095260"/>
            <a:chOff x="386341" y="6697631"/>
            <a:chExt cx="12173517" cy="1631361"/>
          </a:xfrm>
        </p:grpSpPr>
        <p:sp>
          <p:nvSpPr>
            <p:cNvPr id="12" name="正方形/長方形 11"/>
            <p:cNvSpPr/>
            <p:nvPr/>
          </p:nvSpPr>
          <p:spPr>
            <a:xfrm>
              <a:off x="386341" y="6697631"/>
              <a:ext cx="12147021" cy="163136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58350" y="6738876"/>
              <a:ext cx="12043958" cy="371432"/>
            </a:xfrm>
            <a:prstGeom prst="rect">
              <a:avLst/>
            </a:prstGeom>
            <a:noFill/>
          </p:spPr>
          <p:txBody>
            <a:bodyPr wrap="square" rtlCol="0">
              <a:spAutoFit/>
            </a:bodyPr>
            <a:lstStyle/>
            <a:p>
              <a:r>
                <a:rPr lang="ja-JP" altLang="en-US" b="1" dirty="0"/>
                <a:t>３</a:t>
              </a:r>
              <a:r>
                <a:rPr kumimoji="1" lang="ja-JP" altLang="en-US" b="1" dirty="0" smtClean="0"/>
                <a:t>．人材を確保するための対策（取組）内容　</a:t>
              </a:r>
              <a:r>
                <a:rPr kumimoji="1" lang="en-US" altLang="ja-JP" sz="2000" b="1" dirty="0" smtClean="0"/>
                <a:t>※</a:t>
              </a:r>
              <a:r>
                <a:rPr kumimoji="1" lang="ja-JP" altLang="en-US" sz="2000" b="1" dirty="0" smtClean="0"/>
                <a:t>平成２９年度実施分</a:t>
              </a:r>
              <a:endParaRPr kumimoji="1" lang="en-US" altLang="ja-JP" b="1" dirty="0" smtClean="0"/>
            </a:p>
          </p:txBody>
        </p:sp>
        <p:sp>
          <p:nvSpPr>
            <p:cNvPr id="16" name="テキスト ボックス 15"/>
            <p:cNvSpPr txBox="1"/>
            <p:nvPr/>
          </p:nvSpPr>
          <p:spPr>
            <a:xfrm>
              <a:off x="493896" y="7082425"/>
              <a:ext cx="12065962" cy="1246094"/>
            </a:xfrm>
            <a:prstGeom prst="rect">
              <a:avLst/>
            </a:prstGeom>
            <a:noFill/>
          </p:spPr>
          <p:txBody>
            <a:bodyPr wrap="square" rtlCol="0">
              <a:spAutoFit/>
            </a:bodyPr>
            <a:lstStyle/>
            <a:p>
              <a:r>
                <a:rPr lang="ja-JP" altLang="en-US" sz="1400" dirty="0" smtClean="0">
                  <a:latin typeface="ＭＳ Ｐゴシック" panose="020B0600070205080204" pitchFamily="50" charset="-128"/>
                  <a:ea typeface="ＭＳ Ｐゴシック" panose="020B0600070205080204" pitchFamily="50" charset="-128"/>
                </a:rPr>
                <a:t>◆大学生向け合同企業説明会（</a:t>
              </a:r>
              <a:r>
                <a:rPr lang="en-US" altLang="ja-JP" sz="1400" dirty="0" smtClean="0">
                  <a:latin typeface="ＭＳ Ｐゴシック" panose="020B0600070205080204" pitchFamily="50" charset="-128"/>
                  <a:ea typeface="ＭＳ Ｐゴシック" panose="020B0600070205080204" pitchFamily="50" charset="-128"/>
                </a:rPr>
                <a:t>H29.4.28</a:t>
              </a:r>
              <a:r>
                <a:rPr lang="ja-JP" altLang="en-US" sz="1400" dirty="0" smtClean="0">
                  <a:latin typeface="ＭＳ Ｐゴシック" panose="020B0600070205080204" pitchFamily="50" charset="-128"/>
                  <a:ea typeface="ＭＳ Ｐゴシック" panose="020B0600070205080204" pitchFamily="50" charset="-128"/>
                </a:rPr>
                <a:t>　大阪産業創造館　１３校から２３名参加）</a:t>
              </a:r>
              <a:endParaRPr lang="en-US" altLang="ja-JP" sz="1400" dirty="0" smtClean="0">
                <a:latin typeface="ＭＳ Ｐゴシック" panose="020B0600070205080204" pitchFamily="50" charset="-128"/>
                <a:ea typeface="ＭＳ Ｐゴシック" panose="020B0600070205080204" pitchFamily="50" charset="-128"/>
              </a:endParaRPr>
            </a:p>
            <a:p>
              <a:r>
                <a:rPr lang="ja-JP" altLang="en-US" sz="1400" dirty="0" smtClean="0">
                  <a:latin typeface="ＭＳ Ｐゴシック" panose="020B0600070205080204" pitchFamily="50" charset="-128"/>
                  <a:ea typeface="ＭＳ Ｐゴシック" panose="020B0600070205080204" pitchFamily="50" charset="-128"/>
                </a:rPr>
                <a:t>◆大阪府内工業系高校への中小会員企業紹介訪問（</a:t>
              </a:r>
              <a:r>
                <a:rPr lang="en-US" altLang="ja-JP" sz="1400" dirty="0" smtClean="0">
                  <a:latin typeface="ＭＳ Ｐゴシック" panose="020B0600070205080204" pitchFamily="50" charset="-128"/>
                  <a:ea typeface="ＭＳ Ｐゴシック" panose="020B0600070205080204" pitchFamily="50" charset="-128"/>
                </a:rPr>
                <a:t>H29.5</a:t>
              </a:r>
              <a:r>
                <a:rPr lang="ja-JP" altLang="en-US" sz="1400" dirty="0" smtClean="0">
                  <a:latin typeface="ＭＳ Ｐゴシック" panose="020B0600070205080204" pitchFamily="50" charset="-128"/>
                  <a:ea typeface="ＭＳ Ｐゴシック" panose="020B0600070205080204" pitchFamily="50" charset="-128"/>
                </a:rPr>
                <a:t>～</a:t>
              </a:r>
              <a:r>
                <a:rPr lang="en-US" altLang="ja-JP" sz="1400" dirty="0" smtClean="0">
                  <a:latin typeface="ＭＳ Ｐゴシック" panose="020B0600070205080204" pitchFamily="50" charset="-128"/>
                  <a:ea typeface="ＭＳ Ｐゴシック" panose="020B0600070205080204" pitchFamily="50" charset="-128"/>
                </a:rPr>
                <a:t>6  </a:t>
              </a:r>
              <a:r>
                <a:rPr lang="ja-JP" altLang="en-US" sz="1400" dirty="0" smtClean="0">
                  <a:latin typeface="ＭＳ Ｐゴシック" panose="020B0600070205080204" pitchFamily="50" charset="-128"/>
                  <a:ea typeface="ＭＳ Ｐゴシック" panose="020B0600070205080204" pitchFamily="50" charset="-128"/>
                </a:rPr>
                <a:t>１５校訪問）</a:t>
              </a:r>
              <a:endParaRPr lang="en-US" altLang="ja-JP" sz="1400" dirty="0" smtClean="0">
                <a:latin typeface="ＭＳ Ｐゴシック" panose="020B0600070205080204" pitchFamily="50" charset="-128"/>
                <a:ea typeface="ＭＳ Ｐゴシック" panose="020B0600070205080204" pitchFamily="50" charset="-128"/>
              </a:endParaRPr>
            </a:p>
            <a:p>
              <a:r>
                <a:rPr lang="ja-JP" altLang="en-US" sz="1400" dirty="0" smtClean="0">
                  <a:latin typeface="ＭＳ Ｐゴシック" panose="020B0600070205080204" pitchFamily="50" charset="-128"/>
                  <a:ea typeface="ＭＳ Ｐゴシック" panose="020B0600070205080204" pitchFamily="50" charset="-128"/>
                </a:rPr>
                <a:t>◆電気工事士技能競技大会 高校生見学会（</a:t>
              </a:r>
              <a:r>
                <a:rPr lang="en-US" altLang="ja-JP" sz="1400" dirty="0" smtClean="0">
                  <a:latin typeface="ＭＳ Ｐゴシック" panose="020B0600070205080204" pitchFamily="50" charset="-128"/>
                  <a:ea typeface="ＭＳ Ｐゴシック" panose="020B0600070205080204" pitchFamily="50" charset="-128"/>
                </a:rPr>
                <a:t>H29.10.19  </a:t>
              </a:r>
              <a:r>
                <a:rPr lang="ja-JP" altLang="en-US" sz="1400" dirty="0" smtClean="0">
                  <a:latin typeface="ＭＳ Ｐゴシック" panose="020B0600070205080204" pitchFamily="50" charset="-128"/>
                  <a:ea typeface="ＭＳ Ｐゴシック" panose="020B0600070205080204" pitchFamily="50" charset="-128"/>
                </a:rPr>
                <a:t>大阪府立体育会館 第１競技場　１３校から生徒　２１４名、教諭　３２名　計　２４６名来場）</a:t>
              </a:r>
              <a:endParaRPr lang="en-US" altLang="ja-JP" sz="1400" dirty="0" smtClean="0">
                <a:latin typeface="ＭＳ Ｐゴシック" panose="020B0600070205080204" pitchFamily="50" charset="-128"/>
                <a:ea typeface="ＭＳ Ｐゴシック" panose="020B0600070205080204" pitchFamily="50" charset="-128"/>
              </a:endParaRPr>
            </a:p>
            <a:p>
              <a:r>
                <a:rPr lang="ja-JP" altLang="en-US" sz="1400" dirty="0" smtClean="0">
                  <a:latin typeface="ＭＳ Ｐゴシック" panose="020B0600070205080204" pitchFamily="50" charset="-128"/>
                  <a:ea typeface="ＭＳ Ｐゴシック" panose="020B0600070205080204" pitchFamily="50" charset="-128"/>
                </a:rPr>
                <a:t>◆電気工学系大学生現場見学会（</a:t>
              </a:r>
              <a:r>
                <a:rPr lang="en-US" altLang="ja-JP" sz="1400" dirty="0" smtClean="0">
                  <a:latin typeface="ＭＳ Ｐゴシック" panose="020B0600070205080204" pitchFamily="50" charset="-128"/>
                  <a:ea typeface="ＭＳ Ｐゴシック" panose="020B0600070205080204" pitchFamily="50" charset="-128"/>
                </a:rPr>
                <a:t>H29.11.17   </a:t>
              </a:r>
              <a:r>
                <a:rPr lang="en-US" altLang="zh-TW" sz="1400" dirty="0" smtClean="0">
                  <a:latin typeface="ＭＳ Ｐゴシック" panose="020B0600070205080204" pitchFamily="50" charset="-128"/>
                  <a:ea typeface="ＭＳ Ｐゴシック" panose="020B0600070205080204" pitchFamily="50" charset="-128"/>
                </a:rPr>
                <a:t>(</a:t>
              </a:r>
              <a:r>
                <a:rPr lang="zh-TW" altLang="en-US" sz="1400" dirty="0">
                  <a:latin typeface="ＭＳ Ｐゴシック" panose="020B0600070205080204" pitchFamily="50" charset="-128"/>
                  <a:ea typeface="ＭＳ Ｐゴシック" panose="020B0600070205080204" pitchFamily="50" charset="-128"/>
                </a:rPr>
                <a:t>仮称</a:t>
              </a:r>
              <a:r>
                <a:rPr lang="en-US" altLang="zh-TW" sz="1400" dirty="0">
                  <a:latin typeface="ＭＳ Ｐゴシック" panose="020B0600070205080204" pitchFamily="50" charset="-128"/>
                  <a:ea typeface="ＭＳ Ｐゴシック" panose="020B0600070205080204" pitchFamily="50" charset="-128"/>
                </a:rPr>
                <a:t>)</a:t>
              </a:r>
              <a:r>
                <a:rPr lang="zh-TW" altLang="en-US" sz="1400" dirty="0">
                  <a:latin typeface="ＭＳ Ｐゴシック" panose="020B0600070205080204" pitchFamily="50" charset="-128"/>
                  <a:ea typeface="ＭＳ Ｐゴシック" panose="020B0600070205080204" pitchFamily="50" charset="-128"/>
                </a:rPr>
                <a:t>吹田市新市民病院移転建替工事</a:t>
              </a:r>
              <a:r>
                <a:rPr lang="zh-TW" altLang="en-US" sz="1400" dirty="0" smtClean="0">
                  <a:latin typeface="ＭＳ Ｐゴシック" panose="020B0600070205080204" pitchFamily="50" charset="-128"/>
                  <a:ea typeface="ＭＳ Ｐゴシック" panose="020B0600070205080204" pitchFamily="50" charset="-128"/>
                </a:rPr>
                <a:t>現場</a:t>
              </a:r>
              <a:r>
                <a:rPr lang="ja-JP" altLang="en-US" sz="1400" dirty="0" smtClean="0">
                  <a:latin typeface="ＭＳ Ｐゴシック" panose="020B0600070205080204" pitchFamily="50" charset="-128"/>
                  <a:ea typeface="ＭＳ Ｐゴシック" panose="020B0600070205080204" pitchFamily="50" charset="-128"/>
                </a:rPr>
                <a:t>　８校から２６名参加）</a:t>
              </a:r>
              <a:endParaRPr lang="en-US" altLang="ja-JP" sz="1400" dirty="0" smtClean="0">
                <a:latin typeface="ＭＳ Ｐゴシック" panose="020B0600070205080204" pitchFamily="50" charset="-128"/>
                <a:ea typeface="ＭＳ Ｐゴシック" panose="020B0600070205080204" pitchFamily="50" charset="-128"/>
              </a:endParaRPr>
            </a:p>
            <a:p>
              <a:r>
                <a:rPr lang="ja-JP" altLang="en-US" sz="1400" dirty="0" smtClean="0">
                  <a:latin typeface="ＭＳ Ｐゴシック" panose="020B0600070205080204" pitchFamily="50" charset="-128"/>
                  <a:ea typeface="ＭＳ Ｐゴシック" panose="020B0600070205080204" pitchFamily="50" charset="-128"/>
                </a:rPr>
                <a:t>◆電気系高校生への出前授業（</a:t>
              </a:r>
              <a:r>
                <a:rPr lang="en-US" altLang="ja-JP" sz="1400" dirty="0" smtClean="0">
                  <a:latin typeface="ＭＳ Ｐゴシック" panose="020B0600070205080204" pitchFamily="50" charset="-128"/>
                  <a:ea typeface="ＭＳ Ｐゴシック" panose="020B0600070205080204" pitchFamily="50" charset="-128"/>
                </a:rPr>
                <a:t>H29.11.22  </a:t>
              </a:r>
              <a:r>
                <a:rPr lang="ja-JP" altLang="en-US" sz="1400" dirty="0" smtClean="0">
                  <a:latin typeface="ＭＳ Ｐゴシック" panose="020B0600070205080204" pitchFamily="50" charset="-128"/>
                  <a:ea typeface="ＭＳ Ｐゴシック" panose="020B0600070205080204" pitchFamily="50" charset="-128"/>
                </a:rPr>
                <a:t>佐野工科高校電気系２年生　８３名受講）</a:t>
              </a:r>
              <a:endParaRPr lang="en-US" altLang="ja-JP" sz="1400" dirty="0" smtClean="0">
                <a:latin typeface="ＭＳ Ｐゴシック" panose="020B0600070205080204" pitchFamily="50" charset="-128"/>
                <a:ea typeface="ＭＳ Ｐゴシック" panose="020B0600070205080204" pitchFamily="50" charset="-128"/>
              </a:endParaRPr>
            </a:p>
            <a:p>
              <a:r>
                <a:rPr lang="ja-JP" altLang="en-US" sz="1400" dirty="0">
                  <a:latin typeface="ＭＳ Ｐゴシック" panose="020B0600070205080204" pitchFamily="50" charset="-128"/>
                  <a:ea typeface="ＭＳ Ｐゴシック" panose="020B0600070205080204" pitchFamily="50" charset="-128"/>
                </a:rPr>
                <a:t>◆大阪府内工業系高校教諭との意見</a:t>
              </a:r>
              <a:r>
                <a:rPr lang="ja-JP" altLang="en-US" sz="1400" dirty="0" smtClean="0">
                  <a:latin typeface="ＭＳ Ｐゴシック" panose="020B0600070205080204" pitchFamily="50" charset="-128"/>
                  <a:ea typeface="ＭＳ Ｐゴシック" panose="020B0600070205080204" pitchFamily="50" charset="-128"/>
                </a:rPr>
                <a:t>交換会（</a:t>
              </a:r>
              <a:r>
                <a:rPr lang="en-US" altLang="ja-JP" sz="1400" dirty="0" smtClean="0">
                  <a:latin typeface="ＭＳ Ｐゴシック" panose="020B0600070205080204" pitchFamily="50" charset="-128"/>
                  <a:ea typeface="ＭＳ Ｐゴシック" panose="020B0600070205080204" pitchFamily="50" charset="-128"/>
                </a:rPr>
                <a:t>H29.12.8  </a:t>
              </a:r>
              <a:r>
                <a:rPr lang="ja-JP" altLang="en-US" sz="1400" dirty="0" smtClean="0">
                  <a:latin typeface="ＭＳ Ｐゴシック" panose="020B0600070205080204" pitchFamily="50" charset="-128"/>
                  <a:ea typeface="ＭＳ Ｐゴシック" panose="020B0600070205080204" pitchFamily="50" charset="-128"/>
                </a:rPr>
                <a:t>國民會館武藤記念ホール　９校から１３名参加）</a:t>
              </a:r>
              <a:endParaRPr lang="en-US" altLang="ja-JP" sz="1400" dirty="0" smtClean="0">
                <a:latin typeface="ＭＳ Ｐゴシック" panose="020B0600070205080204" pitchFamily="50" charset="-128"/>
                <a:ea typeface="ＭＳ Ｐゴシック" panose="020B0600070205080204" pitchFamily="50" charset="-128"/>
              </a:endParaRPr>
            </a:p>
            <a:p>
              <a:r>
                <a:rPr lang="ja-JP" altLang="en-US" sz="1400" dirty="0" smtClean="0">
                  <a:latin typeface="ＭＳ Ｐゴシック" panose="020B0600070205080204" pitchFamily="50" charset="-128"/>
                  <a:ea typeface="ＭＳ Ｐゴシック" panose="020B0600070205080204" pitchFamily="50" charset="-128"/>
                </a:rPr>
                <a:t>◆大学生、高専生、専門学校生向け電気</a:t>
              </a:r>
              <a:r>
                <a:rPr lang="ja-JP" altLang="en-US" sz="1400" dirty="0">
                  <a:latin typeface="ＭＳ Ｐゴシック" panose="020B0600070205080204" pitchFamily="50" charset="-128"/>
                  <a:ea typeface="ＭＳ Ｐゴシック" panose="020B0600070205080204" pitchFamily="50" charset="-128"/>
                </a:rPr>
                <a:t>設備工事</a:t>
              </a:r>
              <a:r>
                <a:rPr lang="ja-JP" altLang="en-US" sz="1400" dirty="0" smtClean="0">
                  <a:latin typeface="ＭＳ Ｐゴシック" panose="020B0600070205080204" pitchFamily="50" charset="-128"/>
                  <a:ea typeface="ＭＳ Ｐゴシック" panose="020B0600070205080204" pitchFamily="50" charset="-128"/>
                </a:rPr>
                <a:t>業界研究セミナー（</a:t>
              </a:r>
              <a:r>
                <a:rPr lang="en-US" altLang="ja-JP" sz="1400" dirty="0" smtClean="0">
                  <a:latin typeface="ＭＳ Ｐゴシック" panose="020B0600070205080204" pitchFamily="50" charset="-128"/>
                  <a:ea typeface="ＭＳ Ｐゴシック" panose="020B0600070205080204" pitchFamily="50" charset="-128"/>
                </a:rPr>
                <a:t>H30.1.13  </a:t>
              </a:r>
              <a:r>
                <a:rPr lang="ja-JP" altLang="en-US" sz="1400" dirty="0" smtClean="0">
                  <a:latin typeface="ＭＳ Ｐゴシック" panose="020B0600070205080204" pitchFamily="50" charset="-128"/>
                  <a:ea typeface="ＭＳ Ｐゴシック" panose="020B0600070205080204" pitchFamily="50" charset="-128"/>
                </a:rPr>
                <a:t>大阪産業創造館　１７校から６０名参加）</a:t>
              </a:r>
              <a:endParaRPr kumimoji="1" lang="ja-JP" altLang="en-US" sz="1400" dirty="0">
                <a:latin typeface="ＭＳ Ｐゴシック" panose="020B0600070205080204" pitchFamily="50" charset="-128"/>
                <a:ea typeface="ＭＳ Ｐゴシック" panose="020B0600070205080204" pitchFamily="50" charset="-128"/>
              </a:endParaRPr>
            </a:p>
          </p:txBody>
        </p:sp>
      </p:grpSp>
      <p:sp>
        <p:nvSpPr>
          <p:cNvPr id="2" name="正方形/長方形 1"/>
          <p:cNvSpPr/>
          <p:nvPr/>
        </p:nvSpPr>
        <p:spPr>
          <a:xfrm>
            <a:off x="437943" y="7983623"/>
            <a:ext cx="12134778" cy="1425489"/>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000" dirty="0" smtClean="0"/>
              <a:t>推薦者自由記述欄</a:t>
            </a:r>
            <a:endParaRPr kumimoji="1" lang="en-US" altLang="ja-JP" sz="2000" dirty="0" smtClean="0"/>
          </a:p>
          <a:p>
            <a:r>
              <a:rPr lang="ja-JP" altLang="en-US" sz="1400" dirty="0" smtClean="0"/>
              <a:t>○（一社）大阪電業協会は、建設業の健全な発達を図ることを目的とする事業を行う建設業法に基づく建設業者団体であり、大阪府と府内建設業者５団体で構成する「大阪府建設業懇話会」及び「優秀建設施工者大阪府知事表彰実行委員会」の構成団体として、建設産業のイメージアップ、若年建設従事者の入職促進などを目的とする事業を実施している。</a:t>
            </a:r>
            <a:endParaRPr lang="en-US" altLang="ja-JP" sz="1400" dirty="0" smtClean="0"/>
          </a:p>
          <a:p>
            <a:r>
              <a:rPr kumimoji="1" lang="ja-JP" altLang="en-US" sz="1400" dirty="0" smtClean="0"/>
              <a:t>○　同協会は、大阪人材確保推進会議の設置趣旨に賛同し、人材を確保するための対策に自ら積極的に取組む業界団体であることから、同会議の構成員として推薦する。</a:t>
            </a:r>
            <a:endParaRPr kumimoji="1" lang="ja-JP" altLang="en-US" sz="1400" dirty="0"/>
          </a:p>
        </p:txBody>
      </p:sp>
      <p:sp>
        <p:nvSpPr>
          <p:cNvPr id="20" name="正方形/長方形 19"/>
          <p:cNvSpPr/>
          <p:nvPr/>
        </p:nvSpPr>
        <p:spPr>
          <a:xfrm>
            <a:off x="11168983" y="511446"/>
            <a:ext cx="1242162" cy="4663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800" b="1" dirty="0" smtClean="0"/>
              <a:t>資料３</a:t>
            </a:r>
            <a:endParaRPr kumimoji="1" lang="ja-JP" altLang="en-US" sz="1800" b="1" dirty="0"/>
          </a:p>
        </p:txBody>
      </p:sp>
    </p:spTree>
    <p:extLst>
      <p:ext uri="{BB962C8B-B14F-4D97-AF65-F5344CB8AC3E}">
        <p14:creationId xmlns:p14="http://schemas.microsoft.com/office/powerpoint/2010/main" val="231236689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75000"/>
          </a:schemeClr>
        </a:solidFill>
        <a:ln w="12700">
          <a:solidFill>
            <a:schemeClr val="tx1"/>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kumimoji="1" sz="2000"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98A65C1A014B341A97BA722E0505EDA" ma:contentTypeVersion="1" ma:contentTypeDescription="新しいドキュメントを作成します。" ma:contentTypeScope="" ma:versionID="dd495fcff02c6b4f65d281801c45340f">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958F57-FE96-41D1-A3F2-2AB4921AF644}">
  <ds:schemaRefs>
    <ds:schemaRef ds:uri="http://schemas.microsoft.com/sharepoint/v3/contenttype/forms"/>
  </ds:schemaRefs>
</ds:datastoreItem>
</file>

<file path=customXml/itemProps2.xml><?xml version="1.0" encoding="utf-8"?>
<ds:datastoreItem xmlns:ds="http://schemas.openxmlformats.org/officeDocument/2006/customXml" ds:itemID="{A6FD0FEE-C55B-4884-BB39-247983811719}">
  <ds:schemaRefs>
    <ds:schemaRef ds:uri="http://www.w3.org/XML/1998/namespace"/>
    <ds:schemaRef ds:uri="http://schemas.microsoft.com/office/infopath/2007/PartnerControls"/>
    <ds:schemaRef ds:uri="http://schemas.microsoft.com/office/2006/documentManagement/types"/>
    <ds:schemaRef ds:uri="http://purl.org/dc/terms/"/>
    <ds:schemaRef ds:uri="http://purl.org/dc/elements/1.1/"/>
    <ds:schemaRef ds:uri="http://schemas.openxmlformats.org/package/2006/metadata/core-properties"/>
    <ds:schemaRef ds:uri="http://schemas.microsoft.com/sharepoint/v3"/>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C8B1C37A-4BB6-4662-B597-8191B7CE89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7440</TotalTime>
  <Words>201</Words>
  <Application>Microsoft Office PowerPoint</Application>
  <PresentationFormat>A3 297x420 mm</PresentationFormat>
  <Paragraphs>25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人材を必要とする業界への人材確保に向けた取組み ～女性・若者働き方改革推進事業～</dc:title>
  <dc:creator>奥野　裕子</dc:creator>
  <cp:lastModifiedBy>阿比留　加奈子</cp:lastModifiedBy>
  <cp:revision>376</cp:revision>
  <cp:lastPrinted>2018-03-14T05:05:27Z</cp:lastPrinted>
  <dcterms:created xsi:type="dcterms:W3CDTF">2016-11-16T00:25:56Z</dcterms:created>
  <dcterms:modified xsi:type="dcterms:W3CDTF">2018-05-22T10:53:53Z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0x010100A98A65C1A014B341A97BA722E0505EDA</vt:lpwstr>
  </property>
</Properties>
</file>