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6"/>
  </p:notesMasterIdLst>
  <p:sldIdLst>
    <p:sldId id="331" r:id="rId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711">
          <p15:clr>
            <a:srgbClr val="A4A3A4"/>
          </p15:clr>
        </p15:guide>
        <p15:guide id="2" orient="horz" pos="2344">
          <p15:clr>
            <a:srgbClr val="A4A3A4"/>
          </p15:clr>
        </p15:guide>
        <p15:guide id="3" orient="horz" pos="4158">
          <p15:clr>
            <a:srgbClr val="A4A3A4"/>
          </p15:clr>
        </p15:guide>
        <p15:guide id="4" orient="horz" pos="3342">
          <p15:clr>
            <a:srgbClr val="A4A3A4"/>
          </p15:clr>
        </p15:guide>
        <p15:guide id="5" orient="horz" pos="5836">
          <p15:clr>
            <a:srgbClr val="A4A3A4"/>
          </p15:clr>
        </p15:guide>
        <p15:guide id="6" orient="horz" pos="892">
          <p15:clr>
            <a:srgbClr val="A4A3A4"/>
          </p15:clr>
        </p15:guide>
        <p15:guide id="7" orient="horz" pos="2570">
          <p15:clr>
            <a:srgbClr val="A4A3A4"/>
          </p15:clr>
        </p15:guide>
        <p15:guide id="8" orient="horz" pos="5972">
          <p15:clr>
            <a:srgbClr val="A4A3A4"/>
          </p15:clr>
        </p15:guide>
        <p15:guide id="9" orient="horz" pos="4793">
          <p15:clr>
            <a:srgbClr val="A4A3A4"/>
          </p15:clr>
        </p15:guide>
        <p15:guide id="10" orient="horz" pos="983">
          <p15:clr>
            <a:srgbClr val="A4A3A4"/>
          </p15:clr>
        </p15:guide>
        <p15:guide id="11" orient="horz" pos="3614">
          <p15:clr>
            <a:srgbClr val="A4A3A4"/>
          </p15:clr>
        </p15:guide>
        <p15:guide id="12" pos="4032">
          <p15:clr>
            <a:srgbClr val="A4A3A4"/>
          </p15:clr>
        </p15:guide>
        <p15:guide id="13" pos="766">
          <p15:clr>
            <a:srgbClr val="A4A3A4"/>
          </p15:clr>
        </p15:guide>
        <p15:guide id="14" pos="358">
          <p15:clr>
            <a:srgbClr val="A4A3A4"/>
          </p15:clr>
        </p15:guide>
        <p15:guide id="15" pos="7842">
          <p15:clr>
            <a:srgbClr val="A4A3A4"/>
          </p15:clr>
        </p15:guide>
        <p15:guide id="16" pos="4531">
          <p15:clr>
            <a:srgbClr val="A4A3A4"/>
          </p15:clr>
        </p15:guide>
        <p15:guide id="17" pos="3533">
          <p15:clr>
            <a:srgbClr val="A4A3A4"/>
          </p15:clr>
        </p15:guide>
        <p15:guide id="18" pos="7343">
          <p15:clr>
            <a:srgbClr val="A4A3A4"/>
          </p15:clr>
        </p15:guide>
        <p15:guide id="19" pos="1492">
          <p15:clr>
            <a:srgbClr val="A4A3A4"/>
          </p15:clr>
        </p15:guide>
        <p15:guide id="20" pos="658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E5EEAC"/>
    <a:srgbClr val="FF0066"/>
    <a:srgbClr val="CC0000"/>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6" autoAdjust="0"/>
    <p:restoredTop sz="89748" autoAdjust="0"/>
  </p:normalViewPr>
  <p:slideViewPr>
    <p:cSldViewPr>
      <p:cViewPr varScale="1">
        <p:scale>
          <a:sx n="44" d="100"/>
          <a:sy n="44" d="100"/>
        </p:scale>
        <p:origin x="-1566" y="-96"/>
      </p:cViewPr>
      <p:guideLst>
        <p:guide orient="horz" pos="711"/>
        <p:guide orient="horz" pos="2344"/>
        <p:guide orient="horz" pos="4158"/>
        <p:guide orient="horz" pos="3342"/>
        <p:guide orient="horz" pos="5836"/>
        <p:guide orient="horz" pos="892"/>
        <p:guide orient="horz" pos="2570"/>
        <p:guide orient="horz" pos="5972"/>
        <p:guide orient="horz" pos="4793"/>
        <p:guide orient="horz" pos="983"/>
        <p:guide orient="horz" pos="3614"/>
        <p:guide pos="4032"/>
        <p:guide pos="766"/>
        <p:guide pos="358"/>
        <p:guide pos="7842"/>
        <p:guide pos="4531"/>
        <p:guide pos="3533"/>
        <p:guide pos="7343"/>
        <p:guide pos="1492"/>
        <p:guide pos="6586"/>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3"/>
            <a:ext cx="2949786" cy="496967"/>
          </a:xfrm>
          <a:prstGeom prst="rect">
            <a:avLst/>
          </a:prstGeom>
        </p:spPr>
        <p:txBody>
          <a:bodyPr vert="horz" lIns="91415" tIns="45708" rIns="91415" bIns="4570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2" y="3"/>
            <a:ext cx="2949786" cy="496967"/>
          </a:xfrm>
          <a:prstGeom prst="rect">
            <a:avLst/>
          </a:prstGeom>
        </p:spPr>
        <p:txBody>
          <a:bodyPr vert="horz" lIns="91415" tIns="45708" rIns="91415" bIns="45708" rtlCol="0"/>
          <a:lstStyle>
            <a:lvl1pPr algn="r">
              <a:defRPr sz="1200"/>
            </a:lvl1pPr>
          </a:lstStyle>
          <a:p>
            <a:fld id="{8EA28B29-CECF-4CB9-BCB7-4E75BF77DE46}" type="datetimeFigureOut">
              <a:rPr kumimoji="1" lang="ja-JP" altLang="en-US" smtClean="0"/>
              <a:t>2018/3/17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4275"/>
          </a:xfrm>
          <a:prstGeom prst="rect">
            <a:avLst/>
          </a:prstGeom>
          <a:noFill/>
          <a:ln w="12700">
            <a:solidFill>
              <a:prstClr val="black"/>
            </a:solidFill>
          </a:ln>
        </p:spPr>
        <p:txBody>
          <a:bodyPr vert="horz" lIns="91415" tIns="45708" rIns="91415" bIns="45708" rtlCol="0" anchor="ctr"/>
          <a:lstStyle/>
          <a:p>
            <a:endParaRPr lang="ja-JP" altLang="en-US"/>
          </a:p>
        </p:txBody>
      </p:sp>
      <p:sp>
        <p:nvSpPr>
          <p:cNvPr id="5" name="ノート プレースホルダー 4"/>
          <p:cNvSpPr>
            <a:spLocks noGrp="1"/>
          </p:cNvSpPr>
          <p:nvPr>
            <p:ph type="body" sz="quarter" idx="3"/>
          </p:nvPr>
        </p:nvSpPr>
        <p:spPr>
          <a:xfrm>
            <a:off x="680721" y="4721186"/>
            <a:ext cx="5445760" cy="4472702"/>
          </a:xfrm>
          <a:prstGeom prst="rect">
            <a:avLst/>
          </a:prstGeom>
        </p:spPr>
        <p:txBody>
          <a:bodyPr vert="horz" lIns="91415" tIns="45708" rIns="91415" bIns="45708"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4" y="9440650"/>
            <a:ext cx="2949786" cy="496967"/>
          </a:xfrm>
          <a:prstGeom prst="rect">
            <a:avLst/>
          </a:prstGeom>
        </p:spPr>
        <p:txBody>
          <a:bodyPr vert="horz" lIns="91415" tIns="45708" rIns="91415" bIns="4570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2" y="9440650"/>
            <a:ext cx="2949786" cy="496967"/>
          </a:xfrm>
          <a:prstGeom prst="rect">
            <a:avLst/>
          </a:prstGeom>
        </p:spPr>
        <p:txBody>
          <a:bodyPr vert="horz" lIns="91415" tIns="45708" rIns="91415" bIns="45708" rtlCol="0" anchor="b"/>
          <a:lstStyle>
            <a:lvl1pPr algn="r">
              <a:defRPr sz="1200"/>
            </a:lvl1pPr>
          </a:lstStyle>
          <a:p>
            <a:fld id="{BBCA6D5D-C3EF-41CF-A203-7E84FC0C4297}" type="slidenum">
              <a:rPr kumimoji="1" lang="ja-JP" altLang="en-US" smtClean="0"/>
              <a:t>‹#›</a:t>
            </a:fld>
            <a:endParaRPr kumimoji="1" lang="ja-JP" altLang="en-US"/>
          </a:p>
        </p:txBody>
      </p:sp>
    </p:spTree>
    <p:extLst>
      <p:ext uri="{BB962C8B-B14F-4D97-AF65-F5344CB8AC3E}">
        <p14:creationId xmlns:p14="http://schemas.microsoft.com/office/powerpoint/2010/main" val="533749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2018/3/17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1691161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2018/3/17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35884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2018/3/17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924937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2018/3/17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53767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2018/3/17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4117885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2018/3/17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966623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32B70B4-001B-4ED1-BBA1-BD4333E56250}" type="datetimeFigureOut">
              <a:rPr kumimoji="1" lang="ja-JP" altLang="en-US" smtClean="0"/>
              <a:t>2018/3/17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605037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32B70B4-001B-4ED1-BBA1-BD4333E56250}" type="datetimeFigureOut">
              <a:rPr kumimoji="1" lang="ja-JP" altLang="en-US" smtClean="0"/>
              <a:t>2018/3/17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45084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2B70B4-001B-4ED1-BBA1-BD4333E56250}" type="datetimeFigureOut">
              <a:rPr kumimoji="1" lang="ja-JP" altLang="en-US" smtClean="0"/>
              <a:t>2018/3/17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408837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2018/3/17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77359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2018/3/17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022119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132B70B4-001B-4ED1-BBA1-BD4333E56250}" type="datetimeFigureOut">
              <a:rPr kumimoji="1" lang="ja-JP" altLang="en-US" smtClean="0"/>
              <a:t>2018/3/17</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168450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405138"/>
            <a:ext cx="12801600" cy="5726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dirty="0" smtClean="0"/>
              <a:t>「一般社団法人　大阪バス協会」　加入について</a:t>
            </a:r>
            <a:endParaRPr kumimoji="1" lang="ja-JP" altLang="en-US" sz="2800" dirty="0"/>
          </a:p>
        </p:txBody>
      </p:sp>
      <p:sp>
        <p:nvSpPr>
          <p:cNvPr id="5" name="テキスト ボックス 4"/>
          <p:cNvSpPr txBox="1"/>
          <p:nvPr/>
        </p:nvSpPr>
        <p:spPr>
          <a:xfrm>
            <a:off x="8993088" y="977754"/>
            <a:ext cx="3312368" cy="477054"/>
          </a:xfrm>
          <a:prstGeom prst="rect">
            <a:avLst/>
          </a:prstGeom>
          <a:noFill/>
        </p:spPr>
        <p:txBody>
          <a:bodyPr wrap="square" rtlCol="0">
            <a:spAutoFit/>
          </a:bodyPr>
          <a:lstStyle/>
          <a:p>
            <a:r>
              <a:rPr kumimoji="1" lang="ja-JP" altLang="en-US" u="sng" dirty="0" smtClean="0"/>
              <a:t>推薦者：近畿運輸局　　　　　　</a:t>
            </a:r>
            <a:endParaRPr kumimoji="1" lang="ja-JP" altLang="en-US" u="sng" dirty="0"/>
          </a:p>
        </p:txBody>
      </p:sp>
      <p:grpSp>
        <p:nvGrpSpPr>
          <p:cNvPr id="20" name="グループ化 19"/>
          <p:cNvGrpSpPr/>
          <p:nvPr/>
        </p:nvGrpSpPr>
        <p:grpSpPr>
          <a:xfrm>
            <a:off x="321228" y="8045882"/>
            <a:ext cx="12417210" cy="1441748"/>
            <a:chOff x="386341" y="8474498"/>
            <a:chExt cx="12159144" cy="1441748"/>
          </a:xfrm>
        </p:grpSpPr>
        <p:sp>
          <p:nvSpPr>
            <p:cNvPr id="9" name="正方形/長方形 8"/>
            <p:cNvSpPr/>
            <p:nvPr/>
          </p:nvSpPr>
          <p:spPr>
            <a:xfrm>
              <a:off x="386341" y="8474498"/>
              <a:ext cx="12159143" cy="1441748"/>
            </a:xfrm>
            <a:prstGeom prst="rect">
              <a:avLst/>
            </a:prstGeom>
            <a:solidFill>
              <a:schemeClr val="bg1"/>
            </a:solidFill>
            <a:ln w="381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p:cNvSpPr txBox="1"/>
            <p:nvPr/>
          </p:nvSpPr>
          <p:spPr>
            <a:xfrm>
              <a:off x="461778" y="8515862"/>
              <a:ext cx="12083707" cy="1400383"/>
            </a:xfrm>
            <a:prstGeom prst="rect">
              <a:avLst/>
            </a:prstGeom>
            <a:noFill/>
          </p:spPr>
          <p:txBody>
            <a:bodyPr wrap="square" rtlCol="0">
              <a:spAutoFit/>
            </a:bodyPr>
            <a:lstStyle/>
            <a:p>
              <a:r>
                <a:rPr kumimoji="1" lang="ja-JP" altLang="en-US" dirty="0" smtClean="0"/>
                <a:t>推薦者自由記述欄</a:t>
              </a:r>
              <a:endParaRPr kumimoji="1" lang="en-US" altLang="ja-JP" dirty="0" smtClean="0"/>
            </a:p>
            <a:p>
              <a:r>
                <a:rPr lang="ja-JP" altLang="en-US" sz="2000" dirty="0" smtClean="0"/>
                <a:t>◆人材確保の問題は、従前からバス事業者が個々に取り組んできたものの、より実効性のある取組とするためには、業界全体での取組が重要である。本推進会議のメンバーに大阪バス協会が仲間入りすることで、他業界と情報を共有することがで</a:t>
              </a:r>
              <a:r>
                <a:rPr lang="ja-JP" altLang="en-US" sz="2000" dirty="0"/>
                <a:t>き</a:t>
              </a:r>
              <a:r>
                <a:rPr lang="ja-JP" altLang="en-US" sz="2000" dirty="0" smtClean="0"/>
                <a:t>、バス業界全体にとって有益であると考える。</a:t>
              </a:r>
              <a:endParaRPr kumimoji="1" lang="ja-JP" altLang="en-US" sz="2000" dirty="0"/>
            </a:p>
          </p:txBody>
        </p:sp>
      </p:grpSp>
      <p:grpSp>
        <p:nvGrpSpPr>
          <p:cNvPr id="17" name="グループ化 16"/>
          <p:cNvGrpSpPr/>
          <p:nvPr/>
        </p:nvGrpSpPr>
        <p:grpSpPr>
          <a:xfrm>
            <a:off x="289698" y="3000400"/>
            <a:ext cx="12443965" cy="2678817"/>
            <a:chOff x="377646" y="2751150"/>
            <a:chExt cx="12184938" cy="2678817"/>
          </a:xfrm>
        </p:grpSpPr>
        <p:sp>
          <p:nvSpPr>
            <p:cNvPr id="8" name="正方形/長方形 7"/>
            <p:cNvSpPr/>
            <p:nvPr/>
          </p:nvSpPr>
          <p:spPr>
            <a:xfrm>
              <a:off x="377646" y="2751150"/>
              <a:ext cx="12184938" cy="267881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388581" y="2751151"/>
              <a:ext cx="11945924" cy="477054"/>
            </a:xfrm>
            <a:prstGeom prst="rect">
              <a:avLst/>
            </a:prstGeom>
            <a:noFill/>
          </p:spPr>
          <p:txBody>
            <a:bodyPr wrap="square" rtlCol="0">
              <a:spAutoFit/>
            </a:bodyPr>
            <a:lstStyle/>
            <a:p>
              <a:r>
                <a:rPr lang="ja-JP" altLang="en-US" b="1" dirty="0"/>
                <a:t>２</a:t>
              </a:r>
              <a:r>
                <a:rPr kumimoji="1" lang="ja-JP" altLang="en-US" b="1" dirty="0" smtClean="0"/>
                <a:t>．</a:t>
              </a:r>
              <a:r>
                <a:rPr lang="ja-JP" altLang="en-US" b="1" dirty="0" smtClean="0"/>
                <a:t>一般社団法人　大阪バス協会について</a:t>
              </a:r>
              <a:endParaRPr kumimoji="1" lang="en-US" altLang="ja-JP" b="1" dirty="0" smtClean="0"/>
            </a:p>
          </p:txBody>
        </p:sp>
        <p:sp>
          <p:nvSpPr>
            <p:cNvPr id="14" name="テキスト ボックス 13"/>
            <p:cNvSpPr txBox="1"/>
            <p:nvPr/>
          </p:nvSpPr>
          <p:spPr>
            <a:xfrm>
              <a:off x="403092" y="3183198"/>
              <a:ext cx="12149723" cy="2246769"/>
            </a:xfrm>
            <a:prstGeom prst="rect">
              <a:avLst/>
            </a:prstGeom>
            <a:noFill/>
          </p:spPr>
          <p:txBody>
            <a:bodyPr wrap="square" rtlCol="0">
              <a:spAutoFit/>
            </a:bodyPr>
            <a:lstStyle/>
            <a:p>
              <a:r>
                <a:rPr lang="ja-JP" altLang="en-US" sz="2000" dirty="0" smtClean="0"/>
                <a:t>　所在地</a:t>
              </a:r>
              <a:r>
                <a:rPr lang="ja-JP" altLang="en-US" sz="2000" dirty="0"/>
                <a:t>：大阪市北区堂島浜二丁目</a:t>
              </a:r>
              <a:r>
                <a:rPr lang="en-US" altLang="ja-JP" sz="2000" dirty="0"/>
                <a:t>1</a:t>
              </a:r>
              <a:r>
                <a:rPr lang="ja-JP" altLang="en-US" sz="2000" dirty="0"/>
                <a:t>番</a:t>
              </a:r>
              <a:r>
                <a:rPr lang="en-US" altLang="ja-JP" sz="2000" dirty="0"/>
                <a:t>25</a:t>
              </a:r>
              <a:r>
                <a:rPr lang="ja-JP" altLang="en-US" sz="2000" dirty="0"/>
                <a:t>号　中央電気倶楽部４階</a:t>
              </a:r>
              <a:endParaRPr kumimoji="1" lang="en-US" altLang="ja-JP" sz="2000" dirty="0" smtClean="0"/>
            </a:p>
            <a:p>
              <a:r>
                <a:rPr lang="ja-JP" altLang="en-US" sz="2000" dirty="0" smtClean="0"/>
                <a:t>　代表者：会長　井波　洋（阪急バス</a:t>
              </a:r>
              <a:r>
                <a:rPr lang="en-US" altLang="ja-JP" sz="2000" dirty="0" smtClean="0"/>
                <a:t>(</a:t>
              </a:r>
              <a:r>
                <a:rPr lang="ja-JP" altLang="en-US" sz="2000" dirty="0" smtClean="0"/>
                <a:t>株</a:t>
              </a:r>
              <a:r>
                <a:rPr lang="en-US" altLang="ja-JP" sz="2000" dirty="0" smtClean="0"/>
                <a:t>)</a:t>
              </a:r>
              <a:r>
                <a:rPr lang="ja-JP" altLang="en-US" sz="2000" dirty="0" smtClean="0"/>
                <a:t>代表取締役社長）</a:t>
              </a:r>
              <a:endParaRPr kumimoji="1" lang="en-US" altLang="ja-JP" sz="2000" dirty="0" smtClean="0"/>
            </a:p>
            <a:p>
              <a:r>
                <a:rPr kumimoji="1" lang="ja-JP" altLang="en-US" sz="2000" dirty="0" smtClean="0"/>
                <a:t>　設　 置</a:t>
              </a:r>
              <a:r>
                <a:rPr lang="ja-JP" altLang="en-US" sz="2000" dirty="0" smtClean="0"/>
                <a:t>：昭和２２年１２月２２日</a:t>
              </a:r>
              <a:endParaRPr kumimoji="1" lang="en-US" altLang="ja-JP" sz="2000" dirty="0" smtClean="0"/>
            </a:p>
            <a:p>
              <a:r>
                <a:rPr lang="ja-JP" altLang="en-US" sz="2000" dirty="0" smtClean="0"/>
                <a:t>　会員数：１１６社（</a:t>
              </a:r>
              <a:r>
                <a:rPr lang="en-US" altLang="ja-JP" sz="2000" dirty="0" smtClean="0"/>
                <a:t>H</a:t>
              </a:r>
              <a:r>
                <a:rPr lang="ja-JP" altLang="en-US" sz="2000" dirty="0" smtClean="0"/>
                <a:t>３０．３．１現在）</a:t>
              </a:r>
              <a:endParaRPr lang="en-US" altLang="ja-JP" sz="2000" dirty="0" smtClean="0"/>
            </a:p>
            <a:p>
              <a:r>
                <a:rPr kumimoji="1" lang="ja-JP" altLang="en-US" sz="2000" dirty="0" smtClean="0"/>
                <a:t>　</a:t>
              </a:r>
              <a:r>
                <a:rPr lang="ja-JP" altLang="en-US" sz="2000" dirty="0"/>
                <a:t>目 　的：旅客自動車運送事業の公益性にかんがみ、地域交通及び地域間交通に</a:t>
              </a:r>
              <a:r>
                <a:rPr lang="ja-JP" altLang="en-US" sz="2000" dirty="0" smtClean="0"/>
                <a:t>おける</a:t>
              </a:r>
              <a:r>
                <a:rPr lang="ja-JP" altLang="en-US" sz="2000" dirty="0"/>
                <a:t>輸送サービスの改善</a:t>
              </a:r>
              <a:r>
                <a:rPr lang="ja-JP" altLang="en-US" sz="2000" dirty="0" smtClean="0"/>
                <a:t>を</a:t>
              </a:r>
              <a:endParaRPr lang="en-US" altLang="ja-JP" sz="2000" dirty="0" smtClean="0"/>
            </a:p>
            <a:p>
              <a:r>
                <a:rPr lang="ja-JP" altLang="en-US" sz="2000" dirty="0" smtClean="0"/>
                <a:t>　　　　　　図り、</a:t>
              </a:r>
              <a:r>
                <a:rPr lang="ja-JP" altLang="en-US" sz="2000" dirty="0"/>
                <a:t>地域社会の健全な発展に寄与し、かつ、</a:t>
              </a:r>
              <a:r>
                <a:rPr lang="ja-JP" altLang="en-US" sz="2000" dirty="0" smtClean="0"/>
                <a:t>バス事業</a:t>
              </a:r>
              <a:r>
                <a:rPr lang="ja-JP" altLang="en-US" sz="2000" dirty="0"/>
                <a:t>の適正な運営及び健全な発展の促進に努め</a:t>
              </a:r>
              <a:r>
                <a:rPr lang="ja-JP" altLang="en-US" sz="2000" dirty="0" smtClean="0"/>
                <a:t>、</a:t>
              </a:r>
              <a:endParaRPr lang="en-US" altLang="ja-JP" sz="2000" dirty="0" smtClean="0"/>
            </a:p>
            <a:p>
              <a:r>
                <a:rPr lang="ja-JP" altLang="en-US" sz="2000" dirty="0"/>
                <a:t>　</a:t>
              </a:r>
              <a:r>
                <a:rPr lang="ja-JP" altLang="en-US" sz="2000" dirty="0" smtClean="0"/>
                <a:t>　　　　　もって</a:t>
              </a:r>
              <a:r>
                <a:rPr lang="ja-JP" altLang="en-US" sz="2000" dirty="0"/>
                <a:t>公共の福祉の</a:t>
              </a:r>
              <a:r>
                <a:rPr lang="ja-JP" altLang="en-US" sz="2000" dirty="0" smtClean="0"/>
                <a:t>増進に</a:t>
              </a:r>
              <a:r>
                <a:rPr lang="ja-JP" altLang="en-US" sz="2000" dirty="0"/>
                <a:t>資することを目的とする。</a:t>
              </a:r>
              <a:endParaRPr kumimoji="1" lang="en-US" altLang="ja-JP" sz="2000" dirty="0" smtClean="0"/>
            </a:p>
          </p:txBody>
        </p:sp>
      </p:grpSp>
      <p:grpSp>
        <p:nvGrpSpPr>
          <p:cNvPr id="18" name="グループ化 17"/>
          <p:cNvGrpSpPr/>
          <p:nvPr/>
        </p:nvGrpSpPr>
        <p:grpSpPr>
          <a:xfrm>
            <a:off x="277494" y="1454808"/>
            <a:ext cx="12460010" cy="1409548"/>
            <a:chOff x="404632" y="1478010"/>
            <a:chExt cx="12154082" cy="1169906"/>
          </a:xfrm>
        </p:grpSpPr>
        <p:sp>
          <p:nvSpPr>
            <p:cNvPr id="6" name="正方形/長方形 5"/>
            <p:cNvSpPr/>
            <p:nvPr/>
          </p:nvSpPr>
          <p:spPr>
            <a:xfrm>
              <a:off x="414880" y="1479550"/>
              <a:ext cx="12143834" cy="116801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テキスト ボックス 6"/>
            <p:cNvSpPr txBox="1"/>
            <p:nvPr/>
          </p:nvSpPr>
          <p:spPr>
            <a:xfrm>
              <a:off x="414880" y="1478010"/>
              <a:ext cx="11945924" cy="477054"/>
            </a:xfrm>
            <a:prstGeom prst="rect">
              <a:avLst/>
            </a:prstGeom>
            <a:noFill/>
          </p:spPr>
          <p:txBody>
            <a:bodyPr wrap="square" rtlCol="0">
              <a:spAutoFit/>
            </a:bodyPr>
            <a:lstStyle/>
            <a:p>
              <a:r>
                <a:rPr kumimoji="1" lang="ja-JP" altLang="en-US" b="1" dirty="0" smtClean="0"/>
                <a:t>１．バス業界の人材確保に関する現状</a:t>
              </a:r>
              <a:endParaRPr lang="en-US" altLang="ja-JP" dirty="0"/>
            </a:p>
          </p:txBody>
        </p:sp>
        <p:sp>
          <p:nvSpPr>
            <p:cNvPr id="15" name="テキスト ボックス 14"/>
            <p:cNvSpPr txBox="1"/>
            <p:nvPr/>
          </p:nvSpPr>
          <p:spPr>
            <a:xfrm>
              <a:off x="404632" y="1804929"/>
              <a:ext cx="12123948" cy="842987"/>
            </a:xfrm>
            <a:prstGeom prst="rect">
              <a:avLst/>
            </a:prstGeom>
            <a:noFill/>
          </p:spPr>
          <p:txBody>
            <a:bodyPr wrap="square" rtlCol="0">
              <a:spAutoFit/>
            </a:bodyPr>
            <a:lstStyle/>
            <a:p>
              <a:pPr marL="1905"/>
              <a:r>
                <a:rPr lang="ja-JP" altLang="en-US" sz="2000" dirty="0" smtClean="0">
                  <a:latin typeface="+mn-ea"/>
                </a:rPr>
                <a:t>◆</a:t>
              </a:r>
              <a:r>
                <a:rPr lang="ja-JP" altLang="ja-JP" sz="2000" dirty="0" smtClean="0">
                  <a:latin typeface="+mn-ea"/>
                  <a:cs typeface="Times New Roman" panose="02020603050405020304" pitchFamily="18" charset="0"/>
                </a:rPr>
                <a:t>昨今の</a:t>
              </a:r>
              <a:r>
                <a:rPr lang="ja-JP" altLang="ja-JP" sz="2000" dirty="0" smtClean="0">
                  <a:solidFill>
                    <a:srgbClr val="000000"/>
                  </a:solidFill>
                  <a:latin typeface="+mn-ea"/>
                  <a:cs typeface="Times New Roman" panose="02020603050405020304" pitchFamily="18" charset="0"/>
                </a:rPr>
                <a:t>バス</a:t>
              </a:r>
              <a:r>
                <a:rPr lang="ja-JP" altLang="en-US" sz="2000" dirty="0" smtClean="0">
                  <a:solidFill>
                    <a:srgbClr val="000000"/>
                  </a:solidFill>
                  <a:latin typeface="+mn-ea"/>
                  <a:cs typeface="Times New Roman" panose="02020603050405020304" pitchFamily="18" charset="0"/>
                </a:rPr>
                <a:t>事業</a:t>
              </a:r>
              <a:r>
                <a:rPr lang="ja-JP" altLang="ja-JP" sz="2000" dirty="0" smtClean="0">
                  <a:solidFill>
                    <a:srgbClr val="000000"/>
                  </a:solidFill>
                  <a:latin typeface="+mn-ea"/>
                  <a:cs typeface="Times New Roman" panose="02020603050405020304" pitchFamily="18" charset="0"/>
                </a:rPr>
                <a:t>を</a:t>
              </a:r>
              <a:r>
                <a:rPr lang="ja-JP" altLang="ja-JP" sz="2000" dirty="0">
                  <a:solidFill>
                    <a:srgbClr val="000000"/>
                  </a:solidFill>
                  <a:latin typeface="+mn-ea"/>
                  <a:cs typeface="Times New Roman" panose="02020603050405020304" pitchFamily="18" charset="0"/>
                </a:rPr>
                <a:t>取り巻く環境は</a:t>
              </a:r>
              <a:r>
                <a:rPr lang="ja-JP" altLang="ja-JP" sz="2000" dirty="0" smtClean="0">
                  <a:solidFill>
                    <a:srgbClr val="000000"/>
                  </a:solidFill>
                  <a:latin typeface="+mn-ea"/>
                  <a:cs typeface="Times New Roman" panose="02020603050405020304" pitchFamily="18" charset="0"/>
                </a:rPr>
                <a:t>、団塊</a:t>
              </a:r>
              <a:r>
                <a:rPr lang="ja-JP" altLang="ja-JP" sz="2000" dirty="0">
                  <a:solidFill>
                    <a:srgbClr val="000000"/>
                  </a:solidFill>
                  <a:latin typeface="+mn-ea"/>
                  <a:cs typeface="Times New Roman" panose="02020603050405020304" pitchFamily="18" charset="0"/>
                </a:rPr>
                <a:t>世代の退職後における運転者</a:t>
              </a:r>
              <a:r>
                <a:rPr lang="ja-JP" altLang="ja-JP" sz="2000" dirty="0" smtClean="0">
                  <a:solidFill>
                    <a:srgbClr val="000000"/>
                  </a:solidFill>
                  <a:latin typeface="+mn-ea"/>
                  <a:cs typeface="Times New Roman" panose="02020603050405020304" pitchFamily="18" charset="0"/>
                </a:rPr>
                <a:t>不足</a:t>
              </a:r>
              <a:r>
                <a:rPr lang="ja-JP" altLang="en-US" sz="2000" dirty="0" smtClean="0">
                  <a:solidFill>
                    <a:srgbClr val="000000"/>
                  </a:solidFill>
                  <a:latin typeface="+mn-ea"/>
                  <a:cs typeface="Times New Roman" panose="02020603050405020304" pitchFamily="18" charset="0"/>
                </a:rPr>
                <a:t>が</a:t>
              </a:r>
              <a:r>
                <a:rPr lang="ja-JP" altLang="ja-JP" sz="2000" dirty="0" smtClean="0">
                  <a:solidFill>
                    <a:srgbClr val="000000"/>
                  </a:solidFill>
                  <a:latin typeface="+mn-ea"/>
                  <a:cs typeface="Times New Roman" panose="02020603050405020304" pitchFamily="18" charset="0"/>
                </a:rPr>
                <a:t>深刻</a:t>
              </a:r>
              <a:r>
                <a:rPr lang="ja-JP" altLang="ja-JP" sz="2000" dirty="0">
                  <a:solidFill>
                    <a:srgbClr val="000000"/>
                  </a:solidFill>
                  <a:latin typeface="+mn-ea"/>
                  <a:cs typeface="Times New Roman" panose="02020603050405020304" pitchFamily="18" charset="0"/>
                </a:rPr>
                <a:t>な問題であり、運転者不足による減便、路線</a:t>
              </a:r>
              <a:r>
                <a:rPr lang="ja-JP" altLang="ja-JP" sz="2000" dirty="0" smtClean="0">
                  <a:solidFill>
                    <a:srgbClr val="000000"/>
                  </a:solidFill>
                  <a:latin typeface="+mn-ea"/>
                  <a:cs typeface="Times New Roman" panose="02020603050405020304" pitchFamily="18" charset="0"/>
                </a:rPr>
                <a:t>廃止</a:t>
              </a:r>
              <a:r>
                <a:rPr lang="ja-JP" altLang="en-US" sz="2000" dirty="0" smtClean="0">
                  <a:solidFill>
                    <a:srgbClr val="000000"/>
                  </a:solidFill>
                  <a:latin typeface="+mn-ea"/>
                  <a:cs typeface="Times New Roman" panose="02020603050405020304" pitchFamily="18" charset="0"/>
                </a:rPr>
                <a:t>、貸切バスでは運行依頼があっても受注できない事態が</a:t>
              </a:r>
              <a:r>
                <a:rPr lang="ja-JP" altLang="ja-JP" sz="2000" dirty="0" smtClean="0">
                  <a:solidFill>
                    <a:srgbClr val="000000"/>
                  </a:solidFill>
                  <a:latin typeface="+mn-ea"/>
                  <a:cs typeface="Times New Roman" panose="02020603050405020304" pitchFamily="18" charset="0"/>
                </a:rPr>
                <a:t>散見される。</a:t>
              </a:r>
              <a:r>
                <a:rPr lang="ja-JP" altLang="ja-JP" sz="2000" dirty="0">
                  <a:solidFill>
                    <a:srgbClr val="000000"/>
                  </a:solidFill>
                  <a:latin typeface="+mn-ea"/>
                  <a:cs typeface="Times New Roman" panose="02020603050405020304" pitchFamily="18" charset="0"/>
                </a:rPr>
                <a:t>また、現役運転者も高齢化が進み、将来迎える大量退職に備える対策が急務で</a:t>
              </a:r>
              <a:r>
                <a:rPr lang="ja-JP" altLang="ja-JP" sz="2000" dirty="0" smtClean="0">
                  <a:solidFill>
                    <a:srgbClr val="000000"/>
                  </a:solidFill>
                  <a:latin typeface="+mn-ea"/>
                  <a:cs typeface="Times New Roman" panose="02020603050405020304" pitchFamily="18" charset="0"/>
                </a:rPr>
                <a:t>あ</a:t>
              </a:r>
              <a:r>
                <a:rPr lang="ja-JP" altLang="en-US" sz="2000" dirty="0" smtClean="0">
                  <a:solidFill>
                    <a:srgbClr val="000000"/>
                  </a:solidFill>
                  <a:latin typeface="+mn-ea"/>
                  <a:cs typeface="Times New Roman" panose="02020603050405020304" pitchFamily="18" charset="0"/>
                </a:rPr>
                <a:t>る</a:t>
              </a:r>
              <a:r>
                <a:rPr lang="ja-JP" altLang="ja-JP" sz="2000" dirty="0" smtClean="0">
                  <a:solidFill>
                    <a:srgbClr val="000000"/>
                  </a:solidFill>
                  <a:latin typeface="+mn-ea"/>
                  <a:cs typeface="Times New Roman" panose="02020603050405020304" pitchFamily="18" charset="0"/>
                </a:rPr>
                <a:t>。</a:t>
              </a:r>
              <a:endParaRPr kumimoji="1" lang="ja-JP" altLang="en-US" dirty="0"/>
            </a:p>
          </p:txBody>
        </p:sp>
      </p:grpSp>
      <p:grpSp>
        <p:nvGrpSpPr>
          <p:cNvPr id="19" name="グループ化 18"/>
          <p:cNvGrpSpPr/>
          <p:nvPr/>
        </p:nvGrpSpPr>
        <p:grpSpPr>
          <a:xfrm>
            <a:off x="289698" y="5847952"/>
            <a:ext cx="12448739" cy="2082427"/>
            <a:chOff x="386341" y="6697631"/>
            <a:chExt cx="12147021" cy="1775891"/>
          </a:xfrm>
        </p:grpSpPr>
        <p:sp>
          <p:nvSpPr>
            <p:cNvPr id="12" name="正方形/長方形 11"/>
            <p:cNvSpPr/>
            <p:nvPr/>
          </p:nvSpPr>
          <p:spPr>
            <a:xfrm>
              <a:off x="386341" y="6697631"/>
              <a:ext cx="12147021" cy="174738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3" name="テキスト ボックス 12"/>
            <p:cNvSpPr txBox="1"/>
            <p:nvPr/>
          </p:nvSpPr>
          <p:spPr>
            <a:xfrm>
              <a:off x="458350" y="6738876"/>
              <a:ext cx="12043958" cy="477054"/>
            </a:xfrm>
            <a:prstGeom prst="rect">
              <a:avLst/>
            </a:prstGeom>
            <a:noFill/>
          </p:spPr>
          <p:txBody>
            <a:bodyPr wrap="square" rtlCol="0">
              <a:spAutoFit/>
            </a:bodyPr>
            <a:lstStyle/>
            <a:p>
              <a:r>
                <a:rPr lang="ja-JP" altLang="en-US" b="1" dirty="0"/>
                <a:t>３</a:t>
              </a:r>
              <a:r>
                <a:rPr kumimoji="1" lang="ja-JP" altLang="en-US" b="1" dirty="0" smtClean="0"/>
                <a:t>．人材を確保するための対策（取組）内容　</a:t>
              </a:r>
              <a:r>
                <a:rPr kumimoji="1" lang="en-US" altLang="ja-JP" sz="2000" b="1" dirty="0" smtClean="0"/>
                <a:t>※</a:t>
              </a:r>
              <a:r>
                <a:rPr kumimoji="1" lang="ja-JP" altLang="en-US" sz="2000" b="1" dirty="0" smtClean="0"/>
                <a:t>予定及び検討事項も含む</a:t>
              </a:r>
              <a:endParaRPr kumimoji="1" lang="en-US" altLang="ja-JP" b="1" dirty="0" smtClean="0"/>
            </a:p>
          </p:txBody>
        </p:sp>
        <p:sp>
          <p:nvSpPr>
            <p:cNvPr id="16" name="テキスト ボックス 15"/>
            <p:cNvSpPr txBox="1"/>
            <p:nvPr/>
          </p:nvSpPr>
          <p:spPr>
            <a:xfrm>
              <a:off x="412936" y="7082423"/>
              <a:ext cx="12106031" cy="1391099"/>
            </a:xfrm>
            <a:prstGeom prst="rect">
              <a:avLst/>
            </a:prstGeom>
            <a:noFill/>
          </p:spPr>
          <p:txBody>
            <a:bodyPr wrap="square" rtlCol="0">
              <a:spAutoFit/>
            </a:bodyPr>
            <a:lstStyle/>
            <a:p>
              <a:r>
                <a:rPr lang="ja-JP" altLang="en-US" sz="2000" dirty="0" smtClean="0"/>
                <a:t>◆</a:t>
              </a:r>
              <a:r>
                <a:rPr lang="ja-JP" altLang="en-US" sz="2000" dirty="0"/>
                <a:t>バス業界へ</a:t>
              </a:r>
              <a:r>
                <a:rPr lang="ja-JP" altLang="en-US" sz="2000" dirty="0" smtClean="0"/>
                <a:t>の信頼を回復するため、イメージアップを図る取組を実施している。</a:t>
              </a:r>
              <a:endParaRPr lang="en-US" altLang="ja-JP" sz="2000" dirty="0" smtClean="0"/>
            </a:p>
            <a:p>
              <a:r>
                <a:rPr lang="ja-JP" altLang="en-US" sz="2000" dirty="0"/>
                <a:t>　</a:t>
              </a:r>
              <a:r>
                <a:rPr lang="en-US" altLang="ja-JP" sz="2000" dirty="0" smtClean="0"/>
                <a:t>【</a:t>
              </a:r>
              <a:r>
                <a:rPr lang="ja-JP" altLang="en-US" sz="2000" dirty="0" smtClean="0"/>
                <a:t>実績</a:t>
              </a:r>
              <a:r>
                <a:rPr lang="en-US" altLang="ja-JP" sz="2000" dirty="0" smtClean="0"/>
                <a:t>】</a:t>
              </a:r>
              <a:r>
                <a:rPr lang="ja-JP" altLang="en-US" sz="2000" dirty="0" smtClean="0"/>
                <a:t> 「</a:t>
              </a:r>
              <a:r>
                <a:rPr lang="ja-JP" altLang="en-US" sz="2000" dirty="0"/>
                <a:t>貸切バス事業者安全性評価認定制度」のリーフレットを</a:t>
              </a:r>
              <a:r>
                <a:rPr lang="ja-JP" altLang="en-US" sz="2000" dirty="0" smtClean="0"/>
                <a:t>刷新</a:t>
              </a:r>
              <a:endParaRPr lang="en-US" altLang="ja-JP" sz="2000" dirty="0" smtClean="0"/>
            </a:p>
            <a:p>
              <a:r>
                <a:rPr lang="ja-JP" altLang="en-US" sz="2000" dirty="0"/>
                <a:t>　</a:t>
              </a:r>
              <a:r>
                <a:rPr lang="ja-JP" altLang="en-US" sz="2000" dirty="0" smtClean="0"/>
                <a:t>　　　　　　内容：</a:t>
              </a:r>
              <a:r>
                <a:rPr lang="en-US" altLang="ja-JP" sz="2000" dirty="0" smtClean="0"/>
                <a:t>JR</a:t>
              </a:r>
              <a:r>
                <a:rPr lang="ja-JP" altLang="en-US" sz="2000" dirty="0" smtClean="0"/>
                <a:t>時刻表への掲載や道の駅での配布等　　　　　　　　　　　　</a:t>
              </a:r>
              <a:endParaRPr lang="en-US" altLang="ja-JP" sz="2000" dirty="0" smtClean="0"/>
            </a:p>
            <a:p>
              <a:r>
                <a:rPr lang="ja-JP" altLang="en-US" sz="2000" dirty="0"/>
                <a:t>　</a:t>
              </a:r>
              <a:r>
                <a:rPr lang="ja-JP" altLang="en-US" sz="2000" dirty="0" smtClean="0"/>
                <a:t>　　　　　　対象：一般利用者（狙い：業界イメージアップ）、事業者（狙い：安全対策への意識向上）</a:t>
              </a:r>
              <a:endParaRPr lang="en-US" altLang="ja-JP" sz="2000" dirty="0" smtClean="0"/>
            </a:p>
            <a:p>
              <a:r>
                <a:rPr lang="ja-JP" altLang="en-US" sz="1600" dirty="0" smtClean="0"/>
                <a:t>　　　</a:t>
              </a:r>
              <a:r>
                <a:rPr lang="en-US" altLang="ja-JP" sz="1600" dirty="0" smtClean="0"/>
                <a:t>※</a:t>
              </a:r>
              <a:r>
                <a:rPr lang="ja-JP" altLang="en-US" sz="2000" dirty="0" smtClean="0"/>
                <a:t> </a:t>
              </a:r>
              <a:r>
                <a:rPr lang="ja-JP" altLang="en-US" sz="1600" dirty="0" smtClean="0"/>
                <a:t>「</a:t>
              </a:r>
              <a:r>
                <a:rPr lang="ja-JP" altLang="en-US" sz="1600" dirty="0"/>
                <a:t>貸切バス事業者安全性評価認定制度</a:t>
              </a:r>
              <a:r>
                <a:rPr lang="ja-JP" altLang="en-US" sz="1600" dirty="0" smtClean="0"/>
                <a:t>」：安全</a:t>
              </a:r>
              <a:r>
                <a:rPr lang="ja-JP" altLang="en-US" sz="1600" dirty="0"/>
                <a:t>確保に向けた取組状況を評価・認定・公表</a:t>
              </a:r>
              <a:r>
                <a:rPr lang="ja-JP" altLang="en-US" sz="1600" dirty="0" smtClean="0"/>
                <a:t>する制度</a:t>
              </a:r>
              <a:endParaRPr kumimoji="1" lang="ja-JP" altLang="en-US" sz="1600" dirty="0"/>
            </a:p>
          </p:txBody>
        </p:sp>
      </p:gr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06854" y="5498287"/>
            <a:ext cx="1873142" cy="2748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1" name="正方形/長方形 20"/>
          <p:cNvSpPr/>
          <p:nvPr/>
        </p:nvSpPr>
        <p:spPr>
          <a:xfrm>
            <a:off x="11081320" y="45138"/>
            <a:ext cx="1234075" cy="5040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800" dirty="0" smtClean="0"/>
              <a:t>資料３</a:t>
            </a:r>
            <a:endParaRPr kumimoji="1" lang="ja-JP" altLang="en-US" sz="1800" dirty="0"/>
          </a:p>
        </p:txBody>
      </p:sp>
    </p:spTree>
    <p:extLst>
      <p:ext uri="{BB962C8B-B14F-4D97-AF65-F5344CB8AC3E}">
        <p14:creationId xmlns:p14="http://schemas.microsoft.com/office/powerpoint/2010/main" val="231236689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75000"/>
          </a:schemeClr>
        </a:solidFill>
        <a:ln w="12700">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kumimoji="1" sz="2000"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98A65C1A014B341A97BA722E0505EDA" ma:contentTypeVersion="1" ma:contentTypeDescription="新しいドキュメントを作成します。" ma:contentTypeScope="" ma:versionID="dd495fcff02c6b4f65d281801c45340f">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958F57-FE96-41D1-A3F2-2AB4921AF644}">
  <ds:schemaRefs>
    <ds:schemaRef ds:uri="http://schemas.microsoft.com/sharepoint/v3/contenttype/forms"/>
  </ds:schemaRefs>
</ds:datastoreItem>
</file>

<file path=customXml/itemProps2.xml><?xml version="1.0" encoding="utf-8"?>
<ds:datastoreItem xmlns:ds="http://schemas.openxmlformats.org/officeDocument/2006/customXml" ds:itemID="{A6FD0FEE-C55B-4884-BB39-247983811719}">
  <ds:schemaRefs>
    <ds:schemaRef ds:uri="http://schemas.microsoft.com/sharepoint/v3"/>
    <ds:schemaRef ds:uri="http://schemas.microsoft.com/office/2006/documentManagement/types"/>
    <ds:schemaRef ds:uri="http://purl.org/dc/dcmitype/"/>
    <ds:schemaRef ds:uri="http://schemas.microsoft.com/office/2006/metadata/properties"/>
    <ds:schemaRef ds:uri="http://purl.org/dc/elements/1.1/"/>
    <ds:schemaRef ds:uri="http://schemas.microsoft.com/office/infopath/2007/PartnerControls"/>
    <ds:schemaRef ds:uri="http://www.w3.org/XML/1998/namespace"/>
    <ds:schemaRef ds:uri="http://schemas.openxmlformats.org/package/2006/metadata/core-properties"/>
    <ds:schemaRef ds:uri="http://purl.org/dc/terms/"/>
  </ds:schemaRefs>
</ds:datastoreItem>
</file>

<file path=customXml/itemProps3.xml><?xml version="1.0" encoding="utf-8"?>
<ds:datastoreItem xmlns:ds="http://schemas.openxmlformats.org/officeDocument/2006/customXml" ds:itemID="{C8B1C37A-4BB6-4662-B597-8191B7CE89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7371</TotalTime>
  <Words>208</Words>
  <Application>Microsoft Office PowerPoint</Application>
  <PresentationFormat>A3 297x420 mm</PresentationFormat>
  <Paragraphs>21</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人材を必要とする業界への人材確保に向けた取組み ～女性・若者働き方改革推進事業～</dc:title>
  <dc:creator>奥野　裕子</dc:creator>
  <cp:lastModifiedBy>奥野　裕子</cp:lastModifiedBy>
  <cp:revision>362</cp:revision>
  <cp:lastPrinted>2018-03-17T03:37:55Z</cp:lastPrinted>
  <dcterms:created xsi:type="dcterms:W3CDTF">2016-11-16T00:25:56Z</dcterms:created>
  <dcterms:modified xsi:type="dcterms:W3CDTF">2018-03-17T03:41:34Z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0x010100A98A65C1A014B341A97BA722E0505EDA</vt:lpwstr>
  </property>
</Properties>
</file>