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Lst>
  <p:notesMasterIdLst>
    <p:notesMasterId r:id="rId16"/>
  </p:notesMasterIdLst>
  <p:sldIdLst>
    <p:sldId id="285" r:id="rId5"/>
    <p:sldId id="338" r:id="rId6"/>
    <p:sldId id="336" r:id="rId7"/>
    <p:sldId id="328" r:id="rId8"/>
    <p:sldId id="339" r:id="rId9"/>
    <p:sldId id="337" r:id="rId10"/>
    <p:sldId id="331" r:id="rId11"/>
    <p:sldId id="332" r:id="rId12"/>
    <p:sldId id="340" r:id="rId13"/>
    <p:sldId id="323" r:id="rId14"/>
    <p:sldId id="334" r:id="rId15"/>
  </p:sldIdLst>
  <p:sldSz cx="12801600" cy="9601200" type="A3"/>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CC0000"/>
    <a:srgbClr val="FF9999"/>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6" autoAdjust="0"/>
    <p:restoredTop sz="92626" autoAdjust="0"/>
  </p:normalViewPr>
  <p:slideViewPr>
    <p:cSldViewPr>
      <p:cViewPr>
        <p:scale>
          <a:sx n="66" d="100"/>
          <a:sy n="66" d="100"/>
        </p:scale>
        <p:origin x="-756" y="-72"/>
      </p:cViewPr>
      <p:guideLst>
        <p:guide orient="horz" pos="711"/>
        <p:guide orient="horz" pos="2344"/>
        <p:guide orient="horz" pos="4158"/>
        <p:guide orient="horz" pos="3342"/>
        <p:guide orient="horz" pos="5836"/>
        <p:guide orient="horz" pos="892"/>
        <p:guide orient="horz" pos="2570"/>
        <p:guide orient="horz" pos="5972"/>
        <p:guide orient="horz" pos="4793"/>
        <p:guide orient="horz" pos="1074"/>
        <p:guide orient="horz" pos="3614"/>
        <p:guide pos="4032"/>
        <p:guide pos="766"/>
        <p:guide pos="358"/>
        <p:guide pos="7797"/>
        <p:guide pos="4531"/>
        <p:guide pos="3533"/>
        <p:guide pos="7343"/>
        <p:guide pos="1492"/>
        <p:guide pos="6572"/>
      </p:guideLst>
    </p:cSldViewPr>
  </p:slideViewPr>
  <p:notesTextViewPr>
    <p:cViewPr>
      <p:scale>
        <a:sx n="1" d="1"/>
        <a:sy n="1" d="1"/>
      </p:scale>
      <p:origin x="0" y="0"/>
    </p:cViewPr>
  </p:notesTextViewPr>
  <p:sorterViewPr>
    <p:cViewPr>
      <p:scale>
        <a:sx n="75" d="100"/>
        <a:sy n="75"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2949787" cy="496967"/>
          </a:xfrm>
          <a:prstGeom prst="rect">
            <a:avLst/>
          </a:prstGeom>
        </p:spPr>
        <p:txBody>
          <a:bodyPr vert="horz" lIns="91428" tIns="45714" rIns="91428" bIns="45714"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2"/>
            <a:ext cx="2949787" cy="496967"/>
          </a:xfrm>
          <a:prstGeom prst="rect">
            <a:avLst/>
          </a:prstGeom>
        </p:spPr>
        <p:txBody>
          <a:bodyPr vert="horz" lIns="91428" tIns="45714" rIns="91428" bIns="45714" rtlCol="0"/>
          <a:lstStyle>
            <a:lvl1pPr algn="r">
              <a:defRPr sz="1200"/>
            </a:lvl1pPr>
          </a:lstStyle>
          <a:p>
            <a:fld id="{8EA28B29-CECF-4CB9-BCB7-4E75BF77DE46}" type="datetimeFigureOut">
              <a:rPr kumimoji="1" lang="ja-JP" altLang="en-US" smtClean="0"/>
              <a:t>2017/6/7</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28" tIns="45714" rIns="91428" bIns="45714"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28" tIns="45714" rIns="91428" bIns="457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9440648"/>
            <a:ext cx="2949787" cy="496967"/>
          </a:xfrm>
          <a:prstGeom prst="rect">
            <a:avLst/>
          </a:prstGeom>
        </p:spPr>
        <p:txBody>
          <a:bodyPr vert="horz" lIns="91428" tIns="45714" rIns="91428" bIns="4571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48"/>
            <a:ext cx="2949787" cy="496967"/>
          </a:xfrm>
          <a:prstGeom prst="rect">
            <a:avLst/>
          </a:prstGeom>
        </p:spPr>
        <p:txBody>
          <a:bodyPr vert="horz" lIns="91428" tIns="45714" rIns="91428" bIns="45714" rtlCol="0" anchor="b"/>
          <a:lstStyle>
            <a:lvl1pPr algn="r">
              <a:defRPr sz="1200"/>
            </a:lvl1pPr>
          </a:lstStyle>
          <a:p>
            <a:fld id="{BBCA6D5D-C3EF-41CF-A203-7E84FC0C4297}" type="slidenum">
              <a:rPr kumimoji="1" lang="ja-JP" altLang="en-US" smtClean="0"/>
              <a:t>‹#›</a:t>
            </a:fld>
            <a:endParaRPr kumimoji="1" lang="ja-JP" altLang="en-US"/>
          </a:p>
        </p:txBody>
      </p:sp>
    </p:spTree>
    <p:extLst>
      <p:ext uri="{BB962C8B-B14F-4D97-AF65-F5344CB8AC3E}">
        <p14:creationId xmlns:p14="http://schemas.microsoft.com/office/powerpoint/2010/main" val="53374916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CA6D5D-C3EF-41CF-A203-7E84FC0C4297}" type="slidenum">
              <a:rPr kumimoji="1" lang="ja-JP" altLang="en-US" smtClean="0"/>
              <a:t>2</a:t>
            </a:fld>
            <a:endParaRPr kumimoji="1" lang="ja-JP" altLang="en-US"/>
          </a:p>
        </p:txBody>
      </p:sp>
    </p:spTree>
    <p:extLst>
      <p:ext uri="{BB962C8B-B14F-4D97-AF65-F5344CB8AC3E}">
        <p14:creationId xmlns:p14="http://schemas.microsoft.com/office/powerpoint/2010/main" val="31448422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C208EDB-D1B6-4297-A961-1596D4651BD5}" type="slidenum">
              <a:rPr kumimoji="1" lang="ja-JP" altLang="en-US" smtClean="0"/>
              <a:t>3</a:t>
            </a:fld>
            <a:endParaRPr kumimoji="1" lang="ja-JP" altLang="en-US"/>
          </a:p>
        </p:txBody>
      </p:sp>
    </p:spTree>
    <p:extLst>
      <p:ext uri="{BB962C8B-B14F-4D97-AF65-F5344CB8AC3E}">
        <p14:creationId xmlns:p14="http://schemas.microsoft.com/office/powerpoint/2010/main" val="933973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CA6D5D-C3EF-41CF-A203-7E84FC0C4297}" type="slidenum">
              <a:rPr kumimoji="1" lang="ja-JP" altLang="en-US" smtClean="0"/>
              <a:t>8</a:t>
            </a:fld>
            <a:endParaRPr kumimoji="1" lang="ja-JP" altLang="en-US"/>
          </a:p>
        </p:txBody>
      </p:sp>
    </p:spTree>
    <p:extLst>
      <p:ext uri="{BB962C8B-B14F-4D97-AF65-F5344CB8AC3E}">
        <p14:creationId xmlns:p14="http://schemas.microsoft.com/office/powerpoint/2010/main" val="2188283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CA6D5D-C3EF-41CF-A203-7E84FC0C4297}" type="slidenum">
              <a:rPr kumimoji="1" lang="ja-JP" altLang="en-US" smtClean="0"/>
              <a:t>9</a:t>
            </a:fld>
            <a:endParaRPr kumimoji="1" lang="ja-JP" altLang="en-US"/>
          </a:p>
        </p:txBody>
      </p:sp>
    </p:spTree>
    <p:extLst>
      <p:ext uri="{BB962C8B-B14F-4D97-AF65-F5344CB8AC3E}">
        <p14:creationId xmlns:p14="http://schemas.microsoft.com/office/powerpoint/2010/main" val="20499644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CA6D5D-C3EF-41CF-A203-7E84FC0C4297}" type="slidenum">
              <a:rPr kumimoji="1" lang="ja-JP" altLang="en-US" smtClean="0"/>
              <a:t>10</a:t>
            </a:fld>
            <a:endParaRPr kumimoji="1" lang="ja-JP" altLang="en-US"/>
          </a:p>
        </p:txBody>
      </p:sp>
    </p:spTree>
    <p:extLst>
      <p:ext uri="{BB962C8B-B14F-4D97-AF65-F5344CB8AC3E}">
        <p14:creationId xmlns:p14="http://schemas.microsoft.com/office/powerpoint/2010/main" val="20499644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BCA6D5D-C3EF-41CF-A203-7E84FC0C4297}" type="slidenum">
              <a:rPr kumimoji="1" lang="ja-JP" altLang="en-US" smtClean="0"/>
              <a:t>11</a:t>
            </a:fld>
            <a:endParaRPr kumimoji="1" lang="ja-JP" altLang="en-US"/>
          </a:p>
        </p:txBody>
      </p:sp>
    </p:spTree>
    <p:extLst>
      <p:ext uri="{BB962C8B-B14F-4D97-AF65-F5344CB8AC3E}">
        <p14:creationId xmlns:p14="http://schemas.microsoft.com/office/powerpoint/2010/main" val="2583055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1691161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3588431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281160" y="384494"/>
            <a:ext cx="2880360"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40080" y="384494"/>
            <a:ext cx="8427720"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924937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5376768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41178855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400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507480" y="2240281"/>
            <a:ext cx="5654040"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9666235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6050379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450843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40883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77359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509203" y="857885"/>
            <a:ext cx="768096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32B70B4-001B-4ED1-BBA1-BD4333E56250}" type="datetimeFigureOut">
              <a:rPr kumimoji="1" lang="ja-JP" altLang="en-US" smtClean="0"/>
              <a:t>2017/6/7</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3022119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40080" y="384493"/>
            <a:ext cx="11521440" cy="1600200"/>
          </a:xfrm>
          <a:prstGeom prst="rect">
            <a:avLst/>
          </a:prstGeom>
        </p:spPr>
        <p:txBody>
          <a:bodyPr vert="horz" lIns="128016" tIns="64008" rIns="128016" bIns="64008"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40080" y="2240281"/>
            <a:ext cx="11521440" cy="6336348"/>
          </a:xfrm>
          <a:prstGeom prst="rect">
            <a:avLst/>
          </a:prstGeom>
        </p:spPr>
        <p:txBody>
          <a:bodyPr vert="horz" lIns="128016" tIns="64008" rIns="128016" bIns="64008"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40080" y="8898891"/>
            <a:ext cx="2987040"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132B70B4-001B-4ED1-BBA1-BD4333E56250}" type="datetimeFigureOut">
              <a:rPr kumimoji="1" lang="ja-JP" altLang="en-US" smtClean="0"/>
              <a:t>2017/6/7</a:t>
            </a:fld>
            <a:endParaRPr kumimoji="1" lang="ja-JP" altLang="en-US"/>
          </a:p>
        </p:txBody>
      </p:sp>
      <p:sp>
        <p:nvSpPr>
          <p:cNvPr id="5" name="フッター プレースホルダー 4"/>
          <p:cNvSpPr>
            <a:spLocks noGrp="1"/>
          </p:cNvSpPr>
          <p:nvPr>
            <p:ph type="ftr" sz="quarter" idx="3"/>
          </p:nvPr>
        </p:nvSpPr>
        <p:spPr>
          <a:xfrm>
            <a:off x="4373880" y="8898891"/>
            <a:ext cx="4053840"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174480" y="8898891"/>
            <a:ext cx="2987040"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8159DC74-970D-4DF8-B9D4-640D883DB434}" type="slidenum">
              <a:rPr kumimoji="1" lang="ja-JP" altLang="en-US" smtClean="0"/>
              <a:t>‹#›</a:t>
            </a:fld>
            <a:endParaRPr kumimoji="1" lang="ja-JP" altLang="en-US"/>
          </a:p>
        </p:txBody>
      </p:sp>
    </p:spTree>
    <p:extLst>
      <p:ext uri="{BB962C8B-B14F-4D97-AF65-F5344CB8AC3E}">
        <p14:creationId xmlns:p14="http://schemas.microsoft.com/office/powerpoint/2010/main" val="21684500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microsoft.com/office/2007/relationships/hdphoto" Target="../media/hdphoto1.wdp"/><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microsoft.com/office/2007/relationships/hdphoto" Target="../media/hdphoto1.wdp"/><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568152" y="1128192"/>
            <a:ext cx="11737304" cy="1512168"/>
          </a:xfrm>
          <a:prstGeom prst="rect">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712168" y="1056184"/>
            <a:ext cx="11521440" cy="1600200"/>
          </a:xfrm>
        </p:spPr>
        <p:txBody>
          <a:bodyPr>
            <a:normAutofit/>
          </a:bodyPr>
          <a:lstStyle/>
          <a:p>
            <a:r>
              <a:rPr kumimoji="1" lang="ja-JP" altLang="en-US" sz="6000" b="1" dirty="0" smtClean="0">
                <a:solidFill>
                  <a:schemeClr val="bg1"/>
                </a:solidFill>
              </a:rPr>
              <a:t>平成</a:t>
            </a:r>
            <a:r>
              <a:rPr kumimoji="1" lang="en-US" altLang="ja-JP" sz="6000" b="1" dirty="0" smtClean="0">
                <a:solidFill>
                  <a:schemeClr val="bg1"/>
                </a:solidFill>
              </a:rPr>
              <a:t>29</a:t>
            </a:r>
            <a:r>
              <a:rPr kumimoji="1" lang="ja-JP" altLang="en-US" sz="6000" b="1" dirty="0" smtClean="0">
                <a:solidFill>
                  <a:schemeClr val="bg1"/>
                </a:solidFill>
              </a:rPr>
              <a:t>年度　事業実施計画</a:t>
            </a:r>
            <a:endParaRPr kumimoji="1" lang="ja-JP" altLang="en-US" sz="6000" b="1" dirty="0">
              <a:solidFill>
                <a:schemeClr val="bg1"/>
              </a:solidFill>
            </a:endParaRPr>
          </a:p>
        </p:txBody>
      </p:sp>
      <p:sp>
        <p:nvSpPr>
          <p:cNvPr id="7" name="スライド番号プレースホルダー 4"/>
          <p:cNvSpPr>
            <a:spLocks noGrp="1"/>
          </p:cNvSpPr>
          <p:nvPr>
            <p:ph type="sldNum" sz="quarter" idx="12"/>
          </p:nvPr>
        </p:nvSpPr>
        <p:spPr>
          <a:xfrm>
            <a:off x="9894480" y="9049072"/>
            <a:ext cx="2987040" cy="511175"/>
          </a:xfrm>
        </p:spPr>
        <p:txBody>
          <a:bodyPr/>
          <a:lstStyle/>
          <a:p>
            <a:fld id="{8159DC74-970D-4DF8-B9D4-640D883DB434}" type="slidenum">
              <a:rPr kumimoji="1"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a:t>
            </a:fld>
            <a:endParaRPr kumimoji="1" lang="ja-JP" altLang="en-US" sz="2200" b="1">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円/楕円 4"/>
          <p:cNvSpPr/>
          <p:nvPr/>
        </p:nvSpPr>
        <p:spPr>
          <a:xfrm>
            <a:off x="2180282" y="3000400"/>
            <a:ext cx="8252314" cy="4392488"/>
          </a:xfrm>
          <a:prstGeom prst="ellipse">
            <a:avLst/>
          </a:prstGeom>
          <a:ln w="47625"/>
        </p:spPr>
        <p:style>
          <a:lnRef idx="2">
            <a:schemeClr val="accent6"/>
          </a:lnRef>
          <a:fillRef idx="1">
            <a:schemeClr val="lt1"/>
          </a:fillRef>
          <a:effectRef idx="0">
            <a:schemeClr val="accent6"/>
          </a:effectRef>
          <a:fontRef idx="minor">
            <a:schemeClr val="dk1"/>
          </a:fontRef>
        </p:style>
        <p:txBody>
          <a:bodyPr lIns="65306" tIns="32653" rIns="65306" bIns="32653"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テキスト ボックス 7"/>
          <p:cNvSpPr txBox="1"/>
          <p:nvPr/>
        </p:nvSpPr>
        <p:spPr>
          <a:xfrm>
            <a:off x="3186210" y="3167285"/>
            <a:ext cx="6382942" cy="619942"/>
          </a:xfrm>
          <a:prstGeom prst="rect">
            <a:avLst/>
          </a:prstGeom>
          <a:noFill/>
        </p:spPr>
        <p:txBody>
          <a:bodyPr wrap="square" lIns="65306" tIns="32653" rIns="65306" bIns="32653" rtlCol="0">
            <a:spAutoFit/>
          </a:bodyPr>
          <a:lstStyle/>
          <a:p>
            <a:pPr algn="ctr"/>
            <a:r>
              <a:rPr kumimoji="1" lang="ja-JP" altLang="en-US" sz="3600" b="1" dirty="0" smtClean="0">
                <a:latin typeface="Meiryo UI" panose="020B0604030504040204" pitchFamily="50" charset="-128"/>
                <a:ea typeface="Meiryo UI" panose="020B0604030504040204" pitchFamily="50" charset="-128"/>
                <a:cs typeface="Meiryo UI" panose="020B0604030504040204" pitchFamily="50" charset="-128"/>
              </a:rPr>
              <a:t>大阪人材確保推進会議</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テキスト ボックス 8"/>
          <p:cNvSpPr txBox="1"/>
          <p:nvPr/>
        </p:nvSpPr>
        <p:spPr>
          <a:xfrm>
            <a:off x="4662321" y="3643211"/>
            <a:ext cx="3394663" cy="435276"/>
          </a:xfrm>
          <a:prstGeom prst="rect">
            <a:avLst/>
          </a:prstGeom>
          <a:noFill/>
        </p:spPr>
        <p:txBody>
          <a:bodyPr wrap="square" lIns="65306" tIns="32653" rIns="65306" bIns="32653" rtlCol="0">
            <a:spAutoFit/>
          </a:bodyPr>
          <a:lstStyle/>
          <a:p>
            <a:pPr 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ミ　ッ　シ　ョ　ン</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0" name="直線コネクタ 9"/>
          <p:cNvCxnSpPr/>
          <p:nvPr/>
        </p:nvCxnSpPr>
        <p:spPr>
          <a:xfrm>
            <a:off x="6400800" y="5069502"/>
            <a:ext cx="0" cy="11692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p:cNvCxnSpPr/>
          <p:nvPr/>
        </p:nvCxnSpPr>
        <p:spPr>
          <a:xfrm>
            <a:off x="4075169" y="5736975"/>
            <a:ext cx="4805662" cy="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正方形/長方形 12"/>
          <p:cNvSpPr/>
          <p:nvPr/>
        </p:nvSpPr>
        <p:spPr>
          <a:xfrm>
            <a:off x="3258218" y="6247561"/>
            <a:ext cx="1633902" cy="531707"/>
          </a:xfrm>
          <a:prstGeom prst="rect">
            <a:avLst/>
          </a:prstGeom>
        </p:spPr>
        <p:style>
          <a:lnRef idx="2">
            <a:schemeClr val="accent6"/>
          </a:lnRef>
          <a:fillRef idx="1">
            <a:schemeClr val="lt1"/>
          </a:fillRef>
          <a:effectRef idx="0">
            <a:schemeClr val="accent6"/>
          </a:effectRef>
          <a:fontRef idx="minor">
            <a:schemeClr val="dk1"/>
          </a:fontRef>
        </p:style>
        <p:txBody>
          <a:bodyPr lIns="65306" tIns="32653" rIns="65306" bIns="32653" rtlCol="0" anchor="ctr"/>
          <a:lstStyle/>
          <a:p>
            <a:pPr algn="ctr"/>
            <a:r>
              <a:rPr lang="ja-JP" altLang="en-US" sz="2400" dirty="0">
                <a:latin typeface="Meiryo UI" panose="020B0604030504040204" pitchFamily="50" charset="-128"/>
                <a:ea typeface="Meiryo UI" panose="020B0604030504040204" pitchFamily="50" charset="-128"/>
                <a:cs typeface="Meiryo UI" panose="020B0604030504040204" pitchFamily="50" charset="-128"/>
              </a:rPr>
              <a:t>製造業</a:t>
            </a:r>
          </a:p>
        </p:txBody>
      </p:sp>
      <p:sp>
        <p:nvSpPr>
          <p:cNvPr id="14" name="正方形/長方形 13"/>
          <p:cNvSpPr/>
          <p:nvPr/>
        </p:nvSpPr>
        <p:spPr>
          <a:xfrm>
            <a:off x="5498956" y="6223353"/>
            <a:ext cx="1803688" cy="567256"/>
          </a:xfrm>
          <a:prstGeom prst="rect">
            <a:avLst/>
          </a:prstGeom>
        </p:spPr>
        <p:style>
          <a:lnRef idx="2">
            <a:schemeClr val="accent6"/>
          </a:lnRef>
          <a:fillRef idx="1">
            <a:schemeClr val="lt1"/>
          </a:fillRef>
          <a:effectRef idx="0">
            <a:schemeClr val="accent6"/>
          </a:effectRef>
          <a:fontRef idx="minor">
            <a:schemeClr val="dk1"/>
          </a:fontRef>
        </p:style>
        <p:txBody>
          <a:bodyPr lIns="65306" tIns="32653" rIns="65306" bIns="32653" rtlCol="0" anchor="ctr"/>
          <a:lstStyle/>
          <a:p>
            <a:pPr algn="ctr"/>
            <a:r>
              <a:rPr lang="ja-JP" altLang="en-US" sz="2400" dirty="0">
                <a:latin typeface="Meiryo UI" panose="020B0604030504040204" pitchFamily="50" charset="-128"/>
                <a:ea typeface="Meiryo UI" panose="020B0604030504040204" pitchFamily="50" charset="-128"/>
                <a:cs typeface="Meiryo UI" panose="020B0604030504040204" pitchFamily="50" charset="-128"/>
              </a:rPr>
              <a:t>運輸業</a:t>
            </a:r>
          </a:p>
        </p:txBody>
      </p:sp>
      <p:sp>
        <p:nvSpPr>
          <p:cNvPr id="15" name="正方形/長方形 14"/>
          <p:cNvSpPr/>
          <p:nvPr/>
        </p:nvSpPr>
        <p:spPr>
          <a:xfrm>
            <a:off x="7984976" y="6212012"/>
            <a:ext cx="1656184" cy="567256"/>
          </a:xfrm>
          <a:prstGeom prst="rect">
            <a:avLst/>
          </a:prstGeom>
        </p:spPr>
        <p:style>
          <a:lnRef idx="2">
            <a:schemeClr val="accent6"/>
          </a:lnRef>
          <a:fillRef idx="1">
            <a:schemeClr val="lt1"/>
          </a:fillRef>
          <a:effectRef idx="0">
            <a:schemeClr val="accent6"/>
          </a:effectRef>
          <a:fontRef idx="minor">
            <a:schemeClr val="dk1"/>
          </a:fontRef>
        </p:style>
        <p:txBody>
          <a:bodyPr lIns="65306" tIns="32653" rIns="65306" bIns="32653" rtlCol="0" anchor="ctr"/>
          <a:lstStyle/>
          <a:p>
            <a:pPr algn="ctr"/>
            <a:r>
              <a:rPr lang="ja-JP" altLang="en-US" sz="2400" dirty="0">
                <a:latin typeface="Meiryo UI" panose="020B0604030504040204" pitchFamily="50" charset="-128"/>
                <a:ea typeface="Meiryo UI" panose="020B0604030504040204" pitchFamily="50" charset="-128"/>
                <a:cs typeface="Meiryo UI" panose="020B0604030504040204" pitchFamily="50" charset="-128"/>
              </a:rPr>
              <a:t>建設業</a:t>
            </a:r>
          </a:p>
        </p:txBody>
      </p:sp>
      <p:sp>
        <p:nvSpPr>
          <p:cNvPr id="16" name="円/楕円 15"/>
          <p:cNvSpPr/>
          <p:nvPr/>
        </p:nvSpPr>
        <p:spPr>
          <a:xfrm>
            <a:off x="3895806" y="4006479"/>
            <a:ext cx="1672582" cy="1616238"/>
          </a:xfrm>
          <a:prstGeom prst="ellipse">
            <a:avLst/>
          </a:prstGeom>
          <a:solidFill>
            <a:schemeClr val="accent6"/>
          </a:solidFill>
        </p:spPr>
        <p:style>
          <a:lnRef idx="2">
            <a:schemeClr val="accent6"/>
          </a:lnRef>
          <a:fillRef idx="1">
            <a:schemeClr val="lt1"/>
          </a:fillRef>
          <a:effectRef idx="0">
            <a:schemeClr val="accent6"/>
          </a:effectRef>
          <a:fontRef idx="minor">
            <a:schemeClr val="dk1"/>
          </a:fontRef>
        </p:style>
        <p:txBody>
          <a:bodyPr lIns="65306" tIns="32653" rIns="65306" bIns="32653"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3880520" y="4366519"/>
            <a:ext cx="1703154" cy="496831"/>
          </a:xfrm>
          <a:prstGeom prst="rect">
            <a:avLst/>
          </a:prstGeom>
          <a:solidFill>
            <a:schemeClr val="lt1"/>
          </a:solidFill>
        </p:spPr>
        <p:txBody>
          <a:bodyPr wrap="square" lIns="65306" tIns="32653" rIns="65306" bIns="32653" rtlCol="0">
            <a:spAutoFit/>
          </a:bodyPr>
          <a:lstStyle/>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業界の</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イメージアップ</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正方形/長方形 17"/>
          <p:cNvSpPr/>
          <p:nvPr/>
        </p:nvSpPr>
        <p:spPr>
          <a:xfrm>
            <a:off x="10037280" y="4433464"/>
            <a:ext cx="684000" cy="1632401"/>
          </a:xfrm>
          <a:prstGeom prst="rect">
            <a:avLst/>
          </a:prstGeom>
          <a:ln w="15875" cmpd="dbl">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vert="eaVert" lIns="65306" tIns="32653" rIns="65306" bIns="32653" rtlCol="0" anchor="ctr"/>
          <a:lstStyle/>
          <a:p>
            <a:pPr algn="ct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業界団体</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2044392" y="4510535"/>
            <a:ext cx="684000" cy="1632401"/>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vert="eaVert" lIns="65306" tIns="32653" rIns="65306" bIns="32653" rtlCol="0" anchor="ctr"/>
          <a:lstStyle/>
          <a:p>
            <a:pPr algn="ct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協力</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企業・</a:t>
            </a:r>
            <a:endParaRPr lang="en-US" altLang="ja-JP" sz="20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団体</a:t>
            </a:r>
            <a:endParaRPr lang="ja-JP" altLang="en-US"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5384414" y="7032976"/>
            <a:ext cx="2012025" cy="791960"/>
          </a:xfrm>
          <a:prstGeom prst="rect">
            <a:avLst/>
          </a:prstGeom>
          <a:ln>
            <a:solidFill>
              <a:schemeClr val="tx1">
                <a:lumMod val="65000"/>
                <a:lumOff val="35000"/>
              </a:schemeClr>
            </a:solidFill>
          </a:ln>
        </p:spPr>
        <p:style>
          <a:lnRef idx="2">
            <a:schemeClr val="accent6"/>
          </a:lnRef>
          <a:fillRef idx="1">
            <a:schemeClr val="lt1"/>
          </a:fillRef>
          <a:effectRef idx="0">
            <a:schemeClr val="accent6"/>
          </a:effectRef>
          <a:fontRef idx="minor">
            <a:schemeClr val="dk1"/>
          </a:fontRef>
        </p:style>
        <p:txBody>
          <a:bodyPr vert="horz" lIns="65306" tIns="32653" rIns="65306" bIns="32653" rtlCol="0" anchor="ctr"/>
          <a:lstStyle/>
          <a:p>
            <a:pPr algn="ct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行政機関</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4024536" y="4870575"/>
            <a:ext cx="1584176" cy="461665"/>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・職場の環境整備</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・業界の魅力発信</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6" name="直線コネクタ 35"/>
          <p:cNvCxnSpPr>
            <a:stCxn id="13" idx="0"/>
          </p:cNvCxnSpPr>
          <p:nvPr/>
        </p:nvCxnSpPr>
        <p:spPr>
          <a:xfrm flipV="1">
            <a:off x="4075169" y="5736977"/>
            <a:ext cx="0" cy="51058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p:cNvCxnSpPr/>
          <p:nvPr/>
        </p:nvCxnSpPr>
        <p:spPr>
          <a:xfrm flipV="1">
            <a:off x="8849072" y="5736975"/>
            <a:ext cx="0" cy="4297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円/楕円 43"/>
          <p:cNvSpPr/>
          <p:nvPr/>
        </p:nvSpPr>
        <p:spPr>
          <a:xfrm>
            <a:off x="7192963" y="4006479"/>
            <a:ext cx="1672582" cy="1616238"/>
          </a:xfrm>
          <a:prstGeom prst="ellipse">
            <a:avLst/>
          </a:prstGeom>
          <a:solidFill>
            <a:schemeClr val="accent6"/>
          </a:solidFill>
        </p:spPr>
        <p:style>
          <a:lnRef idx="2">
            <a:schemeClr val="accent6"/>
          </a:lnRef>
          <a:fillRef idx="1">
            <a:schemeClr val="lt1"/>
          </a:fillRef>
          <a:effectRef idx="0">
            <a:schemeClr val="accent6"/>
          </a:effectRef>
          <a:fontRef idx="minor">
            <a:schemeClr val="dk1"/>
          </a:fontRef>
        </p:style>
        <p:txBody>
          <a:bodyPr lIns="65306" tIns="32653" rIns="65306" bIns="32653"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7177677" y="4366519"/>
            <a:ext cx="1703154" cy="504577"/>
          </a:xfrm>
          <a:prstGeom prst="rect">
            <a:avLst/>
          </a:prstGeom>
          <a:solidFill>
            <a:schemeClr val="lt1"/>
          </a:solidFill>
        </p:spPr>
        <p:txBody>
          <a:bodyPr wrap="square" lIns="65306" tIns="32653" rIns="65306" bIns="32653" rtlCol="0" anchor="ctr" anchorCtr="1">
            <a:noAutofit/>
          </a:bodyP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雇用促進</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7421986" y="4943744"/>
            <a:ext cx="1584176" cy="276999"/>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・人材確保</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タイトル 1"/>
          <p:cNvSpPr txBox="1">
            <a:spLocks/>
          </p:cNvSpPr>
          <p:nvPr/>
        </p:nvSpPr>
        <p:spPr>
          <a:xfrm>
            <a:off x="481657" y="4510535"/>
            <a:ext cx="1562736" cy="1632402"/>
          </a:xfrm>
          <a:prstGeom prst="rect">
            <a:avLst/>
          </a:prstGeom>
          <a:solidFill>
            <a:schemeClr val="lt1"/>
          </a:solidFill>
          <a:ln w="25400">
            <a:solidFill>
              <a:srgbClr val="CC6600"/>
            </a:solidFill>
          </a:ln>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481657" y="4680391"/>
            <a:ext cx="2030711" cy="120032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●知見を活かした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アドバイス</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広報ＰＲの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連携</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●取組みに積極的な</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モデル企業の推薦</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等</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タイトル 1"/>
          <p:cNvSpPr txBox="1">
            <a:spLocks/>
          </p:cNvSpPr>
          <p:nvPr/>
        </p:nvSpPr>
        <p:spPr>
          <a:xfrm>
            <a:off x="10721280" y="4433463"/>
            <a:ext cx="1553881" cy="1632401"/>
          </a:xfrm>
          <a:prstGeom prst="rect">
            <a:avLst/>
          </a:prstGeom>
          <a:solidFill>
            <a:schemeClr val="lt1"/>
          </a:solidFill>
          <a:ln w="25400">
            <a:solidFill>
              <a:srgbClr val="CC6600"/>
            </a:solidFill>
          </a:ln>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テキスト ボックス 31"/>
          <p:cNvSpPr txBox="1"/>
          <p:nvPr/>
        </p:nvSpPr>
        <p:spPr>
          <a:xfrm>
            <a:off x="10720521" y="4711055"/>
            <a:ext cx="1872967" cy="1015663"/>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●取組みに積極的</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企業</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推薦</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●業界の魅力発信</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広報ＰＲの連携　</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等</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5162434" y="8525805"/>
            <a:ext cx="3168352" cy="338554"/>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．スケジュール（計画）</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タイトル 1"/>
          <p:cNvSpPr txBox="1">
            <a:spLocks/>
          </p:cNvSpPr>
          <p:nvPr/>
        </p:nvSpPr>
        <p:spPr>
          <a:xfrm>
            <a:off x="813695" y="7751950"/>
            <a:ext cx="11491761" cy="1729170"/>
          </a:xfrm>
          <a:prstGeom prst="rect">
            <a:avLst/>
          </a:prstGeom>
          <a:solidFill>
            <a:schemeClr val="lt1"/>
          </a:solidFill>
          <a:ln w="25400">
            <a:solidFill>
              <a:srgbClr val="CC6600"/>
            </a:solidFill>
          </a:ln>
        </p:spPr>
        <p:txBody>
          <a:bodyPr vert="horz" lIns="91440" tIns="45720" rIns="91440" bIns="45720" rtlCol="0" anchor="t" anchorCtr="0">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タイトル 1"/>
          <p:cNvSpPr txBox="1">
            <a:spLocks/>
          </p:cNvSpPr>
          <p:nvPr/>
        </p:nvSpPr>
        <p:spPr>
          <a:xfrm>
            <a:off x="6269389" y="7909570"/>
            <a:ext cx="5832648" cy="1404597"/>
          </a:xfrm>
          <a:prstGeom prst="rect">
            <a:avLst/>
          </a:prstGeom>
          <a:noFill/>
          <a:ln w="25400">
            <a:solidFill>
              <a:schemeClr val="accent1"/>
            </a:solidFill>
          </a:ln>
        </p:spPr>
        <p:txBody>
          <a:bodyPr vert="horz" lIns="91440" tIns="45720" rIns="91440" bIns="45720"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lgn="l"/>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政策企画部、府民文化部、健康医療部、都市整備部、住宅まちづくり部、教育庁、商工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労働部</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1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50" dirty="0" smtClean="0">
                <a:latin typeface="Meiryo UI" panose="020B0604030504040204" pitchFamily="50" charset="-128"/>
                <a:ea typeface="Meiryo UI" panose="020B0604030504040204" pitchFamily="50" charset="-128"/>
                <a:cs typeface="Meiryo UI" panose="020B0604030504040204" pitchFamily="50" charset="-128"/>
              </a:rPr>
              <a:t>庁内担当課長会議設置</a:t>
            </a:r>
            <a:endParaRPr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lang="en-US" altLang="ja-JP" sz="1150"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テキスト ボックス 38"/>
          <p:cNvSpPr txBox="1"/>
          <p:nvPr/>
        </p:nvSpPr>
        <p:spPr>
          <a:xfrm>
            <a:off x="8755033" y="7909570"/>
            <a:ext cx="1009888" cy="307777"/>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大阪府</a:t>
            </a:r>
            <a:endParaRPr kumimoji="1"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正方形/長方形 40"/>
          <p:cNvSpPr/>
          <p:nvPr/>
        </p:nvSpPr>
        <p:spPr>
          <a:xfrm>
            <a:off x="928192" y="7896944"/>
            <a:ext cx="3046030" cy="1417223"/>
          </a:xfrm>
          <a:prstGeom prst="rect">
            <a:avLst/>
          </a:prstGeom>
          <a:solidFill>
            <a:schemeClr val="bg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●大阪働き方改革推進会議における取組み</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ワークショップの開催</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「働き方・休み方改善</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コンサルタント」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による相談、企業訪問　等</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労働時間設定改善に</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係る支援</a:t>
            </a:r>
            <a:endParaRPr lang="ja-JP" altLang="en-US" sz="11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タイトル 1"/>
          <p:cNvSpPr txBox="1">
            <a:spLocks/>
          </p:cNvSpPr>
          <p:nvPr/>
        </p:nvSpPr>
        <p:spPr>
          <a:xfrm>
            <a:off x="1102149" y="7940348"/>
            <a:ext cx="2517806" cy="297673"/>
          </a:xfrm>
          <a:prstGeom prst="rect">
            <a:avLst/>
          </a:prstGeom>
          <a:noFill/>
          <a:ln w="25400">
            <a:noFill/>
          </a:ln>
        </p:spPr>
        <p:txBody>
          <a:bodyPr vert="horz" lIns="91440" tIns="45720" rIns="91440" bIns="45720" rtlCol="0" anchor="ctr">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大阪労働局</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6330754" y="7940348"/>
            <a:ext cx="1613959" cy="276999"/>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担当課</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テキスト ボックス 46"/>
          <p:cNvSpPr txBox="1"/>
          <p:nvPr/>
        </p:nvSpPr>
        <p:spPr>
          <a:xfrm>
            <a:off x="4300759" y="7943792"/>
            <a:ext cx="1874762" cy="738664"/>
          </a:xfrm>
          <a:prstGeom prst="rect">
            <a:avLst/>
          </a:prstGeom>
          <a:noFill/>
        </p:spPr>
        <p:txBody>
          <a:bodyPr wrap="square" rtlCol="0">
            <a:spAutoFit/>
          </a:bodyPr>
          <a:lstStyle/>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近畿運輸局</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近畿経済産業局</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　近畿地方</a:t>
            </a:r>
            <a:r>
              <a:rPr kumimoji="1" lang="ja-JP" altLang="en-US" sz="1400" dirty="0">
                <a:latin typeface="Meiryo UI" panose="020B0604030504040204" pitchFamily="50" charset="-128"/>
                <a:ea typeface="Meiryo UI" panose="020B0604030504040204" pitchFamily="50" charset="-128"/>
                <a:cs typeface="Meiryo UI" panose="020B0604030504040204" pitchFamily="50" charset="-128"/>
              </a:rPr>
              <a:t>整備局</a:t>
            </a:r>
          </a:p>
        </p:txBody>
      </p:sp>
      <p:sp>
        <p:nvSpPr>
          <p:cNvPr id="48" name="テキスト ボックス 47"/>
          <p:cNvSpPr txBox="1"/>
          <p:nvPr/>
        </p:nvSpPr>
        <p:spPr>
          <a:xfrm>
            <a:off x="4269409" y="8852503"/>
            <a:ext cx="2155694" cy="276999"/>
          </a:xfrm>
          <a:prstGeom prst="rect">
            <a:avLst/>
          </a:prstGeom>
          <a:noFill/>
        </p:spPr>
        <p:txBody>
          <a:bodyPr wrap="square" rtlCol="0">
            <a:spAutoFit/>
          </a:bodyPr>
          <a:lstStyle/>
          <a:p>
            <a:r>
              <a:rPr lang="ja-JP" altLang="en-US" sz="12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広報</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ＰＲ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連携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4316059" y="7896944"/>
            <a:ext cx="1782574" cy="1417223"/>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0" name="テキスト ボックス 49"/>
          <p:cNvSpPr txBox="1"/>
          <p:nvPr/>
        </p:nvSpPr>
        <p:spPr>
          <a:xfrm>
            <a:off x="6305917" y="8483170"/>
            <a:ext cx="5755104" cy="830997"/>
          </a:xfrm>
          <a:prstGeom prst="rect">
            <a:avLst/>
          </a:prstGeom>
          <a:noFill/>
        </p:spPr>
        <p:txBody>
          <a:bodyPr wrap="squar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●業界推薦を受けた取組みに積極的な企業の魅力向上</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●業界・企業の魅力を発信</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●求職者の職種志向の転換を促す就職支援を実施</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大阪府の開発した「就職可能性</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診断」と職場体験を組み合わせた新たなカウンセリング手法による就職支援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等</a:t>
            </a: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0583559" y="213792"/>
            <a:ext cx="1566136" cy="77038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b="1" dirty="0" smtClean="0"/>
              <a:t>資料２</a:t>
            </a:r>
            <a:endParaRPr kumimoji="1" lang="ja-JP" altLang="en-US" b="1" dirty="0"/>
          </a:p>
        </p:txBody>
      </p:sp>
    </p:spTree>
    <p:extLst>
      <p:ext uri="{BB962C8B-B14F-4D97-AF65-F5344CB8AC3E}">
        <p14:creationId xmlns:p14="http://schemas.microsoft.com/office/powerpoint/2010/main" val="19783096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02576" y="1407001"/>
            <a:ext cx="11625408" cy="647898"/>
          </a:xfrm>
        </p:spPr>
        <p:txBody>
          <a:bodyPr anchor="t" anchorCtr="0">
            <a:noAutofit/>
          </a:bodyPr>
          <a:lstStyle/>
          <a:p>
            <a:pPr algn="l"/>
            <a:r>
              <a:rPr lang="ja-JP" altLang="en-US" sz="2400" b="1" u="sng" dirty="0" smtClean="0">
                <a:latin typeface="Meiryo UI" panose="020B0604030504040204" pitchFamily="50" charset="-128"/>
                <a:ea typeface="Meiryo UI" panose="020B0604030504040204" pitchFamily="50" charset="-128"/>
                <a:cs typeface="Meiryo UI" panose="020B0604030504040204" pitchFamily="50" charset="-128"/>
              </a:rPr>
              <a:t>“社員の魅力向上”</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による業界・企業の雇用促進</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楕円 13"/>
          <p:cNvSpPr>
            <a:spLocks noChangeAspect="1"/>
          </p:cNvSpPr>
          <p:nvPr/>
        </p:nvSpPr>
        <p:spPr>
          <a:xfrm>
            <a:off x="549222" y="3640659"/>
            <a:ext cx="1663200" cy="16632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endParaRPr>
          </a:p>
        </p:txBody>
      </p:sp>
      <p:sp>
        <p:nvSpPr>
          <p:cNvPr id="15" name="楕円 14"/>
          <p:cNvSpPr>
            <a:spLocks noChangeAspect="1"/>
          </p:cNvSpPr>
          <p:nvPr/>
        </p:nvSpPr>
        <p:spPr>
          <a:xfrm>
            <a:off x="598003" y="4864397"/>
            <a:ext cx="1663200" cy="16632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endParaRPr>
          </a:p>
        </p:txBody>
      </p:sp>
      <p:sp>
        <p:nvSpPr>
          <p:cNvPr id="16" name="テキスト ボックス 15"/>
          <p:cNvSpPr txBox="1"/>
          <p:nvPr/>
        </p:nvSpPr>
        <p:spPr>
          <a:xfrm>
            <a:off x="661603" y="5319610"/>
            <a:ext cx="1634741" cy="1052596"/>
          </a:xfrm>
          <a:prstGeom prst="rect">
            <a:avLst/>
          </a:prstGeom>
          <a:noFill/>
        </p:spPr>
        <p:txBody>
          <a:bodyPr wrap="square" lIns="128016" tIns="64008" rIns="128016" bIns="64008"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企業</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啓発</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社員の定着化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・戦力化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・魅力化</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201892" y="4799055"/>
            <a:ext cx="1027974" cy="590931"/>
          </a:xfrm>
          <a:prstGeom prst="rect">
            <a:avLst/>
          </a:prstGeom>
          <a:noFill/>
        </p:spPr>
        <p:txBody>
          <a:bodyPr wrap="non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人材の</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志向</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拡大</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楕円 17"/>
          <p:cNvSpPr>
            <a:spLocks noChangeAspect="1"/>
          </p:cNvSpPr>
          <p:nvPr/>
        </p:nvSpPr>
        <p:spPr>
          <a:xfrm>
            <a:off x="1583607" y="4133898"/>
            <a:ext cx="1663200" cy="16632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endParaRPr>
          </a:p>
        </p:txBody>
      </p:sp>
      <p:sp>
        <p:nvSpPr>
          <p:cNvPr id="19" name="テキスト ボックス 18"/>
          <p:cNvSpPr txBox="1"/>
          <p:nvPr/>
        </p:nvSpPr>
        <p:spPr>
          <a:xfrm>
            <a:off x="692306" y="3807442"/>
            <a:ext cx="1027974" cy="590931"/>
          </a:xfrm>
          <a:prstGeom prst="rect">
            <a:avLst/>
          </a:prstGeom>
          <a:noFill/>
        </p:spPr>
        <p:txBody>
          <a:bodyPr wrap="non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人材理解</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魅力開発</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楕円 19"/>
          <p:cNvSpPr/>
          <p:nvPr/>
        </p:nvSpPr>
        <p:spPr>
          <a:xfrm>
            <a:off x="1351454" y="4553707"/>
            <a:ext cx="458787" cy="46448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p>
        </p:txBody>
      </p:sp>
      <p:pic>
        <p:nvPicPr>
          <p:cNvPr id="21" name="Picture 2" descr="クリックすると新しいウィンドウで開きます"/>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95806" y="4388908"/>
            <a:ext cx="1065226" cy="1049675"/>
          </a:xfrm>
          <a:prstGeom prst="rect">
            <a:avLst/>
          </a:prstGeom>
          <a:noFill/>
          <a:extLst>
            <a:ext uri="{909E8E84-426E-40DD-AFC4-6F175D3DCCD1}">
              <a14:hiddenFill xmlns:a14="http://schemas.microsoft.com/office/drawing/2010/main">
                <a:solidFill>
                  <a:srgbClr val="FFFFFF"/>
                </a:solidFill>
              </a14:hiddenFill>
            </a:ext>
          </a:extLst>
        </p:spPr>
      </p:pic>
      <p:sp>
        <p:nvSpPr>
          <p:cNvPr id="24" name="四角形: 角を丸くする 23"/>
          <p:cNvSpPr/>
          <p:nvPr/>
        </p:nvSpPr>
        <p:spPr>
          <a:xfrm>
            <a:off x="153120" y="6553084"/>
            <a:ext cx="3511375" cy="2701306"/>
          </a:xfrm>
          <a:prstGeom prst="roundRect">
            <a:avLst>
              <a:gd name="adj" fmla="val 7880"/>
            </a:avLst>
          </a:prstGeom>
          <a:no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25" name="テキスト ボックス 24"/>
          <p:cNvSpPr txBox="1"/>
          <p:nvPr/>
        </p:nvSpPr>
        <p:spPr>
          <a:xfrm>
            <a:off x="212803" y="6585967"/>
            <a:ext cx="3362664" cy="2668423"/>
          </a:xfrm>
          <a:prstGeom prst="rect">
            <a:avLst/>
          </a:prstGeom>
          <a:noFill/>
        </p:spPr>
        <p:txBody>
          <a:bodyPr wrap="square" lIns="128016" tIns="64008" rIns="128016" bIns="64008" rtlCol="0">
            <a:spAutoFit/>
          </a:bodyPr>
          <a:lstStyle/>
          <a:p>
            <a:r>
              <a:rPr lang="en-US" altLang="ja-JP" sz="1500" b="1" dirty="0" smtClean="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実施</a:t>
            </a:r>
            <a:r>
              <a:rPr lang="ja-JP" altLang="en-US" sz="1500" b="1" dirty="0" smtClean="0">
                <a:latin typeface="Meiryo UI" panose="020B0604030504040204" pitchFamily="50" charset="-128"/>
                <a:ea typeface="Meiryo UI" panose="020B0604030504040204" pitchFamily="50" charset="-128"/>
              </a:rPr>
              <a:t>団体</a:t>
            </a:r>
            <a:r>
              <a:rPr lang="en-US" altLang="ja-JP" sz="1500" b="1" dirty="0">
                <a:latin typeface="Meiryo UI" panose="020B0604030504040204" pitchFamily="50" charset="-128"/>
                <a:ea typeface="Meiryo UI" panose="020B0604030504040204" pitchFamily="50" charset="-128"/>
              </a:rPr>
              <a:t>】</a:t>
            </a:r>
          </a:p>
          <a:p>
            <a:r>
              <a:rPr lang="zh-TW" altLang="en-US" sz="1500" dirty="0" smtClean="0">
                <a:latin typeface="Meiryo UI" panose="020B0604030504040204" pitchFamily="50" charset="-128"/>
                <a:ea typeface="Meiryo UI" panose="020B0604030504040204" pitchFamily="50" charset="-128"/>
              </a:rPr>
              <a:t>大阪</a:t>
            </a:r>
            <a:r>
              <a:rPr lang="zh-TW" altLang="en-US" sz="1500" dirty="0">
                <a:latin typeface="Meiryo UI" panose="020B0604030504040204" pitchFamily="50" charset="-128"/>
                <a:ea typeface="Meiryo UI" panose="020B0604030504040204" pitchFamily="50" charset="-128"/>
              </a:rPr>
              <a:t>建設業</a:t>
            </a:r>
            <a:r>
              <a:rPr lang="zh-TW" altLang="en-US" sz="1500" dirty="0" smtClean="0">
                <a:latin typeface="Meiryo UI" panose="020B0604030504040204" pitchFamily="50" charset="-128"/>
                <a:ea typeface="Meiryo UI" panose="020B0604030504040204" pitchFamily="50" charset="-128"/>
              </a:rPr>
              <a:t>協会</a:t>
            </a:r>
            <a:endParaRPr lang="en-US" altLang="ja-JP" sz="1500" dirty="0" smtClean="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大阪府建団連</a:t>
            </a:r>
            <a:endParaRPr lang="en-US" altLang="ja-JP" sz="1500" dirty="0" smtClean="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大阪住宅安全衛生協議会</a:t>
            </a:r>
            <a:endParaRPr lang="en-US" altLang="ja-JP" sz="1500" dirty="0" smtClean="0">
              <a:latin typeface="Meiryo UI" panose="020B0604030504040204" pitchFamily="50" charset="-128"/>
              <a:ea typeface="Meiryo UI" panose="020B0604030504040204" pitchFamily="50" charset="-128"/>
            </a:endParaRPr>
          </a:p>
          <a:p>
            <a:r>
              <a:rPr lang="en-US" altLang="ja-JP" sz="1500" b="1" dirty="0" smtClean="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コーディネート</a:t>
            </a:r>
            <a:r>
              <a:rPr lang="en-US" altLang="ja-JP" sz="1500" b="1" dirty="0" smtClean="0">
                <a:latin typeface="Meiryo UI" panose="020B0604030504040204" pitchFamily="50" charset="-128"/>
                <a:ea typeface="Meiryo UI" panose="020B0604030504040204" pitchFamily="50" charset="-128"/>
              </a:rPr>
              <a:t>】</a:t>
            </a:r>
          </a:p>
          <a:p>
            <a:r>
              <a:rPr lang="ja-JP" altLang="en-US" sz="1500" dirty="0">
                <a:latin typeface="Meiryo UI" panose="020B0604030504040204" pitchFamily="50" charset="-128"/>
                <a:ea typeface="Meiryo UI" panose="020B0604030504040204" pitchFamily="50" charset="-128"/>
              </a:rPr>
              <a:t>大阪府</a:t>
            </a:r>
            <a:endParaRPr lang="en-US" altLang="ja-JP" sz="1500" dirty="0" smtClean="0">
              <a:latin typeface="Meiryo UI" panose="020B0604030504040204" pitchFamily="50" charset="-128"/>
              <a:ea typeface="Meiryo UI" panose="020B0604030504040204" pitchFamily="50" charset="-128"/>
            </a:endParaRPr>
          </a:p>
          <a:p>
            <a:r>
              <a:rPr lang="en-US" altLang="ja-JP" sz="1500" b="1" dirty="0" smtClean="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協力団体</a:t>
            </a:r>
            <a:r>
              <a:rPr lang="en-US" altLang="ja-JP" sz="1500" b="1" dirty="0" smtClean="0">
                <a:latin typeface="Meiryo UI" panose="020B0604030504040204" pitchFamily="50" charset="-128"/>
                <a:ea typeface="Meiryo UI" panose="020B0604030504040204" pitchFamily="50" charset="-128"/>
              </a:rPr>
              <a:t>】</a:t>
            </a:r>
            <a:endParaRPr lang="en-US" altLang="ja-JP" sz="1500" b="1" dirty="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大阪府建団連</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rPr>
              <a:t>　雇用推進事業　雇用推進研究会</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建設</a:t>
            </a:r>
            <a:r>
              <a:rPr lang="ja-JP" altLang="en-US" sz="1500" dirty="0" smtClean="0">
                <a:latin typeface="Meiryo UI" panose="020B0604030504040204" pitchFamily="50" charset="-128"/>
                <a:ea typeface="Meiryo UI" panose="020B0604030504040204" pitchFamily="50" charset="-128"/>
              </a:rPr>
              <a:t>産業専門団体近畿地区連合会</a:t>
            </a:r>
            <a:endParaRPr lang="en-US" altLang="ja-JP" sz="1500" dirty="0" smtClean="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近畿冷凍空調工業会</a:t>
            </a:r>
            <a:endParaRPr lang="en-US" altLang="ja-JP" sz="15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025164" y="3272417"/>
            <a:ext cx="1478418" cy="437043"/>
          </a:xfrm>
          <a:prstGeom prst="rect">
            <a:avLst/>
          </a:prstGeom>
          <a:noFill/>
        </p:spPr>
        <p:txBody>
          <a:bodyPr wrap="none" lIns="128016" tIns="64008" rIns="128016" bIns="64008" rtlCol="0">
            <a:spAutoFit/>
          </a:bodyPr>
          <a:lstStyle/>
          <a:p>
            <a:r>
              <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働き方改革</a:t>
            </a:r>
          </a:p>
        </p:txBody>
      </p:sp>
      <p:sp>
        <p:nvSpPr>
          <p:cNvPr id="53" name="正方形/長方形 52"/>
          <p:cNvSpPr/>
          <p:nvPr/>
        </p:nvSpPr>
        <p:spPr>
          <a:xfrm>
            <a:off x="4384576" y="2491953"/>
            <a:ext cx="2880000" cy="445136"/>
          </a:xfrm>
          <a:prstGeom prst="rect">
            <a:avLst/>
          </a:prstGeom>
          <a:no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業界理解促進</a:t>
            </a:r>
          </a:p>
        </p:txBody>
      </p:sp>
      <p:sp>
        <p:nvSpPr>
          <p:cNvPr id="77" name="テキスト ボックス 76"/>
          <p:cNvSpPr txBox="1"/>
          <p:nvPr/>
        </p:nvSpPr>
        <p:spPr>
          <a:xfrm>
            <a:off x="8751145" y="4000905"/>
            <a:ext cx="3929303" cy="621709"/>
          </a:xfrm>
          <a:prstGeom prst="rect">
            <a:avLst/>
          </a:prstGeom>
          <a:noFill/>
        </p:spPr>
        <p:txBody>
          <a:bodyPr wrap="square" lIns="128016" tIns="64008" rIns="128016" bIns="64008"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一から作り上げ完成させる喜びを実感できる施工体験学習を実施</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タイトル 1"/>
          <p:cNvSpPr txBox="1">
            <a:spLocks/>
          </p:cNvSpPr>
          <p:nvPr/>
        </p:nvSpPr>
        <p:spPr>
          <a:xfrm>
            <a:off x="0" y="510751"/>
            <a:ext cx="12801600" cy="577627"/>
          </a:xfrm>
          <a:prstGeom prst="rect">
            <a:avLst/>
          </a:prstGeom>
          <a:solidFill>
            <a:schemeClr val="tx1"/>
          </a:solidFill>
        </p:spPr>
        <p:txBody>
          <a:bodyPr vert="horz" lIns="128016" tIns="64008" rIns="128016" bIns="64008" rtlCol="0" anchor="ctr">
            <a:norm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建設業界編　「社員の魅力向上による業界イメージアップ」</a:t>
            </a:r>
            <a:endParaRPr lang="ja-JP" altLang="en-US" sz="2800" dirty="0">
              <a:solidFill>
                <a:schemeClr val="bg1"/>
              </a:solidFill>
            </a:endParaRPr>
          </a:p>
        </p:txBody>
      </p:sp>
      <p:sp>
        <p:nvSpPr>
          <p:cNvPr id="92" name="正方形/長方形 91"/>
          <p:cNvSpPr/>
          <p:nvPr/>
        </p:nvSpPr>
        <p:spPr>
          <a:xfrm>
            <a:off x="9137104" y="2491954"/>
            <a:ext cx="2520280" cy="421422"/>
          </a:xfrm>
          <a:prstGeom prst="rect">
            <a:avLst/>
          </a:prstGeom>
          <a:no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業界イメージアップ</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8742494" y="3356797"/>
            <a:ext cx="3937956" cy="2685343"/>
          </a:xfrm>
          <a:prstGeom prst="rect">
            <a:avLst/>
          </a:prstGeom>
          <a:noFill/>
          <a:ln w="12700">
            <a:solidFill>
              <a:schemeClr val="accent2">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8742494" y="3329386"/>
            <a:ext cx="3937956" cy="482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建設業施工体験学習</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8742494" y="6183705"/>
            <a:ext cx="3937955" cy="2743007"/>
          </a:xfrm>
          <a:prstGeom prst="rect">
            <a:avLst/>
          </a:prstGeom>
          <a:noFill/>
          <a:ln w="12700">
            <a:solidFill>
              <a:schemeClr val="accent2">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8737600" y="6168752"/>
            <a:ext cx="3942849" cy="4824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設備施工体験学習</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スライド番号プレースホルダー 4"/>
          <p:cNvSpPr>
            <a:spLocks noGrp="1"/>
          </p:cNvSpPr>
          <p:nvPr>
            <p:ph type="sldNum" sz="quarter" idx="12"/>
          </p:nvPr>
        </p:nvSpPr>
        <p:spPr>
          <a:xfrm>
            <a:off x="9822472" y="9113961"/>
            <a:ext cx="2987040" cy="511175"/>
          </a:xfrm>
        </p:spPr>
        <p:txBody>
          <a:bodyPr/>
          <a:lstStyle/>
          <a:p>
            <a:fld id="{8159DC74-970D-4DF8-B9D4-640D883DB434}" type="slidenum">
              <a:rPr kumimoji="1"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10</a:t>
            </a:fld>
            <a:endParaRPr kumimoji="1"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8777064" y="4622614"/>
            <a:ext cx="4176464" cy="1421928"/>
          </a:xfrm>
          <a:prstGeom prst="rect">
            <a:avLst/>
          </a:prstGeom>
          <a:noFill/>
        </p:spPr>
        <p:txBody>
          <a:bodyPr wrap="squar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13</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日</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対象者</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定員</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高校生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専門</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学生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場所：</a:t>
            </a:r>
            <a:r>
              <a:rPr lang="zh-TW" altLang="en-US" sz="1500" dirty="0">
                <a:latin typeface="Meiryo UI" panose="020B0604030504040204" pitchFamily="50" charset="-128"/>
                <a:ea typeface="Meiryo UI" panose="020B0604030504040204" pitchFamily="50" charset="-128"/>
                <a:cs typeface="Meiryo UI" panose="020B0604030504040204" pitchFamily="50" charset="-128"/>
              </a:rPr>
              <a:t>花博記念公園鶴見</a:t>
            </a:r>
            <a:r>
              <a:rPr lang="zh-TW" altLang="en-US" sz="1500" dirty="0" smtClean="0">
                <a:latin typeface="Meiryo UI" panose="020B0604030504040204" pitchFamily="50" charset="-128"/>
                <a:ea typeface="Meiryo UI" panose="020B0604030504040204" pitchFamily="50" charset="-128"/>
                <a:cs typeface="Meiryo UI" panose="020B0604030504040204" pitchFamily="50" charset="-128"/>
              </a:rPr>
              <a:t>緑地</a:t>
            </a:r>
            <a:endParaRPr lang="en-US" altLang="zh-TW" sz="8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zh-TW"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職種：型枠・鉄筋・大工・左官・塗装・板金　他</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8742494" y="7827951"/>
            <a:ext cx="3570926" cy="1067985"/>
          </a:xfrm>
          <a:prstGeom prst="rect">
            <a:avLst/>
          </a:prstGeom>
          <a:noFill/>
        </p:spPr>
        <p:txBody>
          <a:bodyPr wrap="squar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月（予定）</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対象者</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定員</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：女性・若者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場所：</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しごとフィールド（予定）</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円/楕円 65"/>
          <p:cNvSpPr/>
          <p:nvPr/>
        </p:nvSpPr>
        <p:spPr>
          <a:xfrm>
            <a:off x="153121" y="1272208"/>
            <a:ext cx="928192" cy="864270"/>
          </a:xfrm>
          <a:prstGeom prst="ellipse">
            <a:avLst/>
          </a:prstGeom>
          <a:solidFill>
            <a:srgbClr val="FF0066"/>
          </a:solid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1470640" y="2835374"/>
            <a:ext cx="1284454" cy="437043"/>
          </a:xfrm>
          <a:prstGeom prst="rect">
            <a:avLst/>
          </a:prstGeom>
          <a:noFill/>
        </p:spPr>
        <p:txBody>
          <a:bodyPr wrap="none" lIns="128016" tIns="64008" rIns="128016" bIns="64008" rtlCol="0">
            <a:spAutoFit/>
          </a:bodyPr>
          <a:lstStyle/>
          <a:p>
            <a:r>
              <a:rPr lang="ja-JP" altLang="en-US" sz="2000" b="1" dirty="0">
                <a:latin typeface="Meiryo UI" panose="020B0604030504040204" pitchFamily="50" charset="-128"/>
                <a:ea typeface="Meiryo UI" panose="020B0604030504040204" pitchFamily="50" charset="-128"/>
              </a:rPr>
              <a:t>雇用促進</a:t>
            </a:r>
          </a:p>
        </p:txBody>
      </p:sp>
      <p:pic>
        <p:nvPicPr>
          <p:cNvPr id="75" name="Picture 4" descr="クリックすると新しいウィンドウで開きます"/>
          <p:cNvPicPr>
            <a:picLocks noChangeAspect="1" noChangeArrowheads="1"/>
          </p:cNvPicPr>
          <p:nvPr/>
        </p:nvPicPr>
        <p:blipFill>
          <a:blip r:embed="rId4" cstate="print">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1920350" y="2714521"/>
            <a:ext cx="1974185" cy="1029011"/>
          </a:xfrm>
          <a:prstGeom prst="rect">
            <a:avLst/>
          </a:prstGeom>
          <a:noFill/>
          <a:extLst>
            <a:ext uri="{909E8E84-426E-40DD-AFC4-6F175D3DCCD1}">
              <a14:hiddenFill xmlns:a14="http://schemas.microsoft.com/office/drawing/2010/main">
                <a:solidFill>
                  <a:srgbClr val="FFFFFF"/>
                </a:solidFill>
              </a14:hiddenFill>
            </a:ext>
          </a:extLst>
        </p:spPr>
      </p:pic>
      <p:sp>
        <p:nvSpPr>
          <p:cNvPr id="76" name="テキスト ボックス 75"/>
          <p:cNvSpPr txBox="1"/>
          <p:nvPr/>
        </p:nvSpPr>
        <p:spPr>
          <a:xfrm>
            <a:off x="2025164" y="3272417"/>
            <a:ext cx="1478418" cy="437043"/>
          </a:xfrm>
          <a:prstGeom prst="rect">
            <a:avLst/>
          </a:prstGeom>
          <a:noFill/>
        </p:spPr>
        <p:txBody>
          <a:bodyPr wrap="none" lIns="128016" tIns="64008" rIns="128016" bIns="64008" rtlCol="0">
            <a:spAutoFit/>
          </a:bodyPr>
          <a:lstStyle/>
          <a:p>
            <a:r>
              <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働き方改革</a:t>
            </a:r>
          </a:p>
        </p:txBody>
      </p:sp>
      <p:sp>
        <p:nvSpPr>
          <p:cNvPr id="78" name="テキスト ボックス 77"/>
          <p:cNvSpPr txBox="1"/>
          <p:nvPr/>
        </p:nvSpPr>
        <p:spPr>
          <a:xfrm>
            <a:off x="396064" y="2406637"/>
            <a:ext cx="1629100" cy="437043"/>
          </a:xfrm>
          <a:prstGeom prst="rect">
            <a:avLst/>
          </a:prstGeom>
          <a:noFill/>
        </p:spPr>
        <p:txBody>
          <a:bodyPr wrap="none" lIns="128016" tIns="64008" rIns="128016" bIns="64008"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実施イメージ</a:t>
            </a:r>
          </a:p>
        </p:txBody>
      </p:sp>
      <p:sp>
        <p:nvSpPr>
          <p:cNvPr id="67" name="テキスト ボックス 66"/>
          <p:cNvSpPr txBox="1"/>
          <p:nvPr/>
        </p:nvSpPr>
        <p:spPr>
          <a:xfrm>
            <a:off x="3910946" y="3784101"/>
            <a:ext cx="3953544" cy="2314480"/>
          </a:xfrm>
          <a:prstGeom prst="rect">
            <a:avLst/>
          </a:prstGeom>
          <a:noFill/>
        </p:spPr>
        <p:txBody>
          <a:bodyPr wrap="square" lIns="128016" tIns="64008" rIns="128016" bIns="64008"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社員が自社の魅力を再認識し、発信できる人材へ成長させ、採用力の向上を図るセミナーを実施</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開催時期：６月・９月（予定）</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対象者</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定員</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：経営者・</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職人</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など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場所：エル・おおさか</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講師：今　恒男</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㈱パーソナルヴィジョン研究所</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p:txBody>
      </p:sp>
      <p:sp>
        <p:nvSpPr>
          <p:cNvPr id="68" name="テキスト ボックス 67"/>
          <p:cNvSpPr txBox="1"/>
          <p:nvPr/>
        </p:nvSpPr>
        <p:spPr>
          <a:xfrm>
            <a:off x="3787521" y="6930149"/>
            <a:ext cx="4413479" cy="2237536"/>
          </a:xfrm>
          <a:prstGeom prst="rect">
            <a:avLst/>
          </a:prstGeom>
          <a:noFill/>
        </p:spPr>
        <p:txBody>
          <a:bodyPr wrap="square" lIns="128016" tIns="64008" rIns="128016" bIns="64008"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若手社員が自社の魅力を再認識できるセミナー</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と複数企業の社員の交流会を実施</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開催時期：６月・９月（予定）</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対象者</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定員</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：３４歳以下の若手社員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場所：エル・おおさか</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講師：今　恒男</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㈱パーソナルヴィジョン研究所</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500" dirty="0" smtClean="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68"/>
          <p:cNvSpPr/>
          <p:nvPr/>
        </p:nvSpPr>
        <p:spPr>
          <a:xfrm>
            <a:off x="3880520" y="3159370"/>
            <a:ext cx="3960441" cy="2785322"/>
          </a:xfrm>
          <a:prstGeom prst="rect">
            <a:avLst/>
          </a:prstGeom>
          <a:no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正方形/長方形 69"/>
          <p:cNvSpPr/>
          <p:nvPr/>
        </p:nvSpPr>
        <p:spPr>
          <a:xfrm>
            <a:off x="3880521" y="3189801"/>
            <a:ext cx="3960440" cy="45867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採用力向上セミナー</a:t>
            </a:r>
            <a:endPar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正方形/長方形 70"/>
          <p:cNvSpPr/>
          <p:nvPr/>
        </p:nvSpPr>
        <p:spPr>
          <a:xfrm>
            <a:off x="3864833" y="6269783"/>
            <a:ext cx="4050474" cy="2833036"/>
          </a:xfrm>
          <a:prstGeom prst="rect">
            <a:avLst/>
          </a:prstGeom>
          <a:no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正方形/長方形 71"/>
          <p:cNvSpPr/>
          <p:nvPr/>
        </p:nvSpPr>
        <p:spPr>
          <a:xfrm>
            <a:off x="3864833" y="6240760"/>
            <a:ext cx="3976127" cy="57892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若手</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社員魅力化セミナー　</a:t>
            </a:r>
            <a:endPar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複数社合同</a:t>
            </a:r>
            <a:endParaRPr lang="en-US" altLang="ja-JP"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4" name="加算記号 73"/>
          <p:cNvSpPr/>
          <p:nvPr/>
        </p:nvSpPr>
        <p:spPr>
          <a:xfrm>
            <a:off x="5571807" y="5880720"/>
            <a:ext cx="828993" cy="417842"/>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右矢印 3"/>
          <p:cNvSpPr/>
          <p:nvPr/>
        </p:nvSpPr>
        <p:spPr>
          <a:xfrm>
            <a:off x="7915307" y="3951458"/>
            <a:ext cx="789749" cy="4181367"/>
          </a:xfrm>
          <a:prstGeom prst="rightArrow">
            <a:avLst>
              <a:gd name="adj1" fmla="val 67313"/>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79" name="Picture 2" descr="タブレットを使う作業員のイラスト（女性）"/>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585376" y="1920280"/>
            <a:ext cx="1095074" cy="1095074"/>
          </a:xfrm>
          <a:prstGeom prst="rect">
            <a:avLst/>
          </a:prstGeom>
          <a:noFill/>
          <a:extLst>
            <a:ext uri="{909E8E84-426E-40DD-AFC4-6F175D3DCCD1}">
              <a14:hiddenFill xmlns:a14="http://schemas.microsoft.com/office/drawing/2010/main">
                <a:solidFill>
                  <a:srgbClr val="FFFFFF"/>
                </a:solidFill>
              </a14:hiddenFill>
            </a:ext>
          </a:extLst>
        </p:spPr>
      </p:pic>
      <p:sp>
        <p:nvSpPr>
          <p:cNvPr id="80" name="テキスト ボックス 79"/>
          <p:cNvSpPr txBox="1"/>
          <p:nvPr/>
        </p:nvSpPr>
        <p:spPr>
          <a:xfrm>
            <a:off x="8751144" y="6930149"/>
            <a:ext cx="3929304" cy="867930"/>
          </a:xfrm>
          <a:prstGeom prst="rect">
            <a:avLst/>
          </a:prstGeom>
          <a:noFill/>
        </p:spPr>
        <p:txBody>
          <a:bodyPr wrap="square" lIns="128016" tIns="64008" rIns="128016" bIns="64008"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しごとフィールド」の施設内を活用した建物の内装設備関する施工体験学習を実施</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各分野ごとの重点的な取組み　</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1" name="テキスト ボックス 40"/>
          <p:cNvSpPr txBox="1"/>
          <p:nvPr/>
        </p:nvSpPr>
        <p:spPr>
          <a:xfrm>
            <a:off x="6849520" y="3547877"/>
            <a:ext cx="1065788"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75</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6616825" y="6746207"/>
            <a:ext cx="1224136"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76</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11657384" y="3811786"/>
            <a:ext cx="1208751"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67</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11657384" y="6737024"/>
            <a:ext cx="1095074"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78</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55549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テキスト ボックス 39"/>
          <p:cNvSpPr txBox="1"/>
          <p:nvPr/>
        </p:nvSpPr>
        <p:spPr>
          <a:xfrm>
            <a:off x="401193" y="2280320"/>
            <a:ext cx="1766959" cy="390876"/>
          </a:xfrm>
          <a:prstGeom prst="rect">
            <a:avLst/>
          </a:prstGeom>
          <a:noFill/>
        </p:spPr>
        <p:txBody>
          <a:bodyPr wrap="none" lIns="128016" tIns="64008" rIns="128016" bIns="64008" rtlCol="0">
            <a:spAutoFit/>
          </a:bodyPr>
          <a:lstStyle/>
          <a:p>
            <a:r>
              <a:rPr lang="ja-JP" altLang="en-US" sz="1700" b="1" dirty="0" smtClean="0">
                <a:latin typeface="Meiryo UI" panose="020B0604030504040204" pitchFamily="50" charset="-128"/>
                <a:ea typeface="Meiryo UI" panose="020B0604030504040204" pitchFamily="50" charset="-128"/>
                <a:cs typeface="Meiryo UI" panose="020B0604030504040204" pitchFamily="50" charset="-128"/>
              </a:rPr>
              <a:t>～今後の予定～</a:t>
            </a:r>
            <a:endParaRPr lang="ja-JP" altLang="en-US" sz="17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5356684" y="7296721"/>
            <a:ext cx="7524836" cy="960263"/>
          </a:xfrm>
          <a:prstGeom prst="rect">
            <a:avLst/>
          </a:prstGeom>
        </p:spPr>
        <p:txBody>
          <a:bodyPr wrap="square" lIns="128016" tIns="64008" rIns="128016" bIns="64008">
            <a:spAutoFit/>
          </a:bodyPr>
          <a:lstStyle/>
          <a:p>
            <a:pPr algn="just"/>
            <a:r>
              <a:rPr lang="ja-JP" altLang="en-US" sz="1800"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サクヤヒメ表彰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大阪商工会議所が</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2016</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年から</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開始）</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社会</a:t>
            </a:r>
            <a:r>
              <a:rPr lang="ja-JP" altLang="en-US" sz="1800" b="1" u="sng" dirty="0">
                <a:latin typeface="Meiryo UI" panose="020B0604030504040204" pitchFamily="50" charset="-128"/>
                <a:ea typeface="Meiryo UI" panose="020B0604030504040204" pitchFamily="50" charset="-128"/>
                <a:cs typeface="Meiryo UI" panose="020B0604030504040204" pitchFamily="50" charset="-128"/>
              </a:rPr>
              <a:t>で輝く女性、仕事と育児の両立などワークライフバランス</a:t>
            </a:r>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800" b="1" u="sng" dirty="0" smtClean="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実現</a:t>
            </a:r>
            <a:r>
              <a:rPr lang="ja-JP" altLang="en-US" sz="1800" b="1" u="sng" dirty="0">
                <a:latin typeface="Meiryo UI" panose="020B0604030504040204" pitchFamily="50" charset="-128"/>
                <a:ea typeface="Meiryo UI" panose="020B0604030504040204" pitchFamily="50" charset="-128"/>
                <a:cs typeface="Meiryo UI" panose="020B0604030504040204" pitchFamily="50" charset="-128"/>
              </a:rPr>
              <a:t>している</a:t>
            </a:r>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女性を対象</a:t>
            </a:r>
            <a:r>
              <a:rPr lang="ja-JP" altLang="en-US" sz="1800" b="1" u="sng" dirty="0">
                <a:latin typeface="Meiryo UI" panose="020B0604030504040204" pitchFamily="50" charset="-128"/>
                <a:ea typeface="Meiryo UI" panose="020B0604030504040204" pitchFamily="50" charset="-128"/>
                <a:cs typeface="Meiryo UI" panose="020B0604030504040204" pitchFamily="50" charset="-128"/>
              </a:rPr>
              <a:t>とした</a:t>
            </a:r>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表彰事業</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478736" y="2718824"/>
            <a:ext cx="5726571" cy="607104"/>
          </a:xfrm>
          <a:prstGeom prst="rect">
            <a:avLst/>
          </a:prstGeom>
          <a:solidFill>
            <a:srgbClr val="0070C0"/>
          </a:solidFill>
        </p:spPr>
        <p:txBody>
          <a:bodyPr wrap="square" lIns="128016" tIns="64008" rIns="128016" bIns="64008" rtlCol="0" anchor="ctr" anchorCtr="1">
            <a:noAutofit/>
          </a:bodyPr>
          <a:lstStyle/>
          <a:p>
            <a:pPr algn="ct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輝く女性★活躍推進シンポジウム（</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仮称</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～「女性管理職からみた、女性が長く活躍できる職場環境づくりの心得」</a:t>
            </a:r>
            <a:r>
              <a:rPr lang="ja-JP" altLang="en-US" sz="1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478737" y="2727207"/>
            <a:ext cx="5726570" cy="4408427"/>
          </a:xfrm>
          <a:prstGeom prst="rect">
            <a:avLst/>
          </a:prstGeom>
          <a:noFill/>
          <a:ln w="12700">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32" name="タイトル 1"/>
          <p:cNvSpPr txBox="1">
            <a:spLocks/>
          </p:cNvSpPr>
          <p:nvPr/>
        </p:nvSpPr>
        <p:spPr>
          <a:xfrm>
            <a:off x="0" y="510751"/>
            <a:ext cx="12801600" cy="577627"/>
          </a:xfrm>
          <a:prstGeom prst="rect">
            <a:avLst/>
          </a:prstGeom>
          <a:solidFill>
            <a:schemeClr val="tx1"/>
          </a:solidFill>
        </p:spPr>
        <p:txBody>
          <a:bodyPr vert="horz" lIns="128016" tIns="64008" rIns="128016" bIns="64008" rtlCol="0" anchor="ctr">
            <a:norm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女性</a:t>
            </a: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活躍</a:t>
            </a: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推進編</a:t>
            </a: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「女性が活躍できる職場提供づくり」　</a:t>
            </a:r>
            <a:endParaRPr lang="ja-JP" altLang="en-US" sz="2800" dirty="0">
              <a:solidFill>
                <a:schemeClr val="bg1"/>
              </a:solidFill>
            </a:endParaRPr>
          </a:p>
        </p:txBody>
      </p:sp>
      <p:sp>
        <p:nvSpPr>
          <p:cNvPr id="4" name="テキスト ボックス 3"/>
          <p:cNvSpPr txBox="1"/>
          <p:nvPr/>
        </p:nvSpPr>
        <p:spPr>
          <a:xfrm>
            <a:off x="496144" y="3380760"/>
            <a:ext cx="5795403" cy="3754874"/>
          </a:xfrm>
          <a:prstGeom prst="rect">
            <a:avLst/>
          </a:prstGeom>
          <a:noFill/>
        </p:spPr>
        <p:txBody>
          <a:bodyPr wrap="square" rtlCol="0">
            <a:spAutoFit/>
          </a:bodyPr>
          <a:lstStyle/>
          <a:p>
            <a:r>
              <a:rPr lang="ja-JP" altLang="en-US" sz="1800" b="1" dirty="0">
                <a:latin typeface="Meiryo UI" panose="020B0604030504040204" pitchFamily="50" charset="-128"/>
                <a:ea typeface="Meiryo UI" panose="020B0604030504040204" pitchFamily="50" charset="-128"/>
                <a:cs typeface="Meiryo UI" panose="020B0604030504040204" pitchFamily="50" charset="-128"/>
              </a:rPr>
              <a:t>第１部　講演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40</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分）</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講演者：</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大阪</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サクヤヒメ表彰受賞者</a:t>
            </a:r>
            <a:r>
              <a:rPr lang="ja-JP" altLang="en-US" sz="1600" u="sng" dirty="0">
                <a:latin typeface="Meiryo UI" panose="020B0604030504040204" pitchFamily="50" charset="-128"/>
                <a:ea typeface="Meiryo UI" panose="020B0604030504040204" pitchFamily="50" charset="-128"/>
                <a:cs typeface="Meiryo UI" panose="020B0604030504040204" pitchFamily="50" charset="-128"/>
              </a:rPr>
              <a:t>　伊藤　みどり氏</a:t>
            </a:r>
            <a:endPar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積水ハウス㈱　</a:t>
            </a:r>
            <a:r>
              <a:rPr lang="zh-TW" altLang="en-US" sz="1400" dirty="0">
                <a:latin typeface="Meiryo UI" panose="020B0604030504040204" pitchFamily="50" charset="-128"/>
                <a:ea typeface="Meiryo UI" panose="020B0604030504040204" pitchFamily="50" charset="-128"/>
                <a:cs typeface="Meiryo UI" panose="020B0604030504040204" pitchFamily="50" charset="-128"/>
              </a:rPr>
              <a:t>経営企画部 ﾀﾞｲﾊﾞｰｼﾃｨ推進室長 常務</a:t>
            </a:r>
            <a:r>
              <a:rPr lang="zh-TW" altLang="en-US" sz="1400" dirty="0" smtClean="0">
                <a:latin typeface="Meiryo UI" panose="020B0604030504040204" pitchFamily="50" charset="-128"/>
                <a:ea typeface="Meiryo UI" panose="020B0604030504040204" pitchFamily="50" charset="-128"/>
                <a:cs typeface="Meiryo UI" panose="020B0604030504040204" pitchFamily="50" charset="-128"/>
              </a:rPr>
              <a:t>理事</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第２部</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パネルディスカッション　（</a:t>
            </a:r>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60</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分</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パネラー：</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伊藤　みどり氏</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奥田　絵美氏</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（㈱ママ</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そら代表取締役社長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他１名</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第３部</a:t>
            </a:r>
            <a:r>
              <a:rPr lang="ja-JP" altLang="en-US" sz="1800" b="1" dirty="0">
                <a:latin typeface="Meiryo UI" panose="020B0604030504040204" pitchFamily="50" charset="-128"/>
                <a:ea typeface="Meiryo UI" panose="020B0604030504040204" pitchFamily="50" charset="-128"/>
                <a:cs typeface="Meiryo UI" panose="020B0604030504040204" pitchFamily="50" charset="-128"/>
              </a:rPr>
              <a:t>　交流会</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開催時期</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日（火）</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14:00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エルおおさか</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階</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対象</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（定員）</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：企業経営者</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・人事担当など</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latin typeface="Meiryo UI" panose="020B0604030504040204" pitchFamily="50" charset="-128"/>
                <a:ea typeface="Meiryo UI" panose="020B0604030504040204" pitchFamily="50" charset="-128"/>
                <a:cs typeface="Meiryo UI" panose="020B0604030504040204" pitchFamily="50" charset="-128"/>
              </a:rPr>
              <a:t>100</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名</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共催：</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OSAKA</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女性活躍推進会議</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7480919" y="3576490"/>
            <a:ext cx="2356563" cy="923330"/>
          </a:xfrm>
          <a:prstGeom prst="rect">
            <a:avLst/>
          </a:prstGeom>
          <a:noFill/>
        </p:spPr>
        <p:txBody>
          <a:bodyPr wrap="square" rtlCol="0">
            <a:spAutoFit/>
          </a:bodyPr>
          <a:lstStyle/>
          <a:p>
            <a:pPr algn="ct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企業主導型</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保育事業セミナー</a:t>
            </a:r>
            <a:endParaRPr kumimoji="1"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10028493" y="3648498"/>
            <a:ext cx="2348972" cy="369332"/>
          </a:xfrm>
          <a:prstGeom prst="rect">
            <a:avLst/>
          </a:prstGeom>
          <a:noFill/>
        </p:spPr>
        <p:txBody>
          <a:bodyPr wrap="square" rtlCol="0">
            <a:spAutoFit/>
          </a:bodyPr>
          <a:lstStyle/>
          <a:p>
            <a:pPr algn="ct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しごと力セミナー</a:t>
            </a:r>
            <a:endParaRPr lang="en-US" altLang="ja-JP" sz="18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テキスト ボックス 54"/>
          <p:cNvSpPr txBox="1"/>
          <p:nvPr/>
        </p:nvSpPr>
        <p:spPr>
          <a:xfrm>
            <a:off x="7408911" y="6168752"/>
            <a:ext cx="4968554" cy="707886"/>
          </a:xfrm>
          <a:prstGeom prst="rect">
            <a:avLst/>
          </a:prstGeom>
          <a:noFill/>
        </p:spPr>
        <p:txBody>
          <a:bodyPr wrap="square" rtlCol="0">
            <a:spAutoFit/>
          </a:bodyPr>
          <a:lstStyle/>
          <a:p>
            <a:pPr algn="ctr"/>
            <a:r>
              <a:rPr lang="en-US" altLang="ja-JP" sz="1800" b="1"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しごとフィールド </a:t>
            </a:r>
            <a:r>
              <a:rPr kumimoji="1" lang="ja-JP" altLang="en-US" sz="1800" b="1" dirty="0" smtClean="0">
                <a:latin typeface="Meiryo UI" panose="020B0604030504040204" pitchFamily="50" charset="-128"/>
                <a:ea typeface="Meiryo UI" panose="020B0604030504040204" pitchFamily="50" charset="-128"/>
                <a:cs typeface="Meiryo UI" panose="020B0604030504040204" pitchFamily="50" charset="-128"/>
              </a:rPr>
              <a:t>面接会</a:t>
            </a:r>
            <a:endParaRPr lang="en-US" altLang="ja-JP" sz="18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kumimoji="1" lang="en-US" altLang="ja-JP" sz="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開催時期：</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月予定</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内容：就職面接練習</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四角形: 角を丸くする 23"/>
          <p:cNvSpPr/>
          <p:nvPr/>
        </p:nvSpPr>
        <p:spPr>
          <a:xfrm>
            <a:off x="5267269" y="7321238"/>
            <a:ext cx="7110469" cy="2159882"/>
          </a:xfrm>
          <a:prstGeom prst="roundRect">
            <a:avLst>
              <a:gd name="adj" fmla="val 7880"/>
            </a:avLst>
          </a:prstGeom>
          <a:noFill/>
          <a:ln w="6350">
            <a:prstDash val="sysDot"/>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sz="4000"/>
          </a:p>
        </p:txBody>
      </p:sp>
      <p:cxnSp>
        <p:nvCxnSpPr>
          <p:cNvPr id="36" name="カギ線コネクタ 35"/>
          <p:cNvCxnSpPr/>
          <p:nvPr/>
        </p:nvCxnSpPr>
        <p:spPr>
          <a:xfrm rot="5400000" flipH="1" flipV="1">
            <a:off x="6194334" y="3951155"/>
            <a:ext cx="1637068" cy="648072"/>
          </a:xfrm>
          <a:prstGeom prst="bentConnector3">
            <a:avLst>
              <a:gd name="adj1" fmla="val 99650"/>
            </a:avLst>
          </a:prstGeom>
          <a:ln w="381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37" name="カギ線コネクタ 36"/>
          <p:cNvCxnSpPr/>
          <p:nvPr/>
        </p:nvCxnSpPr>
        <p:spPr>
          <a:xfrm rot="16200000" flipH="1">
            <a:off x="6423903" y="5271406"/>
            <a:ext cx="1177928" cy="648070"/>
          </a:xfrm>
          <a:prstGeom prst="bentConnector3">
            <a:avLst>
              <a:gd name="adj1" fmla="val 99596"/>
            </a:avLst>
          </a:prstGeom>
          <a:ln w="38100">
            <a:solidFill>
              <a:schemeClr val="bg1">
                <a:lumMod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8" name="正方形/長方形 37"/>
          <p:cNvSpPr/>
          <p:nvPr/>
        </p:nvSpPr>
        <p:spPr>
          <a:xfrm>
            <a:off x="7408912" y="3082341"/>
            <a:ext cx="5007256" cy="2294349"/>
          </a:xfrm>
          <a:prstGeom prst="rect">
            <a:avLst/>
          </a:prstGeom>
          <a:noFill/>
          <a:ln w="12700">
            <a:solidFill>
              <a:schemeClr val="accent2">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p:cNvSpPr/>
          <p:nvPr/>
        </p:nvSpPr>
        <p:spPr>
          <a:xfrm>
            <a:off x="7388041" y="5808712"/>
            <a:ext cx="5061134" cy="1326922"/>
          </a:xfrm>
          <a:prstGeom prst="rect">
            <a:avLst/>
          </a:prstGeom>
          <a:noFill/>
          <a:ln w="12700">
            <a:solidFill>
              <a:schemeClr val="accent2">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コネクタ 29"/>
          <p:cNvCxnSpPr/>
          <p:nvPr/>
        </p:nvCxnSpPr>
        <p:spPr>
          <a:xfrm>
            <a:off x="6205307" y="4800476"/>
            <a:ext cx="483525" cy="0"/>
          </a:xfrm>
          <a:prstGeom prst="line">
            <a:avLst/>
          </a:prstGeom>
          <a:ln w="28575">
            <a:solidFill>
              <a:schemeClr val="bg1">
                <a:lumMod val="50000"/>
              </a:schemeClr>
            </a:solidFill>
          </a:ln>
        </p:spPr>
        <p:style>
          <a:lnRef idx="1">
            <a:schemeClr val="dk1"/>
          </a:lnRef>
          <a:fillRef idx="0">
            <a:schemeClr val="dk1"/>
          </a:fillRef>
          <a:effectRef idx="0">
            <a:schemeClr val="dk1"/>
          </a:effectRef>
          <a:fontRef idx="minor">
            <a:schemeClr val="tx1"/>
          </a:fontRef>
        </p:style>
      </p:cxnSp>
      <p:sp>
        <p:nvSpPr>
          <p:cNvPr id="64" name="スライド番号プレースホルダー 4"/>
          <p:cNvSpPr>
            <a:spLocks noGrp="1"/>
          </p:cNvSpPr>
          <p:nvPr>
            <p:ph type="sldNum" sz="quarter" idx="12"/>
          </p:nvPr>
        </p:nvSpPr>
        <p:spPr>
          <a:xfrm>
            <a:off x="9894480" y="9049072"/>
            <a:ext cx="2987040" cy="511175"/>
          </a:xfrm>
        </p:spPr>
        <p:txBody>
          <a:bodyPr/>
          <a:lstStyle/>
          <a:p>
            <a:r>
              <a:rPr kumimoji="1" lang="en-US" altLang="ja-JP" sz="2200" b="1" dirty="0"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11</a:t>
            </a:r>
            <a:endParaRPr kumimoji="1"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正方形/長方形 66"/>
          <p:cNvSpPr/>
          <p:nvPr/>
        </p:nvSpPr>
        <p:spPr>
          <a:xfrm>
            <a:off x="7533781" y="3504532"/>
            <a:ext cx="2348971" cy="1746145"/>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4" name="円/楕円 13"/>
          <p:cNvSpPr/>
          <p:nvPr/>
        </p:nvSpPr>
        <p:spPr>
          <a:xfrm>
            <a:off x="7480920" y="3360466"/>
            <a:ext cx="432048" cy="483053"/>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正方形/長方形 68"/>
          <p:cNvSpPr/>
          <p:nvPr/>
        </p:nvSpPr>
        <p:spPr>
          <a:xfrm>
            <a:off x="10028493" y="3504532"/>
            <a:ext cx="2348971" cy="1746145"/>
          </a:xfrm>
          <a:prstGeom prst="rect">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8" name="円/楕円 67"/>
          <p:cNvSpPr/>
          <p:nvPr/>
        </p:nvSpPr>
        <p:spPr>
          <a:xfrm>
            <a:off x="9929192" y="3360466"/>
            <a:ext cx="432048" cy="483053"/>
          </a:xfrm>
          <a:prstGeom prst="ellipse">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400" dirty="0">
                <a:latin typeface="Meiryo UI" panose="020B0604030504040204" pitchFamily="50" charset="-128"/>
                <a:ea typeface="Meiryo UI" panose="020B0604030504040204" pitchFamily="50" charset="-128"/>
                <a:cs typeface="Meiryo UI" panose="020B0604030504040204" pitchFamily="50" charset="-128"/>
              </a:rPr>
              <a:t>２</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テキスト ボックス 44"/>
          <p:cNvSpPr txBox="1"/>
          <p:nvPr/>
        </p:nvSpPr>
        <p:spPr>
          <a:xfrm>
            <a:off x="7572995" y="4296570"/>
            <a:ext cx="2363879" cy="707886"/>
          </a:xfrm>
          <a:prstGeom prst="rect">
            <a:avLst/>
          </a:prstGeom>
          <a:noFill/>
        </p:spPr>
        <p:txBody>
          <a:bodyPr wrap="square" rtlCol="0">
            <a:spAutoFit/>
          </a:bodyPr>
          <a:lstStyle/>
          <a:p>
            <a:r>
              <a:rPr lang="ja-JP" altLang="en-US" sz="1600" dirty="0">
                <a:latin typeface="Meiryo UI" panose="020B0604030504040204" pitchFamily="50" charset="-128"/>
                <a:ea typeface="Meiryo UI" panose="020B0604030504040204" pitchFamily="50" charset="-128"/>
                <a:cs typeface="Meiryo UI" panose="020B0604030504040204" pitchFamily="50" charset="-128"/>
              </a:rPr>
              <a:t>開催時期：</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月予定</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内容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：企業向け説明会</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テキスト ボックス 45"/>
          <p:cNvSpPr txBox="1"/>
          <p:nvPr/>
        </p:nvSpPr>
        <p:spPr>
          <a:xfrm>
            <a:off x="10001200" y="4296570"/>
            <a:ext cx="2952328" cy="954107"/>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開催時期：</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9</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月～</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月</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8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内容</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：企業人</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として必要</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な</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スキルの醸成</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正方形/長方形 38"/>
          <p:cNvSpPr/>
          <p:nvPr/>
        </p:nvSpPr>
        <p:spPr>
          <a:xfrm>
            <a:off x="7388042" y="2712368"/>
            <a:ext cx="5053066" cy="43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各協力機関実施</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のセミナー</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誘導</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正方形/長方形 55"/>
          <p:cNvSpPr/>
          <p:nvPr/>
        </p:nvSpPr>
        <p:spPr>
          <a:xfrm>
            <a:off x="7408911" y="5520680"/>
            <a:ext cx="5040264" cy="43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マッチング事業</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円/楕円 7"/>
          <p:cNvSpPr/>
          <p:nvPr/>
        </p:nvSpPr>
        <p:spPr>
          <a:xfrm>
            <a:off x="64096" y="1344216"/>
            <a:ext cx="928192" cy="864270"/>
          </a:xfrm>
          <a:prstGeom prst="ellipse">
            <a:avLst/>
          </a:prstGeom>
          <a:solidFill>
            <a:srgbClr val="FF0066"/>
          </a:solid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1072208" y="1560240"/>
            <a:ext cx="12673408" cy="461665"/>
          </a:xfrm>
          <a:prstGeom prst="rect">
            <a:avLst/>
          </a:prstGeom>
          <a:noFill/>
        </p:spPr>
        <p:txBody>
          <a:bodyPr wrap="square" rtlCol="0">
            <a:spAutoFit/>
          </a:bodyPr>
          <a:lstStyle/>
          <a:p>
            <a:r>
              <a:rPr lang="ja-JP" altLang="en-US" sz="2400" b="1" u="sng" dirty="0" smtClean="0">
                <a:latin typeface="Meiryo UI" panose="020B0604030504040204" pitchFamily="50" charset="-128"/>
                <a:ea typeface="Meiryo UI" panose="020B0604030504040204" pitchFamily="50" charset="-128"/>
                <a:cs typeface="Meiryo UI" panose="020B0604030504040204" pitchFamily="50" charset="-128"/>
              </a:rPr>
              <a:t>女性が長く活躍</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できる職場環境の整備</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等、女性</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活躍推進の機運を盛り上げる</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こと</a:t>
            </a:r>
            <a:endParaRPr kumimoji="1" lang="ja-JP" altLang="en-US" sz="2000" dirty="0"/>
          </a:p>
        </p:txBody>
      </p:sp>
      <p:sp>
        <p:nvSpPr>
          <p:cNvPr id="41" name="正方形/長方形 40"/>
          <p:cNvSpPr/>
          <p:nvPr/>
        </p:nvSpPr>
        <p:spPr>
          <a:xfrm>
            <a:off x="5356684" y="8233406"/>
            <a:ext cx="7250450" cy="1175706"/>
          </a:xfrm>
          <a:prstGeom prst="rect">
            <a:avLst/>
          </a:prstGeom>
        </p:spPr>
        <p:txBody>
          <a:bodyPr wrap="square" lIns="128016" tIns="64008" rIns="128016" bIns="64008">
            <a:spAutoFit/>
          </a:bodyPr>
          <a:lstStyle/>
          <a:p>
            <a:pPr algn="just"/>
            <a:r>
              <a:rPr lang="en-US" altLang="ja-JP" sz="18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女性</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活躍推進会議</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大阪商工会議所・関西経済</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連合会・近畿</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経済</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産業局・大阪労働局・大阪府</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にて</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構成）</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男女が持てる力を</a:t>
            </a:r>
            <a:r>
              <a:rPr lang="ja-JP" altLang="en-US" sz="1800" b="1" u="sng" dirty="0">
                <a:latin typeface="Meiryo UI" panose="020B0604030504040204" pitchFamily="50" charset="-128"/>
                <a:ea typeface="Meiryo UI" panose="020B0604030504040204" pitchFamily="50" charset="-128"/>
                <a:cs typeface="Meiryo UI" panose="020B0604030504040204" pitchFamily="50" charset="-128"/>
              </a:rPr>
              <a:t>十分に発揮し</a:t>
            </a:r>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、あらゆる分野</a:t>
            </a:r>
            <a:r>
              <a:rPr lang="ja-JP" altLang="en-US" sz="1800" b="1" u="sng" dirty="0">
                <a:latin typeface="Meiryo UI" panose="020B0604030504040204" pitchFamily="50" charset="-128"/>
                <a:ea typeface="Meiryo UI" panose="020B0604030504040204" pitchFamily="50" charset="-128"/>
                <a:cs typeface="Meiryo UI" panose="020B0604030504040204" pitchFamily="50" charset="-128"/>
              </a:rPr>
              <a:t>で活躍</a:t>
            </a:r>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できる元気な大阪</a:t>
            </a:r>
            <a:endParaRPr lang="en-US" altLang="ja-JP" sz="1800" b="1" u="sng" dirty="0" smtClean="0">
              <a:latin typeface="Meiryo UI" panose="020B0604030504040204" pitchFamily="50" charset="-128"/>
              <a:ea typeface="Meiryo UI" panose="020B0604030504040204" pitchFamily="50" charset="-128"/>
              <a:cs typeface="Meiryo UI" panose="020B0604030504040204" pitchFamily="50" charset="-128"/>
            </a:endParaRPr>
          </a:p>
          <a:p>
            <a:pPr algn="just"/>
            <a:r>
              <a:rPr lang="ja-JP" altLang="en-US" sz="1800" b="1" u="sng" dirty="0" smtClean="0">
                <a:latin typeface="Meiryo UI" panose="020B0604030504040204" pitchFamily="50" charset="-128"/>
                <a:ea typeface="Meiryo UI" panose="020B0604030504040204" pitchFamily="50" charset="-128"/>
                <a:cs typeface="Meiryo UI" panose="020B0604030504040204" pitchFamily="50" charset="-128"/>
              </a:rPr>
              <a:t>をめざす会議</a:t>
            </a:r>
            <a:endParaRPr lang="en-US" altLang="ja-JP" sz="1800" b="1" u="sng"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５</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．分野横断的な取組み</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四角形: 角を丸くする 23"/>
          <p:cNvSpPr/>
          <p:nvPr/>
        </p:nvSpPr>
        <p:spPr>
          <a:xfrm>
            <a:off x="153120" y="7320882"/>
            <a:ext cx="3511375" cy="1316310"/>
          </a:xfrm>
          <a:prstGeom prst="roundRect">
            <a:avLst>
              <a:gd name="adj" fmla="val 7880"/>
            </a:avLst>
          </a:prstGeom>
          <a:no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34" name="テキスト ボックス 33"/>
          <p:cNvSpPr txBox="1"/>
          <p:nvPr/>
        </p:nvSpPr>
        <p:spPr>
          <a:xfrm>
            <a:off x="153121" y="7353763"/>
            <a:ext cx="3362664" cy="1283428"/>
          </a:xfrm>
          <a:prstGeom prst="rect">
            <a:avLst/>
          </a:prstGeom>
          <a:noFill/>
        </p:spPr>
        <p:txBody>
          <a:bodyPr wrap="square" lIns="128016" tIns="64008" rIns="128016" bIns="64008" rtlCol="0">
            <a:spAutoFit/>
          </a:bodyPr>
          <a:lstStyle/>
          <a:p>
            <a:r>
              <a:rPr lang="en-US" altLang="ja-JP" sz="1500" b="1" dirty="0" smtClean="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実施団体</a:t>
            </a:r>
            <a:r>
              <a:rPr lang="en-US" altLang="ja-JP" sz="1500" b="1" dirty="0" smtClean="0">
                <a:latin typeface="Meiryo UI" panose="020B0604030504040204" pitchFamily="50" charset="-128"/>
                <a:ea typeface="Meiryo UI" panose="020B0604030504040204" pitchFamily="50" charset="-128"/>
              </a:rPr>
              <a:t>】</a:t>
            </a:r>
          </a:p>
          <a:p>
            <a:r>
              <a:rPr lang="ja-JP" altLang="en-US" sz="1500" dirty="0" smtClean="0">
                <a:latin typeface="Meiryo UI" panose="020B0604030504040204" pitchFamily="50" charset="-128"/>
                <a:ea typeface="Meiryo UI" panose="020B0604030504040204" pitchFamily="50" charset="-128"/>
              </a:rPr>
              <a:t>大阪府</a:t>
            </a:r>
            <a:endParaRPr lang="en-US" altLang="ja-JP" sz="1500" dirty="0" smtClean="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大阪商工会議所</a:t>
            </a:r>
            <a:endParaRPr lang="en-US" altLang="ja-JP" sz="1500" dirty="0" smtClean="0">
              <a:latin typeface="Meiryo UI" panose="020B0604030504040204" pitchFamily="50" charset="-128"/>
              <a:ea typeface="Meiryo UI" panose="020B0604030504040204" pitchFamily="50" charset="-128"/>
            </a:endParaRPr>
          </a:p>
          <a:p>
            <a:r>
              <a:rPr lang="en-US" altLang="ja-JP" sz="1500" b="1" dirty="0" smtClean="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協力団体</a:t>
            </a:r>
            <a:r>
              <a:rPr lang="en-US" altLang="ja-JP" sz="1500" b="1" dirty="0" smtClean="0">
                <a:latin typeface="Meiryo UI" panose="020B0604030504040204" pitchFamily="50" charset="-128"/>
                <a:ea typeface="Meiryo UI" panose="020B0604030504040204" pitchFamily="50" charset="-128"/>
              </a:rPr>
              <a:t>】</a:t>
            </a:r>
            <a:endParaRPr lang="en-US" altLang="ja-JP" sz="1500" b="1" dirty="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ＯＳＡＫＡ女性活躍推進会議</a:t>
            </a:r>
            <a:endParaRPr lang="en-US" altLang="ja-JP" sz="15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255221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4"/>
          <p:cNvSpPr>
            <a:spLocks noGrp="1"/>
          </p:cNvSpPr>
          <p:nvPr>
            <p:ph type="sldNum" sz="quarter" idx="12"/>
          </p:nvPr>
        </p:nvSpPr>
        <p:spPr>
          <a:xfrm>
            <a:off x="9894480" y="9049072"/>
            <a:ext cx="2987040" cy="511175"/>
          </a:xfrm>
        </p:spPr>
        <p:txBody>
          <a:bodyPr/>
          <a:lstStyle/>
          <a:p>
            <a:fld id="{8159DC74-970D-4DF8-B9D4-640D883DB434}" type="slidenum">
              <a:rPr kumimoji="1"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2</a:t>
            </a:fld>
            <a:endParaRPr kumimoji="1"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タイトル 1"/>
          <p:cNvSpPr txBox="1">
            <a:spLocks/>
          </p:cNvSpPr>
          <p:nvPr/>
        </p:nvSpPr>
        <p:spPr>
          <a:xfrm>
            <a:off x="0" y="510751"/>
            <a:ext cx="12801600" cy="577627"/>
          </a:xfrm>
          <a:prstGeom prst="rect">
            <a:avLst/>
          </a:prstGeom>
          <a:solidFill>
            <a:schemeClr val="tx1"/>
          </a:solidFill>
        </p:spPr>
        <p:txBody>
          <a:bodyPr vert="horz" lIns="128016" tIns="64008" rIns="128016" bIns="64008" rtlCol="0" anchor="ctr">
            <a:norm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目次</a:t>
            </a:r>
            <a:endPar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411031" y="1393567"/>
            <a:ext cx="10366043" cy="7478970"/>
          </a:xfrm>
          <a:prstGeom prst="rect">
            <a:avLst/>
          </a:prstGeom>
          <a:noFill/>
        </p:spPr>
        <p:txBody>
          <a:bodyPr wrap="none" rtlCol="0">
            <a:spAutoFit/>
          </a:bodyPr>
          <a:lstStyle/>
          <a:p>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１</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．女性・若者働き方改革推進事業の概要</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2400" dirty="0">
                <a:latin typeface="Meiryo UI" panose="020B0604030504040204" pitchFamily="50" charset="-128"/>
                <a:ea typeface="Meiryo UI" panose="020B0604030504040204" pitchFamily="50" charset="-128"/>
                <a:cs typeface="Meiryo UI" panose="020B0604030504040204" pitchFamily="50" charset="-128"/>
              </a:rPr>
              <a:t>　　女性・若者働き方改革推進事業運営体制・・・</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P.3</a:t>
            </a:r>
          </a:p>
          <a:p>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２</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．業界のイメージアップへの取組み</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ja-JP" sz="2400" dirty="0">
                <a:latin typeface="Meiryo UI" panose="020B0604030504040204" pitchFamily="50" charset="-128"/>
                <a:ea typeface="Meiryo UI" panose="020B0604030504040204" pitchFamily="50" charset="-128"/>
                <a:cs typeface="Meiryo UI" panose="020B0604030504040204" pitchFamily="50" charset="-128"/>
              </a:rPr>
              <a:t>　 ①基本的な職場環境整備のための「職場環境整備セミナー＆相談会」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a:t>
            </a:r>
            <a:r>
              <a:rPr lang="ja-JP" altLang="ja-JP" sz="2400" dirty="0">
                <a:latin typeface="Meiryo UI" panose="020B0604030504040204" pitchFamily="50" charset="-128"/>
                <a:ea typeface="Meiryo UI" panose="020B0604030504040204" pitchFamily="50" charset="-128"/>
                <a:cs typeface="Meiryo UI" panose="020B0604030504040204" pitchFamily="50" charset="-128"/>
              </a:rPr>
              <a:t>４</a:t>
            </a:r>
          </a:p>
          <a:p>
            <a:pPr fontAlgn="ct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②「職場環境改善のためのプログラム（パッションプログラム）」の提供</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など</a:t>
            </a:r>
            <a:r>
              <a:rPr lang="ja-JP" altLang="ja-JP" sz="2400" dirty="0" smtClean="0">
                <a:latin typeface="Meiryo UI" panose="020B0604030504040204" pitchFamily="50" charset="-128"/>
                <a:ea typeface="Meiryo UI" panose="020B0604030504040204" pitchFamily="50" charset="-128"/>
                <a:cs typeface="Meiryo UI" panose="020B0604030504040204" pitchFamily="50" charset="-128"/>
              </a:rPr>
              <a:t>・・・Ｐ</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.5</a:t>
            </a:r>
            <a:endParaRPr lang="ja-JP" altLang="ja-JP" sz="2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ja-JP" sz="2400" dirty="0">
                <a:latin typeface="Meiryo UI" panose="020B0604030504040204" pitchFamily="50" charset="-128"/>
                <a:ea typeface="Meiryo UI" panose="020B0604030504040204" pitchFamily="50" charset="-128"/>
                <a:cs typeface="Meiryo UI" panose="020B0604030504040204" pitchFamily="50" charset="-128"/>
              </a:rPr>
              <a:t>　 ③</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ja-JP" sz="2400" dirty="0">
                <a:latin typeface="Meiryo UI" panose="020B0604030504040204" pitchFamily="50" charset="-128"/>
                <a:ea typeface="Meiryo UI" panose="020B0604030504040204" pitchFamily="50" charset="-128"/>
                <a:cs typeface="Meiryo UI" panose="020B0604030504040204" pitchFamily="50" charset="-128"/>
              </a:rPr>
              <a:t>エクセレントカンパニー</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a:t>
            </a:r>
            <a:r>
              <a:rPr lang="ja-JP" altLang="ja-JP" sz="2400" dirty="0">
                <a:latin typeface="Meiryo UI" panose="020B0604030504040204" pitchFamily="50" charset="-128"/>
                <a:ea typeface="Meiryo UI" panose="020B0604030504040204" pitchFamily="50" charset="-128"/>
                <a:cs typeface="Meiryo UI" panose="020B0604030504040204" pitchFamily="50" charset="-128"/>
              </a:rPr>
              <a:t>の選定・・・</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P.6</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３</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．雇用促進の取組み</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ja-JP" sz="2400" dirty="0">
                <a:latin typeface="Meiryo UI" panose="020B0604030504040204" pitchFamily="50" charset="-128"/>
                <a:ea typeface="Meiryo UI" panose="020B0604030504040204" pitchFamily="50" charset="-128"/>
                <a:cs typeface="Meiryo UI" panose="020B0604030504040204" pitchFamily="50" charset="-128"/>
              </a:rPr>
              <a:t>　　求職者の「職種志向を転換・拡大」する取組み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P.7</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ja-JP" sz="2400" b="1" dirty="0" smtClean="0">
                <a:latin typeface="Meiryo UI" panose="020B0604030504040204" pitchFamily="50" charset="-128"/>
                <a:ea typeface="Meiryo UI" panose="020B0604030504040204" pitchFamily="50" charset="-128"/>
                <a:cs typeface="Meiryo UI" panose="020B0604030504040204" pitchFamily="50" charset="-128"/>
              </a:rPr>
              <a:t>４</a:t>
            </a:r>
            <a:r>
              <a:rPr lang="ja-JP" altLang="ja-JP" sz="2400" b="1" dirty="0">
                <a:latin typeface="Meiryo UI" panose="020B0604030504040204" pitchFamily="50" charset="-128"/>
                <a:ea typeface="Meiryo UI" panose="020B0604030504040204" pitchFamily="50" charset="-128"/>
                <a:cs typeface="Meiryo UI" panose="020B0604030504040204" pitchFamily="50" charset="-128"/>
              </a:rPr>
              <a:t>．各分野ごとの重点的な取組み　</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ja-JP" sz="2400" dirty="0">
                <a:latin typeface="Meiryo UI" panose="020B0604030504040204" pitchFamily="50" charset="-128"/>
                <a:ea typeface="Meiryo UI" panose="020B0604030504040204" pitchFamily="50" charset="-128"/>
                <a:cs typeface="Meiryo UI" panose="020B0604030504040204" pitchFamily="50" charset="-128"/>
              </a:rPr>
              <a:t>　 ①製造業界編「企業の職場環境整備の促進による業界イメージアップ」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P.8</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r>
              <a:rPr lang="ja-JP" altLang="ja-JP" sz="2400" dirty="0">
                <a:latin typeface="Meiryo UI" panose="020B0604030504040204" pitchFamily="50" charset="-128"/>
                <a:ea typeface="Meiryo UI" panose="020B0604030504040204" pitchFamily="50" charset="-128"/>
                <a:cs typeface="Meiryo UI" panose="020B0604030504040204" pitchFamily="50" charset="-128"/>
              </a:rPr>
              <a:t>　 ②運輸業界編「高校生・大学生をターゲットとした運輸業界魅力発信」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P.9</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ja-JP" sz="2400" dirty="0">
                <a:latin typeface="Meiryo UI" panose="020B0604030504040204" pitchFamily="50" charset="-128"/>
                <a:ea typeface="Meiryo UI" panose="020B0604030504040204" pitchFamily="50" charset="-128"/>
                <a:cs typeface="Meiryo UI" panose="020B0604030504040204" pitchFamily="50" charset="-128"/>
              </a:rPr>
              <a:t>　 ③建設業界編 「社員の魅力向上による業界イメージアップ」　・・・</a:t>
            </a:r>
            <a:r>
              <a:rPr lang="en-US" altLang="ja-JP" sz="2400" dirty="0">
                <a:latin typeface="Meiryo UI" panose="020B0604030504040204" pitchFamily="50" charset="-128"/>
                <a:ea typeface="Meiryo UI" panose="020B0604030504040204" pitchFamily="50" charset="-128"/>
                <a:cs typeface="Meiryo UI" panose="020B0604030504040204" pitchFamily="50" charset="-128"/>
              </a:rPr>
              <a:t>P.10</a:t>
            </a:r>
            <a:endParaRPr lang="ja-JP"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ja-JP" sz="24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５</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．分野横断的な取組み</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2400" dirty="0">
                <a:latin typeface="Meiryo UI" panose="020B0604030504040204" pitchFamily="50" charset="-128"/>
                <a:ea typeface="Meiryo UI" panose="020B0604030504040204" pitchFamily="50" charset="-128"/>
                <a:cs typeface="Meiryo UI" panose="020B0604030504040204" pitchFamily="50" charset="-128"/>
              </a:rPr>
              <a:t>女性活躍推進編  「女性が活躍できる職場提供づくり」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P.11</a:t>
            </a:r>
          </a:p>
          <a:p>
            <a:pPr fontAlgn="ctr"/>
            <a:endParaRPr lang="en-US" altLang="ja-JP" sz="2400" dirty="0">
              <a:latin typeface="Meiryo UI" panose="020B0604030504040204" pitchFamily="50" charset="-128"/>
              <a:ea typeface="Meiryo UI" panose="020B0604030504040204" pitchFamily="50" charset="-128"/>
              <a:cs typeface="Meiryo UI" panose="020B0604030504040204" pitchFamily="50" charset="-128"/>
            </a:endParaRPr>
          </a:p>
          <a:p>
            <a:pPr fontAlgn="ct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６．平成</a:t>
            </a: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年度　主な事業　</a:t>
            </a:r>
            <a:r>
              <a:rPr lang="ja-JP" altLang="en-US" sz="24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P.12</a:t>
            </a:r>
            <a:endParaRPr lang="ja-JP" altLang="en-US" sz="2800" dirty="0"/>
          </a:p>
        </p:txBody>
      </p:sp>
    </p:spTree>
    <p:extLst>
      <p:ext uri="{BB962C8B-B14F-4D97-AF65-F5344CB8AC3E}">
        <p14:creationId xmlns:p14="http://schemas.microsoft.com/office/powerpoint/2010/main" val="32486246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28920" y="1426756"/>
            <a:ext cx="12522174" cy="8114898"/>
          </a:xfrm>
          <a:prstGeom prst="rect">
            <a:avLst/>
          </a:prstGeom>
        </p:spPr>
        <p:style>
          <a:lnRef idx="2">
            <a:schemeClr val="accent6"/>
          </a:lnRef>
          <a:fillRef idx="1">
            <a:schemeClr val="lt1"/>
          </a:fillRef>
          <a:effectRef idx="0">
            <a:schemeClr val="accent6"/>
          </a:effectRef>
          <a:fontRef idx="minor">
            <a:schemeClr val="dk1"/>
          </a:fontRef>
        </p:style>
        <p:txBody>
          <a:bodyPr lIns="128016" tIns="64008" rIns="128016" bIns="64008"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973263" y="1740227"/>
            <a:ext cx="1831857" cy="501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2200" dirty="0">
                <a:latin typeface="Meiryo UI" panose="020B0604030504040204" pitchFamily="50" charset="-128"/>
                <a:ea typeface="Meiryo UI" panose="020B0604030504040204" pitchFamily="50" charset="-128"/>
                <a:cs typeface="Meiryo UI" panose="020B0604030504040204" pitchFamily="50" charset="-128"/>
              </a:rPr>
              <a:t>求職者支援</a:t>
            </a:r>
          </a:p>
        </p:txBody>
      </p:sp>
      <p:cxnSp>
        <p:nvCxnSpPr>
          <p:cNvPr id="58" name="直線コネクタ 57"/>
          <p:cNvCxnSpPr/>
          <p:nvPr/>
        </p:nvCxnSpPr>
        <p:spPr>
          <a:xfrm>
            <a:off x="2889191" y="2242209"/>
            <a:ext cx="0" cy="343567"/>
          </a:xfrm>
          <a:prstGeom prst="line">
            <a:avLst/>
          </a:prstGeom>
          <a:ln w="38100"/>
        </p:spPr>
        <p:style>
          <a:lnRef idx="1">
            <a:schemeClr val="dk1"/>
          </a:lnRef>
          <a:fillRef idx="0">
            <a:schemeClr val="dk1"/>
          </a:fillRef>
          <a:effectRef idx="0">
            <a:schemeClr val="dk1"/>
          </a:effectRef>
          <a:fontRef idx="minor">
            <a:schemeClr val="tx1"/>
          </a:fontRef>
        </p:style>
      </p:cxnSp>
      <p:sp>
        <p:nvSpPr>
          <p:cNvPr id="63" name="正方形/長方形 62"/>
          <p:cNvSpPr/>
          <p:nvPr/>
        </p:nvSpPr>
        <p:spPr>
          <a:xfrm>
            <a:off x="0" y="542502"/>
            <a:ext cx="12801600" cy="558818"/>
          </a:xfrm>
          <a:prstGeom prst="rect">
            <a:avLst/>
          </a:prstGeom>
        </p:spPr>
        <p:style>
          <a:lnRef idx="2">
            <a:schemeClr val="dk1">
              <a:shade val="50000"/>
            </a:schemeClr>
          </a:lnRef>
          <a:fillRef idx="1">
            <a:schemeClr val="dk1"/>
          </a:fillRef>
          <a:effectRef idx="0">
            <a:schemeClr val="dk1"/>
          </a:effectRef>
          <a:fontRef idx="minor">
            <a:schemeClr val="lt1"/>
          </a:fontRef>
        </p:style>
        <p:txBody>
          <a:bodyPr lIns="128016" tIns="64008" rIns="128016" bIns="64008" rtlCol="0" anchor="ctr"/>
          <a:lstStyle/>
          <a:p>
            <a:pPr algn="ct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女性・若者働き方改革推進事業運営体制</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2800" b="1" dirty="0" smtClean="0">
                <a:latin typeface="Meiryo UI" panose="020B0604030504040204" pitchFamily="50" charset="-128"/>
                <a:ea typeface="Meiryo UI" panose="020B0604030504040204" pitchFamily="50" charset="-128"/>
                <a:cs typeface="Meiryo UI" panose="020B0604030504040204" pitchFamily="50" charset="-128"/>
              </a:rPr>
              <a:t>OSAKA</a:t>
            </a:r>
            <a:r>
              <a:rPr lang="ja-JP" altLang="en-US" sz="2800" b="1" dirty="0" smtClean="0">
                <a:latin typeface="Meiryo UI" panose="020B0604030504040204" pitchFamily="50" charset="-128"/>
                <a:ea typeface="Meiryo UI" panose="020B0604030504040204" pitchFamily="50" charset="-128"/>
                <a:cs typeface="Meiryo UI" panose="020B0604030504040204" pitchFamily="50" charset="-128"/>
              </a:rPr>
              <a:t>しごと</a:t>
            </a:r>
            <a:r>
              <a:rPr lang="ja-JP" altLang="en-US" sz="2800" b="1" dirty="0">
                <a:latin typeface="Meiryo UI" panose="020B0604030504040204" pitchFamily="50" charset="-128"/>
                <a:ea typeface="Meiryo UI" panose="020B0604030504040204" pitchFamily="50" charset="-128"/>
                <a:cs typeface="Meiryo UI" panose="020B0604030504040204" pitchFamily="50" charset="-128"/>
              </a:rPr>
              <a:t>フィールド）</a:t>
            </a:r>
          </a:p>
        </p:txBody>
      </p:sp>
      <p:pic>
        <p:nvPicPr>
          <p:cNvPr id="69" name="Picture 2"/>
          <p:cNvPicPr/>
          <p:nvPr/>
        </p:nvPicPr>
        <p:blipFill>
          <a:blip r:embed="rId3">
            <a:extLst>
              <a:ext uri="{28A0092B-C50C-407E-A947-70E740481C1C}">
                <a14:useLocalDpi xmlns:a14="http://schemas.microsoft.com/office/drawing/2010/main" val="0"/>
              </a:ext>
            </a:extLst>
          </a:blip>
          <a:srcRect/>
          <a:stretch>
            <a:fillRect/>
          </a:stretch>
        </p:blipFill>
        <p:spPr bwMode="auto">
          <a:xfrm>
            <a:off x="292628" y="1203102"/>
            <a:ext cx="4876430" cy="447306"/>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
        <p:nvSpPr>
          <p:cNvPr id="5" name="正方形/長方形 4"/>
          <p:cNvSpPr/>
          <p:nvPr/>
        </p:nvSpPr>
        <p:spPr>
          <a:xfrm>
            <a:off x="5695122" y="2544826"/>
            <a:ext cx="6572072" cy="6495709"/>
          </a:xfrm>
          <a:prstGeom prst="rect">
            <a:avLst/>
          </a:prstGeom>
          <a:ln w="19050">
            <a:solidFill>
              <a:schemeClr val="tx1"/>
            </a:solidFill>
          </a:ln>
        </p:spPr>
        <p:style>
          <a:lnRef idx="1">
            <a:schemeClr val="accent5"/>
          </a:lnRef>
          <a:fillRef idx="2">
            <a:schemeClr val="accent5"/>
          </a:fillRef>
          <a:effectRef idx="1">
            <a:schemeClr val="accent5"/>
          </a:effectRef>
          <a:fontRef idx="minor">
            <a:schemeClr val="dk1"/>
          </a:fontRef>
        </p:style>
        <p:txBody>
          <a:bodyPr lIns="128016" tIns="64008" rIns="128016" bIns="64008" rtlCol="0" anchor="ctr"/>
          <a:lstStyle/>
          <a:p>
            <a:pPr lvl="0" algn="ct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大阪働き方改革支援センター</a:t>
            </a:r>
            <a:r>
              <a:rPr lang="en-US" altLang="ja-JP" sz="22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r>
              <a:rPr lang="ja-JP" altLang="en-US"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人材確保に課題を抱える「製造」「運輸」「建設」業界を中心に、業界団体と連携しながら、「働き方改革」を通じた職場環境の改善、情報発信や人材確保を支援</a:t>
            </a:r>
            <a:endParaRPr lang="en-US" altLang="ja-JP" sz="17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20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角丸四角形 27"/>
          <p:cNvSpPr/>
          <p:nvPr/>
        </p:nvSpPr>
        <p:spPr>
          <a:xfrm>
            <a:off x="5854209" y="4019474"/>
            <a:ext cx="2256940" cy="3069060"/>
          </a:xfrm>
          <a:prstGeom prst="roundRect">
            <a:avLst/>
          </a:prstGeom>
        </p:spPr>
        <p:style>
          <a:lnRef idx="2">
            <a:schemeClr val="accent2"/>
          </a:lnRef>
          <a:fillRef idx="1">
            <a:schemeClr val="lt1"/>
          </a:fillRef>
          <a:effectRef idx="0">
            <a:schemeClr val="accent2"/>
          </a:effectRef>
          <a:fontRef idx="minor">
            <a:schemeClr val="dk1"/>
          </a:fontRef>
        </p:style>
        <p:txBody>
          <a:bodyPr lIns="128016" tIns="64008" rIns="128016" bIns="64008" rtlCol="0" anchor="ctr"/>
          <a:lstStyle/>
          <a:p>
            <a:pPr algn="ctr"/>
            <a:r>
              <a:rPr lang="ja-JP" altLang="en-US" sz="2000" dirty="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・コンサルタントによる業界の魅力発信、モデル企業選定支援、人材定着に関するアドバイス</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・総合労働事務所による働き続けられる職場づくりに関するセミナー、職場環境整備に関する相談会　等</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8626151" y="4048684"/>
            <a:ext cx="3499416" cy="3039851"/>
          </a:xfrm>
          <a:prstGeom prst="roundRect">
            <a:avLst/>
          </a:prstGeom>
        </p:spPr>
        <p:style>
          <a:lnRef idx="2">
            <a:schemeClr val="accent2"/>
          </a:lnRef>
          <a:fillRef idx="1">
            <a:schemeClr val="lt1"/>
          </a:fillRef>
          <a:effectRef idx="0">
            <a:schemeClr val="accent2"/>
          </a:effectRef>
          <a:fontRef idx="minor">
            <a:schemeClr val="dk1"/>
          </a:fontRef>
        </p:style>
        <p:txBody>
          <a:bodyPr lIns="128016" tIns="64008" rIns="128016" bIns="64008" rtlCol="0" anchor="ctr"/>
          <a:lstStyle/>
          <a:p>
            <a:pPr algn="ctr"/>
            <a:r>
              <a:rPr lang="ja-JP" altLang="en-US" sz="2000" dirty="0">
                <a:latin typeface="Meiryo UI" panose="020B0604030504040204" pitchFamily="50" charset="-128"/>
                <a:ea typeface="Meiryo UI" panose="020B0604030504040204" pitchFamily="50" charset="-128"/>
                <a:cs typeface="Meiryo UI" panose="020B0604030504040204" pitchFamily="50" charset="-128"/>
              </a:rPr>
              <a:t>女性・若者働き方改革</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2000" dirty="0">
                <a:latin typeface="Meiryo UI" panose="020B0604030504040204" pitchFamily="50" charset="-128"/>
                <a:ea typeface="Meiryo UI" panose="020B0604030504040204" pitchFamily="50" charset="-128"/>
                <a:cs typeface="Meiryo UI" panose="020B0604030504040204" pitchFamily="50" charset="-128"/>
              </a:rPr>
              <a:t>推進事業委託業務</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7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7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しごとﾌｨｰﾙﾄﾞ</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pPr algn="r"/>
            <a:r>
              <a:rPr lang="ja-JP" altLang="en-US" sz="1700" dirty="0">
                <a:latin typeface="Meiryo UI" panose="020B0604030504040204" pitchFamily="50" charset="-128"/>
                <a:ea typeface="Meiryo UI" panose="020B0604030504040204" pitchFamily="50" charset="-128"/>
                <a:cs typeface="Meiryo UI" panose="020B0604030504040204" pitchFamily="50" charset="-128"/>
              </a:rPr>
              <a:t>　　　　　運営共同企業体）</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・広報（ＨＰ含む）</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・セミナー等の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企画、運営</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（無料）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・就職成功率診断アプリの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運用、管理</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・データベースの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運用、管理</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・パッションプログラムの開発　等</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8" name="直線矢印コネクタ 37"/>
          <p:cNvCxnSpPr/>
          <p:nvPr/>
        </p:nvCxnSpPr>
        <p:spPr>
          <a:xfrm flipH="1">
            <a:off x="8078231" y="5095878"/>
            <a:ext cx="533033" cy="6623"/>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
        <p:nvSpPr>
          <p:cNvPr id="32" name="角丸四角形 31"/>
          <p:cNvSpPr/>
          <p:nvPr/>
        </p:nvSpPr>
        <p:spPr>
          <a:xfrm>
            <a:off x="6655249" y="7671295"/>
            <a:ext cx="5895921" cy="1738222"/>
          </a:xfrm>
          <a:prstGeom prst="roundRect">
            <a:avLst/>
          </a:prstGeom>
        </p:spPr>
        <p:style>
          <a:lnRef idx="2">
            <a:schemeClr val="accent2"/>
          </a:lnRef>
          <a:fillRef idx="1">
            <a:schemeClr val="lt1"/>
          </a:fillRef>
          <a:effectRef idx="0">
            <a:schemeClr val="accent2"/>
          </a:effectRef>
          <a:fontRef idx="minor">
            <a:schemeClr val="dk1"/>
          </a:fontRef>
        </p:style>
        <p:txBody>
          <a:bodyPr lIns="128016" tIns="64008" rIns="128016" bIns="64008" rtlCol="0" anchor="ctr"/>
          <a:lstStyle/>
          <a:p>
            <a:pPr algn="ctr"/>
            <a:r>
              <a:rPr lang="ja-JP" altLang="en-US" sz="2000" dirty="0">
                <a:latin typeface="Meiryo UI" panose="020B0604030504040204" pitchFamily="50" charset="-128"/>
                <a:ea typeface="Meiryo UI" panose="020B0604030504040204" pitchFamily="50" charset="-128"/>
                <a:cs typeface="Meiryo UI" panose="020B0604030504040204" pitchFamily="50" charset="-128"/>
              </a:rPr>
              <a:t>中小企業人材支援センター</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a:latin typeface="Meiryo UI" panose="020B0604030504040204" pitchFamily="50" charset="-128"/>
                <a:ea typeface="Meiryo UI" panose="020B0604030504040204" pitchFamily="50" charset="-128"/>
                <a:cs typeface="Meiryo UI" panose="020B0604030504040204" pitchFamily="50" charset="-128"/>
              </a:rPr>
              <a:t>（プロ人材採用支援コンソーシアム共同企業体）</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・人材ニーズのヒアリング</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・セミナー等の企画・運営（有料）　　等</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・有料職業紹介（自主事業）</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テキスト ボックス 52"/>
          <p:cNvSpPr txBox="1"/>
          <p:nvPr/>
        </p:nvSpPr>
        <p:spPr>
          <a:xfrm>
            <a:off x="9792966" y="7240407"/>
            <a:ext cx="1251460" cy="437043"/>
          </a:xfrm>
          <a:prstGeom prst="rect">
            <a:avLst/>
          </a:prstGeom>
          <a:noFill/>
        </p:spPr>
        <p:txBody>
          <a:bodyPr wrap="square" lIns="128016" tIns="64008" rIns="128016" bIns="64008"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協　　働</a:t>
            </a:r>
          </a:p>
        </p:txBody>
      </p:sp>
      <p:cxnSp>
        <p:nvCxnSpPr>
          <p:cNvPr id="37" name="直線矢印コネクタ 36"/>
          <p:cNvCxnSpPr/>
          <p:nvPr/>
        </p:nvCxnSpPr>
        <p:spPr>
          <a:xfrm>
            <a:off x="10332437" y="7092590"/>
            <a:ext cx="0" cy="578705"/>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cxnSp>
        <p:nvCxnSpPr>
          <p:cNvPr id="42" name="直線矢印コネクタ 41"/>
          <p:cNvCxnSpPr/>
          <p:nvPr/>
        </p:nvCxnSpPr>
        <p:spPr>
          <a:xfrm flipV="1">
            <a:off x="7269648" y="7088533"/>
            <a:ext cx="0" cy="582761"/>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
        <p:nvSpPr>
          <p:cNvPr id="36" name="正方形/長方形 35"/>
          <p:cNvSpPr/>
          <p:nvPr/>
        </p:nvSpPr>
        <p:spPr>
          <a:xfrm>
            <a:off x="8150313" y="1764825"/>
            <a:ext cx="1850176" cy="50198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2200" dirty="0">
                <a:latin typeface="Meiryo UI" panose="020B0604030504040204" pitchFamily="50" charset="-128"/>
                <a:ea typeface="Meiryo UI" panose="020B0604030504040204" pitchFamily="50" charset="-128"/>
                <a:cs typeface="Meiryo UI" panose="020B0604030504040204" pitchFamily="50" charset="-128"/>
              </a:rPr>
              <a:t>企業支援</a:t>
            </a:r>
          </a:p>
        </p:txBody>
      </p:sp>
      <p:cxnSp>
        <p:nvCxnSpPr>
          <p:cNvPr id="39" name="直線コネクタ 38"/>
          <p:cNvCxnSpPr/>
          <p:nvPr/>
        </p:nvCxnSpPr>
        <p:spPr>
          <a:xfrm>
            <a:off x="9107237" y="2283160"/>
            <a:ext cx="0" cy="261667"/>
          </a:xfrm>
          <a:prstGeom prst="line">
            <a:avLst/>
          </a:prstGeom>
          <a:ln w="38100"/>
        </p:spPr>
        <p:style>
          <a:lnRef idx="1">
            <a:schemeClr val="dk1"/>
          </a:lnRef>
          <a:fillRef idx="0">
            <a:schemeClr val="dk1"/>
          </a:fillRef>
          <a:effectRef idx="0">
            <a:schemeClr val="dk1"/>
          </a:effectRef>
          <a:fontRef idx="minor">
            <a:schemeClr val="tx1"/>
          </a:fontRef>
        </p:style>
      </p:cxnSp>
      <p:cxnSp>
        <p:nvCxnSpPr>
          <p:cNvPr id="45" name="直線矢印コネクタ 44"/>
          <p:cNvCxnSpPr/>
          <p:nvPr/>
        </p:nvCxnSpPr>
        <p:spPr>
          <a:xfrm flipH="1">
            <a:off x="5168655" y="5543800"/>
            <a:ext cx="528424" cy="0"/>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
        <p:nvSpPr>
          <p:cNvPr id="68" name="テキスト ボックス 67"/>
          <p:cNvSpPr txBox="1"/>
          <p:nvPr/>
        </p:nvSpPr>
        <p:spPr>
          <a:xfrm>
            <a:off x="5104656" y="5023787"/>
            <a:ext cx="627864" cy="1288981"/>
          </a:xfrm>
          <a:prstGeom prst="rect">
            <a:avLst/>
          </a:prstGeom>
          <a:noFill/>
        </p:spPr>
        <p:txBody>
          <a:bodyPr vert="eaVert" wrap="square" lIns="128016" tIns="64008" rIns="128016" bIns="64008" rtlCol="0">
            <a:spAutoFit/>
          </a:bodyPr>
          <a:lstStyle/>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協</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働</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正方形/長方形 23"/>
          <p:cNvSpPr/>
          <p:nvPr/>
        </p:nvSpPr>
        <p:spPr>
          <a:xfrm>
            <a:off x="207592" y="2544826"/>
            <a:ext cx="4959105" cy="6495710"/>
          </a:xfrm>
          <a:prstGeom prst="rect">
            <a:avLst/>
          </a:prstGeom>
          <a:solidFill>
            <a:schemeClr val="accent5">
              <a:lumMod val="20000"/>
              <a:lumOff val="80000"/>
            </a:schemeClr>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290531" y="4019473"/>
            <a:ext cx="2430660" cy="3082853"/>
          </a:xfrm>
          <a:prstGeom prst="roundRect">
            <a:avLst/>
          </a:prstGeom>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角丸四角形 9"/>
          <p:cNvSpPr/>
          <p:nvPr/>
        </p:nvSpPr>
        <p:spPr>
          <a:xfrm>
            <a:off x="3307898" y="4019473"/>
            <a:ext cx="1658478" cy="3082852"/>
          </a:xfrm>
          <a:prstGeom prst="roundRect">
            <a:avLst/>
          </a:prstGeom>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r>
              <a:rPr lang="ja-JP" altLang="en-US" sz="2000" dirty="0">
                <a:latin typeface="Meiryo UI" panose="020B0604030504040204" pitchFamily="50" charset="-128"/>
                <a:ea typeface="Meiryo UI" panose="020B0604030504040204" pitchFamily="50" charset="-128"/>
                <a:cs typeface="Meiryo UI" panose="020B0604030504040204" pitchFamily="50" charset="-128"/>
              </a:rPr>
              <a:t>大阪府</a:t>
            </a:r>
            <a:endParaRPr lang="en-US" altLang="ja-JP" sz="20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3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・アクティブカウンセラーによる職種志向の</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拡大・転換</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を図る</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カウンセリング</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正方形/長方形 2"/>
          <p:cNvSpPr/>
          <p:nvPr/>
        </p:nvSpPr>
        <p:spPr>
          <a:xfrm>
            <a:off x="128921" y="70066"/>
            <a:ext cx="6526328" cy="379217"/>
          </a:xfrm>
          <a:prstGeom prst="rect">
            <a:avLst/>
          </a:prstGeom>
          <a:noFill/>
          <a:ln>
            <a:noFill/>
          </a:ln>
        </p:spPr>
        <p:style>
          <a:lnRef idx="2">
            <a:schemeClr val="accent6"/>
          </a:lnRef>
          <a:fillRef idx="1">
            <a:schemeClr val="lt1"/>
          </a:fillRef>
          <a:effectRef idx="0">
            <a:schemeClr val="accent6"/>
          </a:effectRef>
          <a:fontRef idx="minor">
            <a:schemeClr val="dk1"/>
          </a:fontRef>
        </p:style>
        <p:txBody>
          <a:bodyPr lIns="128016" tIns="64008" rIns="128016" bIns="64008" rtlCol="0" anchor="ct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１</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．女性・若者働き方改革推進事業の概要</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上下矢印 1"/>
          <p:cNvSpPr/>
          <p:nvPr/>
        </p:nvSpPr>
        <p:spPr>
          <a:xfrm>
            <a:off x="654562" y="7210289"/>
            <a:ext cx="4133259" cy="714575"/>
          </a:xfrm>
          <a:prstGeom prst="upDownArrow">
            <a:avLst>
              <a:gd name="adj1" fmla="val 10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2000" dirty="0">
                <a:latin typeface="Meiryo UI" panose="020B0604030504040204" pitchFamily="50" charset="-128"/>
                <a:ea typeface="Meiryo UI" panose="020B0604030504040204" pitchFamily="50" charset="-128"/>
                <a:cs typeface="Meiryo UI" panose="020B0604030504040204" pitchFamily="50" charset="-128"/>
              </a:rPr>
              <a:t>一体的実施</a:t>
            </a:r>
          </a:p>
        </p:txBody>
      </p:sp>
      <p:sp>
        <p:nvSpPr>
          <p:cNvPr id="30" name="角丸四角形 29"/>
          <p:cNvSpPr/>
          <p:nvPr/>
        </p:nvSpPr>
        <p:spPr>
          <a:xfrm>
            <a:off x="430900" y="7963722"/>
            <a:ext cx="4531555" cy="1490454"/>
          </a:xfrm>
          <a:prstGeom prst="roundRect">
            <a:avLst/>
          </a:prstGeom>
        </p:spPr>
        <p:style>
          <a:lnRef idx="2">
            <a:schemeClr val="accent3"/>
          </a:lnRef>
          <a:fillRef idx="1">
            <a:schemeClr val="lt1"/>
          </a:fillRef>
          <a:effectRef idx="0">
            <a:schemeClr val="accent3"/>
          </a:effectRef>
          <a:fontRef idx="minor">
            <a:schemeClr val="dk1"/>
          </a:fontRef>
        </p:style>
        <p:txBody>
          <a:bodyPr lIns="128016" tIns="64008" rIns="128016" bIns="64008" rtlCol="0" anchor="ctr"/>
          <a:lstStyle/>
          <a:p>
            <a:pPr algn="ct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大阪労働局</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大阪東</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ハローワークブランチ</a:t>
            </a:r>
            <a:r>
              <a:rPr lang="ja-JP" altLang="en-US" sz="1700" dirty="0" smtClean="0">
                <a:latin typeface="Meiryo UI" panose="020B0604030504040204" pitchFamily="50" charset="-128"/>
                <a:ea typeface="Meiryo UI" panose="020B0604030504040204" pitchFamily="50" charset="-128"/>
                <a:cs typeface="Meiryo UI" panose="020B0604030504040204" pitchFamily="50" charset="-128"/>
              </a:rPr>
              <a:t>）</a:t>
            </a:r>
            <a:endParaRPr lang="ja-JP" altLang="en-US" sz="17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6699907" y="7223268"/>
            <a:ext cx="1251460" cy="437043"/>
          </a:xfrm>
          <a:prstGeom prst="rect">
            <a:avLst/>
          </a:prstGeom>
          <a:noFill/>
        </p:spPr>
        <p:txBody>
          <a:bodyPr wrap="square" lIns="128016" tIns="64008" rIns="128016" bIns="64008"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協　　働</a:t>
            </a:r>
          </a:p>
        </p:txBody>
      </p:sp>
      <p:cxnSp>
        <p:nvCxnSpPr>
          <p:cNvPr id="46" name="直線矢印コネクタ 45"/>
          <p:cNvCxnSpPr/>
          <p:nvPr/>
        </p:nvCxnSpPr>
        <p:spPr>
          <a:xfrm flipH="1">
            <a:off x="2696676" y="4894614"/>
            <a:ext cx="611222" cy="0"/>
          </a:xfrm>
          <a:prstGeom prst="straightConnector1">
            <a:avLst/>
          </a:prstGeom>
          <a:ln w="28575">
            <a:headEnd type="arrow"/>
            <a:tailEnd type="arrow"/>
          </a:ln>
        </p:spPr>
        <p:style>
          <a:lnRef idx="1">
            <a:schemeClr val="dk1"/>
          </a:lnRef>
          <a:fillRef idx="0">
            <a:schemeClr val="dk1"/>
          </a:fillRef>
          <a:effectRef idx="0">
            <a:schemeClr val="dk1"/>
          </a:effectRef>
          <a:fontRef idx="minor">
            <a:schemeClr val="tx1"/>
          </a:fontRef>
        </p:style>
      </p:cxnSp>
      <p:sp>
        <p:nvSpPr>
          <p:cNvPr id="29" name="スライド番号プレースホルダー 4"/>
          <p:cNvSpPr>
            <a:spLocks noGrp="1"/>
          </p:cNvSpPr>
          <p:nvPr>
            <p:ph type="sldNum" sz="quarter" idx="12"/>
          </p:nvPr>
        </p:nvSpPr>
        <p:spPr>
          <a:xfrm>
            <a:off x="9792966" y="9153929"/>
            <a:ext cx="2987040" cy="511175"/>
          </a:xfrm>
        </p:spPr>
        <p:txBody>
          <a:bodyPr/>
          <a:lstStyle/>
          <a:p>
            <a:fld id="{8159DC74-970D-4DF8-B9D4-640D883DB434}" type="slidenum">
              <a:rPr kumimoji="1"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3</a:t>
            </a:fld>
            <a:endParaRPr kumimoji="1"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テキスト ボックス 30"/>
          <p:cNvSpPr txBox="1"/>
          <p:nvPr/>
        </p:nvSpPr>
        <p:spPr>
          <a:xfrm>
            <a:off x="8077192" y="4584576"/>
            <a:ext cx="627864" cy="1288981"/>
          </a:xfrm>
          <a:prstGeom prst="rect">
            <a:avLst/>
          </a:prstGeom>
          <a:noFill/>
        </p:spPr>
        <p:txBody>
          <a:bodyPr vert="eaVert" wrap="square" lIns="128016" tIns="64008" rIns="128016" bIns="64008" rtlCol="0">
            <a:spAutoFit/>
          </a:bodyPr>
          <a:lstStyle/>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協</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働</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テキスト ボックス 34"/>
          <p:cNvSpPr txBox="1"/>
          <p:nvPr/>
        </p:nvSpPr>
        <p:spPr>
          <a:xfrm>
            <a:off x="2730843" y="4368552"/>
            <a:ext cx="627864" cy="1288981"/>
          </a:xfrm>
          <a:prstGeom prst="rect">
            <a:avLst/>
          </a:prstGeom>
          <a:noFill/>
        </p:spPr>
        <p:txBody>
          <a:bodyPr vert="eaVert" wrap="square" lIns="128016" tIns="64008" rIns="128016" bIns="64008" rtlCol="0">
            <a:spAutoFit/>
          </a:bodyPr>
          <a:lstStyle/>
          <a:p>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協</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働</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301458" y="5493385"/>
            <a:ext cx="2786974" cy="1323439"/>
          </a:xfrm>
          <a:prstGeom prst="rect">
            <a:avLst/>
          </a:prstGeom>
          <a:noFill/>
        </p:spPr>
        <p:txBody>
          <a:bodyPr wrap="square"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・セミナー、イベント等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企画、</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運営</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・データベースの運用、管理</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受付、施設管理、広報、</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バックオフィス業務</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等</a:t>
            </a:r>
            <a:endParaRPr kumimoji="1" lang="ja-JP" altLang="en-US" sz="1600" dirty="0"/>
          </a:p>
        </p:txBody>
      </p:sp>
      <p:sp>
        <p:nvSpPr>
          <p:cNvPr id="7" name="テキスト ボックス 6"/>
          <p:cNvSpPr txBox="1"/>
          <p:nvPr/>
        </p:nvSpPr>
        <p:spPr>
          <a:xfrm>
            <a:off x="208129" y="4126394"/>
            <a:ext cx="2592271" cy="1415772"/>
          </a:xfrm>
          <a:prstGeom prst="rect">
            <a:avLst/>
          </a:prstGeom>
          <a:noFill/>
        </p:spPr>
        <p:txBody>
          <a:bodyPr wrap="square" rtlCol="0">
            <a:spAutoFit/>
          </a:bodyPr>
          <a:lstStyle/>
          <a:p>
            <a:pPr algn="ctr"/>
            <a:r>
              <a:rPr lang="en-US" altLang="ja-JP" sz="18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しごとフィールド</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運営事業</a:t>
            </a:r>
            <a:r>
              <a:rPr lang="ja-JP" altLang="en-US" sz="1800" dirty="0">
                <a:latin typeface="Meiryo UI" panose="020B0604030504040204" pitchFamily="50" charset="-128"/>
                <a:ea typeface="Meiryo UI" panose="020B0604030504040204" pitchFamily="50" charset="-128"/>
                <a:cs typeface="Meiryo UI" panose="020B0604030504040204" pitchFamily="50" charset="-128"/>
              </a:rPr>
              <a:t>委託業務</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 OSAKA</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しごとフィールド</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運営共同企業体）</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800" dirty="0"/>
          </a:p>
        </p:txBody>
      </p:sp>
      <p:sp>
        <p:nvSpPr>
          <p:cNvPr id="8" name="テキスト ボックス 7"/>
          <p:cNvSpPr txBox="1"/>
          <p:nvPr/>
        </p:nvSpPr>
        <p:spPr>
          <a:xfrm>
            <a:off x="3304456" y="5786353"/>
            <a:ext cx="1661920" cy="1246495"/>
          </a:xfrm>
          <a:prstGeom prst="rect">
            <a:avLst/>
          </a:prstGeom>
          <a:noFill/>
        </p:spPr>
        <p:txBody>
          <a:bodyPr wrap="square" rtlCol="0">
            <a:spAutoFit/>
          </a:bodyPr>
          <a:lstStyle/>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500" dirty="0">
                <a:latin typeface="Meiryo UI" panose="020B0604030504040204" pitchFamily="50" charset="-128"/>
                <a:ea typeface="Meiryo UI" panose="020B0604030504040204" pitchFamily="50" charset="-128"/>
                <a:cs typeface="Meiryo UI" panose="020B0604030504040204" pitchFamily="50" charset="-128"/>
              </a:rPr>
              <a:t>※3</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業界に人材</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を</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誘導するアクティブカウンセリング</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を行う</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endParaRPr kumimoji="1" lang="ja-JP" altLang="en-US" sz="1500" dirty="0"/>
          </a:p>
        </p:txBody>
      </p:sp>
    </p:spTree>
    <p:extLst>
      <p:ext uri="{BB962C8B-B14F-4D97-AF65-F5344CB8AC3E}">
        <p14:creationId xmlns:p14="http://schemas.microsoft.com/office/powerpoint/2010/main" val="2305995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p:cNvSpPr/>
          <p:nvPr/>
        </p:nvSpPr>
        <p:spPr>
          <a:xfrm>
            <a:off x="1926112" y="2308214"/>
            <a:ext cx="10602031" cy="5919967"/>
          </a:xfrm>
          <a:prstGeom prst="rect">
            <a:avLst/>
          </a:prstGeom>
          <a:solidFill>
            <a:schemeClr val="tx2">
              <a:lumMod val="60000"/>
              <a:lumOff val="40000"/>
              <a:alpha val="0"/>
            </a:schemeClr>
          </a:solidFill>
          <a:ln w="25400" cmpd="sng">
            <a:prstDash val="sysDot"/>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endParaRPr lang="en-US" altLang="ja-JP"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3" name="正方形/長方形 52"/>
          <p:cNvSpPr/>
          <p:nvPr/>
        </p:nvSpPr>
        <p:spPr>
          <a:xfrm>
            <a:off x="2197987" y="3031340"/>
            <a:ext cx="10107889" cy="495541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152400" y="1037555"/>
            <a:ext cx="12422462" cy="1052582"/>
          </a:xfrm>
          <a:prstGeom prst="rect">
            <a:avLst/>
          </a:prstGeom>
          <a:noFill/>
          <a:ln>
            <a:noFill/>
          </a:ln>
        </p:spPr>
        <p:txBody>
          <a:bodyPr wrap="square" lIns="128001" tIns="64001" rIns="128001" bIns="64001" rtlCol="0" anchor="ctr">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・就職しやすい、働きやすい</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働き続けられる</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職場づくりに関する法律・制度の解説、取組みの事例やメリットなど　　　　　　　</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職場の環境整備に向けたセミナーを実施</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・労務管理、就業規則等に関して、専門家が具体的なアドバイスを</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行う個別相談会</a:t>
            </a: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を実施</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角丸四角形 54"/>
          <p:cNvSpPr/>
          <p:nvPr/>
        </p:nvSpPr>
        <p:spPr>
          <a:xfrm>
            <a:off x="1926112" y="8765394"/>
            <a:ext cx="2887486" cy="470900"/>
          </a:xfrm>
          <a:prstGeom prst="roundRect">
            <a:avLst/>
          </a:prstGeom>
          <a:solidFill>
            <a:srgbClr val="FFFF00"/>
          </a:solidFill>
          <a:ln w="57150"/>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地域労働ネットワークの活用</a:t>
            </a:r>
          </a:p>
        </p:txBody>
      </p:sp>
      <p:sp>
        <p:nvSpPr>
          <p:cNvPr id="67" name="タイトル 1"/>
          <p:cNvSpPr>
            <a:spLocks noGrp="1"/>
          </p:cNvSpPr>
          <p:nvPr>
            <p:ph type="ctrTitle"/>
          </p:nvPr>
        </p:nvSpPr>
        <p:spPr>
          <a:xfrm>
            <a:off x="-2866" y="480120"/>
            <a:ext cx="12801600" cy="504056"/>
          </a:xfrm>
          <a:solidFill>
            <a:schemeClr val="tx1"/>
          </a:solidFill>
        </p:spPr>
        <p:txBody>
          <a:bodyPr bIns="50400" anchor="b" anchorCtr="1">
            <a:normAutofit/>
          </a:bodyPr>
          <a:lstStyle/>
          <a:p>
            <a:pPr>
              <a:lnSpc>
                <a:spcPts val="2800"/>
              </a:lnSpc>
            </a:pP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①</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基本的な職場環境整備のための「職場環境</a:t>
            </a:r>
            <a:r>
              <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整備セミナー＆</a:t>
            </a:r>
            <a:r>
              <a:rPr lang="ja-JP" altLang="en-US" sz="24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相談会」</a:t>
            </a:r>
            <a:endParaRPr lang="ja-JP" altLang="en-US" sz="24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9" name="角丸四角形 78"/>
          <p:cNvSpPr/>
          <p:nvPr/>
        </p:nvSpPr>
        <p:spPr>
          <a:xfrm>
            <a:off x="3065989" y="2683565"/>
            <a:ext cx="8173749" cy="695551"/>
          </a:xfrm>
          <a:prstGeom prst="roundRect">
            <a:avLst/>
          </a:prstGeom>
          <a:solidFill>
            <a:srgbClr val="F5770F"/>
          </a:solidFill>
          <a:ln>
            <a:solidFill>
              <a:schemeClr val="tx2"/>
            </a:solidFill>
          </a:ln>
        </p:spPr>
        <p:style>
          <a:lnRef idx="2">
            <a:schemeClr val="accent6"/>
          </a:lnRef>
          <a:fillRef idx="1">
            <a:schemeClr val="lt1"/>
          </a:fillRef>
          <a:effectRef idx="0">
            <a:schemeClr val="accent6"/>
          </a:effectRef>
          <a:fontRef idx="minor">
            <a:schemeClr val="dk1"/>
          </a:fontRef>
        </p:style>
        <p:txBody>
          <a:bodyPr lIns="128016" tIns="64008" rIns="128016" bIns="64008" rtlCol="0" anchor="ctr"/>
          <a:lstStyle/>
          <a:p>
            <a:pPr algn="ct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職場の環境</a:t>
            </a:r>
            <a:r>
              <a:rPr lang="ja-JP" altLang="en-US" b="1" dirty="0">
                <a:latin typeface="Meiryo UI" panose="020B0604030504040204" pitchFamily="50" charset="-128"/>
                <a:ea typeface="Meiryo UI" panose="020B0604030504040204" pitchFamily="50" charset="-128"/>
                <a:cs typeface="Meiryo UI" panose="020B0604030504040204" pitchFamily="50" charset="-128"/>
              </a:rPr>
              <a:t>整備</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に</a:t>
            </a:r>
            <a:r>
              <a:rPr lang="ja-JP" altLang="en-US" b="1" dirty="0">
                <a:latin typeface="Meiryo UI" panose="020B0604030504040204" pitchFamily="50" charset="-128"/>
                <a:ea typeface="Meiryo UI" panose="020B0604030504040204" pitchFamily="50" charset="-128"/>
                <a:cs typeface="Meiryo UI" panose="020B0604030504040204" pitchFamily="50" charset="-128"/>
              </a:rPr>
              <a:t>向けた</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業界の</a:t>
            </a:r>
            <a:r>
              <a:rPr lang="ja-JP" altLang="en-US" b="1" dirty="0">
                <a:latin typeface="Meiryo UI" panose="020B0604030504040204" pitchFamily="50" charset="-128"/>
                <a:ea typeface="Meiryo UI" panose="020B0604030504040204" pitchFamily="50" charset="-128"/>
                <a:cs typeface="Meiryo UI" panose="020B0604030504040204" pitchFamily="50" charset="-128"/>
              </a:rPr>
              <a:t>取組みを</a:t>
            </a:r>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バックアップ</a:t>
            </a:r>
          </a:p>
        </p:txBody>
      </p:sp>
      <p:sp>
        <p:nvSpPr>
          <p:cNvPr id="82" name="正方形/長方形 81"/>
          <p:cNvSpPr/>
          <p:nvPr/>
        </p:nvSpPr>
        <p:spPr>
          <a:xfrm>
            <a:off x="7448409" y="3491554"/>
            <a:ext cx="4687200" cy="3255696"/>
          </a:xfrm>
          <a:prstGeom prst="rect">
            <a:avLst/>
          </a:prstGeom>
          <a:solidFill>
            <a:srgbClr val="FFFF99"/>
          </a:solidFill>
          <a:ln w="38100">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799"/>
              </a:lnSpc>
            </a:pP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799"/>
              </a:lnSpc>
            </a:pPr>
            <a:r>
              <a:rPr lang="en-US" altLang="ja-JP"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相談会</a:t>
            </a:r>
            <a:r>
              <a:rPr lang="en-US" altLang="ja-JP"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799"/>
              </a:lnSpc>
            </a:pP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専門家による労務管理、就業規則の整備、　</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人事制度構築など、職場環境整備に関する具体的なアドバイス　等</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○年３回（</a:t>
            </a:r>
            <a:r>
              <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8</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回）を予定</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○場所：エル</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　等</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○対象</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企業経営者・人事担当者</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製造、運輸、建設）</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テキスト ボックス 42"/>
          <p:cNvSpPr txBox="1"/>
          <p:nvPr/>
        </p:nvSpPr>
        <p:spPr>
          <a:xfrm>
            <a:off x="5042239" y="8533053"/>
            <a:ext cx="6933091" cy="914096"/>
          </a:xfrm>
          <a:prstGeom prst="rect">
            <a:avLst/>
          </a:prstGeom>
          <a:noFill/>
        </p:spPr>
        <p:txBody>
          <a:bodyPr wrap="square" lIns="128016" tIns="64008" rIns="128016" bIns="64008" rtlCol="0">
            <a:spAutoFit/>
          </a:bodyPr>
          <a:lstStyle/>
          <a:p>
            <a:r>
              <a:rPr lang="en-US" altLang="ja-JP" sz="17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700" b="1" dirty="0">
                <a:latin typeface="Meiryo UI" panose="020B0604030504040204" pitchFamily="50" charset="-128"/>
                <a:ea typeface="Meiryo UI" panose="020B0604030504040204" pitchFamily="50" charset="-128"/>
                <a:cs typeface="Meiryo UI" panose="020B0604030504040204" pitchFamily="50" charset="-128"/>
              </a:rPr>
              <a:t>地域労働ネットワーク：</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府内</a:t>
            </a:r>
            <a:r>
              <a:rPr lang="en-US" altLang="ja-JP" sz="1700" dirty="0">
                <a:latin typeface="Meiryo UI" panose="020B0604030504040204" pitchFamily="50" charset="-128"/>
                <a:ea typeface="Meiryo UI" panose="020B0604030504040204" pitchFamily="50" charset="-128"/>
                <a:cs typeface="Meiryo UI" panose="020B0604030504040204" pitchFamily="50" charset="-128"/>
              </a:rPr>
              <a:t>7</a:t>
            </a:r>
            <a:r>
              <a:rPr lang="ja-JP" altLang="en-US" sz="1700" dirty="0">
                <a:latin typeface="Meiryo UI" panose="020B0604030504040204" pitchFamily="50" charset="-128"/>
                <a:ea typeface="Meiryo UI" panose="020B0604030504040204" pitchFamily="50" charset="-128"/>
                <a:cs typeface="Meiryo UI" panose="020B0604030504040204" pitchFamily="50" charset="-128"/>
              </a:rPr>
              <a:t>ブロックに設置。市町村、ハローワーク、　　</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700" dirty="0">
                <a:latin typeface="Meiryo UI" panose="020B0604030504040204" pitchFamily="50" charset="-128"/>
                <a:ea typeface="Meiryo UI" panose="020B0604030504040204" pitchFamily="50" charset="-128"/>
                <a:cs typeface="Meiryo UI" panose="020B0604030504040204" pitchFamily="50" charset="-128"/>
              </a:rPr>
              <a:t>　　労働基準監督署、商工会議所・商工会、労働団体、経営者団体で構成。　　</a:t>
            </a:r>
            <a:endParaRPr lang="en-US" altLang="ja-JP" sz="17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700" dirty="0">
                <a:latin typeface="Meiryo UI" panose="020B0604030504040204" pitchFamily="50" charset="-128"/>
                <a:ea typeface="Meiryo UI" panose="020B0604030504040204" pitchFamily="50" charset="-128"/>
                <a:cs typeface="Meiryo UI" panose="020B0604030504040204" pitchFamily="50" charset="-128"/>
              </a:rPr>
              <a:t>　　（事務局：総合労働事務所）</a:t>
            </a:r>
          </a:p>
        </p:txBody>
      </p:sp>
      <p:grpSp>
        <p:nvGrpSpPr>
          <p:cNvPr id="49" name="グループ化 48"/>
          <p:cNvGrpSpPr/>
          <p:nvPr/>
        </p:nvGrpSpPr>
        <p:grpSpPr>
          <a:xfrm>
            <a:off x="2937089" y="7792270"/>
            <a:ext cx="680952" cy="852883"/>
            <a:chOff x="1411012" y="3165561"/>
            <a:chExt cx="377004" cy="679399"/>
          </a:xfrm>
        </p:grpSpPr>
        <p:sp>
          <p:nvSpPr>
            <p:cNvPr id="50" name="右カーブ矢印 49"/>
            <p:cNvSpPr/>
            <p:nvPr/>
          </p:nvSpPr>
          <p:spPr>
            <a:xfrm>
              <a:off x="1411012" y="3165561"/>
              <a:ext cx="280716" cy="515465"/>
            </a:xfrm>
            <a:prstGeom prst="curved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右カーブ矢印 50"/>
            <p:cNvSpPr/>
            <p:nvPr/>
          </p:nvSpPr>
          <p:spPr>
            <a:xfrm rot="11023029">
              <a:off x="1507300" y="3329495"/>
              <a:ext cx="280716" cy="515465"/>
            </a:xfrm>
            <a:prstGeom prst="curvedRightArrow">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101" name="右矢印 100"/>
          <p:cNvSpPr/>
          <p:nvPr/>
        </p:nvSpPr>
        <p:spPr>
          <a:xfrm>
            <a:off x="6810522" y="4699789"/>
            <a:ext cx="745175" cy="1299675"/>
          </a:xfrm>
          <a:prstGeom prst="rightArrow">
            <a:avLst>
              <a:gd name="adj1" fmla="val 50000"/>
              <a:gd name="adj2" fmla="val 40275"/>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horz" lIns="128001" tIns="64001" rIns="128001" bIns="64001" rtlCol="0" anchor="ctr"/>
          <a:lstStyle/>
          <a:p>
            <a:pPr algn="ctr"/>
            <a:r>
              <a:rPr lang="ja-JP" altLang="en-US" sz="2200" b="1" dirty="0">
                <a:latin typeface="Meiryo UI" panose="020B0604030504040204" pitchFamily="50" charset="-128"/>
                <a:ea typeface="Meiryo UI" panose="020B0604030504040204" pitchFamily="50" charset="-128"/>
                <a:cs typeface="Meiryo UI" panose="020B0604030504040204" pitchFamily="50" charset="-128"/>
              </a:rPr>
              <a:t>誘導</a:t>
            </a:r>
          </a:p>
        </p:txBody>
      </p:sp>
      <p:sp>
        <p:nvSpPr>
          <p:cNvPr id="11" name="正方形/長方形 10"/>
          <p:cNvSpPr/>
          <p:nvPr/>
        </p:nvSpPr>
        <p:spPr>
          <a:xfrm>
            <a:off x="2318434" y="3491555"/>
            <a:ext cx="4514414" cy="3251389"/>
          </a:xfrm>
          <a:prstGeom prst="rect">
            <a:avLst/>
          </a:prstGeom>
          <a:solidFill>
            <a:srgbClr val="FFFF99"/>
          </a:solidFill>
          <a:ln w="38100">
            <a:prstDash val="solid"/>
            <a:beve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nSpc>
                <a:spcPts val="799"/>
              </a:lnSpc>
            </a:pPr>
            <a:endParaRPr lang="en-US" altLang="ja-JP"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799"/>
              </a:lnSpc>
            </a:pPr>
            <a:r>
              <a:rPr lang="en-US" altLang="ja-JP"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a:t>
            </a:r>
            <a:r>
              <a:rPr lang="en-US" altLang="ja-JP" sz="2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nSpc>
                <a:spcPts val="799"/>
              </a:lnSpc>
            </a:pPr>
            <a:r>
              <a:rPr lang="ja-JP" altLang="en-US" sz="20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20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女性・若者</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が、働きやすい</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働き続けられる職場づくり</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に関する法律・制度、取組み</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の事例</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やメリット　等</a:t>
            </a:r>
            <a:endPar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rgbClr val="FF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○年３回（</a:t>
            </a:r>
            <a:r>
              <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100</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人</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回）を予定</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各業界に特化した内容で実施</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○場所：エル</a:t>
            </a: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おおさか　等</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○対象者</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企業経営者・人事担当者</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製造、運輸、建設）</a:t>
            </a:r>
            <a:endParaRPr lang="en-US" altLang="ja-JP"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7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角丸四角形 1"/>
          <p:cNvSpPr/>
          <p:nvPr/>
        </p:nvSpPr>
        <p:spPr>
          <a:xfrm>
            <a:off x="266985" y="2370125"/>
            <a:ext cx="806032" cy="5922027"/>
          </a:xfrm>
          <a:prstGeom prst="roundRect">
            <a:avLst/>
          </a:prstGeom>
          <a:solidFill>
            <a:srgbClr val="FFFF00"/>
          </a:solidFill>
          <a:ln w="47625"/>
        </p:spPr>
        <p:style>
          <a:lnRef idx="2">
            <a:schemeClr val="accent1">
              <a:shade val="50000"/>
            </a:schemeClr>
          </a:lnRef>
          <a:fillRef idx="1">
            <a:schemeClr val="accent1"/>
          </a:fillRef>
          <a:effectRef idx="0">
            <a:schemeClr val="accent1"/>
          </a:effectRef>
          <a:fontRef idx="minor">
            <a:schemeClr val="lt1"/>
          </a:fontRef>
        </p:style>
        <p:txBody>
          <a:bodyPr vert="eaVert" lIns="128016" tIns="64008" rIns="128016" bIns="64008" rtlCol="0" anchor="ctr" anchorCtr="0"/>
          <a:lstStyle/>
          <a:p>
            <a:pPr algn="ctr"/>
            <a:r>
              <a:rPr lang="ja-JP" altLang="en-US" sz="31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大阪人材確保推進会議</a:t>
            </a:r>
            <a:r>
              <a:rPr lang="ja-JP" altLang="en-US" sz="3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ホームベース 51"/>
          <p:cNvSpPr/>
          <p:nvPr/>
        </p:nvSpPr>
        <p:spPr>
          <a:xfrm>
            <a:off x="7711345" y="2101819"/>
            <a:ext cx="4495242" cy="538541"/>
          </a:xfrm>
          <a:prstGeom prst="homePlat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「大阪働き方改革支援センター」</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フローチャート : 組合せ 3"/>
          <p:cNvSpPr/>
          <p:nvPr/>
        </p:nvSpPr>
        <p:spPr>
          <a:xfrm>
            <a:off x="3775688" y="6762848"/>
            <a:ext cx="6754350" cy="658844"/>
          </a:xfrm>
          <a:prstGeom prst="flowChartMerge">
            <a:avLst/>
          </a:prstGeom>
          <a:solidFill>
            <a:srgbClr val="F5770F"/>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485387" y="7199962"/>
            <a:ext cx="5776011" cy="809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a:t>
            </a:r>
            <a:r>
              <a:rPr lang="ja-JP" altLang="en-US"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団体傘下企業全体の幅広い</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底上げ</a:t>
            </a:r>
            <a:endParaRPr lang="ja-JP" altLang="en-US" b="1" u="sng"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左右矢印 5"/>
          <p:cNvSpPr/>
          <p:nvPr/>
        </p:nvSpPr>
        <p:spPr>
          <a:xfrm>
            <a:off x="856184" y="5030923"/>
            <a:ext cx="1462250" cy="725689"/>
          </a:xfrm>
          <a:prstGeom prst="leftRightArrow">
            <a:avLst/>
          </a:prstGeom>
          <a:solidFill>
            <a:srgbClr val="F5770F"/>
          </a:solidFill>
          <a:ln>
            <a:solidFill>
              <a:srgbClr val="F5770F"/>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kumimoji="1" lang="ja-JP" altLang="en-US" b="1" dirty="0" smtClean="0">
                <a:latin typeface="Meiryo UI" panose="020B0604030504040204" pitchFamily="50" charset="-128"/>
                <a:ea typeface="Meiryo UI" panose="020B0604030504040204" pitchFamily="50" charset="-128"/>
                <a:cs typeface="Meiryo UI" panose="020B0604030504040204" pitchFamily="50" charset="-128"/>
              </a:rPr>
              <a:t>連携</a:t>
            </a:r>
            <a:endParaRPr kumimoji="1" lang="ja-JP" altLang="en-US"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956996" y="4327535"/>
            <a:ext cx="1229473" cy="775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700"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広報ＰＲ</a:t>
            </a:r>
            <a:endParaRPr lang="en-US" altLang="ja-JP" sz="1700"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700"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集客</a:t>
            </a:r>
          </a:p>
        </p:txBody>
      </p:sp>
      <p:sp>
        <p:nvSpPr>
          <p:cNvPr id="39" name="正方形/長方形 38"/>
          <p:cNvSpPr/>
          <p:nvPr/>
        </p:nvSpPr>
        <p:spPr>
          <a:xfrm>
            <a:off x="906102" y="5738891"/>
            <a:ext cx="1462250" cy="7754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500"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ニーズ</a:t>
            </a:r>
            <a:endParaRPr lang="en-US" altLang="ja-JP" sz="1500" i="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500" i="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課題の反映</a:t>
            </a:r>
          </a:p>
        </p:txBody>
      </p:sp>
      <p:pic>
        <p:nvPicPr>
          <p:cNvPr id="2050" name="Picture 2" descr="説明会・セミナーのイラスト"/>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52413" y="6134399"/>
            <a:ext cx="1844131" cy="1287293"/>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相談窓口のイラスト"/>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649272" y="6096744"/>
            <a:ext cx="1534849" cy="1281599"/>
          </a:xfrm>
          <a:prstGeom prst="rect">
            <a:avLst/>
          </a:prstGeom>
          <a:noFill/>
          <a:extLst>
            <a:ext uri="{909E8E84-426E-40DD-AFC4-6F175D3DCCD1}">
              <a14:hiddenFill xmlns:a14="http://schemas.microsoft.com/office/drawing/2010/main">
                <a:solidFill>
                  <a:srgbClr val="FFFFFF"/>
                </a:solidFill>
              </a14:hiddenFill>
            </a:ext>
          </a:extLst>
        </p:spPr>
      </p:pic>
      <p:sp>
        <p:nvSpPr>
          <p:cNvPr id="36" name="スライド番号プレースホルダー 4"/>
          <p:cNvSpPr>
            <a:spLocks noGrp="1"/>
          </p:cNvSpPr>
          <p:nvPr>
            <p:ph type="sldNum" sz="quarter" idx="12"/>
          </p:nvPr>
        </p:nvSpPr>
        <p:spPr>
          <a:xfrm>
            <a:off x="9894480" y="9049072"/>
            <a:ext cx="2987040" cy="511175"/>
          </a:xfrm>
        </p:spPr>
        <p:txBody>
          <a:bodyPr/>
          <a:lstStyle/>
          <a:p>
            <a:fld id="{8159DC74-970D-4DF8-B9D4-640D883DB434}" type="slidenum">
              <a:rPr kumimoji="1"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4</a:t>
            </a:fld>
            <a:endParaRPr kumimoji="1"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業界のイメージアップへの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取組み</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297456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419" y="480120"/>
            <a:ext cx="12804093" cy="504056"/>
          </a:xfrm>
          <a:prstGeom prst="rect">
            <a:avLst/>
          </a:prstGeom>
          <a:solidFill>
            <a:schemeClr val="tx1"/>
          </a:solidFill>
        </p:spPr>
        <p:txBody>
          <a:bodyPr vert="horz" lIns="128016" tIns="64008" rIns="128016" bIns="64008" rtlCol="0" anchor="ctr">
            <a:no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②「職場環境改善のためのプログラム（パッションプログラム）」の提供など</a:t>
            </a:r>
            <a:endPar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64096" y="1048633"/>
            <a:ext cx="13033448" cy="1015663"/>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女性・若者が「魅力に感じる」職場づくりを推進</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するため</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の、</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パッションプログラム</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2000" dirty="0" err="1" smtClean="0">
                <a:latin typeface="Meiryo UI" panose="020B0604030504040204" pitchFamily="50" charset="-128"/>
                <a:ea typeface="Meiryo UI" panose="020B0604030504040204" pitchFamily="50" charset="-128"/>
                <a:cs typeface="Meiryo UI" panose="020B0604030504040204" pitchFamily="50" charset="-128"/>
              </a:rPr>
              <a:t>を提</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供すると共に、</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業界別に必要な取組みを提示する</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パッションプログラム</a:t>
            </a:r>
            <a:r>
              <a:rPr lang="en-US" altLang="ja-JP" sz="2000"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を作成</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・職場環境改善（ハード、ソフト）だけでなく、</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魅力発信の土台となる広報組織づくり</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も含む</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正方形/長方形 25"/>
          <p:cNvSpPr/>
          <p:nvPr/>
        </p:nvSpPr>
        <p:spPr>
          <a:xfrm>
            <a:off x="64096" y="4857577"/>
            <a:ext cx="12527999" cy="44092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p:cNvSpPr txBox="1"/>
          <p:nvPr/>
        </p:nvSpPr>
        <p:spPr>
          <a:xfrm>
            <a:off x="254164" y="4728592"/>
            <a:ext cx="1608740" cy="400110"/>
          </a:xfrm>
          <a:prstGeom prst="rect">
            <a:avLst/>
          </a:prstGeom>
          <a:solidFill>
            <a:schemeClr val="accent1"/>
          </a:solidFill>
        </p:spPr>
        <p:txBody>
          <a:bodyPr wrap="square" rtlCol="0">
            <a:spAutoFit/>
          </a:bodyPr>
          <a:lstStyle/>
          <a:p>
            <a:pPr algn="ctr"/>
            <a:r>
              <a:rPr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スケジュール</a:t>
            </a:r>
            <a:endParaRPr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330454992"/>
              </p:ext>
            </p:extLst>
          </p:nvPr>
        </p:nvGraphicFramePr>
        <p:xfrm>
          <a:off x="165956" y="5160640"/>
          <a:ext cx="12282121" cy="3458125"/>
        </p:xfrm>
        <a:graphic>
          <a:graphicData uri="http://schemas.openxmlformats.org/drawingml/2006/table">
            <a:tbl>
              <a:tblPr firstRow="1" bandRow="1">
                <a:tableStyleId>{D7AC3CCA-C797-4891-BE02-D94E43425B78}</a:tableStyleId>
              </a:tblPr>
              <a:tblGrid>
                <a:gridCol w="1626332"/>
                <a:gridCol w="790696"/>
                <a:gridCol w="936104"/>
                <a:gridCol w="936104"/>
                <a:gridCol w="936104"/>
                <a:gridCol w="937496"/>
                <a:gridCol w="862704"/>
                <a:gridCol w="936104"/>
                <a:gridCol w="936104"/>
                <a:gridCol w="1008112"/>
                <a:gridCol w="1008112"/>
                <a:gridCol w="1368149"/>
              </a:tblGrid>
              <a:tr h="312752">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o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５月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６月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７月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８月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９月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en-US" altLang="ja-JP" sz="1200" b="0"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１月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２月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pPr algn="ctr"/>
                      <a:r>
                        <a:rPr kumimoji="1" lang="ja-JP" altLang="en-US" sz="1200" b="0" dirty="0" smtClean="0">
                          <a:latin typeface="Meiryo UI" panose="020B0604030504040204" pitchFamily="50" charset="-128"/>
                          <a:ea typeface="Meiryo UI" panose="020B0604030504040204" pitchFamily="50" charset="-128"/>
                          <a:cs typeface="Meiryo UI" panose="020B0604030504040204" pitchFamily="50" charset="-128"/>
                        </a:rPr>
                        <a:t>３月</a:t>
                      </a:r>
                      <a:endParaRPr kumimoji="1" lang="ja-JP" altLang="en-US" sz="1200" b="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r>
              <a:tr h="1173128">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職場環境改善のための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パッションプログラム</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Ⅰ</a:t>
                      </a: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の提供</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r>
              <a:tr h="1183894">
                <a:tc>
                  <a:txBody>
                    <a:bodyPr/>
                    <a:lstStyle/>
                    <a:p>
                      <a:pPr algn="ct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プログラム充実のための</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調査の実施</a:t>
                      </a:r>
                      <a:endParaRPr kumimoji="1"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（企業・従業員・</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求職者）</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r>
              <a:tr h="788351">
                <a:tc>
                  <a:txBody>
                    <a:bodyPr/>
                    <a:lstStyle/>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職場環境改善のための</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パッションプログラム</a:t>
                      </a:r>
                      <a:r>
                        <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rPr>
                        <a:t>Ⅱ</a:t>
                      </a:r>
                    </a:p>
                    <a:p>
                      <a:pPr algn="ct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の作成・提供</a:t>
                      </a:r>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c>
                  <a:txBody>
                    <a:bodyPr/>
                    <a:lstStyle/>
                    <a:p>
                      <a:endParaRPr kumimoji="1" lang="ja-JP" altLang="en-US" sz="1200" dirty="0">
                        <a:latin typeface="Meiryo UI" panose="020B0604030504040204" pitchFamily="50" charset="-128"/>
                        <a:ea typeface="Meiryo UI" panose="020B0604030504040204" pitchFamily="50" charset="-128"/>
                        <a:cs typeface="Meiryo UI" panose="020B0604030504040204" pitchFamily="50" charset="-128"/>
                      </a:endParaRPr>
                    </a:p>
                  </a:txBody>
                  <a:tcPr anchor="ctr">
                    <a:noFill/>
                  </a:tcPr>
                </a:tc>
              </a:tr>
            </a:tbl>
          </a:graphicData>
        </a:graphic>
      </p:graphicFrame>
      <p:sp>
        <p:nvSpPr>
          <p:cNvPr id="7" name="ホームベース 6"/>
          <p:cNvSpPr/>
          <p:nvPr/>
        </p:nvSpPr>
        <p:spPr>
          <a:xfrm>
            <a:off x="2198585" y="6888832"/>
            <a:ext cx="2040583" cy="659948"/>
          </a:xfrm>
          <a:prstGeom prst="homePlate">
            <a:avLst>
              <a:gd name="adj" fmla="val 355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業界団体等を通じ</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企業、従業員調査に</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協力いただける企業を募集</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2" name="ホームベース 31"/>
          <p:cNvSpPr/>
          <p:nvPr/>
        </p:nvSpPr>
        <p:spPr>
          <a:xfrm>
            <a:off x="4311176" y="6888832"/>
            <a:ext cx="1224136" cy="659948"/>
          </a:xfrm>
          <a:prstGeom prst="homePlate">
            <a:avLst>
              <a:gd name="adj" fmla="val 355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調査実施</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角丸四角形 33"/>
          <p:cNvSpPr/>
          <p:nvPr/>
        </p:nvSpPr>
        <p:spPr>
          <a:xfrm>
            <a:off x="10114692" y="6888832"/>
            <a:ext cx="893228" cy="561370"/>
          </a:xfrm>
          <a:prstGeom prst="roundRect">
            <a:avLst/>
          </a:prstGeom>
          <a:solidFill>
            <a:schemeClr val="accent1">
              <a:lumMod val="20000"/>
              <a:lumOff val="80000"/>
            </a:schemeClr>
          </a:solidFill>
          <a:ln w="952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調査結果</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発表</a:t>
            </a:r>
            <a:endParaRPr kumimoji="1"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ホームベース 34"/>
          <p:cNvSpPr/>
          <p:nvPr/>
        </p:nvSpPr>
        <p:spPr>
          <a:xfrm>
            <a:off x="6975472" y="6888832"/>
            <a:ext cx="2789754" cy="659948"/>
          </a:xfrm>
          <a:prstGeom prst="homePlate">
            <a:avLst>
              <a:gd name="adj" fmla="val 355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調査結果まとめ</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調査協力企業へのフィードバック</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ホームベース 36"/>
          <p:cNvSpPr/>
          <p:nvPr/>
        </p:nvSpPr>
        <p:spPr>
          <a:xfrm>
            <a:off x="2150936" y="5726839"/>
            <a:ext cx="1152128" cy="427918"/>
          </a:xfrm>
          <a:prstGeom prst="homePlate">
            <a:avLst>
              <a:gd name="adj" fmla="val 355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推薦</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ホームベース 37"/>
          <p:cNvSpPr/>
          <p:nvPr/>
        </p:nvSpPr>
        <p:spPr>
          <a:xfrm>
            <a:off x="5751336" y="8053764"/>
            <a:ext cx="6696745" cy="352615"/>
          </a:xfrm>
          <a:prstGeom prst="homePlate">
            <a:avLst>
              <a:gd name="adj" fmla="val 355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調査結果を反映し、</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パッションプログラム</a:t>
            </a:r>
            <a:r>
              <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Ⅱ</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を作成・提供</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下矢印 11"/>
          <p:cNvSpPr/>
          <p:nvPr/>
        </p:nvSpPr>
        <p:spPr>
          <a:xfrm>
            <a:off x="5666599" y="7646305"/>
            <a:ext cx="4110820" cy="36004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ホームベース 49"/>
          <p:cNvSpPr/>
          <p:nvPr/>
        </p:nvSpPr>
        <p:spPr>
          <a:xfrm>
            <a:off x="5718166" y="6888832"/>
            <a:ext cx="1041282" cy="659948"/>
          </a:xfrm>
          <a:prstGeom prst="homePlate">
            <a:avLst>
              <a:gd name="adj" fmla="val 355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結果集計</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テキスト ボックス 50"/>
          <p:cNvSpPr txBox="1"/>
          <p:nvPr/>
        </p:nvSpPr>
        <p:spPr>
          <a:xfrm>
            <a:off x="422745" y="3523397"/>
            <a:ext cx="12271539" cy="954107"/>
          </a:xfrm>
          <a:prstGeom prst="rect">
            <a:avLst/>
          </a:prstGeom>
          <a:noFill/>
        </p:spPr>
        <p:txBody>
          <a:bodyPr wrap="square" rtlCol="0">
            <a:spAutoFit/>
          </a:bodyPr>
          <a:lstStyle/>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職場環境改善のためのプログラム（パッションプログラム</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）セミナーテーマ例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①社会的背景（人口</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減少</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・女性の活躍）、②今ドキの女性・若者の志向、③女性・若者に効果的な取組み（ハード編）、④女性・若者に効果的な取組み（ソフト編）</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⑤女性・若者受け入れのための体制づくり（</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制度</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・教育）、⑥女性・若者採用に向けた取組み、⑦女性・若者に魅力を発信するための組織づくり（前編）</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⑧女性・若者に魅力を発信するための組織づくり（後編）</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1" name="大かっこ 30"/>
          <p:cNvSpPr/>
          <p:nvPr/>
        </p:nvSpPr>
        <p:spPr>
          <a:xfrm>
            <a:off x="298520" y="3561988"/>
            <a:ext cx="12149561" cy="922488"/>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2" name="スライド番号プレースホルダー 4"/>
          <p:cNvSpPr txBox="1">
            <a:spLocks/>
          </p:cNvSpPr>
          <p:nvPr/>
        </p:nvSpPr>
        <p:spPr>
          <a:xfrm>
            <a:off x="9894480" y="9185969"/>
            <a:ext cx="2987040" cy="511175"/>
          </a:xfrm>
          <a:prstGeom prst="rect">
            <a:avLst/>
          </a:prstGeom>
        </p:spPr>
        <p:txBody>
          <a:bodyPr vert="horz" lIns="128016" tIns="64008" rIns="128016" bIns="64008" rtlCol="0" anchor="ctr"/>
          <a:lstStyle>
            <a:defPPr>
              <a:defRPr lang="ja-JP"/>
            </a:defPPr>
            <a:lvl1pPr marL="0" algn="r" defTabSz="1280160" rtl="0" eaLnBrk="1" latinLnBrk="0" hangingPunct="1">
              <a:defRPr kumimoji="1" sz="1700" kern="1200">
                <a:solidFill>
                  <a:schemeClr val="tx1">
                    <a:tint val="75000"/>
                  </a:schemeClr>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fld id="{8159DC74-970D-4DF8-B9D4-640D883DB434}" type="slidenum">
              <a:rPr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pPr/>
              <a:t>5</a:t>
            </a:fld>
            <a:endParaRPr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業界のイメージアップへの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取組み</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テキスト ボックス 43"/>
          <p:cNvSpPr txBox="1"/>
          <p:nvPr/>
        </p:nvSpPr>
        <p:spPr>
          <a:xfrm>
            <a:off x="64096" y="2580546"/>
            <a:ext cx="12169352" cy="707886"/>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・業界から推薦を受けた企業に対する</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「職場環境改善のためのプログラム（パッションプログラム</a:t>
            </a:r>
            <a:r>
              <a:rPr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rPr>
              <a:t>Ⅰ</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提供</a:t>
            </a:r>
            <a:endParaRPr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「職場環境改善のためのプログラム（パッションプログラム</a:t>
            </a:r>
            <a:r>
              <a:rPr lang="en-US" altLang="ja-JP" sz="2000" b="1" dirty="0" smtClean="0">
                <a:latin typeface="Meiryo UI" panose="020B0604030504040204" pitchFamily="50" charset="-128"/>
                <a:ea typeface="Meiryo UI" panose="020B0604030504040204" pitchFamily="50" charset="-128"/>
                <a:cs typeface="Meiryo UI" panose="020B0604030504040204" pitchFamily="50" charset="-128"/>
              </a:rPr>
              <a:t>Ⅱ</a:t>
            </a:r>
            <a:r>
              <a:rPr lang="ja-JP" altLang="en-US" sz="20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開発のための</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企業、従業員、求職者調査の実施</a:t>
            </a:r>
            <a:endParaRPr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9" name="正方形/長方形 48"/>
          <p:cNvSpPr/>
          <p:nvPr/>
        </p:nvSpPr>
        <p:spPr>
          <a:xfrm>
            <a:off x="64096" y="2368297"/>
            <a:ext cx="12527999" cy="225322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p:cNvSpPr txBox="1"/>
          <p:nvPr/>
        </p:nvSpPr>
        <p:spPr>
          <a:xfrm>
            <a:off x="206722" y="2168242"/>
            <a:ext cx="2387510" cy="400110"/>
          </a:xfrm>
          <a:prstGeom prst="rect">
            <a:avLst/>
          </a:prstGeom>
          <a:solidFill>
            <a:schemeClr val="accent1"/>
          </a:solidFill>
        </p:spPr>
        <p:txBody>
          <a:bodyPr wrap="square" rtlCol="0">
            <a:spAutoFit/>
          </a:bodyPr>
          <a:lstStyle/>
          <a:p>
            <a:r>
              <a:rPr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Ｈ</a:t>
            </a:r>
            <a:r>
              <a:rPr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年度実施内容</a:t>
            </a:r>
            <a:endParaRPr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ホームベース 32"/>
          <p:cNvSpPr/>
          <p:nvPr/>
        </p:nvSpPr>
        <p:spPr>
          <a:xfrm>
            <a:off x="3602343" y="5709701"/>
            <a:ext cx="708833" cy="462194"/>
          </a:xfrm>
          <a:prstGeom prst="homePlate">
            <a:avLst>
              <a:gd name="adj" fmla="val 3556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チェック</a:t>
            </a:r>
            <a:endParaRPr lang="en-US" altLang="ja-JP"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8" name="テキスト ボックス 57"/>
          <p:cNvSpPr txBox="1"/>
          <p:nvPr/>
        </p:nvSpPr>
        <p:spPr>
          <a:xfrm>
            <a:off x="8201000" y="8618765"/>
            <a:ext cx="1595309" cy="646331"/>
          </a:xfrm>
          <a:prstGeom prst="rect">
            <a:avLst/>
          </a:prstGeom>
          <a:noFill/>
        </p:spPr>
        <p:txBody>
          <a:bodyPr wrap="none" rtlCol="0">
            <a:spAutoFit/>
          </a:bodyPr>
          <a:lstStyle/>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女性・若者に魅力ある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職場環境が整備された</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企業の出現</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星 16 59"/>
          <p:cNvSpPr/>
          <p:nvPr/>
        </p:nvSpPr>
        <p:spPr>
          <a:xfrm>
            <a:off x="11009312" y="8406380"/>
            <a:ext cx="1719785" cy="931841"/>
          </a:xfrm>
          <a:prstGeom prst="star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エクセレント</a:t>
            </a:r>
            <a:endPar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カンパニー</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社程度</a:t>
            </a:r>
            <a:endParaRPr kumimoji="1"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屈折矢印 60"/>
          <p:cNvSpPr/>
          <p:nvPr/>
        </p:nvSpPr>
        <p:spPr>
          <a:xfrm rot="5400000">
            <a:off x="7989556" y="8693978"/>
            <a:ext cx="289424" cy="279535"/>
          </a:xfrm>
          <a:prstGeom prst="bentUpArrow">
            <a:avLst/>
          </a:prstGeom>
          <a:no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テキスト ボックス 62"/>
          <p:cNvSpPr txBox="1"/>
          <p:nvPr/>
        </p:nvSpPr>
        <p:spPr>
          <a:xfrm>
            <a:off x="206722" y="8689032"/>
            <a:ext cx="1895071" cy="461665"/>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エクセレント</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カンパニー選定に</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向けた</a:t>
            </a:r>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スケジュールイメージ</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大かっこ 8"/>
          <p:cNvSpPr/>
          <p:nvPr/>
        </p:nvSpPr>
        <p:spPr>
          <a:xfrm>
            <a:off x="206722" y="8690773"/>
            <a:ext cx="1991863" cy="502315"/>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 name="角丸四角形 9"/>
          <p:cNvSpPr/>
          <p:nvPr/>
        </p:nvSpPr>
        <p:spPr>
          <a:xfrm>
            <a:off x="4483194" y="5520680"/>
            <a:ext cx="440050" cy="9874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セミナー①</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3" name="角丸四角形 42"/>
          <p:cNvSpPr/>
          <p:nvPr/>
        </p:nvSpPr>
        <p:spPr>
          <a:xfrm>
            <a:off x="4923244" y="5520680"/>
            <a:ext cx="440050" cy="9874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セミナー②</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5" name="角丸四角形 44"/>
          <p:cNvSpPr/>
          <p:nvPr/>
        </p:nvSpPr>
        <p:spPr>
          <a:xfrm>
            <a:off x="5413870" y="5520680"/>
            <a:ext cx="440050" cy="9874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セミナー③</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6" name="角丸四角形 45"/>
          <p:cNvSpPr/>
          <p:nvPr/>
        </p:nvSpPr>
        <p:spPr>
          <a:xfrm>
            <a:off x="5842427" y="5520680"/>
            <a:ext cx="440050" cy="9874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セミナー④</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7" name="角丸四角形 46"/>
          <p:cNvSpPr/>
          <p:nvPr/>
        </p:nvSpPr>
        <p:spPr>
          <a:xfrm>
            <a:off x="6319398" y="5520680"/>
            <a:ext cx="440050" cy="9874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セミナー⑤</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8" name="角丸四角形 47"/>
          <p:cNvSpPr/>
          <p:nvPr/>
        </p:nvSpPr>
        <p:spPr>
          <a:xfrm>
            <a:off x="6755447" y="5520680"/>
            <a:ext cx="440050" cy="9874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セミナー⑥</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角丸四角形 63"/>
          <p:cNvSpPr/>
          <p:nvPr/>
        </p:nvSpPr>
        <p:spPr>
          <a:xfrm>
            <a:off x="7195497" y="5520680"/>
            <a:ext cx="440050" cy="9874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セミナー⑦</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角丸四角形 64"/>
          <p:cNvSpPr/>
          <p:nvPr/>
        </p:nvSpPr>
        <p:spPr>
          <a:xfrm>
            <a:off x="7651094" y="5520680"/>
            <a:ext cx="440050" cy="987451"/>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セミナー⑧</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93720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5419" y="480120"/>
            <a:ext cx="12804093" cy="504056"/>
          </a:xfrm>
          <a:prstGeom prst="rect">
            <a:avLst/>
          </a:prstGeom>
          <a:solidFill>
            <a:schemeClr val="tx1"/>
          </a:solidFill>
        </p:spPr>
        <p:txBody>
          <a:bodyPr vert="horz" lIns="128016" tIns="64008" rIns="128016" bIns="64008" rtlCol="0" anchor="ctr">
            <a:no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③</a:t>
            </a: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エクセレントカンパニー</a:t>
            </a: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の選定</a:t>
            </a:r>
            <a:endPar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テキスト ボックス 1"/>
          <p:cNvSpPr txBox="1"/>
          <p:nvPr/>
        </p:nvSpPr>
        <p:spPr>
          <a:xfrm>
            <a:off x="228700" y="1128192"/>
            <a:ext cx="12580812" cy="707886"/>
          </a:xfrm>
          <a:prstGeom prst="rect">
            <a:avLst/>
          </a:prstGeom>
          <a:noFill/>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cs typeface="Meiryo UI" panose="020B0604030504040204" pitchFamily="50" charset="-128"/>
              </a:rPr>
              <a:t>女性・若者</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にとって魅力ある職場環境が整備され、府の施策にも協力して、</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業界の魅力を積極的に発信いただく</a:t>
            </a:r>
            <a:endParaRPr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「エクセレントカンパニー」</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を選定</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ホームベース 4"/>
          <p:cNvSpPr/>
          <p:nvPr/>
        </p:nvSpPr>
        <p:spPr>
          <a:xfrm>
            <a:off x="2110032" y="5696887"/>
            <a:ext cx="1524118" cy="2560097"/>
          </a:xfrm>
          <a:prstGeom prst="homePlate">
            <a:avLst>
              <a:gd name="adj" fmla="val 3488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法令</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は遵守</a:t>
            </a:r>
            <a:r>
              <a:rPr kumimoji="1"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kumimoji="1"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いる</a:t>
            </a:r>
          </a:p>
        </p:txBody>
      </p:sp>
      <p:sp>
        <p:nvSpPr>
          <p:cNvPr id="13" name="ホームベース 12"/>
          <p:cNvSpPr/>
          <p:nvPr/>
        </p:nvSpPr>
        <p:spPr>
          <a:xfrm>
            <a:off x="3664496" y="6058376"/>
            <a:ext cx="2088232" cy="2160930"/>
          </a:xfrm>
          <a:prstGeom prst="homePlate">
            <a:avLst>
              <a:gd name="adj" fmla="val 29214"/>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基本的な職場環境</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整備ができている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ホームベース 13"/>
          <p:cNvSpPr/>
          <p:nvPr/>
        </p:nvSpPr>
        <p:spPr>
          <a:xfrm>
            <a:off x="5752728" y="6551548"/>
            <a:ext cx="2520280" cy="1705436"/>
          </a:xfrm>
          <a:prstGeom prst="homePlate">
            <a:avLst>
              <a:gd name="adj" fmla="val 24005"/>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女性・若者のための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職場環境整備に</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取り組む意欲がある</a:t>
            </a:r>
            <a:endParaRPr lang="en-US" altLang="ja-JP" sz="1600"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350</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ホームベース 14"/>
          <p:cNvSpPr/>
          <p:nvPr/>
        </p:nvSpPr>
        <p:spPr>
          <a:xfrm>
            <a:off x="8273008" y="6976934"/>
            <a:ext cx="4248472" cy="1242371"/>
          </a:xfrm>
          <a:prstGeom prst="homePlate">
            <a:avLst>
              <a:gd name="adj" fmla="val 2322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上矢印 16"/>
          <p:cNvSpPr/>
          <p:nvPr/>
        </p:nvSpPr>
        <p:spPr>
          <a:xfrm flipV="1">
            <a:off x="7652887" y="6240760"/>
            <a:ext cx="1412209" cy="397780"/>
          </a:xfrm>
          <a:prstGeom prst="upArrow">
            <a:avLst>
              <a:gd name="adj1" fmla="val 50000"/>
              <a:gd name="adj2" fmla="val 8118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619384" y="5481771"/>
            <a:ext cx="3669848" cy="830997"/>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（支援メニュー）</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パッションプログラム</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（②）</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の提供</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9" name="ホームベース 38"/>
          <p:cNvSpPr/>
          <p:nvPr/>
        </p:nvSpPr>
        <p:spPr>
          <a:xfrm>
            <a:off x="352128" y="4966102"/>
            <a:ext cx="1710017" cy="3264387"/>
          </a:xfrm>
          <a:prstGeom prst="homePlate">
            <a:avLst>
              <a:gd name="adj" fmla="val 1976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支援対象</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製造：約４万社</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運輸：約６千社</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建設：約</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万社</a:t>
            </a: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星 16 24"/>
          <p:cNvSpPr/>
          <p:nvPr/>
        </p:nvSpPr>
        <p:spPr>
          <a:xfrm>
            <a:off x="10036505" y="7104856"/>
            <a:ext cx="2412967" cy="1010434"/>
          </a:xfrm>
          <a:prstGeom prst="star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スライド番号プレースホルダー 4"/>
          <p:cNvSpPr txBox="1">
            <a:spLocks/>
          </p:cNvSpPr>
          <p:nvPr/>
        </p:nvSpPr>
        <p:spPr>
          <a:xfrm>
            <a:off x="9894480" y="9185969"/>
            <a:ext cx="2987040" cy="511175"/>
          </a:xfrm>
          <a:prstGeom prst="rect">
            <a:avLst/>
          </a:prstGeom>
        </p:spPr>
        <p:txBody>
          <a:bodyPr vert="horz" lIns="128016" tIns="64008" rIns="128016" bIns="64008" rtlCol="0" anchor="ctr"/>
          <a:lstStyle>
            <a:defPPr>
              <a:defRPr lang="ja-JP"/>
            </a:defPPr>
            <a:lvl1pPr marL="0" algn="r" defTabSz="1280160" rtl="0" eaLnBrk="1" latinLnBrk="0" hangingPunct="1">
              <a:defRPr kumimoji="1" sz="1700" kern="1200">
                <a:solidFill>
                  <a:schemeClr val="tx1">
                    <a:tint val="75000"/>
                  </a:schemeClr>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a:lstStyle>
          <a:p>
            <a:fld id="{8159DC74-970D-4DF8-B9D4-640D883DB434}" type="slidenum">
              <a:rPr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pPr/>
              <a:t>6</a:t>
            </a:fld>
            <a:endParaRPr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テキスト ボックス 41"/>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２</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業界のイメージアップへの</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取組み</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p:cNvSpPr txBox="1"/>
          <p:nvPr/>
        </p:nvSpPr>
        <p:spPr>
          <a:xfrm>
            <a:off x="458039" y="4212049"/>
            <a:ext cx="3854529" cy="553998"/>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（支援メニュー）</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セミナー＆相談会</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①</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の提供</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44" name="上矢印 43"/>
          <p:cNvSpPr/>
          <p:nvPr/>
        </p:nvSpPr>
        <p:spPr>
          <a:xfrm flipV="1">
            <a:off x="856184" y="4766046"/>
            <a:ext cx="2714342" cy="538610"/>
          </a:xfrm>
          <a:prstGeom prst="upArrow">
            <a:avLst>
              <a:gd name="adj1" fmla="val 76428"/>
              <a:gd name="adj2" fmla="val 8233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テキスト ボックス 48"/>
          <p:cNvSpPr txBox="1"/>
          <p:nvPr/>
        </p:nvSpPr>
        <p:spPr>
          <a:xfrm>
            <a:off x="280120" y="2424336"/>
            <a:ext cx="12169352" cy="1631216"/>
          </a:xfrm>
          <a:prstGeom prst="rect">
            <a:avLst/>
          </a:prstGeom>
          <a:no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・企業の職場環境整備の状況に応じ、職場環境整備を推進するための様々な支援メニューを提供する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業界から推薦</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を受け、府が提供する職場環境改善プログラム（パッションプログラム）等を活用して、</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女性・若者に魅力的な職場環境を整備した企業の中から、</a:t>
            </a:r>
            <a:r>
              <a:rPr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府の施策に協力</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いただける企業を、</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有識者等に「エクセレントカンパニー」として選定いただく</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・「エクセレントカンパニー」には、業界のイメージアップのために、女性・若者に魅力的な情報を積極的に発信いただく</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正方形/長方形 53"/>
          <p:cNvSpPr/>
          <p:nvPr/>
        </p:nvSpPr>
        <p:spPr>
          <a:xfrm>
            <a:off x="136104" y="2264351"/>
            <a:ext cx="12528000" cy="6921617"/>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テキスト ボックス 44"/>
          <p:cNvSpPr txBox="1"/>
          <p:nvPr/>
        </p:nvSpPr>
        <p:spPr>
          <a:xfrm>
            <a:off x="208112" y="2064296"/>
            <a:ext cx="3708066" cy="400110"/>
          </a:xfrm>
          <a:prstGeom prst="rect">
            <a:avLst/>
          </a:prstGeom>
          <a:solidFill>
            <a:schemeClr val="accent1"/>
          </a:solidFill>
        </p:spPr>
        <p:txBody>
          <a:bodyPr wrap="none" rtlCol="0">
            <a:spAutoFit/>
          </a:bodyPr>
          <a:lstStyle/>
          <a:p>
            <a:r>
              <a:rPr lang="ja-JP" altLang="en-US"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エクセレントカンパニー選定に向けて</a:t>
            </a:r>
            <a:endParaRPr lang="en-US" altLang="ja-JP" sz="20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ホームベース 54"/>
          <p:cNvSpPr/>
          <p:nvPr/>
        </p:nvSpPr>
        <p:spPr>
          <a:xfrm rot="16200000" flipV="1">
            <a:off x="5348314" y="8183768"/>
            <a:ext cx="638393" cy="890515"/>
          </a:xfrm>
          <a:prstGeom prst="homePlate">
            <a:avLst>
              <a:gd name="adj" fmla="val 34883"/>
            </a:avLst>
          </a:prstGeom>
          <a:solidFill>
            <a:schemeClr val="bg1"/>
          </a:solidFill>
          <a:ln>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テキスト ボックス 56"/>
          <p:cNvSpPr txBox="1"/>
          <p:nvPr/>
        </p:nvSpPr>
        <p:spPr>
          <a:xfrm>
            <a:off x="5225860" y="8453844"/>
            <a:ext cx="958916" cy="523220"/>
          </a:xfrm>
          <a:prstGeom prst="rect">
            <a:avLst/>
          </a:prstGeom>
          <a:noFill/>
        </p:spPr>
        <p:txBody>
          <a:bodyPr wrap="none" rtlCol="0">
            <a:spAutoFit/>
          </a:bodyP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業界からの</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推薦等</a:t>
            </a:r>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上矢印 26"/>
          <p:cNvSpPr/>
          <p:nvPr/>
        </p:nvSpPr>
        <p:spPr>
          <a:xfrm flipV="1">
            <a:off x="3636545" y="5376662"/>
            <a:ext cx="4132407" cy="520605"/>
          </a:xfrm>
          <a:prstGeom prst="upArrow">
            <a:avLst>
              <a:gd name="adj1" fmla="val 76443"/>
              <a:gd name="adj2" fmla="val 81507"/>
            </a:avLst>
          </a:prstGeom>
          <a:solidFill>
            <a:schemeClr val="tx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4240560" y="4966102"/>
            <a:ext cx="3130986" cy="338554"/>
          </a:xfrm>
          <a:prstGeom prst="rect">
            <a:avLst/>
          </a:prstGeom>
          <a:noFill/>
        </p:spPr>
        <p:txBody>
          <a:bodyPr wrap="none" rtlCol="0">
            <a:spAutoFit/>
          </a:bodyPr>
          <a:lstStyle/>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業界等主催による職場改善セミナー</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6" name="上矢印吹き出し 35"/>
          <p:cNvSpPr/>
          <p:nvPr/>
        </p:nvSpPr>
        <p:spPr>
          <a:xfrm>
            <a:off x="10860331" y="8200256"/>
            <a:ext cx="1055337" cy="867936"/>
          </a:xfrm>
          <a:prstGeom prst="upArrowCallou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有識者等</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a:t>
            </a:r>
            <a:r>
              <a:rPr kumimoji="1"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選定</a:t>
            </a:r>
            <a:endParaRPr kumimoji="1"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テキスト ボックス 32"/>
          <p:cNvSpPr txBox="1"/>
          <p:nvPr/>
        </p:nvSpPr>
        <p:spPr>
          <a:xfrm>
            <a:off x="8417024" y="7105996"/>
            <a:ext cx="1691489" cy="830997"/>
          </a:xfrm>
          <a:prstGeom prst="rect">
            <a:avLst/>
          </a:prstGeom>
          <a:noFill/>
        </p:spPr>
        <p:txBody>
          <a:bodyPr wrap="none" rtlCol="0">
            <a:spAutoFit/>
          </a:bodyPr>
          <a:lstStyle/>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女性・若者にとって</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魅力的な</a:t>
            </a:r>
            <a:endParaRPr lang="en-US" altLang="ja-JP" sz="1600" u="sng"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600" u="sng" dirty="0" smtClean="0">
                <a:latin typeface="Meiryo UI" panose="020B0604030504040204" pitchFamily="50" charset="-128"/>
                <a:ea typeface="Meiryo UI" panose="020B0604030504040204" pitchFamily="50" charset="-128"/>
                <a:cs typeface="Meiryo UI" panose="020B0604030504040204" pitchFamily="50" charset="-128"/>
              </a:rPr>
              <a:t>職場環境</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がある</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テキスト ボックス 29"/>
          <p:cNvSpPr txBox="1"/>
          <p:nvPr/>
        </p:nvSpPr>
        <p:spPr>
          <a:xfrm>
            <a:off x="10422090" y="7290662"/>
            <a:ext cx="1641795" cy="646331"/>
          </a:xfrm>
          <a:prstGeom prst="rect">
            <a:avLst/>
          </a:prstGeom>
          <a:noFill/>
        </p:spPr>
        <p:txBody>
          <a:bodyPr wrap="none" rtlCol="0">
            <a:spAutoFit/>
          </a:bodyPr>
          <a:lstStyle/>
          <a:p>
            <a:pPr algn="ct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府の施策に協力いただく</a:t>
            </a:r>
            <a:endPar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エクセレントカンパニー</a:t>
            </a:r>
            <a:endParaRPr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社程度</a:t>
            </a:r>
            <a:endParaRPr kumimoji="1" lang="en-US" altLang="ja-JP" sz="12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675490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9" name="直線矢印コネクタ 8"/>
          <p:cNvCxnSpPr/>
          <p:nvPr/>
        </p:nvCxnSpPr>
        <p:spPr>
          <a:xfrm flipV="1">
            <a:off x="8914792" y="4080520"/>
            <a:ext cx="942392" cy="1890322"/>
          </a:xfrm>
          <a:prstGeom prst="straightConnector1">
            <a:avLst/>
          </a:prstGeom>
          <a:ln w="57150">
            <a:prstDash val="dash"/>
            <a:tailEnd type="arrow"/>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a:off x="192115" y="3328862"/>
            <a:ext cx="2176236" cy="682529"/>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91428" tIns="45714" rIns="91428" bIns="45714" rtlCol="0" anchor="ctr"/>
          <a:lstStyle/>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若　　　　者</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角丸四角形 32"/>
          <p:cNvSpPr/>
          <p:nvPr/>
        </p:nvSpPr>
        <p:spPr>
          <a:xfrm>
            <a:off x="3737699" y="2158825"/>
            <a:ext cx="4935192" cy="2929403"/>
          </a:xfrm>
          <a:prstGeom prst="roundRect">
            <a:avLst>
              <a:gd name="adj" fmla="val 5165"/>
            </a:avLst>
          </a:prstGeom>
          <a:solidFill>
            <a:schemeClr val="accent1">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320567" y="1030659"/>
            <a:ext cx="12326581" cy="744805"/>
          </a:xfrm>
          <a:prstGeom prst="rect">
            <a:avLst/>
          </a:prstGeom>
          <a:noFill/>
        </p:spPr>
        <p:txBody>
          <a:bodyPr wrap="square" lIns="128001" tIns="64001" rIns="128001" bIns="64001" rtlCol="0">
            <a:spAutoFit/>
          </a:bodyPr>
          <a:lstStyle/>
          <a:p>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人材確保推進会議の構成員が協力・連携し</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、求職者</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等の</a:t>
            </a:r>
            <a:r>
              <a:rPr lang="ja-JP" altLang="en-US" sz="2000" b="1" u="sng" dirty="0">
                <a:latin typeface="Meiryo UI" panose="020B0604030504040204" pitchFamily="50" charset="-128"/>
                <a:ea typeface="Meiryo UI" panose="020B0604030504040204" pitchFamily="50" charset="-128"/>
                <a:cs typeface="Meiryo UI" panose="020B0604030504040204" pitchFamily="50" charset="-128"/>
              </a:rPr>
              <a:t>職種志向の転換・拡大</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を図り、若者</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等の人材</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を必要とする業界の人材確保</a:t>
            </a: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を</a:t>
            </a:r>
            <a:r>
              <a:rPr lang="ja-JP" altLang="en-US" sz="2000" dirty="0">
                <a:latin typeface="Meiryo UI" panose="020B0604030504040204" pitchFamily="50" charset="-128"/>
                <a:ea typeface="Meiryo UI" panose="020B0604030504040204" pitchFamily="50" charset="-128"/>
                <a:cs typeface="Meiryo UI" panose="020B0604030504040204" pitchFamily="50" charset="-128"/>
              </a:rPr>
              <a:t>支援</a:t>
            </a:r>
          </a:p>
        </p:txBody>
      </p:sp>
      <p:sp>
        <p:nvSpPr>
          <p:cNvPr id="16" name="右矢印 15"/>
          <p:cNvSpPr/>
          <p:nvPr/>
        </p:nvSpPr>
        <p:spPr>
          <a:xfrm>
            <a:off x="2543272" y="2556685"/>
            <a:ext cx="702870" cy="567680"/>
          </a:xfrm>
          <a:prstGeom prst="rightArrow">
            <a:avLst>
              <a:gd name="adj1" fmla="val 50000"/>
              <a:gd name="adj2" fmla="val 32103"/>
            </a:avLst>
          </a:prstGeom>
          <a:no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右矢印 18"/>
          <p:cNvSpPr/>
          <p:nvPr/>
        </p:nvSpPr>
        <p:spPr>
          <a:xfrm>
            <a:off x="2584376" y="3363746"/>
            <a:ext cx="661766" cy="567680"/>
          </a:xfrm>
          <a:prstGeom prst="rightArrow">
            <a:avLst>
              <a:gd name="adj1" fmla="val 50000"/>
              <a:gd name="adj2" fmla="val 29546"/>
            </a:avLst>
          </a:prstGeom>
          <a:no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テキスト ボックス 13"/>
          <p:cNvSpPr txBox="1"/>
          <p:nvPr/>
        </p:nvSpPr>
        <p:spPr>
          <a:xfrm>
            <a:off x="3359276" y="2435719"/>
            <a:ext cx="492418" cy="2512495"/>
          </a:xfrm>
          <a:prstGeom prst="rect">
            <a:avLst/>
          </a:prstGeom>
          <a:solidFill>
            <a:schemeClr val="accent1"/>
          </a:solidFill>
        </p:spPr>
        <p:txBody>
          <a:bodyPr vert="eaVert" wrap="square" lIns="91428" tIns="45714" rIns="91428" bIns="45714"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ＯＳＦへ誘導</a:t>
            </a:r>
          </a:p>
        </p:txBody>
      </p:sp>
      <p:grpSp>
        <p:nvGrpSpPr>
          <p:cNvPr id="26" name="グループ化 25"/>
          <p:cNvGrpSpPr/>
          <p:nvPr/>
        </p:nvGrpSpPr>
        <p:grpSpPr>
          <a:xfrm>
            <a:off x="3938525" y="2880379"/>
            <a:ext cx="2023299" cy="1910281"/>
            <a:chOff x="3664496" y="3005397"/>
            <a:chExt cx="1521448" cy="2808765"/>
          </a:xfrm>
        </p:grpSpPr>
        <p:sp>
          <p:nvSpPr>
            <p:cNvPr id="22" name="正方形/長方形 21"/>
            <p:cNvSpPr/>
            <p:nvPr/>
          </p:nvSpPr>
          <p:spPr>
            <a:xfrm>
              <a:off x="3664496" y="3005397"/>
              <a:ext cx="1440160" cy="280876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3745784" y="4211600"/>
              <a:ext cx="1440160" cy="45253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セミナー等</a:t>
              </a:r>
              <a:r>
                <a:rPr lang="ja-JP" altLang="en-US" sz="1300" dirty="0">
                  <a:latin typeface="Meiryo UI" panose="020B0604030504040204" pitchFamily="50" charset="-128"/>
                  <a:ea typeface="Meiryo UI" panose="020B0604030504040204" pitchFamily="50" charset="-128"/>
                  <a:cs typeface="Meiryo UI" panose="020B0604030504040204" pitchFamily="50" charset="-128"/>
                </a:rPr>
                <a:t>　</a:t>
              </a:r>
            </a:p>
          </p:txBody>
        </p:sp>
      </p:grpSp>
      <p:sp>
        <p:nvSpPr>
          <p:cNvPr id="28" name="正方形/長方形 27"/>
          <p:cNvSpPr/>
          <p:nvPr/>
        </p:nvSpPr>
        <p:spPr>
          <a:xfrm>
            <a:off x="6350491" y="2885857"/>
            <a:ext cx="1923612" cy="124155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円/楕円 39"/>
          <p:cNvSpPr/>
          <p:nvPr/>
        </p:nvSpPr>
        <p:spPr>
          <a:xfrm>
            <a:off x="4456584" y="1987460"/>
            <a:ext cx="3362687" cy="5692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職種志向の転換・拡大</a:t>
            </a:r>
          </a:p>
        </p:txBody>
      </p:sp>
      <p:sp>
        <p:nvSpPr>
          <p:cNvPr id="44" name="角丸四角形 43"/>
          <p:cNvSpPr/>
          <p:nvPr/>
        </p:nvSpPr>
        <p:spPr>
          <a:xfrm>
            <a:off x="6693076" y="2797637"/>
            <a:ext cx="1238441" cy="234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業界主導</a:t>
            </a:r>
          </a:p>
        </p:txBody>
      </p:sp>
      <p:sp>
        <p:nvSpPr>
          <p:cNvPr id="100" name="角丸四角形 99"/>
          <p:cNvSpPr/>
          <p:nvPr/>
        </p:nvSpPr>
        <p:spPr>
          <a:xfrm>
            <a:off x="4298263" y="2814781"/>
            <a:ext cx="1238441" cy="234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行政主導</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1" name="テキスト ボックス 100"/>
          <p:cNvSpPr txBox="1"/>
          <p:nvPr/>
        </p:nvSpPr>
        <p:spPr>
          <a:xfrm>
            <a:off x="85361" y="552128"/>
            <a:ext cx="12561788" cy="523208"/>
          </a:xfrm>
          <a:prstGeom prst="rect">
            <a:avLst/>
          </a:prstGeom>
          <a:solidFill>
            <a:schemeClr val="tx1"/>
          </a:solidFill>
        </p:spPr>
        <p:txBody>
          <a:bodyPr wrap="square" lIns="91428" tIns="45714" rIns="91428" bIns="45714" rtlCol="0">
            <a:spAutoFit/>
          </a:bodyPr>
          <a:lstStyle/>
          <a:p>
            <a:pPr algn="ct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求職者の「職種志向を転換・拡大」する取組み</a:t>
            </a:r>
            <a:endPar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9" name="テキスト ボックス 98"/>
          <p:cNvSpPr txBox="1"/>
          <p:nvPr/>
        </p:nvSpPr>
        <p:spPr>
          <a:xfrm>
            <a:off x="4056014" y="3168746"/>
            <a:ext cx="1845806" cy="523221"/>
          </a:xfrm>
          <a:prstGeom prst="rect">
            <a:avLst/>
          </a:prstGeom>
          <a:noFill/>
        </p:spPr>
        <p:txBody>
          <a:bodyPr wrap="square" lIns="91428" tIns="45714" rIns="91428" bIns="45714"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アクティブ</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カウンセリング</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2" name="テキスト ボックス 101"/>
          <p:cNvSpPr txBox="1"/>
          <p:nvPr/>
        </p:nvSpPr>
        <p:spPr>
          <a:xfrm>
            <a:off x="4056014" y="4368552"/>
            <a:ext cx="1440160" cy="307777"/>
          </a:xfrm>
          <a:prstGeom prst="rect">
            <a:avLst/>
          </a:prstGeom>
          <a:noFill/>
        </p:spPr>
        <p:txBody>
          <a:bodyPr wrap="square" lIns="91428" tIns="45714" rIns="91428" bIns="45714" rtlCol="0">
            <a:spAutoFit/>
          </a:bodyPr>
          <a:lstStyle/>
          <a:p>
            <a:r>
              <a:rPr lang="ja-JP" altLang="en-US"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職業訓練</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スライド番号プレースホルダー 4"/>
          <p:cNvSpPr>
            <a:spLocks noGrp="1"/>
          </p:cNvSpPr>
          <p:nvPr>
            <p:ph type="sldNum" sz="quarter" idx="12"/>
          </p:nvPr>
        </p:nvSpPr>
        <p:spPr>
          <a:xfrm>
            <a:off x="9894480" y="9049072"/>
            <a:ext cx="2987040" cy="511175"/>
          </a:xfrm>
        </p:spPr>
        <p:txBody>
          <a:bodyPr/>
          <a:lstStyle/>
          <a:p>
            <a:fld id="{8159DC74-970D-4DF8-B9D4-640D883DB434}" type="slidenum">
              <a:rPr kumimoji="1"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7</a:t>
            </a:fld>
            <a:endParaRPr kumimoji="1" lang="ja-JP" altLang="en-US" sz="2200" b="1">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1" name="テキスト ボックス 90"/>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３</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．雇用促進の取組み</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正方形/長方形 96"/>
          <p:cNvSpPr/>
          <p:nvPr/>
        </p:nvSpPr>
        <p:spPr>
          <a:xfrm>
            <a:off x="177601" y="2489343"/>
            <a:ext cx="2190749" cy="682529"/>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91428" tIns="45714" rIns="91428" bIns="45714" rtlCol="0" anchor="ctr"/>
          <a:lstStyle/>
          <a:p>
            <a:pPr algn="ct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女　　　　性</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正方形/長方形 103"/>
          <p:cNvSpPr/>
          <p:nvPr/>
        </p:nvSpPr>
        <p:spPr>
          <a:xfrm>
            <a:off x="208112" y="4260335"/>
            <a:ext cx="2145365" cy="234046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91428" tIns="45714" rIns="91428" bIns="45714" rtlCol="0" anchor="ct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大学生</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正方形/長方形 104"/>
          <p:cNvSpPr/>
          <p:nvPr/>
        </p:nvSpPr>
        <p:spPr>
          <a:xfrm>
            <a:off x="945098" y="5966305"/>
            <a:ext cx="1102562" cy="435306"/>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91428" tIns="45714" rIns="91428" bIns="45714"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１～</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3</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回生</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9" name="正方形/長方形 108"/>
          <p:cNvSpPr/>
          <p:nvPr/>
        </p:nvSpPr>
        <p:spPr>
          <a:xfrm>
            <a:off x="960309" y="4377929"/>
            <a:ext cx="1102562" cy="435306"/>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91428" tIns="45714" rIns="91428" bIns="45714" rtlCol="0" anchor="ctr"/>
          <a:lstStyle/>
          <a:p>
            <a:pPr algn="ct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４回生</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5" name="正方形/長方形 114"/>
          <p:cNvSpPr/>
          <p:nvPr/>
        </p:nvSpPr>
        <p:spPr>
          <a:xfrm>
            <a:off x="201393" y="7081439"/>
            <a:ext cx="2166957" cy="2111649"/>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91428" tIns="45714" rIns="91428" bIns="45714" rtlCol="0" anchor="ctr"/>
          <a:lstStyle/>
          <a:p>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高校生</a:t>
            </a:r>
            <a:endParaRPr lang="en-US" altLang="ja-JP"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6" name="正方形/長方形 115"/>
          <p:cNvSpPr/>
          <p:nvPr/>
        </p:nvSpPr>
        <p:spPr>
          <a:xfrm>
            <a:off x="966045" y="7244650"/>
            <a:ext cx="1102562" cy="435306"/>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91428" tIns="45714" rIns="91428" bIns="45714"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３年生</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7" name="正方形/長方形 116"/>
          <p:cNvSpPr/>
          <p:nvPr/>
        </p:nvSpPr>
        <p:spPr>
          <a:xfrm>
            <a:off x="960309" y="8567518"/>
            <a:ext cx="1102562" cy="435306"/>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lIns="91428" tIns="45714" rIns="91428" bIns="45714"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１～２年生</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右矢印 19"/>
          <p:cNvSpPr/>
          <p:nvPr/>
        </p:nvSpPr>
        <p:spPr>
          <a:xfrm>
            <a:off x="2112618" y="4319513"/>
            <a:ext cx="1133524" cy="567680"/>
          </a:xfrm>
          <a:prstGeom prst="rightArrow">
            <a:avLst>
              <a:gd name="adj1" fmla="val 50000"/>
              <a:gd name="adj2" fmla="val 3210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18" name="テキスト ボックス 117"/>
          <p:cNvSpPr txBox="1"/>
          <p:nvPr/>
        </p:nvSpPr>
        <p:spPr>
          <a:xfrm>
            <a:off x="4064676" y="4029671"/>
            <a:ext cx="1530424" cy="307764"/>
          </a:xfrm>
          <a:prstGeom prst="rect">
            <a:avLst/>
          </a:prstGeom>
          <a:noFill/>
        </p:spPr>
        <p:txBody>
          <a:bodyPr wrap="square" lIns="91428" tIns="45714" rIns="91428" bIns="45714"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・職業可能性診断</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9" name="テキスト ボックス 118"/>
          <p:cNvSpPr txBox="1"/>
          <p:nvPr/>
        </p:nvSpPr>
        <p:spPr>
          <a:xfrm>
            <a:off x="6498292" y="3171872"/>
            <a:ext cx="1440160" cy="307764"/>
          </a:xfrm>
          <a:prstGeom prst="rect">
            <a:avLst/>
          </a:prstGeom>
          <a:noFill/>
        </p:spPr>
        <p:txBody>
          <a:bodyPr wrap="square" lIns="91428" tIns="45714" rIns="91428" bIns="45714"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・職場体験</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テキスト ボックス 119"/>
          <p:cNvSpPr txBox="1"/>
          <p:nvPr/>
        </p:nvSpPr>
        <p:spPr>
          <a:xfrm>
            <a:off x="6498292" y="3642226"/>
            <a:ext cx="1630700" cy="307764"/>
          </a:xfrm>
          <a:prstGeom prst="rect">
            <a:avLst/>
          </a:prstGeom>
          <a:noFill/>
        </p:spPr>
        <p:txBody>
          <a:bodyPr wrap="square" lIns="91428" tIns="45714" rIns="91428" bIns="45714"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・従業員との交流会</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21" name="正方形/長方形 120"/>
          <p:cNvSpPr/>
          <p:nvPr/>
        </p:nvSpPr>
        <p:spPr>
          <a:xfrm>
            <a:off x="11469547" y="2880712"/>
            <a:ext cx="818849" cy="5657251"/>
          </a:xfrm>
          <a:prstGeom prst="rect">
            <a:avLst/>
          </a:prstGeom>
          <a:solidFill>
            <a:schemeClr val="accent1"/>
          </a:solidFill>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下カーブ矢印 14"/>
          <p:cNvSpPr/>
          <p:nvPr/>
        </p:nvSpPr>
        <p:spPr>
          <a:xfrm>
            <a:off x="5901820" y="3506634"/>
            <a:ext cx="625546" cy="2845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5" name="下カーブ矢印 124"/>
          <p:cNvSpPr/>
          <p:nvPr/>
        </p:nvSpPr>
        <p:spPr>
          <a:xfrm rot="11148754">
            <a:off x="5806466" y="3890130"/>
            <a:ext cx="625546" cy="27435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0" name="正方形/長方形 129"/>
          <p:cNvSpPr/>
          <p:nvPr/>
        </p:nvSpPr>
        <p:spPr>
          <a:xfrm>
            <a:off x="4975879" y="5752917"/>
            <a:ext cx="1923612" cy="620777"/>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31" name="角丸四角形 130"/>
          <p:cNvSpPr/>
          <p:nvPr/>
        </p:nvSpPr>
        <p:spPr>
          <a:xfrm>
            <a:off x="5318464" y="5664697"/>
            <a:ext cx="1238441" cy="234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業界主導</a:t>
            </a:r>
          </a:p>
        </p:txBody>
      </p:sp>
      <p:sp>
        <p:nvSpPr>
          <p:cNvPr id="132" name="テキスト ボックス 131"/>
          <p:cNvSpPr txBox="1"/>
          <p:nvPr/>
        </p:nvSpPr>
        <p:spPr>
          <a:xfrm>
            <a:off x="5120394" y="5943485"/>
            <a:ext cx="1440160" cy="307764"/>
          </a:xfrm>
          <a:prstGeom prst="rect">
            <a:avLst/>
          </a:prstGeom>
          <a:noFill/>
        </p:spPr>
        <p:txBody>
          <a:bodyPr wrap="square" lIns="91428" tIns="45714" rIns="91428" bIns="45714"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・インターンシップ</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5" name="直線矢印コネクタ 134"/>
          <p:cNvCxnSpPr/>
          <p:nvPr/>
        </p:nvCxnSpPr>
        <p:spPr>
          <a:xfrm>
            <a:off x="6899491" y="6159684"/>
            <a:ext cx="1038961" cy="9068"/>
          </a:xfrm>
          <a:prstGeom prst="straightConnector1">
            <a:avLst/>
          </a:prstGeom>
          <a:ln w="57150">
            <a:prstDash val="solid"/>
            <a:tailEnd type="arrow"/>
          </a:ln>
        </p:spPr>
        <p:style>
          <a:lnRef idx="1">
            <a:schemeClr val="accent1"/>
          </a:lnRef>
          <a:fillRef idx="0">
            <a:schemeClr val="accent1"/>
          </a:fillRef>
          <a:effectRef idx="0">
            <a:schemeClr val="accent1"/>
          </a:effectRef>
          <a:fontRef idx="minor">
            <a:schemeClr val="tx1"/>
          </a:fontRef>
        </p:style>
      </p:cxnSp>
      <p:sp>
        <p:nvSpPr>
          <p:cNvPr id="21" name="右矢印 20"/>
          <p:cNvSpPr/>
          <p:nvPr/>
        </p:nvSpPr>
        <p:spPr>
          <a:xfrm>
            <a:off x="2167780" y="7149901"/>
            <a:ext cx="1352700" cy="567680"/>
          </a:xfrm>
          <a:prstGeom prst="rightArrow">
            <a:avLst>
              <a:gd name="adj1" fmla="val 50000"/>
              <a:gd name="adj2" fmla="val 32103"/>
            </a:avLst>
          </a:prstGeom>
          <a:solidFill>
            <a:schemeClr val="lt1"/>
          </a:solid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角丸四角形 135"/>
          <p:cNvSpPr/>
          <p:nvPr/>
        </p:nvSpPr>
        <p:spPr>
          <a:xfrm>
            <a:off x="3605484" y="6998065"/>
            <a:ext cx="5172033" cy="1393237"/>
          </a:xfrm>
          <a:prstGeom prst="roundRect">
            <a:avLst>
              <a:gd name="adj" fmla="val 5165"/>
            </a:avLst>
          </a:prstGeom>
          <a:solidFill>
            <a:schemeClr val="accent1">
              <a:lumMod val="40000"/>
              <a:lumOff val="6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37" name="円/楕円 136"/>
          <p:cNvSpPr/>
          <p:nvPr/>
        </p:nvSpPr>
        <p:spPr>
          <a:xfrm>
            <a:off x="4883732" y="6779627"/>
            <a:ext cx="2786623" cy="436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600" dirty="0">
                <a:latin typeface="Meiryo UI" panose="020B0604030504040204" pitchFamily="50" charset="-128"/>
                <a:ea typeface="Meiryo UI" panose="020B0604030504040204" pitchFamily="50" charset="-128"/>
                <a:cs typeface="Meiryo UI" panose="020B0604030504040204" pitchFamily="50" charset="-128"/>
              </a:rPr>
              <a:t>職種志向</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の拡大</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2" name="正方形/長方形 141"/>
          <p:cNvSpPr/>
          <p:nvPr/>
        </p:nvSpPr>
        <p:spPr>
          <a:xfrm>
            <a:off x="3731096" y="7424268"/>
            <a:ext cx="2640385" cy="749380"/>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角丸四角形 137"/>
          <p:cNvSpPr/>
          <p:nvPr/>
        </p:nvSpPr>
        <p:spPr>
          <a:xfrm>
            <a:off x="4442279" y="7328003"/>
            <a:ext cx="1238441" cy="234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行政</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主導</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3" name="テキスト ボックス 142"/>
          <p:cNvSpPr txBox="1"/>
          <p:nvPr/>
        </p:nvSpPr>
        <p:spPr>
          <a:xfrm>
            <a:off x="3954289" y="7628546"/>
            <a:ext cx="2411966" cy="523208"/>
          </a:xfrm>
          <a:prstGeom prst="rect">
            <a:avLst/>
          </a:prstGeom>
          <a:noFill/>
        </p:spPr>
        <p:txBody>
          <a:bodyPr wrap="square" lIns="91428" tIns="45714" rIns="91428" bIns="45714"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・高校の進路指導と連携したアクティブカウンセリング</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4" name="正方形/長方形 143"/>
          <p:cNvSpPr/>
          <p:nvPr/>
        </p:nvSpPr>
        <p:spPr>
          <a:xfrm>
            <a:off x="6708550" y="7424268"/>
            <a:ext cx="1923612" cy="749381"/>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45" name="角丸四角形 144"/>
          <p:cNvSpPr/>
          <p:nvPr/>
        </p:nvSpPr>
        <p:spPr>
          <a:xfrm>
            <a:off x="7051135" y="7336048"/>
            <a:ext cx="1238441" cy="234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業界主導</a:t>
            </a:r>
          </a:p>
        </p:txBody>
      </p:sp>
      <p:sp>
        <p:nvSpPr>
          <p:cNvPr id="146" name="テキスト ボックス 145"/>
          <p:cNvSpPr txBox="1"/>
          <p:nvPr/>
        </p:nvSpPr>
        <p:spPr>
          <a:xfrm>
            <a:off x="6856350" y="7710283"/>
            <a:ext cx="1775811" cy="307764"/>
          </a:xfrm>
          <a:prstGeom prst="rect">
            <a:avLst/>
          </a:prstGeom>
          <a:noFill/>
        </p:spPr>
        <p:txBody>
          <a:bodyPr wrap="square" lIns="91428" tIns="45714" rIns="91428" bIns="45714"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・職場見学・体験等</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8" name="下カーブ矢印 147"/>
          <p:cNvSpPr/>
          <p:nvPr/>
        </p:nvSpPr>
        <p:spPr>
          <a:xfrm>
            <a:off x="6284183" y="7462303"/>
            <a:ext cx="625546" cy="284542"/>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9" name="下カーブ矢印 148"/>
          <p:cNvSpPr/>
          <p:nvPr/>
        </p:nvSpPr>
        <p:spPr>
          <a:xfrm rot="11148754">
            <a:off x="6188829" y="7845799"/>
            <a:ext cx="625546" cy="274359"/>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4" name="正方形/長方形 153"/>
          <p:cNvSpPr/>
          <p:nvPr/>
        </p:nvSpPr>
        <p:spPr>
          <a:xfrm>
            <a:off x="5012281" y="8626184"/>
            <a:ext cx="1923612" cy="750045"/>
          </a:xfrm>
          <a:prstGeom prst="rect">
            <a:avLst/>
          </a:prstGeom>
          <a:ln>
            <a:solidFill>
              <a:schemeClr val="tx2"/>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55" name="角丸四角形 154"/>
          <p:cNvSpPr/>
          <p:nvPr/>
        </p:nvSpPr>
        <p:spPr>
          <a:xfrm>
            <a:off x="5354866" y="8537964"/>
            <a:ext cx="1238441" cy="2349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400" dirty="0">
                <a:latin typeface="Meiryo UI" panose="020B0604030504040204" pitchFamily="50" charset="-128"/>
                <a:ea typeface="Meiryo UI" panose="020B0604030504040204" pitchFamily="50" charset="-128"/>
                <a:cs typeface="Meiryo UI" panose="020B0604030504040204" pitchFamily="50" charset="-128"/>
              </a:rPr>
              <a:t>業界主導</a:t>
            </a:r>
          </a:p>
        </p:txBody>
      </p:sp>
      <p:sp>
        <p:nvSpPr>
          <p:cNvPr id="156" name="テキスト ボックス 155"/>
          <p:cNvSpPr txBox="1"/>
          <p:nvPr/>
        </p:nvSpPr>
        <p:spPr>
          <a:xfrm>
            <a:off x="5176664" y="8761040"/>
            <a:ext cx="1796037" cy="523208"/>
          </a:xfrm>
          <a:prstGeom prst="rect">
            <a:avLst/>
          </a:prstGeom>
          <a:noFill/>
        </p:spPr>
        <p:txBody>
          <a:bodyPr wrap="square" lIns="91428" tIns="45714" rIns="91428" bIns="45714" rtlCol="0">
            <a:spAutoFit/>
          </a:bodyPr>
          <a:lstStyle/>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・インターンシップ</a:t>
            </a:r>
            <a:endParaRPr lang="en-US" altLang="ja-JP" sz="14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・現場見学・体験等</a:t>
            </a:r>
            <a:endParaRPr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7" name="円/楕円 156"/>
          <p:cNvSpPr/>
          <p:nvPr/>
        </p:nvSpPr>
        <p:spPr>
          <a:xfrm>
            <a:off x="7988570" y="5947899"/>
            <a:ext cx="2012630" cy="436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就職の選択肢に</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1" name="円/楕円 170"/>
          <p:cNvSpPr/>
          <p:nvPr/>
        </p:nvSpPr>
        <p:spPr>
          <a:xfrm>
            <a:off x="8037116" y="8653857"/>
            <a:ext cx="2012630" cy="43687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就職の選択肢に</a:t>
            </a:r>
            <a:endParaRPr lang="ja-JP" altLang="en-US" sz="1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3" name="右矢印 172"/>
          <p:cNvSpPr/>
          <p:nvPr/>
        </p:nvSpPr>
        <p:spPr>
          <a:xfrm>
            <a:off x="8777516" y="3328862"/>
            <a:ext cx="2447819" cy="998787"/>
          </a:xfrm>
          <a:prstGeom prst="rightArrow">
            <a:avLst>
              <a:gd name="adj1" fmla="val 50000"/>
              <a:gd name="adj2" fmla="val 3210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174" name="右矢印 173"/>
          <p:cNvSpPr/>
          <p:nvPr/>
        </p:nvSpPr>
        <p:spPr>
          <a:xfrm>
            <a:off x="8929916" y="7138476"/>
            <a:ext cx="2447819" cy="998787"/>
          </a:xfrm>
          <a:prstGeom prst="rightArrow">
            <a:avLst>
              <a:gd name="adj1" fmla="val 50000"/>
              <a:gd name="adj2" fmla="val 32103"/>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91428" tIns="45714" rIns="91428" bIns="45714"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60" name="テキスト ボックス 59"/>
          <p:cNvSpPr txBox="1"/>
          <p:nvPr/>
        </p:nvSpPr>
        <p:spPr>
          <a:xfrm>
            <a:off x="179959" y="1910988"/>
            <a:ext cx="2188392" cy="369332"/>
          </a:xfrm>
          <a:prstGeom prst="rect">
            <a:avLst/>
          </a:prstGeom>
          <a:solidFill>
            <a:schemeClr val="accent1"/>
          </a:solidFill>
        </p:spPr>
        <p:txBody>
          <a:bodyPr wrap="square" rtlCol="0">
            <a:spAutoFit/>
          </a:bodyPr>
          <a:lstStyle/>
          <a:p>
            <a:pPr algn="ctr"/>
            <a:r>
              <a:rPr lang="ja-JP" altLang="en-US" sz="1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対　　　象</a:t>
            </a:r>
            <a:endParaRPr lang="en-US" altLang="ja-JP" sz="1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テキスト ボックス 11"/>
          <p:cNvSpPr txBox="1"/>
          <p:nvPr/>
        </p:nvSpPr>
        <p:spPr>
          <a:xfrm>
            <a:off x="9605156" y="4872608"/>
            <a:ext cx="1476164" cy="646331"/>
          </a:xfrm>
          <a:prstGeom prst="rect">
            <a:avLst/>
          </a:prstGeom>
          <a:noFill/>
        </p:spPr>
        <p:txBody>
          <a:bodyPr wrap="square" rtlCol="0">
            <a:spAutoFit/>
          </a:bodyPr>
          <a:lstStyle/>
          <a:p>
            <a:pPr algn="ct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800" dirty="0" smtClean="0">
                <a:latin typeface="Meiryo UI" panose="020B0604030504040204" pitchFamily="50" charset="-128"/>
                <a:ea typeface="Meiryo UI" panose="020B0604030504040204" pitchFamily="50" charset="-128"/>
                <a:cs typeface="Meiryo UI" panose="020B0604030504040204" pitchFamily="50" charset="-128"/>
              </a:rPr>
              <a:t>30</a:t>
            </a: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年度</a:t>
            </a:r>
            <a:endParaRPr lang="en-US" altLang="ja-JP" sz="18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以降</a:t>
            </a:r>
            <a:endParaRPr kumimoji="1" lang="ja-JP" altLang="en-US" sz="18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2" name="テキスト ボックス 71"/>
          <p:cNvSpPr txBox="1"/>
          <p:nvPr/>
        </p:nvSpPr>
        <p:spPr>
          <a:xfrm>
            <a:off x="11569611" y="3216424"/>
            <a:ext cx="591829" cy="5169560"/>
          </a:xfrm>
          <a:prstGeom prst="rect">
            <a:avLst/>
          </a:prstGeom>
          <a:noFill/>
        </p:spPr>
        <p:txBody>
          <a:bodyPr vert="eaVert" wrap="square" rtlCol="0">
            <a:spAutoFit/>
          </a:bodyPr>
          <a:lstStyle/>
          <a:p>
            <a:r>
              <a:rPr kumimoji="1"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目標：就職</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2</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００人程度</a:t>
            </a:r>
            <a:endParaRPr kumimoji="1" lang="en-US" altLang="ja-JP"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74" name="直線矢印コネクタ 73"/>
          <p:cNvCxnSpPr/>
          <p:nvPr/>
        </p:nvCxnSpPr>
        <p:spPr>
          <a:xfrm>
            <a:off x="6946015" y="8872295"/>
            <a:ext cx="1038961" cy="9068"/>
          </a:xfrm>
          <a:prstGeom prst="straightConnector1">
            <a:avLst/>
          </a:prstGeom>
          <a:ln w="57150">
            <a:prstDash val="solid"/>
            <a:tailEnd type="arrow"/>
          </a:ln>
        </p:spPr>
        <p:style>
          <a:lnRef idx="1">
            <a:schemeClr val="accent1"/>
          </a:lnRef>
          <a:fillRef idx="0">
            <a:schemeClr val="accent1"/>
          </a:fillRef>
          <a:effectRef idx="0">
            <a:schemeClr val="accent1"/>
          </a:effectRef>
          <a:fontRef idx="minor">
            <a:schemeClr val="tx1"/>
          </a:fontRef>
        </p:style>
      </p:cxnSp>
      <p:cxnSp>
        <p:nvCxnSpPr>
          <p:cNvPr id="39" name="直線矢印コネクタ 38"/>
          <p:cNvCxnSpPr/>
          <p:nvPr/>
        </p:nvCxnSpPr>
        <p:spPr>
          <a:xfrm flipV="1">
            <a:off x="2188437" y="6159684"/>
            <a:ext cx="2745406" cy="2677"/>
          </a:xfrm>
          <a:prstGeom prst="straightConnector1">
            <a:avLst/>
          </a:prstGeom>
          <a:ln w="57150">
            <a:prstDash val="solid"/>
            <a:tailEnd type="arrow"/>
          </a:ln>
        </p:spPr>
        <p:style>
          <a:lnRef idx="1">
            <a:schemeClr val="accent1"/>
          </a:lnRef>
          <a:fillRef idx="0">
            <a:schemeClr val="accent1"/>
          </a:fillRef>
          <a:effectRef idx="0">
            <a:schemeClr val="accent1"/>
          </a:effectRef>
          <a:fontRef idx="minor">
            <a:schemeClr val="tx1"/>
          </a:fontRef>
        </p:style>
      </p:cxnSp>
      <p:cxnSp>
        <p:nvCxnSpPr>
          <p:cNvPr id="73" name="直線矢印コネクタ 72"/>
          <p:cNvCxnSpPr/>
          <p:nvPr/>
        </p:nvCxnSpPr>
        <p:spPr>
          <a:xfrm flipV="1">
            <a:off x="2188437" y="8872295"/>
            <a:ext cx="2745406" cy="2677"/>
          </a:xfrm>
          <a:prstGeom prst="straightConnector1">
            <a:avLst/>
          </a:prstGeom>
          <a:ln w="57150">
            <a:prstDash val="solid"/>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57083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816000" y="3259786"/>
            <a:ext cx="4284000" cy="5972096"/>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77" name="テキスト ボックス 76"/>
          <p:cNvSpPr txBox="1"/>
          <p:nvPr/>
        </p:nvSpPr>
        <p:spPr>
          <a:xfrm>
            <a:off x="8432036" y="3903781"/>
            <a:ext cx="4171871" cy="4561249"/>
          </a:xfrm>
          <a:prstGeom prst="rect">
            <a:avLst/>
          </a:prstGeom>
          <a:noFill/>
        </p:spPr>
        <p:txBody>
          <a:bodyPr wrap="square" lIns="128016" tIns="64008" rIns="128016" bIns="64008"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ものづくり体験セミナーなど複数のコンテンツを</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組み合わせた体験イベントを実施</a:t>
            </a:r>
            <a:endParaRPr lang="ja-JP" altLang="en-US"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7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開催</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：９月末以降（予定）</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対象者：高校生、大学生、女性、若者</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ja-JP" altLang="en-US" sz="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場所</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OSAKA</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しごとフィールド</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・エル</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おおさかなど</a:t>
            </a:r>
          </a:p>
        </p:txBody>
      </p:sp>
      <p:sp>
        <p:nvSpPr>
          <p:cNvPr id="14" name="楕円 13"/>
          <p:cNvSpPr>
            <a:spLocks noChangeAspect="1"/>
          </p:cNvSpPr>
          <p:nvPr/>
        </p:nvSpPr>
        <p:spPr>
          <a:xfrm>
            <a:off x="277738" y="3453684"/>
            <a:ext cx="1663200" cy="16632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楕円 14"/>
          <p:cNvSpPr>
            <a:spLocks noChangeAspect="1"/>
          </p:cNvSpPr>
          <p:nvPr/>
        </p:nvSpPr>
        <p:spPr>
          <a:xfrm>
            <a:off x="326518" y="4677422"/>
            <a:ext cx="1663200" cy="16632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endParaRPr>
          </a:p>
        </p:txBody>
      </p:sp>
      <p:sp>
        <p:nvSpPr>
          <p:cNvPr id="16" name="テキスト ボックス 15"/>
          <p:cNvSpPr txBox="1">
            <a:spLocks noChangeAspect="1"/>
          </p:cNvSpPr>
          <p:nvPr/>
        </p:nvSpPr>
        <p:spPr>
          <a:xfrm>
            <a:off x="389458" y="5433541"/>
            <a:ext cx="1524720" cy="590931"/>
          </a:xfrm>
          <a:prstGeom prst="rect">
            <a:avLst/>
          </a:prstGeom>
          <a:noFill/>
        </p:spPr>
        <p:txBody>
          <a:bodyPr wrap="square" lIns="128016" tIns="64008" rIns="128016" bIns="64008"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業界・企業</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の</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職場</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環境整備</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a:spLocks noChangeAspect="1"/>
          </p:cNvSpPr>
          <p:nvPr/>
        </p:nvSpPr>
        <p:spPr>
          <a:xfrm>
            <a:off x="1864822" y="4559631"/>
            <a:ext cx="1027974" cy="360099"/>
          </a:xfrm>
          <a:prstGeom prst="rect">
            <a:avLst/>
          </a:prstGeom>
          <a:noFill/>
        </p:spPr>
        <p:txBody>
          <a:bodyPr wrap="none" lIns="128016" tIns="64008" rIns="128016" bIns="64008"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志向拡大</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楕円 17"/>
          <p:cNvSpPr>
            <a:spLocks noChangeAspect="1"/>
          </p:cNvSpPr>
          <p:nvPr/>
        </p:nvSpPr>
        <p:spPr>
          <a:xfrm>
            <a:off x="1312122" y="3946923"/>
            <a:ext cx="1663200" cy="16632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a:spLocks noChangeAspect="1"/>
          </p:cNvSpPr>
          <p:nvPr/>
        </p:nvSpPr>
        <p:spPr>
          <a:xfrm>
            <a:off x="344615" y="3675788"/>
            <a:ext cx="1501349" cy="590931"/>
          </a:xfrm>
          <a:prstGeom prst="rect">
            <a:avLst/>
          </a:prstGeom>
          <a:noFill/>
        </p:spPr>
        <p:txBody>
          <a:bodyPr wrap="square" lIns="128016" tIns="64008" rIns="128016" bIns="64008"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多岐にわたる</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ものづくり体験</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楕円 19"/>
          <p:cNvSpPr>
            <a:spLocks noChangeAspect="1"/>
          </p:cNvSpPr>
          <p:nvPr/>
        </p:nvSpPr>
        <p:spPr>
          <a:xfrm>
            <a:off x="1043035" y="4458236"/>
            <a:ext cx="504665" cy="51093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latin typeface="Meiryo UI" panose="020B0604030504040204" pitchFamily="50" charset="-128"/>
              <a:ea typeface="Meiryo UI" panose="020B0604030504040204" pitchFamily="50" charset="-128"/>
              <a:cs typeface="Meiryo UI" panose="020B0604030504040204" pitchFamily="50" charset="-128"/>
            </a:endParaRPr>
          </a:p>
        </p:txBody>
      </p:sp>
      <p:pic>
        <p:nvPicPr>
          <p:cNvPr id="21" name="Picture 2" descr="クリックすると新しいウィンドウで開きます"/>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589357" y="4244526"/>
            <a:ext cx="1171752" cy="1154647"/>
          </a:xfrm>
          <a:prstGeom prst="rect">
            <a:avLst/>
          </a:prstGeom>
          <a:noFill/>
          <a:extLst>
            <a:ext uri="{909E8E84-426E-40DD-AFC4-6F175D3DCCD1}">
              <a14:hiddenFill xmlns:a14="http://schemas.microsoft.com/office/drawing/2010/main">
                <a:solidFill>
                  <a:srgbClr val="FFFFFF"/>
                </a:solidFill>
              </a14:hiddenFill>
            </a:ext>
          </a:extLst>
        </p:spPr>
      </p:pic>
      <p:sp>
        <p:nvSpPr>
          <p:cNvPr id="24" name="四角形: 角を丸くする 23"/>
          <p:cNvSpPr/>
          <p:nvPr/>
        </p:nvSpPr>
        <p:spPr>
          <a:xfrm>
            <a:off x="256958" y="6684254"/>
            <a:ext cx="3215727" cy="2547627"/>
          </a:xfrm>
          <a:prstGeom prst="roundRect">
            <a:avLst>
              <a:gd name="adj" fmla="val 7880"/>
            </a:avLst>
          </a:prstGeom>
          <a:no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25" name="テキスト ボックス 24"/>
          <p:cNvSpPr txBox="1"/>
          <p:nvPr/>
        </p:nvSpPr>
        <p:spPr>
          <a:xfrm>
            <a:off x="256957" y="6737801"/>
            <a:ext cx="3362918" cy="2429896"/>
          </a:xfrm>
          <a:prstGeom prst="rect">
            <a:avLst/>
          </a:prstGeom>
          <a:noFill/>
        </p:spPr>
        <p:txBody>
          <a:bodyPr wrap="square" lIns="128016" tIns="64008" rIns="128016" bIns="64008" rtlCol="0">
            <a:spAutoFit/>
          </a:bodyPr>
          <a:lstStyle/>
          <a:p>
            <a:r>
              <a:rPr lang="en-US" altLang="ja-JP" sz="1500" b="1" dirty="0" smtClean="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実施</a:t>
            </a:r>
            <a:r>
              <a:rPr lang="ja-JP" altLang="en-US" sz="1500" b="1" dirty="0" smtClean="0">
                <a:latin typeface="Meiryo UI" panose="020B0604030504040204" pitchFamily="50" charset="-128"/>
                <a:ea typeface="Meiryo UI" panose="020B0604030504040204" pitchFamily="50" charset="-128"/>
              </a:rPr>
              <a:t>団体</a:t>
            </a:r>
            <a:r>
              <a:rPr lang="en-US" altLang="ja-JP" sz="1500" b="1" dirty="0" smtClean="0">
                <a:latin typeface="Meiryo UI" panose="020B0604030504040204" pitchFamily="50" charset="-128"/>
                <a:ea typeface="Meiryo UI" panose="020B0604030504040204" pitchFamily="50" charset="-128"/>
              </a:rPr>
              <a:t>】</a:t>
            </a:r>
          </a:p>
          <a:p>
            <a:r>
              <a:rPr lang="ja-JP" altLang="en-US" sz="1500" dirty="0" smtClean="0">
                <a:latin typeface="Meiryo UI" panose="020B0604030504040204" pitchFamily="50" charset="-128"/>
                <a:ea typeface="Meiryo UI" panose="020B0604030504040204" pitchFamily="50" charset="-128"/>
              </a:rPr>
              <a:t>大阪府</a:t>
            </a:r>
            <a:r>
              <a:rPr lang="ja-JP" altLang="en-US" sz="1500" dirty="0">
                <a:latin typeface="Meiryo UI" panose="020B0604030504040204" pitchFamily="50" charset="-128"/>
                <a:ea typeface="Meiryo UI" panose="020B0604030504040204" pitchFamily="50" charset="-128"/>
              </a:rPr>
              <a:t>ものづくり</a:t>
            </a:r>
            <a:r>
              <a:rPr lang="ja-JP" altLang="en-US" sz="1500" dirty="0" smtClean="0">
                <a:latin typeface="Meiryo UI" panose="020B0604030504040204" pitchFamily="50" charset="-128"/>
                <a:ea typeface="Meiryo UI" panose="020B0604030504040204" pitchFamily="50" charset="-128"/>
              </a:rPr>
              <a:t>振興協会</a:t>
            </a:r>
            <a:endParaRPr lang="en-US" altLang="ja-JP" sz="1500" dirty="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大阪府工</a:t>
            </a:r>
            <a:r>
              <a:rPr lang="ja-JP" altLang="en-US" sz="1500" dirty="0">
                <a:latin typeface="Meiryo UI" panose="020B0604030504040204" pitchFamily="50" charset="-128"/>
                <a:ea typeface="Meiryo UI" panose="020B0604030504040204" pitchFamily="50" charset="-128"/>
              </a:rPr>
              <a:t>業</a:t>
            </a:r>
            <a:r>
              <a:rPr lang="ja-JP" altLang="en-US" sz="1500" dirty="0" smtClean="0">
                <a:latin typeface="Meiryo UI" panose="020B0604030504040204" pitchFamily="50" charset="-128"/>
                <a:ea typeface="Meiryo UI" panose="020B0604030504040204" pitchFamily="50" charset="-128"/>
              </a:rPr>
              <a:t>協会</a:t>
            </a:r>
            <a:endParaRPr lang="en-US" altLang="ja-JP" sz="1500" dirty="0" smtClean="0">
              <a:latin typeface="Meiryo UI" panose="020B0604030504040204" pitchFamily="50" charset="-128"/>
              <a:ea typeface="Meiryo UI" panose="020B0604030504040204" pitchFamily="50" charset="-128"/>
            </a:endParaRPr>
          </a:p>
          <a:p>
            <a:r>
              <a:rPr lang="en-US" altLang="ja-JP" sz="1500" b="1" dirty="0" smtClean="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コーディネート</a:t>
            </a:r>
            <a:r>
              <a:rPr lang="en-US" altLang="ja-JP" sz="1500" b="1" dirty="0" smtClean="0">
                <a:latin typeface="Meiryo UI" panose="020B0604030504040204" pitchFamily="50" charset="-128"/>
                <a:ea typeface="Meiryo UI" panose="020B0604030504040204" pitchFamily="50" charset="-128"/>
              </a:rPr>
              <a:t>】</a:t>
            </a:r>
          </a:p>
          <a:p>
            <a:r>
              <a:rPr lang="ja-JP" altLang="en-US" sz="1500" dirty="0" smtClean="0">
                <a:latin typeface="Meiryo UI" panose="020B0604030504040204" pitchFamily="50" charset="-128"/>
                <a:ea typeface="Meiryo UI" panose="020B0604030504040204" pitchFamily="50" charset="-128"/>
              </a:rPr>
              <a:t>大阪府</a:t>
            </a:r>
            <a:endParaRPr lang="en-US" altLang="ja-JP" sz="1500" b="1" dirty="0" smtClean="0">
              <a:latin typeface="Meiryo UI" panose="020B0604030504040204" pitchFamily="50" charset="-128"/>
              <a:ea typeface="Meiryo UI" panose="020B0604030504040204" pitchFamily="50" charset="-128"/>
            </a:endParaRPr>
          </a:p>
          <a:p>
            <a:r>
              <a:rPr lang="en-US" altLang="ja-JP" sz="1500" b="1" dirty="0" smtClean="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協力企業・団体</a:t>
            </a:r>
            <a:r>
              <a:rPr lang="en-US" altLang="ja-JP" sz="1500" b="1" dirty="0">
                <a:latin typeface="Meiryo UI" panose="020B0604030504040204" pitchFamily="50" charset="-128"/>
                <a:ea typeface="Meiryo UI" panose="020B0604030504040204" pitchFamily="50" charset="-128"/>
              </a:rPr>
              <a:t>】</a:t>
            </a:r>
          </a:p>
          <a:p>
            <a:r>
              <a:rPr lang="ja-JP" altLang="en-US" sz="1500" dirty="0">
                <a:latin typeface="Meiryo UI" panose="020B0604030504040204" pitchFamily="50" charset="-128"/>
                <a:ea typeface="Meiryo UI" panose="020B0604030504040204" pitchFamily="50" charset="-128"/>
              </a:rPr>
              <a:t>株式</a:t>
            </a:r>
            <a:r>
              <a:rPr lang="ja-JP" altLang="en-US" sz="1500" dirty="0" smtClean="0">
                <a:latin typeface="Meiryo UI" panose="020B0604030504040204" pitchFamily="50" charset="-128"/>
                <a:ea typeface="Meiryo UI" panose="020B0604030504040204" pitchFamily="50" charset="-128"/>
              </a:rPr>
              <a:t>会社近畿大阪銀行</a:t>
            </a:r>
            <a:endParaRPr lang="en-US" altLang="ja-JP" sz="1500" dirty="0" smtClean="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株式</a:t>
            </a:r>
            <a:r>
              <a:rPr lang="ja-JP" altLang="en-US" sz="1500" dirty="0" smtClean="0">
                <a:latin typeface="Meiryo UI" panose="020B0604030504040204" pitchFamily="50" charset="-128"/>
                <a:ea typeface="Meiryo UI" panose="020B0604030504040204" pitchFamily="50" charset="-128"/>
              </a:rPr>
              <a:t>会社りそな銀行</a:t>
            </a:r>
            <a:endParaRPr lang="en-US" altLang="ja-JP" sz="1500" dirty="0">
              <a:latin typeface="Meiryo UI" panose="020B0604030504040204" pitchFamily="50" charset="-128"/>
              <a:ea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rPr>
              <a:t>大阪</a:t>
            </a:r>
            <a:r>
              <a:rPr lang="ja-JP" altLang="en-US" sz="1500" dirty="0">
                <a:latin typeface="Meiryo UI" panose="020B0604030504040204" pitchFamily="50" charset="-128"/>
                <a:ea typeface="Meiryo UI" panose="020B0604030504040204" pitchFamily="50" charset="-128"/>
              </a:rPr>
              <a:t>労働局</a:t>
            </a:r>
            <a:endParaRPr lang="en-US" altLang="ja-JP" sz="1500" dirty="0">
              <a:latin typeface="Meiryo UI" panose="020B0604030504040204" pitchFamily="50" charset="-128"/>
              <a:ea typeface="Meiryo UI" panose="020B0604030504040204" pitchFamily="50" charset="-128"/>
            </a:endParaRPr>
          </a:p>
          <a:p>
            <a:r>
              <a:rPr lang="en-US" altLang="ja-JP" sz="1450" dirty="0" smtClean="0">
                <a:latin typeface="Meiryo UI" panose="020B0604030504040204" pitchFamily="50" charset="-128"/>
                <a:ea typeface="Meiryo UI" panose="020B0604030504040204" pitchFamily="50" charset="-128"/>
              </a:rPr>
              <a:t>MOBIO(</a:t>
            </a:r>
            <a:r>
              <a:rPr lang="ja-JP" altLang="en-US" sz="1450" dirty="0" smtClean="0">
                <a:latin typeface="Meiryo UI" panose="020B0604030504040204" pitchFamily="50" charset="-128"/>
                <a:ea typeface="Meiryo UI" panose="020B0604030504040204" pitchFamily="50" charset="-128"/>
              </a:rPr>
              <a:t>ものづくり</a:t>
            </a:r>
            <a:r>
              <a:rPr lang="ja-JP" altLang="en-US" sz="1450" dirty="0">
                <a:latin typeface="Meiryo UI" panose="020B0604030504040204" pitchFamily="50" charset="-128"/>
                <a:ea typeface="Meiryo UI" panose="020B0604030504040204" pitchFamily="50" charset="-128"/>
              </a:rPr>
              <a:t>ビジネスセンター</a:t>
            </a:r>
            <a:r>
              <a:rPr lang="ja-JP" altLang="en-US" sz="1450" dirty="0" smtClean="0">
                <a:latin typeface="Meiryo UI" panose="020B0604030504040204" pitchFamily="50" charset="-128"/>
                <a:ea typeface="Meiryo UI" panose="020B0604030504040204" pitchFamily="50" charset="-128"/>
              </a:rPr>
              <a:t>大阪</a:t>
            </a:r>
            <a:r>
              <a:rPr lang="en-US" altLang="ja-JP" sz="1450" dirty="0" smtClean="0">
                <a:latin typeface="Meiryo UI" panose="020B0604030504040204" pitchFamily="50" charset="-128"/>
                <a:ea typeface="Meiryo UI" panose="020B0604030504040204" pitchFamily="50" charset="-128"/>
              </a:rPr>
              <a:t>)</a:t>
            </a:r>
            <a:endParaRPr lang="en-US" altLang="ja-JP" sz="145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245214" y="3406548"/>
            <a:ext cx="989502" cy="313932"/>
          </a:xfrm>
          <a:prstGeom prst="rect">
            <a:avLst/>
          </a:prstGeom>
          <a:noFill/>
        </p:spPr>
        <p:txBody>
          <a:bodyPr wrap="none" lIns="128016" tIns="64008" rIns="128016" bIns="64008" rtlCol="0">
            <a:spAutoFit/>
          </a:bodyPr>
          <a:lstStyle/>
          <a:p>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働き方改革</a:t>
            </a:r>
          </a:p>
        </p:txBody>
      </p:sp>
      <p:sp>
        <p:nvSpPr>
          <p:cNvPr id="88" name="二等辺三角形 87"/>
          <p:cNvSpPr/>
          <p:nvPr/>
        </p:nvSpPr>
        <p:spPr>
          <a:xfrm rot="5400000">
            <a:off x="7928612" y="5669968"/>
            <a:ext cx="742493" cy="238206"/>
          </a:xfrm>
          <a:prstGeom prst="triangl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49" name="片側の 2 つの角を丸めた四角形 48"/>
          <p:cNvSpPr/>
          <p:nvPr/>
        </p:nvSpPr>
        <p:spPr>
          <a:xfrm>
            <a:off x="8633048" y="6230227"/>
            <a:ext cx="3816424" cy="301422"/>
          </a:xfrm>
          <a:prstGeom prst="round2SameRect">
            <a:avLst>
              <a:gd name="adj1" fmla="val 0"/>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ダイカスト体験会バスツアーなど</a:t>
            </a:r>
          </a:p>
        </p:txBody>
      </p:sp>
      <p:sp>
        <p:nvSpPr>
          <p:cNvPr id="47" name="角丸四角形 46"/>
          <p:cNvSpPr/>
          <p:nvPr/>
        </p:nvSpPr>
        <p:spPr>
          <a:xfrm>
            <a:off x="8633048" y="6230229"/>
            <a:ext cx="3816424" cy="1092303"/>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円/楕円 49"/>
          <p:cNvSpPr/>
          <p:nvPr/>
        </p:nvSpPr>
        <p:spPr>
          <a:xfrm>
            <a:off x="9075099" y="6610425"/>
            <a:ext cx="640332" cy="640331"/>
          </a:xfrm>
          <a:prstGeom prst="ellipse">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円/楕円 74"/>
          <p:cNvSpPr/>
          <p:nvPr/>
        </p:nvSpPr>
        <p:spPr>
          <a:xfrm>
            <a:off x="10211460" y="6627814"/>
            <a:ext cx="640332" cy="640331"/>
          </a:xfrm>
          <a:prstGeom prst="ellipse">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円/楕円 78"/>
          <p:cNvSpPr/>
          <p:nvPr/>
        </p:nvSpPr>
        <p:spPr>
          <a:xfrm>
            <a:off x="11389580" y="6610427"/>
            <a:ext cx="640332" cy="640331"/>
          </a:xfrm>
          <a:prstGeom prst="ellipse">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加算記号 59"/>
          <p:cNvSpPr/>
          <p:nvPr/>
        </p:nvSpPr>
        <p:spPr>
          <a:xfrm>
            <a:off x="9795115" y="6788440"/>
            <a:ext cx="276219" cy="296858"/>
          </a:xfrm>
          <a:prstGeom prst="mathPlus">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加算記号 79"/>
          <p:cNvSpPr/>
          <p:nvPr/>
        </p:nvSpPr>
        <p:spPr>
          <a:xfrm>
            <a:off x="10999763" y="6788355"/>
            <a:ext cx="276219" cy="296858"/>
          </a:xfrm>
          <a:prstGeom prst="mathPlus">
            <a:avLst/>
          </a:prstGeom>
          <a:solidFill>
            <a:schemeClr val="accent2">
              <a:lumMod val="40000"/>
              <a:lumOff val="60000"/>
            </a:schemeClr>
          </a:solidFill>
          <a:ln>
            <a:solidFill>
              <a:schemeClr val="accent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テキスト ボックス 60"/>
          <p:cNvSpPr txBox="1"/>
          <p:nvPr/>
        </p:nvSpPr>
        <p:spPr>
          <a:xfrm>
            <a:off x="9109001" y="6649376"/>
            <a:ext cx="569387" cy="553998"/>
          </a:xfrm>
          <a:prstGeom prst="rect">
            <a:avLst/>
          </a:prstGeom>
          <a:noFill/>
        </p:spPr>
        <p:txBody>
          <a:bodyPr wrap="none" rtlCol="0">
            <a:spAutoFit/>
          </a:bodyPr>
          <a:lstStyle/>
          <a:p>
            <a:pPr algn="ctr"/>
            <a:r>
              <a:rPr lang="ja-JP" altLang="en-US" sz="1500" dirty="0">
                <a:latin typeface="Meiryo UI" panose="020B0604030504040204" pitchFamily="50" charset="-128"/>
                <a:ea typeface="Meiryo UI" panose="020B0604030504040204" pitchFamily="50" charset="-128"/>
                <a:cs typeface="Meiryo UI" panose="020B0604030504040204" pitchFamily="50" charset="-128"/>
              </a:rPr>
              <a:t>業界</a:t>
            </a:r>
          </a:p>
          <a:p>
            <a:pPr algn="ctr"/>
            <a:r>
              <a:rPr lang="ja-JP" altLang="en-US" sz="1500" dirty="0">
                <a:latin typeface="Meiryo UI" panose="020B0604030504040204" pitchFamily="50" charset="-128"/>
                <a:ea typeface="Meiryo UI" panose="020B0604030504040204" pitchFamily="50" charset="-128"/>
                <a:cs typeface="Meiryo UI" panose="020B0604030504040204" pitchFamily="50" charset="-128"/>
              </a:rPr>
              <a:t>講座</a:t>
            </a:r>
          </a:p>
        </p:txBody>
      </p:sp>
      <p:sp>
        <p:nvSpPr>
          <p:cNvPr id="81" name="テキスト ボックス 80"/>
          <p:cNvSpPr txBox="1"/>
          <p:nvPr/>
        </p:nvSpPr>
        <p:spPr>
          <a:xfrm>
            <a:off x="10253059" y="6773653"/>
            <a:ext cx="569387" cy="323165"/>
          </a:xfrm>
          <a:prstGeom prst="rect">
            <a:avLst/>
          </a:prstGeom>
          <a:noFill/>
        </p:spPr>
        <p:txBody>
          <a:bodyPr wrap="none" rtlCol="0">
            <a:spAutoFit/>
          </a:bodyPr>
          <a:lstStyle/>
          <a:p>
            <a:pPr algn="ctr"/>
            <a:r>
              <a:rPr lang="ja-JP" altLang="en-US" sz="1500" dirty="0">
                <a:latin typeface="Meiryo UI" panose="020B0604030504040204" pitchFamily="50" charset="-128"/>
                <a:ea typeface="Meiryo UI" panose="020B0604030504040204" pitchFamily="50" charset="-128"/>
                <a:cs typeface="Meiryo UI" panose="020B0604030504040204" pitchFamily="50" charset="-128"/>
              </a:rPr>
              <a:t>見学</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2" name="テキスト ボックス 81"/>
          <p:cNvSpPr txBox="1"/>
          <p:nvPr/>
        </p:nvSpPr>
        <p:spPr>
          <a:xfrm>
            <a:off x="11425052" y="6760774"/>
            <a:ext cx="569387" cy="323165"/>
          </a:xfrm>
          <a:prstGeom prst="rect">
            <a:avLst/>
          </a:prstGeom>
          <a:noFill/>
        </p:spPr>
        <p:txBody>
          <a:bodyPr wrap="none" rtlCol="0">
            <a:spAutoFit/>
          </a:bodyPr>
          <a:lstStyle/>
          <a:p>
            <a:pPr algn="ctr"/>
            <a:r>
              <a:rPr lang="ja-JP" altLang="en-US" sz="1500" dirty="0">
                <a:latin typeface="Meiryo UI" panose="020B0604030504040204" pitchFamily="50" charset="-128"/>
                <a:ea typeface="Meiryo UI" panose="020B0604030504040204" pitchFamily="50" charset="-128"/>
                <a:cs typeface="Meiryo UI" panose="020B0604030504040204" pitchFamily="50" charset="-128"/>
              </a:rPr>
              <a:t>体験</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片側の 2 つの角を丸めた四角形 94"/>
          <p:cNvSpPr/>
          <p:nvPr/>
        </p:nvSpPr>
        <p:spPr>
          <a:xfrm>
            <a:off x="8633048" y="4650438"/>
            <a:ext cx="3816424" cy="318732"/>
          </a:xfrm>
          <a:prstGeom prst="round2SameRect">
            <a:avLst>
              <a:gd name="adj1" fmla="val 0"/>
              <a:gd name="adj2" fmla="val 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1</a:t>
            </a:r>
            <a:r>
              <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週間</a:t>
            </a:r>
            <a:r>
              <a:rPr lang="ja-JP" altLang="en-US" sz="16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まるごとものづくり体験</a:t>
            </a:r>
            <a:endParaRPr lang="ja-JP" altLang="en-US" sz="16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4" name="角丸四角形 93"/>
          <p:cNvSpPr/>
          <p:nvPr/>
        </p:nvSpPr>
        <p:spPr>
          <a:xfrm>
            <a:off x="8633048" y="4639353"/>
            <a:ext cx="3816424" cy="1270178"/>
          </a:xfrm>
          <a:prstGeom prst="roundRect">
            <a:avLst>
              <a:gd name="adj" fmla="val 0"/>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円/楕円 95"/>
          <p:cNvSpPr>
            <a:spLocks noChangeAspect="1"/>
          </p:cNvSpPr>
          <p:nvPr/>
        </p:nvSpPr>
        <p:spPr>
          <a:xfrm>
            <a:off x="9067362" y="5036061"/>
            <a:ext cx="301247" cy="303928"/>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月</a:t>
            </a:r>
          </a:p>
        </p:txBody>
      </p:sp>
      <p:sp>
        <p:nvSpPr>
          <p:cNvPr id="97" name="円/楕円 96"/>
          <p:cNvSpPr>
            <a:spLocks noChangeAspect="1"/>
          </p:cNvSpPr>
          <p:nvPr/>
        </p:nvSpPr>
        <p:spPr>
          <a:xfrm>
            <a:off x="9517129" y="5036567"/>
            <a:ext cx="301247" cy="30392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火</a:t>
            </a:r>
          </a:p>
        </p:txBody>
      </p:sp>
      <p:sp>
        <p:nvSpPr>
          <p:cNvPr id="98" name="円/楕円 97"/>
          <p:cNvSpPr>
            <a:spLocks noChangeAspect="1"/>
          </p:cNvSpPr>
          <p:nvPr/>
        </p:nvSpPr>
        <p:spPr>
          <a:xfrm>
            <a:off x="9936260" y="5037073"/>
            <a:ext cx="301247" cy="303928"/>
          </a:xfrm>
          <a:prstGeom prst="ellipse">
            <a:avLst/>
          </a:prstGeom>
          <a:solidFill>
            <a:srgbClr val="FF00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水</a:t>
            </a:r>
          </a:p>
        </p:txBody>
      </p:sp>
      <p:sp>
        <p:nvSpPr>
          <p:cNvPr id="99" name="円/楕円 98"/>
          <p:cNvSpPr>
            <a:spLocks noChangeAspect="1"/>
          </p:cNvSpPr>
          <p:nvPr/>
        </p:nvSpPr>
        <p:spPr>
          <a:xfrm>
            <a:off x="10372223" y="5038338"/>
            <a:ext cx="301247" cy="303928"/>
          </a:xfrm>
          <a:prstGeom prst="ellips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木</a:t>
            </a:r>
          </a:p>
        </p:txBody>
      </p:sp>
      <p:sp>
        <p:nvSpPr>
          <p:cNvPr id="101" name="円/楕円 100"/>
          <p:cNvSpPr>
            <a:spLocks noChangeAspect="1"/>
          </p:cNvSpPr>
          <p:nvPr/>
        </p:nvSpPr>
        <p:spPr>
          <a:xfrm>
            <a:off x="10815213" y="5037073"/>
            <a:ext cx="301247" cy="303928"/>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金</a:t>
            </a:r>
          </a:p>
        </p:txBody>
      </p:sp>
      <p:sp>
        <p:nvSpPr>
          <p:cNvPr id="102" name="円/楕円 101"/>
          <p:cNvSpPr>
            <a:spLocks noChangeAspect="1"/>
          </p:cNvSpPr>
          <p:nvPr/>
        </p:nvSpPr>
        <p:spPr>
          <a:xfrm>
            <a:off x="11244703" y="5037073"/>
            <a:ext cx="301247" cy="303928"/>
          </a:xfrm>
          <a:prstGeom prst="ellips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土</a:t>
            </a:r>
          </a:p>
        </p:txBody>
      </p:sp>
      <p:sp>
        <p:nvSpPr>
          <p:cNvPr id="103" name="円/楕円 102"/>
          <p:cNvSpPr>
            <a:spLocks noChangeAspect="1"/>
          </p:cNvSpPr>
          <p:nvPr/>
        </p:nvSpPr>
        <p:spPr>
          <a:xfrm>
            <a:off x="11672593" y="5037073"/>
            <a:ext cx="301247" cy="303928"/>
          </a:xfrm>
          <a:prstGeom prst="ellipse">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t>月</a:t>
            </a:r>
          </a:p>
        </p:txBody>
      </p:sp>
      <p:sp>
        <p:nvSpPr>
          <p:cNvPr id="111" name="テキスト ボックス 110"/>
          <p:cNvSpPr txBox="1"/>
          <p:nvPr/>
        </p:nvSpPr>
        <p:spPr>
          <a:xfrm>
            <a:off x="3887416" y="3929059"/>
            <a:ext cx="4159880" cy="1468094"/>
          </a:xfrm>
          <a:prstGeom prst="rect">
            <a:avLst/>
          </a:prstGeom>
          <a:noFill/>
        </p:spPr>
        <p:txBody>
          <a:bodyPr wrap="square" lIns="128016" tIns="64008" rIns="128016" bIns="64008" rtlCol="0">
            <a:spAutoFit/>
          </a:bodyPr>
          <a:lstStyle/>
          <a:p>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「職場</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環境の改善に</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向けた</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相談会</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&amp;</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セミナー」</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開催時期：</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10</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2</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月（予定）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39</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b="1" dirty="0">
                <a:latin typeface="Meiryo UI" panose="020B0604030504040204" pitchFamily="50" charset="-128"/>
                <a:ea typeface="Meiryo UI" panose="020B0604030504040204" pitchFamily="50" charset="-128"/>
                <a:cs typeface="Meiryo UI" panose="020B0604030504040204" pitchFamily="50" charset="-128"/>
              </a:rPr>
              <a:t>「５</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S</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を活用した職場環境改善セミナー」</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開催時期：</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11</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月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42</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12" name="テキスト ボックス 111"/>
          <p:cNvSpPr txBox="1"/>
          <p:nvPr/>
        </p:nvSpPr>
        <p:spPr>
          <a:xfrm>
            <a:off x="3896703" y="6981547"/>
            <a:ext cx="4071602" cy="1945148"/>
          </a:xfrm>
          <a:prstGeom prst="rect">
            <a:avLst/>
          </a:prstGeom>
          <a:noFill/>
        </p:spPr>
        <p:txBody>
          <a:bodyPr wrap="square" lIns="128016" tIns="64008" rIns="128016" bIns="64008" rtlCol="0">
            <a:spAutoFit/>
          </a:bodyPr>
          <a:lstStyle/>
          <a:p>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1</a:t>
            </a:r>
            <a:r>
              <a:rPr lang="en-US" altLang="ja-JP" sz="16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新卒高校生編</a:t>
            </a:r>
            <a:endParaRPr lang="en-US" altLang="ja-JP" sz="1600"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開催時期（定員）：６月（</a:t>
            </a:r>
            <a:r>
              <a:rPr lang="en-US" altLang="ja-JP" sz="1500" dirty="0">
                <a:latin typeface="Meiryo UI" panose="020B0604030504040204" pitchFamily="50" charset="-128"/>
                <a:ea typeface="Meiryo UI" panose="020B0604030504040204" pitchFamily="50" charset="-128"/>
                <a:cs typeface="Meiryo UI" panose="020B0604030504040204" pitchFamily="50" charset="-128"/>
              </a:rPr>
              <a:t>20</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名）</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500" dirty="0">
              <a:latin typeface="Meiryo UI" panose="020B0604030504040204" pitchFamily="50" charset="-128"/>
              <a:ea typeface="Meiryo UI" panose="020B0604030504040204" pitchFamily="50" charset="-128"/>
              <a:cs typeface="Meiryo UI" panose="020B0604030504040204" pitchFamily="50" charset="-128"/>
            </a:endParaRPr>
          </a:p>
          <a:p>
            <a:r>
              <a:rPr lang="en-US" altLang="ja-JP" sz="1600" b="1" dirty="0">
                <a:latin typeface="Meiryo UI" panose="020B0604030504040204" pitchFamily="50" charset="-128"/>
                <a:ea typeface="Meiryo UI" panose="020B0604030504040204" pitchFamily="50" charset="-128"/>
                <a:cs typeface="Meiryo UI" panose="020B0604030504040204" pitchFamily="50" charset="-128"/>
              </a:rPr>
              <a:t>2.</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女性編</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出張</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MOBIO</a:t>
            </a:r>
            <a:r>
              <a:rPr lang="ja-JP" altLang="en-US" sz="1400" b="1" dirty="0" err="1">
                <a:latin typeface="Meiryo UI" panose="020B0604030504040204" pitchFamily="50" charset="-128"/>
                <a:ea typeface="Meiryo UI" panose="020B0604030504040204" pitchFamily="50" charset="-128"/>
                <a:cs typeface="Meiryo UI" panose="020B0604030504040204" pitchFamily="50" charset="-128"/>
              </a:rPr>
              <a:t>ー</a:t>
            </a:r>
            <a:r>
              <a:rPr lang="en-US" altLang="ja-JP" sz="1400" b="1" dirty="0">
                <a:latin typeface="Meiryo UI" panose="020B0604030504040204" pitchFamily="50" charset="-128"/>
                <a:ea typeface="Meiryo UI" panose="020B0604030504040204" pitchFamily="50" charset="-128"/>
                <a:cs typeface="Meiryo UI" panose="020B0604030504040204" pitchFamily="50" charset="-128"/>
              </a:rPr>
              <a:t>café</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500" b="1" dirty="0">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開催時期（定員）：８月（</a:t>
            </a:r>
            <a:r>
              <a:rPr lang="en-US" altLang="ja-JP"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30</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endParaRPr lang="en-US" altLang="ja-JP"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場所：ビジネスプラザおおさか（りそなグループ</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endParaRPr lang="en-US" altLang="ja-JP" sz="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3.</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離職防止編</a:t>
            </a:r>
            <a:endParaRPr lang="en-US" altLang="ja-JP"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開催時期（定員）：９月（</a:t>
            </a:r>
            <a:r>
              <a:rPr lang="en-US" altLang="ja-JP"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20</a:t>
            </a:r>
            <a:r>
              <a:rPr lang="ja-JP" altLang="en-US"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名</a:t>
            </a: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タイトル 1"/>
          <p:cNvSpPr txBox="1">
            <a:spLocks/>
          </p:cNvSpPr>
          <p:nvPr/>
        </p:nvSpPr>
        <p:spPr>
          <a:xfrm>
            <a:off x="1175233" y="1339254"/>
            <a:ext cx="12497025" cy="576064"/>
          </a:xfrm>
          <a:prstGeom prst="rect">
            <a:avLst/>
          </a:prstGeom>
        </p:spPr>
        <p:txBody>
          <a:bodyPr vert="horz" lIns="128016" tIns="64008" rIns="128016" bIns="64008" rtlCol="0" anchor="t" anchorCtr="0">
            <a:noAutofit/>
          </a:bodyPr>
          <a:lstStyle>
            <a:lvl1pPr algn="l" defTabSz="457200" rtl="0" eaLnBrk="1" latinLnBrk="0" hangingPunct="1">
              <a:spcBef>
                <a:spcPct val="0"/>
              </a:spcBef>
              <a:buNone/>
              <a:defRPr kumimoji="1" sz="2800" b="0" kern="1200" cap="all">
                <a:solidFill>
                  <a:schemeClr val="bg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企業の</a:t>
            </a:r>
            <a:r>
              <a:rPr lang="ja-JP" altLang="en-US" sz="2400"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職場環境整備の促進</a:t>
            </a:r>
            <a:r>
              <a:rPr lang="ja-JP" altLang="en-US" sz="2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による業界の魅力拡大</a:t>
            </a:r>
            <a:endParaRPr lang="ja-JP" altLang="en-US" sz="2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7" name="タイトル 1"/>
          <p:cNvSpPr txBox="1">
            <a:spLocks/>
          </p:cNvSpPr>
          <p:nvPr/>
        </p:nvSpPr>
        <p:spPr>
          <a:xfrm>
            <a:off x="0" y="510751"/>
            <a:ext cx="12801600" cy="577627"/>
          </a:xfrm>
          <a:prstGeom prst="rect">
            <a:avLst/>
          </a:prstGeom>
          <a:solidFill>
            <a:schemeClr val="tx1"/>
          </a:solidFill>
        </p:spPr>
        <p:txBody>
          <a:bodyPr vert="horz" lIns="128016" tIns="64008" rIns="128016" bIns="64008" rtlCol="0" anchor="ctr">
            <a:norm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①製造業界編　「企業の職場環境整備の促進による業界</a:t>
            </a: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イメージアップ」</a:t>
            </a:r>
            <a:endParaRPr lang="ja-JP" altLang="en-US" sz="2800" dirty="0">
              <a:solidFill>
                <a:schemeClr val="bg1"/>
              </a:solidFill>
            </a:endParaRPr>
          </a:p>
        </p:txBody>
      </p:sp>
      <p:sp>
        <p:nvSpPr>
          <p:cNvPr id="58" name="正方形/長方形 57"/>
          <p:cNvSpPr/>
          <p:nvPr/>
        </p:nvSpPr>
        <p:spPr>
          <a:xfrm>
            <a:off x="4240560" y="2568352"/>
            <a:ext cx="3530142" cy="448818"/>
          </a:xfrm>
          <a:prstGeom prst="rect">
            <a:avLst/>
          </a:prstGeom>
          <a:no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業界・企業の環境整備の意識啓発</a:t>
            </a:r>
          </a:p>
        </p:txBody>
      </p:sp>
      <p:sp>
        <p:nvSpPr>
          <p:cNvPr id="59" name="正方形/長方形 58"/>
          <p:cNvSpPr/>
          <p:nvPr/>
        </p:nvSpPr>
        <p:spPr>
          <a:xfrm>
            <a:off x="9116781" y="2568352"/>
            <a:ext cx="2880000" cy="450000"/>
          </a:xfrm>
          <a:prstGeom prst="rect">
            <a:avLst/>
          </a:prstGeom>
          <a:no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業界イメージアップ</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正方形/長方形 1"/>
          <p:cNvSpPr/>
          <p:nvPr/>
        </p:nvSpPr>
        <p:spPr>
          <a:xfrm>
            <a:off x="3880520" y="3392961"/>
            <a:ext cx="4176301" cy="2325106"/>
          </a:xfrm>
          <a:prstGeom prst="rect">
            <a:avLst/>
          </a:prstGeom>
          <a:no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3880520" y="3400619"/>
            <a:ext cx="4182463" cy="41600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職場環境の整備への意識づけ</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セミナー</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正方形/長方形 61"/>
          <p:cNvSpPr/>
          <p:nvPr/>
        </p:nvSpPr>
        <p:spPr>
          <a:xfrm>
            <a:off x="3864833" y="6106809"/>
            <a:ext cx="4176301" cy="2934935"/>
          </a:xfrm>
          <a:prstGeom prst="rect">
            <a:avLst/>
          </a:prstGeom>
          <a:noFill/>
          <a:ln w="1270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p:cNvSpPr/>
          <p:nvPr/>
        </p:nvSpPr>
        <p:spPr>
          <a:xfrm>
            <a:off x="3864833" y="6100996"/>
            <a:ext cx="4182463" cy="8068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MOBIO</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連携セミナー</a:t>
            </a:r>
            <a:r>
              <a:rPr lang="en-US" altLang="ja-JP"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&amp;</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交流会</a:t>
            </a:r>
            <a:endParaRPr lang="en-US" altLang="ja-JP"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5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～中小</a:t>
            </a:r>
            <a:r>
              <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企業で取組める人材を確保するコツと</a:t>
            </a:r>
            <a:r>
              <a:rPr lang="ja-JP" altLang="en-US" sz="15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は～</a:t>
            </a:r>
            <a:endParaRPr lang="ja-JP" altLang="en-US" sz="15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正方形/長方形 63"/>
          <p:cNvSpPr/>
          <p:nvPr/>
        </p:nvSpPr>
        <p:spPr>
          <a:xfrm>
            <a:off x="8455994" y="3280743"/>
            <a:ext cx="4182463" cy="41600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ものづくり</a:t>
            </a:r>
            <a:r>
              <a:rPr lang="en-US" altLang="ja-JP"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WEEK</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5" name="正方形/長方形 64"/>
          <p:cNvSpPr/>
          <p:nvPr/>
        </p:nvSpPr>
        <p:spPr>
          <a:xfrm>
            <a:off x="8442476" y="3259785"/>
            <a:ext cx="4176301" cy="5972096"/>
          </a:xfrm>
          <a:prstGeom prst="rect">
            <a:avLst/>
          </a:prstGeom>
          <a:noFill/>
          <a:ln w="12700">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スライド番号プレースホルダー 4"/>
          <p:cNvSpPr>
            <a:spLocks noGrp="1"/>
          </p:cNvSpPr>
          <p:nvPr>
            <p:ph type="sldNum" sz="quarter" idx="12"/>
          </p:nvPr>
        </p:nvSpPr>
        <p:spPr>
          <a:xfrm>
            <a:off x="9894480" y="9049072"/>
            <a:ext cx="2987040" cy="511175"/>
          </a:xfrm>
        </p:spPr>
        <p:txBody>
          <a:bodyPr/>
          <a:lstStyle/>
          <a:p>
            <a:fld id="{8159DC74-970D-4DF8-B9D4-640D883DB434}" type="slidenum">
              <a:rPr kumimoji="1" lang="ja-JP" altLang="en-US" sz="28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8</a:t>
            </a:fld>
            <a:endParaRPr kumimoji="1" lang="ja-JP" altLang="en-US" sz="2800" b="1">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加算記号 2"/>
          <p:cNvSpPr/>
          <p:nvPr/>
        </p:nvSpPr>
        <p:spPr>
          <a:xfrm>
            <a:off x="5571807" y="5718067"/>
            <a:ext cx="660481" cy="382929"/>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円/楕円 51"/>
          <p:cNvSpPr/>
          <p:nvPr/>
        </p:nvSpPr>
        <p:spPr>
          <a:xfrm>
            <a:off x="246690" y="1168545"/>
            <a:ext cx="928192" cy="864270"/>
          </a:xfrm>
          <a:prstGeom prst="ellipse">
            <a:avLst/>
          </a:prstGeom>
          <a:solidFill>
            <a:srgbClr val="FF0066"/>
          </a:solid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1298711" y="2921045"/>
            <a:ext cx="1284454" cy="437043"/>
          </a:xfrm>
          <a:prstGeom prst="rect">
            <a:avLst/>
          </a:prstGeom>
          <a:noFill/>
        </p:spPr>
        <p:txBody>
          <a:bodyPr wrap="none" lIns="128016" tIns="64008" rIns="128016" bIns="64008" rtlCol="0">
            <a:spAutoFit/>
          </a:bodyPr>
          <a:lstStyle/>
          <a:p>
            <a:r>
              <a:rPr lang="ja-JP" altLang="en-US" sz="2000" b="1" dirty="0">
                <a:latin typeface="Meiryo UI" panose="020B0604030504040204" pitchFamily="50" charset="-128"/>
                <a:ea typeface="Meiryo UI" panose="020B0604030504040204" pitchFamily="50" charset="-128"/>
              </a:rPr>
              <a:t>雇用促進</a:t>
            </a:r>
          </a:p>
        </p:txBody>
      </p:sp>
      <p:pic>
        <p:nvPicPr>
          <p:cNvPr id="55" name="Picture 4" descr="クリックすると新しいウィンドウで開きます"/>
          <p:cNvPicPr>
            <a:picLocks noChangeAspect="1" noChangeArrowheads="1"/>
          </p:cNvPicPr>
          <p:nvPr/>
        </p:nvPicPr>
        <p:blipFill>
          <a:blip r:embed="rId4" cstate="print">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1785439" y="2843583"/>
            <a:ext cx="1974185" cy="1029011"/>
          </a:xfrm>
          <a:prstGeom prst="rect">
            <a:avLst/>
          </a:prstGeom>
          <a:noFill/>
          <a:extLst>
            <a:ext uri="{909E8E84-426E-40DD-AFC4-6F175D3DCCD1}">
              <a14:hiddenFill xmlns:a14="http://schemas.microsoft.com/office/drawing/2010/main">
                <a:solidFill>
                  <a:srgbClr val="FFFFFF"/>
                </a:solidFill>
              </a14:hiddenFill>
            </a:ext>
          </a:extLst>
        </p:spPr>
      </p:pic>
      <p:sp>
        <p:nvSpPr>
          <p:cNvPr id="56" name="テキスト ボックス 55"/>
          <p:cNvSpPr txBox="1"/>
          <p:nvPr/>
        </p:nvSpPr>
        <p:spPr>
          <a:xfrm>
            <a:off x="1890253" y="3401479"/>
            <a:ext cx="1478418" cy="437043"/>
          </a:xfrm>
          <a:prstGeom prst="rect">
            <a:avLst/>
          </a:prstGeom>
          <a:noFill/>
        </p:spPr>
        <p:txBody>
          <a:bodyPr wrap="none" lIns="128016" tIns="64008" rIns="128016" bIns="64008" rtlCol="0">
            <a:spAutoFit/>
          </a:bodyPr>
          <a:lstStyle/>
          <a:p>
            <a:r>
              <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働き方改革</a:t>
            </a:r>
          </a:p>
        </p:txBody>
      </p:sp>
      <p:sp>
        <p:nvSpPr>
          <p:cNvPr id="67" name="テキスト ボックス 66"/>
          <p:cNvSpPr txBox="1"/>
          <p:nvPr/>
        </p:nvSpPr>
        <p:spPr>
          <a:xfrm>
            <a:off x="360332" y="2535699"/>
            <a:ext cx="1629100" cy="437043"/>
          </a:xfrm>
          <a:prstGeom prst="rect">
            <a:avLst/>
          </a:prstGeom>
          <a:noFill/>
        </p:spPr>
        <p:txBody>
          <a:bodyPr wrap="none" lIns="128016" tIns="64008" rIns="128016" bIns="64008"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実施イメージ</a:t>
            </a:r>
          </a:p>
        </p:txBody>
      </p:sp>
      <p:sp>
        <p:nvSpPr>
          <p:cNvPr id="68" name="テキスト ボックス 67"/>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各分野ごとの重点的な取組み　</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テキスト ボックス 4"/>
          <p:cNvSpPr txBox="1"/>
          <p:nvPr/>
        </p:nvSpPr>
        <p:spPr>
          <a:xfrm>
            <a:off x="6832848" y="6945800"/>
            <a:ext cx="1182993"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50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テキスト ボックス 68"/>
          <p:cNvSpPr txBox="1"/>
          <p:nvPr/>
        </p:nvSpPr>
        <p:spPr>
          <a:xfrm>
            <a:off x="11190419" y="3676939"/>
            <a:ext cx="1487447"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43</a:t>
            </a:r>
            <a:r>
              <a:rPr lang="ja-JP" altLang="en-US" sz="1500" dirty="0" err="1"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44</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テキスト ボックス 6"/>
          <p:cNvSpPr txBox="1"/>
          <p:nvPr/>
        </p:nvSpPr>
        <p:spPr>
          <a:xfrm>
            <a:off x="8561889" y="5448015"/>
            <a:ext cx="4042018" cy="492443"/>
          </a:xfrm>
          <a:prstGeom prst="rect">
            <a:avLst/>
          </a:prstGeom>
          <a:noFill/>
        </p:spPr>
        <p:txBody>
          <a:bodyPr wrap="square" rtlCol="0">
            <a:spAutoFit/>
          </a:bodyPr>
          <a:lstStyle/>
          <a:p>
            <a:r>
              <a:rPr lang="ja-JP" altLang="en-US" sz="1300" dirty="0"/>
              <a:t>（メニュー例）　</a:t>
            </a:r>
          </a:p>
          <a:p>
            <a:r>
              <a:rPr lang="ja-JP" altLang="en-US" sz="1300" dirty="0"/>
              <a:t>　ものづくり体験セミナーや先輩モデルとの交流会</a:t>
            </a:r>
            <a:r>
              <a:rPr lang="ja-JP" altLang="en-US" sz="1300" dirty="0" smtClean="0"/>
              <a:t>など</a:t>
            </a:r>
            <a:endParaRPr lang="ja-JP" altLang="en-US" sz="1300" dirty="0"/>
          </a:p>
        </p:txBody>
      </p:sp>
    </p:spTree>
    <p:extLst>
      <p:ext uri="{BB962C8B-B14F-4D97-AF65-F5344CB8AC3E}">
        <p14:creationId xmlns:p14="http://schemas.microsoft.com/office/powerpoint/2010/main" val="17114153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102576" y="1407001"/>
            <a:ext cx="11625408" cy="647898"/>
          </a:xfrm>
        </p:spPr>
        <p:txBody>
          <a:bodyPr anchor="t" anchorCtr="0">
            <a:noAutofit/>
          </a:bodyPr>
          <a:lstStyle/>
          <a:p>
            <a:pPr algn="l"/>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大学生・</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高校</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生と</a:t>
            </a:r>
            <a:r>
              <a:rPr lang="ja-JP" altLang="en-US" sz="2400" b="1" u="sng" dirty="0">
                <a:latin typeface="Meiryo UI" panose="020B0604030504040204" pitchFamily="50" charset="-128"/>
                <a:ea typeface="Meiryo UI" panose="020B0604030504040204" pitchFamily="50" charset="-128"/>
                <a:cs typeface="Meiryo UI" panose="020B0604030504040204" pitchFamily="50" charset="-128"/>
              </a:rPr>
              <a:t>進路指導者などその</a:t>
            </a:r>
            <a:r>
              <a:rPr lang="ja-JP" altLang="en-US" sz="2400" b="1" u="sng" dirty="0" smtClean="0">
                <a:latin typeface="Meiryo UI" panose="020B0604030504040204" pitchFamily="50" charset="-128"/>
                <a:ea typeface="Meiryo UI" panose="020B0604030504040204" pitchFamily="50" charset="-128"/>
                <a:cs typeface="Meiryo UI" panose="020B0604030504040204" pitchFamily="50" charset="-128"/>
              </a:rPr>
              <a:t>周辺者</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の業界理解の促進による雇用拡大</a:t>
            </a:r>
            <a:endParaRPr lang="ja-JP" altLang="en-US"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楕円 13"/>
          <p:cNvSpPr>
            <a:spLocks noChangeAspect="1"/>
          </p:cNvSpPr>
          <p:nvPr/>
        </p:nvSpPr>
        <p:spPr>
          <a:xfrm>
            <a:off x="549222" y="3769721"/>
            <a:ext cx="1663200" cy="16632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endParaRPr>
          </a:p>
        </p:txBody>
      </p:sp>
      <p:sp>
        <p:nvSpPr>
          <p:cNvPr id="15" name="楕円 14"/>
          <p:cNvSpPr>
            <a:spLocks noChangeAspect="1"/>
          </p:cNvSpPr>
          <p:nvPr/>
        </p:nvSpPr>
        <p:spPr>
          <a:xfrm>
            <a:off x="598003" y="4993459"/>
            <a:ext cx="1663200" cy="1663200"/>
          </a:xfrm>
          <a:prstGeom prst="ellipse">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endParaRPr>
          </a:p>
        </p:txBody>
      </p:sp>
      <p:sp>
        <p:nvSpPr>
          <p:cNvPr id="16" name="テキスト ボックス 15"/>
          <p:cNvSpPr txBox="1"/>
          <p:nvPr/>
        </p:nvSpPr>
        <p:spPr>
          <a:xfrm>
            <a:off x="595126" y="5730244"/>
            <a:ext cx="1634741" cy="590931"/>
          </a:xfrm>
          <a:prstGeom prst="rect">
            <a:avLst/>
          </a:prstGeom>
          <a:noFill/>
        </p:spPr>
        <p:txBody>
          <a:bodyPr wrap="squar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就職支援担者</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の業界理解促進</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テキスト ボックス 16"/>
          <p:cNvSpPr txBox="1"/>
          <p:nvPr/>
        </p:nvSpPr>
        <p:spPr>
          <a:xfrm>
            <a:off x="2201892" y="4928117"/>
            <a:ext cx="1027974" cy="360099"/>
          </a:xfrm>
          <a:prstGeom prst="rect">
            <a:avLst/>
          </a:prstGeom>
          <a:noFill/>
        </p:spPr>
        <p:txBody>
          <a:bodyPr wrap="none" lIns="128016" tIns="64008" rIns="128016" bIns="64008"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志向拡大</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8" name="楕円 17"/>
          <p:cNvSpPr>
            <a:spLocks noChangeAspect="1"/>
          </p:cNvSpPr>
          <p:nvPr/>
        </p:nvSpPr>
        <p:spPr>
          <a:xfrm>
            <a:off x="1583607" y="4262960"/>
            <a:ext cx="1663200" cy="16632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solidFill>
                <a:schemeClr val="tx1"/>
              </a:solidFill>
            </a:endParaRPr>
          </a:p>
        </p:txBody>
      </p:sp>
      <p:sp>
        <p:nvSpPr>
          <p:cNvPr id="19" name="テキスト ボックス 18"/>
          <p:cNvSpPr txBox="1"/>
          <p:nvPr/>
        </p:nvSpPr>
        <p:spPr>
          <a:xfrm>
            <a:off x="547837" y="4010390"/>
            <a:ext cx="1665969" cy="590931"/>
          </a:xfrm>
          <a:prstGeom prst="rect">
            <a:avLst/>
          </a:prstGeom>
          <a:noFill/>
        </p:spPr>
        <p:txBody>
          <a:bodyPr wrap="non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大学生・高校生の</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相談・体験</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楕円 19"/>
          <p:cNvSpPr/>
          <p:nvPr/>
        </p:nvSpPr>
        <p:spPr>
          <a:xfrm>
            <a:off x="1351454" y="4682769"/>
            <a:ext cx="458787" cy="464482"/>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dirty="0"/>
          </a:p>
        </p:txBody>
      </p:sp>
      <p:pic>
        <p:nvPicPr>
          <p:cNvPr id="21" name="Picture 2" descr="クリックすると新しいウィンドウで開きます"/>
          <p:cNvPicPr>
            <a:picLocks noChangeAspect="1" noChangeArrowheads="1"/>
          </p:cNvPicPr>
          <p:nvPr/>
        </p:nvPicPr>
        <p:blipFill>
          <a:blip r:embed="rId3" cstate="print">
            <a:duotone>
              <a:schemeClr val="accent3">
                <a:shade val="45000"/>
                <a:satMod val="135000"/>
              </a:schemeClr>
              <a:prstClr val="white"/>
            </a:duotone>
            <a:extLst>
              <a:ext uri="{28A0092B-C50C-407E-A947-70E740481C1C}">
                <a14:useLocalDpi xmlns:a14="http://schemas.microsoft.com/office/drawing/2010/main" val="0"/>
              </a:ext>
            </a:extLst>
          </a:blip>
          <a:srcRect/>
          <a:stretch>
            <a:fillRect/>
          </a:stretch>
        </p:blipFill>
        <p:spPr bwMode="auto">
          <a:xfrm>
            <a:off x="995806" y="4517970"/>
            <a:ext cx="1065226" cy="1049675"/>
          </a:xfrm>
          <a:prstGeom prst="rect">
            <a:avLst/>
          </a:prstGeom>
          <a:noFill/>
          <a:extLst>
            <a:ext uri="{909E8E84-426E-40DD-AFC4-6F175D3DCCD1}">
              <a14:hiddenFill xmlns:a14="http://schemas.microsoft.com/office/drawing/2010/main">
                <a:solidFill>
                  <a:srgbClr val="FFFFFF"/>
                </a:solidFill>
              </a14:hiddenFill>
            </a:ext>
          </a:extLst>
        </p:spPr>
      </p:pic>
      <p:sp>
        <p:nvSpPr>
          <p:cNvPr id="24" name="四角形: 角を丸くする 23"/>
          <p:cNvSpPr/>
          <p:nvPr/>
        </p:nvSpPr>
        <p:spPr>
          <a:xfrm>
            <a:off x="439552" y="7032508"/>
            <a:ext cx="3015860" cy="2206758"/>
          </a:xfrm>
          <a:prstGeom prst="roundRect">
            <a:avLst>
              <a:gd name="adj" fmla="val 7880"/>
            </a:avLst>
          </a:prstGeom>
          <a:noFill/>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25" name="テキスト ボックス 24"/>
          <p:cNvSpPr txBox="1"/>
          <p:nvPr/>
        </p:nvSpPr>
        <p:spPr>
          <a:xfrm>
            <a:off x="366876" y="7032508"/>
            <a:ext cx="3088535" cy="2206758"/>
          </a:xfrm>
          <a:prstGeom prst="rect">
            <a:avLst/>
          </a:prstGeom>
          <a:noFill/>
        </p:spPr>
        <p:txBody>
          <a:bodyPr wrap="square" lIns="128016" tIns="64008" rIns="128016" bIns="64008" rtlCol="0">
            <a:spAutoFit/>
          </a:bodyPr>
          <a:lstStyle/>
          <a:p>
            <a:r>
              <a:rPr lang="en-US" altLang="ja-JP" sz="1500" b="1" dirty="0" smtClean="0">
                <a:latin typeface="Meiryo UI" panose="020B0604030504040204" pitchFamily="50" charset="-128"/>
                <a:ea typeface="Meiryo UI" panose="020B0604030504040204" pitchFamily="50" charset="-128"/>
              </a:rPr>
              <a:t>【</a:t>
            </a:r>
            <a:r>
              <a:rPr lang="ja-JP" altLang="en-US" sz="1500" b="1" dirty="0">
                <a:latin typeface="Meiryo UI" panose="020B0604030504040204" pitchFamily="50" charset="-128"/>
                <a:ea typeface="Meiryo UI" panose="020B0604030504040204" pitchFamily="50" charset="-128"/>
              </a:rPr>
              <a:t>実施</a:t>
            </a:r>
            <a:r>
              <a:rPr lang="ja-JP" altLang="en-US" sz="1500" b="1" dirty="0" smtClean="0">
                <a:latin typeface="Meiryo UI" panose="020B0604030504040204" pitchFamily="50" charset="-128"/>
                <a:ea typeface="Meiryo UI" panose="020B0604030504040204" pitchFamily="50" charset="-128"/>
              </a:rPr>
              <a:t>団体</a:t>
            </a:r>
            <a:r>
              <a:rPr lang="en-US" altLang="ja-JP" sz="1500" b="1" dirty="0">
                <a:latin typeface="Meiryo UI" panose="020B0604030504040204" pitchFamily="50" charset="-128"/>
                <a:ea typeface="Meiryo UI" panose="020B0604030504040204" pitchFamily="50" charset="-128"/>
              </a:rPr>
              <a:t>】</a:t>
            </a:r>
          </a:p>
          <a:p>
            <a:r>
              <a:rPr lang="ja-JP" altLang="en-US" sz="1500" dirty="0" smtClean="0">
                <a:latin typeface="Meiryo UI" panose="020B0604030504040204" pitchFamily="50" charset="-128"/>
                <a:ea typeface="Meiryo UI" panose="020B0604030504040204" pitchFamily="50" charset="-128"/>
              </a:rPr>
              <a:t>大阪府</a:t>
            </a:r>
            <a:r>
              <a:rPr lang="ja-JP" altLang="en-US" sz="1500" dirty="0">
                <a:latin typeface="Meiryo UI" panose="020B0604030504040204" pitchFamily="50" charset="-128"/>
                <a:ea typeface="Meiryo UI" panose="020B0604030504040204" pitchFamily="50" charset="-128"/>
              </a:rPr>
              <a:t>トラック協会</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近畿</a:t>
            </a:r>
            <a:r>
              <a:rPr lang="ja-JP" altLang="en-US" sz="1500" dirty="0" smtClean="0">
                <a:latin typeface="Meiryo UI" panose="020B0604030504040204" pitchFamily="50" charset="-128"/>
                <a:ea typeface="Meiryo UI" panose="020B0604030504040204" pitchFamily="50" charset="-128"/>
              </a:rPr>
              <a:t>運輸局</a:t>
            </a:r>
            <a:endParaRPr lang="en-US" altLang="ja-JP" sz="1500" dirty="0" smtClean="0">
              <a:latin typeface="Meiryo UI" panose="020B0604030504040204" pitchFamily="50" charset="-128"/>
              <a:ea typeface="Meiryo UI" panose="020B0604030504040204" pitchFamily="50" charset="-128"/>
            </a:endParaRPr>
          </a:p>
          <a:p>
            <a:r>
              <a:rPr lang="en-US" altLang="ja-JP" sz="1500" b="1" dirty="0" smtClean="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コーディネート</a:t>
            </a:r>
            <a:r>
              <a:rPr lang="en-US" altLang="ja-JP" sz="1500" b="1" dirty="0" smtClean="0">
                <a:latin typeface="Meiryo UI" panose="020B0604030504040204" pitchFamily="50" charset="-128"/>
                <a:ea typeface="Meiryo UI" panose="020B0604030504040204" pitchFamily="50" charset="-128"/>
              </a:rPr>
              <a:t>】</a:t>
            </a:r>
          </a:p>
          <a:p>
            <a:r>
              <a:rPr lang="ja-JP" altLang="en-US" sz="1500" dirty="0" smtClean="0">
                <a:latin typeface="Meiryo UI" panose="020B0604030504040204" pitchFamily="50" charset="-128"/>
                <a:ea typeface="Meiryo UI" panose="020B0604030504040204" pitchFamily="50" charset="-128"/>
              </a:rPr>
              <a:t>大阪府</a:t>
            </a:r>
            <a:endParaRPr lang="en-US" altLang="ja-JP" sz="1500" dirty="0" smtClean="0">
              <a:latin typeface="Meiryo UI" panose="020B0604030504040204" pitchFamily="50" charset="-128"/>
              <a:ea typeface="Meiryo UI" panose="020B0604030504040204" pitchFamily="50" charset="-128"/>
            </a:endParaRPr>
          </a:p>
          <a:p>
            <a:r>
              <a:rPr lang="en-US" altLang="ja-JP" sz="1500" b="1" dirty="0" smtClean="0">
                <a:latin typeface="Meiryo UI" panose="020B0604030504040204" pitchFamily="50" charset="-128"/>
                <a:ea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rPr>
              <a:t>協力企業・団体</a:t>
            </a:r>
            <a:r>
              <a:rPr lang="en-US" altLang="ja-JP" sz="1500" b="1" dirty="0" smtClean="0">
                <a:latin typeface="Meiryo UI" panose="020B0604030504040204" pitchFamily="50" charset="-128"/>
                <a:ea typeface="Meiryo UI" panose="020B0604030504040204" pitchFamily="50" charset="-128"/>
              </a:rPr>
              <a:t>】</a:t>
            </a:r>
          </a:p>
          <a:p>
            <a:r>
              <a:rPr lang="ja-JP" altLang="en-US" sz="1500" dirty="0">
                <a:latin typeface="Meiryo UI" panose="020B0604030504040204" pitchFamily="50" charset="-128"/>
                <a:ea typeface="Meiryo UI" panose="020B0604030504040204" pitchFamily="50" charset="-128"/>
              </a:rPr>
              <a:t>大阪</a:t>
            </a:r>
            <a:r>
              <a:rPr lang="ja-JP" altLang="en-US" sz="1500" dirty="0" smtClean="0">
                <a:latin typeface="Meiryo UI" panose="020B0604030504040204" pitchFamily="50" charset="-128"/>
                <a:ea typeface="Meiryo UI" panose="020B0604030504040204" pitchFamily="50" charset="-128"/>
              </a:rPr>
              <a:t>労働局</a:t>
            </a:r>
            <a:endParaRPr lang="en-US" altLang="ja-JP" sz="1500" b="1"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鴻池運輸株式会社</a:t>
            </a:r>
            <a:endParaRPr lang="en-US" altLang="ja-JP" sz="1500" dirty="0">
              <a:latin typeface="Meiryo UI" panose="020B0604030504040204" pitchFamily="50" charset="-128"/>
              <a:ea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rPr>
              <a:t>佐川急便株式会社</a:t>
            </a:r>
            <a:endParaRPr lang="en-US" altLang="ja-JP" sz="15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025164" y="3401479"/>
            <a:ext cx="1478418" cy="437043"/>
          </a:xfrm>
          <a:prstGeom prst="rect">
            <a:avLst/>
          </a:prstGeom>
          <a:noFill/>
        </p:spPr>
        <p:txBody>
          <a:bodyPr wrap="none" lIns="128016" tIns="64008" rIns="128016" bIns="64008" rtlCol="0">
            <a:spAutoFit/>
          </a:bodyPr>
          <a:lstStyle/>
          <a:p>
            <a:r>
              <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働き方改革</a:t>
            </a:r>
          </a:p>
        </p:txBody>
      </p:sp>
      <p:sp>
        <p:nvSpPr>
          <p:cNvPr id="53" name="正方形/長方形 52"/>
          <p:cNvSpPr/>
          <p:nvPr/>
        </p:nvSpPr>
        <p:spPr>
          <a:xfrm>
            <a:off x="4529290" y="2621015"/>
            <a:ext cx="2880000" cy="445136"/>
          </a:xfrm>
          <a:prstGeom prst="rect">
            <a:avLst/>
          </a:prstGeom>
          <a:no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業界理解促進</a:t>
            </a:r>
          </a:p>
        </p:txBody>
      </p:sp>
      <p:cxnSp>
        <p:nvCxnSpPr>
          <p:cNvPr id="65" name="カギ線コネクタ 64"/>
          <p:cNvCxnSpPr/>
          <p:nvPr/>
        </p:nvCxnSpPr>
        <p:spPr>
          <a:xfrm rot="16200000" flipH="1">
            <a:off x="7623551" y="7036377"/>
            <a:ext cx="1467242" cy="253907"/>
          </a:xfrm>
          <a:prstGeom prst="bentConnector2">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7" name="テキスト ボックス 76"/>
          <p:cNvSpPr txBox="1"/>
          <p:nvPr/>
        </p:nvSpPr>
        <p:spPr>
          <a:xfrm>
            <a:off x="8417024" y="3854086"/>
            <a:ext cx="4365629" cy="621709"/>
          </a:xfrm>
          <a:prstGeom prst="rect">
            <a:avLst/>
          </a:prstGeom>
          <a:noFill/>
        </p:spPr>
        <p:txBody>
          <a:bodyPr wrap="square" lIns="128016" tIns="64008" rIns="128016" bIns="64008" rtlCol="0">
            <a:spAutoFit/>
          </a:bodyPr>
          <a:lstStyle/>
          <a:p>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アクティブカウンセラーが学校に出向き、</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仕事理解等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支援と業界</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仕事等</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を積極的に</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情報提供</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56" name="タイトル 1"/>
          <p:cNvSpPr txBox="1">
            <a:spLocks/>
          </p:cNvSpPr>
          <p:nvPr/>
        </p:nvSpPr>
        <p:spPr>
          <a:xfrm>
            <a:off x="0" y="510751"/>
            <a:ext cx="12801600" cy="577627"/>
          </a:xfrm>
          <a:prstGeom prst="rect">
            <a:avLst/>
          </a:prstGeom>
          <a:solidFill>
            <a:schemeClr val="tx1"/>
          </a:solidFill>
        </p:spPr>
        <p:txBody>
          <a:bodyPr vert="horz" lIns="128016" tIns="64008" rIns="128016" bIns="64008" rtlCol="0" anchor="ctr">
            <a:norm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②運輸業界編　「</a:t>
            </a: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2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生・高校生</a:t>
            </a:r>
            <a:r>
              <a:rPr lang="ja-JP" altLang="en-US" sz="2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をターゲットとした運輸業界魅力発信」</a:t>
            </a:r>
            <a:endParaRPr lang="ja-JP" altLang="en-US" sz="2800" dirty="0">
              <a:solidFill>
                <a:schemeClr val="bg1"/>
              </a:solidFill>
            </a:endParaRPr>
          </a:p>
        </p:txBody>
      </p:sp>
      <p:sp>
        <p:nvSpPr>
          <p:cNvPr id="7" name="正方形/長方形 6"/>
          <p:cNvSpPr/>
          <p:nvPr/>
        </p:nvSpPr>
        <p:spPr>
          <a:xfrm>
            <a:off x="3952528" y="3236633"/>
            <a:ext cx="4033521" cy="5826731"/>
          </a:xfrm>
          <a:prstGeom prst="rect">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3953507" y="3232111"/>
            <a:ext cx="4032542" cy="4824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就業</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支援</a:t>
            </a:r>
            <a:r>
              <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担当者向け業界</a:t>
            </a:r>
            <a:r>
              <a:rPr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セミナー等</a:t>
            </a:r>
            <a:endParaRPr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2" name="テキスト ボックス 61"/>
          <p:cNvSpPr txBox="1"/>
          <p:nvPr/>
        </p:nvSpPr>
        <p:spPr>
          <a:xfrm>
            <a:off x="3879029" y="3808172"/>
            <a:ext cx="4033521" cy="1067985"/>
          </a:xfrm>
          <a:prstGeom prst="rect">
            <a:avLst/>
          </a:prstGeom>
          <a:noFill/>
        </p:spPr>
        <p:txBody>
          <a:bodyPr wrap="square" lIns="128016" tIns="64008" rIns="128016" bIns="64008"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１．就業支援担当者向け業界セミナー</a:t>
            </a:r>
            <a:endParaRPr lang="en-US" altLang="ja-JP" sz="16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大学生や高校生等が就職する上で、影響力のある</a:t>
            </a:r>
            <a:r>
              <a:rPr lang="ja-JP" altLang="en-US" sz="1500" b="1" u="sng" dirty="0" smtClean="0">
                <a:latin typeface="Meiryo UI" panose="020B0604030504040204" pitchFamily="50" charset="-128"/>
                <a:ea typeface="Meiryo UI" panose="020B0604030504040204" pitchFamily="50" charset="-128"/>
                <a:cs typeface="Meiryo UI" panose="020B0604030504040204" pitchFamily="50" charset="-128"/>
              </a:rPr>
              <a:t>就職支援対象者に対して、業界理解を図る</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セミナーを実施</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87" name="カギ線コネクタ 86"/>
          <p:cNvCxnSpPr/>
          <p:nvPr/>
        </p:nvCxnSpPr>
        <p:spPr>
          <a:xfrm rot="5400000" flipH="1" flipV="1">
            <a:off x="7224372" y="5192964"/>
            <a:ext cx="2244896" cy="240514"/>
          </a:xfrm>
          <a:prstGeom prst="bentConnector3">
            <a:avLst>
              <a:gd name="adj1" fmla="val 100350"/>
            </a:avLst>
          </a:prstGeom>
          <a:ln w="57150">
            <a:solidFill>
              <a:schemeClr val="bg1">
                <a:lumMod val="65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2" name="正方形/長方形 91"/>
          <p:cNvSpPr/>
          <p:nvPr/>
        </p:nvSpPr>
        <p:spPr>
          <a:xfrm>
            <a:off x="9065416" y="2621015"/>
            <a:ext cx="2880000" cy="445136"/>
          </a:xfrm>
          <a:prstGeom prst="rect">
            <a:avLst/>
          </a:prstGeom>
          <a:noFill/>
          <a:ln w="28575" cmpd="dbl">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r>
              <a:rPr lang="ja-JP" altLang="en-US" sz="1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業界イメージアップ</a:t>
            </a:r>
            <a:endParaRPr lang="ja-JP" altLang="en-US" sz="16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3" name="正方形/長方形 92"/>
          <p:cNvSpPr/>
          <p:nvPr/>
        </p:nvSpPr>
        <p:spPr>
          <a:xfrm>
            <a:off x="8467077" y="3264045"/>
            <a:ext cx="4198419" cy="2322852"/>
          </a:xfrm>
          <a:prstGeom prst="rect">
            <a:avLst/>
          </a:prstGeom>
          <a:noFill/>
          <a:ln w="12700">
            <a:solidFill>
              <a:schemeClr val="accent2">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4" name="正方形/長方形 93"/>
          <p:cNvSpPr/>
          <p:nvPr/>
        </p:nvSpPr>
        <p:spPr>
          <a:xfrm>
            <a:off x="8471882" y="3236632"/>
            <a:ext cx="4193614" cy="43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出張相談</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5" name="正方形/長方形 94"/>
          <p:cNvSpPr/>
          <p:nvPr/>
        </p:nvSpPr>
        <p:spPr>
          <a:xfrm>
            <a:off x="8479866" y="5778119"/>
            <a:ext cx="4197874" cy="3285245"/>
          </a:xfrm>
          <a:prstGeom prst="rect">
            <a:avLst/>
          </a:prstGeom>
          <a:noFill/>
          <a:ln w="12700">
            <a:solidFill>
              <a:schemeClr val="accent2">
                <a:lumMod val="40000"/>
                <a:lumOff val="6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6" name="正方形/長方形 95"/>
          <p:cNvSpPr/>
          <p:nvPr/>
        </p:nvSpPr>
        <p:spPr>
          <a:xfrm>
            <a:off x="8484126" y="5778118"/>
            <a:ext cx="4193614" cy="432000"/>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8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業界密着ツアー</a:t>
            </a:r>
            <a:endParaRPr lang="ja-JP" altLang="en-US" sz="18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7" name="テキスト ボックス 96"/>
          <p:cNvSpPr txBox="1"/>
          <p:nvPr/>
        </p:nvSpPr>
        <p:spPr>
          <a:xfrm>
            <a:off x="8487723" y="6442863"/>
            <a:ext cx="4248472" cy="621709"/>
          </a:xfrm>
          <a:prstGeom prst="rect">
            <a:avLst/>
          </a:prstGeom>
          <a:noFill/>
        </p:spPr>
        <p:txBody>
          <a:bodyPr wrap="square" lIns="128016" tIns="64008" rIns="128016" bIns="64008" rtlCol="0">
            <a:spAutoFit/>
          </a:bodyPr>
          <a:lstStyle/>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企業の物流現場に</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おいて</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u="sng" dirty="0" smtClean="0">
                <a:latin typeface="Meiryo UI" panose="020B0604030504040204" pitchFamily="50" charset="-128"/>
                <a:ea typeface="Meiryo UI" panose="020B0604030504040204" pitchFamily="50" charset="-128"/>
                <a:cs typeface="Meiryo UI" panose="020B0604030504040204" pitchFamily="50" charset="-128"/>
              </a:rPr>
              <a:t>働く</a:t>
            </a:r>
            <a:r>
              <a:rPr lang="ja-JP" altLang="en-US" sz="1600" b="1" u="sng" dirty="0">
                <a:latin typeface="Meiryo UI" panose="020B0604030504040204" pitchFamily="50" charset="-128"/>
                <a:ea typeface="Meiryo UI" panose="020B0604030504040204" pitchFamily="50" charset="-128"/>
                <a:cs typeface="Meiryo UI" panose="020B0604030504040204" pitchFamily="50" charset="-128"/>
              </a:rPr>
              <a:t>先輩の体験談や実際の仕事を通して感じる魅力</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などを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体感</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8644914" y="7104103"/>
            <a:ext cx="3756142" cy="788309"/>
            <a:chOff x="8677336" y="7457978"/>
            <a:chExt cx="3756142" cy="788309"/>
          </a:xfrm>
        </p:grpSpPr>
        <p:sp>
          <p:nvSpPr>
            <p:cNvPr id="98" name="円/楕円 97"/>
            <p:cNvSpPr>
              <a:spLocks noChangeAspect="1"/>
            </p:cNvSpPr>
            <p:nvPr/>
          </p:nvSpPr>
          <p:spPr>
            <a:xfrm>
              <a:off x="8677336" y="7457978"/>
              <a:ext cx="776160" cy="776160"/>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99" name="円/楕円 98"/>
            <p:cNvSpPr>
              <a:spLocks noChangeAspect="1"/>
            </p:cNvSpPr>
            <p:nvPr/>
          </p:nvSpPr>
          <p:spPr>
            <a:xfrm>
              <a:off x="10117336" y="7457978"/>
              <a:ext cx="776160" cy="776160"/>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100" name="円/楕円 99"/>
            <p:cNvSpPr>
              <a:spLocks noChangeAspect="1"/>
            </p:cNvSpPr>
            <p:nvPr/>
          </p:nvSpPr>
          <p:spPr>
            <a:xfrm>
              <a:off x="11657318" y="7470127"/>
              <a:ext cx="776160" cy="776160"/>
            </a:xfrm>
            <a:prstGeom prst="ellipse">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101" name="加算記号 100"/>
            <p:cNvSpPr>
              <a:spLocks noChangeAspect="1"/>
            </p:cNvSpPr>
            <p:nvPr/>
          </p:nvSpPr>
          <p:spPr>
            <a:xfrm>
              <a:off x="9619151" y="7671513"/>
              <a:ext cx="263071" cy="282720"/>
            </a:xfrm>
            <a:prstGeom prst="mathPlus">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102" name="加算記号 101"/>
            <p:cNvSpPr>
              <a:spLocks noChangeAspect="1"/>
            </p:cNvSpPr>
            <p:nvPr/>
          </p:nvSpPr>
          <p:spPr>
            <a:xfrm>
              <a:off x="11196677" y="7669311"/>
              <a:ext cx="263071" cy="282720"/>
            </a:xfrm>
            <a:prstGeom prst="mathPlus">
              <a:avLst/>
            </a:prstGeom>
            <a:solidFill>
              <a:schemeClr val="accent2">
                <a:lumMod val="40000"/>
                <a:lumOff val="60000"/>
              </a:schemeClr>
            </a:solid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103" name="テキスト ボックス 102"/>
            <p:cNvSpPr txBox="1"/>
            <p:nvPr/>
          </p:nvSpPr>
          <p:spPr>
            <a:xfrm>
              <a:off x="8743789" y="7548698"/>
              <a:ext cx="643253" cy="590931"/>
            </a:xfrm>
            <a:prstGeom prst="rect">
              <a:avLst/>
            </a:prstGeom>
            <a:noFill/>
          </p:spPr>
          <p:txBody>
            <a:bodyPr wrap="none" lIns="128016" tIns="64008" rIns="128016" bIns="64008"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業界</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講座</a:t>
              </a:r>
            </a:p>
          </p:txBody>
        </p:sp>
        <p:sp>
          <p:nvSpPr>
            <p:cNvPr id="104" name="テキスト ボックス 103"/>
            <p:cNvSpPr txBox="1"/>
            <p:nvPr/>
          </p:nvSpPr>
          <p:spPr>
            <a:xfrm>
              <a:off x="10087609" y="7630621"/>
              <a:ext cx="835613" cy="360099"/>
            </a:xfrm>
            <a:prstGeom prst="rect">
              <a:avLst/>
            </a:prstGeom>
            <a:noFill/>
          </p:spPr>
          <p:txBody>
            <a:bodyPr wrap="none" lIns="128016" tIns="64008" rIns="128016" bIns="64008"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交流会</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5" name="テキスト ボックス 104"/>
            <p:cNvSpPr txBox="1"/>
            <p:nvPr/>
          </p:nvSpPr>
          <p:spPr>
            <a:xfrm>
              <a:off x="11701315" y="7542765"/>
              <a:ext cx="643253" cy="590931"/>
            </a:xfrm>
            <a:prstGeom prst="rect">
              <a:avLst/>
            </a:prstGeom>
            <a:noFill/>
          </p:spPr>
          <p:txBody>
            <a:bodyPr wrap="none" lIns="128016" tIns="64008" rIns="128016" bIns="64008"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見学</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体験</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grpSp>
      <p:cxnSp>
        <p:nvCxnSpPr>
          <p:cNvPr id="124" name="直線コネクタ 123"/>
          <p:cNvCxnSpPr/>
          <p:nvPr/>
        </p:nvCxnSpPr>
        <p:spPr>
          <a:xfrm flipH="1">
            <a:off x="7970520" y="6384925"/>
            <a:ext cx="256044" cy="635"/>
          </a:xfrm>
          <a:prstGeom prst="line">
            <a:avLst/>
          </a:prstGeom>
          <a:ln w="571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52" name="スライド番号プレースホルダー 4"/>
          <p:cNvSpPr>
            <a:spLocks noGrp="1"/>
          </p:cNvSpPr>
          <p:nvPr>
            <p:ph type="sldNum" sz="quarter" idx="12"/>
          </p:nvPr>
        </p:nvSpPr>
        <p:spPr>
          <a:xfrm>
            <a:off x="9857184" y="9113961"/>
            <a:ext cx="2987040" cy="511175"/>
          </a:xfrm>
        </p:spPr>
        <p:txBody>
          <a:bodyPr/>
          <a:lstStyle/>
          <a:p>
            <a:fld id="{8159DC74-970D-4DF8-B9D4-640D883DB434}" type="slidenum">
              <a:rPr kumimoji="1" lang="ja-JP" altLang="en-US" sz="2200" b="1" smtClean="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rPr>
              <a:t>9</a:t>
            </a:fld>
            <a:endParaRPr kumimoji="1" lang="ja-JP" altLang="en-US" sz="2200" b="1" dirty="0">
              <a:solidFill>
                <a:schemeClr val="tx1">
                  <a:lumMod val="65000"/>
                  <a:lumOff val="35000"/>
                </a:scheme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4" name="テキスト ボックス 53"/>
          <p:cNvSpPr txBox="1"/>
          <p:nvPr/>
        </p:nvSpPr>
        <p:spPr>
          <a:xfrm>
            <a:off x="3952526" y="5650338"/>
            <a:ext cx="4033521" cy="1745093"/>
          </a:xfrm>
          <a:prstGeom prst="rect">
            <a:avLst/>
          </a:prstGeom>
          <a:noFill/>
        </p:spPr>
        <p:txBody>
          <a:bodyPr wrap="squar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：７月下旬（予定）</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対象者：大学キャリアセンター職員、</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高校　校長・進路</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指導</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教員、</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就業支援担当者　</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等</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80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講師</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b="1" u="sng" dirty="0">
                <a:latin typeface="Meiryo UI" panose="020B0604030504040204" pitchFamily="50" charset="-128"/>
                <a:ea typeface="Meiryo UI" panose="020B0604030504040204" pitchFamily="50" charset="-128"/>
                <a:cs typeface="Meiryo UI" panose="020B0604030504040204" pitchFamily="50" charset="-128"/>
              </a:rPr>
              <a:t>鴻池運輸株式会社　辻代表取締役会長</a:t>
            </a:r>
            <a:endParaRPr lang="en-US" altLang="ja-JP" sz="1500" b="1" u="sng"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（大阪府トラック協会　会長）</a:t>
            </a:r>
            <a:endParaRPr lang="en-US" altLang="ja-JP" sz="10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場所</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：大阪市内</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5" name="円/楕円 54"/>
          <p:cNvSpPr>
            <a:spLocks noChangeAspect="1"/>
          </p:cNvSpPr>
          <p:nvPr/>
        </p:nvSpPr>
        <p:spPr>
          <a:xfrm>
            <a:off x="4508773" y="4815477"/>
            <a:ext cx="776160" cy="776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57" name="円/楕円 56"/>
          <p:cNvSpPr>
            <a:spLocks noChangeAspect="1"/>
          </p:cNvSpPr>
          <p:nvPr/>
        </p:nvSpPr>
        <p:spPr>
          <a:xfrm>
            <a:off x="6371653" y="4815477"/>
            <a:ext cx="776160" cy="7761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58" name="加算記号 57"/>
          <p:cNvSpPr>
            <a:spLocks noChangeAspect="1"/>
          </p:cNvSpPr>
          <p:nvPr/>
        </p:nvSpPr>
        <p:spPr>
          <a:xfrm>
            <a:off x="5701480" y="5045923"/>
            <a:ext cx="263071" cy="28272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lIns="128016" tIns="64008" rIns="128016" bIns="64008" rtlCol="0" anchor="ctr"/>
          <a:lstStyle/>
          <a:p>
            <a:pPr algn="ctr"/>
            <a:endParaRPr kumimoji="1" lang="ja-JP" altLang="en-US"/>
          </a:p>
        </p:txBody>
      </p:sp>
      <p:sp>
        <p:nvSpPr>
          <p:cNvPr id="59" name="テキスト ボックス 58"/>
          <p:cNvSpPr txBox="1"/>
          <p:nvPr/>
        </p:nvSpPr>
        <p:spPr>
          <a:xfrm>
            <a:off x="4571763" y="4891817"/>
            <a:ext cx="643253" cy="590931"/>
          </a:xfrm>
          <a:prstGeom prst="rect">
            <a:avLst/>
          </a:prstGeom>
          <a:noFill/>
        </p:spPr>
        <p:txBody>
          <a:bodyPr wrap="none" lIns="128016" tIns="64008" rIns="128016" bIns="64008" rtlCol="0">
            <a:spAutoFit/>
          </a:bodyPr>
          <a:lstStyle/>
          <a:p>
            <a:r>
              <a:rPr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業界</a:t>
            </a:r>
            <a:endParaRPr lang="en-US" altLang="ja-JP"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講座</a:t>
            </a:r>
          </a:p>
        </p:txBody>
      </p:sp>
      <p:sp>
        <p:nvSpPr>
          <p:cNvPr id="60" name="テキスト ボックス 59"/>
          <p:cNvSpPr txBox="1"/>
          <p:nvPr/>
        </p:nvSpPr>
        <p:spPr>
          <a:xfrm>
            <a:off x="6311975" y="4910827"/>
            <a:ext cx="864467" cy="590931"/>
          </a:xfrm>
          <a:prstGeom prst="rect">
            <a:avLst/>
          </a:prstGeom>
          <a:noFill/>
        </p:spPr>
        <p:txBody>
          <a:bodyPr wrap="none" lIns="128016" tIns="64008" rIns="128016" bIns="64008" rtlCol="0">
            <a:spAutoFit/>
          </a:bodyPr>
          <a:lstStyle/>
          <a:p>
            <a:pPr algn="ctr"/>
            <a:r>
              <a:rPr lang="ja-JP" altLang="en-US" sz="15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グループ</a:t>
            </a:r>
            <a:endParaRPr lang="en-US" altLang="ja-JP" sz="15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ワーク</a:t>
            </a:r>
            <a:endParaRPr lang="en-US" altLang="ja-JP" sz="15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テキスト ボックス 60"/>
          <p:cNvSpPr txBox="1"/>
          <p:nvPr/>
        </p:nvSpPr>
        <p:spPr>
          <a:xfrm>
            <a:off x="8479866" y="4596936"/>
            <a:ext cx="4171467" cy="821763"/>
          </a:xfrm>
          <a:prstGeom prst="rect">
            <a:avLst/>
          </a:prstGeom>
          <a:noFill/>
        </p:spPr>
        <p:txBody>
          <a:bodyPr wrap="squar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：９月</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11</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月ごろ（予定）</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対象者：大学生・高校生等</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場所：</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大学</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や高校等</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64" name="テキスト ボックス 63"/>
          <p:cNvSpPr txBox="1"/>
          <p:nvPr/>
        </p:nvSpPr>
        <p:spPr>
          <a:xfrm>
            <a:off x="8417024" y="8101368"/>
            <a:ext cx="4248472" cy="821763"/>
          </a:xfrm>
          <a:prstGeom prst="rect">
            <a:avLst/>
          </a:prstGeom>
          <a:noFill/>
        </p:spPr>
        <p:txBody>
          <a:bodyPr wrap="squar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：９月末以降（予定）</a:t>
            </a:r>
            <a:endParaRPr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対象者：高校生や進路指導担当教員等　</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20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a:t>
            </a:r>
            <a:endParaRPr lang="en-US" altLang="ja-JP" sz="10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a:latin typeface="Meiryo UI" panose="020B0604030504040204" pitchFamily="50" charset="-128"/>
                <a:ea typeface="Meiryo UI" panose="020B0604030504040204" pitchFamily="50" charset="-128"/>
                <a:cs typeface="Meiryo UI" panose="020B0604030504040204" pitchFamily="50" charset="-128"/>
              </a:rPr>
              <a:t>場所</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：佐川物流センター</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6" name="円/楕円 65"/>
          <p:cNvSpPr/>
          <p:nvPr/>
        </p:nvSpPr>
        <p:spPr>
          <a:xfrm>
            <a:off x="153121" y="1272208"/>
            <a:ext cx="928192" cy="864270"/>
          </a:xfrm>
          <a:prstGeom prst="ellipse">
            <a:avLst/>
          </a:prstGeom>
          <a:solidFill>
            <a:srgbClr val="FF0066"/>
          </a:solidFill>
          <a:ln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8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3" name="テキスト ボックス 72"/>
          <p:cNvSpPr txBox="1"/>
          <p:nvPr/>
        </p:nvSpPr>
        <p:spPr>
          <a:xfrm>
            <a:off x="1470640" y="2964436"/>
            <a:ext cx="1284454" cy="437043"/>
          </a:xfrm>
          <a:prstGeom prst="rect">
            <a:avLst/>
          </a:prstGeom>
          <a:noFill/>
        </p:spPr>
        <p:txBody>
          <a:bodyPr wrap="none" lIns="128016" tIns="64008" rIns="128016" bIns="64008" rtlCol="0">
            <a:spAutoFit/>
          </a:bodyPr>
          <a:lstStyle/>
          <a:p>
            <a:r>
              <a:rPr lang="ja-JP" altLang="en-US" sz="2000" b="1" dirty="0">
                <a:latin typeface="Meiryo UI" panose="020B0604030504040204" pitchFamily="50" charset="-128"/>
                <a:ea typeface="Meiryo UI" panose="020B0604030504040204" pitchFamily="50" charset="-128"/>
              </a:rPr>
              <a:t>雇用促進</a:t>
            </a:r>
          </a:p>
        </p:txBody>
      </p:sp>
      <p:pic>
        <p:nvPicPr>
          <p:cNvPr id="75" name="Picture 4" descr="クリックすると新しいウィンドウで開きます"/>
          <p:cNvPicPr>
            <a:picLocks noChangeAspect="1" noChangeArrowheads="1"/>
          </p:cNvPicPr>
          <p:nvPr/>
        </p:nvPicPr>
        <p:blipFill>
          <a:blip r:embed="rId4" cstate="print">
            <a:extLst>
              <a:ext uri="{BEBA8EAE-BF5A-486C-A8C5-ECC9F3942E4B}">
                <a14:imgProps xmlns:a14="http://schemas.microsoft.com/office/drawing/2010/main">
                  <a14:imgLayer r:embed="rId5">
                    <a14:imgEffect>
                      <a14:colorTemperature colorTemp="11200"/>
                    </a14:imgEffect>
                  </a14:imgLayer>
                </a14:imgProps>
              </a:ext>
              <a:ext uri="{28A0092B-C50C-407E-A947-70E740481C1C}">
                <a14:useLocalDpi xmlns:a14="http://schemas.microsoft.com/office/drawing/2010/main" val="0"/>
              </a:ext>
            </a:extLst>
          </a:blip>
          <a:srcRect/>
          <a:stretch>
            <a:fillRect/>
          </a:stretch>
        </p:blipFill>
        <p:spPr bwMode="auto">
          <a:xfrm>
            <a:off x="1920350" y="2843583"/>
            <a:ext cx="1974185" cy="1029011"/>
          </a:xfrm>
          <a:prstGeom prst="rect">
            <a:avLst/>
          </a:prstGeom>
          <a:noFill/>
          <a:extLst>
            <a:ext uri="{909E8E84-426E-40DD-AFC4-6F175D3DCCD1}">
              <a14:hiddenFill xmlns:a14="http://schemas.microsoft.com/office/drawing/2010/main">
                <a:solidFill>
                  <a:srgbClr val="FFFFFF"/>
                </a:solidFill>
              </a14:hiddenFill>
            </a:ext>
          </a:extLst>
        </p:spPr>
      </p:pic>
      <p:sp>
        <p:nvSpPr>
          <p:cNvPr id="76" name="テキスト ボックス 75"/>
          <p:cNvSpPr txBox="1"/>
          <p:nvPr/>
        </p:nvSpPr>
        <p:spPr>
          <a:xfrm>
            <a:off x="2025164" y="3401479"/>
            <a:ext cx="1478418" cy="437043"/>
          </a:xfrm>
          <a:prstGeom prst="rect">
            <a:avLst/>
          </a:prstGeom>
          <a:noFill/>
        </p:spPr>
        <p:txBody>
          <a:bodyPr wrap="none" lIns="128016" tIns="64008" rIns="128016" bIns="64008" rtlCol="0">
            <a:spAutoFit/>
          </a:bodyPr>
          <a:lstStyle/>
          <a:p>
            <a:r>
              <a:rPr lang="ja-JP" altLang="en-US" sz="20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働き方改革</a:t>
            </a:r>
          </a:p>
        </p:txBody>
      </p:sp>
      <p:sp>
        <p:nvSpPr>
          <p:cNvPr id="78" name="テキスト ボックス 77"/>
          <p:cNvSpPr txBox="1"/>
          <p:nvPr/>
        </p:nvSpPr>
        <p:spPr>
          <a:xfrm>
            <a:off x="396064" y="2535699"/>
            <a:ext cx="1629100" cy="437043"/>
          </a:xfrm>
          <a:prstGeom prst="rect">
            <a:avLst/>
          </a:prstGeom>
          <a:noFill/>
        </p:spPr>
        <p:txBody>
          <a:bodyPr wrap="none" lIns="128016" tIns="64008" rIns="128016" bIns="64008" rtlCol="0">
            <a:spAutoFit/>
          </a:bodyPr>
          <a:lstStyle/>
          <a:p>
            <a:r>
              <a:rPr lang="ja-JP" altLang="en-US" sz="2000" b="1" dirty="0">
                <a:latin typeface="Meiryo UI" panose="020B0604030504040204" pitchFamily="50" charset="-128"/>
                <a:ea typeface="Meiryo UI" panose="020B0604030504040204" pitchFamily="50" charset="-128"/>
                <a:cs typeface="Meiryo UI" panose="020B0604030504040204" pitchFamily="50" charset="-128"/>
              </a:rPr>
              <a:t>実施イメージ</a:t>
            </a:r>
          </a:p>
        </p:txBody>
      </p:sp>
      <p:sp>
        <p:nvSpPr>
          <p:cNvPr id="63" name="テキスト ボックス 62"/>
          <p:cNvSpPr txBox="1"/>
          <p:nvPr/>
        </p:nvSpPr>
        <p:spPr>
          <a:xfrm>
            <a:off x="-27706" y="50938"/>
            <a:ext cx="8064822" cy="461665"/>
          </a:xfrm>
          <a:prstGeom prst="rect">
            <a:avLst/>
          </a:prstGeom>
          <a:noFill/>
        </p:spPr>
        <p:txBody>
          <a:bodyPr wrap="square" rtlCol="0">
            <a:spAutoFit/>
          </a:bodyPr>
          <a:lstStyle/>
          <a:p>
            <a:r>
              <a:rPr lang="ja-JP" altLang="en-US" sz="2400" b="1" dirty="0">
                <a:latin typeface="Meiryo UI" panose="020B0604030504040204" pitchFamily="50" charset="-128"/>
                <a:ea typeface="Meiryo UI" panose="020B0604030504040204" pitchFamily="50" charset="-128"/>
                <a:cs typeface="Meiryo UI" panose="020B0604030504040204" pitchFamily="50" charset="-128"/>
              </a:rPr>
              <a:t>４</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2400" b="1" dirty="0">
                <a:latin typeface="Meiryo UI" panose="020B0604030504040204" pitchFamily="50" charset="-128"/>
                <a:ea typeface="Meiryo UI" panose="020B0604030504040204" pitchFamily="50" charset="-128"/>
                <a:cs typeface="Meiryo UI" panose="020B0604030504040204" pitchFamily="50" charset="-128"/>
              </a:rPr>
              <a:t>各分野ごとの重点的な取組み　</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テキスト ボックス 66"/>
          <p:cNvSpPr txBox="1"/>
          <p:nvPr/>
        </p:nvSpPr>
        <p:spPr>
          <a:xfrm>
            <a:off x="6952288" y="3654813"/>
            <a:ext cx="1146254"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55</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8" name="テキスト ボックス 67"/>
          <p:cNvSpPr txBox="1"/>
          <p:nvPr/>
        </p:nvSpPr>
        <p:spPr>
          <a:xfrm>
            <a:off x="11624896" y="3620000"/>
            <a:ext cx="1076633"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57</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9" name="テキスト ボックス 68"/>
          <p:cNvSpPr txBox="1"/>
          <p:nvPr/>
        </p:nvSpPr>
        <p:spPr>
          <a:xfrm>
            <a:off x="11602937" y="6184561"/>
            <a:ext cx="1250415" cy="323165"/>
          </a:xfrm>
          <a:prstGeom prst="rect">
            <a:avLst/>
          </a:prstGeom>
          <a:noFill/>
        </p:spPr>
        <p:txBody>
          <a:bodyPr wrap="square" rtlCol="0">
            <a:spAutoFit/>
          </a:bodyPr>
          <a:lstStyle/>
          <a:p>
            <a:r>
              <a:rPr lang="ja-JP" altLang="en-US" sz="15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56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0" name="テキスト ボックス 69"/>
          <p:cNvSpPr txBox="1"/>
          <p:nvPr/>
        </p:nvSpPr>
        <p:spPr>
          <a:xfrm>
            <a:off x="3922248" y="7420741"/>
            <a:ext cx="4033521" cy="837152"/>
          </a:xfrm>
          <a:prstGeom prst="rect">
            <a:avLst/>
          </a:prstGeom>
          <a:noFill/>
        </p:spPr>
        <p:txBody>
          <a:bodyPr wrap="square" lIns="128016" tIns="64008" rIns="128016" bIns="64008" rtlCol="0">
            <a:spAutoFit/>
          </a:bodyPr>
          <a:lstStyle/>
          <a:p>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２．業界</a:t>
            </a:r>
            <a:r>
              <a:rPr lang="en-US" altLang="ja-JP" sz="1600" b="1" dirty="0" smtClean="0">
                <a:latin typeface="Meiryo UI" panose="020B0604030504040204" pitchFamily="50" charset="-128"/>
                <a:ea typeface="Meiryo UI" panose="020B0604030504040204" pitchFamily="50" charset="-128"/>
                <a:cs typeface="Meiryo UI" panose="020B0604030504040204" pitchFamily="50" charset="-128"/>
              </a:rPr>
              <a:t>PR</a:t>
            </a: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大阪府トラック協会が個別に高校を訪問し、職場環境整備の取組み等を情報提供</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71" name="テキスト ボックス 70"/>
          <p:cNvSpPr txBox="1"/>
          <p:nvPr/>
        </p:nvSpPr>
        <p:spPr>
          <a:xfrm>
            <a:off x="4065021" y="8241601"/>
            <a:ext cx="4033521" cy="821763"/>
          </a:xfrm>
          <a:prstGeom prst="rect">
            <a:avLst/>
          </a:prstGeom>
          <a:noFill/>
        </p:spPr>
        <p:txBody>
          <a:bodyPr wrap="square" lIns="128016" tIns="64008" rIns="128016" bIns="64008" rtlCol="0">
            <a:spAutoFit/>
          </a:bodyPr>
          <a:lstStyle/>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開催</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時期</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：７月以降（予定）</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対象者：高校　校長・進路指導教員</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場所：高校</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92795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A98A65C1A014B341A97BA722E0505EDA" ma:contentTypeVersion="1" ma:contentTypeDescription="新しいドキュメントを作成します。" ma:contentTypeScope="" ma:versionID="dd495fcff02c6b4f65d281801c45340f">
  <xsd:schema xmlns:xsd="http://www.w3.org/2001/XMLSchema" xmlns:xs="http://www.w3.org/2001/XMLSchema" xmlns:p="http://schemas.microsoft.com/office/2006/metadata/properties" xmlns:ns1="http://schemas.microsoft.com/sharepoint/v3" targetNamespace="http://schemas.microsoft.com/office/2006/metadata/properties" ma:root="true" ma:fieldsID="b80dedcaabf93eecb3f8d093b26cd29b"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スケジュールの開始日" ma:description="[スケジュールの開始日] は、発行機能により作成されたサイト列です。このページがサイトの閲覧者に表示される最初の日時を示すために使われます。" ma:hidden="true" ma:internalName="PublishingStartDate">
      <xsd:simpleType>
        <xsd:restriction base="dms:Unknown"/>
      </xsd:simpleType>
    </xsd:element>
    <xsd:element name="PublishingExpirationDate" ma:index="9" nillable="true" ma:displayName="スケジュールの終了日" ma:description="[スケジュールの終了日] は、発行機能により作成されたサイト列です。このページがサイトの閲覧者に表示されなくなる日時を示すために使われます。"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6958F57-FE96-41D1-A3F2-2AB4921AF644}">
  <ds:schemaRefs>
    <ds:schemaRef ds:uri="http://schemas.microsoft.com/sharepoint/v3/contenttype/forms"/>
  </ds:schemaRefs>
</ds:datastoreItem>
</file>

<file path=customXml/itemProps2.xml><?xml version="1.0" encoding="utf-8"?>
<ds:datastoreItem xmlns:ds="http://schemas.openxmlformats.org/officeDocument/2006/customXml" ds:itemID="{A6FD0FEE-C55B-4884-BB39-247983811719}">
  <ds:schemaRef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2006/documentManagement/types"/>
    <ds:schemaRef ds:uri="http://schemas.microsoft.com/sharepoint/v3"/>
    <ds:schemaRef ds:uri="http://purl.org/dc/terms/"/>
    <ds:schemaRef ds:uri="http://purl.org/dc/elements/1.1/"/>
    <ds:schemaRef ds:uri="http://schemas.microsoft.com/office/infopath/2007/PartnerControls"/>
  </ds:schemaRefs>
</ds:datastoreItem>
</file>

<file path=customXml/itemProps3.xml><?xml version="1.0" encoding="utf-8"?>
<ds:datastoreItem xmlns:ds="http://schemas.openxmlformats.org/officeDocument/2006/customXml" ds:itemID="{C8B1C37A-4BB6-4662-B597-8191B7CE894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6219</TotalTime>
  <Words>2120</Words>
  <Application>Microsoft Office PowerPoint</Application>
  <PresentationFormat>A3 297x420 mm</PresentationFormat>
  <Paragraphs>604</Paragraphs>
  <Slides>11</Slides>
  <Notes>6</Notes>
  <HiddenSlides>0</HiddenSlides>
  <MMClips>0</MMClips>
  <ScaleCrop>false</ScaleCrop>
  <HeadingPairs>
    <vt:vector size="4" baseType="variant">
      <vt:variant>
        <vt:lpstr>テーマ</vt:lpstr>
      </vt:variant>
      <vt:variant>
        <vt:i4>1</vt:i4>
      </vt:variant>
      <vt:variant>
        <vt:lpstr>スライド タイトル</vt:lpstr>
      </vt:variant>
      <vt:variant>
        <vt:i4>11</vt:i4>
      </vt:variant>
    </vt:vector>
  </HeadingPairs>
  <TitlesOfParts>
    <vt:vector size="12" baseType="lpstr">
      <vt:lpstr>Office ​​テーマ</vt:lpstr>
      <vt:lpstr>平成29年度　事業実施計画</vt:lpstr>
      <vt:lpstr>PowerPoint プレゼンテーション</vt:lpstr>
      <vt:lpstr>PowerPoint プレゼンテーション</vt:lpstr>
      <vt:lpstr>①基本的な職場環境整備のための「職場環境整備セミナー＆相談会」</vt:lpstr>
      <vt:lpstr>PowerPoint プレゼンテーション</vt:lpstr>
      <vt:lpstr>PowerPoint プレゼンテーション</vt:lpstr>
      <vt:lpstr>PowerPoint プレゼンテーション</vt:lpstr>
      <vt:lpstr>PowerPoint プレゼンテーション</vt:lpstr>
      <vt:lpstr>大学生・高校生と進路指導者などその周辺者の業界理解の促進による雇用拡大</vt:lpstr>
      <vt:lpstr>“社員の魅力向上”による業界・企業の雇用促進</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人材を必要とする業界への人材確保に向けた取組み ～女性・若者働き方改革推進事業～</dc:title>
  <dc:creator>奥野　裕子</dc:creator>
  <cp:lastModifiedBy>前田　優</cp:lastModifiedBy>
  <cp:revision>335</cp:revision>
  <cp:lastPrinted>2017-05-11T09:33:27Z</cp:lastPrinted>
  <dcterms:created xsi:type="dcterms:W3CDTF">2016-11-16T00:25:56Z</dcterms:created>
  <dcterms:modified xsi:type="dcterms:W3CDTF">2017-06-07T07:11:46Z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0x010100A98A65C1A014B341A97BA722E0505EDA</vt:lpwstr>
  </property>
</Properties>
</file>