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70"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5" autoAdjust="0"/>
  </p:normalViewPr>
  <p:slideViewPr>
    <p:cSldViewPr showGuides="1">
      <p:cViewPr>
        <p:scale>
          <a:sx n="75" d="100"/>
          <a:sy n="75" d="100"/>
        </p:scale>
        <p:origin x="-1146" y="-72"/>
      </p:cViewPr>
      <p:guideLst>
        <p:guide orient="horz" pos="2160"/>
        <p:guide orient="horz" pos="1752"/>
        <p:guide orient="horz" pos="3067"/>
        <p:guide pos="2880"/>
        <p:guide pos="1519"/>
        <p:guide pos="2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B749C5BE-DC3F-4E2F-AF58-40B2B47F2635}" type="datetimeFigureOut">
              <a:rPr kumimoji="1" lang="ja-JP" altLang="en-US" smtClean="0"/>
              <a:t>2017/5/10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B62BEEDB-2C19-4533-9F36-FE321B4FD286}" type="slidenum">
              <a:rPr kumimoji="1" lang="ja-JP" altLang="en-US" smtClean="0"/>
              <a:t>‹#›</a:t>
            </a:fld>
            <a:endParaRPr kumimoji="1" lang="ja-JP" altLang="en-US"/>
          </a:p>
        </p:txBody>
      </p:sp>
    </p:spTree>
    <p:extLst>
      <p:ext uri="{BB962C8B-B14F-4D97-AF65-F5344CB8AC3E}">
        <p14:creationId xmlns:p14="http://schemas.microsoft.com/office/powerpoint/2010/main" val="18123276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7CC6C31-4F4F-42F5-9F34-C59126534EF7}" type="datetimeFigureOut">
              <a:rPr kumimoji="1" lang="ja-JP" altLang="en-US" smtClean="0"/>
              <a:t>2017/5/10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BC0CCFC-B12B-469D-917C-D31300832805}" type="slidenum">
              <a:rPr kumimoji="1" lang="ja-JP" altLang="en-US" smtClean="0"/>
              <a:t>‹#›</a:t>
            </a:fld>
            <a:endParaRPr kumimoji="1" lang="ja-JP" altLang="en-US"/>
          </a:p>
        </p:txBody>
      </p:sp>
    </p:spTree>
    <p:extLst>
      <p:ext uri="{BB962C8B-B14F-4D97-AF65-F5344CB8AC3E}">
        <p14:creationId xmlns:p14="http://schemas.microsoft.com/office/powerpoint/2010/main" val="3804301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7CC6C31-4F4F-42F5-9F34-C59126534EF7}" type="datetimeFigureOut">
              <a:rPr kumimoji="1" lang="ja-JP" altLang="en-US" smtClean="0"/>
              <a:t>2017/5/10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BC0CCFC-B12B-469D-917C-D31300832805}" type="slidenum">
              <a:rPr kumimoji="1" lang="ja-JP" altLang="en-US" smtClean="0"/>
              <a:t>‹#›</a:t>
            </a:fld>
            <a:endParaRPr kumimoji="1" lang="ja-JP" altLang="en-US"/>
          </a:p>
        </p:txBody>
      </p:sp>
    </p:spTree>
    <p:extLst>
      <p:ext uri="{BB962C8B-B14F-4D97-AF65-F5344CB8AC3E}">
        <p14:creationId xmlns:p14="http://schemas.microsoft.com/office/powerpoint/2010/main" val="2468752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7CC6C31-4F4F-42F5-9F34-C59126534EF7}" type="datetimeFigureOut">
              <a:rPr kumimoji="1" lang="ja-JP" altLang="en-US" smtClean="0"/>
              <a:t>2017/5/10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BC0CCFC-B12B-469D-917C-D31300832805}" type="slidenum">
              <a:rPr kumimoji="1" lang="ja-JP" altLang="en-US" smtClean="0"/>
              <a:t>‹#›</a:t>
            </a:fld>
            <a:endParaRPr kumimoji="1" lang="ja-JP" altLang="en-US"/>
          </a:p>
        </p:txBody>
      </p:sp>
    </p:spTree>
    <p:extLst>
      <p:ext uri="{BB962C8B-B14F-4D97-AF65-F5344CB8AC3E}">
        <p14:creationId xmlns:p14="http://schemas.microsoft.com/office/powerpoint/2010/main" val="3027386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7CC6C31-4F4F-42F5-9F34-C59126534EF7}" type="datetimeFigureOut">
              <a:rPr kumimoji="1" lang="ja-JP" altLang="en-US" smtClean="0"/>
              <a:t>2017/5/10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BC0CCFC-B12B-469D-917C-D31300832805}" type="slidenum">
              <a:rPr kumimoji="1" lang="ja-JP" altLang="en-US" smtClean="0"/>
              <a:t>‹#›</a:t>
            </a:fld>
            <a:endParaRPr kumimoji="1" lang="ja-JP" altLang="en-US"/>
          </a:p>
        </p:txBody>
      </p:sp>
    </p:spTree>
    <p:extLst>
      <p:ext uri="{BB962C8B-B14F-4D97-AF65-F5344CB8AC3E}">
        <p14:creationId xmlns:p14="http://schemas.microsoft.com/office/powerpoint/2010/main" val="1207336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7CC6C31-4F4F-42F5-9F34-C59126534EF7}" type="datetimeFigureOut">
              <a:rPr kumimoji="1" lang="ja-JP" altLang="en-US" smtClean="0"/>
              <a:t>2017/5/10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BC0CCFC-B12B-469D-917C-D31300832805}" type="slidenum">
              <a:rPr kumimoji="1" lang="ja-JP" altLang="en-US" smtClean="0"/>
              <a:t>‹#›</a:t>
            </a:fld>
            <a:endParaRPr kumimoji="1" lang="ja-JP" altLang="en-US"/>
          </a:p>
        </p:txBody>
      </p:sp>
    </p:spTree>
    <p:extLst>
      <p:ext uri="{BB962C8B-B14F-4D97-AF65-F5344CB8AC3E}">
        <p14:creationId xmlns:p14="http://schemas.microsoft.com/office/powerpoint/2010/main" val="400636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7CC6C31-4F4F-42F5-9F34-C59126534EF7}" type="datetimeFigureOut">
              <a:rPr kumimoji="1" lang="ja-JP" altLang="en-US" smtClean="0"/>
              <a:t>2017/5/10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BC0CCFC-B12B-469D-917C-D31300832805}" type="slidenum">
              <a:rPr kumimoji="1" lang="ja-JP" altLang="en-US" smtClean="0"/>
              <a:t>‹#›</a:t>
            </a:fld>
            <a:endParaRPr kumimoji="1" lang="ja-JP" altLang="en-US"/>
          </a:p>
        </p:txBody>
      </p:sp>
    </p:spTree>
    <p:extLst>
      <p:ext uri="{BB962C8B-B14F-4D97-AF65-F5344CB8AC3E}">
        <p14:creationId xmlns:p14="http://schemas.microsoft.com/office/powerpoint/2010/main" val="3894154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7CC6C31-4F4F-42F5-9F34-C59126534EF7}" type="datetimeFigureOut">
              <a:rPr kumimoji="1" lang="ja-JP" altLang="en-US" smtClean="0"/>
              <a:t>2017/5/10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BC0CCFC-B12B-469D-917C-D31300832805}" type="slidenum">
              <a:rPr kumimoji="1" lang="ja-JP" altLang="en-US" smtClean="0"/>
              <a:t>‹#›</a:t>
            </a:fld>
            <a:endParaRPr kumimoji="1" lang="ja-JP" altLang="en-US"/>
          </a:p>
        </p:txBody>
      </p:sp>
    </p:spTree>
    <p:extLst>
      <p:ext uri="{BB962C8B-B14F-4D97-AF65-F5344CB8AC3E}">
        <p14:creationId xmlns:p14="http://schemas.microsoft.com/office/powerpoint/2010/main" val="279030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7CC6C31-4F4F-42F5-9F34-C59126534EF7}" type="datetimeFigureOut">
              <a:rPr kumimoji="1" lang="ja-JP" altLang="en-US" smtClean="0"/>
              <a:t>2017/5/10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BC0CCFC-B12B-469D-917C-D31300832805}" type="slidenum">
              <a:rPr kumimoji="1" lang="ja-JP" altLang="en-US" smtClean="0"/>
              <a:t>‹#›</a:t>
            </a:fld>
            <a:endParaRPr kumimoji="1" lang="ja-JP" altLang="en-US"/>
          </a:p>
        </p:txBody>
      </p:sp>
    </p:spTree>
    <p:extLst>
      <p:ext uri="{BB962C8B-B14F-4D97-AF65-F5344CB8AC3E}">
        <p14:creationId xmlns:p14="http://schemas.microsoft.com/office/powerpoint/2010/main" val="2772050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7CC6C31-4F4F-42F5-9F34-C59126534EF7}" type="datetimeFigureOut">
              <a:rPr kumimoji="1" lang="ja-JP" altLang="en-US" smtClean="0"/>
              <a:t>2017/5/10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BC0CCFC-B12B-469D-917C-D31300832805}" type="slidenum">
              <a:rPr kumimoji="1" lang="ja-JP" altLang="en-US" smtClean="0"/>
              <a:t>‹#›</a:t>
            </a:fld>
            <a:endParaRPr kumimoji="1" lang="ja-JP" altLang="en-US"/>
          </a:p>
        </p:txBody>
      </p:sp>
    </p:spTree>
    <p:extLst>
      <p:ext uri="{BB962C8B-B14F-4D97-AF65-F5344CB8AC3E}">
        <p14:creationId xmlns:p14="http://schemas.microsoft.com/office/powerpoint/2010/main" val="3383019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7CC6C31-4F4F-42F5-9F34-C59126534EF7}" type="datetimeFigureOut">
              <a:rPr kumimoji="1" lang="ja-JP" altLang="en-US" smtClean="0"/>
              <a:t>2017/5/10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BC0CCFC-B12B-469D-917C-D31300832805}" type="slidenum">
              <a:rPr kumimoji="1" lang="ja-JP" altLang="en-US" smtClean="0"/>
              <a:t>‹#›</a:t>
            </a:fld>
            <a:endParaRPr kumimoji="1" lang="ja-JP" altLang="en-US"/>
          </a:p>
        </p:txBody>
      </p:sp>
    </p:spTree>
    <p:extLst>
      <p:ext uri="{BB962C8B-B14F-4D97-AF65-F5344CB8AC3E}">
        <p14:creationId xmlns:p14="http://schemas.microsoft.com/office/powerpoint/2010/main" val="56590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7CC6C31-4F4F-42F5-9F34-C59126534EF7}" type="datetimeFigureOut">
              <a:rPr kumimoji="1" lang="ja-JP" altLang="en-US" smtClean="0"/>
              <a:t>2017/5/10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BC0CCFC-B12B-469D-917C-D31300832805}" type="slidenum">
              <a:rPr kumimoji="1" lang="ja-JP" altLang="en-US" smtClean="0"/>
              <a:t>‹#›</a:t>
            </a:fld>
            <a:endParaRPr kumimoji="1" lang="ja-JP" altLang="en-US"/>
          </a:p>
        </p:txBody>
      </p:sp>
    </p:spTree>
    <p:extLst>
      <p:ext uri="{BB962C8B-B14F-4D97-AF65-F5344CB8AC3E}">
        <p14:creationId xmlns:p14="http://schemas.microsoft.com/office/powerpoint/2010/main" val="1098654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CC6C31-4F4F-42F5-9F34-C59126534EF7}" type="datetimeFigureOut">
              <a:rPr kumimoji="1" lang="ja-JP" altLang="en-US" smtClean="0"/>
              <a:t>2017/5/10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C0CCFC-B12B-469D-917C-D31300832805}" type="slidenum">
              <a:rPr kumimoji="1" lang="ja-JP" altLang="en-US" smtClean="0"/>
              <a:t>‹#›</a:t>
            </a:fld>
            <a:endParaRPr kumimoji="1" lang="ja-JP" altLang="en-US"/>
          </a:p>
        </p:txBody>
      </p:sp>
    </p:spTree>
    <p:extLst>
      <p:ext uri="{BB962C8B-B14F-4D97-AF65-F5344CB8AC3E}">
        <p14:creationId xmlns:p14="http://schemas.microsoft.com/office/powerpoint/2010/main" val="348151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180448"/>
            <a:ext cx="9144000" cy="412591"/>
          </a:xfrm>
          <a:prstGeom prst="rect">
            <a:avLst/>
          </a:prstGeom>
          <a:solidFill>
            <a:schemeClr val="tx1"/>
          </a:solidFill>
        </p:spPr>
        <p:txBody>
          <a:bodyPr vert="horz" lIns="91429" tIns="45715" rIns="91429" bIns="45715" rtlCol="0" anchor="ctr">
            <a:normAutofit/>
          </a:bodyPr>
          <a:lstStyle>
            <a:lvl1pPr algn="ctr" defTabSz="1280160" rtl="0" eaLnBrk="1" latinLnBrk="0" hangingPunct="1">
              <a:spcBef>
                <a:spcPct val="0"/>
              </a:spcBef>
              <a:buNone/>
              <a:defRPr kumimoji="1" sz="6200" kern="1200">
                <a:solidFill>
                  <a:schemeClr val="tx1"/>
                </a:solidFill>
                <a:latin typeface="+mj-lt"/>
                <a:ea typeface="+mj-ea"/>
                <a:cs typeface="+mj-cs"/>
              </a:defRPr>
            </a:lvl1pPr>
          </a:lstStyle>
          <a:p>
            <a:pPr algn="l"/>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　その他の主な</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r>
              <a:rPr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一部</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抜粋。詳細は</a:t>
            </a:r>
            <a:r>
              <a:rPr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年度事業実施報告参照。</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4"/>
          <p:cNvSpPr>
            <a:spLocks noGrp="1"/>
          </p:cNvSpPr>
          <p:nvPr>
            <p:ph type="sldNum" sz="quarter" idx="12"/>
          </p:nvPr>
        </p:nvSpPr>
        <p:spPr>
          <a:xfrm>
            <a:off x="7067486" y="6463623"/>
            <a:ext cx="2133600" cy="365125"/>
          </a:xfrm>
        </p:spPr>
        <p:txBody>
          <a:bodyPr/>
          <a:lstStyle/>
          <a:p>
            <a:r>
              <a:rPr lang="ja-JP" altLang="en-US" sz="16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７</a:t>
            </a:r>
            <a:endParaRPr lang="ja-JP" altLang="en-US" sz="16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円/楕円 16"/>
          <p:cNvSpPr/>
          <p:nvPr/>
        </p:nvSpPr>
        <p:spPr>
          <a:xfrm>
            <a:off x="251927" y="1048004"/>
            <a:ext cx="662994" cy="611224"/>
          </a:xfrm>
          <a:prstGeom prst="ellipse">
            <a:avLst/>
          </a:prstGeom>
          <a:solidFill>
            <a:srgbClr val="FF0066"/>
          </a:solidFill>
          <a:ln cmpd="dbl">
            <a:no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製造</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円/楕円 17"/>
          <p:cNvSpPr/>
          <p:nvPr/>
        </p:nvSpPr>
        <p:spPr>
          <a:xfrm>
            <a:off x="251927" y="2889784"/>
            <a:ext cx="662994" cy="611224"/>
          </a:xfrm>
          <a:prstGeom prst="ellipse">
            <a:avLst/>
          </a:prstGeom>
          <a:solidFill>
            <a:srgbClr val="92D050"/>
          </a:solidFill>
          <a:ln cmpd="dbl">
            <a:no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運輸</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円/楕円 18"/>
          <p:cNvSpPr/>
          <p:nvPr/>
        </p:nvSpPr>
        <p:spPr>
          <a:xfrm>
            <a:off x="251927" y="5050024"/>
            <a:ext cx="662994" cy="611224"/>
          </a:xfrm>
          <a:prstGeom prst="ellipse">
            <a:avLst/>
          </a:prstGeom>
          <a:solidFill>
            <a:srgbClr val="0066FF"/>
          </a:solidFill>
          <a:ln cmpd="dbl">
            <a:no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建設</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4" name="直線コネクタ 23"/>
          <p:cNvCxnSpPr/>
          <p:nvPr/>
        </p:nvCxnSpPr>
        <p:spPr>
          <a:xfrm>
            <a:off x="258315" y="2276872"/>
            <a:ext cx="8690539" cy="0"/>
          </a:xfrm>
          <a:prstGeom prst="line">
            <a:avLst/>
          </a:prstGeom>
          <a:ln>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283698" y="4293096"/>
            <a:ext cx="8665156" cy="0"/>
          </a:xfrm>
          <a:prstGeom prst="line">
            <a:avLst/>
          </a:prstGeom>
          <a:ln>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507147" y="6508138"/>
            <a:ext cx="8407463" cy="0"/>
          </a:xfrm>
          <a:prstGeom prst="line">
            <a:avLst/>
          </a:prstGeom>
          <a:ln>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940304" y="727536"/>
            <a:ext cx="7974306" cy="1477328"/>
          </a:xfrm>
          <a:prstGeom prst="rect">
            <a:avLst/>
          </a:prstGeom>
          <a:noFill/>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大学新卒採用の進め方</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セミナー</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26</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平成</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日、採用テクニック等のノウハウ提供を目的としたセミナーを実施（参加者</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25</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名）</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冊子・</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DVD</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による業界の認知度</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・魅力向上</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ダイカストの認知度及び魅力を向上を目的に、学生・教員に対して冊子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部、</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DVD50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枚を配布</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・東大阪ものづくり企業合同面接・説明会</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36</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平成</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日、ハローワーク布施、東大阪市、東大阪商工会議所共催により実施（参加者</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153</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名）</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875938" y="2312873"/>
            <a:ext cx="7963342" cy="1969770"/>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・中学２年生を対象とした職場体験及び出前授業</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39</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日、物流の果たす役割、重要性を解説するとともに物流会社の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職場体験</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名）</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トラック輸送における取引環境・</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労働時間</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改善大阪府地方協議会</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40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集団に対して実施したパイロット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事業（実証実験</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）の取組状況</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の結果を確認し、</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パイロット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事業の対象</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運送事業者の労務管理セミナー</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41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日、労務管理の課題解決にむけた情報提供を目的としたセミナーを実施（</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36</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名）</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921676" y="4329097"/>
            <a:ext cx="7899769" cy="2123658"/>
          </a:xfrm>
          <a:prstGeom prst="rect">
            <a:avLst/>
          </a:prstGeom>
          <a:noFill/>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lang="zh-TW" altLang="en-US" sz="1600" b="1" dirty="0" smtClean="0">
                <a:latin typeface="Meiryo UI" panose="020B0604030504040204" pitchFamily="50" charset="-128"/>
                <a:ea typeface="Meiryo UI" panose="020B0604030504040204" pitchFamily="50" charset="-128"/>
                <a:cs typeface="Meiryo UI" panose="020B0604030504040204" pitchFamily="50" charset="-128"/>
              </a:rPr>
              <a:t>高校生</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を</a:t>
            </a:r>
            <a:r>
              <a:rPr lang="zh-TW" altLang="en-US" sz="1600" b="1" dirty="0" smtClean="0">
                <a:latin typeface="Meiryo UI" panose="020B0604030504040204" pitchFamily="50" charset="-128"/>
                <a:ea typeface="Meiryo UI" panose="020B0604030504040204" pitchFamily="50" charset="-128"/>
                <a:cs typeface="Meiryo UI" panose="020B0604030504040204" pitchFamily="50" charset="-128"/>
              </a:rPr>
              <a:t>対象</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とした</a:t>
            </a:r>
            <a:r>
              <a:rPr lang="zh-TW" altLang="en-US" sz="1600" b="1" dirty="0" smtClean="0">
                <a:latin typeface="Meiryo UI" panose="020B0604030504040204" pitchFamily="50" charset="-128"/>
                <a:ea typeface="Meiryo UI" panose="020B0604030504040204" pitchFamily="50" charset="-128"/>
                <a:cs typeface="Meiryo UI" panose="020B0604030504040204" pitchFamily="50" charset="-128"/>
              </a:rPr>
              <a:t>現場</a:t>
            </a:r>
            <a:r>
              <a:rPr lang="zh-TW" altLang="en-US" sz="1600" b="1" dirty="0">
                <a:latin typeface="Meiryo UI" panose="020B0604030504040204" pitchFamily="50" charset="-128"/>
                <a:ea typeface="Meiryo UI" panose="020B0604030504040204" pitchFamily="50" charset="-128"/>
                <a:cs typeface="Meiryo UI" panose="020B0604030504040204" pitchFamily="50" charset="-128"/>
              </a:rPr>
              <a:t>見</a:t>
            </a:r>
            <a:r>
              <a:rPr lang="zh-TW" altLang="en-US" sz="1600" b="1" dirty="0" smtClean="0">
                <a:latin typeface="Meiryo UI" panose="020B0604030504040204" pitchFamily="50" charset="-128"/>
                <a:ea typeface="Meiryo UI" panose="020B0604030504040204" pitchFamily="50" charset="-128"/>
                <a:cs typeface="Meiryo UI" panose="020B0604030504040204" pitchFamily="50" charset="-128"/>
              </a:rPr>
              <a:t>学会</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42</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月、建設業の仕事について、理解を図るため、建設現場の見学会を実施</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348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名）</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・建設サミット</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44</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日、これからの住宅建設現場のあり方の現在と未来について考える建設サミットを開催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120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名）</a:t>
            </a:r>
            <a:endParaRPr lang="en-US" altLang="zh-TW"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・建設業セミナー</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49</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年２月、求職者に対して建設業の実態と魅力を伝え、建設業の就職へ繋げるためのセミナーを実施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（参加者</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名）</a:t>
            </a:r>
            <a:endParaRPr lang="en-US" altLang="zh-TW"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880054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98A65C1A014B341A97BA722E0505EDA" ma:contentTypeVersion="1" ma:contentTypeDescription="新しいドキュメントを作成します。" ma:contentTypeScope="" ma:versionID="dd495fcff02c6b4f65d281801c45340f">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972A15B-6FA0-4134-9F9A-5D086E1AD3B6}">
  <ds:schemaRefs>
    <ds:schemaRef ds:uri="http://schemas.microsoft.com/sharepoint/v3/contenttype/forms"/>
  </ds:schemaRefs>
</ds:datastoreItem>
</file>

<file path=customXml/itemProps2.xml><?xml version="1.0" encoding="utf-8"?>
<ds:datastoreItem xmlns:ds="http://schemas.openxmlformats.org/officeDocument/2006/customXml" ds:itemID="{CB88396F-8B17-4B0F-89B0-97B1A070EA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7ED19EB-6EC8-41B0-97AB-BB55D2FED629}">
  <ds:schemaRefs>
    <ds:schemaRef ds:uri="http://schemas.openxmlformats.org/package/2006/metadata/core-properties"/>
    <ds:schemaRef ds:uri="http://purl.org/dc/elements/1.1/"/>
    <ds:schemaRef ds:uri="http://www.w3.org/XML/1998/namespace"/>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purl.org/dc/term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873</TotalTime>
  <Words>41</Words>
  <Application>Microsoft Office PowerPoint</Application>
  <PresentationFormat>画面に合わせる (4:3)</PresentationFormat>
  <Paragraphs>28</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大阪人材確保推進会議</dc:title>
  <dc:creator>阿比留　加奈子</dc:creator>
  <cp:lastModifiedBy>奥野　裕子</cp:lastModifiedBy>
  <cp:revision>55</cp:revision>
  <cp:lastPrinted>2017-05-10T07:37:23Z</cp:lastPrinted>
  <dcterms:created xsi:type="dcterms:W3CDTF">2017-04-20T02:27:51Z</dcterms:created>
  <dcterms:modified xsi:type="dcterms:W3CDTF">2017-05-10T07:37:27Z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0x010100A98A65C1A014B341A97BA722E0505EDA</vt:lpwstr>
  </property>
</Properties>
</file>