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9" r:id="rId5"/>
    <p:sldId id="263" r:id="rId6"/>
    <p:sldId id="262" r:id="rId7"/>
    <p:sldId id="265" r:id="rId8"/>
    <p:sldId id="268" r:id="rId9"/>
    <p:sldId id="267" r:id="rId1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752">
          <p15:clr>
            <a:srgbClr val="A4A3A4"/>
          </p15:clr>
        </p15:guide>
        <p15:guide id="3" orient="horz" pos="3067">
          <p15:clr>
            <a:srgbClr val="A4A3A4"/>
          </p15:clr>
        </p15:guide>
        <p15:guide id="4" pos="2880">
          <p15:clr>
            <a:srgbClr val="A4A3A4"/>
          </p15:clr>
        </p15:guide>
        <p15:guide id="5" pos="1519">
          <p15:clr>
            <a:srgbClr val="A4A3A4"/>
          </p15:clr>
        </p15:guide>
        <p15:guide id="6" pos="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65" autoAdjust="0"/>
  </p:normalViewPr>
  <p:slideViewPr>
    <p:cSldViewPr showGuides="1">
      <p:cViewPr>
        <p:scale>
          <a:sx n="66" d="100"/>
          <a:sy n="66" d="100"/>
        </p:scale>
        <p:origin x="996" y="138"/>
      </p:cViewPr>
      <p:guideLst>
        <p:guide orient="horz" pos="2160"/>
        <p:guide orient="horz" pos="1752"/>
        <p:guide orient="horz" pos="3067"/>
        <p:guide pos="2880"/>
        <p:guide pos="1519"/>
        <p:guide pos="2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B749C5BE-DC3F-4E2F-AF58-40B2B47F2635}" type="datetimeFigureOut">
              <a:rPr kumimoji="1" lang="ja-JP" altLang="en-US" smtClean="0"/>
              <a:t>2019/3/8</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B62BEEDB-2C19-4533-9F36-FE321B4FD286}" type="slidenum">
              <a:rPr kumimoji="1" lang="ja-JP" altLang="en-US" smtClean="0"/>
              <a:t>‹#›</a:t>
            </a:fld>
            <a:endParaRPr kumimoji="1" lang="ja-JP" altLang="en-US"/>
          </a:p>
        </p:txBody>
      </p:sp>
    </p:spTree>
    <p:extLst>
      <p:ext uri="{BB962C8B-B14F-4D97-AF65-F5344CB8AC3E}">
        <p14:creationId xmlns:p14="http://schemas.microsoft.com/office/powerpoint/2010/main" val="18123276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BCA6D5D-C3EF-41CF-A203-7E84FC0C4297}" type="slidenum">
              <a:rPr kumimoji="1" lang="ja-JP" altLang="en-US" smtClean="0"/>
              <a:t>2</a:t>
            </a:fld>
            <a:endParaRPr kumimoji="1" lang="ja-JP" altLang="en-US"/>
          </a:p>
        </p:txBody>
      </p:sp>
    </p:spTree>
    <p:extLst>
      <p:ext uri="{BB962C8B-B14F-4D97-AF65-F5344CB8AC3E}">
        <p14:creationId xmlns:p14="http://schemas.microsoft.com/office/powerpoint/2010/main" val="3144842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2BEEDB-2C19-4533-9F36-FE321B4FD286}" type="slidenum">
              <a:rPr kumimoji="1" lang="ja-JP" altLang="en-US" smtClean="0"/>
              <a:t>5</a:t>
            </a:fld>
            <a:endParaRPr kumimoji="1" lang="ja-JP" altLang="en-US"/>
          </a:p>
        </p:txBody>
      </p:sp>
    </p:spTree>
    <p:extLst>
      <p:ext uri="{BB962C8B-B14F-4D97-AF65-F5344CB8AC3E}">
        <p14:creationId xmlns:p14="http://schemas.microsoft.com/office/powerpoint/2010/main" val="944105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2BEEDB-2C19-4533-9F36-FE321B4FD286}" type="slidenum">
              <a:rPr kumimoji="1" lang="ja-JP" altLang="en-US" smtClean="0"/>
              <a:t>6</a:t>
            </a:fld>
            <a:endParaRPr kumimoji="1" lang="ja-JP" altLang="en-US"/>
          </a:p>
        </p:txBody>
      </p:sp>
    </p:spTree>
    <p:extLst>
      <p:ext uri="{BB962C8B-B14F-4D97-AF65-F5344CB8AC3E}">
        <p14:creationId xmlns:p14="http://schemas.microsoft.com/office/powerpoint/2010/main" val="973081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7CC6C31-4F4F-42F5-9F34-C59126534EF7}" type="datetimeFigureOut">
              <a:rPr kumimoji="1" lang="ja-JP" altLang="en-US" smtClean="0"/>
              <a:t>2019/3/8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BC0CCFC-B12B-469D-917C-D31300832805}" type="slidenum">
              <a:rPr kumimoji="1" lang="ja-JP" altLang="en-US" smtClean="0"/>
              <a:t>‹#›</a:t>
            </a:fld>
            <a:endParaRPr kumimoji="1" lang="ja-JP" altLang="en-US"/>
          </a:p>
        </p:txBody>
      </p:sp>
    </p:spTree>
    <p:extLst>
      <p:ext uri="{BB962C8B-B14F-4D97-AF65-F5344CB8AC3E}">
        <p14:creationId xmlns:p14="http://schemas.microsoft.com/office/powerpoint/2010/main" val="380430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7CC6C31-4F4F-42F5-9F34-C59126534EF7}" type="datetimeFigureOut">
              <a:rPr kumimoji="1" lang="ja-JP" altLang="en-US" smtClean="0"/>
              <a:t>2019/3/8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BC0CCFC-B12B-469D-917C-D31300832805}" type="slidenum">
              <a:rPr kumimoji="1" lang="ja-JP" altLang="en-US" smtClean="0"/>
              <a:t>‹#›</a:t>
            </a:fld>
            <a:endParaRPr kumimoji="1" lang="ja-JP" altLang="en-US"/>
          </a:p>
        </p:txBody>
      </p:sp>
    </p:spTree>
    <p:extLst>
      <p:ext uri="{BB962C8B-B14F-4D97-AF65-F5344CB8AC3E}">
        <p14:creationId xmlns:p14="http://schemas.microsoft.com/office/powerpoint/2010/main" val="2468752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7CC6C31-4F4F-42F5-9F34-C59126534EF7}" type="datetimeFigureOut">
              <a:rPr kumimoji="1" lang="ja-JP" altLang="en-US" smtClean="0"/>
              <a:t>2019/3/8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BC0CCFC-B12B-469D-917C-D31300832805}" type="slidenum">
              <a:rPr kumimoji="1" lang="ja-JP" altLang="en-US" smtClean="0"/>
              <a:t>‹#›</a:t>
            </a:fld>
            <a:endParaRPr kumimoji="1" lang="ja-JP" altLang="en-US"/>
          </a:p>
        </p:txBody>
      </p:sp>
    </p:spTree>
    <p:extLst>
      <p:ext uri="{BB962C8B-B14F-4D97-AF65-F5344CB8AC3E}">
        <p14:creationId xmlns:p14="http://schemas.microsoft.com/office/powerpoint/2010/main" val="302738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7CC6C31-4F4F-42F5-9F34-C59126534EF7}" type="datetimeFigureOut">
              <a:rPr kumimoji="1" lang="ja-JP" altLang="en-US" smtClean="0"/>
              <a:t>2019/3/8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BC0CCFC-B12B-469D-917C-D31300832805}" type="slidenum">
              <a:rPr kumimoji="1" lang="ja-JP" altLang="en-US" smtClean="0"/>
              <a:t>‹#›</a:t>
            </a:fld>
            <a:endParaRPr kumimoji="1" lang="ja-JP" altLang="en-US"/>
          </a:p>
        </p:txBody>
      </p:sp>
    </p:spTree>
    <p:extLst>
      <p:ext uri="{BB962C8B-B14F-4D97-AF65-F5344CB8AC3E}">
        <p14:creationId xmlns:p14="http://schemas.microsoft.com/office/powerpoint/2010/main" val="1207336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7CC6C31-4F4F-42F5-9F34-C59126534EF7}" type="datetimeFigureOut">
              <a:rPr kumimoji="1" lang="ja-JP" altLang="en-US" smtClean="0"/>
              <a:t>2019/3/8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BC0CCFC-B12B-469D-917C-D31300832805}" type="slidenum">
              <a:rPr kumimoji="1" lang="ja-JP" altLang="en-US" smtClean="0"/>
              <a:t>‹#›</a:t>
            </a:fld>
            <a:endParaRPr kumimoji="1" lang="ja-JP" altLang="en-US"/>
          </a:p>
        </p:txBody>
      </p:sp>
    </p:spTree>
    <p:extLst>
      <p:ext uri="{BB962C8B-B14F-4D97-AF65-F5344CB8AC3E}">
        <p14:creationId xmlns:p14="http://schemas.microsoft.com/office/powerpoint/2010/main" val="400636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7CC6C31-4F4F-42F5-9F34-C59126534EF7}" type="datetimeFigureOut">
              <a:rPr kumimoji="1" lang="ja-JP" altLang="en-US" smtClean="0"/>
              <a:t>2019/3/8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BC0CCFC-B12B-469D-917C-D31300832805}" type="slidenum">
              <a:rPr kumimoji="1" lang="ja-JP" altLang="en-US" smtClean="0"/>
              <a:t>‹#›</a:t>
            </a:fld>
            <a:endParaRPr kumimoji="1" lang="ja-JP" altLang="en-US"/>
          </a:p>
        </p:txBody>
      </p:sp>
    </p:spTree>
    <p:extLst>
      <p:ext uri="{BB962C8B-B14F-4D97-AF65-F5344CB8AC3E}">
        <p14:creationId xmlns:p14="http://schemas.microsoft.com/office/powerpoint/2010/main" val="3894154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7CC6C31-4F4F-42F5-9F34-C59126534EF7}" type="datetimeFigureOut">
              <a:rPr kumimoji="1" lang="ja-JP" altLang="en-US" smtClean="0"/>
              <a:t>2019/3/8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BC0CCFC-B12B-469D-917C-D31300832805}" type="slidenum">
              <a:rPr kumimoji="1" lang="ja-JP" altLang="en-US" smtClean="0"/>
              <a:t>‹#›</a:t>
            </a:fld>
            <a:endParaRPr kumimoji="1" lang="ja-JP" altLang="en-US"/>
          </a:p>
        </p:txBody>
      </p:sp>
    </p:spTree>
    <p:extLst>
      <p:ext uri="{BB962C8B-B14F-4D97-AF65-F5344CB8AC3E}">
        <p14:creationId xmlns:p14="http://schemas.microsoft.com/office/powerpoint/2010/main" val="279030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7CC6C31-4F4F-42F5-9F34-C59126534EF7}" type="datetimeFigureOut">
              <a:rPr kumimoji="1" lang="ja-JP" altLang="en-US" smtClean="0"/>
              <a:t>2019/3/8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BC0CCFC-B12B-469D-917C-D31300832805}" type="slidenum">
              <a:rPr kumimoji="1" lang="ja-JP" altLang="en-US" smtClean="0"/>
              <a:t>‹#›</a:t>
            </a:fld>
            <a:endParaRPr kumimoji="1" lang="ja-JP" altLang="en-US"/>
          </a:p>
        </p:txBody>
      </p:sp>
    </p:spTree>
    <p:extLst>
      <p:ext uri="{BB962C8B-B14F-4D97-AF65-F5344CB8AC3E}">
        <p14:creationId xmlns:p14="http://schemas.microsoft.com/office/powerpoint/2010/main" val="277205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7CC6C31-4F4F-42F5-9F34-C59126534EF7}" type="datetimeFigureOut">
              <a:rPr kumimoji="1" lang="ja-JP" altLang="en-US" smtClean="0"/>
              <a:t>2019/3/8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BC0CCFC-B12B-469D-917C-D31300832805}" type="slidenum">
              <a:rPr kumimoji="1" lang="ja-JP" altLang="en-US" smtClean="0"/>
              <a:t>‹#›</a:t>
            </a:fld>
            <a:endParaRPr kumimoji="1" lang="ja-JP" altLang="en-US"/>
          </a:p>
        </p:txBody>
      </p:sp>
    </p:spTree>
    <p:extLst>
      <p:ext uri="{BB962C8B-B14F-4D97-AF65-F5344CB8AC3E}">
        <p14:creationId xmlns:p14="http://schemas.microsoft.com/office/powerpoint/2010/main" val="338301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7CC6C31-4F4F-42F5-9F34-C59126534EF7}" type="datetimeFigureOut">
              <a:rPr kumimoji="1" lang="ja-JP" altLang="en-US" smtClean="0"/>
              <a:t>2019/3/8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BC0CCFC-B12B-469D-917C-D31300832805}" type="slidenum">
              <a:rPr kumimoji="1" lang="ja-JP" altLang="en-US" smtClean="0"/>
              <a:t>‹#›</a:t>
            </a:fld>
            <a:endParaRPr kumimoji="1" lang="ja-JP" altLang="en-US"/>
          </a:p>
        </p:txBody>
      </p:sp>
    </p:spTree>
    <p:extLst>
      <p:ext uri="{BB962C8B-B14F-4D97-AF65-F5344CB8AC3E}">
        <p14:creationId xmlns:p14="http://schemas.microsoft.com/office/powerpoint/2010/main" val="565902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7CC6C31-4F4F-42F5-9F34-C59126534EF7}" type="datetimeFigureOut">
              <a:rPr kumimoji="1" lang="ja-JP" altLang="en-US" smtClean="0"/>
              <a:t>2019/3/8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BC0CCFC-B12B-469D-917C-D31300832805}" type="slidenum">
              <a:rPr kumimoji="1" lang="ja-JP" altLang="en-US" smtClean="0"/>
              <a:t>‹#›</a:t>
            </a:fld>
            <a:endParaRPr kumimoji="1" lang="ja-JP" altLang="en-US"/>
          </a:p>
        </p:txBody>
      </p:sp>
    </p:spTree>
    <p:extLst>
      <p:ext uri="{BB962C8B-B14F-4D97-AF65-F5344CB8AC3E}">
        <p14:creationId xmlns:p14="http://schemas.microsoft.com/office/powerpoint/2010/main" val="1098654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CC6C31-4F4F-42F5-9F34-C59126534EF7}" type="datetimeFigureOut">
              <a:rPr kumimoji="1" lang="ja-JP" altLang="en-US" smtClean="0"/>
              <a:t>2019/3/8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C0CCFC-B12B-469D-917C-D31300832805}" type="slidenum">
              <a:rPr kumimoji="1" lang="ja-JP" altLang="en-US" smtClean="0"/>
              <a:t>‹#›</a:t>
            </a:fld>
            <a:endParaRPr kumimoji="1" lang="ja-JP" altLang="en-US"/>
          </a:p>
        </p:txBody>
      </p:sp>
    </p:spTree>
    <p:extLst>
      <p:ext uri="{BB962C8B-B14F-4D97-AF65-F5344CB8AC3E}">
        <p14:creationId xmlns:p14="http://schemas.microsoft.com/office/powerpoint/2010/main" val="34815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6784" y="2451749"/>
            <a:ext cx="8383789" cy="1080120"/>
          </a:xfrm>
          <a:prstGeom prst="rect">
            <a:avLst/>
          </a:prstGeom>
        </p:spPr>
        <p:style>
          <a:lnRef idx="0">
            <a:schemeClr val="accent1"/>
          </a:lnRef>
          <a:fillRef idx="3">
            <a:schemeClr val="accent1"/>
          </a:fillRef>
          <a:effectRef idx="3">
            <a:schemeClr val="accent1"/>
          </a:effectRef>
          <a:fontRef idx="minor">
            <a:schemeClr val="lt1"/>
          </a:fontRef>
        </p:style>
        <p:txBody>
          <a:bodyPr lIns="65306" tIns="32653" rIns="65306" bIns="32653" rtlCol="0" anchor="ctr"/>
          <a:lstStyle/>
          <a:p>
            <a:pPr algn="ctr"/>
            <a:endParaRPr kumimoji="1" lang="ja-JP" altLang="en-US"/>
          </a:p>
        </p:txBody>
      </p:sp>
      <p:sp>
        <p:nvSpPr>
          <p:cNvPr id="2" name="タイトル 1"/>
          <p:cNvSpPr>
            <a:spLocks noGrp="1"/>
          </p:cNvSpPr>
          <p:nvPr>
            <p:ph type="title"/>
          </p:nvPr>
        </p:nvSpPr>
        <p:spPr>
          <a:xfrm>
            <a:off x="446856" y="2430016"/>
            <a:ext cx="8229600" cy="1143000"/>
          </a:xfrm>
        </p:spPr>
        <p:txBody>
          <a:bodyPr>
            <a:normAutofit/>
          </a:bodyPr>
          <a:lstStyle/>
          <a:p>
            <a:r>
              <a:rPr lang="ja-JP" altLang="en-US" sz="4300" b="1" dirty="0">
                <a:solidFill>
                  <a:schemeClr val="bg1"/>
                </a:solidFill>
              </a:rPr>
              <a:t>平成</a:t>
            </a:r>
            <a:r>
              <a:rPr lang="en-US" altLang="ja-JP" sz="4300" b="1" dirty="0">
                <a:solidFill>
                  <a:schemeClr val="bg1"/>
                </a:solidFill>
              </a:rPr>
              <a:t>28</a:t>
            </a:r>
            <a:r>
              <a:rPr lang="ja-JP" altLang="en-US" sz="4300" b="1" dirty="0">
                <a:solidFill>
                  <a:schemeClr val="bg1"/>
                </a:solidFill>
              </a:rPr>
              <a:t>年度　事業実施報告</a:t>
            </a:r>
          </a:p>
        </p:txBody>
      </p:sp>
      <p:sp>
        <p:nvSpPr>
          <p:cNvPr id="3" name="正方形/長方形 2"/>
          <p:cNvSpPr/>
          <p:nvPr/>
        </p:nvSpPr>
        <p:spPr>
          <a:xfrm>
            <a:off x="7236296" y="698150"/>
            <a:ext cx="1296144"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smtClean="0"/>
              <a:t>資料１</a:t>
            </a:r>
            <a:endParaRPr kumimoji="1" lang="ja-JP" altLang="en-US" sz="2400" b="1" dirty="0"/>
          </a:p>
        </p:txBody>
      </p:sp>
    </p:spTree>
    <p:extLst>
      <p:ext uri="{BB962C8B-B14F-4D97-AF65-F5344CB8AC3E}">
        <p14:creationId xmlns:p14="http://schemas.microsoft.com/office/powerpoint/2010/main" val="1438202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4"/>
          <p:cNvSpPr>
            <a:spLocks noGrp="1"/>
          </p:cNvSpPr>
          <p:nvPr>
            <p:ph type="sldNum" sz="quarter" idx="12"/>
          </p:nvPr>
        </p:nvSpPr>
        <p:spPr>
          <a:xfrm>
            <a:off x="7067486" y="6463623"/>
            <a:ext cx="2133600" cy="365125"/>
          </a:xfrm>
        </p:spPr>
        <p:txBody>
          <a:bodyPr/>
          <a:lstStyle/>
          <a:p>
            <a:fld id="{8159DC74-970D-4DF8-B9D4-640D883DB434}" type="slidenum">
              <a:rPr lang="ja-JP" altLang="en-US" sz="2000" b="1">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a:t>
            </a:fld>
            <a:endParaRPr lang="ja-JP" altLang="en-US" sz="2000" b="1">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タイトル 1"/>
          <p:cNvSpPr txBox="1">
            <a:spLocks/>
          </p:cNvSpPr>
          <p:nvPr/>
        </p:nvSpPr>
        <p:spPr>
          <a:xfrm>
            <a:off x="0" y="364822"/>
            <a:ext cx="9144000" cy="412591"/>
          </a:xfrm>
          <a:prstGeom prst="rect">
            <a:avLst/>
          </a:prstGeom>
          <a:solidFill>
            <a:schemeClr val="tx1"/>
          </a:solidFill>
        </p:spPr>
        <p:txBody>
          <a:bodyPr vert="horz" lIns="91429" tIns="45715" rIns="91429" bIns="45715" rtlCol="0" anchor="ctr">
            <a:norm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目次</a:t>
            </a:r>
          </a:p>
        </p:txBody>
      </p:sp>
      <p:graphicFrame>
        <p:nvGraphicFramePr>
          <p:cNvPr id="11" name="表 10"/>
          <p:cNvGraphicFramePr>
            <a:graphicFrameLocks noGrp="1"/>
          </p:cNvGraphicFramePr>
          <p:nvPr>
            <p:extLst>
              <p:ext uri="{D42A27DB-BD31-4B8C-83A1-F6EECF244321}">
                <p14:modId xmlns:p14="http://schemas.microsoft.com/office/powerpoint/2010/main" val="1987102595"/>
              </p:ext>
            </p:extLst>
          </p:nvPr>
        </p:nvGraphicFramePr>
        <p:xfrm>
          <a:off x="688711" y="1556793"/>
          <a:ext cx="7766577" cy="4573709"/>
        </p:xfrm>
        <a:graphic>
          <a:graphicData uri="http://schemas.openxmlformats.org/drawingml/2006/table">
            <a:tbl>
              <a:tblPr firstRow="1" bandRow="1">
                <a:tableStyleId>{2D5ABB26-0587-4C30-8999-92F81FD0307C}</a:tableStyleId>
              </a:tblPr>
              <a:tblGrid>
                <a:gridCol w="7766577">
                  <a:extLst>
                    <a:ext uri="{9D8B030D-6E8A-4147-A177-3AD203B41FA5}">
                      <a16:colId xmlns:a16="http://schemas.microsoft.com/office/drawing/2014/main" val="20000"/>
                    </a:ext>
                  </a:extLst>
                </a:gridCol>
              </a:tblGrid>
              <a:tr h="728086">
                <a:tc>
                  <a:txBody>
                    <a:bodyPr/>
                    <a:lstStyle/>
                    <a:p>
                      <a:pPr algn="l"/>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zh-TW" altLang="en-US" sz="2000" b="1" dirty="0" smtClean="0">
                          <a:latin typeface="Meiryo UI" panose="020B0604030504040204" pitchFamily="50" charset="-128"/>
                          <a:ea typeface="Meiryo UI" panose="020B0604030504040204" pitchFamily="50" charset="-128"/>
                          <a:cs typeface="Meiryo UI" panose="020B0604030504040204" pitchFamily="50" charset="-128"/>
                        </a:rPr>
                        <a:t>大阪人材確保推進会議　発足式</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P.</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sz="2000" b="1" i="0"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tc>
                <a:extLst>
                  <a:ext uri="{0D108BD9-81ED-4DB2-BD59-A6C34878D82A}">
                    <a16:rowId xmlns:a16="http://schemas.microsoft.com/office/drawing/2014/main" val="10000"/>
                  </a:ext>
                </a:extLst>
              </a:tr>
              <a:tr h="752103">
                <a:tc>
                  <a:txBody>
                    <a:bodyPr/>
                    <a:lstStyle/>
                    <a:p>
                      <a:pPr algn="l"/>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○企業向け○　広報　・・・</a:t>
                      </a:r>
                      <a:r>
                        <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P.4</a:t>
                      </a:r>
                      <a:endParaRPr kumimoji="1" lang="en-US" altLang="ja-JP" sz="2000" b="1" baseline="0" dirty="0" smtClean="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tc>
                <a:extLst>
                  <a:ext uri="{0D108BD9-81ED-4DB2-BD59-A6C34878D82A}">
                    <a16:rowId xmlns:a16="http://schemas.microsoft.com/office/drawing/2014/main" val="10001"/>
                  </a:ext>
                </a:extLst>
              </a:tr>
              <a:tr h="752103">
                <a:tc>
                  <a:txBody>
                    <a:bodyPr/>
                    <a:lstStyle/>
                    <a:p>
                      <a:pPr algn="l"/>
                      <a:r>
                        <a:rPr kumimoji="1" lang="ja-JP" altLang="en-US" sz="2000" b="1"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○企業向け○　</a:t>
                      </a:r>
                      <a:r>
                        <a:rPr kumimoji="1" lang="ja-JP" altLang="en-US" sz="2000" b="1" baseline="0" dirty="0" smtClean="0">
                          <a:latin typeface="Meiryo UI" panose="020B0604030504040204" pitchFamily="50" charset="-128"/>
                          <a:ea typeface="Meiryo UI" panose="020B0604030504040204" pitchFamily="50" charset="-128"/>
                          <a:cs typeface="Meiryo UI" panose="020B0604030504040204" pitchFamily="50" charset="-128"/>
                        </a:rPr>
                        <a:t>職場改善　・・・</a:t>
                      </a:r>
                      <a:r>
                        <a:rPr kumimoji="1" lang="en-US" altLang="ja-JP" sz="2000" b="1" baseline="0" dirty="0" smtClean="0">
                          <a:latin typeface="Meiryo UI" panose="020B0604030504040204" pitchFamily="50" charset="-128"/>
                          <a:ea typeface="Meiryo UI" panose="020B0604030504040204" pitchFamily="50" charset="-128"/>
                          <a:cs typeface="Meiryo UI" panose="020B0604030504040204" pitchFamily="50" charset="-128"/>
                        </a:rPr>
                        <a:t>P.5</a:t>
                      </a:r>
                    </a:p>
                  </a:txBody>
                  <a:tcPr marL="65314" marR="65314" marT="32657" marB="32657" anchor="ctr"/>
                </a:tc>
                <a:extLst>
                  <a:ext uri="{0D108BD9-81ED-4DB2-BD59-A6C34878D82A}">
                    <a16:rowId xmlns:a16="http://schemas.microsoft.com/office/drawing/2014/main" val="10002"/>
                  </a:ext>
                </a:extLst>
              </a:tr>
              <a:tr h="14801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1"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○求職者向け○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業界魅力発信　・・・</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P.6</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平成２８年度　その他の主な事業　・・・</a:t>
                      </a:r>
                      <a:r>
                        <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P.7</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大阪人材確保推進会議　平成</a:t>
                      </a:r>
                      <a:r>
                        <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年度事業実施報告　・・・</a:t>
                      </a:r>
                      <a:r>
                        <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P.8</a:t>
                      </a:r>
                      <a:endPar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tc>
                <a:extLst>
                  <a:ext uri="{0D108BD9-81ED-4DB2-BD59-A6C34878D82A}">
                    <a16:rowId xmlns:a16="http://schemas.microsoft.com/office/drawing/2014/main" val="10003"/>
                  </a:ext>
                </a:extLst>
              </a:tr>
              <a:tr h="7521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89271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364822"/>
            <a:ext cx="9144000" cy="412591"/>
          </a:xfrm>
          <a:prstGeom prst="rect">
            <a:avLst/>
          </a:prstGeom>
          <a:solidFill>
            <a:schemeClr val="tx1"/>
          </a:solidFill>
        </p:spPr>
        <p:txBody>
          <a:bodyPr vert="horz" lIns="91429" tIns="45715" rIns="91429" bIns="45715" rtlCol="0" anchor="ctr">
            <a:norm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大阪人材確保推進会議　発足式</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003"/>
          <a:stretch/>
        </p:blipFill>
        <p:spPr bwMode="auto">
          <a:xfrm>
            <a:off x="2284868" y="1288330"/>
            <a:ext cx="4087332" cy="5309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正方形/長方形 11"/>
          <p:cNvSpPr/>
          <p:nvPr/>
        </p:nvSpPr>
        <p:spPr>
          <a:xfrm>
            <a:off x="2195736" y="847265"/>
            <a:ext cx="1402546" cy="432048"/>
          </a:xfrm>
          <a:prstGeom prst="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行動宣言</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4"/>
          <p:cNvSpPr>
            <a:spLocks noGrp="1"/>
          </p:cNvSpPr>
          <p:nvPr>
            <p:ph type="sldNum" sz="quarter" idx="12"/>
          </p:nvPr>
        </p:nvSpPr>
        <p:spPr>
          <a:xfrm>
            <a:off x="6193472" y="6346825"/>
            <a:ext cx="2987040" cy="511175"/>
          </a:xfrm>
        </p:spPr>
        <p:txBody>
          <a:bodyPr/>
          <a:lstStyle/>
          <a:p>
            <a:fld id="{8159DC74-970D-4DF8-B9D4-640D883DB434}" type="slidenum">
              <a:rPr kumimoji="1" lang="ja-JP" altLang="en-US" sz="2000" b="1"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a:t>
            </a:fld>
            <a:endPar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6046554" y="6309320"/>
            <a:ext cx="2773918" cy="523220"/>
          </a:xfrm>
          <a:prstGeom prst="rect">
            <a:avLst/>
          </a:prstGeom>
          <a:noFill/>
        </p:spPr>
        <p:txBody>
          <a:bodyPr wrap="squar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りそなグループ大阪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本社にて開催</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44044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364822"/>
            <a:ext cx="9144000" cy="412591"/>
          </a:xfrm>
          <a:prstGeom prst="rect">
            <a:avLst/>
          </a:prstGeom>
          <a:solidFill>
            <a:schemeClr val="tx1"/>
          </a:solidFill>
        </p:spPr>
        <p:txBody>
          <a:bodyPr vert="horz" lIns="91429" tIns="45715" rIns="91429" bIns="45715" rtlCol="0" anchor="ctr">
            <a:norm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○企業向け○　広報</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35496" y="3430160"/>
            <a:ext cx="4539424" cy="646331"/>
          </a:xfrm>
          <a:prstGeom prst="rect">
            <a:avLst/>
          </a:prstGeom>
          <a:noFill/>
        </p:spPr>
        <p:txBody>
          <a:bodyPr wrap="square" rtlCol="0">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“人材確保のための</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女性、若者向け広報術”</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25095" y="4069521"/>
            <a:ext cx="4690921" cy="830997"/>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ドキの女性・若者に対しての広報術についての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セミナーを実施。</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99.996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％の情報はスルーされる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が、「友人、知人」からの情報はキャッチされ、拡散。</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144968" y="5077633"/>
            <a:ext cx="4571048" cy="1015663"/>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実績</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参加者：</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82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「参考となる知識、ノウハウが増えた」「取組みが参考になった」</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など、ほとんどの方に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有益</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な情報を提供できた</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descr="\\Sd20b\lib\★女性就業推進グループ\13 イベント\290210_ウーマンブリッジOSAKA\13_イベント報告\写真\企業向けセミナー\ヤフー\DSCN089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2920" y="1196752"/>
            <a:ext cx="2406673" cy="180528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d20b\lib\★女性就業推進グループ\13 イベント\290210_ウーマンブリッジOSAKA\13_イベント報告\写真\企業向けセミナー\ヤフー\DSCN089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011" t="29338" r="19469" b="11513"/>
          <a:stretch/>
        </p:blipFill>
        <p:spPr bwMode="auto">
          <a:xfrm>
            <a:off x="168085" y="847390"/>
            <a:ext cx="1488560" cy="1933910"/>
          </a:xfrm>
          <a:prstGeom prst="rect">
            <a:avLst/>
          </a:prstGeom>
          <a:noFill/>
          <a:extLst>
            <a:ext uri="{909E8E84-426E-40DD-AFC4-6F175D3DCCD1}">
              <a14:hiddenFill xmlns:a14="http://schemas.microsoft.com/office/drawing/2010/main">
                <a:solidFill>
                  <a:srgbClr val="FFFFFF"/>
                </a:solidFill>
              </a14:hiddenFill>
            </a:ext>
          </a:extLst>
        </p:spPr>
      </p:pic>
      <p:sp>
        <p:nvSpPr>
          <p:cNvPr id="17" name="正方形/長方形 16"/>
          <p:cNvSpPr/>
          <p:nvPr/>
        </p:nvSpPr>
        <p:spPr>
          <a:xfrm>
            <a:off x="179512" y="3429000"/>
            <a:ext cx="4320480" cy="3240360"/>
          </a:xfrm>
          <a:prstGeom prst="rect">
            <a:avLst/>
          </a:prstGeom>
          <a:noFill/>
          <a:ln w="19050" cmpd="dbl">
            <a:solidFill>
              <a:schemeClr val="bg1">
                <a:lumMod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4788024" y="3429000"/>
            <a:ext cx="4176464" cy="3240360"/>
          </a:xfrm>
          <a:prstGeom prst="rect">
            <a:avLst/>
          </a:prstGeom>
          <a:noFill/>
          <a:ln w="19050" cmpd="dbl">
            <a:solidFill>
              <a:schemeClr val="bg1">
                <a:lumMod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Picture 2" descr="D:\konyaD\My Documents\My Pictures\ロゴ\tirash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948999"/>
            <a:ext cx="1701136" cy="219960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2" name="テキスト ボックス 21"/>
          <p:cNvSpPr txBox="1"/>
          <p:nvPr/>
        </p:nvSpPr>
        <p:spPr>
          <a:xfrm>
            <a:off x="4860032" y="3523654"/>
            <a:ext cx="4032448" cy="369332"/>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“魅力発信・広報力強化シンポジウム”</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4726416" y="4069521"/>
            <a:ext cx="4345575" cy="830997"/>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攻めの広報と常に新しいことに取組む姿勢の</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大切さを伝授。情報は「発信」して満足する</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のではなく、いかに「着信」させるかが重要。</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1619672" y="1196752"/>
            <a:ext cx="1705214" cy="432048"/>
          </a:xfrm>
          <a:prstGeom prst="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セミナー風景</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2195736" y="6165304"/>
            <a:ext cx="2187296" cy="523220"/>
          </a:xfrm>
          <a:prstGeom prst="rect">
            <a:avLst/>
          </a:prstGeom>
          <a:noFill/>
        </p:spPr>
        <p:txBody>
          <a:bodyPr wrap="squar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エル・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おおさかにて開催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400" dirty="0"/>
          </a:p>
        </p:txBody>
      </p:sp>
      <p:sp>
        <p:nvSpPr>
          <p:cNvPr id="27" name="テキスト ボックス 26"/>
          <p:cNvSpPr txBox="1"/>
          <p:nvPr/>
        </p:nvSpPr>
        <p:spPr>
          <a:xfrm>
            <a:off x="6777192" y="6146140"/>
            <a:ext cx="2187296" cy="523220"/>
          </a:xfrm>
          <a:prstGeom prst="rect">
            <a:avLst/>
          </a:prstGeom>
          <a:noFill/>
        </p:spPr>
        <p:txBody>
          <a:bodyPr wrap="squar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エル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・おおさかにて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開催　</a:t>
            </a:r>
            <a:endParaRPr kumimoji="1" lang="ja-JP" altLang="en-US" sz="1400" dirty="0"/>
          </a:p>
        </p:txBody>
      </p:sp>
      <p:sp>
        <p:nvSpPr>
          <p:cNvPr id="28" name="スライド番号プレースホルダー 4"/>
          <p:cNvSpPr>
            <a:spLocks noGrp="1"/>
          </p:cNvSpPr>
          <p:nvPr>
            <p:ph type="sldNum" sz="quarter" idx="12"/>
          </p:nvPr>
        </p:nvSpPr>
        <p:spPr>
          <a:xfrm>
            <a:off x="7067486" y="6463623"/>
            <a:ext cx="2133600" cy="365125"/>
          </a:xfrm>
        </p:spPr>
        <p:txBody>
          <a:bodyPr/>
          <a:lstStyle/>
          <a:p>
            <a:fld id="{8159DC74-970D-4DF8-B9D4-640D883DB434}" type="slidenum">
              <a:rPr lang="ja-JP" altLang="en-US" sz="2000" b="1">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4</a:t>
            </a:fld>
            <a:endPar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4798424" y="4974847"/>
            <a:ext cx="4598111" cy="1046440"/>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実績</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参加者：</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82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「大変参考になった」「参考になった」がほぼ</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％という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高い評価を得た</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6948264" y="2011487"/>
            <a:ext cx="2376264" cy="769441"/>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講師：</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近畿大学</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世耕広報</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部長</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（当時）</a:t>
            </a:r>
            <a:endParaRPr kumimoji="1" lang="ja-JP" altLang="en-US" sz="1200" dirty="0"/>
          </a:p>
        </p:txBody>
      </p:sp>
      <p:sp>
        <p:nvSpPr>
          <p:cNvPr id="5" name="テキスト ボックス 4"/>
          <p:cNvSpPr txBox="1"/>
          <p:nvPr/>
        </p:nvSpPr>
        <p:spPr>
          <a:xfrm>
            <a:off x="-1" y="2816789"/>
            <a:ext cx="1656645" cy="584775"/>
          </a:xfrm>
          <a:prstGeom prst="rect">
            <a:avLst/>
          </a:prstGeom>
          <a:noFill/>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ヤフー</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株式会社</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紀ノ定様</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82626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364822"/>
            <a:ext cx="9144000" cy="412591"/>
          </a:xfrm>
          <a:prstGeom prst="rect">
            <a:avLst/>
          </a:prstGeom>
          <a:solidFill>
            <a:schemeClr val="tx1"/>
          </a:solidFill>
        </p:spPr>
        <p:txBody>
          <a:bodyPr vert="horz" lIns="91429" tIns="45715" rIns="91429" bIns="45715" rtlCol="0" anchor="ctr">
            <a:norm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○企業向け○　職場改善</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4788024" y="1340768"/>
            <a:ext cx="4176464" cy="5112568"/>
          </a:xfrm>
          <a:prstGeom prst="rect">
            <a:avLst/>
          </a:prstGeom>
          <a:noFill/>
          <a:ln w="19050" cmpd="dbl">
            <a:solidFill>
              <a:schemeClr val="bg1">
                <a:lumMod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499992" y="1484784"/>
            <a:ext cx="4536504" cy="646331"/>
          </a:xfrm>
          <a:prstGeom prst="rect">
            <a:avLst/>
          </a:prstGeom>
          <a:noFill/>
        </p:spPr>
        <p:txBody>
          <a:bodyPr wrap="square" rtlCol="0">
            <a:spAutoFit/>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職場環境改善に向けた</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セミナー</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&amp;</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相談会”</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4932040" y="2278444"/>
            <a:ext cx="4032448" cy="2062103"/>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女性や若者が「働きやすい・働き続けられる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職場環境の整備」に関するセミナー・相談会を開催</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～セミナー内容～</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・基調講演「働き続けられる職場環境づくり」</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・企業の取組事例の発表（</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社）</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・職場環境改善に向けた助成金制度の説明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4940584" y="4283223"/>
            <a:ext cx="4032448" cy="830997"/>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実績</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セミナー参加者：</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80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相談会参加者：</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124744"/>
            <a:ext cx="4278762" cy="1769904"/>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987" y="3198778"/>
            <a:ext cx="1598717" cy="147527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582452" y="3284984"/>
            <a:ext cx="1458816" cy="144451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6"/>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386022" y="5093236"/>
            <a:ext cx="1613066" cy="13601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テキスト ボックス 16"/>
          <p:cNvSpPr txBox="1"/>
          <p:nvPr/>
        </p:nvSpPr>
        <p:spPr>
          <a:xfrm>
            <a:off x="2267744" y="4581128"/>
            <a:ext cx="2088032" cy="307777"/>
          </a:xfrm>
          <a:prstGeom prst="rect">
            <a:avLst/>
          </a:prstGeom>
          <a:solidFill>
            <a:schemeClr val="bg1">
              <a:lumMod val="95000"/>
            </a:schemeClr>
          </a:solidFill>
          <a:ln>
            <a:noFill/>
          </a:ln>
        </p:spPr>
        <p:txBody>
          <a:bodyPr wrap="square" rtlCol="0">
            <a:spAutoFit/>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コーナン建設株式会社　様</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179712" y="4437112"/>
            <a:ext cx="1800000" cy="523220"/>
          </a:xfrm>
          <a:prstGeom prst="rect">
            <a:avLst/>
          </a:prstGeom>
          <a:solidFill>
            <a:schemeClr val="bg1">
              <a:lumMod val="95000"/>
            </a:schemeClr>
          </a:solidFill>
          <a:ln>
            <a:noFill/>
          </a:ln>
        </p:spPr>
        <p:txBody>
          <a:bodyPr wrap="square" rtlCol="0">
            <a:sp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社会保険労務士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八木裕之 氏</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スライド番号プレースホルダー 4"/>
          <p:cNvSpPr>
            <a:spLocks noGrp="1"/>
          </p:cNvSpPr>
          <p:nvPr>
            <p:ph type="sldNum" sz="quarter" idx="12"/>
          </p:nvPr>
        </p:nvSpPr>
        <p:spPr>
          <a:xfrm>
            <a:off x="7067486" y="6463623"/>
            <a:ext cx="2133600" cy="365125"/>
          </a:xfrm>
        </p:spPr>
        <p:txBody>
          <a:bodyPr/>
          <a:lstStyle/>
          <a:p>
            <a:fld id="{8159DC74-970D-4DF8-B9D4-640D883DB434}" type="slidenum">
              <a:rPr lang="ja-JP" altLang="en-US" sz="2000" b="1">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5</a:t>
            </a:fld>
            <a:endParaRPr lang="ja-JP" altLang="en-US" sz="2000" b="1">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6777192" y="5949280"/>
            <a:ext cx="2187296" cy="523220"/>
          </a:xfrm>
          <a:prstGeom prst="rect">
            <a:avLst/>
          </a:prstGeom>
          <a:noFill/>
        </p:spPr>
        <p:txBody>
          <a:bodyPr wrap="squar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エル・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おおさかにて開催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1331840" y="6361583"/>
            <a:ext cx="1800000" cy="307777"/>
          </a:xfrm>
          <a:prstGeom prst="rect">
            <a:avLst/>
          </a:prstGeom>
          <a:solidFill>
            <a:schemeClr val="bg1">
              <a:lumMod val="95000"/>
            </a:schemeClr>
          </a:solidFill>
          <a:ln>
            <a:noFill/>
          </a:ln>
        </p:spPr>
        <p:txBody>
          <a:bodyPr wrap="square" rtlCol="0">
            <a:spAutoFit/>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株式会社サラヤ　様</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35496" y="856257"/>
            <a:ext cx="1705214" cy="432048"/>
          </a:xfrm>
          <a:prstGeom prst="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セミナー風景</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4966749" y="5093236"/>
            <a:ext cx="4032448" cy="830997"/>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セミナー</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参加者からは「大変役立つ」「役立つ」がほぼ</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％、相談会参加者からは「大変役立つ」が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％という高い評価を得た。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4662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364822"/>
            <a:ext cx="9144000" cy="412591"/>
          </a:xfrm>
          <a:prstGeom prst="rect">
            <a:avLst/>
          </a:prstGeom>
          <a:solidFill>
            <a:schemeClr val="tx1"/>
          </a:solidFill>
        </p:spPr>
        <p:txBody>
          <a:bodyPr vert="horz" lIns="91429" tIns="45715" rIns="91429" bIns="45715" rtlCol="0" anchor="ctr">
            <a:norm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○求職者向け○　業界魅力発信</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4"/>
          <p:cNvSpPr>
            <a:spLocks noGrp="1"/>
          </p:cNvSpPr>
          <p:nvPr>
            <p:ph type="sldNum" sz="quarter" idx="12"/>
          </p:nvPr>
        </p:nvSpPr>
        <p:spPr>
          <a:xfrm>
            <a:off x="7067486" y="6463623"/>
            <a:ext cx="2133600" cy="365125"/>
          </a:xfrm>
        </p:spPr>
        <p:txBody>
          <a:bodyPr/>
          <a:lstStyle/>
          <a:p>
            <a:fld id="{8159DC74-970D-4DF8-B9D4-640D883DB434}" type="slidenum">
              <a:rPr lang="ja-JP" altLang="en-US" sz="2000" b="1">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6</a:t>
            </a:fld>
            <a:endParaRPr lang="ja-JP" altLang="en-US" sz="2000" b="1">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4788024" y="980728"/>
            <a:ext cx="4176464" cy="5472608"/>
          </a:xfrm>
          <a:prstGeom prst="rect">
            <a:avLst/>
          </a:prstGeom>
          <a:noFill/>
          <a:ln w="19050" cmpd="dbl">
            <a:solidFill>
              <a:schemeClr val="bg1">
                <a:lumMod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834458" y="1052736"/>
            <a:ext cx="4032448" cy="615553"/>
          </a:xfrm>
          <a:prstGeom prst="rect">
            <a:avLst/>
          </a:prstGeom>
          <a:noFill/>
        </p:spPr>
        <p:txBody>
          <a:bodyPr wrap="square" rtlCol="0">
            <a:spAutoFit/>
          </a:bodyP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製造・運輸・建設業界の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「内定一直線</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」プログラム”</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4716016" y="4149080"/>
            <a:ext cx="4357779" cy="1969770"/>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実績</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総計参加者：</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214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業種への職種志向転換者数：</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（うち大学生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当初</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業界を希望していなかった</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93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名のうち、半数以上</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業界に誘導。大学生においては、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名中</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名と</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以上の誘導に成功。</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6444208" y="5949280"/>
            <a:ext cx="2520280" cy="523220"/>
          </a:xfrm>
          <a:prstGeom prst="rect">
            <a:avLst/>
          </a:prstGeom>
          <a:noFill/>
        </p:spPr>
        <p:txBody>
          <a:bodyPr wrap="squar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OSAKA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しごと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フィールドにて開催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400" dirty="0"/>
          </a:p>
        </p:txBody>
      </p:sp>
      <p:pic>
        <p:nvPicPr>
          <p:cNvPr id="19" name="Picture 4" descr="\\localhost\LIB\企業支援G\22地方創生交付金事業\F001　働き方改革推進事業\H28\報告用画像\IMG_234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10" y="4978400"/>
            <a:ext cx="1374442" cy="103422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localhost\LIB\企業支援G\22地方創生交付金事業\F001　働き方改革推進事業\H28\求職者支援\セミナー関連\2.17　DIY\当日風景\IMG_209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3038" y="4977307"/>
            <a:ext cx="1468962" cy="1045743"/>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ボックス 26"/>
          <p:cNvSpPr txBox="1"/>
          <p:nvPr/>
        </p:nvSpPr>
        <p:spPr>
          <a:xfrm>
            <a:off x="54511" y="6093296"/>
            <a:ext cx="1374442" cy="461665"/>
          </a:xfrm>
          <a:prstGeom prst="rect">
            <a:avLst/>
          </a:prstGeom>
          <a:solidFill>
            <a:schemeClr val="bg1">
              <a:lumMod val="75000"/>
            </a:schemeClr>
          </a:solidFill>
          <a:ln>
            <a:noFill/>
          </a:ln>
          <a:scene3d>
            <a:camera prst="orthographicFront"/>
            <a:lightRig rig="threePt" dir="t"/>
          </a:scene3d>
          <a:sp3d>
            <a:bevelT/>
          </a:sp3d>
        </p:spPr>
        <p:txBody>
          <a:bodyPr wrap="square" rtlCol="0">
            <a:spAutoFit/>
          </a:bodyPr>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セミナー</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（製造編）</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2987576" y="6093296"/>
            <a:ext cx="1728440" cy="461665"/>
          </a:xfrm>
          <a:prstGeom prst="rect">
            <a:avLst/>
          </a:prstGeom>
          <a:solidFill>
            <a:schemeClr val="bg1">
              <a:lumMod val="75000"/>
            </a:schemeClr>
          </a:solidFill>
          <a:ln>
            <a:noFill/>
          </a:ln>
          <a:scene3d>
            <a:camera prst="orthographicFront"/>
            <a:lightRig rig="threePt" dir="t"/>
          </a:scene3d>
          <a:sp3d>
            <a:bevelT/>
          </a:sp3d>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作業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体験</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ワークショップ（建設編）</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071" y="887174"/>
            <a:ext cx="3140157" cy="3837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rot="5400000">
            <a:off x="4833901" y="3295588"/>
            <a:ext cx="360040" cy="307777"/>
          </a:xfrm>
          <a:prstGeom prst="rect">
            <a:avLst/>
          </a:prstGeom>
          <a:noFill/>
        </p:spPr>
        <p:txBody>
          <a:bodyPr wrap="square" rtlCol="0">
            <a:spAutoFit/>
          </a:bodyPr>
          <a:lstStyle/>
          <a:p>
            <a:r>
              <a:rPr kumimoji="1" lang="ja-JP" altLang="en-US" sz="1400" dirty="0" smtClean="0"/>
              <a:t>▲</a:t>
            </a:r>
            <a:endParaRPr kumimoji="1" lang="ja-JP" altLang="en-US" sz="1400" dirty="0"/>
          </a:p>
        </p:txBody>
      </p:sp>
      <p:sp>
        <p:nvSpPr>
          <p:cNvPr id="24" name="テキスト ボックス 23"/>
          <p:cNvSpPr txBox="1"/>
          <p:nvPr/>
        </p:nvSpPr>
        <p:spPr>
          <a:xfrm>
            <a:off x="5043431" y="3284984"/>
            <a:ext cx="4104456"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業界の“自分に合ったしごと見つけ方セミナー”</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4860031" y="2996952"/>
            <a:ext cx="2122941" cy="247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～プログラム</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例～</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rot="5400000">
            <a:off x="4833901" y="3726049"/>
            <a:ext cx="360040" cy="307777"/>
          </a:xfrm>
          <a:prstGeom prst="rect">
            <a:avLst/>
          </a:prstGeom>
          <a:noFill/>
        </p:spPr>
        <p:txBody>
          <a:bodyPr wrap="square" rtlCol="0">
            <a:spAutoFit/>
          </a:bodyPr>
          <a:lstStyle/>
          <a:p>
            <a:r>
              <a:rPr kumimoji="1" lang="ja-JP" altLang="en-US" sz="1400" dirty="0" smtClean="0"/>
              <a:t>▲</a:t>
            </a:r>
            <a:endParaRPr kumimoji="1" lang="ja-JP" altLang="en-US" sz="1400" dirty="0"/>
          </a:p>
        </p:txBody>
      </p:sp>
      <p:sp>
        <p:nvSpPr>
          <p:cNvPr id="35" name="テキスト ボックス 34"/>
          <p:cNvSpPr txBox="1"/>
          <p:nvPr/>
        </p:nvSpPr>
        <p:spPr>
          <a:xfrm>
            <a:off x="5043431" y="3721404"/>
            <a:ext cx="3600400"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“作業体験ワークショップ”</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4904995" y="1805915"/>
            <a:ext cx="4032448" cy="830997"/>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「業界自らのお仕事説明による職種志向の拡大」と「体験会」や「交流会」を組み合わせた、職種志向転換のための新たなモデルづくりに挑戦。</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Picture 6" descr="\\localhost\LIB\企業支援G\22地方創生交付金事業\F001　働き方改革推進事業\H28\報告用画像\IMG_234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61743" y="4978400"/>
            <a:ext cx="1426081" cy="1034222"/>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p:cNvSpPr txBox="1"/>
          <p:nvPr/>
        </p:nvSpPr>
        <p:spPr>
          <a:xfrm>
            <a:off x="1542743" y="6093296"/>
            <a:ext cx="1374442" cy="461665"/>
          </a:xfrm>
          <a:prstGeom prst="rect">
            <a:avLst/>
          </a:prstGeom>
          <a:solidFill>
            <a:schemeClr val="bg1">
              <a:lumMod val="75000"/>
            </a:schemeClr>
          </a:solidFill>
          <a:ln>
            <a:noFill/>
          </a:ln>
          <a:scene3d>
            <a:camera prst="orthographicFront"/>
            <a:lightRig rig="threePt" dir="t"/>
          </a:scene3d>
          <a:sp3d>
            <a:bevelT/>
          </a:sp3d>
        </p:spPr>
        <p:txBody>
          <a:bodyPr wrap="square" rtlCol="0">
            <a:spAutoFit/>
          </a:bodyPr>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セミナー</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（運輸編）</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2627199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A98A65C1A014B341A97BA722E0505EDA" ma:contentTypeVersion="1" ma:contentTypeDescription="新しいドキュメントを作成します。" ma:contentTypeScope="" ma:versionID="dd495fcff02c6b4f65d281801c45340f">
  <xsd:schema xmlns:xsd="http://www.w3.org/2001/XMLSchema" xmlns:xs="http://www.w3.org/2001/XMLSchema" xmlns:p="http://schemas.microsoft.com/office/2006/metadata/properties" xmlns:ns1="http://schemas.microsoft.com/sharepoint/v3" targetNamespace="http://schemas.microsoft.com/office/2006/metadata/properties" ma:root="true" ma:fieldsID="b80dedcaabf93eecb3f8d093b26cd29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ED19EB-6EC8-41B0-97AB-BB55D2FED629}">
  <ds:schemaRefs>
    <ds:schemaRef ds:uri="http://schemas.microsoft.com/office/2006/documentManagement/types"/>
    <ds:schemaRef ds:uri="http://schemas.microsoft.com/office/infopath/2007/PartnerControls"/>
    <ds:schemaRef ds:uri="http://purl.org/dc/elements/1.1/"/>
    <ds:schemaRef ds:uri="http://purl.org/dc/terms/"/>
    <ds:schemaRef ds:uri="http://schemas.openxmlformats.org/package/2006/metadata/core-properties"/>
    <ds:schemaRef ds:uri="http://purl.org/dc/dcmitype/"/>
    <ds:schemaRef ds:uri="http://schemas.microsoft.com/sharepoint/v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B88396F-8B17-4B0F-89B0-97B1A070EA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72A15B-6FA0-4134-9F9A-5D086E1AD3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1088</TotalTime>
  <Words>260</Words>
  <Application>Microsoft Office PowerPoint</Application>
  <PresentationFormat>画面に合わせる (4:3)</PresentationFormat>
  <Paragraphs>95</Paragraphs>
  <Slides>6</Slides>
  <Notes>3</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6</vt:i4>
      </vt:variant>
    </vt:vector>
  </HeadingPairs>
  <TitlesOfParts>
    <vt:vector size="11" baseType="lpstr">
      <vt:lpstr>Meiryo UI</vt:lpstr>
      <vt:lpstr>ＭＳ Ｐゴシック</vt:lpstr>
      <vt:lpstr>Arial</vt:lpstr>
      <vt:lpstr>Calibri</vt:lpstr>
      <vt:lpstr>Office ​​テーマ</vt:lpstr>
      <vt:lpstr>平成28年度　事業実施報告</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大阪人材確保推進会議</dc:title>
  <dc:creator>阿比留　加奈子</dc:creator>
  <cp:lastModifiedBy>土屋　美佐子</cp:lastModifiedBy>
  <cp:revision>55</cp:revision>
  <cp:lastPrinted>2017-04-28T05:49:31Z</cp:lastPrinted>
  <dcterms:created xsi:type="dcterms:W3CDTF">2017-04-20T02:27:51Z</dcterms:created>
  <dcterms:modified xsi:type="dcterms:W3CDTF">2019-03-08T06:14:19Z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0x010100A98A65C1A014B341A97BA722E0505EDA</vt:lpwstr>
  </property>
</Properties>
</file>