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1" r:id="rId2"/>
    <p:sldId id="259" r:id="rId3"/>
    <p:sldId id="301" r:id="rId4"/>
    <p:sldId id="302" r:id="rId5"/>
    <p:sldId id="303" r:id="rId6"/>
    <p:sldId id="304" r:id="rId7"/>
    <p:sldId id="263" r:id="rId8"/>
    <p:sldId id="262" r:id="rId9"/>
    <p:sldId id="280" r:id="rId10"/>
    <p:sldId id="281" r:id="rId11"/>
    <p:sldId id="276" r:id="rId12"/>
    <p:sldId id="277" r:id="rId13"/>
    <p:sldId id="264" r:id="rId14"/>
    <p:sldId id="265" r:id="rId15"/>
    <p:sldId id="266" r:id="rId16"/>
    <p:sldId id="267" r:id="rId17"/>
    <p:sldId id="270" r:id="rId18"/>
    <p:sldId id="271" r:id="rId19"/>
    <p:sldId id="272" r:id="rId20"/>
    <p:sldId id="273" r:id="rId21"/>
    <p:sldId id="274" r:id="rId22"/>
    <p:sldId id="275" r:id="rId23"/>
    <p:sldId id="305" r:id="rId24"/>
    <p:sldId id="283" r:id="rId25"/>
    <p:sldId id="306" r:id="rId26"/>
    <p:sldId id="296" r:id="rId27"/>
    <p:sldId id="288" r:id="rId28"/>
    <p:sldId id="294" r:id="rId2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17" autoAdjust="0"/>
    <p:restoredTop sz="94604" autoAdjust="0"/>
  </p:normalViewPr>
  <p:slideViewPr>
    <p:cSldViewPr>
      <p:cViewPr varScale="1">
        <p:scale>
          <a:sx n="68" d="100"/>
          <a:sy n="68" d="100"/>
        </p:scale>
        <p:origin x="-1452" y="-102"/>
      </p:cViewPr>
      <p:guideLst>
        <p:guide orient="horz" pos="2160"/>
        <p:guide pos="5602"/>
      </p:guideLst>
    </p:cSldViewPr>
  </p:slideViewPr>
  <p:outlineViewPr>
    <p:cViewPr>
      <p:scale>
        <a:sx n="33" d="100"/>
        <a:sy n="33" d="100"/>
      </p:scale>
      <p:origin x="0" y="5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D:\AbiruK\Desktop\&#20316;&#25104;&#29992;.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D:\AbiruK\Desktop\0502&#20316;&#25104;&#2999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AbiruK\Desktop\0502&#20316;&#25104;&#2999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AbiruK\Desktop\0502&#20316;&#25104;&#2999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434946824647982E-2"/>
          <c:y val="2.6453590387059009E-2"/>
          <c:w val="0.78684802787774544"/>
          <c:h val="0.79602929374307585"/>
        </c:manualLayout>
      </c:layout>
      <c:barChart>
        <c:barDir val="col"/>
        <c:grouping val="clustered"/>
        <c:varyColors val="0"/>
        <c:ser>
          <c:idx val="0"/>
          <c:order val="0"/>
          <c:tx>
            <c:strRef>
              <c:f>大分類のみ抜粋!$C$4</c:f>
              <c:strCache>
                <c:ptCount val="1"/>
                <c:pt idx="0">
                  <c:v>平成29年有効求人数　</c:v>
                </c:pt>
              </c:strCache>
            </c:strRef>
          </c:tx>
          <c:spPr>
            <a:solidFill>
              <a:schemeClr val="bg1">
                <a:lumMod val="75000"/>
              </a:schemeClr>
            </a:solidFill>
          </c:spPr>
          <c:invertIfNegative val="0"/>
          <c:dLbls>
            <c:dLbl>
              <c:idx val="0"/>
              <c:delete val="1"/>
            </c:dLbl>
            <c:dLbl>
              <c:idx val="1"/>
              <c:delete val="1"/>
            </c:dLbl>
            <c:dLbl>
              <c:idx val="2"/>
              <c:delete val="1"/>
            </c:dLbl>
            <c:dLbl>
              <c:idx val="3"/>
              <c:delete val="1"/>
            </c:dLbl>
            <c:dLbl>
              <c:idx val="4"/>
              <c:delete val="1"/>
            </c:dLbl>
            <c:dLbl>
              <c:idx val="5"/>
              <c:delete val="1"/>
            </c:dLbl>
            <c:dLbl>
              <c:idx val="6"/>
              <c:delete val="1"/>
            </c:dLbl>
            <c:dLbl>
              <c:idx val="7"/>
              <c:layout>
                <c:manualLayout>
                  <c:x val="-7.069635913750442E-3"/>
                  <c:y val="7.2131135126520349E-2"/>
                </c:manualLayout>
              </c:layout>
              <c:showLegendKey val="0"/>
              <c:showVal val="1"/>
              <c:showCatName val="0"/>
              <c:showSerName val="0"/>
              <c:showPercent val="0"/>
              <c:showBubbleSize val="0"/>
            </c:dLbl>
            <c:dLbl>
              <c:idx val="8"/>
              <c:layout>
                <c:manualLayout>
                  <c:x val="-7.069635913750442E-3"/>
                  <c:y val="3.9344255523556554E-2"/>
                </c:manualLayout>
              </c:layout>
              <c:showLegendKey val="0"/>
              <c:showVal val="1"/>
              <c:showCatName val="0"/>
              <c:showSerName val="0"/>
              <c:showPercent val="0"/>
              <c:showBubbleSize val="0"/>
            </c:dLbl>
            <c:dLbl>
              <c:idx val="9"/>
              <c:layout>
                <c:manualLayout>
                  <c:x val="-4.2417815482502655E-3"/>
                  <c:y val="3.7158463550025639E-2"/>
                </c:manualLayout>
              </c:layout>
              <c:showLegendKey val="0"/>
              <c:showVal val="1"/>
              <c:showCatName val="0"/>
              <c:showSerName val="0"/>
              <c:showPercent val="0"/>
              <c:showBubbleSize val="0"/>
            </c:dLbl>
            <c:dLbl>
              <c:idx val="10"/>
              <c:layout>
                <c:manualLayout>
                  <c:x val="-1.2725344644750796E-2"/>
                  <c:y val="4.1529875387483262E-2"/>
                </c:manualLayout>
              </c:layout>
              <c:showLegendKey val="0"/>
              <c:showVal val="1"/>
              <c:showCatName val="0"/>
              <c:showSerName val="0"/>
              <c:showPercent val="0"/>
              <c:showBubbleSize val="0"/>
            </c:dLbl>
            <c:txPr>
              <a:bodyPr/>
              <a:lstStyle/>
              <a:p>
                <a:pPr>
                  <a:defRPr b="1"/>
                </a:pPr>
                <a:endParaRPr lang="ja-JP"/>
              </a:p>
            </c:txPr>
            <c:showLegendKey val="0"/>
            <c:showVal val="1"/>
            <c:showCatName val="0"/>
            <c:showSerName val="0"/>
            <c:showPercent val="0"/>
            <c:showBubbleSize val="0"/>
            <c:showLeaderLines val="0"/>
          </c:dLbls>
          <c:cat>
            <c:strRef>
              <c:f>大分類のみ抜粋!$A$5:$A$15</c:f>
              <c:strCache>
                <c:ptCount val="11"/>
                <c:pt idx="0">
                  <c:v>A：管理的職業</c:v>
                </c:pt>
                <c:pt idx="1">
                  <c:v>B:専門的・技術的職業</c:v>
                </c:pt>
                <c:pt idx="2">
                  <c:v>C:事務的職業</c:v>
                </c:pt>
                <c:pt idx="3">
                  <c:v>D:販売の職業</c:v>
                </c:pt>
                <c:pt idx="4">
                  <c:v>E:サービスの職業</c:v>
                </c:pt>
                <c:pt idx="5">
                  <c:v>F:保安の職業</c:v>
                </c:pt>
                <c:pt idx="6">
                  <c:v>G:農林漁業の職業</c:v>
                </c:pt>
                <c:pt idx="7">
                  <c:v>H：生産工程の職業</c:v>
                </c:pt>
                <c:pt idx="8">
                  <c:v>I：輸送・機械運転の職業</c:v>
                </c:pt>
                <c:pt idx="9">
                  <c:v>J：建設・採掘の職業</c:v>
                </c:pt>
                <c:pt idx="10">
                  <c:v>K：運搬・清掃等の職業</c:v>
                </c:pt>
              </c:strCache>
            </c:strRef>
          </c:cat>
          <c:val>
            <c:numRef>
              <c:f>大分類のみ抜粋!$C$5:$C$15</c:f>
              <c:numCache>
                <c:formatCode>#,##0</c:formatCode>
                <c:ptCount val="11"/>
                <c:pt idx="0">
                  <c:v>995</c:v>
                </c:pt>
                <c:pt idx="1">
                  <c:v>44136</c:v>
                </c:pt>
                <c:pt idx="2">
                  <c:v>21390</c:v>
                </c:pt>
                <c:pt idx="3">
                  <c:v>21936</c:v>
                </c:pt>
                <c:pt idx="4">
                  <c:v>53384</c:v>
                </c:pt>
                <c:pt idx="5">
                  <c:v>5631</c:v>
                </c:pt>
                <c:pt idx="6">
                  <c:v>313</c:v>
                </c:pt>
                <c:pt idx="7">
                  <c:v>12567</c:v>
                </c:pt>
                <c:pt idx="8">
                  <c:v>9531</c:v>
                </c:pt>
                <c:pt idx="9">
                  <c:v>6272</c:v>
                </c:pt>
                <c:pt idx="10">
                  <c:v>20350</c:v>
                </c:pt>
              </c:numCache>
            </c:numRef>
          </c:val>
        </c:ser>
        <c:ser>
          <c:idx val="2"/>
          <c:order val="2"/>
          <c:tx>
            <c:strRef>
              <c:f>大分類のみ抜粋!$E$4</c:f>
              <c:strCache>
                <c:ptCount val="1"/>
                <c:pt idx="0">
                  <c:v>平成30年有効求人数　</c:v>
                </c:pt>
              </c:strCache>
            </c:strRef>
          </c:tx>
          <c:spPr>
            <a:solidFill>
              <a:schemeClr val="accent6">
                <a:lumMod val="75000"/>
              </a:schemeClr>
            </a:solidFill>
          </c:spPr>
          <c:invertIfNegative val="0"/>
          <c:dLbls>
            <c:dLbl>
              <c:idx val="0"/>
              <c:delete val="1"/>
            </c:dLbl>
            <c:dLbl>
              <c:idx val="1"/>
              <c:delete val="1"/>
            </c:dLbl>
            <c:dLbl>
              <c:idx val="2"/>
              <c:delete val="1"/>
            </c:dLbl>
            <c:dLbl>
              <c:idx val="3"/>
              <c:delete val="1"/>
            </c:dLbl>
            <c:dLbl>
              <c:idx val="5"/>
              <c:delete val="1"/>
            </c:dLbl>
            <c:dLbl>
              <c:idx val="6"/>
              <c:delete val="1"/>
            </c:dLbl>
            <c:dLbl>
              <c:idx val="7"/>
              <c:layout>
                <c:manualLayout>
                  <c:x val="4.2417815482502655E-3"/>
                  <c:y val="5.2459007364741995E-2"/>
                </c:manualLayout>
              </c:layout>
              <c:showLegendKey val="0"/>
              <c:showVal val="1"/>
              <c:showCatName val="0"/>
              <c:showSerName val="0"/>
              <c:showPercent val="0"/>
              <c:showBubbleSize val="0"/>
            </c:dLbl>
            <c:dLbl>
              <c:idx val="8"/>
              <c:layout>
                <c:manualLayout>
                  <c:x val="1.4139271827500884E-3"/>
                  <c:y val="1.7486335788247279E-2"/>
                </c:manualLayout>
              </c:layout>
              <c:showLegendKey val="0"/>
              <c:showVal val="1"/>
              <c:showCatName val="0"/>
              <c:showSerName val="0"/>
              <c:showPercent val="0"/>
              <c:showBubbleSize val="0"/>
            </c:dLbl>
            <c:dLbl>
              <c:idx val="10"/>
              <c:layout>
                <c:manualLayout>
                  <c:x val="1.2725344644750796E-2"/>
                  <c:y val="3.0601087629432876E-2"/>
                </c:manualLayout>
              </c:layout>
              <c:showLegendKey val="0"/>
              <c:showVal val="1"/>
              <c:showCatName val="0"/>
              <c:showSerName val="0"/>
              <c:showPercent val="0"/>
              <c:showBubbleSize val="0"/>
            </c:dLbl>
            <c:txPr>
              <a:bodyPr/>
              <a:lstStyle/>
              <a:p>
                <a:pPr>
                  <a:defRPr sz="1000" b="1"/>
                </a:pPr>
                <a:endParaRPr lang="ja-JP"/>
              </a:p>
            </c:txPr>
            <c:showLegendKey val="0"/>
            <c:showVal val="1"/>
            <c:showCatName val="0"/>
            <c:showSerName val="0"/>
            <c:showPercent val="0"/>
            <c:showBubbleSize val="0"/>
            <c:showLeaderLines val="0"/>
          </c:dLbls>
          <c:cat>
            <c:strRef>
              <c:f>大分類のみ抜粋!$A$5:$A$15</c:f>
              <c:strCache>
                <c:ptCount val="11"/>
                <c:pt idx="0">
                  <c:v>A：管理的職業</c:v>
                </c:pt>
                <c:pt idx="1">
                  <c:v>B:専門的・技術的職業</c:v>
                </c:pt>
                <c:pt idx="2">
                  <c:v>C:事務的職業</c:v>
                </c:pt>
                <c:pt idx="3">
                  <c:v>D:販売の職業</c:v>
                </c:pt>
                <c:pt idx="4">
                  <c:v>E:サービスの職業</c:v>
                </c:pt>
                <c:pt idx="5">
                  <c:v>F:保安の職業</c:v>
                </c:pt>
                <c:pt idx="6">
                  <c:v>G:農林漁業の職業</c:v>
                </c:pt>
                <c:pt idx="7">
                  <c:v>H：生産工程の職業</c:v>
                </c:pt>
                <c:pt idx="8">
                  <c:v>I：輸送・機械運転の職業</c:v>
                </c:pt>
                <c:pt idx="9">
                  <c:v>J：建設・採掘の職業</c:v>
                </c:pt>
                <c:pt idx="10">
                  <c:v>K：運搬・清掃等の職業</c:v>
                </c:pt>
              </c:strCache>
            </c:strRef>
          </c:cat>
          <c:val>
            <c:numRef>
              <c:f>大分類のみ抜粋!$E$5:$E$15</c:f>
              <c:numCache>
                <c:formatCode>#,##0</c:formatCode>
                <c:ptCount val="11"/>
                <c:pt idx="0">
                  <c:v>852</c:v>
                </c:pt>
                <c:pt idx="1">
                  <c:v>47004</c:v>
                </c:pt>
                <c:pt idx="2">
                  <c:v>23254</c:v>
                </c:pt>
                <c:pt idx="3">
                  <c:v>22555</c:v>
                </c:pt>
                <c:pt idx="4">
                  <c:v>58858</c:v>
                </c:pt>
                <c:pt idx="5">
                  <c:v>6265</c:v>
                </c:pt>
                <c:pt idx="6">
                  <c:v>349</c:v>
                </c:pt>
                <c:pt idx="7">
                  <c:v>13994</c:v>
                </c:pt>
                <c:pt idx="8">
                  <c:v>10620</c:v>
                </c:pt>
                <c:pt idx="9">
                  <c:v>7124</c:v>
                </c:pt>
                <c:pt idx="10">
                  <c:v>22084</c:v>
                </c:pt>
              </c:numCache>
            </c:numRef>
          </c:val>
        </c:ser>
        <c:dLbls>
          <c:showLegendKey val="0"/>
          <c:showVal val="0"/>
          <c:showCatName val="0"/>
          <c:showSerName val="0"/>
          <c:showPercent val="0"/>
          <c:showBubbleSize val="0"/>
        </c:dLbls>
        <c:gapWidth val="150"/>
        <c:axId val="128863232"/>
        <c:axId val="126563968"/>
      </c:barChart>
      <c:lineChart>
        <c:grouping val="standard"/>
        <c:varyColors val="0"/>
        <c:ser>
          <c:idx val="1"/>
          <c:order val="1"/>
          <c:tx>
            <c:strRef>
              <c:f>大分類のみ抜粋!$D$4</c:f>
              <c:strCache>
                <c:ptCount val="1"/>
                <c:pt idx="0">
                  <c:v>平成29年有効求人倍率</c:v>
                </c:pt>
              </c:strCache>
            </c:strRef>
          </c:tx>
          <c:spPr>
            <a:ln>
              <a:solidFill>
                <a:srgbClr val="92D050"/>
              </a:solidFill>
            </a:ln>
          </c:spPr>
          <c:marker>
            <c:symbol val="triangle"/>
            <c:size val="7"/>
            <c:spPr>
              <a:solidFill>
                <a:srgbClr val="92D050"/>
              </a:solidFill>
              <a:ln>
                <a:solidFill>
                  <a:srgbClr val="92D050"/>
                </a:solidFill>
              </a:ln>
            </c:spPr>
          </c:marker>
          <c:dLbls>
            <c:dLbl>
              <c:idx val="7"/>
              <c:layout>
                <c:manualLayout>
                  <c:x val="-5.6557087310003537E-3"/>
                  <c:y val="-1.5300543814716518E-2"/>
                </c:manualLayout>
              </c:layout>
              <c:showLegendKey val="0"/>
              <c:showVal val="1"/>
              <c:showCatName val="0"/>
              <c:showSerName val="0"/>
              <c:showPercent val="0"/>
              <c:showBubbleSize val="0"/>
            </c:dLbl>
            <c:dLbl>
              <c:idx val="8"/>
              <c:layout/>
              <c:showLegendKey val="0"/>
              <c:showVal val="1"/>
              <c:showCatName val="0"/>
              <c:showSerName val="0"/>
              <c:showPercent val="0"/>
              <c:showBubbleSize val="0"/>
            </c:dLbl>
            <c:dLbl>
              <c:idx val="9"/>
              <c:layout>
                <c:manualLayout>
                  <c:x val="-2.6864727805100713E-2"/>
                  <c:y val="-2.1858091844913372E-2"/>
                </c:manualLayout>
              </c:layout>
              <c:showLegendKey val="0"/>
              <c:showVal val="1"/>
              <c:showCatName val="0"/>
              <c:showSerName val="0"/>
              <c:showPercent val="0"/>
              <c:showBubbleSize val="0"/>
            </c:dLbl>
            <c:dLbl>
              <c:idx val="10"/>
              <c:layout>
                <c:manualLayout>
                  <c:x val="-3.6762106751502405E-2"/>
                  <c:y val="1.9672127761778117E-2"/>
                </c:manualLayout>
              </c:layout>
              <c:showLegendKey val="0"/>
              <c:showVal val="1"/>
              <c:showCatName val="0"/>
              <c:showSerName val="0"/>
              <c:showPercent val="0"/>
              <c:showBubbleSize val="0"/>
            </c:dLbl>
            <c:numFmt formatCode="#,##0.0_);[Red]\(#,##0.0\)" sourceLinked="0"/>
            <c:txPr>
              <a:bodyPr/>
              <a:lstStyle/>
              <a:p>
                <a:pPr>
                  <a:defRPr b="1"/>
                </a:pPr>
                <a:endParaRPr lang="ja-JP"/>
              </a:p>
            </c:txPr>
            <c:showLegendKey val="0"/>
            <c:showVal val="0"/>
            <c:showCatName val="0"/>
            <c:showSerName val="0"/>
            <c:showPercent val="0"/>
            <c:showBubbleSize val="0"/>
          </c:dLbls>
          <c:cat>
            <c:strRef>
              <c:f>大分類のみ抜粋!$A$5:$A$15</c:f>
              <c:strCache>
                <c:ptCount val="11"/>
                <c:pt idx="0">
                  <c:v>A：管理的職業</c:v>
                </c:pt>
                <c:pt idx="1">
                  <c:v>B:専門的・技術的職業</c:v>
                </c:pt>
                <c:pt idx="2">
                  <c:v>C:事務的職業</c:v>
                </c:pt>
                <c:pt idx="3">
                  <c:v>D:販売の職業</c:v>
                </c:pt>
                <c:pt idx="4">
                  <c:v>E:サービスの職業</c:v>
                </c:pt>
                <c:pt idx="5">
                  <c:v>F:保安の職業</c:v>
                </c:pt>
                <c:pt idx="6">
                  <c:v>G:農林漁業の職業</c:v>
                </c:pt>
                <c:pt idx="7">
                  <c:v>H：生産工程の職業</c:v>
                </c:pt>
                <c:pt idx="8">
                  <c:v>I：輸送・機械運転の職業</c:v>
                </c:pt>
                <c:pt idx="9">
                  <c:v>J：建設・採掘の職業</c:v>
                </c:pt>
                <c:pt idx="10">
                  <c:v>K：運搬・清掃等の職業</c:v>
                </c:pt>
              </c:strCache>
            </c:strRef>
          </c:cat>
          <c:val>
            <c:numRef>
              <c:f>大分類のみ抜粋!$D$5:$D$15</c:f>
              <c:numCache>
                <c:formatCode>#,##0.00</c:formatCode>
                <c:ptCount val="11"/>
                <c:pt idx="0">
                  <c:v>1.8494423791821561</c:v>
                </c:pt>
                <c:pt idx="1">
                  <c:v>2.4828982898289831</c:v>
                </c:pt>
                <c:pt idx="2">
                  <c:v>0.53381582231095581</c:v>
                </c:pt>
                <c:pt idx="3">
                  <c:v>1.7964130701826222</c:v>
                </c:pt>
                <c:pt idx="4">
                  <c:v>3.9166544387380777</c:v>
                </c:pt>
                <c:pt idx="5">
                  <c:v>6.7275985663082434</c:v>
                </c:pt>
                <c:pt idx="6">
                  <c:v>0.96012269938650308</c:v>
                </c:pt>
                <c:pt idx="7">
                  <c:v>1.7405817174515235</c:v>
                </c:pt>
                <c:pt idx="8">
                  <c:v>2.7482698961937717</c:v>
                </c:pt>
                <c:pt idx="9">
                  <c:v>4.9463722397476344</c:v>
                </c:pt>
                <c:pt idx="10">
                  <c:v>0.83755196114746677</c:v>
                </c:pt>
              </c:numCache>
            </c:numRef>
          </c:val>
          <c:smooth val="0"/>
        </c:ser>
        <c:ser>
          <c:idx val="3"/>
          <c:order val="3"/>
          <c:tx>
            <c:strRef>
              <c:f>大分類のみ抜粋!$F$4</c:f>
              <c:strCache>
                <c:ptCount val="1"/>
                <c:pt idx="0">
                  <c:v>平成30年有効求人倍率</c:v>
                </c:pt>
              </c:strCache>
            </c:strRef>
          </c:tx>
          <c:spPr>
            <a:ln cmpd="sng">
              <a:solidFill>
                <a:srgbClr val="0000FF"/>
              </a:solidFill>
              <a:prstDash val="dash"/>
            </a:ln>
          </c:spPr>
          <c:marker>
            <c:symbol val="star"/>
            <c:size val="9"/>
            <c:spPr>
              <a:ln>
                <a:solidFill>
                  <a:srgbClr val="0000FF"/>
                </a:solidFill>
              </a:ln>
            </c:spPr>
          </c:marker>
          <c:dLbls>
            <c:dLbl>
              <c:idx val="7"/>
              <c:layout>
                <c:manualLayout>
                  <c:x val="-4.1003888299752565E-2"/>
                  <c:y val="-3.0601087629432876E-2"/>
                </c:manualLayout>
              </c:layout>
              <c:showLegendKey val="0"/>
              <c:showVal val="1"/>
              <c:showCatName val="0"/>
              <c:showSerName val="0"/>
              <c:showPercent val="0"/>
              <c:showBubbleSize val="0"/>
            </c:dLbl>
            <c:dLbl>
              <c:idx val="8"/>
              <c:layout>
                <c:manualLayout>
                  <c:x val="-5.5143160127253447E-2"/>
                  <c:y val="-1.0928959867654599E-2"/>
                </c:manualLayout>
              </c:layout>
              <c:showLegendKey val="0"/>
              <c:showVal val="1"/>
              <c:showCatName val="0"/>
              <c:showSerName val="0"/>
              <c:showPercent val="0"/>
              <c:showBubbleSize val="0"/>
            </c:dLbl>
            <c:dLbl>
              <c:idx val="9"/>
              <c:layout/>
              <c:showLegendKey val="0"/>
              <c:showVal val="1"/>
              <c:showCatName val="0"/>
              <c:showSerName val="0"/>
              <c:showPercent val="0"/>
              <c:showBubbleSize val="0"/>
            </c:dLbl>
            <c:dLbl>
              <c:idx val="10"/>
              <c:layout>
                <c:manualLayout>
                  <c:x val="-1.27253446447509E-2"/>
                  <c:y val="-1.7486335788247358E-2"/>
                </c:manualLayout>
              </c:layout>
              <c:showLegendKey val="0"/>
              <c:showVal val="1"/>
              <c:showCatName val="0"/>
              <c:showSerName val="0"/>
              <c:showPercent val="0"/>
              <c:showBubbleSize val="0"/>
            </c:dLbl>
            <c:numFmt formatCode="#,##0.0_);[Red]\(#,##0.0\)" sourceLinked="0"/>
            <c:txPr>
              <a:bodyPr/>
              <a:lstStyle/>
              <a:p>
                <a:pPr>
                  <a:defRPr b="1"/>
                </a:pPr>
                <a:endParaRPr lang="ja-JP"/>
              </a:p>
            </c:txPr>
            <c:showLegendKey val="0"/>
            <c:showVal val="0"/>
            <c:showCatName val="0"/>
            <c:showSerName val="0"/>
            <c:showPercent val="0"/>
            <c:showBubbleSize val="0"/>
          </c:dLbls>
          <c:cat>
            <c:strRef>
              <c:f>大分類のみ抜粋!$A$5:$A$15</c:f>
              <c:strCache>
                <c:ptCount val="11"/>
                <c:pt idx="0">
                  <c:v>A：管理的職業</c:v>
                </c:pt>
                <c:pt idx="1">
                  <c:v>B:専門的・技術的職業</c:v>
                </c:pt>
                <c:pt idx="2">
                  <c:v>C:事務的職業</c:v>
                </c:pt>
                <c:pt idx="3">
                  <c:v>D:販売の職業</c:v>
                </c:pt>
                <c:pt idx="4">
                  <c:v>E:サービスの職業</c:v>
                </c:pt>
                <c:pt idx="5">
                  <c:v>F:保安の職業</c:v>
                </c:pt>
                <c:pt idx="6">
                  <c:v>G:農林漁業の職業</c:v>
                </c:pt>
                <c:pt idx="7">
                  <c:v>H：生産工程の職業</c:v>
                </c:pt>
                <c:pt idx="8">
                  <c:v>I：輸送・機械運転の職業</c:v>
                </c:pt>
                <c:pt idx="9">
                  <c:v>J：建設・採掘の職業</c:v>
                </c:pt>
                <c:pt idx="10">
                  <c:v>K：運搬・清掃等の職業</c:v>
                </c:pt>
              </c:strCache>
            </c:strRef>
          </c:cat>
          <c:val>
            <c:numRef>
              <c:f>大分類のみ抜粋!$F$5:$F$15</c:f>
              <c:numCache>
                <c:formatCode>#,##0.00</c:formatCode>
                <c:ptCount val="11"/>
                <c:pt idx="0">
                  <c:v>1.8362068965517242</c:v>
                </c:pt>
                <c:pt idx="1">
                  <c:v>2.7880657215730471</c:v>
                </c:pt>
                <c:pt idx="2">
                  <c:v>0.62610053579602054</c:v>
                </c:pt>
                <c:pt idx="3">
                  <c:v>2.2704852023354136</c:v>
                </c:pt>
                <c:pt idx="4">
                  <c:v>4.785592324579234</c:v>
                </c:pt>
                <c:pt idx="5">
                  <c:v>7.9404309252217997</c:v>
                </c:pt>
                <c:pt idx="6">
                  <c:v>1.1518151815181519</c:v>
                </c:pt>
                <c:pt idx="7">
                  <c:v>2.2956036745406823</c:v>
                </c:pt>
                <c:pt idx="8">
                  <c:v>3.2260024301336574</c:v>
                </c:pt>
                <c:pt idx="9">
                  <c:v>6.8830917874396134</c:v>
                </c:pt>
                <c:pt idx="10">
                  <c:v>0.9308716911144832</c:v>
                </c:pt>
              </c:numCache>
            </c:numRef>
          </c:val>
          <c:smooth val="0"/>
        </c:ser>
        <c:dLbls>
          <c:showLegendKey val="0"/>
          <c:showVal val="0"/>
          <c:showCatName val="0"/>
          <c:showSerName val="0"/>
          <c:showPercent val="0"/>
          <c:showBubbleSize val="0"/>
        </c:dLbls>
        <c:marker val="1"/>
        <c:smooth val="0"/>
        <c:axId val="128863744"/>
        <c:axId val="126564544"/>
      </c:lineChart>
      <c:catAx>
        <c:axId val="128863232"/>
        <c:scaling>
          <c:orientation val="minMax"/>
        </c:scaling>
        <c:delete val="0"/>
        <c:axPos val="b"/>
        <c:majorTickMark val="out"/>
        <c:minorTickMark val="none"/>
        <c:tickLblPos val="nextTo"/>
        <c:txPr>
          <a:bodyPr/>
          <a:lstStyle/>
          <a:p>
            <a:pPr>
              <a:defRPr sz="800">
                <a:latin typeface="HGPｺﾞｼｯｸE" panose="020B0900000000000000" pitchFamily="50" charset="-128"/>
                <a:ea typeface="HGPｺﾞｼｯｸE" panose="020B0900000000000000" pitchFamily="50" charset="-128"/>
              </a:defRPr>
            </a:pPr>
            <a:endParaRPr lang="ja-JP"/>
          </a:p>
        </c:txPr>
        <c:crossAx val="126563968"/>
        <c:crosses val="autoZero"/>
        <c:auto val="1"/>
        <c:lblAlgn val="ctr"/>
        <c:lblOffset val="100"/>
        <c:noMultiLvlLbl val="0"/>
      </c:catAx>
      <c:valAx>
        <c:axId val="126563968"/>
        <c:scaling>
          <c:orientation val="minMax"/>
        </c:scaling>
        <c:delete val="0"/>
        <c:axPos val="l"/>
        <c:majorGridlines/>
        <c:numFmt formatCode="#,##0" sourceLinked="1"/>
        <c:majorTickMark val="out"/>
        <c:minorTickMark val="none"/>
        <c:tickLblPos val="nextTo"/>
        <c:crossAx val="128863232"/>
        <c:crosses val="autoZero"/>
        <c:crossBetween val="between"/>
      </c:valAx>
      <c:valAx>
        <c:axId val="126564544"/>
        <c:scaling>
          <c:orientation val="minMax"/>
        </c:scaling>
        <c:delete val="0"/>
        <c:axPos val="r"/>
        <c:numFmt formatCode="#,##0.00" sourceLinked="1"/>
        <c:majorTickMark val="out"/>
        <c:minorTickMark val="none"/>
        <c:tickLblPos val="nextTo"/>
        <c:crossAx val="128863744"/>
        <c:crosses val="max"/>
        <c:crossBetween val="between"/>
      </c:valAx>
      <c:catAx>
        <c:axId val="128863744"/>
        <c:scaling>
          <c:orientation val="minMax"/>
        </c:scaling>
        <c:delete val="1"/>
        <c:axPos val="b"/>
        <c:majorTickMark val="out"/>
        <c:minorTickMark val="none"/>
        <c:tickLblPos val="nextTo"/>
        <c:crossAx val="126564544"/>
        <c:crosses val="autoZero"/>
        <c:auto val="1"/>
        <c:lblAlgn val="ctr"/>
        <c:lblOffset val="100"/>
        <c:noMultiLvlLbl val="0"/>
      </c:catAx>
    </c:plotArea>
    <c:legend>
      <c:legendPos val="r"/>
      <c:layout>
        <c:manualLayout>
          <c:xMode val="edge"/>
          <c:yMode val="edge"/>
          <c:x val="0.821630977073318"/>
          <c:y val="0.84311447119910654"/>
          <c:w val="0.17681897254676904"/>
          <c:h val="0.12170489708620161"/>
        </c:manualLayout>
      </c:layout>
      <c:overlay val="0"/>
      <c:txPr>
        <a:bodyPr/>
        <a:lstStyle/>
        <a:p>
          <a:pPr>
            <a:defRPr sz="800">
              <a:latin typeface="HGPｺﾞｼｯｸE" panose="020B0900000000000000" pitchFamily="50" charset="-128"/>
              <a:ea typeface="HGPｺﾞｼｯｸE" panose="020B0900000000000000" pitchFamily="50" charset="-128"/>
            </a:defRPr>
          </a:pPr>
          <a:endParaRPr lang="ja-JP"/>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71422350055017E-2"/>
          <c:y val="0.11006594640294541"/>
          <c:w val="0.87941954967199465"/>
          <c:h val="0.65619446568794093"/>
        </c:manualLayout>
      </c:layout>
      <c:barChart>
        <c:barDir val="col"/>
        <c:grouping val="clustered"/>
        <c:varyColors val="0"/>
        <c:ser>
          <c:idx val="1"/>
          <c:order val="0"/>
          <c:tx>
            <c:strRef>
              <c:f>元データ!$C$5</c:f>
              <c:strCache>
                <c:ptCount val="1"/>
                <c:pt idx="0">
                  <c:v>平成29年有効求人数　</c:v>
                </c:pt>
              </c:strCache>
            </c:strRef>
          </c:tx>
          <c:spPr>
            <a:solidFill>
              <a:schemeClr val="bg1">
                <a:lumMod val="75000"/>
              </a:schemeClr>
            </a:solidFill>
          </c:spPr>
          <c:invertIfNegative val="0"/>
          <c:cat>
            <c:strRef>
              <c:f>元データ!$A$6:$A$30</c:f>
              <c:strCache>
                <c:ptCount val="25"/>
                <c:pt idx="0">
                  <c:v>  製造技術者</c:v>
                </c:pt>
                <c:pt idx="1">
                  <c:v>  生産関連事務員</c:v>
                </c:pt>
                <c:pt idx="2">
                  <c:v>  事務用機器操作の職業</c:v>
                </c:pt>
                <c:pt idx="3">
                  <c:v>  生産設備（金属）</c:v>
                </c:pt>
                <c:pt idx="4">
                  <c:v>  生産設備（金属除く）</c:v>
                </c:pt>
                <c:pt idx="5">
                  <c:v>  生産設備（機械）</c:v>
                </c:pt>
                <c:pt idx="6">
                  <c:v>  金属材料製造等</c:v>
                </c:pt>
                <c:pt idx="7">
                  <c:v>  製品製造・加工処理</c:v>
                </c:pt>
                <c:pt idx="8">
                  <c:v>  機械組立の職業</c:v>
                </c:pt>
                <c:pt idx="9">
                  <c:v>  機械整備・修理の職業</c:v>
                </c:pt>
                <c:pt idx="10">
                  <c:v>  製品検査（金属）</c:v>
                </c:pt>
                <c:pt idx="11">
                  <c:v>  製品検査（金属除く）</c:v>
                </c:pt>
                <c:pt idx="12">
                  <c:v> 機械検査の職業</c:v>
                </c:pt>
                <c:pt idx="13">
                  <c:v> 生産関連・生産類似</c:v>
                </c:pt>
                <c:pt idx="14">
                  <c:v>  包装の職業</c:v>
                </c:pt>
                <c:pt idx="15">
                  <c:v>  運輸・郵便事務</c:v>
                </c:pt>
                <c:pt idx="16">
                  <c:v>  自動車運転の職業</c:v>
                </c:pt>
                <c:pt idx="17">
                  <c:v>  その他の輸送の職業</c:v>
                </c:pt>
                <c:pt idx="18">
                  <c:v>  運搬の職業</c:v>
                </c:pt>
                <c:pt idx="19">
                  <c:v>  建築・土木技術者等</c:v>
                </c:pt>
                <c:pt idx="20">
                  <c:v>  定置・建設機械運転</c:v>
                </c:pt>
                <c:pt idx="21">
                  <c:v>  建設躯体工事の職業</c:v>
                </c:pt>
                <c:pt idx="22">
                  <c:v>  建設の職業</c:v>
                </c:pt>
                <c:pt idx="23">
                  <c:v>  電気工事の職業</c:v>
                </c:pt>
                <c:pt idx="24">
                  <c:v>  土木の職業</c:v>
                </c:pt>
              </c:strCache>
            </c:strRef>
          </c:cat>
          <c:val>
            <c:numRef>
              <c:f>元データ!$C$6:$C$30</c:f>
              <c:numCache>
                <c:formatCode>#,##0</c:formatCode>
                <c:ptCount val="25"/>
                <c:pt idx="0">
                  <c:v>929</c:v>
                </c:pt>
                <c:pt idx="1">
                  <c:v>1251</c:v>
                </c:pt>
                <c:pt idx="2">
                  <c:v>477</c:v>
                </c:pt>
                <c:pt idx="3">
                  <c:v>115</c:v>
                </c:pt>
                <c:pt idx="4">
                  <c:v>192</c:v>
                </c:pt>
                <c:pt idx="5">
                  <c:v>69</c:v>
                </c:pt>
                <c:pt idx="6">
                  <c:v>3319</c:v>
                </c:pt>
                <c:pt idx="7">
                  <c:v>4285</c:v>
                </c:pt>
                <c:pt idx="8">
                  <c:v>1088</c:v>
                </c:pt>
                <c:pt idx="9">
                  <c:v>1683</c:v>
                </c:pt>
                <c:pt idx="10">
                  <c:v>175</c:v>
                </c:pt>
                <c:pt idx="11">
                  <c:v>293</c:v>
                </c:pt>
                <c:pt idx="12">
                  <c:v>174</c:v>
                </c:pt>
                <c:pt idx="13">
                  <c:v>1174</c:v>
                </c:pt>
                <c:pt idx="14">
                  <c:v>504</c:v>
                </c:pt>
                <c:pt idx="15">
                  <c:v>448</c:v>
                </c:pt>
                <c:pt idx="16">
                  <c:v>8192</c:v>
                </c:pt>
                <c:pt idx="17">
                  <c:v>420</c:v>
                </c:pt>
                <c:pt idx="18">
                  <c:v>5519</c:v>
                </c:pt>
                <c:pt idx="19">
                  <c:v>4324</c:v>
                </c:pt>
                <c:pt idx="20">
                  <c:v>911</c:v>
                </c:pt>
                <c:pt idx="21">
                  <c:v>1225</c:v>
                </c:pt>
                <c:pt idx="22">
                  <c:v>2362</c:v>
                </c:pt>
                <c:pt idx="23">
                  <c:v>1275</c:v>
                </c:pt>
                <c:pt idx="24">
                  <c:v>1407</c:v>
                </c:pt>
              </c:numCache>
            </c:numRef>
          </c:val>
        </c:ser>
        <c:ser>
          <c:idx val="3"/>
          <c:order val="1"/>
          <c:tx>
            <c:strRef>
              <c:f>元データ!$E$5</c:f>
              <c:strCache>
                <c:ptCount val="1"/>
                <c:pt idx="0">
                  <c:v>平成30年有効求人数　</c:v>
                </c:pt>
              </c:strCache>
            </c:strRef>
          </c:tx>
          <c:spPr>
            <a:solidFill>
              <a:schemeClr val="accent6">
                <a:lumMod val="75000"/>
              </a:schemeClr>
            </a:solidFill>
          </c:spPr>
          <c:invertIfNegative val="0"/>
          <c:cat>
            <c:strRef>
              <c:f>元データ!$A$6:$A$30</c:f>
              <c:strCache>
                <c:ptCount val="25"/>
                <c:pt idx="0">
                  <c:v>  製造技術者</c:v>
                </c:pt>
                <c:pt idx="1">
                  <c:v>  生産関連事務員</c:v>
                </c:pt>
                <c:pt idx="2">
                  <c:v>  事務用機器操作の職業</c:v>
                </c:pt>
                <c:pt idx="3">
                  <c:v>  生産設備（金属）</c:v>
                </c:pt>
                <c:pt idx="4">
                  <c:v>  生産設備（金属除く）</c:v>
                </c:pt>
                <c:pt idx="5">
                  <c:v>  生産設備（機械）</c:v>
                </c:pt>
                <c:pt idx="6">
                  <c:v>  金属材料製造等</c:v>
                </c:pt>
                <c:pt idx="7">
                  <c:v>  製品製造・加工処理</c:v>
                </c:pt>
                <c:pt idx="8">
                  <c:v>  機械組立の職業</c:v>
                </c:pt>
                <c:pt idx="9">
                  <c:v>  機械整備・修理の職業</c:v>
                </c:pt>
                <c:pt idx="10">
                  <c:v>  製品検査（金属）</c:v>
                </c:pt>
                <c:pt idx="11">
                  <c:v>  製品検査（金属除く）</c:v>
                </c:pt>
                <c:pt idx="12">
                  <c:v> 機械検査の職業</c:v>
                </c:pt>
                <c:pt idx="13">
                  <c:v> 生産関連・生産類似</c:v>
                </c:pt>
                <c:pt idx="14">
                  <c:v>  包装の職業</c:v>
                </c:pt>
                <c:pt idx="15">
                  <c:v>  運輸・郵便事務</c:v>
                </c:pt>
                <c:pt idx="16">
                  <c:v>  自動車運転の職業</c:v>
                </c:pt>
                <c:pt idx="17">
                  <c:v>  その他の輸送の職業</c:v>
                </c:pt>
                <c:pt idx="18">
                  <c:v>  運搬の職業</c:v>
                </c:pt>
                <c:pt idx="19">
                  <c:v>  建築・土木技術者等</c:v>
                </c:pt>
                <c:pt idx="20">
                  <c:v>  定置・建設機械運転</c:v>
                </c:pt>
                <c:pt idx="21">
                  <c:v>  建設躯体工事の職業</c:v>
                </c:pt>
                <c:pt idx="22">
                  <c:v>  建設の職業</c:v>
                </c:pt>
                <c:pt idx="23">
                  <c:v>  電気工事の職業</c:v>
                </c:pt>
                <c:pt idx="24">
                  <c:v>  土木の職業</c:v>
                </c:pt>
              </c:strCache>
            </c:strRef>
          </c:cat>
          <c:val>
            <c:numRef>
              <c:f>元データ!$E$6:$E$30</c:f>
              <c:numCache>
                <c:formatCode>#,##0</c:formatCode>
                <c:ptCount val="25"/>
                <c:pt idx="0">
                  <c:v>1003</c:v>
                </c:pt>
                <c:pt idx="1">
                  <c:v>1514</c:v>
                </c:pt>
                <c:pt idx="2">
                  <c:v>465</c:v>
                </c:pt>
                <c:pt idx="3">
                  <c:v>141</c:v>
                </c:pt>
                <c:pt idx="4">
                  <c:v>260</c:v>
                </c:pt>
                <c:pt idx="5">
                  <c:v>66</c:v>
                </c:pt>
                <c:pt idx="6">
                  <c:v>3739</c:v>
                </c:pt>
                <c:pt idx="7">
                  <c:v>4340</c:v>
                </c:pt>
                <c:pt idx="8">
                  <c:v>1369</c:v>
                </c:pt>
                <c:pt idx="9">
                  <c:v>2095</c:v>
                </c:pt>
                <c:pt idx="10">
                  <c:v>176</c:v>
                </c:pt>
                <c:pt idx="11">
                  <c:v>319</c:v>
                </c:pt>
                <c:pt idx="12">
                  <c:v>223</c:v>
                </c:pt>
                <c:pt idx="13">
                  <c:v>1266</c:v>
                </c:pt>
                <c:pt idx="14">
                  <c:v>573</c:v>
                </c:pt>
                <c:pt idx="15">
                  <c:v>520</c:v>
                </c:pt>
                <c:pt idx="16">
                  <c:v>8829</c:v>
                </c:pt>
                <c:pt idx="17">
                  <c:v>741</c:v>
                </c:pt>
                <c:pt idx="18">
                  <c:v>6425</c:v>
                </c:pt>
                <c:pt idx="19">
                  <c:v>4389</c:v>
                </c:pt>
                <c:pt idx="20">
                  <c:v>1038</c:v>
                </c:pt>
                <c:pt idx="21">
                  <c:v>1531</c:v>
                </c:pt>
                <c:pt idx="22">
                  <c:v>2493</c:v>
                </c:pt>
                <c:pt idx="23">
                  <c:v>1368</c:v>
                </c:pt>
                <c:pt idx="24">
                  <c:v>1730</c:v>
                </c:pt>
              </c:numCache>
            </c:numRef>
          </c:val>
        </c:ser>
        <c:dLbls>
          <c:showLegendKey val="0"/>
          <c:showVal val="0"/>
          <c:showCatName val="0"/>
          <c:showSerName val="0"/>
          <c:showPercent val="0"/>
          <c:showBubbleSize val="0"/>
        </c:dLbls>
        <c:gapWidth val="219"/>
        <c:axId val="144032256"/>
        <c:axId val="37807232"/>
      </c:barChart>
      <c:lineChart>
        <c:grouping val="standard"/>
        <c:varyColors val="0"/>
        <c:ser>
          <c:idx val="2"/>
          <c:order val="2"/>
          <c:tx>
            <c:strRef>
              <c:f>元データ!$D$5</c:f>
              <c:strCache>
                <c:ptCount val="1"/>
                <c:pt idx="0">
                  <c:v>平成29年有効求人倍率</c:v>
                </c:pt>
              </c:strCache>
            </c:strRef>
          </c:tx>
          <c:marker>
            <c:spPr>
              <a:ln>
                <a:solidFill>
                  <a:srgbClr val="00B050"/>
                </a:solidFill>
              </a:ln>
            </c:spPr>
          </c:marker>
          <c:dPt>
            <c:idx val="11"/>
            <c:bubble3D val="0"/>
            <c:spPr>
              <a:ln>
                <a:solidFill>
                  <a:srgbClr val="00B050"/>
                </a:solidFill>
              </a:ln>
            </c:spPr>
          </c:dPt>
          <c:dLbls>
            <c:dLbl>
              <c:idx val="3"/>
              <c:layout/>
              <c:showLegendKey val="0"/>
              <c:showVal val="1"/>
              <c:showCatName val="0"/>
              <c:showSerName val="0"/>
              <c:showPercent val="0"/>
              <c:showBubbleSize val="0"/>
            </c:dLbl>
            <c:dLbl>
              <c:idx val="4"/>
              <c:layout>
                <c:manualLayout>
                  <c:x val="-4.1832757904167852E-3"/>
                  <c:y val="1.9371108407027153E-2"/>
                </c:manualLayout>
              </c:layout>
              <c:showLegendKey val="0"/>
              <c:showVal val="1"/>
              <c:showCatName val="0"/>
              <c:showSerName val="0"/>
              <c:showPercent val="0"/>
              <c:showBubbleSize val="0"/>
            </c:dLbl>
            <c:dLbl>
              <c:idx val="6"/>
              <c:layout/>
              <c:showLegendKey val="0"/>
              <c:showVal val="1"/>
              <c:showCatName val="0"/>
              <c:showSerName val="0"/>
              <c:showPercent val="0"/>
              <c:showBubbleSize val="0"/>
            </c:dLbl>
            <c:dLbl>
              <c:idx val="7"/>
              <c:layout>
                <c:manualLayout>
                  <c:x val="8.8035216859506536E-4"/>
                  <c:y val="2.7837089897470739E-2"/>
                </c:manualLayout>
              </c:layout>
              <c:showLegendKey val="0"/>
              <c:showVal val="1"/>
              <c:showCatName val="0"/>
              <c:showSerName val="0"/>
              <c:showPercent val="0"/>
              <c:showBubbleSize val="0"/>
            </c:dLbl>
            <c:dLbl>
              <c:idx val="14"/>
              <c:layout/>
              <c:showLegendKey val="0"/>
              <c:showVal val="1"/>
              <c:showCatName val="0"/>
              <c:showSerName val="0"/>
              <c:showPercent val="0"/>
              <c:showBubbleSize val="0"/>
            </c:dLbl>
            <c:dLbl>
              <c:idx val="15"/>
              <c:layout/>
              <c:showLegendKey val="0"/>
              <c:showVal val="1"/>
              <c:showCatName val="0"/>
              <c:showSerName val="0"/>
              <c:showPercent val="0"/>
              <c:showBubbleSize val="0"/>
            </c:dLbl>
            <c:dLbl>
              <c:idx val="17"/>
              <c:layout/>
              <c:showLegendKey val="0"/>
              <c:showVal val="1"/>
              <c:showCatName val="0"/>
              <c:showSerName val="0"/>
              <c:showPercent val="0"/>
              <c:showBubbleSize val="0"/>
            </c:dLbl>
            <c:dLbl>
              <c:idx val="18"/>
              <c:layout/>
              <c:showLegendKey val="0"/>
              <c:showVal val="1"/>
              <c:showCatName val="0"/>
              <c:showSerName val="0"/>
              <c:showPercent val="0"/>
              <c:showBubbleSize val="0"/>
            </c:dLbl>
            <c:dLbl>
              <c:idx val="19"/>
              <c:layout/>
              <c:showLegendKey val="0"/>
              <c:showVal val="1"/>
              <c:showCatName val="0"/>
              <c:showSerName val="0"/>
              <c:showPercent val="0"/>
              <c:showBubbleSize val="0"/>
            </c:dLbl>
            <c:dLbl>
              <c:idx val="20"/>
              <c:layout/>
              <c:showLegendKey val="0"/>
              <c:showVal val="1"/>
              <c:showCatName val="0"/>
              <c:showSerName val="0"/>
              <c:showPercent val="0"/>
              <c:showBubbleSize val="0"/>
            </c:dLbl>
            <c:dLbl>
              <c:idx val="21"/>
              <c:layout/>
              <c:showLegendKey val="0"/>
              <c:showVal val="1"/>
              <c:showCatName val="0"/>
              <c:showSerName val="0"/>
              <c:showPercent val="0"/>
              <c:showBubbleSize val="0"/>
            </c:dLbl>
            <c:dLbl>
              <c:idx val="22"/>
              <c:layout/>
              <c:showLegendKey val="0"/>
              <c:showVal val="1"/>
              <c:showCatName val="0"/>
              <c:showSerName val="0"/>
              <c:showPercent val="0"/>
              <c:showBubbleSize val="0"/>
            </c:dLbl>
            <c:dLbl>
              <c:idx val="23"/>
              <c:layout/>
              <c:showLegendKey val="0"/>
              <c:showVal val="1"/>
              <c:showCatName val="0"/>
              <c:showSerName val="0"/>
              <c:showPercent val="0"/>
              <c:showBubbleSize val="0"/>
            </c:dLbl>
            <c:dLbl>
              <c:idx val="24"/>
              <c:layout/>
              <c:showLegendKey val="0"/>
              <c:showVal val="1"/>
              <c:showCatName val="0"/>
              <c:showSerName val="0"/>
              <c:showPercent val="0"/>
              <c:showBubbleSize val="0"/>
            </c:dLbl>
            <c:dLbl>
              <c:idx val="25"/>
              <c:showLegendKey val="0"/>
              <c:showVal val="1"/>
              <c:showCatName val="0"/>
              <c:showSerName val="0"/>
              <c:showPercent val="0"/>
              <c:showBubbleSize val="0"/>
            </c:dLbl>
            <c:showLegendKey val="0"/>
            <c:showVal val="0"/>
            <c:showCatName val="0"/>
            <c:showSerName val="0"/>
            <c:showPercent val="0"/>
            <c:showBubbleSize val="0"/>
          </c:dLbls>
          <c:cat>
            <c:strRef>
              <c:f>元データ!$A$6:$A$23</c:f>
              <c:strCache>
                <c:ptCount val="18"/>
                <c:pt idx="0">
                  <c:v>  製造技術者</c:v>
                </c:pt>
                <c:pt idx="1">
                  <c:v>  生産関連事務員</c:v>
                </c:pt>
                <c:pt idx="2">
                  <c:v>  事務用機器操作の職業</c:v>
                </c:pt>
                <c:pt idx="3">
                  <c:v>  生産設備（金属）</c:v>
                </c:pt>
                <c:pt idx="4">
                  <c:v>  生産設備（金属除く）</c:v>
                </c:pt>
                <c:pt idx="5">
                  <c:v>  生産設備（機械）</c:v>
                </c:pt>
                <c:pt idx="6">
                  <c:v>  金属材料製造等</c:v>
                </c:pt>
                <c:pt idx="7">
                  <c:v>  製品製造・加工処理</c:v>
                </c:pt>
                <c:pt idx="8">
                  <c:v>  機械組立の職業</c:v>
                </c:pt>
                <c:pt idx="9">
                  <c:v>  機械整備・修理の職業</c:v>
                </c:pt>
                <c:pt idx="10">
                  <c:v>  製品検査（金属）</c:v>
                </c:pt>
                <c:pt idx="11">
                  <c:v>  製品検査（金属除く）</c:v>
                </c:pt>
                <c:pt idx="12">
                  <c:v> 機械検査の職業</c:v>
                </c:pt>
                <c:pt idx="13">
                  <c:v> 生産関連・生産類似</c:v>
                </c:pt>
                <c:pt idx="14">
                  <c:v>  包装の職業</c:v>
                </c:pt>
                <c:pt idx="15">
                  <c:v>  運輸・郵便事務</c:v>
                </c:pt>
                <c:pt idx="16">
                  <c:v>  自動車運転の職業</c:v>
                </c:pt>
                <c:pt idx="17">
                  <c:v>  その他の輸送の職業</c:v>
                </c:pt>
              </c:strCache>
            </c:strRef>
          </c:cat>
          <c:val>
            <c:numRef>
              <c:f>元データ!$D$6:$D$30</c:f>
              <c:numCache>
                <c:formatCode>0.0_ </c:formatCode>
                <c:ptCount val="25"/>
                <c:pt idx="0">
                  <c:v>0.644244105409154</c:v>
                </c:pt>
                <c:pt idx="1">
                  <c:v>1.4183673469387754</c:v>
                </c:pt>
                <c:pt idx="2">
                  <c:v>1.0236051502145922</c:v>
                </c:pt>
                <c:pt idx="3">
                  <c:v>1.1979166666666667</c:v>
                </c:pt>
                <c:pt idx="4">
                  <c:v>1.352112676056338</c:v>
                </c:pt>
                <c:pt idx="5">
                  <c:v>1.1311475409836065</c:v>
                </c:pt>
                <c:pt idx="6">
                  <c:v>2.0287286063569683</c:v>
                </c:pt>
                <c:pt idx="7">
                  <c:v>1.7765339966832505</c:v>
                </c:pt>
                <c:pt idx="8">
                  <c:v>1.111338100102145</c:v>
                </c:pt>
                <c:pt idx="9">
                  <c:v>2.75</c:v>
                </c:pt>
                <c:pt idx="10">
                  <c:v>1.6509433962264151</c:v>
                </c:pt>
                <c:pt idx="11">
                  <c:v>3.617283950617284</c:v>
                </c:pt>
                <c:pt idx="12">
                  <c:v>3</c:v>
                </c:pt>
                <c:pt idx="13">
                  <c:v>1.1321118611378977</c:v>
                </c:pt>
                <c:pt idx="14">
                  <c:v>3.15</c:v>
                </c:pt>
                <c:pt idx="15">
                  <c:v>3.1549295774647885</c:v>
                </c:pt>
                <c:pt idx="16">
                  <c:v>3.3753605274000824</c:v>
                </c:pt>
                <c:pt idx="17">
                  <c:v>1.0769230769230769</c:v>
                </c:pt>
                <c:pt idx="18">
                  <c:v>1.7203865336658355</c:v>
                </c:pt>
                <c:pt idx="19">
                  <c:v>5.4117647058823533</c:v>
                </c:pt>
                <c:pt idx="20">
                  <c:v>1.4301412872841444</c:v>
                </c:pt>
                <c:pt idx="21">
                  <c:v>11.556603773584905</c:v>
                </c:pt>
                <c:pt idx="22">
                  <c:v>5.3926940639269407</c:v>
                </c:pt>
                <c:pt idx="23">
                  <c:v>2.8396436525612474</c:v>
                </c:pt>
                <c:pt idx="24">
                  <c:v>5.1350364963503647</c:v>
                </c:pt>
              </c:numCache>
            </c:numRef>
          </c:val>
          <c:smooth val="0"/>
        </c:ser>
        <c:ser>
          <c:idx val="4"/>
          <c:order val="3"/>
          <c:tx>
            <c:strRef>
              <c:f>元データ!$F$5</c:f>
              <c:strCache>
                <c:ptCount val="1"/>
                <c:pt idx="0">
                  <c:v>平成30年有効求人倍率</c:v>
                </c:pt>
              </c:strCache>
            </c:strRef>
          </c:tx>
          <c:spPr>
            <a:ln>
              <a:solidFill>
                <a:srgbClr val="0000FF"/>
              </a:solidFill>
              <a:prstDash val="dash"/>
            </a:ln>
          </c:spPr>
          <c:marker>
            <c:spPr>
              <a:ln>
                <a:solidFill>
                  <a:srgbClr val="0000FF"/>
                </a:solidFill>
              </a:ln>
            </c:spPr>
          </c:marker>
          <c:dLbls>
            <c:dLbl>
              <c:idx val="8"/>
              <c:layout>
                <c:manualLayout>
                  <c:x val="-1.1444578191735914E-2"/>
                  <c:y val="-4.8714907320573791E-2"/>
                </c:manualLayout>
              </c:layout>
              <c:showLegendKey val="0"/>
              <c:showVal val="1"/>
              <c:showCatName val="0"/>
              <c:showSerName val="0"/>
              <c:showPercent val="0"/>
              <c:showBubbleSize val="0"/>
            </c:dLbl>
            <c:dLbl>
              <c:idx val="14"/>
              <c:layout>
                <c:manualLayout>
                  <c:x val="-2.0248099877686505E-2"/>
                  <c:y val="-1.8094108433356081E-2"/>
                </c:manualLayout>
              </c:layout>
              <c:showLegendKey val="0"/>
              <c:showVal val="1"/>
              <c:showCatName val="0"/>
              <c:showSerName val="0"/>
              <c:showPercent val="0"/>
              <c:showBubbleSize val="0"/>
            </c:dLbl>
            <c:dLbl>
              <c:idx val="15"/>
              <c:layout>
                <c:manualLayout>
                  <c:x val="-7.0428173487605229E-3"/>
                  <c:y val="-2.9228944392344275E-2"/>
                </c:manualLayout>
              </c:layout>
              <c:showLegendKey val="0"/>
              <c:showVal val="1"/>
              <c:showCatName val="0"/>
              <c:showSerName val="0"/>
              <c:showPercent val="0"/>
              <c:showBubbleSize val="0"/>
            </c:dLbl>
            <c:dLbl>
              <c:idx val="20"/>
              <c:layout>
                <c:manualLayout>
                  <c:x val="0"/>
                  <c:y val="-2.7980489921261443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元データ!$A$6:$A$23</c:f>
              <c:strCache>
                <c:ptCount val="18"/>
                <c:pt idx="0">
                  <c:v>  製造技術者</c:v>
                </c:pt>
                <c:pt idx="1">
                  <c:v>  生産関連事務員</c:v>
                </c:pt>
                <c:pt idx="2">
                  <c:v>  事務用機器操作の職業</c:v>
                </c:pt>
                <c:pt idx="3">
                  <c:v>  生産設備（金属）</c:v>
                </c:pt>
                <c:pt idx="4">
                  <c:v>  生産設備（金属除く）</c:v>
                </c:pt>
                <c:pt idx="5">
                  <c:v>  生産設備（機械）</c:v>
                </c:pt>
                <c:pt idx="6">
                  <c:v>  金属材料製造等</c:v>
                </c:pt>
                <c:pt idx="7">
                  <c:v>  製品製造・加工処理</c:v>
                </c:pt>
                <c:pt idx="8">
                  <c:v>  機械組立の職業</c:v>
                </c:pt>
                <c:pt idx="9">
                  <c:v>  機械整備・修理の職業</c:v>
                </c:pt>
                <c:pt idx="10">
                  <c:v>  製品検査（金属）</c:v>
                </c:pt>
                <c:pt idx="11">
                  <c:v>  製品検査（金属除く）</c:v>
                </c:pt>
                <c:pt idx="12">
                  <c:v> 機械検査の職業</c:v>
                </c:pt>
                <c:pt idx="13">
                  <c:v> 生産関連・生産類似</c:v>
                </c:pt>
                <c:pt idx="14">
                  <c:v>  包装の職業</c:v>
                </c:pt>
                <c:pt idx="15">
                  <c:v>  運輸・郵便事務</c:v>
                </c:pt>
                <c:pt idx="16">
                  <c:v>  自動車運転の職業</c:v>
                </c:pt>
                <c:pt idx="17">
                  <c:v>  その他の輸送の職業</c:v>
                </c:pt>
              </c:strCache>
            </c:strRef>
          </c:cat>
          <c:val>
            <c:numRef>
              <c:f>元データ!$F$6:$F$30</c:f>
              <c:numCache>
                <c:formatCode>0.0_ </c:formatCode>
                <c:ptCount val="25"/>
                <c:pt idx="0">
                  <c:v>0.74962630792227203</c:v>
                </c:pt>
                <c:pt idx="1">
                  <c:v>2.0026455026455028</c:v>
                </c:pt>
                <c:pt idx="2">
                  <c:v>1.0356347438752784</c:v>
                </c:pt>
                <c:pt idx="3">
                  <c:v>1.6206896551724137</c:v>
                </c:pt>
                <c:pt idx="4">
                  <c:v>2.2033898305084745</c:v>
                </c:pt>
                <c:pt idx="5">
                  <c:v>1</c:v>
                </c:pt>
                <c:pt idx="6">
                  <c:v>2.7291970802919709</c:v>
                </c:pt>
                <c:pt idx="7">
                  <c:v>2.0607787274453941</c:v>
                </c:pt>
                <c:pt idx="8">
                  <c:v>1.8204787234042554</c:v>
                </c:pt>
                <c:pt idx="9">
                  <c:v>3.8868274582560298</c:v>
                </c:pt>
                <c:pt idx="10">
                  <c:v>2.9830508474576272</c:v>
                </c:pt>
                <c:pt idx="11">
                  <c:v>3.9874999999999998</c:v>
                </c:pt>
                <c:pt idx="12">
                  <c:v>6.1944444444444446</c:v>
                </c:pt>
                <c:pt idx="13">
                  <c:v>1.433748584371461</c:v>
                </c:pt>
                <c:pt idx="14">
                  <c:v>3.8716216216216215</c:v>
                </c:pt>
                <c:pt idx="15">
                  <c:v>4.2276422764227641</c:v>
                </c:pt>
                <c:pt idx="16">
                  <c:v>3.9118298626495349</c:v>
                </c:pt>
                <c:pt idx="17">
                  <c:v>1.9147286821705427</c:v>
                </c:pt>
                <c:pt idx="18">
                  <c:v>2.1625715247391453</c:v>
                </c:pt>
                <c:pt idx="19">
                  <c:v>6.1470588235294121</c:v>
                </c:pt>
                <c:pt idx="20">
                  <c:v>1.6346456692913385</c:v>
                </c:pt>
                <c:pt idx="21">
                  <c:v>14.175925925925926</c:v>
                </c:pt>
                <c:pt idx="22">
                  <c:v>6.3596938775510203</c:v>
                </c:pt>
                <c:pt idx="23">
                  <c:v>4.0835820895522392</c:v>
                </c:pt>
                <c:pt idx="24">
                  <c:v>8.6934673366834172</c:v>
                </c:pt>
              </c:numCache>
            </c:numRef>
          </c:val>
          <c:smooth val="0"/>
        </c:ser>
        <c:dLbls>
          <c:showLegendKey val="0"/>
          <c:showVal val="0"/>
          <c:showCatName val="0"/>
          <c:showSerName val="0"/>
          <c:showPercent val="0"/>
          <c:showBubbleSize val="0"/>
        </c:dLbls>
        <c:marker val="1"/>
        <c:smooth val="0"/>
        <c:axId val="144032768"/>
        <c:axId val="126561088"/>
      </c:lineChart>
      <c:catAx>
        <c:axId val="144032256"/>
        <c:scaling>
          <c:orientation val="minMax"/>
        </c:scaling>
        <c:delete val="0"/>
        <c:axPos val="b"/>
        <c:numFmt formatCode="#,##0_);[Red]\(#,##0\)" sourceLinked="0"/>
        <c:majorTickMark val="none"/>
        <c:minorTickMark val="none"/>
        <c:tickLblPos val="nextTo"/>
        <c:txPr>
          <a:bodyPr/>
          <a:lstStyle/>
          <a:p>
            <a:pPr>
              <a:defRPr sz="900">
                <a:latin typeface="HGPｺﾞｼｯｸE" panose="020B0900000000000000" pitchFamily="50" charset="-128"/>
                <a:ea typeface="HGPｺﾞｼｯｸE" panose="020B0900000000000000" pitchFamily="50" charset="-128"/>
              </a:defRPr>
            </a:pPr>
            <a:endParaRPr lang="ja-JP"/>
          </a:p>
        </c:txPr>
        <c:crossAx val="37807232"/>
        <c:crosses val="autoZero"/>
        <c:auto val="1"/>
        <c:lblAlgn val="ctr"/>
        <c:lblOffset val="100"/>
        <c:noMultiLvlLbl val="0"/>
      </c:catAx>
      <c:valAx>
        <c:axId val="37807232"/>
        <c:scaling>
          <c:orientation val="minMax"/>
          <c:max val="10000"/>
        </c:scaling>
        <c:delete val="0"/>
        <c:axPos val="l"/>
        <c:majorGridlines/>
        <c:numFmt formatCode="#,##0" sourceLinked="1"/>
        <c:majorTickMark val="none"/>
        <c:minorTickMark val="none"/>
        <c:tickLblPos val="nextTo"/>
        <c:crossAx val="144032256"/>
        <c:crosses val="autoZero"/>
        <c:crossBetween val="between"/>
        <c:majorUnit val="1000"/>
        <c:minorUnit val="100"/>
      </c:valAx>
      <c:valAx>
        <c:axId val="126561088"/>
        <c:scaling>
          <c:orientation val="minMax"/>
        </c:scaling>
        <c:delete val="0"/>
        <c:axPos val="r"/>
        <c:numFmt formatCode="0.0_ " sourceLinked="1"/>
        <c:majorTickMark val="out"/>
        <c:minorTickMark val="none"/>
        <c:tickLblPos val="nextTo"/>
        <c:crossAx val="144032768"/>
        <c:crosses val="max"/>
        <c:crossBetween val="between"/>
      </c:valAx>
      <c:catAx>
        <c:axId val="144032768"/>
        <c:scaling>
          <c:orientation val="minMax"/>
        </c:scaling>
        <c:delete val="1"/>
        <c:axPos val="b"/>
        <c:majorTickMark val="out"/>
        <c:minorTickMark val="none"/>
        <c:tickLblPos val="nextTo"/>
        <c:crossAx val="126561088"/>
        <c:crosses val="autoZero"/>
        <c:auto val="1"/>
        <c:lblAlgn val="ctr"/>
        <c:lblOffset val="100"/>
        <c:noMultiLvlLbl val="0"/>
      </c:catAx>
    </c:plotArea>
    <c:legend>
      <c:legendPos val="r"/>
      <c:layout>
        <c:manualLayout>
          <c:xMode val="edge"/>
          <c:yMode val="edge"/>
          <c:x val="4.3802919949146861E-2"/>
          <c:y val="0.12625770950683787"/>
          <c:w val="0.45883122382449504"/>
          <c:h val="0.10195716123716174"/>
        </c:manualLayout>
      </c:layout>
      <c:overlay val="0"/>
      <c:txPr>
        <a:bodyPr/>
        <a:lstStyle/>
        <a:p>
          <a:pPr>
            <a:defRPr sz="900" b="0">
              <a:latin typeface="HGPｺﾞｼｯｸE" panose="020B0900000000000000" pitchFamily="50" charset="-128"/>
              <a:ea typeface="HGPｺﾞｼｯｸE" panose="020B0900000000000000" pitchFamily="50" charset="-128"/>
            </a:defRPr>
          </a:pPr>
          <a:endParaRPr lang="ja-JP"/>
        </a:p>
      </c:txPr>
    </c:legend>
    <c:plotVisOnly val="1"/>
    <c:dispBlanksAs val="gap"/>
    <c:showDLblsOverMax val="0"/>
  </c:chart>
  <c:spPr>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元データ!$C$5</c:f>
              <c:strCache>
                <c:ptCount val="1"/>
                <c:pt idx="0">
                  <c:v>平成29年有効求人数　</c:v>
                </c:pt>
              </c:strCache>
            </c:strRef>
          </c:tx>
          <c:spPr>
            <a:solidFill>
              <a:schemeClr val="bg1">
                <a:lumMod val="75000"/>
              </a:schemeClr>
            </a:solidFill>
          </c:spPr>
          <c:invertIfNegative val="0"/>
          <c:cat>
            <c:strRef>
              <c:f>元データ!$A$6:$A$20</c:f>
              <c:strCache>
                <c:ptCount val="15"/>
                <c:pt idx="0">
                  <c:v>  製造技術者</c:v>
                </c:pt>
                <c:pt idx="1">
                  <c:v>  生産関連事務員</c:v>
                </c:pt>
                <c:pt idx="2">
                  <c:v>  事務用機器操作の職業</c:v>
                </c:pt>
                <c:pt idx="3">
                  <c:v>  生産設備（金属）</c:v>
                </c:pt>
                <c:pt idx="4">
                  <c:v>  生産設備（金属除く）</c:v>
                </c:pt>
                <c:pt idx="5">
                  <c:v>  生産設備（機械）</c:v>
                </c:pt>
                <c:pt idx="6">
                  <c:v>  金属材料製造等</c:v>
                </c:pt>
                <c:pt idx="7">
                  <c:v>  製品製造・加工処理</c:v>
                </c:pt>
                <c:pt idx="8">
                  <c:v>  機械組立の職業</c:v>
                </c:pt>
                <c:pt idx="9">
                  <c:v>  機械整備・修理の職業</c:v>
                </c:pt>
                <c:pt idx="10">
                  <c:v>  製品検査（金属）</c:v>
                </c:pt>
                <c:pt idx="11">
                  <c:v>  製品検査（金属除く）</c:v>
                </c:pt>
                <c:pt idx="12">
                  <c:v> 機械検査の職業</c:v>
                </c:pt>
                <c:pt idx="13">
                  <c:v> 生産関連・生産類似</c:v>
                </c:pt>
                <c:pt idx="14">
                  <c:v>  包装の職業</c:v>
                </c:pt>
              </c:strCache>
            </c:strRef>
          </c:cat>
          <c:val>
            <c:numRef>
              <c:f>元データ!$C$6:$C$20</c:f>
              <c:numCache>
                <c:formatCode>#,##0</c:formatCode>
                <c:ptCount val="15"/>
                <c:pt idx="0">
                  <c:v>929</c:v>
                </c:pt>
                <c:pt idx="1">
                  <c:v>1251</c:v>
                </c:pt>
                <c:pt idx="2">
                  <c:v>477</c:v>
                </c:pt>
                <c:pt idx="3">
                  <c:v>115</c:v>
                </c:pt>
                <c:pt idx="4">
                  <c:v>192</c:v>
                </c:pt>
                <c:pt idx="5">
                  <c:v>69</c:v>
                </c:pt>
                <c:pt idx="6">
                  <c:v>3319</c:v>
                </c:pt>
                <c:pt idx="7">
                  <c:v>4285</c:v>
                </c:pt>
                <c:pt idx="8">
                  <c:v>1088</c:v>
                </c:pt>
                <c:pt idx="9">
                  <c:v>1683</c:v>
                </c:pt>
                <c:pt idx="10">
                  <c:v>175</c:v>
                </c:pt>
                <c:pt idx="11">
                  <c:v>293</c:v>
                </c:pt>
                <c:pt idx="12">
                  <c:v>174</c:v>
                </c:pt>
                <c:pt idx="13">
                  <c:v>1174</c:v>
                </c:pt>
                <c:pt idx="14">
                  <c:v>504</c:v>
                </c:pt>
              </c:numCache>
            </c:numRef>
          </c:val>
        </c:ser>
        <c:ser>
          <c:idx val="3"/>
          <c:order val="1"/>
          <c:tx>
            <c:strRef>
              <c:f>元データ!$E$5</c:f>
              <c:strCache>
                <c:ptCount val="1"/>
                <c:pt idx="0">
                  <c:v>平成30年有効求人数　</c:v>
                </c:pt>
              </c:strCache>
            </c:strRef>
          </c:tx>
          <c:spPr>
            <a:solidFill>
              <a:schemeClr val="accent6">
                <a:lumMod val="75000"/>
              </a:schemeClr>
            </a:solidFill>
          </c:spPr>
          <c:invertIfNegative val="0"/>
          <c:cat>
            <c:strRef>
              <c:f>元データ!$A$6:$A$20</c:f>
              <c:strCache>
                <c:ptCount val="15"/>
                <c:pt idx="0">
                  <c:v>  製造技術者</c:v>
                </c:pt>
                <c:pt idx="1">
                  <c:v>  生産関連事務員</c:v>
                </c:pt>
                <c:pt idx="2">
                  <c:v>  事務用機器操作の職業</c:v>
                </c:pt>
                <c:pt idx="3">
                  <c:v>  生産設備（金属）</c:v>
                </c:pt>
                <c:pt idx="4">
                  <c:v>  生産設備（金属除く）</c:v>
                </c:pt>
                <c:pt idx="5">
                  <c:v>  生産設備（機械）</c:v>
                </c:pt>
                <c:pt idx="6">
                  <c:v>  金属材料製造等</c:v>
                </c:pt>
                <c:pt idx="7">
                  <c:v>  製品製造・加工処理</c:v>
                </c:pt>
                <c:pt idx="8">
                  <c:v>  機械組立の職業</c:v>
                </c:pt>
                <c:pt idx="9">
                  <c:v>  機械整備・修理の職業</c:v>
                </c:pt>
                <c:pt idx="10">
                  <c:v>  製品検査（金属）</c:v>
                </c:pt>
                <c:pt idx="11">
                  <c:v>  製品検査（金属除く）</c:v>
                </c:pt>
                <c:pt idx="12">
                  <c:v> 機械検査の職業</c:v>
                </c:pt>
                <c:pt idx="13">
                  <c:v> 生産関連・生産類似</c:v>
                </c:pt>
                <c:pt idx="14">
                  <c:v>  包装の職業</c:v>
                </c:pt>
              </c:strCache>
            </c:strRef>
          </c:cat>
          <c:val>
            <c:numRef>
              <c:f>元データ!$E$6:$E$20</c:f>
              <c:numCache>
                <c:formatCode>#,##0</c:formatCode>
                <c:ptCount val="15"/>
                <c:pt idx="0">
                  <c:v>1003</c:v>
                </c:pt>
                <c:pt idx="1">
                  <c:v>1514</c:v>
                </c:pt>
                <c:pt idx="2">
                  <c:v>465</c:v>
                </c:pt>
                <c:pt idx="3">
                  <c:v>141</c:v>
                </c:pt>
                <c:pt idx="4">
                  <c:v>260</c:v>
                </c:pt>
                <c:pt idx="5">
                  <c:v>66</c:v>
                </c:pt>
                <c:pt idx="6">
                  <c:v>3739</c:v>
                </c:pt>
                <c:pt idx="7">
                  <c:v>4340</c:v>
                </c:pt>
                <c:pt idx="8">
                  <c:v>1369</c:v>
                </c:pt>
                <c:pt idx="9">
                  <c:v>2095</c:v>
                </c:pt>
                <c:pt idx="10">
                  <c:v>176</c:v>
                </c:pt>
                <c:pt idx="11">
                  <c:v>319</c:v>
                </c:pt>
                <c:pt idx="12">
                  <c:v>223</c:v>
                </c:pt>
                <c:pt idx="13">
                  <c:v>1266</c:v>
                </c:pt>
                <c:pt idx="14">
                  <c:v>573</c:v>
                </c:pt>
              </c:numCache>
            </c:numRef>
          </c:val>
        </c:ser>
        <c:dLbls>
          <c:showLegendKey val="0"/>
          <c:showVal val="0"/>
          <c:showCatName val="0"/>
          <c:showSerName val="0"/>
          <c:showPercent val="0"/>
          <c:showBubbleSize val="0"/>
        </c:dLbls>
        <c:gapWidth val="150"/>
        <c:axId val="133202944"/>
        <c:axId val="127675776"/>
      </c:barChart>
      <c:lineChart>
        <c:grouping val="standard"/>
        <c:varyColors val="0"/>
        <c:ser>
          <c:idx val="2"/>
          <c:order val="2"/>
          <c:tx>
            <c:strRef>
              <c:f>元データ!$D$5</c:f>
              <c:strCache>
                <c:ptCount val="1"/>
                <c:pt idx="0">
                  <c:v>平成29年有効求人倍率</c:v>
                </c:pt>
              </c:strCache>
            </c:strRef>
          </c:tx>
          <c:spPr>
            <a:ln>
              <a:solidFill>
                <a:srgbClr val="00B050"/>
              </a:solidFill>
            </a:ln>
          </c:spPr>
          <c:marker>
            <c:spPr>
              <a:ln>
                <a:solidFill>
                  <a:srgbClr val="92D050"/>
                </a:solidFill>
              </a:ln>
            </c:spPr>
          </c:marker>
          <c:dLbls>
            <c:showLegendKey val="0"/>
            <c:showVal val="1"/>
            <c:showCatName val="0"/>
            <c:showSerName val="0"/>
            <c:showPercent val="0"/>
            <c:showBubbleSize val="0"/>
            <c:showLeaderLines val="0"/>
          </c:dLbls>
          <c:cat>
            <c:strRef>
              <c:f>元データ!$A$6:$A$20</c:f>
              <c:strCache>
                <c:ptCount val="15"/>
                <c:pt idx="0">
                  <c:v>  製造技術者</c:v>
                </c:pt>
                <c:pt idx="1">
                  <c:v>  生産関連事務員</c:v>
                </c:pt>
                <c:pt idx="2">
                  <c:v>  事務用機器操作の職業</c:v>
                </c:pt>
                <c:pt idx="3">
                  <c:v>  生産設備（金属）</c:v>
                </c:pt>
                <c:pt idx="4">
                  <c:v>  生産設備（金属除く）</c:v>
                </c:pt>
                <c:pt idx="5">
                  <c:v>  生産設備（機械）</c:v>
                </c:pt>
                <c:pt idx="6">
                  <c:v>  金属材料製造等</c:v>
                </c:pt>
                <c:pt idx="7">
                  <c:v>  製品製造・加工処理</c:v>
                </c:pt>
                <c:pt idx="8">
                  <c:v>  機械組立の職業</c:v>
                </c:pt>
                <c:pt idx="9">
                  <c:v>  機械整備・修理の職業</c:v>
                </c:pt>
                <c:pt idx="10">
                  <c:v>  製品検査（金属）</c:v>
                </c:pt>
                <c:pt idx="11">
                  <c:v>  製品検査（金属除く）</c:v>
                </c:pt>
                <c:pt idx="12">
                  <c:v> 機械検査の職業</c:v>
                </c:pt>
                <c:pt idx="13">
                  <c:v> 生産関連・生産類似</c:v>
                </c:pt>
                <c:pt idx="14">
                  <c:v>  包装の職業</c:v>
                </c:pt>
              </c:strCache>
            </c:strRef>
          </c:cat>
          <c:val>
            <c:numRef>
              <c:f>元データ!$D$6:$D$20</c:f>
              <c:numCache>
                <c:formatCode>0.0_ </c:formatCode>
                <c:ptCount val="15"/>
                <c:pt idx="0">
                  <c:v>0.644244105409154</c:v>
                </c:pt>
                <c:pt idx="1">
                  <c:v>1.4183673469387754</c:v>
                </c:pt>
                <c:pt idx="2">
                  <c:v>1.0236051502145922</c:v>
                </c:pt>
                <c:pt idx="3">
                  <c:v>1.1979166666666667</c:v>
                </c:pt>
                <c:pt idx="4">
                  <c:v>1.352112676056338</c:v>
                </c:pt>
                <c:pt idx="5">
                  <c:v>1.1311475409836065</c:v>
                </c:pt>
                <c:pt idx="6">
                  <c:v>2.0287286063569683</c:v>
                </c:pt>
                <c:pt idx="7">
                  <c:v>1.7765339966832505</c:v>
                </c:pt>
                <c:pt idx="8">
                  <c:v>1.111338100102145</c:v>
                </c:pt>
                <c:pt idx="9">
                  <c:v>2.75</c:v>
                </c:pt>
                <c:pt idx="10">
                  <c:v>1.6509433962264151</c:v>
                </c:pt>
                <c:pt idx="11">
                  <c:v>3.617283950617284</c:v>
                </c:pt>
                <c:pt idx="12">
                  <c:v>3</c:v>
                </c:pt>
                <c:pt idx="13">
                  <c:v>1.1321118611378977</c:v>
                </c:pt>
                <c:pt idx="14">
                  <c:v>3.15</c:v>
                </c:pt>
              </c:numCache>
            </c:numRef>
          </c:val>
          <c:smooth val="0"/>
        </c:ser>
        <c:ser>
          <c:idx val="4"/>
          <c:order val="3"/>
          <c:tx>
            <c:strRef>
              <c:f>元データ!$F$5</c:f>
              <c:strCache>
                <c:ptCount val="1"/>
                <c:pt idx="0">
                  <c:v>平成30年有効求人倍率</c:v>
                </c:pt>
              </c:strCache>
            </c:strRef>
          </c:tx>
          <c:spPr>
            <a:ln cmpd="sng">
              <a:solidFill>
                <a:srgbClr val="0000FF"/>
              </a:solidFill>
              <a:prstDash val="dash"/>
            </a:ln>
          </c:spPr>
          <c:marker>
            <c:spPr>
              <a:ln>
                <a:solidFill>
                  <a:srgbClr val="0000FF"/>
                </a:solidFill>
              </a:ln>
            </c:spPr>
          </c:marker>
          <c:dLbls>
            <c:dLbl>
              <c:idx val="0"/>
              <c:layout>
                <c:manualLayout>
                  <c:x val="-3.0555555555555561E-2"/>
                  <c:y val="-1.9870474235465903E-2"/>
                </c:manualLayout>
              </c:layout>
              <c:showLegendKey val="0"/>
              <c:showVal val="1"/>
              <c:showCatName val="0"/>
              <c:showSerName val="0"/>
              <c:showPercent val="0"/>
              <c:showBubbleSize val="0"/>
            </c:dLbl>
            <c:dLbl>
              <c:idx val="5"/>
              <c:layout>
                <c:manualLayout>
                  <c:x val="-4.3055555555555555E-2"/>
                  <c:y val="1.9870474235465813E-2"/>
                </c:manualLayout>
              </c:layout>
              <c:showLegendKey val="0"/>
              <c:showVal val="1"/>
              <c:showCatName val="0"/>
              <c:showSerName val="0"/>
              <c:showPercent val="0"/>
              <c:showBubbleSize val="0"/>
            </c:dLbl>
            <c:dLbl>
              <c:idx val="13"/>
              <c:layout>
                <c:manualLayout>
                  <c:x val="-6.1133557837087599E-2"/>
                  <c:y val="-1.433045749664074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元データ!$A$6:$A$20</c:f>
              <c:strCache>
                <c:ptCount val="15"/>
                <c:pt idx="0">
                  <c:v>  製造技術者</c:v>
                </c:pt>
                <c:pt idx="1">
                  <c:v>  生産関連事務員</c:v>
                </c:pt>
                <c:pt idx="2">
                  <c:v>  事務用機器操作の職業</c:v>
                </c:pt>
                <c:pt idx="3">
                  <c:v>  生産設備（金属）</c:v>
                </c:pt>
                <c:pt idx="4">
                  <c:v>  生産設備（金属除く）</c:v>
                </c:pt>
                <c:pt idx="5">
                  <c:v>  生産設備（機械）</c:v>
                </c:pt>
                <c:pt idx="6">
                  <c:v>  金属材料製造等</c:v>
                </c:pt>
                <c:pt idx="7">
                  <c:v>  製品製造・加工処理</c:v>
                </c:pt>
                <c:pt idx="8">
                  <c:v>  機械組立の職業</c:v>
                </c:pt>
                <c:pt idx="9">
                  <c:v>  機械整備・修理の職業</c:v>
                </c:pt>
                <c:pt idx="10">
                  <c:v>  製品検査（金属）</c:v>
                </c:pt>
                <c:pt idx="11">
                  <c:v>  製品検査（金属除く）</c:v>
                </c:pt>
                <c:pt idx="12">
                  <c:v> 機械検査の職業</c:v>
                </c:pt>
                <c:pt idx="13">
                  <c:v> 生産関連・生産類似</c:v>
                </c:pt>
                <c:pt idx="14">
                  <c:v>  包装の職業</c:v>
                </c:pt>
              </c:strCache>
            </c:strRef>
          </c:cat>
          <c:val>
            <c:numRef>
              <c:f>元データ!$F$6:$F$20</c:f>
              <c:numCache>
                <c:formatCode>0.0_ </c:formatCode>
                <c:ptCount val="15"/>
                <c:pt idx="0">
                  <c:v>0.74962630792227203</c:v>
                </c:pt>
                <c:pt idx="1">
                  <c:v>2.0026455026455028</c:v>
                </c:pt>
                <c:pt idx="2">
                  <c:v>1.0356347438752784</c:v>
                </c:pt>
                <c:pt idx="3">
                  <c:v>1.6206896551724137</c:v>
                </c:pt>
                <c:pt idx="4">
                  <c:v>2.2033898305084745</c:v>
                </c:pt>
                <c:pt idx="5">
                  <c:v>1</c:v>
                </c:pt>
                <c:pt idx="6">
                  <c:v>2.7291970802919709</c:v>
                </c:pt>
                <c:pt idx="7">
                  <c:v>2.0607787274453941</c:v>
                </c:pt>
                <c:pt idx="8">
                  <c:v>1.8204787234042554</c:v>
                </c:pt>
                <c:pt idx="9">
                  <c:v>3.8868274582560298</c:v>
                </c:pt>
                <c:pt idx="10">
                  <c:v>2.9830508474576272</c:v>
                </c:pt>
                <c:pt idx="11">
                  <c:v>3.9874999999999998</c:v>
                </c:pt>
                <c:pt idx="12">
                  <c:v>6.1944444444444446</c:v>
                </c:pt>
                <c:pt idx="13">
                  <c:v>1.433748584371461</c:v>
                </c:pt>
                <c:pt idx="14">
                  <c:v>3.8716216216216215</c:v>
                </c:pt>
              </c:numCache>
            </c:numRef>
          </c:val>
          <c:smooth val="0"/>
        </c:ser>
        <c:dLbls>
          <c:showLegendKey val="0"/>
          <c:showVal val="0"/>
          <c:showCatName val="0"/>
          <c:showSerName val="0"/>
          <c:showPercent val="0"/>
          <c:showBubbleSize val="0"/>
        </c:dLbls>
        <c:marker val="1"/>
        <c:smooth val="0"/>
        <c:axId val="133203456"/>
        <c:axId val="127676352"/>
      </c:lineChart>
      <c:catAx>
        <c:axId val="133202944"/>
        <c:scaling>
          <c:orientation val="minMax"/>
        </c:scaling>
        <c:delete val="0"/>
        <c:axPos val="b"/>
        <c:majorTickMark val="out"/>
        <c:minorTickMark val="none"/>
        <c:tickLblPos val="nextTo"/>
        <c:txPr>
          <a:bodyPr/>
          <a:lstStyle/>
          <a:p>
            <a:pPr>
              <a:defRPr sz="900">
                <a:latin typeface="HGPｺﾞｼｯｸE" panose="020B0900000000000000" pitchFamily="50" charset="-128"/>
                <a:ea typeface="HGPｺﾞｼｯｸE" panose="020B0900000000000000" pitchFamily="50" charset="-128"/>
              </a:defRPr>
            </a:pPr>
            <a:endParaRPr lang="ja-JP"/>
          </a:p>
        </c:txPr>
        <c:crossAx val="127675776"/>
        <c:crosses val="autoZero"/>
        <c:auto val="1"/>
        <c:lblAlgn val="ctr"/>
        <c:lblOffset val="100"/>
        <c:noMultiLvlLbl val="0"/>
      </c:catAx>
      <c:valAx>
        <c:axId val="127675776"/>
        <c:scaling>
          <c:orientation val="minMax"/>
        </c:scaling>
        <c:delete val="0"/>
        <c:axPos val="l"/>
        <c:majorGridlines/>
        <c:numFmt formatCode="#,##0" sourceLinked="1"/>
        <c:majorTickMark val="out"/>
        <c:minorTickMark val="none"/>
        <c:tickLblPos val="nextTo"/>
        <c:crossAx val="133202944"/>
        <c:crosses val="autoZero"/>
        <c:crossBetween val="between"/>
      </c:valAx>
      <c:valAx>
        <c:axId val="127676352"/>
        <c:scaling>
          <c:orientation val="minMax"/>
        </c:scaling>
        <c:delete val="0"/>
        <c:axPos val="r"/>
        <c:numFmt formatCode="0.0_ " sourceLinked="1"/>
        <c:majorTickMark val="out"/>
        <c:minorTickMark val="none"/>
        <c:tickLblPos val="nextTo"/>
        <c:crossAx val="133203456"/>
        <c:crosses val="max"/>
        <c:crossBetween val="between"/>
      </c:valAx>
      <c:catAx>
        <c:axId val="133203456"/>
        <c:scaling>
          <c:orientation val="minMax"/>
        </c:scaling>
        <c:delete val="1"/>
        <c:axPos val="b"/>
        <c:majorTickMark val="out"/>
        <c:minorTickMark val="none"/>
        <c:tickLblPos val="nextTo"/>
        <c:crossAx val="127676352"/>
        <c:crosses val="autoZero"/>
        <c:auto val="1"/>
        <c:lblAlgn val="ctr"/>
        <c:lblOffset val="100"/>
        <c:noMultiLvlLbl val="0"/>
      </c:catAx>
    </c:plotArea>
    <c:legend>
      <c:legendPos val="r"/>
      <c:layout>
        <c:manualLayout>
          <c:xMode val="edge"/>
          <c:yMode val="edge"/>
          <c:x val="0.81351388888888887"/>
          <c:y val="2.4829757477927571E-3"/>
          <c:w val="0.18509722222222225"/>
          <c:h val="0.15468624401210324"/>
        </c:manualLayout>
      </c:layout>
      <c:overlay val="0"/>
      <c:txPr>
        <a:bodyPr/>
        <a:lstStyle/>
        <a:p>
          <a:pPr>
            <a:defRPr sz="900">
              <a:latin typeface="HGPｺﾞｼｯｸE" panose="020B0900000000000000" pitchFamily="50" charset="-128"/>
              <a:ea typeface="HGPｺﾞｼｯｸE" panose="020B0900000000000000" pitchFamily="50" charset="-128"/>
            </a:defRPr>
          </a:pPr>
          <a:endParaRPr lang="ja-JP"/>
        </a:p>
      </c:txPr>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元データ!$C$5</c:f>
              <c:strCache>
                <c:ptCount val="1"/>
                <c:pt idx="0">
                  <c:v>平成29年有効求人数　</c:v>
                </c:pt>
              </c:strCache>
            </c:strRef>
          </c:tx>
          <c:spPr>
            <a:solidFill>
              <a:schemeClr val="bg1">
                <a:lumMod val="75000"/>
              </a:schemeClr>
            </a:solidFill>
          </c:spPr>
          <c:invertIfNegative val="0"/>
          <c:cat>
            <c:strRef>
              <c:f>元データ!$A$21:$A$24</c:f>
              <c:strCache>
                <c:ptCount val="4"/>
                <c:pt idx="0">
                  <c:v>  運輸・郵便事務</c:v>
                </c:pt>
                <c:pt idx="1">
                  <c:v>  自動車運転の職業</c:v>
                </c:pt>
                <c:pt idx="2">
                  <c:v>  その他の輸送の職業</c:v>
                </c:pt>
                <c:pt idx="3">
                  <c:v>  運搬の職業</c:v>
                </c:pt>
              </c:strCache>
            </c:strRef>
          </c:cat>
          <c:val>
            <c:numRef>
              <c:f>元データ!$C$21:$C$24</c:f>
              <c:numCache>
                <c:formatCode>#,##0</c:formatCode>
                <c:ptCount val="4"/>
                <c:pt idx="0">
                  <c:v>448</c:v>
                </c:pt>
                <c:pt idx="1">
                  <c:v>8192</c:v>
                </c:pt>
                <c:pt idx="2">
                  <c:v>420</c:v>
                </c:pt>
                <c:pt idx="3">
                  <c:v>5519</c:v>
                </c:pt>
              </c:numCache>
            </c:numRef>
          </c:val>
        </c:ser>
        <c:ser>
          <c:idx val="3"/>
          <c:order val="2"/>
          <c:tx>
            <c:strRef>
              <c:f>元データ!$E$5</c:f>
              <c:strCache>
                <c:ptCount val="1"/>
                <c:pt idx="0">
                  <c:v>平成30年有効求人数　</c:v>
                </c:pt>
              </c:strCache>
            </c:strRef>
          </c:tx>
          <c:spPr>
            <a:solidFill>
              <a:schemeClr val="accent6">
                <a:lumMod val="75000"/>
              </a:schemeClr>
            </a:solidFill>
          </c:spPr>
          <c:invertIfNegative val="0"/>
          <c:cat>
            <c:strRef>
              <c:f>元データ!$A$21:$A$24</c:f>
              <c:strCache>
                <c:ptCount val="4"/>
                <c:pt idx="0">
                  <c:v>  運輸・郵便事務</c:v>
                </c:pt>
                <c:pt idx="1">
                  <c:v>  自動車運転の職業</c:v>
                </c:pt>
                <c:pt idx="2">
                  <c:v>  その他の輸送の職業</c:v>
                </c:pt>
                <c:pt idx="3">
                  <c:v>  運搬の職業</c:v>
                </c:pt>
              </c:strCache>
            </c:strRef>
          </c:cat>
          <c:val>
            <c:numRef>
              <c:f>元データ!$E$21:$E$24</c:f>
              <c:numCache>
                <c:formatCode>#,##0</c:formatCode>
                <c:ptCount val="4"/>
                <c:pt idx="0">
                  <c:v>520</c:v>
                </c:pt>
                <c:pt idx="1">
                  <c:v>8829</c:v>
                </c:pt>
                <c:pt idx="2">
                  <c:v>741</c:v>
                </c:pt>
                <c:pt idx="3">
                  <c:v>6425</c:v>
                </c:pt>
              </c:numCache>
            </c:numRef>
          </c:val>
        </c:ser>
        <c:dLbls>
          <c:showLegendKey val="0"/>
          <c:showVal val="0"/>
          <c:showCatName val="0"/>
          <c:showSerName val="0"/>
          <c:showPercent val="0"/>
          <c:showBubbleSize val="0"/>
        </c:dLbls>
        <c:gapWidth val="193"/>
        <c:axId val="133398016"/>
        <c:axId val="127678656"/>
      </c:barChart>
      <c:lineChart>
        <c:grouping val="standard"/>
        <c:varyColors val="0"/>
        <c:ser>
          <c:idx val="2"/>
          <c:order val="1"/>
          <c:tx>
            <c:strRef>
              <c:f>元データ!$D$5</c:f>
              <c:strCache>
                <c:ptCount val="1"/>
                <c:pt idx="0">
                  <c:v>平成29年有効求人倍率</c:v>
                </c:pt>
              </c:strCache>
            </c:strRef>
          </c:tx>
          <c:spPr>
            <a:ln>
              <a:solidFill>
                <a:srgbClr val="00B050"/>
              </a:solidFill>
            </a:ln>
          </c:spPr>
          <c:marker>
            <c:spPr>
              <a:ln>
                <a:solidFill>
                  <a:srgbClr val="00B050"/>
                </a:solidFill>
              </a:ln>
            </c:spPr>
          </c:marker>
          <c:dLbls>
            <c:dLbl>
              <c:idx val="0"/>
              <c:layout>
                <c:manualLayout>
                  <c:x val="-1.8949181739879414E-2"/>
                  <c:y val="-4.1666666666666664E-2"/>
                </c:manualLayout>
              </c:layout>
              <c:showLegendKey val="0"/>
              <c:showVal val="1"/>
              <c:showCatName val="0"/>
              <c:showSerName val="0"/>
              <c:showPercent val="0"/>
              <c:showBubbleSize val="0"/>
            </c:dLbl>
            <c:dLbl>
              <c:idx val="2"/>
              <c:layout>
                <c:manualLayout>
                  <c:x val="-1.3781223083548665E-2"/>
                  <c:y val="-4.166666666666666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元データ!$A$21:$A$24</c:f>
              <c:strCache>
                <c:ptCount val="4"/>
                <c:pt idx="0">
                  <c:v>  運輸・郵便事務</c:v>
                </c:pt>
                <c:pt idx="1">
                  <c:v>  自動車運転の職業</c:v>
                </c:pt>
                <c:pt idx="2">
                  <c:v>  その他の輸送の職業</c:v>
                </c:pt>
                <c:pt idx="3">
                  <c:v>  運搬の職業</c:v>
                </c:pt>
              </c:strCache>
            </c:strRef>
          </c:cat>
          <c:val>
            <c:numRef>
              <c:f>元データ!$D$21:$D$24</c:f>
              <c:numCache>
                <c:formatCode>0.0_ </c:formatCode>
                <c:ptCount val="4"/>
                <c:pt idx="0">
                  <c:v>3.1549295774647885</c:v>
                </c:pt>
                <c:pt idx="1">
                  <c:v>3.3753605274000824</c:v>
                </c:pt>
                <c:pt idx="2">
                  <c:v>1.0769230769230769</c:v>
                </c:pt>
                <c:pt idx="3">
                  <c:v>1.7203865336658355</c:v>
                </c:pt>
              </c:numCache>
            </c:numRef>
          </c:val>
          <c:smooth val="0"/>
        </c:ser>
        <c:ser>
          <c:idx val="4"/>
          <c:order val="3"/>
          <c:tx>
            <c:strRef>
              <c:f>元データ!$F$5</c:f>
              <c:strCache>
                <c:ptCount val="1"/>
                <c:pt idx="0">
                  <c:v>平成30年有効求人倍率</c:v>
                </c:pt>
              </c:strCache>
            </c:strRef>
          </c:tx>
          <c:spPr>
            <a:ln>
              <a:solidFill>
                <a:srgbClr val="0000FF"/>
              </a:solidFill>
              <a:prstDash val="dash"/>
            </a:ln>
          </c:spPr>
          <c:marker>
            <c:spPr>
              <a:ln>
                <a:solidFill>
                  <a:srgbClr val="0000FF"/>
                </a:solidFill>
              </a:ln>
            </c:spPr>
          </c:marker>
          <c:dLbls>
            <c:dLbl>
              <c:idx val="0"/>
              <c:layout>
                <c:manualLayout>
                  <c:x val="-3.4453057708871662E-3"/>
                  <c:y val="-3.6111111111111108E-2"/>
                </c:manualLayout>
              </c:layout>
              <c:showLegendKey val="0"/>
              <c:showVal val="1"/>
              <c:showCatName val="0"/>
              <c:showSerName val="0"/>
              <c:showPercent val="0"/>
              <c:showBubbleSize val="0"/>
            </c:dLbl>
            <c:dLbl>
              <c:idx val="1"/>
              <c:layout>
                <c:manualLayout>
                  <c:x val="-5.1679586563307496E-3"/>
                  <c:y val="-1.944444444444444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元データ!$A$21:$A$24</c:f>
              <c:strCache>
                <c:ptCount val="4"/>
                <c:pt idx="0">
                  <c:v>  運輸・郵便事務</c:v>
                </c:pt>
                <c:pt idx="1">
                  <c:v>  自動車運転の職業</c:v>
                </c:pt>
                <c:pt idx="2">
                  <c:v>  その他の輸送の職業</c:v>
                </c:pt>
                <c:pt idx="3">
                  <c:v>  運搬の職業</c:v>
                </c:pt>
              </c:strCache>
            </c:strRef>
          </c:cat>
          <c:val>
            <c:numRef>
              <c:f>元データ!$F$21:$F$24</c:f>
              <c:numCache>
                <c:formatCode>0.0_ </c:formatCode>
                <c:ptCount val="4"/>
                <c:pt idx="0">
                  <c:v>4.2276422764227641</c:v>
                </c:pt>
                <c:pt idx="1">
                  <c:v>3.9118298626495349</c:v>
                </c:pt>
                <c:pt idx="2">
                  <c:v>1.9147286821705427</c:v>
                </c:pt>
                <c:pt idx="3">
                  <c:v>2.1625715247391453</c:v>
                </c:pt>
              </c:numCache>
            </c:numRef>
          </c:val>
          <c:smooth val="0"/>
        </c:ser>
        <c:dLbls>
          <c:showLegendKey val="0"/>
          <c:showVal val="0"/>
          <c:showCatName val="0"/>
          <c:showSerName val="0"/>
          <c:showPercent val="0"/>
          <c:showBubbleSize val="0"/>
        </c:dLbls>
        <c:marker val="1"/>
        <c:smooth val="0"/>
        <c:axId val="133955584"/>
        <c:axId val="127679232"/>
      </c:lineChart>
      <c:catAx>
        <c:axId val="133398016"/>
        <c:scaling>
          <c:orientation val="minMax"/>
        </c:scaling>
        <c:delete val="0"/>
        <c:axPos val="b"/>
        <c:majorTickMark val="out"/>
        <c:minorTickMark val="none"/>
        <c:tickLblPos val="nextTo"/>
        <c:txPr>
          <a:bodyPr/>
          <a:lstStyle/>
          <a:p>
            <a:pPr>
              <a:defRPr sz="900">
                <a:latin typeface="HGPｺﾞｼｯｸE" panose="020B0900000000000000" pitchFamily="50" charset="-128"/>
                <a:ea typeface="HGPｺﾞｼｯｸE" panose="020B0900000000000000" pitchFamily="50" charset="-128"/>
              </a:defRPr>
            </a:pPr>
            <a:endParaRPr lang="ja-JP"/>
          </a:p>
        </c:txPr>
        <c:crossAx val="127678656"/>
        <c:crosses val="autoZero"/>
        <c:auto val="1"/>
        <c:lblAlgn val="ctr"/>
        <c:lblOffset val="100"/>
        <c:noMultiLvlLbl val="0"/>
      </c:catAx>
      <c:valAx>
        <c:axId val="127678656"/>
        <c:scaling>
          <c:orientation val="minMax"/>
        </c:scaling>
        <c:delete val="0"/>
        <c:axPos val="l"/>
        <c:majorGridlines/>
        <c:numFmt formatCode="#,##0" sourceLinked="1"/>
        <c:majorTickMark val="out"/>
        <c:minorTickMark val="none"/>
        <c:tickLblPos val="nextTo"/>
        <c:crossAx val="133398016"/>
        <c:crosses val="autoZero"/>
        <c:crossBetween val="between"/>
      </c:valAx>
      <c:valAx>
        <c:axId val="127679232"/>
        <c:scaling>
          <c:orientation val="minMax"/>
        </c:scaling>
        <c:delete val="0"/>
        <c:axPos val="r"/>
        <c:numFmt formatCode="0.0_ " sourceLinked="1"/>
        <c:majorTickMark val="out"/>
        <c:minorTickMark val="none"/>
        <c:tickLblPos val="nextTo"/>
        <c:crossAx val="133955584"/>
        <c:crosses val="max"/>
        <c:crossBetween val="between"/>
      </c:valAx>
      <c:catAx>
        <c:axId val="133955584"/>
        <c:scaling>
          <c:orientation val="minMax"/>
        </c:scaling>
        <c:delete val="1"/>
        <c:axPos val="b"/>
        <c:majorTickMark val="out"/>
        <c:minorTickMark val="none"/>
        <c:tickLblPos val="nextTo"/>
        <c:crossAx val="127679232"/>
        <c:crosses val="autoZero"/>
        <c:auto val="1"/>
        <c:lblAlgn val="ctr"/>
        <c:lblOffset val="100"/>
        <c:noMultiLvlLbl val="0"/>
      </c:catAx>
    </c:plotArea>
    <c:legend>
      <c:legendPos val="r"/>
      <c:layout>
        <c:manualLayout>
          <c:xMode val="edge"/>
          <c:yMode val="edge"/>
          <c:x val="0.81359953978325339"/>
          <c:y val="3.3777777777777768E-2"/>
          <c:w val="0.17458332984402319"/>
          <c:h val="0.15466666666666667"/>
        </c:manualLayout>
      </c:layout>
      <c:overlay val="0"/>
      <c:txPr>
        <a:bodyPr/>
        <a:lstStyle/>
        <a:p>
          <a:pPr>
            <a:defRPr sz="800">
              <a:latin typeface="HGPｺﾞｼｯｸE" panose="020B0900000000000000" pitchFamily="50" charset="-128"/>
              <a:ea typeface="HGPｺﾞｼｯｸE" panose="020B0900000000000000" pitchFamily="50" charset="-128"/>
            </a:defRPr>
          </a:pPr>
          <a:endParaRPr lang="ja-JP"/>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82035322749023E-2"/>
          <c:y val="3.3531720243222957E-2"/>
          <c:w val="0.71112445950529712"/>
          <c:h val="0.74414013027642179"/>
        </c:manualLayout>
      </c:layout>
      <c:barChart>
        <c:barDir val="col"/>
        <c:grouping val="clustered"/>
        <c:varyColors val="0"/>
        <c:ser>
          <c:idx val="1"/>
          <c:order val="0"/>
          <c:tx>
            <c:strRef>
              <c:f>元データ!$C$5</c:f>
              <c:strCache>
                <c:ptCount val="1"/>
                <c:pt idx="0">
                  <c:v>平成29年有効求人数　</c:v>
                </c:pt>
              </c:strCache>
            </c:strRef>
          </c:tx>
          <c:spPr>
            <a:solidFill>
              <a:schemeClr val="bg1">
                <a:lumMod val="75000"/>
              </a:schemeClr>
            </a:solidFill>
          </c:spPr>
          <c:invertIfNegative val="0"/>
          <c:cat>
            <c:strRef>
              <c:f>元データ!$A$25:$A$30</c:f>
              <c:strCache>
                <c:ptCount val="6"/>
                <c:pt idx="0">
                  <c:v>  建築・土木技術者等</c:v>
                </c:pt>
                <c:pt idx="1">
                  <c:v>  定置・建設機械運転</c:v>
                </c:pt>
                <c:pt idx="2">
                  <c:v>  建設躯体工事の職業</c:v>
                </c:pt>
                <c:pt idx="3">
                  <c:v>  建設の職業</c:v>
                </c:pt>
                <c:pt idx="4">
                  <c:v>  電気工事の職業</c:v>
                </c:pt>
                <c:pt idx="5">
                  <c:v>  土木の職業</c:v>
                </c:pt>
              </c:strCache>
            </c:strRef>
          </c:cat>
          <c:val>
            <c:numRef>
              <c:f>元データ!$C$25:$C$30</c:f>
              <c:numCache>
                <c:formatCode>#,##0</c:formatCode>
                <c:ptCount val="6"/>
                <c:pt idx="0">
                  <c:v>4324</c:v>
                </c:pt>
                <c:pt idx="1">
                  <c:v>911</c:v>
                </c:pt>
                <c:pt idx="2">
                  <c:v>1225</c:v>
                </c:pt>
                <c:pt idx="3">
                  <c:v>2362</c:v>
                </c:pt>
                <c:pt idx="4">
                  <c:v>1275</c:v>
                </c:pt>
                <c:pt idx="5">
                  <c:v>1407</c:v>
                </c:pt>
              </c:numCache>
            </c:numRef>
          </c:val>
        </c:ser>
        <c:ser>
          <c:idx val="3"/>
          <c:order val="1"/>
          <c:tx>
            <c:strRef>
              <c:f>元データ!$E$5</c:f>
              <c:strCache>
                <c:ptCount val="1"/>
                <c:pt idx="0">
                  <c:v>平成30年有効求人数　</c:v>
                </c:pt>
              </c:strCache>
            </c:strRef>
          </c:tx>
          <c:spPr>
            <a:solidFill>
              <a:schemeClr val="accent6">
                <a:lumMod val="75000"/>
              </a:schemeClr>
            </a:solidFill>
          </c:spPr>
          <c:invertIfNegative val="0"/>
          <c:cat>
            <c:strRef>
              <c:f>元データ!$A$25:$A$30</c:f>
              <c:strCache>
                <c:ptCount val="6"/>
                <c:pt idx="0">
                  <c:v>  建築・土木技術者等</c:v>
                </c:pt>
                <c:pt idx="1">
                  <c:v>  定置・建設機械運転</c:v>
                </c:pt>
                <c:pt idx="2">
                  <c:v>  建設躯体工事の職業</c:v>
                </c:pt>
                <c:pt idx="3">
                  <c:v>  建設の職業</c:v>
                </c:pt>
                <c:pt idx="4">
                  <c:v>  電気工事の職業</c:v>
                </c:pt>
                <c:pt idx="5">
                  <c:v>  土木の職業</c:v>
                </c:pt>
              </c:strCache>
            </c:strRef>
          </c:cat>
          <c:val>
            <c:numRef>
              <c:f>元データ!$E$25:$E$30</c:f>
              <c:numCache>
                <c:formatCode>#,##0</c:formatCode>
                <c:ptCount val="6"/>
                <c:pt idx="0">
                  <c:v>4389</c:v>
                </c:pt>
                <c:pt idx="1">
                  <c:v>1038</c:v>
                </c:pt>
                <c:pt idx="2">
                  <c:v>1531</c:v>
                </c:pt>
                <c:pt idx="3">
                  <c:v>2493</c:v>
                </c:pt>
                <c:pt idx="4">
                  <c:v>1368</c:v>
                </c:pt>
                <c:pt idx="5">
                  <c:v>1730</c:v>
                </c:pt>
              </c:numCache>
            </c:numRef>
          </c:val>
        </c:ser>
        <c:dLbls>
          <c:showLegendKey val="0"/>
          <c:showVal val="0"/>
          <c:showCatName val="0"/>
          <c:showSerName val="0"/>
          <c:showPercent val="0"/>
          <c:showBubbleSize val="0"/>
        </c:dLbls>
        <c:gapWidth val="150"/>
        <c:axId val="134019584"/>
        <c:axId val="127715008"/>
      </c:barChart>
      <c:lineChart>
        <c:grouping val="standard"/>
        <c:varyColors val="0"/>
        <c:ser>
          <c:idx val="2"/>
          <c:order val="2"/>
          <c:tx>
            <c:strRef>
              <c:f>元データ!$D$5</c:f>
              <c:strCache>
                <c:ptCount val="1"/>
                <c:pt idx="0">
                  <c:v>平成29年有効求人倍率</c:v>
                </c:pt>
              </c:strCache>
            </c:strRef>
          </c:tx>
          <c:spPr>
            <a:ln>
              <a:solidFill>
                <a:srgbClr val="00B050"/>
              </a:solidFill>
            </a:ln>
          </c:spPr>
          <c:marker>
            <c:spPr>
              <a:ln>
                <a:solidFill>
                  <a:srgbClr val="00B050"/>
                </a:solidFill>
              </a:ln>
            </c:spPr>
          </c:marker>
          <c:dLbls>
            <c:dLbl>
              <c:idx val="0"/>
              <c:layout>
                <c:manualLayout>
                  <c:x val="-2.2355288015761358E-2"/>
                  <c:y val="1.6317237941304113E-2"/>
                </c:manualLayout>
              </c:layout>
              <c:showLegendKey val="0"/>
              <c:showVal val="1"/>
              <c:showCatName val="0"/>
              <c:showSerName val="0"/>
              <c:showPercent val="0"/>
              <c:showBubbleSize val="0"/>
            </c:dLbl>
            <c:dLbl>
              <c:idx val="1"/>
              <c:layout>
                <c:manualLayout>
                  <c:x val="-8.3832330059105085E-3"/>
                  <c:y val="1.6317237941304113E-2"/>
                </c:manualLayout>
              </c:layout>
              <c:showLegendKey val="0"/>
              <c:showVal val="1"/>
              <c:showCatName val="0"/>
              <c:showSerName val="0"/>
              <c:showPercent val="0"/>
              <c:showBubbleSize val="0"/>
            </c:dLbl>
            <c:dLbl>
              <c:idx val="3"/>
              <c:layout>
                <c:manualLayout>
                  <c:x val="-3.493013752462712E-2"/>
                  <c:y val="4.195861184906793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元データ!$A$25:$A$30</c:f>
              <c:strCache>
                <c:ptCount val="6"/>
                <c:pt idx="0">
                  <c:v>  建築・土木技術者等</c:v>
                </c:pt>
                <c:pt idx="1">
                  <c:v>  定置・建設機械運転</c:v>
                </c:pt>
                <c:pt idx="2">
                  <c:v>  建設躯体工事の職業</c:v>
                </c:pt>
                <c:pt idx="3">
                  <c:v>  建設の職業</c:v>
                </c:pt>
                <c:pt idx="4">
                  <c:v>  電気工事の職業</c:v>
                </c:pt>
                <c:pt idx="5">
                  <c:v>  土木の職業</c:v>
                </c:pt>
              </c:strCache>
            </c:strRef>
          </c:cat>
          <c:val>
            <c:numRef>
              <c:f>元データ!$D$25:$D$30</c:f>
              <c:numCache>
                <c:formatCode>0.0_ </c:formatCode>
                <c:ptCount val="6"/>
                <c:pt idx="0">
                  <c:v>5.4117647058823533</c:v>
                </c:pt>
                <c:pt idx="1">
                  <c:v>1.4301412872841444</c:v>
                </c:pt>
                <c:pt idx="2">
                  <c:v>11.556603773584905</c:v>
                </c:pt>
                <c:pt idx="3">
                  <c:v>5.3926940639269407</c:v>
                </c:pt>
                <c:pt idx="4">
                  <c:v>2.8396436525612474</c:v>
                </c:pt>
                <c:pt idx="5">
                  <c:v>5.1350364963503647</c:v>
                </c:pt>
              </c:numCache>
            </c:numRef>
          </c:val>
          <c:smooth val="0"/>
        </c:ser>
        <c:ser>
          <c:idx val="4"/>
          <c:order val="3"/>
          <c:tx>
            <c:strRef>
              <c:f>元データ!$F$5</c:f>
              <c:strCache>
                <c:ptCount val="1"/>
                <c:pt idx="0">
                  <c:v>平成30年有効求人倍率</c:v>
                </c:pt>
              </c:strCache>
            </c:strRef>
          </c:tx>
          <c:spPr>
            <a:ln cmpd="sng">
              <a:solidFill>
                <a:srgbClr val="0000FF"/>
              </a:solidFill>
              <a:prstDash val="dash"/>
            </a:ln>
          </c:spPr>
          <c:marker>
            <c:spPr>
              <a:ln>
                <a:solidFill>
                  <a:srgbClr val="0000FF"/>
                </a:solidFill>
              </a:ln>
            </c:spPr>
          </c:marker>
          <c:dLbls>
            <c:dLbl>
              <c:idx val="4"/>
              <c:layout>
                <c:manualLayout>
                  <c:x val="-2.6706826886967922E-2"/>
                  <c:y val="-4.9174579514752993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元データ!$A$25:$A$30</c:f>
              <c:strCache>
                <c:ptCount val="6"/>
                <c:pt idx="0">
                  <c:v>  建築・土木技術者等</c:v>
                </c:pt>
                <c:pt idx="1">
                  <c:v>  定置・建設機械運転</c:v>
                </c:pt>
                <c:pt idx="2">
                  <c:v>  建設躯体工事の職業</c:v>
                </c:pt>
                <c:pt idx="3">
                  <c:v>  建設の職業</c:v>
                </c:pt>
                <c:pt idx="4">
                  <c:v>  電気工事の職業</c:v>
                </c:pt>
                <c:pt idx="5">
                  <c:v>  土木の職業</c:v>
                </c:pt>
              </c:strCache>
            </c:strRef>
          </c:cat>
          <c:val>
            <c:numRef>
              <c:f>元データ!$F$25:$F$30</c:f>
              <c:numCache>
                <c:formatCode>0.0_ </c:formatCode>
                <c:ptCount val="6"/>
                <c:pt idx="0">
                  <c:v>6.1470588235294121</c:v>
                </c:pt>
                <c:pt idx="1">
                  <c:v>1.6346456692913385</c:v>
                </c:pt>
                <c:pt idx="2">
                  <c:v>14.175925925925926</c:v>
                </c:pt>
                <c:pt idx="3">
                  <c:v>6.3596938775510203</c:v>
                </c:pt>
                <c:pt idx="4">
                  <c:v>4.0835820895522392</c:v>
                </c:pt>
                <c:pt idx="5">
                  <c:v>8.6934673366834172</c:v>
                </c:pt>
              </c:numCache>
            </c:numRef>
          </c:val>
          <c:smooth val="0"/>
        </c:ser>
        <c:dLbls>
          <c:showLegendKey val="0"/>
          <c:showVal val="0"/>
          <c:showCatName val="0"/>
          <c:showSerName val="0"/>
          <c:showPercent val="0"/>
          <c:showBubbleSize val="0"/>
        </c:dLbls>
        <c:marker val="1"/>
        <c:smooth val="0"/>
        <c:axId val="134020096"/>
        <c:axId val="127715584"/>
      </c:lineChart>
      <c:catAx>
        <c:axId val="134019584"/>
        <c:scaling>
          <c:orientation val="minMax"/>
        </c:scaling>
        <c:delete val="0"/>
        <c:axPos val="b"/>
        <c:majorTickMark val="out"/>
        <c:minorTickMark val="none"/>
        <c:tickLblPos val="nextTo"/>
        <c:txPr>
          <a:bodyPr/>
          <a:lstStyle/>
          <a:p>
            <a:pPr>
              <a:defRPr sz="900"/>
            </a:pPr>
            <a:endParaRPr lang="ja-JP"/>
          </a:p>
        </c:txPr>
        <c:crossAx val="127715008"/>
        <c:crosses val="autoZero"/>
        <c:auto val="1"/>
        <c:lblAlgn val="ctr"/>
        <c:lblOffset val="100"/>
        <c:noMultiLvlLbl val="0"/>
      </c:catAx>
      <c:valAx>
        <c:axId val="127715008"/>
        <c:scaling>
          <c:orientation val="minMax"/>
        </c:scaling>
        <c:delete val="0"/>
        <c:axPos val="l"/>
        <c:majorGridlines/>
        <c:numFmt formatCode="#,##0" sourceLinked="1"/>
        <c:majorTickMark val="out"/>
        <c:minorTickMark val="none"/>
        <c:tickLblPos val="nextTo"/>
        <c:crossAx val="134019584"/>
        <c:crosses val="autoZero"/>
        <c:crossBetween val="between"/>
      </c:valAx>
      <c:valAx>
        <c:axId val="127715584"/>
        <c:scaling>
          <c:orientation val="minMax"/>
        </c:scaling>
        <c:delete val="0"/>
        <c:axPos val="r"/>
        <c:numFmt formatCode="0.0_ " sourceLinked="1"/>
        <c:majorTickMark val="out"/>
        <c:minorTickMark val="none"/>
        <c:tickLblPos val="nextTo"/>
        <c:crossAx val="134020096"/>
        <c:crosses val="max"/>
        <c:crossBetween val="between"/>
      </c:valAx>
      <c:catAx>
        <c:axId val="134020096"/>
        <c:scaling>
          <c:orientation val="minMax"/>
        </c:scaling>
        <c:delete val="1"/>
        <c:axPos val="b"/>
        <c:majorTickMark val="out"/>
        <c:minorTickMark val="none"/>
        <c:tickLblPos val="nextTo"/>
        <c:crossAx val="127715584"/>
        <c:crosses val="autoZero"/>
        <c:auto val="1"/>
        <c:lblAlgn val="ctr"/>
        <c:lblOffset val="100"/>
        <c:noMultiLvlLbl val="0"/>
      </c:catAx>
    </c:plotArea>
    <c:legend>
      <c:legendPos val="tr"/>
      <c:layout>
        <c:manualLayout>
          <c:xMode val="edge"/>
          <c:yMode val="edge"/>
          <c:x val="0.80653016445658832"/>
          <c:y val="3.3145284354944168E-2"/>
          <c:w val="0.19346987645906655"/>
          <c:h val="0.14227514594395677"/>
        </c:manualLayout>
      </c:layout>
      <c:overlay val="1"/>
      <c:txPr>
        <a:bodyPr/>
        <a:lstStyle/>
        <a:p>
          <a:pPr>
            <a:defRPr sz="800">
              <a:latin typeface="HGPｺﾞｼｯｸE" panose="020B0900000000000000" pitchFamily="50" charset="-128"/>
              <a:ea typeface="HGPｺﾞｼｯｸE" panose="020B0900000000000000" pitchFamily="50" charset="-128"/>
            </a:defRPr>
          </a:pPr>
          <a:endParaRPr lang="ja-JP"/>
        </a:p>
      </c:txPr>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NULL"/><Relationship Id="rId4" Type="http://schemas.openxmlformats.org/officeDocument/2006/relationships/image" Target="../media/image20.wmf"/></Relationships>
</file>

<file path=ppt/drawings/drawing1.xml><?xml version="1.0" encoding="utf-8"?>
<c:userShapes xmlns:c="http://schemas.openxmlformats.org/drawingml/2006/chart">
  <cdr:relSizeAnchor xmlns:cdr="http://schemas.openxmlformats.org/drawingml/2006/chartDrawing">
    <cdr:from>
      <cdr:x>0.02782</cdr:x>
      <cdr:y>0.93165</cdr:y>
    </cdr:from>
    <cdr:to>
      <cdr:x>0.4782</cdr:x>
      <cdr:y>0.97195</cdr:y>
    </cdr:to>
    <cdr:sp macro="" textlink="">
      <cdr:nvSpPr>
        <cdr:cNvPr id="2" name="正方形/長方形 1"/>
        <cdr:cNvSpPr/>
      </cdr:nvSpPr>
      <cdr:spPr>
        <a:xfrm xmlns:a="http://schemas.openxmlformats.org/drawingml/2006/main">
          <a:off x="254682" y="5497260"/>
          <a:ext cx="4123270" cy="237778"/>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ja-JP" altLang="en-US" dirty="0" smtClean="0">
              <a:solidFill>
                <a:schemeClr val="tx1"/>
              </a:solidFill>
              <a:latin typeface="HGSｺﾞｼｯｸE" panose="020B0900000000000000" pitchFamily="50" charset="-128"/>
              <a:ea typeface="HGSｺﾞｼｯｸE" panose="020B0900000000000000" pitchFamily="50" charset="-128"/>
            </a:rPr>
            <a:t>製造業</a:t>
          </a:r>
          <a:endParaRPr lang="ja-JP" dirty="0">
            <a:solidFill>
              <a:schemeClr val="tx1"/>
            </a:solidFill>
            <a:latin typeface="HGSｺﾞｼｯｸE" panose="020B0900000000000000" pitchFamily="50" charset="-128"/>
            <a:ea typeface="HGSｺﾞｼｯｸE" panose="020B0900000000000000" pitchFamily="50" charset="-128"/>
          </a:endParaRPr>
        </a:p>
      </cdr:txBody>
    </cdr:sp>
  </cdr:relSizeAnchor>
  <cdr:relSizeAnchor xmlns:cdr="http://schemas.openxmlformats.org/drawingml/2006/chartDrawing">
    <cdr:from>
      <cdr:x>0.50133</cdr:x>
      <cdr:y>0.93013</cdr:y>
    </cdr:from>
    <cdr:to>
      <cdr:x>0.63949</cdr:x>
      <cdr:y>0.97595</cdr:y>
    </cdr:to>
    <cdr:sp macro="" textlink="">
      <cdr:nvSpPr>
        <cdr:cNvPr id="3" name="正方形/長方形 2"/>
        <cdr:cNvSpPr/>
      </cdr:nvSpPr>
      <cdr:spPr>
        <a:xfrm xmlns:a="http://schemas.openxmlformats.org/drawingml/2006/main">
          <a:off x="4492252" y="5287381"/>
          <a:ext cx="1238011" cy="26046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ja-JP" altLang="en-US" dirty="0" smtClean="0">
              <a:solidFill>
                <a:schemeClr val="tx1"/>
              </a:solidFill>
              <a:latin typeface="HGSｺﾞｼｯｸE" panose="020B0900000000000000" pitchFamily="50" charset="-128"/>
              <a:ea typeface="HGSｺﾞｼｯｸE" panose="020B0900000000000000" pitchFamily="50" charset="-128"/>
            </a:rPr>
            <a:t>運輸業</a:t>
          </a:r>
          <a:endParaRPr lang="ja-JP" dirty="0">
            <a:solidFill>
              <a:schemeClr val="tx1"/>
            </a:solidFill>
            <a:latin typeface="HGSｺﾞｼｯｸE" panose="020B0900000000000000" pitchFamily="50" charset="-128"/>
            <a:ea typeface="HGSｺﾞｼｯｸE" panose="020B0900000000000000" pitchFamily="50" charset="-128"/>
          </a:endParaRPr>
        </a:p>
      </cdr:txBody>
    </cdr:sp>
  </cdr:relSizeAnchor>
  <cdr:relSizeAnchor xmlns:cdr="http://schemas.openxmlformats.org/drawingml/2006/chartDrawing">
    <cdr:from>
      <cdr:x>0.66416</cdr:x>
      <cdr:y>0.93078</cdr:y>
    </cdr:from>
    <cdr:to>
      <cdr:x>0.86866</cdr:x>
      <cdr:y>0.97814</cdr:y>
    </cdr:to>
    <cdr:sp macro="" textlink="">
      <cdr:nvSpPr>
        <cdr:cNvPr id="4" name="正方形/長方形 3"/>
        <cdr:cNvSpPr/>
      </cdr:nvSpPr>
      <cdr:spPr>
        <a:xfrm xmlns:a="http://schemas.openxmlformats.org/drawingml/2006/main">
          <a:off x="6080384" y="5492126"/>
          <a:ext cx="1872208" cy="279400"/>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ja-JP" altLang="en-US" dirty="0">
              <a:solidFill>
                <a:schemeClr val="tx1"/>
              </a:solidFill>
              <a:latin typeface="HGSｺﾞｼｯｸE" panose="020B0900000000000000" pitchFamily="50" charset="-128"/>
              <a:ea typeface="HGSｺﾞｼｯｸE" panose="020B0900000000000000" pitchFamily="50" charset="-128"/>
            </a:rPr>
            <a:t>建設業</a:t>
          </a:r>
          <a:endParaRPr lang="ja-JP" dirty="0">
            <a:solidFill>
              <a:schemeClr val="tx1"/>
            </a:solidFill>
            <a:latin typeface="HGSｺﾞｼｯｸE" panose="020B0900000000000000" pitchFamily="50" charset="-128"/>
            <a:ea typeface="HGSｺﾞｼｯｸE" panose="020B0900000000000000" pitchFamily="50"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21465D8D-B5BD-4080-A22F-99685688DACD}" type="datetimeFigureOut">
              <a:rPr kumimoji="1" lang="ja-JP" altLang="en-US" smtClean="0"/>
              <a:t>2018/5/24</a:t>
            </a:fld>
            <a:endParaRPr kumimoji="1"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1D57EE47-D7DF-4EB3-9025-7D977AA64235}" type="slidenum">
              <a:rPr kumimoji="1" lang="ja-JP" altLang="en-US" smtClean="0"/>
              <a:t>‹#›</a:t>
            </a:fld>
            <a:endParaRPr kumimoji="1" lang="ja-JP" altLang="en-US"/>
          </a:p>
        </p:txBody>
      </p:sp>
    </p:spTree>
    <p:extLst>
      <p:ext uri="{BB962C8B-B14F-4D97-AF65-F5344CB8AC3E}">
        <p14:creationId xmlns:p14="http://schemas.microsoft.com/office/powerpoint/2010/main" val="2453918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7F105DE0-FA09-406C-BD56-CDF11A2AF1B7}" type="datetimeFigureOut">
              <a:rPr kumimoji="1" lang="ja-JP" altLang="en-US" smtClean="0"/>
              <a:t>2018/5/24</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B4C05A2E-8318-453C-8A9A-49003EB0FA35}" type="slidenum">
              <a:rPr kumimoji="1" lang="ja-JP" altLang="en-US" smtClean="0"/>
              <a:t>‹#›</a:t>
            </a:fld>
            <a:endParaRPr kumimoji="1" lang="ja-JP" altLang="en-US"/>
          </a:p>
        </p:txBody>
      </p:sp>
    </p:spTree>
    <p:extLst>
      <p:ext uri="{BB962C8B-B14F-4D97-AF65-F5344CB8AC3E}">
        <p14:creationId xmlns:p14="http://schemas.microsoft.com/office/powerpoint/2010/main" val="15399125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3A832C2-D8DF-41E7-8825-A873E0637C3A}" type="slidenum">
              <a:rPr kumimoji="1" lang="ja-JP" altLang="en-US" smtClean="0"/>
              <a:t>3</a:t>
            </a:fld>
            <a:endParaRPr kumimoji="1" lang="ja-JP" altLang="en-US"/>
          </a:p>
        </p:txBody>
      </p:sp>
    </p:spTree>
    <p:extLst>
      <p:ext uri="{BB962C8B-B14F-4D97-AF65-F5344CB8AC3E}">
        <p14:creationId xmlns:p14="http://schemas.microsoft.com/office/powerpoint/2010/main" val="41373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en-US" altLang="ja-JP" smtClean="0"/>
              <a:t>〔</a:t>
            </a:r>
            <a:r>
              <a:rPr lang="ja-JP" altLang="en-US" smtClean="0"/>
              <a:t>高齢社会対策部在宅支援課</a:t>
            </a:r>
            <a:r>
              <a:rPr lang="en-US" altLang="ja-JP" smtClean="0"/>
              <a:t>〕</a:t>
            </a:r>
            <a:endParaRPr lang="ja-JP" altLang="en-US"/>
          </a:p>
        </p:txBody>
      </p:sp>
      <p:sp>
        <p:nvSpPr>
          <p:cNvPr id="5" name="スライド番号プレースホルダー 4"/>
          <p:cNvSpPr>
            <a:spLocks noGrp="1"/>
          </p:cNvSpPr>
          <p:nvPr>
            <p:ph type="sldNum" sz="quarter" idx="11"/>
          </p:nvPr>
        </p:nvSpPr>
        <p:spPr/>
        <p:txBody>
          <a:bodyPr/>
          <a:lstStyle/>
          <a:p>
            <a:pPr>
              <a:defRPr/>
            </a:pPr>
            <a:fld id="{DED80488-49D4-4BF9-91F7-CFDC8331206A}" type="slidenum">
              <a:rPr lang="ja-JP" altLang="en-US" smtClean="0"/>
              <a:pPr>
                <a:defRPr/>
              </a:pPr>
              <a:t>13</a:t>
            </a:fld>
            <a:endParaRPr lang="en-US" altLang="ja-JP"/>
          </a:p>
        </p:txBody>
      </p:sp>
    </p:spTree>
    <p:extLst>
      <p:ext uri="{BB962C8B-B14F-4D97-AF65-F5344CB8AC3E}">
        <p14:creationId xmlns:p14="http://schemas.microsoft.com/office/powerpoint/2010/main" val="3515332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336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3510732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3157799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13192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217617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277955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213726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70491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1550994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19164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1BFBF34-78C8-4F12-BCBB-4B9B6F90957C}" type="datetimeFigureOut">
              <a:rPr kumimoji="1" lang="ja-JP" altLang="en-US" smtClean="0"/>
              <a:t>2018/5/24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3407373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FBF34-78C8-4F12-BCBB-4B9B6F90957C}" type="datetimeFigureOut">
              <a:rPr kumimoji="1" lang="ja-JP" altLang="en-US" smtClean="0"/>
              <a:t>2018/5/24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DBA0C-6B57-40A9-B382-E4D4DDA78162}" type="slidenum">
              <a:rPr kumimoji="1" lang="ja-JP" altLang="en-US" smtClean="0"/>
              <a:t>‹#›</a:t>
            </a:fld>
            <a:endParaRPr kumimoji="1" lang="ja-JP" altLang="en-US"/>
          </a:p>
        </p:txBody>
      </p:sp>
    </p:spTree>
    <p:extLst>
      <p:ext uri="{BB962C8B-B14F-4D97-AF65-F5344CB8AC3E}">
        <p14:creationId xmlns:p14="http://schemas.microsoft.com/office/powerpoint/2010/main" val="2752559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0.wmf"/><Relationship Id="rId18" Type="http://schemas.openxmlformats.org/officeDocument/2006/relationships/image" Target="../media/image27.png"/><Relationship Id="rId3" Type="http://schemas.openxmlformats.org/officeDocument/2006/relationships/notesSlide" Target="../notesSlides/notesSlide2.xml"/><Relationship Id="rId7" Type="http://schemas.openxmlformats.org/officeDocument/2006/relationships/image" Target="../media/image21.jpeg"/><Relationship Id="rId12" Type="http://schemas.openxmlformats.org/officeDocument/2006/relationships/oleObject" Target="../embeddings/oleObject4.bin"/><Relationship Id="rId17"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25.png"/><Relationship Id="rId1" Type="http://schemas.openxmlformats.org/officeDocument/2006/relationships/vmlDrawing" Target="../drawings/vmlDrawing1.vml"/><Relationship Id="rId6" Type="http://schemas.openxmlformats.org/officeDocument/2006/relationships/image" Target="../media/image18.wmf"/><Relationship Id="rId11" Type="http://schemas.openxmlformats.org/officeDocument/2006/relationships/image" Target="../media/image19.wmf"/><Relationship Id="rId5" Type="http://schemas.openxmlformats.org/officeDocument/2006/relationships/oleObject" Target="../embeddings/oleObject2.bin"/><Relationship Id="rId15" Type="http://schemas.openxmlformats.org/officeDocument/2006/relationships/image" Target="../media/image24.png"/><Relationship Id="rId10" Type="http://schemas.openxmlformats.org/officeDocument/2006/relationships/oleObject" Target="../embeddings/oleObject3.bin"/><Relationship Id="rId19" Type="http://schemas.openxmlformats.org/officeDocument/2006/relationships/image" Target="../media/image28.jpeg"/><Relationship Id="rId4" Type="http://schemas.openxmlformats.org/officeDocument/2006/relationships/oleObject" Target="../embeddings/oleObject1.bin"/><Relationship Id="rId9" Type="http://schemas.openxmlformats.org/officeDocument/2006/relationships/image" Target="../media/image23.jpeg"/><Relationship Id="rId1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solidFill>
            <a:schemeClr val="accent5">
              <a:lumMod val="60000"/>
              <a:lumOff val="40000"/>
            </a:schemeClr>
          </a:solidFill>
        </p:spPr>
        <p:style>
          <a:lnRef idx="2">
            <a:schemeClr val="accent1"/>
          </a:lnRef>
          <a:fillRef idx="1">
            <a:schemeClr val="lt1"/>
          </a:fillRef>
          <a:effectRef idx="0">
            <a:schemeClr val="accent1"/>
          </a:effectRef>
          <a:fontRef idx="minor">
            <a:schemeClr val="dk1"/>
          </a:fontRef>
        </p:style>
        <p:txBody>
          <a:bodyPr>
            <a:normAutofit/>
          </a:bodyPr>
          <a:lstStyle/>
          <a:p>
            <a:r>
              <a:rPr kumimoji="1" lang="ja-JP" altLang="en-US" sz="4800" dirty="0" smtClean="0"/>
              <a:t>平成２９年度事業実施報告</a:t>
            </a:r>
            <a:endParaRPr kumimoji="1" lang="ja-JP" altLang="en-US" sz="4800" dirty="0"/>
          </a:p>
        </p:txBody>
      </p:sp>
      <p:sp>
        <p:nvSpPr>
          <p:cNvPr id="3" name="正方形/長方形 2"/>
          <p:cNvSpPr/>
          <p:nvPr/>
        </p:nvSpPr>
        <p:spPr>
          <a:xfrm>
            <a:off x="7615088" y="692696"/>
            <a:ext cx="1130424" cy="6480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資料３</a:t>
            </a:r>
            <a:endParaRPr kumimoji="1" lang="ja-JP" altLang="en-US" dirty="0"/>
          </a:p>
        </p:txBody>
      </p:sp>
    </p:spTree>
    <p:extLst>
      <p:ext uri="{BB962C8B-B14F-4D97-AF65-F5344CB8AC3E}">
        <p14:creationId xmlns:p14="http://schemas.microsoft.com/office/powerpoint/2010/main" val="3419645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89261" y="364594"/>
            <a:ext cx="7344816" cy="384721"/>
          </a:xfrm>
          <a:prstGeom prst="rect">
            <a:avLst/>
          </a:prstGeom>
          <a:noFill/>
        </p:spPr>
        <p:txBody>
          <a:bodyPr wrap="square" rtlCol="0">
            <a:spAutoFit/>
          </a:bodyPr>
          <a:lstStyle/>
          <a:p>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900" b="1"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年度 </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　Ｅカンパニー（仮称）</a:t>
            </a:r>
            <a:r>
              <a:rPr lang="en-US" altLang="ja-JP" sz="1900" b="1" dirty="0" smtClean="0">
                <a:latin typeface="Meiryo UI" panose="020B0604030504040204" pitchFamily="50" charset="-128"/>
                <a:ea typeface="Meiryo UI" panose="020B0604030504040204" pitchFamily="50" charset="-128"/>
                <a:cs typeface="Meiryo UI" panose="020B0604030504040204" pitchFamily="50" charset="-128"/>
              </a:rPr>
              <a:t>&gt;</a:t>
            </a:r>
          </a:p>
        </p:txBody>
      </p:sp>
      <p:sp>
        <p:nvSpPr>
          <p:cNvPr id="4" name="テキスト ボックス 3"/>
          <p:cNvSpPr txBox="1"/>
          <p:nvPr/>
        </p:nvSpPr>
        <p:spPr>
          <a:xfrm>
            <a:off x="8676456" y="6381328"/>
            <a:ext cx="36004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9</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124744"/>
            <a:ext cx="8277747"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5987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角丸四角形 76"/>
          <p:cNvSpPr/>
          <p:nvPr/>
        </p:nvSpPr>
        <p:spPr>
          <a:xfrm>
            <a:off x="35496" y="1865577"/>
            <a:ext cx="1910308" cy="1758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年度スケジュール</a:t>
            </a:r>
          </a:p>
        </p:txBody>
      </p:sp>
      <p:sp>
        <p:nvSpPr>
          <p:cNvPr id="5" name="正方形/長方形 4"/>
          <p:cNvSpPr/>
          <p:nvPr/>
        </p:nvSpPr>
        <p:spPr>
          <a:xfrm>
            <a:off x="43976" y="1087201"/>
            <a:ext cx="8967120" cy="646331"/>
          </a:xfrm>
          <a:prstGeom prst="rect">
            <a:avLst/>
          </a:prstGeom>
        </p:spPr>
        <p:txBody>
          <a:bodyPr wrap="square">
            <a:spAutoFit/>
          </a:bodyPr>
          <a:lstStyle/>
          <a:p>
            <a:pPr algn="just"/>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・若者が「魅⼒に感じる」職場づくりを推進するため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のプログラムを提供。職場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環境改善（ハード、ソフト）だけでなく、魅⼒発信の⼟台となる広報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組織づくり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も取り組む。業界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団体から推薦を受けた企業に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対して「職場環境充実ワークアップ計画（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STEP1</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２）」と「魅力発信力向上ワークアップ計画（</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STEP3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）」を実施する。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983" y="2521745"/>
            <a:ext cx="673658" cy="51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正方形/長方形 15"/>
          <p:cNvSpPr/>
          <p:nvPr/>
        </p:nvSpPr>
        <p:spPr>
          <a:xfrm>
            <a:off x="35496" y="908720"/>
            <a:ext cx="8975600" cy="771759"/>
          </a:xfrm>
          <a:prstGeom prst="rect">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3" y="2088048"/>
            <a:ext cx="8910513" cy="465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角丸四角形 71"/>
          <p:cNvSpPr/>
          <p:nvPr/>
        </p:nvSpPr>
        <p:spPr>
          <a:xfrm>
            <a:off x="47800" y="916745"/>
            <a:ext cx="1605780" cy="1911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年度　概　要</a:t>
            </a:r>
          </a:p>
        </p:txBody>
      </p:sp>
      <p:sp>
        <p:nvSpPr>
          <p:cNvPr id="78" name="円/楕円 77"/>
          <p:cNvSpPr/>
          <p:nvPr/>
        </p:nvSpPr>
        <p:spPr>
          <a:xfrm>
            <a:off x="3347864" y="6217904"/>
            <a:ext cx="635847" cy="438461"/>
          </a:xfrm>
          <a:prstGeom prst="ellipse">
            <a:avLst/>
          </a:prstGeom>
          <a:solidFill>
            <a:srgbClr val="00B0F0">
              <a:alpha val="53000"/>
            </a:srgbClr>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78</a:t>
            </a:r>
            <a:r>
              <a:rPr kumimoji="1" lang="ja-JP" altLang="en-US" sz="900" dirty="0" smtClean="0">
                <a:solidFill>
                  <a:schemeClr val="tx1"/>
                </a:solidFill>
                <a:latin typeface="Meiryo UI" panose="020B0604030504040204" pitchFamily="50" charset="-128"/>
                <a:ea typeface="Meiryo UI" panose="020B0604030504040204" pitchFamily="50" charset="-128"/>
              </a:rPr>
              <a:t>社</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79" name="円/楕円 78"/>
          <p:cNvSpPr/>
          <p:nvPr/>
        </p:nvSpPr>
        <p:spPr>
          <a:xfrm>
            <a:off x="4841959" y="5865228"/>
            <a:ext cx="635847" cy="438461"/>
          </a:xfrm>
          <a:prstGeom prst="ellipse">
            <a:avLst/>
          </a:prstGeom>
          <a:solidFill>
            <a:srgbClr val="00B0F0">
              <a:alpha val="53000"/>
            </a:srgbClr>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latin typeface="Meiryo UI" panose="020B0604030504040204" pitchFamily="50" charset="-128"/>
                <a:ea typeface="Meiryo UI" panose="020B0604030504040204" pitchFamily="50" charset="-128"/>
              </a:rPr>
              <a:t>35</a:t>
            </a:r>
            <a:r>
              <a:rPr kumimoji="1" lang="ja-JP" altLang="en-US" sz="900" dirty="0" smtClean="0">
                <a:solidFill>
                  <a:schemeClr val="tx1"/>
                </a:solidFill>
                <a:latin typeface="Meiryo UI" panose="020B0604030504040204" pitchFamily="50" charset="-128"/>
                <a:ea typeface="Meiryo UI" panose="020B0604030504040204" pitchFamily="50" charset="-128"/>
              </a:rPr>
              <a:t>社</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80" name="円/楕円 79"/>
          <p:cNvSpPr/>
          <p:nvPr/>
        </p:nvSpPr>
        <p:spPr>
          <a:xfrm>
            <a:off x="5016273" y="5006763"/>
            <a:ext cx="635847" cy="438461"/>
          </a:xfrm>
          <a:prstGeom prst="ellipse">
            <a:avLst/>
          </a:prstGeom>
          <a:solidFill>
            <a:srgbClr val="00B0F0">
              <a:alpha val="53000"/>
            </a:srgbClr>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latin typeface="Meiryo UI" panose="020B0604030504040204" pitchFamily="50" charset="-128"/>
                <a:ea typeface="Meiryo UI" panose="020B0604030504040204" pitchFamily="50" charset="-128"/>
              </a:rPr>
              <a:t>28</a:t>
            </a:r>
            <a:r>
              <a:rPr kumimoji="1" lang="ja-JP" altLang="en-US" sz="900" dirty="0" smtClean="0">
                <a:solidFill>
                  <a:schemeClr val="tx1"/>
                </a:solidFill>
                <a:latin typeface="Meiryo UI" panose="020B0604030504040204" pitchFamily="50" charset="-128"/>
                <a:ea typeface="Meiryo UI" panose="020B0604030504040204" pitchFamily="50" charset="-128"/>
              </a:rPr>
              <a:t>社</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81" name="円/楕円 80"/>
          <p:cNvSpPr/>
          <p:nvPr/>
        </p:nvSpPr>
        <p:spPr>
          <a:xfrm>
            <a:off x="6240409" y="4430699"/>
            <a:ext cx="635847" cy="438461"/>
          </a:xfrm>
          <a:prstGeom prst="ellipse">
            <a:avLst/>
          </a:prstGeom>
          <a:solidFill>
            <a:srgbClr val="00B0F0">
              <a:alpha val="53000"/>
            </a:srgbClr>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latin typeface="Meiryo UI" panose="020B0604030504040204" pitchFamily="50" charset="-128"/>
                <a:ea typeface="Meiryo UI" panose="020B0604030504040204" pitchFamily="50" charset="-128"/>
              </a:rPr>
              <a:t>23</a:t>
            </a:r>
            <a:r>
              <a:rPr kumimoji="1" lang="ja-JP" altLang="en-US" sz="900" dirty="0" smtClean="0">
                <a:solidFill>
                  <a:schemeClr val="tx1"/>
                </a:solidFill>
                <a:latin typeface="Meiryo UI" panose="020B0604030504040204" pitchFamily="50" charset="-128"/>
                <a:ea typeface="Meiryo UI" panose="020B0604030504040204" pitchFamily="50" charset="-128"/>
              </a:rPr>
              <a:t>社</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82" name="円/楕円 81"/>
          <p:cNvSpPr/>
          <p:nvPr/>
        </p:nvSpPr>
        <p:spPr>
          <a:xfrm>
            <a:off x="6096393" y="2833528"/>
            <a:ext cx="635847" cy="438461"/>
          </a:xfrm>
          <a:prstGeom prst="ellipse">
            <a:avLst/>
          </a:prstGeom>
          <a:solidFill>
            <a:srgbClr val="00B0F0">
              <a:alpha val="53000"/>
            </a:srgbClr>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smtClean="0">
                <a:solidFill>
                  <a:schemeClr val="tx1"/>
                </a:solidFill>
                <a:latin typeface="Meiryo UI" panose="020B0604030504040204" pitchFamily="50" charset="-128"/>
                <a:ea typeface="Meiryo UI" panose="020B0604030504040204" pitchFamily="50" charset="-128"/>
              </a:rPr>
              <a:t>27</a:t>
            </a:r>
            <a:r>
              <a:rPr kumimoji="1" lang="ja-JP" altLang="en-US" sz="900" dirty="0" smtClean="0">
                <a:solidFill>
                  <a:schemeClr val="tx1"/>
                </a:solidFill>
                <a:latin typeface="Meiryo UI" panose="020B0604030504040204" pitchFamily="50" charset="-128"/>
                <a:ea typeface="Meiryo UI" panose="020B0604030504040204" pitchFamily="50" charset="-128"/>
              </a:rPr>
              <a:t>社</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83" name="正方形/長方形 82"/>
          <p:cNvSpPr/>
          <p:nvPr/>
        </p:nvSpPr>
        <p:spPr>
          <a:xfrm>
            <a:off x="22303" y="1848401"/>
            <a:ext cx="9081554" cy="4892967"/>
          </a:xfrm>
          <a:prstGeom prst="rect">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8604448" y="6289912"/>
            <a:ext cx="467545"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10</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p:cNvSpPr txBox="1"/>
          <p:nvPr/>
        </p:nvSpPr>
        <p:spPr>
          <a:xfrm>
            <a:off x="43976" y="354142"/>
            <a:ext cx="8128424" cy="384721"/>
          </a:xfrm>
          <a:prstGeom prst="rect">
            <a:avLst/>
          </a:prstGeom>
          <a:noFill/>
        </p:spPr>
        <p:txBody>
          <a:bodyPr wrap="square" rtlCol="0">
            <a:spAutoFit/>
          </a:bodyPr>
          <a:lstStyle/>
          <a:p>
            <a:r>
              <a:rPr lang="ja-JP" altLang="en-US" sz="1900" b="1" dirty="0">
                <a:latin typeface="Meiryo UI" panose="020B0604030504040204" pitchFamily="50" charset="-128"/>
                <a:ea typeface="Meiryo UI" panose="020B0604030504040204" pitchFamily="50" charset="-128"/>
                <a:cs typeface="Meiryo UI" panose="020B0604030504040204" pitchFamily="50" charset="-128"/>
              </a:rPr>
              <a:t>＜大阪人材確保推進会議　</a:t>
            </a:r>
            <a:r>
              <a:rPr lang="en-US" altLang="ja-JP" sz="1900" b="1" dirty="0">
                <a:latin typeface="Meiryo UI" panose="020B0604030504040204" pitchFamily="50" charset="-128"/>
                <a:ea typeface="Meiryo UI" panose="020B0604030504040204" pitchFamily="50" charset="-128"/>
                <a:cs typeface="Meiryo UI" panose="020B0604030504040204" pitchFamily="50" charset="-128"/>
              </a:rPr>
              <a:t>E</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カンパニー（仮称）認定に向けた</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プログラム</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49117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44"/>
          <p:cNvSpPr/>
          <p:nvPr/>
        </p:nvSpPr>
        <p:spPr>
          <a:xfrm>
            <a:off x="121120" y="2616299"/>
            <a:ext cx="1930600" cy="1190153"/>
          </a:xfrm>
          <a:prstGeom prst="roundRect">
            <a:avLst>
              <a:gd name="adj" fmla="val 712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788024" y="4055587"/>
            <a:ext cx="2034241" cy="857740"/>
          </a:xfrm>
          <a:prstGeom prst="roundRect">
            <a:avLst>
              <a:gd name="adj" fmla="val 712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9244" y="573800"/>
            <a:ext cx="4417222" cy="3297685"/>
          </a:xfrm>
          <a:prstGeom prst="rect">
            <a:avLst/>
          </a:prstGeom>
          <a:noFill/>
          <a:ln w="31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27117" y="573800"/>
            <a:ext cx="4583430" cy="6083366"/>
          </a:xfrm>
          <a:prstGeom prst="rect">
            <a:avLst/>
          </a:prstGeom>
          <a:noFill/>
          <a:ln w="31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4572000" y="661666"/>
            <a:ext cx="1584176" cy="1911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41905" y="610235"/>
            <a:ext cx="697883" cy="276999"/>
          </a:xfrm>
          <a:prstGeom prst="rect">
            <a:avLst/>
          </a:prstGeom>
        </p:spPr>
        <p:txBody>
          <a:bodyPr wrap="none">
            <a:spAutoFit/>
          </a:bodyPr>
          <a:lstStyle/>
          <a:p>
            <a:r>
              <a:rPr lang="en-US" altLang="ja-JP" sz="1200" b="1" dirty="0">
                <a:solidFill>
                  <a:schemeClr val="bg1"/>
                </a:solidFill>
                <a:latin typeface="Meiryo UI" panose="020B0604030504040204" pitchFamily="50" charset="-128"/>
                <a:ea typeface="Meiryo UI" panose="020B0604030504040204" pitchFamily="50" charset="-128"/>
              </a:rPr>
              <a:t>STEP2</a:t>
            </a:r>
          </a:p>
        </p:txBody>
      </p:sp>
      <p:sp>
        <p:nvSpPr>
          <p:cNvPr id="13" name="角丸四角形 12"/>
          <p:cNvSpPr/>
          <p:nvPr/>
        </p:nvSpPr>
        <p:spPr>
          <a:xfrm>
            <a:off x="70272" y="653774"/>
            <a:ext cx="1584176" cy="189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14777" y="610235"/>
            <a:ext cx="697883" cy="276999"/>
          </a:xfrm>
          <a:prstGeom prst="rect">
            <a:avLst/>
          </a:prstGeom>
        </p:spPr>
        <p:txBody>
          <a:bodyPr wrap="none">
            <a:spAutoFit/>
          </a:bodyPr>
          <a:lstStyle/>
          <a:p>
            <a:r>
              <a:rPr lang="en-US" altLang="ja-JP" sz="1200" b="1" dirty="0">
                <a:solidFill>
                  <a:schemeClr val="bg1"/>
                </a:solidFill>
                <a:latin typeface="Meiryo UI" panose="020B0604030504040204" pitchFamily="50" charset="-128"/>
                <a:ea typeface="Meiryo UI" panose="020B0604030504040204" pitchFamily="50" charset="-128"/>
              </a:rPr>
              <a:t>STEP1</a:t>
            </a:r>
          </a:p>
        </p:txBody>
      </p:sp>
      <p:sp>
        <p:nvSpPr>
          <p:cNvPr id="15" name="角丸四角形 14"/>
          <p:cNvSpPr/>
          <p:nvPr/>
        </p:nvSpPr>
        <p:spPr>
          <a:xfrm>
            <a:off x="73196" y="3912137"/>
            <a:ext cx="1584176" cy="1911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26452" y="3839562"/>
            <a:ext cx="697883" cy="276999"/>
          </a:xfrm>
          <a:prstGeom prst="rect">
            <a:avLst/>
          </a:prstGeom>
        </p:spPr>
        <p:txBody>
          <a:bodyPr wrap="none">
            <a:spAutoFit/>
          </a:bodyPr>
          <a:lstStyle/>
          <a:p>
            <a:r>
              <a:rPr lang="en-US" altLang="ja-JP" sz="1200" b="1" dirty="0" smtClean="0">
                <a:solidFill>
                  <a:schemeClr val="bg1"/>
                </a:solidFill>
                <a:latin typeface="Meiryo UI" panose="020B0604030504040204" pitchFamily="50" charset="-128"/>
                <a:ea typeface="Meiryo UI" panose="020B0604030504040204" pitchFamily="50" charset="-128"/>
              </a:rPr>
              <a:t>STEP3</a:t>
            </a:r>
            <a:endParaRPr lang="en-US" altLang="ja-JP" sz="1200" b="1" dirty="0">
              <a:solidFill>
                <a:schemeClr val="bg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59244" y="3860917"/>
            <a:ext cx="4417222" cy="2807027"/>
          </a:xfrm>
          <a:prstGeom prst="rect">
            <a:avLst/>
          </a:prstGeom>
          <a:noFill/>
          <a:ln w="31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6334" y="839401"/>
            <a:ext cx="2248414" cy="1061829"/>
          </a:xfrm>
          <a:prstGeom prst="rect">
            <a:avLst/>
          </a:prstGeom>
          <a:noFill/>
        </p:spPr>
        <p:txBody>
          <a:bodyPr wrap="square" rtlCol="0">
            <a:spAutoFit/>
          </a:bodyPr>
          <a:lstStyle/>
          <a:p>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採用できない</a:t>
            </a:r>
            <a:r>
              <a:rPr lang="en-US" altLang="ja-JP" sz="1050" b="1" dirty="0" smtClean="0">
                <a:latin typeface="Meiryo UI" panose="020B0604030504040204" pitchFamily="50" charset="-128"/>
                <a:ea typeface="Meiryo UI" panose="020B0604030504040204" pitchFamily="50" charset="-128"/>
              </a:rPr>
              <a:t>｣</a:t>
            </a:r>
            <a:r>
              <a:rPr lang="ja-JP" altLang="en-US" sz="1050" b="1" dirty="0" err="1" smtClean="0">
                <a:latin typeface="Meiryo UI" panose="020B0604030504040204" pitchFamily="50" charset="-128"/>
                <a:ea typeface="Meiryo UI" panose="020B0604030504040204" pitchFamily="50" charset="-128"/>
              </a:rPr>
              <a:t>を解</a:t>
            </a:r>
            <a:r>
              <a:rPr lang="ja-JP" altLang="en-US" sz="1050" b="1" dirty="0" smtClean="0">
                <a:latin typeface="Meiryo UI" panose="020B0604030504040204" pitchFamily="50" charset="-128"/>
                <a:ea typeface="Meiryo UI" panose="020B0604030504040204" pitchFamily="50" charset="-128"/>
              </a:rPr>
              <a:t>決したい！</a:t>
            </a:r>
            <a:endParaRPr lang="en-US" altLang="ja-JP" sz="1050" b="1"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・「応募がない」を解決したい</a:t>
            </a:r>
            <a:endParaRPr kumimoji="1"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8/8(</a:t>
            </a:r>
            <a:r>
              <a:rPr lang="ja-JP" altLang="en-US" sz="1000" dirty="0">
                <a:latin typeface="Meiryo UI" panose="020B0604030504040204" pitchFamily="50" charset="-128"/>
                <a:ea typeface="Meiryo UI" panose="020B0604030504040204" pitchFamily="50" charset="-128"/>
              </a:rPr>
              <a:t>火</a:t>
            </a:r>
            <a:r>
              <a:rPr lang="en-US" altLang="ja-JP" sz="1000" dirty="0">
                <a:latin typeface="Meiryo UI" panose="020B0604030504040204" pitchFamily="50" charset="-128"/>
                <a:ea typeface="Meiryo UI" panose="020B0604030504040204" pitchFamily="50" charset="-128"/>
              </a:rPr>
              <a:t>)13:00</a:t>
            </a:r>
            <a:r>
              <a:rPr lang="ja-JP" altLang="en-US" sz="1000" dirty="0" err="1">
                <a:latin typeface="Meiryo UI" panose="020B0604030504040204" pitchFamily="50" charset="-128"/>
                <a:ea typeface="Meiryo UI" panose="020B0604030504040204" pitchFamily="50" charset="-128"/>
              </a:rPr>
              <a:t>ｰ</a:t>
            </a:r>
            <a:r>
              <a:rPr lang="en-US" altLang="ja-JP" sz="1000" dirty="0">
                <a:latin typeface="Meiryo UI" panose="020B0604030504040204" pitchFamily="50" charset="-128"/>
                <a:ea typeface="Meiryo UI" panose="020B0604030504040204" pitchFamily="50" charset="-128"/>
              </a:rPr>
              <a:t>17:00</a:t>
            </a:r>
          </a:p>
          <a:p>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「内定辞退」を防ぎたい</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8/21(</a:t>
            </a:r>
            <a:r>
              <a:rPr lang="ja-JP" altLang="en-US" sz="1000" dirty="0">
                <a:latin typeface="Meiryo UI" panose="020B0604030504040204" pitchFamily="50" charset="-128"/>
                <a:ea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rPr>
              <a:t>)13:00</a:t>
            </a:r>
            <a:r>
              <a:rPr lang="ja-JP" altLang="en-US" sz="1000" dirty="0" err="1">
                <a:latin typeface="Meiryo UI" panose="020B0604030504040204" pitchFamily="50" charset="-128"/>
                <a:ea typeface="Meiryo UI" panose="020B0604030504040204" pitchFamily="50" charset="-128"/>
              </a:rPr>
              <a:t>ｰ</a:t>
            </a:r>
            <a:r>
              <a:rPr lang="en-US" altLang="ja-JP" sz="1000" dirty="0">
                <a:latin typeface="Meiryo UI" panose="020B0604030504040204" pitchFamily="50" charset="-128"/>
                <a:ea typeface="Meiryo UI" panose="020B0604030504040204" pitchFamily="50" charset="-128"/>
              </a:rPr>
              <a:t>17:00</a:t>
            </a:r>
          </a:p>
          <a:p>
            <a:endParaRPr lang="en-US" altLang="ja-JP" sz="1050" dirty="0" smtClean="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35496" y="1715180"/>
            <a:ext cx="1961108" cy="900246"/>
          </a:xfrm>
          <a:prstGeom prst="rect">
            <a:avLst/>
          </a:prstGeom>
          <a:noFill/>
        </p:spPr>
        <p:txBody>
          <a:bodyPr wrap="square" rtlCol="0">
            <a:spAutoFit/>
          </a:bodyPr>
          <a:lstStyle/>
          <a:p>
            <a:r>
              <a:rPr lang="ja-JP" altLang="en-US" sz="1050" b="1" dirty="0" smtClean="0">
                <a:latin typeface="Meiryo UI" panose="020B0604030504040204" pitchFamily="50" charset="-128"/>
                <a:ea typeface="Meiryo UI" panose="020B0604030504040204" pitchFamily="50" charset="-128"/>
              </a:rPr>
              <a:t>♦「定着しない」を解決したい！</a:t>
            </a:r>
            <a:endParaRPr lang="en-US" altLang="ja-JP" sz="1050" b="1"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・「若手が辞める」を解決したい</a:t>
            </a:r>
            <a:endParaRPr kumimoji="1"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8/9</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水</a:t>
            </a:r>
            <a:r>
              <a:rPr lang="en-US" altLang="ja-JP" sz="1000" dirty="0">
                <a:latin typeface="Meiryo UI" panose="020B0604030504040204" pitchFamily="50" charset="-128"/>
                <a:ea typeface="Meiryo UI" panose="020B0604030504040204" pitchFamily="50" charset="-128"/>
              </a:rPr>
              <a:t>)13:00</a:t>
            </a:r>
            <a:r>
              <a:rPr lang="ja-JP" altLang="en-US" sz="1000" dirty="0" err="1">
                <a:latin typeface="Meiryo UI" panose="020B0604030504040204" pitchFamily="50" charset="-128"/>
                <a:ea typeface="Meiryo UI" panose="020B0604030504040204" pitchFamily="50" charset="-128"/>
              </a:rPr>
              <a:t>ｰ</a:t>
            </a:r>
            <a:r>
              <a:rPr lang="en-US" altLang="ja-JP" sz="1000" dirty="0">
                <a:latin typeface="Meiryo UI" panose="020B0604030504040204" pitchFamily="50" charset="-128"/>
                <a:ea typeface="Meiryo UI" panose="020B0604030504040204" pitchFamily="50" charset="-128"/>
              </a:rPr>
              <a:t>17:00</a:t>
            </a:r>
          </a:p>
          <a:p>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社員が育たない」を解決</a:t>
            </a:r>
            <a:r>
              <a:rPr lang="ja-JP" altLang="en-US" sz="1050" dirty="0" smtClean="0">
                <a:latin typeface="Meiryo UI" panose="020B0604030504040204" pitchFamily="50" charset="-128"/>
                <a:ea typeface="Meiryo UI" panose="020B0604030504040204" pitchFamily="50" charset="-128"/>
              </a:rPr>
              <a:t>したい</a:t>
            </a:r>
            <a:endParaRPr kumimoji="1" lang="en-US" altLang="ja-JP" sz="105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8/28(</a:t>
            </a:r>
            <a:r>
              <a:rPr lang="ja-JP" altLang="en-US" sz="900" dirty="0" smtClean="0">
                <a:latin typeface="Meiryo UI" panose="020B0604030504040204" pitchFamily="50" charset="-128"/>
                <a:ea typeface="Meiryo UI" panose="020B0604030504040204" pitchFamily="50" charset="-128"/>
              </a:rPr>
              <a:t>月</a:t>
            </a:r>
            <a:r>
              <a:rPr lang="en-US" altLang="ja-JP"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13</a:t>
            </a:r>
            <a:r>
              <a:rPr lang="en-US" altLang="ja-JP"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00</a:t>
            </a:r>
            <a:r>
              <a:rPr lang="ja-JP" altLang="en-US" sz="900" dirty="0" err="1">
                <a:latin typeface="Meiryo UI" panose="020B0604030504040204" pitchFamily="50" charset="-128"/>
                <a:ea typeface="Meiryo UI" panose="020B0604030504040204" pitchFamily="50" charset="-128"/>
              </a:rPr>
              <a:t>ｰ</a:t>
            </a:r>
            <a:r>
              <a:rPr lang="en-US" altLang="ja-JP" sz="900" dirty="0" smtClean="0">
                <a:latin typeface="Meiryo UI" panose="020B0604030504040204" pitchFamily="50" charset="-128"/>
                <a:ea typeface="Meiryo UI" panose="020B0604030504040204" pitchFamily="50" charset="-128"/>
              </a:rPr>
              <a:t>17:00</a:t>
            </a:r>
          </a:p>
        </p:txBody>
      </p:sp>
      <p:sp>
        <p:nvSpPr>
          <p:cNvPr id="60" name="テキスト ボックス 59"/>
          <p:cNvSpPr txBox="1"/>
          <p:nvPr/>
        </p:nvSpPr>
        <p:spPr>
          <a:xfrm>
            <a:off x="4520944" y="830322"/>
            <a:ext cx="2283304" cy="1785104"/>
          </a:xfrm>
          <a:prstGeom prst="rect">
            <a:avLst/>
          </a:prstGeom>
          <a:noFill/>
        </p:spPr>
        <p:txBody>
          <a:bodyPr wrap="square" rtlCol="0">
            <a:spAutoFit/>
          </a:bodyPr>
          <a:lstStyle/>
          <a:p>
            <a:r>
              <a:rPr lang="ja-JP" altLang="en-US" sz="1050" b="1" dirty="0" smtClean="0">
                <a:latin typeface="Meiryo UI" panose="020B0604030504040204" pitchFamily="50" charset="-128"/>
                <a:ea typeface="Meiryo UI" panose="020B0604030504040204" pitchFamily="50" charset="-128"/>
              </a:rPr>
              <a:t>♦</a:t>
            </a:r>
            <a:r>
              <a:rPr lang="en-US" altLang="ja-JP" sz="1050" b="1" spc="-100" dirty="0" smtClean="0">
                <a:latin typeface="Meiryo UI" panose="020B0604030504040204" pitchFamily="50" charset="-128"/>
                <a:ea typeface="Meiryo UI" panose="020B0604030504040204" pitchFamily="50" charset="-128"/>
              </a:rPr>
              <a:t>Yahoo</a:t>
            </a:r>
            <a:r>
              <a:rPr lang="ja-JP" altLang="en-US" sz="1050" b="1" spc="-100" dirty="0">
                <a:latin typeface="Meiryo UI" panose="020B0604030504040204" pitchFamily="50" charset="-128"/>
                <a:ea typeface="Meiryo UI" panose="020B0604030504040204" pitchFamily="50" charset="-128"/>
              </a:rPr>
              <a:t>特別セミナー＆</a:t>
            </a:r>
            <a:r>
              <a:rPr lang="en-US" altLang="ja-JP" sz="1050" b="1" spc="-100" dirty="0">
                <a:latin typeface="Meiryo UI" panose="020B0604030504040204" pitchFamily="50" charset="-128"/>
                <a:ea typeface="Meiryo UI" panose="020B0604030504040204" pitchFamily="50" charset="-128"/>
              </a:rPr>
              <a:t>STEP2</a:t>
            </a:r>
            <a:r>
              <a:rPr lang="ja-JP" altLang="en-US" sz="1050" b="1" spc="-100" dirty="0" smtClean="0">
                <a:latin typeface="Meiryo UI" panose="020B0604030504040204" pitchFamily="50" charset="-128"/>
                <a:ea typeface="Meiryo UI" panose="020B0604030504040204" pitchFamily="50" charset="-128"/>
              </a:rPr>
              <a:t>決起会</a:t>
            </a:r>
            <a:endParaRPr lang="en-US" altLang="ja-JP" sz="1050" b="1" spc="-1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9/1(</a:t>
            </a:r>
            <a:r>
              <a:rPr lang="ja-JP" altLang="en-US" sz="900" dirty="0" smtClean="0">
                <a:latin typeface="Meiryo UI" panose="020B0604030504040204" pitchFamily="50" charset="-128"/>
                <a:ea typeface="Meiryo UI" panose="020B0604030504040204" pitchFamily="50" charset="-128"/>
              </a:rPr>
              <a:t>金</a:t>
            </a:r>
            <a:r>
              <a:rPr lang="en-US" altLang="ja-JP" sz="900" dirty="0" smtClean="0">
                <a:latin typeface="Meiryo UI" panose="020B0604030504040204" pitchFamily="50" charset="-128"/>
                <a:ea typeface="Meiryo UI" panose="020B0604030504040204" pitchFamily="50" charset="-128"/>
              </a:rPr>
              <a:t>)18:30-20:00</a:t>
            </a:r>
          </a:p>
          <a:p>
            <a:r>
              <a:rPr kumimoji="1" lang="ja-JP" altLang="en-US" sz="1050" b="1" dirty="0" smtClean="0">
                <a:latin typeface="Meiryo UI" panose="020B0604030504040204" pitchFamily="50" charset="-128"/>
                <a:ea typeface="Meiryo UI" panose="020B0604030504040204" pitchFamily="50" charset="-128"/>
              </a:rPr>
              <a:t>♦</a:t>
            </a:r>
            <a:r>
              <a:rPr kumimoji="1" lang="ja-JP" altLang="en-US" sz="1050" b="1" spc="-100" dirty="0" smtClean="0">
                <a:latin typeface="Meiryo UI" panose="020B0604030504040204" pitchFamily="50" charset="-128"/>
                <a:ea typeface="Meiryo UI" panose="020B0604030504040204" pitchFamily="50" charset="-128"/>
              </a:rPr>
              <a:t>自社の魅力を再発見するワークショップ</a:t>
            </a:r>
            <a:endParaRPr kumimoji="1" lang="en-US" altLang="ja-JP" sz="1050" b="1" spc="-1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10</a:t>
            </a:r>
            <a:r>
              <a:rPr kumimoji="1" lang="en-US" altLang="ja-JP" sz="900" dirty="0" smtClean="0">
                <a:latin typeface="Meiryo UI" panose="020B0604030504040204" pitchFamily="50" charset="-128"/>
                <a:ea typeface="Meiryo UI" panose="020B0604030504040204" pitchFamily="50" charset="-128"/>
              </a:rPr>
              <a:t>/12(</a:t>
            </a:r>
            <a:r>
              <a:rPr lang="ja-JP" altLang="en-US" sz="900" dirty="0">
                <a:latin typeface="Meiryo UI" panose="020B0604030504040204" pitchFamily="50" charset="-128"/>
                <a:ea typeface="Meiryo UI" panose="020B0604030504040204" pitchFamily="50" charset="-128"/>
              </a:rPr>
              <a:t>木</a:t>
            </a:r>
            <a:r>
              <a:rPr kumimoji="1" lang="en-US" altLang="ja-JP" sz="900" dirty="0" smtClean="0">
                <a:latin typeface="Meiryo UI" panose="020B0604030504040204" pitchFamily="50" charset="-128"/>
                <a:ea typeface="Meiryo UI" panose="020B0604030504040204" pitchFamily="50" charset="-128"/>
              </a:rPr>
              <a:t>)14</a:t>
            </a:r>
            <a:r>
              <a:rPr lang="en-US" altLang="ja-JP"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00</a:t>
            </a:r>
            <a:r>
              <a:rPr kumimoji="1" lang="ja-JP" altLang="en-US" sz="900" dirty="0" err="1" smtClean="0">
                <a:latin typeface="Meiryo UI" panose="020B0604030504040204" pitchFamily="50" charset="-128"/>
                <a:ea typeface="Meiryo UI" panose="020B0604030504040204" pitchFamily="50" charset="-128"/>
              </a:rPr>
              <a:t>ｰ</a:t>
            </a:r>
            <a:r>
              <a:rPr kumimoji="1" lang="en-US" altLang="ja-JP" sz="900" dirty="0" smtClean="0">
                <a:latin typeface="Meiryo UI" panose="020B0604030504040204" pitchFamily="50" charset="-128"/>
                <a:ea typeface="Meiryo UI" panose="020B0604030504040204" pitchFamily="50" charset="-128"/>
              </a:rPr>
              <a:t>18</a:t>
            </a:r>
            <a:r>
              <a:rPr lang="en-US" altLang="ja-JP"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00</a:t>
            </a: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11/6(</a:t>
            </a:r>
            <a:r>
              <a:rPr lang="ja-JP" altLang="en-US" sz="900" dirty="0" smtClean="0">
                <a:latin typeface="Meiryo UI" panose="020B0604030504040204" pitchFamily="50" charset="-128"/>
                <a:ea typeface="Meiryo UI" panose="020B0604030504040204" pitchFamily="50" charset="-128"/>
              </a:rPr>
              <a:t>月</a:t>
            </a:r>
            <a:r>
              <a:rPr lang="en-US" altLang="ja-JP" sz="900" dirty="0" smtClean="0">
                <a:latin typeface="Meiryo UI" panose="020B0604030504040204" pitchFamily="50" charset="-128"/>
                <a:ea typeface="Meiryo UI" panose="020B0604030504040204" pitchFamily="50" charset="-128"/>
              </a:rPr>
              <a:t>)14:00</a:t>
            </a:r>
            <a:r>
              <a:rPr lang="ja-JP" altLang="en-US" sz="900" dirty="0" err="1">
                <a:latin typeface="Meiryo UI" panose="020B0604030504040204" pitchFamily="50" charset="-128"/>
                <a:ea typeface="Meiryo UI" panose="020B0604030504040204" pitchFamily="50" charset="-128"/>
              </a:rPr>
              <a:t>ｰ</a:t>
            </a:r>
            <a:r>
              <a:rPr lang="en-US" altLang="ja-JP" sz="900" dirty="0" smtClean="0">
                <a:latin typeface="Meiryo UI" panose="020B0604030504040204" pitchFamily="50" charset="-128"/>
                <a:ea typeface="Meiryo UI" panose="020B0604030504040204" pitchFamily="50" charset="-128"/>
              </a:rPr>
              <a:t>18:00</a:t>
            </a:r>
            <a:r>
              <a:rPr lang="ja-JP" altLang="en-US" sz="900" dirty="0" smtClean="0">
                <a:latin typeface="Meiryo UI" panose="020B0604030504040204" pitchFamily="50" charset="-128"/>
                <a:ea typeface="Meiryo UI" panose="020B0604030504040204" pitchFamily="50" charset="-128"/>
              </a:rPr>
              <a:t>　</a:t>
            </a:r>
            <a:endParaRPr lang="en-US" altLang="ja-JP" sz="900" dirty="0" smtClean="0">
              <a:latin typeface="Meiryo UI" panose="020B0604030504040204" pitchFamily="50" charset="-128"/>
              <a:ea typeface="Meiryo UI" panose="020B0604030504040204" pitchFamily="50" charset="-128"/>
            </a:endParaRPr>
          </a:p>
          <a:p>
            <a:r>
              <a:rPr lang="ja-JP" altLang="en-US" sz="1050" b="1" dirty="0" smtClean="0">
                <a:latin typeface="Meiryo UI" panose="020B0604030504040204" pitchFamily="50" charset="-128"/>
                <a:ea typeface="Meiryo UI" panose="020B0604030504040204" pitchFamily="50" charset="-128"/>
              </a:rPr>
              <a:t>♦</a:t>
            </a:r>
            <a:r>
              <a:rPr lang="ja-JP" altLang="en-US" sz="1050" b="1" spc="-100" dirty="0" smtClean="0">
                <a:latin typeface="Meiryo UI" panose="020B0604030504040204" pitchFamily="50" charset="-128"/>
                <a:ea typeface="Meiryo UI" panose="020B0604030504040204" pitchFamily="50" charset="-128"/>
              </a:rPr>
              <a:t>自社</a:t>
            </a:r>
            <a:r>
              <a:rPr lang="ja-JP" altLang="en-US" sz="1050" b="1" spc="-100" dirty="0">
                <a:latin typeface="Meiryo UI" panose="020B0604030504040204" pitchFamily="50" charset="-128"/>
                <a:ea typeface="Meiryo UI" panose="020B0604030504040204" pitchFamily="50" charset="-128"/>
              </a:rPr>
              <a:t>の環境整備</a:t>
            </a:r>
            <a:r>
              <a:rPr lang="ja-JP" altLang="en-US" sz="1050" b="1" spc="-100" dirty="0" smtClean="0">
                <a:latin typeface="Meiryo UI" panose="020B0604030504040204" pitchFamily="50" charset="-128"/>
                <a:ea typeface="Meiryo UI" panose="020B0604030504040204" pitchFamily="50" charset="-128"/>
              </a:rPr>
              <a:t>を推進</a:t>
            </a:r>
            <a:r>
              <a:rPr lang="ja-JP" altLang="en-US" sz="1050" b="1" spc="-100" dirty="0">
                <a:latin typeface="Meiryo UI" panose="020B0604030504040204" pitchFamily="50" charset="-128"/>
                <a:ea typeface="Meiryo UI" panose="020B0604030504040204" pitchFamily="50" charset="-128"/>
              </a:rPr>
              <a:t>する</a:t>
            </a:r>
            <a:r>
              <a:rPr lang="ja-JP" altLang="en-US" sz="1050" b="1" spc="-100" dirty="0" smtClean="0">
                <a:latin typeface="Meiryo UI" panose="020B0604030504040204" pitchFamily="50" charset="-128"/>
                <a:ea typeface="Meiryo UI" panose="020B0604030504040204" pitchFamily="50" charset="-128"/>
              </a:rPr>
              <a:t>セミナー</a:t>
            </a:r>
            <a:endParaRPr lang="en-US" altLang="ja-JP" sz="1050" b="1" spc="-1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10/5(</a:t>
            </a:r>
            <a:r>
              <a:rPr lang="ja-JP" altLang="en-US" sz="900" dirty="0" smtClean="0">
                <a:latin typeface="Meiryo UI" panose="020B0604030504040204" pitchFamily="50" charset="-128"/>
                <a:ea typeface="Meiryo UI" panose="020B0604030504040204" pitchFamily="50" charset="-128"/>
              </a:rPr>
              <a:t>木</a:t>
            </a:r>
            <a:r>
              <a:rPr lang="en-US" altLang="ja-JP"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 15</a:t>
            </a:r>
            <a:r>
              <a:rPr lang="en-US" altLang="ja-JP" sz="900" dirty="0" smtClean="0">
                <a:latin typeface="Meiryo UI" panose="020B0604030504040204" pitchFamily="50" charset="-128"/>
                <a:ea typeface="Meiryo UI" panose="020B0604030504040204" pitchFamily="50" charset="-128"/>
              </a:rPr>
              <a:t>:00</a:t>
            </a:r>
            <a:r>
              <a:rPr lang="ja-JP" altLang="en-US" sz="900" dirty="0" err="1">
                <a:latin typeface="Meiryo UI" panose="020B0604030504040204" pitchFamily="50" charset="-128"/>
                <a:ea typeface="Meiryo UI" panose="020B0604030504040204" pitchFamily="50" charset="-128"/>
              </a:rPr>
              <a:t>ｰ</a:t>
            </a:r>
            <a:r>
              <a:rPr lang="en-US" altLang="ja-JP" sz="900" dirty="0" smtClean="0">
                <a:latin typeface="Meiryo UI" panose="020B0604030504040204" pitchFamily="50" charset="-128"/>
                <a:ea typeface="Meiryo UI" panose="020B0604030504040204" pitchFamily="50" charset="-128"/>
              </a:rPr>
              <a:t>17:00</a:t>
            </a: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11/2(</a:t>
            </a:r>
            <a:r>
              <a:rPr lang="ja-JP" altLang="en-US" sz="900" dirty="0" smtClean="0">
                <a:latin typeface="Meiryo UI" panose="020B0604030504040204" pitchFamily="50" charset="-128"/>
                <a:ea typeface="Meiryo UI" panose="020B0604030504040204" pitchFamily="50" charset="-128"/>
              </a:rPr>
              <a:t>木</a:t>
            </a:r>
            <a:r>
              <a:rPr lang="en-US" altLang="ja-JP" sz="900" dirty="0" smtClean="0">
                <a:latin typeface="Meiryo UI" panose="020B0604030504040204" pitchFamily="50" charset="-128"/>
                <a:ea typeface="Meiryo UI" panose="020B0604030504040204" pitchFamily="50" charset="-128"/>
              </a:rPr>
              <a:t>) 15:00</a:t>
            </a:r>
            <a:r>
              <a:rPr lang="ja-JP" altLang="en-US" sz="900" dirty="0" err="1" smtClean="0">
                <a:latin typeface="Meiryo UI" panose="020B0604030504040204" pitchFamily="50" charset="-128"/>
                <a:ea typeface="Meiryo UI" panose="020B0604030504040204" pitchFamily="50" charset="-128"/>
              </a:rPr>
              <a:t>ｰ</a:t>
            </a:r>
            <a:r>
              <a:rPr lang="en-US" altLang="ja-JP" sz="900" dirty="0" smtClean="0">
                <a:latin typeface="Meiryo UI" panose="020B0604030504040204" pitchFamily="50" charset="-128"/>
                <a:ea typeface="Meiryo UI" panose="020B0604030504040204" pitchFamily="50" charset="-128"/>
              </a:rPr>
              <a:t>17:00</a:t>
            </a:r>
          </a:p>
          <a:p>
            <a:r>
              <a:rPr lang="ja-JP" altLang="en-US" sz="1050" b="1" dirty="0">
                <a:latin typeface="Meiryo UI" panose="020B0604030504040204" pitchFamily="50" charset="-128"/>
                <a:ea typeface="Meiryo UI" panose="020B0604030504040204" pitchFamily="50" charset="-128"/>
              </a:rPr>
              <a:t>♦</a:t>
            </a:r>
            <a:r>
              <a:rPr lang="ja-JP" altLang="en-US" sz="1050" b="1" spc="-100" dirty="0" smtClean="0">
                <a:latin typeface="Meiryo UI" panose="020B0604030504040204" pitchFamily="50" charset="-128"/>
                <a:ea typeface="Meiryo UI" panose="020B0604030504040204" pitchFamily="50" charset="-128"/>
              </a:rPr>
              <a:t>魅力発信ポスターセッション</a:t>
            </a:r>
            <a:r>
              <a:rPr lang="en-US" altLang="ja-JP" sz="1050" b="1" spc="-100" dirty="0" smtClean="0">
                <a:latin typeface="Meiryo UI" panose="020B0604030504040204" pitchFamily="50" charset="-128"/>
                <a:ea typeface="Meiryo UI" panose="020B0604030504040204" pitchFamily="50" charset="-128"/>
              </a:rPr>
              <a:t>(</a:t>
            </a:r>
            <a:r>
              <a:rPr lang="ja-JP" altLang="en-US" sz="1050" b="1" spc="-100" dirty="0" smtClean="0">
                <a:latin typeface="Meiryo UI" panose="020B0604030504040204" pitchFamily="50" charset="-128"/>
                <a:ea typeface="Meiryo UI" panose="020B0604030504040204" pitchFamily="50" charset="-128"/>
              </a:rPr>
              <a:t>投票</a:t>
            </a:r>
            <a:r>
              <a:rPr lang="en-US" altLang="ja-JP" sz="1050" b="1" spc="-100" dirty="0" smtClean="0">
                <a:latin typeface="Meiryo UI" panose="020B0604030504040204" pitchFamily="50" charset="-128"/>
                <a:ea typeface="Meiryo UI" panose="020B0604030504040204" pitchFamily="50" charset="-128"/>
              </a:rPr>
              <a:t>)</a:t>
            </a:r>
            <a:r>
              <a:rPr lang="ja-JP" altLang="en-US" sz="1050" b="1" spc="-100" dirty="0" smtClean="0">
                <a:latin typeface="Meiryo UI" panose="020B0604030504040204" pitchFamily="50" charset="-128"/>
                <a:ea typeface="Meiryo UI" panose="020B0604030504040204" pitchFamily="50" charset="-128"/>
              </a:rPr>
              <a:t>　　　　　　　</a:t>
            </a:r>
            <a:endParaRPr lang="en-US" altLang="ja-JP" sz="1050" b="1" spc="-100" dirty="0" smtClean="0">
              <a:latin typeface="Meiryo UI" panose="020B0604030504040204" pitchFamily="50" charset="-128"/>
              <a:ea typeface="Meiryo UI" panose="020B0604030504040204" pitchFamily="50" charset="-128"/>
            </a:endParaRPr>
          </a:p>
          <a:p>
            <a:r>
              <a:rPr lang="ja-JP" altLang="en-US" sz="1050" b="1" spc="-100" dirty="0">
                <a:latin typeface="Meiryo UI" panose="020B0604030504040204" pitchFamily="50" charset="-128"/>
                <a:ea typeface="Meiryo UI" panose="020B0604030504040204" pitchFamily="50" charset="-128"/>
              </a:rPr>
              <a:t>　</a:t>
            </a:r>
            <a:r>
              <a:rPr lang="ja-JP" altLang="en-US" sz="1050" b="1" spc="-100" dirty="0" smtClean="0">
                <a:latin typeface="Meiryo UI" panose="020B0604030504040204" pitchFamily="50" charset="-128"/>
                <a:ea typeface="Meiryo UI" panose="020B0604030504040204" pitchFamily="50" charset="-128"/>
              </a:rPr>
              <a:t>　</a:t>
            </a:r>
            <a:r>
              <a:rPr lang="en-US" altLang="ja-JP" sz="1050" b="1" spc="-100" dirty="0" smtClean="0">
                <a:latin typeface="Meiryo UI" panose="020B0604030504040204" pitchFamily="50" charset="-128"/>
                <a:ea typeface="Meiryo UI" panose="020B0604030504040204" pitchFamily="50" charset="-128"/>
              </a:rPr>
              <a:t>&amp;</a:t>
            </a:r>
            <a:r>
              <a:rPr lang="ja-JP" altLang="en-US" sz="1050" b="1" spc="-100" dirty="0" smtClean="0">
                <a:latin typeface="Meiryo UI" panose="020B0604030504040204" pitchFamily="50" charset="-128"/>
                <a:ea typeface="Meiryo UI" panose="020B0604030504040204" pitchFamily="50" charset="-128"/>
              </a:rPr>
              <a:t>世</a:t>
            </a:r>
            <a:r>
              <a:rPr lang="ja-JP" altLang="en-US" sz="1050" b="1" dirty="0" smtClean="0">
                <a:latin typeface="Meiryo UI" panose="020B0604030504040204" pitchFamily="50" charset="-128"/>
                <a:ea typeface="Meiryo UI" panose="020B0604030504040204" pitchFamily="50" charset="-128"/>
              </a:rPr>
              <a:t>耕氏特別セミナー</a:t>
            </a:r>
            <a:endParaRPr lang="en-US" altLang="ja-JP" sz="1050" b="1"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11/21(</a:t>
            </a:r>
            <a:r>
              <a:rPr lang="ja-JP" altLang="en-US" sz="900" dirty="0" smtClean="0">
                <a:latin typeface="Meiryo UI" panose="020B0604030504040204" pitchFamily="50" charset="-128"/>
                <a:ea typeface="Meiryo UI" panose="020B0604030504040204" pitchFamily="50" charset="-128"/>
              </a:rPr>
              <a:t>火</a:t>
            </a:r>
            <a:r>
              <a:rPr lang="en-US" altLang="ja-JP" sz="900" dirty="0" smtClean="0">
                <a:latin typeface="Meiryo UI" panose="020B0604030504040204" pitchFamily="50" charset="-128"/>
                <a:ea typeface="Meiryo UI" panose="020B0604030504040204" pitchFamily="50" charset="-128"/>
              </a:rPr>
              <a:t>)13:30-17:00</a:t>
            </a:r>
          </a:p>
        </p:txBody>
      </p:sp>
      <p:pic>
        <p:nvPicPr>
          <p:cNvPr id="19" name="Picture 9" descr="\\nas_share\N_Share\05_第一統括グループ\★OSAKAしごとフィールド運営委託事業\05_実施メニュー\B_女性・若者働き方改革推進事業\パッション関連\02_パッション\STEP2\9月1日\当日映像\デジカメ撮影分\DSCN16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120" b="11819"/>
          <a:stretch/>
        </p:blipFill>
        <p:spPr bwMode="auto">
          <a:xfrm>
            <a:off x="7038786" y="2726205"/>
            <a:ext cx="1993063" cy="1151909"/>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6858300" y="2471410"/>
            <a:ext cx="2011543" cy="253916"/>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rPr>
              <a:t>9/1 </a:t>
            </a:r>
            <a:r>
              <a:rPr lang="ja-JP" altLang="en-US" sz="1000" dirty="0" smtClean="0">
                <a:latin typeface="Meiryo UI" panose="020B0604030504040204" pitchFamily="50" charset="-128"/>
                <a:ea typeface="Meiryo UI" panose="020B0604030504040204" pitchFamily="50" charset="-128"/>
              </a:rPr>
              <a:t>決起会</a:t>
            </a:r>
            <a:endParaRPr lang="en-US" altLang="ja-JP" sz="1000"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6880937" y="3873678"/>
            <a:ext cx="2011543" cy="253916"/>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rPr>
              <a:t>11/21 </a:t>
            </a:r>
            <a:r>
              <a:rPr lang="ja-JP" altLang="en-US" sz="1000" dirty="0" smtClean="0">
                <a:latin typeface="Meiryo UI" panose="020B0604030504040204" pitchFamily="50" charset="-128"/>
                <a:ea typeface="Meiryo UI" panose="020B0604030504040204" pitchFamily="50" charset="-128"/>
              </a:rPr>
              <a:t>ポスターセッション</a:t>
            </a:r>
            <a:endParaRPr lang="en-US" altLang="ja-JP" sz="1000" dirty="0" smtClean="0">
              <a:latin typeface="Meiryo UI" panose="020B0604030504040204" pitchFamily="50" charset="-128"/>
              <a:ea typeface="Meiryo UI" panose="020B0604030504040204" pitchFamily="50" charset="-128"/>
            </a:endParaRPr>
          </a:p>
        </p:txBody>
      </p:sp>
      <p:pic>
        <p:nvPicPr>
          <p:cNvPr id="1027" name="Picture 3" descr="\\nas_share\N_Share\05_第一統括グループ\★OSAKAしごとフィールド運営委託事業\H29\05_実施メニュー\B_女性・若者働き方改革推進事業\パッション関連\05_パッション合説\18_記録写真\1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28" b="7840"/>
          <a:stretch/>
        </p:blipFill>
        <p:spPr bwMode="auto">
          <a:xfrm>
            <a:off x="7038786" y="5510846"/>
            <a:ext cx="1993744" cy="1166813"/>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6809835" y="5293254"/>
            <a:ext cx="2465045"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rPr>
              <a:t>12/6 OSAKA</a:t>
            </a:r>
            <a:r>
              <a:rPr lang="ja-JP" altLang="en-US" sz="1000" dirty="0" smtClean="0">
                <a:latin typeface="Meiryo UI" panose="020B0604030504040204" pitchFamily="50" charset="-128"/>
                <a:ea typeface="Meiryo UI" panose="020B0604030504040204" pitchFamily="50" charset="-128"/>
              </a:rPr>
              <a:t>ジョブマッチ（</a:t>
            </a:r>
            <a:r>
              <a:rPr lang="en-US" altLang="ja-JP" sz="1000" dirty="0" smtClean="0">
                <a:latin typeface="Meiryo UI" panose="020B0604030504040204" pitchFamily="50" charset="-128"/>
                <a:ea typeface="Meiryo UI" panose="020B0604030504040204" pitchFamily="50" charset="-128"/>
              </a:rPr>
              <a:t>72</a:t>
            </a:r>
            <a:r>
              <a:rPr lang="ja-JP" altLang="en-US" sz="1000" dirty="0" smtClean="0">
                <a:latin typeface="Meiryo UI" panose="020B0604030504040204" pitchFamily="50" charset="-128"/>
                <a:ea typeface="Meiryo UI" panose="020B0604030504040204" pitchFamily="50" charset="-128"/>
              </a:rPr>
              <a:t>社</a:t>
            </a:r>
            <a:r>
              <a:rPr lang="en-US" altLang="ja-JP" sz="1000" dirty="0" smtClean="0">
                <a:latin typeface="Meiryo UI" panose="020B0604030504040204" pitchFamily="50" charset="-128"/>
                <a:ea typeface="Meiryo UI" panose="020B0604030504040204" pitchFamily="50" charset="-128"/>
              </a:rPr>
              <a:t>266</a:t>
            </a:r>
            <a:r>
              <a:rPr lang="ja-JP" altLang="en-US" sz="1000" dirty="0" smtClean="0">
                <a:latin typeface="Meiryo UI" panose="020B0604030504040204" pitchFamily="50" charset="-128"/>
                <a:ea typeface="Meiryo UI" panose="020B0604030504040204" pitchFamily="50" charset="-128"/>
              </a:rPr>
              <a:t>人）</a:t>
            </a:r>
            <a:endParaRPr lang="en-US" altLang="ja-JP" sz="1000" dirty="0" smtClean="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39742" y="4127712"/>
            <a:ext cx="2577534" cy="1061829"/>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rPr>
              <a:t>♦発信力向上のための</a:t>
            </a:r>
            <a:r>
              <a:rPr lang="ja-JP" altLang="en-US" sz="1050" b="1" dirty="0" smtClean="0">
                <a:latin typeface="Meiryo UI" panose="020B0604030504040204" pitchFamily="50" charset="-128"/>
                <a:ea typeface="Meiryo UI" panose="020B0604030504040204" pitchFamily="50" charset="-128"/>
              </a:rPr>
              <a:t>プレゼントレーニング</a:t>
            </a:r>
            <a:endParaRPr lang="en-US" altLang="ja-JP" sz="105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1/22(</a:t>
            </a:r>
            <a:r>
              <a:rPr lang="ja-JP" altLang="en-US" sz="900" dirty="0" smtClean="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14:00</a:t>
            </a:r>
            <a:r>
              <a:rPr lang="ja-JP" altLang="en-US" sz="900" dirty="0" err="1">
                <a:latin typeface="Meiryo UI" panose="020B0604030504040204" pitchFamily="50" charset="-128"/>
                <a:ea typeface="Meiryo UI" panose="020B0604030504040204" pitchFamily="50" charset="-128"/>
              </a:rPr>
              <a:t>ｰ</a:t>
            </a:r>
            <a:r>
              <a:rPr lang="en-US" altLang="ja-JP" sz="900" dirty="0" smtClean="0">
                <a:latin typeface="Meiryo UI" panose="020B0604030504040204" pitchFamily="50" charset="-128"/>
                <a:ea typeface="Meiryo UI" panose="020B0604030504040204" pitchFamily="50" charset="-128"/>
              </a:rPr>
              <a:t>17:00</a:t>
            </a:r>
          </a:p>
          <a:p>
            <a:r>
              <a:rPr lang="ja-JP" altLang="en-US" sz="1050" b="1" dirty="0" smtClean="0">
                <a:latin typeface="Meiryo UI" panose="020B0604030504040204" pitchFamily="50" charset="-128"/>
                <a:ea typeface="Meiryo UI" panose="020B0604030504040204" pitchFamily="50" charset="-128"/>
              </a:rPr>
              <a:t>♦人材</a:t>
            </a:r>
            <a:r>
              <a:rPr lang="ja-JP" altLang="en-US" sz="1050" b="1" dirty="0">
                <a:latin typeface="Meiryo UI" panose="020B0604030504040204" pitchFamily="50" charset="-128"/>
                <a:ea typeface="Meiryo UI" panose="020B0604030504040204" pitchFamily="50" charset="-128"/>
              </a:rPr>
              <a:t>確保のための</a:t>
            </a:r>
            <a:r>
              <a:rPr lang="en-US" altLang="ja-JP" sz="1050" b="1" dirty="0">
                <a:latin typeface="Meiryo UI" panose="020B0604030504040204" pitchFamily="50" charset="-128"/>
                <a:ea typeface="Meiryo UI" panose="020B0604030504040204" pitchFamily="50" charset="-128"/>
              </a:rPr>
              <a:t>SNS</a:t>
            </a:r>
            <a:r>
              <a:rPr lang="ja-JP" altLang="en-US" sz="1050" b="1" dirty="0">
                <a:latin typeface="Meiryo UI" panose="020B0604030504040204" pitchFamily="50" charset="-128"/>
                <a:ea typeface="Meiryo UI" panose="020B0604030504040204" pitchFamily="50" charset="-128"/>
              </a:rPr>
              <a:t>活用</a:t>
            </a:r>
            <a:r>
              <a:rPr lang="ja-JP" altLang="en-US" sz="1050" b="1" dirty="0" smtClean="0">
                <a:latin typeface="Meiryo UI" panose="020B0604030504040204" pitchFamily="50" charset="-128"/>
                <a:ea typeface="Meiryo UI" panose="020B0604030504040204" pitchFamily="50" charset="-128"/>
              </a:rPr>
              <a:t>方法</a:t>
            </a:r>
            <a:endParaRPr lang="en-US" altLang="ja-JP" sz="1050" b="1"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2/23(</a:t>
            </a:r>
            <a:r>
              <a:rPr lang="ja-JP" altLang="en-US" sz="900" dirty="0" smtClean="0">
                <a:latin typeface="Meiryo UI" panose="020B0604030504040204" pitchFamily="50" charset="-128"/>
                <a:ea typeface="Meiryo UI" panose="020B0604030504040204" pitchFamily="50" charset="-128"/>
              </a:rPr>
              <a:t>金</a:t>
            </a:r>
            <a:r>
              <a:rPr lang="en-US" altLang="ja-JP"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14:00</a:t>
            </a:r>
            <a:r>
              <a:rPr lang="ja-JP" altLang="en-US" sz="900" dirty="0" err="1">
                <a:latin typeface="Meiryo UI" panose="020B0604030504040204" pitchFamily="50" charset="-128"/>
                <a:ea typeface="Meiryo UI" panose="020B0604030504040204" pitchFamily="50" charset="-128"/>
              </a:rPr>
              <a:t>ｰ</a:t>
            </a:r>
            <a:r>
              <a:rPr lang="en-US" altLang="ja-JP" sz="900" dirty="0" smtClean="0">
                <a:latin typeface="Meiryo UI" panose="020B0604030504040204" pitchFamily="50" charset="-128"/>
                <a:ea typeface="Meiryo UI" panose="020B0604030504040204" pitchFamily="50" charset="-128"/>
              </a:rPr>
              <a:t>17:00</a:t>
            </a:r>
            <a:r>
              <a:rPr lang="ja-JP" altLang="en-US" sz="1050" dirty="0" smtClean="0">
                <a:latin typeface="Meiryo UI" panose="020B0604030504040204" pitchFamily="50" charset="-128"/>
                <a:ea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endParaRPr>
          </a:p>
          <a:p>
            <a:r>
              <a:rPr lang="ja-JP" altLang="en-US" sz="1050" b="1"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修了証</a:t>
            </a:r>
            <a:r>
              <a:rPr lang="ja-JP" altLang="en-US" sz="1050" b="1" dirty="0" smtClean="0">
                <a:latin typeface="Meiryo UI" panose="020B0604030504040204" pitchFamily="50" charset="-128"/>
                <a:ea typeface="Meiryo UI" panose="020B0604030504040204" pitchFamily="50" charset="-128"/>
              </a:rPr>
              <a:t>授与式＆特別セミナー</a:t>
            </a:r>
            <a:endParaRPr lang="en-US" altLang="ja-JP" sz="105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3/20(</a:t>
            </a:r>
            <a:r>
              <a:rPr lang="ja-JP" altLang="en-US" sz="900" dirty="0">
                <a:latin typeface="Meiryo UI" panose="020B0604030504040204" pitchFamily="50" charset="-128"/>
                <a:ea typeface="Meiryo UI" panose="020B0604030504040204" pitchFamily="50" charset="-128"/>
              </a:rPr>
              <a:t>火</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14:00</a:t>
            </a:r>
            <a:r>
              <a:rPr lang="ja-JP" altLang="en-US" sz="900" dirty="0" err="1">
                <a:latin typeface="Meiryo UI" panose="020B0604030504040204" pitchFamily="50" charset="-128"/>
                <a:ea typeface="Meiryo UI" panose="020B0604030504040204" pitchFamily="50" charset="-128"/>
              </a:rPr>
              <a:t>ｰ</a:t>
            </a:r>
            <a:r>
              <a:rPr lang="en-US" altLang="ja-JP" sz="900" dirty="0">
                <a:latin typeface="Meiryo UI" panose="020B0604030504040204" pitchFamily="50" charset="-128"/>
                <a:ea typeface="Meiryo UI" panose="020B0604030504040204" pitchFamily="50" charset="-128"/>
              </a:rPr>
              <a:t>17:00 </a:t>
            </a:r>
            <a:endParaRPr lang="en-US" altLang="ja-JP" sz="900" dirty="0" smtClean="0">
              <a:latin typeface="Meiryo UI" panose="020B0604030504040204" pitchFamily="50" charset="-128"/>
              <a:ea typeface="Meiryo UI" panose="020B0604030504040204" pitchFamily="50" charset="-128"/>
            </a:endParaRPr>
          </a:p>
        </p:txBody>
      </p:sp>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0116" y="2543418"/>
            <a:ext cx="1100635" cy="1466902"/>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テキスト ボックス 30"/>
          <p:cNvSpPr txBox="1"/>
          <p:nvPr/>
        </p:nvSpPr>
        <p:spPr>
          <a:xfrm>
            <a:off x="2267744" y="2446010"/>
            <a:ext cx="2011543" cy="253916"/>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rPr>
              <a:t>8/8 </a:t>
            </a:r>
            <a:r>
              <a:rPr lang="ja-JP" altLang="en-US" sz="1000" dirty="0" smtClean="0">
                <a:latin typeface="Meiryo UI" panose="020B0604030504040204" pitchFamily="50" charset="-128"/>
                <a:ea typeface="Meiryo UI" panose="020B0604030504040204" pitchFamily="50" charset="-128"/>
              </a:rPr>
              <a:t>セミナーの様子</a:t>
            </a:r>
            <a:endParaRPr lang="en-US" altLang="ja-JP" sz="1000" dirty="0" smtClean="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2288678" y="5279722"/>
            <a:ext cx="2011543" cy="253916"/>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rPr>
              <a:t>1/22 </a:t>
            </a:r>
            <a:r>
              <a:rPr lang="ja-JP" altLang="en-US" sz="1000" dirty="0" smtClean="0">
                <a:latin typeface="Meiryo UI" panose="020B0604030504040204" pitchFamily="50" charset="-128"/>
                <a:ea typeface="Meiryo UI" panose="020B0604030504040204" pitchFamily="50" charset="-128"/>
              </a:rPr>
              <a:t>セミナーの様子</a:t>
            </a:r>
            <a:endParaRPr lang="en-US" altLang="ja-JP" sz="1000" dirty="0" smtClean="0">
              <a:latin typeface="Meiryo UI" panose="020B0604030504040204" pitchFamily="50" charset="-128"/>
              <a:ea typeface="Meiryo UI" panose="020B0604030504040204" pitchFamily="50" charset="-128"/>
            </a:endParaRPr>
          </a:p>
        </p:txBody>
      </p:sp>
      <p:sp>
        <p:nvSpPr>
          <p:cNvPr id="35" name="角丸四角形 34"/>
          <p:cNvSpPr/>
          <p:nvPr/>
        </p:nvSpPr>
        <p:spPr>
          <a:xfrm>
            <a:off x="250641" y="2751089"/>
            <a:ext cx="792088" cy="21817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189784" y="2738910"/>
            <a:ext cx="980554" cy="253916"/>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アンケート結果</a:t>
            </a:r>
            <a:endParaRPr lang="en-US" altLang="ja-JP" sz="1000" dirty="0" smtClean="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62917" y="2996861"/>
            <a:ext cx="1644787"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rPr>
              <a:t>「大変よかった」「よかった」</a:t>
            </a:r>
            <a:endParaRPr lang="en-US" altLang="ja-JP" sz="1050" dirty="0" smtClean="0">
              <a:latin typeface="Meiryo UI" panose="020B0604030504040204" pitchFamily="50" charset="-128"/>
              <a:ea typeface="Meiryo UI" panose="020B0604030504040204" pitchFamily="50" charset="-128"/>
            </a:endParaRPr>
          </a:p>
        </p:txBody>
      </p:sp>
      <p:sp>
        <p:nvSpPr>
          <p:cNvPr id="3" name="正方形/長方形 2"/>
          <p:cNvSpPr/>
          <p:nvPr/>
        </p:nvSpPr>
        <p:spPr>
          <a:xfrm>
            <a:off x="467089" y="3235187"/>
            <a:ext cx="1297150" cy="523220"/>
          </a:xfrm>
          <a:prstGeom prst="rect">
            <a:avLst/>
          </a:prstGeom>
        </p:spPr>
        <p:txBody>
          <a:bodyPr wrap="none">
            <a:spAutoFit/>
          </a:bodyPr>
          <a:lstStyle/>
          <a:p>
            <a:r>
              <a:rPr lang="en-US" altLang="ja-JP" sz="2800" b="1" dirty="0" smtClean="0">
                <a:latin typeface="Meiryo UI" panose="020B0604030504040204" pitchFamily="50" charset="-128"/>
                <a:ea typeface="Meiryo UI" panose="020B0604030504040204" pitchFamily="50" charset="-128"/>
              </a:rPr>
              <a:t>96.5</a:t>
            </a:r>
            <a:r>
              <a:rPr lang="ja-JP" altLang="en-US" b="1" dirty="0" smtClean="0">
                <a:latin typeface="Meiryo UI" panose="020B0604030504040204" pitchFamily="50" charset="-128"/>
                <a:ea typeface="Meiryo UI" panose="020B0604030504040204" pitchFamily="50" charset="-128"/>
              </a:rPr>
              <a:t>％</a:t>
            </a:r>
            <a:endParaRPr lang="ja-JP" altLang="en-US" sz="2800" b="1" dirty="0">
              <a:latin typeface="Meiryo UI" panose="020B0604030504040204" pitchFamily="50" charset="-128"/>
              <a:ea typeface="Meiryo UI" panose="020B0604030504040204" pitchFamily="50" charset="-128"/>
            </a:endParaRPr>
          </a:p>
        </p:txBody>
      </p:sp>
      <p:sp>
        <p:nvSpPr>
          <p:cNvPr id="41" name="角丸四角形 40"/>
          <p:cNvSpPr/>
          <p:nvPr/>
        </p:nvSpPr>
        <p:spPr>
          <a:xfrm>
            <a:off x="4932040" y="4125440"/>
            <a:ext cx="792088" cy="21817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4860032" y="4089187"/>
            <a:ext cx="980554" cy="253916"/>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アンケート結果</a:t>
            </a:r>
            <a:endParaRPr lang="en-US" altLang="ja-JP" sz="1000" dirty="0" smtClean="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921079" y="4305726"/>
            <a:ext cx="1644787"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rPr>
              <a:t>「大変よかった」「よかった」</a:t>
            </a:r>
            <a:endParaRPr lang="en-US" altLang="ja-JP" sz="1050" dirty="0" smtClean="0">
              <a:latin typeface="Meiryo UI" panose="020B0604030504040204" pitchFamily="50" charset="-128"/>
              <a:ea typeface="Meiryo UI" panose="020B0604030504040204" pitchFamily="50" charset="-128"/>
            </a:endParaRPr>
          </a:p>
        </p:txBody>
      </p:sp>
      <p:sp>
        <p:nvSpPr>
          <p:cNvPr id="44" name="正方形/長方形 43"/>
          <p:cNvSpPr/>
          <p:nvPr/>
        </p:nvSpPr>
        <p:spPr>
          <a:xfrm>
            <a:off x="5340851" y="4487634"/>
            <a:ext cx="1050288" cy="400110"/>
          </a:xfrm>
          <a:prstGeom prst="rect">
            <a:avLst/>
          </a:prstGeom>
        </p:spPr>
        <p:txBody>
          <a:bodyPr wrap="none">
            <a:spAutoFit/>
          </a:bodyPr>
          <a:lstStyle/>
          <a:p>
            <a:r>
              <a:rPr lang="en-US" altLang="ja-JP" sz="2000" b="1" dirty="0" smtClean="0">
                <a:latin typeface="Meiryo UI" panose="020B0604030504040204" pitchFamily="50" charset="-128"/>
                <a:ea typeface="Meiryo UI" panose="020B0604030504040204" pitchFamily="50" charset="-128"/>
              </a:rPr>
              <a:t>91.4</a:t>
            </a:r>
            <a:r>
              <a:rPr lang="ja-JP" altLang="en-US" sz="2000" b="1" dirty="0" smtClean="0">
                <a:latin typeface="Meiryo UI" panose="020B0604030504040204" pitchFamily="50" charset="-128"/>
                <a:ea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endParaRPr>
          </a:p>
        </p:txBody>
      </p:sp>
      <p:sp>
        <p:nvSpPr>
          <p:cNvPr id="46" name="角丸四角形 45"/>
          <p:cNvSpPr/>
          <p:nvPr/>
        </p:nvSpPr>
        <p:spPr>
          <a:xfrm>
            <a:off x="102039" y="5608108"/>
            <a:ext cx="1942876" cy="972929"/>
          </a:xfrm>
          <a:prstGeom prst="roundRect">
            <a:avLst>
              <a:gd name="adj" fmla="val 712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角丸四角形 46"/>
          <p:cNvSpPr/>
          <p:nvPr/>
        </p:nvSpPr>
        <p:spPr>
          <a:xfrm>
            <a:off x="201518" y="5661248"/>
            <a:ext cx="792088" cy="21817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132327" y="5661248"/>
            <a:ext cx="980554" cy="253916"/>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アンケート結果</a:t>
            </a:r>
            <a:endParaRPr lang="en-US" altLang="ja-JP" sz="1000" dirty="0" smtClean="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355439" y="5911388"/>
            <a:ext cx="1657063"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rPr>
              <a:t>「大変よかった」「よかった」</a:t>
            </a:r>
            <a:endParaRPr lang="en-US" altLang="ja-JP" sz="1050" dirty="0" smtClean="0">
              <a:latin typeface="Meiryo UI" panose="020B0604030504040204" pitchFamily="50" charset="-128"/>
              <a:ea typeface="Meiryo UI" panose="020B0604030504040204" pitchFamily="50" charset="-128"/>
            </a:endParaRPr>
          </a:p>
        </p:txBody>
      </p:sp>
      <p:sp>
        <p:nvSpPr>
          <p:cNvPr id="50" name="正方形/長方形 49"/>
          <p:cNvSpPr/>
          <p:nvPr/>
        </p:nvSpPr>
        <p:spPr>
          <a:xfrm>
            <a:off x="459210" y="6002124"/>
            <a:ext cx="1172116" cy="523220"/>
          </a:xfrm>
          <a:prstGeom prst="rect">
            <a:avLst/>
          </a:prstGeom>
        </p:spPr>
        <p:txBody>
          <a:bodyPr wrap="none">
            <a:spAutoFit/>
          </a:bodyPr>
          <a:lstStyle/>
          <a:p>
            <a:r>
              <a:rPr lang="en-US" altLang="ja-JP" sz="2800" b="1" dirty="0" smtClean="0">
                <a:latin typeface="Meiryo UI" panose="020B0604030504040204" pitchFamily="50" charset="-128"/>
                <a:ea typeface="Meiryo UI" panose="020B0604030504040204" pitchFamily="50" charset="-128"/>
              </a:rPr>
              <a:t>100</a:t>
            </a:r>
            <a:r>
              <a:rPr lang="ja-JP" altLang="en-US" sz="2000" b="1" dirty="0" smtClean="0">
                <a:latin typeface="Meiryo UI" panose="020B0604030504040204" pitchFamily="50" charset="-128"/>
                <a:ea typeface="Meiryo UI" panose="020B0604030504040204" pitchFamily="50" charset="-128"/>
              </a:rPr>
              <a:t>％</a:t>
            </a:r>
            <a:endParaRPr lang="ja-JP" altLang="en-US" sz="2800" b="1"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954708" y="5661248"/>
            <a:ext cx="1097012" cy="246221"/>
          </a:xfrm>
          <a:prstGeom prst="rect">
            <a:avLst/>
          </a:prstGeom>
          <a:noFill/>
        </p:spPr>
        <p:txBody>
          <a:bodyPr wrap="square" rtlCol="0">
            <a:spAutoFit/>
          </a:bodyPr>
          <a:lstStyle/>
          <a:p>
            <a:r>
              <a:rPr lang="en-US" altLang="ja-JP" sz="1000" dirty="0" smtClean="0">
                <a:solidFill>
                  <a:srgbClr val="FF0000"/>
                </a:solidFill>
                <a:latin typeface="Meiryo UI" panose="020B0604030504040204" pitchFamily="50" charset="-128"/>
                <a:ea typeface="Meiryo UI" panose="020B0604030504040204" pitchFamily="50" charset="-128"/>
              </a:rPr>
              <a:t>※1/22</a:t>
            </a:r>
            <a:r>
              <a:rPr lang="ja-JP" altLang="en-US" sz="1000" dirty="0" smtClean="0">
                <a:solidFill>
                  <a:srgbClr val="FF0000"/>
                </a:solidFill>
                <a:latin typeface="Meiryo UI" panose="020B0604030504040204" pitchFamily="50" charset="-128"/>
                <a:ea typeface="Meiryo UI" panose="020B0604030504040204" pitchFamily="50" charset="-128"/>
              </a:rPr>
              <a:t>結果のみ</a:t>
            </a:r>
            <a:endParaRPr lang="en-US" altLang="ja-JP" sz="1000" dirty="0" smtClean="0">
              <a:solidFill>
                <a:srgbClr val="FF0000"/>
              </a:solidFill>
              <a:latin typeface="Meiryo UI" panose="020B0604030504040204" pitchFamily="50" charset="-128"/>
              <a:ea typeface="Meiryo UI" panose="020B0604030504040204" pitchFamily="50" charset="-128"/>
            </a:endParaRPr>
          </a:p>
        </p:txBody>
      </p:sp>
      <p:sp>
        <p:nvSpPr>
          <p:cNvPr id="54" name="角丸四角形 53"/>
          <p:cNvSpPr/>
          <p:nvPr/>
        </p:nvSpPr>
        <p:spPr>
          <a:xfrm>
            <a:off x="4788024" y="5495746"/>
            <a:ext cx="2047156" cy="1051429"/>
          </a:xfrm>
          <a:prstGeom prst="roundRect">
            <a:avLst>
              <a:gd name="adj" fmla="val 712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角丸四角形 54"/>
          <p:cNvSpPr/>
          <p:nvPr/>
        </p:nvSpPr>
        <p:spPr>
          <a:xfrm>
            <a:off x="4890596" y="5565600"/>
            <a:ext cx="792088" cy="21817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4788024" y="5529862"/>
            <a:ext cx="980554" cy="253916"/>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実　績</a:t>
            </a:r>
            <a:endParaRPr lang="en-US" altLang="ja-JP" sz="1000" dirty="0" smtClean="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4860032" y="5711770"/>
            <a:ext cx="1961108" cy="830997"/>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rPr>
              <a:t>総訪問数</a:t>
            </a:r>
            <a:r>
              <a:rPr lang="ja-JP" altLang="en-US" sz="1400" b="1" dirty="0" smtClean="0">
                <a:latin typeface="Meiryo UI" panose="020B0604030504040204" pitchFamily="50" charset="-128"/>
                <a:ea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rPr>
              <a:t>1,265</a:t>
            </a:r>
          </a:p>
          <a:p>
            <a:pPr algn="ctr"/>
            <a:r>
              <a:rPr lang="en-US" altLang="ja-JP" sz="1100" dirty="0">
                <a:latin typeface="Meiryo UI" panose="020B0604030504040204" pitchFamily="50" charset="-128"/>
                <a:ea typeface="Meiryo UI" panose="020B0604030504040204" pitchFamily="50" charset="-128"/>
              </a:rPr>
              <a:t>1</a:t>
            </a:r>
            <a:r>
              <a:rPr lang="ja-JP" altLang="en-US" sz="1100" dirty="0" smtClean="0">
                <a:latin typeface="Meiryo UI" panose="020B0604030504040204" pitchFamily="50" charset="-128"/>
                <a:ea typeface="Meiryo UI" panose="020B0604030504040204" pitchFamily="50" charset="-128"/>
              </a:rPr>
              <a:t>人あたり　</a:t>
            </a:r>
            <a:r>
              <a:rPr lang="en-US" altLang="ja-JP" sz="1600" b="1" u="sng" dirty="0" smtClean="0">
                <a:latin typeface="Meiryo UI" panose="020B0604030504040204" pitchFamily="50" charset="-128"/>
                <a:ea typeface="Meiryo UI" panose="020B0604030504040204" pitchFamily="50" charset="-128"/>
              </a:rPr>
              <a:t>4.76</a:t>
            </a:r>
            <a:r>
              <a:rPr lang="ja-JP" altLang="en-US" sz="1400" b="1" u="sng" dirty="0" smtClean="0">
                <a:latin typeface="Meiryo UI" panose="020B0604030504040204" pitchFamily="50" charset="-128"/>
                <a:ea typeface="Meiryo UI" panose="020B0604030504040204" pitchFamily="50" charset="-128"/>
              </a:rPr>
              <a:t>社</a:t>
            </a:r>
            <a:endParaRPr lang="en-US" altLang="ja-JP" sz="1200" b="1" u="sng" dirty="0" smtClean="0">
              <a:latin typeface="Meiryo UI" panose="020B0604030504040204" pitchFamily="50" charset="-128"/>
              <a:ea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1</a:t>
            </a:r>
            <a:r>
              <a:rPr lang="ja-JP" altLang="en-US" sz="1100" dirty="0" smtClean="0">
                <a:latin typeface="Meiryo UI" panose="020B0604030504040204" pitchFamily="50" charset="-128"/>
                <a:ea typeface="Meiryo UI" panose="020B0604030504040204" pitchFamily="50" charset="-128"/>
              </a:rPr>
              <a:t>社あたり </a:t>
            </a:r>
            <a:r>
              <a:rPr lang="en-US" altLang="ja-JP" sz="1600" b="1" u="sng" dirty="0" smtClean="0">
                <a:latin typeface="Meiryo UI" panose="020B0604030504040204" pitchFamily="50" charset="-128"/>
                <a:ea typeface="Meiryo UI" panose="020B0604030504040204" pitchFamily="50" charset="-128"/>
              </a:rPr>
              <a:t>17.57</a:t>
            </a:r>
            <a:r>
              <a:rPr lang="ja-JP" altLang="en-US" sz="1400" b="1" u="sng" dirty="0">
                <a:latin typeface="Meiryo UI" panose="020B0604030504040204" pitchFamily="50" charset="-128"/>
                <a:ea typeface="Meiryo UI" panose="020B0604030504040204" pitchFamily="50" charset="-128"/>
              </a:rPr>
              <a:t>人</a:t>
            </a:r>
            <a:endParaRPr lang="en-US" altLang="ja-JP" sz="1200" b="1" u="sng" dirty="0" smtClean="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5652120" y="5537557"/>
            <a:ext cx="1250634" cy="246221"/>
          </a:xfrm>
          <a:prstGeom prst="rect">
            <a:avLst/>
          </a:prstGeom>
          <a:noFill/>
        </p:spPr>
        <p:txBody>
          <a:bodyPr wrap="square" rtlCol="0">
            <a:spAutoFit/>
          </a:bodyPr>
          <a:lstStyle/>
          <a:p>
            <a:r>
              <a:rPr lang="ja-JP" altLang="en-US" sz="1000" dirty="0">
                <a:solidFill>
                  <a:srgbClr val="FF0000"/>
                </a:solidFill>
                <a:latin typeface="Meiryo UI" panose="020B0604030504040204" pitchFamily="50" charset="-128"/>
                <a:ea typeface="Meiryo UI" panose="020B0604030504040204" pitchFamily="50" charset="-128"/>
              </a:rPr>
              <a:t>全参</a:t>
            </a:r>
            <a:r>
              <a:rPr lang="ja-JP" altLang="en-US" sz="1000" dirty="0" smtClean="0">
                <a:solidFill>
                  <a:srgbClr val="FF0000"/>
                </a:solidFill>
                <a:latin typeface="Meiryo UI" panose="020B0604030504040204" pitchFamily="50" charset="-128"/>
                <a:ea typeface="Meiryo UI" panose="020B0604030504040204" pitchFamily="50" charset="-128"/>
              </a:rPr>
              <a:t>加企業の結果</a:t>
            </a:r>
            <a:endParaRPr lang="en-US" altLang="ja-JP" sz="1000" dirty="0" smtClean="0">
              <a:solidFill>
                <a:srgbClr val="FF0000"/>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4499992" y="4913327"/>
            <a:ext cx="2639279" cy="415498"/>
          </a:xfrm>
          <a:prstGeom prst="rect">
            <a:avLst/>
          </a:prstGeom>
        </p:spPr>
        <p:txBody>
          <a:bodyPr wrap="square">
            <a:spAutoFit/>
          </a:bodyPr>
          <a:lstStyle/>
          <a:p>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OSAKA</a:t>
            </a:r>
            <a:r>
              <a:rPr lang="ja-JP" altLang="en-US" sz="1050" b="1" dirty="0">
                <a:latin typeface="Meiryo UI" panose="020B0604030504040204" pitchFamily="50" charset="-128"/>
                <a:ea typeface="Meiryo UI" panose="020B0604030504040204" pitchFamily="50" charset="-128"/>
              </a:rPr>
              <a:t>ジョブマッチ（合同企業説明会</a:t>
            </a:r>
            <a:r>
              <a:rPr lang="ja-JP" altLang="en-US" sz="1050" dirty="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12/6</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水</a:t>
            </a:r>
            <a:r>
              <a:rPr lang="en-US" altLang="ja-JP"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11:00-18:00</a:t>
            </a:r>
            <a:r>
              <a:rPr lang="ja-JP" altLang="en-US" sz="1050" dirty="0" smtClean="0">
                <a:latin typeface="Meiryo UI" panose="020B0604030504040204" pitchFamily="50" charset="-128"/>
                <a:ea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endParaRPr>
          </a:p>
        </p:txBody>
      </p:sp>
      <p:pic>
        <p:nvPicPr>
          <p:cNvPr id="7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5193" y="2545330"/>
            <a:ext cx="1075482" cy="146499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3" name="テキスト ボックス 72"/>
          <p:cNvSpPr txBox="1"/>
          <p:nvPr/>
        </p:nvSpPr>
        <p:spPr>
          <a:xfrm>
            <a:off x="35496" y="5174261"/>
            <a:ext cx="1982771" cy="415498"/>
          </a:xfrm>
          <a:prstGeom prst="rect">
            <a:avLst/>
          </a:prstGeom>
          <a:noFill/>
        </p:spPr>
        <p:txBody>
          <a:bodyPr wrap="square" rtlCol="0">
            <a:spAutoFit/>
          </a:bodyPr>
          <a:lstStyle/>
          <a:p>
            <a:r>
              <a:rPr lang="ja-JP" altLang="en-US" sz="1050" b="1" dirty="0" smtClean="0">
                <a:latin typeface="Meiryo UI" panose="020B0604030504040204" pitchFamily="50" charset="-128"/>
                <a:ea typeface="Meiryo UI" panose="020B0604030504040204" pitchFamily="50" charset="-128"/>
              </a:rPr>
              <a:t>♦中小企業診断士による</a:t>
            </a:r>
            <a:endParaRPr lang="en-US" altLang="ja-JP" sz="1050" b="1" dirty="0" smtClean="0">
              <a:latin typeface="Meiryo UI" panose="020B0604030504040204" pitchFamily="50" charset="-128"/>
              <a:ea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コンサルティングプログラム</a:t>
            </a:r>
            <a:endParaRPr lang="en-US" altLang="ja-JP" sz="1050" b="1" dirty="0" smtClean="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1636136" y="625624"/>
            <a:ext cx="2011543" cy="261610"/>
          </a:xfrm>
          <a:prstGeom prst="rect">
            <a:avLst/>
          </a:prstGeom>
          <a:noFill/>
        </p:spPr>
        <p:txBody>
          <a:bodyPr wrap="square" rtlCol="0">
            <a:spAutoFit/>
          </a:bodyPr>
          <a:lstStyle/>
          <a:p>
            <a:r>
              <a:rPr lang="ja-JP" altLang="en-US" sz="1100" b="1" dirty="0" smtClean="0">
                <a:latin typeface="Meiryo UI" panose="020B0604030504040204" pitchFamily="50" charset="-128"/>
                <a:ea typeface="Meiryo UI" panose="020B0604030504040204" pitchFamily="50" charset="-128"/>
              </a:rPr>
              <a:t>参加企業　</a:t>
            </a:r>
            <a:r>
              <a:rPr lang="en-US" altLang="ja-JP" sz="1100" b="1" dirty="0" smtClean="0">
                <a:latin typeface="Meiryo UI" panose="020B0604030504040204" pitchFamily="50" charset="-128"/>
                <a:ea typeface="Meiryo UI" panose="020B0604030504040204" pitchFamily="50" charset="-128"/>
              </a:rPr>
              <a:t>78</a:t>
            </a:r>
            <a:r>
              <a:rPr lang="ja-JP" altLang="en-US" sz="1100" b="1" dirty="0" smtClean="0">
                <a:latin typeface="Meiryo UI" panose="020B0604030504040204" pitchFamily="50" charset="-128"/>
                <a:ea typeface="Meiryo UI" panose="020B0604030504040204" pitchFamily="50" charset="-128"/>
              </a:rPr>
              <a:t>社</a:t>
            </a:r>
            <a:endParaRPr lang="en-US" altLang="ja-JP" sz="1100" b="1" dirty="0" smtClean="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6178104" y="625624"/>
            <a:ext cx="2011543" cy="261610"/>
          </a:xfrm>
          <a:prstGeom prst="rect">
            <a:avLst/>
          </a:prstGeom>
          <a:noFill/>
        </p:spPr>
        <p:txBody>
          <a:bodyPr wrap="square" rtlCol="0">
            <a:spAutoFit/>
          </a:bodyPr>
          <a:lstStyle/>
          <a:p>
            <a:r>
              <a:rPr lang="ja-JP" altLang="en-US" sz="1100" b="1" dirty="0" smtClean="0">
                <a:latin typeface="Meiryo UI" panose="020B0604030504040204" pitchFamily="50" charset="-128"/>
                <a:ea typeface="Meiryo UI" panose="020B0604030504040204" pitchFamily="50" charset="-128"/>
              </a:rPr>
              <a:t>参加企業　</a:t>
            </a:r>
            <a:r>
              <a:rPr lang="en-US" altLang="ja-JP" sz="1100" b="1" dirty="0" smtClean="0">
                <a:latin typeface="Meiryo UI" panose="020B0604030504040204" pitchFamily="50" charset="-128"/>
                <a:ea typeface="Meiryo UI" panose="020B0604030504040204" pitchFamily="50" charset="-128"/>
              </a:rPr>
              <a:t>35</a:t>
            </a:r>
            <a:r>
              <a:rPr lang="ja-JP" altLang="en-US" sz="1100" b="1" dirty="0" smtClean="0">
                <a:latin typeface="Meiryo UI" panose="020B0604030504040204" pitchFamily="50" charset="-128"/>
                <a:ea typeface="Meiryo UI" panose="020B0604030504040204" pitchFamily="50" charset="-128"/>
              </a:rPr>
              <a:t>社</a:t>
            </a:r>
            <a:endParaRPr lang="en-US" altLang="ja-JP" sz="1100" b="1" dirty="0" smtClean="0">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1670472" y="3865984"/>
            <a:ext cx="1224136" cy="261610"/>
          </a:xfrm>
          <a:prstGeom prst="rect">
            <a:avLst/>
          </a:prstGeom>
          <a:noFill/>
        </p:spPr>
        <p:txBody>
          <a:bodyPr wrap="square" rtlCol="0">
            <a:spAutoFit/>
          </a:bodyPr>
          <a:lstStyle/>
          <a:p>
            <a:r>
              <a:rPr lang="ja-JP" altLang="en-US" sz="1100" b="1" dirty="0" smtClean="0">
                <a:latin typeface="Meiryo UI" panose="020B0604030504040204" pitchFamily="50" charset="-128"/>
                <a:ea typeface="Meiryo UI" panose="020B0604030504040204" pitchFamily="50" charset="-128"/>
              </a:rPr>
              <a:t>参加企業　</a:t>
            </a:r>
            <a:r>
              <a:rPr lang="en-US" altLang="ja-JP" sz="1100" b="1" dirty="0" smtClean="0">
                <a:latin typeface="Meiryo UI" panose="020B0604030504040204" pitchFamily="50" charset="-128"/>
                <a:ea typeface="Meiryo UI" panose="020B0604030504040204" pitchFamily="50" charset="-128"/>
              </a:rPr>
              <a:t>27</a:t>
            </a:r>
            <a:r>
              <a:rPr lang="ja-JP" altLang="en-US" sz="1100" b="1" dirty="0" smtClean="0">
                <a:latin typeface="Meiryo UI" panose="020B0604030504040204" pitchFamily="50" charset="-128"/>
                <a:ea typeface="Meiryo UI" panose="020B0604030504040204" pitchFamily="50" charset="-128"/>
              </a:rPr>
              <a:t>社</a:t>
            </a:r>
            <a:endParaRPr lang="en-US" altLang="ja-JP" sz="1100" b="1" dirty="0" smtClean="0">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4515882" y="5249525"/>
            <a:ext cx="2301224" cy="246221"/>
          </a:xfrm>
          <a:prstGeom prst="rect">
            <a:avLst/>
          </a:prstGeom>
          <a:noFill/>
        </p:spPr>
        <p:txBody>
          <a:bodyPr wrap="square" rtlCol="0">
            <a:spAutoFit/>
          </a:bodyPr>
          <a:lstStyle/>
          <a:p>
            <a:r>
              <a:rPr lang="en-US" altLang="ja-JP" sz="1000" dirty="0" smtClean="0">
                <a:solidFill>
                  <a:srgbClr val="FF0000"/>
                </a:solidFill>
                <a:latin typeface="Meiryo UI" panose="020B0604030504040204" pitchFamily="50" charset="-128"/>
                <a:ea typeface="Meiryo UI" panose="020B0604030504040204" pitchFamily="50" charset="-128"/>
              </a:rPr>
              <a:t>※</a:t>
            </a:r>
            <a:r>
              <a:rPr lang="ja-JP" altLang="en-US" sz="1000" dirty="0" smtClean="0">
                <a:solidFill>
                  <a:srgbClr val="FF0000"/>
                </a:solidFill>
                <a:latin typeface="Meiryo UI" panose="020B0604030504040204" pitchFamily="50" charset="-128"/>
                <a:ea typeface="Meiryo UI" panose="020B0604030504040204" pitchFamily="50" charset="-128"/>
              </a:rPr>
              <a:t>うち本事業参加企業</a:t>
            </a:r>
            <a:r>
              <a:rPr lang="en-US" altLang="ja-JP" sz="1000" dirty="0" smtClean="0">
                <a:solidFill>
                  <a:srgbClr val="FF0000"/>
                </a:solidFill>
                <a:latin typeface="Meiryo UI" panose="020B0604030504040204" pitchFamily="50" charset="-128"/>
                <a:ea typeface="Meiryo UI" panose="020B0604030504040204" pitchFamily="50" charset="-128"/>
              </a:rPr>
              <a:t>23</a:t>
            </a:r>
            <a:r>
              <a:rPr lang="ja-JP" altLang="en-US" sz="1000" dirty="0" smtClean="0">
                <a:solidFill>
                  <a:srgbClr val="FF0000"/>
                </a:solidFill>
                <a:latin typeface="Meiryo UI" panose="020B0604030504040204" pitchFamily="50" charset="-128"/>
                <a:ea typeface="Meiryo UI" panose="020B0604030504040204" pitchFamily="50" charset="-128"/>
              </a:rPr>
              <a:t>社</a:t>
            </a:r>
            <a:endParaRPr lang="en-US" altLang="ja-JP" sz="1000" dirty="0" smtClean="0">
              <a:solidFill>
                <a:srgbClr val="FF0000"/>
              </a:solidFill>
              <a:latin typeface="Meiryo UI" panose="020B0604030504040204" pitchFamily="50" charset="-128"/>
              <a:ea typeface="Meiryo UI" panose="020B0604030504040204" pitchFamily="50" charset="-128"/>
            </a:endParaRPr>
          </a:p>
        </p:txBody>
      </p:sp>
      <p:sp>
        <p:nvSpPr>
          <p:cNvPr id="2" name="右矢印 1"/>
          <p:cNvSpPr/>
          <p:nvPr/>
        </p:nvSpPr>
        <p:spPr>
          <a:xfrm>
            <a:off x="4383311" y="2261108"/>
            <a:ext cx="287611" cy="80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右矢印 70"/>
          <p:cNvSpPr/>
          <p:nvPr/>
        </p:nvSpPr>
        <p:spPr>
          <a:xfrm rot="19789815" flipH="1">
            <a:off x="4280830" y="4027769"/>
            <a:ext cx="391757" cy="80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8643003" y="6588060"/>
            <a:ext cx="467544" cy="369332"/>
          </a:xfrm>
          <a:prstGeom prst="rect">
            <a:avLst/>
          </a:prstGeom>
          <a:noFill/>
        </p:spPr>
        <p:txBody>
          <a:bodyPr wrap="square" rtlCol="0">
            <a:spAutoFit/>
          </a:bodyPr>
          <a:lstStyle/>
          <a:p>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11</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テキスト ボックス 71"/>
          <p:cNvSpPr txBox="1"/>
          <p:nvPr/>
        </p:nvSpPr>
        <p:spPr>
          <a:xfrm>
            <a:off x="43976" y="188640"/>
            <a:ext cx="9100024" cy="384721"/>
          </a:xfrm>
          <a:prstGeom prst="rect">
            <a:avLst/>
          </a:prstGeom>
          <a:noFill/>
        </p:spPr>
        <p:txBody>
          <a:bodyPr wrap="square" rtlCol="0">
            <a:spAutoFit/>
          </a:bodyPr>
          <a:lstStyle/>
          <a:p>
            <a:r>
              <a:rPr lang="ja-JP" altLang="en-US" sz="1900" b="1" dirty="0">
                <a:latin typeface="Meiryo UI" panose="020B0604030504040204" pitchFamily="50" charset="-128"/>
                <a:ea typeface="Meiryo UI" panose="020B0604030504040204" pitchFamily="50" charset="-128"/>
                <a:cs typeface="Meiryo UI" panose="020B0604030504040204" pitchFamily="50" charset="-128"/>
              </a:rPr>
              <a:t>＜大阪人材確保推進会議　</a:t>
            </a:r>
            <a:r>
              <a:rPr lang="en-US" altLang="ja-JP" sz="1900" b="1" dirty="0">
                <a:latin typeface="Meiryo UI" panose="020B0604030504040204" pitchFamily="50" charset="-128"/>
                <a:ea typeface="Meiryo UI" panose="020B0604030504040204" pitchFamily="50" charset="-128"/>
                <a:cs typeface="Meiryo UI" panose="020B0604030504040204" pitchFamily="50" charset="-128"/>
              </a:rPr>
              <a:t>E</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カンパニー（仮称）認定に向けた</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プログラムの実施結果</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98" name="Picture 2" descr="\\nas_share\N_Share\05_第一統括グループ\★OSAKAしごとフィールド運営委託事業\H29\05_実施メニュー\B_女性・若者働き方改革推進事業\パッション関連\02_パッション\STEP1\写真\IMG_480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916" r="1579" b="17749"/>
          <a:stretch/>
        </p:blipFill>
        <p:spPr bwMode="auto">
          <a:xfrm>
            <a:off x="2264403" y="2709377"/>
            <a:ext cx="1979954" cy="114441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nas_share\N_Share\05_第一統括グループ\★OSAKAしごとフィールド運営委託事業\H29\05_実施メニュー\B_女性・若者働き方改革推進事業\パッション関連\02_パッション\STEP3\写真\0122\IMG_589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874" b="8551"/>
          <a:stretch/>
        </p:blipFill>
        <p:spPr bwMode="auto">
          <a:xfrm>
            <a:off x="2248856" y="5495746"/>
            <a:ext cx="1979954" cy="116681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2502" y="904674"/>
            <a:ext cx="1088429" cy="1541336"/>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1"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6638" y="887234"/>
            <a:ext cx="1100744" cy="1558776"/>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599" r="9597"/>
          <a:stretch/>
        </p:blipFill>
        <p:spPr bwMode="auto">
          <a:xfrm>
            <a:off x="2569898" y="4055586"/>
            <a:ext cx="1642061" cy="126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Picture 1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9338" b="12603"/>
          <a:stretch/>
        </p:blipFill>
        <p:spPr bwMode="auto">
          <a:xfrm>
            <a:off x="7038785" y="4112909"/>
            <a:ext cx="1993063" cy="11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97908" y="887234"/>
            <a:ext cx="1086460" cy="1564304"/>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9"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6234" y="887234"/>
            <a:ext cx="1100261" cy="1584176"/>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7418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Oval 3"/>
          <p:cNvSpPr>
            <a:spLocks noChangeArrowheads="1"/>
          </p:cNvSpPr>
          <p:nvPr/>
        </p:nvSpPr>
        <p:spPr bwMode="auto">
          <a:xfrm>
            <a:off x="514513" y="5077571"/>
            <a:ext cx="4323362" cy="1528120"/>
          </a:xfrm>
          <a:prstGeom prst="ellipse">
            <a:avLst/>
          </a:prstGeom>
          <a:gradFill rotWithShape="0">
            <a:gsLst>
              <a:gs pos="0">
                <a:srgbClr val="FFCC99">
                  <a:gamma/>
                  <a:tint val="0"/>
                  <a:invGamma/>
                </a:srgbClr>
              </a:gs>
              <a:gs pos="100000">
                <a:srgbClr val="FFCC99"/>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sp>
        <p:nvSpPr>
          <p:cNvPr id="494" name="角丸四角形 493"/>
          <p:cNvSpPr/>
          <p:nvPr/>
        </p:nvSpPr>
        <p:spPr>
          <a:xfrm>
            <a:off x="3309090" y="5414492"/>
            <a:ext cx="1493054" cy="850006"/>
          </a:xfrm>
          <a:prstGeom prst="roundRect">
            <a:avLst/>
          </a:prstGeom>
          <a:solidFill>
            <a:schemeClr val="bg1"/>
          </a:solidFill>
          <a:ln w="12700">
            <a:prstDash val="sysDash"/>
          </a:ln>
        </p:spPr>
        <p:style>
          <a:lnRef idx="2">
            <a:schemeClr val="accent1"/>
          </a:lnRef>
          <a:fillRef idx="1">
            <a:schemeClr val="lt1"/>
          </a:fillRef>
          <a:effectRef idx="0">
            <a:schemeClr val="accent1"/>
          </a:effectRef>
          <a:fontRef idx="minor">
            <a:schemeClr val="dk1"/>
          </a:fontRef>
        </p:style>
        <p:txBody>
          <a:bodyPr lIns="91429" tIns="45715" rIns="91429" bIns="45715" rtlCol="0" anchor="t" anchorCtr="0"/>
          <a:lstStyle/>
          <a:p>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3679808627"/>
              </p:ext>
            </p:extLst>
          </p:nvPr>
        </p:nvGraphicFramePr>
        <p:xfrm>
          <a:off x="2355884" y="3335954"/>
          <a:ext cx="597877" cy="360519"/>
        </p:xfrm>
        <a:graphic>
          <a:graphicData uri="http://schemas.openxmlformats.org/presentationml/2006/ole">
            <mc:AlternateContent xmlns:mc="http://schemas.openxmlformats.org/markup-compatibility/2006">
              <mc:Choice xmlns:v="urn:schemas-microsoft-com:vml" Requires="v">
                <p:oleObj spid="_x0000_s1531" name="ｸﾘｯﾌﾟ" r:id="rId4" imgW="1161597" imgH="1428571" progId="MS_ClipArt_Gallery">
                  <p:embed/>
                </p:oleObj>
              </mc:Choice>
              <mc:Fallback>
                <p:oleObj name="ｸﾘｯﾌﾟ" r:id="rId4" imgW="1161597" imgH="1428571" progId="MS_ClipArt_Gallery">
                  <p:embed/>
                  <p:pic>
                    <p:nvPicPr>
                      <p:cNvPr id="0" name=""/>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355884" y="3335954"/>
                        <a:ext cx="597877" cy="360519"/>
                      </a:xfrm>
                      <a:prstGeom prst="rect">
                        <a:avLst/>
                      </a:prstGeom>
                      <a:noFill/>
                      <a:ln>
                        <a:noFill/>
                      </a:ln>
                      <a:effectLst/>
                      <a:extLst/>
                    </p:spPr>
                  </p:pic>
                </p:oleObj>
              </mc:Fallback>
            </mc:AlternateContent>
          </a:graphicData>
        </a:graphic>
      </p:graphicFrame>
      <p:graphicFrame>
        <p:nvGraphicFramePr>
          <p:cNvPr id="7" name="Object 17"/>
          <p:cNvGraphicFramePr>
            <a:graphicFrameLocks noChangeAspect="1"/>
          </p:cNvGraphicFramePr>
          <p:nvPr>
            <p:extLst>
              <p:ext uri="{D42A27DB-BD31-4B8C-83A1-F6EECF244321}">
                <p14:modId xmlns:p14="http://schemas.microsoft.com/office/powerpoint/2010/main" val="3802114867"/>
              </p:ext>
            </p:extLst>
          </p:nvPr>
        </p:nvGraphicFramePr>
        <p:xfrm>
          <a:off x="2485304" y="3115981"/>
          <a:ext cx="637412" cy="601051"/>
        </p:xfrm>
        <a:graphic>
          <a:graphicData uri="http://schemas.openxmlformats.org/presentationml/2006/ole">
            <mc:AlternateContent xmlns:mc="http://schemas.openxmlformats.org/markup-compatibility/2006">
              <mc:Choice xmlns:v="urn:schemas-microsoft-com:vml" Requires="v">
                <p:oleObj spid="_x0000_s1532" name="ｸﾘｯﾌﾟ" r:id="rId5" imgW="2287440" imgH="1754640" progId="MS_ClipArt_Gallery.2">
                  <p:embed/>
                </p:oleObj>
              </mc:Choice>
              <mc:Fallback>
                <p:oleObj name="ｸﾘｯﾌﾟ" r:id="rId5" imgW="2287440" imgH="175464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5304" y="3115981"/>
                        <a:ext cx="637412" cy="601051"/>
                      </a:xfrm>
                      <a:prstGeom prst="rect">
                        <a:avLst/>
                      </a:prstGeom>
                      <a:noFill/>
                      <a:ln>
                        <a:noFill/>
                      </a:ln>
                      <a:effectLst/>
                      <a:extLst/>
                    </p:spPr>
                  </p:pic>
                </p:oleObj>
              </mc:Fallback>
            </mc:AlternateContent>
          </a:graphicData>
        </a:graphic>
      </p:graphicFrame>
      <p:sp>
        <p:nvSpPr>
          <p:cNvPr id="8" name="Oval 3"/>
          <p:cNvSpPr>
            <a:spLocks noChangeArrowheads="1"/>
          </p:cNvSpPr>
          <p:nvPr/>
        </p:nvSpPr>
        <p:spPr bwMode="auto">
          <a:xfrm>
            <a:off x="783271" y="1640317"/>
            <a:ext cx="3988135" cy="2220731"/>
          </a:xfrm>
          <a:prstGeom prst="ellipse">
            <a:avLst/>
          </a:prstGeom>
          <a:gradFill rotWithShape="0">
            <a:gsLst>
              <a:gs pos="0">
                <a:srgbClr val="FFCC99">
                  <a:gamma/>
                  <a:tint val="0"/>
                  <a:invGamma/>
                </a:srgbClr>
              </a:gs>
              <a:gs pos="100000">
                <a:srgbClr val="FFCC99"/>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sp>
        <p:nvSpPr>
          <p:cNvPr id="9" name="円/楕円 8"/>
          <p:cNvSpPr/>
          <p:nvPr/>
        </p:nvSpPr>
        <p:spPr>
          <a:xfrm>
            <a:off x="872412" y="2898867"/>
            <a:ext cx="3699587" cy="962181"/>
          </a:xfrm>
          <a:prstGeom prst="ellipse">
            <a:avLst/>
          </a:prstGeom>
          <a:solidFill>
            <a:schemeClr val="bg1"/>
          </a:solid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91420" tIns="45713" rIns="91420" bIns="45713" anchor="ctr"/>
          <a:lstStyle/>
          <a:p>
            <a:pPr algn="ctr">
              <a:defRPr/>
            </a:pPr>
            <a:endParaRPr lang="ja-JP" altLang="en-US" spc="-100">
              <a:solidFill>
                <a:prstClr val="black"/>
              </a:solidFill>
            </a:endParaRPr>
          </a:p>
        </p:txBody>
      </p:sp>
      <p:sp>
        <p:nvSpPr>
          <p:cNvPr id="10" name="角丸四角形 9"/>
          <p:cNvSpPr/>
          <p:nvPr/>
        </p:nvSpPr>
        <p:spPr>
          <a:xfrm>
            <a:off x="916208" y="2636912"/>
            <a:ext cx="3722260" cy="10486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3593635" y="2730219"/>
            <a:ext cx="778957" cy="914804"/>
            <a:chOff x="2564269" y="4914830"/>
            <a:chExt cx="841400" cy="1644092"/>
          </a:xfrm>
        </p:grpSpPr>
        <p:grpSp>
          <p:nvGrpSpPr>
            <p:cNvPr id="12" name="グループ化 11"/>
            <p:cNvGrpSpPr/>
            <p:nvPr/>
          </p:nvGrpSpPr>
          <p:grpSpPr>
            <a:xfrm>
              <a:off x="2564269" y="4914830"/>
              <a:ext cx="673440" cy="653862"/>
              <a:chOff x="2564269" y="4914830"/>
              <a:chExt cx="673440" cy="653862"/>
            </a:xfrm>
          </p:grpSpPr>
          <p:sp>
            <p:nvSpPr>
              <p:cNvPr id="390" name="円/楕円 389"/>
              <p:cNvSpPr/>
              <p:nvPr/>
            </p:nvSpPr>
            <p:spPr>
              <a:xfrm>
                <a:off x="2564269" y="4914830"/>
                <a:ext cx="673440" cy="615993"/>
              </a:xfrm>
              <a:prstGeom prst="ellipse">
                <a:avLst/>
              </a:prstGeom>
              <a:gradFill>
                <a:gsLst>
                  <a:gs pos="0">
                    <a:schemeClr val="accent5">
                      <a:lumMod val="60000"/>
                      <a:lumOff val="40000"/>
                    </a:schemeClr>
                  </a:gs>
                  <a:gs pos="100000">
                    <a:schemeClr val="accent5">
                      <a:lumMod val="75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1" name="正方形/長方形 390"/>
              <p:cNvSpPr/>
              <p:nvPr/>
            </p:nvSpPr>
            <p:spPr>
              <a:xfrm>
                <a:off x="2616407" y="5015553"/>
                <a:ext cx="587326" cy="553139"/>
              </a:xfrm>
              <a:prstGeom prst="rect">
                <a:avLst/>
              </a:prstGeom>
            </p:spPr>
            <p:txBody>
              <a:bodyPr wrap="none">
                <a:spAutoFit/>
              </a:bodyPr>
              <a:lstStyle/>
              <a:p>
                <a:pPr algn="ct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建設</a:t>
                </a:r>
              </a:p>
            </p:txBody>
          </p:sp>
        </p:grpSp>
        <p:grpSp>
          <p:nvGrpSpPr>
            <p:cNvPr id="13" name="グループ化 12"/>
            <p:cNvGrpSpPr/>
            <p:nvPr/>
          </p:nvGrpSpPr>
          <p:grpSpPr>
            <a:xfrm>
              <a:off x="2576736" y="5532384"/>
              <a:ext cx="828933" cy="1026538"/>
              <a:chOff x="2792760" y="5532384"/>
              <a:chExt cx="828933" cy="1026538"/>
            </a:xfrm>
          </p:grpSpPr>
          <p:pic>
            <p:nvPicPr>
              <p:cNvPr id="14" name="Picture 44" descr="C:\Users\Tomoya\Desktop\565564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3929" y="5985282"/>
                <a:ext cx="446215" cy="57364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47"/>
              <p:cNvGrpSpPr>
                <a:grpSpLocks/>
              </p:cNvGrpSpPr>
              <p:nvPr/>
            </p:nvGrpSpPr>
            <p:grpSpPr bwMode="auto">
              <a:xfrm flipH="1">
                <a:off x="2792760" y="5532384"/>
                <a:ext cx="828933" cy="424714"/>
                <a:chOff x="125" y="202"/>
                <a:chExt cx="676" cy="490"/>
              </a:xfrm>
            </p:grpSpPr>
            <p:sp>
              <p:nvSpPr>
                <p:cNvPr id="16" name="Freeform 48"/>
                <p:cNvSpPr>
                  <a:spLocks/>
                </p:cNvSpPr>
                <p:nvPr/>
              </p:nvSpPr>
              <p:spPr bwMode="auto">
                <a:xfrm>
                  <a:off x="212" y="515"/>
                  <a:ext cx="20" cy="69"/>
                </a:xfrm>
                <a:custGeom>
                  <a:avLst/>
                  <a:gdLst>
                    <a:gd name="T0" fmla="*/ 0 w 20"/>
                    <a:gd name="T1" fmla="*/ 0 h 69"/>
                    <a:gd name="T2" fmla="*/ 12 w 20"/>
                    <a:gd name="T3" fmla="*/ 0 h 69"/>
                    <a:gd name="T4" fmla="*/ 20 w 20"/>
                    <a:gd name="T5" fmla="*/ 59 h 69"/>
                    <a:gd name="T6" fmla="*/ 14 w 20"/>
                    <a:gd name="T7" fmla="*/ 67 h 69"/>
                    <a:gd name="T8" fmla="*/ 1 w 20"/>
                    <a:gd name="T9" fmla="*/ 69 h 69"/>
                    <a:gd name="T10" fmla="*/ 0 w 20"/>
                    <a:gd name="T11" fmla="*/ 0 h 69"/>
                  </a:gdLst>
                  <a:ahLst/>
                  <a:cxnLst>
                    <a:cxn ang="0">
                      <a:pos x="T0" y="T1"/>
                    </a:cxn>
                    <a:cxn ang="0">
                      <a:pos x="T2" y="T3"/>
                    </a:cxn>
                    <a:cxn ang="0">
                      <a:pos x="T4" y="T5"/>
                    </a:cxn>
                    <a:cxn ang="0">
                      <a:pos x="T6" y="T7"/>
                    </a:cxn>
                    <a:cxn ang="0">
                      <a:pos x="T8" y="T9"/>
                    </a:cxn>
                    <a:cxn ang="0">
                      <a:pos x="T10" y="T11"/>
                    </a:cxn>
                  </a:cxnLst>
                  <a:rect l="0" t="0" r="r" b="b"/>
                  <a:pathLst>
                    <a:path w="20" h="69">
                      <a:moveTo>
                        <a:pt x="0" y="0"/>
                      </a:moveTo>
                      <a:lnTo>
                        <a:pt x="12" y="0"/>
                      </a:lnTo>
                      <a:lnTo>
                        <a:pt x="20" y="59"/>
                      </a:lnTo>
                      <a:lnTo>
                        <a:pt x="14" y="67"/>
                      </a:lnTo>
                      <a:lnTo>
                        <a:pt x="1" y="69"/>
                      </a:lnTo>
                      <a:lnTo>
                        <a:pt x="0" y="0"/>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7" name="Group 49"/>
                <p:cNvGrpSpPr>
                  <a:grpSpLocks/>
                </p:cNvGrpSpPr>
                <p:nvPr/>
              </p:nvGrpSpPr>
              <p:grpSpPr bwMode="auto">
                <a:xfrm>
                  <a:off x="125" y="202"/>
                  <a:ext cx="676" cy="490"/>
                  <a:chOff x="123" y="167"/>
                  <a:chExt cx="676" cy="490"/>
                </a:xfrm>
              </p:grpSpPr>
              <p:sp>
                <p:nvSpPr>
                  <p:cNvPr id="18" name="Freeform 50"/>
                  <p:cNvSpPr>
                    <a:spLocks/>
                  </p:cNvSpPr>
                  <p:nvPr/>
                </p:nvSpPr>
                <p:spPr bwMode="auto">
                  <a:xfrm>
                    <a:off x="612" y="312"/>
                    <a:ext cx="4" cy="13"/>
                  </a:xfrm>
                  <a:custGeom>
                    <a:avLst/>
                    <a:gdLst>
                      <a:gd name="T0" fmla="*/ 0 w 4"/>
                      <a:gd name="T1" fmla="*/ 13 h 13"/>
                      <a:gd name="T2" fmla="*/ 1 w 4"/>
                      <a:gd name="T3" fmla="*/ 1 h 13"/>
                      <a:gd name="T4" fmla="*/ 4 w 4"/>
                      <a:gd name="T5" fmla="*/ 0 h 13"/>
                      <a:gd name="T6" fmla="*/ 4 w 4"/>
                      <a:gd name="T7" fmla="*/ 13 h 13"/>
                      <a:gd name="T8" fmla="*/ 0 w 4"/>
                      <a:gd name="T9" fmla="*/ 13 h 13"/>
                    </a:gdLst>
                    <a:ahLst/>
                    <a:cxnLst>
                      <a:cxn ang="0">
                        <a:pos x="T0" y="T1"/>
                      </a:cxn>
                      <a:cxn ang="0">
                        <a:pos x="T2" y="T3"/>
                      </a:cxn>
                      <a:cxn ang="0">
                        <a:pos x="T4" y="T5"/>
                      </a:cxn>
                      <a:cxn ang="0">
                        <a:pos x="T6" y="T7"/>
                      </a:cxn>
                      <a:cxn ang="0">
                        <a:pos x="T8" y="T9"/>
                      </a:cxn>
                    </a:cxnLst>
                    <a:rect l="0" t="0" r="r" b="b"/>
                    <a:pathLst>
                      <a:path w="4" h="13">
                        <a:moveTo>
                          <a:pt x="0" y="13"/>
                        </a:moveTo>
                        <a:lnTo>
                          <a:pt x="1" y="1"/>
                        </a:lnTo>
                        <a:lnTo>
                          <a:pt x="4" y="0"/>
                        </a:lnTo>
                        <a:lnTo>
                          <a:pt x="4" y="13"/>
                        </a:lnTo>
                        <a:lnTo>
                          <a:pt x="0" y="13"/>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51"/>
                  <p:cNvGrpSpPr>
                    <a:grpSpLocks/>
                  </p:cNvGrpSpPr>
                  <p:nvPr/>
                </p:nvGrpSpPr>
                <p:grpSpPr bwMode="auto">
                  <a:xfrm>
                    <a:off x="123" y="167"/>
                    <a:ext cx="676" cy="490"/>
                    <a:chOff x="123" y="167"/>
                    <a:chExt cx="676" cy="490"/>
                  </a:xfrm>
                </p:grpSpPr>
                <p:sp>
                  <p:nvSpPr>
                    <p:cNvPr id="20" name="Freeform 52"/>
                    <p:cNvSpPr>
                      <a:spLocks/>
                    </p:cNvSpPr>
                    <p:nvPr/>
                  </p:nvSpPr>
                  <p:spPr bwMode="auto">
                    <a:xfrm>
                      <a:off x="606" y="325"/>
                      <a:ext cx="13" cy="17"/>
                    </a:xfrm>
                    <a:custGeom>
                      <a:avLst/>
                      <a:gdLst>
                        <a:gd name="T0" fmla="*/ 0 w 13"/>
                        <a:gd name="T1" fmla="*/ 13 h 17"/>
                        <a:gd name="T2" fmla="*/ 0 w 13"/>
                        <a:gd name="T3" fmla="*/ 0 h 17"/>
                        <a:gd name="T4" fmla="*/ 13 w 13"/>
                        <a:gd name="T5" fmla="*/ 0 h 17"/>
                        <a:gd name="T6" fmla="*/ 13 w 13"/>
                        <a:gd name="T7" fmla="*/ 17 h 17"/>
                        <a:gd name="T8" fmla="*/ 0 w 13"/>
                        <a:gd name="T9" fmla="*/ 13 h 17"/>
                      </a:gdLst>
                      <a:ahLst/>
                      <a:cxnLst>
                        <a:cxn ang="0">
                          <a:pos x="T0" y="T1"/>
                        </a:cxn>
                        <a:cxn ang="0">
                          <a:pos x="T2" y="T3"/>
                        </a:cxn>
                        <a:cxn ang="0">
                          <a:pos x="T4" y="T5"/>
                        </a:cxn>
                        <a:cxn ang="0">
                          <a:pos x="T6" y="T7"/>
                        </a:cxn>
                        <a:cxn ang="0">
                          <a:pos x="T8" y="T9"/>
                        </a:cxn>
                      </a:cxnLst>
                      <a:rect l="0" t="0" r="r" b="b"/>
                      <a:pathLst>
                        <a:path w="13" h="17">
                          <a:moveTo>
                            <a:pt x="0" y="13"/>
                          </a:moveTo>
                          <a:lnTo>
                            <a:pt x="0" y="0"/>
                          </a:lnTo>
                          <a:lnTo>
                            <a:pt x="13" y="0"/>
                          </a:lnTo>
                          <a:lnTo>
                            <a:pt x="13" y="17"/>
                          </a:lnTo>
                          <a:lnTo>
                            <a:pt x="0" y="13"/>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1" name="Group 53"/>
                    <p:cNvGrpSpPr>
                      <a:grpSpLocks/>
                    </p:cNvGrpSpPr>
                    <p:nvPr/>
                  </p:nvGrpSpPr>
                  <p:grpSpPr bwMode="auto">
                    <a:xfrm>
                      <a:off x="123" y="167"/>
                      <a:ext cx="676" cy="490"/>
                      <a:chOff x="123" y="167"/>
                      <a:chExt cx="676" cy="490"/>
                    </a:xfrm>
                  </p:grpSpPr>
                  <p:sp>
                    <p:nvSpPr>
                      <p:cNvPr id="22" name="Freeform 54"/>
                      <p:cNvSpPr>
                        <a:spLocks/>
                      </p:cNvSpPr>
                      <p:nvPr/>
                    </p:nvSpPr>
                    <p:spPr bwMode="auto">
                      <a:xfrm>
                        <a:off x="603" y="338"/>
                        <a:ext cx="20" cy="24"/>
                      </a:xfrm>
                      <a:custGeom>
                        <a:avLst/>
                        <a:gdLst>
                          <a:gd name="T0" fmla="*/ 20 w 20"/>
                          <a:gd name="T1" fmla="*/ 0 h 24"/>
                          <a:gd name="T2" fmla="*/ 0 w 20"/>
                          <a:gd name="T3" fmla="*/ 0 h 24"/>
                          <a:gd name="T4" fmla="*/ 3 w 20"/>
                          <a:gd name="T5" fmla="*/ 24 h 24"/>
                          <a:gd name="T6" fmla="*/ 20 w 20"/>
                          <a:gd name="T7" fmla="*/ 0 h 24"/>
                        </a:gdLst>
                        <a:ahLst/>
                        <a:cxnLst>
                          <a:cxn ang="0">
                            <a:pos x="T0" y="T1"/>
                          </a:cxn>
                          <a:cxn ang="0">
                            <a:pos x="T2" y="T3"/>
                          </a:cxn>
                          <a:cxn ang="0">
                            <a:pos x="T4" y="T5"/>
                          </a:cxn>
                          <a:cxn ang="0">
                            <a:pos x="T6" y="T7"/>
                          </a:cxn>
                        </a:cxnLst>
                        <a:rect l="0" t="0" r="r" b="b"/>
                        <a:pathLst>
                          <a:path w="20" h="24">
                            <a:moveTo>
                              <a:pt x="20" y="0"/>
                            </a:moveTo>
                            <a:lnTo>
                              <a:pt x="0" y="0"/>
                            </a:lnTo>
                            <a:lnTo>
                              <a:pt x="3" y="24"/>
                            </a:lnTo>
                            <a:lnTo>
                              <a:pt x="20" y="0"/>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3" name="Group 55"/>
                      <p:cNvGrpSpPr>
                        <a:grpSpLocks/>
                      </p:cNvGrpSpPr>
                      <p:nvPr/>
                    </p:nvGrpSpPr>
                    <p:grpSpPr bwMode="auto">
                      <a:xfrm>
                        <a:off x="123" y="167"/>
                        <a:ext cx="676" cy="490"/>
                        <a:chOff x="123" y="167"/>
                        <a:chExt cx="676" cy="490"/>
                      </a:xfrm>
                    </p:grpSpPr>
                    <p:grpSp>
                      <p:nvGrpSpPr>
                        <p:cNvPr id="24" name="Group 56"/>
                        <p:cNvGrpSpPr>
                          <a:grpSpLocks/>
                        </p:cNvGrpSpPr>
                        <p:nvPr/>
                      </p:nvGrpSpPr>
                      <p:grpSpPr bwMode="auto">
                        <a:xfrm>
                          <a:off x="123" y="167"/>
                          <a:ext cx="676" cy="490"/>
                          <a:chOff x="123" y="167"/>
                          <a:chExt cx="676" cy="490"/>
                        </a:xfrm>
                      </p:grpSpPr>
                      <p:sp>
                        <p:nvSpPr>
                          <p:cNvPr id="26" name="Freeform 57"/>
                          <p:cNvSpPr>
                            <a:spLocks/>
                          </p:cNvSpPr>
                          <p:nvPr/>
                        </p:nvSpPr>
                        <p:spPr bwMode="auto">
                          <a:xfrm>
                            <a:off x="521" y="332"/>
                            <a:ext cx="27" cy="35"/>
                          </a:xfrm>
                          <a:custGeom>
                            <a:avLst/>
                            <a:gdLst>
                              <a:gd name="T0" fmla="*/ 0 w 27"/>
                              <a:gd name="T1" fmla="*/ 2 h 35"/>
                              <a:gd name="T2" fmla="*/ 15 w 27"/>
                              <a:gd name="T3" fmla="*/ 0 h 35"/>
                              <a:gd name="T4" fmla="*/ 27 w 27"/>
                              <a:gd name="T5" fmla="*/ 23 h 35"/>
                              <a:gd name="T6" fmla="*/ 15 w 27"/>
                              <a:gd name="T7" fmla="*/ 35 h 35"/>
                              <a:gd name="T8" fmla="*/ 0 w 27"/>
                              <a:gd name="T9" fmla="*/ 2 h 35"/>
                            </a:gdLst>
                            <a:ahLst/>
                            <a:cxnLst>
                              <a:cxn ang="0">
                                <a:pos x="T0" y="T1"/>
                              </a:cxn>
                              <a:cxn ang="0">
                                <a:pos x="T2" y="T3"/>
                              </a:cxn>
                              <a:cxn ang="0">
                                <a:pos x="T4" y="T5"/>
                              </a:cxn>
                              <a:cxn ang="0">
                                <a:pos x="T6" y="T7"/>
                              </a:cxn>
                              <a:cxn ang="0">
                                <a:pos x="T8" y="T9"/>
                              </a:cxn>
                            </a:cxnLst>
                            <a:rect l="0" t="0" r="r" b="b"/>
                            <a:pathLst>
                              <a:path w="27" h="35">
                                <a:moveTo>
                                  <a:pt x="0" y="2"/>
                                </a:moveTo>
                                <a:lnTo>
                                  <a:pt x="15" y="0"/>
                                </a:lnTo>
                                <a:lnTo>
                                  <a:pt x="27" y="23"/>
                                </a:lnTo>
                                <a:lnTo>
                                  <a:pt x="15" y="35"/>
                                </a:lnTo>
                                <a:lnTo>
                                  <a:pt x="0" y="2"/>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7" name="Group 58"/>
                          <p:cNvGrpSpPr>
                            <a:grpSpLocks/>
                          </p:cNvGrpSpPr>
                          <p:nvPr/>
                        </p:nvGrpSpPr>
                        <p:grpSpPr bwMode="auto">
                          <a:xfrm>
                            <a:off x="123" y="167"/>
                            <a:ext cx="676" cy="490"/>
                            <a:chOff x="116" y="132"/>
                            <a:chExt cx="676" cy="490"/>
                          </a:xfrm>
                        </p:grpSpPr>
                        <p:grpSp>
                          <p:nvGrpSpPr>
                            <p:cNvPr id="28" name="Group 59"/>
                            <p:cNvGrpSpPr>
                              <a:grpSpLocks/>
                            </p:cNvGrpSpPr>
                            <p:nvPr/>
                          </p:nvGrpSpPr>
                          <p:grpSpPr bwMode="auto">
                            <a:xfrm>
                              <a:off x="116" y="132"/>
                              <a:ext cx="676" cy="490"/>
                              <a:chOff x="115" y="133"/>
                              <a:chExt cx="676" cy="490"/>
                            </a:xfrm>
                          </p:grpSpPr>
                          <p:sp>
                            <p:nvSpPr>
                              <p:cNvPr id="30" name="Freeform 60"/>
                              <p:cNvSpPr>
                                <a:spLocks/>
                              </p:cNvSpPr>
                              <p:nvPr/>
                            </p:nvSpPr>
                            <p:spPr bwMode="auto">
                              <a:xfrm>
                                <a:off x="644" y="259"/>
                                <a:ext cx="21" cy="40"/>
                              </a:xfrm>
                              <a:custGeom>
                                <a:avLst/>
                                <a:gdLst>
                                  <a:gd name="T0" fmla="*/ 17 w 21"/>
                                  <a:gd name="T1" fmla="*/ 32 h 40"/>
                                  <a:gd name="T2" fmla="*/ 21 w 21"/>
                                  <a:gd name="T3" fmla="*/ 1 h 40"/>
                                  <a:gd name="T4" fmla="*/ 11 w 21"/>
                                  <a:gd name="T5" fmla="*/ 0 h 40"/>
                                  <a:gd name="T6" fmla="*/ 0 w 21"/>
                                  <a:gd name="T7" fmla="*/ 30 h 40"/>
                                  <a:gd name="T8" fmla="*/ 0 w 21"/>
                                  <a:gd name="T9" fmla="*/ 40 h 40"/>
                                  <a:gd name="T10" fmla="*/ 19 w 21"/>
                                  <a:gd name="T11" fmla="*/ 40 h 40"/>
                                  <a:gd name="T12" fmla="*/ 17 w 21"/>
                                  <a:gd name="T13" fmla="*/ 32 h 40"/>
                                </a:gdLst>
                                <a:ahLst/>
                                <a:cxnLst>
                                  <a:cxn ang="0">
                                    <a:pos x="T0" y="T1"/>
                                  </a:cxn>
                                  <a:cxn ang="0">
                                    <a:pos x="T2" y="T3"/>
                                  </a:cxn>
                                  <a:cxn ang="0">
                                    <a:pos x="T4" y="T5"/>
                                  </a:cxn>
                                  <a:cxn ang="0">
                                    <a:pos x="T6" y="T7"/>
                                  </a:cxn>
                                  <a:cxn ang="0">
                                    <a:pos x="T8" y="T9"/>
                                  </a:cxn>
                                  <a:cxn ang="0">
                                    <a:pos x="T10" y="T11"/>
                                  </a:cxn>
                                  <a:cxn ang="0">
                                    <a:pos x="T12" y="T13"/>
                                  </a:cxn>
                                </a:cxnLst>
                                <a:rect l="0" t="0" r="r" b="b"/>
                                <a:pathLst>
                                  <a:path w="21" h="40">
                                    <a:moveTo>
                                      <a:pt x="17" y="32"/>
                                    </a:moveTo>
                                    <a:lnTo>
                                      <a:pt x="21" y="1"/>
                                    </a:lnTo>
                                    <a:lnTo>
                                      <a:pt x="11" y="0"/>
                                    </a:lnTo>
                                    <a:lnTo>
                                      <a:pt x="0" y="30"/>
                                    </a:lnTo>
                                    <a:lnTo>
                                      <a:pt x="0" y="40"/>
                                    </a:lnTo>
                                    <a:lnTo>
                                      <a:pt x="19" y="40"/>
                                    </a:lnTo>
                                    <a:lnTo>
                                      <a:pt x="17" y="32"/>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61"/>
                              <p:cNvSpPr>
                                <a:spLocks/>
                              </p:cNvSpPr>
                              <p:nvPr/>
                            </p:nvSpPr>
                            <p:spPr bwMode="auto">
                              <a:xfrm>
                                <a:off x="605" y="288"/>
                                <a:ext cx="43" cy="22"/>
                              </a:xfrm>
                              <a:custGeom>
                                <a:avLst/>
                                <a:gdLst>
                                  <a:gd name="T0" fmla="*/ 38 w 43"/>
                                  <a:gd name="T1" fmla="*/ 0 h 22"/>
                                  <a:gd name="T2" fmla="*/ 10 w 43"/>
                                  <a:gd name="T3" fmla="*/ 0 h 22"/>
                                  <a:gd name="T4" fmla="*/ 0 w 43"/>
                                  <a:gd name="T5" fmla="*/ 13 h 22"/>
                                  <a:gd name="T6" fmla="*/ 7 w 43"/>
                                  <a:gd name="T7" fmla="*/ 22 h 22"/>
                                  <a:gd name="T8" fmla="*/ 14 w 43"/>
                                  <a:gd name="T9" fmla="*/ 11 h 22"/>
                                  <a:gd name="T10" fmla="*/ 43 w 43"/>
                                  <a:gd name="T11" fmla="*/ 11 h 22"/>
                                  <a:gd name="T12" fmla="*/ 43 w 43"/>
                                  <a:gd name="T13" fmla="*/ 0 h 22"/>
                                  <a:gd name="T14" fmla="*/ 38 w 43"/>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2">
                                    <a:moveTo>
                                      <a:pt x="38" y="0"/>
                                    </a:moveTo>
                                    <a:lnTo>
                                      <a:pt x="10" y="0"/>
                                    </a:lnTo>
                                    <a:lnTo>
                                      <a:pt x="0" y="13"/>
                                    </a:lnTo>
                                    <a:lnTo>
                                      <a:pt x="7" y="22"/>
                                    </a:lnTo>
                                    <a:lnTo>
                                      <a:pt x="14" y="11"/>
                                    </a:lnTo>
                                    <a:lnTo>
                                      <a:pt x="43" y="11"/>
                                    </a:lnTo>
                                    <a:lnTo>
                                      <a:pt x="43" y="0"/>
                                    </a:lnTo>
                                    <a:lnTo>
                                      <a:pt x="38" y="0"/>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2" name="Group 62"/>
                              <p:cNvGrpSpPr>
                                <a:grpSpLocks/>
                              </p:cNvGrpSpPr>
                              <p:nvPr/>
                            </p:nvGrpSpPr>
                            <p:grpSpPr bwMode="auto">
                              <a:xfrm>
                                <a:off x="115" y="133"/>
                                <a:ext cx="676" cy="490"/>
                                <a:chOff x="115" y="133"/>
                                <a:chExt cx="676" cy="490"/>
                              </a:xfrm>
                            </p:grpSpPr>
                            <p:grpSp>
                              <p:nvGrpSpPr>
                                <p:cNvPr id="33" name="Group 63"/>
                                <p:cNvGrpSpPr>
                                  <a:grpSpLocks/>
                                </p:cNvGrpSpPr>
                                <p:nvPr/>
                              </p:nvGrpSpPr>
                              <p:grpSpPr bwMode="auto">
                                <a:xfrm>
                                  <a:off x="115" y="133"/>
                                  <a:ext cx="676" cy="490"/>
                                  <a:chOff x="114" y="134"/>
                                  <a:chExt cx="676" cy="490"/>
                                </a:xfrm>
                              </p:grpSpPr>
                              <p:sp>
                                <p:nvSpPr>
                                  <p:cNvPr id="35" name="Freeform 64"/>
                                  <p:cNvSpPr>
                                    <a:spLocks/>
                                  </p:cNvSpPr>
                                  <p:nvPr/>
                                </p:nvSpPr>
                                <p:spPr bwMode="auto">
                                  <a:xfrm>
                                    <a:off x="422" y="297"/>
                                    <a:ext cx="27" cy="11"/>
                                  </a:xfrm>
                                  <a:custGeom>
                                    <a:avLst/>
                                    <a:gdLst>
                                      <a:gd name="T0" fmla="*/ 4 w 27"/>
                                      <a:gd name="T1" fmla="*/ 1 h 11"/>
                                      <a:gd name="T2" fmla="*/ 0 w 27"/>
                                      <a:gd name="T3" fmla="*/ 11 h 11"/>
                                      <a:gd name="T4" fmla="*/ 27 w 27"/>
                                      <a:gd name="T5" fmla="*/ 10 h 11"/>
                                      <a:gd name="T6" fmla="*/ 22 w 27"/>
                                      <a:gd name="T7" fmla="*/ 0 h 11"/>
                                      <a:gd name="T8" fmla="*/ 4 w 27"/>
                                      <a:gd name="T9" fmla="*/ 1 h 11"/>
                                    </a:gdLst>
                                    <a:ahLst/>
                                    <a:cxnLst>
                                      <a:cxn ang="0">
                                        <a:pos x="T0" y="T1"/>
                                      </a:cxn>
                                      <a:cxn ang="0">
                                        <a:pos x="T2" y="T3"/>
                                      </a:cxn>
                                      <a:cxn ang="0">
                                        <a:pos x="T4" y="T5"/>
                                      </a:cxn>
                                      <a:cxn ang="0">
                                        <a:pos x="T6" y="T7"/>
                                      </a:cxn>
                                      <a:cxn ang="0">
                                        <a:pos x="T8" y="T9"/>
                                      </a:cxn>
                                    </a:cxnLst>
                                    <a:rect l="0" t="0" r="r" b="b"/>
                                    <a:pathLst>
                                      <a:path w="27" h="11">
                                        <a:moveTo>
                                          <a:pt x="4" y="1"/>
                                        </a:moveTo>
                                        <a:lnTo>
                                          <a:pt x="0" y="11"/>
                                        </a:lnTo>
                                        <a:lnTo>
                                          <a:pt x="27" y="10"/>
                                        </a:lnTo>
                                        <a:lnTo>
                                          <a:pt x="22" y="0"/>
                                        </a:lnTo>
                                        <a:lnTo>
                                          <a:pt x="4" y="1"/>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6" name="Group 65"/>
                                  <p:cNvGrpSpPr>
                                    <a:grpSpLocks/>
                                  </p:cNvGrpSpPr>
                                  <p:nvPr/>
                                </p:nvGrpSpPr>
                                <p:grpSpPr bwMode="auto">
                                  <a:xfrm>
                                    <a:off x="114" y="134"/>
                                    <a:ext cx="676" cy="490"/>
                                    <a:chOff x="114" y="134"/>
                                    <a:chExt cx="676" cy="490"/>
                                  </a:xfrm>
                                </p:grpSpPr>
                                <p:grpSp>
                                  <p:nvGrpSpPr>
                                    <p:cNvPr id="39" name="Group 66"/>
                                    <p:cNvGrpSpPr>
                                      <a:grpSpLocks/>
                                    </p:cNvGrpSpPr>
                                    <p:nvPr/>
                                  </p:nvGrpSpPr>
                                  <p:grpSpPr bwMode="auto">
                                    <a:xfrm>
                                      <a:off x="300" y="134"/>
                                      <a:ext cx="437" cy="344"/>
                                      <a:chOff x="300" y="134"/>
                                      <a:chExt cx="437" cy="344"/>
                                    </a:xfrm>
                                  </p:grpSpPr>
                                  <p:grpSp>
                                    <p:nvGrpSpPr>
                                      <p:cNvPr id="340" name="Group 67"/>
                                      <p:cNvGrpSpPr>
                                        <a:grpSpLocks/>
                                      </p:cNvGrpSpPr>
                                      <p:nvPr/>
                                    </p:nvGrpSpPr>
                                    <p:grpSpPr bwMode="auto">
                                      <a:xfrm>
                                        <a:off x="300" y="301"/>
                                        <a:ext cx="399" cy="177"/>
                                        <a:chOff x="300" y="301"/>
                                        <a:chExt cx="399" cy="177"/>
                                      </a:xfrm>
                                    </p:grpSpPr>
                                    <p:sp>
                                      <p:nvSpPr>
                                        <p:cNvPr id="357" name="Freeform 68"/>
                                        <p:cNvSpPr>
                                          <a:spLocks/>
                                        </p:cNvSpPr>
                                        <p:nvPr/>
                                      </p:nvSpPr>
                                      <p:spPr bwMode="auto">
                                        <a:xfrm>
                                          <a:off x="358" y="301"/>
                                          <a:ext cx="341" cy="158"/>
                                        </a:xfrm>
                                        <a:custGeom>
                                          <a:avLst/>
                                          <a:gdLst>
                                            <a:gd name="T0" fmla="*/ 126 w 341"/>
                                            <a:gd name="T1" fmla="*/ 2 h 158"/>
                                            <a:gd name="T2" fmla="*/ 154 w 341"/>
                                            <a:gd name="T3" fmla="*/ 0 h 158"/>
                                            <a:gd name="T4" fmla="*/ 170 w 341"/>
                                            <a:gd name="T5" fmla="*/ 33 h 158"/>
                                            <a:gd name="T6" fmla="*/ 171 w 341"/>
                                            <a:gd name="T7" fmla="*/ 74 h 158"/>
                                            <a:gd name="T8" fmla="*/ 179 w 341"/>
                                            <a:gd name="T9" fmla="*/ 88 h 158"/>
                                            <a:gd name="T10" fmla="*/ 341 w 341"/>
                                            <a:gd name="T11" fmla="*/ 101 h 158"/>
                                            <a:gd name="T12" fmla="*/ 339 w 341"/>
                                            <a:gd name="T13" fmla="*/ 123 h 158"/>
                                            <a:gd name="T14" fmla="*/ 337 w 341"/>
                                            <a:gd name="T15" fmla="*/ 147 h 158"/>
                                            <a:gd name="T16" fmla="*/ 30 w 341"/>
                                            <a:gd name="T17" fmla="*/ 158 h 158"/>
                                            <a:gd name="T18" fmla="*/ 25 w 341"/>
                                            <a:gd name="T19" fmla="*/ 139 h 158"/>
                                            <a:gd name="T20" fmla="*/ 0 w 341"/>
                                            <a:gd name="T21" fmla="*/ 23 h 158"/>
                                            <a:gd name="T22" fmla="*/ 2 w 341"/>
                                            <a:gd name="T23" fmla="*/ 32 h 158"/>
                                            <a:gd name="T24" fmla="*/ 126 w 341"/>
                                            <a:gd name="T25" fmla="*/ 31 h 158"/>
                                            <a:gd name="T26" fmla="*/ 126 w 341"/>
                                            <a:gd name="T27"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158">
                                              <a:moveTo>
                                                <a:pt x="126" y="2"/>
                                              </a:moveTo>
                                              <a:lnTo>
                                                <a:pt x="154" y="0"/>
                                              </a:lnTo>
                                              <a:lnTo>
                                                <a:pt x="170" y="33"/>
                                              </a:lnTo>
                                              <a:lnTo>
                                                <a:pt x="171" y="74"/>
                                              </a:lnTo>
                                              <a:lnTo>
                                                <a:pt x="179" y="88"/>
                                              </a:lnTo>
                                              <a:lnTo>
                                                <a:pt x="341" y="101"/>
                                              </a:lnTo>
                                              <a:lnTo>
                                                <a:pt x="339" y="123"/>
                                              </a:lnTo>
                                              <a:lnTo>
                                                <a:pt x="337" y="147"/>
                                              </a:lnTo>
                                              <a:lnTo>
                                                <a:pt x="30" y="158"/>
                                              </a:lnTo>
                                              <a:lnTo>
                                                <a:pt x="25" y="139"/>
                                              </a:lnTo>
                                              <a:lnTo>
                                                <a:pt x="0" y="23"/>
                                              </a:lnTo>
                                              <a:lnTo>
                                                <a:pt x="2" y="32"/>
                                              </a:lnTo>
                                              <a:lnTo>
                                                <a:pt x="126" y="31"/>
                                              </a:lnTo>
                                              <a:lnTo>
                                                <a:pt x="126" y="2"/>
                                              </a:lnTo>
                                              <a:close/>
                                            </a:path>
                                          </a:pathLst>
                                        </a:custGeom>
                                        <a:gradFill rotWithShape="1">
                                          <a:gsLst>
                                            <a:gs pos="0">
                                              <a:srgbClr val="FFCC00"/>
                                            </a:gs>
                                            <a:gs pos="100000">
                                              <a:srgbClr val="FFCC00">
                                                <a:gamma/>
                                                <a:shade val="0"/>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58" name="Group 69"/>
                                        <p:cNvGrpSpPr>
                                          <a:grpSpLocks/>
                                        </p:cNvGrpSpPr>
                                        <p:nvPr/>
                                      </p:nvGrpSpPr>
                                      <p:grpSpPr bwMode="auto">
                                        <a:xfrm>
                                          <a:off x="300" y="302"/>
                                          <a:ext cx="238" cy="176"/>
                                          <a:chOff x="300" y="303"/>
                                          <a:chExt cx="238" cy="176"/>
                                        </a:xfrm>
                                      </p:grpSpPr>
                                      <p:grpSp>
                                        <p:nvGrpSpPr>
                                          <p:cNvPr id="359" name="Group 70"/>
                                          <p:cNvGrpSpPr>
                                            <a:grpSpLocks/>
                                          </p:cNvGrpSpPr>
                                          <p:nvPr/>
                                        </p:nvGrpSpPr>
                                        <p:grpSpPr bwMode="auto">
                                          <a:xfrm>
                                            <a:off x="302" y="303"/>
                                            <a:ext cx="236" cy="176"/>
                                            <a:chOff x="302" y="303"/>
                                            <a:chExt cx="236" cy="176"/>
                                          </a:xfrm>
                                        </p:grpSpPr>
                                        <p:grpSp>
                                          <p:nvGrpSpPr>
                                            <p:cNvPr id="361" name="Group 71"/>
                                            <p:cNvGrpSpPr>
                                              <a:grpSpLocks/>
                                            </p:cNvGrpSpPr>
                                            <p:nvPr/>
                                          </p:nvGrpSpPr>
                                          <p:grpSpPr bwMode="auto">
                                            <a:xfrm>
                                              <a:off x="302" y="303"/>
                                              <a:ext cx="236" cy="176"/>
                                              <a:chOff x="302" y="303"/>
                                              <a:chExt cx="236" cy="176"/>
                                            </a:xfrm>
                                          </p:grpSpPr>
                                          <p:grpSp>
                                            <p:nvGrpSpPr>
                                              <p:cNvPr id="364" name="Group 72"/>
                                              <p:cNvGrpSpPr>
                                                <a:grpSpLocks/>
                                              </p:cNvGrpSpPr>
                                              <p:nvPr/>
                                            </p:nvGrpSpPr>
                                            <p:grpSpPr bwMode="auto">
                                              <a:xfrm>
                                                <a:off x="302" y="303"/>
                                                <a:ext cx="212" cy="176"/>
                                                <a:chOff x="302" y="303"/>
                                                <a:chExt cx="212" cy="176"/>
                                              </a:xfrm>
                                            </p:grpSpPr>
                                            <p:grpSp>
                                              <p:nvGrpSpPr>
                                                <p:cNvPr id="376" name="Group 73"/>
                                                <p:cNvGrpSpPr>
                                                  <a:grpSpLocks/>
                                                </p:cNvGrpSpPr>
                                                <p:nvPr/>
                                              </p:nvGrpSpPr>
                                              <p:grpSpPr bwMode="auto">
                                                <a:xfrm>
                                                  <a:off x="359" y="303"/>
                                                  <a:ext cx="155" cy="92"/>
                                                  <a:chOff x="359" y="303"/>
                                                  <a:chExt cx="155" cy="92"/>
                                                </a:xfrm>
                                              </p:grpSpPr>
                                              <p:grpSp>
                                                <p:nvGrpSpPr>
                                                  <p:cNvPr id="378" name="Group 74"/>
                                                  <p:cNvGrpSpPr>
                                                    <a:grpSpLocks/>
                                                  </p:cNvGrpSpPr>
                                                  <p:nvPr/>
                                                </p:nvGrpSpPr>
                                                <p:grpSpPr bwMode="auto">
                                                  <a:xfrm>
                                                    <a:off x="359" y="303"/>
                                                    <a:ext cx="155" cy="81"/>
                                                    <a:chOff x="360" y="303"/>
                                                    <a:chExt cx="155" cy="81"/>
                                                  </a:xfrm>
                                                </p:grpSpPr>
                                                <p:sp>
                                                  <p:nvSpPr>
                                                    <p:cNvPr id="380" name="Freeform 75"/>
                                                    <p:cNvSpPr>
                                                      <a:spLocks/>
                                                    </p:cNvSpPr>
                                                    <p:nvPr/>
                                                  </p:nvSpPr>
                                                  <p:spPr bwMode="auto">
                                                    <a:xfrm flipH="1">
                                                      <a:off x="360" y="332"/>
                                                      <a:ext cx="125" cy="52"/>
                                                    </a:xfrm>
                                                    <a:custGeom>
                                                      <a:avLst/>
                                                      <a:gdLst>
                                                        <a:gd name="T0" fmla="*/ 0 w 125"/>
                                                        <a:gd name="T1" fmla="*/ 1 h 52"/>
                                                        <a:gd name="T2" fmla="*/ 11 w 125"/>
                                                        <a:gd name="T3" fmla="*/ 52 h 52"/>
                                                        <a:gd name="T4" fmla="*/ 120 w 125"/>
                                                        <a:gd name="T5" fmla="*/ 49 h 52"/>
                                                        <a:gd name="T6" fmla="*/ 125 w 125"/>
                                                        <a:gd name="T7" fmla="*/ 0 h 52"/>
                                                        <a:gd name="T8" fmla="*/ 0 w 125"/>
                                                        <a:gd name="T9" fmla="*/ 1 h 52"/>
                                                      </a:gdLst>
                                                      <a:ahLst/>
                                                      <a:cxnLst>
                                                        <a:cxn ang="0">
                                                          <a:pos x="T0" y="T1"/>
                                                        </a:cxn>
                                                        <a:cxn ang="0">
                                                          <a:pos x="T2" y="T3"/>
                                                        </a:cxn>
                                                        <a:cxn ang="0">
                                                          <a:pos x="T4" y="T5"/>
                                                        </a:cxn>
                                                        <a:cxn ang="0">
                                                          <a:pos x="T6" y="T7"/>
                                                        </a:cxn>
                                                        <a:cxn ang="0">
                                                          <a:pos x="T8" y="T9"/>
                                                        </a:cxn>
                                                      </a:cxnLst>
                                                      <a:rect l="0" t="0" r="r" b="b"/>
                                                      <a:pathLst>
                                                        <a:path w="125" h="52">
                                                          <a:moveTo>
                                                            <a:pt x="0" y="1"/>
                                                          </a:moveTo>
                                                          <a:lnTo>
                                                            <a:pt x="11" y="52"/>
                                                          </a:lnTo>
                                                          <a:lnTo>
                                                            <a:pt x="120" y="49"/>
                                                          </a:lnTo>
                                                          <a:lnTo>
                                                            <a:pt x="125" y="0"/>
                                                          </a:lnTo>
                                                          <a:lnTo>
                                                            <a:pt x="0" y="1"/>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81" name="Group 76"/>
                                                    <p:cNvGrpSpPr>
                                                      <a:grpSpLocks/>
                                                    </p:cNvGrpSpPr>
                                                    <p:nvPr/>
                                                  </p:nvGrpSpPr>
                                                  <p:grpSpPr bwMode="auto">
                                                    <a:xfrm>
                                                      <a:off x="360" y="303"/>
                                                      <a:ext cx="155" cy="64"/>
                                                      <a:chOff x="360" y="303"/>
                                                      <a:chExt cx="155" cy="64"/>
                                                    </a:xfrm>
                                                  </p:grpSpPr>
                                                  <p:grpSp>
                                                    <p:nvGrpSpPr>
                                                      <p:cNvPr id="382" name="Group 77"/>
                                                      <p:cNvGrpSpPr>
                                                        <a:grpSpLocks/>
                                                      </p:cNvGrpSpPr>
                                                      <p:nvPr/>
                                                    </p:nvGrpSpPr>
                                                    <p:grpSpPr bwMode="auto">
                                                      <a:xfrm>
                                                        <a:off x="360" y="303"/>
                                                        <a:ext cx="155" cy="64"/>
                                                        <a:chOff x="360" y="303"/>
                                                        <a:chExt cx="155" cy="64"/>
                                                      </a:xfrm>
                                                    </p:grpSpPr>
                                                    <p:grpSp>
                                                      <p:nvGrpSpPr>
                                                        <p:cNvPr id="384" name="Group 78"/>
                                                        <p:cNvGrpSpPr>
                                                          <a:grpSpLocks/>
                                                        </p:cNvGrpSpPr>
                                                        <p:nvPr/>
                                                      </p:nvGrpSpPr>
                                                      <p:grpSpPr bwMode="auto">
                                                        <a:xfrm>
                                                          <a:off x="360" y="303"/>
                                                          <a:ext cx="155" cy="64"/>
                                                          <a:chOff x="360" y="303"/>
                                                          <a:chExt cx="155" cy="64"/>
                                                        </a:xfrm>
                                                      </p:grpSpPr>
                                                      <p:grpSp>
                                                        <p:nvGrpSpPr>
                                                          <p:cNvPr id="386" name="Group 79"/>
                                                          <p:cNvGrpSpPr>
                                                            <a:grpSpLocks/>
                                                          </p:cNvGrpSpPr>
                                                          <p:nvPr/>
                                                        </p:nvGrpSpPr>
                                                        <p:grpSpPr bwMode="auto">
                                                          <a:xfrm>
                                                            <a:off x="360" y="303"/>
                                                            <a:ext cx="125" cy="30"/>
                                                            <a:chOff x="360" y="303"/>
                                                            <a:chExt cx="125" cy="30"/>
                                                          </a:xfrm>
                                                        </p:grpSpPr>
                                                        <p:sp>
                                                          <p:nvSpPr>
                                                            <p:cNvPr id="388" name="Freeform 80"/>
                                                            <p:cNvSpPr>
                                                              <a:spLocks/>
                                                            </p:cNvSpPr>
                                                            <p:nvPr/>
                                                          </p:nvSpPr>
                                                          <p:spPr bwMode="auto">
                                                            <a:xfrm>
                                                              <a:off x="360" y="303"/>
                                                              <a:ext cx="125" cy="30"/>
                                                            </a:xfrm>
                                                            <a:custGeom>
                                                              <a:avLst/>
                                                              <a:gdLst>
                                                                <a:gd name="T0" fmla="*/ 0 w 125"/>
                                                                <a:gd name="T1" fmla="*/ 22 h 30"/>
                                                                <a:gd name="T2" fmla="*/ 125 w 125"/>
                                                                <a:gd name="T3" fmla="*/ 0 h 30"/>
                                                                <a:gd name="T4" fmla="*/ 125 w 125"/>
                                                                <a:gd name="T5" fmla="*/ 29 h 30"/>
                                                                <a:gd name="T6" fmla="*/ 1 w 125"/>
                                                                <a:gd name="T7" fmla="*/ 30 h 30"/>
                                                                <a:gd name="T8" fmla="*/ 0 w 125"/>
                                                                <a:gd name="T9" fmla="*/ 22 h 30"/>
                                                              </a:gdLst>
                                                              <a:ahLst/>
                                                              <a:cxnLst>
                                                                <a:cxn ang="0">
                                                                  <a:pos x="T0" y="T1"/>
                                                                </a:cxn>
                                                                <a:cxn ang="0">
                                                                  <a:pos x="T2" y="T3"/>
                                                                </a:cxn>
                                                                <a:cxn ang="0">
                                                                  <a:pos x="T4" y="T5"/>
                                                                </a:cxn>
                                                                <a:cxn ang="0">
                                                                  <a:pos x="T6" y="T7"/>
                                                                </a:cxn>
                                                                <a:cxn ang="0">
                                                                  <a:pos x="T8" y="T9"/>
                                                                </a:cxn>
                                                              </a:cxnLst>
                                                              <a:rect l="0" t="0" r="r" b="b"/>
                                                              <a:pathLst>
                                                                <a:path w="125" h="30">
                                                                  <a:moveTo>
                                                                    <a:pt x="0" y="22"/>
                                                                  </a:moveTo>
                                                                  <a:lnTo>
                                                                    <a:pt x="125" y="0"/>
                                                                  </a:lnTo>
                                                                  <a:lnTo>
                                                                    <a:pt x="125" y="29"/>
                                                                  </a:lnTo>
                                                                  <a:lnTo>
                                                                    <a:pt x="1" y="30"/>
                                                                  </a:lnTo>
                                                                  <a:lnTo>
                                                                    <a:pt x="0" y="22"/>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89" name="Rectangle 81"/>
                                                            <p:cNvSpPr>
                                                              <a:spLocks noChangeArrowheads="1"/>
                                                            </p:cNvSpPr>
                                                            <p:nvPr/>
                                                          </p:nvSpPr>
                                                          <p:spPr bwMode="auto">
                                                            <a:xfrm>
                                                              <a:off x="400" y="322"/>
                                                              <a:ext cx="61" cy="8"/>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87" name="Rectangle 82"/>
                                                          <p:cNvSpPr>
                                                            <a:spLocks noChangeArrowheads="1"/>
                                                          </p:cNvSpPr>
                                                          <p:nvPr/>
                                                        </p:nvSpPr>
                                                        <p:spPr bwMode="auto">
                                                          <a:xfrm>
                                                            <a:off x="511" y="310"/>
                                                            <a:ext cx="4" cy="57"/>
                                                          </a:xfrm>
                                                          <a:prstGeom prst="rect">
                                                            <a:avLst/>
                                                          </a:prstGeom>
                                                          <a:gradFill rotWithShape="1">
                                                            <a:gsLst>
                                                              <a:gs pos="0">
                                                                <a:srgbClr val="FFCC00"/>
                                                              </a:gs>
                                                              <a:gs pos="50000">
                                                                <a:srgbClr val="FFCC00">
                                                                  <a:gamma/>
                                                                  <a:shade val="46275"/>
                                                                  <a:invGamma/>
                                                                </a:srgbClr>
                                                              </a:gs>
                                                              <a:gs pos="100000">
                                                                <a:srgbClr val="FFCC00"/>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85" name="Oval 83"/>
                                                        <p:cNvSpPr>
                                                          <a:spLocks noChangeArrowheads="1"/>
                                                        </p:cNvSpPr>
                                                        <p:nvPr/>
                                                      </p:nvSpPr>
                                                      <p:spPr bwMode="auto">
                                                        <a:xfrm>
                                                          <a:off x="367" y="337"/>
                                                          <a:ext cx="18" cy="19"/>
                                                        </a:xfrm>
                                                        <a:prstGeom prst="ellipse">
                                                          <a:avLst/>
                                                        </a:prstGeom>
                                                        <a:solidFill>
                                                          <a:srgbClr val="3366FF"/>
                                                        </a:solidFill>
                                                        <a:ln w="9525"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83" name="Rectangle 84"/>
                                                      <p:cNvSpPr>
                                                        <a:spLocks noChangeArrowheads="1"/>
                                                      </p:cNvSpPr>
                                                      <p:nvPr/>
                                                    </p:nvSpPr>
                                                    <p:spPr bwMode="auto">
                                                      <a:xfrm>
                                                        <a:off x="421" y="354"/>
                                                        <a:ext cx="17" cy="8"/>
                                                      </a:xfrm>
                                                      <a:prstGeom prst="rect">
                                                        <a:avLst/>
                                                      </a:prstGeom>
                                                      <a:solidFill>
                                                        <a:srgbClr val="333333"/>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79" name="Freeform 85"/>
                                                  <p:cNvSpPr>
                                                    <a:spLocks/>
                                                  </p:cNvSpPr>
                                                  <p:nvPr/>
                                                </p:nvSpPr>
                                                <p:spPr bwMode="auto">
                                                  <a:xfrm>
                                                    <a:off x="370" y="381"/>
                                                    <a:ext cx="109" cy="14"/>
                                                  </a:xfrm>
                                                  <a:custGeom>
                                                    <a:avLst/>
                                                    <a:gdLst>
                                                      <a:gd name="T0" fmla="*/ 0 w 109"/>
                                                      <a:gd name="T1" fmla="*/ 3 h 14"/>
                                                      <a:gd name="T2" fmla="*/ 4 w 109"/>
                                                      <a:gd name="T3" fmla="*/ 14 h 14"/>
                                                      <a:gd name="T4" fmla="*/ 108 w 109"/>
                                                      <a:gd name="T5" fmla="*/ 14 h 14"/>
                                                      <a:gd name="T6" fmla="*/ 109 w 109"/>
                                                      <a:gd name="T7" fmla="*/ 0 h 14"/>
                                                      <a:gd name="T8" fmla="*/ 0 w 109"/>
                                                      <a:gd name="T9" fmla="*/ 3 h 14"/>
                                                    </a:gdLst>
                                                    <a:ahLst/>
                                                    <a:cxnLst>
                                                      <a:cxn ang="0">
                                                        <a:pos x="T0" y="T1"/>
                                                      </a:cxn>
                                                      <a:cxn ang="0">
                                                        <a:pos x="T2" y="T3"/>
                                                      </a:cxn>
                                                      <a:cxn ang="0">
                                                        <a:pos x="T4" y="T5"/>
                                                      </a:cxn>
                                                      <a:cxn ang="0">
                                                        <a:pos x="T6" y="T7"/>
                                                      </a:cxn>
                                                      <a:cxn ang="0">
                                                        <a:pos x="T8" y="T9"/>
                                                      </a:cxn>
                                                    </a:cxnLst>
                                                    <a:rect l="0" t="0" r="r" b="b"/>
                                                    <a:pathLst>
                                                      <a:path w="109" h="14">
                                                        <a:moveTo>
                                                          <a:pt x="0" y="3"/>
                                                        </a:moveTo>
                                                        <a:lnTo>
                                                          <a:pt x="4" y="14"/>
                                                        </a:lnTo>
                                                        <a:lnTo>
                                                          <a:pt x="108" y="14"/>
                                                        </a:lnTo>
                                                        <a:lnTo>
                                                          <a:pt x="109" y="0"/>
                                                        </a:lnTo>
                                                        <a:lnTo>
                                                          <a:pt x="0" y="3"/>
                                                        </a:lnTo>
                                                        <a:close/>
                                                      </a:path>
                                                    </a:pathLst>
                                                  </a:custGeom>
                                                  <a:gradFill rotWithShape="1">
                                                    <a:gsLst>
                                                      <a:gs pos="0">
                                                        <a:srgbClr val="FFCC00">
                                                          <a:gamma/>
                                                          <a:shade val="46275"/>
                                                          <a:invGamma/>
                                                        </a:srgbClr>
                                                      </a:gs>
                                                      <a:gs pos="5000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77" name="Freeform 86"/>
                                                <p:cNvSpPr>
                                                  <a:spLocks/>
                                                </p:cNvSpPr>
                                                <p:nvPr/>
                                              </p:nvSpPr>
                                              <p:spPr bwMode="auto">
                                                <a:xfrm>
                                                  <a:off x="302" y="325"/>
                                                  <a:ext cx="96" cy="154"/>
                                                </a:xfrm>
                                                <a:custGeom>
                                                  <a:avLst/>
                                                  <a:gdLst>
                                                    <a:gd name="T0" fmla="*/ 56 w 96"/>
                                                    <a:gd name="T1" fmla="*/ 0 h 154"/>
                                                    <a:gd name="T2" fmla="*/ 12 w 96"/>
                                                    <a:gd name="T3" fmla="*/ 7 h 154"/>
                                                    <a:gd name="T4" fmla="*/ 0 w 96"/>
                                                    <a:gd name="T5" fmla="*/ 131 h 154"/>
                                                    <a:gd name="T6" fmla="*/ 19 w 96"/>
                                                    <a:gd name="T7" fmla="*/ 154 h 154"/>
                                                    <a:gd name="T8" fmla="*/ 96 w 96"/>
                                                    <a:gd name="T9" fmla="*/ 147 h 154"/>
                                                    <a:gd name="T10" fmla="*/ 56 w 96"/>
                                                    <a:gd name="T11" fmla="*/ 0 h 154"/>
                                                  </a:gdLst>
                                                  <a:ahLst/>
                                                  <a:cxnLst>
                                                    <a:cxn ang="0">
                                                      <a:pos x="T0" y="T1"/>
                                                    </a:cxn>
                                                    <a:cxn ang="0">
                                                      <a:pos x="T2" y="T3"/>
                                                    </a:cxn>
                                                    <a:cxn ang="0">
                                                      <a:pos x="T4" y="T5"/>
                                                    </a:cxn>
                                                    <a:cxn ang="0">
                                                      <a:pos x="T6" y="T7"/>
                                                    </a:cxn>
                                                    <a:cxn ang="0">
                                                      <a:pos x="T8" y="T9"/>
                                                    </a:cxn>
                                                    <a:cxn ang="0">
                                                      <a:pos x="T10" y="T11"/>
                                                    </a:cxn>
                                                  </a:cxnLst>
                                                  <a:rect l="0" t="0" r="r" b="b"/>
                                                  <a:pathLst>
                                                    <a:path w="96" h="154">
                                                      <a:moveTo>
                                                        <a:pt x="56" y="0"/>
                                                      </a:moveTo>
                                                      <a:lnTo>
                                                        <a:pt x="12" y="7"/>
                                                      </a:lnTo>
                                                      <a:lnTo>
                                                        <a:pt x="0" y="131"/>
                                                      </a:lnTo>
                                                      <a:lnTo>
                                                        <a:pt x="19" y="154"/>
                                                      </a:lnTo>
                                                      <a:lnTo>
                                                        <a:pt x="96" y="147"/>
                                                      </a:lnTo>
                                                      <a:lnTo>
                                                        <a:pt x="56" y="0"/>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65" name="Group 87"/>
                                              <p:cNvGrpSpPr>
                                                <a:grpSpLocks/>
                                              </p:cNvGrpSpPr>
                                              <p:nvPr/>
                                            </p:nvGrpSpPr>
                                            <p:grpSpPr bwMode="auto">
                                              <a:xfrm>
                                                <a:off x="350" y="369"/>
                                                <a:ext cx="188" cy="95"/>
                                                <a:chOff x="350" y="369"/>
                                                <a:chExt cx="188" cy="95"/>
                                              </a:xfrm>
                                            </p:grpSpPr>
                                            <p:grpSp>
                                              <p:nvGrpSpPr>
                                                <p:cNvPr id="366" name="Group 88"/>
                                                <p:cNvGrpSpPr>
                                                  <a:grpSpLocks/>
                                                </p:cNvGrpSpPr>
                                                <p:nvPr/>
                                              </p:nvGrpSpPr>
                                              <p:grpSpPr bwMode="auto">
                                                <a:xfrm>
                                                  <a:off x="368" y="369"/>
                                                  <a:ext cx="170" cy="47"/>
                                                  <a:chOff x="368" y="369"/>
                                                  <a:chExt cx="170" cy="47"/>
                                                </a:xfrm>
                                              </p:grpSpPr>
                                              <p:grpSp>
                                                <p:nvGrpSpPr>
                                                  <p:cNvPr id="369" name="Group 89"/>
                                                  <p:cNvGrpSpPr>
                                                    <a:grpSpLocks/>
                                                  </p:cNvGrpSpPr>
                                                  <p:nvPr/>
                                                </p:nvGrpSpPr>
                                                <p:grpSpPr bwMode="auto">
                                                  <a:xfrm>
                                                    <a:off x="368" y="369"/>
                                                    <a:ext cx="169" cy="47"/>
                                                    <a:chOff x="368" y="369"/>
                                                    <a:chExt cx="169" cy="47"/>
                                                  </a:xfrm>
                                                </p:grpSpPr>
                                                <p:grpSp>
                                                  <p:nvGrpSpPr>
                                                    <p:cNvPr id="371" name="Group 90"/>
                                                    <p:cNvGrpSpPr>
                                                      <a:grpSpLocks/>
                                                    </p:cNvGrpSpPr>
                                                    <p:nvPr/>
                                                  </p:nvGrpSpPr>
                                                  <p:grpSpPr bwMode="auto">
                                                    <a:xfrm>
                                                      <a:off x="368" y="393"/>
                                                      <a:ext cx="141" cy="23"/>
                                                      <a:chOff x="368" y="393"/>
                                                      <a:chExt cx="141" cy="23"/>
                                                    </a:xfrm>
                                                  </p:grpSpPr>
                                                  <p:sp>
                                                    <p:nvSpPr>
                                                      <p:cNvPr id="374" name="Rectangle 91"/>
                                                      <p:cNvSpPr>
                                                        <a:spLocks noChangeArrowheads="1"/>
                                                      </p:cNvSpPr>
                                                      <p:nvPr/>
                                                    </p:nvSpPr>
                                                    <p:spPr bwMode="auto">
                                                      <a:xfrm rot="21131082">
                                                        <a:off x="422" y="393"/>
                                                        <a:ext cx="87" cy="16"/>
                                                      </a:xfrm>
                                                      <a:prstGeom prst="rect">
                                                        <a:avLst/>
                                                      </a:prstGeom>
                                                      <a:gradFill rotWithShape="1">
                                                        <a:gsLst>
                                                          <a:gs pos="0">
                                                            <a:srgbClr val="FFCC00"/>
                                                          </a:gs>
                                                          <a:gs pos="100000">
                                                            <a:srgbClr val="FFCC00">
                                                              <a:gamma/>
                                                              <a:shade val="46275"/>
                                                              <a:invGamma/>
                                                            </a:srgbClr>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75" name="Rectangle 92"/>
                                                      <p:cNvSpPr>
                                                        <a:spLocks noChangeArrowheads="1"/>
                                                      </p:cNvSpPr>
                                                      <p:nvPr/>
                                                    </p:nvSpPr>
                                                    <p:spPr bwMode="auto">
                                                      <a:xfrm rot="-588150">
                                                        <a:off x="368" y="408"/>
                                                        <a:ext cx="55" cy="8"/>
                                                      </a:xfrm>
                                                      <a:prstGeom prst="rect">
                                                        <a:avLst/>
                                                      </a:prstGeom>
                                                      <a:gradFill rotWithShape="1">
                                                        <a:gsLst>
                                                          <a:gs pos="0">
                                                            <a:srgbClr val="FFFFFF"/>
                                                          </a:gs>
                                                          <a:gs pos="100000">
                                                            <a:srgbClr val="FFFFFF">
                                                              <a:gamma/>
                                                              <a:shade val="46275"/>
                                                              <a:invGamma/>
                                                            </a:srgbClr>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72" name="Freeform 93"/>
                                                    <p:cNvSpPr>
                                                      <a:spLocks/>
                                                    </p:cNvSpPr>
                                                    <p:nvPr/>
                                                  </p:nvSpPr>
                                                  <p:spPr bwMode="auto">
                                                    <a:xfrm>
                                                      <a:off x="506" y="369"/>
                                                      <a:ext cx="31" cy="42"/>
                                                    </a:xfrm>
                                                    <a:custGeom>
                                                      <a:avLst/>
                                                      <a:gdLst>
                                                        <a:gd name="T0" fmla="*/ 7 w 31"/>
                                                        <a:gd name="T1" fmla="*/ 0 h 42"/>
                                                        <a:gd name="T2" fmla="*/ 0 w 31"/>
                                                        <a:gd name="T3" fmla="*/ 42 h 42"/>
                                                        <a:gd name="T4" fmla="*/ 31 w 31"/>
                                                        <a:gd name="T5" fmla="*/ 35 h 42"/>
                                                        <a:gd name="T6" fmla="*/ 31 w 31"/>
                                                        <a:gd name="T7" fmla="*/ 26 h 42"/>
                                                        <a:gd name="T8" fmla="*/ 24 w 31"/>
                                                        <a:gd name="T9" fmla="*/ 22 h 42"/>
                                                        <a:gd name="T10" fmla="*/ 21 w 31"/>
                                                        <a:gd name="T11" fmla="*/ 8 h 42"/>
                                                        <a:gd name="T12" fmla="*/ 7 w 31"/>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31" h="42">
                                                          <a:moveTo>
                                                            <a:pt x="7" y="0"/>
                                                          </a:moveTo>
                                                          <a:lnTo>
                                                            <a:pt x="0" y="42"/>
                                                          </a:lnTo>
                                                          <a:lnTo>
                                                            <a:pt x="31" y="35"/>
                                                          </a:lnTo>
                                                          <a:lnTo>
                                                            <a:pt x="31" y="26"/>
                                                          </a:lnTo>
                                                          <a:lnTo>
                                                            <a:pt x="24" y="22"/>
                                                          </a:lnTo>
                                                          <a:lnTo>
                                                            <a:pt x="21" y="8"/>
                                                          </a:lnTo>
                                                          <a:lnTo>
                                                            <a:pt x="7" y="0"/>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73" name="Oval 94"/>
                                                    <p:cNvSpPr>
                                                      <a:spLocks noChangeArrowheads="1"/>
                                                    </p:cNvSpPr>
                                                    <p:nvPr/>
                                                  </p:nvSpPr>
                                                  <p:spPr bwMode="auto">
                                                    <a:xfrm>
                                                      <a:off x="517" y="388"/>
                                                      <a:ext cx="8" cy="8"/>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70" name="Freeform 95"/>
                                                  <p:cNvSpPr>
                                                    <a:spLocks/>
                                                  </p:cNvSpPr>
                                                  <p:nvPr/>
                                                </p:nvSpPr>
                                                <p:spPr bwMode="auto">
                                                  <a:xfrm>
                                                    <a:off x="430" y="369"/>
                                                    <a:ext cx="108" cy="29"/>
                                                  </a:xfrm>
                                                  <a:custGeom>
                                                    <a:avLst/>
                                                    <a:gdLst>
                                                      <a:gd name="T0" fmla="*/ 0 w 108"/>
                                                      <a:gd name="T1" fmla="*/ 29 h 29"/>
                                                      <a:gd name="T2" fmla="*/ 0 w 108"/>
                                                      <a:gd name="T3" fmla="*/ 21 h 29"/>
                                                      <a:gd name="T4" fmla="*/ 22 w 108"/>
                                                      <a:gd name="T5" fmla="*/ 19 h 29"/>
                                                      <a:gd name="T6" fmla="*/ 45 w 108"/>
                                                      <a:gd name="T7" fmla="*/ 7 h 29"/>
                                                      <a:gd name="T8" fmla="*/ 57 w 108"/>
                                                      <a:gd name="T9" fmla="*/ 1 h 29"/>
                                                      <a:gd name="T10" fmla="*/ 68 w 108"/>
                                                      <a:gd name="T11" fmla="*/ 0 h 29"/>
                                                      <a:gd name="T12" fmla="*/ 77 w 108"/>
                                                      <a:gd name="T13" fmla="*/ 3 h 29"/>
                                                      <a:gd name="T14" fmla="*/ 108 w 108"/>
                                                      <a:gd name="T15" fmla="*/ 18 h 29"/>
                                                      <a:gd name="T16" fmla="*/ 108 w 108"/>
                                                      <a:gd name="T17" fmla="*/ 25 h 29"/>
                                                      <a:gd name="T18" fmla="*/ 72 w 108"/>
                                                      <a:gd name="T19" fmla="*/ 6 h 29"/>
                                                      <a:gd name="T20" fmla="*/ 62 w 108"/>
                                                      <a:gd name="T21" fmla="*/ 5 h 29"/>
                                                      <a:gd name="T22" fmla="*/ 50 w 108"/>
                                                      <a:gd name="T23" fmla="*/ 9 h 29"/>
                                                      <a:gd name="T24" fmla="*/ 36 w 108"/>
                                                      <a:gd name="T25" fmla="*/ 16 h 29"/>
                                                      <a:gd name="T26" fmla="*/ 22 w 108"/>
                                                      <a:gd name="T27" fmla="*/ 23 h 29"/>
                                                      <a:gd name="T28" fmla="*/ 3 w 108"/>
                                                      <a:gd name="T29" fmla="*/ 25 h 29"/>
                                                      <a:gd name="T30" fmla="*/ 3 w 108"/>
                                                      <a:gd name="T31" fmla="*/ 29 h 29"/>
                                                      <a:gd name="T32" fmla="*/ 0 w 108"/>
                                                      <a:gd name="T3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29">
                                                        <a:moveTo>
                                                          <a:pt x="0" y="29"/>
                                                        </a:moveTo>
                                                        <a:lnTo>
                                                          <a:pt x="0" y="21"/>
                                                        </a:lnTo>
                                                        <a:lnTo>
                                                          <a:pt x="22" y="19"/>
                                                        </a:lnTo>
                                                        <a:lnTo>
                                                          <a:pt x="45" y="7"/>
                                                        </a:lnTo>
                                                        <a:lnTo>
                                                          <a:pt x="57" y="1"/>
                                                        </a:lnTo>
                                                        <a:lnTo>
                                                          <a:pt x="68" y="0"/>
                                                        </a:lnTo>
                                                        <a:lnTo>
                                                          <a:pt x="77" y="3"/>
                                                        </a:lnTo>
                                                        <a:lnTo>
                                                          <a:pt x="108" y="18"/>
                                                        </a:lnTo>
                                                        <a:lnTo>
                                                          <a:pt x="108" y="25"/>
                                                        </a:lnTo>
                                                        <a:lnTo>
                                                          <a:pt x="72" y="6"/>
                                                        </a:lnTo>
                                                        <a:lnTo>
                                                          <a:pt x="62" y="5"/>
                                                        </a:lnTo>
                                                        <a:lnTo>
                                                          <a:pt x="50" y="9"/>
                                                        </a:lnTo>
                                                        <a:lnTo>
                                                          <a:pt x="36" y="16"/>
                                                        </a:lnTo>
                                                        <a:lnTo>
                                                          <a:pt x="22" y="23"/>
                                                        </a:lnTo>
                                                        <a:lnTo>
                                                          <a:pt x="3" y="25"/>
                                                        </a:lnTo>
                                                        <a:lnTo>
                                                          <a:pt x="3" y="29"/>
                                                        </a:lnTo>
                                                        <a:lnTo>
                                                          <a:pt x="0" y="29"/>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67" name="Freeform 96"/>
                                                <p:cNvSpPr>
                                                  <a:spLocks/>
                                                </p:cNvSpPr>
                                                <p:nvPr/>
                                              </p:nvSpPr>
                                              <p:spPr bwMode="auto">
                                                <a:xfrm>
                                                  <a:off x="350" y="406"/>
                                                  <a:ext cx="33" cy="58"/>
                                                </a:xfrm>
                                                <a:custGeom>
                                                  <a:avLst/>
                                                  <a:gdLst>
                                                    <a:gd name="T0" fmla="*/ 1 w 33"/>
                                                    <a:gd name="T1" fmla="*/ 38 h 58"/>
                                                    <a:gd name="T2" fmla="*/ 0 w 33"/>
                                                    <a:gd name="T3" fmla="*/ 8 h 58"/>
                                                    <a:gd name="T4" fmla="*/ 3 w 33"/>
                                                    <a:gd name="T5" fmla="*/ 2 h 58"/>
                                                    <a:gd name="T6" fmla="*/ 11 w 33"/>
                                                    <a:gd name="T7" fmla="*/ 0 h 58"/>
                                                    <a:gd name="T8" fmla="*/ 15 w 33"/>
                                                    <a:gd name="T9" fmla="*/ 3 h 58"/>
                                                    <a:gd name="T10" fmla="*/ 19 w 33"/>
                                                    <a:gd name="T11" fmla="*/ 8 h 58"/>
                                                    <a:gd name="T12" fmla="*/ 28 w 33"/>
                                                    <a:gd name="T13" fmla="*/ 37 h 58"/>
                                                    <a:gd name="T14" fmla="*/ 33 w 33"/>
                                                    <a:gd name="T15" fmla="*/ 58 h 58"/>
                                                    <a:gd name="T16" fmla="*/ 3 w 33"/>
                                                    <a:gd name="T17" fmla="*/ 57 h 58"/>
                                                    <a:gd name="T18" fmla="*/ 1 w 33"/>
                                                    <a:gd name="T19" fmla="*/ 3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8">
                                                      <a:moveTo>
                                                        <a:pt x="1" y="38"/>
                                                      </a:moveTo>
                                                      <a:lnTo>
                                                        <a:pt x="0" y="8"/>
                                                      </a:lnTo>
                                                      <a:lnTo>
                                                        <a:pt x="3" y="2"/>
                                                      </a:lnTo>
                                                      <a:lnTo>
                                                        <a:pt x="11" y="0"/>
                                                      </a:lnTo>
                                                      <a:lnTo>
                                                        <a:pt x="15" y="3"/>
                                                      </a:lnTo>
                                                      <a:lnTo>
                                                        <a:pt x="19" y="8"/>
                                                      </a:lnTo>
                                                      <a:lnTo>
                                                        <a:pt x="28" y="37"/>
                                                      </a:lnTo>
                                                      <a:lnTo>
                                                        <a:pt x="33" y="58"/>
                                                      </a:lnTo>
                                                      <a:lnTo>
                                                        <a:pt x="3" y="57"/>
                                                      </a:lnTo>
                                                      <a:lnTo>
                                                        <a:pt x="1" y="38"/>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68" name="Oval 97"/>
                                                <p:cNvSpPr>
                                                  <a:spLocks noChangeArrowheads="1"/>
                                                </p:cNvSpPr>
                                                <p:nvPr/>
                                              </p:nvSpPr>
                                              <p:spPr bwMode="auto">
                                                <a:xfrm>
                                                  <a:off x="355" y="413"/>
                                                  <a:ext cx="8" cy="9"/>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62" name="Freeform 98"/>
                                            <p:cNvSpPr>
                                              <a:spLocks/>
                                            </p:cNvSpPr>
                                            <p:nvPr/>
                                          </p:nvSpPr>
                                          <p:spPr bwMode="auto">
                                            <a:xfrm>
                                              <a:off x="320" y="305"/>
                                              <a:ext cx="155" cy="27"/>
                                            </a:xfrm>
                                            <a:custGeom>
                                              <a:avLst/>
                                              <a:gdLst>
                                                <a:gd name="T0" fmla="*/ 155 w 155"/>
                                                <a:gd name="T1" fmla="*/ 0 h 27"/>
                                                <a:gd name="T2" fmla="*/ 0 w 155"/>
                                                <a:gd name="T3" fmla="*/ 9 h 27"/>
                                                <a:gd name="T4" fmla="*/ 1 w 155"/>
                                                <a:gd name="T5" fmla="*/ 27 h 27"/>
                                                <a:gd name="T6" fmla="*/ 155 w 155"/>
                                                <a:gd name="T7" fmla="*/ 0 h 27"/>
                                              </a:gdLst>
                                              <a:ahLst/>
                                              <a:cxnLst>
                                                <a:cxn ang="0">
                                                  <a:pos x="T0" y="T1"/>
                                                </a:cxn>
                                                <a:cxn ang="0">
                                                  <a:pos x="T2" y="T3"/>
                                                </a:cxn>
                                                <a:cxn ang="0">
                                                  <a:pos x="T4" y="T5"/>
                                                </a:cxn>
                                                <a:cxn ang="0">
                                                  <a:pos x="T6" y="T7"/>
                                                </a:cxn>
                                              </a:cxnLst>
                                              <a:rect l="0" t="0" r="r" b="b"/>
                                              <a:pathLst>
                                                <a:path w="155" h="27">
                                                  <a:moveTo>
                                                    <a:pt x="155" y="0"/>
                                                  </a:moveTo>
                                                  <a:lnTo>
                                                    <a:pt x="0" y="9"/>
                                                  </a:lnTo>
                                                  <a:lnTo>
                                                    <a:pt x="1" y="27"/>
                                                  </a:lnTo>
                                                  <a:lnTo>
                                                    <a:pt x="155" y="0"/>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63" name="Freeform 99"/>
                                            <p:cNvSpPr>
                                              <a:spLocks/>
                                            </p:cNvSpPr>
                                            <p:nvPr/>
                                          </p:nvSpPr>
                                          <p:spPr bwMode="auto">
                                            <a:xfrm>
                                              <a:off x="309" y="314"/>
                                              <a:ext cx="13" cy="27"/>
                                            </a:xfrm>
                                            <a:custGeom>
                                              <a:avLst/>
                                              <a:gdLst>
                                                <a:gd name="T0" fmla="*/ 11 w 13"/>
                                                <a:gd name="T1" fmla="*/ 0 h 27"/>
                                                <a:gd name="T2" fmla="*/ 0 w 13"/>
                                                <a:gd name="T3" fmla="*/ 3 h 27"/>
                                                <a:gd name="T4" fmla="*/ 0 w 13"/>
                                                <a:gd name="T5" fmla="*/ 27 h 27"/>
                                                <a:gd name="T6" fmla="*/ 6 w 13"/>
                                                <a:gd name="T7" fmla="*/ 27 h 27"/>
                                                <a:gd name="T8" fmla="*/ 7 w 13"/>
                                                <a:gd name="T9" fmla="*/ 18 h 27"/>
                                                <a:gd name="T10" fmla="*/ 13 w 13"/>
                                                <a:gd name="T11" fmla="*/ 17 h 27"/>
                                                <a:gd name="T12" fmla="*/ 11 w 1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3" h="27">
                                                  <a:moveTo>
                                                    <a:pt x="11" y="0"/>
                                                  </a:moveTo>
                                                  <a:lnTo>
                                                    <a:pt x="0" y="3"/>
                                                  </a:lnTo>
                                                  <a:lnTo>
                                                    <a:pt x="0" y="27"/>
                                                  </a:lnTo>
                                                  <a:lnTo>
                                                    <a:pt x="6" y="27"/>
                                                  </a:lnTo>
                                                  <a:lnTo>
                                                    <a:pt x="7" y="18"/>
                                                  </a:lnTo>
                                                  <a:lnTo>
                                                    <a:pt x="13" y="17"/>
                                                  </a:lnTo>
                                                  <a:lnTo>
                                                    <a:pt x="11" y="0"/>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60" name="Freeform 100"/>
                                          <p:cNvSpPr>
                                            <a:spLocks/>
                                          </p:cNvSpPr>
                                          <p:nvPr/>
                                        </p:nvSpPr>
                                        <p:spPr bwMode="auto">
                                          <a:xfrm>
                                            <a:off x="300" y="341"/>
                                            <a:ext cx="14" cy="115"/>
                                          </a:xfrm>
                                          <a:custGeom>
                                            <a:avLst/>
                                            <a:gdLst>
                                              <a:gd name="T0" fmla="*/ 10 w 14"/>
                                              <a:gd name="T1" fmla="*/ 0 h 115"/>
                                              <a:gd name="T2" fmla="*/ 0 w 14"/>
                                              <a:gd name="T3" fmla="*/ 113 h 115"/>
                                              <a:gd name="T4" fmla="*/ 3 w 14"/>
                                              <a:gd name="T5" fmla="*/ 115 h 115"/>
                                              <a:gd name="T6" fmla="*/ 14 w 14"/>
                                              <a:gd name="T7" fmla="*/ 0 h 115"/>
                                              <a:gd name="T8" fmla="*/ 10 w 14"/>
                                              <a:gd name="T9" fmla="*/ 0 h 115"/>
                                            </a:gdLst>
                                            <a:ahLst/>
                                            <a:cxnLst>
                                              <a:cxn ang="0">
                                                <a:pos x="T0" y="T1"/>
                                              </a:cxn>
                                              <a:cxn ang="0">
                                                <a:pos x="T2" y="T3"/>
                                              </a:cxn>
                                              <a:cxn ang="0">
                                                <a:pos x="T4" y="T5"/>
                                              </a:cxn>
                                              <a:cxn ang="0">
                                                <a:pos x="T6" y="T7"/>
                                              </a:cxn>
                                              <a:cxn ang="0">
                                                <a:pos x="T8" y="T9"/>
                                              </a:cxn>
                                            </a:cxnLst>
                                            <a:rect l="0" t="0" r="r" b="b"/>
                                            <a:pathLst>
                                              <a:path w="14" h="115">
                                                <a:moveTo>
                                                  <a:pt x="10" y="0"/>
                                                </a:moveTo>
                                                <a:lnTo>
                                                  <a:pt x="0" y="113"/>
                                                </a:lnTo>
                                                <a:lnTo>
                                                  <a:pt x="3" y="115"/>
                                                </a:lnTo>
                                                <a:lnTo>
                                                  <a:pt x="14" y="0"/>
                                                </a:lnTo>
                                                <a:lnTo>
                                                  <a:pt x="10" y="0"/>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341" name="Group 101"/>
                                      <p:cNvGrpSpPr>
                                        <a:grpSpLocks/>
                                      </p:cNvGrpSpPr>
                                      <p:nvPr/>
                                    </p:nvGrpSpPr>
                                    <p:grpSpPr bwMode="auto">
                                      <a:xfrm>
                                        <a:off x="510" y="134"/>
                                        <a:ext cx="227" cy="279"/>
                                        <a:chOff x="510" y="134"/>
                                        <a:chExt cx="227" cy="279"/>
                                      </a:xfrm>
                                    </p:grpSpPr>
                                    <p:grpSp>
                                      <p:nvGrpSpPr>
                                        <p:cNvPr id="342" name="Group 102"/>
                                        <p:cNvGrpSpPr>
                                          <a:grpSpLocks/>
                                        </p:cNvGrpSpPr>
                                        <p:nvPr/>
                                      </p:nvGrpSpPr>
                                      <p:grpSpPr bwMode="auto">
                                        <a:xfrm>
                                          <a:off x="510" y="134"/>
                                          <a:ext cx="227" cy="278"/>
                                          <a:chOff x="510" y="134"/>
                                          <a:chExt cx="227" cy="278"/>
                                        </a:xfrm>
                                      </p:grpSpPr>
                                      <p:grpSp>
                                        <p:nvGrpSpPr>
                                          <p:cNvPr id="344" name="Group 103"/>
                                          <p:cNvGrpSpPr>
                                            <a:grpSpLocks/>
                                          </p:cNvGrpSpPr>
                                          <p:nvPr/>
                                        </p:nvGrpSpPr>
                                        <p:grpSpPr bwMode="auto">
                                          <a:xfrm>
                                            <a:off x="510" y="134"/>
                                            <a:ext cx="227" cy="265"/>
                                            <a:chOff x="510" y="134"/>
                                            <a:chExt cx="227" cy="265"/>
                                          </a:xfrm>
                                        </p:grpSpPr>
                                        <p:grpSp>
                                          <p:nvGrpSpPr>
                                            <p:cNvPr id="346" name="Group 104"/>
                                            <p:cNvGrpSpPr>
                                              <a:grpSpLocks/>
                                            </p:cNvGrpSpPr>
                                            <p:nvPr/>
                                          </p:nvGrpSpPr>
                                          <p:grpSpPr bwMode="auto">
                                            <a:xfrm>
                                              <a:off x="510" y="134"/>
                                              <a:ext cx="227" cy="197"/>
                                              <a:chOff x="510" y="134"/>
                                              <a:chExt cx="227" cy="197"/>
                                            </a:xfrm>
                                          </p:grpSpPr>
                                          <p:grpSp>
                                            <p:nvGrpSpPr>
                                              <p:cNvPr id="351" name="Group 105"/>
                                              <p:cNvGrpSpPr>
                                                <a:grpSpLocks/>
                                              </p:cNvGrpSpPr>
                                              <p:nvPr/>
                                            </p:nvGrpSpPr>
                                            <p:grpSpPr bwMode="auto">
                                              <a:xfrm>
                                                <a:off x="510" y="134"/>
                                                <a:ext cx="227" cy="164"/>
                                                <a:chOff x="510" y="134"/>
                                                <a:chExt cx="227" cy="164"/>
                                              </a:xfrm>
                                            </p:grpSpPr>
                                            <p:sp>
                                              <p:nvSpPr>
                                                <p:cNvPr id="355" name="Freeform 106"/>
                                                <p:cNvSpPr>
                                                  <a:spLocks/>
                                                </p:cNvSpPr>
                                                <p:nvPr/>
                                              </p:nvSpPr>
                                              <p:spPr bwMode="auto">
                                                <a:xfrm>
                                                  <a:off x="637" y="155"/>
                                                  <a:ext cx="71" cy="143"/>
                                                </a:xfrm>
                                                <a:custGeom>
                                                  <a:avLst/>
                                                  <a:gdLst>
                                                    <a:gd name="T0" fmla="*/ 38 w 71"/>
                                                    <a:gd name="T1" fmla="*/ 142 h 143"/>
                                                    <a:gd name="T2" fmla="*/ 44 w 71"/>
                                                    <a:gd name="T3" fmla="*/ 112 h 143"/>
                                                    <a:gd name="T4" fmla="*/ 0 w 71"/>
                                                    <a:gd name="T5" fmla="*/ 0 h 143"/>
                                                    <a:gd name="T6" fmla="*/ 21 w 71"/>
                                                    <a:gd name="T7" fmla="*/ 0 h 143"/>
                                                    <a:gd name="T8" fmla="*/ 71 w 71"/>
                                                    <a:gd name="T9" fmla="*/ 143 h 143"/>
                                                    <a:gd name="T10" fmla="*/ 38 w 71"/>
                                                    <a:gd name="T11" fmla="*/ 142 h 143"/>
                                                  </a:gdLst>
                                                  <a:ahLst/>
                                                  <a:cxnLst>
                                                    <a:cxn ang="0">
                                                      <a:pos x="T0" y="T1"/>
                                                    </a:cxn>
                                                    <a:cxn ang="0">
                                                      <a:pos x="T2" y="T3"/>
                                                    </a:cxn>
                                                    <a:cxn ang="0">
                                                      <a:pos x="T4" y="T5"/>
                                                    </a:cxn>
                                                    <a:cxn ang="0">
                                                      <a:pos x="T6" y="T7"/>
                                                    </a:cxn>
                                                    <a:cxn ang="0">
                                                      <a:pos x="T8" y="T9"/>
                                                    </a:cxn>
                                                    <a:cxn ang="0">
                                                      <a:pos x="T10" y="T11"/>
                                                    </a:cxn>
                                                  </a:cxnLst>
                                                  <a:rect l="0" t="0" r="r" b="b"/>
                                                  <a:pathLst>
                                                    <a:path w="71" h="143">
                                                      <a:moveTo>
                                                        <a:pt x="38" y="142"/>
                                                      </a:moveTo>
                                                      <a:lnTo>
                                                        <a:pt x="44" y="112"/>
                                                      </a:lnTo>
                                                      <a:lnTo>
                                                        <a:pt x="0" y="0"/>
                                                      </a:lnTo>
                                                      <a:lnTo>
                                                        <a:pt x="21" y="0"/>
                                                      </a:lnTo>
                                                      <a:lnTo>
                                                        <a:pt x="71" y="143"/>
                                                      </a:lnTo>
                                                      <a:lnTo>
                                                        <a:pt x="38" y="142"/>
                                                      </a:lnTo>
                                                      <a:close/>
                                                    </a:path>
                                                  </a:pathLst>
                                                </a:custGeom>
                                                <a:gradFill rotWithShape="1">
                                                  <a:gsLst>
                                                    <a:gs pos="0">
                                                      <a:srgbClr val="333333">
                                                        <a:gamma/>
                                                        <a:shade val="46275"/>
                                                        <a:invGamma/>
                                                      </a:srgbClr>
                                                    </a:gs>
                                                    <a:gs pos="50000">
                                                      <a:srgbClr val="333333"/>
                                                    </a:gs>
                                                    <a:gs pos="100000">
                                                      <a:srgbClr val="333333">
                                                        <a:gamma/>
                                                        <a:shade val="46275"/>
                                                        <a:invGamma/>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56" name="Freeform 107"/>
                                                <p:cNvSpPr>
                                                  <a:spLocks/>
                                                </p:cNvSpPr>
                                                <p:nvPr/>
                                              </p:nvSpPr>
                                              <p:spPr bwMode="auto">
                                                <a:xfrm>
                                                  <a:off x="510" y="134"/>
                                                  <a:ext cx="227" cy="28"/>
                                                </a:xfrm>
                                                <a:custGeom>
                                                  <a:avLst/>
                                                  <a:gdLst>
                                                    <a:gd name="T0" fmla="*/ 0 w 227"/>
                                                    <a:gd name="T1" fmla="*/ 0 h 28"/>
                                                    <a:gd name="T2" fmla="*/ 209 w 227"/>
                                                    <a:gd name="T3" fmla="*/ 14 h 28"/>
                                                    <a:gd name="T4" fmla="*/ 227 w 227"/>
                                                    <a:gd name="T5" fmla="*/ 26 h 28"/>
                                                    <a:gd name="T6" fmla="*/ 170 w 227"/>
                                                    <a:gd name="T7" fmla="*/ 28 h 28"/>
                                                    <a:gd name="T8" fmla="*/ 152 w 227"/>
                                                    <a:gd name="T9" fmla="*/ 24 h 28"/>
                                                    <a:gd name="T10" fmla="*/ 3 w 227"/>
                                                    <a:gd name="T11" fmla="*/ 9 h 28"/>
                                                    <a:gd name="T12" fmla="*/ 0 w 227"/>
                                                    <a:gd name="T13" fmla="*/ 6 h 28"/>
                                                    <a:gd name="T14" fmla="*/ 0 w 227"/>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28">
                                                      <a:moveTo>
                                                        <a:pt x="0" y="0"/>
                                                      </a:moveTo>
                                                      <a:lnTo>
                                                        <a:pt x="209" y="14"/>
                                                      </a:lnTo>
                                                      <a:lnTo>
                                                        <a:pt x="227" y="26"/>
                                                      </a:lnTo>
                                                      <a:lnTo>
                                                        <a:pt x="170" y="28"/>
                                                      </a:lnTo>
                                                      <a:lnTo>
                                                        <a:pt x="152" y="24"/>
                                                      </a:lnTo>
                                                      <a:lnTo>
                                                        <a:pt x="3" y="9"/>
                                                      </a:lnTo>
                                                      <a:lnTo>
                                                        <a:pt x="0" y="6"/>
                                                      </a:lnTo>
                                                      <a:lnTo>
                                                        <a:pt x="0" y="0"/>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52" name="Group 108"/>
                                              <p:cNvGrpSpPr>
                                                <a:grpSpLocks/>
                                              </p:cNvGrpSpPr>
                                              <p:nvPr/>
                                            </p:nvGrpSpPr>
                                            <p:grpSpPr bwMode="auto">
                                              <a:xfrm>
                                                <a:off x="596" y="297"/>
                                                <a:ext cx="119" cy="34"/>
                                                <a:chOff x="596" y="297"/>
                                                <a:chExt cx="119" cy="34"/>
                                              </a:xfrm>
                                            </p:grpSpPr>
                                            <p:sp>
                                              <p:nvSpPr>
                                                <p:cNvPr id="353" name="Freeform 109"/>
                                                <p:cNvSpPr>
                                                  <a:spLocks/>
                                                </p:cNvSpPr>
                                                <p:nvPr/>
                                              </p:nvSpPr>
                                              <p:spPr bwMode="auto">
                                                <a:xfrm>
                                                  <a:off x="596" y="297"/>
                                                  <a:ext cx="119" cy="34"/>
                                                </a:xfrm>
                                                <a:custGeom>
                                                  <a:avLst/>
                                                  <a:gdLst>
                                                    <a:gd name="T0" fmla="*/ 113 w 119"/>
                                                    <a:gd name="T1" fmla="*/ 1 h 34"/>
                                                    <a:gd name="T2" fmla="*/ 78 w 119"/>
                                                    <a:gd name="T3" fmla="*/ 0 h 34"/>
                                                    <a:gd name="T4" fmla="*/ 75 w 119"/>
                                                    <a:gd name="T5" fmla="*/ 3 h 34"/>
                                                    <a:gd name="T6" fmla="*/ 21 w 119"/>
                                                    <a:gd name="T7" fmla="*/ 2 h 34"/>
                                                    <a:gd name="T8" fmla="*/ 0 w 119"/>
                                                    <a:gd name="T9" fmla="*/ 34 h 34"/>
                                                    <a:gd name="T10" fmla="*/ 119 w 119"/>
                                                    <a:gd name="T11" fmla="*/ 34 h 34"/>
                                                    <a:gd name="T12" fmla="*/ 113 w 119"/>
                                                    <a:gd name="T13" fmla="*/ 1 h 34"/>
                                                  </a:gdLst>
                                                  <a:ahLst/>
                                                  <a:cxnLst>
                                                    <a:cxn ang="0">
                                                      <a:pos x="T0" y="T1"/>
                                                    </a:cxn>
                                                    <a:cxn ang="0">
                                                      <a:pos x="T2" y="T3"/>
                                                    </a:cxn>
                                                    <a:cxn ang="0">
                                                      <a:pos x="T4" y="T5"/>
                                                    </a:cxn>
                                                    <a:cxn ang="0">
                                                      <a:pos x="T6" y="T7"/>
                                                    </a:cxn>
                                                    <a:cxn ang="0">
                                                      <a:pos x="T8" y="T9"/>
                                                    </a:cxn>
                                                    <a:cxn ang="0">
                                                      <a:pos x="T10" y="T11"/>
                                                    </a:cxn>
                                                    <a:cxn ang="0">
                                                      <a:pos x="T12" y="T13"/>
                                                    </a:cxn>
                                                  </a:cxnLst>
                                                  <a:rect l="0" t="0" r="r" b="b"/>
                                                  <a:pathLst>
                                                    <a:path w="119" h="34">
                                                      <a:moveTo>
                                                        <a:pt x="113" y="1"/>
                                                      </a:moveTo>
                                                      <a:lnTo>
                                                        <a:pt x="78" y="0"/>
                                                      </a:lnTo>
                                                      <a:lnTo>
                                                        <a:pt x="75" y="3"/>
                                                      </a:lnTo>
                                                      <a:lnTo>
                                                        <a:pt x="21" y="2"/>
                                                      </a:lnTo>
                                                      <a:lnTo>
                                                        <a:pt x="0" y="34"/>
                                                      </a:lnTo>
                                                      <a:lnTo>
                                                        <a:pt x="119" y="34"/>
                                                      </a:lnTo>
                                                      <a:lnTo>
                                                        <a:pt x="113" y="1"/>
                                                      </a:lnTo>
                                                      <a:close/>
                                                    </a:path>
                                                  </a:pathLst>
                                                </a:custGeom>
                                                <a:gradFill rotWithShape="1">
                                                  <a:gsLst>
                                                    <a:gs pos="0">
                                                      <a:srgbClr val="333333"/>
                                                    </a:gs>
                                                    <a:gs pos="100000">
                                                      <a:srgbClr val="333333">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54" name="Rectangle 110"/>
                                                <p:cNvSpPr>
                                                  <a:spLocks noChangeArrowheads="1"/>
                                                </p:cNvSpPr>
                                                <p:nvPr/>
                                              </p:nvSpPr>
                                              <p:spPr bwMode="auto">
                                                <a:xfrm>
                                                  <a:off x="660" y="316"/>
                                                  <a:ext cx="48" cy="12"/>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47" name="Freeform 111"/>
                                            <p:cNvSpPr>
                                              <a:spLocks/>
                                            </p:cNvSpPr>
                                            <p:nvPr/>
                                          </p:nvSpPr>
                                          <p:spPr bwMode="auto">
                                            <a:xfrm>
                                              <a:off x="595" y="331"/>
                                              <a:ext cx="124" cy="68"/>
                                            </a:xfrm>
                                            <a:custGeom>
                                              <a:avLst/>
                                              <a:gdLst>
                                                <a:gd name="T0" fmla="*/ 0 w 124"/>
                                                <a:gd name="T1" fmla="*/ 0 h 68"/>
                                                <a:gd name="T2" fmla="*/ 0 w 124"/>
                                                <a:gd name="T3" fmla="*/ 68 h 68"/>
                                                <a:gd name="T4" fmla="*/ 124 w 124"/>
                                                <a:gd name="T5" fmla="*/ 66 h 68"/>
                                                <a:gd name="T6" fmla="*/ 124 w 124"/>
                                                <a:gd name="T7" fmla="*/ 54 h 68"/>
                                                <a:gd name="T8" fmla="*/ 120 w 124"/>
                                                <a:gd name="T9" fmla="*/ 0 h 68"/>
                                                <a:gd name="T10" fmla="*/ 0 w 124"/>
                                                <a:gd name="T11" fmla="*/ 0 h 68"/>
                                              </a:gdLst>
                                              <a:ahLst/>
                                              <a:cxnLst>
                                                <a:cxn ang="0">
                                                  <a:pos x="T0" y="T1"/>
                                                </a:cxn>
                                                <a:cxn ang="0">
                                                  <a:pos x="T2" y="T3"/>
                                                </a:cxn>
                                                <a:cxn ang="0">
                                                  <a:pos x="T4" y="T5"/>
                                                </a:cxn>
                                                <a:cxn ang="0">
                                                  <a:pos x="T6" y="T7"/>
                                                </a:cxn>
                                                <a:cxn ang="0">
                                                  <a:pos x="T8" y="T9"/>
                                                </a:cxn>
                                                <a:cxn ang="0">
                                                  <a:pos x="T10" y="T11"/>
                                                </a:cxn>
                                              </a:cxnLst>
                                              <a:rect l="0" t="0" r="r" b="b"/>
                                              <a:pathLst>
                                                <a:path w="124" h="68">
                                                  <a:moveTo>
                                                    <a:pt x="0" y="0"/>
                                                  </a:moveTo>
                                                  <a:lnTo>
                                                    <a:pt x="0" y="68"/>
                                                  </a:lnTo>
                                                  <a:lnTo>
                                                    <a:pt x="124" y="66"/>
                                                  </a:lnTo>
                                                  <a:lnTo>
                                                    <a:pt x="124" y="54"/>
                                                  </a:lnTo>
                                                  <a:lnTo>
                                                    <a:pt x="120" y="0"/>
                                                  </a:lnTo>
                                                  <a:lnTo>
                                                    <a:pt x="0" y="0"/>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48" name="Group 112"/>
                                            <p:cNvGrpSpPr>
                                              <a:grpSpLocks/>
                                            </p:cNvGrpSpPr>
                                            <p:nvPr/>
                                          </p:nvGrpSpPr>
                                          <p:grpSpPr bwMode="auto">
                                            <a:xfrm>
                                              <a:off x="676" y="336"/>
                                              <a:ext cx="35" cy="20"/>
                                              <a:chOff x="676" y="336"/>
                                              <a:chExt cx="35" cy="20"/>
                                            </a:xfrm>
                                          </p:grpSpPr>
                                          <p:sp>
                                            <p:nvSpPr>
                                              <p:cNvPr id="349" name="Oval 113"/>
                                              <p:cNvSpPr>
                                                <a:spLocks noChangeArrowheads="1"/>
                                              </p:cNvSpPr>
                                              <p:nvPr/>
                                            </p:nvSpPr>
                                            <p:spPr bwMode="auto">
                                              <a:xfrm>
                                                <a:off x="692" y="336"/>
                                                <a:ext cx="19" cy="20"/>
                                              </a:xfrm>
                                              <a:prstGeom prst="ellipse">
                                                <a:avLst/>
                                              </a:prstGeom>
                                              <a:solidFill>
                                                <a:srgbClr val="3366FF"/>
                                              </a:solidFill>
                                              <a:ln w="9525"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50" name="Oval 114"/>
                                              <p:cNvSpPr>
                                                <a:spLocks noChangeArrowheads="1"/>
                                              </p:cNvSpPr>
                                              <p:nvPr/>
                                            </p:nvSpPr>
                                            <p:spPr bwMode="auto">
                                              <a:xfrm>
                                                <a:off x="676" y="342"/>
                                                <a:ext cx="11" cy="12"/>
                                              </a:xfrm>
                                              <a:prstGeom prst="ellipse">
                                                <a:avLst/>
                                              </a:prstGeom>
                                              <a:solidFill>
                                                <a:srgbClr val="008000"/>
                                              </a:solidFill>
                                              <a:ln w="9525"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45" name="Freeform 115"/>
                                          <p:cNvSpPr>
                                            <a:spLocks/>
                                          </p:cNvSpPr>
                                          <p:nvPr/>
                                        </p:nvSpPr>
                                        <p:spPr bwMode="auto">
                                          <a:xfrm>
                                            <a:off x="594" y="397"/>
                                            <a:ext cx="125" cy="15"/>
                                          </a:xfrm>
                                          <a:custGeom>
                                            <a:avLst/>
                                            <a:gdLst>
                                              <a:gd name="T0" fmla="*/ 125 w 125"/>
                                              <a:gd name="T1" fmla="*/ 0 h 15"/>
                                              <a:gd name="T2" fmla="*/ 123 w 125"/>
                                              <a:gd name="T3" fmla="*/ 11 h 15"/>
                                              <a:gd name="T4" fmla="*/ 113 w 125"/>
                                              <a:gd name="T5" fmla="*/ 9 h 15"/>
                                              <a:gd name="T6" fmla="*/ 0 w 125"/>
                                              <a:gd name="T7" fmla="*/ 15 h 15"/>
                                              <a:gd name="T8" fmla="*/ 0 w 125"/>
                                              <a:gd name="T9" fmla="*/ 1 h 15"/>
                                              <a:gd name="T10" fmla="*/ 125 w 125"/>
                                              <a:gd name="T11" fmla="*/ 0 h 15"/>
                                            </a:gdLst>
                                            <a:ahLst/>
                                            <a:cxnLst>
                                              <a:cxn ang="0">
                                                <a:pos x="T0" y="T1"/>
                                              </a:cxn>
                                              <a:cxn ang="0">
                                                <a:pos x="T2" y="T3"/>
                                              </a:cxn>
                                              <a:cxn ang="0">
                                                <a:pos x="T4" y="T5"/>
                                              </a:cxn>
                                              <a:cxn ang="0">
                                                <a:pos x="T6" y="T7"/>
                                              </a:cxn>
                                              <a:cxn ang="0">
                                                <a:pos x="T8" y="T9"/>
                                              </a:cxn>
                                              <a:cxn ang="0">
                                                <a:pos x="T10" y="T11"/>
                                              </a:cxn>
                                            </a:cxnLst>
                                            <a:rect l="0" t="0" r="r" b="b"/>
                                            <a:pathLst>
                                              <a:path w="125" h="15">
                                                <a:moveTo>
                                                  <a:pt x="125" y="0"/>
                                                </a:moveTo>
                                                <a:lnTo>
                                                  <a:pt x="123" y="11"/>
                                                </a:lnTo>
                                                <a:lnTo>
                                                  <a:pt x="113" y="9"/>
                                                </a:lnTo>
                                                <a:lnTo>
                                                  <a:pt x="0" y="15"/>
                                                </a:lnTo>
                                                <a:lnTo>
                                                  <a:pt x="0" y="1"/>
                                                </a:lnTo>
                                                <a:lnTo>
                                                  <a:pt x="125" y="0"/>
                                                </a:lnTo>
                                                <a:close/>
                                              </a:path>
                                            </a:pathLst>
                                          </a:custGeom>
                                          <a:gradFill rotWithShape="1">
                                            <a:gsLst>
                                              <a:gs pos="0">
                                                <a:srgbClr val="FFCC00">
                                                  <a:gamma/>
                                                  <a:shade val="46275"/>
                                                  <a:invGamma/>
                                                </a:srgbClr>
                                              </a:gs>
                                              <a:gs pos="5000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43" name="Freeform 116"/>
                                        <p:cNvSpPr>
                                          <a:spLocks/>
                                        </p:cNvSpPr>
                                        <p:nvPr/>
                                      </p:nvSpPr>
                                      <p:spPr bwMode="auto">
                                        <a:xfrm>
                                          <a:off x="537" y="383"/>
                                          <a:ext cx="58" cy="30"/>
                                        </a:xfrm>
                                        <a:custGeom>
                                          <a:avLst/>
                                          <a:gdLst>
                                            <a:gd name="T0" fmla="*/ 58 w 58"/>
                                            <a:gd name="T1" fmla="*/ 0 h 30"/>
                                            <a:gd name="T2" fmla="*/ 0 w 58"/>
                                            <a:gd name="T3" fmla="*/ 0 h 30"/>
                                            <a:gd name="T4" fmla="*/ 0 w 58"/>
                                            <a:gd name="T5" fmla="*/ 30 h 30"/>
                                            <a:gd name="T6" fmla="*/ 58 w 58"/>
                                            <a:gd name="T7" fmla="*/ 30 h 30"/>
                                            <a:gd name="T8" fmla="*/ 58 w 58"/>
                                            <a:gd name="T9" fmla="*/ 0 h 30"/>
                                          </a:gdLst>
                                          <a:ahLst/>
                                          <a:cxnLst>
                                            <a:cxn ang="0">
                                              <a:pos x="T0" y="T1"/>
                                            </a:cxn>
                                            <a:cxn ang="0">
                                              <a:pos x="T2" y="T3"/>
                                            </a:cxn>
                                            <a:cxn ang="0">
                                              <a:pos x="T4" y="T5"/>
                                            </a:cxn>
                                            <a:cxn ang="0">
                                              <a:pos x="T6" y="T7"/>
                                            </a:cxn>
                                            <a:cxn ang="0">
                                              <a:pos x="T8" y="T9"/>
                                            </a:cxn>
                                          </a:cxnLst>
                                          <a:rect l="0" t="0" r="r" b="b"/>
                                          <a:pathLst>
                                            <a:path w="58" h="30">
                                              <a:moveTo>
                                                <a:pt x="58" y="0"/>
                                              </a:moveTo>
                                              <a:lnTo>
                                                <a:pt x="0" y="0"/>
                                              </a:lnTo>
                                              <a:lnTo>
                                                <a:pt x="0" y="30"/>
                                              </a:lnTo>
                                              <a:lnTo>
                                                <a:pt x="58" y="30"/>
                                              </a:lnTo>
                                              <a:lnTo>
                                                <a:pt x="58" y="0"/>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40" name="Group 117"/>
                                    <p:cNvGrpSpPr>
                                      <a:grpSpLocks/>
                                    </p:cNvGrpSpPr>
                                    <p:nvPr/>
                                  </p:nvGrpSpPr>
                                  <p:grpSpPr bwMode="auto">
                                    <a:xfrm>
                                      <a:off x="114" y="398"/>
                                      <a:ext cx="203" cy="226"/>
                                      <a:chOff x="114" y="398"/>
                                      <a:chExt cx="203" cy="226"/>
                                    </a:xfrm>
                                  </p:grpSpPr>
                                  <p:sp>
                                    <p:nvSpPr>
                                      <p:cNvPr id="316" name="Freeform 118"/>
                                      <p:cNvSpPr>
                                        <a:spLocks/>
                                      </p:cNvSpPr>
                                      <p:nvPr/>
                                    </p:nvSpPr>
                                    <p:spPr bwMode="auto">
                                      <a:xfrm>
                                        <a:off x="177" y="447"/>
                                        <a:ext cx="28" cy="68"/>
                                      </a:xfrm>
                                      <a:custGeom>
                                        <a:avLst/>
                                        <a:gdLst>
                                          <a:gd name="T0" fmla="*/ 25 w 28"/>
                                          <a:gd name="T1" fmla="*/ 0 h 68"/>
                                          <a:gd name="T2" fmla="*/ 28 w 28"/>
                                          <a:gd name="T3" fmla="*/ 68 h 68"/>
                                          <a:gd name="T4" fmla="*/ 4 w 28"/>
                                          <a:gd name="T5" fmla="*/ 67 h 68"/>
                                          <a:gd name="T6" fmla="*/ 0 w 28"/>
                                          <a:gd name="T7" fmla="*/ 3 h 68"/>
                                          <a:gd name="T8" fmla="*/ 25 w 28"/>
                                          <a:gd name="T9" fmla="*/ 0 h 68"/>
                                        </a:gdLst>
                                        <a:ahLst/>
                                        <a:cxnLst>
                                          <a:cxn ang="0">
                                            <a:pos x="T0" y="T1"/>
                                          </a:cxn>
                                          <a:cxn ang="0">
                                            <a:pos x="T2" y="T3"/>
                                          </a:cxn>
                                          <a:cxn ang="0">
                                            <a:pos x="T4" y="T5"/>
                                          </a:cxn>
                                          <a:cxn ang="0">
                                            <a:pos x="T6" y="T7"/>
                                          </a:cxn>
                                          <a:cxn ang="0">
                                            <a:pos x="T8" y="T9"/>
                                          </a:cxn>
                                        </a:cxnLst>
                                        <a:rect l="0" t="0" r="r" b="b"/>
                                        <a:pathLst>
                                          <a:path w="28" h="68">
                                            <a:moveTo>
                                              <a:pt x="25" y="0"/>
                                            </a:moveTo>
                                            <a:lnTo>
                                              <a:pt x="28" y="68"/>
                                            </a:lnTo>
                                            <a:lnTo>
                                              <a:pt x="4" y="67"/>
                                            </a:lnTo>
                                            <a:lnTo>
                                              <a:pt x="0" y="3"/>
                                            </a:lnTo>
                                            <a:lnTo>
                                              <a:pt x="25" y="0"/>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17" name="Group 119"/>
                                      <p:cNvGrpSpPr>
                                        <a:grpSpLocks/>
                                      </p:cNvGrpSpPr>
                                      <p:nvPr/>
                                    </p:nvGrpSpPr>
                                    <p:grpSpPr bwMode="auto">
                                      <a:xfrm>
                                        <a:off x="114" y="398"/>
                                        <a:ext cx="203" cy="226"/>
                                        <a:chOff x="114" y="399"/>
                                        <a:chExt cx="203" cy="226"/>
                                      </a:xfrm>
                                    </p:grpSpPr>
                                    <p:grpSp>
                                      <p:nvGrpSpPr>
                                        <p:cNvPr id="318" name="Group 120"/>
                                        <p:cNvGrpSpPr>
                                          <a:grpSpLocks/>
                                        </p:cNvGrpSpPr>
                                        <p:nvPr/>
                                      </p:nvGrpSpPr>
                                      <p:grpSpPr bwMode="auto">
                                        <a:xfrm>
                                          <a:off x="114" y="399"/>
                                          <a:ext cx="198" cy="226"/>
                                          <a:chOff x="114" y="399"/>
                                          <a:chExt cx="198" cy="226"/>
                                        </a:xfrm>
                                      </p:grpSpPr>
                                      <p:sp>
                                        <p:nvSpPr>
                                          <p:cNvPr id="320" name="Freeform 121"/>
                                          <p:cNvSpPr>
                                            <a:spLocks/>
                                          </p:cNvSpPr>
                                          <p:nvPr/>
                                        </p:nvSpPr>
                                        <p:spPr bwMode="auto">
                                          <a:xfrm>
                                            <a:off x="196" y="412"/>
                                            <a:ext cx="47" cy="41"/>
                                          </a:xfrm>
                                          <a:custGeom>
                                            <a:avLst/>
                                            <a:gdLst>
                                              <a:gd name="T0" fmla="*/ 5 w 47"/>
                                              <a:gd name="T1" fmla="*/ 0 h 41"/>
                                              <a:gd name="T2" fmla="*/ 47 w 47"/>
                                              <a:gd name="T3" fmla="*/ 37 h 41"/>
                                              <a:gd name="T4" fmla="*/ 42 w 47"/>
                                              <a:gd name="T5" fmla="*/ 41 h 41"/>
                                              <a:gd name="T6" fmla="*/ 0 w 47"/>
                                              <a:gd name="T7" fmla="*/ 5 h 41"/>
                                              <a:gd name="T8" fmla="*/ 5 w 47"/>
                                              <a:gd name="T9" fmla="*/ 0 h 41"/>
                                            </a:gdLst>
                                            <a:ahLst/>
                                            <a:cxnLst>
                                              <a:cxn ang="0">
                                                <a:pos x="T0" y="T1"/>
                                              </a:cxn>
                                              <a:cxn ang="0">
                                                <a:pos x="T2" y="T3"/>
                                              </a:cxn>
                                              <a:cxn ang="0">
                                                <a:pos x="T4" y="T5"/>
                                              </a:cxn>
                                              <a:cxn ang="0">
                                                <a:pos x="T6" y="T7"/>
                                              </a:cxn>
                                              <a:cxn ang="0">
                                                <a:pos x="T8" y="T9"/>
                                              </a:cxn>
                                            </a:cxnLst>
                                            <a:rect l="0" t="0" r="r" b="b"/>
                                            <a:pathLst>
                                              <a:path w="47" h="41">
                                                <a:moveTo>
                                                  <a:pt x="5" y="0"/>
                                                </a:moveTo>
                                                <a:lnTo>
                                                  <a:pt x="47" y="37"/>
                                                </a:lnTo>
                                                <a:lnTo>
                                                  <a:pt x="42" y="41"/>
                                                </a:lnTo>
                                                <a:lnTo>
                                                  <a:pt x="0" y="5"/>
                                                </a:lnTo>
                                                <a:lnTo>
                                                  <a:pt x="5" y="0"/>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21" name="Group 122"/>
                                          <p:cNvGrpSpPr>
                                            <a:grpSpLocks/>
                                          </p:cNvGrpSpPr>
                                          <p:nvPr/>
                                        </p:nvGrpSpPr>
                                        <p:grpSpPr bwMode="auto">
                                          <a:xfrm>
                                            <a:off x="114" y="399"/>
                                            <a:ext cx="198" cy="226"/>
                                            <a:chOff x="114" y="399"/>
                                            <a:chExt cx="198" cy="226"/>
                                          </a:xfrm>
                                        </p:grpSpPr>
                                        <p:sp>
                                          <p:nvSpPr>
                                            <p:cNvPr id="322" name="Freeform 123"/>
                                            <p:cNvSpPr>
                                              <a:spLocks/>
                                            </p:cNvSpPr>
                                            <p:nvPr/>
                                          </p:nvSpPr>
                                          <p:spPr bwMode="auto">
                                            <a:xfrm>
                                              <a:off x="220" y="450"/>
                                              <a:ext cx="34" cy="61"/>
                                            </a:xfrm>
                                            <a:custGeom>
                                              <a:avLst/>
                                              <a:gdLst>
                                                <a:gd name="T0" fmla="*/ 4 w 34"/>
                                                <a:gd name="T1" fmla="*/ 8 h 61"/>
                                                <a:gd name="T2" fmla="*/ 22 w 34"/>
                                                <a:gd name="T3" fmla="*/ 0 h 61"/>
                                                <a:gd name="T4" fmla="*/ 34 w 34"/>
                                                <a:gd name="T5" fmla="*/ 12 h 61"/>
                                                <a:gd name="T6" fmla="*/ 33 w 34"/>
                                                <a:gd name="T7" fmla="*/ 24 h 61"/>
                                                <a:gd name="T8" fmla="*/ 33 w 34"/>
                                                <a:gd name="T9" fmla="*/ 52 h 61"/>
                                                <a:gd name="T10" fmla="*/ 23 w 34"/>
                                                <a:gd name="T11" fmla="*/ 61 h 61"/>
                                                <a:gd name="T12" fmla="*/ 0 w 34"/>
                                                <a:gd name="T13" fmla="*/ 16 h 61"/>
                                                <a:gd name="T14" fmla="*/ 4 w 34"/>
                                                <a:gd name="T15" fmla="*/ 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61">
                                                  <a:moveTo>
                                                    <a:pt x="4" y="8"/>
                                                  </a:moveTo>
                                                  <a:lnTo>
                                                    <a:pt x="22" y="0"/>
                                                  </a:lnTo>
                                                  <a:lnTo>
                                                    <a:pt x="34" y="12"/>
                                                  </a:lnTo>
                                                  <a:lnTo>
                                                    <a:pt x="33" y="24"/>
                                                  </a:lnTo>
                                                  <a:lnTo>
                                                    <a:pt x="33" y="52"/>
                                                  </a:lnTo>
                                                  <a:lnTo>
                                                    <a:pt x="23" y="61"/>
                                                  </a:lnTo>
                                                  <a:lnTo>
                                                    <a:pt x="0" y="16"/>
                                                  </a:lnTo>
                                                  <a:lnTo>
                                                    <a:pt x="4" y="8"/>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23" name="Group 124"/>
                                            <p:cNvGrpSpPr>
                                              <a:grpSpLocks/>
                                            </p:cNvGrpSpPr>
                                            <p:nvPr/>
                                          </p:nvGrpSpPr>
                                          <p:grpSpPr bwMode="auto">
                                            <a:xfrm>
                                              <a:off x="210" y="435"/>
                                              <a:ext cx="99" cy="114"/>
                                              <a:chOff x="210" y="435"/>
                                              <a:chExt cx="99" cy="114"/>
                                            </a:xfrm>
                                          </p:grpSpPr>
                                          <p:sp>
                                            <p:nvSpPr>
                                              <p:cNvPr id="338" name="Freeform 125"/>
                                              <p:cNvSpPr>
                                                <a:spLocks/>
                                              </p:cNvSpPr>
                                              <p:nvPr/>
                                            </p:nvSpPr>
                                            <p:spPr bwMode="auto">
                                              <a:xfrm>
                                                <a:off x="210" y="435"/>
                                                <a:ext cx="90" cy="84"/>
                                              </a:xfrm>
                                              <a:custGeom>
                                                <a:avLst/>
                                                <a:gdLst>
                                                  <a:gd name="T0" fmla="*/ 0 w 90"/>
                                                  <a:gd name="T1" fmla="*/ 0 h 84"/>
                                                  <a:gd name="T2" fmla="*/ 6 w 90"/>
                                                  <a:gd name="T3" fmla="*/ 66 h 84"/>
                                                  <a:gd name="T4" fmla="*/ 1 w 90"/>
                                                  <a:gd name="T5" fmla="*/ 83 h 84"/>
                                                  <a:gd name="T6" fmla="*/ 18 w 90"/>
                                                  <a:gd name="T7" fmla="*/ 84 h 84"/>
                                                  <a:gd name="T8" fmla="*/ 73 w 90"/>
                                                  <a:gd name="T9" fmla="*/ 73 h 84"/>
                                                  <a:gd name="T10" fmla="*/ 90 w 90"/>
                                                  <a:gd name="T11" fmla="*/ 70 h 84"/>
                                                  <a:gd name="T12" fmla="*/ 88 w 90"/>
                                                  <a:gd name="T13" fmla="*/ 63 h 84"/>
                                                  <a:gd name="T14" fmla="*/ 35 w 90"/>
                                                  <a:gd name="T15" fmla="*/ 70 h 84"/>
                                                  <a:gd name="T16" fmla="*/ 29 w 90"/>
                                                  <a:gd name="T17" fmla="*/ 66 h 84"/>
                                                  <a:gd name="T18" fmla="*/ 9 w 90"/>
                                                  <a:gd name="T19" fmla="*/ 7 h 84"/>
                                                  <a:gd name="T20" fmla="*/ 0 w 90"/>
                                                  <a:gd name="T2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4">
                                                    <a:moveTo>
                                                      <a:pt x="0" y="0"/>
                                                    </a:moveTo>
                                                    <a:lnTo>
                                                      <a:pt x="6" y="66"/>
                                                    </a:lnTo>
                                                    <a:lnTo>
                                                      <a:pt x="1" y="83"/>
                                                    </a:lnTo>
                                                    <a:lnTo>
                                                      <a:pt x="18" y="84"/>
                                                    </a:lnTo>
                                                    <a:lnTo>
                                                      <a:pt x="73" y="73"/>
                                                    </a:lnTo>
                                                    <a:lnTo>
                                                      <a:pt x="90" y="70"/>
                                                    </a:lnTo>
                                                    <a:lnTo>
                                                      <a:pt x="88" y="63"/>
                                                    </a:lnTo>
                                                    <a:lnTo>
                                                      <a:pt x="35" y="70"/>
                                                    </a:lnTo>
                                                    <a:lnTo>
                                                      <a:pt x="29" y="66"/>
                                                    </a:lnTo>
                                                    <a:lnTo>
                                                      <a:pt x="9" y="7"/>
                                                    </a:lnTo>
                                                    <a:lnTo>
                                                      <a:pt x="0" y="0"/>
                                                    </a:lnTo>
                                                    <a:close/>
                                                  </a:path>
                                                </a:pathLst>
                                              </a:custGeom>
                                              <a:gradFill rotWithShape="1">
                                                <a:gsLst>
                                                  <a:gs pos="0">
                                                    <a:srgbClr val="FFCC00">
                                                      <a:gamma/>
                                                      <a:shade val="46275"/>
                                                      <a:invGamma/>
                                                    </a:srgbClr>
                                                  </a:gs>
                                                  <a:gs pos="50000">
                                                    <a:srgbClr val="FFCC00"/>
                                                  </a:gs>
                                                  <a:gs pos="100000">
                                                    <a:srgbClr val="FFCC00">
                                                      <a:gamma/>
                                                      <a:shade val="46275"/>
                                                      <a:invGamma/>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39" name="Freeform 126"/>
                                              <p:cNvSpPr>
                                                <a:spLocks/>
                                              </p:cNvSpPr>
                                              <p:nvPr/>
                                            </p:nvSpPr>
                                            <p:spPr bwMode="auto">
                                              <a:xfrm>
                                                <a:off x="212" y="503"/>
                                                <a:ext cx="97" cy="46"/>
                                              </a:xfrm>
                                              <a:custGeom>
                                                <a:avLst/>
                                                <a:gdLst>
                                                  <a:gd name="T0" fmla="*/ 0 w 97"/>
                                                  <a:gd name="T1" fmla="*/ 15 h 46"/>
                                                  <a:gd name="T2" fmla="*/ 4 w 97"/>
                                                  <a:gd name="T3" fmla="*/ 44 h 46"/>
                                                  <a:gd name="T4" fmla="*/ 15 w 97"/>
                                                  <a:gd name="T5" fmla="*/ 46 h 46"/>
                                                  <a:gd name="T6" fmla="*/ 97 w 97"/>
                                                  <a:gd name="T7" fmla="*/ 30 h 46"/>
                                                  <a:gd name="T8" fmla="*/ 93 w 97"/>
                                                  <a:gd name="T9" fmla="*/ 0 h 46"/>
                                                  <a:gd name="T10" fmla="*/ 15 w 97"/>
                                                  <a:gd name="T11" fmla="*/ 16 h 46"/>
                                                  <a:gd name="T12" fmla="*/ 0 w 97"/>
                                                  <a:gd name="T13" fmla="*/ 15 h 46"/>
                                                </a:gdLst>
                                                <a:ahLst/>
                                                <a:cxnLst>
                                                  <a:cxn ang="0">
                                                    <a:pos x="T0" y="T1"/>
                                                  </a:cxn>
                                                  <a:cxn ang="0">
                                                    <a:pos x="T2" y="T3"/>
                                                  </a:cxn>
                                                  <a:cxn ang="0">
                                                    <a:pos x="T4" y="T5"/>
                                                  </a:cxn>
                                                  <a:cxn ang="0">
                                                    <a:pos x="T6" y="T7"/>
                                                  </a:cxn>
                                                  <a:cxn ang="0">
                                                    <a:pos x="T8" y="T9"/>
                                                  </a:cxn>
                                                  <a:cxn ang="0">
                                                    <a:pos x="T10" y="T11"/>
                                                  </a:cxn>
                                                  <a:cxn ang="0">
                                                    <a:pos x="T12" y="T13"/>
                                                  </a:cxn>
                                                </a:cxnLst>
                                                <a:rect l="0" t="0" r="r" b="b"/>
                                                <a:pathLst>
                                                  <a:path w="97" h="46">
                                                    <a:moveTo>
                                                      <a:pt x="0" y="15"/>
                                                    </a:moveTo>
                                                    <a:lnTo>
                                                      <a:pt x="4" y="44"/>
                                                    </a:lnTo>
                                                    <a:lnTo>
                                                      <a:pt x="15" y="46"/>
                                                    </a:lnTo>
                                                    <a:lnTo>
                                                      <a:pt x="97" y="30"/>
                                                    </a:lnTo>
                                                    <a:lnTo>
                                                      <a:pt x="93" y="0"/>
                                                    </a:lnTo>
                                                    <a:lnTo>
                                                      <a:pt x="15" y="16"/>
                                                    </a:lnTo>
                                                    <a:lnTo>
                                                      <a:pt x="0" y="15"/>
                                                    </a:lnTo>
                                                    <a:close/>
                                                  </a:path>
                                                </a:pathLst>
                                              </a:custGeom>
                                              <a:gradFill rotWithShape="1">
                                                <a:gsLst>
                                                  <a:gs pos="0">
                                                    <a:srgbClr val="FFCC00">
                                                      <a:gamma/>
                                                      <a:shade val="46275"/>
                                                      <a:invGamma/>
                                                    </a:srgbClr>
                                                  </a:gs>
                                                  <a:gs pos="100000">
                                                    <a:srgbClr val="FFCC00"/>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24" name="Group 127"/>
                                            <p:cNvGrpSpPr>
                                              <a:grpSpLocks/>
                                            </p:cNvGrpSpPr>
                                            <p:nvPr/>
                                          </p:nvGrpSpPr>
                                          <p:grpSpPr bwMode="auto">
                                            <a:xfrm>
                                              <a:off x="114" y="399"/>
                                              <a:ext cx="198" cy="226"/>
                                              <a:chOff x="114" y="399"/>
                                              <a:chExt cx="198" cy="226"/>
                                            </a:xfrm>
                                          </p:grpSpPr>
                                          <p:grpSp>
                                            <p:nvGrpSpPr>
                                              <p:cNvPr id="326" name="Group 128"/>
                                              <p:cNvGrpSpPr>
                                                <a:grpSpLocks/>
                                              </p:cNvGrpSpPr>
                                              <p:nvPr/>
                                            </p:nvGrpSpPr>
                                            <p:grpSpPr bwMode="auto">
                                              <a:xfrm>
                                                <a:off x="114" y="399"/>
                                                <a:ext cx="91" cy="226"/>
                                                <a:chOff x="114" y="399"/>
                                                <a:chExt cx="91" cy="226"/>
                                              </a:xfrm>
                                            </p:grpSpPr>
                                            <p:grpSp>
                                              <p:nvGrpSpPr>
                                                <p:cNvPr id="330" name="Group 129"/>
                                                <p:cNvGrpSpPr>
                                                  <a:grpSpLocks/>
                                                </p:cNvGrpSpPr>
                                                <p:nvPr/>
                                              </p:nvGrpSpPr>
                                              <p:grpSpPr bwMode="auto">
                                                <a:xfrm>
                                                  <a:off x="114" y="399"/>
                                                  <a:ext cx="91" cy="226"/>
                                                  <a:chOff x="114" y="399"/>
                                                  <a:chExt cx="91" cy="226"/>
                                                </a:xfrm>
                                              </p:grpSpPr>
                                              <p:sp>
                                                <p:nvSpPr>
                                                  <p:cNvPr id="332" name="Freeform 130"/>
                                                  <p:cNvSpPr>
                                                    <a:spLocks/>
                                                  </p:cNvSpPr>
                                                  <p:nvPr/>
                                                </p:nvSpPr>
                                                <p:spPr bwMode="auto">
                                                  <a:xfrm>
                                                    <a:off x="147" y="399"/>
                                                    <a:ext cx="58" cy="156"/>
                                                  </a:xfrm>
                                                  <a:custGeom>
                                                    <a:avLst/>
                                                    <a:gdLst>
                                                      <a:gd name="T0" fmla="*/ 0 w 58"/>
                                                      <a:gd name="T1" fmla="*/ 27 h 156"/>
                                                      <a:gd name="T2" fmla="*/ 8 w 58"/>
                                                      <a:gd name="T3" fmla="*/ 21 h 156"/>
                                                      <a:gd name="T4" fmla="*/ 48 w 58"/>
                                                      <a:gd name="T5" fmla="*/ 0 h 156"/>
                                                      <a:gd name="T6" fmla="*/ 58 w 58"/>
                                                      <a:gd name="T7" fmla="*/ 9 h 156"/>
                                                      <a:gd name="T8" fmla="*/ 17 w 58"/>
                                                      <a:gd name="T9" fmla="*/ 55 h 156"/>
                                                      <a:gd name="T10" fmla="*/ 24 w 58"/>
                                                      <a:gd name="T11" fmla="*/ 143 h 156"/>
                                                      <a:gd name="T12" fmla="*/ 18 w 58"/>
                                                      <a:gd name="T13" fmla="*/ 156 h 156"/>
                                                      <a:gd name="T14" fmla="*/ 0 w 58"/>
                                                      <a:gd name="T15" fmla="*/ 27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56">
                                                        <a:moveTo>
                                                          <a:pt x="0" y="27"/>
                                                        </a:moveTo>
                                                        <a:lnTo>
                                                          <a:pt x="8" y="21"/>
                                                        </a:lnTo>
                                                        <a:lnTo>
                                                          <a:pt x="48" y="0"/>
                                                        </a:lnTo>
                                                        <a:lnTo>
                                                          <a:pt x="58" y="9"/>
                                                        </a:lnTo>
                                                        <a:lnTo>
                                                          <a:pt x="17" y="55"/>
                                                        </a:lnTo>
                                                        <a:lnTo>
                                                          <a:pt x="24" y="143"/>
                                                        </a:lnTo>
                                                        <a:lnTo>
                                                          <a:pt x="18" y="156"/>
                                                        </a:lnTo>
                                                        <a:lnTo>
                                                          <a:pt x="0" y="27"/>
                                                        </a:lnTo>
                                                        <a:close/>
                                                      </a:path>
                                                    </a:pathLst>
                                                  </a:custGeom>
                                                  <a:gradFill rotWithShape="1">
                                                    <a:gsLst>
                                                      <a:gs pos="0">
                                                        <a:srgbClr val="FFCC00"/>
                                                      </a:gs>
                                                      <a:gs pos="50000">
                                                        <a:srgbClr val="FFCC00">
                                                          <a:gamma/>
                                                          <a:shade val="46275"/>
                                                          <a:invGamma/>
                                                        </a:srgbClr>
                                                      </a:gs>
                                                      <a:gs pos="100000">
                                                        <a:srgbClr val="FFCC00"/>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33" name="Group 131"/>
                                                  <p:cNvGrpSpPr>
                                                    <a:grpSpLocks/>
                                                  </p:cNvGrpSpPr>
                                                  <p:nvPr/>
                                                </p:nvGrpSpPr>
                                                <p:grpSpPr bwMode="auto">
                                                  <a:xfrm>
                                                    <a:off x="114" y="426"/>
                                                    <a:ext cx="58" cy="199"/>
                                                    <a:chOff x="114" y="426"/>
                                                    <a:chExt cx="58" cy="199"/>
                                                  </a:xfrm>
                                                </p:grpSpPr>
                                                <p:sp>
                                                  <p:nvSpPr>
                                                    <p:cNvPr id="334" name="Freeform 132"/>
                                                    <p:cNvSpPr>
                                                      <a:spLocks/>
                                                    </p:cNvSpPr>
                                                    <p:nvPr/>
                                                  </p:nvSpPr>
                                                  <p:spPr bwMode="auto">
                                                    <a:xfrm>
                                                      <a:off x="142" y="426"/>
                                                      <a:ext cx="15" cy="35"/>
                                                    </a:xfrm>
                                                    <a:custGeom>
                                                      <a:avLst/>
                                                      <a:gdLst>
                                                        <a:gd name="T0" fmla="*/ 0 w 15"/>
                                                        <a:gd name="T1" fmla="*/ 35 h 35"/>
                                                        <a:gd name="T2" fmla="*/ 5 w 15"/>
                                                        <a:gd name="T3" fmla="*/ 0 h 35"/>
                                                        <a:gd name="T4" fmla="*/ 15 w 15"/>
                                                        <a:gd name="T5" fmla="*/ 31 h 35"/>
                                                        <a:gd name="T6" fmla="*/ 0 w 15"/>
                                                        <a:gd name="T7" fmla="*/ 35 h 35"/>
                                                      </a:gdLst>
                                                      <a:ahLst/>
                                                      <a:cxnLst>
                                                        <a:cxn ang="0">
                                                          <a:pos x="T0" y="T1"/>
                                                        </a:cxn>
                                                        <a:cxn ang="0">
                                                          <a:pos x="T2" y="T3"/>
                                                        </a:cxn>
                                                        <a:cxn ang="0">
                                                          <a:pos x="T4" y="T5"/>
                                                        </a:cxn>
                                                        <a:cxn ang="0">
                                                          <a:pos x="T6" y="T7"/>
                                                        </a:cxn>
                                                      </a:cxnLst>
                                                      <a:rect l="0" t="0" r="r" b="b"/>
                                                      <a:pathLst>
                                                        <a:path w="15" h="35">
                                                          <a:moveTo>
                                                            <a:pt x="0" y="35"/>
                                                          </a:moveTo>
                                                          <a:lnTo>
                                                            <a:pt x="5" y="0"/>
                                                          </a:lnTo>
                                                          <a:lnTo>
                                                            <a:pt x="15" y="31"/>
                                                          </a:lnTo>
                                                          <a:lnTo>
                                                            <a:pt x="0" y="35"/>
                                                          </a:lnTo>
                                                          <a:close/>
                                                        </a:path>
                                                      </a:pathLst>
                                                    </a:custGeom>
                                                    <a:gradFill rotWithShape="1">
                                                      <a:gsLst>
                                                        <a:gs pos="0">
                                                          <a:srgbClr val="FFCC00"/>
                                                        </a:gs>
                                                        <a:gs pos="50000">
                                                          <a:srgbClr val="FFCC00">
                                                            <a:gamma/>
                                                            <a:shade val="46275"/>
                                                            <a:invGamma/>
                                                          </a:srgbClr>
                                                        </a:gs>
                                                        <a:gs pos="100000">
                                                          <a:srgbClr val="FFCC00"/>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35" name="Group 133"/>
                                                    <p:cNvGrpSpPr>
                                                      <a:grpSpLocks/>
                                                    </p:cNvGrpSpPr>
                                                    <p:nvPr/>
                                                  </p:nvGrpSpPr>
                                                  <p:grpSpPr bwMode="auto">
                                                    <a:xfrm>
                                                      <a:off x="114" y="456"/>
                                                      <a:ext cx="58" cy="169"/>
                                                      <a:chOff x="114" y="456"/>
                                                      <a:chExt cx="58" cy="169"/>
                                                    </a:xfrm>
                                                  </p:grpSpPr>
                                                  <p:sp>
                                                    <p:nvSpPr>
                                                      <p:cNvPr id="336" name="Freeform 134"/>
                                                      <p:cNvSpPr>
                                                        <a:spLocks/>
                                                      </p:cNvSpPr>
                                                      <p:nvPr/>
                                                    </p:nvSpPr>
                                                    <p:spPr bwMode="auto">
                                                      <a:xfrm>
                                                        <a:off x="124" y="456"/>
                                                        <a:ext cx="46" cy="138"/>
                                                      </a:xfrm>
                                                      <a:custGeom>
                                                        <a:avLst/>
                                                        <a:gdLst>
                                                          <a:gd name="T0" fmla="*/ 0 w 46"/>
                                                          <a:gd name="T1" fmla="*/ 11 h 138"/>
                                                          <a:gd name="T2" fmla="*/ 22 w 46"/>
                                                          <a:gd name="T3" fmla="*/ 42 h 138"/>
                                                          <a:gd name="T4" fmla="*/ 30 w 46"/>
                                                          <a:gd name="T5" fmla="*/ 68 h 138"/>
                                                          <a:gd name="T6" fmla="*/ 29 w 46"/>
                                                          <a:gd name="T7" fmla="*/ 106 h 138"/>
                                                          <a:gd name="T8" fmla="*/ 11 w 46"/>
                                                          <a:gd name="T9" fmla="*/ 138 h 138"/>
                                                          <a:gd name="T10" fmla="*/ 46 w 46"/>
                                                          <a:gd name="T11" fmla="*/ 130 h 138"/>
                                                          <a:gd name="T12" fmla="*/ 38 w 46"/>
                                                          <a:gd name="T13" fmla="*/ 5 h 138"/>
                                                          <a:gd name="T14" fmla="*/ 34 w 46"/>
                                                          <a:gd name="T15" fmla="*/ 0 h 138"/>
                                                          <a:gd name="T16" fmla="*/ 29 w 46"/>
                                                          <a:gd name="T17" fmla="*/ 0 h 138"/>
                                                          <a:gd name="T18" fmla="*/ 0 w 46"/>
                                                          <a:gd name="T19"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38">
                                                            <a:moveTo>
                                                              <a:pt x="0" y="11"/>
                                                            </a:moveTo>
                                                            <a:lnTo>
                                                              <a:pt x="22" y="42"/>
                                                            </a:lnTo>
                                                            <a:lnTo>
                                                              <a:pt x="30" y="68"/>
                                                            </a:lnTo>
                                                            <a:lnTo>
                                                              <a:pt x="29" y="106"/>
                                                            </a:lnTo>
                                                            <a:lnTo>
                                                              <a:pt x="11" y="138"/>
                                                            </a:lnTo>
                                                            <a:lnTo>
                                                              <a:pt x="46" y="130"/>
                                                            </a:lnTo>
                                                            <a:lnTo>
                                                              <a:pt x="38" y="5"/>
                                                            </a:lnTo>
                                                            <a:lnTo>
                                                              <a:pt x="34" y="0"/>
                                                            </a:lnTo>
                                                            <a:lnTo>
                                                              <a:pt x="29" y="0"/>
                                                            </a:lnTo>
                                                            <a:lnTo>
                                                              <a:pt x="0" y="11"/>
                                                            </a:lnTo>
                                                            <a:close/>
                                                          </a:path>
                                                        </a:pathLst>
                                                      </a:custGeom>
                                                      <a:gradFill rotWithShape="1">
                                                        <a:gsLst>
                                                          <a:gs pos="0">
                                                            <a:srgbClr val="FFCC00"/>
                                                          </a:gs>
                                                          <a:gs pos="50000">
                                                            <a:srgbClr val="FFCC00">
                                                              <a:gamma/>
                                                              <a:shade val="46275"/>
                                                              <a:invGamma/>
                                                            </a:srgbClr>
                                                          </a:gs>
                                                          <a:gs pos="100000">
                                                            <a:srgbClr val="FFCC00"/>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37" name="Freeform 135"/>
                                                      <p:cNvSpPr>
                                                        <a:spLocks/>
                                                      </p:cNvSpPr>
                                                      <p:nvPr/>
                                                    </p:nvSpPr>
                                                    <p:spPr bwMode="auto">
                                                      <a:xfrm>
                                                        <a:off x="114" y="586"/>
                                                        <a:ext cx="58" cy="39"/>
                                                      </a:xfrm>
                                                      <a:custGeom>
                                                        <a:avLst/>
                                                        <a:gdLst>
                                                          <a:gd name="T0" fmla="*/ 21 w 58"/>
                                                          <a:gd name="T1" fmla="*/ 8 h 39"/>
                                                          <a:gd name="T2" fmla="*/ 0 w 58"/>
                                                          <a:gd name="T3" fmla="*/ 39 h 39"/>
                                                          <a:gd name="T4" fmla="*/ 58 w 58"/>
                                                          <a:gd name="T5" fmla="*/ 11 h 39"/>
                                                          <a:gd name="T6" fmla="*/ 56 w 58"/>
                                                          <a:gd name="T7" fmla="*/ 0 h 39"/>
                                                          <a:gd name="T8" fmla="*/ 21 w 58"/>
                                                          <a:gd name="T9" fmla="*/ 8 h 39"/>
                                                        </a:gdLst>
                                                        <a:ahLst/>
                                                        <a:cxnLst>
                                                          <a:cxn ang="0">
                                                            <a:pos x="T0" y="T1"/>
                                                          </a:cxn>
                                                          <a:cxn ang="0">
                                                            <a:pos x="T2" y="T3"/>
                                                          </a:cxn>
                                                          <a:cxn ang="0">
                                                            <a:pos x="T4" y="T5"/>
                                                          </a:cxn>
                                                          <a:cxn ang="0">
                                                            <a:pos x="T6" y="T7"/>
                                                          </a:cxn>
                                                          <a:cxn ang="0">
                                                            <a:pos x="T8" y="T9"/>
                                                          </a:cxn>
                                                        </a:cxnLst>
                                                        <a:rect l="0" t="0" r="r" b="b"/>
                                                        <a:pathLst>
                                                          <a:path w="58" h="39">
                                                            <a:moveTo>
                                                              <a:pt x="21" y="8"/>
                                                            </a:moveTo>
                                                            <a:lnTo>
                                                              <a:pt x="0" y="39"/>
                                                            </a:lnTo>
                                                            <a:lnTo>
                                                              <a:pt x="58" y="11"/>
                                                            </a:lnTo>
                                                            <a:lnTo>
                                                              <a:pt x="56" y="0"/>
                                                            </a:lnTo>
                                                            <a:lnTo>
                                                              <a:pt x="21" y="8"/>
                                                            </a:lnTo>
                                                            <a:close/>
                                                          </a:path>
                                                        </a:pathLst>
                                                      </a:custGeom>
                                                      <a:solidFill>
                                                        <a:srgbClr val="80808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331" name="Freeform 136"/>
                                                <p:cNvSpPr>
                                                  <a:spLocks/>
                                                </p:cNvSpPr>
                                                <p:nvPr/>
                                              </p:nvSpPr>
                                              <p:spPr bwMode="auto">
                                                <a:xfrm>
                                                  <a:off x="163" y="445"/>
                                                  <a:ext cx="42" cy="93"/>
                                                </a:xfrm>
                                                <a:custGeom>
                                                  <a:avLst/>
                                                  <a:gdLst>
                                                    <a:gd name="T0" fmla="*/ 7 w 42"/>
                                                    <a:gd name="T1" fmla="*/ 3 h 93"/>
                                                    <a:gd name="T2" fmla="*/ 37 w 42"/>
                                                    <a:gd name="T3" fmla="*/ 0 h 93"/>
                                                    <a:gd name="T4" fmla="*/ 38 w 42"/>
                                                    <a:gd name="T5" fmla="*/ 4 h 93"/>
                                                    <a:gd name="T6" fmla="*/ 16 w 42"/>
                                                    <a:gd name="T7" fmla="*/ 7 h 93"/>
                                                    <a:gd name="T8" fmla="*/ 17 w 42"/>
                                                    <a:gd name="T9" fmla="*/ 19 h 93"/>
                                                    <a:gd name="T10" fmla="*/ 39 w 42"/>
                                                    <a:gd name="T11" fmla="*/ 17 h 93"/>
                                                    <a:gd name="T12" fmla="*/ 39 w 42"/>
                                                    <a:gd name="T13" fmla="*/ 21 h 93"/>
                                                    <a:gd name="T14" fmla="*/ 18 w 42"/>
                                                    <a:gd name="T15" fmla="*/ 23 h 93"/>
                                                    <a:gd name="T16" fmla="*/ 19 w 42"/>
                                                    <a:gd name="T17" fmla="*/ 34 h 93"/>
                                                    <a:gd name="T18" fmla="*/ 38 w 42"/>
                                                    <a:gd name="T19" fmla="*/ 32 h 93"/>
                                                    <a:gd name="T20" fmla="*/ 38 w 42"/>
                                                    <a:gd name="T21" fmla="*/ 36 h 93"/>
                                                    <a:gd name="T22" fmla="*/ 19 w 42"/>
                                                    <a:gd name="T23" fmla="*/ 38 h 93"/>
                                                    <a:gd name="T24" fmla="*/ 20 w 42"/>
                                                    <a:gd name="T25" fmla="*/ 51 h 93"/>
                                                    <a:gd name="T26" fmla="*/ 40 w 42"/>
                                                    <a:gd name="T27" fmla="*/ 49 h 93"/>
                                                    <a:gd name="T28" fmla="*/ 40 w 42"/>
                                                    <a:gd name="T29" fmla="*/ 53 h 93"/>
                                                    <a:gd name="T30" fmla="*/ 21 w 42"/>
                                                    <a:gd name="T31" fmla="*/ 55 h 93"/>
                                                    <a:gd name="T32" fmla="*/ 20 w 42"/>
                                                    <a:gd name="T33" fmla="*/ 66 h 93"/>
                                                    <a:gd name="T34" fmla="*/ 42 w 42"/>
                                                    <a:gd name="T35" fmla="*/ 66 h 93"/>
                                                    <a:gd name="T36" fmla="*/ 42 w 42"/>
                                                    <a:gd name="T37" fmla="*/ 71 h 93"/>
                                                    <a:gd name="T38" fmla="*/ 18 w 42"/>
                                                    <a:gd name="T39" fmla="*/ 73 h 93"/>
                                                    <a:gd name="T40" fmla="*/ 7 w 42"/>
                                                    <a:gd name="T41" fmla="*/ 93 h 93"/>
                                                    <a:gd name="T42" fmla="*/ 0 w 42"/>
                                                    <a:gd name="T43" fmla="*/ 9 h 93"/>
                                                    <a:gd name="T44" fmla="*/ 7 w 42"/>
                                                    <a:gd name="T45"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93">
                                                      <a:moveTo>
                                                        <a:pt x="7" y="3"/>
                                                      </a:moveTo>
                                                      <a:lnTo>
                                                        <a:pt x="37" y="0"/>
                                                      </a:lnTo>
                                                      <a:lnTo>
                                                        <a:pt x="38" y="4"/>
                                                      </a:lnTo>
                                                      <a:lnTo>
                                                        <a:pt x="16" y="7"/>
                                                      </a:lnTo>
                                                      <a:lnTo>
                                                        <a:pt x="17" y="19"/>
                                                      </a:lnTo>
                                                      <a:lnTo>
                                                        <a:pt x="39" y="17"/>
                                                      </a:lnTo>
                                                      <a:lnTo>
                                                        <a:pt x="39" y="21"/>
                                                      </a:lnTo>
                                                      <a:lnTo>
                                                        <a:pt x="18" y="23"/>
                                                      </a:lnTo>
                                                      <a:lnTo>
                                                        <a:pt x="19" y="34"/>
                                                      </a:lnTo>
                                                      <a:lnTo>
                                                        <a:pt x="38" y="32"/>
                                                      </a:lnTo>
                                                      <a:lnTo>
                                                        <a:pt x="38" y="36"/>
                                                      </a:lnTo>
                                                      <a:lnTo>
                                                        <a:pt x="19" y="38"/>
                                                      </a:lnTo>
                                                      <a:lnTo>
                                                        <a:pt x="20" y="51"/>
                                                      </a:lnTo>
                                                      <a:lnTo>
                                                        <a:pt x="40" y="49"/>
                                                      </a:lnTo>
                                                      <a:lnTo>
                                                        <a:pt x="40" y="53"/>
                                                      </a:lnTo>
                                                      <a:lnTo>
                                                        <a:pt x="21" y="55"/>
                                                      </a:lnTo>
                                                      <a:lnTo>
                                                        <a:pt x="20" y="66"/>
                                                      </a:lnTo>
                                                      <a:lnTo>
                                                        <a:pt x="42" y="66"/>
                                                      </a:lnTo>
                                                      <a:lnTo>
                                                        <a:pt x="42" y="71"/>
                                                      </a:lnTo>
                                                      <a:lnTo>
                                                        <a:pt x="18" y="73"/>
                                                      </a:lnTo>
                                                      <a:lnTo>
                                                        <a:pt x="7" y="93"/>
                                                      </a:lnTo>
                                                      <a:lnTo>
                                                        <a:pt x="0" y="9"/>
                                                      </a:lnTo>
                                                      <a:lnTo>
                                                        <a:pt x="7" y="3"/>
                                                      </a:lnTo>
                                                      <a:close/>
                                                    </a:path>
                                                  </a:pathLst>
                                                </a:custGeom>
                                                <a:gradFill rotWithShape="1">
                                                  <a:gsLst>
                                                    <a:gs pos="0">
                                                      <a:srgbClr val="FFCC00">
                                                        <a:gamma/>
                                                        <a:shade val="46275"/>
                                                        <a:invGamma/>
                                                      </a:srgbClr>
                                                    </a:gs>
                                                    <a:gs pos="50000">
                                                      <a:srgbClr val="FFCC00"/>
                                                    </a:gs>
                                                    <a:gs pos="100000">
                                                      <a:srgbClr val="FFCC00">
                                                        <a:gamma/>
                                                        <a:shade val="46275"/>
                                                        <a:invGamma/>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27" name="Rectangle 137"/>
                                              <p:cNvSpPr>
                                                <a:spLocks noChangeArrowheads="1"/>
                                              </p:cNvSpPr>
                                              <p:nvPr/>
                                            </p:nvSpPr>
                                            <p:spPr bwMode="auto">
                                              <a:xfrm>
                                                <a:off x="203" y="481"/>
                                                <a:ext cx="49" cy="6"/>
                                              </a:xfrm>
                                              <a:prstGeom prst="rect">
                                                <a:avLst/>
                                              </a:prstGeom>
                                              <a:gradFill rotWithShape="1">
                                                <a:gsLst>
                                                  <a:gs pos="0">
                                                    <a:srgbClr val="FFFFFF"/>
                                                  </a:gs>
                                                  <a:gs pos="100000">
                                                    <a:srgbClr val="FFFFFF">
                                                      <a:gamma/>
                                                      <a:shade val="46275"/>
                                                      <a:invGamma/>
                                                    </a:srgbClr>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28" name="Rectangle 138"/>
                                              <p:cNvSpPr>
                                                <a:spLocks noChangeArrowheads="1"/>
                                              </p:cNvSpPr>
                                              <p:nvPr/>
                                            </p:nvSpPr>
                                            <p:spPr bwMode="auto">
                                              <a:xfrm>
                                                <a:off x="252" y="478"/>
                                                <a:ext cx="60" cy="12"/>
                                              </a:xfrm>
                                              <a:prstGeom prst="rect">
                                                <a:avLst/>
                                              </a:prstGeom>
                                              <a:gradFill rotWithShape="1">
                                                <a:gsLst>
                                                  <a:gs pos="0">
                                                    <a:srgbClr val="FFCC00"/>
                                                  </a:gs>
                                                  <a:gs pos="100000">
                                                    <a:srgbClr val="FFCC00">
                                                      <a:gamma/>
                                                      <a:shade val="46275"/>
                                                      <a:invGamma/>
                                                    </a:srgbClr>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29" name="Rectangle 139"/>
                                              <p:cNvSpPr>
                                                <a:spLocks noChangeArrowheads="1"/>
                                              </p:cNvSpPr>
                                              <p:nvPr/>
                                            </p:nvSpPr>
                                            <p:spPr bwMode="auto">
                                              <a:xfrm>
                                                <a:off x="189" y="480"/>
                                                <a:ext cx="15" cy="8"/>
                                              </a:xfrm>
                                              <a:prstGeom prst="rect">
                                                <a:avLst/>
                                              </a:prstGeom>
                                              <a:solidFill>
                                                <a:srgbClr val="FFCC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25" name="Oval 140"/>
                                            <p:cNvSpPr>
                                              <a:spLocks noChangeArrowheads="1"/>
                                            </p:cNvSpPr>
                                            <p:nvPr/>
                                          </p:nvSpPr>
                                          <p:spPr bwMode="auto">
                                            <a:xfrm>
                                              <a:off x="239" y="449"/>
                                              <a:ext cx="16"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19" name="Rectangle 141"/>
                                        <p:cNvSpPr>
                                          <a:spLocks noChangeArrowheads="1"/>
                                        </p:cNvSpPr>
                                        <p:nvPr/>
                                      </p:nvSpPr>
                                      <p:spPr bwMode="auto">
                                        <a:xfrm>
                                          <a:off x="252" y="472"/>
                                          <a:ext cx="65" cy="8"/>
                                        </a:xfrm>
                                        <a:prstGeom prst="rect">
                                          <a:avLst/>
                                        </a:prstGeom>
                                        <a:gradFill rotWithShape="1">
                                          <a:gsLst>
                                            <a:gs pos="0">
                                              <a:srgbClr val="FFCC00">
                                                <a:gamma/>
                                                <a:shade val="46275"/>
                                                <a:invGamma/>
                                              </a:srgbClr>
                                            </a:gs>
                                            <a:gs pos="50000">
                                              <a:srgbClr val="FFCC00"/>
                                            </a:gs>
                                            <a:gs pos="100000">
                                              <a:srgbClr val="FFCC00">
                                                <a:gamma/>
                                                <a:shade val="46275"/>
                                                <a:invGamma/>
                                              </a:srgbClr>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41" name="Group 142"/>
                                    <p:cNvGrpSpPr>
                                      <a:grpSpLocks/>
                                    </p:cNvGrpSpPr>
                                    <p:nvPr/>
                                  </p:nvGrpSpPr>
                                  <p:grpSpPr bwMode="auto">
                                    <a:xfrm>
                                      <a:off x="277" y="425"/>
                                      <a:ext cx="513" cy="164"/>
                                      <a:chOff x="283" y="433"/>
                                      <a:chExt cx="513" cy="164"/>
                                    </a:xfrm>
                                  </p:grpSpPr>
                                  <p:sp>
                                    <p:nvSpPr>
                                      <p:cNvPr id="42" name="Freeform 143"/>
                                      <p:cNvSpPr>
                                        <a:spLocks/>
                                      </p:cNvSpPr>
                                      <p:nvPr/>
                                    </p:nvSpPr>
                                    <p:spPr bwMode="auto">
                                      <a:xfrm>
                                        <a:off x="303" y="456"/>
                                        <a:ext cx="470" cy="119"/>
                                      </a:xfrm>
                                      <a:custGeom>
                                        <a:avLst/>
                                        <a:gdLst>
                                          <a:gd name="T0" fmla="*/ 16 w 470"/>
                                          <a:gd name="T1" fmla="*/ 26 h 119"/>
                                          <a:gd name="T2" fmla="*/ 38 w 470"/>
                                          <a:gd name="T3" fmla="*/ 13 h 119"/>
                                          <a:gd name="T4" fmla="*/ 178 w 470"/>
                                          <a:gd name="T5" fmla="*/ 11 h 119"/>
                                          <a:gd name="T6" fmla="*/ 255 w 470"/>
                                          <a:gd name="T7" fmla="*/ 0 h 119"/>
                                          <a:gd name="T8" fmla="*/ 377 w 470"/>
                                          <a:gd name="T9" fmla="*/ 4 h 119"/>
                                          <a:gd name="T10" fmla="*/ 412 w 470"/>
                                          <a:gd name="T11" fmla="*/ 0 h 119"/>
                                          <a:gd name="T12" fmla="*/ 442 w 470"/>
                                          <a:gd name="T13" fmla="*/ 0 h 119"/>
                                          <a:gd name="T14" fmla="*/ 465 w 470"/>
                                          <a:gd name="T15" fmla="*/ 23 h 119"/>
                                          <a:gd name="T16" fmla="*/ 470 w 470"/>
                                          <a:gd name="T17" fmla="*/ 57 h 119"/>
                                          <a:gd name="T18" fmla="*/ 458 w 470"/>
                                          <a:gd name="T19" fmla="*/ 80 h 119"/>
                                          <a:gd name="T20" fmla="*/ 419 w 470"/>
                                          <a:gd name="T21" fmla="*/ 99 h 119"/>
                                          <a:gd name="T22" fmla="*/ 45 w 470"/>
                                          <a:gd name="T23" fmla="*/ 119 h 119"/>
                                          <a:gd name="T24" fmla="*/ 15 w 470"/>
                                          <a:gd name="T25" fmla="*/ 104 h 119"/>
                                          <a:gd name="T26" fmla="*/ 2 w 470"/>
                                          <a:gd name="T27" fmla="*/ 77 h 119"/>
                                          <a:gd name="T28" fmla="*/ 0 w 470"/>
                                          <a:gd name="T29" fmla="*/ 54 h 119"/>
                                          <a:gd name="T30" fmla="*/ 16 w 470"/>
                                          <a:gd name="T31" fmla="*/ 2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0" h="119">
                                            <a:moveTo>
                                              <a:pt x="16" y="26"/>
                                            </a:moveTo>
                                            <a:lnTo>
                                              <a:pt x="38" y="13"/>
                                            </a:lnTo>
                                            <a:lnTo>
                                              <a:pt x="178" y="11"/>
                                            </a:lnTo>
                                            <a:lnTo>
                                              <a:pt x="255" y="0"/>
                                            </a:lnTo>
                                            <a:lnTo>
                                              <a:pt x="377" y="4"/>
                                            </a:lnTo>
                                            <a:lnTo>
                                              <a:pt x="412" y="0"/>
                                            </a:lnTo>
                                            <a:lnTo>
                                              <a:pt x="442" y="0"/>
                                            </a:lnTo>
                                            <a:lnTo>
                                              <a:pt x="465" y="23"/>
                                            </a:lnTo>
                                            <a:lnTo>
                                              <a:pt x="470" y="57"/>
                                            </a:lnTo>
                                            <a:lnTo>
                                              <a:pt x="458" y="80"/>
                                            </a:lnTo>
                                            <a:lnTo>
                                              <a:pt x="419" y="99"/>
                                            </a:lnTo>
                                            <a:lnTo>
                                              <a:pt x="45" y="119"/>
                                            </a:lnTo>
                                            <a:lnTo>
                                              <a:pt x="15" y="104"/>
                                            </a:lnTo>
                                            <a:lnTo>
                                              <a:pt x="2" y="77"/>
                                            </a:lnTo>
                                            <a:lnTo>
                                              <a:pt x="0" y="54"/>
                                            </a:lnTo>
                                            <a:lnTo>
                                              <a:pt x="16" y="26"/>
                                            </a:lnTo>
                                            <a:close/>
                                          </a:path>
                                        </a:pathLst>
                                      </a:custGeom>
                                      <a:gradFill rotWithShape="1">
                                        <a:gsLst>
                                          <a:gs pos="0">
                                            <a:srgbClr val="808080"/>
                                          </a:gs>
                                          <a:gs pos="100000">
                                            <a:srgbClr val="80808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43" name="Group 144"/>
                                      <p:cNvGrpSpPr>
                                        <a:grpSpLocks/>
                                      </p:cNvGrpSpPr>
                                      <p:nvPr/>
                                    </p:nvGrpSpPr>
                                    <p:grpSpPr bwMode="auto">
                                      <a:xfrm>
                                        <a:off x="283" y="433"/>
                                        <a:ext cx="513" cy="164"/>
                                        <a:chOff x="283" y="433"/>
                                        <a:chExt cx="513" cy="164"/>
                                      </a:xfrm>
                                    </p:grpSpPr>
                                    <p:grpSp>
                                      <p:nvGrpSpPr>
                                        <p:cNvPr id="44" name="Group 145"/>
                                        <p:cNvGrpSpPr>
                                          <a:grpSpLocks/>
                                        </p:cNvGrpSpPr>
                                        <p:nvPr/>
                                      </p:nvGrpSpPr>
                                      <p:grpSpPr bwMode="auto">
                                        <a:xfrm>
                                          <a:off x="674" y="463"/>
                                          <a:ext cx="87" cy="78"/>
                                          <a:chOff x="674" y="463"/>
                                          <a:chExt cx="87" cy="78"/>
                                        </a:xfrm>
                                      </p:grpSpPr>
                                      <p:grpSp>
                                        <p:nvGrpSpPr>
                                          <p:cNvPr id="305" name="Group 146"/>
                                          <p:cNvGrpSpPr>
                                            <a:grpSpLocks/>
                                          </p:cNvGrpSpPr>
                                          <p:nvPr/>
                                        </p:nvGrpSpPr>
                                        <p:grpSpPr bwMode="auto">
                                          <a:xfrm>
                                            <a:off x="674" y="463"/>
                                            <a:ext cx="87" cy="77"/>
                                            <a:chOff x="674" y="463"/>
                                            <a:chExt cx="87" cy="77"/>
                                          </a:xfrm>
                                        </p:grpSpPr>
                                        <p:sp>
                                          <p:nvSpPr>
                                            <p:cNvPr id="312" name="Oval 147"/>
                                            <p:cNvSpPr>
                                              <a:spLocks noChangeArrowheads="1"/>
                                            </p:cNvSpPr>
                                            <p:nvPr/>
                                          </p:nvSpPr>
                                          <p:spPr bwMode="auto">
                                            <a:xfrm>
                                              <a:off x="674" y="463"/>
                                              <a:ext cx="87" cy="77"/>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13" name="Group 148"/>
                                            <p:cNvGrpSpPr>
                                              <a:grpSpLocks/>
                                            </p:cNvGrpSpPr>
                                            <p:nvPr/>
                                          </p:nvGrpSpPr>
                                          <p:grpSpPr bwMode="auto">
                                            <a:xfrm>
                                              <a:off x="694" y="477"/>
                                              <a:ext cx="46" cy="49"/>
                                              <a:chOff x="694" y="477"/>
                                              <a:chExt cx="46" cy="49"/>
                                            </a:xfrm>
                                          </p:grpSpPr>
                                          <p:sp>
                                            <p:nvSpPr>
                                              <p:cNvPr id="314" name="Oval 149"/>
                                              <p:cNvSpPr>
                                                <a:spLocks noChangeArrowheads="1"/>
                                              </p:cNvSpPr>
                                              <p:nvPr/>
                                            </p:nvSpPr>
                                            <p:spPr bwMode="auto">
                                              <a:xfrm>
                                                <a:off x="694" y="477"/>
                                                <a:ext cx="46" cy="49"/>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15" name="Oval 150"/>
                                              <p:cNvSpPr>
                                                <a:spLocks noChangeArrowheads="1"/>
                                              </p:cNvSpPr>
                                              <p:nvPr/>
                                            </p:nvSpPr>
                                            <p:spPr bwMode="auto">
                                              <a:xfrm>
                                                <a:off x="703" y="486"/>
                                                <a:ext cx="29" cy="30"/>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06" name="Oval 151"/>
                                          <p:cNvSpPr>
                                            <a:spLocks noChangeArrowheads="1"/>
                                          </p:cNvSpPr>
                                          <p:nvPr/>
                                        </p:nvSpPr>
                                        <p:spPr bwMode="auto">
                                          <a:xfrm>
                                            <a:off x="719" y="464"/>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07" name="Oval 152"/>
                                          <p:cNvSpPr>
                                            <a:spLocks noChangeArrowheads="1"/>
                                          </p:cNvSpPr>
                                          <p:nvPr/>
                                        </p:nvSpPr>
                                        <p:spPr bwMode="auto">
                                          <a:xfrm>
                                            <a:off x="685" y="472"/>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08" name="Oval 153"/>
                                          <p:cNvSpPr>
                                            <a:spLocks noChangeArrowheads="1"/>
                                          </p:cNvSpPr>
                                          <p:nvPr/>
                                        </p:nvSpPr>
                                        <p:spPr bwMode="auto">
                                          <a:xfrm>
                                            <a:off x="741" y="485"/>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09" name="Oval 154"/>
                                          <p:cNvSpPr>
                                            <a:spLocks noChangeArrowheads="1"/>
                                          </p:cNvSpPr>
                                          <p:nvPr/>
                                        </p:nvSpPr>
                                        <p:spPr bwMode="auto">
                                          <a:xfrm>
                                            <a:off x="734" y="514"/>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10" name="Oval 155"/>
                                          <p:cNvSpPr>
                                            <a:spLocks noChangeArrowheads="1"/>
                                          </p:cNvSpPr>
                                          <p:nvPr/>
                                        </p:nvSpPr>
                                        <p:spPr bwMode="auto">
                                          <a:xfrm>
                                            <a:off x="707" y="525"/>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11" name="Oval 156"/>
                                          <p:cNvSpPr>
                                            <a:spLocks noChangeArrowheads="1"/>
                                          </p:cNvSpPr>
                                          <p:nvPr/>
                                        </p:nvSpPr>
                                        <p:spPr bwMode="auto">
                                          <a:xfrm>
                                            <a:off x="680" y="508"/>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45" name="Group 157"/>
                                        <p:cNvGrpSpPr>
                                          <a:grpSpLocks/>
                                        </p:cNvGrpSpPr>
                                        <p:nvPr/>
                                      </p:nvGrpSpPr>
                                      <p:grpSpPr bwMode="auto">
                                        <a:xfrm>
                                          <a:off x="283" y="433"/>
                                          <a:ext cx="513" cy="164"/>
                                          <a:chOff x="283" y="433"/>
                                          <a:chExt cx="513" cy="164"/>
                                        </a:xfrm>
                                      </p:grpSpPr>
                                      <p:grpSp>
                                        <p:nvGrpSpPr>
                                          <p:cNvPr id="46" name="Group 158"/>
                                          <p:cNvGrpSpPr>
                                            <a:grpSpLocks/>
                                          </p:cNvGrpSpPr>
                                          <p:nvPr/>
                                        </p:nvGrpSpPr>
                                        <p:grpSpPr bwMode="auto">
                                          <a:xfrm>
                                            <a:off x="283" y="433"/>
                                            <a:ext cx="513" cy="164"/>
                                            <a:chOff x="284" y="434"/>
                                            <a:chExt cx="513" cy="164"/>
                                          </a:xfrm>
                                        </p:grpSpPr>
                                        <p:sp>
                                          <p:nvSpPr>
                                            <p:cNvPr id="80" name="Freeform 159"/>
                                            <p:cNvSpPr>
                                              <a:spLocks/>
                                            </p:cNvSpPr>
                                            <p:nvPr/>
                                          </p:nvSpPr>
                                          <p:spPr bwMode="auto">
                                            <a:xfrm>
                                              <a:off x="490" y="444"/>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60"/>
                                            <p:cNvSpPr>
                                              <a:spLocks/>
                                            </p:cNvSpPr>
                                            <p:nvPr/>
                                          </p:nvSpPr>
                                          <p:spPr bwMode="auto">
                                            <a:xfrm>
                                              <a:off x="515" y="439"/>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61"/>
                                            <p:cNvSpPr>
                                              <a:spLocks/>
                                            </p:cNvSpPr>
                                            <p:nvPr/>
                                          </p:nvSpPr>
                                          <p:spPr bwMode="auto">
                                            <a:xfrm rot="380412">
                                              <a:off x="543" y="43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162"/>
                                            <p:cNvSpPr>
                                              <a:spLocks/>
                                            </p:cNvSpPr>
                                            <p:nvPr/>
                                          </p:nvSpPr>
                                          <p:spPr bwMode="auto">
                                            <a:xfrm rot="1141235">
                                              <a:off x="570" y="439"/>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163"/>
                                            <p:cNvSpPr>
                                              <a:spLocks/>
                                            </p:cNvSpPr>
                                            <p:nvPr/>
                                          </p:nvSpPr>
                                          <p:spPr bwMode="auto">
                                            <a:xfrm rot="380412">
                                              <a:off x="593" y="439"/>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164"/>
                                            <p:cNvSpPr>
                                              <a:spLocks/>
                                            </p:cNvSpPr>
                                            <p:nvPr/>
                                          </p:nvSpPr>
                                          <p:spPr bwMode="auto">
                                            <a:xfrm rot="760823">
                                              <a:off x="619" y="440"/>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165"/>
                                            <p:cNvSpPr>
                                              <a:spLocks/>
                                            </p:cNvSpPr>
                                            <p:nvPr/>
                                          </p:nvSpPr>
                                          <p:spPr bwMode="auto">
                                            <a:xfrm rot="380412">
                                              <a:off x="644" y="441"/>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166"/>
                                            <p:cNvSpPr>
                                              <a:spLocks/>
                                            </p:cNvSpPr>
                                            <p:nvPr/>
                                          </p:nvSpPr>
                                          <p:spPr bwMode="auto">
                                            <a:xfrm rot="380412">
                                              <a:off x="669" y="440"/>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167"/>
                                            <p:cNvSpPr>
                                              <a:spLocks/>
                                            </p:cNvSpPr>
                                            <p:nvPr/>
                                          </p:nvSpPr>
                                          <p:spPr bwMode="auto">
                                            <a:xfrm>
                                              <a:off x="693" y="438"/>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168"/>
                                            <p:cNvSpPr>
                                              <a:spLocks/>
                                            </p:cNvSpPr>
                                            <p:nvPr/>
                                          </p:nvSpPr>
                                          <p:spPr bwMode="auto">
                                            <a:xfrm>
                                              <a:off x="718" y="434"/>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169"/>
                                            <p:cNvSpPr>
                                              <a:spLocks/>
                                            </p:cNvSpPr>
                                            <p:nvPr/>
                                          </p:nvSpPr>
                                          <p:spPr bwMode="auto">
                                            <a:xfrm rot="2816489">
                                              <a:off x="746" y="443"/>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170"/>
                                            <p:cNvSpPr>
                                              <a:spLocks/>
                                            </p:cNvSpPr>
                                            <p:nvPr/>
                                          </p:nvSpPr>
                                          <p:spPr bwMode="auto">
                                            <a:xfrm rot="3243990">
                                              <a:off x="765" y="460"/>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171"/>
                                            <p:cNvSpPr>
                                              <a:spLocks/>
                                            </p:cNvSpPr>
                                            <p:nvPr/>
                                          </p:nvSpPr>
                                          <p:spPr bwMode="auto">
                                            <a:xfrm rot="5400000">
                                              <a:off x="776" y="485"/>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172"/>
                                            <p:cNvSpPr>
                                              <a:spLocks/>
                                            </p:cNvSpPr>
                                            <p:nvPr/>
                                          </p:nvSpPr>
                                          <p:spPr bwMode="auto">
                                            <a:xfrm rot="6784224">
                                              <a:off x="773" y="512"/>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173"/>
                                            <p:cNvSpPr>
                                              <a:spLocks/>
                                            </p:cNvSpPr>
                                            <p:nvPr/>
                                          </p:nvSpPr>
                                          <p:spPr bwMode="auto">
                                            <a:xfrm rot="7699531">
                                              <a:off x="763" y="536"/>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174"/>
                                            <p:cNvSpPr>
                                              <a:spLocks/>
                                            </p:cNvSpPr>
                                            <p:nvPr/>
                                          </p:nvSpPr>
                                          <p:spPr bwMode="auto">
                                            <a:xfrm rot="9518947">
                                              <a:off x="742" y="554"/>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175"/>
                                            <p:cNvSpPr>
                                              <a:spLocks/>
                                            </p:cNvSpPr>
                                            <p:nvPr/>
                                          </p:nvSpPr>
                                          <p:spPr bwMode="auto">
                                            <a:xfrm rot="10800000">
                                              <a:off x="711" y="561"/>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97" name="Group 176"/>
                                            <p:cNvGrpSpPr>
                                              <a:grpSpLocks/>
                                            </p:cNvGrpSpPr>
                                            <p:nvPr/>
                                          </p:nvGrpSpPr>
                                          <p:grpSpPr bwMode="auto">
                                            <a:xfrm>
                                              <a:off x="464" y="447"/>
                                              <a:ext cx="27" cy="30"/>
                                              <a:chOff x="464" y="447"/>
                                              <a:chExt cx="27" cy="30"/>
                                            </a:xfrm>
                                          </p:grpSpPr>
                                          <p:sp>
                                            <p:nvSpPr>
                                              <p:cNvPr id="300" name="Freeform 177"/>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01" name="Group 178"/>
                                              <p:cNvGrpSpPr>
                                                <a:grpSpLocks/>
                                              </p:cNvGrpSpPr>
                                              <p:nvPr/>
                                            </p:nvGrpSpPr>
                                            <p:grpSpPr bwMode="auto">
                                              <a:xfrm rot="-354369">
                                                <a:off x="466" y="464"/>
                                                <a:ext cx="25" cy="13"/>
                                                <a:chOff x="504" y="739"/>
                                                <a:chExt cx="28" cy="16"/>
                                              </a:xfrm>
                                            </p:grpSpPr>
                                            <p:sp>
                                              <p:nvSpPr>
                                                <p:cNvPr id="302" name="Rectangle 17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Rectangle 18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04" name="Rectangle 18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98" name="Group 182"/>
                                            <p:cNvGrpSpPr>
                                              <a:grpSpLocks/>
                                            </p:cNvGrpSpPr>
                                            <p:nvPr/>
                                          </p:nvGrpSpPr>
                                          <p:grpSpPr bwMode="auto">
                                            <a:xfrm rot="-623483">
                                              <a:off x="492" y="460"/>
                                              <a:ext cx="25" cy="13"/>
                                              <a:chOff x="504" y="739"/>
                                              <a:chExt cx="28" cy="16"/>
                                            </a:xfrm>
                                          </p:grpSpPr>
                                          <p:sp>
                                            <p:nvSpPr>
                                              <p:cNvPr id="297" name="Rectangle 18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Rectangle 18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9" name="Rectangle 18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99" name="Group 186"/>
                                            <p:cNvGrpSpPr>
                                              <a:grpSpLocks/>
                                            </p:cNvGrpSpPr>
                                            <p:nvPr/>
                                          </p:nvGrpSpPr>
                                          <p:grpSpPr bwMode="auto">
                                            <a:xfrm rot="-623483">
                                              <a:off x="517" y="456"/>
                                              <a:ext cx="25" cy="13"/>
                                              <a:chOff x="504" y="739"/>
                                              <a:chExt cx="28" cy="16"/>
                                            </a:xfrm>
                                          </p:grpSpPr>
                                          <p:sp>
                                            <p:nvSpPr>
                                              <p:cNvPr id="294" name="Rectangle 18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5" name="Rectangle 18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6" name="Rectangle 18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0" name="Group 190"/>
                                            <p:cNvGrpSpPr>
                                              <a:grpSpLocks/>
                                            </p:cNvGrpSpPr>
                                            <p:nvPr/>
                                          </p:nvGrpSpPr>
                                          <p:grpSpPr bwMode="auto">
                                            <a:xfrm rot="-135677">
                                              <a:off x="542" y="454"/>
                                              <a:ext cx="25" cy="13"/>
                                              <a:chOff x="504" y="739"/>
                                              <a:chExt cx="28" cy="16"/>
                                            </a:xfrm>
                                          </p:grpSpPr>
                                          <p:sp>
                                            <p:nvSpPr>
                                              <p:cNvPr id="291" name="Rectangle 19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2" name="Rectangle 19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Rectangle 19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1" name="Group 194"/>
                                            <p:cNvGrpSpPr>
                                              <a:grpSpLocks/>
                                            </p:cNvGrpSpPr>
                                            <p:nvPr/>
                                          </p:nvGrpSpPr>
                                          <p:grpSpPr bwMode="auto">
                                            <a:xfrm rot="352128">
                                              <a:off x="565" y="450"/>
                                              <a:ext cx="32" cy="138"/>
                                              <a:chOff x="508" y="742"/>
                                              <a:chExt cx="36" cy="172"/>
                                            </a:xfrm>
                                          </p:grpSpPr>
                                          <p:sp>
                                            <p:nvSpPr>
                                              <p:cNvPr id="288" name="Rectangle 195"/>
                                              <p:cNvSpPr>
                                                <a:spLocks noChangeArrowheads="1"/>
                                              </p:cNvSpPr>
                                              <p:nvPr/>
                                            </p:nvSpPr>
                                            <p:spPr bwMode="auto">
                                              <a:xfrm>
                                                <a:off x="516" y="898"/>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9" name="Rectangle 19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0" name="Rectangle 19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2" name="Group 198"/>
                                            <p:cNvGrpSpPr>
                                              <a:grpSpLocks/>
                                            </p:cNvGrpSpPr>
                                            <p:nvPr/>
                                          </p:nvGrpSpPr>
                                          <p:grpSpPr bwMode="auto">
                                            <a:xfrm>
                                              <a:off x="594" y="456"/>
                                              <a:ext cx="25" cy="13"/>
                                              <a:chOff x="504" y="739"/>
                                              <a:chExt cx="28" cy="16"/>
                                            </a:xfrm>
                                          </p:grpSpPr>
                                          <p:sp>
                                            <p:nvSpPr>
                                              <p:cNvPr id="285" name="Rectangle 19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6" name="Rectangle 20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7" name="Rectangle 20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3" name="Group 202"/>
                                            <p:cNvGrpSpPr>
                                              <a:grpSpLocks/>
                                            </p:cNvGrpSpPr>
                                            <p:nvPr/>
                                          </p:nvGrpSpPr>
                                          <p:grpSpPr bwMode="auto">
                                            <a:xfrm rot="487806">
                                              <a:off x="620" y="456"/>
                                              <a:ext cx="24" cy="13"/>
                                              <a:chOff x="504" y="739"/>
                                              <a:chExt cx="28" cy="16"/>
                                            </a:xfrm>
                                          </p:grpSpPr>
                                          <p:sp>
                                            <p:nvSpPr>
                                              <p:cNvPr id="282" name="Rectangle 20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3" name="Rectangle 20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4" name="Rectangle 20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4" name="Group 206"/>
                                            <p:cNvGrpSpPr>
                                              <a:grpSpLocks/>
                                            </p:cNvGrpSpPr>
                                            <p:nvPr/>
                                          </p:nvGrpSpPr>
                                          <p:grpSpPr bwMode="auto">
                                            <a:xfrm>
                                              <a:off x="646" y="457"/>
                                              <a:ext cx="23" cy="13"/>
                                              <a:chOff x="504" y="739"/>
                                              <a:chExt cx="28" cy="16"/>
                                            </a:xfrm>
                                          </p:grpSpPr>
                                          <p:sp>
                                            <p:nvSpPr>
                                              <p:cNvPr id="279" name="Rectangle 20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0" name="Rectangle 20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1" name="Rectangle 20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5" name="Group 210"/>
                                            <p:cNvGrpSpPr>
                                              <a:grpSpLocks/>
                                            </p:cNvGrpSpPr>
                                            <p:nvPr/>
                                          </p:nvGrpSpPr>
                                          <p:grpSpPr bwMode="auto">
                                            <a:xfrm>
                                              <a:off x="670" y="456"/>
                                              <a:ext cx="23" cy="13"/>
                                              <a:chOff x="504" y="739"/>
                                              <a:chExt cx="28" cy="16"/>
                                            </a:xfrm>
                                          </p:grpSpPr>
                                          <p:sp>
                                            <p:nvSpPr>
                                              <p:cNvPr id="276" name="Rectangle 21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7" name="Rectangle 21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8" name="Rectangle 21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6" name="Group 214"/>
                                            <p:cNvGrpSpPr>
                                              <a:grpSpLocks/>
                                            </p:cNvGrpSpPr>
                                            <p:nvPr/>
                                          </p:nvGrpSpPr>
                                          <p:grpSpPr bwMode="auto">
                                            <a:xfrm rot="-468918">
                                              <a:off x="696" y="454"/>
                                              <a:ext cx="23" cy="13"/>
                                              <a:chOff x="504" y="739"/>
                                              <a:chExt cx="28" cy="16"/>
                                            </a:xfrm>
                                          </p:grpSpPr>
                                          <p:sp>
                                            <p:nvSpPr>
                                              <p:cNvPr id="273" name="Rectangle 21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4" name="Rectangle 21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5" name="Rectangle 21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7" name="Group 218"/>
                                            <p:cNvGrpSpPr>
                                              <a:grpSpLocks/>
                                            </p:cNvGrpSpPr>
                                            <p:nvPr/>
                                          </p:nvGrpSpPr>
                                          <p:grpSpPr bwMode="auto">
                                            <a:xfrm rot="-468918">
                                              <a:off x="721" y="450"/>
                                              <a:ext cx="23" cy="13"/>
                                              <a:chOff x="504" y="739"/>
                                              <a:chExt cx="28" cy="16"/>
                                            </a:xfrm>
                                          </p:grpSpPr>
                                          <p:sp>
                                            <p:nvSpPr>
                                              <p:cNvPr id="270" name="Rectangle 21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1" name="Rectangle 22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2" name="Rectangle 22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8" name="Group 222"/>
                                            <p:cNvGrpSpPr>
                                              <a:grpSpLocks/>
                                            </p:cNvGrpSpPr>
                                            <p:nvPr/>
                                          </p:nvGrpSpPr>
                                          <p:grpSpPr bwMode="auto">
                                            <a:xfrm rot="2160902">
                                              <a:off x="736" y="455"/>
                                              <a:ext cx="23" cy="13"/>
                                              <a:chOff x="504" y="739"/>
                                              <a:chExt cx="28" cy="16"/>
                                            </a:xfrm>
                                          </p:grpSpPr>
                                          <p:sp>
                                            <p:nvSpPr>
                                              <p:cNvPr id="267" name="Rectangle 22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8" name="Rectangle 22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9" name="Rectangle 22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9" name="Group 226"/>
                                            <p:cNvGrpSpPr>
                                              <a:grpSpLocks/>
                                            </p:cNvGrpSpPr>
                                            <p:nvPr/>
                                          </p:nvGrpSpPr>
                                          <p:grpSpPr bwMode="auto">
                                            <a:xfrm rot="2648708">
                                              <a:off x="753" y="470"/>
                                              <a:ext cx="23" cy="13"/>
                                              <a:chOff x="504" y="739"/>
                                              <a:chExt cx="28" cy="16"/>
                                            </a:xfrm>
                                          </p:grpSpPr>
                                          <p:sp>
                                            <p:nvSpPr>
                                              <p:cNvPr id="264" name="Rectangle 22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5" name="Rectangle 22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6" name="Rectangle 22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0" name="Group 230"/>
                                            <p:cNvGrpSpPr>
                                              <a:grpSpLocks/>
                                            </p:cNvGrpSpPr>
                                            <p:nvPr/>
                                          </p:nvGrpSpPr>
                                          <p:grpSpPr bwMode="auto">
                                            <a:xfrm rot="5228716">
                                              <a:off x="762" y="488"/>
                                              <a:ext cx="23" cy="13"/>
                                              <a:chOff x="504" y="739"/>
                                              <a:chExt cx="28" cy="16"/>
                                            </a:xfrm>
                                          </p:grpSpPr>
                                          <p:sp>
                                            <p:nvSpPr>
                                              <p:cNvPr id="261" name="Rectangle 23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2" name="Rectangle 23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3" name="Rectangle 23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1" name="Group 234"/>
                                            <p:cNvGrpSpPr>
                                              <a:grpSpLocks/>
                                            </p:cNvGrpSpPr>
                                            <p:nvPr/>
                                          </p:nvGrpSpPr>
                                          <p:grpSpPr bwMode="auto">
                                            <a:xfrm rot="6364195">
                                              <a:off x="760" y="509"/>
                                              <a:ext cx="23" cy="13"/>
                                              <a:chOff x="504" y="739"/>
                                              <a:chExt cx="28" cy="16"/>
                                            </a:xfrm>
                                          </p:grpSpPr>
                                          <p:sp>
                                            <p:nvSpPr>
                                              <p:cNvPr id="258" name="Rectangle 23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9" name="Rectangle 23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0" name="Rectangle 23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2" name="Group 238"/>
                                            <p:cNvGrpSpPr>
                                              <a:grpSpLocks/>
                                            </p:cNvGrpSpPr>
                                            <p:nvPr/>
                                          </p:nvGrpSpPr>
                                          <p:grpSpPr bwMode="auto">
                                            <a:xfrm rot="7499674">
                                              <a:off x="751" y="530"/>
                                              <a:ext cx="23" cy="13"/>
                                              <a:chOff x="504" y="739"/>
                                              <a:chExt cx="28" cy="16"/>
                                            </a:xfrm>
                                          </p:grpSpPr>
                                          <p:sp>
                                            <p:nvSpPr>
                                              <p:cNvPr id="255" name="Rectangle 23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6" name="Rectangle 24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7" name="Rectangle 24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3" name="Group 242"/>
                                            <p:cNvGrpSpPr>
                                              <a:grpSpLocks/>
                                            </p:cNvGrpSpPr>
                                            <p:nvPr/>
                                          </p:nvGrpSpPr>
                                          <p:grpSpPr bwMode="auto">
                                            <a:xfrm rot="8918615">
                                              <a:off x="735" y="543"/>
                                              <a:ext cx="23" cy="13"/>
                                              <a:chOff x="504" y="739"/>
                                              <a:chExt cx="28" cy="16"/>
                                            </a:xfrm>
                                          </p:grpSpPr>
                                          <p:sp>
                                            <p:nvSpPr>
                                              <p:cNvPr id="252" name="Rectangle 24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3" name="Rectangle 24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4" name="Rectangle 24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4" name="Group 246"/>
                                            <p:cNvGrpSpPr>
                                              <a:grpSpLocks/>
                                            </p:cNvGrpSpPr>
                                            <p:nvPr/>
                                          </p:nvGrpSpPr>
                                          <p:grpSpPr bwMode="auto">
                                            <a:xfrm rot="-468918">
                                              <a:off x="712" y="547"/>
                                              <a:ext cx="23" cy="13"/>
                                              <a:chOff x="504" y="739"/>
                                              <a:chExt cx="28" cy="16"/>
                                            </a:xfrm>
                                          </p:grpSpPr>
                                          <p:sp>
                                            <p:nvSpPr>
                                              <p:cNvPr id="249" name="Rectangle 24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0" name="Rectangle 24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1" name="Rectangle 24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5" name="Group 250"/>
                                            <p:cNvGrpSpPr>
                                              <a:grpSpLocks/>
                                            </p:cNvGrpSpPr>
                                            <p:nvPr/>
                                          </p:nvGrpSpPr>
                                          <p:grpSpPr bwMode="auto">
                                            <a:xfrm rot="457689">
                                              <a:off x="438" y="447"/>
                                              <a:ext cx="27" cy="30"/>
                                              <a:chOff x="464" y="447"/>
                                              <a:chExt cx="27" cy="30"/>
                                            </a:xfrm>
                                          </p:grpSpPr>
                                          <p:sp>
                                            <p:nvSpPr>
                                              <p:cNvPr id="244" name="Freeform 251"/>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45" name="Group 252"/>
                                              <p:cNvGrpSpPr>
                                                <a:grpSpLocks/>
                                              </p:cNvGrpSpPr>
                                              <p:nvPr/>
                                            </p:nvGrpSpPr>
                                            <p:grpSpPr bwMode="auto">
                                              <a:xfrm rot="-354369">
                                                <a:off x="466" y="464"/>
                                                <a:ext cx="25" cy="13"/>
                                                <a:chOff x="504" y="739"/>
                                                <a:chExt cx="28" cy="16"/>
                                              </a:xfrm>
                                            </p:grpSpPr>
                                            <p:sp>
                                              <p:nvSpPr>
                                                <p:cNvPr id="246" name="Rectangle 25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47" name="Rectangle 25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48" name="Rectangle 25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16" name="Group 256"/>
                                            <p:cNvGrpSpPr>
                                              <a:grpSpLocks/>
                                            </p:cNvGrpSpPr>
                                            <p:nvPr/>
                                          </p:nvGrpSpPr>
                                          <p:grpSpPr bwMode="auto">
                                            <a:xfrm rot="457689">
                                              <a:off x="409" y="447"/>
                                              <a:ext cx="27" cy="27"/>
                                              <a:chOff x="464" y="447"/>
                                              <a:chExt cx="27" cy="30"/>
                                            </a:xfrm>
                                          </p:grpSpPr>
                                          <p:sp>
                                            <p:nvSpPr>
                                              <p:cNvPr id="239" name="Freeform 257"/>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40" name="Group 258"/>
                                              <p:cNvGrpSpPr>
                                                <a:grpSpLocks/>
                                              </p:cNvGrpSpPr>
                                              <p:nvPr/>
                                            </p:nvGrpSpPr>
                                            <p:grpSpPr bwMode="auto">
                                              <a:xfrm rot="-354369">
                                                <a:off x="466" y="464"/>
                                                <a:ext cx="25" cy="13"/>
                                                <a:chOff x="504" y="739"/>
                                                <a:chExt cx="28" cy="16"/>
                                              </a:xfrm>
                                            </p:grpSpPr>
                                            <p:sp>
                                              <p:nvSpPr>
                                                <p:cNvPr id="241" name="Rectangle 25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42" name="Rectangle 26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43" name="Rectangle 26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17" name="Group 262"/>
                                            <p:cNvGrpSpPr>
                                              <a:grpSpLocks/>
                                            </p:cNvGrpSpPr>
                                            <p:nvPr/>
                                          </p:nvGrpSpPr>
                                          <p:grpSpPr bwMode="auto">
                                            <a:xfrm rot="457689">
                                              <a:off x="381" y="446"/>
                                              <a:ext cx="27" cy="27"/>
                                              <a:chOff x="464" y="447"/>
                                              <a:chExt cx="27" cy="30"/>
                                            </a:xfrm>
                                          </p:grpSpPr>
                                          <p:sp>
                                            <p:nvSpPr>
                                              <p:cNvPr id="234" name="Freeform 263"/>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35" name="Group 264"/>
                                              <p:cNvGrpSpPr>
                                                <a:grpSpLocks/>
                                              </p:cNvGrpSpPr>
                                              <p:nvPr/>
                                            </p:nvGrpSpPr>
                                            <p:grpSpPr bwMode="auto">
                                              <a:xfrm rot="-354369">
                                                <a:off x="466" y="464"/>
                                                <a:ext cx="25" cy="13"/>
                                                <a:chOff x="504" y="739"/>
                                                <a:chExt cx="28" cy="16"/>
                                              </a:xfrm>
                                            </p:grpSpPr>
                                            <p:sp>
                                              <p:nvSpPr>
                                                <p:cNvPr id="236" name="Rectangle 26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37" name="Rectangle 26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38" name="Rectangle 26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18" name="Group 268"/>
                                            <p:cNvGrpSpPr>
                                              <a:grpSpLocks/>
                                            </p:cNvGrpSpPr>
                                            <p:nvPr/>
                                          </p:nvGrpSpPr>
                                          <p:grpSpPr bwMode="auto">
                                            <a:xfrm rot="457689">
                                              <a:off x="354" y="446"/>
                                              <a:ext cx="27" cy="27"/>
                                              <a:chOff x="464" y="447"/>
                                              <a:chExt cx="27" cy="30"/>
                                            </a:xfrm>
                                          </p:grpSpPr>
                                          <p:sp>
                                            <p:nvSpPr>
                                              <p:cNvPr id="229" name="Freeform 269"/>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30" name="Group 270"/>
                                              <p:cNvGrpSpPr>
                                                <a:grpSpLocks/>
                                              </p:cNvGrpSpPr>
                                              <p:nvPr/>
                                            </p:nvGrpSpPr>
                                            <p:grpSpPr bwMode="auto">
                                              <a:xfrm rot="-354369">
                                                <a:off x="466" y="464"/>
                                                <a:ext cx="25" cy="13"/>
                                                <a:chOff x="504" y="739"/>
                                                <a:chExt cx="28" cy="16"/>
                                              </a:xfrm>
                                            </p:grpSpPr>
                                            <p:sp>
                                              <p:nvSpPr>
                                                <p:cNvPr id="231" name="Rectangle 27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32" name="Rectangle 27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33" name="Rectangle 27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19" name="Group 274"/>
                                            <p:cNvGrpSpPr>
                                              <a:grpSpLocks/>
                                            </p:cNvGrpSpPr>
                                            <p:nvPr/>
                                          </p:nvGrpSpPr>
                                          <p:grpSpPr bwMode="auto">
                                            <a:xfrm>
                                              <a:off x="284" y="452"/>
                                              <a:ext cx="426" cy="146"/>
                                              <a:chOff x="288" y="452"/>
                                              <a:chExt cx="426" cy="146"/>
                                            </a:xfrm>
                                          </p:grpSpPr>
                                          <p:sp>
                                            <p:nvSpPr>
                                              <p:cNvPr id="120" name="Freeform 275"/>
                                              <p:cNvSpPr>
                                                <a:spLocks/>
                                              </p:cNvSpPr>
                                              <p:nvPr/>
                                            </p:nvSpPr>
                                            <p:spPr bwMode="auto">
                                              <a:xfrm rot="11329222">
                                                <a:off x="689" y="563"/>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Freeform 276"/>
                                              <p:cNvSpPr>
                                                <a:spLocks/>
                                              </p:cNvSpPr>
                                              <p:nvPr/>
                                            </p:nvSpPr>
                                            <p:spPr bwMode="auto">
                                              <a:xfrm rot="11329222">
                                                <a:off x="657" y="56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22" name="Group 277"/>
                                              <p:cNvGrpSpPr>
                                                <a:grpSpLocks/>
                                              </p:cNvGrpSpPr>
                                              <p:nvPr/>
                                            </p:nvGrpSpPr>
                                            <p:grpSpPr bwMode="auto">
                                              <a:xfrm>
                                                <a:off x="691" y="550"/>
                                                <a:ext cx="23" cy="13"/>
                                                <a:chOff x="504" y="739"/>
                                                <a:chExt cx="28" cy="16"/>
                                              </a:xfrm>
                                            </p:grpSpPr>
                                            <p:sp>
                                              <p:nvSpPr>
                                                <p:cNvPr id="226" name="Rectangle 278"/>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Rectangle 279"/>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8" name="Rectangle 280"/>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23" name="Group 281"/>
                                              <p:cNvGrpSpPr>
                                                <a:grpSpLocks/>
                                              </p:cNvGrpSpPr>
                                              <p:nvPr/>
                                            </p:nvGrpSpPr>
                                            <p:grpSpPr bwMode="auto">
                                              <a:xfrm>
                                                <a:off x="660" y="554"/>
                                                <a:ext cx="23" cy="13"/>
                                                <a:chOff x="504" y="739"/>
                                                <a:chExt cx="28" cy="16"/>
                                              </a:xfrm>
                                            </p:grpSpPr>
                                            <p:sp>
                                              <p:nvSpPr>
                                                <p:cNvPr id="223" name="Rectangle 282"/>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4" name="Rectangle 283"/>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Rectangle 284"/>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4" name="Freeform 285"/>
                                              <p:cNvSpPr>
                                                <a:spLocks/>
                                              </p:cNvSpPr>
                                              <p:nvPr/>
                                            </p:nvSpPr>
                                            <p:spPr bwMode="auto">
                                              <a:xfrm rot="11329222">
                                                <a:off x="633" y="568"/>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25" name="Group 286"/>
                                              <p:cNvGrpSpPr>
                                                <a:grpSpLocks/>
                                              </p:cNvGrpSpPr>
                                              <p:nvPr/>
                                            </p:nvGrpSpPr>
                                            <p:grpSpPr bwMode="auto">
                                              <a:xfrm>
                                                <a:off x="633" y="556"/>
                                                <a:ext cx="23" cy="13"/>
                                                <a:chOff x="504" y="739"/>
                                                <a:chExt cx="28" cy="16"/>
                                              </a:xfrm>
                                            </p:grpSpPr>
                                            <p:sp>
                                              <p:nvSpPr>
                                                <p:cNvPr id="220" name="Rectangle 28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1" name="Rectangle 28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2" name="Rectangle 28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6" name="Freeform 290"/>
                                              <p:cNvSpPr>
                                                <a:spLocks/>
                                              </p:cNvSpPr>
                                              <p:nvPr/>
                                            </p:nvSpPr>
                                            <p:spPr bwMode="auto">
                                              <a:xfrm rot="11329222">
                                                <a:off x="607" y="569"/>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27" name="Group 291"/>
                                              <p:cNvGrpSpPr>
                                                <a:grpSpLocks/>
                                              </p:cNvGrpSpPr>
                                              <p:nvPr/>
                                            </p:nvGrpSpPr>
                                            <p:grpSpPr bwMode="auto">
                                              <a:xfrm>
                                                <a:off x="608" y="557"/>
                                                <a:ext cx="23" cy="13"/>
                                                <a:chOff x="504" y="739"/>
                                                <a:chExt cx="28" cy="16"/>
                                              </a:xfrm>
                                            </p:grpSpPr>
                                            <p:sp>
                                              <p:nvSpPr>
                                                <p:cNvPr id="217" name="Rectangle 292"/>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8" name="Rectangle 293"/>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9" name="Rectangle 294"/>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8" name="Freeform 295"/>
                                              <p:cNvSpPr>
                                                <a:spLocks/>
                                              </p:cNvSpPr>
                                              <p:nvPr/>
                                            </p:nvSpPr>
                                            <p:spPr bwMode="auto">
                                              <a:xfrm rot="11329222">
                                                <a:off x="579" y="571"/>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29" name="Group 296"/>
                                              <p:cNvGrpSpPr>
                                                <a:grpSpLocks/>
                                              </p:cNvGrpSpPr>
                                              <p:nvPr/>
                                            </p:nvGrpSpPr>
                                            <p:grpSpPr bwMode="auto">
                                              <a:xfrm>
                                                <a:off x="580" y="559"/>
                                                <a:ext cx="23" cy="13"/>
                                                <a:chOff x="504" y="739"/>
                                                <a:chExt cx="28" cy="16"/>
                                              </a:xfrm>
                                            </p:grpSpPr>
                                            <p:sp>
                                              <p:nvSpPr>
                                                <p:cNvPr id="214" name="Rectangle 29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5" name="Rectangle 29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6" name="Rectangle 29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30" name="Group 300"/>
                                              <p:cNvGrpSpPr>
                                                <a:grpSpLocks/>
                                              </p:cNvGrpSpPr>
                                              <p:nvPr/>
                                            </p:nvGrpSpPr>
                                            <p:grpSpPr bwMode="auto">
                                              <a:xfrm>
                                                <a:off x="288" y="452"/>
                                                <a:ext cx="291" cy="146"/>
                                                <a:chOff x="288" y="452"/>
                                                <a:chExt cx="291" cy="146"/>
                                              </a:xfrm>
                                            </p:grpSpPr>
                                            <p:sp>
                                              <p:nvSpPr>
                                                <p:cNvPr id="131" name="Freeform 301"/>
                                                <p:cNvSpPr>
                                                  <a:spLocks/>
                                                </p:cNvSpPr>
                                                <p:nvPr/>
                                              </p:nvSpPr>
                                              <p:spPr bwMode="auto">
                                                <a:xfrm rot="11329222">
                                                  <a:off x="527" y="574"/>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32" name="Group 302"/>
                                                <p:cNvGrpSpPr>
                                                  <a:grpSpLocks/>
                                                </p:cNvGrpSpPr>
                                                <p:nvPr/>
                                              </p:nvGrpSpPr>
                                              <p:grpSpPr bwMode="auto">
                                                <a:xfrm>
                                                  <a:off x="528" y="561"/>
                                                  <a:ext cx="23" cy="13"/>
                                                  <a:chOff x="504" y="739"/>
                                                  <a:chExt cx="28" cy="16"/>
                                                </a:xfrm>
                                              </p:grpSpPr>
                                              <p:sp>
                                                <p:nvSpPr>
                                                  <p:cNvPr id="211" name="Rectangle 30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2" name="Rectangle 30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3" name="Rectangle 30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33" name="Group 306"/>
                                                <p:cNvGrpSpPr>
                                                  <a:grpSpLocks/>
                                                </p:cNvGrpSpPr>
                                                <p:nvPr/>
                                              </p:nvGrpSpPr>
                                              <p:grpSpPr bwMode="auto">
                                                <a:xfrm rot="-1318578">
                                                  <a:off x="325" y="452"/>
                                                  <a:ext cx="27" cy="27"/>
                                                  <a:chOff x="464" y="447"/>
                                                  <a:chExt cx="27" cy="30"/>
                                                </a:xfrm>
                                              </p:grpSpPr>
                                              <p:sp>
                                                <p:nvSpPr>
                                                  <p:cNvPr id="206" name="Freeform 307"/>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07" name="Group 308"/>
                                                  <p:cNvGrpSpPr>
                                                    <a:grpSpLocks/>
                                                  </p:cNvGrpSpPr>
                                                  <p:nvPr/>
                                                </p:nvGrpSpPr>
                                                <p:grpSpPr bwMode="auto">
                                                  <a:xfrm rot="-354369">
                                                    <a:off x="466" y="464"/>
                                                    <a:ext cx="25" cy="13"/>
                                                    <a:chOff x="504" y="739"/>
                                                    <a:chExt cx="28" cy="16"/>
                                                  </a:xfrm>
                                                </p:grpSpPr>
                                                <p:sp>
                                                  <p:nvSpPr>
                                                    <p:cNvPr id="208" name="Rectangle 30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09" name="Rectangle 31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0" name="Rectangle 31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4" name="Group 312"/>
                                                <p:cNvGrpSpPr>
                                                  <a:grpSpLocks/>
                                                </p:cNvGrpSpPr>
                                                <p:nvPr/>
                                              </p:nvGrpSpPr>
                                              <p:grpSpPr bwMode="auto">
                                                <a:xfrm rot="-3094845">
                                                  <a:off x="300" y="472"/>
                                                  <a:ext cx="27" cy="27"/>
                                                  <a:chOff x="464" y="447"/>
                                                  <a:chExt cx="27" cy="30"/>
                                                </a:xfrm>
                                              </p:grpSpPr>
                                              <p:sp>
                                                <p:nvSpPr>
                                                  <p:cNvPr id="201" name="Freeform 313"/>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02" name="Group 314"/>
                                                  <p:cNvGrpSpPr>
                                                    <a:grpSpLocks/>
                                                  </p:cNvGrpSpPr>
                                                  <p:nvPr/>
                                                </p:nvGrpSpPr>
                                                <p:grpSpPr bwMode="auto">
                                                  <a:xfrm rot="-354369">
                                                    <a:off x="466" y="464"/>
                                                    <a:ext cx="25" cy="13"/>
                                                    <a:chOff x="504" y="739"/>
                                                    <a:chExt cx="28" cy="16"/>
                                                  </a:xfrm>
                                                </p:grpSpPr>
                                                <p:sp>
                                                  <p:nvSpPr>
                                                    <p:cNvPr id="203" name="Rectangle 31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04" name="Rectangle 31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05" name="Rectangle 31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5" name="Group 318"/>
                                                <p:cNvGrpSpPr>
                                                  <a:grpSpLocks/>
                                                </p:cNvGrpSpPr>
                                                <p:nvPr/>
                                              </p:nvGrpSpPr>
                                              <p:grpSpPr bwMode="auto">
                                                <a:xfrm rot="16848479">
                                                  <a:off x="288" y="501"/>
                                                  <a:ext cx="27" cy="27"/>
                                                  <a:chOff x="464" y="447"/>
                                                  <a:chExt cx="27" cy="30"/>
                                                </a:xfrm>
                                              </p:grpSpPr>
                                              <p:sp>
                                                <p:nvSpPr>
                                                  <p:cNvPr id="196" name="Freeform 319"/>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7" name="Group 320"/>
                                                  <p:cNvGrpSpPr>
                                                    <a:grpSpLocks/>
                                                  </p:cNvGrpSpPr>
                                                  <p:nvPr/>
                                                </p:nvGrpSpPr>
                                                <p:grpSpPr bwMode="auto">
                                                  <a:xfrm rot="-354369">
                                                    <a:off x="466" y="464"/>
                                                    <a:ext cx="25" cy="13"/>
                                                    <a:chOff x="504" y="739"/>
                                                    <a:chExt cx="28" cy="16"/>
                                                  </a:xfrm>
                                                </p:grpSpPr>
                                                <p:sp>
                                                  <p:nvSpPr>
                                                    <p:cNvPr id="198" name="Rectangle 32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99" name="Rectangle 32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00" name="Rectangle 32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6" name="Group 324"/>
                                                <p:cNvGrpSpPr>
                                                  <a:grpSpLocks/>
                                                </p:cNvGrpSpPr>
                                                <p:nvPr/>
                                              </p:nvGrpSpPr>
                                              <p:grpSpPr bwMode="auto">
                                                <a:xfrm rot="58356343">
                                                  <a:off x="293" y="532"/>
                                                  <a:ext cx="27" cy="27"/>
                                                  <a:chOff x="464" y="447"/>
                                                  <a:chExt cx="27" cy="30"/>
                                                </a:xfrm>
                                              </p:grpSpPr>
                                              <p:sp>
                                                <p:nvSpPr>
                                                  <p:cNvPr id="191" name="Freeform 325"/>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2" name="Group 326"/>
                                                  <p:cNvGrpSpPr>
                                                    <a:grpSpLocks/>
                                                  </p:cNvGrpSpPr>
                                                  <p:nvPr/>
                                                </p:nvGrpSpPr>
                                                <p:grpSpPr bwMode="auto">
                                                  <a:xfrm rot="-354369">
                                                    <a:off x="466" y="464"/>
                                                    <a:ext cx="25" cy="13"/>
                                                    <a:chOff x="504" y="739"/>
                                                    <a:chExt cx="28" cy="16"/>
                                                  </a:xfrm>
                                                </p:grpSpPr>
                                                <p:sp>
                                                  <p:nvSpPr>
                                                    <p:cNvPr id="193" name="Rectangle 32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94" name="Rectangle 32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95" name="Rectangle 32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7" name="Group 330"/>
                                                <p:cNvGrpSpPr>
                                                  <a:grpSpLocks/>
                                                </p:cNvGrpSpPr>
                                                <p:nvPr/>
                                              </p:nvGrpSpPr>
                                              <p:grpSpPr bwMode="auto">
                                                <a:xfrm rot="78754482">
                                                  <a:off x="309" y="557"/>
                                                  <a:ext cx="27" cy="27"/>
                                                  <a:chOff x="464" y="447"/>
                                                  <a:chExt cx="27" cy="30"/>
                                                </a:xfrm>
                                              </p:grpSpPr>
                                              <p:sp>
                                                <p:nvSpPr>
                                                  <p:cNvPr id="186" name="Freeform 331"/>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87" name="Group 332"/>
                                                  <p:cNvGrpSpPr>
                                                    <a:grpSpLocks/>
                                                  </p:cNvGrpSpPr>
                                                  <p:nvPr/>
                                                </p:nvGrpSpPr>
                                                <p:grpSpPr bwMode="auto">
                                                  <a:xfrm rot="-354369">
                                                    <a:off x="466" y="464"/>
                                                    <a:ext cx="25" cy="13"/>
                                                    <a:chOff x="504" y="739"/>
                                                    <a:chExt cx="28" cy="16"/>
                                                  </a:xfrm>
                                                </p:grpSpPr>
                                                <p:sp>
                                                  <p:nvSpPr>
                                                    <p:cNvPr id="188" name="Rectangle 33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89" name="Rectangle 33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90" name="Rectangle 33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8" name="Group 336"/>
                                                <p:cNvGrpSpPr>
                                                  <a:grpSpLocks/>
                                                </p:cNvGrpSpPr>
                                                <p:nvPr/>
                                              </p:nvGrpSpPr>
                                              <p:grpSpPr bwMode="auto">
                                                <a:xfrm rot="76789724">
                                                  <a:off x="337" y="569"/>
                                                  <a:ext cx="27" cy="27"/>
                                                  <a:chOff x="464" y="447"/>
                                                  <a:chExt cx="27" cy="30"/>
                                                </a:xfrm>
                                              </p:grpSpPr>
                                              <p:sp>
                                                <p:nvSpPr>
                                                  <p:cNvPr id="181" name="Freeform 337"/>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82" name="Group 338"/>
                                                  <p:cNvGrpSpPr>
                                                    <a:grpSpLocks/>
                                                  </p:cNvGrpSpPr>
                                                  <p:nvPr/>
                                                </p:nvGrpSpPr>
                                                <p:grpSpPr bwMode="auto">
                                                  <a:xfrm rot="-354369">
                                                    <a:off x="466" y="464"/>
                                                    <a:ext cx="25" cy="13"/>
                                                    <a:chOff x="504" y="739"/>
                                                    <a:chExt cx="28" cy="16"/>
                                                  </a:xfrm>
                                                </p:grpSpPr>
                                                <p:sp>
                                                  <p:nvSpPr>
                                                    <p:cNvPr id="183" name="Rectangle 33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84" name="Rectangle 34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85" name="Rectangle 34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9" name="Group 342"/>
                                                <p:cNvGrpSpPr>
                                                  <a:grpSpLocks/>
                                                </p:cNvGrpSpPr>
                                                <p:nvPr/>
                                              </p:nvGrpSpPr>
                                              <p:grpSpPr bwMode="auto">
                                                <a:xfrm rot="75915271">
                                                  <a:off x="367" y="571"/>
                                                  <a:ext cx="27" cy="27"/>
                                                  <a:chOff x="464" y="447"/>
                                                  <a:chExt cx="27" cy="30"/>
                                                </a:xfrm>
                                              </p:grpSpPr>
                                              <p:sp>
                                                <p:nvSpPr>
                                                  <p:cNvPr id="176" name="Freeform 343"/>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77" name="Group 344"/>
                                                  <p:cNvGrpSpPr>
                                                    <a:grpSpLocks/>
                                                  </p:cNvGrpSpPr>
                                                  <p:nvPr/>
                                                </p:nvGrpSpPr>
                                                <p:grpSpPr bwMode="auto">
                                                  <a:xfrm rot="-354369">
                                                    <a:off x="466" y="464"/>
                                                    <a:ext cx="25" cy="13"/>
                                                    <a:chOff x="504" y="739"/>
                                                    <a:chExt cx="28" cy="16"/>
                                                  </a:xfrm>
                                                </p:grpSpPr>
                                                <p:sp>
                                                  <p:nvSpPr>
                                                    <p:cNvPr id="178" name="Rectangle 34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79" name="Rectangle 34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80" name="Rectangle 34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0" name="Group 348"/>
                                                <p:cNvGrpSpPr>
                                                  <a:grpSpLocks/>
                                                </p:cNvGrpSpPr>
                                                <p:nvPr/>
                                              </p:nvGrpSpPr>
                                              <p:grpSpPr bwMode="auto">
                                                <a:xfrm rot="75915271">
                                                  <a:off x="394" y="570"/>
                                                  <a:ext cx="27" cy="27"/>
                                                  <a:chOff x="464" y="447"/>
                                                  <a:chExt cx="27" cy="30"/>
                                                </a:xfrm>
                                              </p:grpSpPr>
                                              <p:sp>
                                                <p:nvSpPr>
                                                  <p:cNvPr id="171" name="Freeform 349"/>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72" name="Group 350"/>
                                                  <p:cNvGrpSpPr>
                                                    <a:grpSpLocks/>
                                                  </p:cNvGrpSpPr>
                                                  <p:nvPr/>
                                                </p:nvGrpSpPr>
                                                <p:grpSpPr bwMode="auto">
                                                  <a:xfrm rot="-354369">
                                                    <a:off x="466" y="464"/>
                                                    <a:ext cx="25" cy="13"/>
                                                    <a:chOff x="504" y="739"/>
                                                    <a:chExt cx="28" cy="16"/>
                                                  </a:xfrm>
                                                </p:grpSpPr>
                                                <p:sp>
                                                  <p:nvSpPr>
                                                    <p:cNvPr id="173" name="Rectangle 35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Rectangle 35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75" name="Rectangle 35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1" name="Group 354"/>
                                                <p:cNvGrpSpPr>
                                                  <a:grpSpLocks/>
                                                </p:cNvGrpSpPr>
                                                <p:nvPr/>
                                              </p:nvGrpSpPr>
                                              <p:grpSpPr bwMode="auto">
                                                <a:xfrm rot="75915271">
                                                  <a:off x="421" y="568"/>
                                                  <a:ext cx="27" cy="27"/>
                                                  <a:chOff x="464" y="447"/>
                                                  <a:chExt cx="27" cy="30"/>
                                                </a:xfrm>
                                              </p:grpSpPr>
                                              <p:sp>
                                                <p:nvSpPr>
                                                  <p:cNvPr id="166" name="Freeform 355"/>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67" name="Group 356"/>
                                                  <p:cNvGrpSpPr>
                                                    <a:grpSpLocks/>
                                                  </p:cNvGrpSpPr>
                                                  <p:nvPr/>
                                                </p:nvGrpSpPr>
                                                <p:grpSpPr bwMode="auto">
                                                  <a:xfrm rot="-354369">
                                                    <a:off x="466" y="464"/>
                                                    <a:ext cx="25" cy="13"/>
                                                    <a:chOff x="504" y="739"/>
                                                    <a:chExt cx="28" cy="16"/>
                                                  </a:xfrm>
                                                </p:grpSpPr>
                                                <p:sp>
                                                  <p:nvSpPr>
                                                    <p:cNvPr id="168" name="Rectangle 35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Rectangle 35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70" name="Rectangle 35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2" name="Group 360"/>
                                                <p:cNvGrpSpPr>
                                                  <a:grpSpLocks/>
                                                </p:cNvGrpSpPr>
                                                <p:nvPr/>
                                              </p:nvGrpSpPr>
                                              <p:grpSpPr bwMode="auto">
                                                <a:xfrm rot="75915271">
                                                  <a:off x="448" y="568"/>
                                                  <a:ext cx="27" cy="27"/>
                                                  <a:chOff x="464" y="447"/>
                                                  <a:chExt cx="27" cy="30"/>
                                                </a:xfrm>
                                              </p:grpSpPr>
                                              <p:sp>
                                                <p:nvSpPr>
                                                  <p:cNvPr id="161" name="Freeform 361"/>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62" name="Group 362"/>
                                                  <p:cNvGrpSpPr>
                                                    <a:grpSpLocks/>
                                                  </p:cNvGrpSpPr>
                                                  <p:nvPr/>
                                                </p:nvGrpSpPr>
                                                <p:grpSpPr bwMode="auto">
                                                  <a:xfrm rot="-354369">
                                                    <a:off x="466" y="464"/>
                                                    <a:ext cx="25" cy="13"/>
                                                    <a:chOff x="504" y="739"/>
                                                    <a:chExt cx="28" cy="16"/>
                                                  </a:xfrm>
                                                </p:grpSpPr>
                                                <p:sp>
                                                  <p:nvSpPr>
                                                    <p:cNvPr id="163" name="Rectangle 36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64" name="Rectangle 36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65" name="Rectangle 36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3" name="Group 366"/>
                                                <p:cNvGrpSpPr>
                                                  <a:grpSpLocks/>
                                                </p:cNvGrpSpPr>
                                                <p:nvPr/>
                                              </p:nvGrpSpPr>
                                              <p:grpSpPr bwMode="auto">
                                                <a:xfrm rot="75915271">
                                                  <a:off x="475" y="566"/>
                                                  <a:ext cx="27" cy="27"/>
                                                  <a:chOff x="464" y="447"/>
                                                  <a:chExt cx="27" cy="30"/>
                                                </a:xfrm>
                                              </p:grpSpPr>
                                              <p:sp>
                                                <p:nvSpPr>
                                                  <p:cNvPr id="156" name="Freeform 367"/>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57" name="Group 368"/>
                                                  <p:cNvGrpSpPr>
                                                    <a:grpSpLocks/>
                                                  </p:cNvGrpSpPr>
                                                  <p:nvPr/>
                                                </p:nvGrpSpPr>
                                                <p:grpSpPr bwMode="auto">
                                                  <a:xfrm rot="-354369">
                                                    <a:off x="466" y="464"/>
                                                    <a:ext cx="25" cy="13"/>
                                                    <a:chOff x="504" y="739"/>
                                                    <a:chExt cx="28" cy="16"/>
                                                  </a:xfrm>
                                                </p:grpSpPr>
                                                <p:sp>
                                                  <p:nvSpPr>
                                                    <p:cNvPr id="158" name="Rectangle 36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Rectangle 37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Rectangle 37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4" name="Group 372"/>
                                                <p:cNvGrpSpPr>
                                                  <a:grpSpLocks/>
                                                </p:cNvGrpSpPr>
                                                <p:nvPr/>
                                              </p:nvGrpSpPr>
                                              <p:grpSpPr bwMode="auto">
                                                <a:xfrm rot="75915271">
                                                  <a:off x="501" y="564"/>
                                                  <a:ext cx="27" cy="27"/>
                                                  <a:chOff x="464" y="447"/>
                                                  <a:chExt cx="27" cy="30"/>
                                                </a:xfrm>
                                              </p:grpSpPr>
                                              <p:sp>
                                                <p:nvSpPr>
                                                  <p:cNvPr id="151" name="Freeform 373"/>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52" name="Group 374"/>
                                                  <p:cNvGrpSpPr>
                                                    <a:grpSpLocks/>
                                                  </p:cNvGrpSpPr>
                                                  <p:nvPr/>
                                                </p:nvGrpSpPr>
                                                <p:grpSpPr bwMode="auto">
                                                  <a:xfrm rot="-354369">
                                                    <a:off x="466" y="464"/>
                                                    <a:ext cx="25" cy="13"/>
                                                    <a:chOff x="504" y="739"/>
                                                    <a:chExt cx="28" cy="16"/>
                                                  </a:xfrm>
                                                </p:grpSpPr>
                                                <p:sp>
                                                  <p:nvSpPr>
                                                    <p:cNvPr id="153" name="Rectangle 37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Rectangle 37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Rectangle 37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5" name="Group 378"/>
                                                <p:cNvGrpSpPr>
                                                  <a:grpSpLocks/>
                                                </p:cNvGrpSpPr>
                                                <p:nvPr/>
                                              </p:nvGrpSpPr>
                                              <p:grpSpPr bwMode="auto">
                                                <a:xfrm rot="75915271">
                                                  <a:off x="552" y="562"/>
                                                  <a:ext cx="27" cy="27"/>
                                                  <a:chOff x="464" y="447"/>
                                                  <a:chExt cx="27" cy="30"/>
                                                </a:xfrm>
                                              </p:grpSpPr>
                                              <p:sp>
                                                <p:nvSpPr>
                                                  <p:cNvPr id="146" name="Freeform 379"/>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47" name="Group 380"/>
                                                  <p:cNvGrpSpPr>
                                                    <a:grpSpLocks/>
                                                  </p:cNvGrpSpPr>
                                                  <p:nvPr/>
                                                </p:nvGrpSpPr>
                                                <p:grpSpPr bwMode="auto">
                                                  <a:xfrm rot="-354369">
                                                    <a:off x="466" y="464"/>
                                                    <a:ext cx="25" cy="13"/>
                                                    <a:chOff x="504" y="739"/>
                                                    <a:chExt cx="28" cy="16"/>
                                                  </a:xfrm>
                                                </p:grpSpPr>
                                                <p:sp>
                                                  <p:nvSpPr>
                                                    <p:cNvPr id="148" name="Rectangle 38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Rectangle 38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Rectangle 38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grpSp>
                                      </p:grpSp>
                                      <p:grpSp>
                                        <p:nvGrpSpPr>
                                          <p:cNvPr id="47" name="Group 384"/>
                                          <p:cNvGrpSpPr>
                                            <a:grpSpLocks/>
                                          </p:cNvGrpSpPr>
                                          <p:nvPr/>
                                        </p:nvGrpSpPr>
                                        <p:grpSpPr bwMode="auto">
                                          <a:xfrm>
                                            <a:off x="318" y="459"/>
                                            <a:ext cx="375" cy="107"/>
                                            <a:chOff x="318" y="459"/>
                                            <a:chExt cx="375" cy="107"/>
                                          </a:xfrm>
                                        </p:grpSpPr>
                                        <p:grpSp>
                                          <p:nvGrpSpPr>
                                            <p:cNvPr id="48" name="Group 385"/>
                                            <p:cNvGrpSpPr>
                                              <a:grpSpLocks/>
                                            </p:cNvGrpSpPr>
                                            <p:nvPr/>
                                          </p:nvGrpSpPr>
                                          <p:grpSpPr bwMode="auto">
                                            <a:xfrm>
                                              <a:off x="318" y="459"/>
                                              <a:ext cx="375" cy="107"/>
                                              <a:chOff x="318" y="458"/>
                                              <a:chExt cx="375" cy="107"/>
                                            </a:xfrm>
                                          </p:grpSpPr>
                                          <p:grpSp>
                                            <p:nvGrpSpPr>
                                              <p:cNvPr id="50" name="Group 386"/>
                                              <p:cNvGrpSpPr>
                                                <a:grpSpLocks/>
                                              </p:cNvGrpSpPr>
                                              <p:nvPr/>
                                            </p:nvGrpSpPr>
                                            <p:grpSpPr bwMode="auto">
                                              <a:xfrm>
                                                <a:off x="609" y="533"/>
                                                <a:ext cx="23" cy="21"/>
                                                <a:chOff x="612" y="547"/>
                                                <a:chExt cx="23" cy="21"/>
                                              </a:xfrm>
                                            </p:grpSpPr>
                                            <p:sp>
                                              <p:nvSpPr>
                                                <p:cNvPr id="78" name="Oval 387"/>
                                                <p:cNvSpPr>
                                                  <a:spLocks noChangeArrowheads="1"/>
                                                </p:cNvSpPr>
                                                <p:nvPr/>
                                              </p:nvSpPr>
                                              <p:spPr bwMode="auto">
                                                <a:xfrm>
                                                  <a:off x="612" y="547"/>
                                                  <a:ext cx="23" cy="2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388"/>
                                                <p:cNvSpPr>
                                                  <a:spLocks noChangeArrowheads="1"/>
                                                </p:cNvSpPr>
                                                <p:nvPr/>
                                              </p:nvSpPr>
                                              <p:spPr bwMode="auto">
                                                <a:xfrm>
                                                  <a:off x="615" y="550"/>
                                                  <a:ext cx="17" cy="15"/>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1" name="Group 389"/>
                                              <p:cNvGrpSpPr>
                                                <a:grpSpLocks/>
                                              </p:cNvGrpSpPr>
                                              <p:nvPr/>
                                            </p:nvGrpSpPr>
                                            <p:grpSpPr bwMode="auto">
                                              <a:xfrm>
                                                <a:off x="531" y="538"/>
                                                <a:ext cx="23" cy="21"/>
                                                <a:chOff x="612" y="547"/>
                                                <a:chExt cx="23" cy="21"/>
                                              </a:xfrm>
                                            </p:grpSpPr>
                                            <p:sp>
                                              <p:nvSpPr>
                                                <p:cNvPr id="76" name="Oval 390"/>
                                                <p:cNvSpPr>
                                                  <a:spLocks noChangeArrowheads="1"/>
                                                </p:cNvSpPr>
                                                <p:nvPr/>
                                              </p:nvSpPr>
                                              <p:spPr bwMode="auto">
                                                <a:xfrm>
                                                  <a:off x="612" y="547"/>
                                                  <a:ext cx="23" cy="2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Oval 391"/>
                                                <p:cNvSpPr>
                                                  <a:spLocks noChangeArrowheads="1"/>
                                                </p:cNvSpPr>
                                                <p:nvPr/>
                                              </p:nvSpPr>
                                              <p:spPr bwMode="auto">
                                                <a:xfrm>
                                                  <a:off x="615" y="550"/>
                                                  <a:ext cx="17" cy="15"/>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2" name="Group 392"/>
                                              <p:cNvGrpSpPr>
                                                <a:grpSpLocks/>
                                              </p:cNvGrpSpPr>
                                              <p:nvPr/>
                                            </p:nvGrpSpPr>
                                            <p:grpSpPr bwMode="auto">
                                              <a:xfrm>
                                                <a:off x="489" y="541"/>
                                                <a:ext cx="23" cy="21"/>
                                                <a:chOff x="612" y="547"/>
                                                <a:chExt cx="23" cy="21"/>
                                              </a:xfrm>
                                            </p:grpSpPr>
                                            <p:sp>
                                              <p:nvSpPr>
                                                <p:cNvPr id="74" name="Oval 393"/>
                                                <p:cNvSpPr>
                                                  <a:spLocks noChangeArrowheads="1"/>
                                                </p:cNvSpPr>
                                                <p:nvPr/>
                                              </p:nvSpPr>
                                              <p:spPr bwMode="auto">
                                                <a:xfrm>
                                                  <a:off x="612" y="547"/>
                                                  <a:ext cx="23" cy="2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Oval 394"/>
                                                <p:cNvSpPr>
                                                  <a:spLocks noChangeArrowheads="1"/>
                                                </p:cNvSpPr>
                                                <p:nvPr/>
                                              </p:nvSpPr>
                                              <p:spPr bwMode="auto">
                                                <a:xfrm>
                                                  <a:off x="615" y="550"/>
                                                  <a:ext cx="17" cy="15"/>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3" name="Group 395"/>
                                              <p:cNvGrpSpPr>
                                                <a:grpSpLocks/>
                                              </p:cNvGrpSpPr>
                                              <p:nvPr/>
                                            </p:nvGrpSpPr>
                                            <p:grpSpPr bwMode="auto">
                                              <a:xfrm>
                                                <a:off x="443" y="544"/>
                                                <a:ext cx="23" cy="21"/>
                                                <a:chOff x="612" y="547"/>
                                                <a:chExt cx="23" cy="21"/>
                                              </a:xfrm>
                                            </p:grpSpPr>
                                            <p:sp>
                                              <p:nvSpPr>
                                                <p:cNvPr id="72" name="Oval 396"/>
                                                <p:cNvSpPr>
                                                  <a:spLocks noChangeArrowheads="1"/>
                                                </p:cNvSpPr>
                                                <p:nvPr/>
                                              </p:nvSpPr>
                                              <p:spPr bwMode="auto">
                                                <a:xfrm>
                                                  <a:off x="612" y="547"/>
                                                  <a:ext cx="23" cy="2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Oval 397"/>
                                                <p:cNvSpPr>
                                                  <a:spLocks noChangeArrowheads="1"/>
                                                </p:cNvSpPr>
                                                <p:nvPr/>
                                              </p:nvSpPr>
                                              <p:spPr bwMode="auto">
                                                <a:xfrm>
                                                  <a:off x="615" y="550"/>
                                                  <a:ext cx="17" cy="15"/>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4" name="Group 398"/>
                                              <p:cNvGrpSpPr>
                                                <a:grpSpLocks/>
                                              </p:cNvGrpSpPr>
                                              <p:nvPr/>
                                            </p:nvGrpSpPr>
                                            <p:grpSpPr bwMode="auto">
                                              <a:xfrm>
                                                <a:off x="568" y="536"/>
                                                <a:ext cx="23" cy="21"/>
                                                <a:chOff x="612" y="547"/>
                                                <a:chExt cx="23" cy="21"/>
                                              </a:xfrm>
                                            </p:grpSpPr>
                                            <p:sp>
                                              <p:nvSpPr>
                                                <p:cNvPr id="70" name="Oval 399"/>
                                                <p:cNvSpPr>
                                                  <a:spLocks noChangeArrowheads="1"/>
                                                </p:cNvSpPr>
                                                <p:nvPr/>
                                              </p:nvSpPr>
                                              <p:spPr bwMode="auto">
                                                <a:xfrm>
                                                  <a:off x="612" y="547"/>
                                                  <a:ext cx="23" cy="2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Oval 400"/>
                                                <p:cNvSpPr>
                                                  <a:spLocks noChangeArrowheads="1"/>
                                                </p:cNvSpPr>
                                                <p:nvPr/>
                                              </p:nvSpPr>
                                              <p:spPr bwMode="auto">
                                                <a:xfrm>
                                                  <a:off x="615" y="550"/>
                                                  <a:ext cx="17" cy="15"/>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5" name="Group 401"/>
                                              <p:cNvGrpSpPr>
                                                <a:grpSpLocks/>
                                              </p:cNvGrpSpPr>
                                              <p:nvPr/>
                                            </p:nvGrpSpPr>
                                            <p:grpSpPr bwMode="auto">
                                              <a:xfrm>
                                                <a:off x="318" y="458"/>
                                                <a:ext cx="375" cy="105"/>
                                                <a:chOff x="319" y="461"/>
                                                <a:chExt cx="375" cy="105"/>
                                              </a:xfrm>
                                            </p:grpSpPr>
                                            <p:grpSp>
                                              <p:nvGrpSpPr>
                                                <p:cNvPr id="56" name="Group 402"/>
                                                <p:cNvGrpSpPr>
                                                  <a:grpSpLocks/>
                                                </p:cNvGrpSpPr>
                                                <p:nvPr/>
                                              </p:nvGrpSpPr>
                                              <p:grpSpPr bwMode="auto">
                                                <a:xfrm>
                                                  <a:off x="319" y="477"/>
                                                  <a:ext cx="88" cy="89"/>
                                                  <a:chOff x="318" y="475"/>
                                                  <a:chExt cx="88" cy="89"/>
                                                </a:xfrm>
                                              </p:grpSpPr>
                                              <p:sp>
                                                <p:nvSpPr>
                                                  <p:cNvPr id="64" name="Oval 403"/>
                                                  <p:cNvSpPr>
                                                    <a:spLocks noChangeArrowheads="1"/>
                                                  </p:cNvSpPr>
                                                  <p:nvPr/>
                                                </p:nvSpPr>
                                                <p:spPr bwMode="auto">
                                                  <a:xfrm>
                                                    <a:off x="318" y="475"/>
                                                    <a:ext cx="88" cy="89"/>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65" name="Group 404"/>
                                                  <p:cNvGrpSpPr>
                                                    <a:grpSpLocks/>
                                                  </p:cNvGrpSpPr>
                                                  <p:nvPr/>
                                                </p:nvGrpSpPr>
                                                <p:grpSpPr bwMode="auto">
                                                  <a:xfrm>
                                                    <a:off x="328" y="485"/>
                                                    <a:ext cx="63" cy="58"/>
                                                    <a:chOff x="327" y="482"/>
                                                    <a:chExt cx="63" cy="58"/>
                                                  </a:xfrm>
                                                </p:grpSpPr>
                                                <p:sp>
                                                  <p:nvSpPr>
                                                    <p:cNvPr id="66" name="Oval 405"/>
                                                    <p:cNvSpPr>
                                                      <a:spLocks noChangeArrowheads="1"/>
                                                    </p:cNvSpPr>
                                                    <p:nvPr/>
                                                  </p:nvSpPr>
                                                  <p:spPr bwMode="auto">
                                                    <a:xfrm>
                                                      <a:off x="327" y="497"/>
                                                      <a:ext cx="16"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Oval 406"/>
                                                    <p:cNvSpPr>
                                                      <a:spLocks noChangeArrowheads="1"/>
                                                    </p:cNvSpPr>
                                                    <p:nvPr/>
                                                  </p:nvSpPr>
                                                  <p:spPr bwMode="auto">
                                                    <a:xfrm>
                                                      <a:off x="350" y="482"/>
                                                      <a:ext cx="16"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Oval 407"/>
                                                    <p:cNvSpPr>
                                                      <a:spLocks noChangeArrowheads="1"/>
                                                    </p:cNvSpPr>
                                                    <p:nvPr/>
                                                  </p:nvSpPr>
                                                  <p:spPr bwMode="auto">
                                                    <a:xfrm>
                                                      <a:off x="374" y="492"/>
                                                      <a:ext cx="16"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Oval 408"/>
                                                    <p:cNvSpPr>
                                                      <a:spLocks noChangeArrowheads="1"/>
                                                    </p:cNvSpPr>
                                                    <p:nvPr/>
                                                  </p:nvSpPr>
                                                  <p:spPr bwMode="auto">
                                                    <a:xfrm>
                                                      <a:off x="329" y="524"/>
                                                      <a:ext cx="16"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57" name="Freeform 409"/>
                                                <p:cNvSpPr>
                                                  <a:spLocks/>
                                                </p:cNvSpPr>
                                                <p:nvPr/>
                                              </p:nvSpPr>
                                              <p:spPr bwMode="auto">
                                                <a:xfrm>
                                                  <a:off x="472" y="503"/>
                                                  <a:ext cx="103" cy="19"/>
                                                </a:xfrm>
                                                <a:custGeom>
                                                  <a:avLst/>
                                                  <a:gdLst>
                                                    <a:gd name="T0" fmla="*/ 0 w 103"/>
                                                    <a:gd name="T1" fmla="*/ 19 h 19"/>
                                                    <a:gd name="T2" fmla="*/ 0 w 103"/>
                                                    <a:gd name="T3" fmla="*/ 8 h 19"/>
                                                    <a:gd name="T4" fmla="*/ 100 w 103"/>
                                                    <a:gd name="T5" fmla="*/ 0 h 19"/>
                                                    <a:gd name="T6" fmla="*/ 103 w 103"/>
                                                    <a:gd name="T7" fmla="*/ 13 h 19"/>
                                                    <a:gd name="T8" fmla="*/ 0 w 103"/>
                                                    <a:gd name="T9" fmla="*/ 19 h 19"/>
                                                  </a:gdLst>
                                                  <a:ahLst/>
                                                  <a:cxnLst>
                                                    <a:cxn ang="0">
                                                      <a:pos x="T0" y="T1"/>
                                                    </a:cxn>
                                                    <a:cxn ang="0">
                                                      <a:pos x="T2" y="T3"/>
                                                    </a:cxn>
                                                    <a:cxn ang="0">
                                                      <a:pos x="T4" y="T5"/>
                                                    </a:cxn>
                                                    <a:cxn ang="0">
                                                      <a:pos x="T6" y="T7"/>
                                                    </a:cxn>
                                                    <a:cxn ang="0">
                                                      <a:pos x="T8" y="T9"/>
                                                    </a:cxn>
                                                  </a:cxnLst>
                                                  <a:rect l="0" t="0" r="r" b="b"/>
                                                  <a:pathLst>
                                                    <a:path w="103" h="19">
                                                      <a:moveTo>
                                                        <a:pt x="0" y="19"/>
                                                      </a:moveTo>
                                                      <a:lnTo>
                                                        <a:pt x="0" y="8"/>
                                                      </a:lnTo>
                                                      <a:lnTo>
                                                        <a:pt x="100" y="0"/>
                                                      </a:lnTo>
                                                      <a:lnTo>
                                                        <a:pt x="103" y="13"/>
                                                      </a:lnTo>
                                                      <a:lnTo>
                                                        <a:pt x="0" y="19"/>
                                                      </a:lnTo>
                                                      <a:close/>
                                                    </a:path>
                                                  </a:pathLst>
                                                </a:custGeom>
                                                <a:gradFill rotWithShape="1">
                                                  <a:gsLst>
                                                    <a:gs pos="0">
                                                      <a:srgbClr val="333333"/>
                                                    </a:gs>
                                                    <a:gs pos="100000">
                                                      <a:srgbClr val="333333">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Rectangle 410"/>
                                                <p:cNvSpPr>
                                                  <a:spLocks noChangeArrowheads="1"/>
                                                </p:cNvSpPr>
                                                <p:nvPr/>
                                              </p:nvSpPr>
                                              <p:spPr bwMode="auto">
                                                <a:xfrm>
                                                  <a:off x="442" y="491"/>
                                                  <a:ext cx="8" cy="32"/>
                                                </a:xfrm>
                                                <a:prstGeom prst="rect">
                                                  <a:avLst/>
                                                </a:prstGeom>
                                                <a:solidFill>
                                                  <a:srgbClr val="333333"/>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Rectangle 411"/>
                                                <p:cNvSpPr>
                                                  <a:spLocks noChangeArrowheads="1"/>
                                                </p:cNvSpPr>
                                                <p:nvPr/>
                                              </p:nvSpPr>
                                              <p:spPr bwMode="auto">
                                                <a:xfrm>
                                                  <a:off x="628" y="470"/>
                                                  <a:ext cx="8" cy="43"/>
                                                </a:xfrm>
                                                <a:prstGeom prst="rect">
                                                  <a:avLst/>
                                                </a:prstGeom>
                                                <a:solidFill>
                                                  <a:srgbClr val="333333"/>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412"/>
                                                <p:cNvSpPr>
                                                  <a:spLocks/>
                                                </p:cNvSpPr>
                                                <p:nvPr/>
                                              </p:nvSpPr>
                                              <p:spPr bwMode="auto">
                                                <a:xfrm>
                                                  <a:off x="335" y="510"/>
                                                  <a:ext cx="359" cy="47"/>
                                                </a:xfrm>
                                                <a:custGeom>
                                                  <a:avLst/>
                                                  <a:gdLst>
                                                    <a:gd name="T0" fmla="*/ 0 w 359"/>
                                                    <a:gd name="T1" fmla="*/ 19 h 47"/>
                                                    <a:gd name="T2" fmla="*/ 350 w 359"/>
                                                    <a:gd name="T3" fmla="*/ 0 h 47"/>
                                                    <a:gd name="T4" fmla="*/ 359 w 359"/>
                                                    <a:gd name="T5" fmla="*/ 23 h 47"/>
                                                    <a:gd name="T6" fmla="*/ 11 w 359"/>
                                                    <a:gd name="T7" fmla="*/ 47 h 47"/>
                                                    <a:gd name="T8" fmla="*/ 0 w 359"/>
                                                    <a:gd name="T9" fmla="*/ 19 h 47"/>
                                                  </a:gdLst>
                                                  <a:ahLst/>
                                                  <a:cxnLst>
                                                    <a:cxn ang="0">
                                                      <a:pos x="T0" y="T1"/>
                                                    </a:cxn>
                                                    <a:cxn ang="0">
                                                      <a:pos x="T2" y="T3"/>
                                                    </a:cxn>
                                                    <a:cxn ang="0">
                                                      <a:pos x="T4" y="T5"/>
                                                    </a:cxn>
                                                    <a:cxn ang="0">
                                                      <a:pos x="T6" y="T7"/>
                                                    </a:cxn>
                                                    <a:cxn ang="0">
                                                      <a:pos x="T8" y="T9"/>
                                                    </a:cxn>
                                                  </a:cxnLst>
                                                  <a:rect l="0" t="0" r="r" b="b"/>
                                                  <a:pathLst>
                                                    <a:path w="359" h="47">
                                                      <a:moveTo>
                                                        <a:pt x="0" y="19"/>
                                                      </a:moveTo>
                                                      <a:lnTo>
                                                        <a:pt x="350" y="0"/>
                                                      </a:lnTo>
                                                      <a:lnTo>
                                                        <a:pt x="359" y="23"/>
                                                      </a:lnTo>
                                                      <a:lnTo>
                                                        <a:pt x="11" y="47"/>
                                                      </a:lnTo>
                                                      <a:lnTo>
                                                        <a:pt x="0" y="19"/>
                                                      </a:lnTo>
                                                      <a:close/>
                                                    </a:path>
                                                  </a:pathLst>
                                                </a:custGeom>
                                                <a:gradFill rotWithShape="1">
                                                  <a:gsLst>
                                                    <a:gs pos="0">
                                                      <a:srgbClr val="333333"/>
                                                    </a:gs>
                                                    <a:gs pos="100000">
                                                      <a:srgbClr val="333333">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413"/>
                                                <p:cNvSpPr>
                                                  <a:spLocks/>
                                                </p:cNvSpPr>
                                                <p:nvPr/>
                                              </p:nvSpPr>
                                              <p:spPr bwMode="auto">
                                                <a:xfrm>
                                                  <a:off x="351" y="513"/>
                                                  <a:ext cx="27" cy="26"/>
                                                </a:xfrm>
                                                <a:custGeom>
                                                  <a:avLst/>
                                                  <a:gdLst>
                                                    <a:gd name="T0" fmla="*/ 0 w 27"/>
                                                    <a:gd name="T1" fmla="*/ 1 h 26"/>
                                                    <a:gd name="T2" fmla="*/ 26 w 27"/>
                                                    <a:gd name="T3" fmla="*/ 0 h 26"/>
                                                    <a:gd name="T4" fmla="*/ 27 w 27"/>
                                                    <a:gd name="T5" fmla="*/ 25 h 26"/>
                                                    <a:gd name="T6" fmla="*/ 1 w 27"/>
                                                    <a:gd name="T7" fmla="*/ 26 h 26"/>
                                                    <a:gd name="T8" fmla="*/ 0 w 27"/>
                                                    <a:gd name="T9" fmla="*/ 1 h 26"/>
                                                  </a:gdLst>
                                                  <a:ahLst/>
                                                  <a:cxnLst>
                                                    <a:cxn ang="0">
                                                      <a:pos x="T0" y="T1"/>
                                                    </a:cxn>
                                                    <a:cxn ang="0">
                                                      <a:pos x="T2" y="T3"/>
                                                    </a:cxn>
                                                    <a:cxn ang="0">
                                                      <a:pos x="T4" y="T5"/>
                                                    </a:cxn>
                                                    <a:cxn ang="0">
                                                      <a:pos x="T6" y="T7"/>
                                                    </a:cxn>
                                                    <a:cxn ang="0">
                                                      <a:pos x="T8" y="T9"/>
                                                    </a:cxn>
                                                  </a:cxnLst>
                                                  <a:rect l="0" t="0" r="r" b="b"/>
                                                  <a:pathLst>
                                                    <a:path w="27" h="26">
                                                      <a:moveTo>
                                                        <a:pt x="0" y="1"/>
                                                      </a:moveTo>
                                                      <a:lnTo>
                                                        <a:pt x="26" y="0"/>
                                                      </a:lnTo>
                                                      <a:lnTo>
                                                        <a:pt x="27" y="25"/>
                                                      </a:lnTo>
                                                      <a:lnTo>
                                                        <a:pt x="1" y="26"/>
                                                      </a:lnTo>
                                                      <a:lnTo>
                                                        <a:pt x="0" y="1"/>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Oval 414"/>
                                                <p:cNvSpPr>
                                                  <a:spLocks noChangeArrowheads="1"/>
                                                </p:cNvSpPr>
                                                <p:nvPr/>
                                              </p:nvSpPr>
                                              <p:spPr bwMode="auto">
                                                <a:xfrm>
                                                  <a:off x="534" y="461"/>
                                                  <a:ext cx="23" cy="23"/>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Oval 415"/>
                                                <p:cNvSpPr>
                                                  <a:spLocks noChangeArrowheads="1"/>
                                                </p:cNvSpPr>
                                                <p:nvPr/>
                                              </p:nvSpPr>
                                              <p:spPr bwMode="auto">
                                                <a:xfrm>
                                                  <a:off x="540" y="467"/>
                                                  <a:ext cx="11" cy="1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49" name="Rectangle 416"/>
                                            <p:cNvSpPr>
                                              <a:spLocks noChangeArrowheads="1"/>
                                            </p:cNvSpPr>
                                            <p:nvPr/>
                                          </p:nvSpPr>
                                          <p:spPr bwMode="auto">
                                            <a:xfrm rot="-180767">
                                              <a:off x="469" y="486"/>
                                              <a:ext cx="103" cy="37"/>
                                            </a:xfrm>
                                            <a:prstGeom prst="rect">
                                              <a:avLst/>
                                            </a:prstGeom>
                                            <a:solidFill>
                                              <a:srgbClr val="333333"/>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grpSp>
                              </p:grpSp>
                              <p:sp>
                                <p:nvSpPr>
                                  <p:cNvPr id="37" name="Freeform 417"/>
                                  <p:cNvSpPr>
                                    <a:spLocks/>
                                  </p:cNvSpPr>
                                  <p:nvPr/>
                                </p:nvSpPr>
                                <p:spPr bwMode="auto">
                                  <a:xfrm>
                                    <a:off x="425" y="200"/>
                                    <a:ext cx="19" cy="98"/>
                                  </a:xfrm>
                                  <a:custGeom>
                                    <a:avLst/>
                                    <a:gdLst>
                                      <a:gd name="T0" fmla="*/ 0 w 19"/>
                                      <a:gd name="T1" fmla="*/ 3 h 98"/>
                                      <a:gd name="T2" fmla="*/ 3 w 19"/>
                                      <a:gd name="T3" fmla="*/ 0 h 98"/>
                                      <a:gd name="T4" fmla="*/ 15 w 19"/>
                                      <a:gd name="T5" fmla="*/ 0 h 98"/>
                                      <a:gd name="T6" fmla="*/ 18 w 19"/>
                                      <a:gd name="T7" fmla="*/ 4 h 98"/>
                                      <a:gd name="T8" fmla="*/ 19 w 19"/>
                                      <a:gd name="T9" fmla="*/ 97 h 98"/>
                                      <a:gd name="T10" fmla="*/ 1 w 19"/>
                                      <a:gd name="T11" fmla="*/ 98 h 98"/>
                                      <a:gd name="T12" fmla="*/ 0 w 19"/>
                                      <a:gd name="T13" fmla="*/ 3 h 98"/>
                                    </a:gdLst>
                                    <a:ahLst/>
                                    <a:cxnLst>
                                      <a:cxn ang="0">
                                        <a:pos x="T0" y="T1"/>
                                      </a:cxn>
                                      <a:cxn ang="0">
                                        <a:pos x="T2" y="T3"/>
                                      </a:cxn>
                                      <a:cxn ang="0">
                                        <a:pos x="T4" y="T5"/>
                                      </a:cxn>
                                      <a:cxn ang="0">
                                        <a:pos x="T6" y="T7"/>
                                      </a:cxn>
                                      <a:cxn ang="0">
                                        <a:pos x="T8" y="T9"/>
                                      </a:cxn>
                                      <a:cxn ang="0">
                                        <a:pos x="T10" y="T11"/>
                                      </a:cxn>
                                      <a:cxn ang="0">
                                        <a:pos x="T12" y="T13"/>
                                      </a:cxn>
                                    </a:cxnLst>
                                    <a:rect l="0" t="0" r="r" b="b"/>
                                    <a:pathLst>
                                      <a:path w="19" h="98">
                                        <a:moveTo>
                                          <a:pt x="0" y="3"/>
                                        </a:moveTo>
                                        <a:lnTo>
                                          <a:pt x="3" y="0"/>
                                        </a:lnTo>
                                        <a:lnTo>
                                          <a:pt x="15" y="0"/>
                                        </a:lnTo>
                                        <a:lnTo>
                                          <a:pt x="18" y="4"/>
                                        </a:lnTo>
                                        <a:lnTo>
                                          <a:pt x="19" y="97"/>
                                        </a:lnTo>
                                        <a:lnTo>
                                          <a:pt x="1" y="98"/>
                                        </a:lnTo>
                                        <a:lnTo>
                                          <a:pt x="0" y="3"/>
                                        </a:lnTo>
                                        <a:close/>
                                      </a:path>
                                    </a:pathLst>
                                  </a:custGeom>
                                  <a:gradFill rotWithShape="1">
                                    <a:gsLst>
                                      <a:gs pos="0">
                                        <a:srgbClr val="333333">
                                          <a:gamma/>
                                          <a:shade val="46275"/>
                                          <a:invGamma/>
                                        </a:srgbClr>
                                      </a:gs>
                                      <a:gs pos="50000">
                                        <a:srgbClr val="333333"/>
                                      </a:gs>
                                      <a:gs pos="100000">
                                        <a:srgbClr val="333333">
                                          <a:gamma/>
                                          <a:shade val="46275"/>
                                          <a:invGamma/>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418"/>
                                  <p:cNvSpPr>
                                    <a:spLocks/>
                                  </p:cNvSpPr>
                                  <p:nvPr/>
                                </p:nvSpPr>
                                <p:spPr bwMode="auto">
                                  <a:xfrm>
                                    <a:off x="422" y="163"/>
                                    <a:ext cx="17" cy="37"/>
                                  </a:xfrm>
                                  <a:custGeom>
                                    <a:avLst/>
                                    <a:gdLst>
                                      <a:gd name="T0" fmla="*/ 17 w 17"/>
                                      <a:gd name="T1" fmla="*/ 37 h 37"/>
                                      <a:gd name="T2" fmla="*/ 15 w 17"/>
                                      <a:gd name="T3" fmla="*/ 12 h 37"/>
                                      <a:gd name="T4" fmla="*/ 0 w 17"/>
                                      <a:gd name="T5" fmla="*/ 0 h 37"/>
                                      <a:gd name="T6" fmla="*/ 0 w 17"/>
                                      <a:gd name="T7" fmla="*/ 11 h 37"/>
                                      <a:gd name="T8" fmla="*/ 5 w 17"/>
                                      <a:gd name="T9" fmla="*/ 20 h 37"/>
                                      <a:gd name="T10" fmla="*/ 6 w 17"/>
                                      <a:gd name="T11" fmla="*/ 28 h 37"/>
                                      <a:gd name="T12" fmla="*/ 5 w 17"/>
                                      <a:gd name="T13" fmla="*/ 37 h 37"/>
                                      <a:gd name="T14" fmla="*/ 17 w 1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7">
                                        <a:moveTo>
                                          <a:pt x="17" y="37"/>
                                        </a:moveTo>
                                        <a:lnTo>
                                          <a:pt x="15" y="12"/>
                                        </a:lnTo>
                                        <a:lnTo>
                                          <a:pt x="0" y="0"/>
                                        </a:lnTo>
                                        <a:lnTo>
                                          <a:pt x="0" y="11"/>
                                        </a:lnTo>
                                        <a:lnTo>
                                          <a:pt x="5" y="20"/>
                                        </a:lnTo>
                                        <a:lnTo>
                                          <a:pt x="6" y="28"/>
                                        </a:lnTo>
                                        <a:lnTo>
                                          <a:pt x="5" y="37"/>
                                        </a:lnTo>
                                        <a:lnTo>
                                          <a:pt x="17" y="3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4" name="Rectangle 419"/>
                                <p:cNvSpPr>
                                  <a:spLocks noChangeArrowheads="1"/>
                                </p:cNvSpPr>
                                <p:nvPr/>
                              </p:nvSpPr>
                              <p:spPr bwMode="auto">
                                <a:xfrm>
                                  <a:off x="653" y="291"/>
                                  <a:ext cx="18" cy="8"/>
                                </a:xfrm>
                                <a:prstGeom prst="rect">
                                  <a:avLst/>
                                </a:prstGeom>
                                <a:solidFill>
                                  <a:srgbClr val="333333"/>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29" name="Freeform 420"/>
                            <p:cNvSpPr>
                              <a:spLocks/>
                            </p:cNvSpPr>
                            <p:nvPr/>
                          </p:nvSpPr>
                          <p:spPr bwMode="auto">
                            <a:xfrm>
                              <a:off x="598" y="280"/>
                              <a:ext cx="49" cy="38"/>
                            </a:xfrm>
                            <a:custGeom>
                              <a:avLst/>
                              <a:gdLst>
                                <a:gd name="T0" fmla="*/ 49 w 49"/>
                                <a:gd name="T1" fmla="*/ 16 h 38"/>
                                <a:gd name="T2" fmla="*/ 41 w 49"/>
                                <a:gd name="T3" fmla="*/ 1 h 38"/>
                                <a:gd name="T4" fmla="*/ 6 w 49"/>
                                <a:gd name="T5" fmla="*/ 0 h 38"/>
                                <a:gd name="T6" fmla="*/ 1 w 49"/>
                                <a:gd name="T7" fmla="*/ 3 h 38"/>
                                <a:gd name="T8" fmla="*/ 0 w 49"/>
                                <a:gd name="T9" fmla="*/ 9 h 38"/>
                                <a:gd name="T10" fmla="*/ 7 w 49"/>
                                <a:gd name="T11" fmla="*/ 38 h 38"/>
                                <a:gd name="T12" fmla="*/ 11 w 49"/>
                                <a:gd name="T13" fmla="*/ 32 h 38"/>
                                <a:gd name="T14" fmla="*/ 5 w 49"/>
                                <a:gd name="T15" fmla="*/ 11 h 38"/>
                                <a:gd name="T16" fmla="*/ 5 w 49"/>
                                <a:gd name="T17" fmla="*/ 5 h 38"/>
                                <a:gd name="T18" fmla="*/ 39 w 49"/>
                                <a:gd name="T19" fmla="*/ 4 h 38"/>
                                <a:gd name="T20" fmla="*/ 47 w 49"/>
                                <a:gd name="T21" fmla="*/ 19 h 38"/>
                                <a:gd name="T22" fmla="*/ 49 w 49"/>
                                <a:gd name="T2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8">
                                  <a:moveTo>
                                    <a:pt x="49" y="16"/>
                                  </a:moveTo>
                                  <a:lnTo>
                                    <a:pt x="41" y="1"/>
                                  </a:lnTo>
                                  <a:lnTo>
                                    <a:pt x="6" y="0"/>
                                  </a:lnTo>
                                  <a:lnTo>
                                    <a:pt x="1" y="3"/>
                                  </a:lnTo>
                                  <a:lnTo>
                                    <a:pt x="0" y="9"/>
                                  </a:lnTo>
                                  <a:lnTo>
                                    <a:pt x="7" y="38"/>
                                  </a:lnTo>
                                  <a:lnTo>
                                    <a:pt x="11" y="32"/>
                                  </a:lnTo>
                                  <a:lnTo>
                                    <a:pt x="5" y="11"/>
                                  </a:lnTo>
                                  <a:lnTo>
                                    <a:pt x="5" y="5"/>
                                  </a:lnTo>
                                  <a:lnTo>
                                    <a:pt x="39" y="4"/>
                                  </a:lnTo>
                                  <a:lnTo>
                                    <a:pt x="47" y="19"/>
                                  </a:lnTo>
                                  <a:lnTo>
                                    <a:pt x="49" y="16"/>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25" name="Freeform 421"/>
                        <p:cNvSpPr>
                          <a:spLocks/>
                        </p:cNvSpPr>
                        <p:nvPr/>
                      </p:nvSpPr>
                      <p:spPr bwMode="auto">
                        <a:xfrm>
                          <a:off x="541" y="303"/>
                          <a:ext cx="13" cy="41"/>
                        </a:xfrm>
                        <a:custGeom>
                          <a:avLst/>
                          <a:gdLst>
                            <a:gd name="T0" fmla="*/ 0 w 13"/>
                            <a:gd name="T1" fmla="*/ 37 h 41"/>
                            <a:gd name="T2" fmla="*/ 9 w 13"/>
                            <a:gd name="T3" fmla="*/ 31 h 41"/>
                            <a:gd name="T4" fmla="*/ 9 w 13"/>
                            <a:gd name="T5" fmla="*/ 0 h 41"/>
                            <a:gd name="T6" fmla="*/ 13 w 13"/>
                            <a:gd name="T7" fmla="*/ 0 h 41"/>
                            <a:gd name="T8" fmla="*/ 13 w 13"/>
                            <a:gd name="T9" fmla="*/ 34 h 41"/>
                            <a:gd name="T10" fmla="*/ 1 w 13"/>
                            <a:gd name="T11" fmla="*/ 41 h 41"/>
                            <a:gd name="T12" fmla="*/ 0 w 13"/>
                            <a:gd name="T13" fmla="*/ 37 h 41"/>
                          </a:gdLst>
                          <a:ahLst/>
                          <a:cxnLst>
                            <a:cxn ang="0">
                              <a:pos x="T0" y="T1"/>
                            </a:cxn>
                            <a:cxn ang="0">
                              <a:pos x="T2" y="T3"/>
                            </a:cxn>
                            <a:cxn ang="0">
                              <a:pos x="T4" y="T5"/>
                            </a:cxn>
                            <a:cxn ang="0">
                              <a:pos x="T6" y="T7"/>
                            </a:cxn>
                            <a:cxn ang="0">
                              <a:pos x="T8" y="T9"/>
                            </a:cxn>
                            <a:cxn ang="0">
                              <a:pos x="T10" y="T11"/>
                            </a:cxn>
                            <a:cxn ang="0">
                              <a:pos x="T12" y="T13"/>
                            </a:cxn>
                          </a:cxnLst>
                          <a:rect l="0" t="0" r="r" b="b"/>
                          <a:pathLst>
                            <a:path w="13" h="41">
                              <a:moveTo>
                                <a:pt x="0" y="37"/>
                              </a:moveTo>
                              <a:lnTo>
                                <a:pt x="9" y="31"/>
                              </a:lnTo>
                              <a:lnTo>
                                <a:pt x="9" y="0"/>
                              </a:lnTo>
                              <a:lnTo>
                                <a:pt x="13" y="0"/>
                              </a:lnTo>
                              <a:lnTo>
                                <a:pt x="13" y="34"/>
                              </a:lnTo>
                              <a:lnTo>
                                <a:pt x="1" y="41"/>
                              </a:lnTo>
                              <a:lnTo>
                                <a:pt x="0" y="3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grpSp>
          </p:grpSp>
        </p:grpSp>
      </p:grpSp>
      <p:grpSp>
        <p:nvGrpSpPr>
          <p:cNvPr id="392" name="グループ化 391"/>
          <p:cNvGrpSpPr/>
          <p:nvPr/>
        </p:nvGrpSpPr>
        <p:grpSpPr>
          <a:xfrm>
            <a:off x="1205136" y="2708919"/>
            <a:ext cx="792090" cy="886740"/>
            <a:chOff x="1856656" y="2925462"/>
            <a:chExt cx="1027113" cy="2091570"/>
          </a:xfrm>
        </p:grpSpPr>
        <p:grpSp>
          <p:nvGrpSpPr>
            <p:cNvPr id="393" name="グループ化 392"/>
            <p:cNvGrpSpPr/>
            <p:nvPr/>
          </p:nvGrpSpPr>
          <p:grpSpPr>
            <a:xfrm>
              <a:off x="1929913" y="4114387"/>
              <a:ext cx="850457" cy="902645"/>
              <a:chOff x="537849" y="4304117"/>
              <a:chExt cx="850457" cy="902645"/>
            </a:xfrm>
          </p:grpSpPr>
          <p:pic>
            <p:nvPicPr>
              <p:cNvPr id="400" name="Picture 450" descr="C:\Users\Tomoya\Desktop\２yjim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49" y="4448400"/>
                <a:ext cx="444754" cy="648000"/>
              </a:xfrm>
              <a:prstGeom prst="rect">
                <a:avLst/>
              </a:prstGeom>
              <a:noFill/>
              <a:extLst>
                <a:ext uri="{909E8E84-426E-40DD-AFC4-6F175D3DCCD1}">
                  <a14:hiddenFill xmlns:a14="http://schemas.microsoft.com/office/drawing/2010/main">
                    <a:solidFill>
                      <a:srgbClr val="FFFFFF"/>
                    </a:solidFill>
                  </a14:hiddenFill>
                </a:ext>
              </a:extLst>
            </p:spPr>
          </p:pic>
          <p:pic>
            <p:nvPicPr>
              <p:cNvPr id="401" name="Picture 442" descr="C:\Users\Tomoya\Desktop\１yjimag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9800" y="4304117"/>
                <a:ext cx="448506" cy="9026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4" name="グループ化 393"/>
            <p:cNvGrpSpPr/>
            <p:nvPr/>
          </p:nvGrpSpPr>
          <p:grpSpPr>
            <a:xfrm>
              <a:off x="1928664" y="2925462"/>
              <a:ext cx="808451" cy="884512"/>
              <a:chOff x="2292546" y="4684354"/>
              <a:chExt cx="808451" cy="884512"/>
            </a:xfrm>
          </p:grpSpPr>
          <p:grpSp>
            <p:nvGrpSpPr>
              <p:cNvPr id="396" name="グループ化 395"/>
              <p:cNvGrpSpPr/>
              <p:nvPr/>
            </p:nvGrpSpPr>
            <p:grpSpPr>
              <a:xfrm>
                <a:off x="2292546" y="4684354"/>
                <a:ext cx="808451" cy="808450"/>
                <a:chOff x="3037219" y="-145137"/>
                <a:chExt cx="808451" cy="808450"/>
              </a:xfrm>
            </p:grpSpPr>
            <p:sp>
              <p:nvSpPr>
                <p:cNvPr id="398" name="円/楕円 397"/>
                <p:cNvSpPr/>
                <p:nvPr/>
              </p:nvSpPr>
              <p:spPr>
                <a:xfrm>
                  <a:off x="3037219" y="-145137"/>
                  <a:ext cx="808451" cy="808450"/>
                </a:xfrm>
                <a:prstGeom prst="ellipse">
                  <a:avLst/>
                </a:prstGeom>
                <a:gradFill>
                  <a:gsLst>
                    <a:gs pos="0">
                      <a:srgbClr val="ADDB7B"/>
                    </a:gs>
                    <a:gs pos="100000">
                      <a:srgbClr val="74B230"/>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 name="円/楕円 398"/>
                <p:cNvSpPr/>
                <p:nvPr/>
              </p:nvSpPr>
              <p:spPr>
                <a:xfrm>
                  <a:off x="3140000" y="199917"/>
                  <a:ext cx="604590" cy="433319"/>
                </a:xfrm>
                <a:prstGeom prst="ellipse">
                  <a:avLst/>
                </a:prstGeom>
                <a:gradFill>
                  <a:gsLst>
                    <a:gs pos="0">
                      <a:schemeClr val="bg1">
                        <a:lumMod val="98000"/>
                        <a:alpha val="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7" name="正方形/長方形 396"/>
              <p:cNvSpPr/>
              <p:nvPr/>
            </p:nvSpPr>
            <p:spPr>
              <a:xfrm>
                <a:off x="2335909" y="4842907"/>
                <a:ext cx="705073" cy="725959"/>
              </a:xfrm>
              <a:prstGeom prst="rect">
                <a:avLst/>
              </a:prstGeom>
            </p:spPr>
            <p:txBody>
              <a:bodyPr wrap="none">
                <a:spAutoFit/>
              </a:bodyPr>
              <a:lstStyle/>
              <a:p>
                <a:pPr algn="ct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製造</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aphicFrame>
          <p:nvGraphicFramePr>
            <p:cNvPr id="395" name="Object 20"/>
            <p:cNvGraphicFramePr>
              <a:graphicFrameLocks noChangeAspect="1"/>
            </p:cNvGraphicFramePr>
            <p:nvPr>
              <p:extLst>
                <p:ext uri="{D42A27DB-BD31-4B8C-83A1-F6EECF244321}">
                  <p14:modId xmlns:p14="http://schemas.microsoft.com/office/powerpoint/2010/main" val="457099225"/>
                </p:ext>
              </p:extLst>
            </p:nvPr>
          </p:nvGraphicFramePr>
          <p:xfrm>
            <a:off x="1856656" y="3793800"/>
            <a:ext cx="1027113" cy="449652"/>
          </p:xfrm>
          <a:graphic>
            <a:graphicData uri="http://schemas.openxmlformats.org/presentationml/2006/ole">
              <mc:AlternateContent xmlns:mc="http://schemas.openxmlformats.org/markup-compatibility/2006">
                <mc:Choice xmlns:v="urn:schemas-microsoft-com:vml" Requires="v">
                  <p:oleObj spid="_x0000_s1533" name="ｸﾘｯﾌﾟ" r:id="rId10" imgW="4885560" imgH="2759400" progId="MS_ClipArt_Gallery.2">
                    <p:embed/>
                  </p:oleObj>
                </mc:Choice>
                <mc:Fallback>
                  <p:oleObj name="ｸﾘｯﾌﾟ" r:id="rId10" imgW="4885560" imgH="2759400" progId="MS_ClipArt_Gallery.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6656" y="3793800"/>
                          <a:ext cx="1027113" cy="449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03" name="円/楕円 402"/>
          <p:cNvSpPr/>
          <p:nvPr/>
        </p:nvSpPr>
        <p:spPr>
          <a:xfrm>
            <a:off x="2470382" y="2714270"/>
            <a:ext cx="623463" cy="342750"/>
          </a:xfrm>
          <a:prstGeom prst="ellipse">
            <a:avLst/>
          </a:prstGeom>
          <a:gradFill>
            <a:gsLst>
              <a:gs pos="0">
                <a:srgbClr val="FF0000"/>
              </a:gs>
              <a:gs pos="100000">
                <a:srgbClr val="960000"/>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4" name="テキスト ボックス 403"/>
          <p:cNvSpPr txBox="1"/>
          <p:nvPr/>
        </p:nvSpPr>
        <p:spPr>
          <a:xfrm>
            <a:off x="2523771" y="2744482"/>
            <a:ext cx="543739" cy="307777"/>
          </a:xfrm>
          <a:prstGeom prst="rect">
            <a:avLst/>
          </a:prstGeom>
          <a:noFill/>
        </p:spPr>
        <p:txBody>
          <a:bodyPr wrap="none" rtlCol="0">
            <a:spAutoFit/>
          </a:bodyPr>
          <a:lstStyle/>
          <a:p>
            <a:pPr algn="ct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運輸</a:t>
            </a:r>
            <a:endParaRPr kumimoji="1" lang="ja-JP" altLang="en-US" sz="1400" dirty="0">
              <a:solidFill>
                <a:schemeClr val="bg1"/>
              </a:solidFill>
              <a:latin typeface="Arial Black" pitchFamily="34" charset="0"/>
            </a:endParaRPr>
          </a:p>
        </p:txBody>
      </p:sp>
      <p:grpSp>
        <p:nvGrpSpPr>
          <p:cNvPr id="405" name="Group 196"/>
          <p:cNvGrpSpPr>
            <a:grpSpLocks/>
          </p:cNvGrpSpPr>
          <p:nvPr/>
        </p:nvGrpSpPr>
        <p:grpSpPr bwMode="auto">
          <a:xfrm>
            <a:off x="2448234" y="3068960"/>
            <a:ext cx="661449" cy="207141"/>
            <a:chOff x="81" y="1191"/>
            <a:chExt cx="1593" cy="969"/>
          </a:xfrm>
        </p:grpSpPr>
        <p:grpSp>
          <p:nvGrpSpPr>
            <p:cNvPr id="406" name="Group 197"/>
            <p:cNvGrpSpPr>
              <a:grpSpLocks/>
            </p:cNvGrpSpPr>
            <p:nvPr/>
          </p:nvGrpSpPr>
          <p:grpSpPr bwMode="auto">
            <a:xfrm>
              <a:off x="108" y="1191"/>
              <a:ext cx="1566" cy="969"/>
              <a:chOff x="2693" y="2916"/>
              <a:chExt cx="1566" cy="969"/>
            </a:xfrm>
          </p:grpSpPr>
          <p:sp>
            <p:nvSpPr>
              <p:cNvPr id="425" name="Oval 198"/>
              <p:cNvSpPr>
                <a:spLocks noChangeArrowheads="1"/>
              </p:cNvSpPr>
              <p:nvPr/>
            </p:nvSpPr>
            <p:spPr bwMode="auto">
              <a:xfrm>
                <a:off x="2802" y="3612"/>
                <a:ext cx="273" cy="273"/>
              </a:xfrm>
              <a:prstGeom prst="ellipse">
                <a:avLst/>
              </a:prstGeom>
              <a:solidFill>
                <a:srgbClr val="333333"/>
              </a:solidFill>
              <a:ln w="5715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6" name="Oval 199"/>
              <p:cNvSpPr>
                <a:spLocks noChangeArrowheads="1"/>
              </p:cNvSpPr>
              <p:nvPr/>
            </p:nvSpPr>
            <p:spPr bwMode="auto">
              <a:xfrm>
                <a:off x="3800" y="3612"/>
                <a:ext cx="273" cy="273"/>
              </a:xfrm>
              <a:prstGeom prst="ellipse">
                <a:avLst/>
              </a:prstGeom>
              <a:solidFill>
                <a:srgbClr val="333333"/>
              </a:solidFill>
              <a:ln w="5715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7" name="Oval 200"/>
              <p:cNvSpPr>
                <a:spLocks noChangeArrowheads="1"/>
              </p:cNvSpPr>
              <p:nvPr/>
            </p:nvSpPr>
            <p:spPr bwMode="auto">
              <a:xfrm>
                <a:off x="3483" y="3612"/>
                <a:ext cx="273" cy="273"/>
              </a:xfrm>
              <a:prstGeom prst="ellipse">
                <a:avLst/>
              </a:prstGeom>
              <a:solidFill>
                <a:srgbClr val="333333"/>
              </a:solidFill>
              <a:ln w="5715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8" name="Freeform 201"/>
              <p:cNvSpPr>
                <a:spLocks/>
              </p:cNvSpPr>
              <p:nvPr/>
            </p:nvSpPr>
            <p:spPr bwMode="auto">
              <a:xfrm>
                <a:off x="2762" y="2916"/>
                <a:ext cx="1497" cy="817"/>
              </a:xfrm>
              <a:custGeom>
                <a:avLst/>
                <a:gdLst>
                  <a:gd name="T0" fmla="*/ 1497 w 1497"/>
                  <a:gd name="T1" fmla="*/ 0 h 817"/>
                  <a:gd name="T2" fmla="*/ 454 w 1497"/>
                  <a:gd name="T3" fmla="*/ 0 h 817"/>
                  <a:gd name="T4" fmla="*/ 454 w 1497"/>
                  <a:gd name="T5" fmla="*/ 227 h 817"/>
                  <a:gd name="T6" fmla="*/ 136 w 1497"/>
                  <a:gd name="T7" fmla="*/ 227 h 817"/>
                  <a:gd name="T8" fmla="*/ 91 w 1497"/>
                  <a:gd name="T9" fmla="*/ 545 h 817"/>
                  <a:gd name="T10" fmla="*/ 46 w 1497"/>
                  <a:gd name="T11" fmla="*/ 590 h 817"/>
                  <a:gd name="T12" fmla="*/ 46 w 1497"/>
                  <a:gd name="T13" fmla="*/ 726 h 817"/>
                  <a:gd name="T14" fmla="*/ 0 w 1497"/>
                  <a:gd name="T15" fmla="*/ 726 h 817"/>
                  <a:gd name="T16" fmla="*/ 0 w 1497"/>
                  <a:gd name="T17" fmla="*/ 817 h 817"/>
                  <a:gd name="T18" fmla="*/ 454 w 1497"/>
                  <a:gd name="T19" fmla="*/ 817 h 817"/>
                  <a:gd name="T20" fmla="*/ 454 w 1497"/>
                  <a:gd name="T21" fmla="*/ 726 h 817"/>
                  <a:gd name="T22" fmla="*/ 499 w 1497"/>
                  <a:gd name="T23" fmla="*/ 726 h 817"/>
                  <a:gd name="T24" fmla="*/ 499 w 1497"/>
                  <a:gd name="T25" fmla="*/ 772 h 817"/>
                  <a:gd name="T26" fmla="*/ 772 w 1497"/>
                  <a:gd name="T27" fmla="*/ 772 h 817"/>
                  <a:gd name="T28" fmla="*/ 772 w 1497"/>
                  <a:gd name="T29" fmla="*/ 726 h 817"/>
                  <a:gd name="T30" fmla="*/ 1497 w 1497"/>
                  <a:gd name="T31" fmla="*/ 726 h 817"/>
                  <a:gd name="T32" fmla="*/ 1497 w 1497"/>
                  <a:gd name="T33" fmla="*/ 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7" h="817">
                    <a:moveTo>
                      <a:pt x="1497" y="0"/>
                    </a:moveTo>
                    <a:lnTo>
                      <a:pt x="454" y="0"/>
                    </a:lnTo>
                    <a:lnTo>
                      <a:pt x="454" y="227"/>
                    </a:lnTo>
                    <a:lnTo>
                      <a:pt x="136" y="227"/>
                    </a:lnTo>
                    <a:lnTo>
                      <a:pt x="91" y="545"/>
                    </a:lnTo>
                    <a:lnTo>
                      <a:pt x="46" y="590"/>
                    </a:lnTo>
                    <a:lnTo>
                      <a:pt x="46" y="726"/>
                    </a:lnTo>
                    <a:lnTo>
                      <a:pt x="0" y="726"/>
                    </a:lnTo>
                    <a:lnTo>
                      <a:pt x="0" y="817"/>
                    </a:lnTo>
                    <a:lnTo>
                      <a:pt x="454" y="817"/>
                    </a:lnTo>
                    <a:lnTo>
                      <a:pt x="454" y="726"/>
                    </a:lnTo>
                    <a:lnTo>
                      <a:pt x="499" y="726"/>
                    </a:lnTo>
                    <a:lnTo>
                      <a:pt x="499" y="772"/>
                    </a:lnTo>
                    <a:lnTo>
                      <a:pt x="772" y="772"/>
                    </a:lnTo>
                    <a:lnTo>
                      <a:pt x="772" y="726"/>
                    </a:lnTo>
                    <a:lnTo>
                      <a:pt x="1497" y="726"/>
                    </a:lnTo>
                    <a:lnTo>
                      <a:pt x="1497" y="0"/>
                    </a:lnTo>
                    <a:close/>
                  </a:path>
                </a:pathLst>
              </a:custGeom>
              <a:solidFill>
                <a:srgbClr val="333333"/>
              </a:solidFill>
              <a:ln w="5715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9" name="Oval 202"/>
              <p:cNvSpPr>
                <a:spLocks noChangeArrowheads="1"/>
              </p:cNvSpPr>
              <p:nvPr/>
            </p:nvSpPr>
            <p:spPr bwMode="auto">
              <a:xfrm>
                <a:off x="2693" y="3611"/>
                <a:ext cx="45" cy="90"/>
              </a:xfrm>
              <a:prstGeom prst="ellipse">
                <a:avLst/>
              </a:prstGeom>
              <a:solidFill>
                <a:srgbClr val="333333"/>
              </a:solidFill>
              <a:ln w="5715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grpSp>
        <p:grpSp>
          <p:nvGrpSpPr>
            <p:cNvPr id="407" name="Group 203"/>
            <p:cNvGrpSpPr>
              <a:grpSpLocks/>
            </p:cNvGrpSpPr>
            <p:nvPr/>
          </p:nvGrpSpPr>
          <p:grpSpPr bwMode="auto">
            <a:xfrm>
              <a:off x="81" y="1251"/>
              <a:ext cx="1497" cy="907"/>
              <a:chOff x="988" y="2976"/>
              <a:chExt cx="1497" cy="907"/>
            </a:xfrm>
          </p:grpSpPr>
          <p:sp>
            <p:nvSpPr>
              <p:cNvPr id="408" name="Oval 204"/>
              <p:cNvSpPr>
                <a:spLocks noChangeArrowheads="1"/>
              </p:cNvSpPr>
              <p:nvPr/>
            </p:nvSpPr>
            <p:spPr bwMode="auto">
              <a:xfrm>
                <a:off x="1015" y="3611"/>
                <a:ext cx="45" cy="9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09" name="Rectangle 205"/>
              <p:cNvSpPr>
                <a:spLocks noChangeArrowheads="1"/>
              </p:cNvSpPr>
              <p:nvPr/>
            </p:nvSpPr>
            <p:spPr bwMode="auto">
              <a:xfrm>
                <a:off x="1442" y="3611"/>
                <a:ext cx="1043" cy="9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0" name="Freeform 206"/>
              <p:cNvSpPr>
                <a:spLocks/>
              </p:cNvSpPr>
              <p:nvPr/>
            </p:nvSpPr>
            <p:spPr bwMode="auto">
              <a:xfrm>
                <a:off x="1034" y="3203"/>
                <a:ext cx="408" cy="590"/>
              </a:xfrm>
              <a:custGeom>
                <a:avLst/>
                <a:gdLst>
                  <a:gd name="T0" fmla="*/ 408 w 408"/>
                  <a:gd name="T1" fmla="*/ 590 h 590"/>
                  <a:gd name="T2" fmla="*/ 408 w 408"/>
                  <a:gd name="T3" fmla="*/ 0 h 590"/>
                  <a:gd name="T4" fmla="*/ 90 w 408"/>
                  <a:gd name="T5" fmla="*/ 0 h 590"/>
                  <a:gd name="T6" fmla="*/ 45 w 408"/>
                  <a:gd name="T7" fmla="*/ 318 h 590"/>
                  <a:gd name="T8" fmla="*/ 0 w 408"/>
                  <a:gd name="T9" fmla="*/ 363 h 590"/>
                  <a:gd name="T10" fmla="*/ 0 w 408"/>
                  <a:gd name="T11" fmla="*/ 590 h 590"/>
                  <a:gd name="T12" fmla="*/ 408 w 408"/>
                  <a:gd name="T13" fmla="*/ 590 h 590"/>
                </a:gdLst>
                <a:ahLst/>
                <a:cxnLst>
                  <a:cxn ang="0">
                    <a:pos x="T0" y="T1"/>
                  </a:cxn>
                  <a:cxn ang="0">
                    <a:pos x="T2" y="T3"/>
                  </a:cxn>
                  <a:cxn ang="0">
                    <a:pos x="T4" y="T5"/>
                  </a:cxn>
                  <a:cxn ang="0">
                    <a:pos x="T6" y="T7"/>
                  </a:cxn>
                  <a:cxn ang="0">
                    <a:pos x="T8" y="T9"/>
                  </a:cxn>
                  <a:cxn ang="0">
                    <a:pos x="T10" y="T11"/>
                  </a:cxn>
                  <a:cxn ang="0">
                    <a:pos x="T12" y="T13"/>
                  </a:cxn>
                </a:cxnLst>
                <a:rect l="0" t="0" r="r" b="b"/>
                <a:pathLst>
                  <a:path w="408" h="590">
                    <a:moveTo>
                      <a:pt x="408" y="590"/>
                    </a:moveTo>
                    <a:lnTo>
                      <a:pt x="408" y="0"/>
                    </a:lnTo>
                    <a:lnTo>
                      <a:pt x="90" y="0"/>
                    </a:lnTo>
                    <a:lnTo>
                      <a:pt x="45" y="318"/>
                    </a:lnTo>
                    <a:lnTo>
                      <a:pt x="0" y="363"/>
                    </a:lnTo>
                    <a:lnTo>
                      <a:pt x="0" y="590"/>
                    </a:lnTo>
                    <a:lnTo>
                      <a:pt x="408" y="590"/>
                    </a:lnTo>
                    <a:close/>
                  </a:path>
                </a:pathLst>
              </a:cu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1" name="Rectangle 207"/>
              <p:cNvSpPr>
                <a:spLocks noChangeArrowheads="1"/>
              </p:cNvSpPr>
              <p:nvPr/>
            </p:nvSpPr>
            <p:spPr bwMode="auto">
              <a:xfrm>
                <a:off x="1124" y="3611"/>
                <a:ext cx="273" cy="18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2" name="Rectangle 208" descr="横線 (太)"/>
              <p:cNvSpPr>
                <a:spLocks noChangeArrowheads="1"/>
              </p:cNvSpPr>
              <p:nvPr/>
            </p:nvSpPr>
            <p:spPr bwMode="auto">
              <a:xfrm>
                <a:off x="1487" y="2976"/>
                <a:ext cx="998" cy="590"/>
              </a:xfrm>
              <a:prstGeom prst="rect">
                <a:avLst/>
              </a:prstGeom>
              <a:pattFill prst="dkHorz">
                <a:fgClr>
                  <a:srgbClr val="C0C0C0"/>
                </a:fgClr>
                <a:bgClr>
                  <a:srgbClr val="DDDDDD"/>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3" name="Rectangle 209"/>
              <p:cNvSpPr>
                <a:spLocks noChangeArrowheads="1"/>
              </p:cNvSpPr>
              <p:nvPr/>
            </p:nvSpPr>
            <p:spPr bwMode="auto">
              <a:xfrm>
                <a:off x="1487" y="3611"/>
                <a:ext cx="273" cy="136"/>
              </a:xfrm>
              <a:prstGeom prst="rect">
                <a:avLst/>
              </a:prstGeom>
              <a:gradFill rotWithShape="1">
                <a:gsLst>
                  <a:gs pos="0">
                    <a:srgbClr val="3366FF">
                      <a:gamma/>
                      <a:shade val="46275"/>
                      <a:invGamma/>
                    </a:srgbClr>
                  </a:gs>
                  <a:gs pos="100000">
                    <a:srgbClr val="3366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4" name="Oval 210"/>
              <p:cNvSpPr>
                <a:spLocks noChangeArrowheads="1"/>
              </p:cNvSpPr>
              <p:nvPr/>
            </p:nvSpPr>
            <p:spPr bwMode="auto">
              <a:xfrm>
                <a:off x="1170" y="3656"/>
                <a:ext cx="181" cy="181"/>
              </a:xfrm>
              <a:prstGeom prst="ellipse">
                <a:avLst/>
              </a:prstGeom>
              <a:gradFill rotWithShape="1">
                <a:gsLst>
                  <a:gs pos="0">
                    <a:srgbClr val="C0C0C0"/>
                  </a:gs>
                  <a:gs pos="100000">
                    <a:srgbClr val="C0C0C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5" name="Oval 211"/>
              <p:cNvSpPr>
                <a:spLocks noChangeArrowheads="1"/>
              </p:cNvSpPr>
              <p:nvPr/>
            </p:nvSpPr>
            <p:spPr bwMode="auto">
              <a:xfrm>
                <a:off x="1850" y="3657"/>
                <a:ext cx="181" cy="181"/>
              </a:xfrm>
              <a:prstGeom prst="ellipse">
                <a:avLst/>
              </a:prstGeom>
              <a:gradFill rotWithShape="1">
                <a:gsLst>
                  <a:gs pos="0">
                    <a:srgbClr val="C0C0C0"/>
                  </a:gs>
                  <a:gs pos="100000">
                    <a:srgbClr val="C0C0C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6" name="Oval 212"/>
              <p:cNvSpPr>
                <a:spLocks noChangeArrowheads="1"/>
              </p:cNvSpPr>
              <p:nvPr/>
            </p:nvSpPr>
            <p:spPr bwMode="auto">
              <a:xfrm>
                <a:off x="2168" y="3657"/>
                <a:ext cx="181" cy="181"/>
              </a:xfrm>
              <a:prstGeom prst="ellipse">
                <a:avLst/>
              </a:prstGeom>
              <a:gradFill rotWithShape="1">
                <a:gsLst>
                  <a:gs pos="0">
                    <a:srgbClr val="C0C0C0"/>
                  </a:gs>
                  <a:gs pos="100000">
                    <a:srgbClr val="C0C0C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7" name="AutoShape 213"/>
              <p:cNvSpPr>
                <a:spLocks noChangeArrowheads="1"/>
              </p:cNvSpPr>
              <p:nvPr/>
            </p:nvSpPr>
            <p:spPr bwMode="auto">
              <a:xfrm>
                <a:off x="1805" y="3611"/>
                <a:ext cx="272" cy="272"/>
              </a:xfrm>
              <a:custGeom>
                <a:avLst/>
                <a:gdLst>
                  <a:gd name="G0" fmla="+- 5321 0 0"/>
                  <a:gd name="G1" fmla="+- 21600 0 5321"/>
                  <a:gd name="G2" fmla="+- 21600 0 5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321" y="10800"/>
                    </a:moveTo>
                    <a:cubicBezTo>
                      <a:pt x="5321" y="13826"/>
                      <a:pt x="7774" y="16279"/>
                      <a:pt x="10800" y="16279"/>
                    </a:cubicBezTo>
                    <a:cubicBezTo>
                      <a:pt x="13826" y="16279"/>
                      <a:pt x="16279" y="13826"/>
                      <a:pt x="16279" y="10800"/>
                    </a:cubicBezTo>
                    <a:cubicBezTo>
                      <a:pt x="16279" y="7774"/>
                      <a:pt x="13826" y="5321"/>
                      <a:pt x="10800" y="5321"/>
                    </a:cubicBezTo>
                    <a:cubicBezTo>
                      <a:pt x="7774" y="5321"/>
                      <a:pt x="5321" y="7774"/>
                      <a:pt x="5321" y="10800"/>
                    </a:cubicBezTo>
                    <a:close/>
                  </a:path>
                </a:pathLst>
              </a:custGeom>
              <a:gradFill rotWithShape="1">
                <a:gsLst>
                  <a:gs pos="0">
                    <a:schemeClr val="tx1">
                      <a:gamma/>
                      <a:tint val="54118"/>
                      <a:invGamma/>
                    </a:schemeClr>
                  </a:gs>
                  <a:gs pos="100000">
                    <a:schemeClr val="tx1"/>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8" name="AutoShape 214"/>
              <p:cNvSpPr>
                <a:spLocks noChangeArrowheads="1"/>
              </p:cNvSpPr>
              <p:nvPr/>
            </p:nvSpPr>
            <p:spPr bwMode="auto">
              <a:xfrm>
                <a:off x="2122" y="3611"/>
                <a:ext cx="272" cy="272"/>
              </a:xfrm>
              <a:custGeom>
                <a:avLst/>
                <a:gdLst>
                  <a:gd name="G0" fmla="+- 5321 0 0"/>
                  <a:gd name="G1" fmla="+- 21600 0 5321"/>
                  <a:gd name="G2" fmla="+- 21600 0 5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321" y="10800"/>
                    </a:moveTo>
                    <a:cubicBezTo>
                      <a:pt x="5321" y="13826"/>
                      <a:pt x="7774" y="16279"/>
                      <a:pt x="10800" y="16279"/>
                    </a:cubicBezTo>
                    <a:cubicBezTo>
                      <a:pt x="13826" y="16279"/>
                      <a:pt x="16279" y="13826"/>
                      <a:pt x="16279" y="10800"/>
                    </a:cubicBezTo>
                    <a:cubicBezTo>
                      <a:pt x="16279" y="7774"/>
                      <a:pt x="13826" y="5321"/>
                      <a:pt x="10800" y="5321"/>
                    </a:cubicBezTo>
                    <a:cubicBezTo>
                      <a:pt x="7774" y="5321"/>
                      <a:pt x="5321" y="7774"/>
                      <a:pt x="5321" y="10800"/>
                    </a:cubicBezTo>
                    <a:close/>
                  </a:path>
                </a:pathLst>
              </a:custGeom>
              <a:gradFill rotWithShape="1">
                <a:gsLst>
                  <a:gs pos="0">
                    <a:schemeClr val="tx1">
                      <a:gamma/>
                      <a:tint val="54118"/>
                      <a:invGamma/>
                    </a:schemeClr>
                  </a:gs>
                  <a:gs pos="100000">
                    <a:schemeClr val="tx1"/>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9" name="AutoShape 215"/>
              <p:cNvSpPr>
                <a:spLocks noChangeArrowheads="1"/>
              </p:cNvSpPr>
              <p:nvPr/>
            </p:nvSpPr>
            <p:spPr bwMode="auto">
              <a:xfrm>
                <a:off x="1124" y="3611"/>
                <a:ext cx="272" cy="272"/>
              </a:xfrm>
              <a:custGeom>
                <a:avLst/>
                <a:gdLst>
                  <a:gd name="G0" fmla="+- 5321 0 0"/>
                  <a:gd name="G1" fmla="+- 21600 0 5321"/>
                  <a:gd name="G2" fmla="+- 21600 0 5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321" y="10800"/>
                    </a:moveTo>
                    <a:cubicBezTo>
                      <a:pt x="5321" y="13826"/>
                      <a:pt x="7774" y="16279"/>
                      <a:pt x="10800" y="16279"/>
                    </a:cubicBezTo>
                    <a:cubicBezTo>
                      <a:pt x="13826" y="16279"/>
                      <a:pt x="16279" y="13826"/>
                      <a:pt x="16279" y="10800"/>
                    </a:cubicBezTo>
                    <a:cubicBezTo>
                      <a:pt x="16279" y="7774"/>
                      <a:pt x="13826" y="5321"/>
                      <a:pt x="10800" y="5321"/>
                    </a:cubicBezTo>
                    <a:cubicBezTo>
                      <a:pt x="7774" y="5321"/>
                      <a:pt x="5321" y="7774"/>
                      <a:pt x="5321" y="10800"/>
                    </a:cubicBezTo>
                    <a:close/>
                  </a:path>
                </a:pathLst>
              </a:custGeom>
              <a:gradFill rotWithShape="1">
                <a:gsLst>
                  <a:gs pos="0">
                    <a:schemeClr val="tx1">
                      <a:gamma/>
                      <a:tint val="54118"/>
                      <a:invGamma/>
                    </a:schemeClr>
                  </a:gs>
                  <a:gs pos="100000">
                    <a:schemeClr val="tx1"/>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0" name="Freeform 216"/>
              <p:cNvSpPr>
                <a:spLocks/>
              </p:cNvSpPr>
              <p:nvPr/>
            </p:nvSpPr>
            <p:spPr bwMode="auto">
              <a:xfrm>
                <a:off x="1124" y="3248"/>
                <a:ext cx="137" cy="272"/>
              </a:xfrm>
              <a:custGeom>
                <a:avLst/>
                <a:gdLst>
                  <a:gd name="T0" fmla="*/ 137 w 137"/>
                  <a:gd name="T1" fmla="*/ 0 h 272"/>
                  <a:gd name="T2" fmla="*/ 46 w 137"/>
                  <a:gd name="T3" fmla="*/ 0 h 272"/>
                  <a:gd name="T4" fmla="*/ 0 w 137"/>
                  <a:gd name="T5" fmla="*/ 272 h 272"/>
                  <a:gd name="T6" fmla="*/ 137 w 137"/>
                  <a:gd name="T7" fmla="*/ 272 h 272"/>
                  <a:gd name="T8" fmla="*/ 137 w 137"/>
                  <a:gd name="T9" fmla="*/ 0 h 272"/>
                </a:gdLst>
                <a:ahLst/>
                <a:cxnLst>
                  <a:cxn ang="0">
                    <a:pos x="T0" y="T1"/>
                  </a:cxn>
                  <a:cxn ang="0">
                    <a:pos x="T2" y="T3"/>
                  </a:cxn>
                  <a:cxn ang="0">
                    <a:pos x="T4" y="T5"/>
                  </a:cxn>
                  <a:cxn ang="0">
                    <a:pos x="T6" y="T7"/>
                  </a:cxn>
                  <a:cxn ang="0">
                    <a:pos x="T8" y="T9"/>
                  </a:cxn>
                </a:cxnLst>
                <a:rect l="0" t="0" r="r" b="b"/>
                <a:pathLst>
                  <a:path w="137" h="272">
                    <a:moveTo>
                      <a:pt x="137" y="0"/>
                    </a:moveTo>
                    <a:lnTo>
                      <a:pt x="46" y="0"/>
                    </a:lnTo>
                    <a:lnTo>
                      <a:pt x="0" y="272"/>
                    </a:lnTo>
                    <a:lnTo>
                      <a:pt x="137" y="272"/>
                    </a:lnTo>
                    <a:lnTo>
                      <a:pt x="137" y="0"/>
                    </a:lnTo>
                    <a:close/>
                  </a:path>
                </a:pathLst>
              </a:custGeom>
              <a:gradFill rotWithShape="1">
                <a:gsLst>
                  <a:gs pos="0">
                    <a:srgbClr val="99CCFF"/>
                  </a:gs>
                  <a:gs pos="100000">
                    <a:srgbClr val="99CCFF">
                      <a:gamma/>
                      <a:tint val="60392"/>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1" name="Rectangle 217"/>
              <p:cNvSpPr>
                <a:spLocks noChangeArrowheads="1"/>
              </p:cNvSpPr>
              <p:nvPr/>
            </p:nvSpPr>
            <p:spPr bwMode="auto">
              <a:xfrm>
                <a:off x="1306" y="3248"/>
                <a:ext cx="91" cy="272"/>
              </a:xfrm>
              <a:prstGeom prst="rect">
                <a:avLst/>
              </a:prstGeom>
              <a:gradFill rotWithShape="1">
                <a:gsLst>
                  <a:gs pos="0">
                    <a:srgbClr val="99CCFF"/>
                  </a:gs>
                  <a:gs pos="100000">
                    <a:srgbClr val="99CCFF">
                      <a:gamma/>
                      <a:tint val="60392"/>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2" name="Rectangle 218"/>
              <p:cNvSpPr>
                <a:spLocks noChangeArrowheads="1"/>
              </p:cNvSpPr>
              <p:nvPr/>
            </p:nvSpPr>
            <p:spPr bwMode="auto">
              <a:xfrm>
                <a:off x="988" y="3702"/>
                <a:ext cx="91" cy="91"/>
              </a:xfrm>
              <a:prstGeom prst="rect">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3" name="Freeform 219"/>
              <p:cNvSpPr>
                <a:spLocks/>
              </p:cNvSpPr>
              <p:nvPr/>
            </p:nvSpPr>
            <p:spPr bwMode="auto">
              <a:xfrm>
                <a:off x="1442" y="2976"/>
                <a:ext cx="1043" cy="635"/>
              </a:xfrm>
              <a:custGeom>
                <a:avLst/>
                <a:gdLst>
                  <a:gd name="T0" fmla="*/ 0 w 1043"/>
                  <a:gd name="T1" fmla="*/ 0 h 635"/>
                  <a:gd name="T2" fmla="*/ 45 w 1043"/>
                  <a:gd name="T3" fmla="*/ 0 h 635"/>
                  <a:gd name="T4" fmla="*/ 45 w 1043"/>
                  <a:gd name="T5" fmla="*/ 589 h 635"/>
                  <a:gd name="T6" fmla="*/ 1043 w 1043"/>
                  <a:gd name="T7" fmla="*/ 589 h 635"/>
                  <a:gd name="T8" fmla="*/ 1043 w 1043"/>
                  <a:gd name="T9" fmla="*/ 635 h 635"/>
                  <a:gd name="T10" fmla="*/ 0 w 1043"/>
                  <a:gd name="T11" fmla="*/ 635 h 635"/>
                  <a:gd name="T12" fmla="*/ 0 w 1043"/>
                  <a:gd name="T13" fmla="*/ 0 h 635"/>
                </a:gdLst>
                <a:ahLst/>
                <a:cxnLst>
                  <a:cxn ang="0">
                    <a:pos x="T0" y="T1"/>
                  </a:cxn>
                  <a:cxn ang="0">
                    <a:pos x="T2" y="T3"/>
                  </a:cxn>
                  <a:cxn ang="0">
                    <a:pos x="T4" y="T5"/>
                  </a:cxn>
                  <a:cxn ang="0">
                    <a:pos x="T6" y="T7"/>
                  </a:cxn>
                  <a:cxn ang="0">
                    <a:pos x="T8" y="T9"/>
                  </a:cxn>
                  <a:cxn ang="0">
                    <a:pos x="T10" y="T11"/>
                  </a:cxn>
                  <a:cxn ang="0">
                    <a:pos x="T12" y="T13"/>
                  </a:cxn>
                </a:cxnLst>
                <a:rect l="0" t="0" r="r" b="b"/>
                <a:pathLst>
                  <a:path w="1043" h="635">
                    <a:moveTo>
                      <a:pt x="0" y="0"/>
                    </a:moveTo>
                    <a:lnTo>
                      <a:pt x="45" y="0"/>
                    </a:lnTo>
                    <a:lnTo>
                      <a:pt x="45" y="589"/>
                    </a:lnTo>
                    <a:lnTo>
                      <a:pt x="1043" y="589"/>
                    </a:lnTo>
                    <a:lnTo>
                      <a:pt x="1043" y="635"/>
                    </a:lnTo>
                    <a:lnTo>
                      <a:pt x="0" y="635"/>
                    </a:lnTo>
                    <a:lnTo>
                      <a:pt x="0" y="0"/>
                    </a:lnTo>
                    <a:close/>
                  </a:path>
                </a:pathLst>
              </a:cu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4" name="Rectangle 220"/>
              <p:cNvSpPr>
                <a:spLocks noChangeArrowheads="1"/>
              </p:cNvSpPr>
              <p:nvPr/>
            </p:nvSpPr>
            <p:spPr bwMode="auto">
              <a:xfrm>
                <a:off x="1487" y="2976"/>
                <a:ext cx="998" cy="590"/>
              </a:xfrm>
              <a:prstGeom prst="rect">
                <a:avLst/>
              </a:prstGeom>
              <a:gradFill rotWithShape="1">
                <a:gsLst>
                  <a:gs pos="0">
                    <a:srgbClr val="C0C0C0">
                      <a:gamma/>
                      <a:tint val="57255"/>
                      <a:invGamma/>
                    </a:srgbClr>
                  </a:gs>
                  <a:gs pos="100000">
                    <a:srgbClr val="C0C0C0">
                      <a:alpha val="2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grpSp>
      </p:grpSp>
      <p:sp>
        <p:nvSpPr>
          <p:cNvPr id="431" name="角丸四角形 430"/>
          <p:cNvSpPr/>
          <p:nvPr/>
        </p:nvSpPr>
        <p:spPr>
          <a:xfrm>
            <a:off x="1182084" y="3645022"/>
            <a:ext cx="3087202" cy="288033"/>
          </a:xfrm>
          <a:prstGeom prst="roundRect">
            <a:avLst>
              <a:gd name="adj"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nchorCtr="1"/>
          <a:lstStyle/>
          <a:p>
            <a:pPr algn="ctr">
              <a:defRPr/>
            </a:pPr>
            <a:r>
              <a:rPr lang="ja-JP" altLang="en-US" sz="105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人材・人手不足に悩む３業界を中心に実施</a:t>
            </a:r>
            <a:endPar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32" name="グループ化 431"/>
          <p:cNvGrpSpPr/>
          <p:nvPr/>
        </p:nvGrpSpPr>
        <p:grpSpPr>
          <a:xfrm>
            <a:off x="2278822" y="1640317"/>
            <a:ext cx="1096736" cy="537514"/>
            <a:chOff x="2564687" y="3683143"/>
            <a:chExt cx="1092169" cy="703672"/>
          </a:xfrm>
        </p:grpSpPr>
        <p:sp>
          <p:nvSpPr>
            <p:cNvPr id="433" name="正方形/長方形 432"/>
            <p:cNvSpPr/>
            <p:nvPr/>
          </p:nvSpPr>
          <p:spPr>
            <a:xfrm>
              <a:off x="2564687" y="3956659"/>
              <a:ext cx="1092169" cy="430156"/>
            </a:xfrm>
            <a:prstGeom prst="rect">
              <a:avLst/>
            </a:prstGeom>
            <a:gradFill>
              <a:gsLst>
                <a:gs pos="100000">
                  <a:srgbClr val="FFC000">
                    <a:lumMod val="40000"/>
                    <a:lumOff val="60000"/>
                  </a:srgbClr>
                </a:gs>
                <a:gs pos="0">
                  <a:srgbClr val="FFC000">
                    <a:lumMod val="60000"/>
                    <a:lumOff val="40000"/>
                  </a:srgbClr>
                </a:gs>
              </a:gsLst>
              <a:lin ang="18900000" scaled="1"/>
            </a:gradFill>
            <a:ln w="19050" cap="flat" cmpd="sng" algn="ctr">
              <a:noFill/>
              <a:prstDash val="solid"/>
              <a:miter lim="800000"/>
            </a:ln>
            <a:effectLst/>
          </p:spPr>
          <p:txBody>
            <a:bodyPr rtlCol="0" anchor="ctr"/>
            <a:lstStyle/>
            <a:p>
              <a:pPr algn="ctr" fontAlgn="auto">
                <a:spcBef>
                  <a:spcPts val="0"/>
                </a:spcBef>
                <a:spcAft>
                  <a:spcPts val="0"/>
                </a:spcAft>
              </a:pPr>
              <a:endParaRPr kumimoji="0" lang="ja-JP" altLang="en-US" kern="0">
                <a:solidFill>
                  <a:prstClr val="white"/>
                </a:solidFill>
                <a:latin typeface="Calibri" panose="020F0502020204030204"/>
                <a:ea typeface="ＭＳ Ｐゴシック" panose="020B0600070205080204" pitchFamily="50" charset="-128"/>
              </a:endParaRPr>
            </a:p>
          </p:txBody>
        </p:sp>
        <p:sp>
          <p:nvSpPr>
            <p:cNvPr id="434" name="正方形/長方形 433"/>
            <p:cNvSpPr/>
            <p:nvPr/>
          </p:nvSpPr>
          <p:spPr>
            <a:xfrm>
              <a:off x="2579564"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5" name="正方形/長方形 434"/>
            <p:cNvSpPr/>
            <p:nvPr/>
          </p:nvSpPr>
          <p:spPr>
            <a:xfrm>
              <a:off x="2579564"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6" name="正方形/長方形 435"/>
            <p:cNvSpPr/>
            <p:nvPr/>
          </p:nvSpPr>
          <p:spPr>
            <a:xfrm>
              <a:off x="2579564"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7" name="ホームベース 436"/>
            <p:cNvSpPr/>
            <p:nvPr/>
          </p:nvSpPr>
          <p:spPr>
            <a:xfrm rot="16200000">
              <a:off x="2732586" y="3926606"/>
              <a:ext cx="668092" cy="245116"/>
            </a:xfrm>
            <a:prstGeom prst="homePlate">
              <a:avLst>
                <a:gd name="adj" fmla="val 35262"/>
              </a:avLst>
            </a:prstGeom>
            <a:gradFill>
              <a:gsLst>
                <a:gs pos="100000">
                  <a:srgbClr val="FFC000">
                    <a:lumMod val="40000"/>
                    <a:lumOff val="60000"/>
                  </a:srgbClr>
                </a:gs>
                <a:gs pos="0">
                  <a:srgbClr val="FFC000">
                    <a:lumMod val="60000"/>
                    <a:lumOff val="40000"/>
                  </a:srgbClr>
                </a:gs>
              </a:gsLst>
              <a:lin ang="18900000" scaled="1"/>
            </a:gradFill>
            <a:ln w="19050" cap="flat" cmpd="sng" algn="ctr">
              <a:noFill/>
              <a:prstDash val="solid"/>
              <a:miter lim="800000"/>
            </a:ln>
            <a:effectLst/>
          </p:spPr>
          <p:txBody>
            <a:bodyPr rtlCol="0" anchor="ctr"/>
            <a:lstStyle/>
            <a:p>
              <a:pPr algn="ctr" fontAlgn="auto">
                <a:spcBef>
                  <a:spcPts val="0"/>
                </a:spcBef>
                <a:spcAft>
                  <a:spcPts val="0"/>
                </a:spcAft>
              </a:pPr>
              <a:endParaRPr kumimoji="0" lang="ja-JP" altLang="en-US" kern="0">
                <a:solidFill>
                  <a:prstClr val="white"/>
                </a:solidFill>
                <a:latin typeface="Calibri" panose="020F0502020204030204"/>
                <a:ea typeface="ＭＳ Ｐゴシック" panose="020B0600070205080204" pitchFamily="50" charset="-128"/>
              </a:endParaRPr>
            </a:p>
          </p:txBody>
        </p:sp>
        <p:sp>
          <p:nvSpPr>
            <p:cNvPr id="438" name="正方形/長方形 437"/>
            <p:cNvSpPr/>
            <p:nvPr/>
          </p:nvSpPr>
          <p:spPr>
            <a:xfrm>
              <a:off x="2752370"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9" name="正方形/長方形 438"/>
            <p:cNvSpPr/>
            <p:nvPr/>
          </p:nvSpPr>
          <p:spPr>
            <a:xfrm>
              <a:off x="2752370"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0" name="正方形/長方形 439"/>
            <p:cNvSpPr/>
            <p:nvPr/>
          </p:nvSpPr>
          <p:spPr>
            <a:xfrm>
              <a:off x="2752370"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1" name="正方形/長方形 440"/>
            <p:cNvSpPr/>
            <p:nvPr/>
          </p:nvSpPr>
          <p:spPr>
            <a:xfrm>
              <a:off x="3249429"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2" name="正方形/長方形 441"/>
            <p:cNvSpPr/>
            <p:nvPr/>
          </p:nvSpPr>
          <p:spPr>
            <a:xfrm>
              <a:off x="3249429"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3" name="正方形/長方形 442"/>
            <p:cNvSpPr/>
            <p:nvPr/>
          </p:nvSpPr>
          <p:spPr>
            <a:xfrm>
              <a:off x="3249429"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4" name="正方形/長方形 443"/>
            <p:cNvSpPr/>
            <p:nvPr/>
          </p:nvSpPr>
          <p:spPr>
            <a:xfrm>
              <a:off x="3422234"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5" name="正方形/長方形 444"/>
            <p:cNvSpPr/>
            <p:nvPr/>
          </p:nvSpPr>
          <p:spPr>
            <a:xfrm>
              <a:off x="3422234"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6" name="正方形/長方形 445"/>
            <p:cNvSpPr/>
            <p:nvPr/>
          </p:nvSpPr>
          <p:spPr>
            <a:xfrm>
              <a:off x="3422234"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7" name="楕円 712"/>
            <p:cNvSpPr/>
            <p:nvPr/>
          </p:nvSpPr>
          <p:spPr>
            <a:xfrm>
              <a:off x="3010053" y="3821023"/>
              <a:ext cx="120867" cy="118983"/>
            </a:xfrm>
            <a:prstGeom prst="ellipse">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8" name="正方形/長方形 447"/>
            <p:cNvSpPr/>
            <p:nvPr/>
          </p:nvSpPr>
          <p:spPr>
            <a:xfrm>
              <a:off x="2992539" y="4284383"/>
              <a:ext cx="75893" cy="101638"/>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9" name="正方形/長方形 448"/>
            <p:cNvSpPr/>
            <p:nvPr/>
          </p:nvSpPr>
          <p:spPr>
            <a:xfrm>
              <a:off x="3191492" y="3956659"/>
              <a:ext cx="20971" cy="429361"/>
            </a:xfrm>
            <a:prstGeom prst="rect">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0" name="正方形/長方形 449"/>
            <p:cNvSpPr/>
            <p:nvPr/>
          </p:nvSpPr>
          <p:spPr>
            <a:xfrm>
              <a:off x="3067535" y="4284383"/>
              <a:ext cx="75893" cy="101638"/>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1" name="正方形/長方形 450"/>
            <p:cNvSpPr/>
            <p:nvPr/>
          </p:nvSpPr>
          <p:spPr>
            <a:xfrm>
              <a:off x="2987022" y="4297676"/>
              <a:ext cx="153168" cy="20793"/>
            </a:xfrm>
            <a:prstGeom prst="rect">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2" name="正方形/長方形 451"/>
            <p:cNvSpPr/>
            <p:nvPr/>
          </p:nvSpPr>
          <p:spPr>
            <a:xfrm>
              <a:off x="2975414" y="4297676"/>
              <a:ext cx="17474" cy="88742"/>
            </a:xfrm>
            <a:prstGeom prst="rect">
              <a:avLst/>
            </a:prstGeom>
            <a:solidFill>
              <a:schemeClr val="bg1">
                <a:lumMod val="7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3" name="正方形/長方形 452"/>
            <p:cNvSpPr/>
            <p:nvPr/>
          </p:nvSpPr>
          <p:spPr>
            <a:xfrm>
              <a:off x="3143608" y="4297676"/>
              <a:ext cx="17474" cy="88742"/>
            </a:xfrm>
            <a:prstGeom prst="rect">
              <a:avLst/>
            </a:prstGeom>
            <a:solidFill>
              <a:schemeClr val="bg1">
                <a:lumMod val="7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4" name="正方形/長方形 453"/>
            <p:cNvSpPr/>
            <p:nvPr/>
          </p:nvSpPr>
          <p:spPr>
            <a:xfrm>
              <a:off x="2975064" y="4266320"/>
              <a:ext cx="186437" cy="36125"/>
            </a:xfrm>
            <a:prstGeom prst="rect">
              <a:avLst/>
            </a:prstGeom>
            <a:solidFill>
              <a:srgbClr val="0070C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5" name="楕円 720"/>
            <p:cNvSpPr/>
            <p:nvPr/>
          </p:nvSpPr>
          <p:spPr>
            <a:xfrm>
              <a:off x="3010053" y="3808121"/>
              <a:ext cx="120867" cy="118983"/>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456" name="グループ化 455"/>
            <p:cNvGrpSpPr/>
            <p:nvPr/>
          </p:nvGrpSpPr>
          <p:grpSpPr>
            <a:xfrm>
              <a:off x="3031799" y="3817387"/>
              <a:ext cx="52713" cy="66444"/>
              <a:chOff x="4090249" y="1145285"/>
              <a:chExt cx="1147134" cy="1468851"/>
            </a:xfrm>
          </p:grpSpPr>
          <p:sp>
            <p:nvSpPr>
              <p:cNvPr id="459" name="台形 458"/>
              <p:cNvSpPr/>
              <p:nvPr/>
            </p:nvSpPr>
            <p:spPr>
              <a:xfrm>
                <a:off x="4784398" y="1145285"/>
                <a:ext cx="380279" cy="1107353"/>
              </a:xfrm>
              <a:prstGeom prst="trapezoid">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60" name="台形 459"/>
              <p:cNvSpPr/>
              <p:nvPr/>
            </p:nvSpPr>
            <p:spPr>
              <a:xfrm rot="16200000">
                <a:off x="4298708" y="1950928"/>
                <a:ext cx="380288" cy="797206"/>
              </a:xfrm>
              <a:prstGeom prst="trapezoid">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61" name="楕円 726"/>
              <p:cNvSpPr/>
              <p:nvPr/>
            </p:nvSpPr>
            <p:spPr>
              <a:xfrm>
                <a:off x="4707226" y="2083978"/>
                <a:ext cx="530157" cy="530158"/>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457" name="山形 456"/>
            <p:cNvSpPr/>
            <p:nvPr/>
          </p:nvSpPr>
          <p:spPr>
            <a:xfrm rot="16200000">
              <a:off x="2991937" y="3660823"/>
              <a:ext cx="145018" cy="245116"/>
            </a:xfrm>
            <a:prstGeom prst="chevron">
              <a:avLst>
                <a:gd name="adj" fmla="val 65327"/>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8" name="山形 457"/>
            <p:cNvSpPr/>
            <p:nvPr/>
          </p:nvSpPr>
          <p:spPr>
            <a:xfrm rot="16200000">
              <a:off x="2974243" y="3620880"/>
              <a:ext cx="180408" cy="304933"/>
            </a:xfrm>
            <a:prstGeom prst="chevron">
              <a:avLst>
                <a:gd name="adj" fmla="val 65327"/>
              </a:avLst>
            </a:prstGeom>
            <a:solidFill>
              <a:schemeClr val="tx1">
                <a:lumMod val="75000"/>
                <a:lumOff val="2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462" name="Rectangle 7"/>
          <p:cNvSpPr>
            <a:spLocks noChangeArrowheads="1"/>
          </p:cNvSpPr>
          <p:nvPr/>
        </p:nvSpPr>
        <p:spPr bwMode="auto">
          <a:xfrm>
            <a:off x="2215343" y="2204863"/>
            <a:ext cx="1027278" cy="209354"/>
          </a:xfrm>
          <a:prstGeom prst="rect">
            <a:avLst/>
          </a:prstGeom>
          <a:solidFill>
            <a:schemeClr val="bg1"/>
          </a:solidFill>
          <a:ln w="12700">
            <a:solidFill>
              <a:schemeClr val="tx1"/>
            </a:solidFill>
            <a:miter lim="800000"/>
            <a:headEnd/>
            <a:tailEnd/>
          </a:ln>
          <a:effectLst>
            <a:outerShdw dist="35921" dir="2700000" algn="ctr" rotWithShape="0">
              <a:schemeClr val="tx2"/>
            </a:outerShdw>
          </a:effectLst>
        </p:spPr>
        <p:txBody>
          <a:bodyPr wrap="none" lIns="36000" tIns="36000" rIns="36000" bIns="36000" anchor="ctr"/>
          <a:lstStyle/>
          <a:p>
            <a:pPr algn="ct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府立学校</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3" name="右カーブ矢印 462"/>
          <p:cNvSpPr/>
          <p:nvPr/>
        </p:nvSpPr>
        <p:spPr>
          <a:xfrm>
            <a:off x="853924" y="2349645"/>
            <a:ext cx="328160" cy="985003"/>
          </a:xfrm>
          <a:prstGeom prst="curvedRightArrow">
            <a:avLst/>
          </a:prstGeom>
        </p:spPr>
        <p:style>
          <a:lnRef idx="1">
            <a:schemeClr val="accent6"/>
          </a:lnRef>
          <a:fillRef idx="3">
            <a:schemeClr val="accent6"/>
          </a:fillRef>
          <a:effectRef idx="2">
            <a:schemeClr val="accent6"/>
          </a:effectRef>
          <a:fontRef idx="minor">
            <a:schemeClr val="lt1"/>
          </a:fontRef>
        </p:style>
        <p:txBody>
          <a:bodyPr lIns="91420" tIns="45713" rIns="91420" bIns="45713" anchor="ctr"/>
          <a:lstStyle/>
          <a:p>
            <a:pPr algn="ctr">
              <a:defRPr/>
            </a:pPr>
            <a:endParaRPr lang="ja-JP" altLang="en-US" spc="-100">
              <a:solidFill>
                <a:prstClr val="black"/>
              </a:solidFill>
            </a:endParaRPr>
          </a:p>
        </p:txBody>
      </p:sp>
      <p:sp>
        <p:nvSpPr>
          <p:cNvPr id="464" name="左カーブ矢印 463"/>
          <p:cNvSpPr/>
          <p:nvPr/>
        </p:nvSpPr>
        <p:spPr>
          <a:xfrm rot="10800000" flipH="1">
            <a:off x="4342433" y="2348880"/>
            <a:ext cx="296035" cy="953281"/>
          </a:xfrm>
          <a:prstGeom prst="curvedLeftArrow">
            <a:avLst>
              <a:gd name="adj1" fmla="val 25000"/>
              <a:gd name="adj2" fmla="val 50000"/>
              <a:gd name="adj3" fmla="val 16253"/>
            </a:avLst>
          </a:prstGeom>
        </p:spPr>
        <p:style>
          <a:lnRef idx="1">
            <a:schemeClr val="accent3"/>
          </a:lnRef>
          <a:fillRef idx="3">
            <a:schemeClr val="accent3"/>
          </a:fillRef>
          <a:effectRef idx="2">
            <a:schemeClr val="accent3"/>
          </a:effectRef>
          <a:fontRef idx="minor">
            <a:schemeClr val="lt1"/>
          </a:fontRef>
        </p:style>
        <p:txBody>
          <a:bodyPr lIns="91420" tIns="45713" rIns="91420" bIns="45713" anchor="ctr"/>
          <a:lstStyle/>
          <a:p>
            <a:pPr algn="ctr">
              <a:defRPr/>
            </a:pPr>
            <a:endParaRPr lang="ja-JP" altLang="en-US" spc="-100" dirty="0">
              <a:solidFill>
                <a:prstClr val="black"/>
              </a:solidFill>
            </a:endParaRPr>
          </a:p>
        </p:txBody>
      </p:sp>
      <p:sp>
        <p:nvSpPr>
          <p:cNvPr id="465" name="角丸四角形 464"/>
          <p:cNvSpPr/>
          <p:nvPr/>
        </p:nvSpPr>
        <p:spPr>
          <a:xfrm>
            <a:off x="1959339" y="2420888"/>
            <a:ext cx="1549158" cy="183403"/>
          </a:xfrm>
          <a:prstGeom prst="roundRect">
            <a:avLst/>
          </a:prstGeom>
          <a:solidFill>
            <a:schemeClr val="accent6">
              <a:lumMod val="60000"/>
              <a:lumOff val="40000"/>
            </a:schemeClr>
          </a:solidFill>
          <a:ln/>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コーディネーター配置</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466" name="Object 14"/>
          <p:cNvGraphicFramePr>
            <a:graphicFrameLocks noChangeAspect="1"/>
          </p:cNvGraphicFramePr>
          <p:nvPr>
            <p:extLst>
              <p:ext uri="{D42A27DB-BD31-4B8C-83A1-F6EECF244321}">
                <p14:modId xmlns:p14="http://schemas.microsoft.com/office/powerpoint/2010/main" val="265895322"/>
              </p:ext>
            </p:extLst>
          </p:nvPr>
        </p:nvGraphicFramePr>
        <p:xfrm flipH="1">
          <a:off x="1447960" y="1988840"/>
          <a:ext cx="297544" cy="540997"/>
        </p:xfrm>
        <a:graphic>
          <a:graphicData uri="http://schemas.openxmlformats.org/presentationml/2006/ole">
            <mc:AlternateContent xmlns:mc="http://schemas.openxmlformats.org/markup-compatibility/2006">
              <mc:Choice xmlns:v="urn:schemas-microsoft-com:vml" Requires="v">
                <p:oleObj spid="_x0000_s1534" name="ｸﾘｯﾌﾟ" r:id="rId12" imgW="2860200" imgH="3696120" progId="MS_ClipArt_Gallery.2">
                  <p:embed/>
                </p:oleObj>
              </mc:Choice>
              <mc:Fallback>
                <p:oleObj name="ｸﾘｯﾌﾟ" r:id="rId12" imgW="2860200" imgH="3696120" progId="MS_ClipArt_Gallery.2">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447960" y="1988840"/>
                        <a:ext cx="297544" cy="540997"/>
                      </a:xfrm>
                      <a:prstGeom prst="rect">
                        <a:avLst/>
                      </a:prstGeom>
                      <a:noFill/>
                      <a:ln>
                        <a:noFill/>
                      </a:ln>
                      <a:effectLst/>
                      <a:extLst/>
                    </p:spPr>
                  </p:pic>
                </p:oleObj>
              </mc:Fallback>
            </mc:AlternateContent>
          </a:graphicData>
        </a:graphic>
      </p:graphicFrame>
      <p:graphicFrame>
        <p:nvGraphicFramePr>
          <p:cNvPr id="467" name="Object 17"/>
          <p:cNvGraphicFramePr>
            <a:graphicFrameLocks noChangeAspect="1"/>
          </p:cNvGraphicFramePr>
          <p:nvPr>
            <p:extLst>
              <p:ext uri="{D42A27DB-BD31-4B8C-83A1-F6EECF244321}">
                <p14:modId xmlns:p14="http://schemas.microsoft.com/office/powerpoint/2010/main" val="305810899"/>
              </p:ext>
            </p:extLst>
          </p:nvPr>
        </p:nvGraphicFramePr>
        <p:xfrm>
          <a:off x="3554606" y="2047461"/>
          <a:ext cx="552111" cy="445434"/>
        </p:xfrm>
        <a:graphic>
          <a:graphicData uri="http://schemas.openxmlformats.org/presentationml/2006/ole">
            <mc:AlternateContent xmlns:mc="http://schemas.openxmlformats.org/markup-compatibility/2006">
              <mc:Choice xmlns:v="urn:schemas-microsoft-com:vml" Requires="v">
                <p:oleObj spid="_x0000_s1535" name="ｸﾘｯﾌﾟ" r:id="rId14" imgW="2287440" imgH="1754640" progId="MS_ClipArt_Gallery.2">
                  <p:embed/>
                </p:oleObj>
              </mc:Choice>
              <mc:Fallback>
                <p:oleObj name="ｸﾘｯﾌﾟ" r:id="rId14" imgW="2287440" imgH="175464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4606" y="2047461"/>
                        <a:ext cx="552111" cy="445434"/>
                      </a:xfrm>
                      <a:prstGeom prst="rect">
                        <a:avLst/>
                      </a:prstGeom>
                      <a:noFill/>
                      <a:ln>
                        <a:noFill/>
                      </a:ln>
                      <a:effectLst/>
                      <a:extLst/>
                    </p:spPr>
                  </p:pic>
                </p:oleObj>
              </mc:Fallback>
            </mc:AlternateContent>
          </a:graphicData>
        </a:graphic>
      </p:graphicFrame>
      <p:pic>
        <p:nvPicPr>
          <p:cNvPr id="468" name="Picture 211" descr="D:\teradat\Desktop\school_blazer_coupl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79118" y="1751136"/>
            <a:ext cx="332345" cy="431972"/>
          </a:xfrm>
          <a:prstGeom prst="rect">
            <a:avLst/>
          </a:prstGeom>
          <a:noFill/>
          <a:extLst>
            <a:ext uri="{909E8E84-426E-40DD-AFC4-6F175D3DCCD1}">
              <a14:hiddenFill xmlns:a14="http://schemas.microsoft.com/office/drawing/2010/main">
                <a:solidFill>
                  <a:srgbClr val="FFFFFF"/>
                </a:solidFill>
              </a14:hiddenFill>
            </a:ext>
          </a:extLst>
        </p:spPr>
      </p:pic>
      <p:sp>
        <p:nvSpPr>
          <p:cNvPr id="470" name="角丸四角形 469"/>
          <p:cNvSpPr/>
          <p:nvPr/>
        </p:nvSpPr>
        <p:spPr>
          <a:xfrm>
            <a:off x="469301" y="1405473"/>
            <a:ext cx="8157303" cy="2671599"/>
          </a:xfrm>
          <a:prstGeom prst="roundRect">
            <a:avLst>
              <a:gd name="adj" fmla="val 2987"/>
            </a:avLst>
          </a:prstGeom>
          <a:noFill/>
          <a:ln w="63500" cmpd="dbl">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77" name="六角形 476"/>
          <p:cNvSpPr/>
          <p:nvPr/>
        </p:nvSpPr>
        <p:spPr>
          <a:xfrm>
            <a:off x="360665" y="880800"/>
            <a:ext cx="1918156" cy="385192"/>
          </a:xfrm>
          <a:prstGeom prst="hexagon">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高校１～２年生</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8" name="六角形 477"/>
          <p:cNvSpPr/>
          <p:nvPr/>
        </p:nvSpPr>
        <p:spPr>
          <a:xfrm>
            <a:off x="384457" y="4231193"/>
            <a:ext cx="1830886" cy="385192"/>
          </a:xfrm>
          <a:prstGeom prst="hexagon">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高校３年生</a:t>
            </a:r>
            <a:endParaRPr kumimoji="1"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4" name="角丸四角形 483"/>
          <p:cNvSpPr/>
          <p:nvPr/>
        </p:nvSpPr>
        <p:spPr>
          <a:xfrm>
            <a:off x="566018" y="5414491"/>
            <a:ext cx="1812507" cy="1013213"/>
          </a:xfrm>
          <a:prstGeom prst="roundRect">
            <a:avLst/>
          </a:prstGeom>
          <a:ln w="12700">
            <a:prstDash val="sysDash"/>
          </a:ln>
        </p:spPr>
        <p:style>
          <a:lnRef idx="2">
            <a:schemeClr val="accent1"/>
          </a:lnRef>
          <a:fillRef idx="1">
            <a:schemeClr val="lt1"/>
          </a:fillRef>
          <a:effectRef idx="0">
            <a:schemeClr val="accent1"/>
          </a:effectRef>
          <a:fontRef idx="minor">
            <a:schemeClr val="dk1"/>
          </a:fontRef>
        </p:style>
        <p:txBody>
          <a:bodyPr lIns="91429" tIns="45715" rIns="91429" bIns="45715" rtlCol="0" anchor="t" anchorCtr="0"/>
          <a:lstStyle/>
          <a:p>
            <a:endParaRPr lang="en-US" altLang="ja-JP" sz="1100" dirty="0" smtClean="0">
              <a:solidFill>
                <a:prstClr val="black"/>
              </a:solidFill>
            </a:endParaRPr>
          </a:p>
          <a:p>
            <a:endParaRPr lang="en-US" altLang="ja-JP" sz="1100" dirty="0">
              <a:solidFill>
                <a:prstClr val="black"/>
              </a:solidFill>
            </a:endParaRPr>
          </a:p>
          <a:p>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職業適性検査（ＧＡＴＢ）を利用し、</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自分がどの職種で活躍できる可能性が高いかを診断</a:t>
            </a:r>
          </a:p>
        </p:txBody>
      </p:sp>
      <p:sp>
        <p:nvSpPr>
          <p:cNvPr id="485" name="角丸四角形 484"/>
          <p:cNvSpPr/>
          <p:nvPr/>
        </p:nvSpPr>
        <p:spPr>
          <a:xfrm>
            <a:off x="789202" y="5237538"/>
            <a:ext cx="1323447" cy="224686"/>
          </a:xfrm>
          <a:prstGeom prst="roundRect">
            <a:avLst/>
          </a:prstGeom>
          <a:solidFill>
            <a:schemeClr val="tx2">
              <a:lumMod val="40000"/>
              <a:lumOff val="60000"/>
            </a:scheme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視野を広げる</a:t>
            </a: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6" name="左右矢印 485"/>
          <p:cNvSpPr/>
          <p:nvPr/>
        </p:nvSpPr>
        <p:spPr>
          <a:xfrm>
            <a:off x="2268073" y="5740142"/>
            <a:ext cx="1173954" cy="235900"/>
          </a:xfrm>
          <a:prstGeom prst="leftRightArrow">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8" name="テキスト ボックス 487"/>
          <p:cNvSpPr txBox="1"/>
          <p:nvPr/>
        </p:nvSpPr>
        <p:spPr>
          <a:xfrm>
            <a:off x="641353" y="5532390"/>
            <a:ext cx="1625527" cy="230832"/>
          </a:xfrm>
          <a:prstGeom prst="rect">
            <a:avLst/>
          </a:prstGeom>
          <a:noFill/>
          <a:ln>
            <a:solidFill>
              <a:schemeClr val="tx1"/>
            </a:solidFill>
            <a:prstDash val="sysDash"/>
          </a:ln>
        </p:spPr>
        <p:txBody>
          <a:bodyPr wrap="square" rtlCol="0">
            <a:spAutoFit/>
          </a:bodyPr>
          <a:lstStyle/>
          <a:p>
            <a:pPr algn="ct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職業適性検査（ＧＡＴＢ）</a:t>
            </a:r>
            <a:endParaRPr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92" name="Picture 20" descr="http://2.bp.blogspot.com/-N2B4cQztdK8/VozfJmKJDvI/AAAAAAAA2hM/C9P3FI3dztQ/s800/kaisya_soudan_woman_woman.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1561" r="8495" b="39287"/>
          <a:stretch/>
        </p:blipFill>
        <p:spPr bwMode="auto">
          <a:xfrm>
            <a:off x="3840841" y="5615785"/>
            <a:ext cx="274554" cy="303591"/>
          </a:xfrm>
          <a:prstGeom prst="rect">
            <a:avLst/>
          </a:prstGeom>
          <a:solidFill>
            <a:schemeClr val="bg1"/>
          </a:solidFill>
          <a:ln w="0">
            <a:noFill/>
            <a:prstDash val="sysDash"/>
          </a:ln>
          <a:extLst/>
        </p:spPr>
      </p:pic>
      <p:pic>
        <p:nvPicPr>
          <p:cNvPr id="493" name="Picture 2" descr="http://4.bp.blogspot.com/-5cpRpQyDkQQ/U5hUn7R6JWI/AAAAAAAAhMY/jard4JzIjlY/s800/sansyamendan_seifuku_boy.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42027" y="5525570"/>
            <a:ext cx="1044742" cy="717750"/>
          </a:xfrm>
          <a:prstGeom prst="rect">
            <a:avLst/>
          </a:prstGeom>
          <a:solidFill>
            <a:schemeClr val="bg1">
              <a:alpha val="0"/>
            </a:schemeClr>
          </a:solidFill>
          <a:ln>
            <a:noFill/>
          </a:ln>
        </p:spPr>
      </p:pic>
      <p:sp>
        <p:nvSpPr>
          <p:cNvPr id="495" name="テキスト ボックス 494"/>
          <p:cNvSpPr txBox="1"/>
          <p:nvPr/>
        </p:nvSpPr>
        <p:spPr>
          <a:xfrm>
            <a:off x="3347864" y="5276885"/>
            <a:ext cx="1462316" cy="230832"/>
          </a:xfrm>
          <a:prstGeom prst="rect">
            <a:avLst/>
          </a:prstGeom>
          <a:solidFill>
            <a:schemeClr val="bg1"/>
          </a:solidFill>
          <a:ln>
            <a:solidFill>
              <a:schemeClr val="tx1"/>
            </a:solidFill>
            <a:prstDash val="sysDash"/>
          </a:ln>
        </p:spPr>
        <p:txBody>
          <a:bodyPr wrap="square" rtlCol="0">
            <a:spAutoFit/>
          </a:bodyPr>
          <a:lstStyle/>
          <a:p>
            <a:r>
              <a:rPr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アクティブカウンセラー</a:t>
            </a:r>
            <a:endParaRPr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4" name="角丸四角形 513"/>
          <p:cNvSpPr/>
          <p:nvPr/>
        </p:nvSpPr>
        <p:spPr>
          <a:xfrm>
            <a:off x="485200" y="4806836"/>
            <a:ext cx="8141404" cy="1870863"/>
          </a:xfrm>
          <a:prstGeom prst="roundRect">
            <a:avLst>
              <a:gd name="adj" fmla="val 2987"/>
            </a:avLst>
          </a:prstGeom>
          <a:noFill/>
          <a:ln w="63500" cmpd="dbl">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555" name="グループ化 554"/>
          <p:cNvGrpSpPr/>
          <p:nvPr/>
        </p:nvGrpSpPr>
        <p:grpSpPr>
          <a:xfrm>
            <a:off x="2511462" y="4949507"/>
            <a:ext cx="813986" cy="379643"/>
            <a:chOff x="2564687" y="3683143"/>
            <a:chExt cx="1092169" cy="703672"/>
          </a:xfrm>
        </p:grpSpPr>
        <p:sp>
          <p:nvSpPr>
            <p:cNvPr id="556" name="正方形/長方形 555"/>
            <p:cNvSpPr/>
            <p:nvPr/>
          </p:nvSpPr>
          <p:spPr>
            <a:xfrm>
              <a:off x="2564687" y="3956659"/>
              <a:ext cx="1092169" cy="430156"/>
            </a:xfrm>
            <a:prstGeom prst="rect">
              <a:avLst/>
            </a:prstGeom>
            <a:gradFill>
              <a:gsLst>
                <a:gs pos="100000">
                  <a:srgbClr val="FFC000">
                    <a:lumMod val="40000"/>
                    <a:lumOff val="60000"/>
                  </a:srgbClr>
                </a:gs>
                <a:gs pos="0">
                  <a:srgbClr val="FFC000">
                    <a:lumMod val="60000"/>
                    <a:lumOff val="40000"/>
                  </a:srgbClr>
                </a:gs>
              </a:gsLst>
              <a:lin ang="18900000" scaled="1"/>
            </a:gradFill>
            <a:ln w="19050" cap="flat" cmpd="sng" algn="ctr">
              <a:noFill/>
              <a:prstDash val="solid"/>
              <a:miter lim="800000"/>
            </a:ln>
            <a:effectLst/>
          </p:spPr>
          <p:txBody>
            <a:bodyPr rtlCol="0" anchor="ctr"/>
            <a:lstStyle/>
            <a:p>
              <a:pPr algn="ctr" fontAlgn="auto">
                <a:spcBef>
                  <a:spcPts val="0"/>
                </a:spcBef>
                <a:spcAft>
                  <a:spcPts val="0"/>
                </a:spcAft>
              </a:pPr>
              <a:endParaRPr kumimoji="0" lang="ja-JP" altLang="en-US" kern="0">
                <a:solidFill>
                  <a:prstClr val="white"/>
                </a:solidFill>
                <a:latin typeface="Calibri" panose="020F0502020204030204"/>
                <a:ea typeface="ＭＳ Ｐゴシック" panose="020B0600070205080204" pitchFamily="50" charset="-128"/>
              </a:endParaRPr>
            </a:p>
          </p:txBody>
        </p:sp>
        <p:sp>
          <p:nvSpPr>
            <p:cNvPr id="557" name="正方形/長方形 556"/>
            <p:cNvSpPr/>
            <p:nvPr/>
          </p:nvSpPr>
          <p:spPr>
            <a:xfrm>
              <a:off x="2579564"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58" name="正方形/長方形 557"/>
            <p:cNvSpPr/>
            <p:nvPr/>
          </p:nvSpPr>
          <p:spPr>
            <a:xfrm>
              <a:off x="2579564"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59" name="正方形/長方形 558"/>
            <p:cNvSpPr/>
            <p:nvPr/>
          </p:nvSpPr>
          <p:spPr>
            <a:xfrm>
              <a:off x="2579564"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0" name="ホームベース 559"/>
            <p:cNvSpPr/>
            <p:nvPr/>
          </p:nvSpPr>
          <p:spPr>
            <a:xfrm rot="16200000">
              <a:off x="2732586" y="3926606"/>
              <a:ext cx="668092" cy="245116"/>
            </a:xfrm>
            <a:prstGeom prst="homePlate">
              <a:avLst>
                <a:gd name="adj" fmla="val 35262"/>
              </a:avLst>
            </a:prstGeom>
            <a:gradFill>
              <a:gsLst>
                <a:gs pos="100000">
                  <a:srgbClr val="FFC000">
                    <a:lumMod val="40000"/>
                    <a:lumOff val="60000"/>
                  </a:srgbClr>
                </a:gs>
                <a:gs pos="0">
                  <a:srgbClr val="FFC000">
                    <a:lumMod val="60000"/>
                    <a:lumOff val="40000"/>
                  </a:srgbClr>
                </a:gs>
              </a:gsLst>
              <a:lin ang="18900000" scaled="1"/>
            </a:gradFill>
            <a:ln w="19050" cap="flat" cmpd="sng" algn="ctr">
              <a:noFill/>
              <a:prstDash val="solid"/>
              <a:miter lim="800000"/>
            </a:ln>
            <a:effectLst/>
          </p:spPr>
          <p:txBody>
            <a:bodyPr rtlCol="0" anchor="ctr"/>
            <a:lstStyle/>
            <a:p>
              <a:pPr algn="ctr" fontAlgn="auto">
                <a:spcBef>
                  <a:spcPts val="0"/>
                </a:spcBef>
                <a:spcAft>
                  <a:spcPts val="0"/>
                </a:spcAft>
              </a:pPr>
              <a:endParaRPr kumimoji="0" lang="ja-JP" altLang="en-US" kern="0">
                <a:solidFill>
                  <a:prstClr val="white"/>
                </a:solidFill>
                <a:latin typeface="Calibri" panose="020F0502020204030204"/>
                <a:ea typeface="ＭＳ Ｐゴシック" panose="020B0600070205080204" pitchFamily="50" charset="-128"/>
              </a:endParaRPr>
            </a:p>
          </p:txBody>
        </p:sp>
        <p:sp>
          <p:nvSpPr>
            <p:cNvPr id="561" name="正方形/長方形 560"/>
            <p:cNvSpPr/>
            <p:nvPr/>
          </p:nvSpPr>
          <p:spPr>
            <a:xfrm>
              <a:off x="2752370"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2" name="正方形/長方形 561"/>
            <p:cNvSpPr/>
            <p:nvPr/>
          </p:nvSpPr>
          <p:spPr>
            <a:xfrm>
              <a:off x="2752370"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3" name="正方形/長方形 562"/>
            <p:cNvSpPr/>
            <p:nvPr/>
          </p:nvSpPr>
          <p:spPr>
            <a:xfrm>
              <a:off x="2752370"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4" name="正方形/長方形 563"/>
            <p:cNvSpPr/>
            <p:nvPr/>
          </p:nvSpPr>
          <p:spPr>
            <a:xfrm>
              <a:off x="3249429"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5" name="正方形/長方形 564"/>
            <p:cNvSpPr/>
            <p:nvPr/>
          </p:nvSpPr>
          <p:spPr>
            <a:xfrm>
              <a:off x="3249429"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6" name="正方形/長方形 565"/>
            <p:cNvSpPr/>
            <p:nvPr/>
          </p:nvSpPr>
          <p:spPr>
            <a:xfrm>
              <a:off x="3249429"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7" name="正方形/長方形 566"/>
            <p:cNvSpPr/>
            <p:nvPr/>
          </p:nvSpPr>
          <p:spPr>
            <a:xfrm>
              <a:off x="3422234"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8" name="正方形/長方形 567"/>
            <p:cNvSpPr/>
            <p:nvPr/>
          </p:nvSpPr>
          <p:spPr>
            <a:xfrm>
              <a:off x="3422234"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9" name="正方形/長方形 568"/>
            <p:cNvSpPr/>
            <p:nvPr/>
          </p:nvSpPr>
          <p:spPr>
            <a:xfrm>
              <a:off x="3422234"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0" name="楕円 712"/>
            <p:cNvSpPr/>
            <p:nvPr/>
          </p:nvSpPr>
          <p:spPr>
            <a:xfrm>
              <a:off x="3010053" y="3821023"/>
              <a:ext cx="120867" cy="118983"/>
            </a:xfrm>
            <a:prstGeom prst="ellipse">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1" name="正方形/長方形 570"/>
            <p:cNvSpPr/>
            <p:nvPr/>
          </p:nvSpPr>
          <p:spPr>
            <a:xfrm>
              <a:off x="2992539" y="4284383"/>
              <a:ext cx="75893" cy="101638"/>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2" name="正方形/長方形 571"/>
            <p:cNvSpPr/>
            <p:nvPr/>
          </p:nvSpPr>
          <p:spPr>
            <a:xfrm>
              <a:off x="3191492" y="3956659"/>
              <a:ext cx="20971" cy="429361"/>
            </a:xfrm>
            <a:prstGeom prst="rect">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3" name="正方形/長方形 572"/>
            <p:cNvSpPr/>
            <p:nvPr/>
          </p:nvSpPr>
          <p:spPr>
            <a:xfrm>
              <a:off x="3067535" y="4284383"/>
              <a:ext cx="75893" cy="101638"/>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4" name="正方形/長方形 573"/>
            <p:cNvSpPr/>
            <p:nvPr/>
          </p:nvSpPr>
          <p:spPr>
            <a:xfrm>
              <a:off x="2987022" y="4297676"/>
              <a:ext cx="153168" cy="20793"/>
            </a:xfrm>
            <a:prstGeom prst="rect">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5" name="正方形/長方形 574"/>
            <p:cNvSpPr/>
            <p:nvPr/>
          </p:nvSpPr>
          <p:spPr>
            <a:xfrm>
              <a:off x="2975414" y="4297676"/>
              <a:ext cx="17474" cy="88742"/>
            </a:xfrm>
            <a:prstGeom prst="rect">
              <a:avLst/>
            </a:prstGeom>
            <a:solidFill>
              <a:schemeClr val="bg1">
                <a:lumMod val="7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6" name="正方形/長方形 575"/>
            <p:cNvSpPr/>
            <p:nvPr/>
          </p:nvSpPr>
          <p:spPr>
            <a:xfrm>
              <a:off x="3143608" y="4297676"/>
              <a:ext cx="17474" cy="88742"/>
            </a:xfrm>
            <a:prstGeom prst="rect">
              <a:avLst/>
            </a:prstGeom>
            <a:solidFill>
              <a:schemeClr val="bg1">
                <a:lumMod val="7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7" name="正方形/長方形 576"/>
            <p:cNvSpPr/>
            <p:nvPr/>
          </p:nvSpPr>
          <p:spPr>
            <a:xfrm>
              <a:off x="2975064" y="4266320"/>
              <a:ext cx="186437" cy="36125"/>
            </a:xfrm>
            <a:prstGeom prst="rect">
              <a:avLst/>
            </a:prstGeom>
            <a:solidFill>
              <a:srgbClr val="0070C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8" name="楕円 720"/>
            <p:cNvSpPr/>
            <p:nvPr/>
          </p:nvSpPr>
          <p:spPr>
            <a:xfrm>
              <a:off x="3010053" y="3808121"/>
              <a:ext cx="120867" cy="118983"/>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579" name="グループ化 578"/>
            <p:cNvGrpSpPr/>
            <p:nvPr/>
          </p:nvGrpSpPr>
          <p:grpSpPr>
            <a:xfrm>
              <a:off x="3031799" y="3817387"/>
              <a:ext cx="52713" cy="66444"/>
              <a:chOff x="4090249" y="1145285"/>
              <a:chExt cx="1147134" cy="1468851"/>
            </a:xfrm>
          </p:grpSpPr>
          <p:sp>
            <p:nvSpPr>
              <p:cNvPr id="582" name="台形 581"/>
              <p:cNvSpPr/>
              <p:nvPr/>
            </p:nvSpPr>
            <p:spPr>
              <a:xfrm>
                <a:off x="4784398" y="1145285"/>
                <a:ext cx="380279" cy="1107353"/>
              </a:xfrm>
              <a:prstGeom prst="trapezoid">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83" name="台形 582"/>
              <p:cNvSpPr/>
              <p:nvPr/>
            </p:nvSpPr>
            <p:spPr>
              <a:xfrm rot="16200000">
                <a:off x="4298708" y="1950928"/>
                <a:ext cx="380288" cy="797206"/>
              </a:xfrm>
              <a:prstGeom prst="trapezoid">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84" name="楕円 726"/>
              <p:cNvSpPr/>
              <p:nvPr/>
            </p:nvSpPr>
            <p:spPr>
              <a:xfrm>
                <a:off x="4707226" y="2083978"/>
                <a:ext cx="530157" cy="530158"/>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580" name="山形 579"/>
            <p:cNvSpPr/>
            <p:nvPr/>
          </p:nvSpPr>
          <p:spPr>
            <a:xfrm rot="16200000">
              <a:off x="2991937" y="3660823"/>
              <a:ext cx="145018" cy="245116"/>
            </a:xfrm>
            <a:prstGeom prst="chevron">
              <a:avLst>
                <a:gd name="adj" fmla="val 65327"/>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81" name="山形 580"/>
            <p:cNvSpPr/>
            <p:nvPr/>
          </p:nvSpPr>
          <p:spPr>
            <a:xfrm rot="16200000">
              <a:off x="2974243" y="3620880"/>
              <a:ext cx="180408" cy="304933"/>
            </a:xfrm>
            <a:prstGeom prst="chevron">
              <a:avLst>
                <a:gd name="adj" fmla="val 65327"/>
              </a:avLst>
            </a:prstGeom>
            <a:solidFill>
              <a:schemeClr val="tx1">
                <a:lumMod val="75000"/>
                <a:lumOff val="2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585" name="Rectangle 7"/>
          <p:cNvSpPr>
            <a:spLocks noChangeArrowheads="1"/>
          </p:cNvSpPr>
          <p:nvPr/>
        </p:nvSpPr>
        <p:spPr bwMode="auto">
          <a:xfrm>
            <a:off x="2444994" y="5326290"/>
            <a:ext cx="815556" cy="196086"/>
          </a:xfrm>
          <a:prstGeom prst="rect">
            <a:avLst/>
          </a:prstGeom>
          <a:solidFill>
            <a:schemeClr val="bg1"/>
          </a:solidFill>
          <a:ln w="12700">
            <a:solidFill>
              <a:schemeClr val="tx1"/>
            </a:solidFill>
            <a:miter lim="800000"/>
            <a:headEnd/>
            <a:tailEnd/>
          </a:ln>
          <a:effectLst>
            <a:outerShdw dist="35921" dir="2700000" algn="ctr" rotWithShape="0">
              <a:schemeClr val="tx2"/>
            </a:outerShdw>
          </a:effectLst>
        </p:spPr>
        <p:txBody>
          <a:bodyPr wrap="none" lIns="36000" tIns="36000" rIns="36000" bIns="36000" anchor="ctr"/>
          <a:lstStyle/>
          <a:p>
            <a:pPr algn="ctr"/>
            <a:r>
              <a:rPr lang="ja-JP" altLang="en-US" sz="1100" b="1" dirty="0" smtClean="0">
                <a:latin typeface="メイリオ" panose="020B0604030504040204" pitchFamily="50" charset="-128"/>
                <a:ea typeface="メイリオ" panose="020B0604030504040204" pitchFamily="50" charset="-128"/>
                <a:cs typeface="メイリオ" panose="020B0604030504040204" pitchFamily="50" charset="-128"/>
              </a:rPr>
              <a:t>府立学校</a:t>
            </a:r>
            <a:endParaRPr lang="ja-JP" altLang="en-US"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5" name="Picture 27" descr="女性　作業者　ワーカー"/>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22866" y="3256093"/>
            <a:ext cx="336004" cy="316922"/>
          </a:xfrm>
          <a:prstGeom prst="rect">
            <a:avLst/>
          </a:prstGeom>
          <a:noFill/>
          <a:extLst>
            <a:ext uri="{909E8E84-426E-40DD-AFC4-6F175D3DCCD1}">
              <a14:hiddenFill xmlns:a14="http://schemas.microsoft.com/office/drawing/2010/main">
                <a:solidFill>
                  <a:srgbClr val="FFFFFF"/>
                </a:solidFill>
              </a14:hiddenFill>
            </a:ext>
          </a:extLst>
        </p:spPr>
      </p:pic>
      <p:pic>
        <p:nvPicPr>
          <p:cNvPr id="596" name="Picture 485" descr="C:\Users\Tomoya\Desktop\514009s.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99842" y="3284984"/>
            <a:ext cx="281372" cy="290751"/>
          </a:xfrm>
          <a:prstGeom prst="rect">
            <a:avLst/>
          </a:prstGeom>
          <a:noFill/>
          <a:extLst>
            <a:ext uri="{909E8E84-426E-40DD-AFC4-6F175D3DCCD1}">
              <a14:hiddenFill xmlns:a14="http://schemas.microsoft.com/office/drawing/2010/main">
                <a:solidFill>
                  <a:srgbClr val="FFFFFF"/>
                </a:solidFill>
              </a14:hiddenFill>
            </a:ext>
          </a:extLst>
        </p:spPr>
      </p:pic>
      <p:sp>
        <p:nvSpPr>
          <p:cNvPr id="598" name="テキスト ボックス 597"/>
          <p:cNvSpPr txBox="1"/>
          <p:nvPr/>
        </p:nvSpPr>
        <p:spPr>
          <a:xfrm>
            <a:off x="5436096" y="3327375"/>
            <a:ext cx="3982204" cy="461665"/>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インターンシップ</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参加</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人数　：１１３名</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インターンシップ受入企業数：　４３社</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7" name="角丸四角形 596"/>
          <p:cNvSpPr/>
          <p:nvPr/>
        </p:nvSpPr>
        <p:spPr>
          <a:xfrm>
            <a:off x="433572" y="1278349"/>
            <a:ext cx="2203172" cy="350451"/>
          </a:xfrm>
          <a:prstGeom prst="roundRect">
            <a:avLst/>
          </a:prstGeom>
          <a:solidFill>
            <a:srgbClr val="EED200"/>
          </a:solidFill>
          <a:ln w="6350">
            <a:solidFill>
              <a:schemeClr val="bg2">
                <a:lumMod val="25000"/>
                <a:lumOff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chorCtr="0"/>
          <a:lstStyle/>
          <a:p>
            <a:pPr algn="ctr">
              <a:defRPr/>
            </a:pPr>
            <a:r>
              <a:rPr lang="ja-JP" altLang="en-US" sz="1200" b="1" dirty="0" smtClean="0">
                <a:solidFill>
                  <a:schemeClr val="tx1"/>
                </a:solidFill>
                <a:latin typeface="メイリオ" pitchFamily="50" charset="-128"/>
                <a:ea typeface="メイリオ" pitchFamily="50" charset="-128"/>
              </a:rPr>
              <a:t>魅力発信（インターンシップ）</a:t>
            </a:r>
            <a:endParaRPr lang="ja-JP" altLang="en-US" sz="1200" b="1" dirty="0">
              <a:solidFill>
                <a:schemeClr val="tx1"/>
              </a:solidFill>
              <a:latin typeface="メイリオ" pitchFamily="50" charset="-128"/>
              <a:ea typeface="メイリオ" pitchFamily="50" charset="-128"/>
            </a:endParaRPr>
          </a:p>
        </p:txBody>
      </p:sp>
      <p:sp>
        <p:nvSpPr>
          <p:cNvPr id="3" name="テキスト ボックス 2"/>
          <p:cNvSpPr txBox="1"/>
          <p:nvPr/>
        </p:nvSpPr>
        <p:spPr>
          <a:xfrm>
            <a:off x="2378525" y="899428"/>
            <a:ext cx="6248079" cy="369332"/>
          </a:xfrm>
          <a:prstGeom prst="rect">
            <a:avLst/>
          </a:prstGeom>
          <a:noFill/>
          <a:ln>
            <a:solidFill>
              <a:schemeClr val="tx1"/>
            </a:solidFill>
          </a:ln>
        </p:spPr>
        <p:txBody>
          <a:bodyPr wrap="square" rtlCol="0">
            <a:spAutoFit/>
          </a:bodyPr>
          <a:lstStyle/>
          <a:p>
            <a:r>
              <a:rPr kumimoji="1"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狙い</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u="sng" dirty="0">
                <a:latin typeface="メイリオ" panose="020B0604030504040204" pitchFamily="50" charset="-128"/>
                <a:ea typeface="メイリオ" panose="020B0604030504040204" pitchFamily="50" charset="-128"/>
                <a:cs typeface="メイリオ" panose="020B0604030504040204" pitchFamily="50" charset="-128"/>
              </a:rPr>
              <a:t>業界の魅力を発信する</a:t>
            </a:r>
          </a:p>
        </p:txBody>
      </p:sp>
      <p:sp>
        <p:nvSpPr>
          <p:cNvPr id="536" name="正方形/長方形 535"/>
          <p:cNvSpPr/>
          <p:nvPr/>
        </p:nvSpPr>
        <p:spPr>
          <a:xfrm>
            <a:off x="5056922" y="1628799"/>
            <a:ext cx="3347133" cy="139120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7" name="テキスト ボックス 536"/>
          <p:cNvSpPr txBox="1"/>
          <p:nvPr/>
        </p:nvSpPr>
        <p:spPr>
          <a:xfrm>
            <a:off x="5066763" y="1916831"/>
            <a:ext cx="369332" cy="1224136"/>
          </a:xfrm>
          <a:prstGeom prst="rect">
            <a:avLst/>
          </a:prstGeom>
          <a:noFill/>
        </p:spPr>
        <p:txBody>
          <a:bodyPr vert="eaVert"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取組内容</a:t>
            </a:r>
          </a:p>
        </p:txBody>
      </p:sp>
      <p:cxnSp>
        <p:nvCxnSpPr>
          <p:cNvPr id="469" name="直線コネクタ 468"/>
          <p:cNvCxnSpPr/>
          <p:nvPr/>
        </p:nvCxnSpPr>
        <p:spPr>
          <a:xfrm>
            <a:off x="5436095" y="1628799"/>
            <a:ext cx="0" cy="13912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43" name="テキスト ボックス 542"/>
          <p:cNvSpPr txBox="1"/>
          <p:nvPr/>
        </p:nvSpPr>
        <p:spPr>
          <a:xfrm>
            <a:off x="5066763" y="3130311"/>
            <a:ext cx="369332" cy="805018"/>
          </a:xfrm>
          <a:prstGeom prst="rect">
            <a:avLst/>
          </a:prstGeom>
          <a:noFill/>
        </p:spPr>
        <p:txBody>
          <a:bodyPr vert="eaVert"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544" name="正方形/長方形 543"/>
          <p:cNvSpPr/>
          <p:nvPr/>
        </p:nvSpPr>
        <p:spPr>
          <a:xfrm>
            <a:off x="5066763" y="3129301"/>
            <a:ext cx="3337291" cy="80602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545" name="直線コネクタ 544"/>
          <p:cNvCxnSpPr/>
          <p:nvPr/>
        </p:nvCxnSpPr>
        <p:spPr>
          <a:xfrm>
            <a:off x="5445937" y="3129300"/>
            <a:ext cx="0" cy="8060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49" name="テキスト ボックス 548"/>
          <p:cNvSpPr txBox="1"/>
          <p:nvPr/>
        </p:nvSpPr>
        <p:spPr>
          <a:xfrm>
            <a:off x="5494141" y="1846565"/>
            <a:ext cx="3982204" cy="830997"/>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府立学校にコーディネーターを派遣。</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高校１～２年生を対象に、</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３業界の企業へのインターンシップを</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実施し、業界の魅力発信に取り組んだ</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0" name="テキスト ボックス 549"/>
          <p:cNvSpPr txBox="1"/>
          <p:nvPr/>
        </p:nvSpPr>
        <p:spPr>
          <a:xfrm>
            <a:off x="2353408" y="4221088"/>
            <a:ext cx="6273196" cy="369332"/>
          </a:xfrm>
          <a:prstGeom prst="rect">
            <a:avLst/>
          </a:prstGeom>
          <a:noFill/>
          <a:ln>
            <a:solidFill>
              <a:schemeClr val="tx1"/>
            </a:solidFill>
          </a:ln>
        </p:spPr>
        <p:txBody>
          <a:bodyPr wrap="square" rtlCol="0">
            <a:spAutoFit/>
          </a:bodyPr>
          <a:lstStyle/>
          <a:p>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狙い：３</a:t>
            </a:r>
            <a:r>
              <a:rPr lang="ja-JP" altLang="en-US" u="sng" dirty="0">
                <a:latin typeface="メイリオ" panose="020B0604030504040204" pitchFamily="50" charset="-128"/>
                <a:ea typeface="メイリオ" panose="020B0604030504040204" pitchFamily="50" charset="-128"/>
                <a:cs typeface="メイリオ" panose="020B0604030504040204" pitchFamily="50" charset="-128"/>
              </a:rPr>
              <a:t>業界への就職者を増やす</a:t>
            </a:r>
          </a:p>
        </p:txBody>
      </p:sp>
      <p:sp>
        <p:nvSpPr>
          <p:cNvPr id="551" name="正方形/長方形 550"/>
          <p:cNvSpPr/>
          <p:nvPr/>
        </p:nvSpPr>
        <p:spPr>
          <a:xfrm>
            <a:off x="5056922" y="4890593"/>
            <a:ext cx="3347133" cy="87698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552" name="直線コネクタ 551"/>
          <p:cNvCxnSpPr/>
          <p:nvPr/>
        </p:nvCxnSpPr>
        <p:spPr>
          <a:xfrm>
            <a:off x="5436095" y="4890594"/>
            <a:ext cx="0" cy="8769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53" name="テキスト ボックス 552"/>
          <p:cNvSpPr txBox="1"/>
          <p:nvPr/>
        </p:nvSpPr>
        <p:spPr>
          <a:xfrm>
            <a:off x="5494140" y="4982606"/>
            <a:ext cx="2733650" cy="830997"/>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９月以降に就職活動を行っている生徒</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を対象に、カウンセリングを</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実施。３</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業界の魅力発信や、職業適性検査を用いて職種志向の転換を図る</a:t>
            </a:r>
          </a:p>
        </p:txBody>
      </p:sp>
      <p:sp>
        <p:nvSpPr>
          <p:cNvPr id="591" name="テキスト ボックス 590"/>
          <p:cNvSpPr txBox="1"/>
          <p:nvPr/>
        </p:nvSpPr>
        <p:spPr>
          <a:xfrm>
            <a:off x="5039461" y="4941168"/>
            <a:ext cx="369332" cy="1224136"/>
          </a:xfrm>
          <a:prstGeom prst="rect">
            <a:avLst/>
          </a:prstGeom>
          <a:noFill/>
        </p:spPr>
        <p:txBody>
          <a:bodyPr vert="eaVert"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92" name="テキスト ボックス 591"/>
          <p:cNvSpPr txBox="1"/>
          <p:nvPr/>
        </p:nvSpPr>
        <p:spPr>
          <a:xfrm>
            <a:off x="5508496" y="6165304"/>
            <a:ext cx="3982204" cy="276999"/>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３業界への就職者数：１７名</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3" name="正方形/長方形 592"/>
          <p:cNvSpPr/>
          <p:nvPr/>
        </p:nvSpPr>
        <p:spPr>
          <a:xfrm>
            <a:off x="5067872" y="5884446"/>
            <a:ext cx="3337291" cy="72124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599" name="直線コネクタ 598"/>
          <p:cNvCxnSpPr/>
          <p:nvPr/>
        </p:nvCxnSpPr>
        <p:spPr>
          <a:xfrm>
            <a:off x="5436095" y="5884445"/>
            <a:ext cx="0" cy="72124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00" name="テキスト ボックス 599"/>
          <p:cNvSpPr txBox="1"/>
          <p:nvPr/>
        </p:nvSpPr>
        <p:spPr>
          <a:xfrm>
            <a:off x="5045566" y="5858092"/>
            <a:ext cx="369332" cy="747599"/>
          </a:xfrm>
          <a:prstGeom prst="rect">
            <a:avLst/>
          </a:prstGeom>
          <a:noFill/>
        </p:spPr>
        <p:txBody>
          <a:bodyPr vert="eaVert"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530" name="角丸四角形 529"/>
          <p:cNvSpPr/>
          <p:nvPr/>
        </p:nvSpPr>
        <p:spPr>
          <a:xfrm>
            <a:off x="450407" y="4653136"/>
            <a:ext cx="2190121" cy="350451"/>
          </a:xfrm>
          <a:prstGeom prst="roundRect">
            <a:avLst/>
          </a:prstGeom>
          <a:solidFill>
            <a:srgbClr val="EED200"/>
          </a:solidFill>
          <a:ln w="6350">
            <a:solidFill>
              <a:schemeClr val="bg2">
                <a:lumMod val="25000"/>
                <a:lumOff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chorCtr="0"/>
          <a:lstStyle/>
          <a:p>
            <a:pPr algn="ctr">
              <a:defRPr/>
            </a:pPr>
            <a:r>
              <a:rPr lang="ja-JP" altLang="en-US" sz="1200" b="1" dirty="0" smtClean="0">
                <a:solidFill>
                  <a:schemeClr val="tx1"/>
                </a:solidFill>
                <a:latin typeface="メイリオ" pitchFamily="50" charset="-128"/>
                <a:ea typeface="メイリオ" pitchFamily="50" charset="-128"/>
              </a:rPr>
              <a:t>雇用促進（カウンセラー派遣）</a:t>
            </a:r>
            <a:endParaRPr lang="ja-JP" altLang="en-US" sz="1200" b="1" dirty="0">
              <a:solidFill>
                <a:schemeClr val="tx1"/>
              </a:solidFill>
              <a:latin typeface="メイリオ" pitchFamily="50" charset="-128"/>
              <a:ea typeface="メイリオ" pitchFamily="50" charset="-128"/>
            </a:endParaRPr>
          </a:p>
        </p:txBody>
      </p:sp>
      <p:sp>
        <p:nvSpPr>
          <p:cNvPr id="2" name="テキスト ボックス 1"/>
          <p:cNvSpPr txBox="1"/>
          <p:nvPr/>
        </p:nvSpPr>
        <p:spPr>
          <a:xfrm>
            <a:off x="8693073" y="6381328"/>
            <a:ext cx="559447"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2" name="タイトル 1"/>
          <p:cNvSpPr txBox="1">
            <a:spLocks/>
          </p:cNvSpPr>
          <p:nvPr/>
        </p:nvSpPr>
        <p:spPr>
          <a:xfrm>
            <a:off x="-7911" y="332656"/>
            <a:ext cx="9151911" cy="504056"/>
          </a:xfrm>
          <a:prstGeom prst="rect">
            <a:avLst/>
          </a:prstGeom>
          <a:solidFill>
            <a:schemeClr val="tx1"/>
          </a:solidFill>
        </p:spPr>
        <p:txBody>
          <a:bodyPr vert="horz" lIns="128016" tIns="64008" rIns="128016" bIns="64008" rtlCol="0" anchor="ctr">
            <a:normAutofit fontScale="62500" lnSpcReduction="2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pPr algn="l"/>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a:t>
            </a:r>
            <a:endParaRPr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高校生を対象に、</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業界の魅力をアピールし、就職に結びつける取組み（大阪府商工労働部、教育庁）</a:t>
            </a:r>
            <a:endPar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4"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29432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07824" y="908720"/>
            <a:ext cx="8886529" cy="576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387219" y="1063023"/>
            <a:ext cx="8280921" cy="329761"/>
          </a:xfrm>
          <a:prstGeom prst="rect">
            <a:avLst/>
          </a:prstGeom>
          <a:noFill/>
          <a:ln>
            <a:solidFill>
              <a:schemeClr val="tx1"/>
            </a:solidFill>
          </a:ln>
        </p:spPr>
        <p:txBody>
          <a:bodyPr wrap="square" lIns="65306" tIns="32653" rIns="65306" bIns="32653"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企業人材支援センター</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働き方</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改革支援センター</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における企業向けセミナー</a:t>
            </a:r>
          </a:p>
        </p:txBody>
      </p:sp>
      <p:grpSp>
        <p:nvGrpSpPr>
          <p:cNvPr id="10" name="グループ化 9"/>
          <p:cNvGrpSpPr/>
          <p:nvPr/>
        </p:nvGrpSpPr>
        <p:grpSpPr>
          <a:xfrm>
            <a:off x="2520911" y="2756380"/>
            <a:ext cx="6177563" cy="876284"/>
            <a:chOff x="3567538" y="6600487"/>
            <a:chExt cx="8648589" cy="1226798"/>
          </a:xfrm>
        </p:grpSpPr>
        <p:sp>
          <p:nvSpPr>
            <p:cNvPr id="75" name="正方形/長方形 74"/>
            <p:cNvSpPr/>
            <p:nvPr/>
          </p:nvSpPr>
          <p:spPr>
            <a:xfrm>
              <a:off x="3619193" y="6600487"/>
              <a:ext cx="512240" cy="108215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 name="グループ化 8"/>
            <p:cNvGrpSpPr/>
            <p:nvPr/>
          </p:nvGrpSpPr>
          <p:grpSpPr>
            <a:xfrm>
              <a:off x="3567538" y="6603149"/>
              <a:ext cx="8648589" cy="1224136"/>
              <a:chOff x="3567538" y="6512627"/>
              <a:chExt cx="8648589" cy="1224136"/>
            </a:xfrm>
          </p:grpSpPr>
          <p:sp>
            <p:nvSpPr>
              <p:cNvPr id="76" name="正方形/長方形 75"/>
              <p:cNvSpPr/>
              <p:nvPr/>
            </p:nvSpPr>
            <p:spPr>
              <a:xfrm>
                <a:off x="3621887" y="6512627"/>
                <a:ext cx="8594240" cy="10801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0" name="テキスト ボックス 79"/>
              <p:cNvSpPr txBox="1"/>
              <p:nvPr/>
            </p:nvSpPr>
            <p:spPr>
              <a:xfrm>
                <a:off x="3567538" y="6512627"/>
                <a:ext cx="538609" cy="1224136"/>
              </a:xfrm>
              <a:prstGeom prst="rect">
                <a:avLst/>
              </a:prstGeom>
              <a:noFill/>
            </p:spPr>
            <p:txBody>
              <a:bodyPr vert="eaVert"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grpSp>
      </p:grpSp>
      <p:sp>
        <p:nvSpPr>
          <p:cNvPr id="82" name="テキスト ボックス 81"/>
          <p:cNvSpPr txBox="1"/>
          <p:nvPr/>
        </p:nvSpPr>
        <p:spPr>
          <a:xfrm>
            <a:off x="5583122" y="1525932"/>
            <a:ext cx="3651834" cy="329761"/>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年６月～</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85"/>
          <p:cNvSpPr txBox="1"/>
          <p:nvPr/>
        </p:nvSpPr>
        <p:spPr>
          <a:xfrm>
            <a:off x="599005" y="1941874"/>
            <a:ext cx="820392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狙い：中小企業の成長を担う人材の育成や定着などをサポートする</a:t>
            </a:r>
          </a:p>
        </p:txBody>
      </p:sp>
      <p:sp>
        <p:nvSpPr>
          <p:cNvPr id="33" name="テキスト ボックス 32"/>
          <p:cNvSpPr txBox="1"/>
          <p:nvPr/>
        </p:nvSpPr>
        <p:spPr>
          <a:xfrm>
            <a:off x="2977249" y="4014562"/>
            <a:ext cx="5699207" cy="505633"/>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総参加社数：２３６社（２６６名）</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アンケート結果：各回において満足度９０％超</a:t>
            </a:r>
          </a:p>
        </p:txBody>
      </p:sp>
      <p:sp>
        <p:nvSpPr>
          <p:cNvPr id="34" name="テキスト ボックス 33"/>
          <p:cNvSpPr txBox="1"/>
          <p:nvPr/>
        </p:nvSpPr>
        <p:spPr>
          <a:xfrm>
            <a:off x="2913166" y="2760355"/>
            <a:ext cx="5738846" cy="769441"/>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中小企業の成長を担う若者・女性の育成や定着などに向けた支援をするための有料セミナーを</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若者力</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活用セミナー</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のブランドで計１０回開催。</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テーマ例：早期離職を防げ！新入若手社員が会社に馴染みやすい職場づくり</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会社が維持成長し従業員がいきいき働く真の</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働き方改革</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の進め方</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descr="C:\Users\KotaniMa\AppData\Local\Microsoft\Windows\Temporary Internet Files\Content.Outlook\VQXHR0DY\DSC_06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624" y="2762019"/>
            <a:ext cx="1983224" cy="1459069"/>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8604448" y="6318102"/>
            <a:ext cx="491988" cy="342943"/>
          </a:xfrm>
          <a:prstGeom prst="rect">
            <a:avLst/>
          </a:prstGeom>
          <a:noFill/>
        </p:spPr>
        <p:txBody>
          <a:bodyPr wrap="square" lIns="65306" tIns="32653" rIns="65306" bIns="32653"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13</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タイトル 1"/>
          <p:cNvSpPr txBox="1">
            <a:spLocks/>
          </p:cNvSpPr>
          <p:nvPr/>
        </p:nvSpPr>
        <p:spPr>
          <a:xfrm>
            <a:off x="-7911" y="404664"/>
            <a:ext cx="9151911" cy="432000"/>
          </a:xfrm>
          <a:prstGeom prst="rect">
            <a:avLst/>
          </a:prstGeom>
          <a:solidFill>
            <a:schemeClr val="tx1"/>
          </a:solidFill>
        </p:spPr>
        <p:txBody>
          <a:bodyPr vert="horz" lIns="128016" tIns="64008" rIns="128016" bIns="64008" rtlCol="0" anchor="ctr">
            <a:normAutofit fontScale="70000" lnSpcReduction="2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pPr algn="l"/>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2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2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しごとフィールドを軸とした企業の環境整備（大阪府商工労働部）</a:t>
            </a:r>
            <a:endParaRPr lang="ja-JP" altLang="en-US" sz="2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2562613" y="3880175"/>
            <a:ext cx="6138743" cy="772968"/>
            <a:chOff x="3677921" y="6341873"/>
            <a:chExt cx="8594240" cy="1082152"/>
          </a:xfrm>
        </p:grpSpPr>
        <p:sp>
          <p:nvSpPr>
            <p:cNvPr id="25" name="正方形/長方形 24"/>
            <p:cNvSpPr/>
            <p:nvPr/>
          </p:nvSpPr>
          <p:spPr>
            <a:xfrm>
              <a:off x="3677921" y="6341873"/>
              <a:ext cx="512240" cy="108215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正方形/長方形 26"/>
            <p:cNvSpPr/>
            <p:nvPr/>
          </p:nvSpPr>
          <p:spPr>
            <a:xfrm>
              <a:off x="3677921" y="6343896"/>
              <a:ext cx="8594240" cy="108012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0" name="テキスト ボックス 29"/>
          <p:cNvSpPr txBox="1"/>
          <p:nvPr/>
        </p:nvSpPr>
        <p:spPr>
          <a:xfrm>
            <a:off x="2531095" y="3877471"/>
            <a:ext cx="384721" cy="774421"/>
          </a:xfrm>
          <a:prstGeom prst="rect">
            <a:avLst/>
          </a:prstGeom>
          <a:noFill/>
        </p:spPr>
        <p:txBody>
          <a:bodyPr vert="eaVert"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21"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85150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07824" y="935616"/>
            <a:ext cx="8886529" cy="57552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グループ化 9"/>
          <p:cNvGrpSpPr/>
          <p:nvPr/>
        </p:nvGrpSpPr>
        <p:grpSpPr>
          <a:xfrm>
            <a:off x="2580362" y="5096274"/>
            <a:ext cx="6138743" cy="853007"/>
            <a:chOff x="3621887" y="6500847"/>
            <a:chExt cx="8594240" cy="1194210"/>
          </a:xfrm>
        </p:grpSpPr>
        <p:sp>
          <p:nvSpPr>
            <p:cNvPr id="75" name="正方形/長方形 74"/>
            <p:cNvSpPr/>
            <p:nvPr/>
          </p:nvSpPr>
          <p:spPr>
            <a:xfrm>
              <a:off x="3633704" y="6500847"/>
              <a:ext cx="512240" cy="118590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 name="グループ化 8"/>
            <p:cNvGrpSpPr/>
            <p:nvPr/>
          </p:nvGrpSpPr>
          <p:grpSpPr>
            <a:xfrm>
              <a:off x="3621887" y="6507801"/>
              <a:ext cx="8594240" cy="1187256"/>
              <a:chOff x="3621887" y="6417279"/>
              <a:chExt cx="8594240" cy="1187256"/>
            </a:xfrm>
          </p:grpSpPr>
          <p:sp>
            <p:nvSpPr>
              <p:cNvPr id="76" name="正方形/長方形 75"/>
              <p:cNvSpPr/>
              <p:nvPr/>
            </p:nvSpPr>
            <p:spPr>
              <a:xfrm>
                <a:off x="3621887" y="6417279"/>
                <a:ext cx="8594240" cy="11789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0" name="テキスト ボックス 79"/>
              <p:cNvSpPr txBox="1"/>
              <p:nvPr/>
            </p:nvSpPr>
            <p:spPr>
              <a:xfrm>
                <a:off x="3718358" y="6540619"/>
                <a:ext cx="473976" cy="1063916"/>
              </a:xfrm>
              <a:prstGeom prst="rect">
                <a:avLst/>
              </a:prstGeom>
              <a:noFill/>
            </p:spPr>
            <p:txBody>
              <a:bodyPr vert="eaVert"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p>
            </p:txBody>
          </p:sp>
        </p:grpSp>
      </p:grpSp>
      <p:sp>
        <p:nvSpPr>
          <p:cNvPr id="82" name="テキスト ボックス 81"/>
          <p:cNvSpPr txBox="1"/>
          <p:nvPr/>
        </p:nvSpPr>
        <p:spPr>
          <a:xfrm>
            <a:off x="6320766" y="4783035"/>
            <a:ext cx="3651834" cy="327554"/>
          </a:xfrm>
          <a:prstGeom prst="rect">
            <a:avLst/>
          </a:prstGeom>
          <a:noFill/>
        </p:spPr>
        <p:txBody>
          <a:bodyPr wrap="square" lIns="65306" tIns="32653" rIns="65306" bIns="32653" rtlCol="0">
            <a:spAutoFit/>
          </a:bodyPr>
          <a:lstStyle/>
          <a:p>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火）</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3051687" y="2858463"/>
            <a:ext cx="5671341" cy="666108"/>
          </a:xfrm>
          <a:prstGeom prst="rect">
            <a:avLst/>
          </a:prstGeom>
          <a:noFill/>
        </p:spPr>
        <p:txBody>
          <a:bodyPr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就職前の若者等に対する正しいワークルールの周知・啓発のため、労働関係法令等の基本的な内容や考え方、労働問題に係る留意点などについての研修に、無料で講師（労働相談担当職員）を派遣。</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企業・団体等にも派遣</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286424" y="1847978"/>
            <a:ext cx="8486657" cy="329761"/>
          </a:xfrm>
          <a:prstGeom prst="rect">
            <a:avLst/>
          </a:prstGeom>
          <a:noFill/>
          <a:ln>
            <a:solidFill>
              <a:schemeClr val="tx1"/>
            </a:solidFill>
          </a:ln>
        </p:spPr>
        <p:txBody>
          <a:bodyPr wrap="square" lIns="65306" tIns="32653" rIns="65306" bIns="32653" rtlCol="0">
            <a:spAutoFit/>
          </a:bodyPr>
          <a:lstStyle/>
          <a:p>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大学・高等学校等への労働法・労働問題研修への講師派遣</a:t>
            </a:r>
          </a:p>
        </p:txBody>
      </p:sp>
      <p:grpSp>
        <p:nvGrpSpPr>
          <p:cNvPr id="36" name="グループ化 35"/>
          <p:cNvGrpSpPr/>
          <p:nvPr/>
        </p:nvGrpSpPr>
        <p:grpSpPr>
          <a:xfrm>
            <a:off x="2639114" y="2857050"/>
            <a:ext cx="6138743" cy="659172"/>
            <a:chOff x="3664496" y="2402260"/>
            <a:chExt cx="8594240" cy="922841"/>
          </a:xfrm>
        </p:grpSpPr>
        <p:sp>
          <p:nvSpPr>
            <p:cNvPr id="37" name="正方形/長方形 36"/>
            <p:cNvSpPr/>
            <p:nvPr/>
          </p:nvSpPr>
          <p:spPr>
            <a:xfrm>
              <a:off x="3664496" y="2417901"/>
              <a:ext cx="512242" cy="907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正方形/長方形 38"/>
            <p:cNvSpPr/>
            <p:nvPr/>
          </p:nvSpPr>
          <p:spPr>
            <a:xfrm>
              <a:off x="3664496" y="2402260"/>
              <a:ext cx="8594240" cy="907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50" name="テキスト ボックス 49"/>
          <p:cNvSpPr txBox="1"/>
          <p:nvPr/>
        </p:nvSpPr>
        <p:spPr>
          <a:xfrm>
            <a:off x="4788024" y="2575334"/>
            <a:ext cx="4579762" cy="327554"/>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14863" y="2207370"/>
            <a:ext cx="8623916"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狙い：就職前の若者等へのキャリア教育の一環としての正しいワークルール教育</a:t>
            </a:r>
          </a:p>
        </p:txBody>
      </p:sp>
      <p:sp>
        <p:nvSpPr>
          <p:cNvPr id="53" name="テキスト ボックス 52"/>
          <p:cNvSpPr txBox="1"/>
          <p:nvPr/>
        </p:nvSpPr>
        <p:spPr>
          <a:xfrm>
            <a:off x="3044217" y="3585836"/>
            <a:ext cx="5740251" cy="461665"/>
          </a:xfrm>
          <a:prstGeom prst="rect">
            <a:avLst/>
          </a:prstGeom>
          <a:noFill/>
        </p:spPr>
        <p:txBody>
          <a:bodyPr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講師派遣：</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回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延</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】637</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名受講</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派遣先：府内の大学、高等学校、高等職業技術専門校、専門学校等</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25" y="2894723"/>
            <a:ext cx="2300141" cy="1177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テキスト ボックス 39"/>
          <p:cNvSpPr txBox="1"/>
          <p:nvPr/>
        </p:nvSpPr>
        <p:spPr>
          <a:xfrm>
            <a:off x="268309" y="4156039"/>
            <a:ext cx="8516624" cy="329761"/>
          </a:xfrm>
          <a:prstGeom prst="rect">
            <a:avLst/>
          </a:prstGeom>
          <a:noFill/>
          <a:ln>
            <a:solidFill>
              <a:schemeClr val="tx1"/>
            </a:solidFill>
          </a:ln>
        </p:spPr>
        <p:txBody>
          <a:bodyPr wrap="square" lIns="65306" tIns="32653" rIns="65306" bIns="32653" rtlCol="0">
            <a:spAutoFit/>
          </a:bodyPr>
          <a:lstStyle/>
          <a:p>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職場</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環境改善セミナー</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&amp;</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相談会</a:t>
            </a:r>
          </a:p>
        </p:txBody>
      </p:sp>
      <p:sp>
        <p:nvSpPr>
          <p:cNvPr id="41" name="テキスト ボックス 40"/>
          <p:cNvSpPr txBox="1"/>
          <p:nvPr/>
        </p:nvSpPr>
        <p:spPr>
          <a:xfrm>
            <a:off x="280174" y="4485799"/>
            <a:ext cx="855767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狙い：人材確保・定着につながる職場環境改善に向けた</a:t>
            </a:r>
            <a:r>
              <a:rPr lang="ja-JP" altLang="en-US" sz="2000" b="1" u="sng" dirty="0" smtClean="0">
                <a:latin typeface="Meiryo UI" panose="020B0604030504040204" pitchFamily="50" charset="-128"/>
                <a:ea typeface="Meiryo UI" panose="020B0604030504040204" pitchFamily="50" charset="-128"/>
                <a:cs typeface="Meiryo UI" panose="020B0604030504040204" pitchFamily="50" charset="-128"/>
              </a:rPr>
              <a:t>取組みの</a:t>
            </a:r>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必要性を説く</a:t>
            </a:r>
          </a:p>
        </p:txBody>
      </p:sp>
      <p:sp>
        <p:nvSpPr>
          <p:cNvPr id="46" name="テキスト ボックス 45"/>
          <p:cNvSpPr txBox="1"/>
          <p:nvPr/>
        </p:nvSpPr>
        <p:spPr>
          <a:xfrm>
            <a:off x="325642" y="4890115"/>
            <a:ext cx="1328201" cy="329761"/>
          </a:xfrm>
          <a:prstGeom prst="rect">
            <a:avLst/>
          </a:prstGeom>
          <a:solidFill>
            <a:schemeClr val="accent5">
              <a:lumMod val="60000"/>
              <a:lumOff val="40000"/>
            </a:schemeClr>
          </a:solidFill>
          <a:ln w="15875">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３業界共通</a:t>
            </a:r>
          </a:p>
        </p:txBody>
      </p:sp>
      <p:sp>
        <p:nvSpPr>
          <p:cNvPr id="52" name="テキスト ボックス 51"/>
          <p:cNvSpPr txBox="1"/>
          <p:nvPr/>
        </p:nvSpPr>
        <p:spPr>
          <a:xfrm>
            <a:off x="3004996" y="5122437"/>
            <a:ext cx="5664944" cy="866163"/>
          </a:xfrm>
          <a:prstGeom prst="rect">
            <a:avLst/>
          </a:prstGeom>
          <a:noFill/>
        </p:spPr>
        <p:txBody>
          <a:bodyPr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月以降、有期契約労働者からの無期転換申込みが本格化することから、ルールを正しく理解し、円滑に進めるポイント等に関するセミナーと専門家による個別相談会を実施。</a:t>
            </a: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テーマ：「無期転換ルールや働き方改革等への対応ポイント」</a:t>
            </a:r>
          </a:p>
        </p:txBody>
      </p:sp>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03" y="5332069"/>
            <a:ext cx="2110891" cy="122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5" name="グループ化 54"/>
          <p:cNvGrpSpPr/>
          <p:nvPr/>
        </p:nvGrpSpPr>
        <p:grpSpPr>
          <a:xfrm>
            <a:off x="2578439" y="5979815"/>
            <a:ext cx="6144589" cy="774421"/>
            <a:chOff x="3656311" y="3395280"/>
            <a:chExt cx="8602425" cy="1084189"/>
          </a:xfrm>
        </p:grpSpPr>
        <p:grpSp>
          <p:nvGrpSpPr>
            <p:cNvPr id="56" name="グループ化 55"/>
            <p:cNvGrpSpPr/>
            <p:nvPr/>
          </p:nvGrpSpPr>
          <p:grpSpPr>
            <a:xfrm rot="10800000">
              <a:off x="3656311" y="3395280"/>
              <a:ext cx="8602425" cy="800283"/>
              <a:chOff x="3656312" y="4148401"/>
              <a:chExt cx="4270478" cy="800283"/>
            </a:xfrm>
          </p:grpSpPr>
          <p:sp>
            <p:nvSpPr>
              <p:cNvPr id="59" name="正方形/長方形 58"/>
              <p:cNvSpPr/>
              <p:nvPr/>
            </p:nvSpPr>
            <p:spPr>
              <a:xfrm>
                <a:off x="3656312" y="4148401"/>
                <a:ext cx="4270478" cy="8002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 name="正方形/長方形 59"/>
              <p:cNvSpPr/>
              <p:nvPr/>
            </p:nvSpPr>
            <p:spPr>
              <a:xfrm>
                <a:off x="7668436" y="4148401"/>
                <a:ext cx="258354" cy="8002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57" name="テキスト ボックス 56"/>
            <p:cNvSpPr txBox="1"/>
            <p:nvPr/>
          </p:nvSpPr>
          <p:spPr>
            <a:xfrm>
              <a:off x="3725394" y="3395280"/>
              <a:ext cx="473976" cy="1084189"/>
            </a:xfrm>
            <a:prstGeom prst="rect">
              <a:avLst/>
            </a:prstGeom>
            <a:noFill/>
          </p:spPr>
          <p:txBody>
            <a:bodyPr vert="eaVert"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実施結果</a:t>
              </a:r>
            </a:p>
          </p:txBody>
        </p:sp>
      </p:grpSp>
      <p:sp>
        <p:nvSpPr>
          <p:cNvPr id="61" name="角丸四角形 60"/>
          <p:cNvSpPr/>
          <p:nvPr/>
        </p:nvSpPr>
        <p:spPr>
          <a:xfrm>
            <a:off x="249811" y="1018027"/>
            <a:ext cx="8534656" cy="754789"/>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◆働きやすい・働き続けられる職場づくりを通じた業界のイメージアップにより、求職者の増加や定着につなげるという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観点から、業界・企業への啓発を中心に取り組んでいる。</a:t>
            </a: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3098528" y="6007932"/>
            <a:ext cx="5740251" cy="461665"/>
          </a:xfrm>
          <a:prstGeom prst="rect">
            <a:avLst/>
          </a:prstGeom>
          <a:noFill/>
        </p:spPr>
        <p:txBody>
          <a:bodyPr wrap="square" lIns="65306" tIns="32653" rIns="65306" bIns="32653" rtlCol="0">
            <a:spAutoFit/>
          </a:bodyPr>
          <a:lstStyle/>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参加者：セミナー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名、相談会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満足度：セミナー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93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％、相談会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725773" y="2914657"/>
            <a:ext cx="285776" cy="874383"/>
          </a:xfrm>
          <a:prstGeom prst="rect">
            <a:avLst/>
          </a:prstGeom>
          <a:noFill/>
        </p:spPr>
        <p:txBody>
          <a:bodyPr vert="eaVert" wrap="square" lIns="65306" tIns="32653" rIns="65306" bIns="32653"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3" name="正方形/長方形 2"/>
          <p:cNvSpPr/>
          <p:nvPr/>
        </p:nvSpPr>
        <p:spPr>
          <a:xfrm>
            <a:off x="8172400" y="6265631"/>
            <a:ext cx="914400" cy="5927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14</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タイトル 1"/>
          <p:cNvSpPr txBox="1">
            <a:spLocks/>
          </p:cNvSpPr>
          <p:nvPr/>
        </p:nvSpPr>
        <p:spPr>
          <a:xfrm>
            <a:off x="-7911" y="404664"/>
            <a:ext cx="9151911" cy="432000"/>
          </a:xfrm>
          <a:prstGeom prst="rect">
            <a:avLst/>
          </a:prstGeom>
          <a:solidFill>
            <a:schemeClr val="tx1"/>
          </a:solidFill>
        </p:spPr>
        <p:txBody>
          <a:bodyPr vert="horz" lIns="128016" tIns="64008" rIns="128016" bIns="64008" rtlCol="0" anchor="ctr">
            <a:normAutofit fontScale="77500" lnSpcReduction="2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pPr algn="l"/>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大阪府総合労働事務所を軸とした普及啓発①（大阪府商工労働部</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2627783" y="3594905"/>
            <a:ext cx="6120000" cy="540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2" name="正方形/長方形 61"/>
          <p:cNvSpPr/>
          <p:nvPr/>
        </p:nvSpPr>
        <p:spPr>
          <a:xfrm>
            <a:off x="2639114" y="3585836"/>
            <a:ext cx="365887" cy="540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5" name="テキスト ボックス 64"/>
          <p:cNvSpPr txBox="1"/>
          <p:nvPr/>
        </p:nvSpPr>
        <p:spPr>
          <a:xfrm>
            <a:off x="2702048" y="3573016"/>
            <a:ext cx="285776" cy="874383"/>
          </a:xfrm>
          <a:prstGeom prst="rect">
            <a:avLst/>
          </a:prstGeom>
          <a:noFill/>
        </p:spPr>
        <p:txBody>
          <a:bodyPr vert="eaVert" wrap="square" lIns="65306" tIns="32653" rIns="65306" bIns="32653"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実施</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結果</a:t>
            </a:r>
          </a:p>
        </p:txBody>
      </p:sp>
      <p:sp>
        <p:nvSpPr>
          <p:cNvPr id="43"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37098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07824" y="692696"/>
            <a:ext cx="8886529" cy="60795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282065" y="755960"/>
            <a:ext cx="4243328" cy="296776"/>
          </a:xfrm>
          <a:prstGeom prst="rect">
            <a:avLst/>
          </a:prstGeom>
          <a:noFill/>
          <a:ln>
            <a:solidFill>
              <a:schemeClr val="tx1"/>
            </a:solidFill>
          </a:ln>
        </p:spPr>
        <p:txBody>
          <a:bodyPr wrap="square" lIns="65306" tIns="32653" rIns="65306" bIns="32653" rtlCol="0">
            <a:spAutoFit/>
          </a:bodyPr>
          <a:lstStyle/>
          <a:p>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職場</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環境改善セミナー</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&amp;</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相談会</a:t>
            </a:r>
          </a:p>
        </p:txBody>
      </p:sp>
      <p:sp>
        <p:nvSpPr>
          <p:cNvPr id="53" name="テキスト ボックス 52"/>
          <p:cNvSpPr txBox="1"/>
          <p:nvPr/>
        </p:nvSpPr>
        <p:spPr>
          <a:xfrm>
            <a:off x="2915816" y="3789040"/>
            <a:ext cx="5740251" cy="461665"/>
          </a:xfrm>
          <a:prstGeom prst="rect">
            <a:avLst/>
          </a:prstGeom>
          <a:noFill/>
        </p:spPr>
        <p:txBody>
          <a:bodyPr wrap="square" lIns="65306" tIns="32653" rIns="65306" bIns="32653" rtlCol="0">
            <a:spAutoFit/>
          </a:bodyPr>
          <a:lstStyle/>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参加者：セミナー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86</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名、相談会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満足度：セミナー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83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％、相談会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75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39" y="3068960"/>
            <a:ext cx="2180244" cy="111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テキスト ボックス 57"/>
          <p:cNvSpPr txBox="1"/>
          <p:nvPr/>
        </p:nvSpPr>
        <p:spPr>
          <a:xfrm>
            <a:off x="2910508" y="3080132"/>
            <a:ext cx="5664944" cy="666108"/>
          </a:xfrm>
          <a:prstGeom prst="rect">
            <a:avLst/>
          </a:prstGeom>
          <a:noFill/>
        </p:spPr>
        <p:txBody>
          <a:bodyPr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大阪府トラック協会・河北支部と連携し、職場環境改善に向けたパネルトーク形式のセミナーと労務管理や経営改善などに関する具体的なアドバイスを専門家が行う個別相談会を実施。</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1216520" y="1052736"/>
            <a:ext cx="4866862" cy="281387"/>
          </a:xfrm>
          <a:prstGeom prst="rect">
            <a:avLst/>
          </a:prstGeom>
          <a:noFill/>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2538249" y="1337585"/>
            <a:ext cx="6138207" cy="13289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3" name="テキスト ボックス 62"/>
          <p:cNvSpPr txBox="1"/>
          <p:nvPr/>
        </p:nvSpPr>
        <p:spPr>
          <a:xfrm>
            <a:off x="2892063" y="1360431"/>
            <a:ext cx="5823872" cy="835385"/>
          </a:xfrm>
          <a:prstGeom prst="rect">
            <a:avLst/>
          </a:prstGeom>
          <a:noFill/>
        </p:spPr>
        <p:txBody>
          <a:bodyPr wrap="square" lIns="65306" tIns="32653" rIns="65306" bIns="32653"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ものづくり企業が集積する中河内地域において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地域の状況や働き方改革に向けての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取組事例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などによる職場環境改善に向けたセミナーと専門家による個別相談会を実施。</a:t>
            </a: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テーマ：①東大阪市内企業、②八尾市内企業　による職場環境改善事例セミナー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①</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②共通　ものづくり企業が元気になる「職場環境改善」</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&amp;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「人材確保」</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3032708" y="2204864"/>
            <a:ext cx="5163739" cy="461665"/>
          </a:xfrm>
          <a:prstGeom prst="rect">
            <a:avLst/>
          </a:prstGeom>
          <a:noFill/>
        </p:spPr>
        <p:txBody>
          <a:bodyPr wrap="square" lIns="65306" tIns="32653" rIns="65306" bIns="32653" rtlCol="0">
            <a:spAutoFit/>
          </a:bodyPr>
          <a:lstStyle/>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参加者：①</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セミナー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名、相談会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　　②セミナー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名、相談会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満足度：①</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セミナー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83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％、相談会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86</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②セミナー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88</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％、相談会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273044" y="2708920"/>
            <a:ext cx="925817" cy="362737"/>
          </a:xfrm>
          <a:prstGeom prst="rect">
            <a:avLst/>
          </a:prstGeom>
          <a:solidFill>
            <a:schemeClr val="accent6"/>
          </a:solidFill>
          <a:ln w="15875">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　運輸　</a:t>
            </a:r>
          </a:p>
        </p:txBody>
      </p:sp>
      <p:pic>
        <p:nvPicPr>
          <p:cNvPr id="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10" y="4653136"/>
            <a:ext cx="2158217" cy="132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テキスト ボックス 105"/>
          <p:cNvSpPr txBox="1"/>
          <p:nvPr/>
        </p:nvSpPr>
        <p:spPr>
          <a:xfrm>
            <a:off x="2879420" y="4653136"/>
            <a:ext cx="5797036" cy="866163"/>
          </a:xfrm>
          <a:prstGeom prst="rect">
            <a:avLst/>
          </a:prstGeom>
          <a:noFill/>
        </p:spPr>
        <p:txBody>
          <a:bodyPr wrap="square" lIns="65306" tIns="32653" rIns="65306" bIns="32653" rtlCol="0">
            <a:spAutoFit/>
          </a:bodyPr>
          <a:lstStyle/>
          <a:p>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大阪府建団連、ＨＷ大阪東と連携し、職場環境改善に向けたセミナーと専門家による個別相談会を実施。</a:t>
            </a: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テーマ：①魅力のある求人票の書き方　②明日から始める魅力ある職場環境づくり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③職場環境改善に関する助成金</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テキスト ボックス 106"/>
          <p:cNvSpPr txBox="1"/>
          <p:nvPr/>
        </p:nvSpPr>
        <p:spPr>
          <a:xfrm>
            <a:off x="2923875" y="5487615"/>
            <a:ext cx="5163739" cy="461665"/>
          </a:xfrm>
          <a:prstGeom prst="rect">
            <a:avLst/>
          </a:prstGeom>
          <a:noFill/>
        </p:spPr>
        <p:txBody>
          <a:bodyPr wrap="square" lIns="65306" tIns="32653" rIns="65306" bIns="32653" rtlCol="0">
            <a:spAutoFit/>
          </a:bodyPr>
          <a:lstStyle/>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参加者：セミナー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76</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名、相談会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満足度：セミナー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82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％、相談会</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テキスト ボックス 107"/>
          <p:cNvSpPr txBox="1"/>
          <p:nvPr/>
        </p:nvSpPr>
        <p:spPr>
          <a:xfrm>
            <a:off x="1259632" y="4334825"/>
            <a:ext cx="2439678" cy="281387"/>
          </a:xfrm>
          <a:prstGeom prst="rect">
            <a:avLst/>
          </a:prstGeom>
          <a:noFill/>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テキスト ボックス 108"/>
          <p:cNvSpPr txBox="1"/>
          <p:nvPr/>
        </p:nvSpPr>
        <p:spPr>
          <a:xfrm>
            <a:off x="1187624" y="2735524"/>
            <a:ext cx="2300360" cy="309526"/>
          </a:xfrm>
          <a:prstGeom prst="rect">
            <a:avLst/>
          </a:prstGeom>
          <a:noFill/>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065" y="1421954"/>
            <a:ext cx="1107271" cy="120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1824" y="1340768"/>
            <a:ext cx="973311" cy="1375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テキスト ボックス 40"/>
          <p:cNvSpPr txBox="1"/>
          <p:nvPr/>
        </p:nvSpPr>
        <p:spPr>
          <a:xfrm>
            <a:off x="282064" y="1083015"/>
            <a:ext cx="925817" cy="329761"/>
          </a:xfrm>
          <a:prstGeom prst="rect">
            <a:avLst/>
          </a:prstGeom>
          <a:solidFill>
            <a:schemeClr val="accent5">
              <a:lumMod val="60000"/>
              <a:lumOff val="40000"/>
            </a:schemeClr>
          </a:solidFill>
          <a:ln w="15875">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　製造　</a:t>
            </a:r>
          </a:p>
        </p:txBody>
      </p:sp>
      <p:sp>
        <p:nvSpPr>
          <p:cNvPr id="116" name="角丸四角形 115"/>
          <p:cNvSpPr/>
          <p:nvPr/>
        </p:nvSpPr>
        <p:spPr>
          <a:xfrm>
            <a:off x="560126" y="6093296"/>
            <a:ext cx="8083111" cy="398867"/>
          </a:xfrm>
          <a:prstGeom prst="roundRect">
            <a:avLst>
              <a:gd name="adj" fmla="val 6255"/>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 name="円/楕円 1"/>
          <p:cNvSpPr/>
          <p:nvPr/>
        </p:nvSpPr>
        <p:spPr>
          <a:xfrm>
            <a:off x="251520" y="6021288"/>
            <a:ext cx="1203704" cy="470875"/>
          </a:xfrm>
          <a:prstGeom prst="ellips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a:t>
            </a:r>
            <a:endParaRPr lang="ja-JP" altLang="en-US"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テキスト ボックス 122"/>
          <p:cNvSpPr txBox="1"/>
          <p:nvPr/>
        </p:nvSpPr>
        <p:spPr>
          <a:xfrm>
            <a:off x="1561965" y="6075791"/>
            <a:ext cx="7186499" cy="573775"/>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日（金）「</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女性活躍推進ドーン</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de</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キラリフェスティバル」にあわせて、女性の離職防止セミナーを実施。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テーマ：「ＳＴＯＰ！マタハラ・パワハラ ～男女がともにいきいきと働き続けられる職場づくり～」</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320524" y="4293096"/>
            <a:ext cx="925817" cy="329761"/>
          </a:xfrm>
          <a:prstGeom prst="rect">
            <a:avLst/>
          </a:prstGeom>
          <a:solidFill>
            <a:srgbClr val="00B050"/>
          </a:solidFill>
          <a:ln w="15875">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　建設　</a:t>
            </a:r>
          </a:p>
        </p:txBody>
      </p:sp>
      <p:sp>
        <p:nvSpPr>
          <p:cNvPr id="3" name="正方形/長方形 2"/>
          <p:cNvSpPr/>
          <p:nvPr/>
        </p:nvSpPr>
        <p:spPr>
          <a:xfrm>
            <a:off x="8110513" y="6247662"/>
            <a:ext cx="914400" cy="568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15</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タイトル 1"/>
          <p:cNvSpPr txBox="1">
            <a:spLocks/>
          </p:cNvSpPr>
          <p:nvPr/>
        </p:nvSpPr>
        <p:spPr>
          <a:xfrm>
            <a:off x="-7911" y="260696"/>
            <a:ext cx="9151911" cy="432000"/>
          </a:xfrm>
          <a:prstGeom prst="rect">
            <a:avLst/>
          </a:prstGeom>
          <a:solidFill>
            <a:schemeClr val="tx1"/>
          </a:solidFill>
        </p:spPr>
        <p:txBody>
          <a:bodyPr vert="horz" lIns="128016" tIns="64008" rIns="128016" bIns="64008" rtlCol="0" anchor="ctr">
            <a:normAutofit fontScale="77500" lnSpcReduction="2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pPr algn="l"/>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大阪府総合労働事務所を軸とした普及啓発</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②</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（大阪府商工労働部</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タイトル 1"/>
          <p:cNvSpPr txBox="1">
            <a:spLocks/>
          </p:cNvSpPr>
          <p:nvPr/>
        </p:nvSpPr>
        <p:spPr>
          <a:xfrm>
            <a:off x="6156176" y="12860"/>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2556456" y="2204864"/>
            <a:ext cx="6120000" cy="0"/>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p:cNvCxnSpPr/>
          <p:nvPr/>
        </p:nvCxnSpPr>
        <p:spPr>
          <a:xfrm>
            <a:off x="2879420" y="1360431"/>
            <a:ext cx="0" cy="1306098"/>
          </a:xfrm>
          <a:prstGeom prst="line">
            <a:avLst/>
          </a:prstGeom>
        </p:spPr>
        <p:style>
          <a:lnRef idx="1">
            <a:schemeClr val="dk1"/>
          </a:lnRef>
          <a:fillRef idx="0">
            <a:schemeClr val="dk1"/>
          </a:fillRef>
          <a:effectRef idx="0">
            <a:schemeClr val="dk1"/>
          </a:effectRef>
          <a:fontRef idx="minor">
            <a:schemeClr val="tx1"/>
          </a:fontRef>
        </p:style>
      </p:cxnSp>
      <p:sp>
        <p:nvSpPr>
          <p:cNvPr id="65" name="テキスト ボックス 64"/>
          <p:cNvSpPr txBox="1"/>
          <p:nvPr/>
        </p:nvSpPr>
        <p:spPr>
          <a:xfrm>
            <a:off x="2520456" y="1401901"/>
            <a:ext cx="353943" cy="750612"/>
          </a:xfrm>
          <a:prstGeom prst="rect">
            <a:avLst/>
          </a:prstGeom>
          <a:noFill/>
        </p:spPr>
        <p:txBody>
          <a:bodyPr vert="eaVert"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66" name="テキスト ボックス 65"/>
          <p:cNvSpPr txBox="1"/>
          <p:nvPr/>
        </p:nvSpPr>
        <p:spPr>
          <a:xfrm>
            <a:off x="2555486" y="2182106"/>
            <a:ext cx="307777" cy="767293"/>
          </a:xfrm>
          <a:prstGeom prst="rect">
            <a:avLst/>
          </a:prstGeom>
          <a:noFill/>
        </p:spPr>
        <p:txBody>
          <a:bodyPr vert="eaVert"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67" name="正方形/長方形 66"/>
          <p:cNvSpPr/>
          <p:nvPr/>
        </p:nvSpPr>
        <p:spPr>
          <a:xfrm>
            <a:off x="2555776" y="3036160"/>
            <a:ext cx="6138207" cy="12569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73" name="直線コネクタ 72"/>
          <p:cNvCxnSpPr/>
          <p:nvPr/>
        </p:nvCxnSpPr>
        <p:spPr>
          <a:xfrm>
            <a:off x="2555776" y="3789040"/>
            <a:ext cx="6120000" cy="0"/>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a:off x="2837711" y="3036160"/>
            <a:ext cx="0" cy="1260000"/>
          </a:xfrm>
          <a:prstGeom prst="line">
            <a:avLst/>
          </a:prstGeom>
        </p:spPr>
        <p:style>
          <a:lnRef idx="1">
            <a:schemeClr val="dk1"/>
          </a:lnRef>
          <a:fillRef idx="0">
            <a:schemeClr val="dk1"/>
          </a:fillRef>
          <a:effectRef idx="0">
            <a:schemeClr val="dk1"/>
          </a:effectRef>
          <a:fontRef idx="minor">
            <a:schemeClr val="tx1"/>
          </a:fontRef>
        </p:style>
      </p:cxnSp>
      <p:sp>
        <p:nvSpPr>
          <p:cNvPr id="76" name="正方形/長方形 75"/>
          <p:cNvSpPr/>
          <p:nvPr/>
        </p:nvSpPr>
        <p:spPr>
          <a:xfrm>
            <a:off x="2555776" y="4653136"/>
            <a:ext cx="6138207" cy="13266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77" name="直線コネクタ 76"/>
          <p:cNvCxnSpPr/>
          <p:nvPr/>
        </p:nvCxnSpPr>
        <p:spPr>
          <a:xfrm>
            <a:off x="2555776" y="5517232"/>
            <a:ext cx="6120000" cy="0"/>
          </a:xfrm>
          <a:prstGeom prst="line">
            <a:avLst/>
          </a:prstGeom>
        </p:spPr>
        <p:style>
          <a:lnRef idx="1">
            <a:schemeClr val="dk1"/>
          </a:lnRef>
          <a:fillRef idx="0">
            <a:schemeClr val="dk1"/>
          </a:fillRef>
          <a:effectRef idx="0">
            <a:schemeClr val="dk1"/>
          </a:effectRef>
          <a:fontRef idx="minor">
            <a:schemeClr val="tx1"/>
          </a:fontRef>
        </p:style>
      </p:cxnSp>
      <p:cxnSp>
        <p:nvCxnSpPr>
          <p:cNvPr id="78" name="直線コネクタ 77"/>
          <p:cNvCxnSpPr/>
          <p:nvPr/>
        </p:nvCxnSpPr>
        <p:spPr>
          <a:xfrm>
            <a:off x="2843808" y="4653136"/>
            <a:ext cx="0" cy="1326696"/>
          </a:xfrm>
          <a:prstGeom prst="line">
            <a:avLst/>
          </a:prstGeom>
        </p:spPr>
        <p:style>
          <a:lnRef idx="1">
            <a:schemeClr val="dk1"/>
          </a:lnRef>
          <a:fillRef idx="0">
            <a:schemeClr val="dk1"/>
          </a:fillRef>
          <a:effectRef idx="0">
            <a:schemeClr val="dk1"/>
          </a:effectRef>
          <a:fontRef idx="minor">
            <a:schemeClr val="tx1"/>
          </a:fontRef>
        </p:style>
      </p:cxnSp>
      <p:sp>
        <p:nvSpPr>
          <p:cNvPr id="79" name="テキスト ボックス 78"/>
          <p:cNvSpPr txBox="1"/>
          <p:nvPr/>
        </p:nvSpPr>
        <p:spPr>
          <a:xfrm>
            <a:off x="2561873" y="3110436"/>
            <a:ext cx="353943" cy="750612"/>
          </a:xfrm>
          <a:prstGeom prst="rect">
            <a:avLst/>
          </a:prstGeom>
          <a:noFill/>
        </p:spPr>
        <p:txBody>
          <a:bodyPr vert="eaVert"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80" name="テキスト ボックス 79"/>
          <p:cNvSpPr txBox="1"/>
          <p:nvPr/>
        </p:nvSpPr>
        <p:spPr>
          <a:xfrm>
            <a:off x="2555776" y="3813835"/>
            <a:ext cx="307777" cy="767293"/>
          </a:xfrm>
          <a:prstGeom prst="rect">
            <a:avLst/>
          </a:prstGeom>
          <a:noFill/>
        </p:spPr>
        <p:txBody>
          <a:bodyPr vert="eaVert"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81" name="テキスト ボックス 80"/>
          <p:cNvSpPr txBox="1"/>
          <p:nvPr/>
        </p:nvSpPr>
        <p:spPr>
          <a:xfrm>
            <a:off x="2555776" y="4725144"/>
            <a:ext cx="353943" cy="750612"/>
          </a:xfrm>
          <a:prstGeom prst="rect">
            <a:avLst/>
          </a:prstGeom>
          <a:noFill/>
        </p:spPr>
        <p:txBody>
          <a:bodyPr vert="eaVert"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82" name="テキスト ボックス 81"/>
          <p:cNvSpPr txBox="1"/>
          <p:nvPr/>
        </p:nvSpPr>
        <p:spPr>
          <a:xfrm>
            <a:off x="2555776" y="5517232"/>
            <a:ext cx="307777" cy="767293"/>
          </a:xfrm>
          <a:prstGeom prst="rect">
            <a:avLst/>
          </a:prstGeom>
          <a:noFill/>
        </p:spPr>
        <p:txBody>
          <a:bodyPr vert="eaVert"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実施結果</a:t>
            </a:r>
          </a:p>
        </p:txBody>
      </p:sp>
    </p:spTree>
    <p:extLst>
      <p:ext uri="{BB962C8B-B14F-4D97-AF65-F5344CB8AC3E}">
        <p14:creationId xmlns:p14="http://schemas.microsoft.com/office/powerpoint/2010/main" val="1642856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07824" y="805851"/>
            <a:ext cx="8886529"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05823" y="908720"/>
            <a:ext cx="2726017"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大阪府工業技術大学講座</a:t>
            </a:r>
          </a:p>
        </p:txBody>
      </p:sp>
      <p:sp>
        <p:nvSpPr>
          <p:cNvPr id="26" name="角丸四角形 25"/>
          <p:cNvSpPr/>
          <p:nvPr/>
        </p:nvSpPr>
        <p:spPr>
          <a:xfrm>
            <a:off x="263316" y="5897601"/>
            <a:ext cx="8125108" cy="615724"/>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296305" y="5794977"/>
            <a:ext cx="1234423" cy="278131"/>
          </a:xfrm>
          <a:prstGeom prst="roundRect">
            <a:avLst/>
          </a:prstGeom>
          <a:solidFill>
            <a:srgbClr val="E5E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年度の方針</a:t>
            </a:r>
          </a:p>
        </p:txBody>
      </p:sp>
      <p:sp>
        <p:nvSpPr>
          <p:cNvPr id="40" name="正方形/長方形 39"/>
          <p:cNvSpPr/>
          <p:nvPr/>
        </p:nvSpPr>
        <p:spPr>
          <a:xfrm>
            <a:off x="2617497" y="1591054"/>
            <a:ext cx="365886" cy="8107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2617497" y="1577365"/>
            <a:ext cx="6138743" cy="82294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2611651" y="2425200"/>
            <a:ext cx="6144589" cy="774420"/>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2627534" y="1628800"/>
            <a:ext cx="331942" cy="925817"/>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645596" y="2425200"/>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42" name="テキスト ボックス 41"/>
          <p:cNvSpPr txBox="1"/>
          <p:nvPr/>
        </p:nvSpPr>
        <p:spPr>
          <a:xfrm>
            <a:off x="424738" y="6047170"/>
            <a:ext cx="8107702" cy="241824"/>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9174" y="1217326"/>
            <a:ext cx="751605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狙い：次代を担うものづくり人材を育成</a:t>
            </a:r>
          </a:p>
        </p:txBody>
      </p:sp>
      <p:sp>
        <p:nvSpPr>
          <p:cNvPr id="74" name="テキスト ボックス 73"/>
          <p:cNvSpPr txBox="1"/>
          <p:nvPr/>
        </p:nvSpPr>
        <p:spPr>
          <a:xfrm>
            <a:off x="424737" y="3328619"/>
            <a:ext cx="5820756"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３Ｓ（整理・整頓・清掃）を活用した職場環境改善セミナー</a:t>
            </a:r>
          </a:p>
        </p:txBody>
      </p:sp>
      <p:sp>
        <p:nvSpPr>
          <p:cNvPr id="75" name="正方形/長方形 74"/>
          <p:cNvSpPr/>
          <p:nvPr/>
        </p:nvSpPr>
        <p:spPr>
          <a:xfrm>
            <a:off x="2599434" y="4032107"/>
            <a:ext cx="365886" cy="8936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76" name="正方形/長方形 75"/>
          <p:cNvSpPr/>
          <p:nvPr/>
        </p:nvSpPr>
        <p:spPr>
          <a:xfrm>
            <a:off x="2599434" y="4032108"/>
            <a:ext cx="6138743" cy="91212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77" name="グループ化 76"/>
          <p:cNvGrpSpPr/>
          <p:nvPr/>
        </p:nvGrpSpPr>
        <p:grpSpPr>
          <a:xfrm rot="10800000">
            <a:off x="2593588" y="4969122"/>
            <a:ext cx="6144589" cy="774420"/>
            <a:chOff x="3656312" y="3864496"/>
            <a:chExt cx="4270478" cy="1084188"/>
          </a:xfrm>
        </p:grpSpPr>
        <p:sp>
          <p:nvSpPr>
            <p:cNvPr id="78" name="正方形/長方形 77"/>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9" name="正方形/長方形 78"/>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80" name="テキスト ボックス 79"/>
          <p:cNvSpPr txBox="1"/>
          <p:nvPr/>
        </p:nvSpPr>
        <p:spPr>
          <a:xfrm>
            <a:off x="2630456" y="4058415"/>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81" name="テキスト ボックス 80"/>
          <p:cNvSpPr txBox="1"/>
          <p:nvPr/>
        </p:nvSpPr>
        <p:spPr>
          <a:xfrm>
            <a:off x="2627533" y="4969122"/>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82" name="テキスト ボックス 81"/>
          <p:cNvSpPr txBox="1"/>
          <p:nvPr/>
        </p:nvSpPr>
        <p:spPr>
          <a:xfrm>
            <a:off x="6320767" y="3326132"/>
            <a:ext cx="3651834" cy="312165"/>
          </a:xfrm>
          <a:prstGeom prst="rect">
            <a:avLst/>
          </a:prstGeom>
          <a:noFill/>
        </p:spPr>
        <p:txBody>
          <a:bodyPr wrap="square" lIns="65306" tIns="32653" rIns="65306" bIns="32653"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85"/>
          <p:cNvSpPr txBox="1"/>
          <p:nvPr/>
        </p:nvSpPr>
        <p:spPr>
          <a:xfrm>
            <a:off x="450608" y="3658379"/>
            <a:ext cx="751605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狙い：３Ｓのノウハウを伝え、働く環境整備の促進</a:t>
            </a:r>
          </a:p>
        </p:txBody>
      </p:sp>
      <p:pic>
        <p:nvPicPr>
          <p:cNvPr id="31" name="Picture 2" descr="\\LS-WXBL779\jigyo-bu\51　大阪府工業技術大学講座\もの大製図実習　.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9095" y="1628800"/>
            <a:ext cx="2094426" cy="1570820"/>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p:cNvSpPr txBox="1"/>
          <p:nvPr/>
        </p:nvSpPr>
        <p:spPr>
          <a:xfrm>
            <a:off x="3011548" y="1577366"/>
            <a:ext cx="5738846" cy="857378"/>
          </a:xfrm>
          <a:prstGeom prst="rect">
            <a:avLst/>
          </a:prstGeom>
          <a:noFill/>
        </p:spPr>
        <p:txBody>
          <a:bodyPr wrap="square" lIns="65306" tIns="32653" rIns="65306" bIns="32653" rtlCol="0">
            <a:spAutoFit/>
          </a:bodyPr>
          <a:lstStyle/>
          <a:p>
            <a:r>
              <a:rPr lang="en-US" altLang="ja-JP" sz="1700" dirty="0">
                <a:latin typeface="Meiryo UI" panose="020B0604030504040204" pitchFamily="50" charset="-128"/>
                <a:ea typeface="Meiryo UI" panose="020B0604030504040204" pitchFamily="50" charset="-128"/>
                <a:cs typeface="Meiryo UI" panose="020B0604030504040204" pitchFamily="50" charset="-128"/>
              </a:rPr>
              <a:t>110</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日間におよぶ講義と企業見学で、機械工学の知識を基礎～応用まで網羅。優秀な人材を育成することで、企業が成長し、</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700" dirty="0">
                <a:latin typeface="Meiryo UI" panose="020B0604030504040204" pitchFamily="50" charset="-128"/>
                <a:ea typeface="Meiryo UI" panose="020B0604030504040204" pitchFamily="50" charset="-128"/>
                <a:cs typeface="Meiryo UI" panose="020B0604030504040204" pitchFamily="50" charset="-128"/>
              </a:rPr>
              <a:t>企業の魅力向上に繋げる。</a:t>
            </a:r>
          </a:p>
        </p:txBody>
      </p:sp>
      <p:sp>
        <p:nvSpPr>
          <p:cNvPr id="5" name="正方形/長方形 4"/>
          <p:cNvSpPr/>
          <p:nvPr/>
        </p:nvSpPr>
        <p:spPr>
          <a:xfrm>
            <a:off x="5424411" y="912098"/>
            <a:ext cx="2747989" cy="312165"/>
          </a:xfrm>
          <a:prstGeom prst="rect">
            <a:avLst/>
          </a:prstGeom>
        </p:spPr>
        <p:txBody>
          <a:bodyPr wrap="none" lIns="65306" tIns="32653" rIns="65306" bIns="32653">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p>
        </p:txBody>
      </p:sp>
      <p:sp>
        <p:nvSpPr>
          <p:cNvPr id="34" name="テキスト ボックス 33"/>
          <p:cNvSpPr txBox="1"/>
          <p:nvPr/>
        </p:nvSpPr>
        <p:spPr>
          <a:xfrm>
            <a:off x="3011549" y="2451749"/>
            <a:ext cx="5699207" cy="725474"/>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参加者数：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参加事業者には参加者が長期間抜けることで負担をかけるが、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日も休まず出席する皆出席者が全体の半数いるなど、積極的に参加していただいた。</a:t>
            </a:r>
          </a:p>
        </p:txBody>
      </p:sp>
      <p:pic>
        <p:nvPicPr>
          <p:cNvPr id="35"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6200000">
            <a:off x="633875" y="3836369"/>
            <a:ext cx="1711434" cy="210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2934987" y="4053883"/>
            <a:ext cx="5721421" cy="850774"/>
          </a:xfrm>
          <a:prstGeom prst="rect">
            <a:avLst/>
          </a:prstGeom>
        </p:spPr>
        <p:txBody>
          <a:bodyPr wrap="square" lIns="65306" tIns="32653" rIns="65306" bIns="32653">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３Ｓ（整理・整頓・清掃）の徹底により、労働生産性の向上に加え、人材確保にもつながるという意識づけを行うため、３Ｓのノウハウを提供するセミナーを実施。</a:t>
            </a:r>
          </a:p>
        </p:txBody>
      </p:sp>
      <p:sp>
        <p:nvSpPr>
          <p:cNvPr id="37" name="テキスト ボックス 36"/>
          <p:cNvSpPr txBox="1"/>
          <p:nvPr/>
        </p:nvSpPr>
        <p:spPr>
          <a:xfrm>
            <a:off x="3038970" y="4993595"/>
            <a:ext cx="5699207" cy="725474"/>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参加者数：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アンケート抜粋：「基本的な部分を解説していただき、よく理解できた」</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「次回開催があれば後輩に受講してもらいたい」</a:t>
            </a:r>
          </a:p>
        </p:txBody>
      </p:sp>
      <p:sp>
        <p:nvSpPr>
          <p:cNvPr id="38" name="テキスト ボックス 37"/>
          <p:cNvSpPr txBox="1"/>
          <p:nvPr/>
        </p:nvSpPr>
        <p:spPr>
          <a:xfrm>
            <a:off x="399173" y="6146098"/>
            <a:ext cx="7258884" cy="285793"/>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引続き、講義、見学、実習等をとおして、企業の人材育成、働く環境整備を促進に取り組む。</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タイトル 1"/>
          <p:cNvSpPr txBox="1">
            <a:spLocks/>
          </p:cNvSpPr>
          <p:nvPr/>
        </p:nvSpPr>
        <p:spPr>
          <a:xfrm>
            <a:off x="-7911" y="332704"/>
            <a:ext cx="9151911" cy="432000"/>
          </a:xfrm>
          <a:prstGeom prst="rect">
            <a:avLst/>
          </a:prstGeom>
          <a:solidFill>
            <a:schemeClr val="tx1"/>
          </a:solidFill>
        </p:spPr>
        <p:txBody>
          <a:bodyPr vert="horz" lIns="128016" tIns="64008" rIns="128016" bIns="64008" rtlCol="0" anchor="ctr">
            <a:normAutofit fontScale="92500"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公益社団法人大阪府工業協会</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43" name="正方形/長方形 42"/>
          <p:cNvSpPr/>
          <p:nvPr/>
        </p:nvSpPr>
        <p:spPr>
          <a:xfrm>
            <a:off x="8050088" y="6247662"/>
            <a:ext cx="914400" cy="5687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16</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07970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07824" y="836712"/>
            <a:ext cx="8886529" cy="5760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05823" y="908721"/>
            <a:ext cx="2880320"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工場の建築基準法セミナー</a:t>
            </a:r>
          </a:p>
        </p:txBody>
      </p:sp>
      <p:sp>
        <p:nvSpPr>
          <p:cNvPr id="26" name="角丸四角形 25"/>
          <p:cNvSpPr/>
          <p:nvPr/>
        </p:nvSpPr>
        <p:spPr>
          <a:xfrm>
            <a:off x="302954" y="5837612"/>
            <a:ext cx="8383789" cy="615724"/>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296305" y="5734988"/>
            <a:ext cx="1234423" cy="278131"/>
          </a:xfrm>
          <a:prstGeom prst="roundRect">
            <a:avLst/>
          </a:prstGeom>
          <a:solidFill>
            <a:srgbClr val="E5E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年度の方針</a:t>
            </a:r>
          </a:p>
        </p:txBody>
      </p:sp>
      <p:sp>
        <p:nvSpPr>
          <p:cNvPr id="40" name="正方形/長方形 39"/>
          <p:cNvSpPr/>
          <p:nvPr/>
        </p:nvSpPr>
        <p:spPr>
          <a:xfrm>
            <a:off x="2617497" y="1628800"/>
            <a:ext cx="365886"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2977537" y="1628800"/>
            <a:ext cx="5778703"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工場向けコンプライアンス研修（３Ｋ払拭効果）として、事前に困っていること、疑問に思っていることをお聞きし、そのことを踏まえた内容での講習会を実施。</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セミナー終了後個別相談も行った。</a:t>
            </a:r>
          </a:p>
        </p:txBody>
      </p:sp>
      <p:grpSp>
        <p:nvGrpSpPr>
          <p:cNvPr id="17" name="グループ化 16"/>
          <p:cNvGrpSpPr/>
          <p:nvPr/>
        </p:nvGrpSpPr>
        <p:grpSpPr>
          <a:xfrm rot="10800000">
            <a:off x="2617497" y="2425200"/>
            <a:ext cx="6138742" cy="746629"/>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2631455" y="1628800"/>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645596" y="2425200"/>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19" name="テキスト ボックス 18"/>
          <p:cNvSpPr txBox="1"/>
          <p:nvPr/>
        </p:nvSpPr>
        <p:spPr>
          <a:xfrm>
            <a:off x="5497818" y="914529"/>
            <a:ext cx="3343228" cy="312165"/>
          </a:xfrm>
          <a:prstGeom prst="rect">
            <a:avLst/>
          </a:prstGeom>
          <a:noFill/>
        </p:spPr>
        <p:txBody>
          <a:bodyPr wrap="square" lIns="65306" tIns="32653" rIns="65306" bIns="32653"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424738" y="6055340"/>
            <a:ext cx="8107702" cy="265999"/>
          </a:xfrm>
          <a:prstGeom prst="rect">
            <a:avLst/>
          </a:prstGeom>
          <a:noFill/>
        </p:spPr>
        <p:txBody>
          <a:bodyPr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当協会の年行事で、工場見学、セミナーを行っているが、その他に意向調査を行い、それを基に工場見学、講演会等を行う。</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9174" y="1217326"/>
            <a:ext cx="8493306" cy="593569"/>
          </a:xfrm>
          <a:prstGeom prst="rect">
            <a:avLst/>
          </a:prstGeom>
          <a:noFill/>
        </p:spPr>
        <p:txBody>
          <a:bodyPr wrap="square" lIns="65306" tIns="32653" rIns="65306" bIns="32653" rtlCol="0">
            <a:spAutoFit/>
          </a:bodyPr>
          <a:lstStyle/>
          <a:p>
            <a:r>
              <a:rPr lang="ja-JP" altLang="en-US" sz="1700" b="1" u="sng" dirty="0">
                <a:latin typeface="Meiryo UI" panose="020B0604030504040204" pitchFamily="50" charset="-128"/>
                <a:ea typeface="Meiryo UI" panose="020B0604030504040204" pitchFamily="50" charset="-128"/>
                <a:cs typeface="Meiryo UI" panose="020B0604030504040204" pitchFamily="50" charset="-128"/>
              </a:rPr>
              <a:t>狙い：改正後の建築基準法を正しく理解し、適法に建築物やその敷地の維持管理を行ってもらう</a:t>
            </a:r>
          </a:p>
        </p:txBody>
      </p:sp>
      <p:sp>
        <p:nvSpPr>
          <p:cNvPr id="74" name="テキスト ボックス 73"/>
          <p:cNvSpPr txBox="1"/>
          <p:nvPr/>
        </p:nvSpPr>
        <p:spPr>
          <a:xfrm>
            <a:off x="457257" y="3328619"/>
            <a:ext cx="2828886"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ダイカスト工場見学バスツアー</a:t>
            </a:r>
          </a:p>
        </p:txBody>
      </p:sp>
      <p:sp>
        <p:nvSpPr>
          <p:cNvPr id="75" name="正方形/長方形 74"/>
          <p:cNvSpPr/>
          <p:nvPr/>
        </p:nvSpPr>
        <p:spPr>
          <a:xfrm>
            <a:off x="2599434" y="4069854"/>
            <a:ext cx="365886"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76" name="正方形/長方形 75"/>
          <p:cNvSpPr/>
          <p:nvPr/>
        </p:nvSpPr>
        <p:spPr>
          <a:xfrm>
            <a:off x="2599434" y="4069854"/>
            <a:ext cx="6138743"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77" name="グループ化 76"/>
          <p:cNvGrpSpPr/>
          <p:nvPr/>
        </p:nvGrpSpPr>
        <p:grpSpPr>
          <a:xfrm rot="10800000">
            <a:off x="2593588" y="4866254"/>
            <a:ext cx="6144589" cy="774420"/>
            <a:chOff x="3656312" y="3864496"/>
            <a:chExt cx="4270478" cy="1084188"/>
          </a:xfrm>
        </p:grpSpPr>
        <p:sp>
          <p:nvSpPr>
            <p:cNvPr id="78" name="正方形/長方形 77"/>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9" name="正方形/長方形 78"/>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80" name="テキスト ボックス 79"/>
          <p:cNvSpPr txBox="1"/>
          <p:nvPr/>
        </p:nvSpPr>
        <p:spPr>
          <a:xfrm>
            <a:off x="2613392" y="4069854"/>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81" name="テキスト ボックス 80"/>
          <p:cNvSpPr txBox="1"/>
          <p:nvPr/>
        </p:nvSpPr>
        <p:spPr>
          <a:xfrm>
            <a:off x="2627533" y="4866254"/>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82" name="テキスト ボックス 81"/>
          <p:cNvSpPr txBox="1"/>
          <p:nvPr/>
        </p:nvSpPr>
        <p:spPr>
          <a:xfrm>
            <a:off x="3028972" y="2451749"/>
            <a:ext cx="5657771" cy="593569"/>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参加者：</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３名（予約</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700" dirty="0">
                <a:latin typeface="Meiryo UI" panose="020B0604030504040204" pitchFamily="50" charset="-128"/>
                <a:ea typeface="Meiryo UI" panose="020B0604030504040204" pitchFamily="50" charset="-128"/>
                <a:cs typeface="Meiryo UI" panose="020B0604030504040204" pitchFamily="50" charset="-128"/>
              </a:rPr>
              <a:t>アンケート結果：実際に疑問なところが聞けて、良かった。</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85"/>
          <p:cNvSpPr txBox="1"/>
          <p:nvPr/>
        </p:nvSpPr>
        <p:spPr>
          <a:xfrm>
            <a:off x="450608" y="3658379"/>
            <a:ext cx="8287569"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狙い：名前だけではわからない製造業を知ってもらい、魅力を感じてもらう</a:t>
            </a:r>
          </a:p>
        </p:txBody>
      </p:sp>
      <p:pic>
        <p:nvPicPr>
          <p:cNvPr id="5" name="図 4"/>
          <p:cNvPicPr>
            <a:picLocks noChangeAspect="1"/>
          </p:cNvPicPr>
          <p:nvPr/>
        </p:nvPicPr>
        <p:blipFill>
          <a:blip r:embed="rId2"/>
          <a:stretch>
            <a:fillRect/>
          </a:stretch>
        </p:blipFill>
        <p:spPr>
          <a:xfrm>
            <a:off x="508692" y="2297446"/>
            <a:ext cx="2108571" cy="890286"/>
          </a:xfrm>
          <a:prstGeom prst="rect">
            <a:avLst/>
          </a:prstGeom>
        </p:spPr>
      </p:pic>
      <p:pic>
        <p:nvPicPr>
          <p:cNvPr id="6" name="図 5"/>
          <p:cNvPicPr>
            <a:picLocks noChangeAspect="1"/>
          </p:cNvPicPr>
          <p:nvPr/>
        </p:nvPicPr>
        <p:blipFill rotWithShape="1">
          <a:blip r:embed="rId3"/>
          <a:srcRect l="14542" r="11706" b="23302"/>
          <a:stretch/>
        </p:blipFill>
        <p:spPr>
          <a:xfrm>
            <a:off x="457257" y="1885972"/>
            <a:ext cx="569493" cy="668571"/>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692" y="4005064"/>
            <a:ext cx="1181724" cy="1671429"/>
          </a:xfrm>
          <a:prstGeom prst="rect">
            <a:avLst/>
          </a:prstGeom>
        </p:spPr>
      </p:pic>
      <p:sp>
        <p:nvSpPr>
          <p:cNvPr id="10" name="正方形/長方形 9"/>
          <p:cNvSpPr/>
          <p:nvPr/>
        </p:nvSpPr>
        <p:spPr>
          <a:xfrm>
            <a:off x="3028972" y="4149080"/>
            <a:ext cx="5657771" cy="615553"/>
          </a:xfrm>
          <a:prstGeom prst="rect">
            <a:avLst/>
          </a:prstGeom>
        </p:spPr>
        <p:txBody>
          <a:bodyPr wrap="square" lIns="65306" tIns="32653" rIns="65306" bIns="32653">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就職希望者に普段</a:t>
            </a:r>
            <a:r>
              <a:rPr lang="ja-JP" altLang="en-US" dirty="0">
                <a:latin typeface="Meiryo UI" panose="020B0604030504040204" pitchFamily="50" charset="-128"/>
                <a:ea typeface="Meiryo UI" panose="020B0604030504040204" pitchFamily="50" charset="-128"/>
                <a:cs typeface="Meiryo UI" panose="020B0604030504040204" pitchFamily="50" charset="-128"/>
              </a:rPr>
              <a:t>見られない工場内部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を実際に見学し、イメージと違うダイカスト工場の</a:t>
            </a:r>
            <a:r>
              <a:rPr lang="ja-JP" altLang="en-US" dirty="0">
                <a:latin typeface="Meiryo UI" panose="020B0604030504040204" pitchFamily="50" charset="-128"/>
                <a:ea typeface="Meiryo UI" panose="020B0604030504040204" pitchFamily="50" charset="-128"/>
                <a:cs typeface="Meiryo UI" panose="020B0604030504040204" pitchFamily="50" charset="-128"/>
              </a:rPr>
              <a:t>内容を知ってもらう。</a:t>
            </a:r>
          </a:p>
        </p:txBody>
      </p:sp>
      <p:sp>
        <p:nvSpPr>
          <p:cNvPr id="37" name="テキスト ボックス 36"/>
          <p:cNvSpPr txBox="1"/>
          <p:nvPr/>
        </p:nvSpPr>
        <p:spPr>
          <a:xfrm>
            <a:off x="5600686" y="3326132"/>
            <a:ext cx="3343228" cy="312165"/>
          </a:xfrm>
          <a:prstGeom prst="rect">
            <a:avLst/>
          </a:prstGeom>
          <a:noFill/>
        </p:spPr>
        <p:txBody>
          <a:bodyPr wrap="square" lIns="65306" tIns="32653" rIns="65306" bIns="32653"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3075310" y="4945687"/>
            <a:ext cx="5657771" cy="615553"/>
          </a:xfrm>
          <a:prstGeom prst="rect">
            <a:avLst/>
          </a:prstGeom>
        </p:spPr>
        <p:txBody>
          <a:bodyPr wrap="square" lIns="65306" tIns="32653" rIns="65306" bIns="32653">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参加</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人数：</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8172400" y="6282513"/>
            <a:ext cx="914400" cy="5342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17</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タイトル 1"/>
          <p:cNvSpPr txBox="1">
            <a:spLocks/>
          </p:cNvSpPr>
          <p:nvPr/>
        </p:nvSpPr>
        <p:spPr>
          <a:xfrm>
            <a:off x="-7911" y="404712"/>
            <a:ext cx="9151911" cy="432000"/>
          </a:xfrm>
          <a:prstGeom prst="rect">
            <a:avLst/>
          </a:prstGeom>
          <a:solidFill>
            <a:schemeClr val="tx1"/>
          </a:solidFill>
        </p:spPr>
        <p:txBody>
          <a:bodyPr vert="horz" lIns="128016" tIns="64008" rIns="128016" bIns="64008" rtlCol="0" anchor="ctr">
            <a:normAutofit fontScale="92500"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大阪府ものづくり振興協会　</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8"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53418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07824" y="836711"/>
            <a:ext cx="8886529" cy="58899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05823" y="908720"/>
            <a:ext cx="4886257"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協会ＨＰ　</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FIND!!TRUCK-WORKER</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開設</a:t>
            </a:r>
          </a:p>
        </p:txBody>
      </p:sp>
      <p:sp>
        <p:nvSpPr>
          <p:cNvPr id="19" name="テキスト ボックス 18"/>
          <p:cNvSpPr txBox="1"/>
          <p:nvPr/>
        </p:nvSpPr>
        <p:spPr>
          <a:xfrm>
            <a:off x="5347675" y="903772"/>
            <a:ext cx="3651834" cy="312165"/>
          </a:xfrm>
          <a:prstGeom prst="rect">
            <a:avLst/>
          </a:prstGeom>
          <a:noFill/>
        </p:spPr>
        <p:txBody>
          <a:bodyPr wrap="square" lIns="65306" tIns="32653" rIns="65306" bIns="32653"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年５月～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497237" y="6047170"/>
            <a:ext cx="8107702" cy="241824"/>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9174" y="1217326"/>
            <a:ext cx="8595179"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狙い：人材確保対策に</a:t>
            </a:r>
            <a:r>
              <a:rPr lang="ja-JP" altLang="en-US" sz="2000" b="1" u="sng" dirty="0" smtClean="0">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運送事業者を後押し</a:t>
            </a:r>
          </a:p>
        </p:txBody>
      </p:sp>
      <p:sp>
        <p:nvSpPr>
          <p:cNvPr id="74" name="テキスト ボックス 73"/>
          <p:cNvSpPr txBox="1"/>
          <p:nvPr/>
        </p:nvSpPr>
        <p:spPr>
          <a:xfrm>
            <a:off x="406286" y="3047567"/>
            <a:ext cx="4371914"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協会</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府　求職者向け業界研究セミナー</a:t>
            </a:r>
          </a:p>
        </p:txBody>
      </p:sp>
      <p:sp>
        <p:nvSpPr>
          <p:cNvPr id="86" name="テキスト ボックス 85"/>
          <p:cNvSpPr txBox="1"/>
          <p:nvPr/>
        </p:nvSpPr>
        <p:spPr>
          <a:xfrm>
            <a:off x="398572" y="3447340"/>
            <a:ext cx="823613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狙い：トラック運送業界を知っていただくことで、業界イメージを変える</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35" t="-1" r="-211" b="46364"/>
          <a:stretch/>
        </p:blipFill>
        <p:spPr bwMode="auto">
          <a:xfrm>
            <a:off x="517571" y="1547120"/>
            <a:ext cx="1969455" cy="145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グループ化 9"/>
          <p:cNvGrpSpPr/>
          <p:nvPr/>
        </p:nvGrpSpPr>
        <p:grpSpPr>
          <a:xfrm>
            <a:off x="2543075" y="2262858"/>
            <a:ext cx="6282636" cy="641411"/>
            <a:chOff x="3658460" y="2891293"/>
            <a:chExt cx="9251886" cy="900000"/>
          </a:xfrm>
        </p:grpSpPr>
        <p:grpSp>
          <p:nvGrpSpPr>
            <p:cNvPr id="17" name="グループ化 16"/>
            <p:cNvGrpSpPr/>
            <p:nvPr/>
          </p:nvGrpSpPr>
          <p:grpSpPr>
            <a:xfrm rot="10800000">
              <a:off x="3658460" y="2891293"/>
              <a:ext cx="9251886" cy="900000"/>
              <a:chOff x="2444859" y="4552671"/>
              <a:chExt cx="5480657" cy="900000"/>
            </a:xfrm>
          </p:grpSpPr>
          <p:sp>
            <p:nvSpPr>
              <p:cNvPr id="46" name="正方形/長方形 45"/>
              <p:cNvSpPr/>
              <p:nvPr/>
            </p:nvSpPr>
            <p:spPr>
              <a:xfrm>
                <a:off x="2444859" y="4552671"/>
                <a:ext cx="5480657" cy="900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457845" y="4552671"/>
                <a:ext cx="459231" cy="900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56" name="テキスト ボックス 55"/>
            <p:cNvSpPr txBox="1"/>
            <p:nvPr/>
          </p:nvSpPr>
          <p:spPr>
            <a:xfrm>
              <a:off x="3883138" y="3048524"/>
              <a:ext cx="566545" cy="585537"/>
            </a:xfrm>
            <a:prstGeom prst="rect">
              <a:avLst/>
            </a:prstGeom>
            <a:noFill/>
          </p:spPr>
          <p:txBody>
            <a:bodyPr vert="eaVert" wrap="square" rtlCol="0">
              <a:spAutoFit/>
            </a:bodyPr>
            <a:lstStyle/>
            <a:p>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4573820" y="3025099"/>
              <a:ext cx="8302864" cy="73416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単なる情報提供にとどまらず、活用企業が人材確保に向けた取組みへの</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意欲をあげる構成づくりを検討。</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 name="グループ化 8"/>
          <p:cNvGrpSpPr/>
          <p:nvPr/>
        </p:nvGrpSpPr>
        <p:grpSpPr>
          <a:xfrm>
            <a:off x="2476917" y="1591053"/>
            <a:ext cx="6517437" cy="678392"/>
            <a:chOff x="3550173" y="2280320"/>
            <a:chExt cx="9833162" cy="723740"/>
          </a:xfrm>
        </p:grpSpPr>
        <p:sp>
          <p:nvSpPr>
            <p:cNvPr id="40" name="正方形/長方形 39"/>
            <p:cNvSpPr/>
            <p:nvPr/>
          </p:nvSpPr>
          <p:spPr>
            <a:xfrm>
              <a:off x="3664494" y="2280320"/>
              <a:ext cx="796042" cy="68582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 name="グループ化 4"/>
            <p:cNvGrpSpPr/>
            <p:nvPr/>
          </p:nvGrpSpPr>
          <p:grpSpPr>
            <a:xfrm>
              <a:off x="3550173" y="2280320"/>
              <a:ext cx="9586198" cy="723740"/>
              <a:chOff x="3528051" y="2280320"/>
              <a:chExt cx="11441241" cy="723740"/>
            </a:xfrm>
          </p:grpSpPr>
          <p:sp>
            <p:nvSpPr>
              <p:cNvPr id="52" name="正方形/長方形 51"/>
              <p:cNvSpPr/>
              <p:nvPr/>
            </p:nvSpPr>
            <p:spPr>
              <a:xfrm>
                <a:off x="3664495" y="2280320"/>
                <a:ext cx="11304797" cy="68582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テキスト ボックス 17"/>
              <p:cNvSpPr txBox="1"/>
              <p:nvPr/>
            </p:nvSpPr>
            <p:spPr>
              <a:xfrm>
                <a:off x="3528051" y="2391992"/>
                <a:ext cx="1053009" cy="612068"/>
              </a:xfrm>
              <a:prstGeom prst="rect">
                <a:avLst/>
              </a:prstGeom>
              <a:noFill/>
            </p:spPr>
            <p:txBody>
              <a:bodyPr vert="eaVert"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内容</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7" name="テキスト ボックス 6"/>
            <p:cNvSpPr txBox="1"/>
            <p:nvPr/>
          </p:nvSpPr>
          <p:spPr>
            <a:xfrm>
              <a:off x="4474448" y="2344082"/>
              <a:ext cx="8908887" cy="558195"/>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会員事業者などに向け、助成金やセミナー案内など、人材確保に向けた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取組みに役立つ情報を掲載。</a:t>
              </a:r>
            </a:p>
          </p:txBody>
        </p:sp>
      </p:grpSp>
      <p:sp>
        <p:nvSpPr>
          <p:cNvPr id="34" name="テキスト ボックス 33"/>
          <p:cNvSpPr txBox="1"/>
          <p:nvPr/>
        </p:nvSpPr>
        <p:spPr>
          <a:xfrm>
            <a:off x="4953105" y="2955835"/>
            <a:ext cx="3651834" cy="558386"/>
          </a:xfrm>
          <a:prstGeom prst="rect">
            <a:avLst/>
          </a:prstGeom>
          <a:noFill/>
        </p:spPr>
        <p:txBody>
          <a:bodyPr wrap="square" lIns="65306" tIns="32653" rIns="65306" bIns="32653"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 ①</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 ③</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④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 name="グループ化 14"/>
          <p:cNvGrpSpPr/>
          <p:nvPr/>
        </p:nvGrpSpPr>
        <p:grpSpPr>
          <a:xfrm>
            <a:off x="296305" y="5847436"/>
            <a:ext cx="8624672" cy="768842"/>
            <a:chOff x="414776" y="8085365"/>
            <a:chExt cx="12074541" cy="1076377"/>
          </a:xfrm>
        </p:grpSpPr>
        <p:sp>
          <p:nvSpPr>
            <p:cNvPr id="26" name="角丸四角形 25"/>
            <p:cNvSpPr/>
            <p:nvPr/>
          </p:nvSpPr>
          <p:spPr>
            <a:xfrm>
              <a:off x="424138" y="8365002"/>
              <a:ext cx="11664403" cy="753652"/>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414776" y="8085365"/>
              <a:ext cx="1728192" cy="389384"/>
            </a:xfrm>
            <a:prstGeom prst="roundRect">
              <a:avLst/>
            </a:prstGeom>
            <a:solidFill>
              <a:srgbClr val="E5E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年度の方針</a:t>
              </a:r>
            </a:p>
          </p:txBody>
        </p:sp>
        <p:sp>
          <p:nvSpPr>
            <p:cNvPr id="37" name="テキスト ボックス 36"/>
            <p:cNvSpPr txBox="1"/>
            <p:nvPr/>
          </p:nvSpPr>
          <p:spPr>
            <a:xfrm>
              <a:off x="661518" y="8472323"/>
              <a:ext cx="11827799" cy="689419"/>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事業者の人材確保力を高めるため、会員事業者へ人材確保に向けた</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取組みの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必要性を説き、取組みに対する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意欲</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向上</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を図って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いくことで、トラック運送業界の人材確保に向けた取組みを推進。</a:t>
              </a:r>
            </a:p>
          </p:txBody>
        </p:sp>
      </p:grpSp>
      <p:grpSp>
        <p:nvGrpSpPr>
          <p:cNvPr id="12" name="グループ化 11"/>
          <p:cNvGrpSpPr/>
          <p:nvPr/>
        </p:nvGrpSpPr>
        <p:grpSpPr>
          <a:xfrm>
            <a:off x="2549677" y="3825884"/>
            <a:ext cx="6445545" cy="642858"/>
            <a:chOff x="3588428" y="5697794"/>
            <a:chExt cx="9023762" cy="1224137"/>
          </a:xfrm>
        </p:grpSpPr>
        <p:grpSp>
          <p:nvGrpSpPr>
            <p:cNvPr id="11" name="グループ化 10"/>
            <p:cNvGrpSpPr/>
            <p:nvPr/>
          </p:nvGrpSpPr>
          <p:grpSpPr>
            <a:xfrm>
              <a:off x="3588428" y="5697794"/>
              <a:ext cx="8784814" cy="1224137"/>
              <a:chOff x="3588428" y="5697794"/>
              <a:chExt cx="8784814" cy="1224137"/>
            </a:xfrm>
          </p:grpSpPr>
          <p:sp>
            <p:nvSpPr>
              <p:cNvPr id="75" name="正方形/長方形 74"/>
              <p:cNvSpPr/>
              <p:nvPr/>
            </p:nvSpPr>
            <p:spPr>
              <a:xfrm>
                <a:off x="3639208" y="5697794"/>
                <a:ext cx="738000" cy="12241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6" name="正方形/長方形 75"/>
              <p:cNvSpPr/>
              <p:nvPr/>
            </p:nvSpPr>
            <p:spPr>
              <a:xfrm>
                <a:off x="3639207" y="5697795"/>
                <a:ext cx="8734035" cy="12241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0" name="テキスト ボックス 79"/>
              <p:cNvSpPr txBox="1"/>
              <p:nvPr/>
            </p:nvSpPr>
            <p:spPr>
              <a:xfrm>
                <a:off x="3588428" y="5882897"/>
                <a:ext cx="818685" cy="895021"/>
              </a:xfrm>
              <a:prstGeom prst="rect">
                <a:avLst/>
              </a:prstGeom>
              <a:noFill/>
            </p:spPr>
            <p:txBody>
              <a:bodyPr vert="eaVert"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内容</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a:t>
                </a:r>
              </a:p>
            </p:txBody>
          </p:sp>
        </p:grpSp>
        <p:sp>
          <p:nvSpPr>
            <p:cNvPr id="43" name="テキスト ボックス 42"/>
            <p:cNvSpPr txBox="1"/>
            <p:nvPr/>
          </p:nvSpPr>
          <p:spPr>
            <a:xfrm>
              <a:off x="4552949" y="5814876"/>
              <a:ext cx="8059241" cy="996321"/>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社会的役割やドライバーの仕事など業界情報に加え、運送事業者の</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安全対策の取組みなどを紹介するセミナーを開催。</a:t>
              </a:r>
            </a:p>
          </p:txBody>
        </p:sp>
      </p:grpSp>
      <p:grpSp>
        <p:nvGrpSpPr>
          <p:cNvPr id="14" name="グループ化 13"/>
          <p:cNvGrpSpPr/>
          <p:nvPr/>
        </p:nvGrpSpPr>
        <p:grpSpPr>
          <a:xfrm>
            <a:off x="2547065" y="4501343"/>
            <a:ext cx="6283601" cy="574246"/>
            <a:chOff x="3584769" y="6823593"/>
            <a:chExt cx="8797041" cy="803944"/>
          </a:xfrm>
        </p:grpSpPr>
        <p:grpSp>
          <p:nvGrpSpPr>
            <p:cNvPr id="77" name="グループ化 76"/>
            <p:cNvGrpSpPr/>
            <p:nvPr/>
          </p:nvGrpSpPr>
          <p:grpSpPr>
            <a:xfrm rot="10800000">
              <a:off x="3631019" y="6823593"/>
              <a:ext cx="8742219" cy="803944"/>
              <a:chOff x="2750591" y="4133902"/>
              <a:chExt cx="5176201" cy="803944"/>
            </a:xfrm>
          </p:grpSpPr>
          <p:sp>
            <p:nvSpPr>
              <p:cNvPr id="78" name="正方形/長方形 77"/>
              <p:cNvSpPr/>
              <p:nvPr/>
            </p:nvSpPr>
            <p:spPr>
              <a:xfrm>
                <a:off x="2750591" y="4133902"/>
                <a:ext cx="5176201" cy="80394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9" name="正方形/長方形 78"/>
              <p:cNvSpPr/>
              <p:nvPr/>
            </p:nvSpPr>
            <p:spPr>
              <a:xfrm>
                <a:off x="7484980" y="4133902"/>
                <a:ext cx="436964" cy="8039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81" name="テキスト ボックス 80"/>
            <p:cNvSpPr txBox="1"/>
            <p:nvPr/>
          </p:nvSpPr>
          <p:spPr>
            <a:xfrm>
              <a:off x="3584769" y="6885151"/>
              <a:ext cx="818685" cy="655008"/>
            </a:xfrm>
            <a:prstGeom prst="rect">
              <a:avLst/>
            </a:prstGeom>
            <a:noFill/>
          </p:spPr>
          <p:txBody>
            <a:bodyPr vert="eaVert"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結果</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4594932" y="6834484"/>
              <a:ext cx="7786878" cy="732508"/>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参加者数：①</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　②</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　③</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　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参加者の意識の変化：業界のイメージがよくなった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5" name="テキスト ボックス 44"/>
          <p:cNvSpPr txBox="1"/>
          <p:nvPr/>
        </p:nvSpPr>
        <p:spPr>
          <a:xfrm>
            <a:off x="2678536" y="5302511"/>
            <a:ext cx="5997076" cy="285793"/>
          </a:xfrm>
          <a:prstGeom prst="rect">
            <a:avLst/>
          </a:prstGeom>
          <a:noFill/>
          <a:ln>
            <a:solidFill>
              <a:schemeClr val="tx1"/>
            </a:solidFill>
          </a:ln>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河北支部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　企業向け職場環境改善セミナー</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&amp;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相談会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2688282" y="5625952"/>
            <a:ext cx="5996571" cy="285793"/>
          </a:xfrm>
          <a:prstGeom prst="rect">
            <a:avLst/>
          </a:prstGeom>
          <a:noFill/>
          <a:ln>
            <a:solidFill>
              <a:schemeClr val="tx1"/>
            </a:solidFill>
          </a:ln>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協会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運輸局 就業支援者向け業界セミナー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6" name="角丸四角形 15"/>
          <p:cNvSpPr/>
          <p:nvPr/>
        </p:nvSpPr>
        <p:spPr>
          <a:xfrm>
            <a:off x="1691066" y="5304649"/>
            <a:ext cx="915156" cy="285793"/>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ja-JP" altLang="en-US" sz="1600" dirty="0">
                <a:solidFill>
                  <a:schemeClr val="tx1"/>
                </a:solidFill>
              </a:rPr>
              <a:t>その他</a:t>
            </a:r>
          </a:p>
        </p:txBody>
      </p:sp>
      <p:sp>
        <p:nvSpPr>
          <p:cNvPr id="50" name="テキスト ボックス 49"/>
          <p:cNvSpPr txBox="1"/>
          <p:nvPr/>
        </p:nvSpPr>
        <p:spPr>
          <a:xfrm>
            <a:off x="2548144" y="2289935"/>
            <a:ext cx="531997" cy="573717"/>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改善</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今後の</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2" descr="C:\Users\OkunoYuko\AppData\Local\Microsoft\Windows\Temporary Internet Files\Content.Outlook\O3DFF2MX\20180216_1531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9" t="18305" r="36367" b="44923"/>
          <a:stretch/>
        </p:blipFill>
        <p:spPr bwMode="auto">
          <a:xfrm>
            <a:off x="272219" y="3931602"/>
            <a:ext cx="2207224" cy="981124"/>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8122096" y="6309320"/>
            <a:ext cx="914400" cy="4173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18</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タイトル 1"/>
          <p:cNvSpPr txBox="1">
            <a:spLocks/>
          </p:cNvSpPr>
          <p:nvPr/>
        </p:nvSpPr>
        <p:spPr>
          <a:xfrm>
            <a:off x="-7911" y="404712"/>
            <a:ext cx="9151911" cy="432000"/>
          </a:xfrm>
          <a:prstGeom prst="rect">
            <a:avLst/>
          </a:prstGeom>
          <a:solidFill>
            <a:schemeClr val="tx1"/>
          </a:solidFill>
        </p:spPr>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一般社団法人大阪府トラック協会　</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3"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84468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p:cNvGraphicFramePr>
            <a:graphicFrameLocks/>
          </p:cNvGraphicFramePr>
          <p:nvPr>
            <p:extLst>
              <p:ext uri="{D42A27DB-BD31-4B8C-83A1-F6EECF244321}">
                <p14:modId xmlns:p14="http://schemas.microsoft.com/office/powerpoint/2010/main" val="2856660944"/>
              </p:ext>
            </p:extLst>
          </p:nvPr>
        </p:nvGraphicFramePr>
        <p:xfrm>
          <a:off x="108413" y="866680"/>
          <a:ext cx="9035587"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5" name="タイトル 1"/>
          <p:cNvSpPr txBox="1">
            <a:spLocks/>
          </p:cNvSpPr>
          <p:nvPr/>
        </p:nvSpPr>
        <p:spPr>
          <a:xfrm>
            <a:off x="-7911" y="260696"/>
            <a:ext cx="9151911" cy="432000"/>
          </a:xfrm>
          <a:prstGeom prst="rect">
            <a:avLst/>
          </a:prstGeom>
          <a:solidFill>
            <a:schemeClr val="tx1"/>
          </a:solidFill>
        </p:spPr>
        <p:txBody>
          <a:bodyPr vert="horz" lIns="128016" tIns="64008" rIns="128016" bIns="64008" rtlCol="0" anchor="ctr">
            <a:normAutofit fontScale="92500"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有効求人数及び有効求人倍率の推移</a:t>
            </a:r>
            <a:r>
              <a:rPr lang="ja-JP" altLang="en-US"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23528" y="6058163"/>
            <a:ext cx="8569648" cy="323165"/>
          </a:xfrm>
          <a:prstGeom prst="rect">
            <a:avLst/>
          </a:prstGeom>
          <a:noFill/>
          <a:ln w="19050">
            <a:solidFill>
              <a:schemeClr val="bg1">
                <a:lumMod val="65000"/>
              </a:schemeClr>
            </a:solidFill>
          </a:ln>
        </p:spPr>
        <p:txBody>
          <a:bodyPr wrap="square" rtlCol="0">
            <a:spAutoFit/>
          </a:bodyPr>
          <a:lstStyle/>
          <a:p>
            <a:r>
              <a:rPr kumimoji="1" lang="en-US" altLang="ja-JP" sz="15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500" dirty="0" smtClean="0">
                <a:latin typeface="Meiryo UI" panose="020B0604030504040204" pitchFamily="50" charset="-128"/>
                <a:ea typeface="Meiryo UI" panose="020B0604030504040204" pitchFamily="50" charset="-128"/>
                <a:cs typeface="Meiryo UI" panose="020B0604030504040204" pitchFamily="50" charset="-128"/>
              </a:rPr>
              <a:t>年前と比較し全職業で、有効求人数、有効求人倍率は増加</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しており</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、人材不足感が高まっている</a:t>
            </a:r>
            <a:endParaRPr kumimoji="1" lang="ja-JP" altLang="en-US"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252536" y="476672"/>
            <a:ext cx="1274440" cy="6480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（有効求人数）</a:t>
            </a:r>
            <a:endParaRPr kumimoji="1" lang="ja-JP" altLang="en-US" sz="1000" dirty="0"/>
          </a:p>
        </p:txBody>
      </p:sp>
      <p:sp>
        <p:nvSpPr>
          <p:cNvPr id="6" name="正方形/長方形 5"/>
          <p:cNvSpPr/>
          <p:nvPr/>
        </p:nvSpPr>
        <p:spPr>
          <a:xfrm>
            <a:off x="7092280" y="476672"/>
            <a:ext cx="1418456" cy="60751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t>（有効求人倍率）</a:t>
            </a:r>
            <a:endParaRPr kumimoji="1" lang="ja-JP" altLang="en-US" sz="1000" dirty="0"/>
          </a:p>
        </p:txBody>
      </p:sp>
      <p:sp>
        <p:nvSpPr>
          <p:cNvPr id="11" name="正方形/長方形 10"/>
          <p:cNvSpPr/>
          <p:nvPr/>
        </p:nvSpPr>
        <p:spPr>
          <a:xfrm>
            <a:off x="8266112" y="6400086"/>
            <a:ext cx="914400" cy="4575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角丸四角形 14"/>
          <p:cNvSpPr/>
          <p:nvPr/>
        </p:nvSpPr>
        <p:spPr>
          <a:xfrm>
            <a:off x="5076056" y="991940"/>
            <a:ext cx="2725452" cy="3661196"/>
          </a:xfrm>
          <a:prstGeom prst="roundRect">
            <a:avLst>
              <a:gd name="adj" fmla="val 782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801272" y="5661248"/>
            <a:ext cx="2451248"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sz="1000" dirty="0" smtClean="0">
                <a:latin typeface="HGSｺﾞｼｯｸE" panose="020B0900000000000000" pitchFamily="50" charset="-128"/>
                <a:ea typeface="HGSｺﾞｼｯｸE" panose="020B0900000000000000" pitchFamily="50" charset="-128"/>
              </a:rPr>
              <a:t>（平成</a:t>
            </a:r>
            <a:r>
              <a:rPr kumimoji="1" lang="en-US" altLang="ja-JP" sz="1000" dirty="0" smtClean="0">
                <a:latin typeface="HGSｺﾞｼｯｸE" panose="020B0900000000000000" pitchFamily="50" charset="-128"/>
                <a:ea typeface="HGSｺﾞｼｯｸE" panose="020B0900000000000000" pitchFamily="50" charset="-128"/>
              </a:rPr>
              <a:t>29</a:t>
            </a:r>
            <a:r>
              <a:rPr kumimoji="1" lang="ja-JP" altLang="en-US" sz="1000" dirty="0" smtClean="0">
                <a:latin typeface="HGSｺﾞｼｯｸE" panose="020B0900000000000000" pitchFamily="50" charset="-128"/>
                <a:ea typeface="HGSｺﾞｼｯｸE" panose="020B0900000000000000" pitchFamily="50" charset="-128"/>
              </a:rPr>
              <a:t>年</a:t>
            </a:r>
            <a:r>
              <a:rPr kumimoji="1" lang="en-US" altLang="ja-JP" sz="1000" dirty="0" smtClean="0">
                <a:latin typeface="HGSｺﾞｼｯｸE" panose="020B0900000000000000" pitchFamily="50" charset="-128"/>
                <a:ea typeface="HGSｺﾞｼｯｸE" panose="020B0900000000000000" pitchFamily="50" charset="-128"/>
              </a:rPr>
              <a:t>2</a:t>
            </a:r>
            <a:r>
              <a:rPr kumimoji="1" lang="ja-JP" altLang="en-US" sz="1000" dirty="0" smtClean="0">
                <a:latin typeface="HGSｺﾞｼｯｸE" panose="020B0900000000000000" pitchFamily="50" charset="-128"/>
                <a:ea typeface="HGSｺﾞｼｯｸE" panose="020B0900000000000000" pitchFamily="50" charset="-128"/>
              </a:rPr>
              <a:t>月と</a:t>
            </a:r>
            <a:r>
              <a:rPr lang="ja-JP" altLang="en-US" sz="1000" dirty="0" smtClean="0">
                <a:latin typeface="HGSｺﾞｼｯｸE" panose="020B0900000000000000" pitchFamily="50" charset="-128"/>
                <a:ea typeface="HGSｺﾞｼｯｸE" panose="020B0900000000000000" pitchFamily="50" charset="-128"/>
              </a:rPr>
              <a:t>平成</a:t>
            </a:r>
            <a:r>
              <a:rPr lang="en-US" altLang="ja-JP" sz="1000" dirty="0" smtClean="0">
                <a:latin typeface="HGSｺﾞｼｯｸE" panose="020B0900000000000000" pitchFamily="50" charset="-128"/>
                <a:ea typeface="HGSｺﾞｼｯｸE" panose="020B0900000000000000" pitchFamily="50" charset="-128"/>
              </a:rPr>
              <a:t>30</a:t>
            </a:r>
            <a:r>
              <a:rPr kumimoji="1" lang="ja-JP" altLang="en-US" sz="1000" dirty="0" smtClean="0">
                <a:latin typeface="HGSｺﾞｼｯｸE" panose="020B0900000000000000" pitchFamily="50" charset="-128"/>
                <a:ea typeface="HGSｺﾞｼｯｸE" panose="020B0900000000000000" pitchFamily="50" charset="-128"/>
              </a:rPr>
              <a:t>年</a:t>
            </a:r>
            <a:r>
              <a:rPr kumimoji="1" lang="en-US" altLang="ja-JP" sz="1000" dirty="0" smtClean="0">
                <a:latin typeface="HGSｺﾞｼｯｸE" panose="020B0900000000000000" pitchFamily="50" charset="-128"/>
                <a:ea typeface="HGSｺﾞｼｯｸE" panose="020B0900000000000000" pitchFamily="50" charset="-128"/>
              </a:rPr>
              <a:t>2</a:t>
            </a:r>
            <a:r>
              <a:rPr kumimoji="1" lang="ja-JP" altLang="en-US" sz="1000" dirty="0" smtClean="0">
                <a:latin typeface="HGSｺﾞｼｯｸE" panose="020B0900000000000000" pitchFamily="50" charset="-128"/>
                <a:ea typeface="HGSｺﾞｼｯｸE" panose="020B0900000000000000" pitchFamily="50" charset="-128"/>
              </a:rPr>
              <a:t>月を比較）</a:t>
            </a:r>
            <a:endParaRPr kumimoji="1" lang="ja-JP" altLang="en-US" sz="1000" dirty="0">
              <a:latin typeface="HGSｺﾞｼｯｸE" panose="020B0900000000000000" pitchFamily="50" charset="-128"/>
              <a:ea typeface="HGSｺﾞｼｯｸE" panose="020B0900000000000000" pitchFamily="50" charset="-128"/>
            </a:endParaRPr>
          </a:p>
        </p:txBody>
      </p:sp>
      <p:sp>
        <p:nvSpPr>
          <p:cNvPr id="4" name="四角形吹き出し 3"/>
          <p:cNvSpPr/>
          <p:nvPr/>
        </p:nvSpPr>
        <p:spPr>
          <a:xfrm>
            <a:off x="4750042" y="5445224"/>
            <a:ext cx="356084" cy="288032"/>
          </a:xfrm>
          <a:prstGeom prst="wedgeRectCallout">
            <a:avLst>
              <a:gd name="adj1" fmla="val 29991"/>
              <a:gd name="adj2" fmla="val -11276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HGSｺﾞｼｯｸE" panose="020B0900000000000000" pitchFamily="50" charset="-128"/>
                <a:ea typeface="HGSｺﾞｼｯｸE" panose="020B0900000000000000" pitchFamily="50" charset="-128"/>
              </a:rPr>
              <a:t>製</a:t>
            </a:r>
            <a:endParaRPr kumimoji="1" lang="ja-JP" altLang="en-US" sz="1000" dirty="0">
              <a:solidFill>
                <a:schemeClr val="tx1"/>
              </a:solidFill>
              <a:latin typeface="HGSｺﾞｼｯｸE" panose="020B0900000000000000" pitchFamily="50" charset="-128"/>
              <a:ea typeface="HGSｺﾞｼｯｸE" panose="020B0900000000000000" pitchFamily="50" charset="-128"/>
            </a:endParaRPr>
          </a:p>
        </p:txBody>
      </p:sp>
      <p:sp>
        <p:nvSpPr>
          <p:cNvPr id="13" name="四角形吹き出し 12"/>
          <p:cNvSpPr/>
          <p:nvPr/>
        </p:nvSpPr>
        <p:spPr>
          <a:xfrm>
            <a:off x="1691680" y="5229200"/>
            <a:ext cx="648072" cy="288032"/>
          </a:xfrm>
          <a:prstGeom prst="wedgeRectCallout">
            <a:avLst>
              <a:gd name="adj1" fmla="val 5005"/>
              <a:gd name="adj2" fmla="val -1193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HGSｺﾞｼｯｸE" panose="020B0900000000000000" pitchFamily="50" charset="-128"/>
                <a:ea typeface="HGSｺﾞｼｯｸE" panose="020B0900000000000000" pitchFamily="50" charset="-128"/>
              </a:rPr>
              <a:t>製・運</a:t>
            </a:r>
            <a:endParaRPr kumimoji="1" lang="ja-JP" altLang="en-US" sz="1000" dirty="0">
              <a:solidFill>
                <a:schemeClr val="tx1"/>
              </a:solidFill>
              <a:latin typeface="HGSｺﾞｼｯｸE" panose="020B0900000000000000" pitchFamily="50" charset="-128"/>
              <a:ea typeface="HGSｺﾞｼｯｸE" panose="020B0900000000000000" pitchFamily="50" charset="-128"/>
            </a:endParaRPr>
          </a:p>
        </p:txBody>
      </p:sp>
      <p:sp>
        <p:nvSpPr>
          <p:cNvPr id="14" name="四角形吹き出し 13"/>
          <p:cNvSpPr/>
          <p:nvPr/>
        </p:nvSpPr>
        <p:spPr>
          <a:xfrm>
            <a:off x="899592" y="5445224"/>
            <a:ext cx="648072" cy="288032"/>
          </a:xfrm>
          <a:prstGeom prst="wedgeRectCallout">
            <a:avLst>
              <a:gd name="adj1" fmla="val -15571"/>
              <a:gd name="adj2" fmla="val -1061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HGSｺﾞｼｯｸE" panose="020B0900000000000000" pitchFamily="50" charset="-128"/>
                <a:ea typeface="HGSｺﾞｼｯｸE" panose="020B0900000000000000" pitchFamily="50" charset="-128"/>
              </a:rPr>
              <a:t>製・建</a:t>
            </a:r>
            <a:endParaRPr kumimoji="1" lang="ja-JP" altLang="en-US" sz="1000" dirty="0">
              <a:solidFill>
                <a:schemeClr val="tx1"/>
              </a:solidFill>
              <a:latin typeface="HGSｺﾞｼｯｸE" panose="020B0900000000000000" pitchFamily="50" charset="-128"/>
              <a:ea typeface="HGSｺﾞｼｯｸE" panose="020B0900000000000000" pitchFamily="50" charset="-128"/>
            </a:endParaRPr>
          </a:p>
        </p:txBody>
      </p:sp>
      <p:sp>
        <p:nvSpPr>
          <p:cNvPr id="16" name="四角形吹き出し 15"/>
          <p:cNvSpPr/>
          <p:nvPr/>
        </p:nvSpPr>
        <p:spPr>
          <a:xfrm>
            <a:off x="5436096" y="5517232"/>
            <a:ext cx="576064" cy="288032"/>
          </a:xfrm>
          <a:prstGeom prst="wedgeRectCallout">
            <a:avLst>
              <a:gd name="adj1" fmla="val -20833"/>
              <a:gd name="adj2" fmla="val -8631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HGSｺﾞｼｯｸE" panose="020B0900000000000000" pitchFamily="50" charset="-128"/>
                <a:ea typeface="HGSｺﾞｼｯｸE" panose="020B0900000000000000" pitchFamily="50" charset="-128"/>
              </a:rPr>
              <a:t>運・建</a:t>
            </a:r>
            <a:endParaRPr kumimoji="1" lang="en-US" altLang="ja-JP" sz="1000" dirty="0" smtClean="0">
              <a:solidFill>
                <a:schemeClr val="tx1"/>
              </a:solidFill>
              <a:latin typeface="HGSｺﾞｼｯｸE" panose="020B0900000000000000" pitchFamily="50" charset="-128"/>
              <a:ea typeface="HGSｺﾞｼｯｸE" panose="020B0900000000000000" pitchFamily="50" charset="-128"/>
            </a:endParaRPr>
          </a:p>
        </p:txBody>
      </p:sp>
      <p:sp>
        <p:nvSpPr>
          <p:cNvPr id="17" name="四角形吹き出し 16"/>
          <p:cNvSpPr/>
          <p:nvPr/>
        </p:nvSpPr>
        <p:spPr>
          <a:xfrm>
            <a:off x="6156176" y="5445224"/>
            <a:ext cx="356084" cy="288032"/>
          </a:xfrm>
          <a:prstGeom prst="wedgeRectCallout">
            <a:avLst>
              <a:gd name="adj1" fmla="val -20833"/>
              <a:gd name="adj2" fmla="val -8631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HGSｺﾞｼｯｸE" panose="020B0900000000000000" pitchFamily="50" charset="-128"/>
                <a:ea typeface="HGSｺﾞｼｯｸE" panose="020B0900000000000000" pitchFamily="50" charset="-128"/>
              </a:rPr>
              <a:t>建</a:t>
            </a:r>
            <a:endParaRPr kumimoji="1" lang="ja-JP" altLang="en-US" sz="1000" dirty="0">
              <a:solidFill>
                <a:schemeClr val="tx1"/>
              </a:solidFill>
              <a:latin typeface="HGSｺﾞｼｯｸE" panose="020B0900000000000000" pitchFamily="50" charset="-128"/>
              <a:ea typeface="HGSｺﾞｼｯｸE" panose="020B0900000000000000" pitchFamily="50" charset="-128"/>
            </a:endParaRPr>
          </a:p>
        </p:txBody>
      </p:sp>
      <p:sp>
        <p:nvSpPr>
          <p:cNvPr id="19" name="四角形吹き出し 18"/>
          <p:cNvSpPr/>
          <p:nvPr/>
        </p:nvSpPr>
        <p:spPr>
          <a:xfrm>
            <a:off x="6732240" y="5517232"/>
            <a:ext cx="648072" cy="288032"/>
          </a:xfrm>
          <a:prstGeom prst="wedgeRectCallout">
            <a:avLst>
              <a:gd name="adj1" fmla="val 526"/>
              <a:gd name="adj2" fmla="val -1294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HGSｺﾞｼｯｸE" panose="020B0900000000000000" pitchFamily="50" charset="-128"/>
                <a:ea typeface="HGSｺﾞｼｯｸE" panose="020B0900000000000000" pitchFamily="50" charset="-128"/>
              </a:rPr>
              <a:t>製・運</a:t>
            </a:r>
            <a:endParaRPr kumimoji="1" lang="ja-JP" altLang="en-US" sz="1000" dirty="0">
              <a:solidFill>
                <a:schemeClr val="tx1"/>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3966144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07824" y="877859"/>
            <a:ext cx="8886529"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05823" y="908720"/>
            <a:ext cx="4320480"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高校生対象現場見学会の開催</a:t>
            </a:r>
          </a:p>
        </p:txBody>
      </p:sp>
      <p:sp>
        <p:nvSpPr>
          <p:cNvPr id="26" name="角丸四角形 25"/>
          <p:cNvSpPr/>
          <p:nvPr/>
        </p:nvSpPr>
        <p:spPr>
          <a:xfrm>
            <a:off x="302954" y="5763872"/>
            <a:ext cx="8383789" cy="615724"/>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徒や学生が建設業界に入職して頂くための一助として、現場見学会や合同企業説明会の事業は必要。一人でも多くの方に建設業とはどういう仕事をしているかを理解して頂く機会を設け、入職促進に取り組む。</a:t>
            </a:r>
          </a:p>
        </p:txBody>
      </p:sp>
      <p:sp>
        <p:nvSpPr>
          <p:cNvPr id="2" name="角丸四角形 1"/>
          <p:cNvSpPr/>
          <p:nvPr/>
        </p:nvSpPr>
        <p:spPr>
          <a:xfrm>
            <a:off x="296305" y="5661248"/>
            <a:ext cx="1234423" cy="278131"/>
          </a:xfrm>
          <a:prstGeom prst="roundRect">
            <a:avLst/>
          </a:prstGeom>
          <a:solidFill>
            <a:srgbClr val="E5E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年度の方針</a:t>
            </a:r>
          </a:p>
        </p:txBody>
      </p:sp>
      <p:sp>
        <p:nvSpPr>
          <p:cNvPr id="40" name="正方形/長方形 39"/>
          <p:cNvSpPr/>
          <p:nvPr/>
        </p:nvSpPr>
        <p:spPr>
          <a:xfrm>
            <a:off x="2617497" y="1585842"/>
            <a:ext cx="365886"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2617497" y="1585842"/>
            <a:ext cx="6138743"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dirty="0"/>
          </a:p>
        </p:txBody>
      </p:sp>
      <p:grpSp>
        <p:nvGrpSpPr>
          <p:cNvPr id="17" name="グループ化 16"/>
          <p:cNvGrpSpPr/>
          <p:nvPr/>
        </p:nvGrpSpPr>
        <p:grpSpPr>
          <a:xfrm>
            <a:off x="2603900" y="2388457"/>
            <a:ext cx="6144589" cy="784191"/>
            <a:chOff x="3569697" y="3875818"/>
            <a:chExt cx="4270478" cy="1097867"/>
          </a:xfrm>
        </p:grpSpPr>
        <p:sp>
          <p:nvSpPr>
            <p:cNvPr id="46" name="正方形/長方形 45"/>
            <p:cNvSpPr/>
            <p:nvPr/>
          </p:nvSpPr>
          <p:spPr>
            <a:xfrm>
              <a:off x="3569697" y="3889497"/>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a:xfrm>
              <a:off x="3827322" y="3875818"/>
              <a:ext cx="4006360"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開催回数：６回（延べ参加者数：５校２０５名）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アンケート抜粋：建設業界に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ぜひ就職したい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どちらかといえば就職したい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の合計</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回答率</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が約９２％に及んだことから、大きな成果があった。今後も事業を継続していきたい。</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8" name="テキスト ボックス 17"/>
          <p:cNvSpPr txBox="1"/>
          <p:nvPr/>
        </p:nvSpPr>
        <p:spPr>
          <a:xfrm>
            <a:off x="2631455" y="1585842"/>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627533" y="2382864"/>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19" name="テキスト ボックス 18"/>
          <p:cNvSpPr txBox="1"/>
          <p:nvPr/>
        </p:nvSpPr>
        <p:spPr>
          <a:xfrm>
            <a:off x="5163835" y="912832"/>
            <a:ext cx="3651834" cy="312165"/>
          </a:xfrm>
          <a:prstGeom prst="rect">
            <a:avLst/>
          </a:prstGeom>
          <a:noFill/>
        </p:spPr>
        <p:txBody>
          <a:bodyPr wrap="square" lIns="65306" tIns="32653" rIns="65306" bIns="32653"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9173" y="1217326"/>
            <a:ext cx="8133266"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狙い：建設業とはどういう仕事をしているかを理解して頂く</a:t>
            </a:r>
          </a:p>
        </p:txBody>
      </p:sp>
      <p:sp>
        <p:nvSpPr>
          <p:cNvPr id="74" name="テキスト ボックス 73"/>
          <p:cNvSpPr txBox="1"/>
          <p:nvPr/>
        </p:nvSpPr>
        <p:spPr>
          <a:xfrm>
            <a:off x="457257" y="3284984"/>
            <a:ext cx="5025359"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合同企業説明会の開催</a:t>
            </a:r>
          </a:p>
        </p:txBody>
      </p:sp>
      <p:sp>
        <p:nvSpPr>
          <p:cNvPr id="75" name="正方形/長方形 74"/>
          <p:cNvSpPr/>
          <p:nvPr/>
        </p:nvSpPr>
        <p:spPr>
          <a:xfrm>
            <a:off x="2599434" y="4069854"/>
            <a:ext cx="365886"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76" name="正方形/長方形 75"/>
          <p:cNvSpPr/>
          <p:nvPr/>
        </p:nvSpPr>
        <p:spPr>
          <a:xfrm>
            <a:off x="2599434" y="4069854"/>
            <a:ext cx="6138743"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dirty="0"/>
          </a:p>
        </p:txBody>
      </p:sp>
      <p:grpSp>
        <p:nvGrpSpPr>
          <p:cNvPr id="77" name="グループ化 76"/>
          <p:cNvGrpSpPr/>
          <p:nvPr/>
        </p:nvGrpSpPr>
        <p:grpSpPr>
          <a:xfrm>
            <a:off x="2619166" y="4814820"/>
            <a:ext cx="6144591" cy="774420"/>
            <a:chOff x="3656312" y="3864496"/>
            <a:chExt cx="4270479" cy="1084188"/>
          </a:xfrm>
        </p:grpSpPr>
        <p:sp>
          <p:nvSpPr>
            <p:cNvPr id="78" name="正方形/長方形 77"/>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正方形/長方形 78"/>
            <p:cNvSpPr/>
            <p:nvPr/>
          </p:nvSpPr>
          <p:spPr>
            <a:xfrm>
              <a:off x="3882999" y="3864496"/>
              <a:ext cx="4043792"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当日来場者数：８１名（男子学生５０名・女子学生３１名）</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アンケート抜粋：合同企業説明会に参加した感想について、大満足・満足</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８４</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であったこと、</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次回、同様の説明会開催があれば参加の有無について、９３％の学生が参加したいとの回答が</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あったことから、一定の成果があった。しかし、学生の集客が今後の課題。</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80" name="テキスト ボックス 79"/>
          <p:cNvSpPr txBox="1"/>
          <p:nvPr/>
        </p:nvSpPr>
        <p:spPr>
          <a:xfrm>
            <a:off x="2613392" y="4007235"/>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81" name="テキスト ボックス 80"/>
          <p:cNvSpPr txBox="1"/>
          <p:nvPr/>
        </p:nvSpPr>
        <p:spPr>
          <a:xfrm>
            <a:off x="2627533" y="4803635"/>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82" name="テキスト ボックス 81"/>
          <p:cNvSpPr txBox="1"/>
          <p:nvPr/>
        </p:nvSpPr>
        <p:spPr>
          <a:xfrm>
            <a:off x="5600686" y="3326132"/>
            <a:ext cx="3651834" cy="312165"/>
          </a:xfrm>
          <a:prstGeom prst="rect">
            <a:avLst/>
          </a:prstGeom>
          <a:noFill/>
        </p:spPr>
        <p:txBody>
          <a:bodyPr wrap="square" lIns="65306" tIns="32653" rIns="65306" bIns="32653"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85"/>
          <p:cNvSpPr txBox="1"/>
          <p:nvPr/>
        </p:nvSpPr>
        <p:spPr>
          <a:xfrm>
            <a:off x="450608" y="3595761"/>
            <a:ext cx="7516055" cy="681505"/>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狙い：建設業界に入職を希望する学生をいち早く確保する</a:t>
            </a:r>
          </a:p>
          <a:p>
            <a:endParaRPr lang="ja-JP" altLang="en-US" sz="20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072239" y="4088502"/>
            <a:ext cx="5460201" cy="666108"/>
          </a:xfrm>
          <a:prstGeom prst="rect">
            <a:avLst/>
          </a:prstGeom>
        </p:spPr>
        <p:txBody>
          <a:bodyPr wrap="square" lIns="65306" tIns="32653" rIns="65306" bIns="32653">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参加企業（協会会員企業）ごとにブースを設置し、企業の情報を学生に説明。参加学生からの質問にも応じた。併せて合同企業説明会前に面接力ＵＰ講座を開催。</a:t>
            </a:r>
          </a:p>
        </p:txBody>
      </p:sp>
      <p:sp>
        <p:nvSpPr>
          <p:cNvPr id="6" name="正方形/長方形 5"/>
          <p:cNvSpPr/>
          <p:nvPr/>
        </p:nvSpPr>
        <p:spPr>
          <a:xfrm>
            <a:off x="3045373" y="1674608"/>
            <a:ext cx="5455192" cy="461665"/>
          </a:xfrm>
          <a:prstGeom prst="rect">
            <a:avLst/>
          </a:prstGeom>
        </p:spPr>
        <p:txBody>
          <a:bodyPr wrap="square" lIns="65306" tIns="32653" rIns="65306" bIns="32653">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工科高等学校等の高校生の生徒を対象に、会員企業の現場（土木・建築）を見学。併せて参加生徒からの質問にも応じた。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227" y="1556792"/>
            <a:ext cx="1177214" cy="903433"/>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476" y="2254488"/>
            <a:ext cx="1284149" cy="874383"/>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723" y="3989029"/>
            <a:ext cx="1333099" cy="984185"/>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6476" y="4663441"/>
            <a:ext cx="1284149" cy="925799"/>
          </a:xfrm>
          <a:prstGeom prst="rect">
            <a:avLst/>
          </a:prstGeom>
        </p:spPr>
      </p:pic>
      <p:sp>
        <p:nvSpPr>
          <p:cNvPr id="11" name="正方形/長方形 10"/>
          <p:cNvSpPr/>
          <p:nvPr/>
        </p:nvSpPr>
        <p:spPr>
          <a:xfrm>
            <a:off x="8172400" y="6284588"/>
            <a:ext cx="914400" cy="5287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19</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タイトル 1"/>
          <p:cNvSpPr txBox="1">
            <a:spLocks/>
          </p:cNvSpPr>
          <p:nvPr/>
        </p:nvSpPr>
        <p:spPr>
          <a:xfrm>
            <a:off x="-7911" y="404712"/>
            <a:ext cx="9151911" cy="432000"/>
          </a:xfrm>
          <a:prstGeom prst="rect">
            <a:avLst/>
          </a:prstGeom>
          <a:solidFill>
            <a:schemeClr val="tx1"/>
          </a:solidFill>
        </p:spPr>
        <p:txBody>
          <a:bodyPr vert="horz" lIns="128016" tIns="64008" rIns="128016" bIns="64008" rtlCol="0" anchor="ctr">
            <a:normAutofit fontScale="92500"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a:t>
            </a:r>
            <a:r>
              <a:rPr lang="ja-JP" altLang="en-US"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一般</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社団</a:t>
            </a:r>
            <a:r>
              <a:rPr lang="ja-JP" altLang="en-US"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法人</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大阪建設業協会</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5"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999810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07824" y="877859"/>
            <a:ext cx="8886529"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05823" y="908720"/>
            <a:ext cx="4574394"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公営住宅を活用した若者支援プロジェクト</a:t>
            </a:r>
          </a:p>
        </p:txBody>
      </p:sp>
      <p:sp>
        <p:nvSpPr>
          <p:cNvPr id="26" name="角丸四角形 25"/>
          <p:cNvSpPr/>
          <p:nvPr/>
        </p:nvSpPr>
        <p:spPr>
          <a:xfrm>
            <a:off x="302954" y="5897601"/>
            <a:ext cx="8383789" cy="615724"/>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285720" y="5725222"/>
            <a:ext cx="1234423" cy="278131"/>
          </a:xfrm>
          <a:prstGeom prst="roundRect">
            <a:avLst/>
          </a:prstGeom>
          <a:solidFill>
            <a:srgbClr val="E5E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年度の方針</a:t>
            </a:r>
          </a:p>
        </p:txBody>
      </p:sp>
      <p:sp>
        <p:nvSpPr>
          <p:cNvPr id="40" name="正方形/長方形 39"/>
          <p:cNvSpPr/>
          <p:nvPr/>
        </p:nvSpPr>
        <p:spPr>
          <a:xfrm>
            <a:off x="2617497" y="1628800"/>
            <a:ext cx="365886"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2617497" y="1628800"/>
            <a:ext cx="6138743"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2611651" y="2425200"/>
            <a:ext cx="6144589" cy="799691"/>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2631455" y="1628800"/>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645596" y="2425200"/>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19" name="テキスト ボックス 18"/>
          <p:cNvSpPr txBox="1"/>
          <p:nvPr/>
        </p:nvSpPr>
        <p:spPr>
          <a:xfrm>
            <a:off x="5034909" y="914529"/>
            <a:ext cx="4067380" cy="312165"/>
          </a:xfrm>
          <a:prstGeom prst="rect">
            <a:avLst/>
          </a:prstGeom>
          <a:noFill/>
        </p:spPr>
        <p:txBody>
          <a:bodyPr wrap="square" lIns="65306" tIns="32653" rIns="65306" bIns="32653"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年①</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5/31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②</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③</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6/22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④</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6/27</a:t>
            </a:r>
          </a:p>
        </p:txBody>
      </p:sp>
      <p:sp>
        <p:nvSpPr>
          <p:cNvPr id="42" name="テキスト ボックス 41"/>
          <p:cNvSpPr txBox="1"/>
          <p:nvPr/>
        </p:nvSpPr>
        <p:spPr>
          <a:xfrm>
            <a:off x="424738" y="6047170"/>
            <a:ext cx="8107702" cy="241824"/>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9174" y="1217326"/>
            <a:ext cx="751605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狙い：安心できる家と仕事で、自立の一歩を踏み出してもらう</a:t>
            </a:r>
          </a:p>
        </p:txBody>
      </p:sp>
      <p:sp>
        <p:nvSpPr>
          <p:cNvPr id="74" name="テキスト ボックス 73"/>
          <p:cNvSpPr txBox="1"/>
          <p:nvPr/>
        </p:nvSpPr>
        <p:spPr>
          <a:xfrm>
            <a:off x="457257" y="3328619"/>
            <a:ext cx="4573987"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住宅建築工事魅力発信セミナー</a:t>
            </a:r>
          </a:p>
        </p:txBody>
      </p:sp>
      <p:sp>
        <p:nvSpPr>
          <p:cNvPr id="75" name="正方形/長方形 74"/>
          <p:cNvSpPr/>
          <p:nvPr/>
        </p:nvSpPr>
        <p:spPr>
          <a:xfrm>
            <a:off x="2599434" y="4069854"/>
            <a:ext cx="365886"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76" name="正方形/長方形 75"/>
          <p:cNvSpPr/>
          <p:nvPr/>
        </p:nvSpPr>
        <p:spPr>
          <a:xfrm>
            <a:off x="2599434" y="4069854"/>
            <a:ext cx="6138743"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77" name="グループ化 76"/>
          <p:cNvGrpSpPr/>
          <p:nvPr/>
        </p:nvGrpSpPr>
        <p:grpSpPr>
          <a:xfrm rot="10800000">
            <a:off x="2593588" y="4866254"/>
            <a:ext cx="6144589" cy="774420"/>
            <a:chOff x="3656312" y="3864496"/>
            <a:chExt cx="4270478" cy="1084188"/>
          </a:xfrm>
        </p:grpSpPr>
        <p:sp>
          <p:nvSpPr>
            <p:cNvPr id="78" name="正方形/長方形 77"/>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9" name="正方形/長方形 78"/>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80" name="テキスト ボックス 79"/>
          <p:cNvSpPr txBox="1"/>
          <p:nvPr/>
        </p:nvSpPr>
        <p:spPr>
          <a:xfrm>
            <a:off x="2613392" y="4069854"/>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81" name="テキスト ボックス 80"/>
          <p:cNvSpPr txBox="1"/>
          <p:nvPr/>
        </p:nvSpPr>
        <p:spPr>
          <a:xfrm>
            <a:off x="2627533" y="4866254"/>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82" name="テキスト ボックス 81"/>
          <p:cNvSpPr txBox="1"/>
          <p:nvPr/>
        </p:nvSpPr>
        <p:spPr>
          <a:xfrm>
            <a:off x="5133299" y="3326132"/>
            <a:ext cx="4119221" cy="312165"/>
          </a:xfrm>
          <a:prstGeom prst="rect">
            <a:avLst/>
          </a:prstGeom>
          <a:noFill/>
        </p:spPr>
        <p:txBody>
          <a:bodyPr wrap="square" lIns="65306" tIns="32653" rIns="65306" bIns="32653"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85"/>
          <p:cNvSpPr txBox="1"/>
          <p:nvPr/>
        </p:nvSpPr>
        <p:spPr>
          <a:xfrm>
            <a:off x="450608" y="3658379"/>
            <a:ext cx="751605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狙い：住宅建築に携わることのやりがい・魅力を知ってもらう</a:t>
            </a:r>
          </a:p>
        </p:txBody>
      </p:sp>
      <p:sp>
        <p:nvSpPr>
          <p:cNvPr id="32" name="テキスト ボックス 31"/>
          <p:cNvSpPr txBox="1"/>
          <p:nvPr/>
        </p:nvSpPr>
        <p:spPr>
          <a:xfrm>
            <a:off x="2990159" y="1643050"/>
            <a:ext cx="5766067" cy="725474"/>
          </a:xfrm>
          <a:prstGeom prst="rect">
            <a:avLst/>
          </a:prstGeom>
          <a:noFill/>
          <a:ln>
            <a:noFill/>
          </a:ln>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大阪府四條畷市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にある集合住宅「清滝住宅」の空き部屋を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プロがレクチャーし、若者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DIY</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（塗装とクッションフロアー敷き）をサポート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協力会社：積水ハウス㈱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、吉岡建設㈱、インテリアすえひろ、マルト塗装</a:t>
            </a:r>
          </a:p>
        </p:txBody>
      </p:sp>
      <p:sp>
        <p:nvSpPr>
          <p:cNvPr id="33" name="テキスト ボックス 32"/>
          <p:cNvSpPr txBox="1"/>
          <p:nvPr/>
        </p:nvSpPr>
        <p:spPr>
          <a:xfrm>
            <a:off x="2990159" y="2459484"/>
            <a:ext cx="5766067" cy="945314"/>
          </a:xfrm>
          <a:prstGeom prst="rect">
            <a:avLst/>
          </a:prstGeom>
          <a:noFill/>
          <a:ln>
            <a:noFill/>
          </a:ln>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参加者数：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（予定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卒業生含む</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プロの匠の技と美しい仕上がり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にウットリ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しつつも、自分自身の部屋を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DIY</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後居住、自立しながら生活し就労に向けて頑張っています。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990159" y="4092353"/>
            <a:ext cx="5766067" cy="676009"/>
          </a:xfrm>
          <a:prstGeom prst="rect">
            <a:avLst/>
          </a:prstGeom>
          <a:noFill/>
          <a:ln>
            <a:noFill/>
          </a:ln>
        </p:spPr>
        <p:txBody>
          <a:bodyPr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「職人技の魅力」セミナーと実際に働いている職人とのディスカッション、グループワーク交流会を開催しました。協力</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会社：近畿</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大学、積水ハウス㈱、大和ハウス㈱、スマイル建設㈱、朝日建設工業㈱、積和建設関西㈱、近畿中小企業溶接事業協同組合</a:t>
            </a:r>
          </a:p>
        </p:txBody>
      </p:sp>
      <p:sp>
        <p:nvSpPr>
          <p:cNvPr id="35" name="テキスト ボックス 34"/>
          <p:cNvSpPr txBox="1"/>
          <p:nvPr/>
        </p:nvSpPr>
        <p:spPr>
          <a:xfrm>
            <a:off x="2990159" y="4908787"/>
            <a:ext cx="5766067" cy="945314"/>
          </a:xfrm>
          <a:prstGeom prst="rect">
            <a:avLst/>
          </a:prstGeom>
          <a:noFill/>
          <a:ln>
            <a:noFill/>
          </a:ln>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参加者数：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（定員</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アンケート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結果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セミナー内容満足度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イメージアップ</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88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就職先の選択肢拡大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2" cstate="print"/>
          <a:srcRect/>
          <a:stretch>
            <a:fillRect/>
          </a:stretch>
        </p:blipFill>
        <p:spPr bwMode="auto">
          <a:xfrm>
            <a:off x="285720" y="4041326"/>
            <a:ext cx="1122597" cy="1583276"/>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cstate="print"/>
          <a:srcRect/>
          <a:stretch>
            <a:fillRect/>
          </a:stretch>
        </p:blipFill>
        <p:spPr bwMode="auto">
          <a:xfrm>
            <a:off x="1443873" y="4098018"/>
            <a:ext cx="1138069" cy="1054206"/>
          </a:xfrm>
          <a:prstGeom prst="rect">
            <a:avLst/>
          </a:prstGeom>
          <a:noFill/>
          <a:ln w="9525">
            <a:noFill/>
            <a:miter lim="800000"/>
            <a:headEnd/>
            <a:tailEnd/>
          </a:ln>
          <a:effectLst/>
        </p:spPr>
      </p:pic>
      <p:sp>
        <p:nvSpPr>
          <p:cNvPr id="44" name="テキスト ボックス 43"/>
          <p:cNvSpPr txBox="1"/>
          <p:nvPr/>
        </p:nvSpPr>
        <p:spPr>
          <a:xfrm>
            <a:off x="302954" y="6045927"/>
            <a:ext cx="8401837" cy="417696"/>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イメージアップによる職種志向の拡大・転換についてはセミナーを実施することで、魅力発信の必要性を再認識した。</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年度はセミナー等を継続しつつ、実質的に就労に寄与できるように即戦力求職者を養成するための「大阪府委託訓練事業」に参画したい。</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32" name="Picture 8"/>
          <p:cNvPicPr>
            <a:picLocks noChangeAspect="1" noChangeArrowheads="1"/>
          </p:cNvPicPr>
          <p:nvPr/>
        </p:nvPicPr>
        <p:blipFill>
          <a:blip r:embed="rId4" cstate="print"/>
          <a:srcRect/>
          <a:stretch>
            <a:fillRect/>
          </a:stretch>
        </p:blipFill>
        <p:spPr bwMode="auto">
          <a:xfrm>
            <a:off x="336747" y="2153321"/>
            <a:ext cx="1122597" cy="1020543"/>
          </a:xfrm>
          <a:prstGeom prst="rect">
            <a:avLst/>
          </a:prstGeom>
          <a:noFill/>
          <a:ln w="9525">
            <a:noFill/>
            <a:miter lim="800000"/>
            <a:headEnd/>
            <a:tailEnd/>
          </a:ln>
          <a:effectLst/>
        </p:spPr>
      </p:pic>
      <p:pic>
        <p:nvPicPr>
          <p:cNvPr id="1033" name="Picture 9"/>
          <p:cNvPicPr>
            <a:picLocks noChangeAspect="1" noChangeArrowheads="1"/>
          </p:cNvPicPr>
          <p:nvPr/>
        </p:nvPicPr>
        <p:blipFill>
          <a:blip r:embed="rId5" cstate="print"/>
          <a:srcRect/>
          <a:stretch>
            <a:fillRect/>
          </a:stretch>
        </p:blipFill>
        <p:spPr bwMode="auto">
          <a:xfrm>
            <a:off x="1510372" y="2153321"/>
            <a:ext cx="1074256" cy="1020543"/>
          </a:xfrm>
          <a:prstGeom prst="rect">
            <a:avLst/>
          </a:prstGeom>
          <a:noFill/>
          <a:ln w="9525">
            <a:noFill/>
            <a:miter lim="800000"/>
            <a:headEnd/>
            <a:tailEnd/>
          </a:ln>
          <a:effectLst/>
        </p:spPr>
      </p:pic>
      <p:pic>
        <p:nvPicPr>
          <p:cNvPr id="45" name="Picture 7"/>
          <p:cNvPicPr>
            <a:picLocks noChangeAspect="1" noChangeArrowheads="1"/>
          </p:cNvPicPr>
          <p:nvPr/>
        </p:nvPicPr>
        <p:blipFill>
          <a:blip r:embed="rId6" cstate="print"/>
          <a:srcRect/>
          <a:stretch>
            <a:fillRect/>
          </a:stretch>
        </p:blipFill>
        <p:spPr bwMode="auto">
          <a:xfrm>
            <a:off x="1102155" y="1643050"/>
            <a:ext cx="765408" cy="459244"/>
          </a:xfrm>
          <a:prstGeom prst="rect">
            <a:avLst/>
          </a:prstGeom>
          <a:noFill/>
          <a:ln w="9525">
            <a:noFill/>
            <a:miter lim="800000"/>
            <a:headEnd/>
            <a:tailEnd/>
          </a:ln>
          <a:effectLst/>
        </p:spPr>
      </p:pic>
      <p:pic>
        <p:nvPicPr>
          <p:cNvPr id="47" name="Picture 4"/>
          <p:cNvPicPr>
            <a:picLocks noChangeAspect="1" noChangeArrowheads="1"/>
          </p:cNvPicPr>
          <p:nvPr/>
        </p:nvPicPr>
        <p:blipFill>
          <a:blip r:embed="rId7" cstate="print"/>
          <a:srcRect/>
          <a:stretch>
            <a:fillRect/>
          </a:stretch>
        </p:blipFill>
        <p:spPr bwMode="auto">
          <a:xfrm>
            <a:off x="336748" y="1643050"/>
            <a:ext cx="691569" cy="459244"/>
          </a:xfrm>
          <a:prstGeom prst="rect">
            <a:avLst/>
          </a:prstGeom>
          <a:noFill/>
          <a:ln w="9525">
            <a:noFill/>
            <a:miter lim="800000"/>
            <a:headEnd/>
            <a:tailEnd/>
          </a:ln>
          <a:effectLst/>
        </p:spPr>
      </p:pic>
      <p:pic>
        <p:nvPicPr>
          <p:cNvPr id="48" name="Picture 6"/>
          <p:cNvPicPr>
            <a:picLocks noChangeAspect="1" noChangeArrowheads="1"/>
          </p:cNvPicPr>
          <p:nvPr/>
        </p:nvPicPr>
        <p:blipFill>
          <a:blip r:embed="rId8" cstate="print"/>
          <a:srcRect/>
          <a:stretch>
            <a:fillRect/>
          </a:stretch>
        </p:blipFill>
        <p:spPr bwMode="auto">
          <a:xfrm>
            <a:off x="1918589" y="1643050"/>
            <a:ext cx="663353" cy="467861"/>
          </a:xfrm>
          <a:prstGeom prst="rect">
            <a:avLst/>
          </a:prstGeom>
          <a:noFill/>
          <a:ln w="9525">
            <a:noFill/>
            <a:miter lim="800000"/>
            <a:headEnd/>
            <a:tailEnd/>
          </a:ln>
          <a:effectLst/>
        </p:spPr>
      </p:pic>
      <p:sp>
        <p:nvSpPr>
          <p:cNvPr id="5" name="正方形/長方形 4"/>
          <p:cNvSpPr/>
          <p:nvPr/>
        </p:nvSpPr>
        <p:spPr>
          <a:xfrm>
            <a:off x="8172400" y="6309320"/>
            <a:ext cx="914400" cy="5472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20</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タイトル 1"/>
          <p:cNvSpPr txBox="1">
            <a:spLocks/>
          </p:cNvSpPr>
          <p:nvPr/>
        </p:nvSpPr>
        <p:spPr>
          <a:xfrm>
            <a:off x="-7911" y="404712"/>
            <a:ext cx="9151911" cy="432000"/>
          </a:xfrm>
          <a:prstGeom prst="rect">
            <a:avLst/>
          </a:prstGeom>
          <a:solidFill>
            <a:schemeClr val="tx1"/>
          </a:solidFill>
        </p:spPr>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大阪住宅安全衛生協議会</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87502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07824" y="835306"/>
            <a:ext cx="8886529" cy="5906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05823" y="908720"/>
            <a:ext cx="4526217" cy="285793"/>
          </a:xfrm>
          <a:prstGeom prst="rect">
            <a:avLst/>
          </a:prstGeom>
          <a:noFill/>
          <a:ln>
            <a:solidFill>
              <a:schemeClr val="tx1"/>
            </a:solidFill>
          </a:ln>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第４回　建築・土木技能体験フェア（技フェスタ２０１７）</a:t>
            </a:r>
          </a:p>
        </p:txBody>
      </p:sp>
      <p:sp>
        <p:nvSpPr>
          <p:cNvPr id="26" name="角丸四角形 25"/>
          <p:cNvSpPr/>
          <p:nvPr/>
        </p:nvSpPr>
        <p:spPr>
          <a:xfrm>
            <a:off x="302954" y="5763872"/>
            <a:ext cx="8383789" cy="615724"/>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296305" y="5661248"/>
            <a:ext cx="1234423" cy="278131"/>
          </a:xfrm>
          <a:prstGeom prst="roundRect">
            <a:avLst/>
          </a:prstGeom>
          <a:solidFill>
            <a:srgbClr val="E5E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年度の方針</a:t>
            </a:r>
          </a:p>
        </p:txBody>
      </p:sp>
      <p:sp>
        <p:nvSpPr>
          <p:cNvPr id="40" name="正方形/長方形 39"/>
          <p:cNvSpPr/>
          <p:nvPr/>
        </p:nvSpPr>
        <p:spPr>
          <a:xfrm>
            <a:off x="2617497" y="1570481"/>
            <a:ext cx="365886"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2617497" y="1570481"/>
            <a:ext cx="6138743"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2611651" y="2366881"/>
            <a:ext cx="6144589" cy="774420"/>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2631455" y="1570481"/>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645596" y="2366881"/>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19" name="テキスト ボックス 18"/>
          <p:cNvSpPr txBox="1"/>
          <p:nvPr/>
        </p:nvSpPr>
        <p:spPr>
          <a:xfrm>
            <a:off x="5343514" y="914529"/>
            <a:ext cx="3651834" cy="312165"/>
          </a:xfrm>
          <a:prstGeom prst="rect">
            <a:avLst/>
          </a:prstGeom>
          <a:noFill/>
        </p:spPr>
        <p:txBody>
          <a:bodyPr wrap="square" lIns="65306" tIns="32653" rIns="65306" bIns="32653"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　①</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424738" y="5975162"/>
            <a:ext cx="8107702" cy="241824"/>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9174" y="1124744"/>
            <a:ext cx="751605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狙い：若年層の入職率回復に向けた取組み</a:t>
            </a:r>
          </a:p>
        </p:txBody>
      </p:sp>
      <p:sp>
        <p:nvSpPr>
          <p:cNvPr id="74" name="テキスト ボックス 73"/>
          <p:cNvSpPr txBox="1"/>
          <p:nvPr/>
        </p:nvSpPr>
        <p:spPr>
          <a:xfrm>
            <a:off x="457257" y="3270300"/>
            <a:ext cx="4474783" cy="337228"/>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建築の現場見学会の実施</a:t>
            </a:r>
          </a:p>
        </p:txBody>
      </p:sp>
      <p:sp>
        <p:nvSpPr>
          <p:cNvPr id="75" name="正方形/長方形 74"/>
          <p:cNvSpPr/>
          <p:nvPr/>
        </p:nvSpPr>
        <p:spPr>
          <a:xfrm>
            <a:off x="2599434" y="3946745"/>
            <a:ext cx="365886"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76" name="正方形/長方形 75"/>
          <p:cNvSpPr/>
          <p:nvPr/>
        </p:nvSpPr>
        <p:spPr>
          <a:xfrm>
            <a:off x="2599434" y="3946745"/>
            <a:ext cx="6138743"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77" name="グループ化 76"/>
          <p:cNvGrpSpPr/>
          <p:nvPr/>
        </p:nvGrpSpPr>
        <p:grpSpPr>
          <a:xfrm rot="10800000">
            <a:off x="2593588" y="4725144"/>
            <a:ext cx="6144589" cy="928725"/>
            <a:chOff x="3656312" y="3953589"/>
            <a:chExt cx="4270478" cy="1084189"/>
          </a:xfrm>
        </p:grpSpPr>
        <p:sp>
          <p:nvSpPr>
            <p:cNvPr id="78" name="正方形/長方形 77"/>
            <p:cNvSpPr/>
            <p:nvPr/>
          </p:nvSpPr>
          <p:spPr>
            <a:xfrm>
              <a:off x="3656312" y="3953590"/>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9" name="正方形/長方形 78"/>
            <p:cNvSpPr/>
            <p:nvPr/>
          </p:nvSpPr>
          <p:spPr>
            <a:xfrm>
              <a:off x="7668436" y="3953589"/>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80" name="テキスト ボックス 79"/>
          <p:cNvSpPr txBox="1"/>
          <p:nvPr/>
        </p:nvSpPr>
        <p:spPr>
          <a:xfrm>
            <a:off x="2613392" y="3946745"/>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81" name="テキスト ボックス 80"/>
          <p:cNvSpPr txBox="1"/>
          <p:nvPr/>
        </p:nvSpPr>
        <p:spPr>
          <a:xfrm>
            <a:off x="2627533" y="4852898"/>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82" name="テキスト ボックス 81"/>
          <p:cNvSpPr txBox="1"/>
          <p:nvPr/>
        </p:nvSpPr>
        <p:spPr>
          <a:xfrm>
            <a:off x="5343514" y="3267813"/>
            <a:ext cx="3651834" cy="312165"/>
          </a:xfrm>
          <a:prstGeom prst="rect">
            <a:avLst/>
          </a:prstGeom>
          <a:noFill/>
        </p:spPr>
        <p:txBody>
          <a:bodyPr wrap="square" lIns="65306" tIns="32653" rIns="65306" bIns="32653"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85"/>
          <p:cNvSpPr txBox="1"/>
          <p:nvPr/>
        </p:nvSpPr>
        <p:spPr>
          <a:xfrm>
            <a:off x="450608" y="3600060"/>
            <a:ext cx="751605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狙い：建設業への理解</a:t>
            </a:r>
          </a:p>
        </p:txBody>
      </p:sp>
      <p:sp>
        <p:nvSpPr>
          <p:cNvPr id="57" name="正方形/長方形 56"/>
          <p:cNvSpPr/>
          <p:nvPr/>
        </p:nvSpPr>
        <p:spPr>
          <a:xfrm>
            <a:off x="430782" y="1532735"/>
            <a:ext cx="2089004" cy="1648803"/>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kumimoji="1" lang="ja-JP" altLang="en-US" dirty="0" smtClean="0">
                <a:solidFill>
                  <a:schemeClr val="tx1"/>
                </a:solidFill>
              </a:rPr>
              <a:t>写真</a:t>
            </a:r>
            <a:endParaRPr kumimoji="1" lang="ja-JP" altLang="en-US" dirty="0">
              <a:solidFill>
                <a:schemeClr val="tx1"/>
              </a:solidFill>
            </a:endParaRPr>
          </a:p>
        </p:txBody>
      </p:sp>
      <p:sp>
        <p:nvSpPr>
          <p:cNvPr id="59" name="正方形/長方形 58"/>
          <p:cNvSpPr/>
          <p:nvPr/>
        </p:nvSpPr>
        <p:spPr>
          <a:xfrm>
            <a:off x="457257" y="3933056"/>
            <a:ext cx="2089004" cy="1648803"/>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kumimoji="1" lang="ja-JP" altLang="en-US" dirty="0" smtClean="0">
                <a:solidFill>
                  <a:schemeClr val="tx1"/>
                </a:solidFill>
              </a:rPr>
              <a:t>写真</a:t>
            </a:r>
            <a:endParaRPr kumimoji="1" lang="ja-JP" altLang="en-US" dirty="0">
              <a:solidFill>
                <a:schemeClr val="tx1"/>
              </a:solidFill>
            </a:endParaRPr>
          </a:p>
        </p:txBody>
      </p:sp>
      <p:sp>
        <p:nvSpPr>
          <p:cNvPr id="5" name="正方形/長方形 4"/>
          <p:cNvSpPr/>
          <p:nvPr/>
        </p:nvSpPr>
        <p:spPr>
          <a:xfrm>
            <a:off x="3019508" y="1631040"/>
            <a:ext cx="5718669" cy="666108"/>
          </a:xfrm>
          <a:prstGeom prst="rect">
            <a:avLst/>
          </a:prstGeom>
        </p:spPr>
        <p:txBody>
          <a:bodyPr wrap="square" lIns="65306" tIns="32653" rIns="65306" bIns="32653">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広く子供から大人の方々に、専門工事業の様々な職種（左官、型枠、鉄筋、大工、内装、塗装、防水、測量等）</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体験をして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もらうことによって、モノづくりの魅力、やりがいや楽しさを伝える「体験型イベント」を実施。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場所：花博記念公園 ハナミズキホール</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005369" y="2375921"/>
            <a:ext cx="5681374" cy="791426"/>
          </a:xfrm>
          <a:prstGeom prst="rect">
            <a:avLst/>
          </a:prstGeom>
        </p:spPr>
        <p:txBody>
          <a:bodyPr wrap="square" lIns="65306" tIns="32653" rIns="65306" bIns="32653">
            <a:spAutoFit/>
          </a:bodyPr>
          <a:lstStyle/>
          <a:p>
            <a:r>
              <a:rPr lang="zh-CN" altLang="en-US" sz="1300" dirty="0">
                <a:latin typeface="Meiryo UI" panose="020B0604030504040204" pitchFamily="50" charset="-128"/>
                <a:ea typeface="Meiryo UI" panose="020B0604030504040204" pitchFamily="50" charset="-128"/>
                <a:cs typeface="Meiryo UI" panose="020B0604030504040204" pitchFamily="50" charset="-128"/>
              </a:rPr>
              <a:t>来場者数</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２，２９４</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a:t>
            </a:r>
            <a:endParaRPr lang="en-US" altLang="zh-CN"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体験や展示を通して建設業への理解を深めて頂くとともに、左官材料</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漆喰</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で制作されたフレスコ画のアート展、若手左官壁塗り競技大会、一般参加型のカンナ削り競争、丸太切り競争等、楽しみながら建築・土木の仕事に触れる来場者でにぎわった。</a:t>
            </a: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973" y="1564920"/>
            <a:ext cx="2111798" cy="1583849"/>
          </a:xfrm>
          <a:prstGeom prst="rect">
            <a:avLst/>
          </a:prstGeom>
        </p:spPr>
      </p:pic>
      <p:sp>
        <p:nvSpPr>
          <p:cNvPr id="8" name="正方形/長方形 7"/>
          <p:cNvSpPr/>
          <p:nvPr/>
        </p:nvSpPr>
        <p:spPr>
          <a:xfrm>
            <a:off x="2959474" y="4077406"/>
            <a:ext cx="5778703" cy="461665"/>
          </a:xfrm>
          <a:prstGeom prst="rect">
            <a:avLst/>
          </a:prstGeom>
        </p:spPr>
        <p:txBody>
          <a:bodyPr wrap="square" lIns="65306" tIns="32653" rIns="65306" bIns="32653">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工科高等学校等の教員を対象に、実際の建築現場ではどういう仕事をしているのかを生徒に伝えていただくことを目的として見学会を開催。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場所：読売テレビ新社屋ビル計画</a:t>
            </a:r>
          </a:p>
        </p:txBody>
      </p:sp>
      <p:sp>
        <p:nvSpPr>
          <p:cNvPr id="9" name="正方形/長方形 8"/>
          <p:cNvSpPr/>
          <p:nvPr/>
        </p:nvSpPr>
        <p:spPr>
          <a:xfrm>
            <a:off x="2978445" y="4813910"/>
            <a:ext cx="5708299" cy="813409"/>
          </a:xfrm>
          <a:prstGeom prst="rect">
            <a:avLst/>
          </a:prstGeom>
        </p:spPr>
        <p:txBody>
          <a:bodyPr wrap="square" lIns="65306" tIns="32653" rIns="65306" bIns="32653">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大阪市立工芸高校・都島工業高校・都島第二工業高校の教員</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　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実際の建築現場を見ることで、建設業とはどういう仕事をしているのか理解が深まった。生徒</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へ建設業の仕事内容</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を伝えるとともに、職種志向の拡大や就職希望へつなげていこうと感じることができた。</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44" y="3973563"/>
            <a:ext cx="2076840" cy="1557630"/>
          </a:xfrm>
          <a:prstGeom prst="rect">
            <a:avLst/>
          </a:prstGeom>
        </p:spPr>
      </p:pic>
      <p:sp>
        <p:nvSpPr>
          <p:cNvPr id="37" name="テキスト ボックス 36"/>
          <p:cNvSpPr txBox="1"/>
          <p:nvPr/>
        </p:nvSpPr>
        <p:spPr>
          <a:xfrm>
            <a:off x="354389" y="5963632"/>
            <a:ext cx="8253711" cy="417696"/>
          </a:xfrm>
          <a:prstGeom prst="rect">
            <a:avLst/>
          </a:prstGeom>
          <a:noFill/>
        </p:spPr>
        <p:txBody>
          <a:bodyPr wrap="square" lIns="65306" tIns="32653" rIns="65306" bIns="32653"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年度も引き続き、若年技能者の人材確保・育成</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めざ</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建設業における専門工事業の仕事の理解、モノづくりの魅力、やりがいや楽しさを伝えるとともに、若手職人の入職促進の契機となるよう「建築・土木技能体験フェア」および教員等を対象とした現場見学会に取り組む。</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8050088" y="6309320"/>
            <a:ext cx="914400" cy="5994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21</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タイトル 1"/>
          <p:cNvSpPr txBox="1">
            <a:spLocks/>
          </p:cNvSpPr>
          <p:nvPr/>
        </p:nvSpPr>
        <p:spPr>
          <a:xfrm>
            <a:off x="-7911" y="404712"/>
            <a:ext cx="9151911" cy="432000"/>
          </a:xfrm>
          <a:prstGeom prst="rect">
            <a:avLst/>
          </a:prstGeom>
          <a:solidFill>
            <a:schemeClr val="tx1"/>
          </a:solidFill>
        </p:spPr>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一般社団法人大阪府建団連</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58625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07825" y="858197"/>
            <a:ext cx="8886529" cy="57700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17443" y="1227031"/>
            <a:ext cx="4308861"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求職者向け製造業の魅力発信セミナーへ登壇 　</a:t>
            </a:r>
          </a:p>
        </p:txBody>
      </p:sp>
      <p:sp>
        <p:nvSpPr>
          <p:cNvPr id="26" name="角丸四角形 25"/>
          <p:cNvSpPr/>
          <p:nvPr/>
        </p:nvSpPr>
        <p:spPr>
          <a:xfrm>
            <a:off x="302955" y="5857274"/>
            <a:ext cx="8383789" cy="615724"/>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439194" y="1920814"/>
            <a:ext cx="365886"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439195" y="1920812"/>
            <a:ext cx="8247549"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433347" y="2757448"/>
            <a:ext cx="8253396" cy="774420"/>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736816" y="3864496"/>
              <a:ext cx="18997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453152" y="1920813"/>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467293" y="2757450"/>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19" name="テキスト ボックス 18"/>
          <p:cNvSpPr txBox="1"/>
          <p:nvPr/>
        </p:nvSpPr>
        <p:spPr>
          <a:xfrm>
            <a:off x="4895637" y="1227031"/>
            <a:ext cx="3651834" cy="329761"/>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日（木）</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424738" y="6100337"/>
            <a:ext cx="8107702" cy="241824"/>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9175" y="1543104"/>
            <a:ext cx="751605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狙い：製造業の魅力を伝え、求職者の疑問や不安を解消する</a:t>
            </a:r>
          </a:p>
        </p:txBody>
      </p:sp>
      <p:pic>
        <p:nvPicPr>
          <p:cNvPr id="1026" name="Picture 2" descr="\\Sd20b\lib\★女性就業推進グループ\18 Ｂ事業（製造業）\03_製造業の基本セミナー\04_当日写真\1012_エクセディ登場回 (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603" t="27117" r="8492"/>
          <a:stretch/>
        </p:blipFill>
        <p:spPr bwMode="auto">
          <a:xfrm>
            <a:off x="6092563" y="3573016"/>
            <a:ext cx="2598941" cy="19757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d20b\lib\★女性就業推進グループ\18 Ｂ事業（製造業）\03_製造業の基本セミナー\04_当日写真\1012_エクセディ登場回 (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081" t="21283" r="13751" b="33628"/>
          <a:stretch/>
        </p:blipFill>
        <p:spPr bwMode="auto">
          <a:xfrm>
            <a:off x="3231220" y="3573016"/>
            <a:ext cx="2522990" cy="1931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konyaD\Desktop\作業中\k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90" y="3597939"/>
            <a:ext cx="2726017" cy="1826713"/>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p:cNvSpPr txBox="1"/>
          <p:nvPr/>
        </p:nvSpPr>
        <p:spPr>
          <a:xfrm>
            <a:off x="817297" y="2048986"/>
            <a:ext cx="7652494" cy="505633"/>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大阪府就業促進課が実施する「モノづくりの基本セミナー」に登壇 。仕事内容や、やりがいなどをお伝えした。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また、参加者から質問を受付けたところ、１０個以上の質問が出るなど非常に盛況だった。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843070" y="2863225"/>
            <a:ext cx="8306582" cy="505633"/>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参加者数：１２名　満足度：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92%</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アンケート抜粋：「エクセディの方のお話が良かった」「製造業のイメージが漠然として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いたが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、具体的になった」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354390" y="6095536"/>
            <a:ext cx="8306582" cy="285793"/>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求職者に製造業の魅力を伝えるため、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年度も引続きセミナーへ登壇する。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タイトル 1"/>
          <p:cNvSpPr txBox="1">
            <a:spLocks/>
          </p:cNvSpPr>
          <p:nvPr/>
        </p:nvSpPr>
        <p:spPr>
          <a:xfrm>
            <a:off x="-5651" y="404712"/>
            <a:ext cx="9145781" cy="432000"/>
          </a:xfrm>
          <a:prstGeom prst="rect">
            <a:avLst/>
          </a:prstGeom>
          <a:solidFill>
            <a:schemeClr val="tx1"/>
          </a:solidFill>
        </p:spPr>
        <p:txBody>
          <a:bodyPr vert="horz" lIns="95782" tIns="47891" rIns="95782" bIns="47891" rtlCol="0" anchor="ctr">
            <a:norm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株式会社エクセディ</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18582" y="858198"/>
            <a:ext cx="1284326" cy="338554"/>
          </a:xfrm>
          <a:prstGeom prst="rect">
            <a:avLst/>
          </a:prstGeom>
          <a:solidFill>
            <a:schemeClr val="tx1"/>
          </a:solidFill>
        </p:spPr>
        <p:txBody>
          <a:bodyPr wrap="non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107825" y="5661248"/>
            <a:ext cx="1882247" cy="338554"/>
          </a:xfrm>
          <a:prstGeom prst="rect">
            <a:avLst/>
          </a:prstGeom>
          <a:solidFill>
            <a:schemeClr val="tx1"/>
          </a:solidFill>
        </p:spPr>
        <p:txBody>
          <a:bodyPr wrap="non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年度の方針</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8607818" y="6309320"/>
            <a:ext cx="500686"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22</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59164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467544" y="2772985"/>
            <a:ext cx="4038285" cy="461665"/>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年度の大阪サクヤヒメ表彰受賞者（積水ハウス（株）</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伊藤みどり氏）</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を講師とした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企業向けシンポジウムを開催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07504" y="2764754"/>
            <a:ext cx="369332" cy="553998"/>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107504" y="3452028"/>
            <a:ext cx="369332" cy="553998"/>
          </a:xfrm>
          <a:prstGeom prst="rect">
            <a:avLst/>
          </a:prstGeom>
          <a:noFill/>
          <a:ln>
            <a:solidFill>
              <a:schemeClr val="tx1"/>
            </a:solidFill>
          </a:ln>
        </p:spPr>
        <p:txBody>
          <a:bodyPr vert="eaVert"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結　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39552" y="3452415"/>
            <a:ext cx="2634054" cy="646331"/>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・参加者：</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・アンケート結果等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「大変良かった」「良かった」が</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９割以上</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257" b="45239"/>
          <a:stretch/>
        </p:blipFill>
        <p:spPr bwMode="auto">
          <a:xfrm>
            <a:off x="251520" y="4351893"/>
            <a:ext cx="2053897" cy="67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909" r="7187"/>
          <a:stretch/>
        </p:blipFill>
        <p:spPr bwMode="auto">
          <a:xfrm>
            <a:off x="278660" y="5031151"/>
            <a:ext cx="2026757" cy="101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4" t="9444" r="8281" b="19897"/>
          <a:stretch/>
        </p:blipFill>
        <p:spPr bwMode="auto">
          <a:xfrm rot="694625">
            <a:off x="1888930" y="5469110"/>
            <a:ext cx="1001323" cy="55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864657" y="1555775"/>
            <a:ext cx="2601994" cy="707886"/>
          </a:xfrm>
          <a:prstGeom prst="rect">
            <a:avLst/>
          </a:prstGeom>
          <a:noFill/>
        </p:spPr>
        <p:txBody>
          <a:bodyPr wrap="none" rtlCol="0">
            <a:spAutoFit/>
          </a:bodyPr>
          <a:lstStyle/>
          <a:p>
            <a:pPr algn="ctr"/>
            <a:r>
              <a:rPr kumimoji="1"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「わくわく、ドキドキする職場」へ！</a:t>
            </a:r>
            <a:endParaRPr kumimoji="1"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輝く★女性活躍推進シンポジウム</a:t>
            </a:r>
            <a:endParaRPr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＠エル・おおさか）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740000" y="2636520"/>
            <a:ext cx="4368504" cy="861774"/>
          </a:xfrm>
          <a:prstGeom prst="rect">
            <a:avLst/>
          </a:prstGeom>
          <a:noFill/>
        </p:spPr>
        <p:txBody>
          <a:bodyPr wrap="none" rtlCol="0">
            <a:spAutoFit/>
          </a:bodyPr>
          <a:lstStyle/>
          <a:p>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人材確保につながる</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！企業</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主導型保育施設事例紹介セミナー</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＠ドーンセンター）</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②</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企業主導型保育施設事例紹介</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セミナー</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共同利用編</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＠大阪商工会議所）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148064" y="2062197"/>
            <a:ext cx="3597460" cy="646331"/>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仕事と子育ての両立支援として期待される</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「企業主導型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保育施設」の設置、利用促進</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を目的とした企業向けセミ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ナーを開催</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746794" y="2080127"/>
            <a:ext cx="369332" cy="553998"/>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748173" y="3572624"/>
            <a:ext cx="369332" cy="861774"/>
          </a:xfrm>
          <a:prstGeom prst="rect">
            <a:avLst/>
          </a:prstGeom>
          <a:noFill/>
          <a:ln>
            <a:solidFill>
              <a:schemeClr val="tx1"/>
            </a:solidFill>
          </a:ln>
        </p:spPr>
        <p:txBody>
          <a:bodyPr vert="eaVert"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結　　　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5154559" y="3512106"/>
            <a:ext cx="3332964" cy="830997"/>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・参加者：①</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98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名、②</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・アンケート結果等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①「保育サービスの導入を検討したい」が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割以上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②セミナー後の交流会で共同利用契約２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件成約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59805">
            <a:off x="4891103" y="4452258"/>
            <a:ext cx="959448" cy="105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7846">
            <a:off x="5514122" y="4475507"/>
            <a:ext cx="1053221" cy="101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24104">
            <a:off x="6683397" y="4775450"/>
            <a:ext cx="2224319" cy="76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Sd20b\lib\女性の就業推進チーム\●OSAKAしごとフィールド女性活躍推進事業\働く環境づくりコンサルタント\04セミナー\Ｈ29年度\9月\290913\当日写真\交流会・相談会３.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686" t="27427" b="10204"/>
          <a:stretch/>
        </p:blipFill>
        <p:spPr bwMode="auto">
          <a:xfrm rot="21092256" flipH="1">
            <a:off x="6682346" y="5013233"/>
            <a:ext cx="993492" cy="617047"/>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4850353" y="5661248"/>
            <a:ext cx="4402167" cy="577081"/>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上記他、③</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８共同利用等のためのマッチング会、④</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２事例紹介</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セミナー</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も協力実施。りそな銀行・近畿大阪銀行様にも、広報協力に加え、</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③では講師紹介と会場提供（ビジネスプラザおおさか）をしていただいた。</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2267744" y="4508565"/>
            <a:ext cx="1900461" cy="707886"/>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運輸業界で働く若手女性社員</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とのパネルディスカッションや</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自社の課題を考える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グループワーク等を実施</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35496" y="1091976"/>
            <a:ext cx="4464000" cy="5146353"/>
          </a:xfrm>
          <a:prstGeom prst="roundRect">
            <a:avLst>
              <a:gd name="adj" fmla="val 7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644504" y="1054522"/>
            <a:ext cx="4464000" cy="5183807"/>
          </a:xfrm>
          <a:prstGeom prst="roundRect">
            <a:avLst>
              <a:gd name="adj" fmla="val 73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6300193" y="4279885"/>
            <a:ext cx="2952327" cy="369332"/>
          </a:xfrm>
          <a:prstGeom prst="rect">
            <a:avLst/>
          </a:prstGeom>
          <a:noFill/>
        </p:spPr>
        <p:txBody>
          <a:bodyPr wrap="square" rtlCol="0">
            <a:spAutoFit/>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毎回、定員を超える申込みがあり、企業の関心は高い。</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②はセミナー後に交流会を実施。</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横巻き 3"/>
          <p:cNvSpPr/>
          <p:nvPr/>
        </p:nvSpPr>
        <p:spPr>
          <a:xfrm>
            <a:off x="164471" y="764806"/>
            <a:ext cx="3960000" cy="8280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大阪商工会議所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大阪サクヤヒメ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表彰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大阪人材確保推進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会議</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横巻き 28"/>
          <p:cNvSpPr/>
          <p:nvPr/>
        </p:nvSpPr>
        <p:spPr>
          <a:xfrm>
            <a:off x="4860831" y="764808"/>
            <a:ext cx="3959641" cy="8280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内閣府「企業主導型保育事業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利用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した職場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環境整備の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411760" y="6228020"/>
            <a:ext cx="4262705" cy="369332"/>
          </a:xfrm>
          <a:prstGeom prst="rect">
            <a:avLst/>
          </a:prstGeom>
          <a:noFill/>
        </p:spPr>
        <p:txBody>
          <a:bodyPr wrap="none" rtlCol="0">
            <a:spAutoFit/>
          </a:bodyPr>
          <a:lstStyle/>
          <a:p>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Ⅰ</a:t>
            </a:r>
            <a:r>
              <a:rPr kumimoji="1" lang="ja-JP" altLang="en-US"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Ⅱ</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ともに平成</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年度も継続実施予定。</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107504" y="2285396"/>
            <a:ext cx="369332" cy="400110"/>
          </a:xfrm>
          <a:prstGeom prst="rect">
            <a:avLst/>
          </a:prstGeom>
          <a:noFill/>
          <a:ln>
            <a:solidFill>
              <a:schemeClr val="tx1"/>
            </a:solidFill>
          </a:ln>
        </p:spPr>
        <p:txBody>
          <a:bodyPr vert="eaVert"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狙い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4750077" y="1615589"/>
            <a:ext cx="369332" cy="400110"/>
          </a:xfrm>
          <a:prstGeom prst="rect">
            <a:avLst/>
          </a:prstGeom>
          <a:noFill/>
          <a:ln>
            <a:solidFill>
              <a:schemeClr val="tx1"/>
            </a:solidFill>
          </a:ln>
        </p:spPr>
        <p:txBody>
          <a:bodyPr vert="eaVert"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狙い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503419" y="2335669"/>
            <a:ext cx="2574744"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中小企業における女性活躍推進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5119409" y="1678349"/>
            <a:ext cx="3142207"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企業主導型保育施設の設置、利用促進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8194104" y="6381328"/>
            <a:ext cx="914400" cy="64468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23</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タイトル 1"/>
          <p:cNvSpPr txBox="1">
            <a:spLocks/>
          </p:cNvSpPr>
          <p:nvPr/>
        </p:nvSpPr>
        <p:spPr>
          <a:xfrm>
            <a:off x="3871" y="404712"/>
            <a:ext cx="9145781" cy="432000"/>
          </a:xfrm>
          <a:prstGeom prst="rect">
            <a:avLst/>
          </a:prstGeom>
          <a:solidFill>
            <a:schemeClr val="tx1"/>
          </a:solidFill>
        </p:spPr>
        <p:txBody>
          <a:bodyPr vert="horz" lIns="91429" tIns="45715" rIns="91429" bIns="45715" rtlCol="0" anchor="ctr">
            <a:norm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大阪商工会議所</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87925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18098" y="2563453"/>
            <a:ext cx="5630324" cy="1046440"/>
          </a:xfrm>
          <a:prstGeom prst="rect">
            <a:avLst/>
          </a:prstGeom>
          <a:noFill/>
        </p:spPr>
        <p:txBody>
          <a:bodyPr wrap="none" rtlCol="0">
            <a:spAutoFit/>
          </a:bodyPr>
          <a:lstStyle/>
          <a:p>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①人材確保のための組織改革と広報改革</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5/12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＠ビジネスプラザおおさか）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②職場</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環境充実ワークアップ計画　</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STEP</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２　「魅力発信ポスターセッション」</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③職場環境充実ワークアップ計画　</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STEP</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２ 常識</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とらわれない　「広報</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・ブランド</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戦略</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（②③ともに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11/21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＠エル・おおさか）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14236" y="1758008"/>
            <a:ext cx="369332" cy="861774"/>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23529" y="3741133"/>
            <a:ext cx="369332" cy="707886"/>
          </a:xfrm>
          <a:prstGeom prst="rect">
            <a:avLst/>
          </a:prstGeom>
          <a:noFill/>
          <a:ln>
            <a:solidFill>
              <a:schemeClr val="tx1"/>
            </a:solidFill>
          </a:ln>
        </p:spPr>
        <p:txBody>
          <a:bodyPr vert="eaVert"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結　　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83569" y="1758010"/>
            <a:ext cx="6205545" cy="830997"/>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ユニークな広告や話題づくりで、広報分野で様々な賞を獲得している近畿大学の広報責任者</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である世耕部長が、特に人材確保に課題を抱える中小企業を対象としたセミナー（①③）講師や、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大阪人材確保推進会議が実施する職場環境改善のためのプログラム（ワークアップ計画）受講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企業が作成した企業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PR</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ポスターの評価を行った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718098" y="3702225"/>
            <a:ext cx="6114174" cy="830997"/>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・参加者：①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社（プログラム受講企業）、③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・アンケート結果等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①「大変参考になった」「参考になった」という回答が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社が次の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STEP3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を受講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③回答者全員が「大変良かった」「良かった」と回答</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1691"/>
          <a:stretch/>
        </p:blipFill>
        <p:spPr bwMode="auto">
          <a:xfrm>
            <a:off x="6835230" y="1397968"/>
            <a:ext cx="2129258" cy="5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48" t="15254" r="16974" b="33898"/>
          <a:stretch/>
        </p:blipFill>
        <p:spPr bwMode="auto">
          <a:xfrm>
            <a:off x="6278298" y="2499137"/>
            <a:ext cx="1678078" cy="74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204" t="25461" r="29362" b="49852"/>
          <a:stretch/>
        </p:blipFill>
        <p:spPr bwMode="auto">
          <a:xfrm>
            <a:off x="6737053" y="3037948"/>
            <a:ext cx="992622" cy="95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106" y="3389421"/>
            <a:ext cx="1253869" cy="151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descr="\\Sd20b\lib\★女性就業推進グループ\13 イベント\290512_ヤフー×近大\11_終了後\写真\CIMG0389.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628" t="34069"/>
          <a:stretch/>
        </p:blipFill>
        <p:spPr bwMode="auto">
          <a:xfrm>
            <a:off x="539553" y="4830084"/>
            <a:ext cx="2807635" cy="14257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Sd20b\lib\★女性就業推進グループ\13 イベント\290512_ヤフー×近大\11_終了後\写真\CIMG0385.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5671"/>
          <a:stretch/>
        </p:blipFill>
        <p:spPr bwMode="auto">
          <a:xfrm>
            <a:off x="2320732" y="5193395"/>
            <a:ext cx="1425116" cy="10082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786" t="28169" r="19896" b="16396"/>
          <a:stretch/>
        </p:blipFill>
        <p:spPr bwMode="auto">
          <a:xfrm>
            <a:off x="4678563" y="4859480"/>
            <a:ext cx="2510302" cy="136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p:cNvSpPr txBox="1"/>
          <p:nvPr/>
        </p:nvSpPr>
        <p:spPr>
          <a:xfrm>
            <a:off x="4385545" y="4566320"/>
            <a:ext cx="3190297" cy="261610"/>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②③ポスター講評後に、広報セミナーを実施いただいた</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854" t="30282" r="29942" b="20513"/>
          <a:stretch/>
        </p:blipFill>
        <p:spPr bwMode="auto">
          <a:xfrm>
            <a:off x="6575390" y="5177408"/>
            <a:ext cx="1885043" cy="104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 3"/>
          <p:cNvSpPr/>
          <p:nvPr/>
        </p:nvSpPr>
        <p:spPr>
          <a:xfrm>
            <a:off x="107505" y="1025583"/>
            <a:ext cx="8964488" cy="5427754"/>
          </a:xfrm>
          <a:prstGeom prst="roundRect">
            <a:avLst>
              <a:gd name="adj" fmla="val 243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353725" y="6525344"/>
            <a:ext cx="6837128"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企業向け</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広報セミナーに加え、３業界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セミナーの学生への周知等を実施予定。</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283"/>
          <a:stretch/>
        </p:blipFill>
        <p:spPr bwMode="auto">
          <a:xfrm>
            <a:off x="7528958" y="1879184"/>
            <a:ext cx="1435530" cy="66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p:cNvSpPr txBox="1"/>
          <p:nvPr/>
        </p:nvSpPr>
        <p:spPr>
          <a:xfrm>
            <a:off x="323529" y="1253952"/>
            <a:ext cx="369332" cy="400110"/>
          </a:xfrm>
          <a:prstGeom prst="rect">
            <a:avLst/>
          </a:prstGeom>
          <a:noFill/>
          <a:ln>
            <a:solidFill>
              <a:schemeClr val="tx1"/>
            </a:solidFill>
          </a:ln>
        </p:spPr>
        <p:txBody>
          <a:bodyPr vert="eaVert"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狙い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73833" y="1336995"/>
            <a:ext cx="3379451"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中小企業の人材確保にかかる広報力の強化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8244408" y="6381328"/>
            <a:ext cx="914400" cy="6304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24</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タイトル 1"/>
          <p:cNvSpPr txBox="1">
            <a:spLocks/>
          </p:cNvSpPr>
          <p:nvPr/>
        </p:nvSpPr>
        <p:spPr>
          <a:xfrm>
            <a:off x="-5651" y="404712"/>
            <a:ext cx="9145781" cy="432000"/>
          </a:xfrm>
          <a:prstGeom prst="rect">
            <a:avLst/>
          </a:prstGeom>
          <a:solidFill>
            <a:schemeClr val="tx1"/>
          </a:solidFill>
        </p:spPr>
        <p:txBody>
          <a:bodyPr vert="horz" lIns="95782" tIns="47891" rIns="95782" bIns="47891" rtlCol="0" anchor="ctr">
            <a:norm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学校法人近畿大学</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07505" y="858198"/>
            <a:ext cx="1306312" cy="338554"/>
          </a:xfrm>
          <a:prstGeom prst="rect">
            <a:avLst/>
          </a:prstGeom>
          <a:solidFill>
            <a:schemeClr val="tx1"/>
          </a:solidFill>
          <a:ln w="12700">
            <a:solidFill>
              <a:schemeClr val="tx1"/>
            </a:solidFill>
          </a:ln>
        </p:spPr>
        <p:txBody>
          <a:bodyPr wrap="squar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315023" y="858198"/>
            <a:ext cx="4036682" cy="338554"/>
          </a:xfrm>
          <a:prstGeom prst="rect">
            <a:avLst/>
          </a:prstGeom>
          <a:ln w="3175"/>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大学の広報力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中小企業の人材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確保</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118582" y="6525344"/>
            <a:ext cx="1284326" cy="338554"/>
          </a:xfrm>
          <a:prstGeom prst="rect">
            <a:avLst/>
          </a:prstGeom>
          <a:solidFill>
            <a:schemeClr val="tx1"/>
          </a:solidFill>
        </p:spPr>
        <p:txBody>
          <a:bodyPr wrap="non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72481" y="6222504"/>
            <a:ext cx="4283545" cy="230832"/>
          </a:xfrm>
          <a:prstGeom prst="rect">
            <a:avLst/>
          </a:prstGeom>
          <a:noFill/>
        </p:spPr>
        <p:txBody>
          <a:bodyPr wrap="none" rtlCol="0">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㈱りそな銀行・㈱近畿大阪銀行様に会場を提供（ビジネスプラザおおさか）いただいた。</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4499992" y="6222504"/>
            <a:ext cx="4764446" cy="230832"/>
          </a:xfrm>
          <a:prstGeom prst="rect">
            <a:avLst/>
          </a:prstGeom>
          <a:noFill/>
        </p:spPr>
        <p:txBody>
          <a:bodyPr wrap="none" rtlCol="0">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②では、ダイキン工業㈱山下様、りそな総合研究所㈱藤原様にもポスターの講評をしていただいた。</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506506" y="4509120"/>
            <a:ext cx="3111749" cy="261610"/>
          </a:xfrm>
          <a:prstGeom prst="rect">
            <a:avLst/>
          </a:prstGeom>
          <a:noFill/>
        </p:spPr>
        <p:txBody>
          <a:bodyPr wrap="non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①近畿大学 世耕部長とヤフー㈱ 湯川部長の対談</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34125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871" y="404712"/>
            <a:ext cx="9145781" cy="432000"/>
          </a:xfrm>
          <a:prstGeom prst="rect">
            <a:avLst/>
          </a:prstGeom>
          <a:solidFill>
            <a:schemeClr val="tx1"/>
          </a:solidFill>
        </p:spPr>
        <p:txBody>
          <a:bodyPr vert="horz" lIns="91429" tIns="45715" rIns="91429" bIns="45715" rtlCol="0" anchor="ctr">
            <a:norm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ダイキン工業株式会社</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107824" y="836712"/>
            <a:ext cx="8886529" cy="5904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17442" y="908720"/>
            <a:ext cx="5675120" cy="542997"/>
          </a:xfrm>
          <a:prstGeom prst="rect">
            <a:avLst/>
          </a:prstGeom>
          <a:noFill/>
          <a:ln>
            <a:solidFill>
              <a:schemeClr val="tx1"/>
            </a:solidFill>
          </a:ln>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職場環境充実ワークアップ計画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「魅力発信ポスターセッション」における評価・講評 </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6" name="角丸四角形 25"/>
          <p:cNvSpPr/>
          <p:nvPr/>
        </p:nvSpPr>
        <p:spPr>
          <a:xfrm>
            <a:off x="302954" y="5763871"/>
            <a:ext cx="8383789" cy="615724"/>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296305" y="5661248"/>
            <a:ext cx="1234423" cy="278131"/>
          </a:xfrm>
          <a:prstGeom prst="roundRect">
            <a:avLst/>
          </a:prstGeom>
          <a:solidFill>
            <a:srgbClr val="E5E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年度の方針</a:t>
            </a:r>
          </a:p>
        </p:txBody>
      </p:sp>
      <p:sp>
        <p:nvSpPr>
          <p:cNvPr id="40" name="正方形/長方形 39"/>
          <p:cNvSpPr/>
          <p:nvPr/>
        </p:nvSpPr>
        <p:spPr>
          <a:xfrm>
            <a:off x="439194" y="1920812"/>
            <a:ext cx="365886"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439194" y="1920812"/>
            <a:ext cx="8247549"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433347" y="2757448"/>
            <a:ext cx="8253396" cy="774420"/>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736816" y="3864496"/>
              <a:ext cx="18997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453152" y="1920811"/>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467293" y="2757448"/>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19" name="テキスト ボックス 18"/>
          <p:cNvSpPr txBox="1"/>
          <p:nvPr/>
        </p:nvSpPr>
        <p:spPr>
          <a:xfrm>
            <a:off x="6297890" y="1013214"/>
            <a:ext cx="2738606" cy="327554"/>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日（火）</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424738" y="6100337"/>
            <a:ext cx="8107702" cy="241824"/>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9174" y="1474497"/>
            <a:ext cx="7516055"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a:t>
            </a:r>
            <a:r>
              <a:rPr lang="ja-JP" altLang="en-US" sz="2000" b="1" u="sng" dirty="0" smtClean="0">
                <a:latin typeface="Meiryo UI" panose="020B0604030504040204" pitchFamily="50" charset="-128"/>
                <a:ea typeface="Meiryo UI" panose="020B0604030504040204" pitchFamily="50" charset="-128"/>
                <a:cs typeface="Meiryo UI" panose="020B0604030504040204" pitchFamily="50" charset="-128"/>
              </a:rPr>
              <a:t>：業界の魅力発信力向上を支援</a:t>
            </a:r>
            <a:endParaRPr lang="ja-JP" altLang="en-US" sz="20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817297" y="2048984"/>
            <a:ext cx="7874206" cy="496831"/>
          </a:xfrm>
          <a:prstGeom prst="rect">
            <a:avLst/>
          </a:prstGeom>
          <a:noFill/>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が実施する職場環境改善のためのプログラム（ワークアップ計画）の一環として、プログラム受講企業が作成したポスターに関してコメント、人材確保のための魅力発信のポイント等をアドバイスし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843069" y="2780928"/>
            <a:ext cx="8306582" cy="712275"/>
          </a:xfrm>
          <a:prstGeom prst="rect">
            <a:avLst/>
          </a:prstGeom>
          <a:noFill/>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参加：２８社（プログラム受講企業）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・２８社中２３社が作成したポスターを使った合同企業説明会（</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ジョブマッチ）に参加</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・２８社中２７社が魅力発信力向上を目的としたワークアップ計画</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３を受講</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354389" y="5990933"/>
            <a:ext cx="8306582" cy="285793"/>
          </a:xfrm>
          <a:prstGeom prst="rect">
            <a:avLst/>
          </a:prstGeom>
          <a:noFill/>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業界の人材確保力の向上に向け、魅力発信等を中心に、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引続きアドバイス等をする予定</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3807371"/>
            <a:ext cx="1682750"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88449" y="3964054"/>
            <a:ext cx="2560015" cy="149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93698" y="3717032"/>
            <a:ext cx="674810" cy="90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123728" y="4286029"/>
            <a:ext cx="1693481" cy="126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23728" y="3791658"/>
            <a:ext cx="1502520" cy="56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947101" y="3748438"/>
            <a:ext cx="1259319" cy="80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914544" y="3791658"/>
            <a:ext cx="583752" cy="96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478589" y="4665597"/>
            <a:ext cx="1395480" cy="85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8100392" y="6240701"/>
            <a:ext cx="914400" cy="64468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25</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69000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49718" y="1784429"/>
            <a:ext cx="3615092" cy="492443"/>
          </a:xfrm>
          <a:prstGeom prst="rect">
            <a:avLst/>
          </a:prstGeom>
          <a:noFill/>
        </p:spPr>
        <p:txBody>
          <a:bodyPr wrap="none" rtlCol="0">
            <a:spAutoFit/>
          </a:bodyPr>
          <a:lstStyle/>
          <a:p>
            <a:pPr algn="ct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人材確保のための組織改革と広報改革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（再掲）</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5/12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＠ビジネスプラザおおさか）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201441" y="1714743"/>
            <a:ext cx="3267048" cy="707886"/>
          </a:xfrm>
          <a:prstGeom prst="rect">
            <a:avLst/>
          </a:prstGeom>
          <a:noFill/>
        </p:spPr>
        <p:txBody>
          <a:bodyPr wrap="none" rtlCol="0">
            <a:spAutoFit/>
          </a:bodyPr>
          <a:lstStyle/>
          <a:p>
            <a:pPr algn="ct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職場環境充実ワークアップ計画　</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STEP</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２</a:t>
            </a:r>
            <a:endParaRPr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人材確保のための女性、若者向け広報術</a:t>
            </a:r>
            <a:endParaRPr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　＠ドーンセンター）</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51520" y="2730986"/>
            <a:ext cx="369332" cy="707886"/>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260812" y="3615794"/>
            <a:ext cx="369332" cy="553998"/>
          </a:xfrm>
          <a:prstGeom prst="rect">
            <a:avLst/>
          </a:prstGeom>
          <a:noFill/>
          <a:ln>
            <a:solidFill>
              <a:schemeClr val="tx1"/>
            </a:solidFill>
          </a:ln>
        </p:spPr>
        <p:txBody>
          <a:bodyPr vert="eaVert"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結　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30144" y="2742019"/>
            <a:ext cx="3374642" cy="830997"/>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「週４日制」「フリーアドレス」「１</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on</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１ミーティング」等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メディアでも話題の人事制度に関わる湯川部長が、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に人材確保に課題を抱える中小企業を対象とした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セミナーの講師として登壇</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620852" y="3574757"/>
            <a:ext cx="3552576" cy="646331"/>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・参加者：</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・アンケート結果等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「大変参考になった」「参考になった」という回答が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Picture 3" descr="\\Sd20b\lib\★女性就業推進グループ\13 イベント\290512_ヤフー×近大\11_終了後\写真\CIMG0389.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628" t="34069"/>
          <a:stretch/>
        </p:blipFill>
        <p:spPr bwMode="auto">
          <a:xfrm>
            <a:off x="323529" y="4869160"/>
            <a:ext cx="2078094" cy="10553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380" t="18020" r="33129" b="12768"/>
          <a:stretch/>
        </p:blipFill>
        <p:spPr bwMode="auto">
          <a:xfrm>
            <a:off x="1900834" y="5100074"/>
            <a:ext cx="1204208" cy="1031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5101" t="10625" r="32992" b="74978"/>
          <a:stretch/>
        </p:blipFill>
        <p:spPr bwMode="auto">
          <a:xfrm>
            <a:off x="314235" y="4365225"/>
            <a:ext cx="2087387" cy="530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p:cNvSpPr txBox="1"/>
          <p:nvPr/>
        </p:nvSpPr>
        <p:spPr>
          <a:xfrm>
            <a:off x="2460133" y="4526238"/>
            <a:ext cx="1774845" cy="507831"/>
          </a:xfrm>
          <a:prstGeom prst="rect">
            <a:avLst/>
          </a:prstGeom>
          <a:noFill/>
        </p:spPr>
        <p:txBody>
          <a:bodyPr wrap="none" rtlCol="0">
            <a:spAutoFit/>
          </a:bodyPr>
          <a:lstStyle/>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「湯川部長と世耕部長のアプローチ</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が違って面白い！」など、多くの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コメントがあり、大好評であった</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51520" y="6078488"/>
            <a:ext cx="4052713" cy="230832"/>
          </a:xfrm>
          <a:prstGeom prst="rect">
            <a:avLst/>
          </a:prstGeom>
          <a:noFill/>
        </p:spPr>
        <p:txBody>
          <a:bodyPr wrap="none" rtlCol="0">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りそな銀行・近畿大阪銀行様に会場を提供（ビジネスプラザおおさか）いただいた。</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30984" y="2804735"/>
            <a:ext cx="369332" cy="707886"/>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840276" y="3689543"/>
            <a:ext cx="369332" cy="553998"/>
          </a:xfrm>
          <a:prstGeom prst="rect">
            <a:avLst/>
          </a:prstGeom>
          <a:noFill/>
          <a:ln>
            <a:solidFill>
              <a:schemeClr val="tx1"/>
            </a:solidFill>
          </a:ln>
        </p:spPr>
        <p:txBody>
          <a:bodyPr vert="eaVert"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結　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209608" y="2815768"/>
            <a:ext cx="3414717" cy="830997"/>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人材確保推進会議が実施する職場環境</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改善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ためのプログラム</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（ワークアップ計画）の一環</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して、プログラム受講企業を含む企業向けに、</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現在の情報伝達の流れや広報手法を紹介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5200316" y="3646765"/>
            <a:ext cx="3106941" cy="646331"/>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・参加者：</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114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・アンケート結果等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「大変良かった」「良かった」という回答が９割超</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4162" y="4412881"/>
            <a:ext cx="2017472" cy="17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026" t="15839" r="34918" b="60310"/>
          <a:stretch/>
        </p:blipFill>
        <p:spPr bwMode="auto">
          <a:xfrm>
            <a:off x="5353566" y="5363450"/>
            <a:ext cx="1623132" cy="75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テキスト ボックス 28"/>
          <p:cNvSpPr txBox="1"/>
          <p:nvPr/>
        </p:nvSpPr>
        <p:spPr>
          <a:xfrm>
            <a:off x="7031200" y="4293096"/>
            <a:ext cx="1734769" cy="507831"/>
          </a:xfrm>
          <a:prstGeom prst="rect">
            <a:avLst/>
          </a:prstGeom>
          <a:noFill/>
        </p:spPr>
        <p:txBody>
          <a:bodyPr wrap="none" rtlCol="0">
            <a:spAutoFit/>
          </a:bodyPr>
          <a:lstStyle/>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職場環境改善のためのプログラム</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２の決起会において、</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基調講演と対談に登壇いただいた</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5496" y="985413"/>
            <a:ext cx="4464000" cy="54807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横巻き 6"/>
          <p:cNvSpPr/>
          <p:nvPr/>
        </p:nvSpPr>
        <p:spPr>
          <a:xfrm>
            <a:off x="158552" y="764703"/>
            <a:ext cx="4197424" cy="111031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ヤフーの組織（人）づくり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中小企業の経営戦略</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4602965" y="1066167"/>
            <a:ext cx="4464000" cy="540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横巻き 8"/>
          <p:cNvSpPr/>
          <p:nvPr/>
        </p:nvSpPr>
        <p:spPr>
          <a:xfrm>
            <a:off x="4695056" y="764703"/>
            <a:ext cx="4197424" cy="101972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ネットを使った情報拡散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３業界のイメージアップ</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184971" y="6525344"/>
            <a:ext cx="6771405"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年度は企業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向けセミナーに加え、ヤフーサイトへの情報掲載を実施予定。</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766" t="37922" r="40116" b="13549"/>
          <a:stretch/>
        </p:blipFill>
        <p:spPr bwMode="auto">
          <a:xfrm>
            <a:off x="7556722" y="4797151"/>
            <a:ext cx="1407617" cy="112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379" t="15988" r="41808" b="42757"/>
          <a:stretch/>
        </p:blipFill>
        <p:spPr bwMode="auto">
          <a:xfrm>
            <a:off x="7102161" y="5081355"/>
            <a:ext cx="1111085" cy="1240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テキスト ボックス 32"/>
          <p:cNvSpPr txBox="1"/>
          <p:nvPr/>
        </p:nvSpPr>
        <p:spPr>
          <a:xfrm>
            <a:off x="260812" y="2236802"/>
            <a:ext cx="369332" cy="400110"/>
          </a:xfrm>
          <a:prstGeom prst="rect">
            <a:avLst/>
          </a:prstGeom>
          <a:noFill/>
          <a:ln>
            <a:solidFill>
              <a:schemeClr val="tx1"/>
            </a:solidFill>
          </a:ln>
        </p:spPr>
        <p:txBody>
          <a:bodyPr vert="eaVert"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狙い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830984" y="2337801"/>
            <a:ext cx="369332" cy="400110"/>
          </a:xfrm>
          <a:prstGeom prst="rect">
            <a:avLst/>
          </a:prstGeom>
          <a:noFill/>
          <a:ln>
            <a:solidFill>
              <a:schemeClr val="tx1"/>
            </a:solidFill>
          </a:ln>
        </p:spPr>
        <p:txBody>
          <a:bodyPr vert="eaVert"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狙い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683568" y="2276872"/>
            <a:ext cx="2451312"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中小企業の人材確保力の強化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5220072" y="2402884"/>
            <a:ext cx="2868093"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プログラム受講企業に対する動機付け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8149662" y="6193904"/>
            <a:ext cx="914400" cy="67730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26</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タイトル 1"/>
          <p:cNvSpPr txBox="1">
            <a:spLocks/>
          </p:cNvSpPr>
          <p:nvPr/>
        </p:nvSpPr>
        <p:spPr>
          <a:xfrm>
            <a:off x="3871" y="404712"/>
            <a:ext cx="9145781" cy="432000"/>
          </a:xfrm>
          <a:prstGeom prst="rect">
            <a:avLst/>
          </a:prstGeom>
          <a:solidFill>
            <a:schemeClr val="tx1"/>
          </a:solidFill>
        </p:spPr>
        <p:txBody>
          <a:bodyPr vert="horz" lIns="91429" tIns="45715" rIns="91429" bIns="45715" rtlCol="0" anchor="ctr">
            <a:norm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ヤフー</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株式</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会社</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96935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4406" y="404712"/>
            <a:ext cx="9145781" cy="432000"/>
          </a:xfrm>
          <a:prstGeom prst="rect">
            <a:avLst/>
          </a:prstGeom>
          <a:solidFill>
            <a:schemeClr val="tx1"/>
          </a:solidFill>
        </p:spPr>
        <p:txBody>
          <a:bodyPr vert="horz" lIns="91429" tIns="45715" rIns="91429" bIns="45715" rtlCol="0" anchor="ctr">
            <a:norm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株式会社りそな銀行</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p:cNvPicPr>
            <a:picLocks noChangeAspect="1"/>
          </p:cNvPicPr>
          <p:nvPr/>
        </p:nvPicPr>
        <p:blipFill rotWithShape="1">
          <a:blip r:embed="rId2" cstate="print">
            <a:extLst>
              <a:ext uri="{28A0092B-C50C-407E-A947-70E740481C1C}">
                <a14:useLocalDpi xmlns:a14="http://schemas.microsoft.com/office/drawing/2010/main" val="0"/>
              </a:ext>
            </a:extLst>
          </a:blip>
          <a:srcRect t="23734"/>
          <a:stretch/>
        </p:blipFill>
        <p:spPr>
          <a:xfrm>
            <a:off x="5601788" y="4869160"/>
            <a:ext cx="2714628" cy="1654036"/>
          </a:xfrm>
          <a:prstGeom prst="rect">
            <a:avLst/>
          </a:prstGeom>
        </p:spPr>
      </p:pic>
      <p:sp>
        <p:nvSpPr>
          <p:cNvPr id="25" name="テキスト ボックス 24"/>
          <p:cNvSpPr txBox="1"/>
          <p:nvPr/>
        </p:nvSpPr>
        <p:spPr>
          <a:xfrm>
            <a:off x="611560" y="4797152"/>
            <a:ext cx="3607078" cy="1569660"/>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検討</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施策一例＞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企業向けアンケート設計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アンケート実施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アンケート解析</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ワークショップ開催</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ワークショップ参加企業の課題を明確化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539552" y="3997900"/>
            <a:ext cx="369332" cy="553998"/>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899592" y="3986480"/>
            <a:ext cx="7667484" cy="523220"/>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カンパニー（仮）」の認定企業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、人材確保に関する課題の深堀りを実施。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その結果をもとに、解決策を模索する取組みを提供予定。</a:t>
            </a:r>
          </a:p>
        </p:txBody>
      </p:sp>
      <p:sp>
        <p:nvSpPr>
          <p:cNvPr id="6" name="テキスト ボックス 5"/>
          <p:cNvSpPr txBox="1"/>
          <p:nvPr/>
        </p:nvSpPr>
        <p:spPr>
          <a:xfrm>
            <a:off x="176064" y="3284984"/>
            <a:ext cx="2342308" cy="369332"/>
          </a:xfrm>
          <a:prstGeom prst="rect">
            <a:avLst/>
          </a:prstGeom>
          <a:solidFill>
            <a:schemeClr val="tx1"/>
          </a:solidFill>
        </p:spPr>
        <p:txBody>
          <a:bodyPr wrap="none" rtlCol="0">
            <a:spAutoFit/>
          </a:bodyPr>
          <a:lstStyle/>
          <a:p>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年度実施予定</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67108" y="838304"/>
            <a:ext cx="2539478" cy="369332"/>
          </a:xfrm>
          <a:prstGeom prst="rect">
            <a:avLst/>
          </a:prstGeom>
          <a:solidFill>
            <a:schemeClr val="tx1"/>
          </a:solidFill>
        </p:spPr>
        <p:txBody>
          <a:bodyPr wrap="none" rtlCol="0">
            <a:spAutoFit/>
          </a:bodyPr>
          <a:lstStyle/>
          <a:p>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年度取組み報告</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395536" y="1238204"/>
            <a:ext cx="5675120" cy="542997"/>
          </a:xfrm>
          <a:prstGeom prst="rect">
            <a:avLst/>
          </a:prstGeom>
          <a:noFill/>
          <a:ln>
            <a:solidFill>
              <a:schemeClr val="tx1"/>
            </a:solidFill>
          </a:ln>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職場環境充実ワークアップ計画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STEP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「魅力発信ポスターセッション」における評価・講評 </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7" name="テキスト ボックス 36"/>
          <p:cNvSpPr txBox="1"/>
          <p:nvPr/>
        </p:nvSpPr>
        <p:spPr>
          <a:xfrm>
            <a:off x="6217498" y="1218772"/>
            <a:ext cx="2738606" cy="327554"/>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日（火）</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399174" y="1781782"/>
            <a:ext cx="7516055" cy="342943"/>
          </a:xfrm>
          <a:prstGeom prst="rect">
            <a:avLst/>
          </a:prstGeom>
          <a:noFill/>
        </p:spPr>
        <p:txBody>
          <a:bodyPr wrap="square" lIns="65306" tIns="32653" rIns="65306" bIns="32653" rtlCol="0">
            <a:spAutoFit/>
          </a:bodyPr>
          <a:lstStyle/>
          <a:p>
            <a:r>
              <a:rPr lang="ja-JP" altLang="en-US" b="1" u="sng" dirty="0">
                <a:latin typeface="Meiryo UI" panose="020B0604030504040204" pitchFamily="50" charset="-128"/>
                <a:ea typeface="Meiryo UI" panose="020B0604030504040204" pitchFamily="50" charset="-128"/>
                <a:cs typeface="Meiryo UI" panose="020B0604030504040204" pitchFamily="50" charset="-128"/>
              </a:rPr>
              <a:t>狙い</a:t>
            </a:r>
            <a:r>
              <a:rPr lang="ja-JP" altLang="en-US" b="1" u="sng" dirty="0" smtClean="0">
                <a:latin typeface="Meiryo UI" panose="020B0604030504040204" pitchFamily="50" charset="-128"/>
                <a:ea typeface="Meiryo UI" panose="020B0604030504040204" pitchFamily="50" charset="-128"/>
                <a:cs typeface="Meiryo UI" panose="020B0604030504040204" pitchFamily="50" charset="-128"/>
              </a:rPr>
              <a:t>：業界の魅力発信力向上を支援</a:t>
            </a:r>
            <a:endParaRPr lang="ja-JP" altLang="en-US"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878856" y="2069814"/>
            <a:ext cx="5493344" cy="712275"/>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●大阪人材確保推進会議が実施する職場環境改善のためのプログラム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（ワークアップ計画）の一環として、プログラム受講企業が作成したポスタ</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ーを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評価し、人材確保のための魅力発信のポイント等をアドバイスした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467544" y="3662121"/>
            <a:ext cx="7516055" cy="342943"/>
          </a:xfrm>
          <a:prstGeom prst="rect">
            <a:avLst/>
          </a:prstGeom>
          <a:noFill/>
        </p:spPr>
        <p:txBody>
          <a:bodyPr wrap="square" lIns="65306" tIns="32653" rIns="65306" bIns="32653" rtlCol="0">
            <a:spAutoFit/>
          </a:bodyPr>
          <a:lstStyle/>
          <a:p>
            <a:r>
              <a:rPr lang="ja-JP" altLang="en-US" b="1" u="sng" dirty="0">
                <a:latin typeface="Meiryo UI" panose="020B0604030504040204" pitchFamily="50" charset="-128"/>
                <a:ea typeface="Meiryo UI" panose="020B0604030504040204" pitchFamily="50" charset="-128"/>
                <a:cs typeface="Meiryo UI" panose="020B0604030504040204" pitchFamily="50" charset="-128"/>
              </a:rPr>
              <a:t>狙い</a:t>
            </a:r>
            <a:r>
              <a:rPr lang="ja-JP" altLang="en-US" b="1" u="sng" dirty="0" smtClean="0">
                <a:latin typeface="Meiryo UI" panose="020B0604030504040204" pitchFamily="50" charset="-128"/>
                <a:ea typeface="Meiryo UI" panose="020B0604030504040204" pitchFamily="50" charset="-128"/>
                <a:cs typeface="Meiryo UI" panose="020B0604030504040204" pitchFamily="50" charset="-128"/>
              </a:rPr>
              <a:t>：人材に関する企業の課題を</a:t>
            </a:r>
            <a:r>
              <a:rPr lang="ja-JP" altLang="en-US" b="1" u="sng" dirty="0">
                <a:latin typeface="Meiryo UI" panose="020B0604030504040204" pitchFamily="50" charset="-128"/>
                <a:ea typeface="Meiryo UI" panose="020B0604030504040204" pitchFamily="50" charset="-128"/>
                <a:cs typeface="Meiryo UI" panose="020B0604030504040204" pitchFamily="50" charset="-128"/>
              </a:rPr>
              <a:t>明確化</a:t>
            </a:r>
            <a:r>
              <a:rPr lang="ja-JP" altLang="en-US" b="1" u="sng" dirty="0" smtClean="0">
                <a:latin typeface="Meiryo UI" panose="020B0604030504040204" pitchFamily="50" charset="-128"/>
                <a:ea typeface="Meiryo UI" panose="020B0604030504040204" pitchFamily="50" charset="-128"/>
                <a:cs typeface="Meiryo UI" panose="020B0604030504040204" pitchFamily="50" charset="-128"/>
              </a:rPr>
              <a:t>する</a:t>
            </a:r>
            <a:endParaRPr lang="ja-JP" altLang="en-US"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482640" y="2134271"/>
            <a:ext cx="369332" cy="574649"/>
          </a:xfrm>
          <a:prstGeom prst="rect">
            <a:avLst/>
          </a:prstGeom>
          <a:noFill/>
          <a:ln>
            <a:solidFill>
              <a:schemeClr val="tx1"/>
            </a:solidFill>
          </a:ln>
        </p:spPr>
        <p:txBody>
          <a:bodyPr vert="eaVert"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786" t="28169" r="19896" b="16396"/>
          <a:stretch/>
        </p:blipFill>
        <p:spPr bwMode="auto">
          <a:xfrm>
            <a:off x="6516216" y="2069814"/>
            <a:ext cx="1999022" cy="108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55" t="15402" r="17928" b="32604"/>
          <a:stretch/>
        </p:blipFill>
        <p:spPr bwMode="auto">
          <a:xfrm>
            <a:off x="6516216" y="1637928"/>
            <a:ext cx="1513182" cy="68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184448" y="1207636"/>
            <a:ext cx="8780040" cy="20050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167108" y="3656234"/>
            <a:ext cx="8780040" cy="293897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8235787" y="6453336"/>
            <a:ext cx="914400" cy="64468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27</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513440" y="2708920"/>
            <a:ext cx="6002776" cy="523220"/>
          </a:xfrm>
          <a:prstGeom prst="rect">
            <a:avLst/>
          </a:prstGeom>
        </p:spPr>
        <p:txBody>
          <a:bodyPr wrap="square">
            <a:spAutoFit/>
          </a:bodyPr>
          <a:lstStyle/>
          <a:p>
            <a:pPr lvl="0"/>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大阪人材確保推進会議主催のセミナー等の会場として、ビジネスプラザ</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おおさかを提供した。</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52615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7911" y="332704"/>
            <a:ext cx="9151911" cy="432000"/>
          </a:xfrm>
          <a:prstGeom prst="rect">
            <a:avLst/>
          </a:prstGeom>
          <a:solidFill>
            <a:schemeClr val="tx1"/>
          </a:solidFill>
        </p:spPr>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製造業・運輸業・建設業 有効求人数及び有効求人倍率の</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推移（大阪府</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251520" y="6202179"/>
            <a:ext cx="8640960" cy="323165"/>
          </a:xfrm>
          <a:prstGeom prst="rect">
            <a:avLst/>
          </a:prstGeom>
          <a:noFill/>
          <a:ln w="28575">
            <a:solidFill>
              <a:schemeClr val="bg1">
                <a:lumMod val="65000"/>
              </a:schemeClr>
            </a:solidFill>
          </a:ln>
        </p:spPr>
        <p:txBody>
          <a:bodyPr wrap="square" rtlCol="0">
            <a:spAutoFit/>
          </a:bodyPr>
          <a:lstStyle/>
          <a:p>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製造・運輸・建設の各業界においても、人材不足感が高まっている</a:t>
            </a:r>
            <a:endParaRPr kumimoji="1" lang="ja-JP" altLang="en-US" sz="15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グラフ 8"/>
          <p:cNvGraphicFramePr>
            <a:graphicFrameLocks/>
          </p:cNvGraphicFramePr>
          <p:nvPr>
            <p:extLst>
              <p:ext uri="{D42A27DB-BD31-4B8C-83A1-F6EECF244321}">
                <p14:modId xmlns:p14="http://schemas.microsoft.com/office/powerpoint/2010/main" val="3024643891"/>
              </p:ext>
            </p:extLst>
          </p:nvPr>
        </p:nvGraphicFramePr>
        <p:xfrm>
          <a:off x="75792" y="404640"/>
          <a:ext cx="8960704" cy="5684540"/>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p:cNvSpPr/>
          <p:nvPr/>
        </p:nvSpPr>
        <p:spPr>
          <a:xfrm>
            <a:off x="8244408" y="6453336"/>
            <a:ext cx="914400" cy="4575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6585248" y="5805264"/>
            <a:ext cx="2451248"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sz="1000" dirty="0" smtClean="0">
                <a:latin typeface="HGSｺﾞｼｯｸE" panose="020B0900000000000000" pitchFamily="50" charset="-128"/>
                <a:ea typeface="HGSｺﾞｼｯｸE" panose="020B0900000000000000" pitchFamily="50" charset="-128"/>
              </a:rPr>
              <a:t>（平成</a:t>
            </a:r>
            <a:r>
              <a:rPr kumimoji="1" lang="en-US" altLang="ja-JP" sz="1000" dirty="0" smtClean="0">
                <a:latin typeface="HGSｺﾞｼｯｸE" panose="020B0900000000000000" pitchFamily="50" charset="-128"/>
                <a:ea typeface="HGSｺﾞｼｯｸE" panose="020B0900000000000000" pitchFamily="50" charset="-128"/>
              </a:rPr>
              <a:t>29</a:t>
            </a:r>
            <a:r>
              <a:rPr kumimoji="1" lang="ja-JP" altLang="en-US" sz="1000" dirty="0" smtClean="0">
                <a:latin typeface="HGSｺﾞｼｯｸE" panose="020B0900000000000000" pitchFamily="50" charset="-128"/>
                <a:ea typeface="HGSｺﾞｼｯｸE" panose="020B0900000000000000" pitchFamily="50" charset="-128"/>
              </a:rPr>
              <a:t>年</a:t>
            </a:r>
            <a:r>
              <a:rPr kumimoji="1" lang="en-US" altLang="ja-JP" sz="1000" dirty="0" smtClean="0">
                <a:latin typeface="HGSｺﾞｼｯｸE" panose="020B0900000000000000" pitchFamily="50" charset="-128"/>
                <a:ea typeface="HGSｺﾞｼｯｸE" panose="020B0900000000000000" pitchFamily="50" charset="-128"/>
              </a:rPr>
              <a:t>2</a:t>
            </a:r>
            <a:r>
              <a:rPr kumimoji="1" lang="ja-JP" altLang="en-US" sz="1000" dirty="0" smtClean="0">
                <a:latin typeface="HGSｺﾞｼｯｸE" panose="020B0900000000000000" pitchFamily="50" charset="-128"/>
                <a:ea typeface="HGSｺﾞｼｯｸE" panose="020B0900000000000000" pitchFamily="50" charset="-128"/>
              </a:rPr>
              <a:t>月と</a:t>
            </a:r>
            <a:r>
              <a:rPr lang="ja-JP" altLang="en-US" sz="1000" dirty="0" smtClean="0">
                <a:latin typeface="HGSｺﾞｼｯｸE" panose="020B0900000000000000" pitchFamily="50" charset="-128"/>
                <a:ea typeface="HGSｺﾞｼｯｸE" panose="020B0900000000000000" pitchFamily="50" charset="-128"/>
              </a:rPr>
              <a:t>平成</a:t>
            </a:r>
            <a:r>
              <a:rPr lang="en-US" altLang="ja-JP" sz="1000" dirty="0" smtClean="0">
                <a:latin typeface="HGSｺﾞｼｯｸE" panose="020B0900000000000000" pitchFamily="50" charset="-128"/>
                <a:ea typeface="HGSｺﾞｼｯｸE" panose="020B0900000000000000" pitchFamily="50" charset="-128"/>
              </a:rPr>
              <a:t>30</a:t>
            </a:r>
            <a:r>
              <a:rPr kumimoji="1" lang="ja-JP" altLang="en-US" sz="1000" dirty="0" smtClean="0">
                <a:latin typeface="HGSｺﾞｼｯｸE" panose="020B0900000000000000" pitchFamily="50" charset="-128"/>
                <a:ea typeface="HGSｺﾞｼｯｸE" panose="020B0900000000000000" pitchFamily="50" charset="-128"/>
              </a:rPr>
              <a:t>年</a:t>
            </a:r>
            <a:r>
              <a:rPr kumimoji="1" lang="en-US" altLang="ja-JP" sz="1000" dirty="0" smtClean="0">
                <a:latin typeface="HGSｺﾞｼｯｸE" panose="020B0900000000000000" pitchFamily="50" charset="-128"/>
                <a:ea typeface="HGSｺﾞｼｯｸE" panose="020B0900000000000000" pitchFamily="50" charset="-128"/>
              </a:rPr>
              <a:t>2</a:t>
            </a:r>
            <a:r>
              <a:rPr kumimoji="1" lang="ja-JP" altLang="en-US" sz="1000" dirty="0" smtClean="0">
                <a:latin typeface="HGSｺﾞｼｯｸE" panose="020B0900000000000000" pitchFamily="50" charset="-128"/>
                <a:ea typeface="HGSｺﾞｼｯｸE" panose="020B0900000000000000" pitchFamily="50" charset="-128"/>
              </a:rPr>
              <a:t>月を比較）</a:t>
            </a:r>
            <a:endParaRPr kumimoji="1" lang="ja-JP" altLang="en-US" sz="1000" dirty="0">
              <a:latin typeface="HGSｺﾞｼｯｸE" panose="020B0900000000000000" pitchFamily="50" charset="-128"/>
              <a:ea typeface="HGSｺﾞｼｯｸE" panose="020B0900000000000000" pitchFamily="50" charset="-128"/>
            </a:endParaRPr>
          </a:p>
        </p:txBody>
      </p:sp>
      <p:cxnSp>
        <p:nvCxnSpPr>
          <p:cNvPr id="6" name="直線コネクタ 5"/>
          <p:cNvCxnSpPr/>
          <p:nvPr/>
        </p:nvCxnSpPr>
        <p:spPr>
          <a:xfrm>
            <a:off x="251520" y="4807554"/>
            <a:ext cx="0" cy="122413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4499992" y="4771550"/>
            <a:ext cx="864096" cy="82809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5868144" y="4807554"/>
            <a:ext cx="796044" cy="75608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7956377" y="4807554"/>
            <a:ext cx="650618" cy="72008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4499992" y="5635646"/>
            <a:ext cx="0" cy="28642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868144" y="5635646"/>
            <a:ext cx="0" cy="32452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7956376" y="5563638"/>
            <a:ext cx="0" cy="39652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481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7911" y="188640"/>
            <a:ext cx="9151911" cy="432000"/>
          </a:xfrm>
          <a:prstGeom prst="rect">
            <a:avLst/>
          </a:prstGeom>
          <a:solidFill>
            <a:schemeClr val="tx1"/>
          </a:solidFill>
        </p:spPr>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製造業　有効求人数及び有効求人倍率の</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推移（大阪府</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51520" y="6021288"/>
            <a:ext cx="8641655" cy="406555"/>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51520" y="5949281"/>
            <a:ext cx="8641655" cy="478562"/>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幅広い職業が含まれ、</a:t>
            </a:r>
            <a:r>
              <a:rPr kumimoji="1" lang="ja-JP" altLang="en-US" sz="1500" dirty="0" smtClean="0">
                <a:latin typeface="Meiryo UI" panose="020B0604030504040204" pitchFamily="50" charset="-128"/>
                <a:ea typeface="Meiryo UI" panose="020B0604030504040204" pitchFamily="50" charset="-128"/>
                <a:cs typeface="Meiryo UI" panose="020B0604030504040204" pitchFamily="50" charset="-128"/>
              </a:rPr>
              <a:t>生産性の</a:t>
            </a:r>
            <a:r>
              <a:rPr kumimoji="1" lang="ja-JP" altLang="en-US" sz="1500" dirty="0">
                <a:latin typeface="Meiryo UI" panose="020B0604030504040204" pitchFamily="50" charset="-128"/>
                <a:ea typeface="Meiryo UI" panose="020B0604030504040204" pitchFamily="50" charset="-128"/>
                <a:cs typeface="Meiryo UI" panose="020B0604030504040204" pitchFamily="50" charset="-128"/>
              </a:rPr>
              <a:t>向上</a:t>
            </a:r>
            <a:r>
              <a:rPr kumimoji="1" lang="ja-JP" altLang="en-US" sz="1500" dirty="0" smtClean="0">
                <a:latin typeface="Meiryo UI" panose="020B0604030504040204" pitchFamily="50" charset="-128"/>
                <a:ea typeface="Meiryo UI" panose="020B0604030504040204" pitchFamily="50" charset="-128"/>
                <a:cs typeface="Meiryo UI" panose="020B0604030504040204" pitchFamily="50" charset="-128"/>
              </a:rPr>
              <a:t>を図りつつ、求職者のスキルや経験に応じたマッチングを進める</a:t>
            </a:r>
            <a:endParaRPr kumimoji="1" lang="ja-JP" altLang="en-US" sz="15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グラフ 7"/>
          <p:cNvGraphicFramePr>
            <a:graphicFrameLocks/>
          </p:cNvGraphicFramePr>
          <p:nvPr>
            <p:extLst>
              <p:ext uri="{D42A27DB-BD31-4B8C-83A1-F6EECF244321}">
                <p14:modId xmlns:p14="http://schemas.microsoft.com/office/powerpoint/2010/main" val="2142250475"/>
              </p:ext>
            </p:extLst>
          </p:nvPr>
        </p:nvGraphicFramePr>
        <p:xfrm>
          <a:off x="0" y="692150"/>
          <a:ext cx="9144000" cy="5113114"/>
        </p:xfrm>
        <a:graphic>
          <a:graphicData uri="http://schemas.openxmlformats.org/drawingml/2006/chart">
            <c:chart xmlns:c="http://schemas.openxmlformats.org/drawingml/2006/chart" xmlns:r="http://schemas.openxmlformats.org/officeDocument/2006/relationships" r:id="rId2"/>
          </a:graphicData>
        </a:graphic>
      </p:graphicFrame>
      <p:sp>
        <p:nvSpPr>
          <p:cNvPr id="7" name="正方形/長方形 6"/>
          <p:cNvSpPr/>
          <p:nvPr/>
        </p:nvSpPr>
        <p:spPr>
          <a:xfrm>
            <a:off x="8244408" y="6427842"/>
            <a:ext cx="914400" cy="4575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dirty="0">
                <a:latin typeface="メイリオ" panose="020B0604030504040204" pitchFamily="50" charset="-128"/>
                <a:ea typeface="メイリオ" panose="020B0604030504040204" pitchFamily="50" charset="-128"/>
                <a:cs typeface="メイリオ" panose="020B0604030504040204" pitchFamily="50" charset="-128"/>
              </a:rPr>
              <a:t>3</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6660232" y="5157192"/>
            <a:ext cx="2451248"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sz="900" dirty="0" smtClean="0">
                <a:latin typeface="HGSｺﾞｼｯｸE" panose="020B0900000000000000" pitchFamily="50" charset="-128"/>
                <a:ea typeface="HGSｺﾞｼｯｸE" panose="020B0900000000000000" pitchFamily="50" charset="-128"/>
              </a:rPr>
              <a:t>（平成</a:t>
            </a:r>
            <a:r>
              <a:rPr kumimoji="1" lang="en-US" altLang="ja-JP" sz="900" dirty="0" smtClean="0">
                <a:latin typeface="HGSｺﾞｼｯｸE" panose="020B0900000000000000" pitchFamily="50" charset="-128"/>
                <a:ea typeface="HGSｺﾞｼｯｸE" panose="020B0900000000000000" pitchFamily="50" charset="-128"/>
              </a:rPr>
              <a:t>29</a:t>
            </a:r>
            <a:r>
              <a:rPr kumimoji="1" lang="ja-JP" altLang="en-US" sz="900" dirty="0" smtClean="0">
                <a:latin typeface="HGSｺﾞｼｯｸE" panose="020B0900000000000000" pitchFamily="50" charset="-128"/>
                <a:ea typeface="HGSｺﾞｼｯｸE" panose="020B0900000000000000" pitchFamily="50" charset="-128"/>
              </a:rPr>
              <a:t>年</a:t>
            </a:r>
            <a:r>
              <a:rPr kumimoji="1" lang="en-US" altLang="ja-JP" sz="900" dirty="0" smtClean="0">
                <a:latin typeface="HGSｺﾞｼｯｸE" panose="020B0900000000000000" pitchFamily="50" charset="-128"/>
                <a:ea typeface="HGSｺﾞｼｯｸE" panose="020B0900000000000000" pitchFamily="50" charset="-128"/>
              </a:rPr>
              <a:t>2</a:t>
            </a:r>
            <a:r>
              <a:rPr kumimoji="1" lang="ja-JP" altLang="en-US" sz="900" dirty="0" smtClean="0">
                <a:latin typeface="HGSｺﾞｼｯｸE" panose="020B0900000000000000" pitchFamily="50" charset="-128"/>
                <a:ea typeface="HGSｺﾞｼｯｸE" panose="020B0900000000000000" pitchFamily="50" charset="-128"/>
              </a:rPr>
              <a:t>月と</a:t>
            </a:r>
            <a:r>
              <a:rPr lang="ja-JP" altLang="en-US" sz="900" dirty="0" smtClean="0">
                <a:latin typeface="HGSｺﾞｼｯｸE" panose="020B0900000000000000" pitchFamily="50" charset="-128"/>
                <a:ea typeface="HGSｺﾞｼｯｸE" panose="020B0900000000000000" pitchFamily="50" charset="-128"/>
              </a:rPr>
              <a:t>平成</a:t>
            </a:r>
            <a:r>
              <a:rPr lang="en-US" altLang="ja-JP" sz="900" dirty="0" smtClean="0">
                <a:latin typeface="HGSｺﾞｼｯｸE" panose="020B0900000000000000" pitchFamily="50" charset="-128"/>
                <a:ea typeface="HGSｺﾞｼｯｸE" panose="020B0900000000000000" pitchFamily="50" charset="-128"/>
              </a:rPr>
              <a:t>30</a:t>
            </a:r>
            <a:r>
              <a:rPr kumimoji="1" lang="ja-JP" altLang="en-US" sz="900" dirty="0" smtClean="0">
                <a:latin typeface="HGSｺﾞｼｯｸE" panose="020B0900000000000000" pitchFamily="50" charset="-128"/>
                <a:ea typeface="HGSｺﾞｼｯｸE" panose="020B0900000000000000" pitchFamily="50" charset="-128"/>
              </a:rPr>
              <a:t>年</a:t>
            </a:r>
            <a:r>
              <a:rPr kumimoji="1" lang="en-US" altLang="ja-JP" sz="900" dirty="0" smtClean="0">
                <a:latin typeface="HGSｺﾞｼｯｸE" panose="020B0900000000000000" pitchFamily="50" charset="-128"/>
                <a:ea typeface="HGSｺﾞｼｯｸE" panose="020B0900000000000000" pitchFamily="50" charset="-128"/>
              </a:rPr>
              <a:t>2</a:t>
            </a:r>
            <a:r>
              <a:rPr kumimoji="1" lang="ja-JP" altLang="en-US" sz="900" dirty="0" smtClean="0">
                <a:latin typeface="HGSｺﾞｼｯｸE" panose="020B0900000000000000" pitchFamily="50" charset="-128"/>
                <a:ea typeface="HGSｺﾞｼｯｸE" panose="020B0900000000000000" pitchFamily="50" charset="-128"/>
              </a:rPr>
              <a:t>月を比較）</a:t>
            </a:r>
            <a:endParaRPr kumimoji="1" lang="ja-JP" altLang="en-US" sz="900" dirty="0">
              <a:latin typeface="HGSｺﾞｼｯｸE" panose="020B0900000000000000" pitchFamily="50" charset="-128"/>
              <a:ea typeface="HGSｺﾞｼｯｸE" panose="020B0900000000000000" pitchFamily="50" charset="-128"/>
            </a:endParaRPr>
          </a:p>
        </p:txBody>
      </p:sp>
      <p:sp>
        <p:nvSpPr>
          <p:cNvPr id="11" name="正方形/長方形 10"/>
          <p:cNvSpPr/>
          <p:nvPr/>
        </p:nvSpPr>
        <p:spPr>
          <a:xfrm>
            <a:off x="611560" y="5668900"/>
            <a:ext cx="684076" cy="216024"/>
          </a:xfrm>
          <a:prstGeom prst="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事務的</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職業</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475656" y="5668900"/>
            <a:ext cx="4968552" cy="216024"/>
          </a:xfrm>
          <a:prstGeom prst="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生産工程の</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職業</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6516216" y="5668900"/>
            <a:ext cx="792088" cy="216024"/>
          </a:xfrm>
          <a:prstGeom prst="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運搬・清掃等の職業</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05096" y="5668900"/>
            <a:ext cx="288032" cy="216024"/>
          </a:xfrm>
          <a:prstGeom prst="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74552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p:cNvGraphicFramePr>
            <a:graphicFrameLocks/>
          </p:cNvGraphicFramePr>
          <p:nvPr>
            <p:extLst>
              <p:ext uri="{D42A27DB-BD31-4B8C-83A1-F6EECF244321}">
                <p14:modId xmlns:p14="http://schemas.microsoft.com/office/powerpoint/2010/main" val="1913351616"/>
              </p:ext>
            </p:extLst>
          </p:nvPr>
        </p:nvGraphicFramePr>
        <p:xfrm>
          <a:off x="130324" y="836166"/>
          <a:ext cx="8597688"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1"/>
          <p:cNvSpPr txBox="1">
            <a:spLocks/>
          </p:cNvSpPr>
          <p:nvPr/>
        </p:nvSpPr>
        <p:spPr>
          <a:xfrm>
            <a:off x="-7911" y="188640"/>
            <a:ext cx="9151911" cy="432000"/>
          </a:xfrm>
          <a:prstGeom prst="rect">
            <a:avLst/>
          </a:prstGeom>
          <a:solidFill>
            <a:schemeClr val="tx1"/>
          </a:solidFill>
        </p:spPr>
        <p:txBody>
          <a:bodyPr vert="horz" lIns="128016" tIns="64008" rIns="128016" bIns="64008"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運輸業　有効求人数及び有効求人倍率の</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推移（大阪府</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323528" y="5949280"/>
            <a:ext cx="8569647" cy="55399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23528" y="5919129"/>
            <a:ext cx="8604956" cy="553998"/>
          </a:xfrm>
          <a:prstGeom prst="rect">
            <a:avLst/>
          </a:prstGeom>
          <a:noFill/>
        </p:spPr>
        <p:txBody>
          <a:bodyPr wrap="square" rtlCol="0">
            <a:spAutoFit/>
          </a:bodyPr>
          <a:lstStyle/>
          <a:p>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「自動車運転の職業」と「運搬の職業」が、</a:t>
            </a:r>
            <a:r>
              <a:rPr lang="en-US" altLang="ja-JP" sz="15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業界の他の職業と比べても突出して多い</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500" dirty="0">
                <a:latin typeface="Meiryo UI" panose="020B0604030504040204" pitchFamily="50" charset="-128"/>
                <a:ea typeface="Meiryo UI" panose="020B0604030504040204" pitchFamily="50" charset="-128"/>
                <a:cs typeface="Meiryo UI" panose="020B0604030504040204" pitchFamily="50" charset="-128"/>
              </a:rPr>
              <a:t>ル</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ート</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配送</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や引越作業等、女性を含め、多様な人材の活躍を推進する</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971600" y="5373216"/>
            <a:ext cx="1080120" cy="216024"/>
          </a:xfrm>
          <a:prstGeom prst="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事務的職業</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2699792" y="5373216"/>
            <a:ext cx="2376264" cy="216024"/>
          </a:xfrm>
          <a:prstGeom prst="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輸送・機械運転の職業</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5564460" y="5373216"/>
            <a:ext cx="1239788" cy="216024"/>
          </a:xfrm>
          <a:prstGeom prst="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運搬・清掃等の職業</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線吹き出し 2 (枠付き) 5"/>
          <p:cNvSpPr/>
          <p:nvPr/>
        </p:nvSpPr>
        <p:spPr>
          <a:xfrm>
            <a:off x="3923928" y="764704"/>
            <a:ext cx="1640532" cy="648072"/>
          </a:xfrm>
          <a:prstGeom prst="borderCallout2">
            <a:avLst>
              <a:gd name="adj1" fmla="val 18750"/>
              <a:gd name="adj2" fmla="val -8333"/>
              <a:gd name="adj3" fmla="val 18750"/>
              <a:gd name="adj4" fmla="val -16667"/>
              <a:gd name="adj5" fmla="val 116165"/>
              <a:gd name="adj6" fmla="val -3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t>貨物自動車やバス運転手等含まれる</a:t>
            </a:r>
            <a:endParaRPr kumimoji="1" lang="ja-JP" altLang="en-US" sz="1400" dirty="0"/>
          </a:p>
        </p:txBody>
      </p:sp>
      <p:sp>
        <p:nvSpPr>
          <p:cNvPr id="15" name="線吹き出し 2 (枠付き) 14"/>
          <p:cNvSpPr/>
          <p:nvPr/>
        </p:nvSpPr>
        <p:spPr>
          <a:xfrm>
            <a:off x="7236296" y="3715575"/>
            <a:ext cx="1800200" cy="864096"/>
          </a:xfrm>
          <a:prstGeom prst="borderCallout2">
            <a:avLst>
              <a:gd name="adj1" fmla="val 18750"/>
              <a:gd name="adj2" fmla="val -8333"/>
              <a:gd name="adj3" fmla="val 18750"/>
              <a:gd name="adj4" fmla="val -16667"/>
              <a:gd name="adj5" fmla="val 39662"/>
              <a:gd name="adj6" fmla="val -46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t>宅配便配達員、商品配達員（ルート配送）、引越作業員等</a:t>
            </a:r>
            <a:endParaRPr lang="en-US" altLang="ja-JP" sz="1400" dirty="0" smtClean="0"/>
          </a:p>
          <a:p>
            <a:r>
              <a:rPr lang="ja-JP" altLang="en-US" sz="1400" dirty="0" smtClean="0"/>
              <a:t>含まれる</a:t>
            </a:r>
            <a:endParaRPr kumimoji="1" lang="ja-JP" altLang="en-US" sz="1400" dirty="0"/>
          </a:p>
        </p:txBody>
      </p:sp>
      <p:sp>
        <p:nvSpPr>
          <p:cNvPr id="14" name="正方形/長方形 13"/>
          <p:cNvSpPr/>
          <p:nvPr/>
        </p:nvSpPr>
        <p:spPr>
          <a:xfrm>
            <a:off x="8244408" y="6427842"/>
            <a:ext cx="914400" cy="4575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4</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729264" y="5517232"/>
            <a:ext cx="2451248"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sz="1000" dirty="0" smtClean="0">
                <a:latin typeface="HGSｺﾞｼｯｸE" panose="020B0900000000000000" pitchFamily="50" charset="-128"/>
                <a:ea typeface="HGSｺﾞｼｯｸE" panose="020B0900000000000000" pitchFamily="50" charset="-128"/>
              </a:rPr>
              <a:t>（平成</a:t>
            </a:r>
            <a:r>
              <a:rPr kumimoji="1" lang="en-US" altLang="ja-JP" sz="1000" dirty="0" smtClean="0">
                <a:latin typeface="HGSｺﾞｼｯｸE" panose="020B0900000000000000" pitchFamily="50" charset="-128"/>
                <a:ea typeface="HGSｺﾞｼｯｸE" panose="020B0900000000000000" pitchFamily="50" charset="-128"/>
              </a:rPr>
              <a:t>29</a:t>
            </a:r>
            <a:r>
              <a:rPr kumimoji="1" lang="ja-JP" altLang="en-US" sz="1000" dirty="0" smtClean="0">
                <a:latin typeface="HGSｺﾞｼｯｸE" panose="020B0900000000000000" pitchFamily="50" charset="-128"/>
                <a:ea typeface="HGSｺﾞｼｯｸE" panose="020B0900000000000000" pitchFamily="50" charset="-128"/>
              </a:rPr>
              <a:t>年</a:t>
            </a:r>
            <a:r>
              <a:rPr kumimoji="1" lang="en-US" altLang="ja-JP" sz="1000" dirty="0" smtClean="0">
                <a:latin typeface="HGSｺﾞｼｯｸE" panose="020B0900000000000000" pitchFamily="50" charset="-128"/>
                <a:ea typeface="HGSｺﾞｼｯｸE" panose="020B0900000000000000" pitchFamily="50" charset="-128"/>
              </a:rPr>
              <a:t>2</a:t>
            </a:r>
            <a:r>
              <a:rPr kumimoji="1" lang="ja-JP" altLang="en-US" sz="1000" dirty="0" smtClean="0">
                <a:latin typeface="HGSｺﾞｼｯｸE" panose="020B0900000000000000" pitchFamily="50" charset="-128"/>
                <a:ea typeface="HGSｺﾞｼｯｸE" panose="020B0900000000000000" pitchFamily="50" charset="-128"/>
              </a:rPr>
              <a:t>月と</a:t>
            </a:r>
            <a:r>
              <a:rPr lang="ja-JP" altLang="en-US" sz="1000" dirty="0" smtClean="0">
                <a:latin typeface="HGSｺﾞｼｯｸE" panose="020B0900000000000000" pitchFamily="50" charset="-128"/>
                <a:ea typeface="HGSｺﾞｼｯｸE" panose="020B0900000000000000" pitchFamily="50" charset="-128"/>
              </a:rPr>
              <a:t>平成</a:t>
            </a:r>
            <a:r>
              <a:rPr lang="en-US" altLang="ja-JP" sz="1000" dirty="0" smtClean="0">
                <a:latin typeface="HGSｺﾞｼｯｸE" panose="020B0900000000000000" pitchFamily="50" charset="-128"/>
                <a:ea typeface="HGSｺﾞｼｯｸE" panose="020B0900000000000000" pitchFamily="50" charset="-128"/>
              </a:rPr>
              <a:t>30</a:t>
            </a:r>
            <a:r>
              <a:rPr kumimoji="1" lang="ja-JP" altLang="en-US" sz="1000" dirty="0" smtClean="0">
                <a:latin typeface="HGSｺﾞｼｯｸE" panose="020B0900000000000000" pitchFamily="50" charset="-128"/>
                <a:ea typeface="HGSｺﾞｼｯｸE" panose="020B0900000000000000" pitchFamily="50" charset="-128"/>
              </a:rPr>
              <a:t>年</a:t>
            </a:r>
            <a:r>
              <a:rPr kumimoji="1" lang="en-US" altLang="ja-JP" sz="1000" dirty="0" smtClean="0">
                <a:latin typeface="HGSｺﾞｼｯｸE" panose="020B0900000000000000" pitchFamily="50" charset="-128"/>
                <a:ea typeface="HGSｺﾞｼｯｸE" panose="020B0900000000000000" pitchFamily="50" charset="-128"/>
              </a:rPr>
              <a:t>2</a:t>
            </a:r>
            <a:r>
              <a:rPr kumimoji="1" lang="ja-JP" altLang="en-US" sz="1000" dirty="0" smtClean="0">
                <a:latin typeface="HGSｺﾞｼｯｸE" panose="020B0900000000000000" pitchFamily="50" charset="-128"/>
                <a:ea typeface="HGSｺﾞｼｯｸE" panose="020B0900000000000000" pitchFamily="50" charset="-128"/>
              </a:rPr>
              <a:t>月を比較）</a:t>
            </a:r>
            <a:endParaRPr kumimoji="1" lang="ja-JP" altLang="en-US" sz="10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15371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1" y="188640"/>
            <a:ext cx="9180512" cy="432000"/>
          </a:xfrm>
          <a:prstGeom prst="rect">
            <a:avLst/>
          </a:prstGeom>
          <a:solidFill>
            <a:schemeClr val="tx1"/>
          </a:solidFill>
        </p:spPr>
        <p:txBody>
          <a:bodyPr vert="horz" lIns="128016" tIns="64008" rIns="128016" bIns="64008"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建設業　有効求人数及び有効求人倍率の</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推移（大阪府</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11560" y="5877272"/>
            <a:ext cx="8712968" cy="61270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78160" y="5877272"/>
            <a:ext cx="8712968" cy="553998"/>
          </a:xfrm>
          <a:prstGeom prst="rect">
            <a:avLst/>
          </a:prstGeom>
          <a:noFill/>
        </p:spPr>
        <p:txBody>
          <a:bodyPr wrap="square" rtlCol="0">
            <a:spAutoFit/>
          </a:bodyPr>
          <a:lstStyle/>
          <a:p>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製造業・運輸業界とくらべて、有効求人倍率が高く、特に人材不足感が顕著</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500" dirty="0">
                <a:latin typeface="Meiryo UI" panose="020B0604030504040204" pitchFamily="50" charset="-128"/>
                <a:ea typeface="Meiryo UI" panose="020B0604030504040204" pitchFamily="50" charset="-128"/>
                <a:cs typeface="Meiryo UI" panose="020B0604030504040204" pitchFamily="50" charset="-128"/>
              </a:rPr>
              <a:t>技能</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を修得しやすい環境整備と併せたマッチングをすすめる</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835696" y="5354141"/>
            <a:ext cx="864096" cy="235099"/>
          </a:xfrm>
          <a:prstGeom prst="rect">
            <a:avLst/>
          </a:prstGeom>
          <a:solidFill>
            <a:schemeClr val="tx2">
              <a:lumMod val="20000"/>
              <a:lumOff val="80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I:</a:t>
            </a:r>
            <a:r>
              <a:rPr kumimoji="1" lang="ja-JP" altLang="en-US" sz="7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輸送・機械運転の職業</a:t>
            </a:r>
            <a:endParaRPr kumimoji="1" lang="ja-JP" altLang="en-US"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55576" y="5354141"/>
            <a:ext cx="864096" cy="235099"/>
          </a:xfrm>
          <a:prstGeom prst="rect">
            <a:avLst/>
          </a:prstGeom>
          <a:solidFill>
            <a:schemeClr val="tx2">
              <a:lumMod val="20000"/>
              <a:lumOff val="80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7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専門的</a:t>
            </a:r>
            <a:r>
              <a:rPr lang="ja-JP" altLang="en-US"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・技術的職業</a:t>
            </a:r>
            <a:endParaRPr kumimoji="1" lang="ja-JP" altLang="en-US"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2915816" y="5354141"/>
            <a:ext cx="4176464" cy="235099"/>
          </a:xfrm>
          <a:prstGeom prst="rect">
            <a:avLst/>
          </a:prstGeom>
          <a:solidFill>
            <a:schemeClr val="tx2">
              <a:lumMod val="20000"/>
              <a:lumOff val="80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J</a:t>
            </a:r>
            <a:r>
              <a:rPr lang="ja-JP" altLang="en-US" sz="7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：建設</a:t>
            </a:r>
            <a:r>
              <a:rPr lang="ja-JP" altLang="en-US"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・採掘の職業</a:t>
            </a:r>
            <a:endParaRPr kumimoji="1" lang="ja-JP" altLang="en-US"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1629517664"/>
              </p:ext>
            </p:extLst>
          </p:nvPr>
        </p:nvGraphicFramePr>
        <p:xfrm>
          <a:off x="40918" y="645070"/>
          <a:ext cx="9089572" cy="5448226"/>
        </p:xfrm>
        <a:graphic>
          <a:graphicData uri="http://schemas.openxmlformats.org/drawingml/2006/chart">
            <c:chart xmlns:c="http://schemas.openxmlformats.org/drawingml/2006/chart" xmlns:r="http://schemas.openxmlformats.org/officeDocument/2006/relationships" r:id="rId2"/>
          </a:graphicData>
        </a:graphic>
      </p:graphicFrame>
      <p:sp>
        <p:nvSpPr>
          <p:cNvPr id="13" name="正方形/長方形 12"/>
          <p:cNvSpPr/>
          <p:nvPr/>
        </p:nvSpPr>
        <p:spPr>
          <a:xfrm>
            <a:off x="8266112" y="6427842"/>
            <a:ext cx="914400" cy="4575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6729264" y="5445224"/>
            <a:ext cx="2451248"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sz="1000" dirty="0" smtClean="0">
                <a:latin typeface="HGSｺﾞｼｯｸE" panose="020B0900000000000000" pitchFamily="50" charset="-128"/>
                <a:ea typeface="HGSｺﾞｼｯｸE" panose="020B0900000000000000" pitchFamily="50" charset="-128"/>
              </a:rPr>
              <a:t>（平成</a:t>
            </a:r>
            <a:r>
              <a:rPr kumimoji="1" lang="en-US" altLang="ja-JP" sz="1000" dirty="0" smtClean="0">
                <a:latin typeface="HGSｺﾞｼｯｸE" panose="020B0900000000000000" pitchFamily="50" charset="-128"/>
                <a:ea typeface="HGSｺﾞｼｯｸE" panose="020B0900000000000000" pitchFamily="50" charset="-128"/>
              </a:rPr>
              <a:t>29</a:t>
            </a:r>
            <a:r>
              <a:rPr kumimoji="1" lang="ja-JP" altLang="en-US" sz="1000" dirty="0" smtClean="0">
                <a:latin typeface="HGSｺﾞｼｯｸE" panose="020B0900000000000000" pitchFamily="50" charset="-128"/>
                <a:ea typeface="HGSｺﾞｼｯｸE" panose="020B0900000000000000" pitchFamily="50" charset="-128"/>
              </a:rPr>
              <a:t>年</a:t>
            </a:r>
            <a:r>
              <a:rPr kumimoji="1" lang="en-US" altLang="ja-JP" sz="1000" dirty="0" smtClean="0">
                <a:latin typeface="HGSｺﾞｼｯｸE" panose="020B0900000000000000" pitchFamily="50" charset="-128"/>
                <a:ea typeface="HGSｺﾞｼｯｸE" panose="020B0900000000000000" pitchFamily="50" charset="-128"/>
              </a:rPr>
              <a:t>2</a:t>
            </a:r>
            <a:r>
              <a:rPr kumimoji="1" lang="ja-JP" altLang="en-US" sz="1000" dirty="0" smtClean="0">
                <a:latin typeface="HGSｺﾞｼｯｸE" panose="020B0900000000000000" pitchFamily="50" charset="-128"/>
                <a:ea typeface="HGSｺﾞｼｯｸE" panose="020B0900000000000000" pitchFamily="50" charset="-128"/>
              </a:rPr>
              <a:t>月と</a:t>
            </a:r>
            <a:r>
              <a:rPr lang="ja-JP" altLang="en-US" sz="1000" dirty="0" smtClean="0">
                <a:latin typeface="HGSｺﾞｼｯｸE" panose="020B0900000000000000" pitchFamily="50" charset="-128"/>
                <a:ea typeface="HGSｺﾞｼｯｸE" panose="020B0900000000000000" pitchFamily="50" charset="-128"/>
              </a:rPr>
              <a:t>平成</a:t>
            </a:r>
            <a:r>
              <a:rPr lang="en-US" altLang="ja-JP" sz="1000" dirty="0" smtClean="0">
                <a:latin typeface="HGSｺﾞｼｯｸE" panose="020B0900000000000000" pitchFamily="50" charset="-128"/>
                <a:ea typeface="HGSｺﾞｼｯｸE" panose="020B0900000000000000" pitchFamily="50" charset="-128"/>
              </a:rPr>
              <a:t>30</a:t>
            </a:r>
            <a:r>
              <a:rPr kumimoji="1" lang="ja-JP" altLang="en-US" sz="1000" dirty="0" smtClean="0">
                <a:latin typeface="HGSｺﾞｼｯｸE" panose="020B0900000000000000" pitchFamily="50" charset="-128"/>
                <a:ea typeface="HGSｺﾞｼｯｸE" panose="020B0900000000000000" pitchFamily="50" charset="-128"/>
              </a:rPr>
              <a:t>年</a:t>
            </a:r>
            <a:r>
              <a:rPr kumimoji="1" lang="en-US" altLang="ja-JP" sz="1000" dirty="0" smtClean="0">
                <a:latin typeface="HGSｺﾞｼｯｸE" panose="020B0900000000000000" pitchFamily="50" charset="-128"/>
                <a:ea typeface="HGSｺﾞｼｯｸE" panose="020B0900000000000000" pitchFamily="50" charset="-128"/>
              </a:rPr>
              <a:t>2</a:t>
            </a:r>
            <a:r>
              <a:rPr kumimoji="1" lang="ja-JP" altLang="en-US" sz="1000" dirty="0" smtClean="0">
                <a:latin typeface="HGSｺﾞｼｯｸE" panose="020B0900000000000000" pitchFamily="50" charset="-128"/>
                <a:ea typeface="HGSｺﾞｼｯｸE" panose="020B0900000000000000" pitchFamily="50" charset="-128"/>
              </a:rPr>
              <a:t>月を比較）</a:t>
            </a:r>
            <a:endParaRPr kumimoji="1" lang="ja-JP" altLang="en-US" sz="10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731011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528445419"/>
              </p:ext>
            </p:extLst>
          </p:nvPr>
        </p:nvGraphicFramePr>
        <p:xfrm>
          <a:off x="225083" y="1067261"/>
          <a:ext cx="8667397" cy="5056050"/>
        </p:xfrm>
        <a:graphic>
          <a:graphicData uri="http://schemas.openxmlformats.org/drawingml/2006/table">
            <a:tbl>
              <a:tblPr/>
              <a:tblGrid>
                <a:gridCol w="3110189"/>
                <a:gridCol w="5557208"/>
              </a:tblGrid>
              <a:tr h="894446">
                <a:tc>
                  <a:txBody>
                    <a:bodyPr/>
                    <a:lstStyle/>
                    <a:p>
                      <a:endParaRPr kumimoji="1" lang="ja-JP" altLang="en-US" b="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kumimoji="1" lang="ja-JP" altLang="en-US" sz="2400" b="0" dirty="0" smtClean="0">
                          <a:latin typeface="メイリオ" panose="020B0604030504040204" pitchFamily="50" charset="-128"/>
                          <a:ea typeface="メイリオ" panose="020B0604030504040204" pitchFamily="50" charset="-128"/>
                          <a:cs typeface="メイリオ" panose="020B0604030504040204" pitchFamily="50" charset="-128"/>
                        </a:rPr>
                        <a:t>事業数</a:t>
                      </a:r>
                      <a:endParaRPr kumimoji="1" lang="ja-JP" altLang="en-US" sz="2400" b="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5685">
                <a:tc>
                  <a:txBody>
                    <a:bodyPr/>
                    <a:lstStyle/>
                    <a:p>
                      <a:pPr algn="ct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全分野</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62</a:t>
                      </a:r>
                      <a:endParaRPr kumimoji="1" lang="ja-JP" altLang="en-US"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4096">
                <a:tc>
                  <a:txBody>
                    <a:bodyPr/>
                    <a:lstStyle/>
                    <a:p>
                      <a:pPr algn="ct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製造</a:t>
                      </a:r>
                      <a:endParaRPr kumimoji="1" lang="en-US" altLang="ja-JP" sz="2400" b="1"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4096">
                <a:tc>
                  <a:txBody>
                    <a:bodyPr/>
                    <a:lstStyle/>
                    <a:p>
                      <a:pPr algn="ct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運輸</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a:t>
                      </a:r>
                    </a:p>
                    <a:p>
                      <a:pPr algn="ctr"/>
                      <a:r>
                        <a:rPr kumimoji="1" lang="ja-JP" altLang="en-US"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（再掲</a:t>
                      </a:r>
                      <a:r>
                        <a:rPr kumimoji="1" lang="en-US" altLang="ja-JP"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kumimoji="1" lang="ja-JP" altLang="en-US"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4096">
                <a:tc>
                  <a:txBody>
                    <a:bodyPr/>
                    <a:lstStyle/>
                    <a:p>
                      <a:pPr algn="ct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建設</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24</a:t>
                      </a:r>
                    </a:p>
                    <a:p>
                      <a:pPr algn="ctr"/>
                      <a:r>
                        <a:rPr kumimoji="1" lang="ja-JP" altLang="en-US"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（再掲</a:t>
                      </a:r>
                      <a:r>
                        <a:rPr kumimoji="1" lang="en-US" altLang="ja-JP"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kumimoji="1" lang="en-US" altLang="ja-JP"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3631">
                <a:tc>
                  <a:txBody>
                    <a:bodyPr/>
                    <a:lstStyle/>
                    <a:p>
                      <a:pPr algn="ct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122</a:t>
                      </a:r>
                      <a:r>
                        <a:rPr kumimoji="1" lang="ja-JP" altLang="en-US" sz="2000" b="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a:t>
                      </a:r>
                      <a:endParaRPr kumimoji="1" lang="en-US" altLang="ja-JP"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（再掲</a:t>
                      </a:r>
                      <a:r>
                        <a:rPr kumimoji="1" lang="ja-JP" altLang="en-US" sz="2000" b="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000" b="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2000" b="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件除く）</a:t>
                      </a:r>
                      <a:endParaRPr kumimoji="1" lang="ja-JP" altLang="en-US"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正方形/長方形 1"/>
          <p:cNvSpPr/>
          <p:nvPr/>
        </p:nvSpPr>
        <p:spPr>
          <a:xfrm>
            <a:off x="7797552" y="6298456"/>
            <a:ext cx="1346448" cy="57606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dirty="0">
                <a:latin typeface="メイリオ" panose="020B0604030504040204" pitchFamily="50" charset="-128"/>
                <a:ea typeface="メイリオ" panose="020B0604030504040204" pitchFamily="50" charset="-128"/>
                <a:cs typeface="メイリオ" panose="020B0604030504040204" pitchFamily="50" charset="-128"/>
              </a:rPr>
              <a:t>6</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タイトル 1"/>
          <p:cNvSpPr txBox="1">
            <a:spLocks/>
          </p:cNvSpPr>
          <p:nvPr/>
        </p:nvSpPr>
        <p:spPr>
          <a:xfrm>
            <a:off x="1" y="332704"/>
            <a:ext cx="9180512" cy="432000"/>
          </a:xfrm>
          <a:prstGeom prst="rect">
            <a:avLst/>
          </a:prstGeom>
          <a:solidFill>
            <a:schemeClr val="tx1"/>
          </a:solidFill>
        </p:spPr>
        <p:txBody>
          <a:bodyPr vert="horz" lIns="128016" tIns="64008" rIns="128016" bIns="64008" rtlCol="0" anchor="ctr">
            <a:normAutofit fontScale="85000"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大阪人材確保推進会議の取組み（詳細は資料</a:t>
            </a:r>
            <a:r>
              <a:rPr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ページ</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以降）</a:t>
            </a:r>
            <a:endPar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90712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4019091988"/>
              </p:ext>
            </p:extLst>
          </p:nvPr>
        </p:nvGraphicFramePr>
        <p:xfrm>
          <a:off x="179512" y="1075924"/>
          <a:ext cx="8826015" cy="4729340"/>
        </p:xfrm>
        <a:graphic>
          <a:graphicData uri="http://schemas.openxmlformats.org/drawingml/2006/table">
            <a:tbl>
              <a:tblPr firstRow="1" bandRow="1">
                <a:tableStyleId>{7DF18680-E054-41AD-8BC1-D1AEF772440D}</a:tableStyleId>
              </a:tblPr>
              <a:tblGrid>
                <a:gridCol w="1765203"/>
                <a:gridCol w="1765203"/>
                <a:gridCol w="1765203"/>
                <a:gridCol w="1765203"/>
                <a:gridCol w="1765203"/>
              </a:tblGrid>
              <a:tr h="441491">
                <a:tc rowSpan="2">
                  <a:txBody>
                    <a:bodyP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441491">
                <a:tc vMerge="1">
                  <a:txBody>
                    <a:bodyPr/>
                    <a:lstStyle/>
                    <a:p>
                      <a:endParaRPr kumimoji="1" lang="ja-JP" altLang="en-US"/>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txBody>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製造</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建設</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運輸</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r>
              <a:tr h="1003256">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女性・若者</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若者は</a:t>
                      </a: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34</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歳以下</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３７４</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（８６）</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２６２</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（５７）</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７３</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（１７）</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３９</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（１２）</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6104">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大学生</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新卒含む</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８９</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（１０）</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５５</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（６）</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１８</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１６</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6104">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高校生</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１７</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（６）</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１２</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（０）</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４</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70894">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４８０</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（１０２）</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３２９</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（６７）</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９２</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（１８）</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５９</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mtClean="0">
                          <a:latin typeface="メイリオ" panose="020B0604030504040204" pitchFamily="50" charset="-128"/>
                          <a:ea typeface="メイリオ" panose="020B0604030504040204" pitchFamily="50" charset="-128"/>
                          <a:cs typeface="メイリオ" panose="020B0604030504040204" pitchFamily="50" charset="-128"/>
                        </a:rPr>
                        <a:t>（１７）</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テキスト ボックス 4"/>
          <p:cNvSpPr txBox="1"/>
          <p:nvPr/>
        </p:nvSpPr>
        <p:spPr>
          <a:xfrm>
            <a:off x="6516216" y="5877273"/>
            <a:ext cx="262778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）内は女性の就職者数</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179512" y="5877272"/>
            <a:ext cx="6912768" cy="461665"/>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ＫＰＩ</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190</a:t>
            </a:r>
            <a:r>
              <a:rPr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人</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p:cNvSpPr txBox="1"/>
          <p:nvPr/>
        </p:nvSpPr>
        <p:spPr>
          <a:xfrm>
            <a:off x="8676456" y="6381328"/>
            <a:ext cx="36004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7</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9468544" y="105310"/>
            <a:ext cx="900000" cy="324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smtClean="0"/>
              <a:t>資料５</a:t>
            </a:r>
            <a:endParaRPr kumimoji="1" lang="ja-JP" altLang="en-US" sz="1200" dirty="0"/>
          </a:p>
        </p:txBody>
      </p:sp>
      <p:sp>
        <p:nvSpPr>
          <p:cNvPr id="11" name="タイトル 1"/>
          <p:cNvSpPr txBox="1">
            <a:spLocks/>
          </p:cNvSpPr>
          <p:nvPr/>
        </p:nvSpPr>
        <p:spPr>
          <a:xfrm>
            <a:off x="-7911" y="476720"/>
            <a:ext cx="9151911" cy="432000"/>
          </a:xfrm>
          <a:prstGeom prst="rect">
            <a:avLst/>
          </a:prstGeom>
          <a:solidFill>
            <a:schemeClr val="tx1"/>
          </a:solidFill>
        </p:spPr>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しごとフィールドにおける就職者数（大阪府商工労働部</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2" name="タイトル 1"/>
          <p:cNvSpPr txBox="1">
            <a:spLocks/>
          </p:cNvSpPr>
          <p:nvPr/>
        </p:nvSpPr>
        <p:spPr>
          <a:xfrm>
            <a:off x="6012160" y="228836"/>
            <a:ext cx="310004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09270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155" t="31164" r="33282" b="19007"/>
          <a:stretch/>
        </p:blipFill>
        <p:spPr bwMode="auto">
          <a:xfrm>
            <a:off x="6278561" y="836712"/>
            <a:ext cx="525687" cy="48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144016" y="1253078"/>
            <a:ext cx="9036496" cy="1815882"/>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人材確保のため、時代の変化に対応し、女性・若者に魅力ある職場づくりと魅力の発信・着信に取り組む</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大阪人材確保推進会議の事業に協力する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「Ｅ」には、①熱心で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E</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ager</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これからの変化や成長が楽しみでわくわくする（</a:t>
            </a:r>
            <a:r>
              <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E</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xciting</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③意欲と行動力のある</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すぐれた（</a:t>
            </a:r>
            <a:r>
              <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E</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xcellent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）、④良い（</a:t>
            </a:r>
            <a:r>
              <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イー）の思いを込めている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認定企業は大阪府のホームページで公表し、合同企業説明会への無料出展等の特典を付与</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年度認定は別紙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の詳細は別紙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42268" y="3090446"/>
            <a:ext cx="7344816" cy="338554"/>
          </a:xfrm>
          <a:prstGeom prst="rect">
            <a:avLst/>
          </a:prstGeom>
          <a:noFill/>
        </p:spPr>
        <p:txBody>
          <a:bodyPr wrap="square" rtlCol="0">
            <a:spAutoFit/>
          </a:bodyPr>
          <a:lstStyle/>
          <a:p>
            <a:r>
              <a:rPr kumimoji="1"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　Ｅ（イー）カンパニー（仮称）」</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になるためのステップ</a:t>
            </a:r>
            <a:endParaRPr kumimoji="1"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ホームベース 1"/>
          <p:cNvSpPr/>
          <p:nvPr/>
        </p:nvSpPr>
        <p:spPr>
          <a:xfrm>
            <a:off x="107504" y="3429000"/>
            <a:ext cx="1080120" cy="1440160"/>
          </a:xfrm>
          <a:prstGeom prst="homePlate">
            <a:avLst>
              <a:gd name="adj" fmla="val 217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業界団体</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からの</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推薦</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ホームベース 23"/>
          <p:cNvSpPr/>
          <p:nvPr/>
        </p:nvSpPr>
        <p:spPr>
          <a:xfrm>
            <a:off x="1157288" y="3429000"/>
            <a:ext cx="2262584" cy="1440160"/>
          </a:xfrm>
          <a:prstGeom prst="homePlate">
            <a:avLst>
              <a:gd name="adj" fmla="val 15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主催する「ワークアップ計画」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の全課程を修了</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ホームベース 24"/>
          <p:cNvSpPr/>
          <p:nvPr/>
        </p:nvSpPr>
        <p:spPr>
          <a:xfrm>
            <a:off x="3419872" y="3429000"/>
            <a:ext cx="1872208" cy="1440160"/>
          </a:xfrm>
          <a:prstGeom prst="homePlate">
            <a:avLst>
              <a:gd name="adj" fmla="val 180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大阪人材確保推進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会議の事業に対する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協力計画を提出</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ホームベース 25"/>
          <p:cNvSpPr/>
          <p:nvPr/>
        </p:nvSpPr>
        <p:spPr>
          <a:xfrm>
            <a:off x="5508104" y="3429000"/>
            <a:ext cx="1512168" cy="1440160"/>
          </a:xfrm>
          <a:prstGeom prst="homePlate">
            <a:avLst>
              <a:gd name="adj" fmla="val 15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４</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大阪人材確保</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推進会議で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報告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(H30.5.9)</a:t>
            </a:r>
          </a:p>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企業名は次</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ページ</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参照</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5496" y="930206"/>
            <a:ext cx="7344816" cy="338554"/>
          </a:xfrm>
          <a:prstGeom prst="rect">
            <a:avLst/>
          </a:prstGeom>
          <a:noFill/>
        </p:spPr>
        <p:txBody>
          <a:bodyPr wrap="square" rtlCol="0">
            <a:spAutoFit/>
          </a:bodyPr>
          <a:lstStyle/>
          <a:p>
            <a:r>
              <a:rPr kumimoji="1"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　Ｅ（イー）カンパニー（仮称）」</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とは</a:t>
            </a:r>
            <a:endParaRPr kumimoji="1"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吹き出し 2"/>
          <p:cNvSpPr/>
          <p:nvPr/>
        </p:nvSpPr>
        <p:spPr>
          <a:xfrm>
            <a:off x="1074024" y="4869160"/>
            <a:ext cx="7674440" cy="1872208"/>
          </a:xfrm>
          <a:prstGeom prst="wedgeRoundRectCallout">
            <a:avLst>
              <a:gd name="adj1" fmla="val -33974"/>
              <a:gd name="adj2" fmla="val -5975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ステップ１</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：「採用できない」「定着しない」の解決をめざすセミナー</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ステップ２</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自社の環境整備を推進する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セミナー</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自社の魅力を再発見するワークショップ</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魅力発信ポスターセッション</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任意参加として、作成したポスターを使った合同企業説明会を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12/6</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に実施</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■ステップ</a:t>
            </a:r>
            <a:r>
              <a:rPr kumimoji="1"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魅力発信力向上のためのプレゼントレーニング</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人材確保のためのＳＮＳ活用法</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■修了式</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8162" y="5169340"/>
            <a:ext cx="1850281" cy="106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6518162" y="6309320"/>
            <a:ext cx="1444626"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ステップ</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では決起会を開催</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ホームベース 13"/>
          <p:cNvSpPr/>
          <p:nvPr/>
        </p:nvSpPr>
        <p:spPr>
          <a:xfrm>
            <a:off x="7020272" y="3429000"/>
            <a:ext cx="2016224" cy="1440160"/>
          </a:xfrm>
          <a:prstGeom prst="homePlate">
            <a:avLst>
              <a:gd name="adj" fmla="val 14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人材確保の機会を提供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カンパニーは大阪人材確保推進会議の取組みに協力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7843138" y="4211603"/>
            <a:ext cx="430887" cy="297517"/>
          </a:xfrm>
          <a:prstGeom prst="rect">
            <a:avLst/>
          </a:prstGeom>
          <a:noFill/>
        </p:spPr>
        <p:txBody>
          <a:bodyPr vert="eaVert" wrap="none" rtlCol="0">
            <a:spAutoFit/>
          </a:bodyPr>
          <a:lstStyle/>
          <a:p>
            <a:r>
              <a:rPr kumimoji="1"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5148064" y="3717032"/>
            <a:ext cx="406034" cy="936104"/>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認定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7911" y="404712"/>
            <a:ext cx="9151911" cy="432000"/>
          </a:xfrm>
          <a:prstGeom prst="rect">
            <a:avLst/>
          </a:prstGeom>
          <a:solidFill>
            <a:schemeClr val="tx1"/>
          </a:solidFill>
        </p:spPr>
        <p:txBody>
          <a:bodyPr vert="horz" lIns="128016" tIns="64008" rIns="128016" bIns="64008"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「大阪人材確保推進会議 </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カンパニー（仮称</a:t>
            </a:r>
            <a:r>
              <a:rPr lang="en-US" altLang="ja-JP"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」の認定</a:t>
            </a:r>
            <a:endPar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タイトル 1"/>
          <p:cNvSpPr txBox="1">
            <a:spLocks/>
          </p:cNvSpPr>
          <p:nvPr/>
        </p:nvSpPr>
        <p:spPr>
          <a:xfrm>
            <a:off x="6156176" y="156828"/>
            <a:ext cx="2952000" cy="175828"/>
          </a:xfrm>
          <a:prstGeom prst="rect">
            <a:avLst/>
          </a:prstGeom>
          <a:ln w="6350"/>
        </p:spPr>
        <p:style>
          <a:lnRef idx="2">
            <a:schemeClr val="dk1"/>
          </a:lnRef>
          <a:fillRef idx="1">
            <a:schemeClr val="lt1"/>
          </a:fillRef>
          <a:effectRef idx="0">
            <a:schemeClr val="dk1"/>
          </a:effectRef>
          <a:fontRef idx="minor">
            <a:schemeClr val="dk1"/>
          </a:fontRef>
        </p:style>
        <p:txBody>
          <a:bodyPr vert="horz" lIns="128016" tIns="64008" rIns="128016" bIns="64008" rtlCol="0" anchor="ctr">
            <a:no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大阪人材確保推進会議における取組みのうち主なもの</a:t>
            </a:r>
            <a:endParaRPr lang="ja-JP" altLang="en-US" sz="9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8676456" y="6381328"/>
            <a:ext cx="360040"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8</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38037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991</TotalTime>
  <Words>4666</Words>
  <Application>Microsoft Office PowerPoint</Application>
  <PresentationFormat>画面に合わせる (4:3)</PresentationFormat>
  <Paragraphs>709</Paragraphs>
  <Slides>28</Slides>
  <Notes>2</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28</vt:i4>
      </vt:variant>
    </vt:vector>
  </HeadingPairs>
  <TitlesOfParts>
    <vt:vector size="30" baseType="lpstr">
      <vt:lpstr>Office ​​テーマ</vt:lpstr>
      <vt:lpstr>ｸﾘｯﾌﾟ</vt:lpstr>
      <vt:lpstr>平成２９年度事業実施報告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和田　洋一</dc:creator>
  <cp:lastModifiedBy>土屋　美佐子</cp:lastModifiedBy>
  <cp:revision>118</cp:revision>
  <cp:lastPrinted>2018-05-07T09:43:16Z</cp:lastPrinted>
  <dcterms:created xsi:type="dcterms:W3CDTF">2018-04-19T04:45:22Z</dcterms:created>
  <dcterms:modified xsi:type="dcterms:W3CDTF">2018-05-24T02:24:14Z</dcterms:modified>
</cp:coreProperties>
</file>