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59" r:id="rId7"/>
    <p:sldId id="260"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9079F0A-5682-4CA7-AC45-2A6445C102E5}" type="datetimeFigureOut">
              <a:rPr kumimoji="1" lang="ja-JP" altLang="en-US" smtClean="0"/>
              <a:t>2018/5/4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876448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079F0A-5682-4CA7-AC45-2A6445C102E5}" type="datetimeFigureOut">
              <a:rPr kumimoji="1" lang="ja-JP" altLang="en-US" smtClean="0"/>
              <a:t>2018/5/4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3746657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079F0A-5682-4CA7-AC45-2A6445C102E5}" type="datetimeFigureOut">
              <a:rPr kumimoji="1" lang="ja-JP" altLang="en-US" smtClean="0"/>
              <a:t>2018/5/4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1162610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079F0A-5682-4CA7-AC45-2A6445C102E5}" type="datetimeFigureOut">
              <a:rPr kumimoji="1" lang="ja-JP" altLang="en-US" smtClean="0"/>
              <a:t>2018/5/4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3186900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9079F0A-5682-4CA7-AC45-2A6445C102E5}" type="datetimeFigureOut">
              <a:rPr kumimoji="1" lang="ja-JP" altLang="en-US" smtClean="0"/>
              <a:t>2018/5/4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1165171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9079F0A-5682-4CA7-AC45-2A6445C102E5}" type="datetimeFigureOut">
              <a:rPr kumimoji="1" lang="ja-JP" altLang="en-US" smtClean="0"/>
              <a:t>2018/5/4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3148182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9079F0A-5682-4CA7-AC45-2A6445C102E5}" type="datetimeFigureOut">
              <a:rPr kumimoji="1" lang="ja-JP" altLang="en-US" smtClean="0"/>
              <a:t>2018/5/4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2741143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9079F0A-5682-4CA7-AC45-2A6445C102E5}" type="datetimeFigureOut">
              <a:rPr kumimoji="1" lang="ja-JP" altLang="en-US" smtClean="0"/>
              <a:t>2018/5/4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383794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9079F0A-5682-4CA7-AC45-2A6445C102E5}" type="datetimeFigureOut">
              <a:rPr kumimoji="1" lang="ja-JP" altLang="en-US" smtClean="0"/>
              <a:t>2018/5/4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3582171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079F0A-5682-4CA7-AC45-2A6445C102E5}" type="datetimeFigureOut">
              <a:rPr kumimoji="1" lang="ja-JP" altLang="en-US" smtClean="0"/>
              <a:t>2018/5/4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2217942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079F0A-5682-4CA7-AC45-2A6445C102E5}" type="datetimeFigureOut">
              <a:rPr kumimoji="1" lang="ja-JP" altLang="en-US" smtClean="0"/>
              <a:t>2018/5/4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2514241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079F0A-5682-4CA7-AC45-2A6445C102E5}" type="datetimeFigureOut">
              <a:rPr kumimoji="1" lang="ja-JP" altLang="en-US" smtClean="0"/>
              <a:t>2018/5/4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719A8-CD26-4283-A418-45F73F39C917}" type="slidenum">
              <a:rPr kumimoji="1" lang="ja-JP" altLang="en-US" smtClean="0"/>
              <a:t>‹#›</a:t>
            </a:fld>
            <a:endParaRPr kumimoji="1" lang="ja-JP" altLang="en-US"/>
          </a:p>
        </p:txBody>
      </p:sp>
    </p:spTree>
    <p:extLst>
      <p:ext uri="{BB962C8B-B14F-4D97-AF65-F5344CB8AC3E}">
        <p14:creationId xmlns:p14="http://schemas.microsoft.com/office/powerpoint/2010/main" val="145122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solidFill>
            <a:schemeClr val="accent5">
              <a:lumMod val="60000"/>
              <a:lumOff val="40000"/>
            </a:schemeClr>
          </a:solidFill>
        </p:spPr>
        <p:style>
          <a:lnRef idx="2">
            <a:schemeClr val="dk1"/>
          </a:lnRef>
          <a:fillRef idx="1">
            <a:schemeClr val="lt1"/>
          </a:fillRef>
          <a:effectRef idx="0">
            <a:schemeClr val="dk1"/>
          </a:effectRef>
          <a:fontRef idx="minor">
            <a:schemeClr val="dk1"/>
          </a:fontRef>
        </p:style>
        <p:txBody>
          <a:bodyPr/>
          <a:lstStyle/>
          <a:p>
            <a:r>
              <a:rPr kumimoji="1" lang="ja-JP" altLang="en-US" dirty="0" smtClean="0"/>
              <a:t>大阪人材確保推進会議構成員の新規加入について</a:t>
            </a:r>
            <a:endParaRPr kumimoji="1" lang="ja-JP" altLang="en-US" dirty="0"/>
          </a:p>
        </p:txBody>
      </p:sp>
      <p:sp>
        <p:nvSpPr>
          <p:cNvPr id="6" name="正方形/長方形 5"/>
          <p:cNvSpPr/>
          <p:nvPr/>
        </p:nvSpPr>
        <p:spPr>
          <a:xfrm>
            <a:off x="7524328" y="374188"/>
            <a:ext cx="1440160" cy="64807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dirty="0" smtClean="0"/>
              <a:t>資料１</a:t>
            </a:r>
            <a:endParaRPr kumimoji="1" lang="ja-JP" altLang="en-US" sz="2000" dirty="0"/>
          </a:p>
        </p:txBody>
      </p:sp>
    </p:spTree>
    <p:extLst>
      <p:ext uri="{BB962C8B-B14F-4D97-AF65-F5344CB8AC3E}">
        <p14:creationId xmlns:p14="http://schemas.microsoft.com/office/powerpoint/2010/main" val="3708169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67544" y="620688"/>
            <a:ext cx="8229600" cy="634082"/>
          </a:xfrm>
        </p:spPr>
        <p:txBody>
          <a:bodyPr>
            <a:noAutofit/>
          </a:bodyPr>
          <a:lstStyle/>
          <a:p>
            <a:r>
              <a:rPr kumimoji="1" lang="en-US" altLang="ja-JP" sz="2800" dirty="0" smtClean="0"/>
              <a:t/>
            </a:r>
            <a:br>
              <a:rPr kumimoji="1" lang="en-US" altLang="ja-JP" sz="2800" dirty="0" smtClean="0"/>
            </a:br>
            <a:r>
              <a:rPr kumimoji="1" lang="ja-JP" altLang="en-US" sz="2800" dirty="0" smtClean="0"/>
              <a:t>大阪人材確保推進会議構成員の新規加入について</a:t>
            </a:r>
            <a:r>
              <a:rPr kumimoji="1" lang="en-US" altLang="ja-JP" sz="3600" dirty="0" smtClean="0"/>
              <a:t/>
            </a:r>
            <a:br>
              <a:rPr kumimoji="1" lang="en-US" altLang="ja-JP" sz="3600" dirty="0" smtClean="0"/>
            </a:br>
            <a:endParaRPr kumimoji="1" lang="ja-JP" altLang="en-US" sz="3600" dirty="0"/>
          </a:p>
        </p:txBody>
      </p:sp>
      <p:sp>
        <p:nvSpPr>
          <p:cNvPr id="5" name="コンテンツ プレースホルダー 4"/>
          <p:cNvSpPr>
            <a:spLocks noGrp="1"/>
          </p:cNvSpPr>
          <p:nvPr>
            <p:ph idx="1"/>
          </p:nvPr>
        </p:nvSpPr>
        <p:spPr>
          <a:xfrm>
            <a:off x="664455" y="1418387"/>
            <a:ext cx="8229600" cy="2160240"/>
          </a:xfrm>
        </p:spPr>
        <p:txBody>
          <a:bodyPr>
            <a:normAutofit/>
          </a:bodyPr>
          <a:lstStyle/>
          <a:p>
            <a:pPr marL="0" indent="0">
              <a:buNone/>
            </a:pPr>
            <a:r>
              <a:rPr lang="en-US" altLang="ja-JP" sz="2400" b="1" dirty="0" smtClean="0"/>
              <a:t>【</a:t>
            </a:r>
            <a:r>
              <a:rPr lang="ja-JP" altLang="en-US" sz="2400" b="1" dirty="0" smtClean="0"/>
              <a:t>一般社団法人大阪バス協会</a:t>
            </a:r>
            <a:r>
              <a:rPr lang="en-US" altLang="ja-JP" sz="2400" b="1" dirty="0" smtClean="0"/>
              <a:t>】</a:t>
            </a:r>
          </a:p>
          <a:p>
            <a:pPr marL="0" indent="0">
              <a:buNone/>
            </a:pPr>
            <a:r>
              <a:rPr lang="ja-JP" altLang="en-US" sz="2000" dirty="0" smtClean="0"/>
              <a:t>所在地：大阪市北区堂島浜二丁目１番２５号　中央電気倶楽部４階</a:t>
            </a:r>
            <a:endParaRPr lang="en-US" altLang="ja-JP" sz="2000" dirty="0" smtClean="0"/>
          </a:p>
          <a:p>
            <a:pPr marL="0" indent="0">
              <a:buNone/>
            </a:pPr>
            <a:r>
              <a:rPr lang="ja-JP" altLang="en-US" sz="2000" dirty="0" smtClean="0"/>
              <a:t>代表者：会長　井波　洋（阪急バス株式会社　代表取締役社長）</a:t>
            </a:r>
            <a:endParaRPr lang="en-US" altLang="ja-JP" sz="2000" dirty="0" smtClean="0"/>
          </a:p>
          <a:p>
            <a:pPr marL="0" indent="0">
              <a:buNone/>
            </a:pPr>
            <a:r>
              <a:rPr lang="ja-JP" altLang="en-US" sz="2000" dirty="0" smtClean="0"/>
              <a:t>設　置：昭和２２年１２月</a:t>
            </a:r>
            <a:endParaRPr lang="en-US" altLang="ja-JP" sz="2000" dirty="0" smtClean="0"/>
          </a:p>
          <a:p>
            <a:pPr marL="0" indent="0">
              <a:buNone/>
            </a:pPr>
            <a:r>
              <a:rPr lang="ja-JP" altLang="en-US" sz="2000" dirty="0"/>
              <a:t>会</a:t>
            </a:r>
            <a:r>
              <a:rPr lang="ja-JP" altLang="en-US" sz="2000" dirty="0" smtClean="0"/>
              <a:t>員数：１１７社（</a:t>
            </a:r>
            <a:r>
              <a:rPr lang="en-US" altLang="ja-JP" sz="2000" dirty="0" smtClean="0"/>
              <a:t>H30.4.1</a:t>
            </a:r>
            <a:r>
              <a:rPr lang="ja-JP" altLang="en-US" sz="2000" dirty="0" smtClean="0"/>
              <a:t>現在）</a:t>
            </a:r>
            <a:endParaRPr lang="en-US" altLang="ja-JP" sz="2000" dirty="0" smtClean="0"/>
          </a:p>
        </p:txBody>
      </p:sp>
      <p:sp>
        <p:nvSpPr>
          <p:cNvPr id="6" name="コンテンツ プレースホルダー 4"/>
          <p:cNvSpPr txBox="1">
            <a:spLocks/>
          </p:cNvSpPr>
          <p:nvPr/>
        </p:nvSpPr>
        <p:spPr>
          <a:xfrm>
            <a:off x="467544" y="3284984"/>
            <a:ext cx="8229600" cy="21602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en-US" altLang="ja-JP" dirty="0" smtClean="0"/>
          </a:p>
        </p:txBody>
      </p:sp>
      <p:sp>
        <p:nvSpPr>
          <p:cNvPr id="7" name="コンテンツ プレースホルダー 4"/>
          <p:cNvSpPr txBox="1">
            <a:spLocks/>
          </p:cNvSpPr>
          <p:nvPr/>
        </p:nvSpPr>
        <p:spPr>
          <a:xfrm>
            <a:off x="907976" y="1133128"/>
            <a:ext cx="8229600" cy="21602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en-US" altLang="ja-JP" dirty="0" smtClean="0"/>
          </a:p>
        </p:txBody>
      </p:sp>
      <p:sp>
        <p:nvSpPr>
          <p:cNvPr id="8" name="コンテンツ プレースホルダー 4"/>
          <p:cNvSpPr txBox="1">
            <a:spLocks/>
          </p:cNvSpPr>
          <p:nvPr/>
        </p:nvSpPr>
        <p:spPr>
          <a:xfrm>
            <a:off x="620887" y="3789040"/>
            <a:ext cx="8229600" cy="1872208"/>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en-US" altLang="ja-JP" sz="2600" b="1" dirty="0" smtClean="0"/>
              <a:t>【</a:t>
            </a:r>
            <a:r>
              <a:rPr lang="ja-JP" altLang="en-US" sz="2600" b="1" dirty="0" smtClean="0"/>
              <a:t>一般社団法人大阪電業協会</a:t>
            </a:r>
            <a:r>
              <a:rPr lang="en-US" altLang="ja-JP" sz="2600" b="1" dirty="0" smtClean="0"/>
              <a:t>】</a:t>
            </a:r>
          </a:p>
          <a:p>
            <a:pPr marL="0" indent="0">
              <a:buNone/>
            </a:pPr>
            <a:r>
              <a:rPr lang="ja-JP" altLang="en-US" sz="2200" dirty="0"/>
              <a:t>所在地：</a:t>
            </a:r>
            <a:r>
              <a:rPr lang="ja-JP" altLang="en-US" sz="2200" dirty="0" smtClean="0"/>
              <a:t>大阪市北区野崎町９番８号　永楽ニッセイビル５階</a:t>
            </a:r>
            <a:endParaRPr lang="en-US" altLang="ja-JP" sz="2200" dirty="0"/>
          </a:p>
          <a:p>
            <a:pPr marL="0" indent="0">
              <a:buNone/>
            </a:pPr>
            <a:r>
              <a:rPr lang="ja-JP" altLang="en-US" sz="2200" dirty="0"/>
              <a:t>代表者：会長　</a:t>
            </a:r>
            <a:r>
              <a:rPr lang="ja-JP" altLang="en-US" sz="2200" dirty="0" smtClean="0"/>
              <a:t>前田　幸一（株式会社きんでん</a:t>
            </a:r>
            <a:r>
              <a:rPr lang="ja-JP" altLang="en-US" sz="2200" dirty="0"/>
              <a:t>　</a:t>
            </a:r>
            <a:r>
              <a:rPr lang="ja-JP" altLang="en-US" sz="2200" dirty="0" smtClean="0"/>
              <a:t>代表取締役社長</a:t>
            </a:r>
            <a:r>
              <a:rPr lang="ja-JP" altLang="en-US" sz="2200" dirty="0"/>
              <a:t>）</a:t>
            </a:r>
            <a:endParaRPr lang="en-US" altLang="ja-JP" sz="2200" dirty="0"/>
          </a:p>
          <a:p>
            <a:pPr marL="0" indent="0">
              <a:buNone/>
            </a:pPr>
            <a:r>
              <a:rPr lang="ja-JP" altLang="en-US" sz="2200" dirty="0"/>
              <a:t>設　置：</a:t>
            </a:r>
            <a:r>
              <a:rPr lang="ja-JP" altLang="en-US" sz="2200" dirty="0" smtClean="0"/>
              <a:t>昭和４３年６月</a:t>
            </a:r>
            <a:endParaRPr lang="en-US" altLang="ja-JP" sz="2200" dirty="0"/>
          </a:p>
          <a:p>
            <a:pPr marL="0" indent="0">
              <a:buNone/>
            </a:pPr>
            <a:r>
              <a:rPr lang="ja-JP" altLang="en-US" sz="2200" dirty="0"/>
              <a:t>会員数：</a:t>
            </a:r>
            <a:r>
              <a:rPr lang="ja-JP" altLang="en-US" sz="2200" dirty="0" smtClean="0"/>
              <a:t>１３９社</a:t>
            </a:r>
            <a:r>
              <a:rPr lang="ja-JP" altLang="en-US" sz="2200" dirty="0"/>
              <a:t>（</a:t>
            </a:r>
            <a:r>
              <a:rPr lang="en-US" altLang="ja-JP" sz="2200" dirty="0" smtClean="0"/>
              <a:t>H30.4.1</a:t>
            </a:r>
            <a:r>
              <a:rPr lang="ja-JP" altLang="en-US" sz="2200" dirty="0" smtClean="0"/>
              <a:t>現在）</a:t>
            </a:r>
            <a:endParaRPr lang="en-US" altLang="ja-JP" sz="2200" dirty="0"/>
          </a:p>
        </p:txBody>
      </p:sp>
      <p:sp>
        <p:nvSpPr>
          <p:cNvPr id="2" name="正方形/長方形 1"/>
          <p:cNvSpPr/>
          <p:nvPr/>
        </p:nvSpPr>
        <p:spPr>
          <a:xfrm>
            <a:off x="641575" y="3086436"/>
            <a:ext cx="8208912" cy="20707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 name="正方形/長方形 2"/>
          <p:cNvSpPr/>
          <p:nvPr/>
        </p:nvSpPr>
        <p:spPr>
          <a:xfrm>
            <a:off x="8026293" y="6021288"/>
            <a:ext cx="914400" cy="64807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r"/>
            <a:r>
              <a:rPr kumimoji="1" lang="en-US" altLang="ja-JP" dirty="0" smtClean="0"/>
              <a:t>1</a:t>
            </a:r>
            <a:endParaRPr kumimoji="1" lang="ja-JP" altLang="en-US" dirty="0"/>
          </a:p>
        </p:txBody>
      </p:sp>
    </p:spTree>
    <p:extLst>
      <p:ext uri="{BB962C8B-B14F-4D97-AF65-F5344CB8AC3E}">
        <p14:creationId xmlns:p14="http://schemas.microsoft.com/office/powerpoint/2010/main" val="1780096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89385"/>
            <a:ext cx="9144000" cy="4090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r>
              <a:rPr lang="ja-JP" altLang="en-US" sz="2000" dirty="0"/>
              <a:t>「一般社団法人　大阪バス協会」　加入について</a:t>
            </a:r>
          </a:p>
        </p:txBody>
      </p:sp>
      <p:sp>
        <p:nvSpPr>
          <p:cNvPr id="5" name="テキスト ボックス 4"/>
          <p:cNvSpPr txBox="1"/>
          <p:nvPr/>
        </p:nvSpPr>
        <p:spPr>
          <a:xfrm>
            <a:off x="6423634" y="698396"/>
            <a:ext cx="2365977" cy="340753"/>
          </a:xfrm>
          <a:prstGeom prst="rect">
            <a:avLst/>
          </a:prstGeom>
          <a:noFill/>
        </p:spPr>
        <p:txBody>
          <a:bodyPr wrap="square" lIns="65306" tIns="32653" rIns="65306" bIns="32653" rtlCol="0">
            <a:spAutoFit/>
          </a:bodyPr>
          <a:lstStyle/>
          <a:p>
            <a:r>
              <a:rPr kumimoji="1" lang="ja-JP" altLang="en-US" u="sng" dirty="0" smtClean="0"/>
              <a:t>推薦者：近畿運輸局　　　　　　</a:t>
            </a:r>
            <a:endParaRPr kumimoji="1" lang="ja-JP" altLang="en-US" u="sng" dirty="0"/>
          </a:p>
        </p:txBody>
      </p:sp>
      <p:grpSp>
        <p:nvGrpSpPr>
          <p:cNvPr id="20" name="グループ化 19"/>
          <p:cNvGrpSpPr/>
          <p:nvPr/>
        </p:nvGrpSpPr>
        <p:grpSpPr>
          <a:xfrm>
            <a:off x="229448" y="5747061"/>
            <a:ext cx="8869436" cy="1045209"/>
            <a:chOff x="386341" y="8474498"/>
            <a:chExt cx="12159144" cy="1463292"/>
          </a:xfrm>
        </p:grpSpPr>
        <p:sp>
          <p:nvSpPr>
            <p:cNvPr id="9" name="正方形/長方形 8"/>
            <p:cNvSpPr/>
            <p:nvPr/>
          </p:nvSpPr>
          <p:spPr>
            <a:xfrm>
              <a:off x="386341" y="8474498"/>
              <a:ext cx="12159143" cy="1441748"/>
            </a:xfrm>
            <a:prstGeom prst="rect">
              <a:avLst/>
            </a:prstGeom>
            <a:solidFill>
              <a:schemeClr val="bg1"/>
            </a:solid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p:cNvSpPr txBox="1"/>
            <p:nvPr/>
          </p:nvSpPr>
          <p:spPr>
            <a:xfrm>
              <a:off x="461778" y="8515862"/>
              <a:ext cx="12083707" cy="1421928"/>
            </a:xfrm>
            <a:prstGeom prst="rect">
              <a:avLst/>
            </a:prstGeom>
            <a:noFill/>
          </p:spPr>
          <p:txBody>
            <a:bodyPr wrap="square" rtlCol="0">
              <a:spAutoFit/>
            </a:bodyPr>
            <a:lstStyle/>
            <a:p>
              <a:r>
                <a:rPr kumimoji="1" lang="ja-JP" altLang="en-US" dirty="0" smtClean="0"/>
                <a:t>推薦者自由記述欄</a:t>
              </a:r>
              <a:endParaRPr kumimoji="1" lang="en-US" altLang="ja-JP" dirty="0" smtClean="0"/>
            </a:p>
            <a:p>
              <a:r>
                <a:rPr lang="ja-JP" altLang="en-US" sz="1400" dirty="0"/>
                <a:t>◆人材確保の問題は、従前からバス事業者が個々に取り組んできたものの、より実効性のある取組とするためには、業界全体での取組が重要である。本推進会議のメンバーに大阪バス協会が仲間入りすることで、他業界と情報を共有することができ、バス業界全体にとって有益であると考える。</a:t>
              </a:r>
            </a:p>
          </p:txBody>
        </p:sp>
      </p:grpSp>
      <p:grpSp>
        <p:nvGrpSpPr>
          <p:cNvPr id="17" name="グループ化 16"/>
          <p:cNvGrpSpPr/>
          <p:nvPr/>
        </p:nvGrpSpPr>
        <p:grpSpPr>
          <a:xfrm>
            <a:off x="206928" y="2143143"/>
            <a:ext cx="8888546" cy="1913441"/>
            <a:chOff x="377646" y="2751150"/>
            <a:chExt cx="12184938" cy="2678817"/>
          </a:xfrm>
        </p:grpSpPr>
        <p:sp>
          <p:nvSpPr>
            <p:cNvPr id="8" name="正方形/長方形 7"/>
            <p:cNvSpPr/>
            <p:nvPr/>
          </p:nvSpPr>
          <p:spPr>
            <a:xfrm>
              <a:off x="377646" y="2751150"/>
              <a:ext cx="12184938" cy="26788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p:cNvSpPr txBox="1"/>
            <p:nvPr/>
          </p:nvSpPr>
          <p:spPr>
            <a:xfrm>
              <a:off x="388581" y="2751151"/>
              <a:ext cx="11945923" cy="517065"/>
            </a:xfrm>
            <a:prstGeom prst="rect">
              <a:avLst/>
            </a:prstGeom>
            <a:noFill/>
          </p:spPr>
          <p:txBody>
            <a:bodyPr wrap="square" rtlCol="0">
              <a:spAutoFit/>
            </a:bodyPr>
            <a:lstStyle/>
            <a:p>
              <a:r>
                <a:rPr lang="ja-JP" altLang="en-US" b="1" dirty="0"/>
                <a:t>２</a:t>
              </a:r>
              <a:r>
                <a:rPr kumimoji="1" lang="ja-JP" altLang="en-US" b="1" dirty="0" smtClean="0"/>
                <a:t>．</a:t>
              </a:r>
              <a:r>
                <a:rPr lang="ja-JP" altLang="en-US" b="1" dirty="0" smtClean="0"/>
                <a:t>一般社団法人　大阪バス協会について</a:t>
              </a:r>
              <a:endParaRPr kumimoji="1" lang="en-US" altLang="ja-JP" b="1" dirty="0" smtClean="0"/>
            </a:p>
          </p:txBody>
        </p:sp>
        <p:sp>
          <p:nvSpPr>
            <p:cNvPr id="14" name="テキスト ボックス 13"/>
            <p:cNvSpPr txBox="1"/>
            <p:nvPr/>
          </p:nvSpPr>
          <p:spPr>
            <a:xfrm>
              <a:off x="403092" y="3183198"/>
              <a:ext cx="12149723" cy="2246769"/>
            </a:xfrm>
            <a:prstGeom prst="rect">
              <a:avLst/>
            </a:prstGeom>
            <a:noFill/>
          </p:spPr>
          <p:txBody>
            <a:bodyPr wrap="square" rtlCol="0">
              <a:spAutoFit/>
            </a:bodyPr>
            <a:lstStyle/>
            <a:p>
              <a:r>
                <a:rPr lang="ja-JP" altLang="en-US" sz="1400" dirty="0"/>
                <a:t>　所在地：大阪市北区堂島浜二丁目</a:t>
              </a:r>
              <a:r>
                <a:rPr lang="en-US" altLang="ja-JP" sz="1400" dirty="0"/>
                <a:t>1</a:t>
              </a:r>
              <a:r>
                <a:rPr lang="ja-JP" altLang="en-US" sz="1400" dirty="0"/>
                <a:t>番</a:t>
              </a:r>
              <a:r>
                <a:rPr lang="en-US" altLang="ja-JP" sz="1400" dirty="0"/>
                <a:t>25</a:t>
              </a:r>
              <a:r>
                <a:rPr lang="ja-JP" altLang="en-US" sz="1400" dirty="0"/>
                <a:t>号　中央電気倶楽部４階</a:t>
              </a:r>
              <a:endParaRPr lang="en-US" altLang="ja-JP" sz="1400" dirty="0"/>
            </a:p>
            <a:p>
              <a:r>
                <a:rPr lang="ja-JP" altLang="en-US" sz="1400" dirty="0"/>
                <a:t>　代表者：会長　井波　洋（阪</a:t>
              </a:r>
              <a:r>
                <a:rPr lang="ja-JP" altLang="en-US" sz="1400" dirty="0" smtClean="0"/>
                <a:t>急バス株式会社代表</a:t>
              </a:r>
              <a:r>
                <a:rPr lang="ja-JP" altLang="en-US" sz="1400" dirty="0"/>
                <a:t>取締役社長）</a:t>
              </a:r>
              <a:endParaRPr lang="en-US" altLang="ja-JP" sz="1400" dirty="0"/>
            </a:p>
            <a:p>
              <a:r>
                <a:rPr lang="ja-JP" altLang="en-US" sz="1400" dirty="0"/>
                <a:t>　設　 置：昭和２２年１２月２２日</a:t>
              </a:r>
              <a:endParaRPr lang="en-US" altLang="ja-JP" sz="1400" dirty="0"/>
            </a:p>
            <a:p>
              <a:r>
                <a:rPr lang="ja-JP" altLang="en-US" sz="1400" dirty="0"/>
                <a:t>　会員数：</a:t>
              </a:r>
              <a:r>
                <a:rPr lang="ja-JP" altLang="en-US" sz="1400" dirty="0" smtClean="0"/>
                <a:t>１１７社</a:t>
              </a:r>
              <a:r>
                <a:rPr lang="ja-JP" altLang="en-US" sz="1400" dirty="0"/>
                <a:t>（</a:t>
              </a:r>
              <a:r>
                <a:rPr lang="en-US" altLang="ja-JP" sz="1400" dirty="0"/>
                <a:t>H</a:t>
              </a:r>
              <a:r>
                <a:rPr lang="ja-JP" altLang="en-US" sz="1400" dirty="0" smtClean="0"/>
                <a:t>３０．４．１</a:t>
              </a:r>
              <a:r>
                <a:rPr lang="ja-JP" altLang="en-US" sz="1400" dirty="0"/>
                <a:t>現在）</a:t>
              </a:r>
              <a:endParaRPr lang="en-US" altLang="ja-JP" sz="1400" dirty="0"/>
            </a:p>
            <a:p>
              <a:r>
                <a:rPr lang="ja-JP" altLang="en-US" sz="1400" dirty="0"/>
                <a:t>　目 　的：旅客自動車運送事業の公益性にかんがみ、地域交通及び地域間交通における輸送サービスの改善を</a:t>
              </a:r>
              <a:endParaRPr lang="en-US" altLang="ja-JP" sz="1400" dirty="0"/>
            </a:p>
            <a:p>
              <a:r>
                <a:rPr lang="ja-JP" altLang="en-US" sz="1400" dirty="0"/>
                <a:t>　　　　　　図り、地域社会の健全な発展に寄与し、かつ、バス事業の適正な運営及び健全な発展の促進に努め、</a:t>
              </a:r>
              <a:endParaRPr lang="en-US" altLang="ja-JP" sz="1400" dirty="0"/>
            </a:p>
            <a:p>
              <a:r>
                <a:rPr lang="ja-JP" altLang="en-US" sz="1400" dirty="0"/>
                <a:t>　　　　　　もって公共の福祉の増進に資することを目的とする。</a:t>
              </a:r>
              <a:endParaRPr lang="en-US" altLang="ja-JP" sz="1400" dirty="0"/>
            </a:p>
          </p:txBody>
        </p:sp>
      </p:grpSp>
      <p:grpSp>
        <p:nvGrpSpPr>
          <p:cNvPr id="18" name="グループ化 17"/>
          <p:cNvGrpSpPr/>
          <p:nvPr/>
        </p:nvGrpSpPr>
        <p:grpSpPr>
          <a:xfrm>
            <a:off x="198210" y="1039148"/>
            <a:ext cx="8900007" cy="1020010"/>
            <a:chOff x="404632" y="1478010"/>
            <a:chExt cx="12154082" cy="1185233"/>
          </a:xfrm>
        </p:grpSpPr>
        <p:sp>
          <p:nvSpPr>
            <p:cNvPr id="6" name="正方形/長方形 5"/>
            <p:cNvSpPr/>
            <p:nvPr/>
          </p:nvSpPr>
          <p:spPr>
            <a:xfrm>
              <a:off x="414880" y="1479550"/>
              <a:ext cx="12143834" cy="116801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p:cNvSpPr txBox="1"/>
            <p:nvPr/>
          </p:nvSpPr>
          <p:spPr>
            <a:xfrm>
              <a:off x="414880" y="1478010"/>
              <a:ext cx="11945924" cy="429157"/>
            </a:xfrm>
            <a:prstGeom prst="rect">
              <a:avLst/>
            </a:prstGeom>
            <a:noFill/>
          </p:spPr>
          <p:txBody>
            <a:bodyPr wrap="square" rtlCol="0">
              <a:spAutoFit/>
            </a:bodyPr>
            <a:lstStyle/>
            <a:p>
              <a:r>
                <a:rPr kumimoji="1" lang="ja-JP" altLang="en-US" b="1" dirty="0" smtClean="0"/>
                <a:t>１．バス業界の人材確保に関する現状</a:t>
              </a:r>
              <a:endParaRPr lang="en-US" altLang="ja-JP" dirty="0"/>
            </a:p>
          </p:txBody>
        </p:sp>
        <p:sp>
          <p:nvSpPr>
            <p:cNvPr id="15" name="テキスト ボックス 14"/>
            <p:cNvSpPr txBox="1"/>
            <p:nvPr/>
          </p:nvSpPr>
          <p:spPr>
            <a:xfrm>
              <a:off x="404632" y="1804929"/>
              <a:ext cx="12123948" cy="858314"/>
            </a:xfrm>
            <a:prstGeom prst="rect">
              <a:avLst/>
            </a:prstGeom>
            <a:noFill/>
          </p:spPr>
          <p:txBody>
            <a:bodyPr wrap="square" rtlCol="0">
              <a:spAutoFit/>
            </a:bodyPr>
            <a:lstStyle/>
            <a:p>
              <a:pPr marL="1361"/>
              <a:r>
                <a:rPr lang="ja-JP" altLang="en-US" sz="1400" dirty="0">
                  <a:latin typeface="+mn-ea"/>
                </a:rPr>
                <a:t>◆</a:t>
              </a:r>
              <a:r>
                <a:rPr lang="ja-JP" altLang="ja-JP" sz="1400" dirty="0">
                  <a:latin typeface="+mn-ea"/>
                  <a:cs typeface="Times New Roman" panose="02020603050405020304" pitchFamily="18" charset="0"/>
                </a:rPr>
                <a:t>昨今の</a:t>
              </a:r>
              <a:r>
                <a:rPr lang="ja-JP" altLang="ja-JP" sz="1400" dirty="0">
                  <a:solidFill>
                    <a:srgbClr val="000000"/>
                  </a:solidFill>
                  <a:latin typeface="+mn-ea"/>
                  <a:cs typeface="Times New Roman" panose="02020603050405020304" pitchFamily="18" charset="0"/>
                </a:rPr>
                <a:t>バス</a:t>
              </a:r>
              <a:r>
                <a:rPr lang="ja-JP" altLang="en-US" sz="1400" dirty="0">
                  <a:solidFill>
                    <a:srgbClr val="000000"/>
                  </a:solidFill>
                  <a:latin typeface="+mn-ea"/>
                  <a:cs typeface="Times New Roman" panose="02020603050405020304" pitchFamily="18" charset="0"/>
                </a:rPr>
                <a:t>事業</a:t>
              </a:r>
              <a:r>
                <a:rPr lang="ja-JP" altLang="ja-JP" sz="1400" dirty="0">
                  <a:solidFill>
                    <a:srgbClr val="000000"/>
                  </a:solidFill>
                  <a:latin typeface="+mn-ea"/>
                  <a:cs typeface="Times New Roman" panose="02020603050405020304" pitchFamily="18" charset="0"/>
                </a:rPr>
                <a:t>を取り巻く環境は、団塊世代の退職後における運転者不足</a:t>
              </a:r>
              <a:r>
                <a:rPr lang="ja-JP" altLang="en-US" sz="1400" dirty="0">
                  <a:solidFill>
                    <a:srgbClr val="000000"/>
                  </a:solidFill>
                  <a:latin typeface="+mn-ea"/>
                  <a:cs typeface="Times New Roman" panose="02020603050405020304" pitchFamily="18" charset="0"/>
                </a:rPr>
                <a:t>が</a:t>
              </a:r>
              <a:r>
                <a:rPr lang="ja-JP" altLang="ja-JP" sz="1400" dirty="0">
                  <a:solidFill>
                    <a:srgbClr val="000000"/>
                  </a:solidFill>
                  <a:latin typeface="+mn-ea"/>
                  <a:cs typeface="Times New Roman" panose="02020603050405020304" pitchFamily="18" charset="0"/>
                </a:rPr>
                <a:t>深刻な問題であり、運転者不足による減便、路線廃止</a:t>
              </a:r>
              <a:r>
                <a:rPr lang="ja-JP" altLang="en-US" sz="1400" dirty="0">
                  <a:solidFill>
                    <a:srgbClr val="000000"/>
                  </a:solidFill>
                  <a:latin typeface="+mn-ea"/>
                  <a:cs typeface="Times New Roman" panose="02020603050405020304" pitchFamily="18" charset="0"/>
                </a:rPr>
                <a:t>、貸切バスでは運行依頼があっても受注できない事態が</a:t>
              </a:r>
              <a:r>
                <a:rPr lang="ja-JP" altLang="ja-JP" sz="1400" dirty="0">
                  <a:solidFill>
                    <a:srgbClr val="000000"/>
                  </a:solidFill>
                  <a:latin typeface="+mn-ea"/>
                  <a:cs typeface="Times New Roman" panose="02020603050405020304" pitchFamily="18" charset="0"/>
                </a:rPr>
                <a:t>散見される。また、現役運転者も高齢化が進み、将来迎える大量退職に備える対策が急務であ</a:t>
              </a:r>
              <a:r>
                <a:rPr lang="ja-JP" altLang="en-US" sz="1400" dirty="0">
                  <a:solidFill>
                    <a:srgbClr val="000000"/>
                  </a:solidFill>
                  <a:latin typeface="+mn-ea"/>
                  <a:cs typeface="Times New Roman" panose="02020603050405020304" pitchFamily="18" charset="0"/>
                </a:rPr>
                <a:t>る</a:t>
              </a:r>
              <a:r>
                <a:rPr lang="ja-JP" altLang="ja-JP" sz="1400" dirty="0">
                  <a:solidFill>
                    <a:srgbClr val="000000"/>
                  </a:solidFill>
                  <a:latin typeface="+mn-ea"/>
                  <a:cs typeface="Times New Roman" panose="02020603050405020304" pitchFamily="18" charset="0"/>
                </a:rPr>
                <a:t>。</a:t>
              </a:r>
              <a:endParaRPr kumimoji="1" lang="ja-JP" altLang="en-US" dirty="0"/>
            </a:p>
          </p:txBody>
        </p:sp>
      </p:grpSp>
      <p:grpSp>
        <p:nvGrpSpPr>
          <p:cNvPr id="19" name="グループ化 18"/>
          <p:cNvGrpSpPr/>
          <p:nvPr/>
        </p:nvGrpSpPr>
        <p:grpSpPr>
          <a:xfrm>
            <a:off x="206928" y="4177109"/>
            <a:ext cx="8891956" cy="1487448"/>
            <a:chOff x="386341" y="6697631"/>
            <a:chExt cx="12147021" cy="1775891"/>
          </a:xfrm>
        </p:grpSpPr>
        <p:sp>
          <p:nvSpPr>
            <p:cNvPr id="12" name="正方形/長方形 11"/>
            <p:cNvSpPr/>
            <p:nvPr/>
          </p:nvSpPr>
          <p:spPr>
            <a:xfrm>
              <a:off x="386341" y="6697631"/>
              <a:ext cx="12147021" cy="174738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58351" y="6738876"/>
              <a:ext cx="12043958" cy="440952"/>
            </a:xfrm>
            <a:prstGeom prst="rect">
              <a:avLst/>
            </a:prstGeom>
            <a:noFill/>
          </p:spPr>
          <p:txBody>
            <a:bodyPr wrap="square" rtlCol="0">
              <a:spAutoFit/>
            </a:bodyPr>
            <a:lstStyle/>
            <a:p>
              <a:r>
                <a:rPr lang="ja-JP" altLang="en-US" b="1" dirty="0"/>
                <a:t>３</a:t>
              </a:r>
              <a:r>
                <a:rPr kumimoji="1" lang="ja-JP" altLang="en-US" b="1" dirty="0" smtClean="0"/>
                <a:t>．人材を確保するための対策（取組）内容　</a:t>
              </a:r>
              <a:r>
                <a:rPr lang="en-US" altLang="ja-JP" sz="1400" b="1" dirty="0"/>
                <a:t>※</a:t>
              </a:r>
              <a:r>
                <a:rPr lang="ja-JP" altLang="en-US" sz="1400" b="1" dirty="0"/>
                <a:t>予定及び検討事項も含む</a:t>
              </a:r>
              <a:endParaRPr kumimoji="1" lang="en-US" altLang="ja-JP" b="1" dirty="0" smtClean="0"/>
            </a:p>
          </p:txBody>
        </p:sp>
        <p:sp>
          <p:nvSpPr>
            <p:cNvPr id="16" name="テキスト ボックス 15"/>
            <p:cNvSpPr txBox="1"/>
            <p:nvPr/>
          </p:nvSpPr>
          <p:spPr>
            <a:xfrm>
              <a:off x="412936" y="7082423"/>
              <a:ext cx="12106031" cy="1391099"/>
            </a:xfrm>
            <a:prstGeom prst="rect">
              <a:avLst/>
            </a:prstGeom>
            <a:noFill/>
          </p:spPr>
          <p:txBody>
            <a:bodyPr wrap="square" rtlCol="0">
              <a:spAutoFit/>
            </a:bodyPr>
            <a:lstStyle/>
            <a:p>
              <a:r>
                <a:rPr lang="ja-JP" altLang="en-US" sz="1400" dirty="0"/>
                <a:t>◆バス業界への信頼を回復するため、イメージアップを図る取組を実施している。</a:t>
              </a:r>
              <a:endParaRPr lang="en-US" altLang="ja-JP" sz="1400" dirty="0"/>
            </a:p>
            <a:p>
              <a:r>
                <a:rPr lang="ja-JP" altLang="en-US" sz="1400" dirty="0"/>
                <a:t>　</a:t>
              </a:r>
              <a:r>
                <a:rPr lang="en-US" altLang="ja-JP" sz="1400" dirty="0"/>
                <a:t>【</a:t>
              </a:r>
              <a:r>
                <a:rPr lang="ja-JP" altLang="en-US" sz="1400" dirty="0"/>
                <a:t>実績</a:t>
              </a:r>
              <a:r>
                <a:rPr lang="en-US" altLang="ja-JP" sz="1400" dirty="0"/>
                <a:t>】</a:t>
              </a:r>
              <a:r>
                <a:rPr lang="ja-JP" altLang="en-US" sz="1400" dirty="0"/>
                <a:t> 「貸切バス事業者安全性評価認定制度」のリーフレットを刷新</a:t>
              </a:r>
              <a:endParaRPr lang="en-US" altLang="ja-JP" sz="1400" dirty="0"/>
            </a:p>
            <a:p>
              <a:r>
                <a:rPr lang="ja-JP" altLang="en-US" sz="1400" dirty="0"/>
                <a:t>　　　　　　　内容：</a:t>
              </a:r>
              <a:r>
                <a:rPr lang="en-US" altLang="ja-JP" sz="1400" dirty="0"/>
                <a:t>JR</a:t>
              </a:r>
              <a:r>
                <a:rPr lang="ja-JP" altLang="en-US" sz="1400" dirty="0"/>
                <a:t>時刻表への掲載や道の駅での配布等　　　　　　　　　　　　</a:t>
              </a:r>
              <a:endParaRPr lang="en-US" altLang="ja-JP" sz="1400" dirty="0"/>
            </a:p>
            <a:p>
              <a:r>
                <a:rPr lang="ja-JP" altLang="en-US" sz="1400" dirty="0"/>
                <a:t>　　　　　　　対象：一般利用者（狙い：業界イメージアップ）、事業者（狙い：安全対策への意識向上）</a:t>
              </a:r>
              <a:endParaRPr lang="en-US" altLang="ja-JP" sz="1400" dirty="0"/>
            </a:p>
            <a:p>
              <a:r>
                <a:rPr lang="ja-JP" altLang="en-US" sz="1100" dirty="0"/>
                <a:t>　　　</a:t>
              </a:r>
              <a:r>
                <a:rPr lang="en-US" altLang="ja-JP" sz="1100" dirty="0"/>
                <a:t>※</a:t>
              </a:r>
              <a:r>
                <a:rPr lang="ja-JP" altLang="en-US" sz="1400" dirty="0"/>
                <a:t> </a:t>
              </a:r>
              <a:r>
                <a:rPr lang="ja-JP" altLang="en-US" sz="1100" dirty="0"/>
                <a:t>「貸切バス事業者安全性評価認定制度」：安全確保に向けた取組状況を評価・認定・公表する制度</a:t>
              </a:r>
            </a:p>
          </p:txBody>
        </p:sp>
      </p:gr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19181" y="3927348"/>
            <a:ext cx="1337959" cy="19630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正方形/長方形 1"/>
          <p:cNvSpPr/>
          <p:nvPr/>
        </p:nvSpPr>
        <p:spPr>
          <a:xfrm>
            <a:off x="8161752" y="6311841"/>
            <a:ext cx="914400" cy="60834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r"/>
            <a:r>
              <a:rPr kumimoji="1" lang="en-US" altLang="ja-JP" dirty="0" smtClean="0"/>
              <a:t>2</a:t>
            </a:r>
            <a:endParaRPr kumimoji="1" lang="ja-JP" altLang="en-US" dirty="0"/>
          </a:p>
        </p:txBody>
      </p:sp>
    </p:spTree>
    <p:extLst>
      <p:ext uri="{BB962C8B-B14F-4D97-AF65-F5344CB8AC3E}">
        <p14:creationId xmlns:p14="http://schemas.microsoft.com/office/powerpoint/2010/main" val="857578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93972"/>
            <a:ext cx="9144000" cy="4090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r>
              <a:rPr lang="ja-JP" altLang="en-US" sz="2000" dirty="0"/>
              <a:t>「一般社団法人　大阪電業協会」　加入について</a:t>
            </a:r>
          </a:p>
        </p:txBody>
      </p:sp>
      <p:sp>
        <p:nvSpPr>
          <p:cNvPr id="5" name="テキスト ボックス 4"/>
          <p:cNvSpPr txBox="1"/>
          <p:nvPr/>
        </p:nvSpPr>
        <p:spPr>
          <a:xfrm>
            <a:off x="6269331" y="702983"/>
            <a:ext cx="3553763" cy="340753"/>
          </a:xfrm>
          <a:prstGeom prst="rect">
            <a:avLst/>
          </a:prstGeom>
          <a:noFill/>
        </p:spPr>
        <p:txBody>
          <a:bodyPr wrap="square" lIns="65306" tIns="32653" rIns="65306" bIns="32653" rtlCol="0">
            <a:spAutoFit/>
          </a:bodyPr>
          <a:lstStyle/>
          <a:p>
            <a:pPr algn="ctr"/>
            <a:r>
              <a:rPr kumimoji="1" lang="ja-JP" altLang="en-US" u="sng" dirty="0" smtClean="0"/>
              <a:t>推薦者：大阪府　　　　　　</a:t>
            </a:r>
            <a:endParaRPr kumimoji="1" lang="ja-JP" altLang="en-US" u="sng" dirty="0"/>
          </a:p>
        </p:txBody>
      </p:sp>
      <p:grpSp>
        <p:nvGrpSpPr>
          <p:cNvPr id="17" name="グループ化 16"/>
          <p:cNvGrpSpPr/>
          <p:nvPr/>
        </p:nvGrpSpPr>
        <p:grpSpPr>
          <a:xfrm>
            <a:off x="295914" y="2205065"/>
            <a:ext cx="8703527" cy="2269018"/>
            <a:chOff x="377646" y="2751150"/>
            <a:chExt cx="12184938" cy="3176625"/>
          </a:xfrm>
        </p:grpSpPr>
        <p:sp>
          <p:nvSpPr>
            <p:cNvPr id="8" name="正方形/長方形 7"/>
            <p:cNvSpPr/>
            <p:nvPr/>
          </p:nvSpPr>
          <p:spPr>
            <a:xfrm>
              <a:off x="377646" y="2751150"/>
              <a:ext cx="12143834" cy="255799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p:cNvSpPr txBox="1"/>
            <p:nvPr/>
          </p:nvSpPr>
          <p:spPr>
            <a:xfrm>
              <a:off x="449655" y="2751151"/>
              <a:ext cx="11945924" cy="517065"/>
            </a:xfrm>
            <a:prstGeom prst="rect">
              <a:avLst/>
            </a:prstGeom>
            <a:noFill/>
          </p:spPr>
          <p:txBody>
            <a:bodyPr wrap="square" rtlCol="0">
              <a:spAutoFit/>
            </a:bodyPr>
            <a:lstStyle/>
            <a:p>
              <a:r>
                <a:rPr lang="ja-JP" altLang="en-US" b="1" dirty="0"/>
                <a:t>２</a:t>
              </a:r>
              <a:r>
                <a:rPr kumimoji="1" lang="ja-JP" altLang="en-US" b="1" dirty="0" smtClean="0"/>
                <a:t>．</a:t>
              </a:r>
              <a:r>
                <a:rPr lang="ja-JP" altLang="en-US" b="1" dirty="0" smtClean="0"/>
                <a:t>一般社団法人　大阪電業協会について</a:t>
              </a:r>
              <a:endParaRPr kumimoji="1" lang="en-US" altLang="ja-JP" b="1" dirty="0" smtClean="0"/>
            </a:p>
          </p:txBody>
        </p:sp>
        <p:sp>
          <p:nvSpPr>
            <p:cNvPr id="14" name="テキスト ボックス 13"/>
            <p:cNvSpPr txBox="1"/>
            <p:nvPr/>
          </p:nvSpPr>
          <p:spPr>
            <a:xfrm>
              <a:off x="412862" y="3277819"/>
              <a:ext cx="12149722" cy="2649956"/>
            </a:xfrm>
            <a:prstGeom prst="rect">
              <a:avLst/>
            </a:prstGeom>
            <a:noFill/>
          </p:spPr>
          <p:txBody>
            <a:bodyPr wrap="square" rtlCol="0">
              <a:spAutoFit/>
            </a:bodyPr>
            <a:lstStyle/>
            <a:p>
              <a:r>
                <a:rPr lang="ja-JP" altLang="en-US" sz="1300" dirty="0"/>
                <a:t>　所在地：大阪市北区野崎９番８号　永楽ニッセイビル５階</a:t>
              </a:r>
              <a:endParaRPr lang="en-US" altLang="ja-JP" sz="1300" dirty="0"/>
            </a:p>
            <a:p>
              <a:r>
                <a:rPr lang="ja-JP" altLang="en-US" sz="1300" dirty="0"/>
                <a:t>　代表者：会長　前田　幸一（株式会社きんでん代表取締役社長）</a:t>
              </a:r>
              <a:endParaRPr lang="en-US" altLang="ja-JP" sz="1300" dirty="0"/>
            </a:p>
            <a:p>
              <a:r>
                <a:rPr lang="ja-JP" altLang="en-US" sz="1300" dirty="0"/>
                <a:t>　設　 置：昭和４３年６月</a:t>
              </a:r>
              <a:endParaRPr lang="en-US" altLang="ja-JP" sz="1300" dirty="0"/>
            </a:p>
            <a:p>
              <a:r>
                <a:rPr lang="ja-JP" altLang="en-US" sz="1300" dirty="0"/>
                <a:t>　会員数：</a:t>
              </a:r>
              <a:r>
                <a:rPr lang="ja-JP" altLang="en-US" sz="1300" dirty="0" smtClean="0"/>
                <a:t>１３９社</a:t>
              </a:r>
              <a:r>
                <a:rPr lang="ja-JP" altLang="en-US" sz="1300" dirty="0"/>
                <a:t>（</a:t>
              </a:r>
              <a:r>
                <a:rPr lang="en-US" altLang="ja-JP" sz="1300" dirty="0" smtClean="0"/>
                <a:t>H</a:t>
              </a:r>
              <a:r>
                <a:rPr lang="ja-JP" altLang="en-US" sz="1300" dirty="0" smtClean="0"/>
                <a:t>３０．４．１現在</a:t>
              </a:r>
              <a:r>
                <a:rPr lang="ja-JP" altLang="en-US" sz="1300" dirty="0"/>
                <a:t>）</a:t>
              </a:r>
              <a:endParaRPr lang="en-US" altLang="ja-JP" sz="1300" dirty="0"/>
            </a:p>
            <a:p>
              <a:r>
                <a:rPr lang="ja-JP" altLang="en-US" sz="1300" dirty="0"/>
                <a:t>　目 　的：電気工事に関する諸問題について調査研究し、経営の合理化、技術の向上及びその交流を図り、電気設備産業関</a:t>
              </a:r>
              <a:endParaRPr lang="en-US" altLang="ja-JP" sz="1300" dirty="0"/>
            </a:p>
            <a:p>
              <a:r>
                <a:rPr lang="ja-JP" altLang="en-US" sz="1300" dirty="0"/>
                <a:t>　　　　　　係に従事する者の福祉を増進し、もって電気工事の適切な施工を確保するとともにこの業界の健全な進歩発展を図</a:t>
              </a:r>
              <a:endParaRPr lang="en-US" altLang="ja-JP" sz="1300" dirty="0"/>
            </a:p>
            <a:p>
              <a:r>
                <a:rPr lang="ja-JP" altLang="en-US" sz="1300" dirty="0"/>
                <a:t>　　　　　　る。</a:t>
              </a:r>
              <a:endParaRPr lang="en-US" altLang="ja-JP" sz="1300" dirty="0"/>
            </a:p>
          </p:txBody>
        </p:sp>
      </p:grpSp>
      <p:grpSp>
        <p:nvGrpSpPr>
          <p:cNvPr id="18" name="グループ化 17"/>
          <p:cNvGrpSpPr/>
          <p:nvPr/>
        </p:nvGrpSpPr>
        <p:grpSpPr>
          <a:xfrm>
            <a:off x="285531" y="1040475"/>
            <a:ext cx="8674167" cy="1094338"/>
            <a:chOff x="414880" y="1479550"/>
            <a:chExt cx="12143834" cy="1271601"/>
          </a:xfrm>
        </p:grpSpPr>
        <p:sp>
          <p:nvSpPr>
            <p:cNvPr id="6" name="正方形/長方形 5"/>
            <p:cNvSpPr/>
            <p:nvPr/>
          </p:nvSpPr>
          <p:spPr>
            <a:xfrm>
              <a:off x="414880" y="1479550"/>
              <a:ext cx="12143834" cy="127160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p:cNvSpPr txBox="1"/>
            <p:nvPr/>
          </p:nvSpPr>
          <p:spPr>
            <a:xfrm>
              <a:off x="486889" y="1479550"/>
              <a:ext cx="11945924" cy="429157"/>
            </a:xfrm>
            <a:prstGeom prst="rect">
              <a:avLst/>
            </a:prstGeom>
            <a:noFill/>
          </p:spPr>
          <p:txBody>
            <a:bodyPr wrap="square" rtlCol="0">
              <a:spAutoFit/>
            </a:bodyPr>
            <a:lstStyle/>
            <a:p>
              <a:r>
                <a:rPr kumimoji="1" lang="ja-JP" altLang="en-US" b="1" dirty="0" smtClean="0"/>
                <a:t>１．電気設備業界の人材確保に関する現状</a:t>
              </a:r>
              <a:endParaRPr lang="en-US" altLang="ja-JP" dirty="0"/>
            </a:p>
          </p:txBody>
        </p:sp>
        <p:sp>
          <p:nvSpPr>
            <p:cNvPr id="15" name="テキスト ボックス 14"/>
            <p:cNvSpPr txBox="1"/>
            <p:nvPr/>
          </p:nvSpPr>
          <p:spPr>
            <a:xfrm>
              <a:off x="597409" y="1889378"/>
              <a:ext cx="11945924" cy="804669"/>
            </a:xfrm>
            <a:prstGeom prst="rect">
              <a:avLst/>
            </a:prstGeom>
            <a:noFill/>
          </p:spPr>
          <p:txBody>
            <a:bodyPr wrap="square" rtlCol="0">
              <a:spAutoFit/>
            </a:bodyPr>
            <a:lstStyle/>
            <a:p>
              <a:r>
                <a:rPr lang="ja-JP" altLang="en-US" sz="1300" dirty="0"/>
                <a:t>電気設備工事業の有効求人倍率は、</a:t>
              </a:r>
              <a:r>
                <a:rPr lang="en-US" altLang="ja-JP" sz="1300" dirty="0"/>
                <a:t>3.04</a:t>
              </a:r>
              <a:r>
                <a:rPr lang="ja-JP" altLang="en-US" sz="1300" dirty="0"/>
                <a:t>倍である。（平成</a:t>
              </a:r>
              <a:r>
                <a:rPr lang="en-US" altLang="ja-JP" sz="1300" dirty="0"/>
                <a:t>30</a:t>
              </a:r>
              <a:r>
                <a:rPr lang="ja-JP" altLang="en-US" sz="1300" dirty="0"/>
                <a:t>年</a:t>
              </a:r>
              <a:r>
                <a:rPr lang="en-US" altLang="ja-JP" sz="1300" dirty="0"/>
                <a:t>1</a:t>
              </a:r>
              <a:r>
                <a:rPr lang="ja-JP" altLang="en-US" sz="1300" dirty="0"/>
                <a:t>月末時点）</a:t>
              </a:r>
              <a:endParaRPr lang="en-US" altLang="ja-JP" sz="1300" dirty="0"/>
            </a:p>
            <a:p>
              <a:r>
                <a:rPr lang="ja-JP" altLang="en-US" sz="1300" dirty="0"/>
                <a:t>少子高齢化により、労働力の高齢化、若い世代の担い手不足が深刻化しているため、若者の入職を促進することが急速な課題となっている。</a:t>
              </a:r>
              <a:endParaRPr lang="en-US" altLang="ja-JP" sz="1300" dirty="0"/>
            </a:p>
          </p:txBody>
        </p:sp>
      </p:grpSp>
      <p:grpSp>
        <p:nvGrpSpPr>
          <p:cNvPr id="19" name="グループ化 18"/>
          <p:cNvGrpSpPr/>
          <p:nvPr/>
        </p:nvGrpSpPr>
        <p:grpSpPr>
          <a:xfrm>
            <a:off x="289528" y="4149081"/>
            <a:ext cx="8695369" cy="1522562"/>
            <a:chOff x="386341" y="6697631"/>
            <a:chExt cx="12173517" cy="1659645"/>
          </a:xfrm>
        </p:grpSpPr>
        <p:sp>
          <p:nvSpPr>
            <p:cNvPr id="12" name="正方形/長方形 11"/>
            <p:cNvSpPr/>
            <p:nvPr/>
          </p:nvSpPr>
          <p:spPr>
            <a:xfrm>
              <a:off x="386341" y="6697631"/>
              <a:ext cx="12147021" cy="163136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58350" y="6738876"/>
              <a:ext cx="12043958" cy="402585"/>
            </a:xfrm>
            <a:prstGeom prst="rect">
              <a:avLst/>
            </a:prstGeom>
            <a:noFill/>
          </p:spPr>
          <p:txBody>
            <a:bodyPr wrap="square" rtlCol="0">
              <a:spAutoFit/>
            </a:bodyPr>
            <a:lstStyle/>
            <a:p>
              <a:r>
                <a:rPr lang="ja-JP" altLang="en-US" b="1" dirty="0"/>
                <a:t>３</a:t>
              </a:r>
              <a:r>
                <a:rPr kumimoji="1" lang="ja-JP" altLang="en-US" b="1" dirty="0" smtClean="0"/>
                <a:t>．人材を確保するための対策（取組）内容　</a:t>
              </a:r>
              <a:r>
                <a:rPr lang="en-US" altLang="ja-JP" sz="1400" b="1" dirty="0"/>
                <a:t>※</a:t>
              </a:r>
              <a:r>
                <a:rPr lang="ja-JP" altLang="en-US" sz="1400" b="1" dirty="0"/>
                <a:t>平成２９年度実施分</a:t>
              </a:r>
              <a:endParaRPr kumimoji="1" lang="en-US" altLang="ja-JP" b="1" dirty="0" smtClean="0"/>
            </a:p>
          </p:txBody>
        </p:sp>
        <p:sp>
          <p:nvSpPr>
            <p:cNvPr id="16" name="テキスト ボックス 15"/>
            <p:cNvSpPr txBox="1"/>
            <p:nvPr/>
          </p:nvSpPr>
          <p:spPr>
            <a:xfrm>
              <a:off x="493896" y="7082425"/>
              <a:ext cx="12065962" cy="1274851"/>
            </a:xfrm>
            <a:prstGeom prst="rect">
              <a:avLst/>
            </a:prstGeom>
            <a:noFill/>
          </p:spPr>
          <p:txBody>
            <a:bodyPr wrap="square" rtlCol="0">
              <a:spAutoFit/>
            </a:bodyPr>
            <a:lstStyle/>
            <a:p>
              <a:r>
                <a:rPr lang="ja-JP" altLang="en-US" sz="1000" dirty="0">
                  <a:latin typeface="ＭＳ Ｐゴシック" panose="020B0600070205080204" pitchFamily="50" charset="-128"/>
                  <a:ea typeface="ＭＳ Ｐゴシック" panose="020B0600070205080204" pitchFamily="50" charset="-128"/>
                </a:rPr>
                <a:t>◆大学生向け合同企業説明会（</a:t>
              </a:r>
              <a:r>
                <a:rPr lang="en-US" altLang="ja-JP" sz="1000" dirty="0">
                  <a:latin typeface="ＭＳ Ｐゴシック" panose="020B0600070205080204" pitchFamily="50" charset="-128"/>
                  <a:ea typeface="ＭＳ Ｐゴシック" panose="020B0600070205080204" pitchFamily="50" charset="-128"/>
                </a:rPr>
                <a:t>H29.4.28</a:t>
              </a:r>
              <a:r>
                <a:rPr lang="ja-JP" altLang="en-US" sz="1000" dirty="0">
                  <a:latin typeface="ＭＳ Ｐゴシック" panose="020B0600070205080204" pitchFamily="50" charset="-128"/>
                  <a:ea typeface="ＭＳ Ｐゴシック" panose="020B0600070205080204" pitchFamily="50" charset="-128"/>
                </a:rPr>
                <a:t>　大阪産業創造館　１３校から２３名参加）</a:t>
              </a:r>
              <a:endParaRPr lang="en-US" altLang="ja-JP" sz="1000" dirty="0">
                <a:latin typeface="ＭＳ Ｐゴシック" panose="020B0600070205080204" pitchFamily="50" charset="-128"/>
                <a:ea typeface="ＭＳ Ｐゴシック" panose="020B0600070205080204" pitchFamily="50" charset="-128"/>
              </a:endParaRPr>
            </a:p>
            <a:p>
              <a:r>
                <a:rPr lang="ja-JP" altLang="en-US" sz="1000" dirty="0">
                  <a:latin typeface="ＭＳ Ｐゴシック" panose="020B0600070205080204" pitchFamily="50" charset="-128"/>
                  <a:ea typeface="ＭＳ Ｐゴシック" panose="020B0600070205080204" pitchFamily="50" charset="-128"/>
                </a:rPr>
                <a:t>◆大阪府内工業系高校への中小会員企業紹介訪問（</a:t>
              </a:r>
              <a:r>
                <a:rPr lang="en-US" altLang="ja-JP" sz="1000" dirty="0">
                  <a:latin typeface="ＭＳ Ｐゴシック" panose="020B0600070205080204" pitchFamily="50" charset="-128"/>
                  <a:ea typeface="ＭＳ Ｐゴシック" panose="020B0600070205080204" pitchFamily="50" charset="-128"/>
                </a:rPr>
                <a:t>H29.5</a:t>
              </a:r>
              <a:r>
                <a:rPr lang="ja-JP" altLang="en-US" sz="1000" dirty="0">
                  <a:latin typeface="ＭＳ Ｐゴシック" panose="020B0600070205080204" pitchFamily="50" charset="-128"/>
                  <a:ea typeface="ＭＳ Ｐゴシック" panose="020B0600070205080204" pitchFamily="50" charset="-128"/>
                </a:rPr>
                <a:t>～</a:t>
              </a:r>
              <a:r>
                <a:rPr lang="en-US" altLang="ja-JP" sz="1000" dirty="0">
                  <a:latin typeface="ＭＳ Ｐゴシック" panose="020B0600070205080204" pitchFamily="50" charset="-128"/>
                  <a:ea typeface="ＭＳ Ｐゴシック" panose="020B0600070205080204" pitchFamily="50" charset="-128"/>
                </a:rPr>
                <a:t>6  </a:t>
              </a:r>
              <a:r>
                <a:rPr lang="ja-JP" altLang="en-US" sz="1000" dirty="0">
                  <a:latin typeface="ＭＳ Ｐゴシック" panose="020B0600070205080204" pitchFamily="50" charset="-128"/>
                  <a:ea typeface="ＭＳ Ｐゴシック" panose="020B0600070205080204" pitchFamily="50" charset="-128"/>
                </a:rPr>
                <a:t>１５校訪問）</a:t>
              </a:r>
              <a:endParaRPr lang="en-US" altLang="ja-JP" sz="1000" dirty="0">
                <a:latin typeface="ＭＳ Ｐゴシック" panose="020B0600070205080204" pitchFamily="50" charset="-128"/>
                <a:ea typeface="ＭＳ Ｐゴシック" panose="020B0600070205080204" pitchFamily="50" charset="-128"/>
              </a:endParaRPr>
            </a:p>
            <a:p>
              <a:r>
                <a:rPr lang="ja-JP" altLang="en-US" sz="1000" dirty="0">
                  <a:latin typeface="ＭＳ Ｐゴシック" panose="020B0600070205080204" pitchFamily="50" charset="-128"/>
                  <a:ea typeface="ＭＳ Ｐゴシック" panose="020B0600070205080204" pitchFamily="50" charset="-128"/>
                </a:rPr>
                <a:t>◆電気工事士技能競技大会 高校生見学会（</a:t>
              </a:r>
              <a:r>
                <a:rPr lang="en-US" altLang="ja-JP" sz="1000" dirty="0">
                  <a:latin typeface="ＭＳ Ｐゴシック" panose="020B0600070205080204" pitchFamily="50" charset="-128"/>
                  <a:ea typeface="ＭＳ Ｐゴシック" panose="020B0600070205080204" pitchFamily="50" charset="-128"/>
                </a:rPr>
                <a:t>H29.10.19  </a:t>
              </a:r>
              <a:r>
                <a:rPr lang="ja-JP" altLang="en-US" sz="1000" dirty="0">
                  <a:latin typeface="ＭＳ Ｐゴシック" panose="020B0600070205080204" pitchFamily="50" charset="-128"/>
                  <a:ea typeface="ＭＳ Ｐゴシック" panose="020B0600070205080204" pitchFamily="50" charset="-128"/>
                </a:rPr>
                <a:t>大阪府立体育会館 第１競技場　１３校から生徒　２１４名、教諭　３２名　計　２４６名来場）</a:t>
              </a:r>
              <a:endParaRPr lang="en-US" altLang="ja-JP" sz="1000" dirty="0">
                <a:latin typeface="ＭＳ Ｐゴシック" panose="020B0600070205080204" pitchFamily="50" charset="-128"/>
                <a:ea typeface="ＭＳ Ｐゴシック" panose="020B0600070205080204" pitchFamily="50" charset="-128"/>
              </a:endParaRPr>
            </a:p>
            <a:p>
              <a:r>
                <a:rPr lang="ja-JP" altLang="en-US" sz="1000" dirty="0">
                  <a:latin typeface="ＭＳ Ｐゴシック" panose="020B0600070205080204" pitchFamily="50" charset="-128"/>
                  <a:ea typeface="ＭＳ Ｐゴシック" panose="020B0600070205080204" pitchFamily="50" charset="-128"/>
                </a:rPr>
                <a:t>◆電気工学系大学生現場見学会（</a:t>
              </a:r>
              <a:r>
                <a:rPr lang="en-US" altLang="ja-JP" sz="1000" dirty="0">
                  <a:latin typeface="ＭＳ Ｐゴシック" panose="020B0600070205080204" pitchFamily="50" charset="-128"/>
                  <a:ea typeface="ＭＳ Ｐゴシック" panose="020B0600070205080204" pitchFamily="50" charset="-128"/>
                </a:rPr>
                <a:t>H29.11.17   </a:t>
              </a:r>
              <a:r>
                <a:rPr lang="en-US" altLang="zh-TW" sz="1000" dirty="0">
                  <a:latin typeface="ＭＳ Ｐゴシック" panose="020B0600070205080204" pitchFamily="50" charset="-128"/>
                  <a:ea typeface="ＭＳ Ｐゴシック" panose="020B0600070205080204" pitchFamily="50" charset="-128"/>
                </a:rPr>
                <a:t>(</a:t>
              </a:r>
              <a:r>
                <a:rPr lang="zh-TW" altLang="en-US" sz="1000" dirty="0">
                  <a:latin typeface="ＭＳ Ｐゴシック" panose="020B0600070205080204" pitchFamily="50" charset="-128"/>
                  <a:ea typeface="ＭＳ Ｐゴシック" panose="020B0600070205080204" pitchFamily="50" charset="-128"/>
                </a:rPr>
                <a:t>仮称</a:t>
              </a:r>
              <a:r>
                <a:rPr lang="en-US" altLang="zh-TW" sz="1000" dirty="0">
                  <a:latin typeface="ＭＳ Ｐゴシック" panose="020B0600070205080204" pitchFamily="50" charset="-128"/>
                  <a:ea typeface="ＭＳ Ｐゴシック" panose="020B0600070205080204" pitchFamily="50" charset="-128"/>
                </a:rPr>
                <a:t>)</a:t>
              </a:r>
              <a:r>
                <a:rPr lang="zh-TW" altLang="en-US" sz="1000" dirty="0">
                  <a:latin typeface="ＭＳ Ｐゴシック" panose="020B0600070205080204" pitchFamily="50" charset="-128"/>
                  <a:ea typeface="ＭＳ Ｐゴシック" panose="020B0600070205080204" pitchFamily="50" charset="-128"/>
                </a:rPr>
                <a:t>吹田市新市民病院移転建替工事現場</a:t>
              </a:r>
              <a:r>
                <a:rPr lang="ja-JP" altLang="en-US" sz="1000" dirty="0">
                  <a:latin typeface="ＭＳ Ｐゴシック" panose="020B0600070205080204" pitchFamily="50" charset="-128"/>
                  <a:ea typeface="ＭＳ Ｐゴシック" panose="020B0600070205080204" pitchFamily="50" charset="-128"/>
                </a:rPr>
                <a:t>　８校から２６名参加）</a:t>
              </a:r>
              <a:endParaRPr lang="en-US" altLang="ja-JP" sz="1000" dirty="0">
                <a:latin typeface="ＭＳ Ｐゴシック" panose="020B0600070205080204" pitchFamily="50" charset="-128"/>
                <a:ea typeface="ＭＳ Ｐゴシック" panose="020B0600070205080204" pitchFamily="50" charset="-128"/>
              </a:endParaRPr>
            </a:p>
            <a:p>
              <a:r>
                <a:rPr lang="ja-JP" altLang="en-US" sz="1000" dirty="0">
                  <a:latin typeface="ＭＳ Ｐゴシック" panose="020B0600070205080204" pitchFamily="50" charset="-128"/>
                  <a:ea typeface="ＭＳ Ｐゴシック" panose="020B0600070205080204" pitchFamily="50" charset="-128"/>
                </a:rPr>
                <a:t>◆電気系高校生への出前授業（</a:t>
              </a:r>
              <a:r>
                <a:rPr lang="en-US" altLang="ja-JP" sz="1000" dirty="0">
                  <a:latin typeface="ＭＳ Ｐゴシック" panose="020B0600070205080204" pitchFamily="50" charset="-128"/>
                  <a:ea typeface="ＭＳ Ｐゴシック" panose="020B0600070205080204" pitchFamily="50" charset="-128"/>
                </a:rPr>
                <a:t>H29.11.22  </a:t>
              </a:r>
              <a:r>
                <a:rPr lang="ja-JP" altLang="en-US" sz="1000" dirty="0">
                  <a:latin typeface="ＭＳ Ｐゴシック" panose="020B0600070205080204" pitchFamily="50" charset="-128"/>
                  <a:ea typeface="ＭＳ Ｐゴシック" panose="020B0600070205080204" pitchFamily="50" charset="-128"/>
                </a:rPr>
                <a:t>佐野工科高校電気系２年生　８３名受講）</a:t>
              </a:r>
              <a:endParaRPr lang="en-US" altLang="ja-JP" sz="1000" dirty="0">
                <a:latin typeface="ＭＳ Ｐゴシック" panose="020B0600070205080204" pitchFamily="50" charset="-128"/>
                <a:ea typeface="ＭＳ Ｐゴシック" panose="020B0600070205080204" pitchFamily="50" charset="-128"/>
              </a:endParaRPr>
            </a:p>
            <a:p>
              <a:r>
                <a:rPr lang="ja-JP" altLang="en-US" sz="1000" dirty="0">
                  <a:latin typeface="ＭＳ Ｐゴシック" panose="020B0600070205080204" pitchFamily="50" charset="-128"/>
                  <a:ea typeface="ＭＳ Ｐゴシック" panose="020B0600070205080204" pitchFamily="50" charset="-128"/>
                </a:rPr>
                <a:t>◆大阪府内工業系高校教諭との意見交換会（</a:t>
              </a:r>
              <a:r>
                <a:rPr lang="en-US" altLang="ja-JP" sz="1000" dirty="0">
                  <a:latin typeface="ＭＳ Ｐゴシック" panose="020B0600070205080204" pitchFamily="50" charset="-128"/>
                  <a:ea typeface="ＭＳ Ｐゴシック" panose="020B0600070205080204" pitchFamily="50" charset="-128"/>
                </a:rPr>
                <a:t>H29.12.8  </a:t>
              </a:r>
              <a:r>
                <a:rPr lang="ja-JP" altLang="en-US" sz="1000" dirty="0">
                  <a:latin typeface="ＭＳ Ｐゴシック" panose="020B0600070205080204" pitchFamily="50" charset="-128"/>
                  <a:ea typeface="ＭＳ Ｐゴシック" panose="020B0600070205080204" pitchFamily="50" charset="-128"/>
                </a:rPr>
                <a:t>國民會館武藤記念ホール　９校から１３名参加）</a:t>
              </a:r>
              <a:endParaRPr lang="en-US" altLang="ja-JP" sz="1000" dirty="0">
                <a:latin typeface="ＭＳ Ｐゴシック" panose="020B0600070205080204" pitchFamily="50" charset="-128"/>
                <a:ea typeface="ＭＳ Ｐゴシック" panose="020B0600070205080204" pitchFamily="50" charset="-128"/>
              </a:endParaRPr>
            </a:p>
            <a:p>
              <a:r>
                <a:rPr lang="ja-JP" altLang="en-US" sz="1000" dirty="0">
                  <a:latin typeface="ＭＳ Ｐゴシック" panose="020B0600070205080204" pitchFamily="50" charset="-128"/>
                  <a:ea typeface="ＭＳ Ｐゴシック" panose="020B0600070205080204" pitchFamily="50" charset="-128"/>
                </a:rPr>
                <a:t>◆大学生、高専生、専門学校生向け電気設備工事業界研究セミナー（</a:t>
              </a:r>
              <a:r>
                <a:rPr lang="en-US" altLang="ja-JP" sz="1000" dirty="0">
                  <a:latin typeface="ＭＳ Ｐゴシック" panose="020B0600070205080204" pitchFamily="50" charset="-128"/>
                  <a:ea typeface="ＭＳ Ｐゴシック" panose="020B0600070205080204" pitchFamily="50" charset="-128"/>
                </a:rPr>
                <a:t>H30.1.13  </a:t>
              </a:r>
              <a:r>
                <a:rPr lang="ja-JP" altLang="en-US" sz="1000" dirty="0">
                  <a:latin typeface="ＭＳ Ｐゴシック" panose="020B0600070205080204" pitchFamily="50" charset="-128"/>
                  <a:ea typeface="ＭＳ Ｐゴシック" panose="020B0600070205080204" pitchFamily="50" charset="-128"/>
                </a:rPr>
                <a:t>大阪産業創造館　１７校から６０名参加）</a:t>
              </a:r>
            </a:p>
          </p:txBody>
        </p:sp>
      </p:grpSp>
      <p:sp>
        <p:nvSpPr>
          <p:cNvPr id="2" name="正方形/長方形 1"/>
          <p:cNvSpPr/>
          <p:nvPr/>
        </p:nvSpPr>
        <p:spPr>
          <a:xfrm>
            <a:off x="312816" y="5702588"/>
            <a:ext cx="8667699" cy="1018206"/>
          </a:xfrm>
          <a:prstGeom prst="rect">
            <a:avLst/>
          </a:prstGeom>
          <a:ln/>
        </p:spPr>
        <p:style>
          <a:lnRef idx="2">
            <a:schemeClr val="dk1"/>
          </a:lnRef>
          <a:fillRef idx="1">
            <a:schemeClr val="lt1"/>
          </a:fillRef>
          <a:effectRef idx="0">
            <a:schemeClr val="dk1"/>
          </a:effectRef>
          <a:fontRef idx="minor">
            <a:schemeClr val="dk1"/>
          </a:fontRef>
        </p:style>
        <p:txBody>
          <a:bodyPr lIns="65306" tIns="32653" rIns="65306" bIns="32653" rtlCol="0" anchor="ctr"/>
          <a:lstStyle/>
          <a:p>
            <a:r>
              <a:rPr lang="ja-JP" altLang="en-US" sz="1400" dirty="0"/>
              <a:t>推薦者自由記述欄</a:t>
            </a:r>
            <a:endParaRPr lang="en-US" altLang="ja-JP" sz="1400" dirty="0"/>
          </a:p>
          <a:p>
            <a:r>
              <a:rPr lang="ja-JP" altLang="en-US" sz="1000" dirty="0"/>
              <a:t>○（一社）大阪電業協会は、建設業の健全な発達を図ることを目的とする事業を行う建設業法に基づく建設業者団体であり、大阪府と府内建設業者５団体で構成する「大阪府建設業懇話会」及び「優秀建設施工者大阪府知事表彰実行委員会」の構成団体として、建設産業のイメージアップ、若年建設従事者の入職促進などを目的とする事業を実施している。</a:t>
            </a:r>
            <a:endParaRPr lang="en-US" altLang="ja-JP" sz="1000" dirty="0"/>
          </a:p>
          <a:p>
            <a:r>
              <a:rPr lang="ja-JP" altLang="en-US" sz="1000" dirty="0"/>
              <a:t>○　同協会は、大阪人材確保推進会議の設置趣旨に賛同し、人材を確保するための対策に自ら積極的に取組む業界団体であることから、同会議の構成員として推薦する。</a:t>
            </a:r>
          </a:p>
        </p:txBody>
      </p:sp>
      <p:sp>
        <p:nvSpPr>
          <p:cNvPr id="9" name="正方形/長方形 8"/>
          <p:cNvSpPr/>
          <p:nvPr/>
        </p:nvSpPr>
        <p:spPr>
          <a:xfrm>
            <a:off x="8338120" y="6432762"/>
            <a:ext cx="914400" cy="57606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r"/>
            <a:r>
              <a:rPr kumimoji="1" lang="en-US" altLang="ja-JP" smtClean="0"/>
              <a:t>3</a:t>
            </a:r>
            <a:endParaRPr kumimoji="1" lang="ja-JP" altLang="en-US" dirty="0"/>
          </a:p>
        </p:txBody>
      </p:sp>
    </p:spTree>
    <p:extLst>
      <p:ext uri="{BB962C8B-B14F-4D97-AF65-F5344CB8AC3E}">
        <p14:creationId xmlns:p14="http://schemas.microsoft.com/office/powerpoint/2010/main" val="6725995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98A65C1A014B341A97BA722E0505EDA" ma:contentTypeVersion="1" ma:contentTypeDescription="新しいドキュメントを作成します。" ma:contentTypeScope="" ma:versionID="dd495fcff02c6b4f65d281801c45340f">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6CA36A2-DBDC-4B43-8CC6-D41AB73624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07C241B-F2EA-4D73-8C32-E07359A1FA99}">
  <ds:schemaRefs>
    <ds:schemaRef ds:uri="http://schemas.microsoft.com/sharepoint/v3/contenttype/forms"/>
  </ds:schemaRefs>
</ds:datastoreItem>
</file>

<file path=customXml/itemProps3.xml><?xml version="1.0" encoding="utf-8"?>
<ds:datastoreItem xmlns:ds="http://schemas.openxmlformats.org/officeDocument/2006/customXml" ds:itemID="{D1E31713-DB40-494E-BE40-A5C5489B1262}">
  <ds:schemaRef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www.w3.org/XML/1998/namespace"/>
    <ds:schemaRef ds:uri="http://schemas.microsoft.com/office/2006/metadata/properties"/>
    <ds:schemaRef ds:uri="http://schemas.microsoft.com/sharepoint/v3"/>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97</TotalTime>
  <Words>444</Words>
  <Application>Microsoft Office PowerPoint</Application>
  <PresentationFormat>画面に合わせる (4:3)</PresentationFormat>
  <Paragraphs>60</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大阪人材確保推進会議構成員の新規加入について</vt:lpstr>
      <vt:lpstr> 大阪人材確保推進会議構成員の新規加入について </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大阪人材確保推進会議設置要綱の 一部改正について</dc:title>
  <dc:creator>前田　優</dc:creator>
  <cp:lastModifiedBy>前田　優</cp:lastModifiedBy>
  <cp:revision>27</cp:revision>
  <cp:lastPrinted>2018-04-24T23:21:14Z</cp:lastPrinted>
  <dcterms:created xsi:type="dcterms:W3CDTF">2018-03-10T07:08:38Z</dcterms:created>
  <dcterms:modified xsi:type="dcterms:W3CDTF">2018-05-04T06:03:53Z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0x010100A98A65C1A014B341A97BA722E0505EDA</vt:lpwstr>
  </property>
</Properties>
</file>