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6" r:id="rId4"/>
    <p:sldMasterId id="2147488481" r:id="rId5"/>
  </p:sldMasterIdLst>
  <p:notesMasterIdLst>
    <p:notesMasterId r:id="rId29"/>
  </p:notesMasterIdLst>
  <p:handoutMasterIdLst>
    <p:handoutMasterId r:id="rId30"/>
  </p:handoutMasterIdLst>
  <p:sldIdLst>
    <p:sldId id="1614" r:id="rId6"/>
    <p:sldId id="1672" r:id="rId7"/>
    <p:sldId id="1667" r:id="rId8"/>
    <p:sldId id="1668" r:id="rId9"/>
    <p:sldId id="1669" r:id="rId10"/>
    <p:sldId id="1670" r:id="rId11"/>
    <p:sldId id="1671" r:id="rId12"/>
    <p:sldId id="1645" r:id="rId13"/>
    <p:sldId id="1644" r:id="rId14"/>
    <p:sldId id="1657" r:id="rId15"/>
    <p:sldId id="1658" r:id="rId16"/>
    <p:sldId id="1659" r:id="rId17"/>
    <p:sldId id="1665" r:id="rId18"/>
    <p:sldId id="1664" r:id="rId19"/>
    <p:sldId id="1666" r:id="rId20"/>
    <p:sldId id="1646" r:id="rId21"/>
    <p:sldId id="1647" r:id="rId22"/>
    <p:sldId id="1648" r:id="rId23"/>
    <p:sldId id="1660" r:id="rId24"/>
    <p:sldId id="1661" r:id="rId25"/>
    <p:sldId id="1662" r:id="rId26"/>
    <p:sldId id="1653" r:id="rId27"/>
    <p:sldId id="1651" r:id="rId28"/>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userDrawn="1">
          <p15:clr>
            <a:srgbClr val="A4A3A4"/>
          </p15:clr>
        </p15:guide>
        <p15:guide id="3" pos="217" userDrawn="1">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DBED"/>
    <a:srgbClr val="FF0000"/>
    <a:srgbClr val="FFFF00"/>
    <a:srgbClr val="28EEF8"/>
    <a:srgbClr val="6699FF"/>
    <a:srgbClr val="009900"/>
    <a:srgbClr val="CC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77" autoAdjust="0"/>
    <p:restoredTop sz="94303" autoAdjust="0"/>
  </p:normalViewPr>
  <p:slideViewPr>
    <p:cSldViewPr>
      <p:cViewPr>
        <p:scale>
          <a:sx n="100" d="100"/>
          <a:sy n="100" d="100"/>
        </p:scale>
        <p:origin x="336" y="-240"/>
      </p:cViewPr>
      <p:guideLst>
        <p:guide orient="horz" pos="2160"/>
        <p:guide pos="3120"/>
        <p:guide pos="2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1404" y="-84"/>
      </p:cViewPr>
      <p:guideLst>
        <p:guide orient="horz" pos="3129"/>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00381757703051"/>
          <c:y val="5.6981924139858149E-2"/>
          <c:w val="0.80199618242296944"/>
          <c:h val="0.72281413086140989"/>
        </c:manualLayout>
      </c:layout>
      <c:lineChart>
        <c:grouping val="standard"/>
        <c:varyColors val="0"/>
        <c:ser>
          <c:idx val="2"/>
          <c:order val="2"/>
          <c:tx>
            <c:strRef>
              <c:f>Sheet1!$B$5</c:f>
              <c:strCache>
                <c:ptCount val="1"/>
                <c:pt idx="0">
                  <c:v>完全失業率（大阪）</c:v>
                </c:pt>
              </c:strCache>
            </c:strRef>
          </c:tx>
          <c:spPr>
            <a:ln>
              <a:solidFill>
                <a:sysClr val="windowText" lastClr="000000"/>
              </a:solidFill>
            </a:ln>
          </c:spPr>
          <c:marker>
            <c:spPr>
              <a:solidFill>
                <a:sysClr val="windowText" lastClr="000000"/>
              </a:solidFill>
              <a:ln>
                <a:solidFill>
                  <a:sysClr val="windowText" lastClr="000000"/>
                </a:solidFill>
              </a:ln>
            </c:spPr>
          </c:marker>
          <c:cat>
            <c:strRef>
              <c:f>Sheet1!$C$2:$N$2</c:f>
              <c:strCache>
                <c:ptCount val="12"/>
                <c:pt idx="0">
                  <c:v>H19年</c:v>
                </c:pt>
                <c:pt idx="1">
                  <c:v>H20年</c:v>
                </c:pt>
                <c:pt idx="2">
                  <c:v>H21年</c:v>
                </c:pt>
                <c:pt idx="3">
                  <c:v>H22年</c:v>
                </c:pt>
                <c:pt idx="4">
                  <c:v>H23年</c:v>
                </c:pt>
                <c:pt idx="5">
                  <c:v>H24年</c:v>
                </c:pt>
                <c:pt idx="6">
                  <c:v>H25年</c:v>
                </c:pt>
                <c:pt idx="7">
                  <c:v>H26年</c:v>
                </c:pt>
                <c:pt idx="8">
                  <c:v>H27年</c:v>
                </c:pt>
                <c:pt idx="9">
                  <c:v>H28年</c:v>
                </c:pt>
                <c:pt idx="10">
                  <c:v>H29年</c:v>
                </c:pt>
                <c:pt idx="11">
                  <c:v>H30年</c:v>
                </c:pt>
              </c:strCache>
            </c:strRef>
          </c:cat>
          <c:val>
            <c:numRef>
              <c:f>Sheet1!$C$5:$N$5</c:f>
              <c:numCache>
                <c:formatCode>0.0_ </c:formatCode>
                <c:ptCount val="12"/>
                <c:pt idx="0">
                  <c:v>5.3</c:v>
                </c:pt>
                <c:pt idx="1">
                  <c:v>5.3</c:v>
                </c:pt>
                <c:pt idx="2">
                  <c:v>6.6</c:v>
                </c:pt>
                <c:pt idx="3">
                  <c:v>6.9</c:v>
                </c:pt>
                <c:pt idx="4">
                  <c:v>5.0999999999999996</c:v>
                </c:pt>
                <c:pt idx="5">
                  <c:v>5.4</c:v>
                </c:pt>
                <c:pt idx="6">
                  <c:v>4.8</c:v>
                </c:pt>
                <c:pt idx="7">
                  <c:v>4.5999999999999996</c:v>
                </c:pt>
                <c:pt idx="8">
                  <c:v>4.2</c:v>
                </c:pt>
                <c:pt idx="9">
                  <c:v>4</c:v>
                </c:pt>
                <c:pt idx="10">
                  <c:v>3.4</c:v>
                </c:pt>
                <c:pt idx="11">
                  <c:v>3.2</c:v>
                </c:pt>
              </c:numCache>
            </c:numRef>
          </c:val>
          <c:smooth val="0"/>
          <c:extLst>
            <c:ext xmlns:c16="http://schemas.microsoft.com/office/drawing/2014/chart" uri="{C3380CC4-5D6E-409C-BE32-E72D297353CC}">
              <c16:uniqueId val="{00000002-6600-46CF-B279-887DAB707B80}"/>
            </c:ext>
          </c:extLst>
        </c:ser>
        <c:ser>
          <c:idx val="3"/>
          <c:order val="3"/>
          <c:tx>
            <c:strRef>
              <c:f>Sheet1!$B$6</c:f>
              <c:strCache>
                <c:ptCount val="1"/>
                <c:pt idx="0">
                  <c:v>完全失業率（全国）</c:v>
                </c:pt>
              </c:strCache>
            </c:strRef>
          </c:tx>
          <c:spPr>
            <a:ln>
              <a:prstDash val="sysDot"/>
            </a:ln>
          </c:spPr>
          <c:marker>
            <c:spPr>
              <a:ln>
                <a:prstDash val="sysDot"/>
              </a:ln>
            </c:spPr>
          </c:marker>
          <c:cat>
            <c:strRef>
              <c:f>Sheet1!$C$2:$N$2</c:f>
              <c:strCache>
                <c:ptCount val="12"/>
                <c:pt idx="0">
                  <c:v>H19年</c:v>
                </c:pt>
                <c:pt idx="1">
                  <c:v>H20年</c:v>
                </c:pt>
                <c:pt idx="2">
                  <c:v>H21年</c:v>
                </c:pt>
                <c:pt idx="3">
                  <c:v>H22年</c:v>
                </c:pt>
                <c:pt idx="4">
                  <c:v>H23年</c:v>
                </c:pt>
                <c:pt idx="5">
                  <c:v>H24年</c:v>
                </c:pt>
                <c:pt idx="6">
                  <c:v>H25年</c:v>
                </c:pt>
                <c:pt idx="7">
                  <c:v>H26年</c:v>
                </c:pt>
                <c:pt idx="8">
                  <c:v>H27年</c:v>
                </c:pt>
                <c:pt idx="9">
                  <c:v>H28年</c:v>
                </c:pt>
                <c:pt idx="10">
                  <c:v>H29年</c:v>
                </c:pt>
                <c:pt idx="11">
                  <c:v>H30年</c:v>
                </c:pt>
              </c:strCache>
            </c:strRef>
          </c:cat>
          <c:val>
            <c:numRef>
              <c:f>Sheet1!$C$6:$N$6</c:f>
              <c:numCache>
                <c:formatCode>0.0_ </c:formatCode>
                <c:ptCount val="12"/>
                <c:pt idx="0">
                  <c:v>3.9</c:v>
                </c:pt>
                <c:pt idx="1">
                  <c:v>4</c:v>
                </c:pt>
                <c:pt idx="2">
                  <c:v>5.0999999999999996</c:v>
                </c:pt>
                <c:pt idx="3">
                  <c:v>5.0999999999999996</c:v>
                </c:pt>
                <c:pt idx="4">
                  <c:v>4.5999999999999996</c:v>
                </c:pt>
                <c:pt idx="5">
                  <c:v>4.3</c:v>
                </c:pt>
                <c:pt idx="6">
                  <c:v>4</c:v>
                </c:pt>
                <c:pt idx="7">
                  <c:v>3.6</c:v>
                </c:pt>
                <c:pt idx="8">
                  <c:v>3.4</c:v>
                </c:pt>
                <c:pt idx="9">
                  <c:v>3.1</c:v>
                </c:pt>
                <c:pt idx="10">
                  <c:v>2.8</c:v>
                </c:pt>
                <c:pt idx="11">
                  <c:v>2.4</c:v>
                </c:pt>
              </c:numCache>
            </c:numRef>
          </c:val>
          <c:smooth val="0"/>
          <c:extLst>
            <c:ext xmlns:c16="http://schemas.microsoft.com/office/drawing/2014/chart" uri="{C3380CC4-5D6E-409C-BE32-E72D297353CC}">
              <c16:uniqueId val="{00000003-6600-46CF-B279-887DAB707B80}"/>
            </c:ext>
          </c:extLst>
        </c:ser>
        <c:dLbls>
          <c:showLegendKey val="0"/>
          <c:showVal val="0"/>
          <c:showCatName val="0"/>
          <c:showSerName val="0"/>
          <c:showPercent val="0"/>
          <c:showBubbleSize val="0"/>
        </c:dLbls>
        <c:marker val="1"/>
        <c:smooth val="0"/>
        <c:axId val="70543360"/>
        <c:axId val="56016192"/>
      </c:lineChart>
      <c:lineChart>
        <c:grouping val="standard"/>
        <c:varyColors val="0"/>
        <c:ser>
          <c:idx val="0"/>
          <c:order val="0"/>
          <c:tx>
            <c:strRef>
              <c:f>Sheet1!$B$3</c:f>
              <c:strCache>
                <c:ptCount val="1"/>
                <c:pt idx="0">
                  <c:v>有効求人倍率（大阪）</c:v>
                </c:pt>
              </c:strCache>
            </c:strRef>
          </c:tx>
          <c:spPr>
            <a:ln w="41275">
              <a:solidFill>
                <a:sysClr val="windowText" lastClr="000000"/>
              </a:solidFill>
            </a:ln>
          </c:spPr>
          <c:marker>
            <c:spPr>
              <a:solidFill>
                <a:sysClr val="windowText" lastClr="000000"/>
              </a:solidFill>
              <a:ln>
                <a:solidFill>
                  <a:sysClr val="windowText" lastClr="000000"/>
                </a:solidFill>
              </a:ln>
            </c:spPr>
          </c:marker>
          <c:cat>
            <c:strRef>
              <c:f>Sheet1!$C$2:$N$2</c:f>
              <c:strCache>
                <c:ptCount val="12"/>
                <c:pt idx="0">
                  <c:v>H19年</c:v>
                </c:pt>
                <c:pt idx="1">
                  <c:v>H20年</c:v>
                </c:pt>
                <c:pt idx="2">
                  <c:v>H21年</c:v>
                </c:pt>
                <c:pt idx="3">
                  <c:v>H22年</c:v>
                </c:pt>
                <c:pt idx="4">
                  <c:v>H23年</c:v>
                </c:pt>
                <c:pt idx="5">
                  <c:v>H24年</c:v>
                </c:pt>
                <c:pt idx="6">
                  <c:v>H25年</c:v>
                </c:pt>
                <c:pt idx="7">
                  <c:v>H26年</c:v>
                </c:pt>
                <c:pt idx="8">
                  <c:v>H27年</c:v>
                </c:pt>
                <c:pt idx="9">
                  <c:v>H28年</c:v>
                </c:pt>
                <c:pt idx="10">
                  <c:v>H29年</c:v>
                </c:pt>
                <c:pt idx="11">
                  <c:v>H30年</c:v>
                </c:pt>
              </c:strCache>
            </c:strRef>
          </c:cat>
          <c:val>
            <c:numRef>
              <c:f>Sheet1!$C$3:$N$3</c:f>
              <c:numCache>
                <c:formatCode>0.00_ </c:formatCode>
                <c:ptCount val="12"/>
                <c:pt idx="0">
                  <c:v>1.26</c:v>
                </c:pt>
                <c:pt idx="1">
                  <c:v>0.94</c:v>
                </c:pt>
                <c:pt idx="2">
                  <c:v>0.51</c:v>
                </c:pt>
                <c:pt idx="3">
                  <c:v>0.52</c:v>
                </c:pt>
                <c:pt idx="4">
                  <c:v>0.65</c:v>
                </c:pt>
                <c:pt idx="5">
                  <c:v>0.77</c:v>
                </c:pt>
                <c:pt idx="6">
                  <c:v>0.95</c:v>
                </c:pt>
                <c:pt idx="7">
                  <c:v>1.1100000000000001</c:v>
                </c:pt>
                <c:pt idx="8">
                  <c:v>1.2</c:v>
                </c:pt>
                <c:pt idx="9">
                  <c:v>1.38</c:v>
                </c:pt>
                <c:pt idx="10">
                  <c:v>1.57</c:v>
                </c:pt>
                <c:pt idx="11">
                  <c:v>1.76</c:v>
                </c:pt>
              </c:numCache>
            </c:numRef>
          </c:val>
          <c:smooth val="0"/>
          <c:extLst>
            <c:ext xmlns:c16="http://schemas.microsoft.com/office/drawing/2014/chart" uri="{C3380CC4-5D6E-409C-BE32-E72D297353CC}">
              <c16:uniqueId val="{00000000-6600-46CF-B279-887DAB707B80}"/>
            </c:ext>
          </c:extLst>
        </c:ser>
        <c:ser>
          <c:idx val="1"/>
          <c:order val="1"/>
          <c:tx>
            <c:strRef>
              <c:f>Sheet1!$B$4</c:f>
              <c:strCache>
                <c:ptCount val="1"/>
                <c:pt idx="0">
                  <c:v>有効求人倍率（全国）</c:v>
                </c:pt>
              </c:strCache>
            </c:strRef>
          </c:tx>
          <c:spPr>
            <a:ln>
              <a:prstDash val="sysDash"/>
            </a:ln>
          </c:spPr>
          <c:marker>
            <c:spPr>
              <a:ln>
                <a:prstDash val="sysDash"/>
              </a:ln>
            </c:spPr>
          </c:marker>
          <c:cat>
            <c:strRef>
              <c:f>Sheet1!$C$2:$N$2</c:f>
              <c:strCache>
                <c:ptCount val="12"/>
                <c:pt idx="0">
                  <c:v>H19年</c:v>
                </c:pt>
                <c:pt idx="1">
                  <c:v>H20年</c:v>
                </c:pt>
                <c:pt idx="2">
                  <c:v>H21年</c:v>
                </c:pt>
                <c:pt idx="3">
                  <c:v>H22年</c:v>
                </c:pt>
                <c:pt idx="4">
                  <c:v>H23年</c:v>
                </c:pt>
                <c:pt idx="5">
                  <c:v>H24年</c:v>
                </c:pt>
                <c:pt idx="6">
                  <c:v>H25年</c:v>
                </c:pt>
                <c:pt idx="7">
                  <c:v>H26年</c:v>
                </c:pt>
                <c:pt idx="8">
                  <c:v>H27年</c:v>
                </c:pt>
                <c:pt idx="9">
                  <c:v>H28年</c:v>
                </c:pt>
                <c:pt idx="10">
                  <c:v>H29年</c:v>
                </c:pt>
                <c:pt idx="11">
                  <c:v>H30年</c:v>
                </c:pt>
              </c:strCache>
            </c:strRef>
          </c:cat>
          <c:val>
            <c:numRef>
              <c:f>Sheet1!$C$4:$N$4</c:f>
              <c:numCache>
                <c:formatCode>0.00_ </c:formatCode>
                <c:ptCount val="12"/>
                <c:pt idx="0">
                  <c:v>1.04</c:v>
                </c:pt>
                <c:pt idx="1">
                  <c:v>0.88</c:v>
                </c:pt>
                <c:pt idx="2">
                  <c:v>0.47</c:v>
                </c:pt>
                <c:pt idx="3">
                  <c:v>0.52</c:v>
                </c:pt>
                <c:pt idx="4">
                  <c:v>0.65</c:v>
                </c:pt>
                <c:pt idx="5">
                  <c:v>0.8</c:v>
                </c:pt>
                <c:pt idx="6">
                  <c:v>0.93</c:v>
                </c:pt>
                <c:pt idx="7">
                  <c:v>1.0900000000000001</c:v>
                </c:pt>
                <c:pt idx="8">
                  <c:v>1.2</c:v>
                </c:pt>
                <c:pt idx="9">
                  <c:v>1.36</c:v>
                </c:pt>
                <c:pt idx="10">
                  <c:v>1.5</c:v>
                </c:pt>
                <c:pt idx="11">
                  <c:v>1.61</c:v>
                </c:pt>
              </c:numCache>
            </c:numRef>
          </c:val>
          <c:smooth val="0"/>
          <c:extLst>
            <c:ext xmlns:c16="http://schemas.microsoft.com/office/drawing/2014/chart" uri="{C3380CC4-5D6E-409C-BE32-E72D297353CC}">
              <c16:uniqueId val="{00000001-6600-46CF-B279-887DAB707B80}"/>
            </c:ext>
          </c:extLst>
        </c:ser>
        <c:dLbls>
          <c:showLegendKey val="0"/>
          <c:showVal val="0"/>
          <c:showCatName val="0"/>
          <c:showSerName val="0"/>
          <c:showPercent val="0"/>
          <c:showBubbleSize val="0"/>
        </c:dLbls>
        <c:marker val="1"/>
        <c:smooth val="0"/>
        <c:axId val="1093673199"/>
        <c:axId val="1093676527"/>
      </c:lineChart>
      <c:catAx>
        <c:axId val="70543360"/>
        <c:scaling>
          <c:orientation val="minMax"/>
        </c:scaling>
        <c:delete val="0"/>
        <c:axPos val="b"/>
        <c:numFmt formatCode="General" sourceLinked="0"/>
        <c:majorTickMark val="none"/>
        <c:minorTickMark val="none"/>
        <c:tickLblPos val="nextTo"/>
        <c:spPr>
          <a:noFill/>
        </c:spPr>
        <c:crossAx val="56016192"/>
        <c:crosses val="autoZero"/>
        <c:auto val="1"/>
        <c:lblAlgn val="ctr"/>
        <c:lblOffset val="100"/>
        <c:noMultiLvlLbl val="0"/>
      </c:catAx>
      <c:valAx>
        <c:axId val="56016192"/>
        <c:scaling>
          <c:orientation val="minMax"/>
          <c:max val="7"/>
        </c:scaling>
        <c:delete val="0"/>
        <c:axPos val="l"/>
        <c:majorGridlines/>
        <c:minorGridlines>
          <c:spPr>
            <a:ln>
              <a:noFill/>
            </a:ln>
          </c:spPr>
        </c:minorGridlines>
        <c:numFmt formatCode="0.0_ " sourceLinked="1"/>
        <c:majorTickMark val="none"/>
        <c:minorTickMark val="none"/>
        <c:tickLblPos val="nextTo"/>
        <c:crossAx val="70543360"/>
        <c:crosses val="autoZero"/>
        <c:crossBetween val="between"/>
      </c:valAx>
      <c:valAx>
        <c:axId val="1093676527"/>
        <c:scaling>
          <c:orientation val="minMax"/>
        </c:scaling>
        <c:delete val="0"/>
        <c:axPos val="r"/>
        <c:numFmt formatCode="0.00_ " sourceLinked="1"/>
        <c:majorTickMark val="out"/>
        <c:minorTickMark val="none"/>
        <c:tickLblPos val="nextTo"/>
        <c:crossAx val="1093673199"/>
        <c:crosses val="max"/>
        <c:crossBetween val="between"/>
      </c:valAx>
      <c:catAx>
        <c:axId val="1093673199"/>
        <c:scaling>
          <c:orientation val="minMax"/>
        </c:scaling>
        <c:delete val="1"/>
        <c:axPos val="b"/>
        <c:numFmt formatCode="General" sourceLinked="1"/>
        <c:majorTickMark val="out"/>
        <c:minorTickMark val="none"/>
        <c:tickLblPos val="nextTo"/>
        <c:crossAx val="1093676527"/>
        <c:crosses val="autoZero"/>
        <c:auto val="1"/>
        <c:lblAlgn val="ctr"/>
        <c:lblOffset val="100"/>
        <c:noMultiLvlLbl val="0"/>
      </c:catAx>
      <c:dTable>
        <c:showHorzBorder val="1"/>
        <c:showVertBorder val="1"/>
        <c:showOutline val="1"/>
        <c:showKeys val="1"/>
        <c:spPr>
          <a:noFill/>
          <a:ln>
            <a:solidFill>
              <a:schemeClr val="tx1"/>
            </a:solidFill>
          </a:ln>
        </c:spPr>
      </c:dTable>
    </c:plotArea>
    <c:plotVisOnly val="1"/>
    <c:dispBlanksAs val="gap"/>
    <c:showDLblsOverMax val="0"/>
  </c:chart>
  <c:spPr>
    <a:no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ja-JP" sz="1800" dirty="0"/>
              <a:t>大阪府の職業別有効求人倍率（男女）</a:t>
            </a:r>
          </a:p>
        </c:rich>
      </c:tx>
      <c:layout>
        <c:manualLayout>
          <c:xMode val="edge"/>
          <c:yMode val="edge"/>
          <c:x val="0.30886822267562475"/>
          <c:y val="1.20738639064482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有効求人数（常用）</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Sheet1!$A$2:$A$11</c:f>
              <c:strCache>
                <c:ptCount val="10"/>
                <c:pt idx="0">
                  <c:v>専門的・技術的職業</c:v>
                </c:pt>
                <c:pt idx="1">
                  <c:v>事務的職業</c:v>
                </c:pt>
                <c:pt idx="2">
                  <c:v>販売の職業</c:v>
                </c:pt>
                <c:pt idx="3">
                  <c:v>サービスの職業</c:v>
                </c:pt>
                <c:pt idx="4">
                  <c:v>保安の職業</c:v>
                </c:pt>
                <c:pt idx="5">
                  <c:v>農林漁業の職業</c:v>
                </c:pt>
                <c:pt idx="6">
                  <c:v>生産工程の職業</c:v>
                </c:pt>
                <c:pt idx="7">
                  <c:v>輸送・機械運転の職業</c:v>
                </c:pt>
                <c:pt idx="8">
                  <c:v>建設・採掘の職業</c:v>
                </c:pt>
                <c:pt idx="9">
                  <c:v>運搬・清掃等の職業</c:v>
                </c:pt>
              </c:strCache>
            </c:strRef>
          </c:cat>
          <c:val>
            <c:numRef>
              <c:f>Sheet1!$B$2:$B$11</c:f>
              <c:numCache>
                <c:formatCode>#,##0</c:formatCode>
                <c:ptCount val="10"/>
                <c:pt idx="0">
                  <c:v>32356</c:v>
                </c:pt>
                <c:pt idx="1">
                  <c:v>13012</c:v>
                </c:pt>
                <c:pt idx="2">
                  <c:v>14639</c:v>
                </c:pt>
                <c:pt idx="3">
                  <c:v>26568</c:v>
                </c:pt>
                <c:pt idx="4">
                  <c:v>4512</c:v>
                </c:pt>
                <c:pt idx="5">
                  <c:v>275</c:v>
                </c:pt>
                <c:pt idx="6">
                  <c:v>11358</c:v>
                </c:pt>
                <c:pt idx="7">
                  <c:v>8876</c:v>
                </c:pt>
                <c:pt idx="8">
                  <c:v>7633</c:v>
                </c:pt>
                <c:pt idx="9">
                  <c:v>7593</c:v>
                </c:pt>
              </c:numCache>
            </c:numRef>
          </c:val>
          <c:extLst>
            <c:ext xmlns:c16="http://schemas.microsoft.com/office/drawing/2014/chart" uri="{C3380CC4-5D6E-409C-BE32-E72D297353CC}">
              <c16:uniqueId val="{00000000-F1F1-4390-B6EF-8FF57C990B8A}"/>
            </c:ext>
          </c:extLst>
        </c:ser>
        <c:dLbls>
          <c:showLegendKey val="0"/>
          <c:showVal val="0"/>
          <c:showCatName val="0"/>
          <c:showSerName val="0"/>
          <c:showPercent val="0"/>
          <c:showBubbleSize val="0"/>
        </c:dLbls>
        <c:gapWidth val="150"/>
        <c:axId val="353606512"/>
        <c:axId val="353594448"/>
      </c:barChart>
      <c:lineChart>
        <c:grouping val="standard"/>
        <c:varyColors val="0"/>
        <c:ser>
          <c:idx val="1"/>
          <c:order val="1"/>
          <c:tx>
            <c:strRef>
              <c:f>Sheet1!$C$1</c:f>
              <c:strCache>
                <c:ptCount val="1"/>
                <c:pt idx="0">
                  <c:v>有効求人倍率（常用）</c:v>
                </c:pt>
              </c:strCache>
            </c:strRef>
          </c:tx>
          <c:spPr>
            <a:ln w="31750" cap="rnd">
              <a:solidFill>
                <a:schemeClr val="tx1"/>
              </a:solidFill>
              <a:round/>
            </a:ln>
            <a:effectLst/>
          </c:spPr>
          <c:marker>
            <c:symbol val="circle"/>
            <c:size val="6"/>
            <c:spPr>
              <a:solidFill>
                <a:schemeClr val="tx1"/>
              </a:solidFill>
              <a:ln w="12700">
                <a:solidFill>
                  <a:schemeClr val="tx1"/>
                </a:solidFill>
                <a:round/>
              </a:ln>
              <a:effectLst/>
            </c:spPr>
          </c:marker>
          <c:cat>
            <c:strRef>
              <c:f>Sheet1!$A$2:$A$11</c:f>
              <c:strCache>
                <c:ptCount val="10"/>
                <c:pt idx="0">
                  <c:v>専門的・技術的職業</c:v>
                </c:pt>
                <c:pt idx="1">
                  <c:v>事務的職業</c:v>
                </c:pt>
                <c:pt idx="2">
                  <c:v>販売の職業</c:v>
                </c:pt>
                <c:pt idx="3">
                  <c:v>サービスの職業</c:v>
                </c:pt>
                <c:pt idx="4">
                  <c:v>保安の職業</c:v>
                </c:pt>
                <c:pt idx="5">
                  <c:v>農林漁業の職業</c:v>
                </c:pt>
                <c:pt idx="6">
                  <c:v>生産工程の職業</c:v>
                </c:pt>
                <c:pt idx="7">
                  <c:v>輸送・機械運転の職業</c:v>
                </c:pt>
                <c:pt idx="8">
                  <c:v>建設・採掘の職業</c:v>
                </c:pt>
                <c:pt idx="9">
                  <c:v>運搬・清掃等の職業</c:v>
                </c:pt>
              </c:strCache>
            </c:strRef>
          </c:cat>
          <c:val>
            <c:numRef>
              <c:f>Sheet1!$C$2:$C$11</c:f>
              <c:numCache>
                <c:formatCode>#,##0.00</c:formatCode>
                <c:ptCount val="10"/>
                <c:pt idx="0">
                  <c:v>2.3294456443484521</c:v>
                </c:pt>
                <c:pt idx="1">
                  <c:v>0.47419825072886296</c:v>
                </c:pt>
                <c:pt idx="2">
                  <c:v>1.8710378323108385</c:v>
                </c:pt>
                <c:pt idx="3">
                  <c:v>3.5671321160042964</c:v>
                </c:pt>
                <c:pt idx="4">
                  <c:v>8.4652908067542221</c:v>
                </c:pt>
                <c:pt idx="5">
                  <c:v>1.1652542372881356</c:v>
                </c:pt>
                <c:pt idx="6">
                  <c:v>2.2473288484368816</c:v>
                </c:pt>
                <c:pt idx="7">
                  <c:v>3.4191063174114023</c:v>
                </c:pt>
                <c:pt idx="8">
                  <c:v>8.189914163090128</c:v>
                </c:pt>
                <c:pt idx="9">
                  <c:v>0.61887684407857202</c:v>
                </c:pt>
              </c:numCache>
            </c:numRef>
          </c:val>
          <c:smooth val="0"/>
          <c:extLst>
            <c:ext xmlns:c16="http://schemas.microsoft.com/office/drawing/2014/chart" uri="{C3380CC4-5D6E-409C-BE32-E72D297353CC}">
              <c16:uniqueId val="{00000001-F1F1-4390-B6EF-8FF57C990B8A}"/>
            </c:ext>
          </c:extLst>
        </c:ser>
        <c:dLbls>
          <c:showLegendKey val="0"/>
          <c:showVal val="0"/>
          <c:showCatName val="0"/>
          <c:showSerName val="0"/>
          <c:showPercent val="0"/>
          <c:showBubbleSize val="0"/>
        </c:dLbls>
        <c:marker val="1"/>
        <c:smooth val="0"/>
        <c:axId val="289777376"/>
        <c:axId val="289785696"/>
      </c:lineChart>
      <c:valAx>
        <c:axId val="353594448"/>
        <c:scaling>
          <c:orientation val="minMax"/>
        </c:scaling>
        <c:delete val="0"/>
        <c:axPos val="r"/>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ja-JP"/>
          </a:p>
        </c:txPr>
        <c:crossAx val="353606512"/>
        <c:crosses val="max"/>
        <c:crossBetween val="between"/>
      </c:valAx>
      <c:catAx>
        <c:axId val="3536065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crossAx val="353594448"/>
        <c:crosses val="autoZero"/>
        <c:auto val="1"/>
        <c:lblAlgn val="ctr"/>
        <c:lblOffset val="100"/>
        <c:noMultiLvlLbl val="0"/>
      </c:catAx>
      <c:valAx>
        <c:axId val="289785696"/>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ja-JP"/>
          </a:p>
        </c:txPr>
        <c:crossAx val="289777376"/>
        <c:crosses val="autoZero"/>
        <c:crossBetween val="between"/>
      </c:valAx>
      <c:catAx>
        <c:axId val="289777376"/>
        <c:scaling>
          <c:orientation val="minMax"/>
        </c:scaling>
        <c:delete val="1"/>
        <c:axPos val="b"/>
        <c:numFmt formatCode="General" sourceLinked="1"/>
        <c:majorTickMark val="out"/>
        <c:minorTickMark val="none"/>
        <c:tickLblPos val="nextTo"/>
        <c:crossAx val="289785696"/>
        <c:crosses val="autoZero"/>
        <c:auto val="1"/>
        <c:lblAlgn val="ctr"/>
        <c:lblOffset val="100"/>
        <c:noMultiLvlLbl val="0"/>
      </c:cat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8.4378562771562582E-2"/>
          <c:y val="2.2392854419278581E-2"/>
          <c:w val="0.91391237405993953"/>
          <c:h val="0.73382444902005639"/>
        </c:manualLayout>
      </c:layout>
      <c:barChart>
        <c:barDir val="col"/>
        <c:grouping val="stacked"/>
        <c:varyColors val="0"/>
        <c:ser>
          <c:idx val="0"/>
          <c:order val="0"/>
          <c:tx>
            <c:strRef>
              <c:f>Sheet1!$B$1</c:f>
              <c:strCache>
                <c:ptCount val="1"/>
                <c:pt idx="0">
                  <c:v>正規</c:v>
                </c:pt>
              </c:strCache>
            </c:strRef>
          </c:tx>
          <c:spPr>
            <a:solidFill>
              <a:schemeClr val="tx2"/>
            </a:solidFill>
            <a:ln>
              <a:solidFill>
                <a:schemeClr val="tx2"/>
              </a:solidFill>
            </a:ln>
            <a:effectLst/>
          </c:spPr>
          <c:invertIfNegative val="0"/>
          <c:cat>
            <c:strRef>
              <c:f>Sheet1!$A$2:$A$13</c:f>
              <c:strCache>
                <c:ptCount val="12"/>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strCache>
            </c:strRef>
          </c:cat>
          <c:val>
            <c:numRef>
              <c:f>Sheet1!$B$2:$B$13</c:f>
              <c:numCache>
                <c:formatCode>#,##0_);\(#,##0\)</c:formatCode>
                <c:ptCount val="12"/>
                <c:pt idx="0">
                  <c:v>11300</c:v>
                </c:pt>
                <c:pt idx="1">
                  <c:v>169900</c:v>
                </c:pt>
                <c:pt idx="2">
                  <c:v>278400</c:v>
                </c:pt>
                <c:pt idx="3">
                  <c:v>271100</c:v>
                </c:pt>
                <c:pt idx="4">
                  <c:v>288200</c:v>
                </c:pt>
                <c:pt idx="5">
                  <c:v>310500</c:v>
                </c:pt>
                <c:pt idx="6">
                  <c:v>327000</c:v>
                </c:pt>
                <c:pt idx="7">
                  <c:v>271500</c:v>
                </c:pt>
                <c:pt idx="8">
                  <c:v>199100</c:v>
                </c:pt>
                <c:pt idx="9">
                  <c:v>78900</c:v>
                </c:pt>
                <c:pt idx="10">
                  <c:v>43700</c:v>
                </c:pt>
                <c:pt idx="11">
                  <c:v>16900</c:v>
                </c:pt>
              </c:numCache>
            </c:numRef>
          </c:val>
          <c:extLst>
            <c:ext xmlns:c16="http://schemas.microsoft.com/office/drawing/2014/chart" uri="{C3380CC4-5D6E-409C-BE32-E72D297353CC}">
              <c16:uniqueId val="{00000000-4AE8-4906-A86D-C1C34165E48A}"/>
            </c:ext>
          </c:extLst>
        </c:ser>
        <c:ser>
          <c:idx val="1"/>
          <c:order val="1"/>
          <c:tx>
            <c:strRef>
              <c:f>Sheet1!$C$1</c:f>
              <c:strCache>
                <c:ptCount val="1"/>
                <c:pt idx="0">
                  <c:v>非正規</c:v>
                </c:pt>
              </c:strCache>
            </c:strRef>
          </c:tx>
          <c:spPr>
            <a:pattFill prst="narVert">
              <a:fgClr>
                <a:schemeClr val="accent1"/>
              </a:fgClr>
              <a:bgClr>
                <a:schemeClr val="bg1"/>
              </a:bgClr>
            </a:pattFill>
            <a:ln>
              <a:solidFill>
                <a:schemeClr val="tx2"/>
              </a:solidFill>
            </a:ln>
            <a:effectLst/>
          </c:spPr>
          <c:invertIfNegative val="0"/>
          <c:cat>
            <c:strRef>
              <c:f>Sheet1!$A$2:$A$13</c:f>
              <c:strCache>
                <c:ptCount val="12"/>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strCache>
            </c:strRef>
          </c:cat>
          <c:val>
            <c:numRef>
              <c:f>Sheet1!$C$2:$C$13</c:f>
              <c:numCache>
                <c:formatCode>#,##0_);\(#,##0\)</c:formatCode>
                <c:ptCount val="12"/>
                <c:pt idx="0">
                  <c:v>73300</c:v>
                </c:pt>
                <c:pt idx="1">
                  <c:v>146600</c:v>
                </c:pt>
                <c:pt idx="2">
                  <c:v>98700</c:v>
                </c:pt>
                <c:pt idx="3">
                  <c:v>103700</c:v>
                </c:pt>
                <c:pt idx="4">
                  <c:v>111500</c:v>
                </c:pt>
                <c:pt idx="5">
                  <c:v>170900</c:v>
                </c:pt>
                <c:pt idx="6">
                  <c:v>180000</c:v>
                </c:pt>
                <c:pt idx="7">
                  <c:v>142800</c:v>
                </c:pt>
                <c:pt idx="8">
                  <c:v>113800</c:v>
                </c:pt>
                <c:pt idx="9">
                  <c:v>159600</c:v>
                </c:pt>
                <c:pt idx="10">
                  <c:v>146900</c:v>
                </c:pt>
                <c:pt idx="11">
                  <c:v>63700</c:v>
                </c:pt>
              </c:numCache>
            </c:numRef>
          </c:val>
          <c:extLst>
            <c:ext xmlns:c16="http://schemas.microsoft.com/office/drawing/2014/chart" uri="{C3380CC4-5D6E-409C-BE32-E72D297353CC}">
              <c16:uniqueId val="{00000001-4AE8-4906-A86D-C1C34165E48A}"/>
            </c:ext>
          </c:extLst>
        </c:ser>
        <c:ser>
          <c:idx val="2"/>
          <c:order val="2"/>
          <c:tx>
            <c:strRef>
              <c:f>Sheet1!$D$1</c:f>
              <c:strCache>
                <c:ptCount val="1"/>
                <c:pt idx="0">
                  <c:v>無業</c:v>
                </c:pt>
              </c:strCache>
            </c:strRef>
          </c:tx>
          <c:spPr>
            <a:pattFill prst="lgCheck">
              <a:fgClr>
                <a:schemeClr val="accent1"/>
              </a:fgClr>
              <a:bgClr>
                <a:schemeClr val="bg1"/>
              </a:bgClr>
            </a:pattFill>
            <a:ln>
              <a:solidFill>
                <a:schemeClr val="tx2"/>
              </a:solidFill>
            </a:ln>
            <a:effectLst/>
          </c:spPr>
          <c:invertIfNegative val="0"/>
          <c:cat>
            <c:strRef>
              <c:f>Sheet1!$A$2:$A$13</c:f>
              <c:strCache>
                <c:ptCount val="12"/>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strCache>
            </c:strRef>
          </c:cat>
          <c:val>
            <c:numRef>
              <c:f>Sheet1!$D$2:$D$13</c:f>
              <c:numCache>
                <c:formatCode>#,##0_);\(#,##0\)</c:formatCode>
                <c:ptCount val="12"/>
                <c:pt idx="0">
                  <c:v>339400</c:v>
                </c:pt>
                <c:pt idx="1">
                  <c:v>153500</c:v>
                </c:pt>
                <c:pt idx="2">
                  <c:v>70100</c:v>
                </c:pt>
                <c:pt idx="3">
                  <c:v>96000</c:v>
                </c:pt>
                <c:pt idx="4">
                  <c:v>99900</c:v>
                </c:pt>
                <c:pt idx="5">
                  <c:v>128200</c:v>
                </c:pt>
                <c:pt idx="6">
                  <c:v>122900</c:v>
                </c:pt>
                <c:pt idx="7">
                  <c:v>105400</c:v>
                </c:pt>
                <c:pt idx="8">
                  <c:v>109300</c:v>
                </c:pt>
                <c:pt idx="9">
                  <c:v>173500</c:v>
                </c:pt>
                <c:pt idx="10">
                  <c:v>379700</c:v>
                </c:pt>
                <c:pt idx="11">
                  <c:v>431000</c:v>
                </c:pt>
              </c:numCache>
            </c:numRef>
          </c:val>
          <c:extLst>
            <c:ext xmlns:c16="http://schemas.microsoft.com/office/drawing/2014/chart" uri="{C3380CC4-5D6E-409C-BE32-E72D297353CC}">
              <c16:uniqueId val="{00000002-4AE8-4906-A86D-C1C34165E48A}"/>
            </c:ext>
          </c:extLst>
        </c:ser>
        <c:dLbls>
          <c:showLegendKey val="0"/>
          <c:showVal val="0"/>
          <c:showCatName val="0"/>
          <c:showSerName val="0"/>
          <c:showPercent val="0"/>
          <c:showBubbleSize val="0"/>
        </c:dLbls>
        <c:gapWidth val="150"/>
        <c:overlap val="100"/>
        <c:axId val="1381240912"/>
        <c:axId val="1381234672"/>
      </c:barChart>
      <c:catAx>
        <c:axId val="138124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ja-JP"/>
          </a:p>
        </c:txPr>
        <c:crossAx val="1381234672"/>
        <c:crosses val="autoZero"/>
        <c:auto val="1"/>
        <c:lblAlgn val="ctr"/>
        <c:lblOffset val="100"/>
        <c:noMultiLvlLbl val="0"/>
      </c:catAx>
      <c:valAx>
        <c:axId val="138123467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81240912"/>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8.7231869231392242E-2"/>
          <c:y val="4.6605467856325779E-2"/>
          <c:w val="0.91165286988147431"/>
          <c:h val="0.70961183558300933"/>
        </c:manualLayout>
      </c:layout>
      <c:barChart>
        <c:barDir val="col"/>
        <c:grouping val="stacked"/>
        <c:varyColors val="0"/>
        <c:ser>
          <c:idx val="0"/>
          <c:order val="0"/>
          <c:tx>
            <c:strRef>
              <c:f>Sheet1!$B$1</c:f>
              <c:strCache>
                <c:ptCount val="1"/>
                <c:pt idx="0">
                  <c:v>正規</c:v>
                </c:pt>
              </c:strCache>
            </c:strRef>
          </c:tx>
          <c:spPr>
            <a:solidFill>
              <a:schemeClr val="tx2"/>
            </a:solidFill>
            <a:ln>
              <a:solidFill>
                <a:schemeClr val="tx2"/>
              </a:solidFill>
            </a:ln>
            <a:effectLst/>
          </c:spPr>
          <c:invertIfNegative val="0"/>
          <c:cat>
            <c:strRef>
              <c:f>Sheet1!$A$2:$A$13</c:f>
              <c:strCache>
                <c:ptCount val="12"/>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strCache>
            </c:strRef>
          </c:cat>
          <c:val>
            <c:numRef>
              <c:f>Sheet1!$B$2:$B$13</c:f>
              <c:numCache>
                <c:formatCode>#,##0_);\(#,##0\)</c:formatCode>
                <c:ptCount val="12"/>
                <c:pt idx="0">
                  <c:v>8500</c:v>
                </c:pt>
                <c:pt idx="1">
                  <c:v>80300</c:v>
                </c:pt>
                <c:pt idx="2">
                  <c:v>158600</c:v>
                </c:pt>
                <c:pt idx="3">
                  <c:v>181100</c:v>
                </c:pt>
                <c:pt idx="4">
                  <c:v>194500</c:v>
                </c:pt>
                <c:pt idx="5">
                  <c:v>225800</c:v>
                </c:pt>
                <c:pt idx="6">
                  <c:v>237700</c:v>
                </c:pt>
                <c:pt idx="7">
                  <c:v>191400</c:v>
                </c:pt>
                <c:pt idx="8">
                  <c:v>147600</c:v>
                </c:pt>
                <c:pt idx="9">
                  <c:v>60600</c:v>
                </c:pt>
                <c:pt idx="10">
                  <c:v>29100</c:v>
                </c:pt>
                <c:pt idx="11">
                  <c:v>8400</c:v>
                </c:pt>
              </c:numCache>
            </c:numRef>
          </c:val>
          <c:extLst>
            <c:ext xmlns:c16="http://schemas.microsoft.com/office/drawing/2014/chart" uri="{C3380CC4-5D6E-409C-BE32-E72D297353CC}">
              <c16:uniqueId val="{00000000-4AE8-4906-A86D-C1C34165E48A}"/>
            </c:ext>
          </c:extLst>
        </c:ser>
        <c:ser>
          <c:idx val="1"/>
          <c:order val="1"/>
          <c:tx>
            <c:strRef>
              <c:f>Sheet1!$C$1</c:f>
              <c:strCache>
                <c:ptCount val="1"/>
                <c:pt idx="0">
                  <c:v>非正規</c:v>
                </c:pt>
              </c:strCache>
            </c:strRef>
          </c:tx>
          <c:spPr>
            <a:pattFill prst="narVert">
              <a:fgClr>
                <a:schemeClr val="accent1"/>
              </a:fgClr>
              <a:bgClr>
                <a:schemeClr val="bg1"/>
              </a:bgClr>
            </a:pattFill>
            <a:ln>
              <a:solidFill>
                <a:schemeClr val="tx2"/>
              </a:solidFill>
            </a:ln>
            <a:effectLst/>
          </c:spPr>
          <c:invertIfNegative val="0"/>
          <c:cat>
            <c:strRef>
              <c:f>Sheet1!$A$2:$A$13</c:f>
              <c:strCache>
                <c:ptCount val="12"/>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strCache>
            </c:strRef>
          </c:cat>
          <c:val>
            <c:numRef>
              <c:f>Sheet1!$C$2:$C$13</c:f>
              <c:numCache>
                <c:formatCode>#,##0_);\(#,##0\)</c:formatCode>
                <c:ptCount val="12"/>
                <c:pt idx="0">
                  <c:v>31200</c:v>
                </c:pt>
                <c:pt idx="1">
                  <c:v>76400</c:v>
                </c:pt>
                <c:pt idx="2">
                  <c:v>35500</c:v>
                </c:pt>
                <c:pt idx="3">
                  <c:v>26800</c:v>
                </c:pt>
                <c:pt idx="4">
                  <c:v>21200</c:v>
                </c:pt>
                <c:pt idx="5">
                  <c:v>29900</c:v>
                </c:pt>
                <c:pt idx="6">
                  <c:v>24700</c:v>
                </c:pt>
                <c:pt idx="7">
                  <c:v>19800</c:v>
                </c:pt>
                <c:pt idx="8">
                  <c:v>22200</c:v>
                </c:pt>
                <c:pt idx="9">
                  <c:v>75100</c:v>
                </c:pt>
                <c:pt idx="10">
                  <c:v>73500</c:v>
                </c:pt>
                <c:pt idx="11">
                  <c:v>35200</c:v>
                </c:pt>
              </c:numCache>
            </c:numRef>
          </c:val>
          <c:extLst>
            <c:ext xmlns:c16="http://schemas.microsoft.com/office/drawing/2014/chart" uri="{C3380CC4-5D6E-409C-BE32-E72D297353CC}">
              <c16:uniqueId val="{00000001-4AE8-4906-A86D-C1C34165E48A}"/>
            </c:ext>
          </c:extLst>
        </c:ser>
        <c:ser>
          <c:idx val="2"/>
          <c:order val="2"/>
          <c:tx>
            <c:strRef>
              <c:f>Sheet1!$D$1</c:f>
              <c:strCache>
                <c:ptCount val="1"/>
                <c:pt idx="0">
                  <c:v>無業</c:v>
                </c:pt>
              </c:strCache>
            </c:strRef>
          </c:tx>
          <c:spPr>
            <a:pattFill prst="lgCheck">
              <a:fgClr>
                <a:schemeClr val="accent1"/>
              </a:fgClr>
              <a:bgClr>
                <a:schemeClr val="bg1"/>
              </a:bgClr>
            </a:pattFill>
            <a:ln>
              <a:solidFill>
                <a:schemeClr val="tx2"/>
              </a:solidFill>
            </a:ln>
            <a:effectLst/>
          </c:spPr>
          <c:invertIfNegative val="0"/>
          <c:cat>
            <c:strRef>
              <c:f>Sheet1!$A$2:$A$13</c:f>
              <c:strCache>
                <c:ptCount val="12"/>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strCache>
            </c:strRef>
          </c:cat>
          <c:val>
            <c:numRef>
              <c:f>Sheet1!$D$2:$D$13</c:f>
              <c:numCache>
                <c:formatCode>#,##0_);\(#,##0\)</c:formatCode>
                <c:ptCount val="12"/>
                <c:pt idx="0">
                  <c:v>177200</c:v>
                </c:pt>
                <c:pt idx="1">
                  <c:v>77700</c:v>
                </c:pt>
                <c:pt idx="2">
                  <c:v>21200</c:v>
                </c:pt>
                <c:pt idx="3">
                  <c:v>21000</c:v>
                </c:pt>
                <c:pt idx="4">
                  <c:v>21800</c:v>
                </c:pt>
                <c:pt idx="5">
                  <c:v>27900</c:v>
                </c:pt>
                <c:pt idx="6">
                  <c:v>30200</c:v>
                </c:pt>
                <c:pt idx="7">
                  <c:v>26700</c:v>
                </c:pt>
                <c:pt idx="8">
                  <c:v>23400</c:v>
                </c:pt>
                <c:pt idx="9">
                  <c:v>52300</c:v>
                </c:pt>
                <c:pt idx="10">
                  <c:v>149400</c:v>
                </c:pt>
                <c:pt idx="11">
                  <c:v>180400</c:v>
                </c:pt>
              </c:numCache>
            </c:numRef>
          </c:val>
          <c:extLst>
            <c:ext xmlns:c16="http://schemas.microsoft.com/office/drawing/2014/chart" uri="{C3380CC4-5D6E-409C-BE32-E72D297353CC}">
              <c16:uniqueId val="{00000002-4AE8-4906-A86D-C1C34165E48A}"/>
            </c:ext>
          </c:extLst>
        </c:ser>
        <c:dLbls>
          <c:showLegendKey val="0"/>
          <c:showVal val="0"/>
          <c:showCatName val="0"/>
          <c:showSerName val="0"/>
          <c:showPercent val="0"/>
          <c:showBubbleSize val="0"/>
        </c:dLbls>
        <c:gapWidth val="150"/>
        <c:overlap val="100"/>
        <c:axId val="1381240912"/>
        <c:axId val="1381234672"/>
      </c:barChart>
      <c:catAx>
        <c:axId val="138124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ja-JP"/>
          </a:p>
        </c:txPr>
        <c:crossAx val="1381234672"/>
        <c:crosses val="autoZero"/>
        <c:auto val="1"/>
        <c:lblAlgn val="ctr"/>
        <c:lblOffset val="100"/>
        <c:noMultiLvlLbl val="0"/>
      </c:catAx>
      <c:valAx>
        <c:axId val="138123467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81240912"/>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8.707999244660132E-2"/>
          <c:y val="5.3869251887439955E-2"/>
          <c:w val="0.9067962951500641"/>
          <c:h val="0.70234805155189517"/>
        </c:manualLayout>
      </c:layout>
      <c:barChart>
        <c:barDir val="col"/>
        <c:grouping val="stacked"/>
        <c:varyColors val="0"/>
        <c:ser>
          <c:idx val="0"/>
          <c:order val="0"/>
          <c:tx>
            <c:strRef>
              <c:f>Sheet1!$B$1</c:f>
              <c:strCache>
                <c:ptCount val="1"/>
                <c:pt idx="0">
                  <c:v>正規</c:v>
                </c:pt>
              </c:strCache>
            </c:strRef>
          </c:tx>
          <c:spPr>
            <a:solidFill>
              <a:schemeClr val="tx2"/>
            </a:solidFill>
            <a:ln>
              <a:solidFill>
                <a:schemeClr val="tx2"/>
              </a:solidFill>
            </a:ln>
            <a:effectLst/>
          </c:spPr>
          <c:invertIfNegative val="0"/>
          <c:cat>
            <c:strRef>
              <c:f>Sheet1!$A$2:$A$13</c:f>
              <c:strCache>
                <c:ptCount val="12"/>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strCache>
            </c:strRef>
          </c:cat>
          <c:val>
            <c:numRef>
              <c:f>Sheet1!$B$2:$B$13</c:f>
              <c:numCache>
                <c:formatCode>#,##0_);\(#,##0\)</c:formatCode>
                <c:ptCount val="12"/>
                <c:pt idx="0">
                  <c:v>2800</c:v>
                </c:pt>
                <c:pt idx="1">
                  <c:v>89700</c:v>
                </c:pt>
                <c:pt idx="2">
                  <c:v>119900</c:v>
                </c:pt>
                <c:pt idx="3">
                  <c:v>90000</c:v>
                </c:pt>
                <c:pt idx="4">
                  <c:v>93700</c:v>
                </c:pt>
                <c:pt idx="5">
                  <c:v>84700</c:v>
                </c:pt>
                <c:pt idx="6">
                  <c:v>89300</c:v>
                </c:pt>
                <c:pt idx="7">
                  <c:v>80100</c:v>
                </c:pt>
                <c:pt idx="8">
                  <c:v>51500</c:v>
                </c:pt>
                <c:pt idx="9">
                  <c:v>18300</c:v>
                </c:pt>
                <c:pt idx="10">
                  <c:v>14600</c:v>
                </c:pt>
                <c:pt idx="11">
                  <c:v>8500</c:v>
                </c:pt>
              </c:numCache>
            </c:numRef>
          </c:val>
          <c:extLst>
            <c:ext xmlns:c16="http://schemas.microsoft.com/office/drawing/2014/chart" uri="{C3380CC4-5D6E-409C-BE32-E72D297353CC}">
              <c16:uniqueId val="{00000000-4AE8-4906-A86D-C1C34165E48A}"/>
            </c:ext>
          </c:extLst>
        </c:ser>
        <c:ser>
          <c:idx val="1"/>
          <c:order val="1"/>
          <c:tx>
            <c:strRef>
              <c:f>Sheet1!$C$1</c:f>
              <c:strCache>
                <c:ptCount val="1"/>
                <c:pt idx="0">
                  <c:v>非正規</c:v>
                </c:pt>
              </c:strCache>
            </c:strRef>
          </c:tx>
          <c:spPr>
            <a:pattFill prst="narVert">
              <a:fgClr>
                <a:schemeClr val="accent1"/>
              </a:fgClr>
              <a:bgClr>
                <a:schemeClr val="bg1"/>
              </a:bgClr>
            </a:pattFill>
            <a:ln>
              <a:solidFill>
                <a:schemeClr val="tx2"/>
              </a:solidFill>
            </a:ln>
            <a:effectLst/>
          </c:spPr>
          <c:invertIfNegative val="0"/>
          <c:cat>
            <c:strRef>
              <c:f>Sheet1!$A$2:$A$13</c:f>
              <c:strCache>
                <c:ptCount val="12"/>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strCache>
            </c:strRef>
          </c:cat>
          <c:val>
            <c:numRef>
              <c:f>Sheet1!$C$2:$C$13</c:f>
              <c:numCache>
                <c:formatCode>#,##0_);\(#,##0\)</c:formatCode>
                <c:ptCount val="12"/>
                <c:pt idx="0">
                  <c:v>42000</c:v>
                </c:pt>
                <c:pt idx="1">
                  <c:v>70300</c:v>
                </c:pt>
                <c:pt idx="2">
                  <c:v>63200</c:v>
                </c:pt>
                <c:pt idx="3">
                  <c:v>76800</c:v>
                </c:pt>
                <c:pt idx="4">
                  <c:v>90200</c:v>
                </c:pt>
                <c:pt idx="5">
                  <c:v>140900</c:v>
                </c:pt>
                <c:pt idx="6">
                  <c:v>155300</c:v>
                </c:pt>
                <c:pt idx="7">
                  <c:v>123000</c:v>
                </c:pt>
                <c:pt idx="8">
                  <c:v>91500</c:v>
                </c:pt>
                <c:pt idx="9">
                  <c:v>84600</c:v>
                </c:pt>
                <c:pt idx="10">
                  <c:v>73400</c:v>
                </c:pt>
                <c:pt idx="11">
                  <c:v>28500</c:v>
                </c:pt>
              </c:numCache>
            </c:numRef>
          </c:val>
          <c:extLst>
            <c:ext xmlns:c16="http://schemas.microsoft.com/office/drawing/2014/chart" uri="{C3380CC4-5D6E-409C-BE32-E72D297353CC}">
              <c16:uniqueId val="{00000001-4AE8-4906-A86D-C1C34165E48A}"/>
            </c:ext>
          </c:extLst>
        </c:ser>
        <c:ser>
          <c:idx val="2"/>
          <c:order val="2"/>
          <c:tx>
            <c:strRef>
              <c:f>Sheet1!$D$1</c:f>
              <c:strCache>
                <c:ptCount val="1"/>
                <c:pt idx="0">
                  <c:v>無業</c:v>
                </c:pt>
              </c:strCache>
            </c:strRef>
          </c:tx>
          <c:spPr>
            <a:pattFill prst="lgCheck">
              <a:fgClr>
                <a:schemeClr val="accent1"/>
              </a:fgClr>
              <a:bgClr>
                <a:schemeClr val="bg1"/>
              </a:bgClr>
            </a:pattFill>
            <a:ln>
              <a:solidFill>
                <a:schemeClr val="tx2"/>
              </a:solidFill>
            </a:ln>
            <a:effectLst/>
          </c:spPr>
          <c:invertIfNegative val="0"/>
          <c:cat>
            <c:strRef>
              <c:f>Sheet1!$A$2:$A$13</c:f>
              <c:strCache>
                <c:ptCount val="12"/>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strCache>
            </c:strRef>
          </c:cat>
          <c:val>
            <c:numRef>
              <c:f>Sheet1!$D$2:$D$13</c:f>
              <c:numCache>
                <c:formatCode>#,##0_);\(#,##0\)</c:formatCode>
                <c:ptCount val="12"/>
                <c:pt idx="0">
                  <c:v>162200</c:v>
                </c:pt>
                <c:pt idx="1">
                  <c:v>75900</c:v>
                </c:pt>
                <c:pt idx="2">
                  <c:v>48900</c:v>
                </c:pt>
                <c:pt idx="3">
                  <c:v>75000</c:v>
                </c:pt>
                <c:pt idx="4">
                  <c:v>78100</c:v>
                </c:pt>
                <c:pt idx="5">
                  <c:v>100300</c:v>
                </c:pt>
                <c:pt idx="6">
                  <c:v>92700</c:v>
                </c:pt>
                <c:pt idx="7">
                  <c:v>78700</c:v>
                </c:pt>
                <c:pt idx="8">
                  <c:v>85900</c:v>
                </c:pt>
                <c:pt idx="9">
                  <c:v>121200</c:v>
                </c:pt>
                <c:pt idx="10">
                  <c:v>230300</c:v>
                </c:pt>
                <c:pt idx="11">
                  <c:v>250600</c:v>
                </c:pt>
              </c:numCache>
            </c:numRef>
          </c:val>
          <c:extLst>
            <c:ext xmlns:c16="http://schemas.microsoft.com/office/drawing/2014/chart" uri="{C3380CC4-5D6E-409C-BE32-E72D297353CC}">
              <c16:uniqueId val="{00000002-4AE8-4906-A86D-C1C34165E48A}"/>
            </c:ext>
          </c:extLst>
        </c:ser>
        <c:dLbls>
          <c:showLegendKey val="0"/>
          <c:showVal val="0"/>
          <c:showCatName val="0"/>
          <c:showSerName val="0"/>
          <c:showPercent val="0"/>
          <c:showBubbleSize val="0"/>
        </c:dLbls>
        <c:gapWidth val="150"/>
        <c:overlap val="100"/>
        <c:axId val="1381240912"/>
        <c:axId val="1381234672"/>
      </c:barChart>
      <c:catAx>
        <c:axId val="138124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ja-JP"/>
          </a:p>
        </c:txPr>
        <c:crossAx val="1381234672"/>
        <c:crosses val="autoZero"/>
        <c:auto val="1"/>
        <c:lblAlgn val="ctr"/>
        <c:lblOffset val="100"/>
        <c:noMultiLvlLbl val="0"/>
      </c:catAx>
      <c:valAx>
        <c:axId val="1381234672"/>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81240912"/>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列1</c:v>
                </c:pt>
              </c:strCache>
            </c:strRef>
          </c:tx>
          <c:spPr>
            <a:ln>
              <a:solidFill>
                <a:schemeClr val="tx1"/>
              </a:solidFill>
            </a:ln>
          </c:spPr>
          <c:explosion val="7"/>
          <c:dPt>
            <c:idx val="0"/>
            <c:bubble3D val="0"/>
            <c:spPr>
              <a:solidFill>
                <a:schemeClr val="dk1">
                  <a:tint val="88500"/>
                </a:schemeClr>
              </a:solidFill>
              <a:ln w="19050">
                <a:solidFill>
                  <a:schemeClr val="tx1">
                    <a:lumMod val="50000"/>
                    <a:lumOff val="50000"/>
                  </a:schemeClr>
                </a:solidFill>
              </a:ln>
              <a:effectLst/>
            </c:spPr>
            <c:extLst>
              <c:ext xmlns:c16="http://schemas.microsoft.com/office/drawing/2014/chart" uri="{C3380CC4-5D6E-409C-BE32-E72D297353CC}">
                <c16:uniqueId val="{00000002-D18E-41FB-8CFA-F53DBEF12C21}"/>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1-D18E-41FB-8CFA-F53DBEF12C21}"/>
              </c:ext>
            </c:extLst>
          </c:dPt>
          <c:dLbls>
            <c:dLbl>
              <c:idx val="0"/>
              <c:layout>
                <c:manualLayout>
                  <c:x val="-6.9695538057742784E-2"/>
                  <c:y val="-0.2604060039370078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D18E-41FB-8CFA-F53DBEF12C21}"/>
                </c:ext>
              </c:extLst>
            </c:dLbl>
            <c:dLbl>
              <c:idx val="1"/>
              <c:layout>
                <c:manualLayout>
                  <c:x val="0.10382824803149598"/>
                  <c:y val="0.24226525590551179"/>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ja-JP"/>
                </a:p>
              </c:txPr>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18E-41FB-8CFA-F53DBEF12C2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正規職員</c:v>
                </c:pt>
                <c:pt idx="1">
                  <c:v>その他</c:v>
                </c:pt>
              </c:strCache>
            </c:strRef>
          </c:cat>
          <c:val>
            <c:numRef>
              <c:f>Sheet1!$B$2:$B$3</c:f>
              <c:numCache>
                <c:formatCode>General</c:formatCode>
                <c:ptCount val="2"/>
                <c:pt idx="0" formatCode="#,##0;0;&quot;－&quot;">
                  <c:v>34788</c:v>
                </c:pt>
                <c:pt idx="1">
                  <c:v>6237</c:v>
                </c:pt>
              </c:numCache>
            </c:numRef>
          </c:val>
          <c:extLst>
            <c:ext xmlns:c16="http://schemas.microsoft.com/office/drawing/2014/chart" uri="{C3380CC4-5D6E-409C-BE32-E72D297353CC}">
              <c16:uniqueId val="{00000000-D18E-41FB-8CFA-F53DBEF12C21}"/>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0.13413</cdr:x>
      <cdr:y>0.05099</cdr:y>
    </cdr:from>
    <cdr:to>
      <cdr:x>0.20373</cdr:x>
      <cdr:y>0.0982</cdr:y>
    </cdr:to>
    <cdr:sp macro="" textlink="">
      <cdr:nvSpPr>
        <cdr:cNvPr id="2" name="テキスト ボックス 9"/>
        <cdr:cNvSpPr txBox="1"/>
      </cdr:nvSpPr>
      <cdr:spPr>
        <a:xfrm xmlns:a="http://schemas.openxmlformats.org/drawingml/2006/main">
          <a:off x="1134526" y="274281"/>
          <a:ext cx="588623" cy="25391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xmlns:a="http://schemas.openxmlformats.org/drawingml/2006/main">
          <a:pPr defTabSz="457200" fontAlgn="auto">
            <a:spcBef>
              <a:spcPts val="0"/>
            </a:spcBef>
            <a:spcAft>
              <a:spcPts val="0"/>
            </a:spcAft>
          </a:pPr>
          <a:r>
            <a:rPr lang="ja-JP" altLang="en-US" sz="1050" dirty="0" smtClean="0">
              <a:solidFill>
                <a:prstClr val="black"/>
              </a:solidFill>
              <a:latin typeface="Calibri" panose="020F0502020204030204"/>
              <a:ea typeface="游ゴシック" panose="020B0400000000000000" pitchFamily="50" charset="-128"/>
            </a:rPr>
            <a:t>（倍）</a:t>
          </a:r>
          <a:endParaRPr lang="ja-JP" altLang="en-US" sz="1050" dirty="0">
            <a:solidFill>
              <a:prstClr val="black"/>
            </a:solidFill>
            <a:latin typeface="Calibri" panose="020F0502020204030204"/>
            <a:ea typeface="游ゴシック" panose="020B0400000000000000" pitchFamily="50" charset="-128"/>
          </a:endParaRPr>
        </a:p>
      </cdr:txBody>
    </cdr:sp>
  </cdr:relSizeAnchor>
  <cdr:relSizeAnchor xmlns:cdr="http://schemas.openxmlformats.org/drawingml/2006/chartDrawing">
    <cdr:from>
      <cdr:x>0.66913</cdr:x>
      <cdr:y>0.18614</cdr:y>
    </cdr:from>
    <cdr:to>
      <cdr:x>0.80534</cdr:x>
      <cdr:y>0.26759</cdr:y>
    </cdr:to>
    <cdr:sp macro="" textlink="">
      <cdr:nvSpPr>
        <cdr:cNvPr id="3" name="テキスト ボックス 2"/>
        <cdr:cNvSpPr txBox="1"/>
      </cdr:nvSpPr>
      <cdr:spPr>
        <a:xfrm xmlns:a="http://schemas.openxmlformats.org/drawingml/2006/main">
          <a:off x="5659594" y="1001221"/>
          <a:ext cx="1152128" cy="4380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smtClean="0"/>
            <a:t>製造、運輸、</a:t>
          </a:r>
          <a:endParaRPr lang="en-US" altLang="ja-JP" sz="1100" dirty="0" smtClean="0"/>
        </a:p>
        <a:p xmlns:a="http://schemas.openxmlformats.org/drawingml/2006/main">
          <a:r>
            <a:rPr lang="ja-JP" altLang="en-US" sz="1100" dirty="0" smtClean="0"/>
            <a:t>建設分野</a:t>
          </a:r>
          <a:endParaRPr lang="ja-JP" altLang="en-US" sz="1100" dirty="0"/>
        </a:p>
      </cdr:txBody>
    </cdr:sp>
  </cdr:relSizeAnchor>
  <cdr:relSizeAnchor xmlns:cdr="http://schemas.openxmlformats.org/drawingml/2006/chartDrawing">
    <cdr:from>
      <cdr:x>0.35927</cdr:x>
      <cdr:y>0.18614</cdr:y>
    </cdr:from>
    <cdr:to>
      <cdr:x>0.49549</cdr:x>
      <cdr:y>0.26759</cdr:y>
    </cdr:to>
    <cdr:sp macro="" textlink="">
      <cdr:nvSpPr>
        <cdr:cNvPr id="4" name="テキスト ボックス 1"/>
        <cdr:cNvSpPr txBox="1"/>
      </cdr:nvSpPr>
      <cdr:spPr>
        <a:xfrm xmlns:a="http://schemas.openxmlformats.org/drawingml/2006/main">
          <a:off x="3038788" y="1001221"/>
          <a:ext cx="1152128" cy="4380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dirty="0"/>
            <a:t>販売</a:t>
          </a:r>
          <a:r>
            <a:rPr lang="ja-JP" altLang="en-US" dirty="0" smtClean="0"/>
            <a:t>や</a:t>
          </a:r>
          <a:r>
            <a:rPr lang="ja-JP" altLang="en-US" dirty="0"/>
            <a:t>サービス</a:t>
          </a:r>
          <a:r>
            <a:rPr lang="ja-JP" altLang="en-US" dirty="0" smtClean="0"/>
            <a:t>などインバウンド関連</a:t>
          </a:r>
          <a:r>
            <a:rPr lang="ja-JP" altLang="en-US" dirty="0"/>
            <a:t>の</a:t>
          </a:r>
          <a:r>
            <a:rPr lang="ja-JP" altLang="en-US" sz="1100" dirty="0" smtClean="0"/>
            <a:t>分野</a:t>
          </a:r>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1" y="3"/>
            <a:ext cx="2950699" cy="496615"/>
          </a:xfrm>
          <a:prstGeom prst="rect">
            <a:avLst/>
          </a:prstGeom>
          <a:noFill/>
          <a:ln w="9525">
            <a:noFill/>
            <a:miter lim="800000"/>
            <a:headEnd/>
            <a:tailEnd/>
          </a:ln>
        </p:spPr>
        <p:txBody>
          <a:bodyPr vert="horz" wrap="square" lIns="91562" tIns="45781" rIns="91562" bIns="45781" numCol="1" anchor="t" anchorCtr="0" compatLnSpc="1">
            <a:prstTxWarp prst="textNoShape">
              <a:avLst/>
            </a:prstTxWarp>
          </a:bodyPr>
          <a:lstStyle>
            <a:lvl1pPr defTabSz="915879">
              <a:defRPr sz="1200">
                <a:latin typeface="Calibri" pitchFamily="34" charset="0"/>
              </a:defRPr>
            </a:lvl1pPr>
          </a:lstStyle>
          <a:p>
            <a:pPr>
              <a:defRPr/>
            </a:pPr>
            <a:r>
              <a:rPr lang="en-US" altLang="ja-JP"/>
              <a:t>〔</a:t>
            </a:r>
            <a:r>
              <a:rPr lang="ja-JP" altLang="en-US"/>
              <a:t>高齢社会対策部在宅支援課</a:t>
            </a:r>
            <a:r>
              <a:rPr lang="en-US" altLang="ja-JP"/>
              <a:t>〕</a:t>
            </a:r>
            <a:endParaRPr lang="ja-JP" altLang="en-US"/>
          </a:p>
        </p:txBody>
      </p:sp>
      <p:sp>
        <p:nvSpPr>
          <p:cNvPr id="3" name="日付プレースホルダ 2"/>
          <p:cNvSpPr>
            <a:spLocks noGrp="1"/>
          </p:cNvSpPr>
          <p:nvPr>
            <p:ph type="dt" sz="quarter" idx="1"/>
          </p:nvPr>
        </p:nvSpPr>
        <p:spPr bwMode="auto">
          <a:xfrm>
            <a:off x="3856502" y="3"/>
            <a:ext cx="2949603" cy="496615"/>
          </a:xfrm>
          <a:prstGeom prst="rect">
            <a:avLst/>
          </a:prstGeom>
          <a:noFill/>
          <a:ln w="9525">
            <a:noFill/>
            <a:miter lim="800000"/>
            <a:headEnd/>
            <a:tailEnd/>
          </a:ln>
        </p:spPr>
        <p:txBody>
          <a:bodyPr vert="horz" wrap="square" lIns="91562" tIns="45781" rIns="91562" bIns="45781" numCol="1" anchor="t" anchorCtr="0" compatLnSpc="1">
            <a:prstTxWarp prst="textNoShape">
              <a:avLst/>
            </a:prstTxWarp>
          </a:bodyPr>
          <a:lstStyle>
            <a:lvl1pPr algn="r" defTabSz="915879">
              <a:defRPr sz="1200">
                <a:latin typeface="Calibri" pitchFamily="34" charset="0"/>
              </a:defRPr>
            </a:lvl1pPr>
          </a:lstStyle>
          <a:p>
            <a:pPr>
              <a:defRPr/>
            </a:pPr>
            <a:fld id="{BB42F935-42DF-4B8A-8B60-E6F7432DF096}" type="datetime1">
              <a:rPr lang="ja-JP" altLang="en-US"/>
              <a:pPr>
                <a:defRPr/>
              </a:pPr>
              <a:t>2019/6/17</a:t>
            </a:fld>
            <a:endParaRPr lang="en-US" altLang="ja-JP"/>
          </a:p>
        </p:txBody>
      </p:sp>
      <p:sp>
        <p:nvSpPr>
          <p:cNvPr id="4" name="フッター プレースホルダ 3"/>
          <p:cNvSpPr>
            <a:spLocks noGrp="1"/>
          </p:cNvSpPr>
          <p:nvPr>
            <p:ph type="ftr" sz="quarter" idx="2"/>
          </p:nvPr>
        </p:nvSpPr>
        <p:spPr bwMode="auto">
          <a:xfrm>
            <a:off x="1" y="9440382"/>
            <a:ext cx="2950699" cy="496615"/>
          </a:xfrm>
          <a:prstGeom prst="rect">
            <a:avLst/>
          </a:prstGeom>
          <a:noFill/>
          <a:ln w="9525">
            <a:noFill/>
            <a:miter lim="800000"/>
            <a:headEnd/>
            <a:tailEnd/>
          </a:ln>
        </p:spPr>
        <p:txBody>
          <a:bodyPr vert="horz" wrap="square" lIns="91562" tIns="45781" rIns="91562" bIns="45781" numCol="1" anchor="b" anchorCtr="0" compatLnSpc="1">
            <a:prstTxWarp prst="textNoShape">
              <a:avLst/>
            </a:prstTxWarp>
          </a:bodyPr>
          <a:lstStyle>
            <a:lvl1pPr defTabSz="915879">
              <a:defRPr sz="1200">
                <a:latin typeface="Calibri" pitchFamily="34" charset="0"/>
                <a:ea typeface="ＭＳ Ｐゴシック" charset="-128"/>
                <a:cs typeface="+mn-cs"/>
              </a:defRPr>
            </a:lvl1pPr>
          </a:lstStyle>
          <a:p>
            <a:pPr>
              <a:defRPr/>
            </a:pPr>
            <a:endParaRPr lang="ja-JP" altLang="en-US"/>
          </a:p>
        </p:txBody>
      </p:sp>
      <p:sp>
        <p:nvSpPr>
          <p:cNvPr id="5" name="スライド番号プレースホルダ 4"/>
          <p:cNvSpPr>
            <a:spLocks noGrp="1"/>
          </p:cNvSpPr>
          <p:nvPr>
            <p:ph type="sldNum" sz="quarter" idx="3"/>
          </p:nvPr>
        </p:nvSpPr>
        <p:spPr bwMode="auto">
          <a:xfrm>
            <a:off x="3856502" y="9440382"/>
            <a:ext cx="2949603" cy="496615"/>
          </a:xfrm>
          <a:prstGeom prst="rect">
            <a:avLst/>
          </a:prstGeom>
          <a:noFill/>
          <a:ln w="9525">
            <a:noFill/>
            <a:miter lim="800000"/>
            <a:headEnd/>
            <a:tailEnd/>
          </a:ln>
        </p:spPr>
        <p:txBody>
          <a:bodyPr vert="horz" wrap="square" lIns="91562" tIns="45781" rIns="91562" bIns="45781" numCol="1" anchor="b" anchorCtr="0" compatLnSpc="1">
            <a:prstTxWarp prst="textNoShape">
              <a:avLst/>
            </a:prstTxWarp>
          </a:bodyPr>
          <a:lstStyle>
            <a:lvl1pPr algn="r" defTabSz="915879">
              <a:defRPr sz="1200">
                <a:latin typeface="Calibri" pitchFamily="34" charset="0"/>
              </a:defRPr>
            </a:lvl1pPr>
          </a:lstStyle>
          <a:p>
            <a:pPr>
              <a:defRPr/>
            </a:pPr>
            <a:fld id="{C57A08DA-A9B4-4347-82CB-1B992560994A}" type="slidenum">
              <a:rPr lang="ja-JP" altLang="en-US"/>
              <a:pPr>
                <a:defRPr/>
              </a:pPr>
              <a:t>‹#›</a:t>
            </a:fld>
            <a:endParaRPr lang="en-US" altLang="ja-JP"/>
          </a:p>
        </p:txBody>
      </p:sp>
    </p:spTree>
    <p:extLst>
      <p:ext uri="{BB962C8B-B14F-4D97-AF65-F5344CB8AC3E}">
        <p14:creationId xmlns:p14="http://schemas.microsoft.com/office/powerpoint/2010/main" val="9978783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1" y="3"/>
            <a:ext cx="2950699" cy="496615"/>
          </a:xfrm>
          <a:prstGeom prst="rect">
            <a:avLst/>
          </a:prstGeom>
          <a:noFill/>
          <a:ln w="9525">
            <a:noFill/>
            <a:miter lim="800000"/>
            <a:headEnd/>
            <a:tailEnd/>
          </a:ln>
        </p:spPr>
        <p:txBody>
          <a:bodyPr vert="horz" wrap="square" lIns="91562" tIns="45781" rIns="91562" bIns="45781" numCol="1" anchor="t" anchorCtr="0" compatLnSpc="1">
            <a:prstTxWarp prst="textNoShape">
              <a:avLst/>
            </a:prstTxWarp>
          </a:bodyPr>
          <a:lstStyle>
            <a:lvl1pPr defTabSz="915879">
              <a:defRPr sz="1200">
                <a:latin typeface="Calibri" pitchFamily="34" charset="0"/>
              </a:defRPr>
            </a:lvl1pPr>
          </a:lstStyle>
          <a:p>
            <a:pPr>
              <a:defRPr/>
            </a:pPr>
            <a:r>
              <a:rPr lang="en-US" altLang="ja-JP"/>
              <a:t>〔</a:t>
            </a:r>
            <a:r>
              <a:rPr lang="ja-JP" altLang="en-US"/>
              <a:t>高齢社会対策部在宅支援課</a:t>
            </a:r>
            <a:r>
              <a:rPr lang="en-US" altLang="ja-JP"/>
              <a:t>〕</a:t>
            </a:r>
            <a:endParaRPr lang="ja-JP" altLang="en-US"/>
          </a:p>
        </p:txBody>
      </p:sp>
      <p:sp>
        <p:nvSpPr>
          <p:cNvPr id="3" name="日付プレースホルダ 2"/>
          <p:cNvSpPr>
            <a:spLocks noGrp="1"/>
          </p:cNvSpPr>
          <p:nvPr>
            <p:ph type="dt" idx="1"/>
          </p:nvPr>
        </p:nvSpPr>
        <p:spPr bwMode="auto">
          <a:xfrm>
            <a:off x="3856502" y="3"/>
            <a:ext cx="2949603" cy="496615"/>
          </a:xfrm>
          <a:prstGeom prst="rect">
            <a:avLst/>
          </a:prstGeom>
          <a:noFill/>
          <a:ln w="9525">
            <a:noFill/>
            <a:miter lim="800000"/>
            <a:headEnd/>
            <a:tailEnd/>
          </a:ln>
        </p:spPr>
        <p:txBody>
          <a:bodyPr vert="horz" wrap="square" lIns="91562" tIns="45781" rIns="91562" bIns="45781" numCol="1" anchor="t" anchorCtr="0" compatLnSpc="1">
            <a:prstTxWarp prst="textNoShape">
              <a:avLst/>
            </a:prstTxWarp>
          </a:bodyPr>
          <a:lstStyle>
            <a:lvl1pPr algn="r" defTabSz="915879">
              <a:defRPr sz="1200">
                <a:latin typeface="Calibri" pitchFamily="34" charset="0"/>
              </a:defRPr>
            </a:lvl1pPr>
          </a:lstStyle>
          <a:p>
            <a:pPr>
              <a:defRPr/>
            </a:pPr>
            <a:fld id="{16B0BC16-F7EF-428E-AEB4-6DE4B335C19A}" type="datetime1">
              <a:rPr lang="ja-JP" altLang="en-US"/>
              <a:pPr>
                <a:defRPr/>
              </a:pPr>
              <a:t>2019/6/17</a:t>
            </a:fld>
            <a:endParaRPr lang="en-US" altLang="ja-JP"/>
          </a:p>
        </p:txBody>
      </p:sp>
      <p:sp>
        <p:nvSpPr>
          <p:cNvPr id="4" name="スライド イメージ プレースホルダ 3"/>
          <p:cNvSpPr>
            <a:spLocks noGrp="1" noRot="1" noChangeAspect="1"/>
          </p:cNvSpPr>
          <p:nvPr>
            <p:ph type="sldImg" idx="2"/>
          </p:nvPr>
        </p:nvSpPr>
        <p:spPr>
          <a:xfrm>
            <a:off x="712788" y="746125"/>
            <a:ext cx="5383212" cy="3725863"/>
          </a:xfrm>
          <a:prstGeom prst="rect">
            <a:avLst/>
          </a:prstGeom>
          <a:noFill/>
          <a:ln w="12700">
            <a:solidFill>
              <a:prstClr val="black"/>
            </a:solidFill>
          </a:ln>
        </p:spPr>
        <p:txBody>
          <a:bodyPr vert="horz" lIns="92365" tIns="46183" rIns="92365" bIns="46183" rtlCol="0" anchor="ctr"/>
          <a:lstStyle/>
          <a:p>
            <a:pPr lvl="0"/>
            <a:endParaRPr lang="ja-JP" altLang="en-US" noProof="0"/>
          </a:p>
        </p:txBody>
      </p:sp>
      <p:sp>
        <p:nvSpPr>
          <p:cNvPr id="5" name="ノート プレースホルダ 4"/>
          <p:cNvSpPr>
            <a:spLocks noGrp="1"/>
          </p:cNvSpPr>
          <p:nvPr>
            <p:ph type="body" sz="quarter" idx="3"/>
          </p:nvPr>
        </p:nvSpPr>
        <p:spPr bwMode="auto">
          <a:xfrm>
            <a:off x="680174" y="4720191"/>
            <a:ext cx="5446855" cy="4471882"/>
          </a:xfrm>
          <a:prstGeom prst="rect">
            <a:avLst/>
          </a:prstGeom>
          <a:noFill/>
          <a:ln w="9525">
            <a:noFill/>
            <a:miter lim="800000"/>
            <a:headEnd/>
            <a:tailEnd/>
          </a:ln>
        </p:spPr>
        <p:txBody>
          <a:bodyPr vert="horz" wrap="square" lIns="91562" tIns="45781" rIns="91562" bIns="4578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bwMode="auto">
          <a:xfrm>
            <a:off x="1" y="9440382"/>
            <a:ext cx="2950699" cy="496615"/>
          </a:xfrm>
          <a:prstGeom prst="rect">
            <a:avLst/>
          </a:prstGeom>
          <a:noFill/>
          <a:ln w="9525">
            <a:noFill/>
            <a:miter lim="800000"/>
            <a:headEnd/>
            <a:tailEnd/>
          </a:ln>
        </p:spPr>
        <p:txBody>
          <a:bodyPr vert="horz" wrap="square" lIns="91562" tIns="45781" rIns="91562" bIns="45781" numCol="1" anchor="b" anchorCtr="0" compatLnSpc="1">
            <a:prstTxWarp prst="textNoShape">
              <a:avLst/>
            </a:prstTxWarp>
          </a:bodyPr>
          <a:lstStyle>
            <a:lvl1pPr defTabSz="915879">
              <a:defRPr sz="1200">
                <a:latin typeface="Calibri" pitchFamily="34" charset="0"/>
                <a:ea typeface="ＭＳ Ｐゴシック" charset="-128"/>
                <a:cs typeface="+mn-cs"/>
              </a:defRPr>
            </a:lvl1pPr>
          </a:lstStyle>
          <a:p>
            <a:pPr>
              <a:defRPr/>
            </a:pPr>
            <a:endParaRPr lang="ja-JP" altLang="en-US"/>
          </a:p>
        </p:txBody>
      </p:sp>
      <p:sp>
        <p:nvSpPr>
          <p:cNvPr id="7" name="スライド番号プレースホルダ 6"/>
          <p:cNvSpPr>
            <a:spLocks noGrp="1"/>
          </p:cNvSpPr>
          <p:nvPr>
            <p:ph type="sldNum" sz="quarter" idx="5"/>
          </p:nvPr>
        </p:nvSpPr>
        <p:spPr bwMode="auto">
          <a:xfrm>
            <a:off x="3856502" y="9440382"/>
            <a:ext cx="2949603" cy="496615"/>
          </a:xfrm>
          <a:prstGeom prst="rect">
            <a:avLst/>
          </a:prstGeom>
          <a:noFill/>
          <a:ln w="9525">
            <a:noFill/>
            <a:miter lim="800000"/>
            <a:headEnd/>
            <a:tailEnd/>
          </a:ln>
        </p:spPr>
        <p:txBody>
          <a:bodyPr vert="horz" wrap="square" lIns="91562" tIns="45781" rIns="91562" bIns="45781" numCol="1" anchor="b" anchorCtr="0" compatLnSpc="1">
            <a:prstTxWarp prst="textNoShape">
              <a:avLst/>
            </a:prstTxWarp>
          </a:bodyPr>
          <a:lstStyle>
            <a:lvl1pPr algn="r" defTabSz="915879">
              <a:defRPr sz="1200">
                <a:latin typeface="Calibri" pitchFamily="34" charset="0"/>
              </a:defRPr>
            </a:lvl1pPr>
          </a:lstStyle>
          <a:p>
            <a:pPr>
              <a:defRPr/>
            </a:pPr>
            <a:fld id="{DED80488-49D4-4BF9-91F7-CFDC8331206A}" type="slidenum">
              <a:rPr lang="ja-JP" altLang="en-US"/>
              <a:pPr>
                <a:defRPr/>
              </a:pPr>
              <a:t>‹#›</a:t>
            </a:fld>
            <a:endParaRPr lang="en-US" altLang="ja-JP"/>
          </a:p>
        </p:txBody>
      </p:sp>
    </p:spTree>
    <p:extLst>
      <p:ext uri="{BB962C8B-B14F-4D97-AF65-F5344CB8AC3E}">
        <p14:creationId xmlns:p14="http://schemas.microsoft.com/office/powerpoint/2010/main" val="1222369014"/>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altLang="ja-JP" dirty="0" smtClean="0"/>
              <a:t>〔</a:t>
            </a:r>
            <a:r>
              <a:rPr lang="ja-JP" altLang="en-US" dirty="0" smtClean="0"/>
              <a:t>高齢社会対策部在宅支援課</a:t>
            </a:r>
            <a:r>
              <a:rPr lang="en-US" altLang="ja-JP" dirty="0" smtClean="0"/>
              <a:t>〕</a:t>
            </a:r>
            <a:endParaRPr lang="ja-JP" altLang="en-US" dirty="0"/>
          </a:p>
        </p:txBody>
      </p:sp>
      <p:sp>
        <p:nvSpPr>
          <p:cNvPr id="5" name="スライド番号プレースホルダー 4"/>
          <p:cNvSpPr>
            <a:spLocks noGrp="1"/>
          </p:cNvSpPr>
          <p:nvPr>
            <p:ph type="sldNum" sz="quarter" idx="11"/>
          </p:nvPr>
        </p:nvSpPr>
        <p:spPr/>
        <p:txBody>
          <a:bodyPr/>
          <a:lstStyle/>
          <a:p>
            <a:pPr>
              <a:defRPr/>
            </a:pPr>
            <a:fld id="{DED80488-49D4-4BF9-91F7-CFDC8331206A}" type="slidenum">
              <a:rPr lang="ja-JP" altLang="en-US" smtClean="0"/>
              <a:pPr>
                <a:defRPr/>
              </a:pPr>
              <a:t>8</a:t>
            </a:fld>
            <a:endParaRPr lang="en-US" altLang="ja-JP" dirty="0"/>
          </a:p>
        </p:txBody>
      </p:sp>
    </p:spTree>
    <p:extLst>
      <p:ext uri="{BB962C8B-B14F-4D97-AF65-F5344CB8AC3E}">
        <p14:creationId xmlns:p14="http://schemas.microsoft.com/office/powerpoint/2010/main" val="399319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1650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フッター プレースホルダー 4"/>
          <p:cNvSpPr>
            <a:spLocks noGrp="1"/>
          </p:cNvSpPr>
          <p:nvPr>
            <p:ph type="ftr" sz="quarter" idx="10"/>
          </p:nvPr>
        </p:nvSpPr>
        <p:spPr/>
        <p:txBody>
          <a:bodyPr/>
          <a:lstStyle/>
          <a:p>
            <a:endParaRPr kumimoji="1" lang="ja-JP" altLang="en-US"/>
          </a:p>
        </p:txBody>
      </p:sp>
      <p:sp>
        <p:nvSpPr>
          <p:cNvPr id="6" name="スライド番号プレースホルダー 5"/>
          <p:cNvSpPr>
            <a:spLocks noGrp="1"/>
          </p:cNvSpPr>
          <p:nvPr>
            <p:ph type="sldNum" sz="quarter" idx="11"/>
          </p:nvPr>
        </p:nvSpPr>
        <p:spPr/>
        <p:txBody>
          <a:bodyPr/>
          <a:lstStyle/>
          <a:p>
            <a:fld id="{D14A79D3-ABCC-4D04-BB44-19BC211115BC}" type="slidenum">
              <a:rPr kumimoji="1" lang="ja-JP" altLang="en-US" smtClean="0"/>
              <a:t>11</a:t>
            </a:fld>
            <a:endParaRPr kumimoji="1" lang="ja-JP" altLang="en-US"/>
          </a:p>
        </p:txBody>
      </p:sp>
    </p:spTree>
    <p:extLst>
      <p:ext uri="{BB962C8B-B14F-4D97-AF65-F5344CB8AC3E}">
        <p14:creationId xmlns:p14="http://schemas.microsoft.com/office/powerpoint/2010/main" val="228485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altLang="ja-JP" smtClean="0"/>
              <a:t>〔</a:t>
            </a:r>
            <a:r>
              <a:rPr lang="ja-JP" altLang="en-US" smtClean="0"/>
              <a:t>高齢社会対策部在宅支援課</a:t>
            </a:r>
            <a:r>
              <a:rPr lang="en-US" altLang="ja-JP" smtClean="0"/>
              <a:t>〕</a:t>
            </a:r>
            <a:endParaRPr lang="ja-JP" altLang="en-US"/>
          </a:p>
        </p:txBody>
      </p:sp>
      <p:sp>
        <p:nvSpPr>
          <p:cNvPr id="5" name="スライド番号プレースホルダー 4"/>
          <p:cNvSpPr>
            <a:spLocks noGrp="1"/>
          </p:cNvSpPr>
          <p:nvPr>
            <p:ph type="sldNum" sz="quarter" idx="11"/>
          </p:nvPr>
        </p:nvSpPr>
        <p:spPr/>
        <p:txBody>
          <a:bodyPr/>
          <a:lstStyle/>
          <a:p>
            <a:pPr>
              <a:defRPr/>
            </a:pPr>
            <a:fld id="{DED80488-49D4-4BF9-91F7-CFDC8331206A}" type="slidenum">
              <a:rPr lang="ja-JP" altLang="en-US" smtClean="0"/>
              <a:pPr>
                <a:defRPr/>
              </a:pPr>
              <a:t>21</a:t>
            </a:fld>
            <a:endParaRPr lang="en-US" altLang="ja-JP"/>
          </a:p>
        </p:txBody>
      </p:sp>
    </p:spTree>
    <p:extLst>
      <p:ext uri="{BB962C8B-B14F-4D97-AF65-F5344CB8AC3E}">
        <p14:creationId xmlns:p14="http://schemas.microsoft.com/office/powerpoint/2010/main" val="185899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5"/>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6C16EDA4-B427-4E64-BFFC-EE5E047A4482}" type="datetime1">
              <a:rPr lang="ja-JP" altLang="en-US" smtClean="0"/>
              <a:t>2019/6/17</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2E758879-A41B-4F55-9842-AA69116F5D00}" type="slidenum">
              <a:rPr lang="ja-JP" altLang="en-US"/>
              <a:pPr>
                <a:defRPr/>
              </a:pPr>
              <a:t>‹#›</a:t>
            </a:fld>
            <a:endParaRPr lang="ja-JP" altLang="en-US"/>
          </a:p>
        </p:txBody>
      </p:sp>
    </p:spTree>
    <p:extLst>
      <p:ext uri="{BB962C8B-B14F-4D97-AF65-F5344CB8AC3E}">
        <p14:creationId xmlns:p14="http://schemas.microsoft.com/office/powerpoint/2010/main" val="285617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7115D-630D-4DE5-8349-4858F613D12A}" type="datetimeFigureOut">
              <a:rPr kumimoji="1" lang="ja-JP" altLang="en-US" smtClean="0"/>
              <a:t>2019/6/17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880E878-7E2E-4219-8217-ED83D5AD7BDB}" type="slidenum">
              <a:rPr kumimoji="1" lang="ja-JP" altLang="en-US" smtClean="0"/>
              <a:t>‹#›</a:t>
            </a:fld>
            <a:endParaRPr kumimoji="1" lang="ja-JP" altLang="en-US"/>
          </a:p>
        </p:txBody>
      </p:sp>
    </p:spTree>
    <p:extLst>
      <p:ext uri="{BB962C8B-B14F-4D97-AF65-F5344CB8AC3E}">
        <p14:creationId xmlns:p14="http://schemas.microsoft.com/office/powerpoint/2010/main" val="212093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C9C6856-14EE-4253-952D-3E5FB08E5259}"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74B8FA-B983-4FCB-BA11-CFAD3BDB8ADE}" type="slidenum">
              <a:rPr kumimoji="1" lang="ja-JP" altLang="en-US" smtClean="0"/>
              <a:t>‹#›</a:t>
            </a:fld>
            <a:endParaRPr kumimoji="1" lang="ja-JP" altLang="en-US"/>
          </a:p>
        </p:txBody>
      </p:sp>
    </p:spTree>
    <p:extLst>
      <p:ext uri="{BB962C8B-B14F-4D97-AF65-F5344CB8AC3E}">
        <p14:creationId xmlns:p14="http://schemas.microsoft.com/office/powerpoint/2010/main" val="434308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C9C6856-14EE-4253-952D-3E5FB08E5259}"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74B8FA-B983-4FCB-BA11-CFAD3BDB8ADE}" type="slidenum">
              <a:rPr kumimoji="1" lang="ja-JP" altLang="en-US" smtClean="0"/>
              <a:t>‹#›</a:t>
            </a:fld>
            <a:endParaRPr kumimoji="1" lang="ja-JP" altLang="en-US"/>
          </a:p>
        </p:txBody>
      </p:sp>
    </p:spTree>
    <p:extLst>
      <p:ext uri="{BB962C8B-B14F-4D97-AF65-F5344CB8AC3E}">
        <p14:creationId xmlns:p14="http://schemas.microsoft.com/office/powerpoint/2010/main" val="3657905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C9C6856-14EE-4253-952D-3E5FB08E5259}"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74B8FA-B983-4FCB-BA11-CFAD3BDB8ADE}" type="slidenum">
              <a:rPr kumimoji="1" lang="ja-JP" altLang="en-US" smtClean="0"/>
              <a:t>‹#›</a:t>
            </a:fld>
            <a:endParaRPr kumimoji="1" lang="ja-JP" altLang="en-US"/>
          </a:p>
        </p:txBody>
      </p:sp>
    </p:spTree>
    <p:extLst>
      <p:ext uri="{BB962C8B-B14F-4D97-AF65-F5344CB8AC3E}">
        <p14:creationId xmlns:p14="http://schemas.microsoft.com/office/powerpoint/2010/main" val="2678688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C9C6856-14EE-4253-952D-3E5FB08E5259}" type="datetimeFigureOut">
              <a:rPr kumimoji="1" lang="ja-JP" altLang="en-US" smtClean="0"/>
              <a:t>2019/6/17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74B8FA-B983-4FCB-BA11-CFAD3BDB8ADE}" type="slidenum">
              <a:rPr kumimoji="1" lang="ja-JP" altLang="en-US" smtClean="0"/>
              <a:t>‹#›</a:t>
            </a:fld>
            <a:endParaRPr kumimoji="1" lang="ja-JP" altLang="en-US"/>
          </a:p>
        </p:txBody>
      </p:sp>
    </p:spTree>
    <p:extLst>
      <p:ext uri="{BB962C8B-B14F-4D97-AF65-F5344CB8AC3E}">
        <p14:creationId xmlns:p14="http://schemas.microsoft.com/office/powerpoint/2010/main" val="1342394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C9C6856-14EE-4253-952D-3E5FB08E5259}" type="datetimeFigureOut">
              <a:rPr kumimoji="1" lang="ja-JP" altLang="en-US" smtClean="0"/>
              <a:t>2019/6/17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274B8FA-B983-4FCB-BA11-CFAD3BDB8ADE}" type="slidenum">
              <a:rPr kumimoji="1" lang="ja-JP" altLang="en-US" smtClean="0"/>
              <a:t>‹#›</a:t>
            </a:fld>
            <a:endParaRPr kumimoji="1" lang="ja-JP" altLang="en-US"/>
          </a:p>
        </p:txBody>
      </p:sp>
    </p:spTree>
    <p:extLst>
      <p:ext uri="{BB962C8B-B14F-4D97-AF65-F5344CB8AC3E}">
        <p14:creationId xmlns:p14="http://schemas.microsoft.com/office/powerpoint/2010/main" val="2393015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C9C6856-14EE-4253-952D-3E5FB08E5259}" type="datetimeFigureOut">
              <a:rPr kumimoji="1" lang="ja-JP" altLang="en-US" smtClean="0"/>
              <a:t>2019/6/17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274B8FA-B983-4FCB-BA11-CFAD3BDB8ADE}" type="slidenum">
              <a:rPr kumimoji="1" lang="ja-JP" altLang="en-US" smtClean="0"/>
              <a:t>‹#›</a:t>
            </a:fld>
            <a:endParaRPr kumimoji="1" lang="ja-JP" altLang="en-US"/>
          </a:p>
        </p:txBody>
      </p:sp>
    </p:spTree>
    <p:extLst>
      <p:ext uri="{BB962C8B-B14F-4D97-AF65-F5344CB8AC3E}">
        <p14:creationId xmlns:p14="http://schemas.microsoft.com/office/powerpoint/2010/main" val="1785550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C6856-14EE-4253-952D-3E5FB08E5259}" type="datetimeFigureOut">
              <a:rPr kumimoji="1" lang="ja-JP" altLang="en-US" smtClean="0"/>
              <a:t>2019/6/17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274B8FA-B983-4FCB-BA11-CFAD3BDB8ADE}" type="slidenum">
              <a:rPr kumimoji="1" lang="ja-JP" altLang="en-US" smtClean="0"/>
              <a:t>‹#›</a:t>
            </a:fld>
            <a:endParaRPr kumimoji="1" lang="ja-JP" altLang="en-US"/>
          </a:p>
        </p:txBody>
      </p:sp>
    </p:spTree>
    <p:extLst>
      <p:ext uri="{BB962C8B-B14F-4D97-AF65-F5344CB8AC3E}">
        <p14:creationId xmlns:p14="http://schemas.microsoft.com/office/powerpoint/2010/main" val="3974223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C9C6856-14EE-4253-952D-3E5FB08E5259}" type="datetimeFigureOut">
              <a:rPr kumimoji="1" lang="ja-JP" altLang="en-US" smtClean="0"/>
              <a:t>2019/6/17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74B8FA-B983-4FCB-BA11-CFAD3BDB8ADE}" type="slidenum">
              <a:rPr kumimoji="1" lang="ja-JP" altLang="en-US" smtClean="0"/>
              <a:t>‹#›</a:t>
            </a:fld>
            <a:endParaRPr kumimoji="1" lang="ja-JP" altLang="en-US"/>
          </a:p>
        </p:txBody>
      </p:sp>
    </p:spTree>
    <p:extLst>
      <p:ext uri="{BB962C8B-B14F-4D97-AF65-F5344CB8AC3E}">
        <p14:creationId xmlns:p14="http://schemas.microsoft.com/office/powerpoint/2010/main" val="3651231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C9C6856-14EE-4253-952D-3E5FB08E5259}" type="datetimeFigureOut">
              <a:rPr kumimoji="1" lang="ja-JP" altLang="en-US" smtClean="0"/>
              <a:t>2019/6/17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74B8FA-B983-4FCB-BA11-CFAD3BDB8ADE}" type="slidenum">
              <a:rPr kumimoji="1" lang="ja-JP" altLang="en-US" smtClean="0"/>
              <a:t>‹#›</a:t>
            </a:fld>
            <a:endParaRPr kumimoji="1" lang="ja-JP" altLang="en-US"/>
          </a:p>
        </p:txBody>
      </p:sp>
    </p:spTree>
    <p:extLst>
      <p:ext uri="{BB962C8B-B14F-4D97-AF65-F5344CB8AC3E}">
        <p14:creationId xmlns:p14="http://schemas.microsoft.com/office/powerpoint/2010/main" val="287037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A624C6A1-B99C-4CBD-8BB0-8631CD4DEA67}" type="datetime1">
              <a:rPr lang="ja-JP" altLang="en-US" smtClean="0"/>
              <a:t>2019/6/17</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A7AAD2DF-EA56-4B5A-8F5A-BEF87A6F6289}" type="slidenum">
              <a:rPr lang="ja-JP" altLang="en-US"/>
              <a:pPr>
                <a:defRPr/>
              </a:pPr>
              <a:t>‹#›</a:t>
            </a:fld>
            <a:endParaRPr lang="ja-JP" altLang="en-US"/>
          </a:p>
        </p:txBody>
      </p:sp>
    </p:spTree>
    <p:extLst>
      <p:ext uri="{BB962C8B-B14F-4D97-AF65-F5344CB8AC3E}">
        <p14:creationId xmlns:p14="http://schemas.microsoft.com/office/powerpoint/2010/main" val="1493643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C9C6856-14EE-4253-952D-3E5FB08E5259}"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74B8FA-B983-4FCB-BA11-CFAD3BDB8ADE}" type="slidenum">
              <a:rPr kumimoji="1" lang="ja-JP" altLang="en-US" smtClean="0"/>
              <a:t>‹#›</a:t>
            </a:fld>
            <a:endParaRPr kumimoji="1" lang="ja-JP" altLang="en-US"/>
          </a:p>
        </p:txBody>
      </p:sp>
    </p:spTree>
    <p:extLst>
      <p:ext uri="{BB962C8B-B14F-4D97-AF65-F5344CB8AC3E}">
        <p14:creationId xmlns:p14="http://schemas.microsoft.com/office/powerpoint/2010/main" val="3169598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C9C6856-14EE-4253-952D-3E5FB08E5259}" type="datetimeFigureOut">
              <a:rPr kumimoji="1" lang="ja-JP" altLang="en-US" smtClean="0"/>
              <a:t>2019/6/17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74B8FA-B983-4FCB-BA11-CFAD3BDB8ADE}" type="slidenum">
              <a:rPr kumimoji="1" lang="ja-JP" altLang="en-US" smtClean="0"/>
              <a:t>‹#›</a:t>
            </a:fld>
            <a:endParaRPr kumimoji="1" lang="ja-JP" altLang="en-US"/>
          </a:p>
        </p:txBody>
      </p:sp>
    </p:spTree>
    <p:extLst>
      <p:ext uri="{BB962C8B-B14F-4D97-AF65-F5344CB8AC3E}">
        <p14:creationId xmlns:p14="http://schemas.microsoft.com/office/powerpoint/2010/main" val="145008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52"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fld id="{D46AE879-D735-4E40-8E66-2F340F8979EC}" type="datetime1">
              <a:rPr lang="ja-JP" altLang="en-US" smtClean="0"/>
              <a:t>2019/6/17</a:t>
            </a:fld>
            <a:endParaRPr lang="ja-JP" altLang="en-US"/>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D84864FE-CA9C-4174-8D77-6DC61473ECF4}" type="slidenum">
              <a:rPr lang="ja-JP" altLang="en-US"/>
              <a:pPr>
                <a:defRPr/>
              </a:pPr>
              <a:t>‹#›</a:t>
            </a:fld>
            <a:endParaRPr lang="ja-JP" altLang="en-US"/>
          </a:p>
        </p:txBody>
      </p:sp>
    </p:spTree>
    <p:extLst>
      <p:ext uri="{BB962C8B-B14F-4D97-AF65-F5344CB8AC3E}">
        <p14:creationId xmlns:p14="http://schemas.microsoft.com/office/powerpoint/2010/main" val="228507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39" y="1535113"/>
            <a:ext cx="4378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39"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atin typeface="Arial" pitchFamily="34" charset="0"/>
              </a:defRPr>
            </a:lvl1pPr>
          </a:lstStyle>
          <a:p>
            <a:pPr>
              <a:defRPr/>
            </a:pPr>
            <a:fld id="{2B0620C9-5938-4004-8943-9707C878FDC9}" type="datetime1">
              <a:rPr lang="ja-JP" altLang="en-US" smtClean="0"/>
              <a:t>2019/6/17</a:t>
            </a:fld>
            <a:endParaRPr lang="ja-JP" altLang="en-US"/>
          </a:p>
        </p:txBody>
      </p:sp>
      <p:sp>
        <p:nvSpPr>
          <p:cNvPr id="8" name="フッター プレースホルダ 7"/>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9" name="スライド番号プレースホルダ 8"/>
          <p:cNvSpPr>
            <a:spLocks noGrp="1"/>
          </p:cNvSpPr>
          <p:nvPr>
            <p:ph type="sldNum" sz="quarter" idx="12"/>
          </p:nvPr>
        </p:nvSpPr>
        <p:spPr/>
        <p:txBody>
          <a:bodyPr/>
          <a:lstStyle>
            <a:lvl1pPr>
              <a:defRPr>
                <a:latin typeface="Arial" pitchFamily="34" charset="0"/>
              </a:defRPr>
            </a:lvl1pPr>
          </a:lstStyle>
          <a:p>
            <a:pPr>
              <a:defRPr/>
            </a:pPr>
            <a:fld id="{033AD83A-6823-42B2-9128-74B7DA1C683D}" type="slidenum">
              <a:rPr lang="ja-JP" altLang="en-US"/>
              <a:pPr>
                <a:defRPr/>
              </a:pPr>
              <a:t>‹#›</a:t>
            </a:fld>
            <a:endParaRPr lang="ja-JP" altLang="en-US"/>
          </a:p>
        </p:txBody>
      </p:sp>
    </p:spTree>
    <p:extLst>
      <p:ext uri="{BB962C8B-B14F-4D97-AF65-F5344CB8AC3E}">
        <p14:creationId xmlns:p14="http://schemas.microsoft.com/office/powerpoint/2010/main" val="231633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atin typeface="Arial" pitchFamily="34" charset="0"/>
              </a:defRPr>
            </a:lvl1pPr>
          </a:lstStyle>
          <a:p>
            <a:pPr>
              <a:defRPr/>
            </a:pPr>
            <a:fld id="{B370022A-1231-413B-BC37-E91D384A8876}" type="datetime1">
              <a:rPr lang="ja-JP" altLang="en-US" smtClean="0"/>
              <a:t>2019/6/17</a:t>
            </a:fld>
            <a:endParaRPr lang="ja-JP" altLang="en-US"/>
          </a:p>
        </p:txBody>
      </p:sp>
      <p:sp>
        <p:nvSpPr>
          <p:cNvPr id="4" name="フッター プレースホルダ 3"/>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5" name="スライド番号プレースホルダ 4"/>
          <p:cNvSpPr>
            <a:spLocks noGrp="1"/>
          </p:cNvSpPr>
          <p:nvPr>
            <p:ph type="sldNum" sz="quarter" idx="12"/>
          </p:nvPr>
        </p:nvSpPr>
        <p:spPr/>
        <p:txBody>
          <a:bodyPr/>
          <a:lstStyle>
            <a:lvl1pPr>
              <a:defRPr>
                <a:latin typeface="Arial" pitchFamily="34" charset="0"/>
              </a:defRPr>
            </a:lvl1pPr>
          </a:lstStyle>
          <a:p>
            <a:pPr>
              <a:defRPr/>
            </a:pPr>
            <a:fld id="{086E4B7D-0494-4915-B65C-415E0DC3F440}" type="slidenum">
              <a:rPr lang="ja-JP" altLang="en-US"/>
              <a:pPr>
                <a:defRPr/>
              </a:pPr>
              <a:t>‹#›</a:t>
            </a:fld>
            <a:endParaRPr lang="ja-JP" altLang="en-US"/>
          </a:p>
        </p:txBody>
      </p:sp>
    </p:spTree>
    <p:extLst>
      <p:ext uri="{BB962C8B-B14F-4D97-AF65-F5344CB8AC3E}">
        <p14:creationId xmlns:p14="http://schemas.microsoft.com/office/powerpoint/2010/main" val="70323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028" y="273055"/>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fld id="{4801DA03-46E8-4DA6-BE40-6D7E85086A97}" type="datetime1">
              <a:rPr lang="ja-JP" altLang="en-US" smtClean="0"/>
              <a:t>2019/6/17</a:t>
            </a:fld>
            <a:endParaRPr lang="ja-JP" altLang="en-US"/>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F5FF80FE-CD96-4D13-AD15-172E270D8723}" type="slidenum">
              <a:rPr lang="ja-JP" altLang="en-US"/>
              <a:pPr>
                <a:defRPr/>
              </a:pPr>
              <a:t>‹#›</a:t>
            </a:fld>
            <a:endParaRPr lang="ja-JP" altLang="en-US"/>
          </a:p>
        </p:txBody>
      </p:sp>
    </p:spTree>
    <p:extLst>
      <p:ext uri="{BB962C8B-B14F-4D97-AF65-F5344CB8AC3E}">
        <p14:creationId xmlns:p14="http://schemas.microsoft.com/office/powerpoint/2010/main" val="404404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87"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fld id="{67DD1397-C436-4223-84BA-C0943B333091}" type="datetime1">
              <a:rPr lang="ja-JP" altLang="en-US" smtClean="0"/>
              <a:t>2019/6/17</a:t>
            </a:fld>
            <a:endParaRPr lang="ja-JP" altLang="en-US"/>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DAF18DEC-57A8-46C4-B39C-0B08F6B06104}" type="slidenum">
              <a:rPr lang="ja-JP" altLang="en-US"/>
              <a:pPr>
                <a:defRPr/>
              </a:pPr>
              <a:t>‹#›</a:t>
            </a:fld>
            <a:endParaRPr lang="ja-JP" altLang="en-US"/>
          </a:p>
        </p:txBody>
      </p:sp>
    </p:spTree>
    <p:extLst>
      <p:ext uri="{BB962C8B-B14F-4D97-AF65-F5344CB8AC3E}">
        <p14:creationId xmlns:p14="http://schemas.microsoft.com/office/powerpoint/2010/main" val="215790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E69EEA31-AE4E-4CD2-A145-C905BEA27BAC}" type="datetime1">
              <a:rPr lang="ja-JP" altLang="en-US" smtClean="0"/>
              <a:t>2019/6/17</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5C31A48D-BCC7-42BD-AB87-45DE68DBC0AC}" type="slidenum">
              <a:rPr lang="ja-JP" altLang="en-US"/>
              <a:pPr>
                <a:defRPr/>
              </a:pPr>
              <a:t>‹#›</a:t>
            </a:fld>
            <a:endParaRPr lang="ja-JP" altLang="en-US"/>
          </a:p>
        </p:txBody>
      </p:sp>
    </p:spTree>
    <p:extLst>
      <p:ext uri="{BB962C8B-B14F-4D97-AF65-F5344CB8AC3E}">
        <p14:creationId xmlns:p14="http://schemas.microsoft.com/office/powerpoint/2010/main" val="298560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2" y="27464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52" y="274644"/>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fld id="{38F3E98A-0B36-4CF6-B73E-A697ABD95E1F}" type="datetime1">
              <a:rPr lang="ja-JP" altLang="en-US" smtClean="0"/>
              <a:t>2019/6/17</a:t>
            </a:fld>
            <a:endParaRPr lang="ja-JP" altLang="en-US"/>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43F6A130-90F6-48BF-8251-546087EDE621}" type="slidenum">
              <a:rPr lang="ja-JP" altLang="en-US"/>
              <a:pPr>
                <a:defRPr/>
              </a:pPr>
              <a:t>‹#›</a:t>
            </a:fld>
            <a:endParaRPr lang="ja-JP" altLang="en-US"/>
          </a:p>
        </p:txBody>
      </p:sp>
    </p:spTree>
    <p:extLst>
      <p:ext uri="{BB962C8B-B14F-4D97-AF65-F5344CB8AC3E}">
        <p14:creationId xmlns:p14="http://schemas.microsoft.com/office/powerpoint/2010/main" val="33638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BC783B32-D48D-4FC5-ACA4-AE6FC3BD039D}" type="datetime1">
              <a:rPr lang="ja-JP" altLang="en-US" smtClean="0"/>
              <a:t>2019/6/17</a:t>
            </a:fld>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ja-JP" altLang="en-US"/>
              <a:t>平成</a:t>
            </a:r>
            <a:r>
              <a:rPr lang="en-US" altLang="ja-JP"/>
              <a:t>27</a:t>
            </a:r>
            <a:r>
              <a:rPr lang="ja-JP" altLang="en-US"/>
              <a:t>年度</a:t>
            </a:r>
            <a:r>
              <a:rPr lang="en-US" altLang="ja-JP"/>
              <a:t>2</a:t>
            </a:r>
            <a:r>
              <a:rPr lang="ja-JP" altLang="en-US"/>
              <a:t>月</a:t>
            </a:r>
            <a:r>
              <a:rPr lang="en-US" altLang="ja-JP"/>
              <a:t>5</a:t>
            </a:r>
            <a:r>
              <a:rPr lang="ja-JP" altLang="en-US"/>
              <a:t>日 </a:t>
            </a:r>
            <a:r>
              <a:rPr lang="en-US" altLang="ja-JP"/>
              <a:t>〔</a:t>
            </a:r>
            <a:r>
              <a:rPr lang="ja-JP" altLang="en-US"/>
              <a:t>高齢社会対策部　在宅支援課</a:t>
            </a:r>
            <a:r>
              <a:rPr lang="en-US" altLang="ja-JP"/>
              <a:t>〕</a:t>
            </a:r>
          </a:p>
        </p:txBody>
      </p:sp>
      <p:sp>
        <p:nvSpPr>
          <p:cNvPr id="6" name="スライド番号プレースホルダ 5"/>
          <p:cNvSpPr>
            <a:spLocks noGrp="1"/>
          </p:cNvSpPr>
          <p:nvPr>
            <p:ph type="sldNum" sz="quarter" idx="4"/>
          </p:nvPr>
        </p:nvSpPr>
        <p:spPr>
          <a:xfrm>
            <a:off x="7651750" y="6554788"/>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2000">
                <a:solidFill>
                  <a:srgbClr val="000000"/>
                </a:solidFill>
                <a:latin typeface="Calibri" pitchFamily="34" charset="0"/>
                <a:ea typeface="ＤＨＰ平成ゴシックW5" charset="-128"/>
              </a:defRPr>
            </a:lvl1pPr>
          </a:lstStyle>
          <a:p>
            <a:pPr>
              <a:defRPr/>
            </a:pPr>
            <a:fld id="{8BB15825-8DE8-48D7-8A11-7B9CD4DDD7A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8471" r:id="rId1"/>
    <p:sldLayoutId id="2147488472" r:id="rId2"/>
    <p:sldLayoutId id="2147488473" r:id="rId3"/>
    <p:sldLayoutId id="2147488474" r:id="rId4"/>
    <p:sldLayoutId id="2147488475" r:id="rId5"/>
    <p:sldLayoutId id="2147488476" r:id="rId6"/>
    <p:sldLayoutId id="2147488477" r:id="rId7"/>
    <p:sldLayoutId id="2147488478" r:id="rId8"/>
    <p:sldLayoutId id="2147488479" r:id="rId9"/>
    <p:sldLayoutId id="2147488480" r:id="rId10"/>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C6856-14EE-4253-952D-3E5FB08E5259}" type="datetimeFigureOut">
              <a:rPr kumimoji="1" lang="ja-JP" altLang="en-US" smtClean="0"/>
              <a:t>2019/6/17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4B8FA-B983-4FCB-BA11-CFAD3BDB8ADE}" type="slidenum">
              <a:rPr kumimoji="1" lang="ja-JP" altLang="en-US" smtClean="0"/>
              <a:t>‹#›</a:t>
            </a:fld>
            <a:endParaRPr kumimoji="1" lang="ja-JP" altLang="en-US"/>
          </a:p>
        </p:txBody>
      </p:sp>
    </p:spTree>
    <p:extLst>
      <p:ext uri="{BB962C8B-B14F-4D97-AF65-F5344CB8AC3E}">
        <p14:creationId xmlns:p14="http://schemas.microsoft.com/office/powerpoint/2010/main" val="1531615443"/>
      </p:ext>
    </p:extLst>
  </p:cSld>
  <p:clrMap bg1="lt1" tx1="dk1" bg2="lt2" tx2="dk2" accent1="accent1" accent2="accent2" accent3="accent3" accent4="accent4" accent5="accent5" accent6="accent6" hlink="hlink" folHlink="folHlink"/>
  <p:sldLayoutIdLst>
    <p:sldLayoutId id="2147488482" r:id="rId1"/>
    <p:sldLayoutId id="2147488483" r:id="rId2"/>
    <p:sldLayoutId id="2147488484" r:id="rId3"/>
    <p:sldLayoutId id="2147488485" r:id="rId4"/>
    <p:sldLayoutId id="2147488486" r:id="rId5"/>
    <p:sldLayoutId id="2147488487" r:id="rId6"/>
    <p:sldLayoutId id="2147488488" r:id="rId7"/>
    <p:sldLayoutId id="2147488489" r:id="rId8"/>
    <p:sldLayoutId id="2147488490" r:id="rId9"/>
    <p:sldLayoutId id="2147488491" r:id="rId10"/>
    <p:sldLayoutId id="214748849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wmf"/><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3.bp.blogspot.com/-ohkg_7X16co/UdYhJcT1NiI/AAAAAAAAV5E/h2ASkJgFtyE/s616/tatemono_gakkou.png"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33DBED"/>
          </a:solidFill>
        </p:spPr>
        <p:style>
          <a:lnRef idx="2">
            <a:schemeClr val="dk1"/>
          </a:lnRef>
          <a:fillRef idx="1">
            <a:schemeClr val="lt1"/>
          </a:fillRef>
          <a:effectRef idx="0">
            <a:schemeClr val="dk1"/>
          </a:effectRef>
          <a:fontRef idx="minor">
            <a:schemeClr val="dk1"/>
          </a:fontRef>
        </p:style>
        <p:txBody>
          <a:bodyPr/>
          <a:lstStyle/>
          <a:p>
            <a:r>
              <a:rPr kumimoji="1" lang="ja-JP" altLang="en-US" sz="4800" dirty="0" smtClean="0"/>
              <a:t>令和元年度（</a:t>
            </a:r>
            <a:r>
              <a:rPr kumimoji="1" lang="en-US" altLang="ja-JP" sz="4800" dirty="0" smtClean="0"/>
              <a:t>2019</a:t>
            </a:r>
            <a:r>
              <a:rPr kumimoji="1" lang="ja-JP" altLang="en-US" sz="4800" dirty="0" smtClean="0"/>
              <a:t>年度）</a:t>
            </a:r>
            <a:r>
              <a:rPr kumimoji="1" lang="en-US" altLang="ja-JP" sz="4800" dirty="0" smtClean="0"/>
              <a:t/>
            </a:r>
            <a:br>
              <a:rPr kumimoji="1" lang="en-US" altLang="ja-JP" sz="4800" dirty="0" smtClean="0"/>
            </a:br>
            <a:r>
              <a:rPr kumimoji="1" lang="ja-JP" altLang="en-US" sz="4800" dirty="0" smtClean="0"/>
              <a:t>事業実施計画（主な取り組み）</a:t>
            </a:r>
            <a:endParaRPr kumimoji="1" lang="ja-JP" altLang="en-US" sz="4800" dirty="0"/>
          </a:p>
        </p:txBody>
      </p:sp>
      <p:sp>
        <p:nvSpPr>
          <p:cNvPr id="2" name="正方形/長方形 1"/>
          <p:cNvSpPr/>
          <p:nvPr/>
        </p:nvSpPr>
        <p:spPr>
          <a:xfrm>
            <a:off x="8193360" y="836712"/>
            <a:ext cx="1202432"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資料４</a:t>
            </a:r>
            <a:endParaRPr kumimoji="1" lang="ja-JP" altLang="en-US" dirty="0"/>
          </a:p>
        </p:txBody>
      </p:sp>
    </p:spTree>
    <p:extLst>
      <p:ext uri="{BB962C8B-B14F-4D97-AF65-F5344CB8AC3E}">
        <p14:creationId xmlns:p14="http://schemas.microsoft.com/office/powerpoint/2010/main" val="3663951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6200000">
            <a:off x="5233381" y="4252647"/>
            <a:ext cx="1368152" cy="152908"/>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088999" y="3140968"/>
            <a:ext cx="414288" cy="2588226"/>
          </a:xfrm>
          <a:prstGeom prst="rect">
            <a:avLst/>
          </a:prstGeom>
          <a:noFill/>
        </p:spPr>
        <p:txBody>
          <a:bodyPr vert="eaVert" wrap="square" lIns="94587" tIns="47294" rIns="94587" bIns="47294" rtlCol="0">
            <a:spAutoFit/>
          </a:bodyPr>
          <a:lstStyle/>
          <a:p>
            <a:r>
              <a:rPr lang="ja-JP" altLang="en-US" sz="1451"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安定した雇用を提供する企業</a:t>
            </a:r>
            <a:endParaRPr lang="ja-JP" altLang="en-US" sz="1451"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二等辺三角形 23"/>
          <p:cNvSpPr/>
          <p:nvPr/>
        </p:nvSpPr>
        <p:spPr>
          <a:xfrm rot="5400000">
            <a:off x="3271030" y="4270400"/>
            <a:ext cx="1368152" cy="152908"/>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407913" y="3140968"/>
            <a:ext cx="414288" cy="3019389"/>
          </a:xfrm>
          <a:prstGeom prst="rect">
            <a:avLst/>
          </a:prstGeom>
          <a:noFill/>
        </p:spPr>
        <p:txBody>
          <a:bodyPr vert="eaVert" wrap="square" lIns="94587" tIns="47294" rIns="94587" bIns="47294" rtlCol="0">
            <a:spAutoFit/>
          </a:bodyPr>
          <a:lstStyle/>
          <a:p>
            <a:r>
              <a:rPr lang="ja-JP" altLang="en-US" sz="1451"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正社員</a:t>
            </a:r>
            <a:r>
              <a:rPr lang="ja-JP" altLang="en-US" sz="1451"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とし</a:t>
            </a:r>
            <a:r>
              <a:rPr lang="ja-JP" altLang="en-US" sz="1451"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て</a:t>
            </a:r>
            <a:r>
              <a:rPr lang="ja-JP" altLang="en-US" sz="1451"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活躍できる人材</a:t>
            </a:r>
            <a:endParaRPr lang="ja-JP" altLang="en-US" sz="1451"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乗算記号 25"/>
          <p:cNvSpPr/>
          <p:nvPr/>
        </p:nvSpPr>
        <p:spPr>
          <a:xfrm>
            <a:off x="4525499" y="4005064"/>
            <a:ext cx="840149" cy="648072"/>
          </a:xfrm>
          <a:prstGeom prst="mathMultiply">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483918" y="5517232"/>
            <a:ext cx="2922324" cy="526399"/>
          </a:xfrm>
          <a:prstGeom prst="rect">
            <a:avLst/>
          </a:prstGeom>
          <a:noFill/>
        </p:spPr>
        <p:txBody>
          <a:bodyPr wrap="square" lIns="94587" tIns="47294" rIns="94587" bIns="47294"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人材確保</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5" name="グループ化 74"/>
          <p:cNvGrpSpPr/>
          <p:nvPr/>
        </p:nvGrpSpPr>
        <p:grpSpPr>
          <a:xfrm>
            <a:off x="4580494" y="4725144"/>
            <a:ext cx="757543" cy="721215"/>
            <a:chOff x="4556611" y="4654417"/>
            <a:chExt cx="757543" cy="721215"/>
          </a:xfrm>
        </p:grpSpPr>
        <p:sp>
          <p:nvSpPr>
            <p:cNvPr id="48" name="下矢印 47"/>
            <p:cNvSpPr/>
            <p:nvPr/>
          </p:nvSpPr>
          <p:spPr>
            <a:xfrm>
              <a:off x="4556611" y="4654417"/>
              <a:ext cx="757543" cy="721215"/>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9" name="テキスト ボックス 28"/>
            <p:cNvSpPr txBox="1"/>
            <p:nvPr/>
          </p:nvSpPr>
          <p:spPr>
            <a:xfrm>
              <a:off x="4712477" y="4684654"/>
              <a:ext cx="414288" cy="583317"/>
            </a:xfrm>
            <a:prstGeom prst="rect">
              <a:avLst/>
            </a:prstGeom>
            <a:noFill/>
          </p:spPr>
          <p:txBody>
            <a:bodyPr vert="eaVert" wrap="square" lIns="94587" tIns="47294" rIns="94587" bIns="47294" rtlCol="0">
              <a:spAutoFit/>
            </a:bodyPr>
            <a:lstStyle/>
            <a:p>
              <a:r>
                <a:rPr lang="ja-JP" altLang="en-US" sz="1451" dirty="0">
                  <a:latin typeface="Meiryo UI" panose="020B0604030504040204" pitchFamily="50" charset="-128"/>
                  <a:ea typeface="Meiryo UI" panose="020B0604030504040204" pitchFamily="50" charset="-128"/>
                  <a:cs typeface="Meiryo UI" panose="020B0604030504040204" pitchFamily="50" charset="-128"/>
                </a:rPr>
                <a:t>成果</a:t>
              </a:r>
            </a:p>
          </p:txBody>
        </p:sp>
      </p:grpSp>
      <p:sp>
        <p:nvSpPr>
          <p:cNvPr id="7" name="正方形/長方形 6"/>
          <p:cNvSpPr/>
          <p:nvPr/>
        </p:nvSpPr>
        <p:spPr>
          <a:xfrm>
            <a:off x="3299933" y="1710523"/>
            <a:ext cx="2971796" cy="427017"/>
          </a:xfrm>
          <a:prstGeom prst="rect">
            <a:avLst/>
          </a:prstGeom>
          <a:solidFill>
            <a:schemeClr val="bg1"/>
          </a:solidFill>
          <a:ln w="15875"/>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大阪人材確保推進</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7" name="グループ化 36"/>
          <p:cNvGrpSpPr/>
          <p:nvPr/>
        </p:nvGrpSpPr>
        <p:grpSpPr>
          <a:xfrm>
            <a:off x="274780" y="3356992"/>
            <a:ext cx="3449626" cy="2649873"/>
            <a:chOff x="6112126" y="3531568"/>
            <a:chExt cx="3449626" cy="2101250"/>
          </a:xfrm>
        </p:grpSpPr>
        <p:sp>
          <p:nvSpPr>
            <p:cNvPr id="17" name="正方形/長方形 16"/>
            <p:cNvSpPr/>
            <p:nvPr/>
          </p:nvSpPr>
          <p:spPr>
            <a:xfrm>
              <a:off x="6112126" y="3531568"/>
              <a:ext cx="3449626" cy="5883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企業に対する人材確保支援</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KPI</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p>
          </p:txBody>
        </p:sp>
        <p:sp>
          <p:nvSpPr>
            <p:cNvPr id="43" name="正方形/長方形 42"/>
            <p:cNvSpPr/>
            <p:nvPr/>
          </p:nvSpPr>
          <p:spPr>
            <a:xfrm>
              <a:off x="6112126" y="4119948"/>
              <a:ext cx="3449626" cy="151287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rtlCol="0" anchor="t"/>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・大阪人材確保推進会議</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カンパニー認定に向けての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ワークアップ 計画の実施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ｐ）</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・企業の課題を「見える化」する企業診断の実施と必</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要なプログラムの提案</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・戦略的な採用、長期定着、人材育成、魅力発信な</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どのプログラム（セミナーやワークショップ）の実施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・企業主導型保育施設の設置推進のための相談</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・人材確保に関する先進企業の事例集の作成と</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7" name="タイトル 1"/>
          <p:cNvSpPr txBox="1">
            <a:spLocks/>
          </p:cNvSpPr>
          <p:nvPr/>
        </p:nvSpPr>
        <p:spPr>
          <a:xfrm>
            <a:off x="-16996" y="332656"/>
            <a:ext cx="9913912" cy="504056"/>
          </a:xfrm>
          <a:prstGeom prst="rect">
            <a:avLst/>
          </a:prstGeom>
          <a:solidFill>
            <a:schemeClr val="tx1"/>
          </a:solidFill>
        </p:spPr>
        <p:txBody>
          <a:bodyPr vert="horz" lIns="128016" tIns="64008" rIns="128016" bIns="64008" rtlCol="0" anchor="ctr">
            <a:normAutofit fontScale="925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しごとフィールドに</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おける人材確保支援の概要（</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大阪府商工労働部）</a:t>
            </a:r>
          </a:p>
        </p:txBody>
      </p:sp>
      <p:cxnSp>
        <p:nvCxnSpPr>
          <p:cNvPr id="16" name="直線コネクタ 15"/>
          <p:cNvCxnSpPr/>
          <p:nvPr/>
        </p:nvCxnSpPr>
        <p:spPr>
          <a:xfrm>
            <a:off x="2028745" y="3105849"/>
            <a:ext cx="5903231" cy="4021"/>
          </a:xfrm>
          <a:prstGeom prst="line">
            <a:avLst/>
          </a:prstGeom>
          <a:ln w="63500"/>
        </p:spPr>
        <p:style>
          <a:lnRef idx="1">
            <a:schemeClr val="dk1"/>
          </a:lnRef>
          <a:fillRef idx="0">
            <a:schemeClr val="dk1"/>
          </a:fillRef>
          <a:effectRef idx="0">
            <a:schemeClr val="dk1"/>
          </a:effectRef>
          <a:fontRef idx="minor">
            <a:schemeClr val="tx1"/>
          </a:fontRef>
        </p:style>
      </p:cxnSp>
      <p:grpSp>
        <p:nvGrpSpPr>
          <p:cNvPr id="36" name="グループ化 35"/>
          <p:cNvGrpSpPr/>
          <p:nvPr/>
        </p:nvGrpSpPr>
        <p:grpSpPr>
          <a:xfrm>
            <a:off x="6105128" y="3356992"/>
            <a:ext cx="3463875" cy="2674280"/>
            <a:chOff x="344071" y="3516916"/>
            <a:chExt cx="3463875" cy="2674280"/>
          </a:xfrm>
        </p:grpSpPr>
        <p:sp>
          <p:nvSpPr>
            <p:cNvPr id="54" name="正方形/長方形 53"/>
            <p:cNvSpPr/>
            <p:nvPr/>
          </p:nvSpPr>
          <p:spPr>
            <a:xfrm>
              <a:off x="345958" y="3516916"/>
              <a:ext cx="3461079" cy="75829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求職者に対する就職支援</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KPI</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1200</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344071" y="4275209"/>
              <a:ext cx="3463875" cy="191598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rtlCol="0" anchor="t"/>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・カウンセラーなど、専門性の高いスタッフによる就職から</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定着までの伴走型支援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・人材不足分野の魅力を求職者に伝えることに重点を</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置いた、実践的な就職支援プログラムの提供</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・企業とのマッチングの確度を高める企業交流会等の</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か月間有償で企業で実体験できる</a:t>
              </a:r>
              <a:r>
                <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OJT</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プログラムの</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提供</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・高校生・高卒生に対するキャリア教育・就職に向けた</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ｐ）　　　　　　　　　　　　　　　　　　　など</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98"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32" name="直線コネクタ 31"/>
          <p:cNvCxnSpPr/>
          <p:nvPr/>
        </p:nvCxnSpPr>
        <p:spPr>
          <a:xfrm>
            <a:off x="2028745" y="3082693"/>
            <a:ext cx="0" cy="252000"/>
          </a:xfrm>
          <a:prstGeom prst="line">
            <a:avLst/>
          </a:prstGeom>
          <a:ln w="63500"/>
        </p:spPr>
        <p:style>
          <a:lnRef idx="1">
            <a:schemeClr val="dk1"/>
          </a:lnRef>
          <a:fillRef idx="0">
            <a:schemeClr val="dk1"/>
          </a:fillRef>
          <a:effectRef idx="0">
            <a:schemeClr val="dk1"/>
          </a:effectRef>
          <a:fontRef idx="minor">
            <a:schemeClr val="tx1"/>
          </a:fontRef>
        </p:style>
      </p:cxnSp>
      <p:cxnSp>
        <p:nvCxnSpPr>
          <p:cNvPr id="62" name="直線コネクタ 61"/>
          <p:cNvCxnSpPr/>
          <p:nvPr/>
        </p:nvCxnSpPr>
        <p:spPr>
          <a:xfrm>
            <a:off x="4768253" y="2855019"/>
            <a:ext cx="0" cy="227674"/>
          </a:xfrm>
          <a:prstGeom prst="line">
            <a:avLst/>
          </a:prstGeom>
          <a:ln w="63500"/>
        </p:spPr>
        <p:style>
          <a:lnRef idx="1">
            <a:schemeClr val="dk1"/>
          </a:lnRef>
          <a:fillRef idx="0">
            <a:schemeClr val="dk1"/>
          </a:fillRef>
          <a:effectRef idx="0">
            <a:schemeClr val="dk1"/>
          </a:effectRef>
          <a:fontRef idx="minor">
            <a:schemeClr val="tx1"/>
          </a:fontRef>
        </p:style>
      </p:cxnSp>
      <p:cxnSp>
        <p:nvCxnSpPr>
          <p:cNvPr id="67" name="直線コネクタ 66"/>
          <p:cNvCxnSpPr/>
          <p:nvPr/>
        </p:nvCxnSpPr>
        <p:spPr>
          <a:xfrm>
            <a:off x="7905328" y="3129318"/>
            <a:ext cx="0" cy="227674"/>
          </a:xfrm>
          <a:prstGeom prst="line">
            <a:avLst/>
          </a:prstGeom>
          <a:ln w="63500"/>
        </p:spPr>
        <p:style>
          <a:lnRef idx="1">
            <a:schemeClr val="dk1"/>
          </a:lnRef>
          <a:fillRef idx="0">
            <a:schemeClr val="dk1"/>
          </a:fillRef>
          <a:effectRef idx="0">
            <a:schemeClr val="dk1"/>
          </a:effectRef>
          <a:fontRef idx="minor">
            <a:schemeClr val="tx1"/>
          </a:fontRef>
        </p:style>
      </p:cxnSp>
      <p:cxnSp>
        <p:nvCxnSpPr>
          <p:cNvPr id="70" name="直線コネクタ 69"/>
          <p:cNvCxnSpPr/>
          <p:nvPr/>
        </p:nvCxnSpPr>
        <p:spPr>
          <a:xfrm flipV="1">
            <a:off x="9777536" y="2505444"/>
            <a:ext cx="0" cy="2351237"/>
          </a:xfrm>
          <a:prstGeom prst="line">
            <a:avLst/>
          </a:prstGeom>
        </p:spPr>
        <p:style>
          <a:lnRef idx="1">
            <a:schemeClr val="dk1"/>
          </a:lnRef>
          <a:fillRef idx="0">
            <a:schemeClr val="dk1"/>
          </a:fillRef>
          <a:effectRef idx="0">
            <a:schemeClr val="dk1"/>
          </a:effectRef>
          <a:fontRef idx="minor">
            <a:schemeClr val="tx1"/>
          </a:fontRef>
        </p:style>
      </p:cxnSp>
      <p:sp>
        <p:nvSpPr>
          <p:cNvPr id="56" name="右中かっこ 55"/>
          <p:cNvSpPr/>
          <p:nvPr/>
        </p:nvSpPr>
        <p:spPr>
          <a:xfrm>
            <a:off x="9417496" y="4437111"/>
            <a:ext cx="193963" cy="1135309"/>
          </a:xfrm>
          <a:prstGeom prst="rightBrace">
            <a:avLst>
              <a:gd name="adj1" fmla="val 8333"/>
              <a:gd name="adj2" fmla="val 2341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9" name="直線矢印コネクタ 68"/>
          <p:cNvCxnSpPr/>
          <p:nvPr/>
        </p:nvCxnSpPr>
        <p:spPr>
          <a:xfrm flipH="1">
            <a:off x="9568093" y="4869160"/>
            <a:ext cx="20944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正方形/長方形 57"/>
          <p:cNvSpPr/>
          <p:nvPr/>
        </p:nvSpPr>
        <p:spPr>
          <a:xfrm>
            <a:off x="3299933" y="2155870"/>
            <a:ext cx="2971796" cy="699149"/>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rtlCol="0" anchor="t"/>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・事業計画の樹立、情報共有、連携、協働</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大阪人材確保推進会議</a:t>
            </a:r>
            <a:r>
              <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カンパニーの認定</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・調査（求職者調査、企業調査）　など</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二等辺三角形 78"/>
          <p:cNvSpPr/>
          <p:nvPr/>
        </p:nvSpPr>
        <p:spPr>
          <a:xfrm rot="10800000">
            <a:off x="4296284" y="6021288"/>
            <a:ext cx="1368152" cy="152908"/>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3255345" y="6165304"/>
            <a:ext cx="3450027" cy="526399"/>
          </a:xfrm>
          <a:prstGeom prst="rect">
            <a:avLst/>
          </a:prstGeom>
          <a:noFill/>
        </p:spPr>
        <p:txBody>
          <a:bodyPr wrap="square" lIns="94587" tIns="47294" rIns="94587" bIns="47294"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大阪の成長</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2" name="直線コネクタ 51"/>
          <p:cNvCxnSpPr/>
          <p:nvPr/>
        </p:nvCxnSpPr>
        <p:spPr>
          <a:xfrm>
            <a:off x="6159421" y="2505444"/>
            <a:ext cx="3618115" cy="0"/>
          </a:xfrm>
          <a:prstGeom prst="line">
            <a:avLst/>
          </a:prstGeom>
        </p:spPr>
        <p:style>
          <a:lnRef idx="1">
            <a:schemeClr val="dk1"/>
          </a:lnRef>
          <a:fillRef idx="0">
            <a:schemeClr val="dk1"/>
          </a:fillRef>
          <a:effectRef idx="0">
            <a:schemeClr val="dk1"/>
          </a:effectRef>
          <a:fontRef idx="minor">
            <a:schemeClr val="tx1"/>
          </a:fontRef>
        </p:style>
      </p:cxnSp>
      <p:sp>
        <p:nvSpPr>
          <p:cNvPr id="84" name="正方形/長方形 83"/>
          <p:cNvSpPr/>
          <p:nvPr/>
        </p:nvSpPr>
        <p:spPr>
          <a:xfrm>
            <a:off x="11548" y="882556"/>
            <a:ext cx="9885368" cy="819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・対象分野としてインバウンド関連（宿泊、卸・小売り、飲食など）を追加</a:t>
            </a:r>
            <a:endParaRPr kumimoji="1"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将来、企業</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を担う正社員人材の確保を明確化</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・財源として厚生労働省の「地域活性化雇用創造プロジェクト」を活用し、事業を拡充</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9417496" y="6488668"/>
            <a:ext cx="360040" cy="369332"/>
          </a:xfrm>
          <a:prstGeom prst="rect">
            <a:avLst/>
          </a:prstGeom>
          <a:noFill/>
        </p:spPr>
        <p:txBody>
          <a:bodyPr wrap="square" rtlCol="0">
            <a:spAutoFit/>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9</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13879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8780" y="404664"/>
            <a:ext cx="9905999" cy="381515"/>
          </a:xfrm>
          <a:prstGeom prst="rect">
            <a:avLst/>
          </a:prstGeom>
          <a:solidFill>
            <a:schemeClr val="tx1"/>
          </a:solidFill>
        </p:spPr>
        <p:txBody>
          <a:bodyPr vert="horz" lIns="89177" tIns="44589" rIns="89177" bIns="44589"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781903"/>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大阪人材確保推進会議　</a:t>
            </a:r>
            <a:r>
              <a:rPr lang="en-US" altLang="ja-JP"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（イー）カンパニーについて（大阪府商工労働部）</a:t>
            </a: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 name="ホームベース 6"/>
          <p:cNvSpPr/>
          <p:nvPr/>
        </p:nvSpPr>
        <p:spPr>
          <a:xfrm>
            <a:off x="488504" y="2642482"/>
            <a:ext cx="1080120" cy="1351296"/>
          </a:xfrm>
          <a:prstGeom prst="homePlate">
            <a:avLst>
              <a:gd name="adj" fmla="val 2178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業界団体</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推薦</a:t>
            </a:r>
          </a:p>
        </p:txBody>
      </p:sp>
      <p:sp>
        <p:nvSpPr>
          <p:cNvPr id="8" name="ホームベース 7"/>
          <p:cNvSpPr/>
          <p:nvPr/>
        </p:nvSpPr>
        <p:spPr>
          <a:xfrm>
            <a:off x="1591900" y="2642482"/>
            <a:ext cx="2262584" cy="1351296"/>
          </a:xfrm>
          <a:prstGeom prst="homePlate">
            <a:avLst>
              <a:gd name="adj" fmla="val 158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大阪人材確保推進会議</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が主催する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「ワークアップ計画（別添チラシ」</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の全課程を修了</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854484" y="2642482"/>
            <a:ext cx="1872208" cy="1351296"/>
          </a:xfrm>
          <a:prstGeom prst="homePlate">
            <a:avLst>
              <a:gd name="adj" fmla="val 1803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大阪人材確保推進</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会議の事業に対する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協力計画を提出</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ホームベース 9"/>
          <p:cNvSpPr/>
          <p:nvPr/>
        </p:nvSpPr>
        <p:spPr>
          <a:xfrm>
            <a:off x="5942716" y="2642482"/>
            <a:ext cx="1512168" cy="1351296"/>
          </a:xfrm>
          <a:prstGeom prst="homePlate">
            <a:avLst>
              <a:gd name="adj" fmla="val 1582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大阪人材確保</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推進会議で報告</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ホームベース 10"/>
          <p:cNvSpPr/>
          <p:nvPr/>
        </p:nvSpPr>
        <p:spPr>
          <a:xfrm>
            <a:off x="7454884" y="2642482"/>
            <a:ext cx="2016224" cy="1351296"/>
          </a:xfrm>
          <a:prstGeom prst="homePlate">
            <a:avLst>
              <a:gd name="adj" fmla="val 14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大阪人材確保推進会議が</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人材確保の機会提供</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カンパニーは大阪人材確保推進会議の取組みに協力</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円/楕円 8"/>
          <p:cNvSpPr/>
          <p:nvPr/>
        </p:nvSpPr>
        <p:spPr>
          <a:xfrm>
            <a:off x="5582676" y="2930514"/>
            <a:ext cx="406034" cy="878342"/>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a:t>
            </a:r>
          </a:p>
        </p:txBody>
      </p:sp>
      <p:sp>
        <p:nvSpPr>
          <p:cNvPr id="14" name="テキスト ボックス 13"/>
          <p:cNvSpPr txBox="1"/>
          <p:nvPr/>
        </p:nvSpPr>
        <p:spPr>
          <a:xfrm flipH="1">
            <a:off x="20632" y="2155609"/>
            <a:ext cx="8219501" cy="353943"/>
          </a:xfrm>
          <a:prstGeom prst="rect">
            <a:avLst/>
          </a:prstGeom>
          <a:noFill/>
        </p:spPr>
        <p:txBody>
          <a:bodyPr wrap="square" rtlCol="0">
            <a:spAutoFit/>
          </a:bodyPr>
          <a:lstStyle/>
          <a:p>
            <a:r>
              <a:rPr lang="ja-JP" altLang="en-US" sz="1700" b="1" dirty="0">
                <a:latin typeface="Meiryo UI" panose="020B0604030504040204" pitchFamily="50" charset="-128"/>
                <a:ea typeface="Meiryo UI" panose="020B0604030504040204" pitchFamily="50" charset="-128"/>
              </a:rPr>
              <a:t>■「大阪人材確保推進会議　</a:t>
            </a:r>
            <a:r>
              <a:rPr lang="en-US" altLang="ja-JP" sz="1700" b="1" dirty="0">
                <a:latin typeface="Meiryo UI" panose="020B0604030504040204" pitchFamily="50" charset="-128"/>
                <a:ea typeface="Meiryo UI" panose="020B0604030504040204" pitchFamily="50" charset="-128"/>
              </a:rPr>
              <a:t>E</a:t>
            </a:r>
            <a:r>
              <a:rPr lang="ja-JP" altLang="en-US" sz="1700" b="1" dirty="0">
                <a:latin typeface="Meiryo UI" panose="020B0604030504040204" pitchFamily="50" charset="-128"/>
                <a:ea typeface="Meiryo UI" panose="020B0604030504040204" pitchFamily="50" charset="-128"/>
              </a:rPr>
              <a:t>カンパニー」（以下、</a:t>
            </a:r>
            <a:r>
              <a:rPr lang="en-US" altLang="ja-JP" sz="1700" b="1" dirty="0">
                <a:latin typeface="Meiryo UI" panose="020B0604030504040204" pitchFamily="50" charset="-128"/>
                <a:ea typeface="Meiryo UI" panose="020B0604030504040204" pitchFamily="50" charset="-128"/>
              </a:rPr>
              <a:t>E</a:t>
            </a:r>
            <a:r>
              <a:rPr lang="ja-JP" altLang="en-US" sz="1700" b="1" dirty="0">
                <a:latin typeface="Meiryo UI" panose="020B0604030504040204" pitchFamily="50" charset="-128"/>
                <a:ea typeface="Meiryo UI" panose="020B0604030504040204" pitchFamily="50" charset="-128"/>
              </a:rPr>
              <a:t>カンパニー）認定に向けたステップ</a:t>
            </a:r>
          </a:p>
        </p:txBody>
      </p:sp>
      <p:pic>
        <p:nvPicPr>
          <p:cNvPr id="17" name="Picture 8" descr="\\Sd20b\lib\★女性就業推進グループ\07 女性・若者働き方改革推進事業\20 ワークアップ計画\Eカンパニー\Ecompany_logo_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3440" y="545965"/>
            <a:ext cx="837015" cy="722795"/>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8247553" y="3276843"/>
            <a:ext cx="430887" cy="297517"/>
          </a:xfrm>
          <a:prstGeom prst="rect">
            <a:avLst/>
          </a:prstGeom>
          <a:noFill/>
          <a:ln>
            <a:noFill/>
          </a:ln>
        </p:spPr>
        <p:txBody>
          <a:bodyPr vert="eaVert" wrap="non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4" name="表 23"/>
          <p:cNvGraphicFramePr>
            <a:graphicFrameLocks noGrp="1"/>
          </p:cNvGraphicFramePr>
          <p:nvPr>
            <p:extLst>
              <p:ext uri="{D42A27DB-BD31-4B8C-83A1-F6EECF244321}">
                <p14:modId xmlns:p14="http://schemas.microsoft.com/office/powerpoint/2010/main" val="3088074035"/>
              </p:ext>
            </p:extLst>
          </p:nvPr>
        </p:nvGraphicFramePr>
        <p:xfrm>
          <a:off x="517037" y="4545050"/>
          <a:ext cx="7116959" cy="2192948"/>
        </p:xfrm>
        <a:graphic>
          <a:graphicData uri="http://schemas.openxmlformats.org/drawingml/2006/table">
            <a:tbl>
              <a:tblPr firstRow="1" bandRow="1">
                <a:tableStyleId>{D7AC3CCA-C797-4891-BE02-D94E43425B78}</a:tableStyleId>
              </a:tblPr>
              <a:tblGrid>
                <a:gridCol w="1347863">
                  <a:extLst>
                    <a:ext uri="{9D8B030D-6E8A-4147-A177-3AD203B41FA5}">
                      <a16:colId xmlns:a16="http://schemas.microsoft.com/office/drawing/2014/main" val="511872986"/>
                    </a:ext>
                  </a:extLst>
                </a:gridCol>
                <a:gridCol w="1695244">
                  <a:extLst>
                    <a:ext uri="{9D8B030D-6E8A-4147-A177-3AD203B41FA5}">
                      <a16:colId xmlns:a16="http://schemas.microsoft.com/office/drawing/2014/main" val="2239500871"/>
                    </a:ext>
                  </a:extLst>
                </a:gridCol>
                <a:gridCol w="2239197">
                  <a:extLst>
                    <a:ext uri="{9D8B030D-6E8A-4147-A177-3AD203B41FA5}">
                      <a16:colId xmlns:a16="http://schemas.microsoft.com/office/drawing/2014/main" val="2595960463"/>
                    </a:ext>
                  </a:extLst>
                </a:gridCol>
                <a:gridCol w="1834655">
                  <a:extLst>
                    <a:ext uri="{9D8B030D-6E8A-4147-A177-3AD203B41FA5}">
                      <a16:colId xmlns:a16="http://schemas.microsoft.com/office/drawing/2014/main" val="934985374"/>
                    </a:ext>
                  </a:extLst>
                </a:gridCol>
              </a:tblGrid>
              <a:tr h="320040">
                <a:tc rowSpan="2">
                  <a:txBody>
                    <a:bodyPr/>
                    <a:lstStyle/>
                    <a:p>
                      <a:endParaRPr kumimoji="1" lang="ja-JP" altLang="en-US" sz="1800" dirty="0"/>
                    </a:p>
                  </a:txBody>
                  <a:tcPr>
                    <a:noFill/>
                  </a:tcPr>
                </a:tc>
                <a:tc rowSpan="2">
                  <a:txBody>
                    <a:bodyPr/>
                    <a:lstStyle/>
                    <a:p>
                      <a:pPr algn="ctr"/>
                      <a:r>
                        <a:rPr kumimoji="1" lang="ja-JP" altLang="en-US" sz="1800" dirty="0" smtClean="0"/>
                        <a:t>Ｈ</a:t>
                      </a:r>
                      <a:r>
                        <a:rPr kumimoji="1" lang="en-US" altLang="ja-JP" sz="1800" dirty="0" smtClean="0"/>
                        <a:t>29</a:t>
                      </a:r>
                      <a:r>
                        <a:rPr kumimoji="1" lang="ja-JP" altLang="en-US" sz="1800" dirty="0" smtClean="0"/>
                        <a:t>年度</a:t>
                      </a:r>
                      <a:endParaRPr kumimoji="1" lang="en-US" altLang="ja-JP" sz="1800" dirty="0" smtClean="0"/>
                    </a:p>
                    <a:p>
                      <a:pPr algn="ctr"/>
                      <a:endParaRPr kumimoji="1" lang="ja-JP" altLang="en-US" sz="1800" dirty="0"/>
                    </a:p>
                  </a:txBody>
                  <a:tcPr anchor="ctr">
                    <a:lnR w="12700" cap="flat" cmpd="sng" algn="ctr">
                      <a:noFill/>
                      <a:prstDash val="solid"/>
                      <a:round/>
                      <a:headEnd type="none" w="med" len="med"/>
                      <a:tailEnd type="none" w="med" len="med"/>
                    </a:lnR>
                    <a:noFill/>
                  </a:tcPr>
                </a:tc>
                <a:tc>
                  <a:txBody>
                    <a:bodyPr/>
                    <a:lstStyle/>
                    <a:p>
                      <a:pPr algn="ctr"/>
                      <a:endParaRPr kumimoji="1" lang="ja-JP" altLang="en-US" sz="1800" dirty="0"/>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800" dirty="0" smtClean="0"/>
                        <a:t>Ｈ</a:t>
                      </a:r>
                      <a:r>
                        <a:rPr kumimoji="1" lang="en-US" altLang="ja-JP" sz="1800" dirty="0" smtClean="0"/>
                        <a:t>30</a:t>
                      </a:r>
                      <a:r>
                        <a:rPr kumimoji="1" lang="ja-JP" altLang="en-US" sz="1800" dirty="0" smtClean="0"/>
                        <a:t>年度</a:t>
                      </a:r>
                      <a:endParaRPr kumimoji="1" lang="ja-JP" altLang="en-US" sz="1800" dirty="0"/>
                    </a:p>
                  </a:txBody>
                  <a:tcPr anchor="ctr">
                    <a:noFill/>
                  </a:tcPr>
                </a:tc>
                <a:extLst>
                  <a:ext uri="{0D108BD9-81ED-4DB2-BD59-A6C34878D82A}">
                    <a16:rowId xmlns:a16="http://schemas.microsoft.com/office/drawing/2014/main" val="3594359066"/>
                  </a:ext>
                </a:extLst>
              </a:tr>
              <a:tr h="32004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200" dirty="0" smtClean="0"/>
                        <a:t>うち人材確保できた企業数</a:t>
                      </a:r>
                      <a:endParaRPr kumimoji="1" lang="ja-JP" altLang="en-US" sz="1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912519909"/>
                  </a:ext>
                </a:extLst>
              </a:tr>
              <a:tr h="258881">
                <a:tc>
                  <a:txBody>
                    <a:bodyPr/>
                    <a:lstStyle/>
                    <a:p>
                      <a:pPr algn="ctr"/>
                      <a:r>
                        <a:rPr kumimoji="1" lang="ja-JP" altLang="en-US" sz="1800" dirty="0" smtClean="0"/>
                        <a:t>製造</a:t>
                      </a:r>
                      <a:endParaRPr kumimoji="1" lang="ja-JP" altLang="en-US" sz="1800" dirty="0"/>
                    </a:p>
                  </a:txBody>
                  <a:tcPr anchor="ctr">
                    <a:noFill/>
                  </a:tcPr>
                </a:tc>
                <a:tc>
                  <a:txBody>
                    <a:bodyPr/>
                    <a:lstStyle/>
                    <a:p>
                      <a:pPr algn="ctr"/>
                      <a:r>
                        <a:rPr kumimoji="1" lang="ja-JP" altLang="en-US" sz="1800" dirty="0" smtClean="0"/>
                        <a:t>３社</a:t>
                      </a:r>
                      <a:endParaRPr kumimoji="1" lang="ja-JP" altLang="en-US" sz="1800" dirty="0"/>
                    </a:p>
                  </a:txBody>
                  <a:tcPr>
                    <a:lnR w="12700" cap="flat" cmpd="sng" algn="ctr">
                      <a:solidFill>
                        <a:schemeClr val="tx1"/>
                      </a:solidFill>
                      <a:prstDash val="solid"/>
                      <a:round/>
                      <a:headEnd type="none" w="med" len="med"/>
                      <a:tailEnd type="none" w="med" len="med"/>
                    </a:lnR>
                    <a:noFill/>
                  </a:tcPr>
                </a:tc>
                <a:tc>
                  <a:txBody>
                    <a:bodyPr/>
                    <a:lstStyle/>
                    <a:p>
                      <a:pPr algn="ctr"/>
                      <a:r>
                        <a:rPr kumimoji="1" lang="ja-JP" altLang="en-US" sz="1800" dirty="0" smtClean="0"/>
                        <a:t>１社</a:t>
                      </a:r>
                      <a:endParaRPr kumimoji="1" lang="ja-JP" altLang="en-US" sz="1800"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kumimoji="1" lang="ja-JP" altLang="en-US" sz="1800" dirty="0" smtClean="0"/>
                        <a:t>３社</a:t>
                      </a:r>
                      <a:endParaRPr kumimoji="1" lang="ja-JP" altLang="en-US" sz="1800" dirty="0"/>
                    </a:p>
                  </a:txBody>
                  <a:tcPr>
                    <a:noFill/>
                  </a:tcPr>
                </a:tc>
                <a:extLst>
                  <a:ext uri="{0D108BD9-81ED-4DB2-BD59-A6C34878D82A}">
                    <a16:rowId xmlns:a16="http://schemas.microsoft.com/office/drawing/2014/main" val="41410293"/>
                  </a:ext>
                </a:extLst>
              </a:tr>
              <a:tr h="409868">
                <a:tc>
                  <a:txBody>
                    <a:bodyPr/>
                    <a:lstStyle/>
                    <a:p>
                      <a:pPr algn="ctr"/>
                      <a:r>
                        <a:rPr kumimoji="1" lang="ja-JP" altLang="en-US" sz="1800" dirty="0" smtClean="0"/>
                        <a:t>運輸</a:t>
                      </a:r>
                      <a:endParaRPr kumimoji="1" lang="ja-JP" altLang="en-US" sz="1800" dirty="0"/>
                    </a:p>
                  </a:txBody>
                  <a:tcPr anchor="ctr">
                    <a:noFill/>
                  </a:tcPr>
                </a:tc>
                <a:tc>
                  <a:txBody>
                    <a:bodyPr/>
                    <a:lstStyle/>
                    <a:p>
                      <a:pPr algn="ctr"/>
                      <a:r>
                        <a:rPr kumimoji="1" lang="ja-JP" altLang="en-US" sz="1800" dirty="0" smtClean="0"/>
                        <a:t>１４社</a:t>
                      </a:r>
                      <a:endParaRPr kumimoji="1" lang="ja-JP" altLang="en-US" sz="1800" dirty="0"/>
                    </a:p>
                  </a:txBody>
                  <a:tcPr>
                    <a:lnR w="12700" cap="flat" cmpd="sng" algn="ctr">
                      <a:solidFill>
                        <a:schemeClr val="tx1"/>
                      </a:solidFill>
                      <a:prstDash val="solid"/>
                      <a:round/>
                      <a:headEnd type="none" w="med" len="med"/>
                      <a:tailEnd type="none" w="med" len="med"/>
                    </a:lnR>
                    <a:noFill/>
                  </a:tcPr>
                </a:tc>
                <a:tc>
                  <a:txBody>
                    <a:bodyPr/>
                    <a:lstStyle/>
                    <a:p>
                      <a:pPr algn="ctr"/>
                      <a:r>
                        <a:rPr kumimoji="1" lang="ja-JP" altLang="en-US" sz="1800" dirty="0" smtClean="0"/>
                        <a:t>１社</a:t>
                      </a:r>
                      <a:endParaRPr kumimoji="1" lang="ja-JP" altLang="en-US" sz="1800"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kumimoji="1" lang="ja-JP" altLang="en-US" sz="1800" dirty="0" smtClean="0"/>
                        <a:t>１８社</a:t>
                      </a:r>
                      <a:endParaRPr kumimoji="1" lang="ja-JP" altLang="en-US" sz="1800" dirty="0"/>
                    </a:p>
                  </a:txBody>
                  <a:tcPr>
                    <a:noFill/>
                  </a:tcPr>
                </a:tc>
                <a:extLst>
                  <a:ext uri="{0D108BD9-81ED-4DB2-BD59-A6C34878D82A}">
                    <a16:rowId xmlns:a16="http://schemas.microsoft.com/office/drawing/2014/main" val="3691728464"/>
                  </a:ext>
                </a:extLst>
              </a:tr>
              <a:tr h="314971">
                <a:tc>
                  <a:txBody>
                    <a:bodyPr/>
                    <a:lstStyle/>
                    <a:p>
                      <a:pPr algn="ctr"/>
                      <a:r>
                        <a:rPr kumimoji="1" lang="ja-JP" altLang="en-US" sz="1800" dirty="0" smtClean="0"/>
                        <a:t>建設</a:t>
                      </a:r>
                      <a:endParaRPr kumimoji="1" lang="ja-JP" altLang="en-US" sz="1800" dirty="0"/>
                    </a:p>
                  </a:txBody>
                  <a:tcPr anchor="ctr">
                    <a:noFill/>
                  </a:tcPr>
                </a:tc>
                <a:tc>
                  <a:txBody>
                    <a:bodyPr/>
                    <a:lstStyle/>
                    <a:p>
                      <a:pPr algn="ctr"/>
                      <a:r>
                        <a:rPr kumimoji="1" lang="ja-JP" altLang="en-US" sz="1800" dirty="0" smtClean="0"/>
                        <a:t>１０社</a:t>
                      </a:r>
                      <a:endParaRPr kumimoji="1" lang="ja-JP" altLang="en-US" sz="1800" dirty="0"/>
                    </a:p>
                  </a:txBody>
                  <a:tcPr>
                    <a:lnR w="12700" cap="flat" cmpd="sng" algn="ctr">
                      <a:solidFill>
                        <a:schemeClr val="tx1"/>
                      </a:solidFill>
                      <a:prstDash val="solid"/>
                      <a:round/>
                      <a:headEnd type="none" w="med" len="med"/>
                      <a:tailEnd type="none" w="med" len="med"/>
                    </a:lnR>
                    <a:noFill/>
                  </a:tcPr>
                </a:tc>
                <a:tc>
                  <a:txBody>
                    <a:bodyPr/>
                    <a:lstStyle/>
                    <a:p>
                      <a:pPr algn="ctr"/>
                      <a:r>
                        <a:rPr kumimoji="1" lang="ja-JP" altLang="en-US" sz="1800" dirty="0" smtClean="0"/>
                        <a:t>４社</a:t>
                      </a:r>
                      <a:endParaRPr kumimoji="1" lang="ja-JP" altLang="en-US" sz="1800"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kumimoji="1" lang="ja-JP" altLang="en-US" sz="1800" dirty="0" smtClean="0"/>
                        <a:t>７社</a:t>
                      </a:r>
                      <a:endParaRPr kumimoji="1" lang="ja-JP" altLang="en-US" sz="1800" dirty="0"/>
                    </a:p>
                  </a:txBody>
                  <a:tcPr>
                    <a:noFill/>
                  </a:tcPr>
                </a:tc>
                <a:extLst>
                  <a:ext uri="{0D108BD9-81ED-4DB2-BD59-A6C34878D82A}">
                    <a16:rowId xmlns:a16="http://schemas.microsoft.com/office/drawing/2014/main" val="3409811749"/>
                  </a:ext>
                </a:extLst>
              </a:tr>
              <a:tr h="314971">
                <a:tc>
                  <a:txBody>
                    <a:bodyPr/>
                    <a:lstStyle/>
                    <a:p>
                      <a:pPr algn="ctr"/>
                      <a:r>
                        <a:rPr kumimoji="1" lang="ja-JP" altLang="en-US" sz="1800" dirty="0" smtClean="0"/>
                        <a:t>合計</a:t>
                      </a:r>
                      <a:endParaRPr kumimoji="1" lang="ja-JP" altLang="en-US" sz="1800" dirty="0"/>
                    </a:p>
                  </a:txBody>
                  <a:tcPr anchor="ctr">
                    <a:noFill/>
                  </a:tcPr>
                </a:tc>
                <a:tc>
                  <a:txBody>
                    <a:bodyPr/>
                    <a:lstStyle/>
                    <a:p>
                      <a:pPr algn="ctr"/>
                      <a:r>
                        <a:rPr kumimoji="1" lang="ja-JP" altLang="en-US" sz="1800" dirty="0" smtClean="0"/>
                        <a:t>２７社</a:t>
                      </a:r>
                      <a:endParaRPr kumimoji="1" lang="ja-JP" altLang="en-US" sz="1800" dirty="0"/>
                    </a:p>
                  </a:txBody>
                  <a:tcPr>
                    <a:lnR w="12700" cap="flat" cmpd="sng" algn="ctr">
                      <a:solidFill>
                        <a:schemeClr val="tx1"/>
                      </a:solidFill>
                      <a:prstDash val="solid"/>
                      <a:round/>
                      <a:headEnd type="none" w="med" len="med"/>
                      <a:tailEnd type="none" w="med" len="med"/>
                    </a:lnR>
                    <a:noFill/>
                  </a:tcPr>
                </a:tc>
                <a:tc>
                  <a:txBody>
                    <a:bodyPr/>
                    <a:lstStyle/>
                    <a:p>
                      <a:pPr algn="ctr"/>
                      <a:r>
                        <a:rPr kumimoji="1" lang="ja-JP" altLang="en-US" sz="1800" dirty="0" smtClean="0"/>
                        <a:t>６社</a:t>
                      </a:r>
                      <a:endParaRPr kumimoji="1" lang="ja-JP" altLang="en-US" sz="1800" dirty="0"/>
                    </a:p>
                  </a:txBody>
                  <a:tcPr>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ctr"/>
                      <a:r>
                        <a:rPr kumimoji="1" lang="ja-JP" altLang="en-US" sz="1800" dirty="0" smtClean="0"/>
                        <a:t>２８社</a:t>
                      </a:r>
                      <a:endParaRPr kumimoji="1" lang="ja-JP" altLang="en-US" sz="1800" dirty="0"/>
                    </a:p>
                  </a:txBody>
                  <a:tcPr>
                    <a:noFill/>
                  </a:tcPr>
                </a:tc>
                <a:extLst>
                  <a:ext uri="{0D108BD9-81ED-4DB2-BD59-A6C34878D82A}">
                    <a16:rowId xmlns:a16="http://schemas.microsoft.com/office/drawing/2014/main" val="3373290865"/>
                  </a:ext>
                </a:extLst>
              </a:tr>
            </a:tbl>
          </a:graphicData>
        </a:graphic>
      </p:graphicFrame>
      <p:sp>
        <p:nvSpPr>
          <p:cNvPr id="20" name="正方形/長方形 19"/>
          <p:cNvSpPr/>
          <p:nvPr/>
        </p:nvSpPr>
        <p:spPr>
          <a:xfrm>
            <a:off x="20632" y="875650"/>
            <a:ext cx="9885368" cy="1329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■大阪人材確保推進会議　</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カンパニーとは・・</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人材確保のため、時代の変化に対応し、女性・若者に魅力ある職場づくりと、女性・</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若者に向けた情報発信・着信に取り組む、</a:t>
            </a:r>
            <a:r>
              <a:rPr lang="ja-JP" altLang="en-US" dirty="0">
                <a:solidFill>
                  <a:prstClr val="black"/>
                </a:solidFill>
                <a:latin typeface="メイリオ" panose="020B0604030504040204" pitchFamily="50" charset="-128"/>
                <a:ea typeface="メイリオ" panose="020B0604030504040204" pitchFamily="50" charset="-128"/>
              </a:rPr>
              <a:t>熱心で（</a:t>
            </a:r>
            <a:r>
              <a:rPr lang="en-US" altLang="ja-JP" b="1" u="sng" dirty="0">
                <a:solidFill>
                  <a:prstClr val="black"/>
                </a:solidFill>
                <a:latin typeface="メイリオ" panose="020B0604030504040204" pitchFamily="50" charset="-128"/>
                <a:ea typeface="メイリオ" panose="020B0604030504040204" pitchFamily="50" charset="-128"/>
              </a:rPr>
              <a:t>E</a:t>
            </a:r>
            <a:r>
              <a:rPr lang="en-US" altLang="ja-JP" dirty="0">
                <a:solidFill>
                  <a:prstClr val="black"/>
                </a:solidFill>
                <a:latin typeface="メイリオ" panose="020B0604030504040204" pitchFamily="50" charset="-128"/>
                <a:ea typeface="メイリオ" panose="020B0604030504040204" pitchFamily="50" charset="-128"/>
              </a:rPr>
              <a:t>ager</a:t>
            </a:r>
            <a:r>
              <a:rPr lang="ja-JP" altLang="en-US" dirty="0">
                <a:solidFill>
                  <a:prstClr val="black"/>
                </a:solidFill>
                <a:latin typeface="メイリオ" panose="020B0604030504040204" pitchFamily="50" charset="-128"/>
                <a:ea typeface="メイリオ" panose="020B0604030504040204" pitchFamily="50" charset="-128"/>
              </a:rPr>
              <a:t>）、これからの変化や成長が楽しみで、わくわくする（</a:t>
            </a:r>
            <a:r>
              <a:rPr lang="en-US" altLang="ja-JP" b="1" u="sng" dirty="0" err="1">
                <a:solidFill>
                  <a:prstClr val="black"/>
                </a:solidFill>
                <a:latin typeface="メイリオ" panose="020B0604030504040204" pitchFamily="50" charset="-128"/>
                <a:ea typeface="メイリオ" panose="020B0604030504040204" pitchFamily="50" charset="-128"/>
              </a:rPr>
              <a:t>E</a:t>
            </a:r>
            <a:r>
              <a:rPr lang="en-US" altLang="ja-JP" dirty="0" err="1">
                <a:solidFill>
                  <a:prstClr val="black"/>
                </a:solidFill>
                <a:latin typeface="メイリオ" panose="020B0604030504040204" pitchFamily="50" charset="-128"/>
                <a:ea typeface="メイリオ" panose="020B0604030504040204" pitchFamily="50" charset="-128"/>
              </a:rPr>
              <a:t>xciiting</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err="1" smtClean="0">
                <a:solidFill>
                  <a:prstClr val="black"/>
                </a:solidFill>
                <a:latin typeface="メイリオ" panose="020B0604030504040204" pitchFamily="50" charset="-128"/>
                <a:ea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rPr>
              <a:t>意欲と行動力の</a:t>
            </a:r>
            <a:r>
              <a:rPr lang="ja-JP" altLang="en-US" dirty="0" err="1" smtClean="0">
                <a:solidFill>
                  <a:prstClr val="black"/>
                </a:solidFill>
                <a:latin typeface="メイリオ" panose="020B0604030504040204" pitchFamily="50" charset="-128"/>
                <a:ea typeface="メイリオ" panose="020B0604030504040204" pitchFamily="50" charset="-128"/>
              </a:rPr>
              <a:t>ある優れた</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b="1" dirty="0" smtClean="0">
                <a:solidFill>
                  <a:prstClr val="black"/>
                </a:solidFill>
                <a:latin typeface="メイリオ" panose="020B0604030504040204" pitchFamily="50" charset="-128"/>
                <a:ea typeface="メイリオ" panose="020B0604030504040204" pitchFamily="50" charset="-128"/>
              </a:rPr>
              <a:t>E</a:t>
            </a:r>
            <a:r>
              <a:rPr lang="en-US" altLang="ja-JP" dirty="0" smtClean="0">
                <a:solidFill>
                  <a:prstClr val="black"/>
                </a:solidFill>
                <a:latin typeface="メイリオ" panose="020B0604030504040204" pitchFamily="50" charset="-128"/>
                <a:ea typeface="メイリオ" panose="020B0604030504040204" pitchFamily="50" charset="-128"/>
              </a:rPr>
              <a:t>xcellent</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E</a:t>
            </a:r>
            <a:r>
              <a:rPr lang="ja-JP" altLang="en-US" dirty="0" smtClean="0">
                <a:solidFill>
                  <a:prstClr val="black"/>
                </a:solidFill>
                <a:latin typeface="メイリオ" panose="020B0604030504040204" pitchFamily="50" charset="-128"/>
                <a:ea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rPr>
              <a:t>イ</a:t>
            </a:r>
            <a:r>
              <a:rPr lang="ja-JP" altLang="en-US" dirty="0" smtClean="0">
                <a:solidFill>
                  <a:prstClr val="black"/>
                </a:solidFill>
                <a:latin typeface="メイリオ" panose="020B0604030504040204" pitchFamily="50" charset="-128"/>
                <a:ea typeface="メイリオ" panose="020B0604030504040204" pitchFamily="50" charset="-128"/>
              </a:rPr>
              <a:t>ー）企業</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flipH="1">
            <a:off x="13337" y="4228973"/>
            <a:ext cx="3888443" cy="353943"/>
          </a:xfrm>
          <a:prstGeom prst="rect">
            <a:avLst/>
          </a:prstGeom>
          <a:noFill/>
        </p:spPr>
        <p:txBody>
          <a:bodyPr wrap="square" rtlCol="0">
            <a:spAutoFit/>
          </a:bodyPr>
          <a:lstStyle/>
          <a:p>
            <a:r>
              <a:rPr lang="ja-JP" altLang="en-US" sz="1700" b="1" dirty="0" smtClean="0">
                <a:latin typeface="Meiryo UI" panose="020B0604030504040204" pitchFamily="50" charset="-128"/>
                <a:ea typeface="Meiryo UI" panose="020B0604030504040204" pitchFamily="50" charset="-128"/>
              </a:rPr>
              <a:t>■認定実績等</a:t>
            </a:r>
            <a:endParaRPr lang="ja-JP" altLang="en-US" sz="1700" b="1" dirty="0">
              <a:latin typeface="Meiryo UI" panose="020B0604030504040204" pitchFamily="50" charset="-128"/>
              <a:ea typeface="Meiryo UI" panose="020B0604030504040204" pitchFamily="50" charset="-128"/>
            </a:endParaRPr>
          </a:p>
        </p:txBody>
      </p:sp>
      <p:sp>
        <p:nvSpPr>
          <p:cNvPr id="31" name="二等辺三角形 30"/>
          <p:cNvSpPr/>
          <p:nvPr/>
        </p:nvSpPr>
        <p:spPr>
          <a:xfrm rot="5400000">
            <a:off x="7225698" y="5580421"/>
            <a:ext cx="1368152" cy="152908"/>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4587" tIns="47294" rIns="94587" bIns="47294"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flipH="1">
            <a:off x="8132773" y="5218293"/>
            <a:ext cx="1561334" cy="877163"/>
          </a:xfrm>
          <a:prstGeom prst="rect">
            <a:avLst/>
          </a:prstGeom>
          <a:noFill/>
        </p:spPr>
        <p:txBody>
          <a:bodyPr wrap="square" rtlCol="0">
            <a:spAutoFit/>
          </a:bodyPr>
          <a:lstStyle/>
          <a:p>
            <a:r>
              <a:rPr lang="ja-JP" altLang="en-US" sz="1700" b="1" dirty="0" smtClean="0">
                <a:latin typeface="Meiryo UI" panose="020B0604030504040204" pitchFamily="50" charset="-128"/>
                <a:ea typeface="Meiryo UI" panose="020B0604030504040204" pitchFamily="50" charset="-128"/>
              </a:rPr>
              <a:t>令和元年度中に全社の人材確保を目指す</a:t>
            </a:r>
            <a:endParaRPr lang="ja-JP" altLang="en-US" sz="17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9273480" y="6488668"/>
            <a:ext cx="504056"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71783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4108914" y="1117417"/>
            <a:ext cx="2224918" cy="953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5142" tIns="42571" rIns="85142" bIns="42571" rtlCol="0" anchor="t">
            <a:noAutofit/>
          </a:bodyPr>
          <a:lstStyle/>
          <a:p>
            <a:pPr algn="ctr"/>
            <a:endParaRPr lang="en-US" altLang="ja-JP" sz="941" b="1" dirty="0" smtClean="0">
              <a:solidFill>
                <a:schemeClr val="tx1"/>
              </a:solidFill>
              <a:latin typeface="+mn-ea"/>
              <a:cs typeface="メイリオ" panose="020B0604030504040204" pitchFamily="50" charset="-128"/>
            </a:endParaRPr>
          </a:p>
          <a:p>
            <a:endParaRPr lang="en-US" altLang="ja-JP" sz="1100" b="1" dirty="0" smtClean="0">
              <a:solidFill>
                <a:schemeClr val="tx1"/>
              </a:solidFill>
              <a:latin typeface="+mn-ea"/>
              <a:cs typeface="メイリオ" panose="020B0604030504040204" pitchFamily="50" charset="-128"/>
            </a:endParaRPr>
          </a:p>
          <a:p>
            <a:r>
              <a:rPr lang="en-US" altLang="ja-JP" sz="1100" b="1" dirty="0" smtClean="0">
                <a:solidFill>
                  <a:schemeClr val="tx1"/>
                </a:solidFill>
                <a:latin typeface="+mn-ea"/>
                <a:cs typeface="メイリオ" panose="020B0604030504040204" pitchFamily="50" charset="-128"/>
              </a:rPr>
              <a:t>OSAKA</a:t>
            </a:r>
            <a:r>
              <a:rPr lang="ja-JP" altLang="en-US" sz="1100" b="1" dirty="0" smtClean="0">
                <a:solidFill>
                  <a:schemeClr val="tx1"/>
                </a:solidFill>
                <a:latin typeface="+mn-ea"/>
                <a:cs typeface="メイリオ" panose="020B0604030504040204" pitchFamily="50" charset="-128"/>
              </a:rPr>
              <a:t>しごとフィールド（</a:t>
            </a:r>
            <a:r>
              <a:rPr lang="en-US" altLang="ja-JP" sz="1100" b="1" dirty="0" smtClean="0">
                <a:solidFill>
                  <a:schemeClr val="tx1"/>
                </a:solidFill>
                <a:latin typeface="+mn-ea"/>
                <a:cs typeface="メイリオ" panose="020B0604030504040204" pitchFamily="50" charset="-128"/>
              </a:rPr>
              <a:t>OSF</a:t>
            </a:r>
            <a:r>
              <a:rPr lang="ja-JP" altLang="en-US" sz="1100" b="1" dirty="0" smtClean="0">
                <a:solidFill>
                  <a:schemeClr val="tx1"/>
                </a:solidFill>
                <a:latin typeface="+mn-ea"/>
                <a:cs typeface="メイリオ" panose="020B0604030504040204" pitchFamily="50" charset="-128"/>
              </a:rPr>
              <a:t>）のコーディネーターが企業支援と高校生支援を調整</a:t>
            </a:r>
            <a:endParaRPr lang="ja-JP" altLang="en-US" sz="1100" b="1" dirty="0">
              <a:solidFill>
                <a:schemeClr val="tx1"/>
              </a:solidFill>
              <a:latin typeface="+mn-ea"/>
              <a:cs typeface="メイリオ" panose="020B0604030504040204" pitchFamily="50" charset="-128"/>
            </a:endParaRPr>
          </a:p>
        </p:txBody>
      </p:sp>
      <p:sp>
        <p:nvSpPr>
          <p:cNvPr id="11" name="正方形/長方形 10"/>
          <p:cNvSpPr/>
          <p:nvPr/>
        </p:nvSpPr>
        <p:spPr>
          <a:xfrm>
            <a:off x="6770224" y="2280933"/>
            <a:ext cx="3046860" cy="41639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5142" tIns="42571" rIns="85142" bIns="42571" rtlCol="0" anchor="t"/>
          <a:lstStyle/>
          <a:p>
            <a:pPr algn="ctr"/>
            <a:endParaRPr lang="ja-JP" altLang="en-US" sz="855" b="1" dirty="0">
              <a:solidFill>
                <a:schemeClr val="tx1"/>
              </a:solidFill>
              <a:latin typeface="+mn-ea"/>
              <a:cs typeface="メイリオ" panose="020B0604030504040204" pitchFamily="50" charset="-128"/>
            </a:endParaRPr>
          </a:p>
        </p:txBody>
      </p:sp>
      <p:sp>
        <p:nvSpPr>
          <p:cNvPr id="22" name="正方形/長方形 21"/>
          <p:cNvSpPr/>
          <p:nvPr/>
        </p:nvSpPr>
        <p:spPr>
          <a:xfrm>
            <a:off x="178956" y="2314834"/>
            <a:ext cx="3368830" cy="4062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5142" tIns="42571" rIns="85142" bIns="42571" rtlCol="0" anchor="t"/>
          <a:lstStyle/>
          <a:p>
            <a:pPr algn="ctr"/>
            <a:endParaRPr lang="ja-JP" altLang="en-US" sz="770" b="1" dirty="0">
              <a:solidFill>
                <a:schemeClr val="tx1"/>
              </a:solidFill>
              <a:latin typeface="+mn-ea"/>
              <a:cs typeface="メイリオ" panose="020B0604030504040204" pitchFamily="50" charset="-128"/>
            </a:endParaRPr>
          </a:p>
        </p:txBody>
      </p:sp>
      <p:sp>
        <p:nvSpPr>
          <p:cNvPr id="47" name="角丸四角形 46"/>
          <p:cNvSpPr/>
          <p:nvPr/>
        </p:nvSpPr>
        <p:spPr>
          <a:xfrm>
            <a:off x="296917" y="3840562"/>
            <a:ext cx="2761200" cy="1069266"/>
          </a:xfrm>
          <a:prstGeom prst="roundRect">
            <a:avLst>
              <a:gd name="adj" fmla="val 10217"/>
            </a:avLst>
          </a:prstGeom>
          <a:noFill/>
          <a:ln w="12700">
            <a:prstDash val="sysDash"/>
          </a:ln>
        </p:spPr>
        <p:style>
          <a:lnRef idx="2">
            <a:schemeClr val="accent1"/>
          </a:lnRef>
          <a:fillRef idx="1">
            <a:schemeClr val="lt1"/>
          </a:fillRef>
          <a:effectRef idx="0">
            <a:schemeClr val="accent1"/>
          </a:effectRef>
          <a:fontRef idx="minor">
            <a:schemeClr val="dk1"/>
          </a:fontRef>
        </p:style>
        <p:txBody>
          <a:bodyPr lIns="85132" tIns="42566" rIns="85132" bIns="42566" rtlCol="0" anchor="t" anchorCtr="0"/>
          <a:lstStyle/>
          <a:p>
            <a:endParaRPr lang="en-US" altLang="ja-JP" sz="1100" dirty="0" smtClean="0">
              <a:solidFill>
                <a:prstClr val="black"/>
              </a:solidFill>
              <a:latin typeface="+mn-ea"/>
              <a:cs typeface="メイリオ" panose="020B0604030504040204" pitchFamily="50" charset="-128"/>
            </a:endParaRPr>
          </a:p>
          <a:p>
            <a:r>
              <a:rPr lang="ja-JP" altLang="en-US" sz="1100" dirty="0" smtClean="0">
                <a:solidFill>
                  <a:prstClr val="black"/>
                </a:solidFill>
                <a:latin typeface="+mn-ea"/>
                <a:cs typeface="メイリオ" panose="020B0604030504040204" pitchFamily="50" charset="-128"/>
              </a:rPr>
              <a:t>・高校生採用に関するセミナー</a:t>
            </a:r>
            <a:endParaRPr lang="ja-JP" altLang="en-US" sz="1100" dirty="0">
              <a:solidFill>
                <a:prstClr val="black"/>
              </a:solidFill>
              <a:latin typeface="+mn-ea"/>
              <a:cs typeface="メイリオ" panose="020B0604030504040204" pitchFamily="50" charset="-128"/>
            </a:endParaRPr>
          </a:p>
        </p:txBody>
      </p:sp>
      <p:sp>
        <p:nvSpPr>
          <p:cNvPr id="31" name="角丸四角形 30"/>
          <p:cNvSpPr/>
          <p:nvPr/>
        </p:nvSpPr>
        <p:spPr>
          <a:xfrm>
            <a:off x="4326805" y="2585946"/>
            <a:ext cx="1713487" cy="872014"/>
          </a:xfrm>
          <a:prstGeom prst="roundRect">
            <a:avLst/>
          </a:prstGeom>
          <a:noFill/>
          <a:ln w="12700">
            <a:prstDash val="sysDash"/>
          </a:ln>
        </p:spPr>
        <p:style>
          <a:lnRef idx="2">
            <a:schemeClr val="accent1"/>
          </a:lnRef>
          <a:fillRef idx="1">
            <a:schemeClr val="lt1"/>
          </a:fillRef>
          <a:effectRef idx="0">
            <a:schemeClr val="accent1"/>
          </a:effectRef>
          <a:fontRef idx="minor">
            <a:schemeClr val="dk1"/>
          </a:fontRef>
        </p:style>
        <p:txBody>
          <a:bodyPr lIns="85132" tIns="42566" rIns="85132" bIns="42566" rtlCol="0" anchor="t" anchorCtr="0"/>
          <a:lstStyle/>
          <a:p>
            <a:r>
              <a:rPr lang="ja-JP" altLang="en-US" sz="1100" dirty="0" smtClean="0">
                <a:solidFill>
                  <a:prstClr val="black"/>
                </a:solidFill>
                <a:latin typeface="+mn-ea"/>
                <a:cs typeface="メイリオ" panose="020B0604030504040204" pitchFamily="50" charset="-128"/>
              </a:rPr>
              <a:t>・インターンシップ受入れ企業と学校（教員）とのマッチング機会を提供する地区別交流会の実施</a:t>
            </a:r>
            <a:endParaRPr lang="ja-JP" altLang="en-US" sz="1100" dirty="0">
              <a:solidFill>
                <a:prstClr val="black"/>
              </a:solidFill>
              <a:latin typeface="+mn-ea"/>
              <a:cs typeface="メイリオ" panose="020B0604030504040204" pitchFamily="50" charset="-128"/>
            </a:endParaRPr>
          </a:p>
        </p:txBody>
      </p:sp>
      <p:graphicFrame>
        <p:nvGraphicFramePr>
          <p:cNvPr id="33" name="オブジェクト 32"/>
          <p:cNvGraphicFramePr>
            <a:graphicFrameLocks noChangeAspect="1"/>
          </p:cNvGraphicFramePr>
          <p:nvPr>
            <p:extLst>
              <p:ext uri="{D42A27DB-BD31-4B8C-83A1-F6EECF244321}">
                <p14:modId xmlns:p14="http://schemas.microsoft.com/office/powerpoint/2010/main" val="2464005992"/>
              </p:ext>
            </p:extLst>
          </p:nvPr>
        </p:nvGraphicFramePr>
        <p:xfrm>
          <a:off x="5518984" y="3271776"/>
          <a:ext cx="842633" cy="639196"/>
        </p:xfrm>
        <a:graphic>
          <a:graphicData uri="http://schemas.openxmlformats.org/presentationml/2006/ole">
            <mc:AlternateContent xmlns:mc="http://schemas.openxmlformats.org/markup-compatibility/2006">
              <mc:Choice xmlns:v="urn:schemas-microsoft-com:vml" Requires="v">
                <p:oleObj spid="_x0000_s25723" name="ｸﾘｯﾌﾟ" r:id="rId3" imgW="2287607" imgH="1754877" progId="MS_ClipArt_Gallery.2">
                  <p:embed/>
                </p:oleObj>
              </mc:Choice>
              <mc:Fallback>
                <p:oleObj name="ｸﾘｯﾌﾟ" r:id="rId3" imgW="2287607" imgH="1754877" progId="MS_ClipArt_Gallery.2">
                  <p:embed/>
                  <p:pic>
                    <p:nvPicPr>
                      <p:cNvPr id="33" name="オブジェクト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8984" y="3271776"/>
                        <a:ext cx="842633" cy="639196"/>
                      </a:xfrm>
                      <a:prstGeom prst="rect">
                        <a:avLst/>
                      </a:prstGeom>
                      <a:noFill/>
                      <a:ln>
                        <a:noFill/>
                      </a:ln>
                    </p:spPr>
                  </p:pic>
                </p:oleObj>
              </mc:Fallback>
            </mc:AlternateContent>
          </a:graphicData>
        </a:graphic>
      </p:graphicFrame>
      <p:pic>
        <p:nvPicPr>
          <p:cNvPr id="85" name="Picture 10" descr="C:\Users\TanakaAya\AppData\Local\Microsoft\Windows\Temporary Internet Files\Content.IE5\MOPXHV20\gatag-0000531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6307" y="1043886"/>
            <a:ext cx="534414" cy="407562"/>
          </a:xfrm>
          <a:prstGeom prst="rect">
            <a:avLst/>
          </a:prstGeom>
          <a:noFill/>
          <a:extLst>
            <a:ext uri="{909E8E84-426E-40DD-AFC4-6F175D3DCCD1}">
              <a14:hiddenFill xmlns:a14="http://schemas.microsoft.com/office/drawing/2010/main">
                <a:solidFill>
                  <a:srgbClr val="FFFFFF"/>
                </a:solidFill>
              </a14:hiddenFill>
            </a:ext>
          </a:extLst>
        </p:spPr>
      </p:pic>
      <p:sp>
        <p:nvSpPr>
          <p:cNvPr id="105" name="角丸四角形 104"/>
          <p:cNvSpPr/>
          <p:nvPr/>
        </p:nvSpPr>
        <p:spPr>
          <a:xfrm>
            <a:off x="284652" y="2575370"/>
            <a:ext cx="2761200" cy="1036344"/>
          </a:xfrm>
          <a:prstGeom prst="roundRect">
            <a:avLst>
              <a:gd name="adj" fmla="val 9787"/>
            </a:avLst>
          </a:prstGeom>
          <a:noFill/>
          <a:ln w="12700">
            <a:prstDash val="sysDash"/>
          </a:ln>
        </p:spPr>
        <p:style>
          <a:lnRef idx="2">
            <a:schemeClr val="accent1"/>
          </a:lnRef>
          <a:fillRef idx="1">
            <a:schemeClr val="lt1"/>
          </a:fillRef>
          <a:effectRef idx="0">
            <a:schemeClr val="accent1"/>
          </a:effectRef>
          <a:fontRef idx="minor">
            <a:schemeClr val="dk1"/>
          </a:fontRef>
        </p:style>
        <p:txBody>
          <a:bodyPr lIns="85132" tIns="42566" rIns="85132" bIns="42566" rtlCol="0" anchor="t" anchorCtr="0"/>
          <a:lstStyle/>
          <a:p>
            <a:r>
              <a:rPr lang="ja-JP" altLang="en-US" sz="1100" dirty="0" smtClean="0">
                <a:solidFill>
                  <a:prstClr val="black"/>
                </a:solidFill>
                <a:latin typeface="+mn-ea"/>
                <a:cs typeface="メイリオ" panose="020B0604030504040204" pitchFamily="50" charset="-128"/>
              </a:rPr>
              <a:t>・インターンシップ等受入れ企業の募集</a:t>
            </a:r>
            <a:endParaRPr lang="en-US" altLang="ja-JP" sz="1100" dirty="0" smtClean="0">
              <a:solidFill>
                <a:prstClr val="black"/>
              </a:solidFill>
              <a:latin typeface="+mn-ea"/>
              <a:cs typeface="メイリオ" panose="020B0604030504040204" pitchFamily="50" charset="-128"/>
            </a:endParaRPr>
          </a:p>
          <a:p>
            <a:endParaRPr lang="en-US" altLang="ja-JP" sz="1100" dirty="0" smtClean="0">
              <a:solidFill>
                <a:prstClr val="black"/>
              </a:solidFill>
              <a:latin typeface="+mn-ea"/>
              <a:cs typeface="メイリオ" panose="020B0604030504040204" pitchFamily="50" charset="-128"/>
            </a:endParaRPr>
          </a:p>
          <a:p>
            <a:r>
              <a:rPr lang="ja-JP" altLang="en-US" sz="1100" dirty="0" smtClean="0">
                <a:solidFill>
                  <a:prstClr val="black"/>
                </a:solidFill>
                <a:latin typeface="+mn-ea"/>
                <a:cs typeface="メイリオ" panose="020B0604030504040204" pitchFamily="50" charset="-128"/>
              </a:rPr>
              <a:t>・インターンシップ等、高校生受入れに向け</a:t>
            </a:r>
            <a:endParaRPr lang="en-US" altLang="ja-JP" sz="1100" dirty="0" smtClean="0">
              <a:solidFill>
                <a:prstClr val="black"/>
              </a:solidFill>
              <a:latin typeface="+mn-ea"/>
              <a:cs typeface="メイリオ" panose="020B0604030504040204" pitchFamily="50" charset="-128"/>
            </a:endParaRPr>
          </a:p>
          <a:p>
            <a:r>
              <a:rPr lang="ja-JP" altLang="en-US" sz="1100" dirty="0" smtClean="0">
                <a:solidFill>
                  <a:prstClr val="black"/>
                </a:solidFill>
                <a:latin typeface="+mn-ea"/>
                <a:cs typeface="メイリオ" panose="020B0604030504040204" pitchFamily="50" charset="-128"/>
              </a:rPr>
              <a:t>　</a:t>
            </a:r>
            <a:r>
              <a:rPr lang="ja-JP" altLang="en-US" sz="1100" dirty="0" err="1" smtClean="0">
                <a:solidFill>
                  <a:prstClr val="black"/>
                </a:solidFill>
                <a:latin typeface="+mn-ea"/>
                <a:cs typeface="メイリオ" panose="020B0604030504040204" pitchFamily="50" charset="-128"/>
              </a:rPr>
              <a:t>ての</a:t>
            </a:r>
            <a:r>
              <a:rPr lang="ja-JP" altLang="en-US" sz="1100" dirty="0" smtClean="0">
                <a:solidFill>
                  <a:prstClr val="black"/>
                </a:solidFill>
                <a:latin typeface="+mn-ea"/>
                <a:cs typeface="メイリオ" panose="020B0604030504040204" pitchFamily="50" charset="-128"/>
              </a:rPr>
              <a:t>研修会</a:t>
            </a:r>
            <a:endParaRPr lang="en-US" altLang="ja-JP" sz="1100" dirty="0" smtClean="0">
              <a:solidFill>
                <a:prstClr val="black"/>
              </a:solidFill>
              <a:latin typeface="+mn-ea"/>
              <a:cs typeface="メイリオ" panose="020B0604030504040204" pitchFamily="50" charset="-128"/>
            </a:endParaRPr>
          </a:p>
        </p:txBody>
      </p:sp>
      <p:sp>
        <p:nvSpPr>
          <p:cNvPr id="75" name="角丸四角形 74"/>
          <p:cNvSpPr/>
          <p:nvPr/>
        </p:nvSpPr>
        <p:spPr>
          <a:xfrm>
            <a:off x="6907089" y="2636456"/>
            <a:ext cx="288805" cy="86455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85142" tIns="42571" rIns="85142" bIns="42571" rtlCol="0" anchor="ctr"/>
          <a:lstStyle/>
          <a:p>
            <a:pPr algn="ctr"/>
            <a:r>
              <a:rPr lang="ja-JP" altLang="en-US" sz="1100" dirty="0">
                <a:solidFill>
                  <a:schemeClr val="tx1"/>
                </a:solidFill>
                <a:latin typeface="+mn-ea"/>
                <a:cs typeface="メイリオ" panose="020B0604030504040204" pitchFamily="50" charset="-128"/>
              </a:rPr>
              <a:t>１･２年生</a:t>
            </a:r>
          </a:p>
        </p:txBody>
      </p:sp>
      <p:sp>
        <p:nvSpPr>
          <p:cNvPr id="55" name="角丸四角形 54"/>
          <p:cNvSpPr/>
          <p:nvPr/>
        </p:nvSpPr>
        <p:spPr>
          <a:xfrm>
            <a:off x="7323823" y="2577356"/>
            <a:ext cx="2392511" cy="1014018"/>
          </a:xfrm>
          <a:prstGeom prst="roundRect">
            <a:avLst>
              <a:gd name="adj" fmla="val 8001"/>
            </a:avLst>
          </a:prstGeom>
          <a:noFill/>
          <a:ln w="12700">
            <a:prstDash val="sysDash"/>
          </a:ln>
        </p:spPr>
        <p:style>
          <a:lnRef idx="2">
            <a:schemeClr val="accent1"/>
          </a:lnRef>
          <a:fillRef idx="1">
            <a:schemeClr val="lt1"/>
          </a:fillRef>
          <a:effectRef idx="0">
            <a:schemeClr val="accent1"/>
          </a:effectRef>
          <a:fontRef idx="minor">
            <a:schemeClr val="dk1"/>
          </a:fontRef>
        </p:style>
        <p:txBody>
          <a:bodyPr lIns="85132" tIns="42566" rIns="85132" bIns="42566" rtlCol="0" anchor="t" anchorCtr="0"/>
          <a:lstStyle/>
          <a:p>
            <a:endParaRPr lang="ja-JP" altLang="en-US" sz="855" dirty="0">
              <a:solidFill>
                <a:prstClr val="black"/>
              </a:solidFill>
              <a:latin typeface="+mn-ea"/>
              <a:cs typeface="メイリオ" panose="020B0604030504040204" pitchFamily="50" charset="-128"/>
            </a:endParaRPr>
          </a:p>
        </p:txBody>
      </p:sp>
      <p:sp>
        <p:nvSpPr>
          <p:cNvPr id="56" name="テキスト ボックス 55"/>
          <p:cNvSpPr txBox="1"/>
          <p:nvPr/>
        </p:nvSpPr>
        <p:spPr>
          <a:xfrm>
            <a:off x="7381516" y="2614700"/>
            <a:ext cx="1871292" cy="255251"/>
          </a:xfrm>
          <a:prstGeom prst="rect">
            <a:avLst/>
          </a:prstGeom>
          <a:noFill/>
          <a:ln>
            <a:noFill/>
          </a:ln>
        </p:spPr>
        <p:txBody>
          <a:bodyPr wrap="square" lIns="85142" tIns="42571" rIns="85142" bIns="42571" rtlCol="0">
            <a:spAutoFit/>
          </a:bodyPr>
          <a:lstStyle/>
          <a:p>
            <a:r>
              <a:rPr lang="en-US" altLang="ja-JP" sz="1100" b="1" dirty="0" smtClean="0">
                <a:latin typeface="+mn-ea"/>
                <a:cs typeface="メイリオ" panose="020B0604030504040204" pitchFamily="50" charset="-128"/>
              </a:rPr>
              <a:t>【</a:t>
            </a:r>
            <a:r>
              <a:rPr lang="ja-JP" altLang="en-US" sz="1100" b="1" dirty="0" smtClean="0">
                <a:latin typeface="+mn-ea"/>
                <a:cs typeface="メイリオ" panose="020B0604030504040204" pitchFamily="50" charset="-128"/>
              </a:rPr>
              <a:t>キャリア</a:t>
            </a:r>
            <a:r>
              <a:rPr lang="ja-JP" altLang="en-US" sz="1100" b="1" dirty="0">
                <a:latin typeface="+mn-ea"/>
                <a:cs typeface="メイリオ" panose="020B0604030504040204" pitchFamily="50" charset="-128"/>
              </a:rPr>
              <a:t>教育推進</a:t>
            </a:r>
            <a:r>
              <a:rPr lang="ja-JP" altLang="en-US" sz="1100" b="1" dirty="0" smtClean="0">
                <a:latin typeface="+mn-ea"/>
                <a:cs typeface="メイリオ" panose="020B0604030504040204" pitchFamily="50" charset="-128"/>
              </a:rPr>
              <a:t>フォロー</a:t>
            </a:r>
            <a:r>
              <a:rPr lang="en-US" altLang="ja-JP" sz="1100" b="1" dirty="0" smtClean="0">
                <a:latin typeface="+mn-ea"/>
                <a:cs typeface="メイリオ" panose="020B0604030504040204" pitchFamily="50" charset="-128"/>
              </a:rPr>
              <a:t>】</a:t>
            </a:r>
            <a:endParaRPr lang="en-US" altLang="ja-JP" sz="1100" b="1" dirty="0">
              <a:latin typeface="+mn-ea"/>
              <a:cs typeface="メイリオ" panose="020B0604030504040204" pitchFamily="50" charset="-128"/>
            </a:endParaRPr>
          </a:p>
        </p:txBody>
      </p:sp>
      <p:sp>
        <p:nvSpPr>
          <p:cNvPr id="78" name="角丸四角形 77"/>
          <p:cNvSpPr/>
          <p:nvPr/>
        </p:nvSpPr>
        <p:spPr>
          <a:xfrm>
            <a:off x="7281348" y="2825360"/>
            <a:ext cx="2591632" cy="860873"/>
          </a:xfrm>
          <a:prstGeom prst="roundRect">
            <a:avLst/>
          </a:prstGeom>
          <a:noFill/>
          <a:ln w="12700">
            <a:noFill/>
            <a:prstDash val="sysDash"/>
          </a:ln>
        </p:spPr>
        <p:style>
          <a:lnRef idx="2">
            <a:schemeClr val="accent1"/>
          </a:lnRef>
          <a:fillRef idx="1">
            <a:schemeClr val="lt1"/>
          </a:fillRef>
          <a:effectRef idx="0">
            <a:schemeClr val="accent1"/>
          </a:effectRef>
          <a:fontRef idx="minor">
            <a:schemeClr val="dk1"/>
          </a:fontRef>
        </p:style>
        <p:txBody>
          <a:bodyPr lIns="85132" tIns="42566" rIns="85132" bIns="42566" rtlCol="0" anchor="t" anchorCtr="0"/>
          <a:lstStyle/>
          <a:p>
            <a:r>
              <a:rPr lang="ja-JP" altLang="en-US" sz="1100" dirty="0" smtClean="0">
                <a:solidFill>
                  <a:prstClr val="black"/>
                </a:solidFill>
                <a:latin typeface="+mn-ea"/>
                <a:cs typeface="メイリオ" panose="020B0604030504040204" pitchFamily="50" charset="-128"/>
              </a:rPr>
              <a:t>・希望のある校に、キャリア</a:t>
            </a:r>
            <a:r>
              <a:rPr lang="ja-JP" altLang="en-US" sz="1100" dirty="0">
                <a:solidFill>
                  <a:prstClr val="black"/>
                </a:solidFill>
                <a:latin typeface="+mn-ea"/>
                <a:cs typeface="メイリオ" panose="020B0604030504040204" pitchFamily="50" charset="-128"/>
              </a:rPr>
              <a:t>教育</a:t>
            </a:r>
            <a:r>
              <a:rPr lang="ja-JP" altLang="en-US" sz="1100" dirty="0" smtClean="0">
                <a:solidFill>
                  <a:prstClr val="black"/>
                </a:solidFill>
                <a:latin typeface="+mn-ea"/>
                <a:cs typeface="メイリオ" panose="020B0604030504040204" pitchFamily="50" charset="-128"/>
              </a:rPr>
              <a:t>メ</a:t>
            </a:r>
            <a:endParaRPr lang="en-US" altLang="ja-JP" sz="1100" dirty="0" smtClean="0">
              <a:solidFill>
                <a:prstClr val="black"/>
              </a:solidFill>
              <a:latin typeface="+mn-ea"/>
              <a:cs typeface="メイリオ" panose="020B0604030504040204" pitchFamily="50" charset="-128"/>
            </a:endParaRPr>
          </a:p>
          <a:p>
            <a:r>
              <a:rPr lang="ja-JP" altLang="en-US" sz="1100" dirty="0">
                <a:solidFill>
                  <a:prstClr val="black"/>
                </a:solidFill>
                <a:latin typeface="+mn-ea"/>
                <a:cs typeface="メイリオ" panose="020B0604030504040204" pitchFamily="50" charset="-128"/>
              </a:rPr>
              <a:t>　</a:t>
            </a:r>
            <a:r>
              <a:rPr lang="ja-JP" altLang="en-US" sz="1100" dirty="0" smtClean="0">
                <a:solidFill>
                  <a:prstClr val="black"/>
                </a:solidFill>
                <a:latin typeface="+mn-ea"/>
                <a:cs typeface="メイリオ" panose="020B0604030504040204" pitchFamily="50" charset="-128"/>
              </a:rPr>
              <a:t>ニュー</a:t>
            </a:r>
            <a:r>
              <a:rPr lang="ja-JP" altLang="en-US" sz="1100" dirty="0">
                <a:solidFill>
                  <a:prstClr val="black"/>
                </a:solidFill>
                <a:latin typeface="+mn-ea"/>
                <a:cs typeface="メイリオ" panose="020B0604030504040204" pitchFamily="50" charset="-128"/>
              </a:rPr>
              <a:t>のノウハウ提供</a:t>
            </a:r>
            <a:endParaRPr lang="en-US" altLang="ja-JP" sz="1100" dirty="0">
              <a:solidFill>
                <a:prstClr val="black"/>
              </a:solidFill>
              <a:latin typeface="+mn-ea"/>
              <a:cs typeface="メイリオ" panose="020B0604030504040204" pitchFamily="50" charset="-128"/>
            </a:endParaRPr>
          </a:p>
          <a:p>
            <a:r>
              <a:rPr lang="ja-JP" altLang="en-US" sz="1100" dirty="0" smtClean="0">
                <a:solidFill>
                  <a:prstClr val="black"/>
                </a:solidFill>
                <a:latin typeface="+mn-ea"/>
                <a:cs typeface="メイリオ" panose="020B0604030504040204" pitchFamily="50" charset="-128"/>
              </a:rPr>
              <a:t>　（例：インターンシップの事前セミナー）</a:t>
            </a:r>
            <a:endParaRPr lang="en-US" altLang="ja-JP" sz="1100" dirty="0" smtClean="0">
              <a:solidFill>
                <a:prstClr val="black"/>
              </a:solidFill>
              <a:latin typeface="+mn-ea"/>
              <a:cs typeface="メイリオ" panose="020B0604030504040204" pitchFamily="50" charset="-128"/>
            </a:endParaRPr>
          </a:p>
          <a:p>
            <a:r>
              <a:rPr lang="ja-JP" altLang="en-US" sz="1100" dirty="0" smtClean="0">
                <a:solidFill>
                  <a:prstClr val="black"/>
                </a:solidFill>
                <a:latin typeface="+mn-ea"/>
                <a:cs typeface="メイリオ" panose="020B0604030504040204" pitchFamily="50" charset="-128"/>
              </a:rPr>
              <a:t>・支援生徒数</a:t>
            </a:r>
            <a:r>
              <a:rPr lang="en-US" altLang="ja-JP" sz="1100" dirty="0" smtClean="0">
                <a:solidFill>
                  <a:prstClr val="black"/>
                </a:solidFill>
                <a:latin typeface="+mn-ea"/>
                <a:cs typeface="メイリオ" panose="020B0604030504040204" pitchFamily="50" charset="-128"/>
              </a:rPr>
              <a:t>150</a:t>
            </a:r>
            <a:r>
              <a:rPr lang="ja-JP" altLang="en-US" sz="1100" dirty="0" smtClean="0">
                <a:solidFill>
                  <a:prstClr val="black"/>
                </a:solidFill>
                <a:latin typeface="+mn-ea"/>
                <a:cs typeface="メイリオ" panose="020B0604030504040204" pitchFamily="50" charset="-128"/>
              </a:rPr>
              <a:t>人</a:t>
            </a:r>
            <a:endParaRPr lang="en-US" altLang="ja-JP" sz="1100" dirty="0">
              <a:solidFill>
                <a:prstClr val="black"/>
              </a:solidFill>
              <a:latin typeface="+mn-ea"/>
              <a:cs typeface="メイリオ" panose="020B0604030504040204" pitchFamily="50" charset="-128"/>
            </a:endParaRPr>
          </a:p>
        </p:txBody>
      </p:sp>
      <p:sp>
        <p:nvSpPr>
          <p:cNvPr id="114" name="角丸四角形 113"/>
          <p:cNvSpPr/>
          <p:nvPr/>
        </p:nvSpPr>
        <p:spPr>
          <a:xfrm>
            <a:off x="6907089" y="3789040"/>
            <a:ext cx="278159" cy="1153997"/>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85142" tIns="42571" rIns="85142" bIns="42571" rtlCol="0" anchor="ctr"/>
          <a:lstStyle/>
          <a:p>
            <a:pPr algn="ctr"/>
            <a:r>
              <a:rPr lang="ja-JP" altLang="en-US" sz="1100" dirty="0">
                <a:solidFill>
                  <a:schemeClr val="tx1"/>
                </a:solidFill>
                <a:latin typeface="+mn-ea"/>
                <a:cs typeface="メイリオ" panose="020B0604030504040204" pitchFamily="50" charset="-128"/>
              </a:rPr>
              <a:t>３年生</a:t>
            </a:r>
          </a:p>
        </p:txBody>
      </p:sp>
      <p:sp>
        <p:nvSpPr>
          <p:cNvPr id="117" name="角丸四角形 116"/>
          <p:cNvSpPr/>
          <p:nvPr/>
        </p:nvSpPr>
        <p:spPr>
          <a:xfrm>
            <a:off x="7364818" y="3797152"/>
            <a:ext cx="2325774" cy="1216024"/>
          </a:xfrm>
          <a:prstGeom prst="roundRect">
            <a:avLst>
              <a:gd name="adj" fmla="val 6577"/>
            </a:avLst>
          </a:prstGeom>
          <a:solidFill>
            <a:schemeClr val="bg1"/>
          </a:solidFill>
          <a:ln w="12700">
            <a:prstDash val="sysDash"/>
          </a:ln>
        </p:spPr>
        <p:style>
          <a:lnRef idx="2">
            <a:schemeClr val="accent1"/>
          </a:lnRef>
          <a:fillRef idx="1">
            <a:schemeClr val="lt1"/>
          </a:fillRef>
          <a:effectRef idx="0">
            <a:schemeClr val="accent1"/>
          </a:effectRef>
          <a:fontRef idx="minor">
            <a:schemeClr val="dk1"/>
          </a:fontRef>
        </p:style>
        <p:txBody>
          <a:bodyPr lIns="85132" tIns="42566" rIns="85132" bIns="42566" rtlCol="0" anchor="t" anchorCtr="0"/>
          <a:lstStyle/>
          <a:p>
            <a:endParaRPr lang="ja-JP" altLang="en-US" sz="855" dirty="0">
              <a:solidFill>
                <a:prstClr val="black"/>
              </a:solidFill>
              <a:latin typeface="+mn-ea"/>
              <a:cs typeface="メイリオ" panose="020B0604030504040204" pitchFamily="50" charset="-128"/>
            </a:endParaRPr>
          </a:p>
        </p:txBody>
      </p:sp>
      <p:sp>
        <p:nvSpPr>
          <p:cNvPr id="118" name="テキスト ボックス 117"/>
          <p:cNvSpPr txBox="1"/>
          <p:nvPr/>
        </p:nvSpPr>
        <p:spPr>
          <a:xfrm>
            <a:off x="7499776" y="3860017"/>
            <a:ext cx="1415209" cy="255251"/>
          </a:xfrm>
          <a:prstGeom prst="rect">
            <a:avLst/>
          </a:prstGeom>
          <a:noFill/>
          <a:ln>
            <a:noFill/>
          </a:ln>
        </p:spPr>
        <p:txBody>
          <a:bodyPr wrap="square" lIns="85142" tIns="42571" rIns="85142" bIns="42571" rtlCol="0">
            <a:spAutoFit/>
          </a:bodyPr>
          <a:lstStyle/>
          <a:p>
            <a:r>
              <a:rPr lang="en-US" altLang="ja-JP" sz="1100" b="1" dirty="0" smtClean="0">
                <a:latin typeface="+mn-ea"/>
                <a:cs typeface="メイリオ" panose="020B0604030504040204" pitchFamily="50" charset="-128"/>
              </a:rPr>
              <a:t>【</a:t>
            </a:r>
            <a:r>
              <a:rPr lang="ja-JP" altLang="en-US" sz="1100" b="1" dirty="0" smtClean="0">
                <a:latin typeface="+mn-ea"/>
                <a:cs typeface="メイリオ" panose="020B0604030504040204" pitchFamily="50" charset="-128"/>
              </a:rPr>
              <a:t>就職</a:t>
            </a:r>
            <a:r>
              <a:rPr lang="ja-JP" altLang="en-US" sz="1100" b="1" dirty="0">
                <a:latin typeface="+mn-ea"/>
                <a:cs typeface="メイリオ" panose="020B0604030504040204" pitchFamily="50" charset="-128"/>
              </a:rPr>
              <a:t>支援</a:t>
            </a:r>
            <a:r>
              <a:rPr lang="ja-JP" altLang="en-US" sz="1100" b="1" dirty="0" smtClean="0">
                <a:latin typeface="+mn-ea"/>
                <a:cs typeface="メイリオ" panose="020B0604030504040204" pitchFamily="50" charset="-128"/>
              </a:rPr>
              <a:t>フォロー</a:t>
            </a:r>
            <a:r>
              <a:rPr lang="en-US" altLang="ja-JP" sz="1100" b="1" dirty="0" smtClean="0">
                <a:latin typeface="+mn-ea"/>
                <a:cs typeface="メイリオ" panose="020B0604030504040204" pitchFamily="50" charset="-128"/>
              </a:rPr>
              <a:t>】</a:t>
            </a:r>
            <a:endParaRPr lang="en-US" altLang="ja-JP" sz="1100" b="1" dirty="0">
              <a:latin typeface="+mn-ea"/>
              <a:cs typeface="メイリオ" panose="020B0604030504040204" pitchFamily="50" charset="-128"/>
            </a:endParaRPr>
          </a:p>
        </p:txBody>
      </p:sp>
      <p:pic>
        <p:nvPicPr>
          <p:cNvPr id="119" name="Picture 20" descr="http://2.bp.blogspot.com/-N2B4cQztdK8/VozfJmKJDvI/AAAAAAAA2hM/C9P3FI3dztQ/s800/kaisya_soudan_woman_woman.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561" r="8495" b="39287"/>
          <a:stretch/>
        </p:blipFill>
        <p:spPr bwMode="auto">
          <a:xfrm>
            <a:off x="9189233" y="3940031"/>
            <a:ext cx="139779" cy="145720"/>
          </a:xfrm>
          <a:prstGeom prst="rect">
            <a:avLst/>
          </a:prstGeom>
          <a:solidFill>
            <a:schemeClr val="bg1"/>
          </a:solidFill>
          <a:ln w="0">
            <a:noFill/>
            <a:prstDash val="sysDash"/>
          </a:ln>
          <a:extLst/>
        </p:spPr>
      </p:pic>
      <p:pic>
        <p:nvPicPr>
          <p:cNvPr id="120" name="Picture 2" descr="http://4.bp.blogspot.com/-5cpRpQyDkQQ/U5hUn7R6JWI/AAAAAAAAhMY/jard4JzIjlY/s800/sansyamendan_seifuku_bo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59213" y="3902804"/>
            <a:ext cx="621108" cy="369552"/>
          </a:xfrm>
          <a:prstGeom prst="rect">
            <a:avLst/>
          </a:prstGeom>
          <a:solidFill>
            <a:schemeClr val="bg1">
              <a:alpha val="0"/>
            </a:schemeClr>
          </a:solidFill>
        </p:spPr>
      </p:pic>
      <p:sp>
        <p:nvSpPr>
          <p:cNvPr id="121" name="テキスト ボックス 120"/>
          <p:cNvSpPr txBox="1"/>
          <p:nvPr/>
        </p:nvSpPr>
        <p:spPr>
          <a:xfrm>
            <a:off x="9034315" y="4244001"/>
            <a:ext cx="702431" cy="255251"/>
          </a:xfrm>
          <a:prstGeom prst="rect">
            <a:avLst/>
          </a:prstGeom>
          <a:noFill/>
          <a:ln>
            <a:noFill/>
            <a:prstDash val="sysDash"/>
          </a:ln>
        </p:spPr>
        <p:txBody>
          <a:bodyPr wrap="square" lIns="85142" tIns="42571" rIns="85142" bIns="42571" rtlCol="0">
            <a:spAutoFit/>
          </a:bodyPr>
          <a:lstStyle/>
          <a:p>
            <a:r>
              <a:rPr lang="ja-JP" altLang="en-US" sz="1100" dirty="0">
                <a:latin typeface="+mn-ea"/>
                <a:cs typeface="メイリオ" panose="020B0604030504040204" pitchFamily="50" charset="-128"/>
              </a:rPr>
              <a:t>＠学校</a:t>
            </a:r>
          </a:p>
        </p:txBody>
      </p:sp>
      <p:sp>
        <p:nvSpPr>
          <p:cNvPr id="125" name="角丸四角形 124"/>
          <p:cNvSpPr/>
          <p:nvPr/>
        </p:nvSpPr>
        <p:spPr>
          <a:xfrm>
            <a:off x="7342528" y="4093692"/>
            <a:ext cx="2183257" cy="790839"/>
          </a:xfrm>
          <a:prstGeom prst="roundRect">
            <a:avLst/>
          </a:prstGeom>
          <a:noFill/>
          <a:ln w="12700">
            <a:noFill/>
            <a:prstDash val="sysDash"/>
          </a:ln>
        </p:spPr>
        <p:style>
          <a:lnRef idx="2">
            <a:schemeClr val="accent1"/>
          </a:lnRef>
          <a:fillRef idx="1">
            <a:schemeClr val="lt1"/>
          </a:fillRef>
          <a:effectRef idx="0">
            <a:schemeClr val="accent1"/>
          </a:effectRef>
          <a:fontRef idx="minor">
            <a:schemeClr val="dk1"/>
          </a:fontRef>
        </p:style>
        <p:txBody>
          <a:bodyPr lIns="85132" tIns="42566" rIns="85132" bIns="42566" rtlCol="0" anchor="t" anchorCtr="0"/>
          <a:lstStyle/>
          <a:p>
            <a:r>
              <a:rPr lang="ja-JP" altLang="en-US" sz="1100" dirty="0" smtClean="0">
                <a:solidFill>
                  <a:prstClr val="black"/>
                </a:solidFill>
                <a:latin typeface="+mn-ea"/>
                <a:cs typeface="メイリオ" panose="020B0604030504040204" pitchFamily="50" charset="-128"/>
              </a:rPr>
              <a:t>・希望のある校にカウン</a:t>
            </a:r>
            <a:endParaRPr lang="en-US" altLang="ja-JP" sz="1100" dirty="0" smtClean="0">
              <a:solidFill>
                <a:prstClr val="black"/>
              </a:solidFill>
              <a:latin typeface="+mn-ea"/>
              <a:cs typeface="メイリオ" panose="020B0604030504040204" pitchFamily="50" charset="-128"/>
            </a:endParaRPr>
          </a:p>
          <a:p>
            <a:r>
              <a:rPr lang="ja-JP" altLang="en-US" sz="1100" dirty="0" smtClean="0">
                <a:solidFill>
                  <a:prstClr val="black"/>
                </a:solidFill>
                <a:latin typeface="+mn-ea"/>
                <a:cs typeface="メイリオ" panose="020B0604030504040204" pitchFamily="50" charset="-128"/>
              </a:rPr>
              <a:t>セラー</a:t>
            </a:r>
            <a:r>
              <a:rPr lang="ja-JP" altLang="en-US" sz="1100" dirty="0">
                <a:solidFill>
                  <a:prstClr val="black"/>
                </a:solidFill>
                <a:latin typeface="+mn-ea"/>
                <a:cs typeface="メイリオ" panose="020B0604030504040204" pitchFamily="50" charset="-128"/>
              </a:rPr>
              <a:t>を</a:t>
            </a:r>
            <a:r>
              <a:rPr lang="ja-JP" altLang="en-US" sz="1100" dirty="0" smtClean="0">
                <a:solidFill>
                  <a:prstClr val="black"/>
                </a:solidFill>
                <a:latin typeface="+mn-ea"/>
                <a:cs typeface="メイリオ" panose="020B0604030504040204" pitchFamily="50" charset="-128"/>
              </a:rPr>
              <a:t>派遣、教員の</a:t>
            </a:r>
            <a:endParaRPr lang="en-US" altLang="ja-JP" sz="1100" dirty="0" smtClean="0">
              <a:solidFill>
                <a:prstClr val="black"/>
              </a:solidFill>
              <a:latin typeface="+mn-ea"/>
              <a:cs typeface="メイリオ" panose="020B0604030504040204" pitchFamily="50" charset="-128"/>
            </a:endParaRPr>
          </a:p>
          <a:p>
            <a:r>
              <a:rPr lang="ja-JP" altLang="en-US" sz="1100" dirty="0" smtClean="0">
                <a:solidFill>
                  <a:prstClr val="black"/>
                </a:solidFill>
                <a:latin typeface="+mn-ea"/>
                <a:cs typeface="メイリオ" panose="020B0604030504040204" pitchFamily="50" charset="-128"/>
              </a:rPr>
              <a:t>就職指導をサポートし、生徒</a:t>
            </a:r>
            <a:r>
              <a:rPr lang="ja-JP" altLang="en-US" sz="1100" dirty="0">
                <a:solidFill>
                  <a:prstClr val="black"/>
                </a:solidFill>
                <a:latin typeface="+mn-ea"/>
                <a:cs typeface="メイリオ" panose="020B0604030504040204" pitchFamily="50" charset="-128"/>
              </a:rPr>
              <a:t>の職業選択の幅を</a:t>
            </a:r>
            <a:r>
              <a:rPr lang="ja-JP" altLang="en-US" sz="1100" dirty="0" smtClean="0">
                <a:solidFill>
                  <a:prstClr val="black"/>
                </a:solidFill>
                <a:latin typeface="+mn-ea"/>
                <a:cs typeface="メイリオ" panose="020B0604030504040204" pitchFamily="50" charset="-128"/>
              </a:rPr>
              <a:t>広げる</a:t>
            </a:r>
            <a:endParaRPr lang="en-US" altLang="ja-JP" sz="1100" dirty="0" smtClean="0">
              <a:solidFill>
                <a:prstClr val="black"/>
              </a:solidFill>
              <a:latin typeface="+mn-ea"/>
              <a:cs typeface="メイリオ" panose="020B0604030504040204" pitchFamily="50" charset="-128"/>
            </a:endParaRPr>
          </a:p>
          <a:p>
            <a:r>
              <a:rPr lang="ja-JP" altLang="en-US" sz="1100" dirty="0" smtClean="0">
                <a:solidFill>
                  <a:prstClr val="black"/>
                </a:solidFill>
                <a:latin typeface="+mn-ea"/>
                <a:cs typeface="メイリオ" panose="020B0604030504040204" pitchFamily="50" charset="-128"/>
              </a:rPr>
              <a:t>・支援校数</a:t>
            </a:r>
            <a:r>
              <a:rPr lang="en-US" altLang="ja-JP" sz="1100" dirty="0" smtClean="0">
                <a:solidFill>
                  <a:prstClr val="black"/>
                </a:solidFill>
                <a:latin typeface="+mn-ea"/>
                <a:cs typeface="メイリオ" panose="020B0604030504040204" pitchFamily="50" charset="-128"/>
              </a:rPr>
              <a:t>10</a:t>
            </a:r>
            <a:r>
              <a:rPr lang="ja-JP" altLang="en-US" sz="1100" dirty="0" smtClean="0">
                <a:solidFill>
                  <a:prstClr val="black"/>
                </a:solidFill>
                <a:latin typeface="+mn-ea"/>
                <a:cs typeface="メイリオ" panose="020B0604030504040204" pitchFamily="50" charset="-128"/>
              </a:rPr>
              <a:t>校</a:t>
            </a:r>
            <a:endParaRPr lang="en-US" altLang="ja-JP" sz="1100" dirty="0">
              <a:solidFill>
                <a:prstClr val="black"/>
              </a:solidFill>
              <a:latin typeface="+mn-ea"/>
              <a:cs typeface="メイリオ" panose="020B0604030504040204" pitchFamily="50" charset="-128"/>
            </a:endParaRPr>
          </a:p>
        </p:txBody>
      </p:sp>
      <p:pic>
        <p:nvPicPr>
          <p:cNvPr id="69" name="図 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31654" y="5767327"/>
            <a:ext cx="521695" cy="677524"/>
          </a:xfrm>
          <a:prstGeom prst="rect">
            <a:avLst/>
          </a:prstGeom>
        </p:spPr>
      </p:pic>
      <p:pic>
        <p:nvPicPr>
          <p:cNvPr id="73" name="図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030393" y="5845873"/>
            <a:ext cx="347757" cy="422164"/>
          </a:xfrm>
          <a:prstGeom prst="rect">
            <a:avLst/>
          </a:prstGeom>
        </p:spPr>
      </p:pic>
      <p:pic>
        <p:nvPicPr>
          <p:cNvPr id="77" name="図 7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611441" y="5793123"/>
            <a:ext cx="358663" cy="426938"/>
          </a:xfrm>
          <a:prstGeom prst="rect">
            <a:avLst/>
          </a:prstGeom>
        </p:spPr>
      </p:pic>
      <p:sp>
        <p:nvSpPr>
          <p:cNvPr id="89" name="正方形/長方形 88"/>
          <p:cNvSpPr/>
          <p:nvPr/>
        </p:nvSpPr>
        <p:spPr>
          <a:xfrm>
            <a:off x="954601" y="2085518"/>
            <a:ext cx="1909163" cy="3803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39" b="1" dirty="0">
                <a:solidFill>
                  <a:schemeClr val="tx1"/>
                </a:solidFill>
              </a:rPr>
              <a:t>企業支援</a:t>
            </a:r>
          </a:p>
        </p:txBody>
      </p:sp>
      <p:sp>
        <p:nvSpPr>
          <p:cNvPr id="90" name="正方形/長方形 89"/>
          <p:cNvSpPr/>
          <p:nvPr/>
        </p:nvSpPr>
        <p:spPr>
          <a:xfrm>
            <a:off x="4339001" y="912001"/>
            <a:ext cx="1463391" cy="3803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39" b="1" dirty="0">
                <a:solidFill>
                  <a:schemeClr val="tx1"/>
                </a:solidFill>
              </a:rPr>
              <a:t>サポートデスク</a:t>
            </a:r>
          </a:p>
        </p:txBody>
      </p:sp>
      <p:sp>
        <p:nvSpPr>
          <p:cNvPr id="91" name="正方形/長方形 90"/>
          <p:cNvSpPr/>
          <p:nvPr/>
        </p:nvSpPr>
        <p:spPr>
          <a:xfrm>
            <a:off x="7290584" y="2139745"/>
            <a:ext cx="1909163" cy="3803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39" b="1" dirty="0">
                <a:solidFill>
                  <a:schemeClr val="tx1"/>
                </a:solidFill>
              </a:rPr>
              <a:t>高校生支援</a:t>
            </a:r>
          </a:p>
        </p:txBody>
      </p:sp>
      <p:sp>
        <p:nvSpPr>
          <p:cNvPr id="82" name="右矢印 81"/>
          <p:cNvSpPr/>
          <p:nvPr/>
        </p:nvSpPr>
        <p:spPr>
          <a:xfrm rot="10800000">
            <a:off x="6070569" y="2661142"/>
            <a:ext cx="600942" cy="758190"/>
          </a:xfrm>
          <a:prstGeom prst="rightArrow">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dirty="0">
              <a:latin typeface="+mn-ea"/>
            </a:endParaRPr>
          </a:p>
        </p:txBody>
      </p:sp>
      <p:sp>
        <p:nvSpPr>
          <p:cNvPr id="110" name="タイトル 1"/>
          <p:cNvSpPr txBox="1">
            <a:spLocks/>
          </p:cNvSpPr>
          <p:nvPr/>
        </p:nvSpPr>
        <p:spPr>
          <a:xfrm>
            <a:off x="-7911" y="332704"/>
            <a:ext cx="9913912" cy="432000"/>
          </a:xfrm>
          <a:prstGeom prst="rect">
            <a:avLst/>
          </a:prstGeom>
          <a:solidFill>
            <a:schemeClr val="tx1"/>
          </a:solidFill>
        </p:spPr>
        <p:txBody>
          <a:bodyPr vert="horz" lIns="128016" tIns="64008" rIns="128016" bIns="64008" rtlCol="0" anchor="ctr">
            <a:normAutofit fontScale="70000" lnSpcReduction="2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高校生・高卒生に対するキャリア教育・就職に向けた支援について（大阪府商工労働部</a:t>
            </a:r>
            <a:r>
              <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大阪府教育庁）</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 name="グループ化 20"/>
          <p:cNvGrpSpPr/>
          <p:nvPr/>
        </p:nvGrpSpPr>
        <p:grpSpPr>
          <a:xfrm>
            <a:off x="6907089" y="5118206"/>
            <a:ext cx="2799286" cy="1263122"/>
            <a:chOff x="6922855" y="4654797"/>
            <a:chExt cx="2799286" cy="1105067"/>
          </a:xfrm>
        </p:grpSpPr>
        <p:sp>
          <p:nvSpPr>
            <p:cNvPr id="86" name="角丸四角形 85"/>
            <p:cNvSpPr/>
            <p:nvPr/>
          </p:nvSpPr>
          <p:spPr>
            <a:xfrm>
              <a:off x="6922855" y="4657884"/>
              <a:ext cx="285453" cy="110198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85142" tIns="42571" rIns="85142" bIns="42571" rtlCol="0" anchor="ctr"/>
            <a:lstStyle/>
            <a:p>
              <a:pPr algn="ctr"/>
              <a:r>
                <a:rPr lang="ja-JP" altLang="en-US" sz="1100" dirty="0">
                  <a:solidFill>
                    <a:schemeClr val="tx1"/>
                  </a:solidFill>
                  <a:latin typeface="+mn-ea"/>
                  <a:cs typeface="メイリオ" panose="020B0604030504040204" pitchFamily="50" charset="-128"/>
                </a:rPr>
                <a:t>高卒生</a:t>
              </a:r>
            </a:p>
          </p:txBody>
        </p:sp>
        <p:sp>
          <p:nvSpPr>
            <p:cNvPr id="98" name="角丸四角形 97"/>
            <p:cNvSpPr/>
            <p:nvPr/>
          </p:nvSpPr>
          <p:spPr>
            <a:xfrm>
              <a:off x="7377161" y="4654797"/>
              <a:ext cx="2333676" cy="1101855"/>
            </a:xfrm>
            <a:prstGeom prst="roundRect">
              <a:avLst>
                <a:gd name="adj" fmla="val 5859"/>
              </a:avLst>
            </a:prstGeom>
            <a:solidFill>
              <a:schemeClr val="bg1"/>
            </a:solidFill>
            <a:ln w="12700">
              <a:prstDash val="sysDash"/>
            </a:ln>
          </p:spPr>
          <p:style>
            <a:lnRef idx="2">
              <a:schemeClr val="accent1"/>
            </a:lnRef>
            <a:fillRef idx="1">
              <a:schemeClr val="lt1"/>
            </a:fillRef>
            <a:effectRef idx="0">
              <a:schemeClr val="accent1"/>
            </a:effectRef>
            <a:fontRef idx="minor">
              <a:schemeClr val="dk1"/>
            </a:fontRef>
          </p:style>
          <p:txBody>
            <a:bodyPr lIns="85132" tIns="42566" rIns="85132" bIns="42566" rtlCol="0" anchor="t" anchorCtr="0"/>
            <a:lstStyle/>
            <a:p>
              <a:endParaRPr lang="ja-JP" altLang="en-US" sz="855" dirty="0">
                <a:solidFill>
                  <a:prstClr val="black"/>
                </a:solidFill>
                <a:latin typeface="+mn-ea"/>
                <a:cs typeface="メイリオ" panose="020B0604030504040204" pitchFamily="50" charset="-128"/>
              </a:endParaRPr>
            </a:p>
          </p:txBody>
        </p:sp>
        <p:sp>
          <p:nvSpPr>
            <p:cNvPr id="99" name="角丸四角形 98"/>
            <p:cNvSpPr/>
            <p:nvPr/>
          </p:nvSpPr>
          <p:spPr>
            <a:xfrm>
              <a:off x="7391818" y="4910749"/>
              <a:ext cx="2330323" cy="669025"/>
            </a:xfrm>
            <a:prstGeom prst="roundRect">
              <a:avLst/>
            </a:prstGeom>
            <a:noFill/>
            <a:ln w="12700">
              <a:noFill/>
              <a:prstDash val="sysDash"/>
            </a:ln>
          </p:spPr>
          <p:style>
            <a:lnRef idx="2">
              <a:schemeClr val="accent1"/>
            </a:lnRef>
            <a:fillRef idx="1">
              <a:schemeClr val="lt1"/>
            </a:fillRef>
            <a:effectRef idx="0">
              <a:schemeClr val="accent1"/>
            </a:effectRef>
            <a:fontRef idx="minor">
              <a:schemeClr val="dk1"/>
            </a:fontRef>
          </p:style>
          <p:txBody>
            <a:bodyPr lIns="85132" tIns="42566" rIns="85132" bIns="42566" rtlCol="0" anchor="t" anchorCtr="0"/>
            <a:lstStyle/>
            <a:p>
              <a:r>
                <a:rPr lang="ja-JP" altLang="en-US" sz="1100" dirty="0" smtClean="0">
                  <a:solidFill>
                    <a:prstClr val="black"/>
                  </a:solidFill>
                  <a:latin typeface="+mn-ea"/>
                  <a:cs typeface="メイリオ" panose="020B0604030504040204" pitchFamily="50" charset="-128"/>
                </a:rPr>
                <a:t>・就職を希望しながら</a:t>
              </a:r>
              <a:endParaRPr lang="en-US" altLang="ja-JP" sz="1100" dirty="0" smtClean="0">
                <a:solidFill>
                  <a:prstClr val="black"/>
                </a:solidFill>
                <a:latin typeface="+mn-ea"/>
                <a:cs typeface="メイリオ" panose="020B0604030504040204" pitchFamily="50" charset="-128"/>
              </a:endParaRPr>
            </a:p>
            <a:p>
              <a:r>
                <a:rPr lang="ja-JP" altLang="en-US" sz="1100" dirty="0" smtClean="0">
                  <a:solidFill>
                    <a:prstClr val="black"/>
                  </a:solidFill>
                  <a:latin typeface="+mn-ea"/>
                  <a:cs typeface="メイリオ" panose="020B0604030504040204" pitchFamily="50" charset="-128"/>
                </a:rPr>
                <a:t>　未就職で卒業した方に対する</a:t>
              </a:r>
              <a:endParaRPr lang="en-US" altLang="ja-JP" sz="1100" dirty="0" smtClean="0">
                <a:solidFill>
                  <a:prstClr val="black"/>
                </a:solidFill>
                <a:latin typeface="+mn-ea"/>
                <a:cs typeface="メイリオ" panose="020B0604030504040204" pitchFamily="50" charset="-128"/>
              </a:endParaRPr>
            </a:p>
            <a:p>
              <a:r>
                <a:rPr lang="ja-JP" altLang="en-US" sz="1100" dirty="0">
                  <a:solidFill>
                    <a:prstClr val="black"/>
                  </a:solidFill>
                  <a:latin typeface="+mn-ea"/>
                  <a:cs typeface="メイリオ" panose="020B0604030504040204" pitchFamily="50" charset="-128"/>
                </a:rPr>
                <a:t>　</a:t>
              </a:r>
              <a:r>
                <a:rPr lang="ja-JP" altLang="en-US" sz="1100" dirty="0" smtClean="0">
                  <a:solidFill>
                    <a:prstClr val="black"/>
                  </a:solidFill>
                  <a:latin typeface="+mn-ea"/>
                  <a:cs typeface="メイリオ" panose="020B0604030504040204" pitchFamily="50" charset="-128"/>
                </a:rPr>
                <a:t>体験重視の就職支援プログラム</a:t>
              </a:r>
              <a:endParaRPr lang="en-US" altLang="ja-JP" sz="1100" dirty="0" smtClean="0">
                <a:solidFill>
                  <a:prstClr val="black"/>
                </a:solidFill>
                <a:latin typeface="+mn-ea"/>
                <a:cs typeface="メイリオ" panose="020B0604030504040204" pitchFamily="50" charset="-128"/>
              </a:endParaRPr>
            </a:p>
            <a:p>
              <a:r>
                <a:rPr lang="ja-JP" altLang="en-US" sz="1100" dirty="0">
                  <a:solidFill>
                    <a:prstClr val="black"/>
                  </a:solidFill>
                  <a:latin typeface="+mn-ea"/>
                  <a:cs typeface="メイリオ" panose="020B0604030504040204" pitchFamily="50" charset="-128"/>
                </a:rPr>
                <a:t>　</a:t>
              </a:r>
              <a:r>
                <a:rPr lang="ja-JP" altLang="en-US" sz="1100" dirty="0" smtClean="0">
                  <a:solidFill>
                    <a:prstClr val="black"/>
                  </a:solidFill>
                  <a:latin typeface="+mn-ea"/>
                  <a:cs typeface="メイリオ" panose="020B0604030504040204" pitchFamily="50" charset="-128"/>
                </a:rPr>
                <a:t>の提供</a:t>
              </a:r>
              <a:endParaRPr lang="en-US" altLang="ja-JP" sz="1100" dirty="0" smtClean="0">
                <a:solidFill>
                  <a:prstClr val="black"/>
                </a:solidFill>
                <a:latin typeface="+mn-ea"/>
                <a:cs typeface="メイリオ" panose="020B0604030504040204" pitchFamily="50" charset="-128"/>
              </a:endParaRPr>
            </a:p>
            <a:p>
              <a:r>
                <a:rPr lang="ja-JP" altLang="en-US" sz="1100" dirty="0" smtClean="0">
                  <a:solidFill>
                    <a:prstClr val="black"/>
                  </a:solidFill>
                  <a:latin typeface="+mn-ea"/>
                  <a:cs typeface="メイリオ" panose="020B0604030504040204" pitchFamily="50" charset="-128"/>
                </a:rPr>
                <a:t>・支援高卒生数</a:t>
              </a:r>
              <a:r>
                <a:rPr lang="en-US" altLang="ja-JP" sz="1100" dirty="0" smtClean="0">
                  <a:solidFill>
                    <a:prstClr val="black"/>
                  </a:solidFill>
                  <a:latin typeface="+mn-ea"/>
                  <a:cs typeface="メイリオ" panose="020B0604030504040204" pitchFamily="50" charset="-128"/>
                </a:rPr>
                <a:t>20</a:t>
              </a:r>
              <a:r>
                <a:rPr lang="ja-JP" altLang="en-US" sz="1100" dirty="0" smtClean="0">
                  <a:solidFill>
                    <a:prstClr val="black"/>
                  </a:solidFill>
                  <a:latin typeface="+mn-ea"/>
                  <a:cs typeface="メイリオ" panose="020B0604030504040204" pitchFamily="50" charset="-128"/>
                </a:rPr>
                <a:t>名</a:t>
              </a:r>
              <a:endParaRPr lang="en-US" altLang="ja-JP" sz="1100" dirty="0">
                <a:solidFill>
                  <a:prstClr val="black"/>
                </a:solidFill>
                <a:latin typeface="+mn-ea"/>
                <a:cs typeface="メイリオ" panose="020B0604030504040204" pitchFamily="50" charset="-128"/>
              </a:endParaRPr>
            </a:p>
            <a:p>
              <a:endParaRPr lang="en-US" altLang="ja-JP" sz="855" dirty="0">
                <a:solidFill>
                  <a:prstClr val="black"/>
                </a:solidFill>
                <a:latin typeface="+mn-ea"/>
                <a:cs typeface="メイリオ" panose="020B0604030504040204" pitchFamily="50" charset="-128"/>
              </a:endParaRPr>
            </a:p>
            <a:p>
              <a:endParaRPr lang="en-US" altLang="ja-JP" sz="855" dirty="0">
                <a:solidFill>
                  <a:prstClr val="black"/>
                </a:solidFill>
                <a:latin typeface="+mn-ea"/>
                <a:cs typeface="メイリオ" panose="020B0604030504040204" pitchFamily="50" charset="-128"/>
              </a:endParaRPr>
            </a:p>
          </p:txBody>
        </p:sp>
        <p:sp>
          <p:nvSpPr>
            <p:cNvPr id="111" name="テキスト ボックス 110"/>
            <p:cNvSpPr txBox="1"/>
            <p:nvPr/>
          </p:nvSpPr>
          <p:spPr>
            <a:xfrm>
              <a:off x="7482287" y="4716804"/>
              <a:ext cx="1530139" cy="258933"/>
            </a:xfrm>
            <a:prstGeom prst="rect">
              <a:avLst/>
            </a:prstGeom>
            <a:noFill/>
            <a:ln>
              <a:noFill/>
            </a:ln>
          </p:spPr>
          <p:txBody>
            <a:bodyPr wrap="square" lIns="85142" tIns="42571" rIns="85142" bIns="42571" rtlCol="0">
              <a:spAutoFit/>
            </a:bodyPr>
            <a:lstStyle/>
            <a:p>
              <a:r>
                <a:rPr lang="en-US" altLang="ja-JP" sz="1100" b="1" dirty="0" smtClean="0">
                  <a:latin typeface="+mn-ea"/>
                  <a:cs typeface="メイリオ" panose="020B0604030504040204" pitchFamily="50" charset="-128"/>
                </a:rPr>
                <a:t>【</a:t>
              </a:r>
              <a:r>
                <a:rPr lang="ja-JP" altLang="en-US" sz="1100" b="1" dirty="0" smtClean="0">
                  <a:latin typeface="+mn-ea"/>
                  <a:cs typeface="メイリオ" panose="020B0604030504040204" pitchFamily="50" charset="-128"/>
                </a:rPr>
                <a:t>就職支援</a:t>
              </a:r>
              <a:r>
                <a:rPr lang="en-US" altLang="ja-JP" sz="1100" b="1" dirty="0" smtClean="0">
                  <a:latin typeface="+mn-ea"/>
                  <a:cs typeface="メイリオ" panose="020B0604030504040204" pitchFamily="50" charset="-128"/>
                </a:rPr>
                <a:t>】</a:t>
              </a:r>
              <a:endParaRPr lang="en-US" altLang="ja-JP" sz="1100" b="1" dirty="0">
                <a:latin typeface="+mn-ea"/>
                <a:cs typeface="メイリオ" panose="020B0604030504040204" pitchFamily="50" charset="-128"/>
              </a:endParaRPr>
            </a:p>
          </p:txBody>
        </p:sp>
      </p:grpSp>
      <p:sp>
        <p:nvSpPr>
          <p:cNvPr id="18" name="二方向矢印 17"/>
          <p:cNvSpPr/>
          <p:nvPr/>
        </p:nvSpPr>
        <p:spPr>
          <a:xfrm rot="16200000">
            <a:off x="6447762" y="1410932"/>
            <a:ext cx="728892" cy="956752"/>
          </a:xfrm>
          <a:prstGeom prst="leftUpArrow">
            <a:avLst>
              <a:gd name="adj1" fmla="val 19979"/>
              <a:gd name="adj2" fmla="val 25000"/>
              <a:gd name="adj3" fmla="val 2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3" name="角丸四角形 112"/>
          <p:cNvSpPr/>
          <p:nvPr/>
        </p:nvSpPr>
        <p:spPr>
          <a:xfrm>
            <a:off x="3131306" y="2604751"/>
            <a:ext cx="270243" cy="986623"/>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85142" tIns="42571" rIns="85142" bIns="42571" rtlCol="0" anchor="ctr"/>
          <a:lstStyle/>
          <a:p>
            <a:pPr algn="ctr"/>
            <a:r>
              <a:rPr lang="ja-JP" altLang="en-US" sz="1100" dirty="0">
                <a:solidFill>
                  <a:schemeClr val="tx1"/>
                </a:solidFill>
                <a:latin typeface="+mn-ea"/>
                <a:cs typeface="メイリオ" panose="020B0604030504040204" pitchFamily="50" charset="-128"/>
              </a:rPr>
              <a:t>１･２年生</a:t>
            </a:r>
          </a:p>
        </p:txBody>
      </p:sp>
      <p:sp>
        <p:nvSpPr>
          <p:cNvPr id="126" name="角丸四角形 125"/>
          <p:cNvSpPr/>
          <p:nvPr/>
        </p:nvSpPr>
        <p:spPr>
          <a:xfrm>
            <a:off x="3123189" y="3868681"/>
            <a:ext cx="278359" cy="1038522"/>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85142" tIns="42571" rIns="85142" bIns="42571" rtlCol="0" anchor="ctr"/>
          <a:lstStyle/>
          <a:p>
            <a:pPr algn="ctr"/>
            <a:r>
              <a:rPr lang="ja-JP" altLang="en-US" sz="1100" dirty="0" smtClean="0">
                <a:solidFill>
                  <a:schemeClr val="tx1"/>
                </a:solidFill>
                <a:latin typeface="+mn-ea"/>
                <a:cs typeface="メイリオ" panose="020B0604030504040204" pitchFamily="50" charset="-128"/>
              </a:rPr>
              <a:t>３年生</a:t>
            </a:r>
            <a:endParaRPr lang="ja-JP" altLang="en-US" sz="1100" dirty="0">
              <a:solidFill>
                <a:schemeClr val="tx1"/>
              </a:solidFill>
              <a:latin typeface="+mn-ea"/>
              <a:cs typeface="メイリオ" panose="020B0604030504040204" pitchFamily="50" charset="-128"/>
            </a:endParaRPr>
          </a:p>
        </p:txBody>
      </p:sp>
      <p:sp>
        <p:nvSpPr>
          <p:cNvPr id="127" name="角丸四角形 126"/>
          <p:cNvSpPr/>
          <p:nvPr/>
        </p:nvSpPr>
        <p:spPr>
          <a:xfrm>
            <a:off x="3131657" y="5095178"/>
            <a:ext cx="287325" cy="1100313"/>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lIns="85142" tIns="42571" rIns="85142" bIns="42571" rtlCol="0" anchor="ctr"/>
          <a:lstStyle/>
          <a:p>
            <a:pPr algn="ctr"/>
            <a:r>
              <a:rPr lang="ja-JP" altLang="en-US" sz="1100" dirty="0" smtClean="0">
                <a:solidFill>
                  <a:schemeClr val="tx1"/>
                </a:solidFill>
                <a:latin typeface="+mn-ea"/>
                <a:cs typeface="メイリオ" panose="020B0604030504040204" pitchFamily="50" charset="-128"/>
              </a:rPr>
              <a:t>高卒</a:t>
            </a:r>
            <a:r>
              <a:rPr lang="ja-JP" altLang="en-US" sz="1100" dirty="0">
                <a:solidFill>
                  <a:schemeClr val="tx1"/>
                </a:solidFill>
                <a:latin typeface="+mn-ea"/>
                <a:cs typeface="メイリオ" panose="020B0604030504040204" pitchFamily="50" charset="-128"/>
              </a:rPr>
              <a:t>生</a:t>
            </a:r>
          </a:p>
        </p:txBody>
      </p:sp>
      <p:sp>
        <p:nvSpPr>
          <p:cNvPr id="132" name="テキスト ボックス 131"/>
          <p:cNvSpPr txBox="1"/>
          <p:nvPr/>
        </p:nvSpPr>
        <p:spPr>
          <a:xfrm>
            <a:off x="9191518" y="2634756"/>
            <a:ext cx="702431" cy="255251"/>
          </a:xfrm>
          <a:prstGeom prst="rect">
            <a:avLst/>
          </a:prstGeom>
          <a:noFill/>
          <a:ln>
            <a:noFill/>
            <a:prstDash val="sysDash"/>
          </a:ln>
        </p:spPr>
        <p:txBody>
          <a:bodyPr wrap="square" lIns="85142" tIns="42571" rIns="85142" bIns="42571" rtlCol="0">
            <a:spAutoFit/>
          </a:bodyPr>
          <a:lstStyle/>
          <a:p>
            <a:r>
              <a:rPr lang="ja-JP" altLang="en-US" sz="1100" dirty="0">
                <a:latin typeface="+mn-ea"/>
                <a:cs typeface="メイリオ" panose="020B0604030504040204" pitchFamily="50" charset="-128"/>
              </a:rPr>
              <a:t>＠学校</a:t>
            </a:r>
          </a:p>
        </p:txBody>
      </p:sp>
      <p:sp>
        <p:nvSpPr>
          <p:cNvPr id="133" name="角丸四角形 132"/>
          <p:cNvSpPr/>
          <p:nvPr/>
        </p:nvSpPr>
        <p:spPr>
          <a:xfrm>
            <a:off x="301990" y="5128100"/>
            <a:ext cx="2759823" cy="1067392"/>
          </a:xfrm>
          <a:prstGeom prst="roundRect">
            <a:avLst>
              <a:gd name="adj" fmla="val 10217"/>
            </a:avLst>
          </a:prstGeom>
          <a:noFill/>
          <a:ln w="12700">
            <a:prstDash val="sysDash"/>
          </a:ln>
        </p:spPr>
        <p:style>
          <a:lnRef idx="2">
            <a:schemeClr val="accent1"/>
          </a:lnRef>
          <a:fillRef idx="1">
            <a:schemeClr val="lt1"/>
          </a:fillRef>
          <a:effectRef idx="0">
            <a:schemeClr val="accent1"/>
          </a:effectRef>
          <a:fontRef idx="minor">
            <a:schemeClr val="dk1"/>
          </a:fontRef>
        </p:style>
        <p:txBody>
          <a:bodyPr lIns="85132" tIns="42566" rIns="85132" bIns="42566" rtlCol="0" anchor="t" anchorCtr="0"/>
          <a:lstStyle/>
          <a:p>
            <a:r>
              <a:rPr lang="ja-JP" altLang="en-US" sz="1100" dirty="0" smtClean="0">
                <a:solidFill>
                  <a:prstClr val="black"/>
                </a:solidFill>
                <a:latin typeface="+mn-ea"/>
                <a:cs typeface="メイリオ" panose="020B0604030504040204" pitchFamily="50" charset="-128"/>
              </a:rPr>
              <a:t>・高卒生との交流会等参加企業の募集</a:t>
            </a:r>
            <a:endParaRPr lang="en-US" altLang="ja-JP" sz="1100" dirty="0" smtClean="0">
              <a:solidFill>
                <a:prstClr val="black"/>
              </a:solidFill>
              <a:latin typeface="+mn-ea"/>
              <a:cs typeface="メイリオ" panose="020B0604030504040204" pitchFamily="50" charset="-128"/>
            </a:endParaRPr>
          </a:p>
          <a:p>
            <a:endParaRPr lang="en-US" altLang="ja-JP" sz="1100" dirty="0">
              <a:solidFill>
                <a:prstClr val="black"/>
              </a:solidFill>
              <a:latin typeface="+mn-ea"/>
              <a:cs typeface="メイリオ" panose="020B0604030504040204" pitchFamily="50" charset="-128"/>
            </a:endParaRPr>
          </a:p>
          <a:p>
            <a:r>
              <a:rPr lang="ja-JP" altLang="en-US" sz="1100" dirty="0" smtClean="0">
                <a:solidFill>
                  <a:prstClr val="black"/>
                </a:solidFill>
                <a:latin typeface="+mn-ea"/>
                <a:cs typeface="メイリオ" panose="020B0604030504040204" pitchFamily="50" charset="-128"/>
              </a:rPr>
              <a:t>・職場見学等受入れ企業の募集</a:t>
            </a:r>
            <a:endParaRPr lang="en-US" altLang="ja-JP" sz="1100" dirty="0" smtClean="0">
              <a:solidFill>
                <a:prstClr val="black"/>
              </a:solidFill>
              <a:latin typeface="+mn-ea"/>
              <a:cs typeface="メイリオ" panose="020B0604030504040204" pitchFamily="50" charset="-128"/>
            </a:endParaRPr>
          </a:p>
          <a:p>
            <a:endParaRPr lang="en-US" altLang="ja-JP" sz="1100" dirty="0">
              <a:solidFill>
                <a:prstClr val="black"/>
              </a:solidFill>
              <a:latin typeface="+mn-ea"/>
              <a:cs typeface="メイリオ" panose="020B0604030504040204" pitchFamily="50" charset="-128"/>
            </a:endParaRPr>
          </a:p>
          <a:p>
            <a:r>
              <a:rPr lang="ja-JP" altLang="en-US" sz="1100" dirty="0" smtClean="0">
                <a:solidFill>
                  <a:prstClr val="black"/>
                </a:solidFill>
                <a:latin typeface="+mn-ea"/>
                <a:cs typeface="メイリオ" panose="020B0604030504040204" pitchFamily="50" charset="-128"/>
              </a:rPr>
              <a:t>・高卒生定着に関するセミナー</a:t>
            </a:r>
            <a:endParaRPr lang="ja-JP" altLang="en-US" sz="1100" dirty="0">
              <a:solidFill>
                <a:prstClr val="black"/>
              </a:solidFill>
              <a:latin typeface="+mn-ea"/>
              <a:cs typeface="メイリオ" panose="020B0604030504040204" pitchFamily="50" charset="-128"/>
            </a:endParaRPr>
          </a:p>
        </p:txBody>
      </p:sp>
      <p:sp>
        <p:nvSpPr>
          <p:cNvPr id="137" name="二方向矢印 136"/>
          <p:cNvSpPr/>
          <p:nvPr/>
        </p:nvSpPr>
        <p:spPr>
          <a:xfrm rot="10800000">
            <a:off x="2925578" y="1561025"/>
            <a:ext cx="1183335" cy="710697"/>
          </a:xfrm>
          <a:prstGeom prst="leftUpArrow">
            <a:avLst>
              <a:gd name="adj1" fmla="val 19979"/>
              <a:gd name="adj2" fmla="val 25000"/>
              <a:gd name="adj3" fmla="val 2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8" name="右矢印 137"/>
          <p:cNvSpPr/>
          <p:nvPr/>
        </p:nvSpPr>
        <p:spPr>
          <a:xfrm>
            <a:off x="3638315" y="2666913"/>
            <a:ext cx="600942" cy="758190"/>
          </a:xfrm>
          <a:prstGeom prst="rightArrow">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dirty="0">
              <a:latin typeface="+mn-ea"/>
            </a:endParaRPr>
          </a:p>
        </p:txBody>
      </p:sp>
      <p:sp>
        <p:nvSpPr>
          <p:cNvPr id="9" name="テキスト ボックス 8"/>
          <p:cNvSpPr txBox="1"/>
          <p:nvPr/>
        </p:nvSpPr>
        <p:spPr>
          <a:xfrm>
            <a:off x="6211771" y="2921293"/>
            <a:ext cx="523374" cy="255251"/>
          </a:xfrm>
          <a:prstGeom prst="rect">
            <a:avLst/>
          </a:prstGeom>
          <a:noFill/>
        </p:spPr>
        <p:txBody>
          <a:bodyPr wrap="square" lIns="85142" tIns="42571" rIns="85142" bIns="42571" rtlCol="0">
            <a:spAutoFit/>
          </a:bodyPr>
          <a:lstStyle/>
          <a:p>
            <a:r>
              <a:rPr lang="ja-JP" altLang="en-US" sz="1100" dirty="0" smtClean="0">
                <a:latin typeface="+mn-ea"/>
                <a:cs typeface="メイリオ" panose="020B0604030504040204" pitchFamily="50" charset="-128"/>
              </a:rPr>
              <a:t>参加</a:t>
            </a:r>
            <a:endParaRPr lang="ja-JP" altLang="en-US" sz="1100" dirty="0">
              <a:latin typeface="+mn-ea"/>
              <a:cs typeface="メイリオ" panose="020B0604030504040204" pitchFamily="50" charset="-128"/>
            </a:endParaRPr>
          </a:p>
        </p:txBody>
      </p:sp>
      <p:sp>
        <p:nvSpPr>
          <p:cNvPr id="141" name="テキスト ボックス 140"/>
          <p:cNvSpPr txBox="1"/>
          <p:nvPr/>
        </p:nvSpPr>
        <p:spPr>
          <a:xfrm>
            <a:off x="3699863" y="2931600"/>
            <a:ext cx="523374" cy="255251"/>
          </a:xfrm>
          <a:prstGeom prst="rect">
            <a:avLst/>
          </a:prstGeom>
          <a:noFill/>
        </p:spPr>
        <p:txBody>
          <a:bodyPr wrap="square" lIns="85142" tIns="42571" rIns="85142" bIns="42571" rtlCol="0">
            <a:spAutoFit/>
          </a:bodyPr>
          <a:lstStyle/>
          <a:p>
            <a:r>
              <a:rPr lang="ja-JP" altLang="en-US" sz="1100" dirty="0" smtClean="0">
                <a:latin typeface="+mn-ea"/>
                <a:cs typeface="メイリオ" panose="020B0604030504040204" pitchFamily="50" charset="-128"/>
              </a:rPr>
              <a:t>参加</a:t>
            </a:r>
            <a:endParaRPr lang="ja-JP" altLang="en-US" sz="1100" dirty="0">
              <a:latin typeface="+mn-ea"/>
              <a:cs typeface="メイリオ" panose="020B0604030504040204" pitchFamily="50" charset="-128"/>
            </a:endParaRPr>
          </a:p>
        </p:txBody>
      </p:sp>
      <p:sp>
        <p:nvSpPr>
          <p:cNvPr id="142" name="角丸四角形 141"/>
          <p:cNvSpPr/>
          <p:nvPr/>
        </p:nvSpPr>
        <p:spPr>
          <a:xfrm>
            <a:off x="4275095" y="4991363"/>
            <a:ext cx="1723502" cy="959296"/>
          </a:xfrm>
          <a:prstGeom prst="roundRect">
            <a:avLst/>
          </a:prstGeom>
          <a:noFill/>
          <a:ln w="12700">
            <a:prstDash val="sysDash"/>
          </a:ln>
        </p:spPr>
        <p:style>
          <a:lnRef idx="2">
            <a:schemeClr val="accent1"/>
          </a:lnRef>
          <a:fillRef idx="1">
            <a:schemeClr val="lt1"/>
          </a:fillRef>
          <a:effectRef idx="0">
            <a:schemeClr val="accent1"/>
          </a:effectRef>
          <a:fontRef idx="minor">
            <a:schemeClr val="dk1"/>
          </a:fontRef>
        </p:style>
        <p:txBody>
          <a:bodyPr lIns="85132" tIns="42566" rIns="85132" bIns="42566" rtlCol="0" anchor="t" anchorCtr="0"/>
          <a:lstStyle/>
          <a:p>
            <a:endParaRPr lang="en-US" altLang="ja-JP" sz="1100" dirty="0" smtClean="0">
              <a:solidFill>
                <a:prstClr val="black"/>
              </a:solidFill>
              <a:latin typeface="+mn-ea"/>
              <a:cs typeface="メイリオ" panose="020B0604030504040204" pitchFamily="50" charset="-128"/>
            </a:endParaRPr>
          </a:p>
          <a:p>
            <a:r>
              <a:rPr lang="ja-JP" altLang="en-US" sz="1100" dirty="0" smtClean="0">
                <a:solidFill>
                  <a:prstClr val="black"/>
                </a:solidFill>
                <a:latin typeface="+mn-ea"/>
                <a:cs typeface="メイリオ" panose="020B0604030504040204" pitchFamily="50" charset="-128"/>
              </a:rPr>
              <a:t>・</a:t>
            </a:r>
            <a:r>
              <a:rPr lang="en-US" altLang="ja-JP" sz="1100" dirty="0" smtClean="0">
                <a:solidFill>
                  <a:prstClr val="black"/>
                </a:solidFill>
                <a:latin typeface="+mn-ea"/>
                <a:cs typeface="メイリオ" panose="020B0604030504040204" pitchFamily="50" charset="-128"/>
              </a:rPr>
              <a:t>OSAKA</a:t>
            </a:r>
            <a:r>
              <a:rPr lang="ja-JP" altLang="en-US" sz="1100" dirty="0" smtClean="0">
                <a:solidFill>
                  <a:prstClr val="black"/>
                </a:solidFill>
                <a:latin typeface="+mn-ea"/>
                <a:cs typeface="メイリオ" panose="020B0604030504040204" pitchFamily="50" charset="-128"/>
              </a:rPr>
              <a:t>しごとフィールドにおける就職支援プログラムの実施</a:t>
            </a:r>
            <a:endParaRPr lang="ja-JP" altLang="en-US" sz="1100" dirty="0">
              <a:solidFill>
                <a:prstClr val="black"/>
              </a:solidFill>
              <a:latin typeface="+mn-ea"/>
              <a:cs typeface="メイリオ" panose="020B0604030504040204" pitchFamily="50" charset="-128"/>
            </a:endParaRPr>
          </a:p>
        </p:txBody>
      </p:sp>
      <p:sp>
        <p:nvSpPr>
          <p:cNvPr id="143" name="右矢印 142"/>
          <p:cNvSpPr/>
          <p:nvPr/>
        </p:nvSpPr>
        <p:spPr>
          <a:xfrm rot="10800000">
            <a:off x="6077679" y="5134090"/>
            <a:ext cx="600942" cy="758190"/>
          </a:xfrm>
          <a:prstGeom prst="rightArrow">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dirty="0">
              <a:latin typeface="+mn-ea"/>
            </a:endParaRPr>
          </a:p>
        </p:txBody>
      </p:sp>
      <p:sp>
        <p:nvSpPr>
          <p:cNvPr id="144" name="テキスト ボックス 143"/>
          <p:cNvSpPr txBox="1"/>
          <p:nvPr/>
        </p:nvSpPr>
        <p:spPr>
          <a:xfrm>
            <a:off x="6123274" y="5324792"/>
            <a:ext cx="730270" cy="424528"/>
          </a:xfrm>
          <a:prstGeom prst="rect">
            <a:avLst/>
          </a:prstGeom>
          <a:noFill/>
        </p:spPr>
        <p:txBody>
          <a:bodyPr wrap="square" lIns="85142" tIns="42571" rIns="85142" bIns="42571" rtlCol="0">
            <a:spAutoFit/>
          </a:bodyPr>
          <a:lstStyle/>
          <a:p>
            <a:r>
              <a:rPr lang="ja-JP" altLang="en-US" sz="1100" dirty="0" smtClean="0">
                <a:latin typeface="+mn-ea"/>
                <a:cs typeface="メイリオ" panose="020B0604030504040204" pitchFamily="50" charset="-128"/>
              </a:rPr>
              <a:t>高卒生</a:t>
            </a:r>
            <a:endParaRPr lang="en-US" altLang="ja-JP" sz="1100" dirty="0" smtClean="0">
              <a:latin typeface="+mn-ea"/>
              <a:cs typeface="メイリオ" panose="020B0604030504040204" pitchFamily="50" charset="-128"/>
            </a:endParaRPr>
          </a:p>
          <a:p>
            <a:r>
              <a:rPr lang="ja-JP" altLang="en-US" sz="1100" dirty="0" smtClean="0">
                <a:latin typeface="+mn-ea"/>
                <a:cs typeface="メイリオ" panose="020B0604030504040204" pitchFamily="50" charset="-128"/>
              </a:rPr>
              <a:t>の誘導</a:t>
            </a:r>
            <a:endParaRPr lang="ja-JP" altLang="en-US" sz="1100" dirty="0">
              <a:latin typeface="+mn-ea"/>
              <a:cs typeface="メイリオ" panose="020B0604030504040204" pitchFamily="50" charset="-128"/>
            </a:endParaRPr>
          </a:p>
        </p:txBody>
      </p:sp>
      <p:sp>
        <p:nvSpPr>
          <p:cNvPr id="145" name="右矢印 144"/>
          <p:cNvSpPr/>
          <p:nvPr/>
        </p:nvSpPr>
        <p:spPr>
          <a:xfrm>
            <a:off x="3631842" y="5148443"/>
            <a:ext cx="600942" cy="758190"/>
          </a:xfrm>
          <a:prstGeom prst="rightArrow">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dirty="0">
              <a:latin typeface="+mn-ea"/>
            </a:endParaRPr>
          </a:p>
        </p:txBody>
      </p:sp>
      <p:sp>
        <p:nvSpPr>
          <p:cNvPr id="147" name="角丸四角形 146"/>
          <p:cNvSpPr/>
          <p:nvPr/>
        </p:nvSpPr>
        <p:spPr>
          <a:xfrm>
            <a:off x="4334345" y="3814864"/>
            <a:ext cx="1723502" cy="874544"/>
          </a:xfrm>
          <a:prstGeom prst="roundRect">
            <a:avLst/>
          </a:prstGeom>
          <a:noFill/>
          <a:ln w="12700">
            <a:prstDash val="sysDash"/>
          </a:ln>
        </p:spPr>
        <p:style>
          <a:lnRef idx="2">
            <a:schemeClr val="accent1"/>
          </a:lnRef>
          <a:fillRef idx="1">
            <a:schemeClr val="lt1"/>
          </a:fillRef>
          <a:effectRef idx="0">
            <a:schemeClr val="accent1"/>
          </a:effectRef>
          <a:fontRef idx="minor">
            <a:schemeClr val="dk1"/>
          </a:fontRef>
        </p:style>
        <p:txBody>
          <a:bodyPr lIns="85132" tIns="42566" rIns="85132" bIns="42566" rtlCol="0" anchor="t" anchorCtr="0"/>
          <a:lstStyle/>
          <a:p>
            <a:r>
              <a:rPr lang="ja-JP" altLang="en-US" sz="1100" dirty="0" smtClean="0">
                <a:solidFill>
                  <a:prstClr val="black"/>
                </a:solidFill>
                <a:latin typeface="+mn-ea"/>
                <a:cs typeface="メイリオ" panose="020B0604030504040204" pitchFamily="50" charset="-128"/>
              </a:rPr>
              <a:t>・企業の採用状況</a:t>
            </a:r>
            <a:endParaRPr lang="en-US" altLang="ja-JP" sz="1100" dirty="0" smtClean="0">
              <a:solidFill>
                <a:prstClr val="black"/>
              </a:solidFill>
              <a:latin typeface="+mn-ea"/>
              <a:cs typeface="メイリオ" panose="020B0604030504040204" pitchFamily="50" charset="-128"/>
            </a:endParaRPr>
          </a:p>
          <a:p>
            <a:r>
              <a:rPr lang="ja-JP" altLang="en-US" sz="1100" dirty="0" smtClean="0">
                <a:solidFill>
                  <a:prstClr val="black"/>
                </a:solidFill>
                <a:latin typeface="+mn-ea"/>
                <a:cs typeface="メイリオ" panose="020B0604030504040204" pitchFamily="50" charset="-128"/>
              </a:rPr>
              <a:t>に関するセミナーの実施</a:t>
            </a:r>
            <a:endParaRPr lang="en-US" altLang="ja-JP" sz="1100" dirty="0">
              <a:solidFill>
                <a:prstClr val="black"/>
              </a:solidFill>
              <a:latin typeface="+mn-ea"/>
              <a:cs typeface="メイリオ" panose="020B0604030504040204" pitchFamily="50" charset="-128"/>
            </a:endParaRPr>
          </a:p>
          <a:p>
            <a:r>
              <a:rPr lang="ja-JP" altLang="en-US" sz="1100" dirty="0" smtClean="0">
                <a:solidFill>
                  <a:prstClr val="black"/>
                </a:solidFill>
                <a:latin typeface="+mn-ea"/>
                <a:cs typeface="メイリオ" panose="020B0604030504040204" pitchFamily="50" charset="-128"/>
              </a:rPr>
              <a:t>・面接等に関する教員向けセミナーの実施</a:t>
            </a:r>
            <a:endParaRPr lang="ja-JP" altLang="en-US" sz="1100" dirty="0">
              <a:solidFill>
                <a:prstClr val="black"/>
              </a:solidFill>
              <a:latin typeface="+mn-ea"/>
              <a:cs typeface="メイリオ" panose="020B0604030504040204" pitchFamily="50" charset="-128"/>
            </a:endParaRPr>
          </a:p>
        </p:txBody>
      </p:sp>
      <p:sp>
        <p:nvSpPr>
          <p:cNvPr id="148" name="右矢印 147"/>
          <p:cNvSpPr/>
          <p:nvPr/>
        </p:nvSpPr>
        <p:spPr>
          <a:xfrm>
            <a:off x="3684216" y="3913386"/>
            <a:ext cx="600942" cy="758190"/>
          </a:xfrm>
          <a:prstGeom prst="rightArrow">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dirty="0">
              <a:latin typeface="+mn-ea"/>
            </a:endParaRPr>
          </a:p>
        </p:txBody>
      </p:sp>
      <p:sp>
        <p:nvSpPr>
          <p:cNvPr id="149" name="テキスト ボックス 148"/>
          <p:cNvSpPr txBox="1"/>
          <p:nvPr/>
        </p:nvSpPr>
        <p:spPr>
          <a:xfrm>
            <a:off x="3677099" y="4063179"/>
            <a:ext cx="523374" cy="424528"/>
          </a:xfrm>
          <a:prstGeom prst="rect">
            <a:avLst/>
          </a:prstGeom>
          <a:noFill/>
        </p:spPr>
        <p:txBody>
          <a:bodyPr wrap="square" lIns="85142" tIns="42571" rIns="85142" bIns="42571" rtlCol="0">
            <a:spAutoFit/>
          </a:bodyPr>
          <a:lstStyle/>
          <a:p>
            <a:r>
              <a:rPr lang="ja-JP" altLang="en-US" sz="1100" dirty="0" smtClean="0">
                <a:latin typeface="+mn-ea"/>
                <a:cs typeface="メイリオ" panose="020B0604030504040204" pitchFamily="50" charset="-128"/>
              </a:rPr>
              <a:t>情報提供</a:t>
            </a:r>
            <a:endParaRPr lang="ja-JP" altLang="en-US" sz="1100" dirty="0">
              <a:latin typeface="+mn-ea"/>
              <a:cs typeface="メイリオ" panose="020B0604030504040204" pitchFamily="50" charset="-128"/>
            </a:endParaRPr>
          </a:p>
        </p:txBody>
      </p:sp>
      <p:sp>
        <p:nvSpPr>
          <p:cNvPr id="150" name="右矢印 149"/>
          <p:cNvSpPr/>
          <p:nvPr/>
        </p:nvSpPr>
        <p:spPr>
          <a:xfrm rot="10800000">
            <a:off x="6101155" y="3941421"/>
            <a:ext cx="600942" cy="747987"/>
          </a:xfrm>
          <a:prstGeom prst="rightArrow">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dirty="0">
              <a:latin typeface="+mn-ea"/>
            </a:endParaRPr>
          </a:p>
        </p:txBody>
      </p:sp>
      <p:sp>
        <p:nvSpPr>
          <p:cNvPr id="151" name="テキスト ボックス 150"/>
          <p:cNvSpPr txBox="1"/>
          <p:nvPr/>
        </p:nvSpPr>
        <p:spPr>
          <a:xfrm>
            <a:off x="6242357" y="4191370"/>
            <a:ext cx="523374" cy="255251"/>
          </a:xfrm>
          <a:prstGeom prst="rect">
            <a:avLst/>
          </a:prstGeom>
          <a:noFill/>
        </p:spPr>
        <p:txBody>
          <a:bodyPr wrap="square" lIns="85142" tIns="42571" rIns="85142" bIns="42571" rtlCol="0">
            <a:spAutoFit/>
          </a:bodyPr>
          <a:lstStyle/>
          <a:p>
            <a:r>
              <a:rPr lang="ja-JP" altLang="en-US" sz="1100" dirty="0" smtClean="0">
                <a:latin typeface="+mn-ea"/>
                <a:cs typeface="メイリオ" panose="020B0604030504040204" pitchFamily="50" charset="-128"/>
              </a:rPr>
              <a:t>参加</a:t>
            </a:r>
            <a:endParaRPr lang="ja-JP" altLang="en-US" sz="1100" dirty="0">
              <a:latin typeface="+mn-ea"/>
              <a:cs typeface="メイリオ" panose="020B0604030504040204" pitchFamily="50" charset="-128"/>
            </a:endParaRPr>
          </a:p>
        </p:txBody>
      </p:sp>
      <p:sp>
        <p:nvSpPr>
          <p:cNvPr id="152" name="テキスト ボックス 151"/>
          <p:cNvSpPr txBox="1"/>
          <p:nvPr/>
        </p:nvSpPr>
        <p:spPr>
          <a:xfrm>
            <a:off x="3650716" y="5414427"/>
            <a:ext cx="523374" cy="255251"/>
          </a:xfrm>
          <a:prstGeom prst="rect">
            <a:avLst/>
          </a:prstGeom>
          <a:noFill/>
        </p:spPr>
        <p:txBody>
          <a:bodyPr wrap="square" lIns="85142" tIns="42571" rIns="85142" bIns="42571" rtlCol="0">
            <a:spAutoFit/>
          </a:bodyPr>
          <a:lstStyle/>
          <a:p>
            <a:r>
              <a:rPr lang="ja-JP" altLang="en-US" sz="1100" dirty="0">
                <a:latin typeface="+mn-ea"/>
                <a:cs typeface="メイリオ" panose="020B0604030504040204" pitchFamily="50" charset="-128"/>
              </a:rPr>
              <a:t>求人</a:t>
            </a:r>
          </a:p>
        </p:txBody>
      </p:sp>
      <p:sp>
        <p:nvSpPr>
          <p:cNvPr id="153" name="テキスト ボックス 152"/>
          <p:cNvSpPr txBox="1"/>
          <p:nvPr/>
        </p:nvSpPr>
        <p:spPr>
          <a:xfrm>
            <a:off x="2554223" y="1406295"/>
            <a:ext cx="1772582" cy="276999"/>
          </a:xfrm>
          <a:prstGeom prst="rect">
            <a:avLst/>
          </a:prstGeom>
          <a:noFill/>
        </p:spPr>
        <p:txBody>
          <a:bodyPr wrap="square" rtlCol="0">
            <a:spAutoFit/>
          </a:bodyPr>
          <a:lstStyle/>
          <a:p>
            <a:r>
              <a:rPr kumimoji="1" lang="ja-JP" altLang="en-US" sz="1200" dirty="0" smtClean="0"/>
              <a:t>相談・情報収集</a:t>
            </a:r>
            <a:endParaRPr kumimoji="1" lang="ja-JP" altLang="en-US" sz="1200" dirty="0"/>
          </a:p>
        </p:txBody>
      </p:sp>
      <p:sp>
        <p:nvSpPr>
          <p:cNvPr id="24" name="二等辺三角形 23"/>
          <p:cNvSpPr/>
          <p:nvPr/>
        </p:nvSpPr>
        <p:spPr>
          <a:xfrm rot="10800000">
            <a:off x="4325141" y="2127420"/>
            <a:ext cx="1917216" cy="338408"/>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4" name="テキスト ボックス 153"/>
          <p:cNvSpPr txBox="1"/>
          <p:nvPr/>
        </p:nvSpPr>
        <p:spPr>
          <a:xfrm>
            <a:off x="4543711" y="2114207"/>
            <a:ext cx="1772582" cy="461665"/>
          </a:xfrm>
          <a:prstGeom prst="rect">
            <a:avLst/>
          </a:prstGeom>
          <a:noFill/>
        </p:spPr>
        <p:txBody>
          <a:bodyPr wrap="square" rtlCol="0">
            <a:spAutoFit/>
          </a:bodyPr>
          <a:lstStyle/>
          <a:p>
            <a:r>
              <a:rPr kumimoji="1" lang="ja-JP" altLang="en-US" sz="1200" dirty="0" smtClean="0"/>
              <a:t>双方のニーズを把握して支援メニューを提供</a:t>
            </a:r>
            <a:endParaRPr kumimoji="1" lang="ja-JP" altLang="en-US" sz="1200" dirty="0"/>
          </a:p>
        </p:txBody>
      </p:sp>
      <p:sp>
        <p:nvSpPr>
          <p:cNvPr id="58" name="テキスト ボックス 57"/>
          <p:cNvSpPr txBox="1"/>
          <p:nvPr/>
        </p:nvSpPr>
        <p:spPr>
          <a:xfrm>
            <a:off x="9288815" y="6502151"/>
            <a:ext cx="577789"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118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122" y="404664"/>
            <a:ext cx="9907929" cy="360040"/>
          </a:xfrm>
          <a:prstGeom prst="rect">
            <a:avLst/>
          </a:prstGeom>
          <a:solidFill>
            <a:schemeClr val="tx1"/>
          </a:solidFill>
        </p:spPr>
        <p:txBody>
          <a:bodyPr vert="horz" lIns="95782" tIns="47891" rIns="95782" bIns="47891" rtlCol="0" anchor="ctr">
            <a:normAutofit lnSpcReduction="100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大阪府教育庁</a:t>
            </a:r>
            <a:endPar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16809" y="404664"/>
            <a:ext cx="9660727" cy="60035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20924" y="1169457"/>
            <a:ext cx="5089422" cy="376861"/>
          </a:xfrm>
          <a:prstGeom prst="rect">
            <a:avLst/>
          </a:prstGeom>
          <a:noFill/>
          <a:ln>
            <a:solidFill>
              <a:schemeClr val="tx1"/>
            </a:solidFill>
          </a:ln>
        </p:spPr>
        <p:txBody>
          <a:bodyPr wrap="square" lIns="68415" tIns="34208" rIns="68415" bIns="34208" rtlCol="0">
            <a:spAutoFit/>
          </a:bodyPr>
          <a:lstStyle/>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取組事項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未来のものづくり人材育成</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事業</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2670016" y="2607114"/>
            <a:ext cx="6933836" cy="280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18" name="テキスト ボックス 17"/>
          <p:cNvSpPr txBox="1"/>
          <p:nvPr/>
        </p:nvSpPr>
        <p:spPr>
          <a:xfrm>
            <a:off x="2622658" y="3627500"/>
            <a:ext cx="338221" cy="787005"/>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 name="テキスト ボックス 2"/>
          <p:cNvSpPr txBox="1"/>
          <p:nvPr/>
        </p:nvSpPr>
        <p:spPr>
          <a:xfrm>
            <a:off x="2785123" y="1622370"/>
            <a:ext cx="6701691" cy="941118"/>
          </a:xfrm>
          <a:prstGeom prst="rect">
            <a:avLst/>
          </a:prstGeom>
          <a:noFill/>
        </p:spPr>
        <p:txBody>
          <a:bodyPr wrap="square" lIns="68415" tIns="34208" rIns="68415" bIns="34208" rtlCol="0">
            <a:spAutoFit/>
          </a:bodyPr>
          <a:lstStyle/>
          <a:p>
            <a:pPr marL="1428115" indent="-1428115">
              <a:lnSpc>
                <a:spcPts val="1700"/>
              </a:lnSpc>
              <a:spcAft>
                <a:spcPts val="0"/>
              </a:spcAf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狙い</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将来の大阪の産業基盤を支え、継承発展させる人材</a:t>
            </a: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を育成する為に、</a:t>
            </a:r>
            <a:endParaRPr lang="en-US" altLang="ja-JP" sz="16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428115" indent="-1428115">
              <a:lnSpc>
                <a:spcPts val="1700"/>
              </a:lnSpc>
              <a:spcAft>
                <a:spcPts val="0"/>
              </a:spcAft>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　　　工科</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高校が地域のものづくり人材</a:t>
            </a: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育成の拠点</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と</a:t>
            </a: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なり、中学生</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に</a:t>
            </a: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向けた</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marL="1428115" indent="-1428115">
              <a:lnSpc>
                <a:spcPts val="1700"/>
              </a:lnSpc>
              <a:spcAft>
                <a:spcPts val="0"/>
              </a:spcAft>
            </a:pP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　　　　イベント</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等を開催し、工科高校への理解を</a:t>
            </a: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深めるととも</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に</a:t>
            </a: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、中学生・高</a:t>
            </a:r>
            <a:endParaRPr lang="en-US" altLang="ja-JP" sz="1600" b="1"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1428115" indent="-1428115">
              <a:lnSpc>
                <a:spcPts val="1700"/>
              </a:lnSpc>
              <a:spcAft>
                <a:spcPts val="0"/>
              </a:spcAft>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　　　校生のものづくりへ</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の興味を高める</a:t>
            </a: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DE83B611-A4D6-4ECF-AF33-396CDC59CF42}"/>
              </a:ext>
            </a:extLst>
          </p:cNvPr>
          <p:cNvSpPr/>
          <p:nvPr/>
        </p:nvSpPr>
        <p:spPr>
          <a:xfrm>
            <a:off x="2674075" y="5468136"/>
            <a:ext cx="6931371" cy="82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a:extLst>
              <a:ext uri="{FF2B5EF4-FFF2-40B4-BE49-F238E27FC236}">
                <a16:creationId xmlns:a16="http://schemas.microsoft.com/office/drawing/2014/main" id="{58EEA069-6B17-42C2-9F9E-B6086F512E83}"/>
              </a:ext>
            </a:extLst>
          </p:cNvPr>
          <p:cNvSpPr/>
          <p:nvPr/>
        </p:nvSpPr>
        <p:spPr>
          <a:xfrm>
            <a:off x="2953770" y="5469206"/>
            <a:ext cx="6657192" cy="83082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0" bIns="34208" numCol="1" spcCol="0" rtlCol="0" fromWordArt="0" anchor="ctr" anchorCtr="0" forceAA="0" compatLnSpc="1">
            <a:prstTxWarp prst="textNoShape">
              <a:avLst/>
            </a:prstTxWarp>
            <a:noAutofit/>
          </a:bodyPr>
          <a:lstStyle/>
          <a:p>
            <a:r>
              <a:rPr lang="ja-JP" altLang="en-US" sz="16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企業等と連携して、工科高校卒業後の進路実現（就職・進学）につなげるためのキャリア教育・職業教育を充実させる。</a:t>
            </a:r>
            <a:endParaRPr lang="en-US" altLang="ja-JP" sz="16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中学生に対し、ものづくりの楽しさを発信し、興味を持たせる</a:t>
            </a:r>
            <a:r>
              <a:rPr lang="ja-JP" altLang="en-US" sz="160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8CB589FA-0238-40A1-8F76-CE05F8C697E4}"/>
              </a:ext>
            </a:extLst>
          </p:cNvPr>
          <p:cNvSpPr txBox="1"/>
          <p:nvPr/>
        </p:nvSpPr>
        <p:spPr>
          <a:xfrm>
            <a:off x="2660501" y="5682244"/>
            <a:ext cx="338221" cy="508562"/>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26" name="テキスト ボックス 25"/>
          <p:cNvSpPr txBox="1"/>
          <p:nvPr/>
        </p:nvSpPr>
        <p:spPr>
          <a:xfrm>
            <a:off x="5424600" y="908720"/>
            <a:ext cx="4352936" cy="312165"/>
          </a:xfrm>
          <a:prstGeom prst="rect">
            <a:avLst/>
          </a:prstGeom>
          <a:noFill/>
        </p:spPr>
        <p:txBody>
          <a:bodyPr wrap="square" lIns="65306" tIns="32653" rIns="65306" bIns="32653" rtlCol="0">
            <a:spAutoFit/>
          </a:bodyPr>
          <a:lstStyle/>
          <a:p>
            <a:pPr algn="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２年２月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953770" y="2606314"/>
            <a:ext cx="6657192" cy="2800767"/>
          </a:xfrm>
          <a:prstGeom prst="rect">
            <a:avLst/>
          </a:prstGeom>
          <a:ln>
            <a:solidFill>
              <a:schemeClr val="tx1"/>
            </a:solidFill>
          </a:ln>
        </p:spPr>
        <p:txBody>
          <a:bodyPr wrap="square" rIns="0" anchor="ctr" anchorCtr="0">
            <a:spAutoFit/>
          </a:bodyPr>
          <a:lstStyle/>
          <a:p>
            <a:r>
              <a:rPr lang="ja-JP" altLang="en-US" sz="1600" dirty="0" smtClean="0">
                <a:latin typeface="Meiryo UI" panose="020B0604030504040204" pitchFamily="50" charset="-128"/>
                <a:ea typeface="Meiryo UI" panose="020B0604030504040204" pitchFamily="50" charset="-128"/>
              </a:rPr>
              <a:t>①ものづくり企業の見学会</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工科高校と企業が連携し、中学生・</a:t>
            </a:r>
            <a:r>
              <a:rPr lang="ja-JP" altLang="en-US" sz="1600" dirty="0">
                <a:latin typeface="Meiryo UI" panose="020B0604030504040204" pitchFamily="50" charset="-128"/>
                <a:ea typeface="Meiryo UI" panose="020B0604030504040204" pitchFamily="50" charset="-128"/>
              </a:rPr>
              <a:t>高校生</a:t>
            </a:r>
            <a:r>
              <a:rPr lang="ja-JP" altLang="en-US" sz="1600" dirty="0" smtClean="0">
                <a:latin typeface="Meiryo UI" panose="020B0604030504040204" pitchFamily="50" charset="-128"/>
                <a:ea typeface="Meiryo UI" panose="020B0604030504040204" pitchFamily="50" charset="-128"/>
              </a:rPr>
              <a:t>向けの企業見学会を開催。</a:t>
            </a:r>
            <a:endParaRPr lang="en-US" altLang="ja-JP" sz="1600" dirty="0" smtClean="0">
              <a:latin typeface="Meiryo UI" panose="020B0604030504040204" pitchFamily="50" charset="-128"/>
              <a:ea typeface="Meiryo UI" panose="020B0604030504040204" pitchFamily="50" charset="-128"/>
            </a:endParaRPr>
          </a:p>
          <a:p>
            <a:endParaRPr lang="ja-JP" altLang="en-US"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②企業経営者・技術者による講演会</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企業経営者・技術者を派遣してもらい、キャリア教育の一環として、講演</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会を実施し、中学生・高校生の勤労観・職業観</a:t>
            </a:r>
            <a:r>
              <a:rPr lang="ja-JP" altLang="en-US" sz="1600" dirty="0">
                <a:latin typeface="Meiryo UI" panose="020B0604030504040204" pitchFamily="50" charset="-128"/>
                <a:ea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rPr>
              <a:t>育成。</a:t>
            </a:r>
            <a:endParaRPr lang="en-US" altLang="ja-JP" sz="1600" dirty="0" smtClean="0">
              <a:latin typeface="Meiryo UI" panose="020B0604030504040204" pitchFamily="50" charset="-128"/>
              <a:ea typeface="Meiryo UI" panose="020B0604030504040204" pitchFamily="50" charset="-128"/>
            </a:endParaRPr>
          </a:p>
          <a:p>
            <a:endParaRPr lang="ja-JP" altLang="en-US"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③</a:t>
            </a:r>
            <a:r>
              <a:rPr lang="ja-JP" altLang="en-US" sz="1600" dirty="0" smtClean="0">
                <a:latin typeface="Meiryo UI" panose="020B0604030504040204" pitchFamily="50" charset="-128"/>
                <a:ea typeface="Meiryo UI" panose="020B0604030504040204" pitchFamily="50" charset="-128"/>
              </a:rPr>
              <a:t>製図、</a:t>
            </a:r>
            <a:r>
              <a:rPr lang="ja-JP" altLang="en-US" sz="1600" dirty="0">
                <a:latin typeface="Meiryo UI" panose="020B0604030504040204" pitchFamily="50" charset="-128"/>
                <a:ea typeface="Meiryo UI" panose="020B0604030504040204" pitchFamily="50" charset="-128"/>
              </a:rPr>
              <a:t>デザイン、建築、化学分析に特化</a:t>
            </a:r>
            <a:r>
              <a:rPr lang="ja-JP" altLang="en-US" sz="1600" dirty="0" smtClean="0">
                <a:latin typeface="Meiryo UI" panose="020B0604030504040204" pitchFamily="50" charset="-128"/>
                <a:ea typeface="Meiryo UI" panose="020B0604030504040204" pitchFamily="50" charset="-128"/>
              </a:rPr>
              <a:t>した中学生向け体験講習の実施。</a:t>
            </a:r>
            <a:endParaRPr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④女子中学生向けイベントの企画</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女性エンジニアの養成を目的とした、女子中学生向けのイベントを企画。</a:t>
            </a:r>
            <a:endParaRPr lang="ja-JP" altLang="en-US" sz="1600" dirty="0">
              <a:latin typeface="Meiryo UI" panose="020B0604030504040204" pitchFamily="50" charset="-128"/>
              <a:ea typeface="Meiryo UI" panose="020B0604030504040204" pitchFamily="50" charset="-128"/>
            </a:endParaRPr>
          </a:p>
        </p:txBody>
      </p:sp>
      <p:pic>
        <p:nvPicPr>
          <p:cNvPr id="36" name="図 35" descr="publicdomainq-0008297gjc[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924" y="3506686"/>
            <a:ext cx="2245449" cy="718869"/>
          </a:xfrm>
          <a:prstGeom prst="rect">
            <a:avLst/>
          </a:prstGeom>
          <a:noFill/>
        </p:spPr>
      </p:pic>
      <p:sp>
        <p:nvSpPr>
          <p:cNvPr id="37" name="Text Box 258"/>
          <p:cNvSpPr txBox="1">
            <a:spLocks noChangeArrowheads="1"/>
          </p:cNvSpPr>
          <p:nvPr/>
        </p:nvSpPr>
        <p:spPr bwMode="auto">
          <a:xfrm>
            <a:off x="693580" y="4172103"/>
            <a:ext cx="1422001" cy="400110"/>
          </a:xfrm>
          <a:prstGeom prst="rect">
            <a:avLst/>
          </a:prstGeom>
          <a:noFill/>
          <a:ln>
            <a:noFill/>
          </a:ln>
          <a:extLst/>
        </p:spPr>
        <p:txBody>
          <a:bodyPr rot="0" vert="horz" wrap="square" lIns="91440" tIns="45720" rIns="91440" bIns="45720" anchor="t" anchorCtr="0" upright="1">
            <a:spAutoFit/>
          </a:bodyPr>
          <a:lstStyle/>
          <a:p>
            <a:pPr algn="ctr">
              <a:spcAft>
                <a:spcPts val="0"/>
              </a:spcAft>
            </a:pPr>
            <a:r>
              <a:rPr lang="ja-JP" sz="2000" kern="100" dirty="0">
                <a:effectLst/>
                <a:latin typeface="Meiryo UI" panose="020B0604030504040204" pitchFamily="50" charset="-128"/>
                <a:ea typeface="Meiryo UI" panose="020B0604030504040204" pitchFamily="50" charset="-128"/>
                <a:cs typeface="Times New Roman" panose="02020603050405020304" pitchFamily="18" charset="0"/>
              </a:rPr>
              <a:t>工科高校</a:t>
            </a:r>
          </a:p>
        </p:txBody>
      </p:sp>
      <p:pic>
        <p:nvPicPr>
          <p:cNvPr id="20" name="図 19" descr="https://2.bp.blogspot.com/-i4RqiC2MuIE/VyNdaGY42SI/AAAAAAAA6NY/SsabgeaazXsEjNJPBmI9M8b_Rf-8ZRT0gCLcB/s800/job_koujou_woma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5778" y="5057341"/>
            <a:ext cx="1029080" cy="1338552"/>
          </a:xfrm>
          <a:prstGeom prst="rect">
            <a:avLst/>
          </a:prstGeom>
          <a:noFill/>
        </p:spPr>
      </p:pic>
      <p:pic>
        <p:nvPicPr>
          <p:cNvPr id="21" name="図 20" descr="https://3.bp.blogspot.com/-RVJKP2Uo4dc/Wp94HD7Y8sI/AAAAAAABKq0/R9aeQdDvQagyJB35mHG_LXIkZq_twBZSwCLcBGAs/s800/kouji_maintenanc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171" y="5218054"/>
            <a:ext cx="1061943" cy="1083090"/>
          </a:xfrm>
          <a:prstGeom prst="rect">
            <a:avLst/>
          </a:prstGeom>
          <a:noFill/>
        </p:spPr>
      </p:pic>
      <p:pic>
        <p:nvPicPr>
          <p:cNvPr id="22" name="図 21" descr="学校の建物のイラスト">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59326" y="1788033"/>
            <a:ext cx="2135075" cy="689015"/>
          </a:xfrm>
          <a:prstGeom prst="rect">
            <a:avLst/>
          </a:prstGeom>
          <a:noFill/>
        </p:spPr>
      </p:pic>
      <p:sp>
        <p:nvSpPr>
          <p:cNvPr id="5" name="下矢印 4"/>
          <p:cNvSpPr/>
          <p:nvPr/>
        </p:nvSpPr>
        <p:spPr>
          <a:xfrm>
            <a:off x="794112" y="2809844"/>
            <a:ext cx="1274991" cy="520635"/>
          </a:xfrm>
          <a:prstGeom prst="downArrow">
            <a:avLst>
              <a:gd name="adj1" fmla="val 66162"/>
              <a:gd name="adj2"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進学</a:t>
            </a:r>
            <a:endParaRPr kumimoji="1" lang="ja-JP" altLang="en-US" dirty="0">
              <a:latin typeface="Meiryo UI" panose="020B0604030504040204" pitchFamily="50" charset="-128"/>
              <a:ea typeface="Meiryo UI" panose="020B0604030504040204" pitchFamily="50" charset="-128"/>
            </a:endParaRPr>
          </a:p>
        </p:txBody>
      </p:sp>
      <p:sp>
        <p:nvSpPr>
          <p:cNvPr id="27" name="下矢印 26"/>
          <p:cNvSpPr/>
          <p:nvPr/>
        </p:nvSpPr>
        <p:spPr>
          <a:xfrm>
            <a:off x="681540" y="4646707"/>
            <a:ext cx="1525832" cy="851385"/>
          </a:xfrm>
          <a:prstGeom prst="downArrow">
            <a:avLst>
              <a:gd name="adj1" fmla="val 66162"/>
              <a:gd name="adj2"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latin typeface="Meiryo UI" panose="020B0604030504040204" pitchFamily="50" charset="-128"/>
                <a:ea typeface="Meiryo UI" panose="020B0604030504040204" pitchFamily="50" charset="-128"/>
              </a:rPr>
              <a:t>進路</a:t>
            </a:r>
            <a:endParaRPr kumimoji="1" lang="en-US" altLang="ja-JP" sz="2000" dirty="0" smtClean="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実現</a:t>
            </a:r>
            <a:endParaRPr kumimoji="1" lang="ja-JP" altLang="en-US" sz="2000" dirty="0">
              <a:latin typeface="Meiryo UI" panose="020B0604030504040204" pitchFamily="50" charset="-128"/>
              <a:ea typeface="Meiryo UI" panose="020B0604030504040204" pitchFamily="50" charset="-128"/>
            </a:endParaRPr>
          </a:p>
        </p:txBody>
      </p:sp>
      <p:sp>
        <p:nvSpPr>
          <p:cNvPr id="24" name="Text Box 258"/>
          <p:cNvSpPr txBox="1">
            <a:spLocks noChangeArrowheads="1"/>
          </p:cNvSpPr>
          <p:nvPr/>
        </p:nvSpPr>
        <p:spPr bwMode="auto">
          <a:xfrm>
            <a:off x="697049" y="2420888"/>
            <a:ext cx="1422001" cy="338554"/>
          </a:xfrm>
          <a:prstGeom prst="rect">
            <a:avLst/>
          </a:prstGeom>
          <a:noFill/>
          <a:ln>
            <a:noFill/>
          </a:ln>
          <a:extLst/>
        </p:spPr>
        <p:txBody>
          <a:bodyPr rot="0" vert="horz" wrap="square" lIns="91440" tIns="45720" rIns="91440" bIns="45720" anchor="t" anchorCtr="0" upright="1">
            <a:spAutoFit/>
          </a:bodyPr>
          <a:lstStyle/>
          <a:p>
            <a:pPr algn="ctr">
              <a:spcAft>
                <a:spcPts val="0"/>
              </a:spcAft>
            </a:pPr>
            <a:r>
              <a:rPr lang="ja-JP" altLang="en-US" sz="1600" kern="100" dirty="0" smtClean="0">
                <a:effectLst/>
                <a:latin typeface="Meiryo UI" panose="020B0604030504040204" pitchFamily="50" charset="-128"/>
                <a:ea typeface="Meiryo UI" panose="020B0604030504040204" pitchFamily="50" charset="-128"/>
                <a:cs typeface="Times New Roman" panose="02020603050405020304" pitchFamily="18" charset="0"/>
              </a:rPr>
              <a:t>中学校</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テキスト ボックス 22"/>
          <p:cNvSpPr txBox="1"/>
          <p:nvPr/>
        </p:nvSpPr>
        <p:spPr>
          <a:xfrm>
            <a:off x="9250922" y="6461223"/>
            <a:ext cx="720080" cy="369332"/>
          </a:xfrm>
          <a:prstGeom prst="rect">
            <a:avLst/>
          </a:prstGeom>
          <a:noFill/>
        </p:spPr>
        <p:txBody>
          <a:bodyPr wrap="square" rtlCol="0">
            <a:spAutoFit/>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09783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122" y="342943"/>
            <a:ext cx="9907929" cy="360040"/>
          </a:xfrm>
          <a:prstGeom prst="rect">
            <a:avLst/>
          </a:prstGeom>
          <a:solidFill>
            <a:schemeClr val="tx1"/>
          </a:solidFill>
        </p:spPr>
        <p:txBody>
          <a:bodyPr vert="horz" lIns="95782" tIns="47891" rIns="95782" bIns="47891" rtlCol="0" anchor="ctr">
            <a:no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公益社団法人 大阪府工業協会</a:t>
            </a:r>
          </a:p>
        </p:txBody>
      </p:sp>
      <p:sp>
        <p:nvSpPr>
          <p:cNvPr id="49" name="正方形/長方形 48"/>
          <p:cNvSpPr/>
          <p:nvPr/>
        </p:nvSpPr>
        <p:spPr>
          <a:xfrm>
            <a:off x="116809" y="805851"/>
            <a:ext cx="9627073" cy="56188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39642" y="881684"/>
            <a:ext cx="4490704" cy="346083"/>
          </a:xfrm>
          <a:prstGeom prst="rect">
            <a:avLst/>
          </a:prstGeom>
          <a:noFill/>
          <a:ln>
            <a:solidFill>
              <a:schemeClr val="tx1"/>
            </a:solidFill>
          </a:ln>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人材活性化フォーラム</a:t>
            </a:r>
          </a:p>
        </p:txBody>
      </p:sp>
      <p:sp>
        <p:nvSpPr>
          <p:cNvPr id="40" name="正方形/長方形 39"/>
          <p:cNvSpPr/>
          <p:nvPr/>
        </p:nvSpPr>
        <p:spPr>
          <a:xfrm>
            <a:off x="2835622" y="1680234"/>
            <a:ext cx="674217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225665" y="1680234"/>
            <a:ext cx="6352134"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人材確保・育成、職場の活性化（環境整備）は、どの企業においても永遠の課題である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。そう</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した悩みに対して、コミュニケーションの工夫や、様々なしかけなど、状況を変えるヒントを提供するためのイベントを開催する。</a:t>
            </a:r>
          </a:p>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2850188" y="1787940"/>
            <a:ext cx="338221" cy="850745"/>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 name="テキスト ボックス 2"/>
          <p:cNvSpPr txBox="1"/>
          <p:nvPr/>
        </p:nvSpPr>
        <p:spPr>
          <a:xfrm>
            <a:off x="428750" y="1240505"/>
            <a:ext cx="8142393" cy="392250"/>
          </a:xfrm>
          <a:prstGeom prst="rect">
            <a:avLst/>
          </a:prstGeom>
          <a:noFill/>
        </p:spPr>
        <p:txBody>
          <a:bodyPr wrap="square" lIns="68415" tIns="34208" rIns="68415" bIns="34208" rtlCol="0">
            <a:spAutoFit/>
          </a:bodyPr>
          <a:lstStyle/>
          <a:p>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狙い</a:t>
            </a:r>
            <a:r>
              <a:rPr lang="ja-JP" altLang="en-US" sz="2100" b="1" u="sng" dirty="0" smtClean="0">
                <a:latin typeface="Meiryo UI" panose="020B0604030504040204" pitchFamily="50" charset="-128"/>
                <a:ea typeface="Meiryo UI" panose="020B0604030504040204" pitchFamily="50" charset="-128"/>
                <a:cs typeface="Meiryo UI" panose="020B0604030504040204" pitchFamily="50" charset="-128"/>
              </a:rPr>
              <a:t>：従業員のやる気を引き出す～人を動かし、成果を最大するために～</a:t>
            </a:r>
            <a:endParaRPr lang="ja-JP" altLang="en-US" sz="2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43520" y="3452356"/>
            <a:ext cx="4490704" cy="346083"/>
          </a:xfrm>
          <a:prstGeom prst="rect">
            <a:avLst/>
          </a:prstGeom>
          <a:noFill/>
          <a:ln>
            <a:solidFill>
              <a:schemeClr val="tx1"/>
            </a:solidFill>
          </a:ln>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人事・総務部門 ワンポイントセミナー</a:t>
            </a:r>
          </a:p>
        </p:txBody>
      </p:sp>
      <p:sp>
        <p:nvSpPr>
          <p:cNvPr id="39" name="テキスト ボックス 38"/>
          <p:cNvSpPr txBox="1"/>
          <p:nvPr/>
        </p:nvSpPr>
        <p:spPr>
          <a:xfrm>
            <a:off x="5173311" y="3467744"/>
            <a:ext cx="3956153" cy="315305"/>
          </a:xfrm>
          <a:prstGeom prst="rect">
            <a:avLst/>
          </a:prstGeom>
          <a:noFill/>
        </p:spPr>
        <p:txBody>
          <a:bodyPr wrap="square" lIns="68415" tIns="34208" rIns="68415" bIns="34208" rtlCol="0">
            <a:spAutoFit/>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44" name="テキスト ボックス 43"/>
          <p:cNvSpPr txBox="1"/>
          <p:nvPr/>
        </p:nvSpPr>
        <p:spPr>
          <a:xfrm>
            <a:off x="439642" y="3904868"/>
            <a:ext cx="8142393" cy="392250"/>
          </a:xfrm>
          <a:prstGeom prst="rect">
            <a:avLst/>
          </a:prstGeom>
          <a:noFill/>
        </p:spPr>
        <p:txBody>
          <a:bodyPr wrap="square" lIns="68415" tIns="34208" rIns="68415" bIns="34208" rtlCol="0">
            <a:spAutoFit/>
          </a:bodyPr>
          <a:lstStyle/>
          <a:p>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狙い： ６つのテーマで企業の人材確保と定着を支援</a:t>
            </a:r>
          </a:p>
        </p:txBody>
      </p:sp>
      <p:sp>
        <p:nvSpPr>
          <p:cNvPr id="30" name="正方形/長方形 29">
            <a:extLst>
              <a:ext uri="{FF2B5EF4-FFF2-40B4-BE49-F238E27FC236}">
                <a16:creationId xmlns:a16="http://schemas.microsoft.com/office/drawing/2014/main" id="{DE83B611-A4D6-4ECF-AF33-396CDC59CF42}"/>
              </a:ext>
            </a:extLst>
          </p:cNvPr>
          <p:cNvSpPr/>
          <p:nvPr/>
        </p:nvSpPr>
        <p:spPr>
          <a:xfrm>
            <a:off x="2834433" y="2684656"/>
            <a:ext cx="6743365"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a:extLst>
              <a:ext uri="{FF2B5EF4-FFF2-40B4-BE49-F238E27FC236}">
                <a16:creationId xmlns:a16="http://schemas.microsoft.com/office/drawing/2014/main" id="{58EEA069-6B17-42C2-9F9E-B6086F512E83}"/>
              </a:ext>
            </a:extLst>
          </p:cNvPr>
          <p:cNvSpPr/>
          <p:nvPr/>
        </p:nvSpPr>
        <p:spPr>
          <a:xfrm>
            <a:off x="3225665" y="2684656"/>
            <a:ext cx="6352134"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参加者数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8CB589FA-0238-40A1-8F76-CE05F8C697E4}"/>
              </a:ext>
            </a:extLst>
          </p:cNvPr>
          <p:cNvSpPr txBox="1"/>
          <p:nvPr/>
        </p:nvSpPr>
        <p:spPr>
          <a:xfrm>
            <a:off x="2850188" y="2790262"/>
            <a:ext cx="338221" cy="501692"/>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48" name="正方形/長方形 47">
            <a:extLst>
              <a:ext uri="{FF2B5EF4-FFF2-40B4-BE49-F238E27FC236}">
                <a16:creationId xmlns:a16="http://schemas.microsoft.com/office/drawing/2014/main" id="{8EAD2F73-5C16-4EDB-B8FA-3BE3D345C1E0}"/>
              </a:ext>
            </a:extLst>
          </p:cNvPr>
          <p:cNvSpPr/>
          <p:nvPr/>
        </p:nvSpPr>
        <p:spPr>
          <a:xfrm>
            <a:off x="2793195" y="4317489"/>
            <a:ext cx="395214" cy="137846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20C7629A-BB82-4281-AEF8-172F3A665392}"/>
              </a:ext>
            </a:extLst>
          </p:cNvPr>
          <p:cNvSpPr/>
          <p:nvPr/>
        </p:nvSpPr>
        <p:spPr>
          <a:xfrm>
            <a:off x="3188409" y="4312146"/>
            <a:ext cx="6366491" cy="13839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「人材に関する課題」をテーマにしたセミナー６回開催</a:t>
            </a: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（主な内容）</a:t>
            </a: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メンタルヘルスケア・雇用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関連の助成金、補助</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・ハラスメント・</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採用、人材</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確保・労基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署の臨検</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監督</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・コンプライアンス</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a:extLst>
              <a:ext uri="{FF2B5EF4-FFF2-40B4-BE49-F238E27FC236}">
                <a16:creationId xmlns:a16="http://schemas.microsoft.com/office/drawing/2014/main" id="{CC62B89B-0A89-49FA-B2D2-768DFBF4F3DE}"/>
              </a:ext>
            </a:extLst>
          </p:cNvPr>
          <p:cNvSpPr txBox="1"/>
          <p:nvPr/>
        </p:nvSpPr>
        <p:spPr>
          <a:xfrm>
            <a:off x="2821692" y="4738535"/>
            <a:ext cx="338221" cy="839571"/>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3" name="正方形/長方形 52">
            <a:extLst>
              <a:ext uri="{FF2B5EF4-FFF2-40B4-BE49-F238E27FC236}">
                <a16:creationId xmlns:a16="http://schemas.microsoft.com/office/drawing/2014/main" id="{4FADACD0-C47F-406B-89C2-5A18327FBDAF}"/>
              </a:ext>
            </a:extLst>
          </p:cNvPr>
          <p:cNvSpPr/>
          <p:nvPr/>
        </p:nvSpPr>
        <p:spPr>
          <a:xfrm>
            <a:off x="2793195" y="5756475"/>
            <a:ext cx="396376"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4" name="テキスト ボックス 53">
            <a:extLst>
              <a:ext uri="{FF2B5EF4-FFF2-40B4-BE49-F238E27FC236}">
                <a16:creationId xmlns:a16="http://schemas.microsoft.com/office/drawing/2014/main" id="{F2791FA6-24B2-4AA6-A0FB-4857A11B0272}"/>
              </a:ext>
            </a:extLst>
          </p:cNvPr>
          <p:cNvSpPr txBox="1"/>
          <p:nvPr/>
        </p:nvSpPr>
        <p:spPr>
          <a:xfrm>
            <a:off x="2821692" y="5808947"/>
            <a:ext cx="338221" cy="501692"/>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58" name="正方形/長方形 57">
            <a:extLst>
              <a:ext uri="{FF2B5EF4-FFF2-40B4-BE49-F238E27FC236}">
                <a16:creationId xmlns:a16="http://schemas.microsoft.com/office/drawing/2014/main" id="{BF100065-47CC-4369-A9E3-C660D13770B9}"/>
              </a:ext>
            </a:extLst>
          </p:cNvPr>
          <p:cNvSpPr/>
          <p:nvPr/>
        </p:nvSpPr>
        <p:spPr>
          <a:xfrm>
            <a:off x="3189571" y="5756475"/>
            <a:ext cx="6353322"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参加者数　各回</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5173311" y="898643"/>
            <a:ext cx="3651834" cy="312165"/>
          </a:xfrm>
          <a:prstGeom prst="rect">
            <a:avLst/>
          </a:prstGeom>
          <a:noFill/>
        </p:spPr>
        <p:txBody>
          <a:bodyPr wrap="square" lIns="65306" tIns="32653" rIns="65306" bIns="32653"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20F5F30D-5456-4A80-8854-A2A5F2599F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29" y="1745624"/>
            <a:ext cx="2111884" cy="1404178"/>
          </a:xfrm>
          <a:prstGeom prst="rect">
            <a:avLst/>
          </a:prstGeom>
        </p:spPr>
      </p:pic>
      <p:pic>
        <p:nvPicPr>
          <p:cNvPr id="7" name="図 6">
            <a:extLst>
              <a:ext uri="{FF2B5EF4-FFF2-40B4-BE49-F238E27FC236}">
                <a16:creationId xmlns:a16="http://schemas.microsoft.com/office/drawing/2014/main" id="{FBB551AF-4176-4B1A-AE3D-F35E753277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171" y="4439985"/>
            <a:ext cx="1979712" cy="1484784"/>
          </a:xfrm>
          <a:prstGeom prst="rect">
            <a:avLst/>
          </a:prstGeom>
        </p:spPr>
      </p:pic>
      <p:graphicFrame>
        <p:nvGraphicFramePr>
          <p:cNvPr id="8" name="オブジェクト 7">
            <a:extLst>
              <a:ext uri="{FF2B5EF4-FFF2-40B4-BE49-F238E27FC236}">
                <a16:creationId xmlns:a16="http://schemas.microsoft.com/office/drawing/2014/main" id="{E5FA2FFD-26AE-459C-85F0-0A7FDEAFECD0}"/>
              </a:ext>
            </a:extLst>
          </p:cNvPr>
          <p:cNvGraphicFramePr>
            <a:graphicFrameLocks noChangeAspect="1"/>
          </p:cNvGraphicFramePr>
          <p:nvPr>
            <p:extLst>
              <p:ext uri="{D42A27DB-BD31-4B8C-83A1-F6EECF244321}">
                <p14:modId xmlns:p14="http://schemas.microsoft.com/office/powerpoint/2010/main" val="2397102261"/>
              </p:ext>
            </p:extLst>
          </p:nvPr>
        </p:nvGraphicFramePr>
        <p:xfrm>
          <a:off x="7603535" y="3615285"/>
          <a:ext cx="1957000" cy="2768756"/>
        </p:xfrm>
        <a:graphic>
          <a:graphicData uri="http://schemas.openxmlformats.org/presentationml/2006/ole">
            <mc:AlternateContent xmlns:mc="http://schemas.openxmlformats.org/markup-compatibility/2006">
              <mc:Choice xmlns:v="urn:schemas-microsoft-com:vml" Requires="v">
                <p:oleObj spid="_x0000_s26726" name="Acrobat Document" r:id="rId5" imgW="5667198" imgH="8020037" progId="AcroExch.Document.DC">
                  <p:embed/>
                </p:oleObj>
              </mc:Choice>
              <mc:Fallback>
                <p:oleObj name="Acrobat Document" r:id="rId5" imgW="5667198" imgH="8020037" progId="AcroExch.Document.DC">
                  <p:embed/>
                  <p:pic>
                    <p:nvPicPr>
                      <p:cNvPr id="8" name="オブジェクト 7">
                        <a:extLst>
                          <a:ext uri="{FF2B5EF4-FFF2-40B4-BE49-F238E27FC236}">
                            <a16:creationId xmlns:a16="http://schemas.microsoft.com/office/drawing/2014/main" id="{E5FA2FFD-26AE-459C-85F0-0A7FDEAFECD0}"/>
                          </a:ext>
                        </a:extLst>
                      </p:cNvPr>
                      <p:cNvPicPr/>
                      <p:nvPr/>
                    </p:nvPicPr>
                    <p:blipFill>
                      <a:blip r:embed="rId6"/>
                      <a:stretch>
                        <a:fillRect/>
                      </a:stretch>
                    </p:blipFill>
                    <p:spPr>
                      <a:xfrm>
                        <a:off x="7603535" y="3615285"/>
                        <a:ext cx="1957000" cy="2768756"/>
                      </a:xfrm>
                      <a:prstGeom prst="rect">
                        <a:avLst/>
                      </a:prstGeom>
                    </p:spPr>
                  </p:pic>
                </p:oleObj>
              </mc:Fallback>
            </mc:AlternateContent>
          </a:graphicData>
        </a:graphic>
      </p:graphicFrame>
      <p:sp>
        <p:nvSpPr>
          <p:cNvPr id="29" name="テキスト ボックス 28"/>
          <p:cNvSpPr txBox="1"/>
          <p:nvPr/>
        </p:nvSpPr>
        <p:spPr>
          <a:xfrm>
            <a:off x="9290865" y="6423581"/>
            <a:ext cx="504056"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13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67987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122" y="404664"/>
            <a:ext cx="9907929" cy="360040"/>
          </a:xfrm>
          <a:prstGeom prst="rect">
            <a:avLst/>
          </a:prstGeom>
          <a:solidFill>
            <a:schemeClr val="tx1"/>
          </a:solidFill>
        </p:spPr>
        <p:txBody>
          <a:bodyPr vert="horz" lIns="95782" tIns="47891" rIns="95782" bIns="47891" rtlCol="0" anchor="ctr">
            <a:no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大阪府ものづくり振興協会</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49" name="正方形/長方形 48"/>
          <p:cNvSpPr/>
          <p:nvPr/>
        </p:nvSpPr>
        <p:spPr>
          <a:xfrm>
            <a:off x="116809" y="836712"/>
            <a:ext cx="9627073" cy="5616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39642" y="960155"/>
            <a:ext cx="4490704" cy="346083"/>
          </a:xfrm>
          <a:prstGeom prst="rect">
            <a:avLst/>
          </a:prstGeom>
          <a:noFill/>
          <a:ln>
            <a:solidFill>
              <a:schemeClr val="tx1"/>
            </a:solidFill>
          </a:ln>
        </p:spPr>
        <p:txBody>
          <a:bodyPr wrap="square" lIns="68415" tIns="34208" rIns="68415" bIns="34208"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工場見学バスツアー</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2835621" y="1680234"/>
            <a:ext cx="6742177"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225665" y="1680234"/>
            <a:ext cx="6352134"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働く環境改善に積極的な企業を見学し、府内中小企業の環境改善の取り組みを底上げする。</a:t>
            </a: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2874362" y="1776748"/>
            <a:ext cx="338221" cy="850745"/>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 name="テキスト ボックス 2"/>
          <p:cNvSpPr txBox="1"/>
          <p:nvPr/>
        </p:nvSpPr>
        <p:spPr>
          <a:xfrm>
            <a:off x="432438" y="1268760"/>
            <a:ext cx="8913050" cy="392250"/>
          </a:xfrm>
          <a:prstGeom prst="rect">
            <a:avLst/>
          </a:prstGeom>
          <a:noFill/>
        </p:spPr>
        <p:txBody>
          <a:bodyPr wrap="square" lIns="68415" tIns="34208" rIns="68415" bIns="34208" rtlCol="0">
            <a:spAutoFit/>
          </a:bodyPr>
          <a:lstStyle/>
          <a:p>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狙い</a:t>
            </a:r>
            <a:r>
              <a:rPr lang="ja-JP" altLang="en-US" sz="2100" b="1" u="sng" dirty="0" smtClean="0">
                <a:latin typeface="Meiryo UI" panose="020B0604030504040204" pitchFamily="50" charset="-128"/>
                <a:ea typeface="Meiryo UI" panose="020B0604030504040204" pitchFamily="50" charset="-128"/>
                <a:cs typeface="Meiryo UI" panose="020B0604030504040204" pitchFamily="50" charset="-128"/>
              </a:rPr>
              <a:t>：経営の合理化、技術の向上を図るため、優良工場等の見学会を行う</a:t>
            </a:r>
            <a:endParaRPr lang="ja-JP" altLang="en-US" sz="2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32438" y="3450913"/>
            <a:ext cx="4490704" cy="346083"/>
          </a:xfrm>
          <a:prstGeom prst="rect">
            <a:avLst/>
          </a:prstGeom>
          <a:noFill/>
          <a:ln>
            <a:solidFill>
              <a:schemeClr val="tx1"/>
            </a:solidFill>
          </a:ln>
        </p:spPr>
        <p:txBody>
          <a:bodyPr wrap="square" lIns="68415" tIns="34208" rIns="68415" bIns="34208"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就職希望者への出前講座等</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5072585" y="3463679"/>
            <a:ext cx="3956153" cy="315305"/>
          </a:xfrm>
          <a:prstGeom prst="rect">
            <a:avLst/>
          </a:prstGeom>
          <a:noFill/>
        </p:spPr>
        <p:txBody>
          <a:bodyPr wrap="square" lIns="68415" tIns="34208" rIns="68415" bIns="34208" rtlCol="0">
            <a:spAutoFit/>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年数回程度</a:t>
            </a:r>
          </a:p>
        </p:txBody>
      </p:sp>
      <p:sp>
        <p:nvSpPr>
          <p:cNvPr id="44" name="テキスト ボックス 43"/>
          <p:cNvSpPr txBox="1"/>
          <p:nvPr/>
        </p:nvSpPr>
        <p:spPr>
          <a:xfrm>
            <a:off x="439642" y="3850992"/>
            <a:ext cx="9265886" cy="392250"/>
          </a:xfrm>
          <a:prstGeom prst="rect">
            <a:avLst/>
          </a:prstGeom>
          <a:noFill/>
        </p:spPr>
        <p:txBody>
          <a:bodyPr wrap="square" lIns="68415" tIns="34208" rIns="68415" bIns="34208" rtlCol="0">
            <a:spAutoFit/>
          </a:bodyPr>
          <a:lstStyle/>
          <a:p>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狙い</a:t>
            </a:r>
            <a:r>
              <a:rPr lang="ja-JP" altLang="en-US" sz="2100" b="1" u="sng" dirty="0" smtClean="0">
                <a:latin typeface="Meiryo UI" panose="020B0604030504040204" pitchFamily="50" charset="-128"/>
                <a:ea typeface="Meiryo UI" panose="020B0604030504040204" pitchFamily="50" charset="-128"/>
                <a:cs typeface="Meiryo UI" panose="020B0604030504040204" pitchFamily="50" charset="-128"/>
              </a:rPr>
              <a:t>：業種、職種のイメージや認識と理解を深めるための工場見学会やセミナー</a:t>
            </a:r>
            <a:endParaRPr lang="ja-JP" altLang="en-US" sz="2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DE83B611-A4D6-4ECF-AF33-396CDC59CF42}"/>
              </a:ext>
            </a:extLst>
          </p:cNvPr>
          <p:cNvSpPr/>
          <p:nvPr/>
        </p:nvSpPr>
        <p:spPr>
          <a:xfrm>
            <a:off x="2834434" y="2684656"/>
            <a:ext cx="6743364"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a:extLst>
              <a:ext uri="{FF2B5EF4-FFF2-40B4-BE49-F238E27FC236}">
                <a16:creationId xmlns:a16="http://schemas.microsoft.com/office/drawing/2014/main" id="{58EEA069-6B17-42C2-9F9E-B6086F512E83}"/>
              </a:ext>
            </a:extLst>
          </p:cNvPr>
          <p:cNvSpPr/>
          <p:nvPr/>
        </p:nvSpPr>
        <p:spPr>
          <a:xfrm>
            <a:off x="3224477" y="2684656"/>
            <a:ext cx="6353322" cy="60663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参加者　</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名程度</a:t>
            </a: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8CB589FA-0238-40A1-8F76-CE05F8C697E4}"/>
              </a:ext>
            </a:extLst>
          </p:cNvPr>
          <p:cNvSpPr txBox="1"/>
          <p:nvPr/>
        </p:nvSpPr>
        <p:spPr>
          <a:xfrm>
            <a:off x="2874372" y="2789601"/>
            <a:ext cx="338221" cy="501692"/>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48" name="正方形/長方形 47">
            <a:extLst>
              <a:ext uri="{FF2B5EF4-FFF2-40B4-BE49-F238E27FC236}">
                <a16:creationId xmlns:a16="http://schemas.microsoft.com/office/drawing/2014/main" id="{8EAD2F73-5C16-4EDB-B8FA-3BE3D345C1E0}"/>
              </a:ext>
            </a:extLst>
          </p:cNvPr>
          <p:cNvSpPr/>
          <p:nvPr/>
        </p:nvSpPr>
        <p:spPr>
          <a:xfrm>
            <a:off x="2802217" y="4286146"/>
            <a:ext cx="396376" cy="13839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20C7629A-BB82-4281-AEF8-172F3A665392}"/>
              </a:ext>
            </a:extLst>
          </p:cNvPr>
          <p:cNvSpPr/>
          <p:nvPr/>
        </p:nvSpPr>
        <p:spPr>
          <a:xfrm>
            <a:off x="3198593" y="4287417"/>
            <a:ext cx="6352134" cy="13839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製造業の業種や職種を知ってもらい、現場で働いている人の生の声を聴き、興味を持ってもらう。</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加盟</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組合</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との連携事業</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a:extLst>
              <a:ext uri="{FF2B5EF4-FFF2-40B4-BE49-F238E27FC236}">
                <a16:creationId xmlns:a16="http://schemas.microsoft.com/office/drawing/2014/main" id="{CC62B89B-0A89-49FA-B2D2-768DFBF4F3DE}"/>
              </a:ext>
            </a:extLst>
          </p:cNvPr>
          <p:cNvSpPr txBox="1"/>
          <p:nvPr/>
        </p:nvSpPr>
        <p:spPr>
          <a:xfrm>
            <a:off x="2841800" y="4702275"/>
            <a:ext cx="338221" cy="839571"/>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3" name="正方形/長方形 52">
            <a:extLst>
              <a:ext uri="{FF2B5EF4-FFF2-40B4-BE49-F238E27FC236}">
                <a16:creationId xmlns:a16="http://schemas.microsoft.com/office/drawing/2014/main" id="{4FADACD0-C47F-406B-89C2-5A18327FBDAF}"/>
              </a:ext>
            </a:extLst>
          </p:cNvPr>
          <p:cNvSpPr/>
          <p:nvPr/>
        </p:nvSpPr>
        <p:spPr>
          <a:xfrm>
            <a:off x="2802217" y="5713034"/>
            <a:ext cx="396376"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4" name="テキスト ボックス 53">
            <a:extLst>
              <a:ext uri="{FF2B5EF4-FFF2-40B4-BE49-F238E27FC236}">
                <a16:creationId xmlns:a16="http://schemas.microsoft.com/office/drawing/2014/main" id="{F2791FA6-24B2-4AA6-A0FB-4857A11B0272}"/>
              </a:ext>
            </a:extLst>
          </p:cNvPr>
          <p:cNvSpPr txBox="1"/>
          <p:nvPr/>
        </p:nvSpPr>
        <p:spPr>
          <a:xfrm>
            <a:off x="2841799" y="5817720"/>
            <a:ext cx="338221" cy="502768"/>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58" name="正方形/長方形 57">
            <a:extLst>
              <a:ext uri="{FF2B5EF4-FFF2-40B4-BE49-F238E27FC236}">
                <a16:creationId xmlns:a16="http://schemas.microsoft.com/office/drawing/2014/main" id="{BF100065-47CC-4369-A9E3-C660D13770B9}"/>
              </a:ext>
            </a:extLst>
          </p:cNvPr>
          <p:cNvSpPr/>
          <p:nvPr/>
        </p:nvSpPr>
        <p:spPr>
          <a:xfrm>
            <a:off x="3197405" y="5714670"/>
            <a:ext cx="6353322"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異業種で</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回程度行う。</a:t>
            </a: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9279522" y="6488668"/>
            <a:ext cx="542410"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14</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5072585" y="933609"/>
            <a:ext cx="3651834" cy="312165"/>
          </a:xfrm>
          <a:prstGeom prst="rect">
            <a:avLst/>
          </a:prstGeom>
          <a:noFill/>
        </p:spPr>
        <p:txBody>
          <a:bodyPr wrap="square" lIns="65306" tIns="32653" rIns="65306" bIns="32653"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月上旬</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t="36056"/>
          <a:stretch/>
        </p:blipFill>
        <p:spPr>
          <a:xfrm>
            <a:off x="488508" y="1700808"/>
            <a:ext cx="1900103" cy="1620000"/>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b="12749"/>
          <a:stretch/>
        </p:blipFill>
        <p:spPr>
          <a:xfrm>
            <a:off x="779320" y="4252857"/>
            <a:ext cx="1575261" cy="1944000"/>
          </a:xfrm>
          <a:prstGeom prst="rect">
            <a:avLst/>
          </a:prstGeom>
        </p:spPr>
      </p:pic>
    </p:spTree>
    <p:extLst>
      <p:ext uri="{BB962C8B-B14F-4D97-AF65-F5344CB8AC3E}">
        <p14:creationId xmlns:p14="http://schemas.microsoft.com/office/powerpoint/2010/main" val="2879399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122" y="404664"/>
            <a:ext cx="9907929" cy="360040"/>
          </a:xfrm>
          <a:prstGeom prst="rect">
            <a:avLst/>
          </a:prstGeom>
          <a:solidFill>
            <a:schemeClr val="tx1"/>
          </a:solidFill>
        </p:spPr>
        <p:txBody>
          <a:bodyPr vert="horz" lIns="95782" tIns="47891" rIns="95782" bIns="47891" rtlCol="0" anchor="ctr">
            <a:no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一般社団法人 大阪バス協会　</a:t>
            </a:r>
          </a:p>
        </p:txBody>
      </p:sp>
      <p:sp>
        <p:nvSpPr>
          <p:cNvPr id="49" name="正方形/長方形 48"/>
          <p:cNvSpPr/>
          <p:nvPr/>
        </p:nvSpPr>
        <p:spPr>
          <a:xfrm>
            <a:off x="153483" y="887503"/>
            <a:ext cx="9552046" cy="56011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25965" y="1412776"/>
            <a:ext cx="6803299" cy="346083"/>
          </a:xfrm>
          <a:prstGeom prst="rect">
            <a:avLst/>
          </a:prstGeom>
          <a:noFill/>
          <a:ln>
            <a:solidFill>
              <a:schemeClr val="tx1"/>
            </a:solidFill>
          </a:ln>
        </p:spPr>
        <p:txBody>
          <a:bodyPr wrap="square" lIns="68415" tIns="34208" rIns="68415" bIns="34208"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取組事項：バス業界のＰＲ強化と運転手確保に向けたイベントの開催</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560315" y="3090798"/>
            <a:ext cx="396376" cy="163434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956691" y="3090799"/>
            <a:ext cx="5621108" cy="163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①運転手のイメージ改革に向け、運転手の仕事をわかりやすく伝えるＤＶＤを作成し、各所で放映する</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②バス協会が合同就職説明会を主催し、運転手希望者と会員事業者を結びつける。　　　　　　　　　　　　　　　　また、同説明会において運転手希望者に参考となるイベントを開催する。</a:t>
            </a: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3589393" y="3496688"/>
            <a:ext cx="338221" cy="850745"/>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 name="テキスト ボックス 2"/>
          <p:cNvSpPr txBox="1"/>
          <p:nvPr/>
        </p:nvSpPr>
        <p:spPr>
          <a:xfrm>
            <a:off x="439641" y="1885288"/>
            <a:ext cx="9138158" cy="715415"/>
          </a:xfrm>
          <a:prstGeom prst="rect">
            <a:avLst/>
          </a:prstGeom>
          <a:noFill/>
        </p:spPr>
        <p:txBody>
          <a:bodyPr wrap="square" lIns="68415" tIns="34208" rIns="68415" bIns="34208" rtlCol="0">
            <a:spAutoFit/>
          </a:bodyPr>
          <a:lstStyle/>
          <a:p>
            <a:r>
              <a:rPr lang="ja-JP" altLang="en-US" sz="2100" b="1" u="sng" dirty="0" smtClean="0">
                <a:latin typeface="Meiryo UI" panose="020B0604030504040204" pitchFamily="50" charset="-128"/>
                <a:ea typeface="Meiryo UI" panose="020B0604030504040204" pitchFamily="50" charset="-128"/>
                <a:cs typeface="Meiryo UI" panose="020B0604030504040204" pitchFamily="50" charset="-128"/>
              </a:rPr>
              <a:t>狙い①：運転手のイメージ改革を図り、運転手希望者の裾野を拡げる。</a:t>
            </a:r>
            <a:endParaRPr lang="en-US" altLang="ja-JP" sz="2100" b="1"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100" b="1" u="sng" dirty="0" smtClean="0">
                <a:latin typeface="Meiryo UI" panose="020B0604030504040204" pitchFamily="50" charset="-128"/>
                <a:ea typeface="Meiryo UI" panose="020B0604030504040204" pitchFamily="50" charset="-128"/>
                <a:cs typeface="Meiryo UI" panose="020B0604030504040204" pitchFamily="50" charset="-128"/>
              </a:rPr>
              <a:t>狙い②：協会が就活イベントを主催することで、効果的な採用活動を支援する。</a:t>
            </a:r>
            <a:endParaRPr lang="ja-JP" altLang="en-US" sz="2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DE83B611-A4D6-4ECF-AF33-396CDC59CF42}"/>
              </a:ext>
            </a:extLst>
          </p:cNvPr>
          <p:cNvSpPr/>
          <p:nvPr/>
        </p:nvSpPr>
        <p:spPr>
          <a:xfrm>
            <a:off x="3560315" y="4725144"/>
            <a:ext cx="396376" cy="16468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a:extLst>
              <a:ext uri="{FF2B5EF4-FFF2-40B4-BE49-F238E27FC236}">
                <a16:creationId xmlns:a16="http://schemas.microsoft.com/office/drawing/2014/main" id="{58EEA069-6B17-42C2-9F9E-B6086F512E83}"/>
              </a:ext>
            </a:extLst>
          </p:cNvPr>
          <p:cNvSpPr/>
          <p:nvPr/>
        </p:nvSpPr>
        <p:spPr>
          <a:xfrm>
            <a:off x="3956691" y="4725144"/>
            <a:ext cx="5621108" cy="16468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運転業務の魅力を効果的に伝え、運転手希望者の総数を増やすことにより、運転手不足の改善に繋げる。</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年度に実施した合同就職説明会について</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PDCA</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サイクルを回し、今年度実施する合同就職説明会において、更なる運転手不足の改善に繋げる。</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8CB589FA-0238-40A1-8F76-CE05F8C697E4}"/>
              </a:ext>
            </a:extLst>
          </p:cNvPr>
          <p:cNvSpPr txBox="1"/>
          <p:nvPr/>
        </p:nvSpPr>
        <p:spPr>
          <a:xfrm>
            <a:off x="3589392" y="5050362"/>
            <a:ext cx="338221" cy="501692"/>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26" name="テキスト ボックス 25"/>
          <p:cNvSpPr txBox="1"/>
          <p:nvPr/>
        </p:nvSpPr>
        <p:spPr>
          <a:xfrm>
            <a:off x="5601072" y="980728"/>
            <a:ext cx="3740384" cy="312165"/>
          </a:xfrm>
          <a:prstGeom prst="rect">
            <a:avLst/>
          </a:prstGeom>
          <a:noFill/>
        </p:spPr>
        <p:txBody>
          <a:bodyPr wrap="square" lIns="65306" tIns="32653" rIns="65306" bIns="32653"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実施時期：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2" descr="C:\Users\Kitatani\Desktop\setsumeikai_semin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641" y="3101137"/>
            <a:ext cx="2797228" cy="2811261"/>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992560" y="3408695"/>
            <a:ext cx="1674639"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運転手募集！</a:t>
            </a:r>
          </a:p>
        </p:txBody>
      </p:sp>
      <p:sp>
        <p:nvSpPr>
          <p:cNvPr id="16" name="テキスト ボックス 15"/>
          <p:cNvSpPr txBox="1"/>
          <p:nvPr/>
        </p:nvSpPr>
        <p:spPr>
          <a:xfrm>
            <a:off x="9298737" y="6488668"/>
            <a:ext cx="648072"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15</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31143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20C7629A-BB82-4281-AEF8-172F3A665392}"/>
              </a:ext>
            </a:extLst>
          </p:cNvPr>
          <p:cNvSpPr/>
          <p:nvPr/>
        </p:nvSpPr>
        <p:spPr>
          <a:xfrm>
            <a:off x="3189571" y="4390460"/>
            <a:ext cx="6365329" cy="13839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タイトル 1"/>
          <p:cNvSpPr txBox="1">
            <a:spLocks/>
          </p:cNvSpPr>
          <p:nvPr/>
        </p:nvSpPr>
        <p:spPr>
          <a:xfrm>
            <a:off x="-6122" y="404664"/>
            <a:ext cx="9907929" cy="360040"/>
          </a:xfrm>
          <a:prstGeom prst="rect">
            <a:avLst/>
          </a:prstGeom>
          <a:solidFill>
            <a:schemeClr val="tx1"/>
          </a:solidFill>
        </p:spPr>
        <p:txBody>
          <a:bodyPr vert="horz" lIns="95782" tIns="47891" rIns="95782" bIns="47891" rtlCol="0" anchor="ctr">
            <a:no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一般社団法人 大阪府自動車整備振興会</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53482" y="912089"/>
            <a:ext cx="9588719" cy="56132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39642" y="960155"/>
            <a:ext cx="4801390" cy="346083"/>
          </a:xfrm>
          <a:prstGeom prst="rect">
            <a:avLst/>
          </a:prstGeom>
          <a:noFill/>
          <a:ln>
            <a:solidFill>
              <a:schemeClr val="tx1"/>
            </a:solidFill>
          </a:ln>
        </p:spPr>
        <p:txBody>
          <a:bodyPr wrap="square" lIns="68415" tIns="34208" rIns="68415" bIns="34208"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自動車整備士をＰＲするチラシ等の作成と配布</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2835621" y="1680234"/>
            <a:ext cx="6742177"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225665" y="1680234"/>
            <a:ext cx="6352134"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2857145" y="1770806"/>
            <a:ext cx="338221" cy="850745"/>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 name="テキスト ボックス 2"/>
          <p:cNvSpPr txBox="1"/>
          <p:nvPr/>
        </p:nvSpPr>
        <p:spPr>
          <a:xfrm>
            <a:off x="416496" y="1268760"/>
            <a:ext cx="8142393" cy="392250"/>
          </a:xfrm>
          <a:prstGeom prst="rect">
            <a:avLst/>
          </a:prstGeom>
          <a:noFill/>
        </p:spPr>
        <p:txBody>
          <a:bodyPr wrap="square" lIns="68415" tIns="34208" rIns="68415" bIns="34208" rtlCol="0">
            <a:spAutoFit/>
          </a:bodyPr>
          <a:lstStyle/>
          <a:p>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狙い</a:t>
            </a:r>
            <a:r>
              <a:rPr lang="ja-JP" altLang="en-US" sz="2100" b="1" u="sng" dirty="0" smtClean="0">
                <a:latin typeface="Meiryo UI" panose="020B0604030504040204" pitchFamily="50" charset="-128"/>
                <a:ea typeface="Meiryo UI" panose="020B0604030504040204" pitchFamily="50" charset="-128"/>
                <a:cs typeface="Meiryo UI" panose="020B0604030504040204" pitchFamily="50" charset="-128"/>
              </a:rPr>
              <a:t>：自動車整備士の理解を深めるグッズを活用しての人材確保</a:t>
            </a:r>
            <a:endParaRPr lang="ja-JP" altLang="en-US" sz="2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46846" y="3645024"/>
            <a:ext cx="4866194" cy="346083"/>
          </a:xfrm>
          <a:prstGeom prst="rect">
            <a:avLst/>
          </a:prstGeom>
          <a:noFill/>
          <a:ln>
            <a:solidFill>
              <a:schemeClr val="tx1"/>
            </a:solidFill>
          </a:ln>
        </p:spPr>
        <p:txBody>
          <a:bodyPr wrap="square" lIns="68415" tIns="34208" rIns="68415" bIns="34208"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エコデンレースにおける自動車整備士のＰＲ</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5457056" y="3689759"/>
            <a:ext cx="3956153" cy="315305"/>
          </a:xfrm>
          <a:prstGeom prst="rect">
            <a:avLst/>
          </a:prstGeom>
          <a:noFill/>
        </p:spPr>
        <p:txBody>
          <a:bodyPr wrap="square" lIns="68415" tIns="34208" rIns="68415" bIns="34208"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実施時期：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39642" y="3994777"/>
            <a:ext cx="8142393" cy="392250"/>
          </a:xfrm>
          <a:prstGeom prst="rect">
            <a:avLst/>
          </a:prstGeom>
          <a:noFill/>
        </p:spPr>
        <p:txBody>
          <a:bodyPr wrap="square" lIns="68415" tIns="34208" rIns="68415" bIns="34208" rtlCol="0">
            <a:spAutoFit/>
          </a:bodyPr>
          <a:lstStyle/>
          <a:p>
            <a:r>
              <a:rPr lang="ja-JP" altLang="en-US" sz="2100" b="1" u="sng" dirty="0">
                <a:latin typeface="Meiryo UI" panose="020B0604030504040204" pitchFamily="50" charset="-128"/>
                <a:ea typeface="Meiryo UI" panose="020B0604030504040204" pitchFamily="50" charset="-128"/>
                <a:cs typeface="Meiryo UI" panose="020B0604030504040204" pitchFamily="50" charset="-128"/>
              </a:rPr>
              <a:t>狙い</a:t>
            </a:r>
            <a:r>
              <a:rPr lang="ja-JP" altLang="en-US" sz="2100" b="1" u="sng" dirty="0" smtClean="0">
                <a:latin typeface="Meiryo UI" panose="020B0604030504040204" pitchFamily="50" charset="-128"/>
                <a:ea typeface="Meiryo UI" panose="020B0604030504040204" pitchFamily="50" charset="-128"/>
                <a:cs typeface="Meiryo UI" panose="020B0604030504040204" pitchFamily="50" charset="-128"/>
              </a:rPr>
              <a:t>：自動車に関心のある高校生等へ、整備士への就職を直接訴える</a:t>
            </a:r>
            <a:endParaRPr lang="ja-JP" altLang="en-US" sz="2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DE83B611-A4D6-4ECF-AF33-396CDC59CF42}"/>
              </a:ext>
            </a:extLst>
          </p:cNvPr>
          <p:cNvSpPr/>
          <p:nvPr/>
        </p:nvSpPr>
        <p:spPr>
          <a:xfrm>
            <a:off x="2834434" y="2684656"/>
            <a:ext cx="396376"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a:extLst>
              <a:ext uri="{FF2B5EF4-FFF2-40B4-BE49-F238E27FC236}">
                <a16:creationId xmlns:a16="http://schemas.microsoft.com/office/drawing/2014/main" id="{58EEA069-6B17-42C2-9F9E-B6086F512E83}"/>
              </a:ext>
            </a:extLst>
          </p:cNvPr>
          <p:cNvSpPr/>
          <p:nvPr/>
        </p:nvSpPr>
        <p:spPr>
          <a:xfrm>
            <a:off x="2827380" y="2684656"/>
            <a:ext cx="6750419"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8CB589FA-0238-40A1-8F76-CE05F8C697E4}"/>
              </a:ext>
            </a:extLst>
          </p:cNvPr>
          <p:cNvSpPr txBox="1"/>
          <p:nvPr/>
        </p:nvSpPr>
        <p:spPr>
          <a:xfrm>
            <a:off x="2863511" y="2801964"/>
            <a:ext cx="338221" cy="501692"/>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48" name="正方形/長方形 47">
            <a:extLst>
              <a:ext uri="{FF2B5EF4-FFF2-40B4-BE49-F238E27FC236}">
                <a16:creationId xmlns:a16="http://schemas.microsoft.com/office/drawing/2014/main" id="{8EAD2F73-5C16-4EDB-B8FA-3BE3D345C1E0}"/>
              </a:ext>
            </a:extLst>
          </p:cNvPr>
          <p:cNvSpPr/>
          <p:nvPr/>
        </p:nvSpPr>
        <p:spPr>
          <a:xfrm>
            <a:off x="2793194" y="4390460"/>
            <a:ext cx="6768317" cy="13839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1" name="テキスト ボックス 50">
            <a:extLst>
              <a:ext uri="{FF2B5EF4-FFF2-40B4-BE49-F238E27FC236}">
                <a16:creationId xmlns:a16="http://schemas.microsoft.com/office/drawing/2014/main" id="{CC62B89B-0A89-49FA-B2D2-768DFBF4F3DE}"/>
              </a:ext>
            </a:extLst>
          </p:cNvPr>
          <p:cNvSpPr txBox="1"/>
          <p:nvPr/>
        </p:nvSpPr>
        <p:spPr>
          <a:xfrm>
            <a:off x="2833989" y="4699754"/>
            <a:ext cx="338221" cy="839571"/>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3" name="正方形/長方形 52">
            <a:extLst>
              <a:ext uri="{FF2B5EF4-FFF2-40B4-BE49-F238E27FC236}">
                <a16:creationId xmlns:a16="http://schemas.microsoft.com/office/drawing/2014/main" id="{4FADACD0-C47F-406B-89C2-5A18327FBDAF}"/>
              </a:ext>
            </a:extLst>
          </p:cNvPr>
          <p:cNvSpPr/>
          <p:nvPr/>
        </p:nvSpPr>
        <p:spPr>
          <a:xfrm>
            <a:off x="2793194" y="5820415"/>
            <a:ext cx="396377"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4" name="テキスト ボックス 53">
            <a:extLst>
              <a:ext uri="{FF2B5EF4-FFF2-40B4-BE49-F238E27FC236}">
                <a16:creationId xmlns:a16="http://schemas.microsoft.com/office/drawing/2014/main" id="{F2791FA6-24B2-4AA6-A0FB-4857A11B0272}"/>
              </a:ext>
            </a:extLst>
          </p:cNvPr>
          <p:cNvSpPr txBox="1"/>
          <p:nvPr/>
        </p:nvSpPr>
        <p:spPr>
          <a:xfrm>
            <a:off x="2827380" y="5925359"/>
            <a:ext cx="338221" cy="501692"/>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58" name="正方形/長方形 57">
            <a:extLst>
              <a:ext uri="{FF2B5EF4-FFF2-40B4-BE49-F238E27FC236}">
                <a16:creationId xmlns:a16="http://schemas.microsoft.com/office/drawing/2014/main" id="{BF100065-47CC-4369-A9E3-C660D13770B9}"/>
              </a:ext>
            </a:extLst>
          </p:cNvPr>
          <p:cNvSpPr/>
          <p:nvPr/>
        </p:nvSpPr>
        <p:spPr>
          <a:xfrm>
            <a:off x="3189571" y="5820415"/>
            <a:ext cx="6353322"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5457055" y="980728"/>
            <a:ext cx="3358613" cy="312165"/>
          </a:xfrm>
          <a:prstGeom prst="rect">
            <a:avLst/>
          </a:prstGeom>
          <a:noFill/>
        </p:spPr>
        <p:txBody>
          <a:bodyPr wrap="square" lIns="65306" tIns="32653" rIns="65306" bIns="32653"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実施時期：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366192" y="1712444"/>
            <a:ext cx="2217671" cy="1571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写　　真</a:t>
            </a:r>
            <a:endParaRPr kumimoji="1" lang="ja-JP" altLang="en-US" dirty="0"/>
          </a:p>
        </p:txBody>
      </p:sp>
      <p:sp>
        <p:nvSpPr>
          <p:cNvPr id="35" name="角丸四角形 34"/>
          <p:cNvSpPr/>
          <p:nvPr/>
        </p:nvSpPr>
        <p:spPr>
          <a:xfrm>
            <a:off x="432690" y="4560736"/>
            <a:ext cx="2217671" cy="1571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写　　真</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1700808"/>
            <a:ext cx="2376264" cy="186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角丸四角形 28"/>
          <p:cNvSpPr/>
          <p:nvPr/>
        </p:nvSpPr>
        <p:spPr>
          <a:xfrm>
            <a:off x="416496" y="4581128"/>
            <a:ext cx="2217671" cy="1571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写　　真</a:t>
            </a:r>
            <a:endParaRPr kumimoji="1" lang="ja-JP" alt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7" y="4437112"/>
            <a:ext cx="2376265" cy="1740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284112" y="1719126"/>
            <a:ext cx="6277399" cy="954107"/>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自動車</a:t>
            </a:r>
            <a:r>
              <a:rPr lang="ja-JP" altLang="en-US" sz="1400" dirty="0">
                <a:latin typeface="メイリオ" panose="020B0604030504040204" pitchFamily="50" charset="-128"/>
                <a:ea typeface="メイリオ" panose="020B0604030504040204" pitchFamily="50" charset="-128"/>
              </a:rPr>
              <a:t>整備士の役割と重要性を解説するため、チラシ・小冊子等を作成し、高等学校へ</a:t>
            </a:r>
            <a:r>
              <a:rPr lang="ja-JP" altLang="en-US" sz="1400" dirty="0" smtClean="0">
                <a:latin typeface="メイリオ" panose="020B0604030504040204" pitchFamily="50" charset="-128"/>
                <a:ea typeface="メイリオ" panose="020B0604030504040204" pitchFamily="50" charset="-128"/>
              </a:rPr>
              <a:t>持参する他、</a:t>
            </a:r>
            <a:r>
              <a:rPr lang="ja-JP" altLang="en-US" sz="1400" dirty="0">
                <a:latin typeface="メイリオ" panose="020B0604030504040204" pitchFamily="50" charset="-128"/>
                <a:ea typeface="メイリオ" panose="020B0604030504040204" pitchFamily="50" charset="-128"/>
              </a:rPr>
              <a:t>各種イベントにて配布</a:t>
            </a:r>
            <a:r>
              <a:rPr lang="ja-JP" altLang="en-US" sz="1400" dirty="0" smtClean="0">
                <a:latin typeface="メイリオ" panose="020B0604030504040204" pitchFamily="50" charset="-128"/>
                <a:ea typeface="メイリオ" panose="020B0604030504040204" pitchFamily="50" charset="-128"/>
              </a:rPr>
              <a:t>する。また</a:t>
            </a:r>
            <a:r>
              <a:rPr lang="ja-JP" altLang="en-US" sz="1400" dirty="0">
                <a:latin typeface="メイリオ" panose="020B0604030504040204" pitchFamily="50" charset="-128"/>
                <a:ea typeface="メイリオ" panose="020B0604030504040204" pitchFamily="50" charset="-128"/>
              </a:rPr>
              <a:t>、同内容をアニメで呼びかける動画を制作し、</a:t>
            </a:r>
            <a:r>
              <a:rPr lang="en-US" altLang="ja-JP" sz="1400" dirty="0">
                <a:latin typeface="メイリオ" panose="020B0604030504040204" pitchFamily="50" charset="-128"/>
                <a:ea typeface="メイリオ" panose="020B0604030504040204" pitchFamily="50" charset="-128"/>
              </a:rPr>
              <a:t>YouTube</a:t>
            </a:r>
            <a:r>
              <a:rPr lang="ja-JP" altLang="en-US" sz="1400" dirty="0" err="1">
                <a:latin typeface="メイリオ" panose="020B0604030504040204" pitchFamily="50" charset="-128"/>
                <a:ea typeface="メイリオ" panose="020B0604030504040204" pitchFamily="50" charset="-128"/>
              </a:rPr>
              <a:t>への</a:t>
            </a:r>
            <a:r>
              <a:rPr lang="ja-JP" altLang="en-US" sz="1400" dirty="0">
                <a:latin typeface="メイリオ" panose="020B0604030504040204" pitchFamily="50" charset="-128"/>
                <a:ea typeface="メイリオ" panose="020B0604030504040204" pitchFamily="50" charset="-128"/>
              </a:rPr>
              <a:t>投稿により広く若者へ</a:t>
            </a:r>
            <a:r>
              <a:rPr lang="ja-JP" altLang="en-US" sz="1400" dirty="0" smtClean="0">
                <a:latin typeface="メイリオ" panose="020B0604030504040204" pitchFamily="50" charset="-128"/>
                <a:ea typeface="メイリオ" panose="020B0604030504040204" pitchFamily="50" charset="-128"/>
              </a:rPr>
              <a:t>ＰＲするとともに各種</a:t>
            </a:r>
            <a:r>
              <a:rPr lang="ja-JP" altLang="en-US" sz="1400" dirty="0">
                <a:latin typeface="メイリオ" panose="020B0604030504040204" pitchFamily="50" charset="-128"/>
                <a:ea typeface="メイリオ" panose="020B0604030504040204" pitchFamily="50" charset="-128"/>
              </a:rPr>
              <a:t>イベントにて放映し人材の確保に努める</a:t>
            </a:r>
            <a:r>
              <a:rPr lang="ja-JP" altLang="en-US" sz="1400" dirty="0" smtClean="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3224808" y="2830186"/>
            <a:ext cx="6336704" cy="338554"/>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自動車整備士の重要性につき、認識を深め人材確保に努める。</a:t>
            </a:r>
            <a:endParaRPr kumimoji="1" lang="ja-JP" altLang="en-US" sz="16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224808" y="4486285"/>
            <a:ext cx="6336704" cy="1077218"/>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自動車交通におけるクリーンエネルギーの探求を目的に、自動車に関心がある高校生等により開催されるエコデンレースにブースを出店し、出場する高校生</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学校関係者を含む</a:t>
            </a:r>
            <a:r>
              <a:rPr kumimoji="1" lang="en-US" altLang="ja-JP" sz="1600" dirty="0" smtClean="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及び</a:t>
            </a:r>
            <a:r>
              <a:rPr kumimoji="1" lang="ja-JP" altLang="en-US" sz="1600" dirty="0" smtClean="0">
                <a:latin typeface="メイリオ" panose="020B0604030504040204" pitchFamily="50" charset="-128"/>
                <a:ea typeface="メイリオ" panose="020B0604030504040204" pitchFamily="50" charset="-128"/>
              </a:rPr>
              <a:t>保護者等に自動車整備士への進路を直接呼びかける。</a:t>
            </a:r>
            <a:endParaRPr kumimoji="1" lang="ja-JP" altLang="en-US" sz="16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213541" y="5836674"/>
            <a:ext cx="6264696" cy="584775"/>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高校生</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学校関係者を含む</a:t>
            </a:r>
            <a:r>
              <a:rPr lang="en-US" altLang="ja-JP" sz="1600" dirty="0" smtClean="0">
                <a:latin typeface="メイリオ" panose="020B0604030504040204" pitchFamily="50" charset="-128"/>
                <a:ea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rPr>
              <a:t>及び保護者等に、自動車整備士への就職を直接訴え人材確保に努める。</a:t>
            </a:r>
            <a:endParaRPr kumimoji="1" lang="ja-JP" altLang="en-US" sz="1600" dirty="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9257928" y="6512914"/>
            <a:ext cx="648072"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16</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11761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テキスト ボックス 53">
            <a:extLst>
              <a:ext uri="{FF2B5EF4-FFF2-40B4-BE49-F238E27FC236}">
                <a16:creationId xmlns:a16="http://schemas.microsoft.com/office/drawing/2014/main" id="{F2791FA6-24B2-4AA6-A0FB-4857A11B0272}"/>
              </a:ext>
            </a:extLst>
          </p:cNvPr>
          <p:cNvSpPr txBox="1"/>
          <p:nvPr/>
        </p:nvSpPr>
        <p:spPr>
          <a:xfrm>
            <a:off x="2833546" y="5645871"/>
            <a:ext cx="338221" cy="521550"/>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4" name="タイトル 1"/>
          <p:cNvSpPr txBox="1">
            <a:spLocks/>
          </p:cNvSpPr>
          <p:nvPr/>
        </p:nvSpPr>
        <p:spPr>
          <a:xfrm>
            <a:off x="-6122" y="342943"/>
            <a:ext cx="9907929" cy="366016"/>
          </a:xfrm>
          <a:prstGeom prst="rect">
            <a:avLst/>
          </a:prstGeom>
          <a:solidFill>
            <a:schemeClr val="tx1"/>
          </a:solidFill>
        </p:spPr>
        <p:txBody>
          <a:bodyPr vert="horz" lIns="95782" tIns="47891" rIns="95782" bIns="47891" rtlCol="0" anchor="ctr">
            <a:no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社団</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法人 大阪府</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トラック協会　</a:t>
            </a:r>
          </a:p>
        </p:txBody>
      </p:sp>
      <p:sp>
        <p:nvSpPr>
          <p:cNvPr id="49" name="正方形/長方形 48"/>
          <p:cNvSpPr/>
          <p:nvPr/>
        </p:nvSpPr>
        <p:spPr>
          <a:xfrm>
            <a:off x="116809" y="805851"/>
            <a:ext cx="9660727" cy="55754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39642" y="960155"/>
            <a:ext cx="2641150" cy="346083"/>
          </a:xfrm>
          <a:prstGeom prst="rect">
            <a:avLst/>
          </a:prstGeom>
          <a:noFill/>
          <a:ln>
            <a:solidFill>
              <a:schemeClr val="tx1"/>
            </a:solidFill>
          </a:ln>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人材確保のためのセミナー</a:t>
            </a:r>
          </a:p>
        </p:txBody>
      </p:sp>
      <p:sp>
        <p:nvSpPr>
          <p:cNvPr id="40" name="正方形/長方形 39"/>
          <p:cNvSpPr/>
          <p:nvPr/>
        </p:nvSpPr>
        <p:spPr>
          <a:xfrm>
            <a:off x="2835622" y="1680234"/>
            <a:ext cx="6749698"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225665" y="1680234"/>
            <a:ext cx="6352134"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2850945" y="1784311"/>
            <a:ext cx="338221" cy="850745"/>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 name="テキスト ボックス 2"/>
          <p:cNvSpPr txBox="1"/>
          <p:nvPr/>
        </p:nvSpPr>
        <p:spPr>
          <a:xfrm>
            <a:off x="429326" y="1309138"/>
            <a:ext cx="8142393" cy="346083"/>
          </a:xfrm>
          <a:prstGeom prst="rect">
            <a:avLst/>
          </a:prstGeom>
          <a:noFill/>
        </p:spPr>
        <p:txBody>
          <a:bodyPr wrap="square" lIns="68415" tIns="34208" rIns="68415" bIns="34208" rtlCol="0">
            <a:spAutoFit/>
          </a:bodyPr>
          <a:lstStyle/>
          <a:p>
            <a:r>
              <a:rPr lang="ja-JP" altLang="en-US" b="1" u="sng" dirty="0">
                <a:latin typeface="Meiryo UI" panose="020B0604030504040204" pitchFamily="50" charset="-128"/>
                <a:ea typeface="Meiryo UI" panose="020B0604030504040204" pitchFamily="50" charset="-128"/>
                <a:cs typeface="Meiryo UI" panose="020B0604030504040204" pitchFamily="50" charset="-128"/>
              </a:rPr>
              <a:t>狙い：事業所の取組みに対する意欲向上を図り、業界の人材確保を加速化させる</a:t>
            </a:r>
          </a:p>
        </p:txBody>
      </p:sp>
      <p:sp>
        <p:nvSpPr>
          <p:cNvPr id="31" name="テキスト ボックス 30"/>
          <p:cNvSpPr txBox="1"/>
          <p:nvPr/>
        </p:nvSpPr>
        <p:spPr>
          <a:xfrm>
            <a:off x="446846" y="3645024"/>
            <a:ext cx="2633946" cy="346083"/>
          </a:xfrm>
          <a:prstGeom prst="rect">
            <a:avLst/>
          </a:prstGeom>
          <a:noFill/>
          <a:ln>
            <a:solidFill>
              <a:schemeClr val="tx1"/>
            </a:solidFill>
          </a:ln>
        </p:spPr>
        <p:txBody>
          <a:bodyPr wrap="square" lIns="68415" tIns="34208" rIns="68415" bIns="34208"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人材確保のためのセミナー</a:t>
            </a:r>
          </a:p>
        </p:txBody>
      </p:sp>
      <p:sp>
        <p:nvSpPr>
          <p:cNvPr id="39" name="テキスト ボックス 38"/>
          <p:cNvSpPr txBox="1"/>
          <p:nvPr/>
        </p:nvSpPr>
        <p:spPr>
          <a:xfrm>
            <a:off x="3427193" y="3619149"/>
            <a:ext cx="4223721" cy="315305"/>
          </a:xfrm>
          <a:prstGeom prst="rect">
            <a:avLst/>
          </a:prstGeom>
          <a:noFill/>
        </p:spPr>
        <p:txBody>
          <a:bodyPr wrap="square" lIns="68415" tIns="34208" rIns="68415" bIns="34208"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②高校生採用セミナー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実施時期：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44" name="テキスト ボックス 43"/>
          <p:cNvSpPr txBox="1"/>
          <p:nvPr/>
        </p:nvSpPr>
        <p:spPr>
          <a:xfrm>
            <a:off x="439642" y="3994777"/>
            <a:ext cx="8142393" cy="346083"/>
          </a:xfrm>
          <a:prstGeom prst="rect">
            <a:avLst/>
          </a:prstGeom>
          <a:noFill/>
        </p:spPr>
        <p:txBody>
          <a:bodyPr wrap="square" lIns="68415" tIns="34208" rIns="68415" bIns="34208" rtlCol="0">
            <a:spAutoFit/>
          </a:bodyPr>
          <a:lstStyle/>
          <a:p>
            <a:r>
              <a:rPr lang="ja-JP" altLang="en-US" b="1" u="sng" dirty="0">
                <a:latin typeface="Meiryo UI" panose="020B0604030504040204" pitchFamily="50" charset="-128"/>
                <a:ea typeface="Meiryo UI" panose="020B0604030504040204" pitchFamily="50" charset="-128"/>
                <a:cs typeface="Meiryo UI" panose="020B0604030504040204" pitchFamily="50" charset="-128"/>
              </a:rPr>
              <a:t>狙い：事業所の取組みに対する意欲向上を図り、業界の人材確保を加速化させる</a:t>
            </a:r>
          </a:p>
        </p:txBody>
      </p:sp>
      <p:sp>
        <p:nvSpPr>
          <p:cNvPr id="30" name="正方形/長方形 29">
            <a:extLst>
              <a:ext uri="{FF2B5EF4-FFF2-40B4-BE49-F238E27FC236}">
                <a16:creationId xmlns:a16="http://schemas.microsoft.com/office/drawing/2014/main" id="{DE83B611-A4D6-4ECF-AF33-396CDC59CF42}"/>
              </a:ext>
            </a:extLst>
          </p:cNvPr>
          <p:cNvSpPr/>
          <p:nvPr/>
        </p:nvSpPr>
        <p:spPr>
          <a:xfrm>
            <a:off x="2834434" y="2684656"/>
            <a:ext cx="6750886"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a:extLst>
              <a:ext uri="{FF2B5EF4-FFF2-40B4-BE49-F238E27FC236}">
                <a16:creationId xmlns:a16="http://schemas.microsoft.com/office/drawing/2014/main" id="{58EEA069-6B17-42C2-9F9E-B6086F512E83}"/>
              </a:ext>
            </a:extLst>
          </p:cNvPr>
          <p:cNvSpPr/>
          <p:nvPr/>
        </p:nvSpPr>
        <p:spPr>
          <a:xfrm>
            <a:off x="3224477" y="2684656"/>
            <a:ext cx="6353322"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8CB589FA-0238-40A1-8F76-CE05F8C697E4}"/>
              </a:ext>
            </a:extLst>
          </p:cNvPr>
          <p:cNvSpPr txBox="1"/>
          <p:nvPr/>
        </p:nvSpPr>
        <p:spPr>
          <a:xfrm>
            <a:off x="2864768" y="2780928"/>
            <a:ext cx="338221" cy="501692"/>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48" name="正方形/長方形 47">
            <a:extLst>
              <a:ext uri="{FF2B5EF4-FFF2-40B4-BE49-F238E27FC236}">
                <a16:creationId xmlns:a16="http://schemas.microsoft.com/office/drawing/2014/main" id="{8EAD2F73-5C16-4EDB-B8FA-3BE3D345C1E0}"/>
              </a:ext>
            </a:extLst>
          </p:cNvPr>
          <p:cNvSpPr/>
          <p:nvPr/>
        </p:nvSpPr>
        <p:spPr>
          <a:xfrm>
            <a:off x="2833545" y="4390460"/>
            <a:ext cx="375553" cy="11109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20C7629A-BB82-4281-AEF8-172F3A665392}"/>
              </a:ext>
            </a:extLst>
          </p:cNvPr>
          <p:cNvSpPr/>
          <p:nvPr/>
        </p:nvSpPr>
        <p:spPr>
          <a:xfrm>
            <a:off x="3202766" y="4390460"/>
            <a:ext cx="6352134" cy="11111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a:extLst>
              <a:ext uri="{FF2B5EF4-FFF2-40B4-BE49-F238E27FC236}">
                <a16:creationId xmlns:a16="http://schemas.microsoft.com/office/drawing/2014/main" id="{CC62B89B-0A89-49FA-B2D2-768DFBF4F3DE}"/>
              </a:ext>
            </a:extLst>
          </p:cNvPr>
          <p:cNvSpPr txBox="1"/>
          <p:nvPr/>
        </p:nvSpPr>
        <p:spPr>
          <a:xfrm>
            <a:off x="2835844" y="4561766"/>
            <a:ext cx="338221" cy="839571"/>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3" name="正方形/長方形 52">
            <a:extLst>
              <a:ext uri="{FF2B5EF4-FFF2-40B4-BE49-F238E27FC236}">
                <a16:creationId xmlns:a16="http://schemas.microsoft.com/office/drawing/2014/main" id="{4FADACD0-C47F-406B-89C2-5A18327FBDAF}"/>
              </a:ext>
            </a:extLst>
          </p:cNvPr>
          <p:cNvSpPr/>
          <p:nvPr/>
        </p:nvSpPr>
        <p:spPr>
          <a:xfrm>
            <a:off x="2837346" y="5564237"/>
            <a:ext cx="365420" cy="6031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8" name="正方形/長方形 57">
            <a:extLst>
              <a:ext uri="{FF2B5EF4-FFF2-40B4-BE49-F238E27FC236}">
                <a16:creationId xmlns:a16="http://schemas.microsoft.com/office/drawing/2014/main" id="{BF100065-47CC-4369-A9E3-C660D13770B9}"/>
              </a:ext>
            </a:extLst>
          </p:cNvPr>
          <p:cNvSpPr/>
          <p:nvPr/>
        </p:nvSpPr>
        <p:spPr>
          <a:xfrm>
            <a:off x="3202766" y="5560785"/>
            <a:ext cx="6340127"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3427192" y="959548"/>
            <a:ext cx="5154843" cy="312165"/>
          </a:xfrm>
          <a:prstGeom prst="rect">
            <a:avLst/>
          </a:prstGeom>
          <a:noFill/>
        </p:spPr>
        <p:txBody>
          <a:bodyPr wrap="square" lIns="65306" tIns="32653" rIns="65306" bIns="32653"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①ホームページ活用セミナー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実施時期：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41DF3C08-D9BA-4909-AFAC-F17C6D563FD4}"/>
              </a:ext>
            </a:extLst>
          </p:cNvPr>
          <p:cNvSpPr txBox="1"/>
          <p:nvPr/>
        </p:nvSpPr>
        <p:spPr>
          <a:xfrm>
            <a:off x="3231998" y="1897668"/>
            <a:ext cx="6307810"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自社のホームページの作成・修正を予定している事業者を対象に、人材確保に向けたホームページ作成のコツなどを伝授する。</a:t>
            </a:r>
            <a:endParaRPr kumimoji="1" lang="en-US" altLang="ja-JP" sz="16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FC47CA0-DF43-4603-A313-C0B1CFF579D9}"/>
              </a:ext>
            </a:extLst>
          </p:cNvPr>
          <p:cNvSpPr txBox="1"/>
          <p:nvPr/>
        </p:nvSpPr>
        <p:spPr>
          <a:xfrm>
            <a:off x="3202766" y="2708920"/>
            <a:ext cx="6382554" cy="584775"/>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参加者　</a:t>
            </a:r>
            <a:r>
              <a:rPr kumimoji="1" lang="en-US" altLang="ja-JP" sz="1600" dirty="0" smtClean="0">
                <a:latin typeface="Meiryo UI" panose="020B0604030504040204" pitchFamily="50" charset="-128"/>
                <a:ea typeface="Meiryo UI" panose="020B0604030504040204" pitchFamily="50" charset="-128"/>
              </a:rPr>
              <a:t>20</a:t>
            </a:r>
            <a:r>
              <a:rPr kumimoji="1" lang="ja-JP" altLang="en-US" sz="1600" dirty="0">
                <a:latin typeface="Meiryo UI" panose="020B0604030504040204" pitchFamily="50" charset="-128"/>
                <a:ea typeface="Meiryo UI" panose="020B0604030504040204" pitchFamily="50" charset="-128"/>
              </a:rPr>
              <a:t>名</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取組みを実施するまたは検討するきっかけとなった</a:t>
            </a:r>
            <a:r>
              <a:rPr lang="en-US" altLang="ja-JP" sz="1600" dirty="0">
                <a:latin typeface="Meiryo UI" panose="020B0604030504040204" pitchFamily="50" charset="-128"/>
                <a:ea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rPr>
              <a:t>％以上</a:t>
            </a:r>
            <a:endParaRPr kumimoji="1" lang="ja-JP" altLang="en-US" sz="16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6BBAA3B-5574-4E3A-9F39-90FC2DA51181}"/>
              </a:ext>
            </a:extLst>
          </p:cNvPr>
          <p:cNvSpPr txBox="1"/>
          <p:nvPr/>
        </p:nvSpPr>
        <p:spPr>
          <a:xfrm>
            <a:off x="3230810" y="4581816"/>
            <a:ext cx="6176494"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高校生の新卒採用を検討されている事業者等を対象に、新卒採用を行う上での基礎的な流れ、高校新卒者の採用を検討している企業の事例を紹介。</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056A2EFD-A74E-4FB4-B2C9-98D66C7829B7}"/>
              </a:ext>
            </a:extLst>
          </p:cNvPr>
          <p:cNvSpPr txBox="1"/>
          <p:nvPr/>
        </p:nvSpPr>
        <p:spPr>
          <a:xfrm>
            <a:off x="3189571" y="5594263"/>
            <a:ext cx="6272311" cy="584775"/>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参加者　</a:t>
            </a:r>
            <a:r>
              <a:rPr lang="en-US" altLang="ja-JP" sz="1600" dirty="0" smtClean="0">
                <a:latin typeface="Meiryo UI" panose="020B0604030504040204" pitchFamily="50" charset="-128"/>
                <a:ea typeface="Meiryo UI" panose="020B0604030504040204" pitchFamily="50" charset="-128"/>
              </a:rPr>
              <a:t>120</a:t>
            </a:r>
            <a:r>
              <a:rPr lang="ja-JP" altLang="en-US" sz="1600" dirty="0">
                <a:latin typeface="Meiryo UI" panose="020B0604030504040204" pitchFamily="50" charset="-128"/>
                <a:ea typeface="Meiryo UI" panose="020B0604030504040204" pitchFamily="50" charset="-128"/>
              </a:rPr>
              <a:t>名</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取組みを実施するまたは検討するきっかけとなった</a:t>
            </a:r>
            <a:r>
              <a:rPr kumimoji="1" lang="en-US" altLang="ja-JP" sz="1600" dirty="0">
                <a:latin typeface="Meiryo UI" panose="020B0604030504040204" pitchFamily="50" charset="-128"/>
                <a:ea typeface="Meiryo UI" panose="020B0604030504040204" pitchFamily="50" charset="-128"/>
              </a:rPr>
              <a:t>50</a:t>
            </a:r>
            <a:r>
              <a:rPr kumimoji="1" lang="ja-JP" altLang="en-US" sz="1600" dirty="0">
                <a:latin typeface="Meiryo UI" panose="020B0604030504040204" pitchFamily="50" charset="-128"/>
                <a:ea typeface="Meiryo UI" panose="020B0604030504040204" pitchFamily="50" charset="-128"/>
              </a:rPr>
              <a:t>％以上</a:t>
            </a:r>
          </a:p>
        </p:txBody>
      </p:sp>
      <p:pic>
        <p:nvPicPr>
          <p:cNvPr id="11" name="図 10">
            <a:extLst>
              <a:ext uri="{FF2B5EF4-FFF2-40B4-BE49-F238E27FC236}">
                <a16:creationId xmlns:a16="http://schemas.microsoft.com/office/drawing/2014/main" id="{0E06B823-6BFB-43EC-81B0-9A810E22EF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648" y="1680234"/>
            <a:ext cx="2359468" cy="1813932"/>
          </a:xfrm>
          <a:prstGeom prst="rect">
            <a:avLst/>
          </a:prstGeom>
        </p:spPr>
      </p:pic>
      <p:pic>
        <p:nvPicPr>
          <p:cNvPr id="15" name="図 14">
            <a:extLst>
              <a:ext uri="{FF2B5EF4-FFF2-40B4-BE49-F238E27FC236}">
                <a16:creationId xmlns:a16="http://schemas.microsoft.com/office/drawing/2014/main" id="{E4E8C326-28E5-4E01-931E-3855070739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22" y="4390460"/>
            <a:ext cx="2359468" cy="1791785"/>
          </a:xfrm>
          <a:prstGeom prst="rect">
            <a:avLst/>
          </a:prstGeom>
        </p:spPr>
      </p:pic>
      <p:sp>
        <p:nvSpPr>
          <p:cNvPr id="29" name="テキスト ボックス 28"/>
          <p:cNvSpPr txBox="1"/>
          <p:nvPr/>
        </p:nvSpPr>
        <p:spPr>
          <a:xfrm>
            <a:off x="9270375" y="6488668"/>
            <a:ext cx="538866" cy="369332"/>
          </a:xfrm>
          <a:prstGeom prst="rect">
            <a:avLst/>
          </a:prstGeom>
          <a:noFill/>
        </p:spPr>
        <p:txBody>
          <a:bodyPr wrap="square" rtlCol="0">
            <a:spAutoFit/>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17</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16372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713" y="4559586"/>
            <a:ext cx="1191469" cy="1581267"/>
          </a:xfrm>
          <a:prstGeom prst="rect">
            <a:avLst/>
          </a:prstGeom>
        </p:spPr>
      </p:pic>
      <p:sp>
        <p:nvSpPr>
          <p:cNvPr id="4" name="タイトル 1"/>
          <p:cNvSpPr txBox="1">
            <a:spLocks/>
          </p:cNvSpPr>
          <p:nvPr/>
        </p:nvSpPr>
        <p:spPr>
          <a:xfrm>
            <a:off x="-6122" y="404664"/>
            <a:ext cx="9907929" cy="360040"/>
          </a:xfrm>
          <a:prstGeom prst="rect">
            <a:avLst/>
          </a:prstGeom>
          <a:solidFill>
            <a:schemeClr val="tx1"/>
          </a:solidFill>
        </p:spPr>
        <p:txBody>
          <a:bodyPr vert="horz" lIns="95782" tIns="47891" rIns="95782" bIns="47891" rtlCol="0" anchor="ctr">
            <a:no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一般社団法人 大阪建設業協会　</a:t>
            </a:r>
          </a:p>
        </p:txBody>
      </p:sp>
      <p:sp>
        <p:nvSpPr>
          <p:cNvPr id="49" name="正方形/長方形 48"/>
          <p:cNvSpPr/>
          <p:nvPr/>
        </p:nvSpPr>
        <p:spPr>
          <a:xfrm>
            <a:off x="116809" y="826321"/>
            <a:ext cx="9627073" cy="56990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94916" y="932130"/>
            <a:ext cx="4995347" cy="346083"/>
          </a:xfrm>
          <a:prstGeom prst="rect">
            <a:avLst/>
          </a:prstGeom>
          <a:noFill/>
          <a:ln>
            <a:solidFill>
              <a:schemeClr val="tx1"/>
            </a:solidFill>
          </a:ln>
        </p:spPr>
        <p:txBody>
          <a:bodyPr wrap="square" lIns="68415" tIns="34208" rIns="68415" bIns="34208"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取組事項　高校生対象夏休み体験セミナーの開催</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2835622" y="1680234"/>
            <a:ext cx="39637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2834434" y="1680234"/>
            <a:ext cx="6743365"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2868552" y="1787940"/>
            <a:ext cx="338221" cy="850745"/>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 name="テキスト ボックス 2"/>
          <p:cNvSpPr txBox="1"/>
          <p:nvPr/>
        </p:nvSpPr>
        <p:spPr>
          <a:xfrm>
            <a:off x="321967" y="1340026"/>
            <a:ext cx="9122462" cy="684637"/>
          </a:xfrm>
          <a:prstGeom prst="rect">
            <a:avLst/>
          </a:prstGeom>
          <a:noFill/>
        </p:spPr>
        <p:txBody>
          <a:bodyPr wrap="square" lIns="68415" tIns="34208" rIns="68415" bIns="34208"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狙い：建設技能職種体験を通じ、建設業の理解促進とイメージアップを目的とする。</a:t>
            </a:r>
          </a:p>
          <a:p>
            <a:endParaRPr lang="ja-JP" altLang="en-US" sz="20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08262" y="3645024"/>
            <a:ext cx="4490704" cy="346083"/>
          </a:xfrm>
          <a:prstGeom prst="rect">
            <a:avLst/>
          </a:prstGeom>
          <a:noFill/>
          <a:ln>
            <a:solidFill>
              <a:schemeClr val="tx1"/>
            </a:solidFill>
          </a:ln>
        </p:spPr>
        <p:txBody>
          <a:bodyPr wrap="square" lIns="68415" tIns="34208" rIns="68415" bIns="34208"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取組事項　高校生対象現場見学会</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5032211" y="3645024"/>
            <a:ext cx="4220695" cy="315305"/>
          </a:xfrm>
          <a:prstGeom prst="rect">
            <a:avLst/>
          </a:prstGeom>
          <a:noFill/>
        </p:spPr>
        <p:txBody>
          <a:bodyPr wrap="square" lIns="68415" tIns="34208" rIns="68415" bIns="34208"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実施時期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44" name="テキスト ボックス 43"/>
          <p:cNvSpPr txBox="1"/>
          <p:nvPr/>
        </p:nvSpPr>
        <p:spPr>
          <a:xfrm>
            <a:off x="366192" y="4050600"/>
            <a:ext cx="8142393" cy="992414"/>
          </a:xfrm>
          <a:prstGeom prst="rect">
            <a:avLst/>
          </a:prstGeom>
          <a:noFill/>
        </p:spPr>
        <p:txBody>
          <a:bodyPr wrap="square" lIns="68415" tIns="34208" rIns="68415" bIns="34208"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狙い：建設業とはどういう仕事をしているかを理解して頂く。</a:t>
            </a:r>
          </a:p>
          <a:p>
            <a:endParaRPr lang="ja-JP" altLang="en-US" sz="2000" b="1" u="sng"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0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DE83B611-A4D6-4ECF-AF33-396CDC59CF42}"/>
              </a:ext>
            </a:extLst>
          </p:cNvPr>
          <p:cNvSpPr/>
          <p:nvPr/>
        </p:nvSpPr>
        <p:spPr>
          <a:xfrm>
            <a:off x="2834434" y="2684656"/>
            <a:ext cx="396376"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a:extLst>
              <a:ext uri="{FF2B5EF4-FFF2-40B4-BE49-F238E27FC236}">
                <a16:creationId xmlns:a16="http://schemas.microsoft.com/office/drawing/2014/main" id="{58EEA069-6B17-42C2-9F9E-B6086F512E83}"/>
              </a:ext>
            </a:extLst>
          </p:cNvPr>
          <p:cNvSpPr/>
          <p:nvPr/>
        </p:nvSpPr>
        <p:spPr>
          <a:xfrm>
            <a:off x="2834433" y="2684656"/>
            <a:ext cx="6743366"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8CB589FA-0238-40A1-8F76-CE05F8C697E4}"/>
              </a:ext>
            </a:extLst>
          </p:cNvPr>
          <p:cNvSpPr txBox="1"/>
          <p:nvPr/>
        </p:nvSpPr>
        <p:spPr>
          <a:xfrm>
            <a:off x="2869147" y="2789601"/>
            <a:ext cx="338221" cy="501692"/>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48" name="正方形/長方形 47">
            <a:extLst>
              <a:ext uri="{FF2B5EF4-FFF2-40B4-BE49-F238E27FC236}">
                <a16:creationId xmlns:a16="http://schemas.microsoft.com/office/drawing/2014/main" id="{8EAD2F73-5C16-4EDB-B8FA-3BE3D345C1E0}"/>
              </a:ext>
            </a:extLst>
          </p:cNvPr>
          <p:cNvSpPr/>
          <p:nvPr/>
        </p:nvSpPr>
        <p:spPr>
          <a:xfrm>
            <a:off x="2794715" y="4390460"/>
            <a:ext cx="382445" cy="13839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20C7629A-BB82-4281-AEF8-172F3A665392}"/>
              </a:ext>
            </a:extLst>
          </p:cNvPr>
          <p:cNvSpPr/>
          <p:nvPr/>
        </p:nvSpPr>
        <p:spPr>
          <a:xfrm>
            <a:off x="3177160" y="4390460"/>
            <a:ext cx="6377740" cy="13839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a:extLst>
              <a:ext uri="{FF2B5EF4-FFF2-40B4-BE49-F238E27FC236}">
                <a16:creationId xmlns:a16="http://schemas.microsoft.com/office/drawing/2014/main" id="{CC62B89B-0A89-49FA-B2D2-768DFBF4F3DE}"/>
              </a:ext>
            </a:extLst>
          </p:cNvPr>
          <p:cNvSpPr txBox="1"/>
          <p:nvPr/>
        </p:nvSpPr>
        <p:spPr>
          <a:xfrm>
            <a:off x="2821060" y="4718515"/>
            <a:ext cx="338221" cy="839571"/>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3" name="正方形/長方形 52">
            <a:extLst>
              <a:ext uri="{FF2B5EF4-FFF2-40B4-BE49-F238E27FC236}">
                <a16:creationId xmlns:a16="http://schemas.microsoft.com/office/drawing/2014/main" id="{4FADACD0-C47F-406B-89C2-5A18327FBDAF}"/>
              </a:ext>
            </a:extLst>
          </p:cNvPr>
          <p:cNvSpPr/>
          <p:nvPr/>
        </p:nvSpPr>
        <p:spPr>
          <a:xfrm>
            <a:off x="2793195" y="5820415"/>
            <a:ext cx="396376"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4" name="テキスト ボックス 53">
            <a:extLst>
              <a:ext uri="{FF2B5EF4-FFF2-40B4-BE49-F238E27FC236}">
                <a16:creationId xmlns:a16="http://schemas.microsoft.com/office/drawing/2014/main" id="{F2791FA6-24B2-4AA6-A0FB-4857A11B0272}"/>
              </a:ext>
            </a:extLst>
          </p:cNvPr>
          <p:cNvSpPr txBox="1"/>
          <p:nvPr/>
        </p:nvSpPr>
        <p:spPr>
          <a:xfrm>
            <a:off x="2825994" y="5925359"/>
            <a:ext cx="338221" cy="501692"/>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58" name="正方形/長方形 57">
            <a:extLst>
              <a:ext uri="{FF2B5EF4-FFF2-40B4-BE49-F238E27FC236}">
                <a16:creationId xmlns:a16="http://schemas.microsoft.com/office/drawing/2014/main" id="{BF100065-47CC-4369-A9E3-C660D13770B9}"/>
              </a:ext>
            </a:extLst>
          </p:cNvPr>
          <p:cNvSpPr/>
          <p:nvPr/>
        </p:nvSpPr>
        <p:spPr>
          <a:xfrm>
            <a:off x="3189571" y="5820415"/>
            <a:ext cx="6353322"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5601072" y="954760"/>
            <a:ext cx="3651834" cy="312165"/>
          </a:xfrm>
          <a:prstGeom prst="rect">
            <a:avLst/>
          </a:prstGeom>
          <a:noFill/>
        </p:spPr>
        <p:txBody>
          <a:bodyPr wrap="square" lIns="65306" tIns="32653" rIns="65306" bIns="32653"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実施時期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366192" y="1712444"/>
            <a:ext cx="2217671" cy="1571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写　　真</a:t>
            </a:r>
            <a:endParaRPr kumimoji="1" lang="ja-JP" altLang="en-US" dirty="0"/>
          </a:p>
        </p:txBody>
      </p:sp>
      <p:sp>
        <p:nvSpPr>
          <p:cNvPr id="2" name="正方形/長方形 1"/>
          <p:cNvSpPr/>
          <p:nvPr/>
        </p:nvSpPr>
        <p:spPr>
          <a:xfrm>
            <a:off x="3345303" y="1828450"/>
            <a:ext cx="6017638" cy="584775"/>
          </a:xfrm>
          <a:prstGeom prst="rect">
            <a:avLst/>
          </a:prstGeom>
        </p:spPr>
        <p:txBody>
          <a:bodyPr wrap="square">
            <a:spAutoFit/>
          </a:bodyPr>
          <a:lstStyle/>
          <a:p>
            <a:r>
              <a:rPr lang="ja-JP" altLang="en-US" sz="1600" dirty="0" smtClean="0">
                <a:latin typeface="メイリオ" panose="020B0604030504040204" pitchFamily="50" charset="-128"/>
                <a:ea typeface="メイリオ" panose="020B0604030504040204" pitchFamily="50" charset="-128"/>
              </a:rPr>
              <a:t>午前</a:t>
            </a:r>
            <a:r>
              <a:rPr lang="ja-JP" altLang="en-US" sz="1600" dirty="0">
                <a:latin typeface="メイリオ" panose="020B0604030504040204" pitchFamily="50" charset="-128"/>
                <a:ea typeface="メイリオ" panose="020B0604030504040204" pitchFamily="50" charset="-128"/>
              </a:rPr>
              <a:t>は、建設機械の試乗体験（高所作業車・建設</a:t>
            </a:r>
            <a:r>
              <a:rPr lang="ja-JP" altLang="en-US" sz="1600" dirty="0" smtClean="0">
                <a:latin typeface="メイリオ" panose="020B0604030504040204" pitchFamily="50" charset="-128"/>
                <a:ea typeface="メイリオ" panose="020B0604030504040204" pitchFamily="50" charset="-128"/>
              </a:rPr>
              <a:t>つかみ機）。</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午後は、鉄筋と型枠のそれぞれの班に分かれ、作業を体験する</a:t>
            </a:r>
            <a:r>
              <a:rPr lang="ja-JP" altLang="en-US" sz="1400" dirty="0" smtClean="0">
                <a:latin typeface="メイリオ" panose="020B0604030504040204" pitchFamily="50" charset="-128"/>
                <a:ea typeface="メイリオ" panose="020B0604030504040204" pitchFamily="50" charset="-128"/>
              </a:rPr>
              <a:t>。</a:t>
            </a:r>
            <a:endParaRPr lang="ja-JP" altLang="en-US" sz="1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276550" y="2721192"/>
            <a:ext cx="6301249" cy="584775"/>
          </a:xfrm>
          <a:prstGeom prst="rect">
            <a:avLst/>
          </a:prstGeom>
        </p:spPr>
        <p:txBody>
          <a:bodyPr wrap="square">
            <a:spAutoFit/>
          </a:bodyPr>
          <a:lstStyle/>
          <a:p>
            <a:r>
              <a:rPr lang="ja-JP" altLang="en-US" sz="1600" dirty="0">
                <a:latin typeface="メイリオ" panose="020B0604030504040204" pitchFamily="50" charset="-128"/>
                <a:ea typeface="メイリオ" panose="020B0604030504040204" pitchFamily="50" charset="-128"/>
              </a:rPr>
              <a:t>参加後のアンケートについて、</a:t>
            </a:r>
            <a:r>
              <a:rPr lang="ja-JP" altLang="en-US" sz="1600" dirty="0" smtClean="0">
                <a:latin typeface="メイリオ" panose="020B0604030504040204" pitchFamily="50" charset="-128"/>
                <a:ea typeface="メイリオ" panose="020B0604030504040204" pitchFamily="50" charset="-128"/>
              </a:rPr>
              <a:t>「建設業のイメージが変わった」</a:t>
            </a:r>
            <a:r>
              <a:rPr lang="ja-JP" altLang="en-US" sz="1600" dirty="0">
                <a:latin typeface="メイリオ" panose="020B0604030504040204" pitchFamily="50" charset="-128"/>
                <a:ea typeface="メイリオ" panose="020B0604030504040204" pitchFamily="50" charset="-128"/>
              </a:rPr>
              <a:t>の回答</a:t>
            </a:r>
            <a:r>
              <a:rPr lang="ja-JP" altLang="en-US" sz="1600" dirty="0" smtClean="0">
                <a:latin typeface="メイリオ" panose="020B0604030504040204" pitchFamily="50" charset="-128"/>
                <a:ea typeface="メイリオ" panose="020B0604030504040204" pitchFamily="50" charset="-128"/>
              </a:rPr>
              <a:t>を７０％</a:t>
            </a:r>
            <a:r>
              <a:rPr lang="ja-JP" altLang="en-US" sz="1600" dirty="0">
                <a:latin typeface="メイリオ" panose="020B0604030504040204" pitchFamily="50" charset="-128"/>
                <a:ea typeface="メイリオ" panose="020B0604030504040204" pitchFamily="50" charset="-128"/>
              </a:rPr>
              <a:t>に設定</a:t>
            </a:r>
          </a:p>
        </p:txBody>
      </p:sp>
      <p:sp>
        <p:nvSpPr>
          <p:cNvPr id="36" name="正方形/長方形 35"/>
          <p:cNvSpPr/>
          <p:nvPr/>
        </p:nvSpPr>
        <p:spPr>
          <a:xfrm>
            <a:off x="3296271" y="4583968"/>
            <a:ext cx="6209733" cy="584775"/>
          </a:xfrm>
          <a:prstGeom prst="rect">
            <a:avLst/>
          </a:prstGeom>
        </p:spPr>
        <p:txBody>
          <a:bodyPr wrap="square">
            <a:spAutoFit/>
          </a:bodyPr>
          <a:lstStyle/>
          <a:p>
            <a:r>
              <a:rPr lang="ja-JP" altLang="en-US" sz="1600" dirty="0" smtClean="0">
                <a:latin typeface="メイリオ" panose="020B0604030504040204" pitchFamily="50" charset="-128"/>
                <a:ea typeface="メイリオ" panose="020B0604030504040204" pitchFamily="50" charset="-128"/>
              </a:rPr>
              <a:t>工科、工業高校の</a:t>
            </a:r>
            <a:r>
              <a:rPr lang="ja-JP" altLang="en-US" sz="1600" dirty="0">
                <a:latin typeface="メイリオ" panose="020B0604030504040204" pitchFamily="50" charset="-128"/>
                <a:ea typeface="メイリオ" panose="020B0604030504040204" pitchFamily="50" charset="-128"/>
              </a:rPr>
              <a:t>高校生の生徒を対象に</a:t>
            </a:r>
            <a:r>
              <a:rPr lang="ja-JP" altLang="en-US" sz="1600" dirty="0" smtClean="0">
                <a:latin typeface="メイリオ" panose="020B0604030504040204" pitchFamily="50" charset="-128"/>
                <a:ea typeface="メイリオ" panose="020B0604030504040204" pitchFamily="50" charset="-128"/>
              </a:rPr>
              <a:t>、会員企業の現場（土木・建築）を見学し、仕事内容を理解して頂くことを目的とする。</a:t>
            </a:r>
            <a:endParaRPr lang="en-US" altLang="ja-JP" sz="1600" dirty="0" smtClean="0">
              <a:latin typeface="メイリオ" panose="020B0604030504040204" pitchFamily="50" charset="-128"/>
              <a:ea typeface="メイリオ" panose="020B0604030504040204" pitchFamily="50" charset="-128"/>
            </a:endParaRPr>
          </a:p>
        </p:txBody>
      </p:sp>
      <p:sp>
        <p:nvSpPr>
          <p:cNvPr id="37" name="正方形/長方形 36"/>
          <p:cNvSpPr/>
          <p:nvPr/>
        </p:nvSpPr>
        <p:spPr>
          <a:xfrm>
            <a:off x="3314833" y="5965385"/>
            <a:ext cx="5598607" cy="338554"/>
          </a:xfrm>
          <a:prstGeom prst="rect">
            <a:avLst/>
          </a:prstGeom>
        </p:spPr>
        <p:txBody>
          <a:bodyPr wrap="square">
            <a:spAutoFit/>
          </a:bodyPr>
          <a:lstStyle/>
          <a:p>
            <a:r>
              <a:rPr lang="ja-JP" altLang="en-US" sz="1600" dirty="0" smtClean="0">
                <a:latin typeface="メイリオ" panose="020B0604030504040204" pitchFamily="50" charset="-128"/>
                <a:ea typeface="メイリオ" panose="020B0604030504040204" pitchFamily="50" charset="-128"/>
              </a:rPr>
              <a:t>延べ参加者数　２００名</a:t>
            </a:r>
            <a:endParaRPr lang="en-US" altLang="ja-JP" sz="1600" dirty="0">
              <a:latin typeface="メイリオ" panose="020B0604030504040204" pitchFamily="50" charset="-128"/>
              <a:ea typeface="メイリオ" panose="020B0604030504040204" pitchFamily="50" charset="-128"/>
            </a:endParaRPr>
          </a:p>
        </p:txBody>
      </p:sp>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67" y="1671561"/>
            <a:ext cx="1301709" cy="1640384"/>
          </a:xfrm>
          <a:prstGeom prst="rect">
            <a:avLst/>
          </a:prstGeom>
        </p:spPr>
      </p:pic>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3581" y="1680234"/>
            <a:ext cx="1036527" cy="1626267"/>
          </a:xfrm>
          <a:prstGeom prst="rect">
            <a:avLst/>
          </a:prstGeom>
        </p:spPr>
      </p:pic>
      <p:pic>
        <p:nvPicPr>
          <p:cNvPr id="43" name="図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3582" y="4559586"/>
            <a:ext cx="1076352" cy="1578722"/>
          </a:xfrm>
          <a:prstGeom prst="rect">
            <a:avLst/>
          </a:prstGeom>
        </p:spPr>
      </p:pic>
      <p:sp>
        <p:nvSpPr>
          <p:cNvPr id="45" name="テキスト ボックス 44"/>
          <p:cNvSpPr txBox="1"/>
          <p:nvPr/>
        </p:nvSpPr>
        <p:spPr>
          <a:xfrm>
            <a:off x="9205016" y="6525344"/>
            <a:ext cx="538866"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18</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87032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コンテンツ プレースホルダー 15"/>
          <p:cNvGraphicFramePr>
            <a:graphicFrameLocks noGrp="1"/>
          </p:cNvGraphicFramePr>
          <p:nvPr>
            <p:ph idx="1"/>
            <p:extLst>
              <p:ext uri="{D42A27DB-BD31-4B8C-83A1-F6EECF244321}">
                <p14:modId xmlns:p14="http://schemas.microsoft.com/office/powerpoint/2010/main" val="1410695346"/>
              </p:ext>
            </p:extLst>
          </p:nvPr>
        </p:nvGraphicFramePr>
        <p:xfrm>
          <a:off x="200980" y="841372"/>
          <a:ext cx="9396536" cy="4952904"/>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381000" y="210126"/>
            <a:ext cx="9144000" cy="338554"/>
          </a:xfrm>
          <a:prstGeom prst="rect">
            <a:avLst/>
          </a:prstGeom>
          <a:solidFill>
            <a:schemeClr val="tx1"/>
          </a:solidFill>
        </p:spPr>
        <p:txBody>
          <a:bodyPr wrap="square" rtlCol="0">
            <a:spAutoFit/>
          </a:bodyPr>
          <a:lstStyle/>
          <a:p>
            <a:pPr algn="ctr" defTabSz="457200" fontAlgn="auto">
              <a:spcBef>
                <a:spcPts val="0"/>
              </a:spcBef>
              <a:spcAft>
                <a:spcPts val="0"/>
              </a:spcAft>
            </a:pPr>
            <a:r>
              <a:rPr kumimoji="0" lang="ja-JP" altLang="en-US" sz="1600" b="1" dirty="0" smtClean="0">
                <a:solidFill>
                  <a:prstClr val="white"/>
                </a:solidFill>
                <a:latin typeface="Calibri" panose="020F0502020204030204"/>
                <a:ea typeface="游ゴシック" panose="020B0400000000000000" pitchFamily="50" charset="-128"/>
              </a:rPr>
              <a:t>有効求人倍率と完全失業率の推移</a:t>
            </a:r>
            <a:endParaRPr kumimoji="0" lang="en-US" altLang="ja-JP" sz="1600" b="1" dirty="0">
              <a:solidFill>
                <a:prstClr val="white"/>
              </a:solidFill>
              <a:latin typeface="Calibri" panose="020F0502020204030204"/>
              <a:ea typeface="游ゴシック" panose="020B0400000000000000" pitchFamily="50" charset="-128"/>
            </a:endParaRPr>
          </a:p>
        </p:txBody>
      </p:sp>
      <p:sp>
        <p:nvSpPr>
          <p:cNvPr id="9" name="テキスト ボックス 8"/>
          <p:cNvSpPr txBox="1"/>
          <p:nvPr/>
        </p:nvSpPr>
        <p:spPr>
          <a:xfrm>
            <a:off x="6389072" y="5733256"/>
            <a:ext cx="3516928" cy="230832"/>
          </a:xfrm>
          <a:prstGeom prst="rect">
            <a:avLst/>
          </a:prstGeom>
          <a:noFill/>
        </p:spPr>
        <p:txBody>
          <a:bodyPr wrap="square" rtlCol="0">
            <a:spAutoFit/>
          </a:bodyPr>
          <a:lstStyle/>
          <a:p>
            <a:pPr defTabSz="457200" fontAlgn="auto">
              <a:spcBef>
                <a:spcPts val="0"/>
              </a:spcBef>
              <a:spcAft>
                <a:spcPts val="0"/>
              </a:spcAft>
            </a:pPr>
            <a:r>
              <a:rPr lang="ja-JP" altLang="en-US" sz="900" dirty="0" smtClean="0">
                <a:solidFill>
                  <a:prstClr val="black"/>
                </a:solidFill>
                <a:latin typeface="Calibri" panose="020F0502020204030204"/>
                <a:ea typeface="游ゴシック" panose="020B0400000000000000" pitchFamily="50" charset="-128"/>
              </a:rPr>
              <a:t>（出典：</a:t>
            </a:r>
            <a:r>
              <a:rPr lang="zh-TW" altLang="en-US" sz="900" dirty="0" smtClean="0">
                <a:solidFill>
                  <a:prstClr val="black"/>
                </a:solidFill>
                <a:latin typeface="Calibri" panose="020F0502020204030204"/>
                <a:ea typeface="游ゴシック" panose="020B0400000000000000" pitchFamily="50" charset="-128"/>
              </a:rPr>
              <a:t>労働力</a:t>
            </a:r>
            <a:r>
              <a:rPr lang="zh-TW" altLang="en-US" sz="900" dirty="0">
                <a:solidFill>
                  <a:prstClr val="black"/>
                </a:solidFill>
                <a:latin typeface="Calibri" panose="020F0502020204030204"/>
                <a:ea typeface="游ゴシック" panose="020B0400000000000000" pitchFamily="50" charset="-128"/>
              </a:rPr>
              <a:t>調査（総務省）、職業安定統計（厚労省</a:t>
            </a:r>
            <a:r>
              <a:rPr lang="zh-TW" altLang="en-US" sz="900" dirty="0" smtClean="0">
                <a:solidFill>
                  <a:prstClr val="black"/>
                </a:solidFill>
                <a:latin typeface="Calibri" panose="020F0502020204030204"/>
                <a:ea typeface="游ゴシック" panose="020B0400000000000000" pitchFamily="50" charset="-128"/>
              </a:rPr>
              <a:t>）</a:t>
            </a:r>
            <a:endParaRPr lang="zh-TW" altLang="en-US" sz="900" dirty="0">
              <a:solidFill>
                <a:prstClr val="black"/>
              </a:solidFill>
              <a:latin typeface="Calibri" panose="020F0502020204030204"/>
              <a:ea typeface="游ゴシック" panose="020B0400000000000000" pitchFamily="50" charset="-128"/>
            </a:endParaRPr>
          </a:p>
        </p:txBody>
      </p:sp>
      <p:sp>
        <p:nvSpPr>
          <p:cNvPr id="11" name="正方形/長方形 10"/>
          <p:cNvSpPr/>
          <p:nvPr/>
        </p:nvSpPr>
        <p:spPr>
          <a:xfrm>
            <a:off x="632620" y="5949280"/>
            <a:ext cx="8801100" cy="532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auto">
              <a:spcBef>
                <a:spcPts val="0"/>
              </a:spcBef>
              <a:spcAft>
                <a:spcPts val="0"/>
              </a:spcAft>
            </a:pPr>
            <a:r>
              <a:rPr lang="ja-JP" altLang="en-US" sz="1400" dirty="0" smtClean="0">
                <a:solidFill>
                  <a:prstClr val="black"/>
                </a:solidFill>
                <a:latin typeface="Calibri" panose="020F0502020204030204"/>
                <a:ea typeface="游ゴシック" panose="020B0400000000000000" pitchFamily="50" charset="-128"/>
              </a:rPr>
              <a:t>Ｈ</a:t>
            </a:r>
            <a:r>
              <a:rPr lang="en-US" altLang="ja-JP" sz="1400" dirty="0" smtClean="0">
                <a:solidFill>
                  <a:prstClr val="black"/>
                </a:solidFill>
                <a:latin typeface="Calibri" panose="020F0502020204030204"/>
                <a:ea typeface="游ゴシック" panose="020B0400000000000000" pitchFamily="50" charset="-128"/>
              </a:rPr>
              <a:t>30</a:t>
            </a:r>
            <a:r>
              <a:rPr lang="ja-JP" altLang="en-US" sz="1400" dirty="0" smtClean="0">
                <a:solidFill>
                  <a:prstClr val="black"/>
                </a:solidFill>
                <a:latin typeface="Calibri" panose="020F0502020204030204"/>
                <a:ea typeface="游ゴシック" panose="020B0400000000000000" pitchFamily="50" charset="-128"/>
              </a:rPr>
              <a:t>年の有効</a:t>
            </a:r>
            <a:r>
              <a:rPr lang="ja-JP" altLang="en-US" sz="1400" dirty="0">
                <a:solidFill>
                  <a:prstClr val="black"/>
                </a:solidFill>
                <a:latin typeface="Calibri" panose="020F0502020204030204"/>
                <a:ea typeface="游ゴシック" panose="020B0400000000000000" pitchFamily="50" charset="-128"/>
              </a:rPr>
              <a:t>求人倍率は</a:t>
            </a:r>
            <a:r>
              <a:rPr lang="ja-JP" altLang="en-US" sz="1400" dirty="0" smtClean="0">
                <a:solidFill>
                  <a:prstClr val="black"/>
                </a:solidFill>
                <a:latin typeface="Calibri" panose="020F0502020204030204"/>
                <a:ea typeface="游ゴシック" panose="020B0400000000000000" pitchFamily="50" charset="-128"/>
              </a:rPr>
              <a:t>、</a:t>
            </a:r>
            <a:r>
              <a:rPr lang="en-US" altLang="ja-JP" sz="1400" dirty="0" smtClean="0">
                <a:solidFill>
                  <a:prstClr val="black"/>
                </a:solidFill>
                <a:latin typeface="Calibri" panose="020F0502020204030204"/>
                <a:ea typeface="游ゴシック" panose="020B0400000000000000" pitchFamily="50" charset="-128"/>
              </a:rPr>
              <a:t>1.76</a:t>
            </a:r>
            <a:r>
              <a:rPr lang="ja-JP" altLang="en-US" sz="1400" dirty="0" smtClean="0">
                <a:solidFill>
                  <a:prstClr val="black"/>
                </a:solidFill>
                <a:latin typeface="Calibri" panose="020F0502020204030204"/>
                <a:ea typeface="游ゴシック" panose="020B0400000000000000" pitchFamily="50" charset="-128"/>
              </a:rPr>
              <a:t>（バブル</a:t>
            </a:r>
            <a:r>
              <a:rPr lang="ja-JP" altLang="en-US" sz="1400" dirty="0">
                <a:solidFill>
                  <a:prstClr val="black"/>
                </a:solidFill>
                <a:latin typeface="Calibri" panose="020F0502020204030204"/>
                <a:ea typeface="游ゴシック" panose="020B0400000000000000" pitchFamily="50" charset="-128"/>
              </a:rPr>
              <a:t>経済期（</a:t>
            </a:r>
            <a:r>
              <a:rPr lang="en-US" altLang="ja-JP" sz="1400" dirty="0">
                <a:solidFill>
                  <a:prstClr val="black"/>
                </a:solidFill>
                <a:latin typeface="Calibri" panose="020F0502020204030204"/>
                <a:ea typeface="游ゴシック" panose="020B0400000000000000" pitchFamily="50" charset="-128"/>
              </a:rPr>
              <a:t>H2</a:t>
            </a:r>
            <a:r>
              <a:rPr lang="ja-JP" altLang="en-US" sz="1400" dirty="0" smtClean="0">
                <a:solidFill>
                  <a:prstClr val="black"/>
                </a:solidFill>
                <a:latin typeface="Calibri" panose="020F0502020204030204"/>
                <a:ea typeface="游ゴシック" panose="020B0400000000000000" pitchFamily="50" charset="-128"/>
              </a:rPr>
              <a:t>）</a:t>
            </a:r>
            <a:r>
              <a:rPr lang="en-US" altLang="ja-JP" sz="1400" dirty="0">
                <a:solidFill>
                  <a:prstClr val="black"/>
                </a:solidFill>
                <a:latin typeface="Calibri" panose="020F0502020204030204"/>
                <a:ea typeface="游ゴシック" panose="020B0400000000000000" pitchFamily="50" charset="-128"/>
              </a:rPr>
              <a:t>1.28</a:t>
            </a:r>
            <a:r>
              <a:rPr lang="ja-JP" altLang="en-US" sz="1400" dirty="0" smtClean="0">
                <a:solidFill>
                  <a:prstClr val="black"/>
                </a:solidFill>
                <a:latin typeface="Calibri" panose="020F0502020204030204"/>
                <a:ea typeface="游ゴシック" panose="020B0400000000000000" pitchFamily="50" charset="-128"/>
              </a:rPr>
              <a:t>倍、リーマンショック前</a:t>
            </a:r>
            <a:r>
              <a:rPr lang="ja-JP" altLang="en-US" sz="1400" dirty="0">
                <a:solidFill>
                  <a:prstClr val="black"/>
                </a:solidFill>
                <a:latin typeface="Calibri" panose="020F0502020204030204"/>
                <a:ea typeface="游ゴシック" panose="020B0400000000000000" pitchFamily="50" charset="-128"/>
              </a:rPr>
              <a:t>（</a:t>
            </a:r>
            <a:r>
              <a:rPr lang="en-US" altLang="ja-JP" sz="1400" dirty="0" smtClean="0">
                <a:solidFill>
                  <a:prstClr val="black"/>
                </a:solidFill>
                <a:latin typeface="Calibri" panose="020F0502020204030204"/>
                <a:ea typeface="游ゴシック" panose="020B0400000000000000" pitchFamily="50" charset="-128"/>
              </a:rPr>
              <a:t>H19</a:t>
            </a:r>
            <a:r>
              <a:rPr lang="ja-JP" altLang="en-US" sz="1400" dirty="0" smtClean="0">
                <a:solidFill>
                  <a:prstClr val="black"/>
                </a:solidFill>
                <a:latin typeface="Calibri" panose="020F0502020204030204"/>
                <a:ea typeface="游ゴシック" panose="020B0400000000000000" pitchFamily="50" charset="-128"/>
              </a:rPr>
              <a:t>）</a:t>
            </a:r>
            <a:r>
              <a:rPr lang="en-US" altLang="ja-JP" sz="1400" dirty="0" smtClean="0">
                <a:solidFill>
                  <a:prstClr val="black"/>
                </a:solidFill>
                <a:latin typeface="Calibri" panose="020F0502020204030204"/>
                <a:ea typeface="游ゴシック" panose="020B0400000000000000" pitchFamily="50" charset="-128"/>
              </a:rPr>
              <a:t>1.26</a:t>
            </a:r>
            <a:r>
              <a:rPr lang="ja-JP" altLang="en-US" sz="1400" dirty="0" smtClean="0">
                <a:solidFill>
                  <a:prstClr val="black"/>
                </a:solidFill>
                <a:latin typeface="Calibri" panose="020F0502020204030204"/>
                <a:ea typeface="游ゴシック" panose="020B0400000000000000" pitchFamily="50" charset="-128"/>
              </a:rPr>
              <a:t>倍）に</a:t>
            </a:r>
            <a:r>
              <a:rPr lang="ja-JP" altLang="en-US" sz="1400" smtClean="0">
                <a:solidFill>
                  <a:prstClr val="black"/>
                </a:solidFill>
                <a:latin typeface="Calibri" panose="020F0502020204030204"/>
                <a:ea typeface="游ゴシック" panose="020B0400000000000000" pitchFamily="50" charset="-128"/>
              </a:rPr>
              <a:t>達し、平成元年以降最高</a:t>
            </a:r>
            <a:r>
              <a:rPr lang="ja-JP" altLang="en-US" sz="1400" dirty="0" smtClean="0">
                <a:solidFill>
                  <a:prstClr val="black"/>
                </a:solidFill>
                <a:latin typeface="Calibri" panose="020F0502020204030204"/>
                <a:ea typeface="游ゴシック" panose="020B0400000000000000" pitchFamily="50" charset="-128"/>
              </a:rPr>
              <a:t>を記録。企業の人材不足は深刻化している</a:t>
            </a:r>
            <a:endParaRPr lang="ja-JP" altLang="en-US" sz="1400" dirty="0">
              <a:solidFill>
                <a:prstClr val="black"/>
              </a:solidFill>
              <a:latin typeface="Calibri" panose="020F0502020204030204"/>
              <a:ea typeface="游ゴシック" panose="020B0400000000000000" pitchFamily="50" charset="-128"/>
            </a:endParaRPr>
          </a:p>
        </p:txBody>
      </p:sp>
      <p:sp>
        <p:nvSpPr>
          <p:cNvPr id="8" name="テキスト ボックス 7"/>
          <p:cNvSpPr txBox="1"/>
          <p:nvPr/>
        </p:nvSpPr>
        <p:spPr>
          <a:xfrm>
            <a:off x="3321783" y="620688"/>
            <a:ext cx="4083169" cy="338554"/>
          </a:xfrm>
          <a:prstGeom prst="rect">
            <a:avLst/>
          </a:prstGeom>
          <a:noFill/>
        </p:spPr>
        <p:txBody>
          <a:bodyPr wrap="none" rtlCol="0">
            <a:spAutoFit/>
          </a:bodyPr>
          <a:lstStyle/>
          <a:p>
            <a:pPr defTabSz="457200" fontAlgn="auto">
              <a:spcBef>
                <a:spcPts val="0"/>
              </a:spcBef>
              <a:spcAft>
                <a:spcPts val="0"/>
              </a:spcAft>
            </a:pPr>
            <a:r>
              <a:rPr lang="ja-JP" altLang="en-US" sz="1600" dirty="0" smtClean="0">
                <a:solidFill>
                  <a:prstClr val="black"/>
                </a:solidFill>
                <a:latin typeface="Calibri" panose="020F0502020204030204"/>
                <a:ea typeface="游ゴシック" panose="020B0400000000000000" pitchFamily="50" charset="-128"/>
              </a:rPr>
              <a:t>有効求人倍率と完全失業率（全国、大阪）</a:t>
            </a:r>
            <a:endParaRPr lang="ja-JP" altLang="en-US" sz="1600" dirty="0">
              <a:solidFill>
                <a:prstClr val="black"/>
              </a:solidFill>
              <a:latin typeface="Calibri" panose="020F0502020204030204"/>
              <a:ea typeface="游ゴシック" panose="020B0400000000000000" pitchFamily="50" charset="-128"/>
            </a:endParaRPr>
          </a:p>
        </p:txBody>
      </p:sp>
      <p:sp>
        <p:nvSpPr>
          <p:cNvPr id="2" name="テキスト ボックス 1"/>
          <p:cNvSpPr txBox="1"/>
          <p:nvPr/>
        </p:nvSpPr>
        <p:spPr>
          <a:xfrm>
            <a:off x="2000672" y="1590908"/>
            <a:ext cx="1261884" cy="253916"/>
          </a:xfrm>
          <a:prstGeom prst="rect">
            <a:avLst/>
          </a:prstGeom>
          <a:noFill/>
        </p:spPr>
        <p:txBody>
          <a:bodyPr wrap="none" rtlCol="0">
            <a:spAutoFit/>
          </a:bodyPr>
          <a:lstStyle/>
          <a:p>
            <a:r>
              <a:rPr kumimoji="1" lang="ja-JP" altLang="en-US" sz="1050" b="1" dirty="0" smtClean="0"/>
              <a:t>完全失業率（大阪）</a:t>
            </a:r>
            <a:endParaRPr kumimoji="1" lang="ja-JP" altLang="en-US" sz="1050" b="1" dirty="0"/>
          </a:p>
        </p:txBody>
      </p:sp>
      <p:sp>
        <p:nvSpPr>
          <p:cNvPr id="10" name="テキスト ボックス 9"/>
          <p:cNvSpPr txBox="1"/>
          <p:nvPr/>
        </p:nvSpPr>
        <p:spPr>
          <a:xfrm>
            <a:off x="3290016" y="1690047"/>
            <a:ext cx="1261884" cy="253916"/>
          </a:xfrm>
          <a:prstGeom prst="rect">
            <a:avLst/>
          </a:prstGeom>
          <a:noFill/>
        </p:spPr>
        <p:txBody>
          <a:bodyPr wrap="none" rtlCol="0">
            <a:spAutoFit/>
          </a:bodyPr>
          <a:lstStyle/>
          <a:p>
            <a:r>
              <a:rPr kumimoji="1" lang="ja-JP" altLang="en-US" sz="1050" dirty="0" smtClean="0"/>
              <a:t>完全失業率（全国）</a:t>
            </a:r>
            <a:endParaRPr kumimoji="1" lang="ja-JP" altLang="en-US" sz="1050" dirty="0"/>
          </a:p>
        </p:txBody>
      </p:sp>
      <p:sp>
        <p:nvSpPr>
          <p:cNvPr id="12" name="テキスト ボックス 11"/>
          <p:cNvSpPr txBox="1"/>
          <p:nvPr/>
        </p:nvSpPr>
        <p:spPr>
          <a:xfrm>
            <a:off x="7823040" y="1230868"/>
            <a:ext cx="1396536" cy="253916"/>
          </a:xfrm>
          <a:prstGeom prst="rect">
            <a:avLst/>
          </a:prstGeom>
          <a:noFill/>
        </p:spPr>
        <p:txBody>
          <a:bodyPr wrap="none" rtlCol="0">
            <a:spAutoFit/>
          </a:bodyPr>
          <a:lstStyle/>
          <a:p>
            <a:r>
              <a:rPr lang="ja-JP" altLang="en-US" sz="1050" b="1" dirty="0" smtClean="0"/>
              <a:t>有効求人倍率</a:t>
            </a:r>
            <a:r>
              <a:rPr kumimoji="1" lang="ja-JP" altLang="en-US" sz="1050" b="1" dirty="0" smtClean="0"/>
              <a:t>（大阪</a:t>
            </a:r>
            <a:r>
              <a:rPr kumimoji="1" lang="ja-JP" altLang="en-US" sz="1050" dirty="0" smtClean="0"/>
              <a:t>）</a:t>
            </a:r>
            <a:endParaRPr kumimoji="1" lang="ja-JP" altLang="en-US" sz="1050" dirty="0"/>
          </a:p>
        </p:txBody>
      </p:sp>
      <p:sp>
        <p:nvSpPr>
          <p:cNvPr id="13" name="テキスト ボックス 12"/>
          <p:cNvSpPr txBox="1"/>
          <p:nvPr/>
        </p:nvSpPr>
        <p:spPr>
          <a:xfrm>
            <a:off x="8049344" y="2149406"/>
            <a:ext cx="992579" cy="415498"/>
          </a:xfrm>
          <a:prstGeom prst="rect">
            <a:avLst/>
          </a:prstGeom>
          <a:noFill/>
        </p:spPr>
        <p:txBody>
          <a:bodyPr wrap="none" rtlCol="0">
            <a:spAutoFit/>
          </a:bodyPr>
          <a:lstStyle/>
          <a:p>
            <a:r>
              <a:rPr lang="ja-JP" altLang="en-US" sz="1050" dirty="0" smtClean="0"/>
              <a:t>有効求人倍率</a:t>
            </a:r>
            <a:endParaRPr lang="en-US" altLang="ja-JP" sz="1050" dirty="0" smtClean="0"/>
          </a:p>
          <a:p>
            <a:r>
              <a:rPr kumimoji="1" lang="ja-JP" altLang="en-US" sz="1050" dirty="0" smtClean="0"/>
              <a:t>（全国）</a:t>
            </a:r>
            <a:endParaRPr kumimoji="1" lang="ja-JP" altLang="en-US" sz="1050" dirty="0"/>
          </a:p>
        </p:txBody>
      </p:sp>
      <p:sp>
        <p:nvSpPr>
          <p:cNvPr id="14" name="テキスト ボックス 13"/>
          <p:cNvSpPr txBox="1"/>
          <p:nvPr/>
        </p:nvSpPr>
        <p:spPr>
          <a:xfrm>
            <a:off x="9417496" y="6488668"/>
            <a:ext cx="360040"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8506359" y="791126"/>
            <a:ext cx="1512168" cy="261610"/>
          </a:xfrm>
          <a:prstGeom prst="rect">
            <a:avLst/>
          </a:prstGeom>
          <a:noFill/>
        </p:spPr>
        <p:txBody>
          <a:bodyPr wrap="square" rtlCol="0">
            <a:spAutoFit/>
          </a:bodyPr>
          <a:lstStyle/>
          <a:p>
            <a:r>
              <a:rPr kumimoji="1" lang="ja-JP" altLang="en-US" sz="1100" dirty="0" smtClean="0"/>
              <a:t>有効求人倍率（倍）</a:t>
            </a:r>
            <a:endParaRPr kumimoji="1" lang="ja-JP" altLang="en-US" sz="1100" dirty="0"/>
          </a:p>
        </p:txBody>
      </p:sp>
      <p:sp>
        <p:nvSpPr>
          <p:cNvPr id="17" name="テキスト ボックス 5"/>
          <p:cNvSpPr txBox="1"/>
          <p:nvPr/>
        </p:nvSpPr>
        <p:spPr>
          <a:xfrm>
            <a:off x="1388604" y="791126"/>
            <a:ext cx="151216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100" dirty="0" smtClean="0"/>
              <a:t>完全失業率（％）</a:t>
            </a:r>
            <a:endParaRPr kumimoji="1" lang="ja-JP" altLang="en-US" sz="1100" dirty="0"/>
          </a:p>
        </p:txBody>
      </p:sp>
      <p:sp>
        <p:nvSpPr>
          <p:cNvPr id="18" name="右矢印 17"/>
          <p:cNvSpPr/>
          <p:nvPr/>
        </p:nvSpPr>
        <p:spPr>
          <a:xfrm rot="8199324">
            <a:off x="2981866" y="2604645"/>
            <a:ext cx="470219" cy="36388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9" name="テキスト ボックス 18"/>
          <p:cNvSpPr txBox="1"/>
          <p:nvPr/>
        </p:nvSpPr>
        <p:spPr>
          <a:xfrm>
            <a:off x="3368824" y="2375302"/>
            <a:ext cx="1406748" cy="261610"/>
          </a:xfrm>
          <a:prstGeom prst="rect">
            <a:avLst/>
          </a:prstGeom>
          <a:noFill/>
        </p:spPr>
        <p:txBody>
          <a:bodyPr wrap="square" rtlCol="0">
            <a:spAutoFit/>
          </a:bodyPr>
          <a:lstStyle/>
          <a:p>
            <a:r>
              <a:rPr kumimoji="1" lang="ja-JP" altLang="en-US" sz="1100" b="1" dirty="0" smtClean="0"/>
              <a:t>リーマンショック</a:t>
            </a:r>
            <a:endParaRPr kumimoji="1" lang="ja-JP" altLang="en-US" sz="1100" b="1" dirty="0"/>
          </a:p>
        </p:txBody>
      </p:sp>
    </p:spTree>
    <p:extLst>
      <p:ext uri="{BB962C8B-B14F-4D97-AF65-F5344CB8AC3E}">
        <p14:creationId xmlns:p14="http://schemas.microsoft.com/office/powerpoint/2010/main" val="449357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224" y="1708774"/>
            <a:ext cx="1135392" cy="1570906"/>
          </a:xfrm>
          <a:prstGeom prst="rect">
            <a:avLst/>
          </a:prstGeom>
        </p:spPr>
      </p:pic>
      <p:sp>
        <p:nvSpPr>
          <p:cNvPr id="49" name="正方形/長方形 48"/>
          <p:cNvSpPr/>
          <p:nvPr/>
        </p:nvSpPr>
        <p:spPr>
          <a:xfrm>
            <a:off x="116809" y="805851"/>
            <a:ext cx="9627073" cy="55661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94916" y="932130"/>
            <a:ext cx="4995347" cy="346083"/>
          </a:xfrm>
          <a:prstGeom prst="rect">
            <a:avLst/>
          </a:prstGeom>
          <a:noFill/>
          <a:ln>
            <a:solidFill>
              <a:schemeClr val="tx1"/>
            </a:solidFill>
          </a:ln>
        </p:spPr>
        <p:txBody>
          <a:bodyPr wrap="square" lIns="68415" tIns="34208" rIns="68415" bIns="34208"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取組事項　業界研究交流会の開催</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flipH="1">
            <a:off x="3231997" y="1680234"/>
            <a:ext cx="6340539"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2847073" y="1680234"/>
            <a:ext cx="673072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2864710" y="1812907"/>
            <a:ext cx="338221" cy="850745"/>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 name="テキスト ボックス 2"/>
          <p:cNvSpPr txBox="1"/>
          <p:nvPr/>
        </p:nvSpPr>
        <p:spPr>
          <a:xfrm>
            <a:off x="432438" y="1268760"/>
            <a:ext cx="9122462" cy="715415"/>
          </a:xfrm>
          <a:prstGeom prst="rect">
            <a:avLst/>
          </a:prstGeom>
          <a:noFill/>
        </p:spPr>
        <p:txBody>
          <a:bodyPr wrap="square" lIns="68415" tIns="34208" rIns="68415" bIns="34208" rtlCol="0">
            <a:spAutoFit/>
          </a:bodyPr>
          <a:lstStyle/>
          <a:p>
            <a:r>
              <a:rPr lang="ja-JP" altLang="en-US" b="1" u="sng" dirty="0">
                <a:latin typeface="Meiryo UI" panose="020B0604030504040204" pitchFamily="50" charset="-128"/>
                <a:ea typeface="Meiryo UI" panose="020B0604030504040204" pitchFamily="50" charset="-128"/>
                <a:cs typeface="Meiryo UI" panose="020B0604030504040204" pitchFamily="50" charset="-128"/>
              </a:rPr>
              <a:t>狙い</a:t>
            </a: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建設業界に入職を希望する学生をいち早く確保する</a:t>
            </a:r>
            <a:r>
              <a:rPr lang="ja-JP" altLang="en-US" b="1" u="sng"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u="sng"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1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DE83B611-A4D6-4ECF-AF33-396CDC59CF42}"/>
              </a:ext>
            </a:extLst>
          </p:cNvPr>
          <p:cNvSpPr/>
          <p:nvPr/>
        </p:nvSpPr>
        <p:spPr>
          <a:xfrm>
            <a:off x="2834434" y="2684656"/>
            <a:ext cx="396376"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a:extLst>
              <a:ext uri="{FF2B5EF4-FFF2-40B4-BE49-F238E27FC236}">
                <a16:creationId xmlns:a16="http://schemas.microsoft.com/office/drawing/2014/main" id="{58EEA069-6B17-42C2-9F9E-B6086F512E83}"/>
              </a:ext>
            </a:extLst>
          </p:cNvPr>
          <p:cNvSpPr/>
          <p:nvPr/>
        </p:nvSpPr>
        <p:spPr>
          <a:xfrm>
            <a:off x="3230809" y="2684656"/>
            <a:ext cx="6346989"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15" tIns="34208" rIns="68415" bIns="34208" numCol="1" spcCol="0" rtlCol="0" fromWordArt="0" anchor="ctr" anchorCtr="0" forceAA="0" compatLnSpc="1">
            <a:prstTxWarp prst="textNoShape">
              <a:avLst/>
            </a:prstTxWarp>
            <a:noAutofit/>
          </a:bodyPr>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8CB589FA-0238-40A1-8F76-CE05F8C697E4}"/>
              </a:ext>
            </a:extLst>
          </p:cNvPr>
          <p:cNvSpPr txBox="1"/>
          <p:nvPr/>
        </p:nvSpPr>
        <p:spPr>
          <a:xfrm>
            <a:off x="2867007" y="2789600"/>
            <a:ext cx="338221" cy="501692"/>
          </a:xfrm>
          <a:prstGeom prst="rect">
            <a:avLst/>
          </a:prstGeom>
          <a:noFill/>
        </p:spPr>
        <p:txBody>
          <a:bodyPr vert="eaVert" wrap="square" lIns="68415" tIns="34208" rIns="68415" bIns="34208"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27" name="テキスト ボックス 26"/>
          <p:cNvSpPr txBox="1"/>
          <p:nvPr/>
        </p:nvSpPr>
        <p:spPr>
          <a:xfrm>
            <a:off x="9256439" y="6474654"/>
            <a:ext cx="547835" cy="369332"/>
          </a:xfrm>
          <a:prstGeom prst="rect">
            <a:avLst/>
          </a:prstGeom>
          <a:noFill/>
        </p:spPr>
        <p:txBody>
          <a:bodyPr wrap="square" rtlCol="0">
            <a:spAutoFit/>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19</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5601072" y="954760"/>
            <a:ext cx="3651834" cy="312165"/>
          </a:xfrm>
          <a:prstGeom prst="rect">
            <a:avLst/>
          </a:prstGeom>
          <a:noFill/>
        </p:spPr>
        <p:txBody>
          <a:bodyPr wrap="square" lIns="65306" tIns="32653" rIns="65306" bIns="32653"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実施時期：未定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6477" y="1712444"/>
            <a:ext cx="1108836" cy="1584964"/>
          </a:xfrm>
          <a:prstGeom prst="rect">
            <a:avLst/>
          </a:prstGeom>
        </p:spPr>
      </p:pic>
      <p:sp>
        <p:nvSpPr>
          <p:cNvPr id="20" name="タイトル 1"/>
          <p:cNvSpPr txBox="1">
            <a:spLocks/>
          </p:cNvSpPr>
          <p:nvPr/>
        </p:nvSpPr>
        <p:spPr>
          <a:xfrm>
            <a:off x="-6122" y="342943"/>
            <a:ext cx="9907929" cy="360040"/>
          </a:xfrm>
          <a:prstGeom prst="rect">
            <a:avLst/>
          </a:prstGeom>
          <a:solidFill>
            <a:schemeClr val="tx1"/>
          </a:solidFill>
        </p:spPr>
        <p:txBody>
          <a:bodyPr vert="horz" lIns="95782" tIns="47891" rIns="95782" bIns="47891" rtlCol="0" anchor="ctr">
            <a:no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一般社団法人 大阪建設業協会　</a:t>
            </a:r>
          </a:p>
        </p:txBody>
      </p:sp>
      <p:sp>
        <p:nvSpPr>
          <p:cNvPr id="4" name="正方形/長方形 3"/>
          <p:cNvSpPr/>
          <p:nvPr/>
        </p:nvSpPr>
        <p:spPr>
          <a:xfrm>
            <a:off x="3297056" y="1713582"/>
            <a:ext cx="6257844" cy="830997"/>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専門的な人材確保を図るため、建設業界に入職を希望される建築系・土木系学生をいち早く効率的に協会会員企業と出会いの機会を確保することを目的として開催する。</a:t>
            </a:r>
            <a:r>
              <a:rPr lang="ja-JP" altLang="en-US" sz="1400" dirty="0"/>
              <a:t>　</a:t>
            </a:r>
          </a:p>
        </p:txBody>
      </p:sp>
      <p:sp>
        <p:nvSpPr>
          <p:cNvPr id="6" name="正方形/長方形 5"/>
          <p:cNvSpPr/>
          <p:nvPr/>
        </p:nvSpPr>
        <p:spPr>
          <a:xfrm>
            <a:off x="3283600" y="2834770"/>
            <a:ext cx="4953000" cy="338554"/>
          </a:xfrm>
          <a:prstGeom prst="rect">
            <a:avLst/>
          </a:prstGeom>
        </p:spPr>
        <p:txBody>
          <a:bodyPr>
            <a:spAutoFit/>
          </a:bodyPr>
          <a:lstStyle/>
          <a:p>
            <a:r>
              <a:rPr lang="zh-CN" altLang="en-US" sz="1600" dirty="0" smtClean="0">
                <a:latin typeface="Meiryo UI" panose="020B0604030504040204" pitchFamily="50" charset="-128"/>
                <a:ea typeface="Meiryo UI" panose="020B0604030504040204" pitchFamily="50" charset="-128"/>
              </a:rPr>
              <a:t>参加者数</a:t>
            </a:r>
            <a:r>
              <a:rPr lang="ja-JP" altLang="en-US" sz="1600" dirty="0" smtClean="0">
                <a:latin typeface="Meiryo UI" panose="020B0604030504040204" pitchFamily="50" charset="-128"/>
                <a:ea typeface="Meiryo UI" panose="020B0604030504040204" pitchFamily="50" charset="-128"/>
              </a:rPr>
              <a:t>　</a:t>
            </a:r>
            <a:r>
              <a:rPr lang="en-US" altLang="zh-CN" sz="1600" dirty="0" smtClean="0">
                <a:latin typeface="Meiryo UI" panose="020B0604030504040204" pitchFamily="50" charset="-128"/>
                <a:ea typeface="Meiryo UI" panose="020B0604030504040204" pitchFamily="50" charset="-128"/>
              </a:rPr>
              <a:t>150</a:t>
            </a:r>
            <a:r>
              <a:rPr lang="zh-CN" altLang="en-US" sz="1600" dirty="0">
                <a:latin typeface="Meiryo UI" panose="020B0604030504040204" pitchFamily="50" charset="-128"/>
                <a:ea typeface="Meiryo UI" panose="020B0604030504040204" pitchFamily="50" charset="-128"/>
              </a:rPr>
              <a:t>名</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0318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351965" y="1150066"/>
            <a:ext cx="2577559" cy="340770"/>
          </a:xfrm>
          <a:prstGeom prst="rect">
            <a:avLst/>
          </a:prstGeom>
          <a:noFill/>
          <a:ln>
            <a:solidFill>
              <a:schemeClr val="tx1"/>
            </a:solidFill>
          </a:ln>
        </p:spPr>
        <p:txBody>
          <a:bodyPr wrap="square" lIns="63152" tIns="31577" rIns="63152" bIns="31577"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大阪府委託訓練事業</a:t>
            </a:r>
          </a:p>
        </p:txBody>
      </p:sp>
      <p:sp>
        <p:nvSpPr>
          <p:cNvPr id="40" name="正方形/長方形 39"/>
          <p:cNvSpPr/>
          <p:nvPr/>
        </p:nvSpPr>
        <p:spPr>
          <a:xfrm>
            <a:off x="3013392" y="2089813"/>
            <a:ext cx="365886" cy="12139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152" tIns="31577" rIns="63152" bIns="31577" numCol="1" spcCol="0" rtlCol="0" fromWordArt="0" anchor="ctr" anchorCtr="0" forceAA="0" compatLnSpc="1">
            <a:prstTxWarp prst="textNoShape">
              <a:avLst/>
            </a:prstTxWarp>
            <a:noAutofit/>
          </a:bodyPr>
          <a:lstStyle/>
          <a:p>
            <a:pPr algn="ctr"/>
            <a:endParaRPr lang="ja-JP" altLang="en-US" sz="1662"/>
          </a:p>
        </p:txBody>
      </p:sp>
      <p:sp>
        <p:nvSpPr>
          <p:cNvPr id="52" name="正方形/長方形 51"/>
          <p:cNvSpPr/>
          <p:nvPr/>
        </p:nvSpPr>
        <p:spPr>
          <a:xfrm>
            <a:off x="3013392" y="2089812"/>
            <a:ext cx="6140041" cy="12217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152" tIns="31577" rIns="63152" bIns="31577" numCol="1" spcCol="0" rtlCol="0" fromWordArt="0" anchor="ctr" anchorCtr="0" forceAA="0" compatLnSpc="1">
            <a:prstTxWarp prst="textNoShape">
              <a:avLst/>
            </a:prstTxWarp>
            <a:noAutofit/>
          </a:bodyPr>
          <a:lstStyle/>
          <a:p>
            <a:pPr algn="ctr"/>
            <a:endParaRPr lang="ja-JP" altLang="en-US" sz="1662"/>
          </a:p>
        </p:txBody>
      </p:sp>
      <p:sp>
        <p:nvSpPr>
          <p:cNvPr id="18" name="テキスト ボックス 17"/>
          <p:cNvSpPr txBox="1"/>
          <p:nvPr/>
        </p:nvSpPr>
        <p:spPr>
          <a:xfrm>
            <a:off x="3013392" y="2279508"/>
            <a:ext cx="327592" cy="969627"/>
          </a:xfrm>
          <a:prstGeom prst="rect">
            <a:avLst/>
          </a:prstGeom>
          <a:noFill/>
        </p:spPr>
        <p:txBody>
          <a:bodyPr vert="eaVert" wrap="square" lIns="63152" tIns="31577" rIns="63152" bIns="31577"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6" name="テキスト ボックス 55"/>
          <p:cNvSpPr txBox="1"/>
          <p:nvPr/>
        </p:nvSpPr>
        <p:spPr>
          <a:xfrm>
            <a:off x="3030867" y="3308828"/>
            <a:ext cx="327592" cy="714850"/>
          </a:xfrm>
          <a:prstGeom prst="rect">
            <a:avLst/>
          </a:prstGeom>
          <a:noFill/>
        </p:spPr>
        <p:txBody>
          <a:bodyPr vert="eaVert" wrap="square" lIns="63152" tIns="31577" rIns="63152" bIns="31577"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19" name="テキスト ボックス 18"/>
          <p:cNvSpPr txBox="1"/>
          <p:nvPr/>
        </p:nvSpPr>
        <p:spPr>
          <a:xfrm>
            <a:off x="3490684" y="1196752"/>
            <a:ext cx="3651834" cy="319546"/>
          </a:xfrm>
          <a:prstGeom prst="rect">
            <a:avLst/>
          </a:prstGeom>
          <a:noFill/>
        </p:spPr>
        <p:txBody>
          <a:bodyPr wrap="square" lIns="63152" tIns="31577" rIns="63152" bIns="31577" rtlCol="0">
            <a:spAutoFit/>
          </a:bodyPr>
          <a:lstStyle/>
          <a:p>
            <a:r>
              <a:rPr lang="ja-JP" altLang="en-US" sz="1662" dirty="0" smtClean="0">
                <a:latin typeface="Meiryo UI" panose="020B0604030504040204" pitchFamily="50" charset="-128"/>
                <a:ea typeface="Meiryo UI" panose="020B0604030504040204" pitchFamily="50" charset="-128"/>
                <a:cs typeface="Meiryo UI" panose="020B0604030504040204" pitchFamily="50" charset="-128"/>
              </a:rPr>
              <a:t>実施時期：</a:t>
            </a:r>
            <a:r>
              <a:rPr lang="en-US" altLang="ja-JP" sz="1662"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662" dirty="0" smtClean="0">
                <a:latin typeface="Meiryo UI" panose="020B0604030504040204" pitchFamily="50" charset="-128"/>
                <a:ea typeface="Meiryo UI" panose="020B0604030504040204" pitchFamily="50" charset="-128"/>
                <a:cs typeface="Meiryo UI" panose="020B0604030504040204" pitchFamily="50" charset="-128"/>
              </a:rPr>
              <a:t>①</a:t>
            </a:r>
            <a:r>
              <a:rPr lang="en-US" altLang="ja-JP" sz="1662"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月②</a:t>
            </a:r>
            <a:r>
              <a:rPr lang="en-US" altLang="ja-JP" sz="1662"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6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88608" y="1553051"/>
            <a:ext cx="9485310" cy="371547"/>
          </a:xfrm>
          <a:prstGeom prst="rect">
            <a:avLst/>
          </a:prstGeom>
          <a:noFill/>
        </p:spPr>
        <p:txBody>
          <a:bodyPr wrap="square" lIns="63152" tIns="31577" rIns="63152" bIns="31577"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狙い：職場環境への対応力と建設現場で必要なスキルを身に着け、即戦力人材の育成</a:t>
            </a:r>
          </a:p>
        </p:txBody>
      </p:sp>
      <p:sp>
        <p:nvSpPr>
          <p:cNvPr id="28" name="テキスト ボックス 27"/>
          <p:cNvSpPr txBox="1"/>
          <p:nvPr/>
        </p:nvSpPr>
        <p:spPr>
          <a:xfrm>
            <a:off x="3417396" y="3491973"/>
            <a:ext cx="5766067" cy="309992"/>
          </a:xfrm>
          <a:prstGeom prst="rect">
            <a:avLst/>
          </a:prstGeom>
          <a:noFill/>
          <a:ln>
            <a:noFill/>
          </a:ln>
        </p:spPr>
        <p:txBody>
          <a:bodyPr wrap="square" lIns="63152" tIns="31577" rIns="63152" bIns="31577"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参加者数　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396103" y="2060847"/>
            <a:ext cx="5766067" cy="1294877"/>
          </a:xfrm>
          <a:prstGeom prst="rect">
            <a:avLst/>
          </a:prstGeom>
          <a:noFill/>
          <a:ln>
            <a:noFill/>
          </a:ln>
        </p:spPr>
        <p:txBody>
          <a:bodyPr wrap="square" lIns="63152" tIns="31577" rIns="63152" bIns="31577"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大阪府商工労働部雇用推進室人材育成課からの委託事業として、職業訓練を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しごと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力と専門技能習得及び企業とのマッチングから就労に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結び付ける。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訓練科名：しごと力養成＋キャリアスタート実践科（建設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コース）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訓練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期間：</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カ月（座学と企業実習）</a:t>
            </a:r>
          </a:p>
        </p:txBody>
      </p:sp>
      <p:pic>
        <p:nvPicPr>
          <p:cNvPr id="1027" name="Picture 3"/>
          <p:cNvPicPr>
            <a:picLocks noChangeAspect="1" noChangeArrowheads="1"/>
          </p:cNvPicPr>
          <p:nvPr/>
        </p:nvPicPr>
        <p:blipFill>
          <a:blip r:embed="rId3" cstate="print"/>
          <a:srcRect/>
          <a:stretch>
            <a:fillRect/>
          </a:stretch>
        </p:blipFill>
        <p:spPr bwMode="auto">
          <a:xfrm>
            <a:off x="632770" y="1913370"/>
            <a:ext cx="2182812" cy="353355"/>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593588" y="2271917"/>
            <a:ext cx="2219390" cy="1731676"/>
          </a:xfrm>
          <a:prstGeom prst="rect">
            <a:avLst/>
          </a:prstGeom>
          <a:noFill/>
          <a:ln w="9525">
            <a:noFill/>
            <a:miter lim="800000"/>
            <a:headEnd/>
            <a:tailEnd/>
          </a:ln>
          <a:effectLst/>
        </p:spPr>
      </p:pic>
      <p:sp>
        <p:nvSpPr>
          <p:cNvPr id="21" name="正方形/長方形 20"/>
          <p:cNvSpPr/>
          <p:nvPr/>
        </p:nvSpPr>
        <p:spPr>
          <a:xfrm>
            <a:off x="116809" y="908720"/>
            <a:ext cx="9627073" cy="5463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タイトル 1"/>
          <p:cNvSpPr txBox="1">
            <a:spLocks/>
          </p:cNvSpPr>
          <p:nvPr/>
        </p:nvSpPr>
        <p:spPr>
          <a:xfrm>
            <a:off x="-6122" y="404664"/>
            <a:ext cx="9907929" cy="360040"/>
          </a:xfrm>
          <a:prstGeom prst="rect">
            <a:avLst/>
          </a:prstGeom>
          <a:solidFill>
            <a:schemeClr val="tx1"/>
          </a:solidFill>
        </p:spPr>
        <p:txBody>
          <a:bodyPr vert="horz" lIns="95782" tIns="47891" rIns="95782" bIns="47891" rtlCol="0" anchor="ctr">
            <a:no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大阪住宅安全衛生協</a:t>
            </a:r>
            <a:r>
              <a:rPr lang="zh-TW"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議会</a:t>
            </a:r>
            <a:endPar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9239280" y="6488668"/>
            <a:ext cx="538866"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rot="10800000">
            <a:off x="3005665" y="3355724"/>
            <a:ext cx="6147768" cy="6478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a:p>
        </p:txBody>
      </p:sp>
      <p:sp>
        <p:nvSpPr>
          <p:cNvPr id="55" name="正方形/長方形 54"/>
          <p:cNvSpPr/>
          <p:nvPr/>
        </p:nvSpPr>
        <p:spPr>
          <a:xfrm rot="10800000">
            <a:off x="3005665" y="3365767"/>
            <a:ext cx="370946" cy="6478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a:p>
        </p:txBody>
      </p:sp>
    </p:spTree>
    <p:extLst>
      <p:ext uri="{BB962C8B-B14F-4D97-AF65-F5344CB8AC3E}">
        <p14:creationId xmlns:p14="http://schemas.microsoft.com/office/powerpoint/2010/main" val="1752773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272504" y="906955"/>
            <a:ext cx="5297731" cy="356123"/>
          </a:xfrm>
          <a:prstGeom prst="rect">
            <a:avLst/>
          </a:prstGeom>
          <a:noFill/>
          <a:ln>
            <a:solidFill>
              <a:schemeClr val="tx1"/>
            </a:solidFill>
          </a:ln>
        </p:spPr>
        <p:txBody>
          <a:bodyPr wrap="square" rtlCol="0">
            <a:spAutoFit/>
          </a:bodyPr>
          <a:lstStyle/>
          <a:p>
            <a:r>
              <a:rPr lang="ja-JP" altLang="en-US" sz="1714" dirty="0">
                <a:latin typeface="Meiryo UI" panose="020B0604030504040204" pitchFamily="50" charset="-128"/>
                <a:ea typeface="Meiryo UI" panose="020B0604030504040204" pitchFamily="50" charset="-128"/>
                <a:cs typeface="Meiryo UI" panose="020B0604030504040204" pitchFamily="50" charset="-128"/>
              </a:rPr>
              <a:t>取組事項　　電気設備工事業界研究セミナー</a:t>
            </a:r>
          </a:p>
        </p:txBody>
      </p:sp>
      <p:sp>
        <p:nvSpPr>
          <p:cNvPr id="40" name="正方形/長方形 39"/>
          <p:cNvSpPr/>
          <p:nvPr/>
        </p:nvSpPr>
        <p:spPr>
          <a:xfrm>
            <a:off x="2998497" y="1817942"/>
            <a:ext cx="365886"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p:cNvSpPr/>
          <p:nvPr/>
        </p:nvSpPr>
        <p:spPr>
          <a:xfrm>
            <a:off x="3358537" y="1817942"/>
            <a:ext cx="6078603" cy="9743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r>
              <a:rPr lang="ja-JP" altLang="en-US" sz="1286" dirty="0">
                <a:solidFill>
                  <a:schemeClr val="tx1"/>
                </a:solidFill>
                <a:latin typeface="Meiryo UI" panose="020B0604030504040204" pitchFamily="50" charset="-128"/>
                <a:ea typeface="Meiryo UI" panose="020B0604030504040204" pitchFamily="50" charset="-128"/>
              </a:rPr>
              <a:t>会員企業</a:t>
            </a:r>
            <a:r>
              <a:rPr lang="en-US" altLang="ja-JP" sz="1286" dirty="0">
                <a:solidFill>
                  <a:schemeClr val="tx1"/>
                </a:solidFill>
                <a:latin typeface="Meiryo UI" panose="020B0604030504040204" pitchFamily="50" charset="-128"/>
                <a:ea typeface="Meiryo UI" panose="020B0604030504040204" pitchFamily="50" charset="-128"/>
              </a:rPr>
              <a:t>20</a:t>
            </a:r>
            <a:r>
              <a:rPr lang="ja-JP" altLang="en-US" sz="1286" dirty="0">
                <a:solidFill>
                  <a:schemeClr val="tx1"/>
                </a:solidFill>
                <a:latin typeface="Meiryo UI" panose="020B0604030504040204" pitchFamily="50" charset="-128"/>
                <a:ea typeface="Meiryo UI" panose="020B0604030504040204" pitchFamily="50" charset="-128"/>
              </a:rPr>
              <a:t>数社が一堂に会し、将来のキャリア形成を考える大学生、高専生、専門学校生等に対して、電気設備工事業界の魅力や企業の独自性、仕事内容の説明を行う。</a:t>
            </a:r>
            <a:endParaRPr lang="en-US" altLang="ja-JP" sz="1286" dirty="0">
              <a:solidFill>
                <a:schemeClr val="tx1"/>
              </a:solidFill>
              <a:latin typeface="Meiryo UI" panose="020B0604030504040204" pitchFamily="50" charset="-128"/>
              <a:ea typeface="Meiryo UI" panose="020B0604030504040204" pitchFamily="50" charset="-128"/>
            </a:endParaRPr>
          </a:p>
          <a:p>
            <a:r>
              <a:rPr lang="ja-JP" altLang="en-US" sz="1286" dirty="0">
                <a:solidFill>
                  <a:schemeClr val="tx1"/>
                </a:solidFill>
                <a:latin typeface="Meiryo UI" panose="020B0604030504040204" pitchFamily="50" charset="-128"/>
                <a:ea typeface="Meiryo UI" panose="020B0604030504040204" pitchFamily="50" charset="-128"/>
              </a:rPr>
              <a:t>本事業が、電気設備工事企業の研究を行う学生にとって、必要不可欠なイベントとなるよう、更なる取り組み強化を図る。</a:t>
            </a:r>
          </a:p>
        </p:txBody>
      </p:sp>
      <p:sp>
        <p:nvSpPr>
          <p:cNvPr id="18" name="テキスト ボックス 17"/>
          <p:cNvSpPr txBox="1"/>
          <p:nvPr/>
        </p:nvSpPr>
        <p:spPr>
          <a:xfrm>
            <a:off x="2981842" y="1922886"/>
            <a:ext cx="382541" cy="850745"/>
          </a:xfrm>
          <a:prstGeom prst="rect">
            <a:avLst/>
          </a:prstGeom>
          <a:noFill/>
        </p:spPr>
        <p:txBody>
          <a:bodyPr vert="eaVert" wrap="square" rtlCol="0">
            <a:spAutoFit/>
          </a:bodyPr>
          <a:lstStyle/>
          <a:p>
            <a:r>
              <a:rPr lang="ja-JP" altLang="en-US" sz="1286"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19" name="テキスト ボックス 18"/>
          <p:cNvSpPr txBox="1"/>
          <p:nvPr/>
        </p:nvSpPr>
        <p:spPr>
          <a:xfrm>
            <a:off x="6321152" y="1002214"/>
            <a:ext cx="3406215"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実施時期：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月（予定）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72504" y="1293812"/>
            <a:ext cx="7516055"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狙い：電気設備工事業界の認知度向上、若手入職者の促進</a:t>
            </a:r>
          </a:p>
        </p:txBody>
      </p:sp>
      <p:sp>
        <p:nvSpPr>
          <p:cNvPr id="31" name="テキスト ボックス 30"/>
          <p:cNvSpPr txBox="1"/>
          <p:nvPr/>
        </p:nvSpPr>
        <p:spPr>
          <a:xfrm>
            <a:off x="272504" y="3686172"/>
            <a:ext cx="5291082" cy="356123"/>
          </a:xfrm>
          <a:prstGeom prst="rect">
            <a:avLst/>
          </a:prstGeom>
          <a:noFill/>
          <a:ln>
            <a:solidFill>
              <a:schemeClr val="tx1"/>
            </a:solidFill>
          </a:ln>
        </p:spPr>
        <p:txBody>
          <a:bodyPr wrap="square" rtlCol="0">
            <a:spAutoFit/>
          </a:bodyPr>
          <a:lstStyle/>
          <a:p>
            <a:r>
              <a:rPr lang="ja-JP" altLang="en-US" sz="1714" dirty="0">
                <a:latin typeface="Meiryo UI" panose="020B0604030504040204" pitchFamily="50" charset="-128"/>
                <a:ea typeface="Meiryo UI" panose="020B0604030504040204" pitchFamily="50" charset="-128"/>
                <a:cs typeface="Meiryo UI" panose="020B0604030504040204" pitchFamily="50" charset="-128"/>
              </a:rPr>
              <a:t>取組事項　　大阪府内工業系高校教諭との意見交換会</a:t>
            </a:r>
          </a:p>
        </p:txBody>
      </p:sp>
      <p:sp>
        <p:nvSpPr>
          <p:cNvPr id="39" name="テキスト ボックス 38"/>
          <p:cNvSpPr txBox="1"/>
          <p:nvPr/>
        </p:nvSpPr>
        <p:spPr>
          <a:xfrm>
            <a:off x="6321152" y="3738518"/>
            <a:ext cx="3881784"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実施時期：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月（予定）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272504" y="3994777"/>
            <a:ext cx="7516055"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狙い：大阪府内工業系高校教諭との関係</a:t>
            </a:r>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20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DE83B611-A4D6-4ECF-AF33-396CDC59CF42}"/>
              </a:ext>
            </a:extLst>
          </p:cNvPr>
          <p:cNvSpPr/>
          <p:nvPr/>
        </p:nvSpPr>
        <p:spPr>
          <a:xfrm>
            <a:off x="2997401" y="2822364"/>
            <a:ext cx="365886"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kumimoji="1" lang="ja-JP" altLang="en-US"/>
          </a:p>
        </p:txBody>
      </p:sp>
      <p:sp>
        <p:nvSpPr>
          <p:cNvPr id="42" name="正方形/長方形 41">
            <a:extLst>
              <a:ext uri="{FF2B5EF4-FFF2-40B4-BE49-F238E27FC236}">
                <a16:creationId xmlns:a16="http://schemas.microsoft.com/office/drawing/2014/main" id="{58EEA069-6B17-42C2-9F9E-B6086F512E83}"/>
              </a:ext>
            </a:extLst>
          </p:cNvPr>
          <p:cNvSpPr/>
          <p:nvPr/>
        </p:nvSpPr>
        <p:spPr>
          <a:xfrm>
            <a:off x="3357440" y="2822364"/>
            <a:ext cx="6079701"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r>
              <a:rPr lang="ja-JP" altLang="en-US" sz="1286" dirty="0">
                <a:solidFill>
                  <a:schemeClr val="tx1"/>
                </a:solidFill>
                <a:latin typeface="Meiryo UI" panose="020B0604030504040204" pitchFamily="50" charset="-128"/>
                <a:ea typeface="Meiryo UI" panose="020B0604030504040204" pitchFamily="50" charset="-128"/>
              </a:rPr>
              <a:t>前回（</a:t>
            </a:r>
            <a:r>
              <a:rPr lang="en-US" altLang="ja-JP" sz="1286" dirty="0">
                <a:solidFill>
                  <a:schemeClr val="tx1"/>
                </a:solidFill>
                <a:latin typeface="Meiryo UI" panose="020B0604030504040204" pitchFamily="50" charset="-128"/>
                <a:ea typeface="Meiryo UI" panose="020B0604030504040204" pitchFamily="50" charset="-128"/>
              </a:rPr>
              <a:t>68</a:t>
            </a:r>
            <a:r>
              <a:rPr lang="ja-JP" altLang="en-US" sz="1286" dirty="0">
                <a:solidFill>
                  <a:schemeClr val="tx1"/>
                </a:solidFill>
                <a:latin typeface="Meiryo UI" panose="020B0604030504040204" pitchFamily="50" charset="-128"/>
                <a:ea typeface="Meiryo UI" panose="020B0604030504040204" pitchFamily="50" charset="-128"/>
              </a:rPr>
              <a:t>名）以上の来場学生確保を目指す。</a:t>
            </a:r>
            <a:endParaRPr lang="en-US" altLang="ja-JP" sz="1286" dirty="0">
              <a:solidFill>
                <a:schemeClr val="tx1"/>
              </a:solidFill>
              <a:latin typeface="Meiryo UI" panose="020B0604030504040204" pitchFamily="50" charset="-128"/>
              <a:ea typeface="Meiryo UI" panose="020B0604030504040204" pitchFamily="50" charset="-128"/>
            </a:endParaRPr>
          </a:p>
          <a:p>
            <a:r>
              <a:rPr lang="ja-JP" altLang="en-US" sz="1286" dirty="0">
                <a:solidFill>
                  <a:schemeClr val="tx1"/>
                </a:solidFill>
                <a:latin typeface="Meiryo UI" panose="020B0604030504040204" pitchFamily="50" charset="-128"/>
                <a:ea typeface="Meiryo UI" panose="020B0604030504040204" pitchFamily="50" charset="-128"/>
              </a:rPr>
              <a:t>就職担当教授やキャリアセンターへの周知活動を強化し、イベントの認知度向上に努める。</a:t>
            </a:r>
          </a:p>
        </p:txBody>
      </p:sp>
      <p:sp>
        <p:nvSpPr>
          <p:cNvPr id="47" name="テキスト ボックス 46">
            <a:extLst>
              <a:ext uri="{FF2B5EF4-FFF2-40B4-BE49-F238E27FC236}">
                <a16:creationId xmlns:a16="http://schemas.microsoft.com/office/drawing/2014/main" id="{8CB589FA-0238-40A1-8F76-CE05F8C697E4}"/>
              </a:ext>
            </a:extLst>
          </p:cNvPr>
          <p:cNvSpPr txBox="1"/>
          <p:nvPr/>
        </p:nvSpPr>
        <p:spPr>
          <a:xfrm>
            <a:off x="2980746" y="2927308"/>
            <a:ext cx="382541" cy="501692"/>
          </a:xfrm>
          <a:prstGeom prst="rect">
            <a:avLst/>
          </a:prstGeom>
          <a:noFill/>
        </p:spPr>
        <p:txBody>
          <a:bodyPr vert="eaVert" wrap="square" rtlCol="0">
            <a:spAutoFit/>
          </a:bodyPr>
          <a:lstStyle/>
          <a:p>
            <a:r>
              <a:rPr lang="ja-JP" altLang="en-US" sz="1286"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48" name="正方形/長方形 47">
            <a:extLst>
              <a:ext uri="{FF2B5EF4-FFF2-40B4-BE49-F238E27FC236}">
                <a16:creationId xmlns:a16="http://schemas.microsoft.com/office/drawing/2014/main" id="{8EAD2F73-5C16-4EDB-B8FA-3BE3D345C1E0}"/>
              </a:ext>
            </a:extLst>
          </p:cNvPr>
          <p:cNvSpPr/>
          <p:nvPr/>
        </p:nvSpPr>
        <p:spPr>
          <a:xfrm>
            <a:off x="2980746" y="4390460"/>
            <a:ext cx="362500" cy="13839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20C7629A-BB82-4281-AEF8-172F3A665392}"/>
              </a:ext>
            </a:extLst>
          </p:cNvPr>
          <p:cNvSpPr/>
          <p:nvPr/>
        </p:nvSpPr>
        <p:spPr>
          <a:xfrm>
            <a:off x="3343246" y="4390460"/>
            <a:ext cx="6093894" cy="13839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r>
              <a:rPr lang="ja-JP" altLang="en-US" sz="1286" dirty="0">
                <a:solidFill>
                  <a:schemeClr val="tx1"/>
                </a:solidFill>
                <a:latin typeface="Meiryo UI" panose="020B0604030504040204" pitchFamily="50" charset="-128"/>
                <a:ea typeface="Meiryo UI" panose="020B0604030504040204" pitchFamily="50" charset="-128"/>
              </a:rPr>
              <a:t>電気もしくは進路指導担当教諭および電気系生徒の電気設備工事業界への認知度向上を目的とした、大阪電業協会実施事業を検証し、更なる改善を協議する。結果として、先生方が生徒に対して、安心して電気工事会社を就職先として勧めることができるよう、環境整備を進めていく。</a:t>
            </a:r>
            <a:endParaRPr lang="en-US" altLang="ja-JP" sz="1286" dirty="0">
              <a:solidFill>
                <a:schemeClr val="tx1"/>
              </a:solidFill>
              <a:latin typeface="Meiryo UI" panose="020B0604030504040204" pitchFamily="50" charset="-128"/>
              <a:ea typeface="Meiryo UI" panose="020B0604030504040204" pitchFamily="50" charset="-128"/>
            </a:endParaRPr>
          </a:p>
          <a:p>
            <a:r>
              <a:rPr lang="ja-JP" altLang="en-US" sz="1286" dirty="0">
                <a:solidFill>
                  <a:schemeClr val="tx1"/>
                </a:solidFill>
                <a:latin typeface="Meiryo UI" panose="020B0604030504040204" pitchFamily="50" charset="-128"/>
                <a:ea typeface="Meiryo UI" panose="020B0604030504040204" pitchFamily="50" charset="-128"/>
              </a:rPr>
              <a:t>出前授業実施校およびインターンシップ受け入れ企業の拡大、電気工事現場の仕事を紹介するビデオ映像の作成等にも取り組んでいく。</a:t>
            </a:r>
            <a:endParaRPr lang="en-US" altLang="ja-JP" sz="1286" dirty="0">
              <a:solidFill>
                <a:schemeClr val="tx1"/>
              </a:solidFill>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CC62B89B-0A89-49FA-B2D2-768DFBF4F3DE}"/>
              </a:ext>
            </a:extLst>
          </p:cNvPr>
          <p:cNvSpPr txBox="1"/>
          <p:nvPr/>
        </p:nvSpPr>
        <p:spPr>
          <a:xfrm>
            <a:off x="2960705" y="4700140"/>
            <a:ext cx="382541" cy="839571"/>
          </a:xfrm>
          <a:prstGeom prst="rect">
            <a:avLst/>
          </a:prstGeom>
          <a:noFill/>
        </p:spPr>
        <p:txBody>
          <a:bodyPr vert="eaVert" wrap="square" rtlCol="0">
            <a:spAutoFit/>
          </a:bodyPr>
          <a:lstStyle/>
          <a:p>
            <a:r>
              <a:rPr lang="ja-JP" altLang="en-US" sz="1286"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3" name="正方形/長方形 52">
            <a:extLst>
              <a:ext uri="{FF2B5EF4-FFF2-40B4-BE49-F238E27FC236}">
                <a16:creationId xmlns:a16="http://schemas.microsoft.com/office/drawing/2014/main" id="{4FADACD0-C47F-406B-89C2-5A18327FBDAF}"/>
              </a:ext>
            </a:extLst>
          </p:cNvPr>
          <p:cNvSpPr/>
          <p:nvPr/>
        </p:nvSpPr>
        <p:spPr>
          <a:xfrm>
            <a:off x="2959333" y="5820415"/>
            <a:ext cx="365886"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a:endParaRPr kumimoji="1" lang="ja-JP" altLang="en-US"/>
          </a:p>
        </p:txBody>
      </p:sp>
      <p:sp>
        <p:nvSpPr>
          <p:cNvPr id="54" name="テキスト ボックス 53">
            <a:extLst>
              <a:ext uri="{FF2B5EF4-FFF2-40B4-BE49-F238E27FC236}">
                <a16:creationId xmlns:a16="http://schemas.microsoft.com/office/drawing/2014/main" id="{F2791FA6-24B2-4AA6-A0FB-4857A11B0272}"/>
              </a:ext>
            </a:extLst>
          </p:cNvPr>
          <p:cNvSpPr txBox="1"/>
          <p:nvPr/>
        </p:nvSpPr>
        <p:spPr>
          <a:xfrm>
            <a:off x="2942679" y="5925358"/>
            <a:ext cx="382541" cy="501692"/>
          </a:xfrm>
          <a:prstGeom prst="rect">
            <a:avLst/>
          </a:prstGeom>
          <a:noFill/>
        </p:spPr>
        <p:txBody>
          <a:bodyPr vert="eaVert" wrap="square" rtlCol="0">
            <a:spAutoFit/>
          </a:bodyPr>
          <a:lstStyle/>
          <a:p>
            <a:r>
              <a:rPr lang="ja-JP" altLang="en-US" sz="1286"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58" name="正方形/長方形 57">
            <a:extLst>
              <a:ext uri="{FF2B5EF4-FFF2-40B4-BE49-F238E27FC236}">
                <a16:creationId xmlns:a16="http://schemas.microsoft.com/office/drawing/2014/main" id="{BF100065-47CC-4369-A9E3-C660D13770B9}"/>
              </a:ext>
            </a:extLst>
          </p:cNvPr>
          <p:cNvSpPr/>
          <p:nvPr/>
        </p:nvSpPr>
        <p:spPr>
          <a:xfrm>
            <a:off x="3325220" y="5820415"/>
            <a:ext cx="6100882" cy="6066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r>
              <a:rPr lang="ja-JP" altLang="en-US" sz="1400" dirty="0">
                <a:solidFill>
                  <a:schemeClr val="tx1"/>
                </a:solidFill>
                <a:latin typeface="Meiryo UI" panose="020B0604030504040204" pitchFamily="50" charset="-128"/>
                <a:ea typeface="Meiryo UI" panose="020B0604030504040204" pitchFamily="50" charset="-128"/>
              </a:rPr>
              <a:t>参加案内校</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16</a:t>
            </a:r>
            <a:r>
              <a:rPr lang="ja-JP" altLang="en-US" sz="1400" dirty="0" smtClean="0">
                <a:solidFill>
                  <a:schemeClr val="tx1"/>
                </a:solidFill>
                <a:latin typeface="Meiryo UI" panose="020B0604030504040204" pitchFamily="50" charset="-128"/>
                <a:ea typeface="Meiryo UI" panose="020B0604030504040204" pitchFamily="50" charset="-128"/>
              </a:rPr>
              <a:t>校</a:t>
            </a:r>
            <a:r>
              <a:rPr lang="ja-JP" altLang="en-US" sz="1400" dirty="0">
                <a:solidFill>
                  <a:schemeClr val="tx1"/>
                </a:solidFill>
                <a:latin typeface="Meiryo UI" panose="020B0604030504040204" pitchFamily="50" charset="-128"/>
                <a:ea typeface="Meiryo UI" panose="020B0604030504040204" pitchFamily="50" charset="-128"/>
              </a:rPr>
              <a:t>を予定）全てから参加いただくこと（</a:t>
            </a:r>
            <a:r>
              <a:rPr lang="en-US" altLang="ja-JP" sz="1400" dirty="0">
                <a:solidFill>
                  <a:schemeClr val="tx1"/>
                </a:solidFill>
                <a:latin typeface="Meiryo UI" panose="020B0604030504040204" pitchFamily="50" charset="-128"/>
                <a:ea typeface="Meiryo UI" panose="020B0604030504040204" pitchFamily="50" charset="-128"/>
              </a:rPr>
              <a:t>2018</a:t>
            </a:r>
            <a:r>
              <a:rPr lang="ja-JP" altLang="en-US" sz="1400" dirty="0">
                <a:solidFill>
                  <a:schemeClr val="tx1"/>
                </a:solidFill>
                <a:latin typeface="Meiryo UI" panose="020B0604030504040204" pitchFamily="50" charset="-128"/>
                <a:ea typeface="Meiryo UI" panose="020B0604030504040204" pitchFamily="50" charset="-128"/>
              </a:rPr>
              <a:t>年度は、</a:t>
            </a:r>
            <a:r>
              <a:rPr lang="en-US" altLang="ja-JP" sz="1400" dirty="0">
                <a:solidFill>
                  <a:schemeClr val="tx1"/>
                </a:solidFill>
                <a:latin typeface="Meiryo UI" panose="020B0604030504040204" pitchFamily="50" charset="-128"/>
                <a:ea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rPr>
              <a:t>校参加</a:t>
            </a:r>
            <a:r>
              <a:rPr lang="ja-JP" altLang="en-US" sz="1400" dirty="0" smtClean="0">
                <a:solidFill>
                  <a:schemeClr val="tx1"/>
                </a:solidFill>
                <a:latin typeface="Meiryo UI" panose="020B0604030504040204" pitchFamily="50" charset="-128"/>
                <a:ea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575" y="1785178"/>
            <a:ext cx="2333588" cy="1750191"/>
          </a:xfrm>
          <a:prstGeom prst="rect">
            <a:avLst/>
          </a:prstGeom>
          <a:ln>
            <a:solidFill>
              <a:schemeClr val="tx1"/>
            </a:solidFill>
          </a:ln>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373" y="4547547"/>
            <a:ext cx="2332790" cy="1749593"/>
          </a:xfrm>
          <a:prstGeom prst="rect">
            <a:avLst/>
          </a:prstGeom>
          <a:ln>
            <a:solidFill>
              <a:schemeClr val="tx1"/>
            </a:solidFill>
          </a:ln>
        </p:spPr>
      </p:pic>
      <p:sp>
        <p:nvSpPr>
          <p:cNvPr id="25" name="タイトル 1"/>
          <p:cNvSpPr txBox="1">
            <a:spLocks/>
          </p:cNvSpPr>
          <p:nvPr/>
        </p:nvSpPr>
        <p:spPr>
          <a:xfrm>
            <a:off x="25758" y="289199"/>
            <a:ext cx="9921875" cy="403497"/>
          </a:xfrm>
          <a:prstGeom prst="rect">
            <a:avLst/>
          </a:prstGeom>
          <a:solidFill>
            <a:schemeClr val="tx1"/>
          </a:solidFill>
        </p:spPr>
        <p:txBody>
          <a:bodyPr vert="horz" lIns="95782" tIns="47891" rIns="95782" bIns="47891" rtlCol="0" anchor="ctr">
            <a:no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一般社団法人 大阪電業協会</a:t>
            </a:r>
          </a:p>
        </p:txBody>
      </p:sp>
      <p:sp>
        <p:nvSpPr>
          <p:cNvPr id="26" name="正方形/長方形 25"/>
          <p:cNvSpPr/>
          <p:nvPr/>
        </p:nvSpPr>
        <p:spPr>
          <a:xfrm>
            <a:off x="116809" y="805851"/>
            <a:ext cx="9627073" cy="57194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9219647" y="6488668"/>
            <a:ext cx="538866"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21</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42255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9C945A17-899D-4BCC-BACB-6C03B909D086}"/>
              </a:ext>
            </a:extLst>
          </p:cNvPr>
          <p:cNvSpPr txBox="1"/>
          <p:nvPr/>
        </p:nvSpPr>
        <p:spPr>
          <a:xfrm>
            <a:off x="739497" y="1097826"/>
            <a:ext cx="4432053" cy="319546"/>
          </a:xfrm>
          <a:prstGeom prst="rect">
            <a:avLst/>
          </a:prstGeom>
          <a:noFill/>
          <a:ln>
            <a:solidFill>
              <a:schemeClr val="tx1"/>
            </a:solidFill>
          </a:ln>
        </p:spPr>
        <p:txBody>
          <a:bodyPr wrap="square" lIns="63152" tIns="31577" rIns="63152" bIns="31577" rtlCol="0">
            <a:spAutoFit/>
          </a:bodyPr>
          <a:lstStyle/>
          <a:p>
            <a:r>
              <a:rPr lang="ja-JP" altLang="en-US" sz="1662"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662"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回　建築・土木技能体験フェア</a:t>
            </a:r>
          </a:p>
        </p:txBody>
      </p:sp>
      <p:sp>
        <p:nvSpPr>
          <p:cNvPr id="16" name="正方形/長方形 15">
            <a:extLst>
              <a:ext uri="{FF2B5EF4-FFF2-40B4-BE49-F238E27FC236}">
                <a16:creationId xmlns:a16="http://schemas.microsoft.com/office/drawing/2014/main" id="{801AE0C9-89DE-4AD1-97F2-F0D4B97B881C}"/>
              </a:ext>
            </a:extLst>
          </p:cNvPr>
          <p:cNvSpPr/>
          <p:nvPr/>
        </p:nvSpPr>
        <p:spPr>
          <a:xfrm>
            <a:off x="2998498" y="1814755"/>
            <a:ext cx="6284455" cy="12274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152" tIns="31577" rIns="63152" bIns="31577" numCol="1" spcCol="0" rtlCol="0" fromWordArt="0" anchor="ctr" anchorCtr="0" forceAA="0" compatLnSpc="1">
            <a:prstTxWarp prst="textNoShape">
              <a:avLst/>
            </a:prstTxWarp>
            <a:noAutofit/>
          </a:bodyPr>
          <a:lstStyle/>
          <a:p>
            <a:pPr algn="ctr"/>
            <a:endParaRPr lang="ja-JP" altLang="en-US" sz="1662"/>
          </a:p>
        </p:txBody>
      </p:sp>
      <p:grpSp>
        <p:nvGrpSpPr>
          <p:cNvPr id="17" name="グループ化 16">
            <a:extLst>
              <a:ext uri="{FF2B5EF4-FFF2-40B4-BE49-F238E27FC236}">
                <a16:creationId xmlns:a16="http://schemas.microsoft.com/office/drawing/2014/main" id="{12EF7728-3105-41DA-A08F-18B3B712E710}"/>
              </a:ext>
            </a:extLst>
          </p:cNvPr>
          <p:cNvGrpSpPr/>
          <p:nvPr/>
        </p:nvGrpSpPr>
        <p:grpSpPr>
          <a:xfrm rot="10800000">
            <a:off x="2998498" y="3132676"/>
            <a:ext cx="6284453" cy="452954"/>
            <a:chOff x="3656312" y="3864496"/>
            <a:chExt cx="4270478" cy="1084188"/>
          </a:xfrm>
        </p:grpSpPr>
        <p:sp>
          <p:nvSpPr>
            <p:cNvPr id="24" name="正方形/長方形 23">
              <a:extLst>
                <a:ext uri="{FF2B5EF4-FFF2-40B4-BE49-F238E27FC236}">
                  <a16:creationId xmlns:a16="http://schemas.microsoft.com/office/drawing/2014/main" id="{119AD4AC-E4EC-432F-87D8-D6B56802C27F}"/>
                </a:ext>
              </a:extLst>
            </p:cNvPr>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a:p>
          </p:txBody>
        </p:sp>
        <p:sp>
          <p:nvSpPr>
            <p:cNvPr id="25" name="正方形/長方形 24">
              <a:extLst>
                <a:ext uri="{FF2B5EF4-FFF2-40B4-BE49-F238E27FC236}">
                  <a16:creationId xmlns:a16="http://schemas.microsoft.com/office/drawing/2014/main" id="{7C7D5DA8-6AB4-4002-8C5D-49B44CC3B104}"/>
                </a:ext>
              </a:extLst>
            </p:cNvPr>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a:p>
          </p:txBody>
        </p:sp>
      </p:grpSp>
      <p:sp>
        <p:nvSpPr>
          <p:cNvPr id="18" name="テキスト ボックス 17">
            <a:extLst>
              <a:ext uri="{FF2B5EF4-FFF2-40B4-BE49-F238E27FC236}">
                <a16:creationId xmlns:a16="http://schemas.microsoft.com/office/drawing/2014/main" id="{59897C62-25BE-4600-B2AC-12975FA3B1B5}"/>
              </a:ext>
            </a:extLst>
          </p:cNvPr>
          <p:cNvSpPr txBox="1"/>
          <p:nvPr/>
        </p:nvSpPr>
        <p:spPr>
          <a:xfrm>
            <a:off x="3023905" y="2117884"/>
            <a:ext cx="312203" cy="1232508"/>
          </a:xfrm>
          <a:prstGeom prst="rect">
            <a:avLst/>
          </a:prstGeom>
          <a:noFill/>
        </p:spPr>
        <p:txBody>
          <a:bodyPr vert="eaVert" wrap="square" lIns="63152" tIns="31577" rIns="63152" bIns="31577"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19" name="テキスト ボックス 18">
            <a:extLst>
              <a:ext uri="{FF2B5EF4-FFF2-40B4-BE49-F238E27FC236}">
                <a16:creationId xmlns:a16="http://schemas.microsoft.com/office/drawing/2014/main" id="{AEA5B149-2E24-41F5-8D9E-FC1018C10CB0}"/>
              </a:ext>
            </a:extLst>
          </p:cNvPr>
          <p:cNvSpPr txBox="1"/>
          <p:nvPr/>
        </p:nvSpPr>
        <p:spPr>
          <a:xfrm>
            <a:off x="3020924" y="3013257"/>
            <a:ext cx="312203" cy="583751"/>
          </a:xfrm>
          <a:prstGeom prst="rect">
            <a:avLst/>
          </a:prstGeom>
          <a:noFill/>
        </p:spPr>
        <p:txBody>
          <a:bodyPr vert="eaVert" wrap="square" lIns="63152" tIns="31577" rIns="63152" bIns="31577"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目標</a:t>
            </a:r>
          </a:p>
        </p:txBody>
      </p:sp>
      <p:sp>
        <p:nvSpPr>
          <p:cNvPr id="20" name="テキスト ボックス 19">
            <a:extLst>
              <a:ext uri="{FF2B5EF4-FFF2-40B4-BE49-F238E27FC236}">
                <a16:creationId xmlns:a16="http://schemas.microsoft.com/office/drawing/2014/main" id="{4D9A8792-9F6B-4B03-8872-85081DBCFFA2}"/>
              </a:ext>
            </a:extLst>
          </p:cNvPr>
          <p:cNvSpPr txBox="1"/>
          <p:nvPr/>
        </p:nvSpPr>
        <p:spPr>
          <a:xfrm>
            <a:off x="5484753" y="1127802"/>
            <a:ext cx="3890601" cy="276906"/>
          </a:xfrm>
          <a:prstGeom prst="rect">
            <a:avLst/>
          </a:prstGeom>
          <a:noFill/>
        </p:spPr>
        <p:txBody>
          <a:bodyPr wrap="square" lIns="63152" tIns="31577" rIns="63152" bIns="31577" rtlCol="0">
            <a:spAutoFit/>
          </a:bodyPr>
          <a:lstStyle/>
          <a:p>
            <a:r>
              <a:rPr lang="en-US" altLang="ja-JP" sz="1385"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385"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85"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385"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385"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385"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1385" dirty="0">
                <a:latin typeface="Meiryo UI" panose="020B0604030504040204" pitchFamily="50" charset="-128"/>
                <a:ea typeface="Meiryo UI" panose="020B0604030504040204" pitchFamily="50" charset="-128"/>
                <a:cs typeface="Meiryo UI" panose="020B0604030504040204" pitchFamily="50" charset="-128"/>
              </a:rPr>
              <a:t>金）・</a:t>
            </a:r>
            <a:r>
              <a:rPr lang="en-US" altLang="ja-JP" sz="1385"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385" dirty="0" smtClean="0">
                <a:latin typeface="Meiryo UI" panose="020B0604030504040204" pitchFamily="50" charset="-128"/>
                <a:ea typeface="Meiryo UI" panose="020B0604030504040204" pitchFamily="50" charset="-128"/>
                <a:cs typeface="Meiryo UI" panose="020B0604030504040204" pitchFamily="50" charset="-128"/>
              </a:rPr>
              <a:t>日（</a:t>
            </a:r>
            <a:r>
              <a:rPr lang="ja-JP" altLang="en-US" sz="1385" dirty="0">
                <a:latin typeface="Meiryo UI" panose="020B0604030504040204" pitchFamily="50" charset="-128"/>
                <a:ea typeface="Meiryo UI" panose="020B0604030504040204" pitchFamily="50" charset="-128"/>
                <a:cs typeface="Meiryo UI" panose="020B0604030504040204" pitchFamily="50" charset="-128"/>
              </a:rPr>
              <a:t>土）（予定）</a:t>
            </a:r>
            <a:endParaRPr lang="en-US" altLang="ja-JP" sz="1385"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60C35E2C-93E6-46E0-9F1E-57F109EB1AE1}"/>
              </a:ext>
            </a:extLst>
          </p:cNvPr>
          <p:cNvSpPr txBox="1"/>
          <p:nvPr/>
        </p:nvSpPr>
        <p:spPr>
          <a:xfrm>
            <a:off x="780175" y="1434933"/>
            <a:ext cx="7516055" cy="362186"/>
          </a:xfrm>
          <a:prstGeom prst="rect">
            <a:avLst/>
          </a:prstGeom>
          <a:noFill/>
        </p:spPr>
        <p:txBody>
          <a:bodyPr wrap="square" lIns="63152" tIns="31577" rIns="63152" bIns="31577" rtlCol="0">
            <a:spAutoFit/>
          </a:bodyPr>
          <a:lstStyle/>
          <a:p>
            <a:r>
              <a:rPr lang="ja-JP" altLang="en-US" sz="1939" b="1" u="sng" dirty="0">
                <a:latin typeface="Meiryo UI" panose="020B0604030504040204" pitchFamily="50" charset="-128"/>
                <a:ea typeface="Meiryo UI" panose="020B0604030504040204" pitchFamily="50" charset="-128"/>
                <a:cs typeface="Meiryo UI" panose="020B0604030504040204" pitchFamily="50" charset="-128"/>
              </a:rPr>
              <a:t>狙い：若年層の入職率回復に向けた取組み</a:t>
            </a:r>
          </a:p>
        </p:txBody>
      </p:sp>
      <p:sp>
        <p:nvSpPr>
          <p:cNvPr id="22" name="正方形/長方形 21">
            <a:extLst>
              <a:ext uri="{FF2B5EF4-FFF2-40B4-BE49-F238E27FC236}">
                <a16:creationId xmlns:a16="http://schemas.microsoft.com/office/drawing/2014/main" id="{8DD11F03-791D-483D-B6C6-A78F5BB4D382}"/>
              </a:ext>
            </a:extLst>
          </p:cNvPr>
          <p:cNvSpPr/>
          <p:nvPr/>
        </p:nvSpPr>
        <p:spPr>
          <a:xfrm>
            <a:off x="3410919" y="1851441"/>
            <a:ext cx="5684990" cy="1171766"/>
          </a:xfrm>
          <a:prstGeom prst="rect">
            <a:avLst/>
          </a:prstGeom>
        </p:spPr>
        <p:txBody>
          <a:bodyPr wrap="square" lIns="63152" tIns="31577" rIns="63152" bIns="31577">
            <a:spAutoFit/>
          </a:bodyP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若年技能者の人材確保・育成をめざして工科高校・専門学校の生徒から一般の人たちを</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対象に、建設業における専門工事業の仕事を理解してもらい、モノづくりの魅力や楽しさ、やりがいを伝えるとともに、優れた職人技の紹介や来場者に実際に技能を体験してもらい、若手職人の入職促進の契機としたい。　　　場所：花博記念公園 ハナミズキホール</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　体験職種：</a:t>
            </a:r>
            <a:r>
              <a:rPr lang="zh-CN" altLang="en-US" sz="1200" dirty="0">
                <a:latin typeface="Meiryo UI" panose="020B0604030504040204" pitchFamily="50" charset="-128"/>
                <a:ea typeface="Meiryo UI" panose="020B0604030504040204" pitchFamily="50" charset="-128"/>
                <a:cs typeface="メイリオ" panose="020B0604030504040204" pitchFamily="50" charset="-128"/>
              </a:rPr>
              <a:t>型枠、</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とび、</a:t>
            </a:r>
            <a:r>
              <a:rPr lang="zh-CN" altLang="en-US" sz="1200" dirty="0">
                <a:latin typeface="Meiryo UI" panose="020B0604030504040204" pitchFamily="50" charset="-128"/>
                <a:ea typeface="Meiryo UI" panose="020B0604030504040204" pitchFamily="50" charset="-128"/>
                <a:cs typeface="メイリオ" panose="020B0604030504040204" pitchFamily="50" charset="-128"/>
              </a:rPr>
              <a:t>鉄筋、</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左官、</a:t>
            </a:r>
            <a:r>
              <a:rPr lang="zh-CN" altLang="en-US" sz="1200" dirty="0">
                <a:latin typeface="Meiryo UI" panose="020B0604030504040204" pitchFamily="50" charset="-128"/>
                <a:ea typeface="Meiryo UI" panose="020B0604030504040204" pitchFamily="50" charset="-128"/>
                <a:cs typeface="メイリオ" panose="020B0604030504040204" pitchFamily="50" charset="-128"/>
              </a:rPr>
              <a:t>大工、内装、塗装、</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タイル、建具、土木、</a:t>
            </a:r>
            <a:r>
              <a:rPr lang="zh-CN" altLang="en-US" sz="1200" dirty="0">
                <a:latin typeface="Meiryo UI" panose="020B0604030504040204" pitchFamily="50" charset="-128"/>
                <a:ea typeface="Meiryo UI" panose="020B0604030504040204" pitchFamily="50" charset="-128"/>
                <a:cs typeface="メイリオ" panose="020B0604030504040204" pitchFamily="50" charset="-128"/>
              </a:rPr>
              <a:t>防水等</a:t>
            </a:r>
            <a:endParaRPr lang="en-US" altLang="zh-CN" sz="12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　イベント：丸太切り競争、カンナ削り競争、座談会、作業服ファッションショー等</a:t>
            </a:r>
          </a:p>
        </p:txBody>
      </p:sp>
      <p:sp>
        <p:nvSpPr>
          <p:cNvPr id="23" name="正方形/長方形 22">
            <a:extLst>
              <a:ext uri="{FF2B5EF4-FFF2-40B4-BE49-F238E27FC236}">
                <a16:creationId xmlns:a16="http://schemas.microsoft.com/office/drawing/2014/main" id="{930B00AD-0C38-4550-AA10-3332ADBE19FE}"/>
              </a:ext>
            </a:extLst>
          </p:cNvPr>
          <p:cNvSpPr/>
          <p:nvPr/>
        </p:nvSpPr>
        <p:spPr>
          <a:xfrm>
            <a:off x="3414535" y="3215946"/>
            <a:ext cx="5681373" cy="279214"/>
          </a:xfrm>
          <a:prstGeom prst="rect">
            <a:avLst/>
          </a:prstGeom>
        </p:spPr>
        <p:txBody>
          <a:bodyPr wrap="square" lIns="63152" tIns="31577" rIns="63152" bIns="31577">
            <a:spAutoFit/>
          </a:bodyPr>
          <a:lstStyle/>
          <a:p>
            <a:r>
              <a:rPr lang="zh-CN" altLang="en-US" sz="1400" dirty="0" smtClean="0">
                <a:latin typeface="Meiryo UI" panose="020B0604030504040204" pitchFamily="50" charset="-128"/>
                <a:ea typeface="Meiryo UI" panose="020B0604030504040204" pitchFamily="50" charset="-128"/>
                <a:cs typeface="メイリオ" panose="020B0604030504040204" pitchFamily="50" charset="-128"/>
              </a:rPr>
              <a:t>来場者数</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メイリオ" panose="020B0604030504040204" pitchFamily="50" charset="-128"/>
              </a:rPr>
              <a:t>３，０００</a:t>
            </a:r>
            <a:r>
              <a:rPr lang="zh-CN" altLang="en-US" sz="1400" dirty="0" smtClean="0">
                <a:latin typeface="Meiryo UI" panose="020B0604030504040204" pitchFamily="50" charset="-128"/>
                <a:ea typeface="Meiryo UI" panose="020B0604030504040204" pitchFamily="50" charset="-128"/>
                <a:cs typeface="メイリオ" panose="020B0604030504040204" pitchFamily="50" charset="-128"/>
              </a:rPr>
              <a:t>人</a:t>
            </a:r>
            <a:endParaRPr lang="ja-JP" altLang="en-US" sz="14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20DE0FF3-A5A2-4D4B-9AE7-75D8E8A39B9F}"/>
              </a:ext>
            </a:extLst>
          </p:cNvPr>
          <p:cNvSpPr/>
          <p:nvPr/>
        </p:nvSpPr>
        <p:spPr>
          <a:xfrm>
            <a:off x="2998497" y="1814755"/>
            <a:ext cx="365886" cy="12274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152" tIns="31577" rIns="63152" bIns="31577" numCol="1" spcCol="0" rtlCol="0" fromWordArt="0" anchor="ctr" anchorCtr="0" forceAA="0" compatLnSpc="1">
            <a:prstTxWarp prst="textNoShape">
              <a:avLst/>
            </a:prstTxWarp>
            <a:noAutofit/>
          </a:bodyPr>
          <a:lstStyle/>
          <a:p>
            <a:pPr algn="ctr"/>
            <a:endParaRPr lang="ja-JP" altLang="en-US" sz="1662"/>
          </a:p>
        </p:txBody>
      </p:sp>
      <p:pic>
        <p:nvPicPr>
          <p:cNvPr id="28" name="図 27">
            <a:extLst>
              <a:ext uri="{FF2B5EF4-FFF2-40B4-BE49-F238E27FC236}">
                <a16:creationId xmlns:a16="http://schemas.microsoft.com/office/drawing/2014/main" id="{F12C9611-BC8C-4038-93CE-629F3E5570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981" t="13633" r="2354" b="10314"/>
          <a:stretch/>
        </p:blipFill>
        <p:spPr>
          <a:xfrm>
            <a:off x="1189185" y="2662519"/>
            <a:ext cx="1751183" cy="1238923"/>
          </a:xfrm>
          <a:prstGeom prst="rect">
            <a:avLst/>
          </a:prstGeom>
        </p:spPr>
      </p:pic>
      <p:pic>
        <p:nvPicPr>
          <p:cNvPr id="30" name="図 29">
            <a:extLst>
              <a:ext uri="{FF2B5EF4-FFF2-40B4-BE49-F238E27FC236}">
                <a16:creationId xmlns:a16="http://schemas.microsoft.com/office/drawing/2014/main" id="{7B93B189-01AC-43FD-8F34-C22CAA50F0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16" t="16770"/>
          <a:stretch/>
        </p:blipFill>
        <p:spPr>
          <a:xfrm>
            <a:off x="593733" y="1802538"/>
            <a:ext cx="1796666" cy="1154022"/>
          </a:xfrm>
          <a:prstGeom prst="rect">
            <a:avLst/>
          </a:prstGeom>
        </p:spPr>
      </p:pic>
      <p:grpSp>
        <p:nvGrpSpPr>
          <p:cNvPr id="33" name="グループ化 32">
            <a:extLst>
              <a:ext uri="{FF2B5EF4-FFF2-40B4-BE49-F238E27FC236}">
                <a16:creationId xmlns:a16="http://schemas.microsoft.com/office/drawing/2014/main" id="{031427CB-B419-4364-B622-4C22A95BB483}"/>
              </a:ext>
            </a:extLst>
          </p:cNvPr>
          <p:cNvGrpSpPr/>
          <p:nvPr/>
        </p:nvGrpSpPr>
        <p:grpSpPr>
          <a:xfrm>
            <a:off x="739497" y="4025583"/>
            <a:ext cx="8566873" cy="2324224"/>
            <a:chOff x="405824" y="3621101"/>
            <a:chExt cx="8566873" cy="2324224"/>
          </a:xfrm>
        </p:grpSpPr>
        <p:sp>
          <p:nvSpPr>
            <p:cNvPr id="34" name="テキスト ボックス 33">
              <a:extLst>
                <a:ext uri="{FF2B5EF4-FFF2-40B4-BE49-F238E27FC236}">
                  <a16:creationId xmlns:a16="http://schemas.microsoft.com/office/drawing/2014/main" id="{68BC440A-BF49-434E-B63C-69308D3D6148}"/>
                </a:ext>
              </a:extLst>
            </p:cNvPr>
            <p:cNvSpPr txBox="1"/>
            <p:nvPr/>
          </p:nvSpPr>
          <p:spPr>
            <a:xfrm>
              <a:off x="416750" y="3621101"/>
              <a:ext cx="4432053" cy="319546"/>
            </a:xfrm>
            <a:prstGeom prst="rect">
              <a:avLst/>
            </a:prstGeom>
            <a:noFill/>
            <a:ln>
              <a:solidFill>
                <a:schemeClr val="tx1"/>
              </a:solidFill>
            </a:ln>
          </p:spPr>
          <p:txBody>
            <a:bodyPr wrap="square" lIns="63152" tIns="31577" rIns="63152" bIns="31577" rtlCol="0">
              <a:spAutoFit/>
            </a:bodyPr>
            <a:lstStyle/>
            <a:p>
              <a:r>
                <a:rPr lang="ja-JP" altLang="en-US" sz="1662" dirty="0">
                  <a:latin typeface="Meiryo UI" panose="020B0604030504040204" pitchFamily="50" charset="-128"/>
                  <a:ea typeface="Meiryo UI" panose="020B0604030504040204" pitchFamily="50" charset="-128"/>
                  <a:cs typeface="Meiryo UI" panose="020B0604030504040204" pitchFamily="50" charset="-128"/>
                </a:rPr>
                <a:t>工科高校、専門学校等の先生方との意見交換会</a:t>
              </a:r>
            </a:p>
          </p:txBody>
        </p:sp>
        <p:sp>
          <p:nvSpPr>
            <p:cNvPr id="35" name="正方形/長方形 34">
              <a:extLst>
                <a:ext uri="{FF2B5EF4-FFF2-40B4-BE49-F238E27FC236}">
                  <a16:creationId xmlns:a16="http://schemas.microsoft.com/office/drawing/2014/main" id="{0986946E-DCEB-48A7-AD39-0FFF0C741012}"/>
                </a:ext>
              </a:extLst>
            </p:cNvPr>
            <p:cNvSpPr/>
            <p:nvPr/>
          </p:nvSpPr>
          <p:spPr>
            <a:xfrm>
              <a:off x="2624147" y="4331079"/>
              <a:ext cx="6348550" cy="89939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152" tIns="31577" rIns="63152" bIns="31577" numCol="1" spcCol="0" rtlCol="0" fromWordArt="0" anchor="ctr" anchorCtr="0" forceAA="0" compatLnSpc="1">
              <a:prstTxWarp prst="textNoShape">
                <a:avLst/>
              </a:prstTxWarp>
              <a:noAutofit/>
            </a:bodyPr>
            <a:lstStyle/>
            <a:p>
              <a:pPr algn="ctr"/>
              <a:endParaRPr lang="ja-JP" altLang="en-US" sz="1662"/>
            </a:p>
          </p:txBody>
        </p:sp>
        <p:grpSp>
          <p:nvGrpSpPr>
            <p:cNvPr id="36" name="グループ化 35">
              <a:extLst>
                <a:ext uri="{FF2B5EF4-FFF2-40B4-BE49-F238E27FC236}">
                  <a16:creationId xmlns:a16="http://schemas.microsoft.com/office/drawing/2014/main" id="{7E99782D-27AE-4559-BBFF-20C38CFD0C7F}"/>
                </a:ext>
              </a:extLst>
            </p:cNvPr>
            <p:cNvGrpSpPr/>
            <p:nvPr/>
          </p:nvGrpSpPr>
          <p:grpSpPr>
            <a:xfrm rot="10800000">
              <a:off x="2618297" y="5302458"/>
              <a:ext cx="6354398" cy="522256"/>
              <a:chOff x="3510496" y="3864496"/>
              <a:chExt cx="4416295" cy="1084188"/>
            </a:xfrm>
          </p:grpSpPr>
          <p:sp>
            <p:nvSpPr>
              <p:cNvPr id="43" name="正方形/長方形 42">
                <a:extLst>
                  <a:ext uri="{FF2B5EF4-FFF2-40B4-BE49-F238E27FC236}">
                    <a16:creationId xmlns:a16="http://schemas.microsoft.com/office/drawing/2014/main" id="{7668F3F0-0198-43F0-A963-E5626639A7BA}"/>
                  </a:ext>
                </a:extLst>
              </p:cNvPr>
              <p:cNvSpPr/>
              <p:nvPr/>
            </p:nvSpPr>
            <p:spPr>
              <a:xfrm>
                <a:off x="3510496" y="3864496"/>
                <a:ext cx="4416295"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a:p>
            </p:txBody>
          </p:sp>
          <p:sp>
            <p:nvSpPr>
              <p:cNvPr id="44" name="正方形/長方形 43">
                <a:extLst>
                  <a:ext uri="{FF2B5EF4-FFF2-40B4-BE49-F238E27FC236}">
                    <a16:creationId xmlns:a16="http://schemas.microsoft.com/office/drawing/2014/main" id="{50AD7A00-90DF-4E59-8404-F967C87FB836}"/>
                  </a:ext>
                </a:extLst>
              </p:cNvPr>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a:p>
            </p:txBody>
          </p:sp>
        </p:grpSp>
        <p:sp>
          <p:nvSpPr>
            <p:cNvPr id="37" name="テキスト ボックス 36">
              <a:extLst>
                <a:ext uri="{FF2B5EF4-FFF2-40B4-BE49-F238E27FC236}">
                  <a16:creationId xmlns:a16="http://schemas.microsoft.com/office/drawing/2014/main" id="{D2901CBC-2F7A-4E4B-8078-A2524A5A9C95}"/>
                </a:ext>
              </a:extLst>
            </p:cNvPr>
            <p:cNvSpPr txBox="1"/>
            <p:nvPr/>
          </p:nvSpPr>
          <p:spPr>
            <a:xfrm>
              <a:off x="2677830" y="4427949"/>
              <a:ext cx="312203" cy="1232508"/>
            </a:xfrm>
            <a:prstGeom prst="rect">
              <a:avLst/>
            </a:prstGeom>
            <a:noFill/>
          </p:spPr>
          <p:txBody>
            <a:bodyPr vert="eaVert" wrap="square" lIns="63152" tIns="31577" rIns="63152" bIns="31577"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38" name="テキスト ボックス 37">
              <a:extLst>
                <a:ext uri="{FF2B5EF4-FFF2-40B4-BE49-F238E27FC236}">
                  <a16:creationId xmlns:a16="http://schemas.microsoft.com/office/drawing/2014/main" id="{882E9030-7FDE-4181-9688-BE57B7367CDD}"/>
                </a:ext>
              </a:extLst>
            </p:cNvPr>
            <p:cNvSpPr txBox="1"/>
            <p:nvPr/>
          </p:nvSpPr>
          <p:spPr>
            <a:xfrm>
              <a:off x="2671984" y="5230475"/>
              <a:ext cx="312203" cy="714850"/>
            </a:xfrm>
            <a:prstGeom prst="rect">
              <a:avLst/>
            </a:prstGeom>
            <a:noFill/>
          </p:spPr>
          <p:txBody>
            <a:bodyPr vert="eaVert" wrap="square" lIns="63152" tIns="31577" rIns="63152" bIns="31577"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目標</a:t>
              </a:r>
            </a:p>
          </p:txBody>
        </p:sp>
        <p:sp>
          <p:nvSpPr>
            <p:cNvPr id="39" name="テキスト ボックス 38">
              <a:extLst>
                <a:ext uri="{FF2B5EF4-FFF2-40B4-BE49-F238E27FC236}">
                  <a16:creationId xmlns:a16="http://schemas.microsoft.com/office/drawing/2014/main" id="{2C27DA8D-A90B-47DB-968F-E64A73619415}"/>
                </a:ext>
              </a:extLst>
            </p:cNvPr>
            <p:cNvSpPr txBox="1"/>
            <p:nvPr/>
          </p:nvSpPr>
          <p:spPr>
            <a:xfrm>
              <a:off x="5110401" y="3627881"/>
              <a:ext cx="3651834" cy="276906"/>
            </a:xfrm>
            <a:prstGeom prst="rect">
              <a:avLst/>
            </a:prstGeom>
            <a:noFill/>
          </p:spPr>
          <p:txBody>
            <a:bodyPr wrap="square" lIns="63152" tIns="31577" rIns="63152" bIns="31577" rtlCol="0">
              <a:spAutoFit/>
            </a:bodyPr>
            <a:lstStyle/>
            <a:p>
              <a:r>
                <a:rPr lang="en-US" altLang="ja-JP" sz="1385"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385"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85"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385"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385"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385" dirty="0">
                  <a:latin typeface="Meiryo UI" panose="020B0604030504040204" pitchFamily="50" charset="-128"/>
                  <a:ea typeface="Meiryo UI" panose="020B0604030504040204" pitchFamily="50" charset="-128"/>
                  <a:cs typeface="Meiryo UI" panose="020B0604030504040204" pitchFamily="50" charset="-128"/>
                </a:rPr>
                <a:t>月（予定）</a:t>
              </a:r>
              <a:endParaRPr lang="en-US" altLang="ja-JP" sz="1385"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5D43224-A96B-45FA-8258-0358235FFDDE}"/>
                </a:ext>
              </a:extLst>
            </p:cNvPr>
            <p:cNvSpPr txBox="1"/>
            <p:nvPr/>
          </p:nvSpPr>
          <p:spPr>
            <a:xfrm>
              <a:off x="405824" y="3951256"/>
              <a:ext cx="7516055" cy="362186"/>
            </a:xfrm>
            <a:prstGeom prst="rect">
              <a:avLst/>
            </a:prstGeom>
            <a:noFill/>
          </p:spPr>
          <p:txBody>
            <a:bodyPr wrap="square" lIns="63152" tIns="31577" rIns="63152" bIns="31577" rtlCol="0">
              <a:spAutoFit/>
            </a:bodyPr>
            <a:lstStyle/>
            <a:p>
              <a:r>
                <a:rPr lang="ja-JP" altLang="en-US" sz="1939" b="1" u="sng" dirty="0">
                  <a:latin typeface="Meiryo UI" panose="020B0604030504040204" pitchFamily="50" charset="-128"/>
                  <a:ea typeface="Meiryo UI" panose="020B0604030504040204" pitchFamily="50" charset="-128"/>
                  <a:cs typeface="Meiryo UI" panose="020B0604030504040204" pitchFamily="50" charset="-128"/>
                </a:rPr>
                <a:t>狙い：入職促進のための現状把握と対策を共有</a:t>
              </a:r>
            </a:p>
          </p:txBody>
        </p:sp>
        <p:sp>
          <p:nvSpPr>
            <p:cNvPr id="41" name="正方形/長方形 40">
              <a:extLst>
                <a:ext uri="{FF2B5EF4-FFF2-40B4-BE49-F238E27FC236}">
                  <a16:creationId xmlns:a16="http://schemas.microsoft.com/office/drawing/2014/main" id="{98EAAF08-593B-40FA-8E6A-6B9D3A820D8D}"/>
                </a:ext>
              </a:extLst>
            </p:cNvPr>
            <p:cNvSpPr/>
            <p:nvPr/>
          </p:nvSpPr>
          <p:spPr>
            <a:xfrm>
              <a:off x="3002435" y="4408397"/>
              <a:ext cx="5938947" cy="802434"/>
            </a:xfrm>
            <a:prstGeom prst="rect">
              <a:avLst/>
            </a:prstGeom>
          </p:spPr>
          <p:txBody>
            <a:bodyPr wrap="square" lIns="63152" tIns="31577" rIns="63152" bIns="31577">
              <a:spAutoFit/>
            </a:bodyP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各学校の就職状況と離職後の再就職等の動向についての確認を行う。</a:t>
              </a: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・就職後の離職の理由や、再就職の学校のフォローについて</a:t>
              </a: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・専門工事業に生徒が就職先として選択するための各企業の行うべき対策の検討について</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・インターンシップや就職後の社員教育の在り方について　　等</a:t>
              </a:r>
            </a:p>
          </p:txBody>
        </p:sp>
        <p:sp>
          <p:nvSpPr>
            <p:cNvPr id="42" name="正方形/長方形 41">
              <a:extLst>
                <a:ext uri="{FF2B5EF4-FFF2-40B4-BE49-F238E27FC236}">
                  <a16:creationId xmlns:a16="http://schemas.microsoft.com/office/drawing/2014/main" id="{5D85E94A-9632-4513-A055-05C24B054C1A}"/>
                </a:ext>
              </a:extLst>
            </p:cNvPr>
            <p:cNvSpPr/>
            <p:nvPr/>
          </p:nvSpPr>
          <p:spPr>
            <a:xfrm>
              <a:off x="3002435" y="5338806"/>
              <a:ext cx="5681373" cy="494658"/>
            </a:xfrm>
            <a:prstGeom prst="rect">
              <a:avLst/>
            </a:prstGeom>
          </p:spPr>
          <p:txBody>
            <a:bodyPr wrap="square" lIns="63152" tIns="31577" rIns="63152" bIns="31577">
              <a:spAutoFit/>
            </a:bodyPr>
            <a:lstStyle/>
            <a:p>
              <a:r>
                <a:rPr lang="ja-JP" altLang="en-US" sz="1400" dirty="0">
                  <a:latin typeface="Meiryo UI" panose="020B0604030504040204" pitchFamily="50" charset="-128"/>
                  <a:ea typeface="Meiryo UI" panose="020B0604030504040204" pitchFamily="50" charset="-128"/>
                  <a:cs typeface="メイリオ" panose="020B0604030504040204" pitchFamily="50" charset="-128"/>
                </a:rPr>
                <a:t>各学校の状況や生徒の就職動向を踏まえ、関係機関と調整をしながら、</a:t>
              </a:r>
              <a:r>
                <a:rPr lang="en-US" altLang="ja-JP" sz="1400" dirty="0">
                  <a:latin typeface="Meiryo UI" panose="020B0604030504040204" pitchFamily="50" charset="-128"/>
                  <a:ea typeface="Meiryo UI" panose="020B0604030504040204" pitchFamily="50" charset="-128"/>
                  <a:cs typeface="メイリオ" panose="020B0604030504040204" pitchFamily="50" charset="-128"/>
                </a:rPr>
                <a:t>1</a:t>
              </a:r>
              <a:r>
                <a:rPr lang="ja-JP" altLang="en-US" sz="1400" dirty="0">
                  <a:latin typeface="Meiryo UI" panose="020B0604030504040204" pitchFamily="50" charset="-128"/>
                  <a:ea typeface="Meiryo UI" panose="020B0604030504040204" pitchFamily="50" charset="-128"/>
                  <a:cs typeface="メイリオ" panose="020B0604030504040204" pitchFamily="50" charset="-128"/>
                </a:rPr>
                <a:t>人でも多くの専門工事業への就職希望者の増加や離職防止へとつなげたい。</a:t>
              </a:r>
              <a:endParaRPr lang="en-US" altLang="ja-JP" sz="1400" dirty="0">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45" name="正方形/長方形 44">
            <a:extLst>
              <a:ext uri="{FF2B5EF4-FFF2-40B4-BE49-F238E27FC236}">
                <a16:creationId xmlns:a16="http://schemas.microsoft.com/office/drawing/2014/main" id="{2962C709-C8CC-4C2A-A1F8-4B2E144CD039}"/>
              </a:ext>
            </a:extLst>
          </p:cNvPr>
          <p:cNvSpPr/>
          <p:nvPr/>
        </p:nvSpPr>
        <p:spPr>
          <a:xfrm flipH="1">
            <a:off x="3320777" y="4739142"/>
            <a:ext cx="5985590" cy="89581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152" tIns="31577" rIns="63152" bIns="31577" numCol="1" spcCol="0" rtlCol="0" fromWordArt="0" anchor="ctr" anchorCtr="0" forceAA="0" compatLnSpc="1">
            <a:prstTxWarp prst="textNoShape">
              <a:avLst/>
            </a:prstTxWarp>
            <a:noAutofit/>
          </a:bodyPr>
          <a:lstStyle/>
          <a:p>
            <a:pPr algn="ctr"/>
            <a:endParaRPr lang="ja-JP" altLang="en-US" sz="1662"/>
          </a:p>
        </p:txBody>
      </p:sp>
      <p:pic>
        <p:nvPicPr>
          <p:cNvPr id="46" name="Picture 4" descr="会議のイラスト（男性）">
            <a:extLst>
              <a:ext uri="{FF2B5EF4-FFF2-40B4-BE49-F238E27FC236}">
                <a16:creationId xmlns:a16="http://schemas.microsoft.com/office/drawing/2014/main" id="{14AB31A4-2C8F-4D19-A190-829BBC2E62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795" y="4698400"/>
            <a:ext cx="1710874" cy="1579268"/>
          </a:xfrm>
          <a:prstGeom prst="rect">
            <a:avLst/>
          </a:prstGeom>
          <a:noFill/>
          <a:extLst>
            <a:ext uri="{909E8E84-426E-40DD-AFC4-6F175D3DCCD1}">
              <a14:hiddenFill xmlns:a14="http://schemas.microsoft.com/office/drawing/2010/main">
                <a:solidFill>
                  <a:srgbClr val="FFFFFF"/>
                </a:solidFill>
              </a14:hiddenFill>
            </a:ext>
          </a:extLst>
        </p:spPr>
      </p:pic>
      <p:sp>
        <p:nvSpPr>
          <p:cNvPr id="47" name="タイトル 1"/>
          <p:cNvSpPr txBox="1">
            <a:spLocks/>
          </p:cNvSpPr>
          <p:nvPr/>
        </p:nvSpPr>
        <p:spPr>
          <a:xfrm>
            <a:off x="25758" y="361207"/>
            <a:ext cx="9921875" cy="403497"/>
          </a:xfrm>
          <a:prstGeom prst="rect">
            <a:avLst/>
          </a:prstGeom>
          <a:solidFill>
            <a:schemeClr val="tx1"/>
          </a:solidFill>
        </p:spPr>
        <p:txBody>
          <a:bodyPr vert="horz" lIns="95782" tIns="47891" rIns="95782" bIns="47891" rtlCol="0" anchor="ctr">
            <a:no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一般社団法人 大阪府建団連</a:t>
            </a:r>
          </a:p>
        </p:txBody>
      </p:sp>
      <p:sp>
        <p:nvSpPr>
          <p:cNvPr id="48" name="正方形/長方形 47"/>
          <p:cNvSpPr/>
          <p:nvPr/>
        </p:nvSpPr>
        <p:spPr>
          <a:xfrm>
            <a:off x="116809" y="908720"/>
            <a:ext cx="9627073" cy="54633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9306367" y="6488668"/>
            <a:ext cx="538866"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06505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2364166859"/>
              </p:ext>
            </p:extLst>
          </p:nvPr>
        </p:nvGraphicFramePr>
        <p:xfrm>
          <a:off x="623049" y="535284"/>
          <a:ext cx="8458199" cy="5378823"/>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9121593" y="1637124"/>
            <a:ext cx="323165" cy="1131079"/>
          </a:xfrm>
          <a:prstGeom prst="rect">
            <a:avLst/>
          </a:prstGeom>
          <a:noFill/>
        </p:spPr>
        <p:txBody>
          <a:bodyPr vert="eaVert" wrap="none" rtlCol="0">
            <a:spAutoFit/>
          </a:bodyPr>
          <a:lstStyle/>
          <a:p>
            <a:pPr defTabSz="457200" fontAlgn="auto">
              <a:spcBef>
                <a:spcPts val="0"/>
              </a:spcBef>
              <a:spcAft>
                <a:spcPts val="0"/>
              </a:spcAft>
            </a:pPr>
            <a:r>
              <a:rPr lang="ja-JP" altLang="en-US" sz="900" dirty="0">
                <a:solidFill>
                  <a:prstClr val="black"/>
                </a:solidFill>
                <a:latin typeface="Calibri" panose="020F0502020204030204"/>
                <a:ea typeface="游ゴシック" panose="020B0400000000000000" pitchFamily="50" charset="-128"/>
              </a:rPr>
              <a:t>有効求人数（常用）</a:t>
            </a:r>
          </a:p>
        </p:txBody>
      </p:sp>
      <p:sp>
        <p:nvSpPr>
          <p:cNvPr id="8" name="テキスト ボックス 7"/>
          <p:cNvSpPr txBox="1"/>
          <p:nvPr/>
        </p:nvSpPr>
        <p:spPr>
          <a:xfrm>
            <a:off x="1424608" y="1659663"/>
            <a:ext cx="323165" cy="1246495"/>
          </a:xfrm>
          <a:prstGeom prst="rect">
            <a:avLst/>
          </a:prstGeom>
          <a:noFill/>
        </p:spPr>
        <p:txBody>
          <a:bodyPr vert="eaVert" wrap="none" rtlCol="0">
            <a:spAutoFit/>
          </a:bodyPr>
          <a:lstStyle/>
          <a:p>
            <a:pPr defTabSz="457200" fontAlgn="auto">
              <a:spcBef>
                <a:spcPts val="0"/>
              </a:spcBef>
              <a:spcAft>
                <a:spcPts val="0"/>
              </a:spcAft>
            </a:pPr>
            <a:r>
              <a:rPr lang="ja-JP" altLang="en-US" sz="900" dirty="0">
                <a:solidFill>
                  <a:prstClr val="black"/>
                </a:solidFill>
                <a:latin typeface="Calibri" panose="020F0502020204030204"/>
                <a:ea typeface="游ゴシック" panose="020B0400000000000000" pitchFamily="50" charset="-128"/>
              </a:rPr>
              <a:t>有効求人倍率（常用）</a:t>
            </a:r>
          </a:p>
        </p:txBody>
      </p:sp>
      <p:sp>
        <p:nvSpPr>
          <p:cNvPr id="10" name="テキスト ボックス 9"/>
          <p:cNvSpPr txBox="1"/>
          <p:nvPr/>
        </p:nvSpPr>
        <p:spPr>
          <a:xfrm>
            <a:off x="8492625" y="691141"/>
            <a:ext cx="588623" cy="253916"/>
          </a:xfrm>
          <a:prstGeom prst="rect">
            <a:avLst/>
          </a:prstGeom>
          <a:noFill/>
        </p:spPr>
        <p:txBody>
          <a:bodyPr wrap="none" rtlCol="0">
            <a:spAutoFit/>
          </a:bodyPr>
          <a:lstStyle/>
          <a:p>
            <a:pPr defTabSz="457200" fontAlgn="auto">
              <a:spcBef>
                <a:spcPts val="0"/>
              </a:spcBef>
              <a:spcAft>
                <a:spcPts val="0"/>
              </a:spcAft>
            </a:pPr>
            <a:r>
              <a:rPr lang="ja-JP" altLang="en-US" sz="1050" dirty="0">
                <a:solidFill>
                  <a:prstClr val="black"/>
                </a:solidFill>
                <a:latin typeface="Calibri" panose="020F0502020204030204"/>
                <a:ea typeface="游ゴシック" panose="020B0400000000000000" pitchFamily="50" charset="-128"/>
              </a:rPr>
              <a:t>（人）</a:t>
            </a:r>
          </a:p>
        </p:txBody>
      </p:sp>
      <p:sp>
        <p:nvSpPr>
          <p:cNvPr id="11" name="テキスト ボックス 10"/>
          <p:cNvSpPr txBox="1"/>
          <p:nvPr/>
        </p:nvSpPr>
        <p:spPr>
          <a:xfrm>
            <a:off x="6858707" y="5862464"/>
            <a:ext cx="2089033" cy="230832"/>
          </a:xfrm>
          <a:prstGeom prst="rect">
            <a:avLst/>
          </a:prstGeom>
          <a:noFill/>
        </p:spPr>
        <p:txBody>
          <a:bodyPr wrap="none" rtlCol="0">
            <a:spAutoFit/>
          </a:bodyPr>
          <a:lstStyle/>
          <a:p>
            <a:pPr defTabSz="457200" fontAlgn="auto">
              <a:spcBef>
                <a:spcPts val="0"/>
              </a:spcBef>
              <a:spcAft>
                <a:spcPts val="0"/>
              </a:spcAft>
            </a:pPr>
            <a:r>
              <a:rPr lang="ja-JP" altLang="en-US" sz="900" dirty="0">
                <a:solidFill>
                  <a:prstClr val="black"/>
                </a:solidFill>
                <a:latin typeface="Calibri" panose="020F0502020204030204"/>
                <a:ea typeface="游ゴシック" panose="020B0400000000000000" pitchFamily="50" charset="-128"/>
              </a:rPr>
              <a:t>（出典：大阪労働局平成</a:t>
            </a:r>
            <a:r>
              <a:rPr lang="en-US" altLang="ja-JP" sz="900" dirty="0">
                <a:solidFill>
                  <a:prstClr val="black"/>
                </a:solidFill>
                <a:latin typeface="Calibri" panose="020F0502020204030204"/>
                <a:ea typeface="游ゴシック" panose="020B0400000000000000" pitchFamily="50" charset="-128"/>
              </a:rPr>
              <a:t>31</a:t>
            </a:r>
            <a:r>
              <a:rPr lang="ja-JP" altLang="en-US" sz="900" dirty="0">
                <a:solidFill>
                  <a:prstClr val="black"/>
                </a:solidFill>
                <a:latin typeface="Calibri" panose="020F0502020204030204"/>
                <a:ea typeface="游ゴシック" panose="020B0400000000000000" pitchFamily="50" charset="-128"/>
              </a:rPr>
              <a:t>年</a:t>
            </a:r>
            <a:r>
              <a:rPr lang="en-US" altLang="ja-JP" sz="900" dirty="0">
                <a:solidFill>
                  <a:prstClr val="black"/>
                </a:solidFill>
                <a:latin typeface="Calibri" panose="020F0502020204030204"/>
                <a:ea typeface="游ゴシック" panose="020B0400000000000000" pitchFamily="50" charset="-128"/>
              </a:rPr>
              <a:t>4</a:t>
            </a:r>
            <a:r>
              <a:rPr lang="ja-JP" altLang="en-US" sz="900" dirty="0">
                <a:solidFill>
                  <a:prstClr val="black"/>
                </a:solidFill>
                <a:latin typeface="Calibri" panose="020F0502020204030204"/>
                <a:ea typeface="游ゴシック" panose="020B0400000000000000" pitchFamily="50" charset="-128"/>
              </a:rPr>
              <a:t>月度）</a:t>
            </a:r>
          </a:p>
        </p:txBody>
      </p:sp>
      <p:cxnSp>
        <p:nvCxnSpPr>
          <p:cNvPr id="13" name="直線コネクタ 12"/>
          <p:cNvCxnSpPr/>
          <p:nvPr/>
        </p:nvCxnSpPr>
        <p:spPr>
          <a:xfrm flipV="1">
            <a:off x="2330822" y="4329954"/>
            <a:ext cx="6161803" cy="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1000" y="332656"/>
            <a:ext cx="9144000" cy="338554"/>
          </a:xfrm>
          <a:prstGeom prst="rect">
            <a:avLst/>
          </a:prstGeom>
          <a:solidFill>
            <a:schemeClr val="tx1"/>
          </a:solidFill>
        </p:spPr>
        <p:txBody>
          <a:bodyPr wrap="square" rtlCol="0">
            <a:spAutoFit/>
          </a:bodyPr>
          <a:lstStyle/>
          <a:p>
            <a:pPr algn="ctr" defTabSz="457200" fontAlgn="auto">
              <a:spcBef>
                <a:spcPts val="0"/>
              </a:spcBef>
              <a:spcAft>
                <a:spcPts val="0"/>
              </a:spcAft>
            </a:pPr>
            <a:r>
              <a:rPr kumimoji="0" lang="ja-JP" altLang="en-US" sz="1600" b="1" dirty="0">
                <a:solidFill>
                  <a:prstClr val="white"/>
                </a:solidFill>
                <a:latin typeface="Calibri" panose="020F0502020204030204"/>
                <a:ea typeface="游ゴシック" panose="020B0400000000000000" pitchFamily="50" charset="-128"/>
              </a:rPr>
              <a:t>有効求人数及び有効求人倍率の推移（大阪府）　</a:t>
            </a:r>
            <a:endParaRPr kumimoji="0" lang="en-US" altLang="ja-JP" sz="1600" b="1" dirty="0">
              <a:solidFill>
                <a:prstClr val="white"/>
              </a:solidFill>
              <a:latin typeface="Calibri" panose="020F0502020204030204"/>
              <a:ea typeface="游ゴシック" panose="020B0400000000000000" pitchFamily="50" charset="-128"/>
            </a:endParaRPr>
          </a:p>
        </p:txBody>
      </p:sp>
      <p:sp>
        <p:nvSpPr>
          <p:cNvPr id="15" name="角丸四角形 14"/>
          <p:cNvSpPr/>
          <p:nvPr/>
        </p:nvSpPr>
        <p:spPr>
          <a:xfrm>
            <a:off x="3554507" y="1196788"/>
            <a:ext cx="1210233" cy="4598894"/>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dirty="0">
              <a:solidFill>
                <a:prstClr val="white"/>
              </a:solidFill>
              <a:latin typeface="Calibri" panose="020F0502020204030204"/>
              <a:ea typeface="游ゴシック" panose="020B0400000000000000" pitchFamily="50" charset="-128"/>
            </a:endParaRPr>
          </a:p>
        </p:txBody>
      </p:sp>
      <p:sp>
        <p:nvSpPr>
          <p:cNvPr id="16" name="角丸四角形 15"/>
          <p:cNvSpPr/>
          <p:nvPr/>
        </p:nvSpPr>
        <p:spPr>
          <a:xfrm>
            <a:off x="6015319" y="1196789"/>
            <a:ext cx="1855695" cy="4598894"/>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dirty="0">
              <a:solidFill>
                <a:prstClr val="white"/>
              </a:solidFill>
              <a:latin typeface="Calibri" panose="020F0502020204030204"/>
              <a:ea typeface="游ゴシック" panose="020B0400000000000000" pitchFamily="50" charset="-128"/>
            </a:endParaRPr>
          </a:p>
        </p:txBody>
      </p:sp>
      <p:sp>
        <p:nvSpPr>
          <p:cNvPr id="17" name="正方形/長方形 16"/>
          <p:cNvSpPr/>
          <p:nvPr/>
        </p:nvSpPr>
        <p:spPr>
          <a:xfrm>
            <a:off x="623049" y="6064810"/>
            <a:ext cx="8458199" cy="532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auto">
              <a:spcBef>
                <a:spcPts val="0"/>
              </a:spcBef>
              <a:spcAft>
                <a:spcPts val="0"/>
              </a:spcAft>
            </a:pPr>
            <a:r>
              <a:rPr lang="ja-JP" altLang="en-US" sz="1400" dirty="0">
                <a:solidFill>
                  <a:prstClr val="black"/>
                </a:solidFill>
                <a:latin typeface="Calibri" panose="020F0502020204030204"/>
                <a:ea typeface="游ゴシック" panose="020B0400000000000000" pitchFamily="50" charset="-128"/>
              </a:rPr>
              <a:t>製造、運輸、建設分野の有効求人倍率は未だ</a:t>
            </a:r>
            <a:r>
              <a:rPr lang="en-US" altLang="ja-JP" sz="1400" dirty="0">
                <a:solidFill>
                  <a:prstClr val="black"/>
                </a:solidFill>
                <a:latin typeface="Calibri" panose="020F0502020204030204"/>
                <a:ea typeface="游ゴシック" panose="020B0400000000000000" pitchFamily="50" charset="-128"/>
              </a:rPr>
              <a:t>2</a:t>
            </a:r>
            <a:r>
              <a:rPr lang="ja-JP" altLang="en-US" sz="1400" dirty="0">
                <a:solidFill>
                  <a:prstClr val="black"/>
                </a:solidFill>
                <a:latin typeface="Calibri" panose="020F0502020204030204"/>
                <a:ea typeface="游ゴシック" panose="020B0400000000000000" pitchFamily="50" charset="-128"/>
              </a:rPr>
              <a:t>倍を超える状況が続いている。また、今後人材需要の増加が見込まれるインバウンド関連分野（販売、サービス）も有効求人数、有効求人倍率ともに高い。</a:t>
            </a:r>
          </a:p>
        </p:txBody>
      </p:sp>
      <p:sp>
        <p:nvSpPr>
          <p:cNvPr id="12" name="テキスト ボックス 11"/>
          <p:cNvSpPr txBox="1"/>
          <p:nvPr/>
        </p:nvSpPr>
        <p:spPr>
          <a:xfrm>
            <a:off x="9417496" y="6488668"/>
            <a:ext cx="360040"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37557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1362547552"/>
              </p:ext>
            </p:extLst>
          </p:nvPr>
        </p:nvGraphicFramePr>
        <p:xfrm>
          <a:off x="381001" y="618566"/>
          <a:ext cx="8901953" cy="524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381000" y="138118"/>
            <a:ext cx="9144000" cy="338554"/>
          </a:xfrm>
          <a:prstGeom prst="rect">
            <a:avLst/>
          </a:prstGeom>
          <a:solidFill>
            <a:schemeClr val="tx1"/>
          </a:solidFill>
        </p:spPr>
        <p:txBody>
          <a:bodyPr wrap="square" rtlCol="0">
            <a:spAutoFit/>
          </a:bodyPr>
          <a:lstStyle/>
          <a:p>
            <a:pPr algn="ctr" defTabSz="457200" fontAlgn="auto">
              <a:spcBef>
                <a:spcPts val="0"/>
              </a:spcBef>
              <a:spcAft>
                <a:spcPts val="0"/>
              </a:spcAft>
            </a:pPr>
            <a:r>
              <a:rPr kumimoji="0" lang="ja-JP" altLang="en-US" sz="1600" b="1" dirty="0">
                <a:solidFill>
                  <a:prstClr val="white"/>
                </a:solidFill>
                <a:latin typeface="Calibri" panose="020F0502020204030204"/>
                <a:ea typeface="游ゴシック" panose="020B0400000000000000" pitchFamily="50" charset="-128"/>
              </a:rPr>
              <a:t>大阪府内（男女）の就業状況　</a:t>
            </a:r>
            <a:endParaRPr kumimoji="0" lang="en-US" altLang="ja-JP" sz="1600" b="1" dirty="0">
              <a:solidFill>
                <a:prstClr val="white"/>
              </a:solidFill>
              <a:latin typeface="Calibri" panose="020F0502020204030204"/>
              <a:ea typeface="游ゴシック" panose="020B0400000000000000" pitchFamily="50" charset="-128"/>
            </a:endParaRPr>
          </a:p>
        </p:txBody>
      </p:sp>
      <p:cxnSp>
        <p:nvCxnSpPr>
          <p:cNvPr id="8" name="直線コネクタ 7"/>
          <p:cNvCxnSpPr/>
          <p:nvPr/>
        </p:nvCxnSpPr>
        <p:spPr>
          <a:xfrm>
            <a:off x="1784648" y="1055863"/>
            <a:ext cx="0" cy="47880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889104" y="1035425"/>
            <a:ext cx="0" cy="47880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251629" y="5661248"/>
            <a:ext cx="2031325" cy="230832"/>
          </a:xfrm>
          <a:prstGeom prst="rect">
            <a:avLst/>
          </a:prstGeom>
          <a:noFill/>
        </p:spPr>
        <p:txBody>
          <a:bodyPr wrap="none" rtlCol="0">
            <a:spAutoFit/>
          </a:bodyPr>
          <a:lstStyle/>
          <a:p>
            <a:pPr defTabSz="457200" fontAlgn="auto">
              <a:spcBef>
                <a:spcPts val="0"/>
              </a:spcBef>
              <a:spcAft>
                <a:spcPts val="0"/>
              </a:spcAft>
            </a:pPr>
            <a:r>
              <a:rPr lang="ja-JP" altLang="en-US" sz="900" dirty="0">
                <a:solidFill>
                  <a:prstClr val="black"/>
                </a:solidFill>
                <a:latin typeface="Calibri" panose="020F0502020204030204"/>
                <a:ea typeface="游ゴシック" panose="020B0400000000000000" pitchFamily="50" charset="-128"/>
              </a:rPr>
              <a:t>（出典：Ｈ</a:t>
            </a:r>
            <a:r>
              <a:rPr lang="en-US" altLang="ja-JP" sz="900" dirty="0">
                <a:solidFill>
                  <a:prstClr val="black"/>
                </a:solidFill>
                <a:latin typeface="Calibri" panose="020F0502020204030204"/>
                <a:ea typeface="游ゴシック" panose="020B0400000000000000" pitchFamily="50" charset="-128"/>
              </a:rPr>
              <a:t>29</a:t>
            </a:r>
            <a:r>
              <a:rPr lang="ja-JP" altLang="en-US" sz="900" dirty="0">
                <a:solidFill>
                  <a:prstClr val="black"/>
                </a:solidFill>
                <a:latin typeface="Calibri" panose="020F0502020204030204"/>
                <a:ea typeface="游ゴシック" panose="020B0400000000000000" pitchFamily="50" charset="-128"/>
              </a:rPr>
              <a:t>年就業構造基本調査）</a:t>
            </a:r>
          </a:p>
        </p:txBody>
      </p:sp>
      <p:sp>
        <p:nvSpPr>
          <p:cNvPr id="14" name="正方形/長方形 13"/>
          <p:cNvSpPr/>
          <p:nvPr/>
        </p:nvSpPr>
        <p:spPr>
          <a:xfrm>
            <a:off x="744071" y="5877272"/>
            <a:ext cx="8538882" cy="5325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auto">
              <a:spcBef>
                <a:spcPts val="0"/>
              </a:spcBef>
              <a:spcAft>
                <a:spcPts val="0"/>
              </a:spcAft>
            </a:pPr>
            <a:r>
              <a:rPr lang="en-US" altLang="ja-JP" sz="1400" dirty="0">
                <a:solidFill>
                  <a:prstClr val="black"/>
                </a:solidFill>
                <a:latin typeface="Calibri" panose="020F0502020204030204"/>
                <a:ea typeface="游ゴシック" panose="020B0400000000000000" pitchFamily="50" charset="-128"/>
              </a:rPr>
              <a:t>20</a:t>
            </a:r>
            <a:r>
              <a:rPr lang="ja-JP" altLang="en-US" sz="1400" dirty="0">
                <a:solidFill>
                  <a:prstClr val="black"/>
                </a:solidFill>
                <a:latin typeface="Calibri" panose="020F0502020204030204"/>
                <a:ea typeface="游ゴシック" panose="020B0400000000000000" pitchFamily="50" charset="-128"/>
              </a:rPr>
              <a:t>～</a:t>
            </a:r>
            <a:r>
              <a:rPr lang="en-US" altLang="ja-JP" sz="1400" dirty="0">
                <a:solidFill>
                  <a:prstClr val="black"/>
                </a:solidFill>
                <a:latin typeface="Calibri" panose="020F0502020204030204"/>
                <a:ea typeface="游ゴシック" panose="020B0400000000000000" pitchFamily="50" charset="-128"/>
              </a:rPr>
              <a:t>49</a:t>
            </a:r>
            <a:r>
              <a:rPr lang="ja-JP" altLang="en-US" sz="1400" dirty="0">
                <a:solidFill>
                  <a:prstClr val="black"/>
                </a:solidFill>
                <a:latin typeface="Calibri" panose="020F0502020204030204"/>
                <a:ea typeface="游ゴシック" panose="020B0400000000000000" pitchFamily="50" charset="-128"/>
              </a:rPr>
              <a:t>歳でみると、正規雇用者の割合が高いが、非正規雇用者、無業者がどの年齢幅においても一定割合存在し、非正規雇用者、無業者数を合わせると</a:t>
            </a:r>
            <a:r>
              <a:rPr lang="en-US" altLang="ja-JP" sz="1400" dirty="0">
                <a:solidFill>
                  <a:prstClr val="black"/>
                </a:solidFill>
                <a:latin typeface="Calibri" panose="020F0502020204030204"/>
                <a:ea typeface="游ゴシック" panose="020B0400000000000000" pitchFamily="50" charset="-128"/>
              </a:rPr>
              <a:t>1,482,000</a:t>
            </a:r>
            <a:r>
              <a:rPr lang="ja-JP" altLang="en-US" sz="1400" dirty="0">
                <a:solidFill>
                  <a:prstClr val="black"/>
                </a:solidFill>
                <a:latin typeface="Calibri" panose="020F0502020204030204"/>
                <a:ea typeface="游ゴシック" panose="020B0400000000000000" pitchFamily="50" charset="-128"/>
              </a:rPr>
              <a:t>人と、正規雇用者数に迫る人数となる。</a:t>
            </a:r>
          </a:p>
        </p:txBody>
      </p:sp>
      <p:sp>
        <p:nvSpPr>
          <p:cNvPr id="5" name="テキスト ボックス 4"/>
          <p:cNvSpPr txBox="1"/>
          <p:nvPr/>
        </p:nvSpPr>
        <p:spPr>
          <a:xfrm flipH="1">
            <a:off x="582707" y="476672"/>
            <a:ext cx="586294" cy="246221"/>
          </a:xfrm>
          <a:prstGeom prst="rect">
            <a:avLst/>
          </a:prstGeom>
          <a:noFill/>
        </p:spPr>
        <p:txBody>
          <a:bodyPr wrap="square" rtlCol="0">
            <a:spAutoFit/>
          </a:bodyPr>
          <a:lstStyle/>
          <a:p>
            <a:pPr defTabSz="457200" fontAlgn="auto">
              <a:spcBef>
                <a:spcPts val="0"/>
              </a:spcBef>
              <a:spcAft>
                <a:spcPts val="0"/>
              </a:spcAft>
            </a:pPr>
            <a:r>
              <a:rPr lang="ja-JP" altLang="en-US" sz="1000" dirty="0">
                <a:solidFill>
                  <a:prstClr val="black"/>
                </a:solidFill>
                <a:latin typeface="Calibri" panose="020F0502020204030204"/>
                <a:ea typeface="游ゴシック" panose="020B0400000000000000" pitchFamily="50" charset="-128"/>
              </a:rPr>
              <a:t>（人）</a:t>
            </a:r>
          </a:p>
        </p:txBody>
      </p:sp>
      <p:sp>
        <p:nvSpPr>
          <p:cNvPr id="7" name="角丸四角形 6"/>
          <p:cNvSpPr/>
          <p:nvPr/>
        </p:nvSpPr>
        <p:spPr>
          <a:xfrm>
            <a:off x="2781272" y="3676781"/>
            <a:ext cx="2805505" cy="256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altLang="ja-JP" sz="1100" dirty="0">
                <a:solidFill>
                  <a:prstClr val="black"/>
                </a:solidFill>
                <a:latin typeface="Calibri" panose="020F0502020204030204"/>
                <a:ea typeface="游ゴシック" panose="020B0400000000000000" pitchFamily="50" charset="-128"/>
              </a:rPr>
              <a:t>20</a:t>
            </a:r>
            <a:r>
              <a:rPr lang="ja-JP" altLang="en-US" sz="1100" dirty="0">
                <a:solidFill>
                  <a:prstClr val="black"/>
                </a:solidFill>
                <a:latin typeface="Calibri" panose="020F0502020204030204"/>
                <a:ea typeface="游ゴシック" panose="020B0400000000000000" pitchFamily="50" charset="-128"/>
              </a:rPr>
              <a:t>～</a:t>
            </a:r>
            <a:r>
              <a:rPr lang="en-US" altLang="ja-JP" sz="1100" dirty="0">
                <a:solidFill>
                  <a:prstClr val="black"/>
                </a:solidFill>
                <a:latin typeface="Calibri" panose="020F0502020204030204"/>
                <a:ea typeface="游ゴシック" panose="020B0400000000000000" pitchFamily="50" charset="-128"/>
              </a:rPr>
              <a:t>49</a:t>
            </a:r>
            <a:r>
              <a:rPr lang="ja-JP" altLang="en-US" sz="1100" dirty="0">
                <a:solidFill>
                  <a:prstClr val="black"/>
                </a:solidFill>
                <a:latin typeface="Calibri" panose="020F0502020204030204"/>
                <a:ea typeface="游ゴシック" panose="020B0400000000000000" pitchFamily="50" charset="-128"/>
              </a:rPr>
              <a:t>歳の正規雇用者　計</a:t>
            </a:r>
            <a:r>
              <a:rPr lang="en-US" altLang="ja-JP" sz="1100" dirty="0">
                <a:solidFill>
                  <a:prstClr val="black"/>
                </a:solidFill>
                <a:latin typeface="Calibri" panose="020F0502020204030204"/>
                <a:ea typeface="游ゴシック" panose="020B0400000000000000" pitchFamily="50" charset="-128"/>
              </a:rPr>
              <a:t>1,645,100</a:t>
            </a:r>
            <a:r>
              <a:rPr lang="ja-JP" altLang="en-US" sz="1100" dirty="0">
                <a:solidFill>
                  <a:prstClr val="black"/>
                </a:solidFill>
                <a:latin typeface="Calibri" panose="020F0502020204030204"/>
                <a:ea typeface="游ゴシック" panose="020B0400000000000000" pitchFamily="50" charset="-128"/>
              </a:rPr>
              <a:t>人</a:t>
            </a:r>
          </a:p>
        </p:txBody>
      </p:sp>
      <p:sp>
        <p:nvSpPr>
          <p:cNvPr id="15" name="角丸四角形 14"/>
          <p:cNvSpPr/>
          <p:nvPr/>
        </p:nvSpPr>
        <p:spPr>
          <a:xfrm>
            <a:off x="2781273" y="2564904"/>
            <a:ext cx="2777866" cy="1976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altLang="ja-JP" sz="1100" dirty="0">
                <a:solidFill>
                  <a:prstClr val="black"/>
                </a:solidFill>
                <a:latin typeface="Calibri" panose="020F0502020204030204"/>
                <a:ea typeface="游ゴシック" panose="020B0400000000000000" pitchFamily="50" charset="-128"/>
              </a:rPr>
              <a:t>20</a:t>
            </a:r>
            <a:r>
              <a:rPr lang="ja-JP" altLang="en-US" sz="1100" dirty="0">
                <a:solidFill>
                  <a:prstClr val="black"/>
                </a:solidFill>
                <a:latin typeface="Calibri" panose="020F0502020204030204"/>
                <a:ea typeface="游ゴシック" panose="020B0400000000000000" pitchFamily="50" charset="-128"/>
              </a:rPr>
              <a:t>～</a:t>
            </a:r>
            <a:r>
              <a:rPr lang="en-US" altLang="ja-JP" sz="1100" dirty="0">
                <a:solidFill>
                  <a:prstClr val="black"/>
                </a:solidFill>
                <a:latin typeface="Calibri" panose="020F0502020204030204"/>
                <a:ea typeface="游ゴシック" panose="020B0400000000000000" pitchFamily="50" charset="-128"/>
              </a:rPr>
              <a:t>49</a:t>
            </a:r>
            <a:r>
              <a:rPr lang="ja-JP" altLang="en-US" sz="1100" dirty="0">
                <a:solidFill>
                  <a:prstClr val="black"/>
                </a:solidFill>
                <a:latin typeface="Calibri" panose="020F0502020204030204"/>
                <a:ea typeface="游ゴシック" panose="020B0400000000000000" pitchFamily="50" charset="-128"/>
              </a:rPr>
              <a:t>歳の非正規雇用者　計</a:t>
            </a:r>
            <a:r>
              <a:rPr lang="en-US" altLang="ja-JP" sz="1100" dirty="0">
                <a:solidFill>
                  <a:prstClr val="black"/>
                </a:solidFill>
                <a:latin typeface="Calibri" panose="020F0502020204030204"/>
                <a:ea typeface="游ゴシック" panose="020B0400000000000000" pitchFamily="50" charset="-128"/>
              </a:rPr>
              <a:t>811,400</a:t>
            </a:r>
            <a:r>
              <a:rPr lang="ja-JP" altLang="en-US" sz="1100" dirty="0">
                <a:solidFill>
                  <a:prstClr val="black"/>
                </a:solidFill>
                <a:latin typeface="Calibri" panose="020F0502020204030204"/>
                <a:ea typeface="游ゴシック" panose="020B0400000000000000" pitchFamily="50" charset="-128"/>
              </a:rPr>
              <a:t>人</a:t>
            </a:r>
          </a:p>
        </p:txBody>
      </p:sp>
      <p:sp>
        <p:nvSpPr>
          <p:cNvPr id="16" name="角丸四角形 15"/>
          <p:cNvSpPr/>
          <p:nvPr/>
        </p:nvSpPr>
        <p:spPr>
          <a:xfrm>
            <a:off x="3188296" y="1449686"/>
            <a:ext cx="2370843" cy="280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altLang="ja-JP" sz="1100" dirty="0">
                <a:solidFill>
                  <a:prstClr val="black"/>
                </a:solidFill>
                <a:latin typeface="Calibri" panose="020F0502020204030204"/>
                <a:ea typeface="游ゴシック" panose="020B0400000000000000" pitchFamily="50" charset="-128"/>
              </a:rPr>
              <a:t>20</a:t>
            </a:r>
            <a:r>
              <a:rPr lang="ja-JP" altLang="en-US" sz="1100" dirty="0">
                <a:solidFill>
                  <a:prstClr val="black"/>
                </a:solidFill>
                <a:latin typeface="Calibri" panose="020F0502020204030204"/>
                <a:ea typeface="游ゴシック" panose="020B0400000000000000" pitchFamily="50" charset="-128"/>
              </a:rPr>
              <a:t>～</a:t>
            </a:r>
            <a:r>
              <a:rPr lang="en-US" altLang="ja-JP" sz="1100" dirty="0">
                <a:solidFill>
                  <a:prstClr val="black"/>
                </a:solidFill>
                <a:latin typeface="Calibri" panose="020F0502020204030204"/>
                <a:ea typeface="游ゴシック" panose="020B0400000000000000" pitchFamily="50" charset="-128"/>
              </a:rPr>
              <a:t>49</a:t>
            </a:r>
            <a:r>
              <a:rPr lang="ja-JP" altLang="en-US" sz="1100" dirty="0">
                <a:solidFill>
                  <a:prstClr val="black"/>
                </a:solidFill>
                <a:latin typeface="Calibri" panose="020F0502020204030204"/>
                <a:ea typeface="游ゴシック" panose="020B0400000000000000" pitchFamily="50" charset="-128"/>
              </a:rPr>
              <a:t>歳の無業者　計</a:t>
            </a:r>
            <a:r>
              <a:rPr lang="en-US" altLang="ja-JP" sz="1100" dirty="0">
                <a:solidFill>
                  <a:prstClr val="black"/>
                </a:solidFill>
                <a:latin typeface="Calibri" panose="020F0502020204030204"/>
                <a:ea typeface="游ゴシック" panose="020B0400000000000000" pitchFamily="50" charset="-128"/>
              </a:rPr>
              <a:t>670,600</a:t>
            </a:r>
            <a:r>
              <a:rPr lang="ja-JP" altLang="en-US" sz="1100" dirty="0">
                <a:solidFill>
                  <a:prstClr val="black"/>
                </a:solidFill>
                <a:latin typeface="Calibri" panose="020F0502020204030204"/>
                <a:ea typeface="游ゴシック" panose="020B0400000000000000" pitchFamily="50" charset="-128"/>
              </a:rPr>
              <a:t>人</a:t>
            </a:r>
          </a:p>
        </p:txBody>
      </p:sp>
      <p:sp>
        <p:nvSpPr>
          <p:cNvPr id="2" name="テキスト ボックス 1"/>
          <p:cNvSpPr txBox="1"/>
          <p:nvPr/>
        </p:nvSpPr>
        <p:spPr>
          <a:xfrm>
            <a:off x="3068977" y="476672"/>
            <a:ext cx="4314001" cy="307777"/>
          </a:xfrm>
          <a:prstGeom prst="rect">
            <a:avLst/>
          </a:prstGeom>
          <a:noFill/>
        </p:spPr>
        <p:txBody>
          <a:bodyPr wrap="none" rtlCol="0">
            <a:spAutoFit/>
          </a:bodyPr>
          <a:lstStyle/>
          <a:p>
            <a:pPr defTabSz="457200" fontAlgn="auto">
              <a:spcBef>
                <a:spcPts val="0"/>
              </a:spcBef>
              <a:spcAft>
                <a:spcPts val="0"/>
              </a:spcAft>
            </a:pPr>
            <a:r>
              <a:rPr lang="ja-JP" altLang="en-US" sz="1400" dirty="0">
                <a:solidFill>
                  <a:prstClr val="black"/>
                </a:solidFill>
                <a:latin typeface="Calibri" panose="020F0502020204030204"/>
                <a:ea typeface="游ゴシック" panose="020B0400000000000000" pitchFamily="50" charset="-128"/>
              </a:rPr>
              <a:t>大阪府（男女）の有業（正規、非正規）、無業割合</a:t>
            </a:r>
          </a:p>
        </p:txBody>
      </p:sp>
      <p:sp>
        <p:nvSpPr>
          <p:cNvPr id="17" name="テキスト ボックス 16"/>
          <p:cNvSpPr txBox="1"/>
          <p:nvPr/>
        </p:nvSpPr>
        <p:spPr>
          <a:xfrm>
            <a:off x="9417496" y="6488668"/>
            <a:ext cx="360040"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52142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250367533"/>
              </p:ext>
            </p:extLst>
          </p:nvPr>
        </p:nvGraphicFramePr>
        <p:xfrm>
          <a:off x="381001" y="692183"/>
          <a:ext cx="8901953" cy="524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381000" y="211735"/>
            <a:ext cx="9144000" cy="338554"/>
          </a:xfrm>
          <a:prstGeom prst="rect">
            <a:avLst/>
          </a:prstGeom>
          <a:solidFill>
            <a:schemeClr val="tx1"/>
          </a:solidFill>
        </p:spPr>
        <p:txBody>
          <a:bodyPr wrap="square" rtlCol="0">
            <a:spAutoFit/>
          </a:bodyPr>
          <a:lstStyle/>
          <a:p>
            <a:pPr algn="ctr" defTabSz="457200" fontAlgn="auto">
              <a:spcBef>
                <a:spcPts val="0"/>
              </a:spcBef>
              <a:spcAft>
                <a:spcPts val="0"/>
              </a:spcAft>
            </a:pPr>
            <a:r>
              <a:rPr kumimoji="0" lang="ja-JP" altLang="en-US" sz="1600" b="1" dirty="0">
                <a:solidFill>
                  <a:prstClr val="white"/>
                </a:solidFill>
                <a:latin typeface="Calibri" panose="020F0502020204030204"/>
                <a:ea typeface="游ゴシック" panose="020B0400000000000000" pitchFamily="50" charset="-128"/>
              </a:rPr>
              <a:t>大阪府男女別の就業状況　　</a:t>
            </a:r>
            <a:endParaRPr kumimoji="0" lang="en-US" altLang="ja-JP" sz="1600" b="1" dirty="0">
              <a:solidFill>
                <a:prstClr val="white"/>
              </a:solidFill>
              <a:latin typeface="Calibri" panose="020F0502020204030204"/>
              <a:ea typeface="游ゴシック" panose="020B0400000000000000" pitchFamily="50" charset="-128"/>
            </a:endParaRPr>
          </a:p>
        </p:txBody>
      </p:sp>
      <p:cxnSp>
        <p:nvCxnSpPr>
          <p:cNvPr id="8" name="直線コネクタ 7"/>
          <p:cNvCxnSpPr/>
          <p:nvPr/>
        </p:nvCxnSpPr>
        <p:spPr>
          <a:xfrm>
            <a:off x="1833286" y="1130528"/>
            <a:ext cx="0" cy="47880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213359" y="1170869"/>
            <a:ext cx="0" cy="47880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251629" y="5734865"/>
            <a:ext cx="2031325" cy="230832"/>
          </a:xfrm>
          <a:prstGeom prst="rect">
            <a:avLst/>
          </a:prstGeom>
          <a:noFill/>
        </p:spPr>
        <p:txBody>
          <a:bodyPr wrap="none" rtlCol="0">
            <a:spAutoFit/>
          </a:bodyPr>
          <a:lstStyle/>
          <a:p>
            <a:pPr defTabSz="457200" fontAlgn="auto">
              <a:spcBef>
                <a:spcPts val="0"/>
              </a:spcBef>
              <a:spcAft>
                <a:spcPts val="0"/>
              </a:spcAft>
            </a:pPr>
            <a:r>
              <a:rPr lang="ja-JP" altLang="en-US" sz="900" dirty="0">
                <a:solidFill>
                  <a:prstClr val="black"/>
                </a:solidFill>
                <a:latin typeface="Calibri" panose="020F0502020204030204"/>
                <a:ea typeface="游ゴシック" panose="020B0400000000000000" pitchFamily="50" charset="-128"/>
              </a:rPr>
              <a:t>（出典：Ｈ</a:t>
            </a:r>
            <a:r>
              <a:rPr lang="en-US" altLang="ja-JP" sz="900" dirty="0">
                <a:solidFill>
                  <a:prstClr val="black"/>
                </a:solidFill>
                <a:latin typeface="Calibri" panose="020F0502020204030204"/>
                <a:ea typeface="游ゴシック" panose="020B0400000000000000" pitchFamily="50" charset="-128"/>
              </a:rPr>
              <a:t>29</a:t>
            </a:r>
            <a:r>
              <a:rPr lang="ja-JP" altLang="en-US" sz="900" dirty="0">
                <a:solidFill>
                  <a:prstClr val="black"/>
                </a:solidFill>
                <a:latin typeface="Calibri" panose="020F0502020204030204"/>
                <a:ea typeface="游ゴシック" panose="020B0400000000000000" pitchFamily="50" charset="-128"/>
              </a:rPr>
              <a:t>年就業構造基本調査）</a:t>
            </a:r>
          </a:p>
        </p:txBody>
      </p:sp>
      <p:sp>
        <p:nvSpPr>
          <p:cNvPr id="5" name="テキスト ボックス 4"/>
          <p:cNvSpPr txBox="1"/>
          <p:nvPr/>
        </p:nvSpPr>
        <p:spPr>
          <a:xfrm flipH="1">
            <a:off x="582706" y="596671"/>
            <a:ext cx="586294" cy="246221"/>
          </a:xfrm>
          <a:prstGeom prst="rect">
            <a:avLst/>
          </a:prstGeom>
          <a:noFill/>
        </p:spPr>
        <p:txBody>
          <a:bodyPr wrap="square" rtlCol="0">
            <a:spAutoFit/>
          </a:bodyPr>
          <a:lstStyle/>
          <a:p>
            <a:pPr defTabSz="457200" fontAlgn="auto">
              <a:spcBef>
                <a:spcPts val="0"/>
              </a:spcBef>
              <a:spcAft>
                <a:spcPts val="0"/>
              </a:spcAft>
            </a:pPr>
            <a:r>
              <a:rPr lang="ja-JP" altLang="en-US" sz="1000" dirty="0">
                <a:solidFill>
                  <a:prstClr val="black"/>
                </a:solidFill>
                <a:latin typeface="Calibri" panose="020F0502020204030204"/>
                <a:ea typeface="游ゴシック" panose="020B0400000000000000" pitchFamily="50" charset="-128"/>
              </a:rPr>
              <a:t>（人）</a:t>
            </a:r>
          </a:p>
        </p:txBody>
      </p:sp>
      <p:sp>
        <p:nvSpPr>
          <p:cNvPr id="7" name="角丸四角形 6"/>
          <p:cNvSpPr/>
          <p:nvPr/>
        </p:nvSpPr>
        <p:spPr>
          <a:xfrm>
            <a:off x="2371978" y="3869264"/>
            <a:ext cx="2562618" cy="2078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altLang="ja-JP" sz="1100" dirty="0">
                <a:solidFill>
                  <a:prstClr val="black"/>
                </a:solidFill>
                <a:latin typeface="Calibri" panose="020F0502020204030204"/>
                <a:ea typeface="游ゴシック" panose="020B0400000000000000" pitchFamily="50" charset="-128"/>
              </a:rPr>
              <a:t>20</a:t>
            </a:r>
            <a:r>
              <a:rPr lang="ja-JP" altLang="en-US" sz="1100" dirty="0">
                <a:solidFill>
                  <a:prstClr val="black"/>
                </a:solidFill>
                <a:latin typeface="Calibri" panose="020F0502020204030204"/>
                <a:ea typeface="游ゴシック" panose="020B0400000000000000" pitchFamily="50" charset="-128"/>
              </a:rPr>
              <a:t>～</a:t>
            </a:r>
            <a:r>
              <a:rPr lang="en-US" altLang="ja-JP" sz="1100" dirty="0">
                <a:solidFill>
                  <a:prstClr val="black"/>
                </a:solidFill>
                <a:latin typeface="Calibri" panose="020F0502020204030204"/>
                <a:ea typeface="游ゴシック" panose="020B0400000000000000" pitchFamily="50" charset="-128"/>
              </a:rPr>
              <a:t>44</a:t>
            </a:r>
            <a:r>
              <a:rPr lang="ja-JP" altLang="en-US" sz="1100" dirty="0">
                <a:solidFill>
                  <a:prstClr val="black"/>
                </a:solidFill>
                <a:latin typeface="Calibri" panose="020F0502020204030204"/>
                <a:ea typeface="游ゴシック" panose="020B0400000000000000" pitchFamily="50" charset="-128"/>
              </a:rPr>
              <a:t>歳の正規雇用者　計</a:t>
            </a:r>
            <a:r>
              <a:rPr lang="en-US" altLang="ja-JP" sz="1100" dirty="0">
                <a:solidFill>
                  <a:prstClr val="black"/>
                </a:solidFill>
                <a:latin typeface="Calibri" panose="020F0502020204030204"/>
                <a:ea typeface="游ゴシック" panose="020B0400000000000000" pitchFamily="50" charset="-128"/>
              </a:rPr>
              <a:t>840,300</a:t>
            </a:r>
            <a:r>
              <a:rPr lang="ja-JP" altLang="en-US" sz="1100" dirty="0">
                <a:solidFill>
                  <a:prstClr val="black"/>
                </a:solidFill>
                <a:latin typeface="Calibri" panose="020F0502020204030204"/>
                <a:ea typeface="游ゴシック" panose="020B0400000000000000" pitchFamily="50" charset="-128"/>
              </a:rPr>
              <a:t>人</a:t>
            </a:r>
          </a:p>
        </p:txBody>
      </p:sp>
      <p:sp>
        <p:nvSpPr>
          <p:cNvPr id="15" name="角丸四角形 14"/>
          <p:cNvSpPr/>
          <p:nvPr/>
        </p:nvSpPr>
        <p:spPr>
          <a:xfrm>
            <a:off x="1998096" y="1416886"/>
            <a:ext cx="2645836" cy="3703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altLang="ja-JP" sz="1100" dirty="0">
                <a:solidFill>
                  <a:prstClr val="black"/>
                </a:solidFill>
                <a:latin typeface="Calibri" panose="020F0502020204030204"/>
                <a:ea typeface="游ゴシック" panose="020B0400000000000000" pitchFamily="50" charset="-128"/>
              </a:rPr>
              <a:t>20</a:t>
            </a:r>
            <a:r>
              <a:rPr lang="ja-JP" altLang="en-US" sz="1100" dirty="0">
                <a:solidFill>
                  <a:prstClr val="black"/>
                </a:solidFill>
                <a:latin typeface="Calibri" panose="020F0502020204030204"/>
                <a:ea typeface="游ゴシック" panose="020B0400000000000000" pitchFamily="50" charset="-128"/>
              </a:rPr>
              <a:t>～</a:t>
            </a:r>
            <a:r>
              <a:rPr lang="en-US" altLang="ja-JP" sz="1100" dirty="0">
                <a:solidFill>
                  <a:prstClr val="black"/>
                </a:solidFill>
                <a:latin typeface="Calibri" panose="020F0502020204030204"/>
                <a:ea typeface="游ゴシック" panose="020B0400000000000000" pitchFamily="50" charset="-128"/>
              </a:rPr>
              <a:t>44</a:t>
            </a:r>
            <a:r>
              <a:rPr lang="ja-JP" altLang="en-US" sz="1100" dirty="0">
                <a:solidFill>
                  <a:prstClr val="black"/>
                </a:solidFill>
                <a:latin typeface="Calibri" panose="020F0502020204030204"/>
                <a:ea typeface="游ゴシック" panose="020B0400000000000000" pitchFamily="50" charset="-128"/>
              </a:rPr>
              <a:t>歳の非正規雇用者　計</a:t>
            </a:r>
            <a:r>
              <a:rPr lang="en-US" altLang="ja-JP" sz="1100" dirty="0">
                <a:solidFill>
                  <a:prstClr val="black"/>
                </a:solidFill>
                <a:latin typeface="Calibri" panose="020F0502020204030204"/>
                <a:ea typeface="游ゴシック" panose="020B0400000000000000" pitchFamily="50" charset="-128"/>
              </a:rPr>
              <a:t>189,800</a:t>
            </a:r>
            <a:r>
              <a:rPr lang="ja-JP" altLang="en-US" sz="1100" dirty="0">
                <a:solidFill>
                  <a:prstClr val="black"/>
                </a:solidFill>
                <a:latin typeface="Calibri" panose="020F0502020204030204"/>
                <a:ea typeface="游ゴシック" panose="020B0400000000000000" pitchFamily="50" charset="-128"/>
              </a:rPr>
              <a:t>人</a:t>
            </a:r>
          </a:p>
        </p:txBody>
      </p:sp>
      <p:sp>
        <p:nvSpPr>
          <p:cNvPr id="17" name="角丸四角形 16"/>
          <p:cNvSpPr/>
          <p:nvPr/>
        </p:nvSpPr>
        <p:spPr>
          <a:xfrm>
            <a:off x="1998095" y="1060942"/>
            <a:ext cx="2429241" cy="2604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altLang="ja-JP" sz="1100" dirty="0">
                <a:solidFill>
                  <a:prstClr val="black"/>
                </a:solidFill>
                <a:latin typeface="Calibri" panose="020F0502020204030204"/>
                <a:ea typeface="游ゴシック" panose="020B0400000000000000" pitchFamily="50" charset="-128"/>
              </a:rPr>
              <a:t>20</a:t>
            </a:r>
            <a:r>
              <a:rPr lang="ja-JP" altLang="en-US" sz="1100" dirty="0">
                <a:solidFill>
                  <a:prstClr val="black"/>
                </a:solidFill>
                <a:latin typeface="Calibri" panose="020F0502020204030204"/>
                <a:ea typeface="游ゴシック" panose="020B0400000000000000" pitchFamily="50" charset="-128"/>
              </a:rPr>
              <a:t>～</a:t>
            </a:r>
            <a:r>
              <a:rPr lang="en-US" altLang="ja-JP" sz="1100" dirty="0">
                <a:solidFill>
                  <a:prstClr val="black"/>
                </a:solidFill>
                <a:latin typeface="Calibri" panose="020F0502020204030204"/>
                <a:ea typeface="游ゴシック" panose="020B0400000000000000" pitchFamily="50" charset="-128"/>
              </a:rPr>
              <a:t>44</a:t>
            </a:r>
            <a:r>
              <a:rPr lang="ja-JP" altLang="en-US" sz="1100" dirty="0">
                <a:solidFill>
                  <a:prstClr val="black"/>
                </a:solidFill>
                <a:latin typeface="Calibri" panose="020F0502020204030204"/>
                <a:ea typeface="游ゴシック" panose="020B0400000000000000" pitchFamily="50" charset="-128"/>
              </a:rPr>
              <a:t>歳の無業者　計</a:t>
            </a:r>
            <a:r>
              <a:rPr lang="en-US" altLang="ja-JP" sz="1100" dirty="0">
                <a:solidFill>
                  <a:prstClr val="black"/>
                </a:solidFill>
                <a:latin typeface="Calibri" panose="020F0502020204030204"/>
                <a:ea typeface="游ゴシック" panose="020B0400000000000000" pitchFamily="50" charset="-128"/>
              </a:rPr>
              <a:t>169,600</a:t>
            </a:r>
            <a:r>
              <a:rPr lang="ja-JP" altLang="en-US" sz="1100" dirty="0">
                <a:solidFill>
                  <a:prstClr val="black"/>
                </a:solidFill>
                <a:latin typeface="Calibri" panose="020F0502020204030204"/>
                <a:ea typeface="游ゴシック" panose="020B0400000000000000" pitchFamily="50" charset="-128"/>
              </a:rPr>
              <a:t>人</a:t>
            </a:r>
          </a:p>
        </p:txBody>
      </p:sp>
      <p:sp>
        <p:nvSpPr>
          <p:cNvPr id="18" name="正方形/長方形 17"/>
          <p:cNvSpPr/>
          <p:nvPr/>
        </p:nvSpPr>
        <p:spPr>
          <a:xfrm>
            <a:off x="759678" y="5949280"/>
            <a:ext cx="8538882" cy="574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auto">
              <a:spcBef>
                <a:spcPts val="0"/>
              </a:spcBef>
              <a:spcAft>
                <a:spcPts val="0"/>
              </a:spcAft>
            </a:pPr>
            <a:r>
              <a:rPr lang="en-US" altLang="ja-JP" sz="1400" dirty="0">
                <a:solidFill>
                  <a:prstClr val="black"/>
                </a:solidFill>
                <a:latin typeface="Calibri" panose="020F0502020204030204"/>
                <a:ea typeface="游ゴシック" panose="020B0400000000000000" pitchFamily="50" charset="-128"/>
              </a:rPr>
              <a:t>20</a:t>
            </a:r>
            <a:r>
              <a:rPr lang="ja-JP" altLang="en-US" sz="1400" dirty="0">
                <a:solidFill>
                  <a:prstClr val="black"/>
                </a:solidFill>
                <a:latin typeface="Calibri" panose="020F0502020204030204"/>
                <a:ea typeface="游ゴシック" panose="020B0400000000000000" pitchFamily="50" charset="-128"/>
              </a:rPr>
              <a:t>～</a:t>
            </a:r>
            <a:r>
              <a:rPr lang="en-US" altLang="ja-JP" sz="1400" dirty="0">
                <a:solidFill>
                  <a:prstClr val="black"/>
                </a:solidFill>
                <a:latin typeface="Calibri" panose="020F0502020204030204"/>
                <a:ea typeface="游ゴシック" panose="020B0400000000000000" pitchFamily="50" charset="-128"/>
              </a:rPr>
              <a:t>44</a:t>
            </a:r>
            <a:r>
              <a:rPr lang="ja-JP" altLang="en-US" sz="1400" dirty="0">
                <a:solidFill>
                  <a:prstClr val="black"/>
                </a:solidFill>
                <a:latin typeface="Calibri" panose="020F0502020204030204"/>
                <a:ea typeface="游ゴシック" panose="020B0400000000000000" pitchFamily="50" charset="-128"/>
              </a:rPr>
              <a:t>歳の若年男性の就業状況を見ると、非正規雇用者、無業者ともにそれぞれ約</a:t>
            </a:r>
            <a:r>
              <a:rPr lang="en-US" altLang="ja-JP" sz="1400" dirty="0">
                <a:solidFill>
                  <a:prstClr val="black"/>
                </a:solidFill>
                <a:latin typeface="Calibri" panose="020F0502020204030204"/>
                <a:ea typeface="游ゴシック" panose="020B0400000000000000" pitchFamily="50" charset="-128"/>
              </a:rPr>
              <a:t>20</a:t>
            </a:r>
            <a:r>
              <a:rPr lang="ja-JP" altLang="en-US" sz="1400" dirty="0">
                <a:solidFill>
                  <a:prstClr val="black"/>
                </a:solidFill>
                <a:latin typeface="Calibri" panose="020F0502020204030204"/>
                <a:ea typeface="游ゴシック" panose="020B0400000000000000" pitchFamily="50" charset="-128"/>
              </a:rPr>
              <a:t>万人存在する。</a:t>
            </a:r>
          </a:p>
        </p:txBody>
      </p:sp>
      <p:sp>
        <p:nvSpPr>
          <p:cNvPr id="12" name="テキスト ボックス 11"/>
          <p:cNvSpPr txBox="1"/>
          <p:nvPr/>
        </p:nvSpPr>
        <p:spPr>
          <a:xfrm>
            <a:off x="3068977" y="602552"/>
            <a:ext cx="4314001" cy="307777"/>
          </a:xfrm>
          <a:prstGeom prst="rect">
            <a:avLst/>
          </a:prstGeom>
          <a:noFill/>
        </p:spPr>
        <p:txBody>
          <a:bodyPr wrap="none" rtlCol="0">
            <a:spAutoFit/>
          </a:bodyPr>
          <a:lstStyle/>
          <a:p>
            <a:pPr defTabSz="457200" fontAlgn="auto">
              <a:spcBef>
                <a:spcPts val="0"/>
              </a:spcBef>
              <a:spcAft>
                <a:spcPts val="0"/>
              </a:spcAft>
            </a:pPr>
            <a:r>
              <a:rPr lang="ja-JP" altLang="en-US" sz="1400" dirty="0">
                <a:solidFill>
                  <a:prstClr val="black"/>
                </a:solidFill>
                <a:latin typeface="Calibri" panose="020F0502020204030204"/>
                <a:ea typeface="游ゴシック" panose="020B0400000000000000" pitchFamily="50" charset="-128"/>
              </a:rPr>
              <a:t>大阪府（男性）の有業（正規、非正規）、無業割合</a:t>
            </a:r>
          </a:p>
        </p:txBody>
      </p:sp>
      <p:sp>
        <p:nvSpPr>
          <p:cNvPr id="14" name="テキスト ボックス 13"/>
          <p:cNvSpPr txBox="1"/>
          <p:nvPr/>
        </p:nvSpPr>
        <p:spPr>
          <a:xfrm>
            <a:off x="9417496" y="6488668"/>
            <a:ext cx="360040"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62573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510646841"/>
              </p:ext>
            </p:extLst>
          </p:nvPr>
        </p:nvGraphicFramePr>
        <p:xfrm>
          <a:off x="381001" y="618566"/>
          <a:ext cx="8901953" cy="524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381000" y="66110"/>
            <a:ext cx="9144000" cy="338554"/>
          </a:xfrm>
          <a:prstGeom prst="rect">
            <a:avLst/>
          </a:prstGeom>
          <a:solidFill>
            <a:schemeClr val="tx1"/>
          </a:solidFill>
        </p:spPr>
        <p:txBody>
          <a:bodyPr wrap="square" rtlCol="0">
            <a:spAutoFit/>
          </a:bodyPr>
          <a:lstStyle/>
          <a:p>
            <a:pPr algn="ctr" defTabSz="457200" fontAlgn="auto">
              <a:spcBef>
                <a:spcPts val="0"/>
              </a:spcBef>
              <a:spcAft>
                <a:spcPts val="0"/>
              </a:spcAft>
            </a:pPr>
            <a:r>
              <a:rPr kumimoji="0" lang="ja-JP" altLang="en-US" sz="1600" b="1" dirty="0">
                <a:solidFill>
                  <a:prstClr val="white"/>
                </a:solidFill>
                <a:latin typeface="Calibri" panose="020F0502020204030204"/>
                <a:ea typeface="游ゴシック" panose="020B0400000000000000" pitchFamily="50" charset="-128"/>
              </a:rPr>
              <a:t>大阪府男女別の就業状況　　</a:t>
            </a:r>
            <a:endParaRPr kumimoji="0" lang="en-US" altLang="ja-JP" sz="1600" b="1" dirty="0">
              <a:solidFill>
                <a:prstClr val="white"/>
              </a:solidFill>
              <a:latin typeface="Calibri" panose="020F0502020204030204"/>
              <a:ea typeface="游ゴシック" panose="020B0400000000000000" pitchFamily="50" charset="-128"/>
            </a:endParaRPr>
          </a:p>
        </p:txBody>
      </p:sp>
      <p:cxnSp>
        <p:nvCxnSpPr>
          <p:cNvPr id="8" name="直線コネクタ 7"/>
          <p:cNvCxnSpPr/>
          <p:nvPr/>
        </p:nvCxnSpPr>
        <p:spPr>
          <a:xfrm>
            <a:off x="1833285" y="940447"/>
            <a:ext cx="0" cy="47880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867815" y="940447"/>
            <a:ext cx="0" cy="47880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251629" y="5661248"/>
            <a:ext cx="2031325" cy="230832"/>
          </a:xfrm>
          <a:prstGeom prst="rect">
            <a:avLst/>
          </a:prstGeom>
          <a:noFill/>
        </p:spPr>
        <p:txBody>
          <a:bodyPr wrap="none" rtlCol="0">
            <a:spAutoFit/>
          </a:bodyPr>
          <a:lstStyle/>
          <a:p>
            <a:pPr defTabSz="457200" fontAlgn="auto">
              <a:spcBef>
                <a:spcPts val="0"/>
              </a:spcBef>
              <a:spcAft>
                <a:spcPts val="0"/>
              </a:spcAft>
            </a:pPr>
            <a:r>
              <a:rPr lang="ja-JP" altLang="en-US" sz="900" dirty="0">
                <a:solidFill>
                  <a:prstClr val="black"/>
                </a:solidFill>
                <a:latin typeface="Calibri" panose="020F0502020204030204"/>
                <a:ea typeface="游ゴシック" panose="020B0400000000000000" pitchFamily="50" charset="-128"/>
              </a:rPr>
              <a:t>（出典：Ｈ</a:t>
            </a:r>
            <a:r>
              <a:rPr lang="en-US" altLang="ja-JP" sz="900" dirty="0">
                <a:solidFill>
                  <a:prstClr val="black"/>
                </a:solidFill>
                <a:latin typeface="Calibri" panose="020F0502020204030204"/>
                <a:ea typeface="游ゴシック" panose="020B0400000000000000" pitchFamily="50" charset="-128"/>
              </a:rPr>
              <a:t>29</a:t>
            </a:r>
            <a:r>
              <a:rPr lang="ja-JP" altLang="en-US" sz="900" dirty="0">
                <a:solidFill>
                  <a:prstClr val="black"/>
                </a:solidFill>
                <a:latin typeface="Calibri" panose="020F0502020204030204"/>
                <a:ea typeface="游ゴシック" panose="020B0400000000000000" pitchFamily="50" charset="-128"/>
              </a:rPr>
              <a:t>年就業構造基本調査）</a:t>
            </a:r>
          </a:p>
        </p:txBody>
      </p:sp>
      <p:sp>
        <p:nvSpPr>
          <p:cNvPr id="5" name="テキスト ボックス 4"/>
          <p:cNvSpPr txBox="1"/>
          <p:nvPr/>
        </p:nvSpPr>
        <p:spPr>
          <a:xfrm flipH="1">
            <a:off x="613155" y="523054"/>
            <a:ext cx="586294" cy="246221"/>
          </a:xfrm>
          <a:prstGeom prst="rect">
            <a:avLst/>
          </a:prstGeom>
          <a:noFill/>
        </p:spPr>
        <p:txBody>
          <a:bodyPr wrap="square" rtlCol="0">
            <a:spAutoFit/>
          </a:bodyPr>
          <a:lstStyle/>
          <a:p>
            <a:pPr defTabSz="457200" fontAlgn="auto">
              <a:spcBef>
                <a:spcPts val="0"/>
              </a:spcBef>
              <a:spcAft>
                <a:spcPts val="0"/>
              </a:spcAft>
            </a:pPr>
            <a:r>
              <a:rPr lang="ja-JP" altLang="en-US" sz="1000" dirty="0">
                <a:solidFill>
                  <a:prstClr val="black"/>
                </a:solidFill>
                <a:latin typeface="Calibri" panose="020F0502020204030204"/>
                <a:ea typeface="游ゴシック" panose="020B0400000000000000" pitchFamily="50" charset="-128"/>
              </a:rPr>
              <a:t>（人）</a:t>
            </a:r>
          </a:p>
        </p:txBody>
      </p:sp>
      <p:sp>
        <p:nvSpPr>
          <p:cNvPr id="7" name="角丸四角形 6"/>
          <p:cNvSpPr/>
          <p:nvPr/>
        </p:nvSpPr>
        <p:spPr>
          <a:xfrm>
            <a:off x="2637211" y="4122428"/>
            <a:ext cx="2719421" cy="182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altLang="ja-JP" sz="1100" dirty="0">
                <a:solidFill>
                  <a:prstClr val="black"/>
                </a:solidFill>
                <a:latin typeface="Calibri" panose="020F0502020204030204"/>
                <a:ea typeface="游ゴシック" panose="020B0400000000000000" pitchFamily="50" charset="-128"/>
              </a:rPr>
              <a:t>20</a:t>
            </a:r>
            <a:r>
              <a:rPr lang="ja-JP" altLang="en-US" sz="1100" dirty="0">
                <a:solidFill>
                  <a:prstClr val="black"/>
                </a:solidFill>
                <a:latin typeface="Calibri" panose="020F0502020204030204"/>
                <a:ea typeface="游ゴシック" panose="020B0400000000000000" pitchFamily="50" charset="-128"/>
              </a:rPr>
              <a:t>～</a:t>
            </a:r>
            <a:r>
              <a:rPr lang="en-US" altLang="ja-JP" sz="1100" dirty="0">
                <a:solidFill>
                  <a:prstClr val="black"/>
                </a:solidFill>
                <a:latin typeface="Calibri" panose="020F0502020204030204"/>
                <a:ea typeface="游ゴシック" panose="020B0400000000000000" pitchFamily="50" charset="-128"/>
              </a:rPr>
              <a:t>49</a:t>
            </a:r>
            <a:r>
              <a:rPr lang="ja-JP" altLang="en-US" sz="1100" dirty="0">
                <a:solidFill>
                  <a:prstClr val="black"/>
                </a:solidFill>
                <a:latin typeface="Calibri" panose="020F0502020204030204"/>
                <a:ea typeface="游ゴシック" panose="020B0400000000000000" pitchFamily="50" charset="-128"/>
              </a:rPr>
              <a:t>歳の正規雇用者　計</a:t>
            </a:r>
            <a:r>
              <a:rPr lang="en-US" altLang="ja-JP" sz="1100" dirty="0">
                <a:solidFill>
                  <a:prstClr val="black"/>
                </a:solidFill>
                <a:latin typeface="Calibri" panose="020F0502020204030204"/>
                <a:ea typeface="游ゴシック" panose="020B0400000000000000" pitchFamily="50" charset="-128"/>
              </a:rPr>
              <a:t>567,300</a:t>
            </a:r>
            <a:r>
              <a:rPr lang="ja-JP" altLang="en-US" sz="1100" dirty="0">
                <a:solidFill>
                  <a:prstClr val="black"/>
                </a:solidFill>
                <a:latin typeface="Calibri" panose="020F0502020204030204"/>
                <a:ea typeface="游ゴシック" panose="020B0400000000000000" pitchFamily="50" charset="-128"/>
              </a:rPr>
              <a:t>人</a:t>
            </a:r>
          </a:p>
        </p:txBody>
      </p:sp>
      <p:sp>
        <p:nvSpPr>
          <p:cNvPr id="15" name="角丸四角形 14"/>
          <p:cNvSpPr/>
          <p:nvPr/>
        </p:nvSpPr>
        <p:spPr>
          <a:xfrm>
            <a:off x="2792760" y="3218803"/>
            <a:ext cx="2716720" cy="1814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altLang="ja-JP" sz="1100" dirty="0">
                <a:solidFill>
                  <a:prstClr val="black"/>
                </a:solidFill>
                <a:latin typeface="Calibri" panose="020F0502020204030204"/>
                <a:ea typeface="游ゴシック" panose="020B0400000000000000" pitchFamily="50" charset="-128"/>
              </a:rPr>
              <a:t>20</a:t>
            </a:r>
            <a:r>
              <a:rPr lang="ja-JP" altLang="en-US" sz="1100" dirty="0">
                <a:solidFill>
                  <a:prstClr val="black"/>
                </a:solidFill>
                <a:latin typeface="Calibri" panose="020F0502020204030204"/>
                <a:ea typeface="游ゴシック" panose="020B0400000000000000" pitchFamily="50" charset="-128"/>
              </a:rPr>
              <a:t>～</a:t>
            </a:r>
            <a:r>
              <a:rPr lang="en-US" altLang="ja-JP" sz="1100" dirty="0">
                <a:solidFill>
                  <a:prstClr val="black"/>
                </a:solidFill>
                <a:latin typeface="Calibri" panose="020F0502020204030204"/>
                <a:ea typeface="游ゴシック" panose="020B0400000000000000" pitchFamily="50" charset="-128"/>
              </a:rPr>
              <a:t>49</a:t>
            </a:r>
            <a:r>
              <a:rPr lang="ja-JP" altLang="en-US" sz="1100" dirty="0">
                <a:solidFill>
                  <a:prstClr val="black"/>
                </a:solidFill>
                <a:latin typeface="Calibri" panose="020F0502020204030204"/>
                <a:ea typeface="游ゴシック" panose="020B0400000000000000" pitchFamily="50" charset="-128"/>
              </a:rPr>
              <a:t>歳の非正規雇用者　計</a:t>
            </a:r>
            <a:r>
              <a:rPr lang="en-US" altLang="ja-JP" sz="1100" dirty="0">
                <a:solidFill>
                  <a:prstClr val="black"/>
                </a:solidFill>
                <a:latin typeface="Calibri" panose="020F0502020204030204"/>
                <a:ea typeface="游ゴシック" panose="020B0400000000000000" pitchFamily="50" charset="-128"/>
              </a:rPr>
              <a:t>596,700</a:t>
            </a:r>
            <a:r>
              <a:rPr lang="ja-JP" altLang="en-US" sz="1100" dirty="0">
                <a:solidFill>
                  <a:prstClr val="black"/>
                </a:solidFill>
                <a:latin typeface="Calibri" panose="020F0502020204030204"/>
                <a:ea typeface="游ゴシック" panose="020B0400000000000000" pitchFamily="50" charset="-128"/>
              </a:rPr>
              <a:t>人</a:t>
            </a:r>
          </a:p>
        </p:txBody>
      </p:sp>
      <p:sp>
        <p:nvSpPr>
          <p:cNvPr id="17" name="角丸四角形 16"/>
          <p:cNvSpPr/>
          <p:nvPr/>
        </p:nvSpPr>
        <p:spPr>
          <a:xfrm>
            <a:off x="3117370" y="1659509"/>
            <a:ext cx="2392110" cy="179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en-US" altLang="ja-JP" sz="1100" dirty="0">
                <a:solidFill>
                  <a:prstClr val="black"/>
                </a:solidFill>
                <a:latin typeface="Calibri" panose="020F0502020204030204"/>
                <a:ea typeface="游ゴシック" panose="020B0400000000000000" pitchFamily="50" charset="-128"/>
              </a:rPr>
              <a:t>20</a:t>
            </a:r>
            <a:r>
              <a:rPr lang="ja-JP" altLang="en-US" sz="1100" dirty="0">
                <a:solidFill>
                  <a:prstClr val="black"/>
                </a:solidFill>
                <a:latin typeface="Calibri" panose="020F0502020204030204"/>
                <a:ea typeface="游ゴシック" panose="020B0400000000000000" pitchFamily="50" charset="-128"/>
              </a:rPr>
              <a:t>～</a:t>
            </a:r>
            <a:r>
              <a:rPr lang="en-US" altLang="ja-JP" sz="1100" dirty="0">
                <a:solidFill>
                  <a:prstClr val="black"/>
                </a:solidFill>
                <a:latin typeface="Calibri" panose="020F0502020204030204"/>
                <a:ea typeface="游ゴシック" panose="020B0400000000000000" pitchFamily="50" charset="-128"/>
              </a:rPr>
              <a:t>49</a:t>
            </a:r>
            <a:r>
              <a:rPr lang="ja-JP" altLang="en-US" sz="1100" dirty="0">
                <a:solidFill>
                  <a:prstClr val="black"/>
                </a:solidFill>
                <a:latin typeface="Calibri" panose="020F0502020204030204"/>
                <a:ea typeface="游ゴシック" panose="020B0400000000000000" pitchFamily="50" charset="-128"/>
              </a:rPr>
              <a:t>歳の無業者　計</a:t>
            </a:r>
            <a:r>
              <a:rPr lang="en-US" altLang="ja-JP" sz="1100" dirty="0">
                <a:solidFill>
                  <a:prstClr val="black"/>
                </a:solidFill>
                <a:latin typeface="Calibri" panose="020F0502020204030204"/>
                <a:ea typeface="游ゴシック" panose="020B0400000000000000" pitchFamily="50" charset="-128"/>
              </a:rPr>
              <a:t>470,900</a:t>
            </a:r>
            <a:r>
              <a:rPr lang="ja-JP" altLang="en-US" sz="1100" dirty="0">
                <a:solidFill>
                  <a:prstClr val="black"/>
                </a:solidFill>
                <a:latin typeface="Calibri" panose="020F0502020204030204"/>
                <a:ea typeface="游ゴシック" panose="020B0400000000000000" pitchFamily="50" charset="-128"/>
              </a:rPr>
              <a:t>人</a:t>
            </a:r>
          </a:p>
        </p:txBody>
      </p:sp>
      <p:sp>
        <p:nvSpPr>
          <p:cNvPr id="19" name="正方形/長方形 18"/>
          <p:cNvSpPr/>
          <p:nvPr/>
        </p:nvSpPr>
        <p:spPr>
          <a:xfrm>
            <a:off x="683559" y="5877272"/>
            <a:ext cx="8538882" cy="6378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auto">
              <a:spcBef>
                <a:spcPts val="0"/>
              </a:spcBef>
              <a:spcAft>
                <a:spcPts val="0"/>
              </a:spcAft>
            </a:pPr>
            <a:r>
              <a:rPr lang="ja-JP" altLang="en-US" sz="1400" dirty="0">
                <a:solidFill>
                  <a:prstClr val="black"/>
                </a:solidFill>
                <a:latin typeface="Calibri" panose="020F0502020204030204"/>
                <a:ea typeface="游ゴシック" panose="020B0400000000000000" pitchFamily="50" charset="-128"/>
              </a:rPr>
              <a:t>出産後の再就職ニーズも踏まえ、</a:t>
            </a:r>
            <a:r>
              <a:rPr lang="en-US" altLang="ja-JP" sz="1400" dirty="0">
                <a:solidFill>
                  <a:prstClr val="black"/>
                </a:solidFill>
                <a:latin typeface="Calibri" panose="020F0502020204030204"/>
                <a:ea typeface="游ゴシック" panose="020B0400000000000000" pitchFamily="50" charset="-128"/>
              </a:rPr>
              <a:t>20</a:t>
            </a:r>
            <a:r>
              <a:rPr lang="ja-JP" altLang="en-US" sz="1400" dirty="0">
                <a:solidFill>
                  <a:prstClr val="black"/>
                </a:solidFill>
                <a:latin typeface="Calibri" panose="020F0502020204030204"/>
                <a:ea typeface="游ゴシック" panose="020B0400000000000000" pitchFamily="50" charset="-128"/>
              </a:rPr>
              <a:t>～</a:t>
            </a:r>
            <a:r>
              <a:rPr lang="en-US" altLang="ja-JP" sz="1400" dirty="0">
                <a:solidFill>
                  <a:prstClr val="black"/>
                </a:solidFill>
                <a:latin typeface="Calibri" panose="020F0502020204030204"/>
                <a:ea typeface="游ゴシック" panose="020B0400000000000000" pitchFamily="50" charset="-128"/>
              </a:rPr>
              <a:t>49</a:t>
            </a:r>
            <a:r>
              <a:rPr lang="ja-JP" altLang="en-US" sz="1400" dirty="0">
                <a:solidFill>
                  <a:prstClr val="black"/>
                </a:solidFill>
                <a:latin typeface="Calibri" panose="020F0502020204030204"/>
                <a:ea typeface="游ゴシック" panose="020B0400000000000000" pitchFamily="50" charset="-128"/>
              </a:rPr>
              <a:t>歳の女性の就業状況を見ると、非正規雇用者が正規雇用者を上回る。無業者も約</a:t>
            </a:r>
            <a:r>
              <a:rPr lang="en-US" altLang="ja-JP" sz="1400" dirty="0">
                <a:solidFill>
                  <a:prstClr val="black"/>
                </a:solidFill>
                <a:latin typeface="Calibri" panose="020F0502020204030204"/>
                <a:ea typeface="游ゴシック" panose="020B0400000000000000" pitchFamily="50" charset="-128"/>
              </a:rPr>
              <a:t>50</a:t>
            </a:r>
            <a:r>
              <a:rPr lang="ja-JP" altLang="en-US" sz="1400" dirty="0">
                <a:solidFill>
                  <a:prstClr val="black"/>
                </a:solidFill>
                <a:latin typeface="Calibri" panose="020F0502020204030204"/>
                <a:ea typeface="游ゴシック" panose="020B0400000000000000" pitchFamily="50" charset="-128"/>
              </a:rPr>
              <a:t>万人存在する。</a:t>
            </a:r>
          </a:p>
        </p:txBody>
      </p:sp>
      <p:sp>
        <p:nvSpPr>
          <p:cNvPr id="12" name="テキスト ボックス 11"/>
          <p:cNvSpPr txBox="1"/>
          <p:nvPr/>
        </p:nvSpPr>
        <p:spPr>
          <a:xfrm>
            <a:off x="2964522" y="448630"/>
            <a:ext cx="4314001" cy="307777"/>
          </a:xfrm>
          <a:prstGeom prst="rect">
            <a:avLst/>
          </a:prstGeom>
          <a:noFill/>
        </p:spPr>
        <p:txBody>
          <a:bodyPr wrap="none" rtlCol="0">
            <a:spAutoFit/>
          </a:bodyPr>
          <a:lstStyle/>
          <a:p>
            <a:pPr defTabSz="457200" fontAlgn="auto">
              <a:spcBef>
                <a:spcPts val="0"/>
              </a:spcBef>
              <a:spcAft>
                <a:spcPts val="0"/>
              </a:spcAft>
            </a:pPr>
            <a:r>
              <a:rPr lang="ja-JP" altLang="en-US" sz="1400" dirty="0">
                <a:solidFill>
                  <a:prstClr val="black"/>
                </a:solidFill>
                <a:latin typeface="Calibri" panose="020F0502020204030204"/>
                <a:ea typeface="游ゴシック" panose="020B0400000000000000" pitchFamily="50" charset="-128"/>
              </a:rPr>
              <a:t>大阪府（女性）の有業（正規、非正規）、無業割合</a:t>
            </a:r>
          </a:p>
        </p:txBody>
      </p:sp>
      <p:sp>
        <p:nvSpPr>
          <p:cNvPr id="14" name="テキスト ボックス 13"/>
          <p:cNvSpPr txBox="1"/>
          <p:nvPr/>
        </p:nvSpPr>
        <p:spPr>
          <a:xfrm>
            <a:off x="9417496" y="6488668"/>
            <a:ext cx="360040"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85337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2576736" y="1164615"/>
            <a:ext cx="6096000" cy="4064000"/>
            <a:chOff x="2052889" y="2258047"/>
            <a:chExt cx="6096000" cy="4064000"/>
          </a:xfrm>
        </p:grpSpPr>
        <p:graphicFrame>
          <p:nvGraphicFramePr>
            <p:cNvPr id="7" name="グラフ 6"/>
            <p:cNvGraphicFramePr/>
            <p:nvPr>
              <p:extLst/>
            </p:nvPr>
          </p:nvGraphicFramePr>
          <p:xfrm>
            <a:off x="2052889" y="2258047"/>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5100889" y="4261300"/>
              <a:ext cx="1519968" cy="646331"/>
            </a:xfrm>
            <a:prstGeom prst="rect">
              <a:avLst/>
            </a:prstGeom>
            <a:noFill/>
          </p:spPr>
          <p:txBody>
            <a:bodyPr wrap="none" rtlCol="0">
              <a:spAutoFit/>
            </a:bodyPr>
            <a:lstStyle/>
            <a:p>
              <a:pPr algn="ctr" defTabSz="457200" fontAlgn="auto">
                <a:spcBef>
                  <a:spcPts val="0"/>
                </a:spcBef>
                <a:spcAft>
                  <a:spcPts val="0"/>
                </a:spcAft>
              </a:pPr>
              <a:r>
                <a:rPr lang="ja-JP" altLang="en-US" dirty="0">
                  <a:solidFill>
                    <a:prstClr val="black"/>
                  </a:solidFill>
                  <a:latin typeface="Calibri" panose="020F0502020204030204"/>
                  <a:ea typeface="游ゴシック" panose="020B0400000000000000" pitchFamily="50" charset="-128"/>
                </a:rPr>
                <a:t>正規職員</a:t>
              </a:r>
              <a:endParaRPr lang="en-US" altLang="ja-JP" dirty="0">
                <a:solidFill>
                  <a:prstClr val="black"/>
                </a:solidFill>
                <a:latin typeface="Calibri" panose="020F0502020204030204"/>
                <a:ea typeface="游ゴシック" panose="020B0400000000000000" pitchFamily="50" charset="-128"/>
              </a:endParaRPr>
            </a:p>
            <a:p>
              <a:pPr algn="ctr" defTabSz="457200" fontAlgn="auto">
                <a:spcBef>
                  <a:spcPts val="0"/>
                </a:spcBef>
                <a:spcAft>
                  <a:spcPts val="0"/>
                </a:spcAft>
              </a:pPr>
              <a:r>
                <a:rPr lang="ja-JP" altLang="en-US" dirty="0">
                  <a:solidFill>
                    <a:prstClr val="black"/>
                  </a:solidFill>
                  <a:latin typeface="Calibri" panose="020F0502020204030204"/>
                  <a:ea typeface="游ゴシック" panose="020B0400000000000000" pitchFamily="50" charset="-128"/>
                </a:rPr>
                <a:t>（</a:t>
              </a:r>
              <a:r>
                <a:rPr lang="en-US" altLang="ja-JP" dirty="0">
                  <a:solidFill>
                    <a:prstClr val="black"/>
                  </a:solidFill>
                  <a:latin typeface="Calibri" panose="020F0502020204030204"/>
                  <a:ea typeface="游ゴシック" panose="020B0400000000000000" pitchFamily="50" charset="-128"/>
                </a:rPr>
                <a:t>34,788</a:t>
              </a:r>
              <a:r>
                <a:rPr lang="ja-JP" altLang="en-US" dirty="0">
                  <a:solidFill>
                    <a:prstClr val="black"/>
                  </a:solidFill>
                  <a:latin typeface="Calibri" panose="020F0502020204030204"/>
                  <a:ea typeface="游ゴシック" panose="020B0400000000000000" pitchFamily="50" charset="-128"/>
                </a:rPr>
                <a:t>人）</a:t>
              </a:r>
            </a:p>
          </p:txBody>
        </p:sp>
        <p:sp>
          <p:nvSpPr>
            <p:cNvPr id="9" name="テキスト ボックス 8"/>
            <p:cNvSpPr txBox="1"/>
            <p:nvPr/>
          </p:nvSpPr>
          <p:spPr>
            <a:xfrm>
              <a:off x="3697941" y="2666516"/>
              <a:ext cx="1402948" cy="646331"/>
            </a:xfrm>
            <a:prstGeom prst="rect">
              <a:avLst/>
            </a:prstGeom>
            <a:noFill/>
          </p:spPr>
          <p:txBody>
            <a:bodyPr wrap="none" rtlCol="0">
              <a:spAutoFit/>
            </a:bodyPr>
            <a:lstStyle/>
            <a:p>
              <a:pPr algn="ctr" defTabSz="457200" fontAlgn="auto">
                <a:spcBef>
                  <a:spcPts val="0"/>
                </a:spcBef>
                <a:spcAft>
                  <a:spcPts val="0"/>
                </a:spcAft>
              </a:pPr>
              <a:r>
                <a:rPr lang="ja-JP" altLang="en-US" dirty="0">
                  <a:solidFill>
                    <a:prstClr val="black"/>
                  </a:solidFill>
                  <a:latin typeface="Calibri" panose="020F0502020204030204"/>
                  <a:ea typeface="游ゴシック" panose="020B0400000000000000" pitchFamily="50" charset="-128"/>
                </a:rPr>
                <a:t>その他</a:t>
              </a:r>
              <a:endParaRPr lang="en-US" altLang="ja-JP" dirty="0">
                <a:solidFill>
                  <a:prstClr val="black"/>
                </a:solidFill>
                <a:latin typeface="Calibri" panose="020F0502020204030204"/>
                <a:ea typeface="游ゴシック" panose="020B0400000000000000" pitchFamily="50" charset="-128"/>
              </a:endParaRPr>
            </a:p>
            <a:p>
              <a:pPr defTabSz="457200" fontAlgn="auto">
                <a:spcBef>
                  <a:spcPts val="0"/>
                </a:spcBef>
                <a:spcAft>
                  <a:spcPts val="0"/>
                </a:spcAft>
              </a:pPr>
              <a:r>
                <a:rPr lang="ja-JP" altLang="en-US" dirty="0">
                  <a:solidFill>
                    <a:prstClr val="black"/>
                  </a:solidFill>
                  <a:latin typeface="Calibri" panose="020F0502020204030204"/>
                  <a:ea typeface="游ゴシック" panose="020B0400000000000000" pitchFamily="50" charset="-128"/>
                </a:rPr>
                <a:t>（</a:t>
              </a:r>
              <a:r>
                <a:rPr lang="en-US" altLang="ja-JP" dirty="0">
                  <a:solidFill>
                    <a:prstClr val="black"/>
                  </a:solidFill>
                  <a:latin typeface="Calibri" panose="020F0502020204030204"/>
                  <a:ea typeface="游ゴシック" panose="020B0400000000000000" pitchFamily="50" charset="-128"/>
                </a:rPr>
                <a:t>6,237</a:t>
              </a:r>
              <a:r>
                <a:rPr lang="ja-JP" altLang="en-US" dirty="0">
                  <a:solidFill>
                    <a:prstClr val="black"/>
                  </a:solidFill>
                  <a:latin typeface="Calibri" panose="020F0502020204030204"/>
                  <a:ea typeface="游ゴシック" panose="020B0400000000000000" pitchFamily="50" charset="-128"/>
                </a:rPr>
                <a:t>人）</a:t>
              </a:r>
            </a:p>
          </p:txBody>
        </p:sp>
      </p:grpSp>
      <p:sp>
        <p:nvSpPr>
          <p:cNvPr id="13" name="テキスト ボックス 12"/>
          <p:cNvSpPr txBox="1"/>
          <p:nvPr/>
        </p:nvSpPr>
        <p:spPr>
          <a:xfrm>
            <a:off x="381000" y="426150"/>
            <a:ext cx="9144000" cy="338554"/>
          </a:xfrm>
          <a:prstGeom prst="rect">
            <a:avLst/>
          </a:prstGeom>
          <a:solidFill>
            <a:schemeClr val="tx1"/>
          </a:solidFill>
        </p:spPr>
        <p:txBody>
          <a:bodyPr wrap="square" rtlCol="0">
            <a:spAutoFit/>
          </a:bodyPr>
          <a:lstStyle/>
          <a:p>
            <a:pPr algn="ctr" defTabSz="457200" fontAlgn="auto">
              <a:spcBef>
                <a:spcPts val="0"/>
              </a:spcBef>
              <a:spcAft>
                <a:spcPts val="0"/>
              </a:spcAft>
            </a:pPr>
            <a:r>
              <a:rPr kumimoji="0" lang="ja-JP" altLang="en-US" sz="1600" b="1" dirty="0">
                <a:solidFill>
                  <a:prstClr val="white"/>
                </a:solidFill>
                <a:latin typeface="Calibri" panose="020F0502020204030204"/>
                <a:ea typeface="游ゴシック" panose="020B0400000000000000" pitchFamily="50" charset="-128"/>
              </a:rPr>
              <a:t>大阪府内大学生の大学卒業後の進路（進学除く）　</a:t>
            </a:r>
            <a:endParaRPr kumimoji="0" lang="en-US" altLang="ja-JP" sz="1600" b="1" dirty="0">
              <a:solidFill>
                <a:prstClr val="white"/>
              </a:solidFill>
              <a:latin typeface="Calibri" panose="020F0502020204030204"/>
              <a:ea typeface="游ゴシック" panose="020B0400000000000000" pitchFamily="50" charset="-128"/>
            </a:endParaRPr>
          </a:p>
        </p:txBody>
      </p:sp>
      <p:sp>
        <p:nvSpPr>
          <p:cNvPr id="2" name="角丸四角形吹き出し 1"/>
          <p:cNvSpPr/>
          <p:nvPr/>
        </p:nvSpPr>
        <p:spPr>
          <a:xfrm>
            <a:off x="200472" y="1129553"/>
            <a:ext cx="3672407" cy="1352992"/>
          </a:xfrm>
          <a:prstGeom prst="wedgeRoundRectCallout">
            <a:avLst>
              <a:gd name="adj1" fmla="val 60890"/>
              <a:gd name="adj2" fmla="val 1929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auto">
              <a:spcBef>
                <a:spcPts val="0"/>
              </a:spcBef>
              <a:spcAft>
                <a:spcPts val="0"/>
              </a:spcAft>
            </a:pPr>
            <a:r>
              <a:rPr lang="en-US" altLang="ja-JP" sz="1400" dirty="0">
                <a:solidFill>
                  <a:prstClr val="black"/>
                </a:solidFill>
                <a:latin typeface="Calibri" panose="020F0502020204030204"/>
                <a:ea typeface="游ゴシック" panose="020B0400000000000000" pitchFamily="50" charset="-128"/>
              </a:rPr>
              <a:t>【</a:t>
            </a:r>
            <a:r>
              <a:rPr lang="ja-JP" altLang="en-US" sz="1400" dirty="0">
                <a:solidFill>
                  <a:prstClr val="black"/>
                </a:solidFill>
                <a:latin typeface="Calibri" panose="020F0502020204030204"/>
                <a:ea typeface="游ゴシック" panose="020B0400000000000000" pitchFamily="50" charset="-128"/>
              </a:rPr>
              <a:t>内訳</a:t>
            </a:r>
            <a:r>
              <a:rPr lang="en-US" altLang="ja-JP" sz="1400" dirty="0">
                <a:solidFill>
                  <a:prstClr val="black"/>
                </a:solidFill>
                <a:latin typeface="Calibri" panose="020F0502020204030204"/>
                <a:ea typeface="游ゴシック" panose="020B0400000000000000" pitchFamily="50" charset="-128"/>
              </a:rPr>
              <a:t>】</a:t>
            </a:r>
          </a:p>
          <a:p>
            <a:pPr defTabSz="457200" fontAlgn="auto">
              <a:spcBef>
                <a:spcPts val="0"/>
              </a:spcBef>
              <a:spcAft>
                <a:spcPts val="0"/>
              </a:spcAft>
            </a:pPr>
            <a:r>
              <a:rPr lang="ja-JP" altLang="en-US" dirty="0">
                <a:solidFill>
                  <a:prstClr val="black"/>
                </a:solidFill>
                <a:latin typeface="Calibri" panose="020F0502020204030204"/>
                <a:ea typeface="游ゴシック" panose="020B0400000000000000" pitchFamily="50" charset="-128"/>
              </a:rPr>
              <a:t>正規の職員以外　　　</a:t>
            </a:r>
            <a:r>
              <a:rPr lang="en-US" altLang="ja-JP" dirty="0">
                <a:solidFill>
                  <a:prstClr val="black"/>
                </a:solidFill>
                <a:latin typeface="Calibri" panose="020F0502020204030204"/>
                <a:ea typeface="游ゴシック" panose="020B0400000000000000" pitchFamily="50" charset="-128"/>
              </a:rPr>
              <a:t>1,639</a:t>
            </a:r>
            <a:r>
              <a:rPr lang="ja-JP" altLang="en-US" dirty="0">
                <a:solidFill>
                  <a:prstClr val="black"/>
                </a:solidFill>
                <a:latin typeface="Calibri" panose="020F0502020204030204"/>
                <a:ea typeface="游ゴシック" panose="020B0400000000000000" pitchFamily="50" charset="-128"/>
              </a:rPr>
              <a:t>人</a:t>
            </a:r>
            <a:endParaRPr lang="en-US" altLang="ja-JP" dirty="0">
              <a:solidFill>
                <a:prstClr val="black"/>
              </a:solidFill>
              <a:latin typeface="Calibri" panose="020F0502020204030204"/>
              <a:ea typeface="游ゴシック" panose="020B0400000000000000" pitchFamily="50" charset="-128"/>
            </a:endParaRPr>
          </a:p>
          <a:p>
            <a:pPr defTabSz="457200" fontAlgn="auto">
              <a:spcBef>
                <a:spcPts val="0"/>
              </a:spcBef>
              <a:spcAft>
                <a:spcPts val="0"/>
              </a:spcAft>
            </a:pPr>
            <a:r>
              <a:rPr lang="ja-JP" altLang="en-US" dirty="0">
                <a:solidFill>
                  <a:prstClr val="black"/>
                </a:solidFill>
                <a:latin typeface="Calibri" panose="020F0502020204030204"/>
                <a:ea typeface="游ゴシック" panose="020B0400000000000000" pitchFamily="50" charset="-128"/>
              </a:rPr>
              <a:t>一時的な仕事　　　　    </a:t>
            </a:r>
            <a:r>
              <a:rPr lang="en-US" altLang="ja-JP" dirty="0">
                <a:solidFill>
                  <a:prstClr val="black"/>
                </a:solidFill>
                <a:latin typeface="Calibri" panose="020F0502020204030204"/>
                <a:ea typeface="游ゴシック" panose="020B0400000000000000" pitchFamily="50" charset="-128"/>
              </a:rPr>
              <a:t>836</a:t>
            </a:r>
            <a:r>
              <a:rPr lang="ja-JP" altLang="en-US" dirty="0">
                <a:solidFill>
                  <a:prstClr val="black"/>
                </a:solidFill>
                <a:latin typeface="Calibri" panose="020F0502020204030204"/>
                <a:ea typeface="游ゴシック" panose="020B0400000000000000" pitchFamily="50" charset="-128"/>
              </a:rPr>
              <a:t>人</a:t>
            </a:r>
            <a:endParaRPr lang="en-US" altLang="ja-JP" dirty="0">
              <a:solidFill>
                <a:prstClr val="black"/>
              </a:solidFill>
              <a:latin typeface="Calibri" panose="020F0502020204030204"/>
              <a:ea typeface="游ゴシック" panose="020B0400000000000000" pitchFamily="50" charset="-128"/>
            </a:endParaRPr>
          </a:p>
          <a:p>
            <a:pPr defTabSz="457200" fontAlgn="auto">
              <a:spcBef>
                <a:spcPts val="0"/>
              </a:spcBef>
              <a:spcAft>
                <a:spcPts val="0"/>
              </a:spcAft>
            </a:pPr>
            <a:r>
              <a:rPr lang="ja-JP" altLang="en-US" dirty="0">
                <a:solidFill>
                  <a:prstClr val="black"/>
                </a:solidFill>
                <a:latin typeface="Calibri" panose="020F0502020204030204"/>
                <a:ea typeface="游ゴシック" panose="020B0400000000000000" pitchFamily="50" charset="-128"/>
              </a:rPr>
              <a:t>就職準備中、その他　</a:t>
            </a:r>
            <a:r>
              <a:rPr lang="en-US" altLang="ja-JP" dirty="0">
                <a:solidFill>
                  <a:prstClr val="black"/>
                </a:solidFill>
                <a:latin typeface="Calibri" panose="020F0502020204030204"/>
                <a:ea typeface="游ゴシック" panose="020B0400000000000000" pitchFamily="50" charset="-128"/>
              </a:rPr>
              <a:t>3,762</a:t>
            </a:r>
            <a:r>
              <a:rPr lang="ja-JP" altLang="en-US" dirty="0">
                <a:solidFill>
                  <a:prstClr val="black"/>
                </a:solidFill>
                <a:latin typeface="Calibri" panose="020F0502020204030204"/>
                <a:ea typeface="游ゴシック" panose="020B0400000000000000" pitchFamily="50" charset="-128"/>
              </a:rPr>
              <a:t>人</a:t>
            </a:r>
          </a:p>
        </p:txBody>
      </p:sp>
      <p:sp>
        <p:nvSpPr>
          <p:cNvPr id="14" name="テキスト ボックス 13"/>
          <p:cNvSpPr txBox="1"/>
          <p:nvPr/>
        </p:nvSpPr>
        <p:spPr>
          <a:xfrm>
            <a:off x="7039922" y="5187447"/>
            <a:ext cx="2377574" cy="230832"/>
          </a:xfrm>
          <a:prstGeom prst="rect">
            <a:avLst/>
          </a:prstGeom>
          <a:noFill/>
        </p:spPr>
        <p:txBody>
          <a:bodyPr wrap="none" rtlCol="0">
            <a:spAutoFit/>
          </a:bodyPr>
          <a:lstStyle/>
          <a:p>
            <a:pPr defTabSz="457200" fontAlgn="auto">
              <a:spcBef>
                <a:spcPts val="0"/>
              </a:spcBef>
              <a:spcAft>
                <a:spcPts val="0"/>
              </a:spcAft>
            </a:pPr>
            <a:r>
              <a:rPr lang="ja-JP" altLang="en-US" sz="900" dirty="0">
                <a:solidFill>
                  <a:prstClr val="black"/>
                </a:solidFill>
                <a:latin typeface="Calibri" panose="020F0502020204030204"/>
                <a:ea typeface="游ゴシック" panose="020B0400000000000000" pitchFamily="50" charset="-128"/>
              </a:rPr>
              <a:t>（出典：Ｈ</a:t>
            </a:r>
            <a:r>
              <a:rPr lang="en-US" altLang="ja-JP" sz="900" dirty="0">
                <a:solidFill>
                  <a:prstClr val="black"/>
                </a:solidFill>
                <a:latin typeface="Calibri" panose="020F0502020204030204"/>
                <a:ea typeface="游ゴシック" panose="020B0400000000000000" pitchFamily="50" charset="-128"/>
              </a:rPr>
              <a:t>30</a:t>
            </a:r>
            <a:r>
              <a:rPr lang="ja-JP" altLang="en-US" sz="900" dirty="0">
                <a:solidFill>
                  <a:prstClr val="black"/>
                </a:solidFill>
                <a:latin typeface="Calibri" panose="020F0502020204030204"/>
                <a:ea typeface="游ゴシック" panose="020B0400000000000000" pitchFamily="50" charset="-128"/>
              </a:rPr>
              <a:t>年度学校基本調査より作成）</a:t>
            </a:r>
          </a:p>
        </p:txBody>
      </p:sp>
      <p:sp>
        <p:nvSpPr>
          <p:cNvPr id="3" name="テキスト ボックス 2"/>
          <p:cNvSpPr txBox="1"/>
          <p:nvPr/>
        </p:nvSpPr>
        <p:spPr>
          <a:xfrm>
            <a:off x="3968502" y="827420"/>
            <a:ext cx="2031325" cy="369332"/>
          </a:xfrm>
          <a:prstGeom prst="rect">
            <a:avLst/>
          </a:prstGeom>
          <a:noFill/>
        </p:spPr>
        <p:txBody>
          <a:bodyPr wrap="none" rtlCol="0">
            <a:spAutoFit/>
          </a:bodyPr>
          <a:lstStyle/>
          <a:p>
            <a:pPr defTabSz="457200" fontAlgn="auto">
              <a:spcBef>
                <a:spcPts val="0"/>
              </a:spcBef>
              <a:spcAft>
                <a:spcPts val="0"/>
              </a:spcAft>
            </a:pPr>
            <a:r>
              <a:rPr lang="ja-JP" altLang="en-US" dirty="0">
                <a:solidFill>
                  <a:prstClr val="black"/>
                </a:solidFill>
                <a:latin typeface="Calibri" panose="020F0502020204030204"/>
                <a:ea typeface="游ゴシック" panose="020B0400000000000000" pitchFamily="50" charset="-128"/>
              </a:rPr>
              <a:t>大学卒業後の進路</a:t>
            </a:r>
          </a:p>
        </p:txBody>
      </p:sp>
      <p:sp>
        <p:nvSpPr>
          <p:cNvPr id="15" name="正方形/長方形 14"/>
          <p:cNvSpPr/>
          <p:nvPr/>
        </p:nvSpPr>
        <p:spPr>
          <a:xfrm>
            <a:off x="683559" y="5564481"/>
            <a:ext cx="8538882" cy="6378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auto">
              <a:spcBef>
                <a:spcPts val="0"/>
              </a:spcBef>
              <a:spcAft>
                <a:spcPts val="0"/>
              </a:spcAft>
            </a:pPr>
            <a:r>
              <a:rPr lang="ja-JP" altLang="en-US" dirty="0" smtClean="0">
                <a:solidFill>
                  <a:prstClr val="black"/>
                </a:solidFill>
                <a:latin typeface="Calibri" panose="020F0502020204030204"/>
                <a:ea typeface="游ゴシック" panose="020B0400000000000000" pitchFamily="50" charset="-128"/>
              </a:rPr>
              <a:t>平成</a:t>
            </a:r>
            <a:r>
              <a:rPr lang="en-US" altLang="ja-JP" dirty="0" smtClean="0">
                <a:solidFill>
                  <a:prstClr val="black"/>
                </a:solidFill>
                <a:latin typeface="Calibri" panose="020F0502020204030204"/>
                <a:ea typeface="游ゴシック" panose="020B0400000000000000" pitchFamily="50" charset="-128"/>
              </a:rPr>
              <a:t>30</a:t>
            </a:r>
            <a:r>
              <a:rPr lang="ja-JP" altLang="en-US" dirty="0" smtClean="0">
                <a:solidFill>
                  <a:prstClr val="black"/>
                </a:solidFill>
                <a:latin typeface="Calibri" panose="020F0502020204030204"/>
                <a:ea typeface="游ゴシック" panose="020B0400000000000000" pitchFamily="50" charset="-128"/>
              </a:rPr>
              <a:t>年</a:t>
            </a:r>
            <a:r>
              <a:rPr lang="en-US" altLang="ja-JP" dirty="0" smtClean="0">
                <a:solidFill>
                  <a:prstClr val="black"/>
                </a:solidFill>
                <a:latin typeface="Calibri" panose="020F0502020204030204"/>
                <a:ea typeface="游ゴシック" panose="020B0400000000000000" pitchFamily="50" charset="-128"/>
              </a:rPr>
              <a:t>3</a:t>
            </a:r>
            <a:r>
              <a:rPr lang="ja-JP" altLang="en-US" dirty="0" smtClean="0">
                <a:solidFill>
                  <a:prstClr val="black"/>
                </a:solidFill>
                <a:latin typeface="Calibri" panose="020F0502020204030204"/>
                <a:ea typeface="游ゴシック" panose="020B0400000000000000" pitchFamily="50" charset="-128"/>
              </a:rPr>
              <a:t>月に大阪府内の大学を卒業したもの（進学を除く）約</a:t>
            </a:r>
            <a:r>
              <a:rPr lang="en-US" altLang="ja-JP" dirty="0" smtClean="0">
                <a:solidFill>
                  <a:prstClr val="black"/>
                </a:solidFill>
                <a:latin typeface="Calibri" panose="020F0502020204030204"/>
                <a:ea typeface="游ゴシック" panose="020B0400000000000000" pitchFamily="50" charset="-128"/>
              </a:rPr>
              <a:t>4</a:t>
            </a:r>
            <a:r>
              <a:rPr lang="ja-JP" altLang="en-US" dirty="0" smtClean="0">
                <a:solidFill>
                  <a:prstClr val="black"/>
                </a:solidFill>
                <a:latin typeface="Calibri" panose="020F0502020204030204"/>
                <a:ea typeface="游ゴシック" panose="020B0400000000000000" pitchFamily="50" charset="-128"/>
              </a:rPr>
              <a:t>万人のうち、</a:t>
            </a:r>
            <a:endParaRPr lang="en-US" altLang="ja-JP" dirty="0" smtClean="0">
              <a:solidFill>
                <a:prstClr val="black"/>
              </a:solidFill>
              <a:latin typeface="Calibri" panose="020F0502020204030204"/>
              <a:ea typeface="游ゴシック" panose="020B0400000000000000" pitchFamily="50" charset="-128"/>
            </a:endParaRPr>
          </a:p>
          <a:p>
            <a:pPr defTabSz="457200" fontAlgn="auto">
              <a:spcBef>
                <a:spcPts val="0"/>
              </a:spcBef>
              <a:spcAft>
                <a:spcPts val="0"/>
              </a:spcAft>
            </a:pPr>
            <a:r>
              <a:rPr lang="ja-JP" altLang="en-US" dirty="0" smtClean="0">
                <a:solidFill>
                  <a:prstClr val="black"/>
                </a:solidFill>
                <a:latin typeface="Calibri" panose="020F0502020204030204"/>
                <a:ea typeface="游ゴシック" panose="020B0400000000000000" pitchFamily="50" charset="-128"/>
              </a:rPr>
              <a:t>約</a:t>
            </a:r>
            <a:r>
              <a:rPr lang="en-US" altLang="ja-JP" dirty="0">
                <a:solidFill>
                  <a:prstClr val="black"/>
                </a:solidFill>
                <a:latin typeface="Calibri" panose="020F0502020204030204"/>
                <a:ea typeface="游ゴシック" panose="020B0400000000000000" pitchFamily="50" charset="-128"/>
              </a:rPr>
              <a:t>7</a:t>
            </a:r>
            <a:r>
              <a:rPr lang="ja-JP" altLang="en-US" dirty="0">
                <a:solidFill>
                  <a:prstClr val="black"/>
                </a:solidFill>
                <a:latin typeface="Calibri" panose="020F0502020204030204"/>
                <a:ea typeface="游ゴシック" panose="020B0400000000000000" pitchFamily="50" charset="-128"/>
              </a:rPr>
              <a:t>人に</a:t>
            </a:r>
            <a:r>
              <a:rPr lang="en-US" altLang="ja-JP" dirty="0">
                <a:solidFill>
                  <a:prstClr val="black"/>
                </a:solidFill>
                <a:latin typeface="Calibri" panose="020F0502020204030204"/>
                <a:ea typeface="游ゴシック" panose="020B0400000000000000" pitchFamily="50" charset="-128"/>
              </a:rPr>
              <a:t>1</a:t>
            </a:r>
            <a:r>
              <a:rPr lang="ja-JP" altLang="en-US" dirty="0">
                <a:solidFill>
                  <a:prstClr val="black"/>
                </a:solidFill>
                <a:latin typeface="Calibri" panose="020F0502020204030204"/>
                <a:ea typeface="游ゴシック" panose="020B0400000000000000" pitchFamily="50" charset="-128"/>
              </a:rPr>
              <a:t>人は安定就職をせずに卒業している。</a:t>
            </a:r>
          </a:p>
        </p:txBody>
      </p:sp>
      <p:sp>
        <p:nvSpPr>
          <p:cNvPr id="12" name="テキスト ボックス 11"/>
          <p:cNvSpPr txBox="1"/>
          <p:nvPr/>
        </p:nvSpPr>
        <p:spPr>
          <a:xfrm>
            <a:off x="9417496" y="6488668"/>
            <a:ext cx="360040"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31736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911" y="332656"/>
            <a:ext cx="9913912"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人材確保推進会議の取組み（詳細は</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資料４－１参照）</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879790681"/>
              </p:ext>
            </p:extLst>
          </p:nvPr>
        </p:nvGraphicFramePr>
        <p:xfrm>
          <a:off x="776536" y="908720"/>
          <a:ext cx="8208912" cy="5472608"/>
        </p:xfrm>
        <a:graphic>
          <a:graphicData uri="http://schemas.openxmlformats.org/drawingml/2006/table">
            <a:tbl>
              <a:tblPr/>
              <a:tblGrid>
                <a:gridCol w="3475846">
                  <a:extLst>
                    <a:ext uri="{9D8B030D-6E8A-4147-A177-3AD203B41FA5}">
                      <a16:colId xmlns:a16="http://schemas.microsoft.com/office/drawing/2014/main" val="20000"/>
                    </a:ext>
                  </a:extLst>
                </a:gridCol>
                <a:gridCol w="4733066">
                  <a:extLst>
                    <a:ext uri="{9D8B030D-6E8A-4147-A177-3AD203B41FA5}">
                      <a16:colId xmlns:a16="http://schemas.microsoft.com/office/drawing/2014/main" val="20001"/>
                    </a:ext>
                  </a:extLst>
                </a:gridCol>
              </a:tblGrid>
              <a:tr h="533107">
                <a:tc>
                  <a:txBody>
                    <a:bodyPr/>
                    <a:lstStyle/>
                    <a:p>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事業数</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94998">
                <a:tc>
                  <a:txBody>
                    <a:bodyP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全分野</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4611">
                <a:tc>
                  <a:txBody>
                    <a:bodyP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製造</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6996">
                <a:tc>
                  <a:txBody>
                    <a:bodyP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運輸</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06055">
                <a:tc>
                  <a:txBody>
                    <a:bodyP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建設</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06055">
                <a:tc>
                  <a:txBody>
                    <a:bodyP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インバウンド</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endParaRPr kumimoji="1"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3481548"/>
                  </a:ext>
                </a:extLst>
              </a:tr>
              <a:tr h="740786">
                <a:tc>
                  <a:txBody>
                    <a:bodyP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計</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153</a:t>
                      </a:r>
                      <a:r>
                        <a:rPr kumimoji="1"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a:t>
                      </a:r>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テキスト ボックス 4"/>
          <p:cNvSpPr txBox="1"/>
          <p:nvPr/>
        </p:nvSpPr>
        <p:spPr>
          <a:xfrm>
            <a:off x="9417496" y="6488668"/>
            <a:ext cx="360040"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7742830" y="6381328"/>
            <a:ext cx="1264146" cy="288032"/>
          </a:xfrm>
          <a:prstGeom prst="rect">
            <a:avLst/>
          </a:prstGeom>
          <a:noFill/>
        </p:spPr>
        <p:txBody>
          <a:bodyPr wrap="square" rtlCol="0">
            <a:spAutoFit/>
          </a:bodyPr>
          <a:lstStyle/>
          <a:p>
            <a:r>
              <a:rPr lang="en-US" altLang="ja-JP" sz="1200" dirty="0" smtClean="0"/>
              <a:t>※</a:t>
            </a:r>
            <a:r>
              <a:rPr lang="ja-JP" altLang="en-US" sz="1200" dirty="0" smtClean="0"/>
              <a:t>再掲を含む</a:t>
            </a:r>
            <a:endParaRPr kumimoji="1" lang="ja-JP" altLang="en-US" sz="1200" dirty="0"/>
          </a:p>
        </p:txBody>
      </p:sp>
    </p:spTree>
    <p:extLst>
      <p:ext uri="{BB962C8B-B14F-4D97-AF65-F5344CB8AC3E}">
        <p14:creationId xmlns:p14="http://schemas.microsoft.com/office/powerpoint/2010/main" val="2597463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778272" y="1249926"/>
            <a:ext cx="2731303" cy="3174127"/>
          </a:xfrm>
          <a:prstGeom prst="roundRect">
            <a:avLst>
              <a:gd name="adj" fmla="val 808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w="6350">
                <a:solidFill>
                  <a:schemeClr val="tx1"/>
                </a:solidFill>
              </a:ln>
            </a:endParaRPr>
          </a:p>
        </p:txBody>
      </p:sp>
      <p:sp>
        <p:nvSpPr>
          <p:cNvPr id="8" name="タイトル 1"/>
          <p:cNvSpPr txBox="1">
            <a:spLocks/>
          </p:cNvSpPr>
          <p:nvPr/>
        </p:nvSpPr>
        <p:spPr>
          <a:xfrm>
            <a:off x="-16996" y="270453"/>
            <a:ext cx="9913912" cy="504056"/>
          </a:xfrm>
          <a:prstGeom prst="rect">
            <a:avLst/>
          </a:prstGeom>
          <a:solidFill>
            <a:schemeClr val="tx1"/>
          </a:solidFill>
        </p:spPr>
        <p:txBody>
          <a:bodyPr vert="horz" lIns="128016" tIns="64008" rIns="128016" bIns="64008" rtlCol="0" anchor="ctr">
            <a:normAutofit fontScale="92500"/>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しごとフィールドに</a:t>
            </a: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おける人材確保支援の目標（</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大阪府商工労働部）</a:t>
            </a:r>
          </a:p>
        </p:txBody>
      </p:sp>
      <p:graphicFrame>
        <p:nvGraphicFramePr>
          <p:cNvPr id="10" name="表 9"/>
          <p:cNvGraphicFramePr>
            <a:graphicFrameLocks noGrp="1"/>
          </p:cNvGraphicFramePr>
          <p:nvPr>
            <p:extLst>
              <p:ext uri="{D42A27DB-BD31-4B8C-83A1-F6EECF244321}">
                <p14:modId xmlns:p14="http://schemas.microsoft.com/office/powerpoint/2010/main" val="1037707351"/>
              </p:ext>
            </p:extLst>
          </p:nvPr>
        </p:nvGraphicFramePr>
        <p:xfrm>
          <a:off x="807938" y="1431278"/>
          <a:ext cx="2893647" cy="3030460"/>
        </p:xfrm>
        <a:graphic>
          <a:graphicData uri="http://schemas.openxmlformats.org/drawingml/2006/table">
            <a:tbl>
              <a:tblPr bandRow="1">
                <a:tableStyleId>{2D5ABB26-0587-4C30-8999-92F81FD0307C}</a:tableStyleId>
              </a:tblPr>
              <a:tblGrid>
                <a:gridCol w="1608646">
                  <a:extLst>
                    <a:ext uri="{9D8B030D-6E8A-4147-A177-3AD203B41FA5}">
                      <a16:colId xmlns:a16="http://schemas.microsoft.com/office/drawing/2014/main" val="20000"/>
                    </a:ext>
                  </a:extLst>
                </a:gridCol>
                <a:gridCol w="1285001">
                  <a:extLst>
                    <a:ext uri="{9D8B030D-6E8A-4147-A177-3AD203B41FA5}">
                      <a16:colId xmlns:a16="http://schemas.microsoft.com/office/drawing/2014/main" val="20001"/>
                    </a:ext>
                  </a:extLst>
                </a:gridCol>
              </a:tblGrid>
              <a:tr h="774172">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女性・若者</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若者は</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歳以下</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374</a:t>
                      </a: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86</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0"/>
                  </a:ext>
                </a:extLst>
              </a:tr>
              <a:tr h="677400">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大学生</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新卒含む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89</a:t>
                      </a: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694316">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高校生</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17</a:t>
                      </a: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84572">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計</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480</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102</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5" name="テキスト ボックス 14"/>
          <p:cNvSpPr txBox="1"/>
          <p:nvPr/>
        </p:nvSpPr>
        <p:spPr>
          <a:xfrm>
            <a:off x="992560" y="840284"/>
            <a:ext cx="2329536" cy="338554"/>
          </a:xfrm>
          <a:prstGeom prst="rect">
            <a:avLst/>
          </a:prstGeom>
          <a:solidFill>
            <a:schemeClr val="bg1"/>
          </a:solidFill>
          <a:ln>
            <a:solidFill>
              <a:schemeClr val="tx1"/>
            </a:solidFill>
          </a:ln>
        </p:spPr>
        <p:txBody>
          <a:bodyPr wrap="square" rtlCol="0" anchor="ctr">
            <a:spAutoFit/>
          </a:bodyPr>
          <a:lstStyle/>
          <a:p>
            <a:pPr algn="ct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年度　実績</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4003544" y="1249927"/>
            <a:ext cx="2798667" cy="3174126"/>
          </a:xfrm>
          <a:prstGeom prst="roundRect">
            <a:avLst>
              <a:gd name="adj" fmla="val 961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w="6350">
                <a:solidFill>
                  <a:schemeClr val="tx1"/>
                </a:solidFill>
              </a:ln>
            </a:endParaRPr>
          </a:p>
        </p:txBody>
      </p:sp>
      <p:graphicFrame>
        <p:nvGraphicFramePr>
          <p:cNvPr id="18" name="表 17"/>
          <p:cNvGraphicFramePr>
            <a:graphicFrameLocks noGrp="1"/>
          </p:cNvGraphicFramePr>
          <p:nvPr>
            <p:extLst>
              <p:ext uri="{D42A27DB-BD31-4B8C-83A1-F6EECF244321}">
                <p14:modId xmlns:p14="http://schemas.microsoft.com/office/powerpoint/2010/main" val="1943441471"/>
              </p:ext>
            </p:extLst>
          </p:nvPr>
        </p:nvGraphicFramePr>
        <p:xfrm>
          <a:off x="4029546" y="1359503"/>
          <a:ext cx="2772664" cy="2928414"/>
        </p:xfrm>
        <a:graphic>
          <a:graphicData uri="http://schemas.openxmlformats.org/drawingml/2006/table">
            <a:tbl>
              <a:tblPr bandRow="1">
                <a:tableStyleId>{2D5ABB26-0587-4C30-8999-92F81FD0307C}</a:tableStyleId>
              </a:tblPr>
              <a:tblGrid>
                <a:gridCol w="1537845">
                  <a:extLst>
                    <a:ext uri="{9D8B030D-6E8A-4147-A177-3AD203B41FA5}">
                      <a16:colId xmlns:a16="http://schemas.microsoft.com/office/drawing/2014/main" val="20000"/>
                    </a:ext>
                  </a:extLst>
                </a:gridCol>
                <a:gridCol w="1234819">
                  <a:extLst>
                    <a:ext uri="{9D8B030D-6E8A-4147-A177-3AD203B41FA5}">
                      <a16:colId xmlns:a16="http://schemas.microsoft.com/office/drawing/2014/main" val="20001"/>
                    </a:ext>
                  </a:extLst>
                </a:gridCol>
              </a:tblGrid>
              <a:tr h="673025">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女性・若者</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若者は</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歳以下</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377</a:t>
                      </a:r>
                    </a:p>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83</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0"/>
                  </a:ext>
                </a:extLst>
              </a:tr>
              <a:tr h="576064">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大学生</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新卒含む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137</a:t>
                      </a:r>
                    </a:p>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34</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001"/>
                  </a:ext>
                </a:extLst>
              </a:tr>
              <a:tr h="822843">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高校生</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21</a:t>
                      </a:r>
                    </a:p>
                    <a:p>
                      <a:pPr algn="ct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53426">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計</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535</a:t>
                      </a:r>
                    </a:p>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9" name="テキスト ボックス 18"/>
          <p:cNvSpPr txBox="1"/>
          <p:nvPr/>
        </p:nvSpPr>
        <p:spPr>
          <a:xfrm>
            <a:off x="4160912" y="843441"/>
            <a:ext cx="2434369" cy="335397"/>
          </a:xfrm>
          <a:prstGeom prst="rect">
            <a:avLst/>
          </a:prstGeom>
          <a:solidFill>
            <a:schemeClr val="bg1"/>
          </a:solidFill>
          <a:ln>
            <a:solidFill>
              <a:schemeClr val="tx1"/>
            </a:solidFill>
          </a:ln>
        </p:spPr>
        <p:txBody>
          <a:bodyPr wrap="square" rtlCol="0" anchor="ctr">
            <a:spAutoFit/>
          </a:bodyPr>
          <a:lstStyle/>
          <a:p>
            <a:pPr algn="ct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年度　実績</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7267158" y="1249928"/>
            <a:ext cx="2582085" cy="3174126"/>
          </a:xfrm>
          <a:prstGeom prst="roundRect">
            <a:avLst>
              <a:gd name="adj" fmla="val 914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w="6350">
                <a:solidFill>
                  <a:schemeClr val="tx1"/>
                </a:solidFill>
              </a:ln>
            </a:endParaRPr>
          </a:p>
        </p:txBody>
      </p:sp>
      <p:sp>
        <p:nvSpPr>
          <p:cNvPr id="23" name="テキスト ボックス 22"/>
          <p:cNvSpPr txBox="1"/>
          <p:nvPr/>
        </p:nvSpPr>
        <p:spPr>
          <a:xfrm>
            <a:off x="7434097" y="827026"/>
            <a:ext cx="2267096" cy="338554"/>
          </a:xfrm>
          <a:prstGeom prst="rect">
            <a:avLst/>
          </a:prstGeom>
          <a:solidFill>
            <a:schemeClr val="bg1"/>
          </a:solidFill>
          <a:ln>
            <a:solidFill>
              <a:schemeClr val="tx1"/>
            </a:solidFill>
          </a:ln>
        </p:spPr>
        <p:txBody>
          <a:bodyPr wrap="square" rtlCol="0" anchor="ctr">
            <a:spAutoFit/>
          </a:bodyPr>
          <a:lstStyle/>
          <a:p>
            <a:pPr algn="ct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令和元年度　</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KPI</a:t>
            </a:r>
            <a:endParaRPr kumimoji="1"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7380944" y="1406043"/>
            <a:ext cx="2338762" cy="2246769"/>
          </a:xfrm>
          <a:prstGeom prst="rect">
            <a:avLst/>
          </a:prstGeom>
          <a:noFill/>
        </p:spPr>
        <p:txBody>
          <a:bodyPr wrap="square" rtlCol="0">
            <a:spAutoFit/>
          </a:bodyPr>
          <a:lstStyle/>
          <a:p>
            <a:pPr algn="ct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女性・若者</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若者は</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44</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歳以下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（高校生・大学生等含む）</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rPr>
              <a:t>1200</a:t>
            </a:r>
            <a:r>
              <a:rPr kumimoji="1"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kumimoji="1"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（正社員）</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二等辺三角形 24"/>
          <p:cNvSpPr/>
          <p:nvPr/>
        </p:nvSpPr>
        <p:spPr>
          <a:xfrm rot="5400000">
            <a:off x="3476845" y="2536056"/>
            <a:ext cx="633100" cy="29081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6" name="二等辺三角形 25"/>
          <p:cNvSpPr/>
          <p:nvPr/>
        </p:nvSpPr>
        <p:spPr>
          <a:xfrm rot="5400000">
            <a:off x="6769439" y="2515642"/>
            <a:ext cx="633100" cy="29081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812198" y="4086793"/>
            <a:ext cx="2827360" cy="4001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kumimoji="1" lang="en-US" altLang="ja-JP" sz="1000" dirty="0" smtClean="0">
                <a:latin typeface="メイリオ" panose="020B0604030504040204" pitchFamily="50" charset="-128"/>
                <a:ea typeface="メイリオ" panose="020B0604030504040204" pitchFamily="50" charset="-128"/>
              </a:rPr>
              <a:t>※KPI</a:t>
            </a:r>
            <a:r>
              <a:rPr kumimoji="1" lang="ja-JP" altLang="en-US" sz="1000" dirty="0" smtClean="0">
                <a:latin typeface="メイリオ" panose="020B0604030504040204" pitchFamily="50" charset="-128"/>
                <a:ea typeface="メイリオ" panose="020B0604030504040204" pitchFamily="50" charset="-128"/>
              </a:rPr>
              <a:t>は</a:t>
            </a:r>
            <a:r>
              <a:rPr kumimoji="1" lang="en-US" altLang="ja-JP" sz="1000" dirty="0" smtClean="0">
                <a:latin typeface="メイリオ" panose="020B0604030504040204" pitchFamily="50" charset="-128"/>
                <a:ea typeface="メイリオ" panose="020B0604030504040204" pitchFamily="50" charset="-128"/>
              </a:rPr>
              <a:t>190</a:t>
            </a:r>
            <a:r>
              <a:rPr kumimoji="1" lang="ja-JP" altLang="en-US" sz="1000" dirty="0" smtClean="0">
                <a:latin typeface="メイリオ" panose="020B0604030504040204" pitchFamily="50" charset="-128"/>
                <a:ea typeface="メイリオ" panose="020B0604030504040204" pitchFamily="50" charset="-128"/>
              </a:rPr>
              <a:t>人</a:t>
            </a:r>
            <a:endParaRPr kumimoji="1" lang="en-US" altLang="ja-JP" sz="1000" dirty="0" smtClean="0">
              <a:latin typeface="メイリオ" panose="020B0604030504040204" pitchFamily="50" charset="-128"/>
              <a:ea typeface="メイリオ" panose="020B0604030504040204" pitchFamily="50" charset="-128"/>
            </a:endParaRPr>
          </a:p>
          <a:p>
            <a:r>
              <a:rPr lang="en-US" altLang="ja-JP" sz="1000" dirty="0" smtClean="0">
                <a:latin typeface="メイリオ" panose="020B0604030504040204" pitchFamily="50" charset="-128"/>
                <a:ea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rPr>
              <a:t>（　）内は女性の就職者数</a:t>
            </a:r>
            <a:endParaRPr kumimoji="1" lang="ja-JP" altLang="en-US" sz="1000" dirty="0">
              <a:latin typeface="メイリオ" panose="020B0604030504040204" pitchFamily="50" charset="-128"/>
              <a:ea typeface="メイリオ" panose="020B0604030504040204" pitchFamily="50" charset="-128"/>
            </a:endParaRPr>
          </a:p>
        </p:txBody>
      </p:sp>
      <p:sp>
        <p:nvSpPr>
          <p:cNvPr id="28" name="角丸四角形 27"/>
          <p:cNvSpPr/>
          <p:nvPr/>
        </p:nvSpPr>
        <p:spPr>
          <a:xfrm>
            <a:off x="7267157" y="6024581"/>
            <a:ext cx="2582085" cy="716787"/>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製造</a:t>
            </a:r>
            <a:r>
              <a:rPr lang="ja-JP" altLang="en-US" dirty="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運輸</a:t>
            </a:r>
            <a:r>
              <a:rPr lang="ja-JP" altLang="en-US" dirty="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建設・</a:t>
            </a:r>
            <a:endParaRPr lang="en-US" altLang="ja-JP" dirty="0" smtClean="0">
              <a:latin typeface="メイリオ" panose="020B0604030504040204" pitchFamily="50" charset="-128"/>
              <a:ea typeface="メイリオ" panose="020B0604030504040204" pitchFamily="50" charset="-128"/>
            </a:endParaRPr>
          </a:p>
          <a:p>
            <a:pPr algn="ctr"/>
            <a:r>
              <a:rPr lang="ja-JP" altLang="en-US" dirty="0" smtClean="0">
                <a:latin typeface="メイリオ" panose="020B0604030504040204" pitchFamily="50" charset="-128"/>
                <a:ea typeface="メイリオ" panose="020B0604030504040204" pitchFamily="50" charset="-128"/>
              </a:rPr>
              <a:t>インバウンド</a:t>
            </a:r>
            <a:endParaRPr kumimoji="1" lang="ja-JP" altLang="en-US" dirty="0">
              <a:latin typeface="メイリオ" panose="020B0604030504040204" pitchFamily="50" charset="-128"/>
              <a:ea typeface="メイリオ" panose="020B0604030504040204" pitchFamily="50" charset="-128"/>
            </a:endParaRPr>
          </a:p>
        </p:txBody>
      </p:sp>
      <p:sp>
        <p:nvSpPr>
          <p:cNvPr id="29" name="角丸四角形 28"/>
          <p:cNvSpPr/>
          <p:nvPr/>
        </p:nvSpPr>
        <p:spPr>
          <a:xfrm>
            <a:off x="778271" y="6034346"/>
            <a:ext cx="6063280" cy="714767"/>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600" dirty="0" smtClean="0">
                <a:latin typeface="メイリオ" panose="020B0604030504040204" pitchFamily="50" charset="-128"/>
                <a:ea typeface="メイリオ" panose="020B0604030504040204" pitchFamily="50" charset="-128"/>
              </a:rPr>
              <a:t>対象分野は製造・運輸</a:t>
            </a:r>
            <a:r>
              <a:rPr lang="ja-JP" altLang="en-US" sz="1600" dirty="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建設</a:t>
            </a:r>
            <a:endParaRPr kumimoji="1" lang="ja-JP" altLang="en-US" sz="16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4029548" y="4046241"/>
            <a:ext cx="2827360" cy="41549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kumimoji="1" lang="en-US" altLang="ja-JP" sz="1050" dirty="0" smtClean="0">
                <a:latin typeface="メイリオ" panose="020B0604030504040204" pitchFamily="50" charset="-128"/>
                <a:ea typeface="メイリオ" panose="020B0604030504040204" pitchFamily="50" charset="-128"/>
              </a:rPr>
              <a:t>※KPI</a:t>
            </a:r>
            <a:r>
              <a:rPr kumimoji="1" lang="ja-JP" altLang="en-US" sz="1050" dirty="0" smtClean="0">
                <a:latin typeface="メイリオ" panose="020B0604030504040204" pitchFamily="50" charset="-128"/>
                <a:ea typeface="メイリオ" panose="020B0604030504040204" pitchFamily="50" charset="-128"/>
              </a:rPr>
              <a:t>は</a:t>
            </a:r>
            <a:r>
              <a:rPr kumimoji="1" lang="en-US" altLang="ja-JP" sz="1050" dirty="0" smtClean="0">
                <a:latin typeface="メイリオ" panose="020B0604030504040204" pitchFamily="50" charset="-128"/>
                <a:ea typeface="メイリオ" panose="020B0604030504040204" pitchFamily="50" charset="-128"/>
              </a:rPr>
              <a:t>500</a:t>
            </a:r>
            <a:r>
              <a:rPr kumimoji="1" lang="ja-JP" altLang="en-US" sz="1050" dirty="0" smtClean="0">
                <a:latin typeface="メイリオ" panose="020B0604030504040204" pitchFamily="50" charset="-128"/>
                <a:ea typeface="メイリオ" panose="020B0604030504040204" pitchFamily="50" charset="-128"/>
              </a:rPr>
              <a:t>人</a:t>
            </a:r>
            <a:endParaRPr kumimoji="1" lang="en-US" altLang="ja-JP" sz="1050" dirty="0" smtClean="0">
              <a:latin typeface="メイリオ" panose="020B0604030504040204" pitchFamily="50" charset="-128"/>
              <a:ea typeface="メイリオ" panose="020B0604030504040204" pitchFamily="50" charset="-128"/>
            </a:endParaRPr>
          </a:p>
          <a:p>
            <a:r>
              <a:rPr lang="en-US" altLang="ja-JP"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　）内は女性の就職者数</a:t>
            </a:r>
            <a:endParaRPr kumimoji="1" lang="ja-JP" altLang="en-US" sz="1050" dirty="0">
              <a:latin typeface="メイリオ" panose="020B0604030504040204" pitchFamily="50" charset="-128"/>
              <a:ea typeface="メイリオ" panose="020B0604030504040204" pitchFamily="50" charset="-128"/>
            </a:endParaRPr>
          </a:p>
        </p:txBody>
      </p:sp>
      <p:sp>
        <p:nvSpPr>
          <p:cNvPr id="3" name="角丸四角形 2"/>
          <p:cNvSpPr/>
          <p:nvPr/>
        </p:nvSpPr>
        <p:spPr>
          <a:xfrm>
            <a:off x="4029547" y="4653136"/>
            <a:ext cx="2772663" cy="1152128"/>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0" name="角丸四角形 29"/>
          <p:cNvSpPr/>
          <p:nvPr/>
        </p:nvSpPr>
        <p:spPr>
          <a:xfrm>
            <a:off x="7267157" y="4653136"/>
            <a:ext cx="2566337" cy="1152128"/>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1" name="二等辺三角形 30"/>
          <p:cNvSpPr/>
          <p:nvPr/>
        </p:nvSpPr>
        <p:spPr>
          <a:xfrm rot="5400000">
            <a:off x="6737804" y="6279413"/>
            <a:ext cx="633100" cy="29081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32" name="二等辺三角形 31"/>
          <p:cNvSpPr/>
          <p:nvPr/>
        </p:nvSpPr>
        <p:spPr>
          <a:xfrm rot="5400000">
            <a:off x="6726071" y="5083795"/>
            <a:ext cx="633100" cy="29081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124596" y="1998649"/>
            <a:ext cx="461665" cy="1502359"/>
          </a:xfrm>
          <a:prstGeom prst="rect">
            <a:avLst/>
          </a:prstGeom>
          <a:noFill/>
        </p:spPr>
        <p:txBody>
          <a:bodyPr vert="eaVert" wrap="square" rtlCol="0">
            <a:spAutoFit/>
          </a:bodyPr>
          <a:lstStyle/>
          <a:p>
            <a:pPr algn="ctr"/>
            <a:r>
              <a:rPr kumimoji="1" lang="ja-JP" altLang="en-US" b="1" dirty="0" smtClean="0"/>
              <a:t>就職者数</a:t>
            </a:r>
            <a:endParaRPr kumimoji="1" lang="ja-JP" altLang="en-US" b="1" dirty="0"/>
          </a:p>
        </p:txBody>
      </p:sp>
      <p:sp>
        <p:nvSpPr>
          <p:cNvPr id="33" name="テキスト ボックス 32"/>
          <p:cNvSpPr txBox="1"/>
          <p:nvPr/>
        </p:nvSpPr>
        <p:spPr>
          <a:xfrm>
            <a:off x="3200137" y="4572654"/>
            <a:ext cx="738664" cy="1440705"/>
          </a:xfrm>
          <a:prstGeom prst="rect">
            <a:avLst/>
          </a:prstGeom>
          <a:noFill/>
        </p:spPr>
        <p:txBody>
          <a:bodyPr vert="eaVert" wrap="square" rtlCol="0">
            <a:spAutoFit/>
          </a:bodyPr>
          <a:lstStyle/>
          <a:p>
            <a:r>
              <a:rPr kumimoji="1" lang="ja-JP" altLang="en-US" b="1" dirty="0" smtClean="0"/>
              <a:t>人材確保</a:t>
            </a:r>
            <a:endParaRPr kumimoji="1" lang="en-US" altLang="ja-JP" b="1" dirty="0" smtClean="0"/>
          </a:p>
          <a:p>
            <a:r>
              <a:rPr kumimoji="1" lang="ja-JP" altLang="en-US" b="1" dirty="0" smtClean="0"/>
              <a:t>できた企業数</a:t>
            </a:r>
            <a:endParaRPr kumimoji="1" lang="ja-JP" altLang="en-US" b="1" dirty="0"/>
          </a:p>
        </p:txBody>
      </p:sp>
      <p:sp>
        <p:nvSpPr>
          <p:cNvPr id="6" name="左大かっこ 5"/>
          <p:cNvSpPr/>
          <p:nvPr/>
        </p:nvSpPr>
        <p:spPr>
          <a:xfrm rot="5400000">
            <a:off x="3508255" y="4264536"/>
            <a:ext cx="118168" cy="734404"/>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左大かっこ 33"/>
          <p:cNvSpPr/>
          <p:nvPr/>
        </p:nvSpPr>
        <p:spPr>
          <a:xfrm rot="16200000">
            <a:off x="3500961" y="5539950"/>
            <a:ext cx="143104" cy="724057"/>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テキスト ボックス 34"/>
          <p:cNvSpPr txBox="1"/>
          <p:nvPr/>
        </p:nvSpPr>
        <p:spPr>
          <a:xfrm>
            <a:off x="170855" y="5545750"/>
            <a:ext cx="461665" cy="1502359"/>
          </a:xfrm>
          <a:prstGeom prst="rect">
            <a:avLst/>
          </a:prstGeom>
          <a:noFill/>
        </p:spPr>
        <p:txBody>
          <a:bodyPr vert="eaVert" wrap="square" rtlCol="0">
            <a:spAutoFit/>
          </a:bodyPr>
          <a:lstStyle/>
          <a:p>
            <a:pPr algn="ctr"/>
            <a:r>
              <a:rPr kumimoji="1" lang="ja-JP" altLang="en-US" b="1" dirty="0" smtClean="0"/>
              <a:t>対象分野</a:t>
            </a:r>
            <a:endParaRPr kumimoji="1" lang="ja-JP" altLang="en-US" b="1" dirty="0"/>
          </a:p>
        </p:txBody>
      </p:sp>
      <p:sp>
        <p:nvSpPr>
          <p:cNvPr id="36" name="テキスト ボックス 35"/>
          <p:cNvSpPr txBox="1"/>
          <p:nvPr/>
        </p:nvSpPr>
        <p:spPr>
          <a:xfrm>
            <a:off x="4208715" y="4980174"/>
            <a:ext cx="2338762" cy="461665"/>
          </a:xfrm>
          <a:prstGeom prst="rect">
            <a:avLst/>
          </a:prstGeom>
          <a:noFill/>
        </p:spPr>
        <p:txBody>
          <a:bodyPr wrap="square" rtlCol="0">
            <a:spAutoFit/>
          </a:bodyPr>
          <a:lstStyle/>
          <a:p>
            <a:pPr algn="ctr"/>
            <a:r>
              <a:rPr kumimoji="1"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326</a:t>
            </a:r>
            <a:r>
              <a:rPr kumimoji="1"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社</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7442291" y="4793522"/>
            <a:ext cx="2338762" cy="1077218"/>
          </a:xfrm>
          <a:prstGeom prst="rect">
            <a:avLst/>
          </a:prstGeom>
          <a:noFill/>
        </p:spPr>
        <p:txBody>
          <a:bodyPr wrap="square" rtlCol="0">
            <a:spAutoFit/>
          </a:bodyPr>
          <a:lstStyle/>
          <a:p>
            <a:pPr algn="ctr"/>
            <a:r>
              <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rPr>
              <a:t>3</a:t>
            </a:r>
            <a:r>
              <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rPr>
              <a:t>00</a:t>
            </a: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社</a:t>
            </a:r>
            <a:endParaRPr kumimoji="1"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（正社員）</a:t>
            </a:r>
            <a:endParaRPr kumimoji="1" lang="ja-JP" altLang="en-US"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4029547" y="4046323"/>
            <a:ext cx="2827360" cy="41549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kumimoji="1" lang="en-US" altLang="ja-JP" sz="1050" dirty="0" smtClean="0">
                <a:latin typeface="メイリオ" panose="020B0604030504040204" pitchFamily="50" charset="-128"/>
                <a:ea typeface="メイリオ" panose="020B0604030504040204" pitchFamily="50" charset="-128"/>
              </a:rPr>
              <a:t>※KPI</a:t>
            </a:r>
            <a:r>
              <a:rPr kumimoji="1" lang="ja-JP" altLang="en-US" sz="1050" dirty="0" smtClean="0">
                <a:latin typeface="メイリオ" panose="020B0604030504040204" pitchFamily="50" charset="-128"/>
                <a:ea typeface="メイリオ" panose="020B0604030504040204" pitchFamily="50" charset="-128"/>
              </a:rPr>
              <a:t>は</a:t>
            </a:r>
            <a:r>
              <a:rPr kumimoji="1" lang="en-US" altLang="ja-JP" sz="1050" dirty="0" smtClean="0">
                <a:latin typeface="メイリオ" panose="020B0604030504040204" pitchFamily="50" charset="-128"/>
                <a:ea typeface="メイリオ" panose="020B0604030504040204" pitchFamily="50" charset="-128"/>
              </a:rPr>
              <a:t>500</a:t>
            </a:r>
            <a:r>
              <a:rPr kumimoji="1" lang="ja-JP" altLang="en-US" sz="1050" dirty="0" smtClean="0">
                <a:latin typeface="メイリオ" panose="020B0604030504040204" pitchFamily="50" charset="-128"/>
                <a:ea typeface="メイリオ" panose="020B0604030504040204" pitchFamily="50" charset="-128"/>
              </a:rPr>
              <a:t>人</a:t>
            </a:r>
            <a:endParaRPr kumimoji="1" lang="en-US" altLang="ja-JP" sz="1050" dirty="0" smtClean="0">
              <a:latin typeface="メイリオ" panose="020B0604030504040204" pitchFamily="50" charset="-128"/>
              <a:ea typeface="メイリオ" panose="020B0604030504040204" pitchFamily="50" charset="-128"/>
            </a:endParaRPr>
          </a:p>
          <a:p>
            <a:r>
              <a:rPr lang="en-US" altLang="ja-JP"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　）内は女性の就職者数</a:t>
            </a:r>
            <a:endParaRPr kumimoji="1" lang="ja-JP" altLang="en-US" sz="1050" dirty="0">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4093920" y="5479607"/>
            <a:ext cx="2827360" cy="25391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kumimoji="1" lang="en-US" altLang="ja-JP" sz="1050" dirty="0" smtClean="0">
                <a:latin typeface="メイリオ" panose="020B0604030504040204" pitchFamily="50" charset="-128"/>
                <a:ea typeface="メイリオ" panose="020B0604030504040204" pitchFamily="50" charset="-128"/>
              </a:rPr>
              <a:t>※KPI</a:t>
            </a:r>
            <a:r>
              <a:rPr kumimoji="1" lang="ja-JP" altLang="en-US" sz="1050" dirty="0" smtClean="0">
                <a:latin typeface="メイリオ" panose="020B0604030504040204" pitchFamily="50" charset="-128"/>
                <a:ea typeface="メイリオ" panose="020B0604030504040204" pitchFamily="50" charset="-128"/>
              </a:rPr>
              <a:t>は</a:t>
            </a:r>
            <a:r>
              <a:rPr lang="en-US" altLang="ja-JP" sz="1050" dirty="0">
                <a:latin typeface="メイリオ" panose="020B0604030504040204" pitchFamily="50" charset="-128"/>
                <a:ea typeface="メイリオ" panose="020B0604030504040204" pitchFamily="50" charset="-128"/>
              </a:rPr>
              <a:t>200</a:t>
            </a:r>
            <a:r>
              <a:rPr kumimoji="1" lang="ja-JP" altLang="en-US" sz="1050" dirty="0" smtClean="0">
                <a:latin typeface="メイリオ" panose="020B0604030504040204" pitchFamily="50" charset="-128"/>
                <a:ea typeface="メイリオ" panose="020B0604030504040204" pitchFamily="50" charset="-128"/>
              </a:rPr>
              <a:t>人</a:t>
            </a:r>
            <a:endParaRPr kumimoji="1" lang="en-US" altLang="ja-JP" sz="1050" dirty="0" smtClean="0">
              <a:latin typeface="メイリオ" panose="020B0604030504040204" pitchFamily="50" charset="-128"/>
              <a:ea typeface="メイリオ" panose="020B0604030504040204" pitchFamily="50" charset="-128"/>
            </a:endParaRPr>
          </a:p>
        </p:txBody>
      </p:sp>
      <p:sp>
        <p:nvSpPr>
          <p:cNvPr id="41" name="左大かっこ 40"/>
          <p:cNvSpPr/>
          <p:nvPr/>
        </p:nvSpPr>
        <p:spPr>
          <a:xfrm rot="5400000">
            <a:off x="330556" y="2107703"/>
            <a:ext cx="84249" cy="278572"/>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2" name="左大かっこ 41"/>
          <p:cNvSpPr/>
          <p:nvPr/>
        </p:nvSpPr>
        <p:spPr>
          <a:xfrm rot="16200000">
            <a:off x="299176" y="3111392"/>
            <a:ext cx="81166" cy="278574"/>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3" name="左大かっこ 42"/>
          <p:cNvSpPr/>
          <p:nvPr/>
        </p:nvSpPr>
        <p:spPr>
          <a:xfrm rot="16200000">
            <a:off x="361104" y="6642664"/>
            <a:ext cx="81166" cy="278574"/>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4" name="左大かっこ 43"/>
          <p:cNvSpPr/>
          <p:nvPr/>
        </p:nvSpPr>
        <p:spPr>
          <a:xfrm rot="5400000">
            <a:off x="371358" y="5708645"/>
            <a:ext cx="84249" cy="278572"/>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テキスト ボックス 38"/>
          <p:cNvSpPr txBox="1"/>
          <p:nvPr/>
        </p:nvSpPr>
        <p:spPr>
          <a:xfrm>
            <a:off x="9417496" y="6488668"/>
            <a:ext cx="360040" cy="369332"/>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83240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98A65C1A014B341A97BA722E0505EDA" ma:contentTypeVersion="1" ma:contentTypeDescription="新しいドキュメントを作成します。" ma:contentTypeScope="" ma:versionID="dd495fcff02c6b4f65d281801c45340f">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D4F9F-BE03-4222-B93E-2703F3E3ACBA}">
  <ds:schemaRefs>
    <ds:schemaRef ds:uri="http://purl.org/dc/dcmitype/"/>
    <ds:schemaRef ds:uri="http://www.w3.org/XML/1998/namespace"/>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57F2A65C-7014-4F92-8C4B-1196F9237FF2}">
  <ds:schemaRefs>
    <ds:schemaRef ds:uri="http://schemas.microsoft.com/sharepoint/v3/contenttype/forms"/>
  </ds:schemaRefs>
</ds:datastoreItem>
</file>

<file path=customXml/itemProps3.xml><?xml version="1.0" encoding="utf-8"?>
<ds:datastoreItem xmlns:ds="http://schemas.openxmlformats.org/officeDocument/2006/customXml" ds:itemID="{C0C04AB5-C720-4029-B430-A5F5F6B60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37091</TotalTime>
  <Words>3186</Words>
  <Application>Microsoft Office PowerPoint</Application>
  <PresentationFormat>A4 210 x 297 mm</PresentationFormat>
  <Paragraphs>487</Paragraphs>
  <Slides>23</Slides>
  <Notes>4</Notes>
  <HiddenSlides>0</HiddenSlides>
  <MMClips>0</MMClips>
  <ScaleCrop>false</ScaleCrop>
  <HeadingPairs>
    <vt:vector size="8" baseType="variant">
      <vt:variant>
        <vt:lpstr>使用されているフォント</vt:lpstr>
      </vt:variant>
      <vt:variant>
        <vt:i4>10</vt:i4>
      </vt:variant>
      <vt:variant>
        <vt:lpstr>テーマ</vt:lpstr>
      </vt:variant>
      <vt:variant>
        <vt:i4>2</vt:i4>
      </vt:variant>
      <vt:variant>
        <vt:lpstr>埋め込まれた OLE サーバー</vt:lpstr>
      </vt:variant>
      <vt:variant>
        <vt:i4>2</vt:i4>
      </vt:variant>
      <vt:variant>
        <vt:lpstr>スライド タイトル</vt:lpstr>
      </vt:variant>
      <vt:variant>
        <vt:i4>23</vt:i4>
      </vt:variant>
    </vt:vector>
  </HeadingPairs>
  <TitlesOfParts>
    <vt:vector size="37" baseType="lpstr">
      <vt:lpstr>ＤＨＰ平成ゴシックW5</vt:lpstr>
      <vt:lpstr>Meiryo UI</vt:lpstr>
      <vt:lpstr>ＭＳ Ｐゴシック</vt:lpstr>
      <vt:lpstr>メイリオ</vt:lpstr>
      <vt:lpstr>游ゴシック</vt:lpstr>
      <vt:lpstr>游ゴシック Light</vt:lpstr>
      <vt:lpstr>Arial</vt:lpstr>
      <vt:lpstr>Calibri</vt:lpstr>
      <vt:lpstr>Calibri Light</vt:lpstr>
      <vt:lpstr>Times New Roman</vt:lpstr>
      <vt:lpstr>2_blank</vt:lpstr>
      <vt:lpstr>Office テーマ</vt:lpstr>
      <vt:lpstr>ｸﾘｯﾌﾟ</vt:lpstr>
      <vt:lpstr>Acrobat Document</vt:lpstr>
      <vt:lpstr>令和元年度（2019年度） 事業実施計画（主な取り組み）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大谷 健司(ootani-kenji)</dc:creator>
  <cp:lastModifiedBy>阿比留　加奈子</cp:lastModifiedBy>
  <cp:revision>2770</cp:revision>
  <cp:lastPrinted>2019-06-17T06:18:39Z</cp:lastPrinted>
  <dcterms:created xsi:type="dcterms:W3CDTF">2015-06-15T12:33:34Z</dcterms:created>
  <dcterms:modified xsi:type="dcterms:W3CDTF">2019-06-17T06:20:29Z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0x010100A98A65C1A014B341A97BA722E0505EDA</vt:lpwstr>
  </property>
</Properties>
</file>