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Lst>
  <p:notesMasterIdLst>
    <p:notesMasterId r:id="rId19"/>
  </p:notesMasterIdLst>
  <p:handoutMasterIdLst>
    <p:handoutMasterId r:id="rId20"/>
  </p:handoutMasterIdLst>
  <p:sldIdLst>
    <p:sldId id="1614" r:id="rId5"/>
    <p:sldId id="1645" r:id="rId6"/>
    <p:sldId id="1650" r:id="rId7"/>
    <p:sldId id="1616" r:id="rId8"/>
    <p:sldId id="1654" r:id="rId9"/>
    <p:sldId id="1628" r:id="rId10"/>
    <p:sldId id="1653" r:id="rId11"/>
    <p:sldId id="1648" r:id="rId12"/>
    <p:sldId id="1651" r:id="rId13"/>
    <p:sldId id="1652" r:id="rId14"/>
    <p:sldId id="1622" r:id="rId15"/>
    <p:sldId id="1623" r:id="rId16"/>
    <p:sldId id="1627" r:id="rId17"/>
    <p:sldId id="1646" r:id="rId18"/>
  </p:sldIdLst>
  <p:sldSz cx="9906000" cy="6858000" type="A4"/>
  <p:notesSz cx="6646863" cy="97774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guide id="3" pos="2048" userDrawn="1">
          <p15:clr>
            <a:srgbClr val="A4A3A4"/>
          </p15:clr>
        </p15:guide>
        <p15:guide id="4" orient="horz" pos="4032" userDrawn="1">
          <p15:clr>
            <a:srgbClr val="A4A3A4"/>
          </p15:clr>
        </p15:guide>
      </p15:sldGuideLst>
    </p:ext>
    <p:ext uri="{2D200454-40CA-4A62-9FC3-DE9A4176ACB9}">
      <p15:notesGuideLst xmlns:p15="http://schemas.microsoft.com/office/powerpoint/2012/main">
        <p15:guide id="1" orient="horz" pos="3078"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DBED"/>
    <a:srgbClr val="FF0000"/>
    <a:srgbClr val="FFFF00"/>
    <a:srgbClr val="28EEF8"/>
    <a:srgbClr val="6699FF"/>
    <a:srgbClr val="009900"/>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77" autoAdjust="0"/>
    <p:restoredTop sz="94303" autoAdjust="0"/>
  </p:normalViewPr>
  <p:slideViewPr>
    <p:cSldViewPr>
      <p:cViewPr varScale="1">
        <p:scale>
          <a:sx n="74" d="100"/>
          <a:sy n="74" d="100"/>
        </p:scale>
        <p:origin x="1230" y="72"/>
      </p:cViewPr>
      <p:guideLst>
        <p:guide orient="horz" pos="2160"/>
        <p:guide pos="3121"/>
        <p:guide pos="2048"/>
        <p:guide orient="horz"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404" y="-84"/>
      </p:cViewPr>
      <p:guideLst>
        <p:guide orient="horz" pos="3078"/>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png"/><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 y="2"/>
            <a:ext cx="2881198" cy="488524"/>
          </a:xfrm>
          <a:prstGeom prst="rect">
            <a:avLst/>
          </a:prstGeom>
          <a:noFill/>
          <a:ln w="9525">
            <a:noFill/>
            <a:miter lim="800000"/>
            <a:headEnd/>
            <a:tailEnd/>
          </a:ln>
        </p:spPr>
        <p:txBody>
          <a:bodyPr vert="horz" wrap="square" lIns="89645" tIns="44822" rIns="89645" bIns="44822" numCol="1" anchor="t" anchorCtr="0" compatLnSpc="1">
            <a:prstTxWarp prst="textNoShape">
              <a:avLst/>
            </a:prstTxWarp>
          </a:bodyPr>
          <a:lstStyle>
            <a:lvl1pPr defTabSz="896702">
              <a:defRPr sz="1200">
                <a:latin typeface="Calibri" pitchFamily="34" charset="0"/>
              </a:defRPr>
            </a:lvl1pPr>
          </a:lstStyle>
          <a:p>
            <a:pPr>
              <a:defRPr/>
            </a:pPr>
            <a:endParaRPr lang="ja-JP" altLang="en-US"/>
          </a:p>
        </p:txBody>
      </p:sp>
      <p:sp>
        <p:nvSpPr>
          <p:cNvPr id="3" name="日付プレースホルダ 2"/>
          <p:cNvSpPr>
            <a:spLocks noGrp="1"/>
          </p:cNvSpPr>
          <p:nvPr>
            <p:ph type="dt" sz="quarter" idx="1"/>
          </p:nvPr>
        </p:nvSpPr>
        <p:spPr bwMode="auto">
          <a:xfrm>
            <a:off x="3765666" y="2"/>
            <a:ext cx="2880128" cy="488524"/>
          </a:xfrm>
          <a:prstGeom prst="rect">
            <a:avLst/>
          </a:prstGeom>
          <a:noFill/>
          <a:ln w="9525">
            <a:noFill/>
            <a:miter lim="800000"/>
            <a:headEnd/>
            <a:tailEnd/>
          </a:ln>
        </p:spPr>
        <p:txBody>
          <a:bodyPr vert="horz" wrap="square" lIns="89645" tIns="44822" rIns="89645" bIns="44822" numCol="1" anchor="t" anchorCtr="0" compatLnSpc="1">
            <a:prstTxWarp prst="textNoShape">
              <a:avLst/>
            </a:prstTxWarp>
          </a:bodyPr>
          <a:lstStyle>
            <a:lvl1pPr algn="r" defTabSz="896702">
              <a:defRPr sz="1200">
                <a:latin typeface="Calibri" pitchFamily="34" charset="0"/>
              </a:defRPr>
            </a:lvl1pPr>
          </a:lstStyle>
          <a:p>
            <a:pPr>
              <a:defRPr/>
            </a:pPr>
            <a:fld id="{BB42F935-42DF-4B8A-8B60-E6F7432DF096}" type="datetime1">
              <a:rPr lang="ja-JP" altLang="en-US"/>
              <a:pPr>
                <a:defRPr/>
              </a:pPr>
              <a:t>2020/3/26</a:t>
            </a:fld>
            <a:endParaRPr lang="en-US" altLang="ja-JP"/>
          </a:p>
        </p:txBody>
      </p:sp>
      <p:sp>
        <p:nvSpPr>
          <p:cNvPr id="4" name="フッター プレースホルダ 3"/>
          <p:cNvSpPr>
            <a:spLocks noGrp="1"/>
          </p:cNvSpPr>
          <p:nvPr>
            <p:ph type="ftr" sz="quarter" idx="2"/>
          </p:nvPr>
        </p:nvSpPr>
        <p:spPr bwMode="auto">
          <a:xfrm>
            <a:off x="1" y="9286584"/>
            <a:ext cx="2881198" cy="488524"/>
          </a:xfrm>
          <a:prstGeom prst="rect">
            <a:avLst/>
          </a:prstGeom>
          <a:noFill/>
          <a:ln w="9525">
            <a:noFill/>
            <a:miter lim="800000"/>
            <a:headEnd/>
            <a:tailEnd/>
          </a:ln>
        </p:spPr>
        <p:txBody>
          <a:bodyPr vert="horz" wrap="square" lIns="89645" tIns="44822" rIns="89645" bIns="44822" numCol="1" anchor="b" anchorCtr="0" compatLnSpc="1">
            <a:prstTxWarp prst="textNoShape">
              <a:avLst/>
            </a:prstTxWarp>
          </a:bodyPr>
          <a:lstStyle>
            <a:lvl1pPr defTabSz="896702">
              <a:defRPr sz="1200">
                <a:latin typeface="Calibri" pitchFamily="34" charset="0"/>
                <a:ea typeface="ＭＳ Ｐゴシック" charset="-128"/>
                <a:cs typeface="+mn-cs"/>
              </a:defRPr>
            </a:lvl1pPr>
          </a:lstStyle>
          <a:p>
            <a:pPr>
              <a:defRPr/>
            </a:pPr>
            <a:endParaRPr lang="ja-JP" altLang="en-US"/>
          </a:p>
        </p:txBody>
      </p:sp>
      <p:sp>
        <p:nvSpPr>
          <p:cNvPr id="5" name="スライド番号プレースホルダ 4"/>
          <p:cNvSpPr>
            <a:spLocks noGrp="1"/>
          </p:cNvSpPr>
          <p:nvPr>
            <p:ph type="sldNum" sz="quarter" idx="3"/>
          </p:nvPr>
        </p:nvSpPr>
        <p:spPr bwMode="auto">
          <a:xfrm>
            <a:off x="3765666" y="9286584"/>
            <a:ext cx="2880128" cy="488524"/>
          </a:xfrm>
          <a:prstGeom prst="rect">
            <a:avLst/>
          </a:prstGeom>
          <a:noFill/>
          <a:ln w="9525">
            <a:noFill/>
            <a:miter lim="800000"/>
            <a:headEnd/>
            <a:tailEnd/>
          </a:ln>
        </p:spPr>
        <p:txBody>
          <a:bodyPr vert="horz" wrap="square" lIns="89645" tIns="44822" rIns="89645" bIns="44822" numCol="1" anchor="b" anchorCtr="0" compatLnSpc="1">
            <a:prstTxWarp prst="textNoShape">
              <a:avLst/>
            </a:prstTxWarp>
          </a:bodyPr>
          <a:lstStyle>
            <a:lvl1pPr algn="r" defTabSz="896702">
              <a:defRPr sz="1200">
                <a:latin typeface="Calibri" pitchFamily="34" charset="0"/>
              </a:defRPr>
            </a:lvl1pPr>
          </a:lstStyle>
          <a:p>
            <a:pPr>
              <a:defRPr/>
            </a:pPr>
            <a:fld id="{C57A08DA-A9B4-4347-82CB-1B992560994A}" type="slidenum">
              <a:rPr lang="ja-JP" altLang="en-US"/>
              <a:pPr>
                <a:defRPr/>
              </a:pPr>
              <a:t>‹#›</a:t>
            </a:fld>
            <a:endParaRPr lang="en-US" altLang="ja-JP"/>
          </a:p>
        </p:txBody>
      </p:sp>
    </p:spTree>
    <p:extLst>
      <p:ext uri="{BB962C8B-B14F-4D97-AF65-F5344CB8AC3E}">
        <p14:creationId xmlns:p14="http://schemas.microsoft.com/office/powerpoint/2010/main" val="9978783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 y="2"/>
            <a:ext cx="2881198" cy="488524"/>
          </a:xfrm>
          <a:prstGeom prst="rect">
            <a:avLst/>
          </a:prstGeom>
          <a:noFill/>
          <a:ln w="9525">
            <a:noFill/>
            <a:miter lim="800000"/>
            <a:headEnd/>
            <a:tailEnd/>
          </a:ln>
        </p:spPr>
        <p:txBody>
          <a:bodyPr vert="horz" wrap="square" lIns="89645" tIns="44822" rIns="89645" bIns="44822" numCol="1" anchor="t" anchorCtr="0" compatLnSpc="1">
            <a:prstTxWarp prst="textNoShape">
              <a:avLst/>
            </a:prstTxWarp>
          </a:bodyPr>
          <a:lstStyle>
            <a:lvl1pPr defTabSz="896702">
              <a:defRPr sz="1200">
                <a:latin typeface="Calibri" pitchFamily="34" charset="0"/>
              </a:defRPr>
            </a:lvl1pPr>
          </a:lstStyle>
          <a:p>
            <a:pPr>
              <a:defRPr/>
            </a:pPr>
            <a:endParaRPr lang="ja-JP" altLang="en-US"/>
          </a:p>
        </p:txBody>
      </p:sp>
      <p:sp>
        <p:nvSpPr>
          <p:cNvPr id="3" name="日付プレースホルダ 2"/>
          <p:cNvSpPr>
            <a:spLocks noGrp="1"/>
          </p:cNvSpPr>
          <p:nvPr>
            <p:ph type="dt" idx="1"/>
          </p:nvPr>
        </p:nvSpPr>
        <p:spPr bwMode="auto">
          <a:xfrm>
            <a:off x="3765666" y="2"/>
            <a:ext cx="2880128" cy="488524"/>
          </a:xfrm>
          <a:prstGeom prst="rect">
            <a:avLst/>
          </a:prstGeom>
          <a:noFill/>
          <a:ln w="9525">
            <a:noFill/>
            <a:miter lim="800000"/>
            <a:headEnd/>
            <a:tailEnd/>
          </a:ln>
        </p:spPr>
        <p:txBody>
          <a:bodyPr vert="horz" wrap="square" lIns="89645" tIns="44822" rIns="89645" bIns="44822" numCol="1" anchor="t" anchorCtr="0" compatLnSpc="1">
            <a:prstTxWarp prst="textNoShape">
              <a:avLst/>
            </a:prstTxWarp>
          </a:bodyPr>
          <a:lstStyle>
            <a:lvl1pPr algn="r" defTabSz="896702">
              <a:defRPr sz="1200">
                <a:latin typeface="Calibri" pitchFamily="34" charset="0"/>
              </a:defRPr>
            </a:lvl1pPr>
          </a:lstStyle>
          <a:p>
            <a:pPr>
              <a:defRPr/>
            </a:pPr>
            <a:fld id="{16B0BC16-F7EF-428E-AEB4-6DE4B335C19A}" type="datetime1">
              <a:rPr lang="ja-JP" altLang="en-US"/>
              <a:pPr>
                <a:defRPr/>
              </a:pPr>
              <a:t>2020/3/26</a:t>
            </a:fld>
            <a:endParaRPr lang="en-US" altLang="ja-JP"/>
          </a:p>
        </p:txBody>
      </p:sp>
      <p:sp>
        <p:nvSpPr>
          <p:cNvPr id="4" name="スライド イメージ プレースホルダ 3"/>
          <p:cNvSpPr>
            <a:spLocks noGrp="1" noRot="1" noChangeAspect="1"/>
          </p:cNvSpPr>
          <p:nvPr>
            <p:ph type="sldImg" idx="2"/>
          </p:nvPr>
        </p:nvSpPr>
        <p:spPr>
          <a:xfrm>
            <a:off x="677863" y="733425"/>
            <a:ext cx="5292725" cy="3665538"/>
          </a:xfrm>
          <a:prstGeom prst="rect">
            <a:avLst/>
          </a:prstGeom>
          <a:noFill/>
          <a:ln w="12700">
            <a:solidFill>
              <a:prstClr val="black"/>
            </a:solidFill>
          </a:ln>
        </p:spPr>
        <p:txBody>
          <a:bodyPr vert="horz" lIns="90431" tIns="45216" rIns="90431" bIns="45216" rtlCol="0" anchor="ctr"/>
          <a:lstStyle/>
          <a:p>
            <a:pPr lvl="0"/>
            <a:endParaRPr lang="ja-JP" altLang="en-US" noProof="0"/>
          </a:p>
        </p:txBody>
      </p:sp>
      <p:sp>
        <p:nvSpPr>
          <p:cNvPr id="5" name="ノート プレースホルダ 4"/>
          <p:cNvSpPr>
            <a:spLocks noGrp="1"/>
          </p:cNvSpPr>
          <p:nvPr>
            <p:ph type="body" sz="quarter" idx="3"/>
          </p:nvPr>
        </p:nvSpPr>
        <p:spPr bwMode="auto">
          <a:xfrm>
            <a:off x="664152" y="4643293"/>
            <a:ext cx="5318560" cy="4399029"/>
          </a:xfrm>
          <a:prstGeom prst="rect">
            <a:avLst/>
          </a:prstGeom>
          <a:noFill/>
          <a:ln w="9525">
            <a:noFill/>
            <a:miter lim="800000"/>
            <a:headEnd/>
            <a:tailEnd/>
          </a:ln>
        </p:spPr>
        <p:txBody>
          <a:bodyPr vert="horz" wrap="square" lIns="89645" tIns="44822" rIns="89645" bIns="4482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1" y="9286584"/>
            <a:ext cx="2881198" cy="488524"/>
          </a:xfrm>
          <a:prstGeom prst="rect">
            <a:avLst/>
          </a:prstGeom>
          <a:noFill/>
          <a:ln w="9525">
            <a:noFill/>
            <a:miter lim="800000"/>
            <a:headEnd/>
            <a:tailEnd/>
          </a:ln>
        </p:spPr>
        <p:txBody>
          <a:bodyPr vert="horz" wrap="square" lIns="89645" tIns="44822" rIns="89645" bIns="44822" numCol="1" anchor="b" anchorCtr="0" compatLnSpc="1">
            <a:prstTxWarp prst="textNoShape">
              <a:avLst/>
            </a:prstTxWarp>
          </a:bodyPr>
          <a:lstStyle>
            <a:lvl1pPr defTabSz="896702">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765666" y="9286584"/>
            <a:ext cx="2880128" cy="488524"/>
          </a:xfrm>
          <a:prstGeom prst="rect">
            <a:avLst/>
          </a:prstGeom>
          <a:noFill/>
          <a:ln w="9525">
            <a:noFill/>
            <a:miter lim="800000"/>
            <a:headEnd/>
            <a:tailEnd/>
          </a:ln>
        </p:spPr>
        <p:txBody>
          <a:bodyPr vert="horz" wrap="square" lIns="89645" tIns="44822" rIns="89645" bIns="44822" numCol="1" anchor="b" anchorCtr="0" compatLnSpc="1">
            <a:prstTxWarp prst="textNoShape">
              <a:avLst/>
            </a:prstTxWarp>
          </a:bodyPr>
          <a:lstStyle>
            <a:lvl1pPr algn="r" defTabSz="896702">
              <a:defRPr sz="1200">
                <a:latin typeface="Calibri" pitchFamily="34" charset="0"/>
              </a:defRPr>
            </a:lvl1pPr>
          </a:lstStyle>
          <a:p>
            <a:pPr>
              <a:defRPr/>
            </a:pPr>
            <a:fld id="{DED80488-49D4-4BF9-91F7-CFDC8331206A}" type="slidenum">
              <a:rPr lang="ja-JP" altLang="en-US"/>
              <a:pPr>
                <a:defRPr/>
              </a:pPr>
              <a:t>‹#›</a:t>
            </a:fld>
            <a:endParaRPr lang="en-US" altLang="ja-JP"/>
          </a:p>
        </p:txBody>
      </p:sp>
    </p:spTree>
    <p:extLst>
      <p:ext uri="{BB962C8B-B14F-4D97-AF65-F5344CB8AC3E}">
        <p14:creationId xmlns:p14="http://schemas.microsoft.com/office/powerpoint/2010/main" val="122236901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2</a:t>
            </a:fld>
            <a:endParaRPr lang="en-US" altLang="ja-JP"/>
          </a:p>
        </p:txBody>
      </p:sp>
    </p:spTree>
    <p:extLst>
      <p:ext uri="{BB962C8B-B14F-4D97-AF65-F5344CB8AC3E}">
        <p14:creationId xmlns:p14="http://schemas.microsoft.com/office/powerpoint/2010/main" val="399319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702">
              <a:defRPr kumimoji="1" sz="1200">
                <a:solidFill>
                  <a:schemeClr val="tx1"/>
                </a:solidFill>
                <a:latin typeface="Calibri" pitchFamily="34" charset="0"/>
                <a:ea typeface="ＭＳ Ｐゴシック" pitchFamily="50" charset="-128"/>
              </a:defRPr>
            </a:lvl1pPr>
            <a:lvl2pPr marL="734950" indent="-282673" defTabSz="896702">
              <a:defRPr kumimoji="1" sz="1200">
                <a:solidFill>
                  <a:schemeClr val="tx1"/>
                </a:solidFill>
                <a:latin typeface="Calibri" pitchFamily="34" charset="0"/>
                <a:ea typeface="ＭＳ Ｐゴシック" pitchFamily="50" charset="-128"/>
              </a:defRPr>
            </a:lvl2pPr>
            <a:lvl3pPr marL="1130692" indent="-226139" defTabSz="896702">
              <a:defRPr kumimoji="1" sz="1200">
                <a:solidFill>
                  <a:schemeClr val="tx1"/>
                </a:solidFill>
                <a:latin typeface="Calibri" pitchFamily="34" charset="0"/>
                <a:ea typeface="ＭＳ Ｐゴシック" pitchFamily="50" charset="-128"/>
              </a:defRPr>
            </a:lvl3pPr>
            <a:lvl4pPr marL="1582969" indent="-226139" defTabSz="896702">
              <a:defRPr kumimoji="1" sz="1200">
                <a:solidFill>
                  <a:schemeClr val="tx1"/>
                </a:solidFill>
                <a:latin typeface="Calibri" pitchFamily="34" charset="0"/>
                <a:ea typeface="ＭＳ Ｐゴシック" pitchFamily="50" charset="-128"/>
              </a:defRPr>
            </a:lvl4pPr>
            <a:lvl5pPr marL="2035246" indent="-226139" defTabSz="896702">
              <a:defRPr kumimoji="1" sz="1200">
                <a:solidFill>
                  <a:schemeClr val="tx1"/>
                </a:solidFill>
                <a:latin typeface="Calibri" pitchFamily="34" charset="0"/>
                <a:ea typeface="ＭＳ Ｐゴシック" pitchFamily="50" charset="-128"/>
              </a:defRPr>
            </a:lvl5pPr>
            <a:lvl6pPr marL="2487523" indent="-226139" defTabSz="89670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39800" indent="-226139" defTabSz="89670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2077" indent="-226139" defTabSz="89670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44354" indent="-226139" defTabSz="89670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27C15FD6-0D14-47CA-92D9-51910FEA4252}" type="slidenum">
              <a:rPr lang="ja-JP" altLang="en-US" smtClean="0"/>
              <a:pPr/>
              <a:t>5</a:t>
            </a:fld>
            <a:endParaRPr lang="ja-JP" altLang="en-US" smtClean="0"/>
          </a:p>
        </p:txBody>
      </p:sp>
    </p:spTree>
    <p:extLst>
      <p:ext uri="{BB962C8B-B14F-4D97-AF65-F5344CB8AC3E}">
        <p14:creationId xmlns:p14="http://schemas.microsoft.com/office/powerpoint/2010/main" val="195137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733425"/>
            <a:ext cx="5292725" cy="366553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BCA6D5D-C3EF-41CF-A203-7E84FC0C4297}" type="slidenum">
              <a:rPr lang="ja-JP" altLang="en-US">
                <a:solidFill>
                  <a:prstClr val="black"/>
                </a:solidFill>
              </a:rPr>
              <a:pPr>
                <a:defRPr/>
              </a:pPr>
              <a:t>9</a:t>
            </a:fld>
            <a:endParaRPr lang="ja-JP" altLang="en-US" dirty="0">
              <a:solidFill>
                <a:prstClr val="black"/>
              </a:solidFill>
            </a:endParaRPr>
          </a:p>
        </p:txBody>
      </p:sp>
    </p:spTree>
    <p:extLst>
      <p:ext uri="{BB962C8B-B14F-4D97-AF65-F5344CB8AC3E}">
        <p14:creationId xmlns:p14="http://schemas.microsoft.com/office/powerpoint/2010/main" val="345057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12</a:t>
            </a:fld>
            <a:endParaRPr lang="en-US" altLang="ja-JP"/>
          </a:p>
        </p:txBody>
      </p:sp>
    </p:spTree>
    <p:extLst>
      <p:ext uri="{BB962C8B-B14F-4D97-AF65-F5344CB8AC3E}">
        <p14:creationId xmlns:p14="http://schemas.microsoft.com/office/powerpoint/2010/main" val="385283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733425"/>
            <a:ext cx="5292725" cy="36655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BCA6D5D-C3EF-41CF-A203-7E84FC0C4297}" type="slidenum">
              <a:rPr kumimoji="1" lang="ja-JP" altLang="en-US" smtClean="0"/>
              <a:t>14</a:t>
            </a:fld>
            <a:endParaRPr kumimoji="1" lang="ja-JP" altLang="en-US"/>
          </a:p>
        </p:txBody>
      </p:sp>
    </p:spTree>
    <p:extLst>
      <p:ext uri="{BB962C8B-B14F-4D97-AF65-F5344CB8AC3E}">
        <p14:creationId xmlns:p14="http://schemas.microsoft.com/office/powerpoint/2010/main" val="415726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6C16EDA4-B427-4E64-BFFC-EE5E047A4482}" type="datetime1">
              <a:rPr lang="ja-JP" altLang="en-US" smtClean="0"/>
              <a:t>2020/3/26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2E758879-A41B-4F55-9842-AA69116F5D00}" type="slidenum">
              <a:rPr lang="ja-JP" altLang="en-US"/>
              <a:pPr>
                <a:defRPr/>
              </a:pPr>
              <a:t>‹#›</a:t>
            </a:fld>
            <a:endParaRPr lang="ja-JP" altLang="en-US"/>
          </a:p>
        </p:txBody>
      </p:sp>
    </p:spTree>
    <p:extLst>
      <p:ext uri="{BB962C8B-B14F-4D97-AF65-F5344CB8AC3E}">
        <p14:creationId xmlns:p14="http://schemas.microsoft.com/office/powerpoint/2010/main" val="28561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A624C6A1-B99C-4CBD-8BB0-8631CD4DEA67}" type="datetime1">
              <a:rPr lang="ja-JP" altLang="en-US" smtClean="0"/>
              <a:t>2020/3/26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A7AAD2DF-EA56-4B5A-8F5A-BEF87A6F6289}" type="slidenum">
              <a:rPr lang="ja-JP" altLang="en-US"/>
              <a:pPr>
                <a:defRPr/>
              </a:pPr>
              <a:t>‹#›</a:t>
            </a:fld>
            <a:endParaRPr lang="ja-JP" altLang="en-US"/>
          </a:p>
        </p:txBody>
      </p:sp>
    </p:spTree>
    <p:extLst>
      <p:ext uri="{BB962C8B-B14F-4D97-AF65-F5344CB8AC3E}">
        <p14:creationId xmlns:p14="http://schemas.microsoft.com/office/powerpoint/2010/main" val="149364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5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D46AE879-D735-4E40-8E66-2F340F8979EC}" type="datetime1">
              <a:rPr lang="ja-JP" altLang="en-US" smtClean="0"/>
              <a:t>2020/3/26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D84864FE-CA9C-4174-8D77-6DC61473ECF4}" type="slidenum">
              <a:rPr lang="ja-JP" altLang="en-US"/>
              <a:pPr>
                <a:defRPr/>
              </a:pPr>
              <a:t>‹#›</a:t>
            </a:fld>
            <a:endParaRPr lang="ja-JP" altLang="en-US"/>
          </a:p>
        </p:txBody>
      </p:sp>
    </p:spTree>
    <p:extLst>
      <p:ext uri="{BB962C8B-B14F-4D97-AF65-F5344CB8AC3E}">
        <p14:creationId xmlns:p14="http://schemas.microsoft.com/office/powerpoint/2010/main" val="22850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39"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39"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fld id="{2B0620C9-5938-4004-8943-9707C878FDC9}" type="datetime1">
              <a:rPr lang="ja-JP" altLang="en-US" smtClean="0"/>
              <a:t>2020/3/26</a:t>
            </a:fld>
            <a:endParaRPr lang="ja-JP" altLang="en-US"/>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033AD83A-6823-42B2-9128-74B7DA1C683D}" type="slidenum">
              <a:rPr lang="ja-JP" altLang="en-US"/>
              <a:pPr>
                <a:defRPr/>
              </a:pPr>
              <a:t>‹#›</a:t>
            </a:fld>
            <a:endParaRPr lang="ja-JP" altLang="en-US"/>
          </a:p>
        </p:txBody>
      </p:sp>
    </p:spTree>
    <p:extLst>
      <p:ext uri="{BB962C8B-B14F-4D97-AF65-F5344CB8AC3E}">
        <p14:creationId xmlns:p14="http://schemas.microsoft.com/office/powerpoint/2010/main" val="23163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fld id="{B370022A-1231-413B-BC37-E91D384A8876}" type="datetime1">
              <a:rPr lang="ja-JP" altLang="en-US" smtClean="0"/>
              <a:t>2020/3/26</a:t>
            </a:fld>
            <a:endParaRPr lang="ja-JP" altLang="en-US"/>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086E4B7D-0494-4915-B65C-415E0DC3F440}" type="slidenum">
              <a:rPr lang="ja-JP" altLang="en-US"/>
              <a:pPr>
                <a:defRPr/>
              </a:pPr>
              <a:t>‹#›</a:t>
            </a:fld>
            <a:endParaRPr lang="ja-JP" altLang="en-US"/>
          </a:p>
        </p:txBody>
      </p:sp>
    </p:spTree>
    <p:extLst>
      <p:ext uri="{BB962C8B-B14F-4D97-AF65-F5344CB8AC3E}">
        <p14:creationId xmlns:p14="http://schemas.microsoft.com/office/powerpoint/2010/main" val="70323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28" y="273055"/>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4801DA03-46E8-4DA6-BE40-6D7E85086A97}" type="datetime1">
              <a:rPr lang="ja-JP" altLang="en-US" smtClean="0"/>
              <a:t>2020/3/26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F5FF80FE-CD96-4D13-AD15-172E270D8723}" type="slidenum">
              <a:rPr lang="ja-JP" altLang="en-US"/>
              <a:pPr>
                <a:defRPr/>
              </a:pPr>
              <a:t>‹#›</a:t>
            </a:fld>
            <a:endParaRPr lang="ja-JP" altLang="en-US"/>
          </a:p>
        </p:txBody>
      </p:sp>
    </p:spTree>
    <p:extLst>
      <p:ext uri="{BB962C8B-B14F-4D97-AF65-F5344CB8AC3E}">
        <p14:creationId xmlns:p14="http://schemas.microsoft.com/office/powerpoint/2010/main" val="404404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87"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67DD1397-C436-4223-84BA-C0943B333091}" type="datetime1">
              <a:rPr lang="ja-JP" altLang="en-US" smtClean="0"/>
              <a:t>2020/3/26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DAF18DEC-57A8-46C4-B39C-0B08F6B06104}" type="slidenum">
              <a:rPr lang="ja-JP" altLang="en-US"/>
              <a:pPr>
                <a:defRPr/>
              </a:pPr>
              <a:t>‹#›</a:t>
            </a:fld>
            <a:endParaRPr lang="ja-JP" altLang="en-US"/>
          </a:p>
        </p:txBody>
      </p:sp>
    </p:spTree>
    <p:extLst>
      <p:ext uri="{BB962C8B-B14F-4D97-AF65-F5344CB8AC3E}">
        <p14:creationId xmlns:p14="http://schemas.microsoft.com/office/powerpoint/2010/main" val="21579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E69EEA31-AE4E-4CD2-A145-C905BEA27BAC}" type="datetime1">
              <a:rPr lang="ja-JP" altLang="en-US" smtClean="0"/>
              <a:t>2020/3/26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5C31A48D-BCC7-42BD-AB87-45DE68DBC0AC}" type="slidenum">
              <a:rPr lang="ja-JP" altLang="en-US"/>
              <a:pPr>
                <a:defRPr/>
              </a:pPr>
              <a:t>‹#›</a:t>
            </a:fld>
            <a:endParaRPr lang="ja-JP" altLang="en-US"/>
          </a:p>
        </p:txBody>
      </p:sp>
    </p:spTree>
    <p:extLst>
      <p:ext uri="{BB962C8B-B14F-4D97-AF65-F5344CB8AC3E}">
        <p14:creationId xmlns:p14="http://schemas.microsoft.com/office/powerpoint/2010/main" val="298560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2"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52"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38F3E98A-0B36-4CF6-B73E-A697ABD95E1F}" type="datetime1">
              <a:rPr lang="ja-JP" altLang="en-US" smtClean="0"/>
              <a:t>2020/3/26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43F6A130-90F6-48BF-8251-546087EDE621}" type="slidenum">
              <a:rPr lang="ja-JP" altLang="en-US"/>
              <a:pPr>
                <a:defRPr/>
              </a:pPr>
              <a:t>‹#›</a:t>
            </a:fld>
            <a:endParaRPr lang="ja-JP" altLang="en-US"/>
          </a:p>
        </p:txBody>
      </p:sp>
    </p:spTree>
    <p:extLst>
      <p:ext uri="{BB962C8B-B14F-4D97-AF65-F5344CB8AC3E}">
        <p14:creationId xmlns:p14="http://schemas.microsoft.com/office/powerpoint/2010/main" val="3363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C783B32-D48D-4FC5-ACA4-AE6FC3BD039D}" type="datetime1">
              <a:rPr lang="ja-JP" altLang="en-US" smtClean="0"/>
              <a:t>2020/3/26</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4"/>
          </p:nvPr>
        </p:nvSpPr>
        <p:spPr>
          <a:xfrm>
            <a:off x="7651750" y="65547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000000"/>
                </a:solidFill>
                <a:latin typeface="Calibri" pitchFamily="34" charset="0"/>
                <a:ea typeface="ＤＨＰ平成ゴシックW5" charset="-128"/>
              </a:defRPr>
            </a:lvl1pPr>
          </a:lstStyle>
          <a:p>
            <a:pPr>
              <a:defRPr/>
            </a:pPr>
            <a:fld id="{8BB15825-8DE8-48D7-8A11-7B9CD4DDD7A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471" r:id="rId1"/>
    <p:sldLayoutId id="2147488472" r:id="rId2"/>
    <p:sldLayoutId id="2147488473" r:id="rId3"/>
    <p:sldLayoutId id="2147488474" r:id="rId4"/>
    <p:sldLayoutId id="2147488475" r:id="rId5"/>
    <p:sldLayoutId id="2147488476" r:id="rId6"/>
    <p:sldLayoutId id="2147488477" r:id="rId7"/>
    <p:sldLayoutId id="2147488478" r:id="rId8"/>
    <p:sldLayoutId id="2147488479" r:id="rId9"/>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4.bin"/><Relationship Id="rId1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image" Target="../media/image8.wmf"/><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6.png"/><Relationship Id="rId15" Type="http://schemas.openxmlformats.org/officeDocument/2006/relationships/image" Target="../media/image14.jpeg"/><Relationship Id="rId10" Type="http://schemas.openxmlformats.org/officeDocument/2006/relationships/image" Target="../media/image12.jpeg"/><Relationship Id="rId19"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1.jpe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33DBED"/>
          </a:solidFill>
        </p:spPr>
        <p:style>
          <a:lnRef idx="2">
            <a:schemeClr val="dk1"/>
          </a:lnRef>
          <a:fillRef idx="1">
            <a:schemeClr val="lt1"/>
          </a:fillRef>
          <a:effectRef idx="0">
            <a:schemeClr val="dk1"/>
          </a:effectRef>
          <a:fontRef idx="minor">
            <a:schemeClr val="dk1"/>
          </a:fontRef>
        </p:style>
        <p:txBody>
          <a:bodyPr/>
          <a:lstStyle/>
          <a:p>
            <a:r>
              <a:rPr kumimoji="1" lang="ja-JP" altLang="en-US" sz="4800" dirty="0" smtClean="0"/>
              <a:t>平成</a:t>
            </a:r>
            <a:r>
              <a:rPr kumimoji="1" lang="en-US" altLang="ja-JP" sz="4800" dirty="0" smtClean="0"/>
              <a:t>30</a:t>
            </a:r>
            <a:r>
              <a:rPr kumimoji="1" lang="ja-JP" altLang="en-US" sz="4800" dirty="0" smtClean="0"/>
              <a:t>年度事業実績</a:t>
            </a:r>
            <a:endParaRPr kumimoji="1" lang="ja-JP" altLang="en-US" sz="4800" dirty="0"/>
          </a:p>
        </p:txBody>
      </p:sp>
      <p:sp>
        <p:nvSpPr>
          <p:cNvPr id="2" name="正方形/長方形 1"/>
          <p:cNvSpPr/>
          <p:nvPr/>
        </p:nvSpPr>
        <p:spPr>
          <a:xfrm>
            <a:off x="8193360" y="836712"/>
            <a:ext cx="1202432"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資料３</a:t>
            </a:r>
            <a:endParaRPr kumimoji="1" lang="ja-JP" altLang="en-US" dirty="0"/>
          </a:p>
        </p:txBody>
      </p:sp>
    </p:spTree>
    <p:extLst>
      <p:ext uri="{BB962C8B-B14F-4D97-AF65-F5344CB8AC3E}">
        <p14:creationId xmlns:p14="http://schemas.microsoft.com/office/powerpoint/2010/main" val="3663951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342943"/>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pPr marL="0" marR="0" lvl="0" indent="0" algn="ctr" defTabSz="128016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一般</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社団法人大阪府トラック</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協会</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9" name="正方形/長方形 48"/>
          <p:cNvSpPr/>
          <p:nvPr/>
        </p:nvSpPr>
        <p:spPr>
          <a:xfrm>
            <a:off x="116809" y="805851"/>
            <a:ext cx="9627073"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34286" y="960155"/>
            <a:ext cx="2786024" cy="346083"/>
          </a:xfrm>
          <a:prstGeom prst="rect">
            <a:avLst/>
          </a:prstGeom>
          <a:noFill/>
          <a:ln>
            <a:solidFill>
              <a:schemeClr val="tx1"/>
            </a:solidFill>
          </a:ln>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広報媒体のリニューアル</a:t>
            </a:r>
          </a:p>
        </p:txBody>
      </p:sp>
      <p:sp>
        <p:nvSpPr>
          <p:cNvPr id="40" name="正方形/長方形 39"/>
          <p:cNvSpPr/>
          <p:nvPr/>
        </p:nvSpPr>
        <p:spPr>
          <a:xfrm>
            <a:off x="2835622" y="1680234"/>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正方形/長方形 51"/>
          <p:cNvSpPr/>
          <p:nvPr/>
        </p:nvSpPr>
        <p:spPr>
          <a:xfrm>
            <a:off x="2835622" y="1680234"/>
            <a:ext cx="6650305"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p:cNvGrpSpPr/>
          <p:nvPr/>
        </p:nvGrpSpPr>
        <p:grpSpPr>
          <a:xfrm rot="10800000">
            <a:off x="2829286" y="2732562"/>
            <a:ext cx="6656638" cy="56577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8" name="テキスト ボックス 17"/>
          <p:cNvSpPr txBox="1"/>
          <p:nvPr/>
        </p:nvSpPr>
        <p:spPr>
          <a:xfrm>
            <a:off x="2893778" y="1785177"/>
            <a:ext cx="338221" cy="1335217"/>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887445" y="2654580"/>
            <a:ext cx="338221" cy="774421"/>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19" name="テキスト ボックス 18"/>
          <p:cNvSpPr txBox="1"/>
          <p:nvPr/>
        </p:nvSpPr>
        <p:spPr>
          <a:xfrm>
            <a:off x="3448548" y="965963"/>
            <a:ext cx="3956153" cy="346083"/>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90000" y="1268760"/>
            <a:ext cx="8588157" cy="392250"/>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狙い：会員事業者に必要な</a:t>
            </a:r>
            <a:r>
              <a:rPr kumimoji="1" lang="ja-JP" altLang="en-US" sz="2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情報を届ける</a:t>
            </a:r>
            <a:r>
              <a:rPr kumimoji="1" lang="ja-JP" altLang="en-US"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ために、閲読率の向上をめざす</a:t>
            </a:r>
          </a:p>
        </p:txBody>
      </p:sp>
      <p:sp>
        <p:nvSpPr>
          <p:cNvPr id="31" name="テキスト ボックス 30"/>
          <p:cNvSpPr txBox="1"/>
          <p:nvPr/>
        </p:nvSpPr>
        <p:spPr>
          <a:xfrm>
            <a:off x="334286" y="3686172"/>
            <a:ext cx="2749929" cy="346083"/>
          </a:xfrm>
          <a:prstGeom prst="rect">
            <a:avLst/>
          </a:prstGeom>
          <a:noFill/>
          <a:ln>
            <a:solidFill>
              <a:schemeClr val="tx1"/>
            </a:solidFill>
          </a:ln>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人材確保のためのセミナー</a:t>
            </a:r>
          </a:p>
        </p:txBody>
      </p:sp>
      <p:sp>
        <p:nvSpPr>
          <p:cNvPr id="32" name="正方形/長方形 31"/>
          <p:cNvSpPr/>
          <p:nvPr/>
        </p:nvSpPr>
        <p:spPr>
          <a:xfrm>
            <a:off x="2842825" y="4406251"/>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2842825" y="4406251"/>
            <a:ext cx="6650305"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4" name="グループ化 33"/>
          <p:cNvGrpSpPr/>
          <p:nvPr/>
        </p:nvGrpSpPr>
        <p:grpSpPr>
          <a:xfrm rot="10800000">
            <a:off x="2836488" y="5458579"/>
            <a:ext cx="6656638" cy="774422"/>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7" name="テキスト ボックス 36"/>
          <p:cNvSpPr txBox="1"/>
          <p:nvPr/>
        </p:nvSpPr>
        <p:spPr>
          <a:xfrm>
            <a:off x="2900981" y="4511194"/>
            <a:ext cx="338221" cy="1335217"/>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894648" y="5458580"/>
            <a:ext cx="338221" cy="774421"/>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39" name="テキスト ボックス 38"/>
          <p:cNvSpPr txBox="1"/>
          <p:nvPr/>
        </p:nvSpPr>
        <p:spPr>
          <a:xfrm>
            <a:off x="3533760" y="3717032"/>
            <a:ext cx="4227552" cy="346083"/>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90001" y="3994777"/>
            <a:ext cx="9462165" cy="392250"/>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狙い：事業所の取組みに対する意欲向上を図り、業界の人材確保を加速化させる</a:t>
            </a:r>
          </a:p>
        </p:txBody>
      </p:sp>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35" t="-1" r="-211" b="46364"/>
          <a:stretch/>
        </p:blipFill>
        <p:spPr bwMode="auto">
          <a:xfrm>
            <a:off x="172563" y="1680234"/>
            <a:ext cx="1819071" cy="123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769" y="2094268"/>
            <a:ext cx="1063748" cy="142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2" b="-42"/>
          <a:stretch/>
        </p:blipFill>
        <p:spPr bwMode="auto">
          <a:xfrm>
            <a:off x="181218" y="4532966"/>
            <a:ext cx="2619692" cy="121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46"/>
          <p:cNvSpPr txBox="1"/>
          <p:nvPr/>
        </p:nvSpPr>
        <p:spPr>
          <a:xfrm>
            <a:off x="3209359" y="1774535"/>
            <a:ext cx="6334724" cy="807748"/>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会員事業者などに向け、セミナー案内などに加え、企業における職場環境改善などの</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取組み事例</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や採用事例など、企業が欲している情報を発信</a:t>
            </a:r>
          </a:p>
        </p:txBody>
      </p:sp>
      <p:sp>
        <p:nvSpPr>
          <p:cNvPr id="50" name="テキスト ボックス 49"/>
          <p:cNvSpPr txBox="1"/>
          <p:nvPr/>
        </p:nvSpPr>
        <p:spPr>
          <a:xfrm>
            <a:off x="3251328" y="4631220"/>
            <a:ext cx="6120199" cy="561527"/>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高校生</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採用を目的として、</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スケジュールやコツなど人材を確保するためのヒント</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を伝えるセミナー</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を開催</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1" name="テキスト ボックス 50"/>
          <p:cNvSpPr txBox="1"/>
          <p:nvPr/>
        </p:nvSpPr>
        <p:spPr>
          <a:xfrm>
            <a:off x="3198851" y="5696453"/>
            <a:ext cx="6225152" cy="315305"/>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latin typeface="メイリオ" panose="020B0604030504040204" pitchFamily="50" charset="-128"/>
                <a:ea typeface="メイリオ" panose="020B0604030504040204" pitchFamily="50" charset="-128"/>
              </a:rPr>
              <a:t> 参加者数　</a:t>
            </a:r>
            <a:r>
              <a:rPr lang="en-US" altLang="ja-JP" sz="1600" dirty="0">
                <a:latin typeface="メイリオ" panose="020B0604030504040204" pitchFamily="50" charset="-128"/>
                <a:ea typeface="メイリオ" panose="020B0604030504040204" pitchFamily="50" charset="-128"/>
              </a:rPr>
              <a:t>51</a:t>
            </a:r>
            <a:r>
              <a:rPr lang="ja-JP" altLang="en-US" sz="1600" dirty="0">
                <a:latin typeface="メイリオ" panose="020B0604030504040204" pitchFamily="50" charset="-128"/>
                <a:ea typeface="メイリオ" panose="020B0604030504040204" pitchFamily="50" charset="-128"/>
              </a:rPr>
              <a:t>名</a:t>
            </a:r>
            <a:r>
              <a:rPr kumimoji="1" lang="ja-JP" altLang="en-US"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209360" y="2834601"/>
            <a:ext cx="6162167" cy="315305"/>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機関紙は</a:t>
            </a:r>
            <a:r>
              <a:rPr kumimoji="1" lang="en-US" altLang="ja-JP"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4</a:t>
            </a:r>
            <a:r>
              <a:rPr kumimoji="1" lang="ja-JP" altLang="en-US"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月号、ホームページは</a:t>
            </a:r>
            <a:r>
              <a:rPr kumimoji="1" lang="en-US" altLang="ja-JP"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月</a:t>
            </a:r>
            <a:r>
              <a:rPr kumimoji="1" lang="en-US" altLang="ja-JP"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25</a:t>
            </a:r>
            <a:r>
              <a:rPr kumimoji="1" lang="ja-JP" altLang="en-US" sz="16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日からリニューアル</a:t>
            </a:r>
            <a:endPar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3" name="テキスト ボックス 42"/>
          <p:cNvSpPr txBox="1"/>
          <p:nvPr/>
        </p:nvSpPr>
        <p:spPr>
          <a:xfrm>
            <a:off x="9197821" y="6294383"/>
            <a:ext cx="546061"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618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476672"/>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社団法人大阪建設業</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協会</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16809" y="908720"/>
            <a:ext cx="9627073"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1" y="994685"/>
            <a:ext cx="3937295"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高校生対象夏休み体験セミナーの開催</a:t>
            </a:r>
          </a:p>
        </p:txBody>
      </p:sp>
      <p:sp>
        <p:nvSpPr>
          <p:cNvPr id="40" name="正方形/長方形 39"/>
          <p:cNvSpPr/>
          <p:nvPr/>
        </p:nvSpPr>
        <p:spPr>
          <a:xfrm>
            <a:off x="2835622" y="1806583"/>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237008" y="1806583"/>
            <a:ext cx="6238800"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午前は、建設機械の試乗体験（高所作業車・建設つかみ機）</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午後は、鉄筋と型枠のそれぞれの班に分かれ、作業を</a:t>
            </a: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体験した。</a:t>
            </a:r>
            <a:endPar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2822098" y="2863223"/>
            <a:ext cx="6640235" cy="565777"/>
            <a:chOff x="3651700" y="3864496"/>
            <a:chExt cx="4259954" cy="1084188"/>
          </a:xfrm>
        </p:grpSpPr>
        <p:sp>
          <p:nvSpPr>
            <p:cNvPr id="46" name="正方形/長方形 45"/>
            <p:cNvSpPr/>
            <p:nvPr/>
          </p:nvSpPr>
          <p:spPr>
            <a:xfrm>
              <a:off x="3910053" y="3864496"/>
              <a:ext cx="4001601"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参加学生数　</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3651700"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5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 name="テキスト ボックス 17"/>
          <p:cNvSpPr txBox="1"/>
          <p:nvPr/>
        </p:nvSpPr>
        <p:spPr>
          <a:xfrm>
            <a:off x="2864768" y="1949767"/>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864768" y="2798595"/>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実績</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592960" y="994685"/>
            <a:ext cx="3956153" cy="346083"/>
          </a:xfrm>
          <a:prstGeom prst="rect">
            <a:avLst/>
          </a:prstGeom>
          <a:noFill/>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年８月</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2438" y="1354725"/>
            <a:ext cx="8922480" cy="346083"/>
          </a:xfrm>
          <a:prstGeom prst="rect">
            <a:avLst/>
          </a:prstGeom>
          <a:noFill/>
        </p:spPr>
        <p:txBody>
          <a:bodyPr wrap="square" lIns="68415" tIns="34208" rIns="68415" bIns="34208" rtlCol="0">
            <a:spAutoFit/>
          </a:bodyPr>
          <a:lstStyle/>
          <a:p>
            <a:r>
              <a:rPr lang="ja-JP" altLang="en-US" b="1" u="sng" dirty="0">
                <a:latin typeface="Meiryo UI" panose="020B0604030504040204" pitchFamily="50" charset="-128"/>
                <a:ea typeface="Meiryo UI" panose="020B0604030504040204" pitchFamily="50" charset="-128"/>
                <a:cs typeface="Meiryo UI" panose="020B0604030504040204" pitchFamily="50" charset="-128"/>
              </a:rPr>
              <a:t>狙い：建設技能職種体験を通じ、建設業の理解促進とイメージアップを目的とする。</a:t>
            </a:r>
          </a:p>
        </p:txBody>
      </p:sp>
      <p:sp>
        <p:nvSpPr>
          <p:cNvPr id="31" name="テキスト ボックス 30"/>
          <p:cNvSpPr txBox="1"/>
          <p:nvPr/>
        </p:nvSpPr>
        <p:spPr>
          <a:xfrm>
            <a:off x="446845" y="3645024"/>
            <a:ext cx="3937295"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業界研究交流会の</a:t>
            </a:r>
            <a:r>
              <a:rPr lang="ja-JP" altLang="en-US" dirty="0">
                <a:latin typeface="Meiryo UI" panose="020B0604030504040204" pitchFamily="50" charset="-128"/>
                <a:ea typeface="Meiryo UI" panose="020B0604030504040204" pitchFamily="50" charset="-128"/>
                <a:cs typeface="Meiryo UI" panose="020B0604030504040204" pitchFamily="50" charset="-128"/>
              </a:rPr>
              <a:t>開催</a:t>
            </a:r>
          </a:p>
        </p:txBody>
      </p:sp>
      <p:sp>
        <p:nvSpPr>
          <p:cNvPr id="32" name="正方形/長方形 31"/>
          <p:cNvSpPr/>
          <p:nvPr/>
        </p:nvSpPr>
        <p:spPr>
          <a:xfrm>
            <a:off x="2842825" y="4406251"/>
            <a:ext cx="403200"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3244774" y="4406251"/>
            <a:ext cx="6244730"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会員企業ごとにブースを設置し、企業の情報を学生に説明して頂き、参加学生から</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の質問</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にも応じて頂き、いち早く効率的に協会会員企業との出会いの機会を確保すること</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を目的</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開催した。</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4" name="グループ化 33"/>
          <p:cNvGrpSpPr/>
          <p:nvPr/>
        </p:nvGrpSpPr>
        <p:grpSpPr>
          <a:xfrm>
            <a:off x="2845689" y="5458579"/>
            <a:ext cx="6647438" cy="565777"/>
            <a:chOff x="3662214" y="3864496"/>
            <a:chExt cx="4264576" cy="1084188"/>
          </a:xfrm>
        </p:grpSpPr>
        <p:sp>
          <p:nvSpPr>
            <p:cNvPr id="35" name="正方形/長方形 34"/>
            <p:cNvSpPr/>
            <p:nvPr/>
          </p:nvSpPr>
          <p:spPr>
            <a:xfrm>
              <a:off x="3920568" y="3864496"/>
              <a:ext cx="4006222"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学生数</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3662214"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7" name="テキスト ボックス 36"/>
          <p:cNvSpPr txBox="1"/>
          <p:nvPr/>
        </p:nvSpPr>
        <p:spPr>
          <a:xfrm>
            <a:off x="2900981" y="4511194"/>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894648" y="5380597"/>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39" name="テキスト ボックス 38"/>
          <p:cNvSpPr txBox="1"/>
          <p:nvPr/>
        </p:nvSpPr>
        <p:spPr>
          <a:xfrm>
            <a:off x="4647839" y="3690373"/>
            <a:ext cx="3964288"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39642" y="3994777"/>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狙い：建設業界に入職を希望する学生をいち早く確保する。</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80" y="2563568"/>
            <a:ext cx="1217543" cy="85838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54" y="1781564"/>
            <a:ext cx="1239658" cy="78200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248" y="2563567"/>
            <a:ext cx="1060920" cy="86543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131" y="1766927"/>
            <a:ext cx="1039037" cy="797977"/>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885" y="4387792"/>
            <a:ext cx="1307392" cy="992804"/>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2660" y="5178802"/>
            <a:ext cx="1402257" cy="936608"/>
          </a:xfrm>
          <a:prstGeom prst="rect">
            <a:avLst/>
          </a:prstGeom>
        </p:spPr>
      </p:pic>
      <p:sp>
        <p:nvSpPr>
          <p:cNvPr id="45" name="テキスト ボックス 44"/>
          <p:cNvSpPr txBox="1"/>
          <p:nvPr/>
        </p:nvSpPr>
        <p:spPr>
          <a:xfrm>
            <a:off x="9307134" y="6309320"/>
            <a:ext cx="614418"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 </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7253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342943"/>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住宅安全衛生協</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議会</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16809" y="805851"/>
            <a:ext cx="9627073"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2" y="960155"/>
            <a:ext cx="2377165" cy="346083"/>
          </a:xfrm>
          <a:prstGeom prst="rect">
            <a:avLst/>
          </a:prstGeom>
          <a:noFill/>
          <a:ln>
            <a:solidFill>
              <a:schemeClr val="tx1"/>
            </a:solidFill>
          </a:ln>
        </p:spPr>
        <p:txBody>
          <a:bodyPr wrap="square" lIns="68415" tIns="34208" rIns="68415" bIns="34208"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委託訓練事業</a:t>
            </a:r>
          </a:p>
        </p:txBody>
      </p:sp>
      <p:sp>
        <p:nvSpPr>
          <p:cNvPr id="40" name="正方形/長方形 39"/>
          <p:cNvSpPr/>
          <p:nvPr/>
        </p:nvSpPr>
        <p:spPr>
          <a:xfrm>
            <a:off x="2838478" y="1805327"/>
            <a:ext cx="396376" cy="1278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838478" y="1800487"/>
            <a:ext cx="6650305" cy="12768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829286" y="3164609"/>
            <a:ext cx="6656638" cy="56577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893778" y="2093783"/>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887445" y="3086627"/>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19" name="テキスト ボックス 18"/>
          <p:cNvSpPr txBox="1"/>
          <p:nvPr/>
        </p:nvSpPr>
        <p:spPr>
          <a:xfrm>
            <a:off x="3368824" y="965963"/>
            <a:ext cx="3956153"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年①</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2438" y="1412776"/>
            <a:ext cx="9164032" cy="346083"/>
          </a:xfrm>
          <a:prstGeom prst="rect">
            <a:avLst/>
          </a:prstGeom>
          <a:noFill/>
        </p:spPr>
        <p:txBody>
          <a:bodyPr wrap="square" lIns="68415" tIns="34208" rIns="68415" bIns="34208" rtlCol="0">
            <a:spAutoFit/>
          </a:bodyPr>
          <a:lstStyle/>
          <a:p>
            <a:r>
              <a:rPr lang="ja-JP" altLang="en-US" b="1" u="sng" dirty="0">
                <a:latin typeface="Meiryo UI" panose="020B0604030504040204" pitchFamily="50" charset="-128"/>
                <a:ea typeface="Meiryo UI" panose="020B0604030504040204" pitchFamily="50" charset="-128"/>
                <a:cs typeface="Meiryo UI" panose="020B0604030504040204" pitchFamily="50" charset="-128"/>
              </a:rPr>
              <a:t>狙い：職場環境への対応力と建設現場で必要なスキルを身に着け、即戦力人材の育成</a:t>
            </a:r>
          </a:p>
        </p:txBody>
      </p:sp>
      <p:sp>
        <p:nvSpPr>
          <p:cNvPr id="28" name="テキスト ボックス 27"/>
          <p:cNvSpPr txBox="1"/>
          <p:nvPr/>
        </p:nvSpPr>
        <p:spPr>
          <a:xfrm>
            <a:off x="3239338" y="3312217"/>
            <a:ext cx="6246573" cy="315305"/>
          </a:xfrm>
          <a:prstGeom prst="rect">
            <a:avLst/>
          </a:prstGeom>
          <a:noFill/>
          <a:ln>
            <a:noFill/>
          </a:ln>
        </p:spPr>
        <p:txBody>
          <a:bodyPr wrap="square" lIns="68415" tIns="34208" rIns="68415" bIns="34208"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参加者数　①２人、②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39338" y="1860522"/>
            <a:ext cx="6246573" cy="1223246"/>
          </a:xfrm>
          <a:prstGeom prst="rect">
            <a:avLst/>
          </a:prstGeom>
          <a:noFill/>
          <a:ln>
            <a:noFill/>
          </a:ln>
        </p:spPr>
        <p:txBody>
          <a:bodyPr wrap="square" lIns="68415" tIns="34208" rIns="68415" bIns="34208" rtlCol="0">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大阪府商工労働部雇用推進室人材育成課からの委託事業として、職業訓練を実施。</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内容</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は、しごと力と専門技能習得及び、企業とのマッチングから就労に結び付ける。</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訓練科名：しごと</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力養成＋キャリアスタート実践科（建設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コース）</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訓練期間：</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カ月（座学と企業実習）</a:t>
            </a:r>
          </a:p>
        </p:txBody>
      </p:sp>
      <p:pic>
        <p:nvPicPr>
          <p:cNvPr id="1026" name="Picture 2"/>
          <p:cNvPicPr>
            <a:picLocks noChangeAspect="1" noChangeArrowheads="1"/>
          </p:cNvPicPr>
          <p:nvPr/>
        </p:nvPicPr>
        <p:blipFill>
          <a:blip r:embed="rId3" cstate="print"/>
          <a:srcRect/>
          <a:stretch>
            <a:fillRect/>
          </a:stretch>
        </p:blipFill>
        <p:spPr bwMode="auto">
          <a:xfrm>
            <a:off x="1679444" y="2985331"/>
            <a:ext cx="841262" cy="6596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72480" y="1787066"/>
            <a:ext cx="2544327" cy="411877"/>
          </a:xfrm>
          <a:prstGeom prst="rect">
            <a:avLst/>
          </a:prstGeom>
          <a:noFill/>
          <a:ln w="9525">
            <a:noFill/>
            <a:miter lim="800000"/>
            <a:headEnd/>
            <a:tailEnd/>
          </a:ln>
          <a:effectLst/>
        </p:spPr>
      </p:pic>
      <p:pic>
        <p:nvPicPr>
          <p:cNvPr id="42" name="Picture 7"/>
          <p:cNvPicPr>
            <a:picLocks noChangeAspect="1" noChangeArrowheads="1"/>
          </p:cNvPicPr>
          <p:nvPr/>
        </p:nvPicPr>
        <p:blipFill>
          <a:blip r:embed="rId5" cstate="email"/>
          <a:srcRect/>
          <a:stretch>
            <a:fillRect/>
          </a:stretch>
        </p:blipFill>
        <p:spPr bwMode="auto">
          <a:xfrm rot="-5400000">
            <a:off x="837613" y="2159488"/>
            <a:ext cx="665614" cy="865298"/>
          </a:xfrm>
          <a:prstGeom prst="rect">
            <a:avLst/>
          </a:prstGeom>
          <a:noFill/>
          <a:ln w="9525">
            <a:noFill/>
            <a:miter lim="800000"/>
            <a:headEnd/>
            <a:tailEnd/>
          </a:ln>
        </p:spPr>
      </p:pic>
      <p:pic>
        <p:nvPicPr>
          <p:cNvPr id="47" name="Picture 20"/>
          <p:cNvPicPr>
            <a:picLocks noChangeAspect="1" noChangeArrowheads="1"/>
          </p:cNvPicPr>
          <p:nvPr/>
        </p:nvPicPr>
        <p:blipFill>
          <a:blip r:embed="rId6" cstate="print"/>
          <a:srcRect/>
          <a:stretch>
            <a:fillRect/>
          </a:stretch>
        </p:blipFill>
        <p:spPr bwMode="auto">
          <a:xfrm>
            <a:off x="739694" y="2979410"/>
            <a:ext cx="841262" cy="665614"/>
          </a:xfrm>
          <a:prstGeom prst="rect">
            <a:avLst/>
          </a:prstGeom>
          <a:noFill/>
          <a:ln w="1">
            <a:noFill/>
            <a:miter lim="800000"/>
            <a:headEnd/>
            <a:tailEnd type="none" w="med" len="med"/>
          </a:ln>
          <a:effectLst/>
        </p:spPr>
      </p:pic>
      <p:pic>
        <p:nvPicPr>
          <p:cNvPr id="2" name="Picture 2"/>
          <p:cNvPicPr>
            <a:picLocks noChangeAspect="1" noChangeArrowheads="1"/>
          </p:cNvPicPr>
          <p:nvPr/>
        </p:nvPicPr>
        <p:blipFill>
          <a:blip r:embed="rId7" cstate="print"/>
          <a:srcRect/>
          <a:stretch>
            <a:fillRect/>
          </a:stretch>
        </p:blipFill>
        <p:spPr bwMode="auto">
          <a:xfrm>
            <a:off x="1680947" y="2259330"/>
            <a:ext cx="822498" cy="665614"/>
          </a:xfrm>
          <a:prstGeom prst="rect">
            <a:avLst/>
          </a:prstGeom>
          <a:noFill/>
          <a:ln w="9525">
            <a:noFill/>
            <a:miter lim="800000"/>
            <a:headEnd/>
            <a:tailEnd/>
          </a:ln>
          <a:effectLst/>
        </p:spPr>
      </p:pic>
      <p:sp>
        <p:nvSpPr>
          <p:cNvPr id="24" name="テキスト ボックス 23"/>
          <p:cNvSpPr txBox="1"/>
          <p:nvPr/>
        </p:nvSpPr>
        <p:spPr>
          <a:xfrm>
            <a:off x="9201472" y="6309320"/>
            <a:ext cx="542410"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126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社団法人大阪電業</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協会</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9" name="正方形/長方形 48"/>
          <p:cNvSpPr/>
          <p:nvPr/>
        </p:nvSpPr>
        <p:spPr>
          <a:xfrm>
            <a:off x="116809" y="908720"/>
            <a:ext cx="9627073"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2" y="999953"/>
            <a:ext cx="4490704"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電気設備工事業界研究セミナー</a:t>
            </a:r>
          </a:p>
        </p:txBody>
      </p:sp>
      <p:sp>
        <p:nvSpPr>
          <p:cNvPr id="40" name="正方形/長方形 39"/>
          <p:cNvSpPr/>
          <p:nvPr/>
        </p:nvSpPr>
        <p:spPr>
          <a:xfrm>
            <a:off x="2835622" y="1734575"/>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229181" y="1734575"/>
            <a:ext cx="6364800"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会員企業</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数社が一堂に会し、将来のキャリア形成を考える大学生、高専生、専門学校生等に対して、電気設備工事業界の魅力や企業の独自性、仕事内容の説明を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行った。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本事業が、電気設備工事企業の研究を行う学生にとって、必要不可欠なイベントとなるよう、更なる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取組み</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強化を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図った。</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64768" y="1858175"/>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19" name="テキスト ボックス 18"/>
          <p:cNvSpPr txBox="1"/>
          <p:nvPr/>
        </p:nvSpPr>
        <p:spPr>
          <a:xfrm>
            <a:off x="5025008" y="1005761"/>
            <a:ext cx="3956153"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2438" y="1308558"/>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狙い：電気設備工事業界の認知度向上、若手入職者の促進</a:t>
            </a:r>
          </a:p>
        </p:txBody>
      </p:sp>
      <p:sp>
        <p:nvSpPr>
          <p:cNvPr id="31" name="テキスト ボックス 30"/>
          <p:cNvSpPr txBox="1"/>
          <p:nvPr/>
        </p:nvSpPr>
        <p:spPr>
          <a:xfrm>
            <a:off x="446846" y="3645024"/>
            <a:ext cx="4490704"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大阪府内工業系高校教諭との意見交換会</a:t>
            </a:r>
          </a:p>
        </p:txBody>
      </p:sp>
      <p:sp>
        <p:nvSpPr>
          <p:cNvPr id="39" name="テキスト ボックス 38"/>
          <p:cNvSpPr txBox="1"/>
          <p:nvPr/>
        </p:nvSpPr>
        <p:spPr>
          <a:xfrm>
            <a:off x="5032211" y="3645024"/>
            <a:ext cx="3956153"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39642" y="3994777"/>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狙い：大阪府内工業系高校教諭との関係強化</a:t>
            </a: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4" y="2750356"/>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231998" y="2750356"/>
            <a:ext cx="6364800"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参加学生数　</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64768" y="2855300"/>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実績</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792759" y="4390460"/>
            <a:ext cx="396811"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20C7629A-BB82-4281-AEF8-172F3A665392}"/>
              </a:ext>
            </a:extLst>
          </p:cNvPr>
          <p:cNvSpPr/>
          <p:nvPr/>
        </p:nvSpPr>
        <p:spPr>
          <a:xfrm>
            <a:off x="3189570" y="4390460"/>
            <a:ext cx="6365330"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電気もしくは進路指導担当教諭および電気系生徒の電気設備工事業界への認知度向上を目的とした、大阪電業協会実施事業を検証し、更なる改善を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協議した。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結果として、先生方が生徒に対して、安心して電気工事会社を就職先として勧めることができるよう、環境整備を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進めた。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出前授業実施校およびインターンシップ受け入れ企業の拡大、電気工事現場の仕事を紹介するビデオ映像の作成等にも</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取り組んだ。</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814579" y="4700140"/>
            <a:ext cx="338221" cy="83957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793195" y="5820415"/>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a16="http://schemas.microsoft.com/office/drawing/2014/main" id="{F2791FA6-24B2-4AA6-A0FB-4857A11B0272}"/>
              </a:ext>
            </a:extLst>
          </p:cNvPr>
          <p:cNvSpPr txBox="1"/>
          <p:nvPr/>
        </p:nvSpPr>
        <p:spPr>
          <a:xfrm>
            <a:off x="2814579" y="5925358"/>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実績</a:t>
            </a:r>
          </a:p>
        </p:txBody>
      </p:sp>
      <p:sp>
        <p:nvSpPr>
          <p:cNvPr id="58" name="正方形/長方形 57">
            <a:extLst>
              <a:ext uri="{FF2B5EF4-FFF2-40B4-BE49-F238E27FC236}">
                <a16:creationId xmlns:a16="http://schemas.microsoft.com/office/drawing/2014/main" id="{BF100065-47CC-4369-A9E3-C660D13770B9}"/>
              </a:ext>
            </a:extLst>
          </p:cNvPr>
          <p:cNvSpPr/>
          <p:nvPr/>
        </p:nvSpPr>
        <p:spPr>
          <a:xfrm>
            <a:off x="3189570" y="5820415"/>
            <a:ext cx="6365329"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参加校数　</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校</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45" y="4416620"/>
            <a:ext cx="2262310" cy="1566214"/>
          </a:xfrm>
          <a:prstGeom prst="rect">
            <a:avLst/>
          </a:prstGeom>
          <a:ln w="12700">
            <a:solidFill>
              <a:schemeClr val="tx1"/>
            </a:solidFill>
          </a:ln>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88" y="1774224"/>
            <a:ext cx="2286220" cy="1582768"/>
          </a:xfrm>
          <a:prstGeom prst="rect">
            <a:avLst/>
          </a:prstGeom>
          <a:ln w="12700">
            <a:solidFill>
              <a:schemeClr val="tx1"/>
            </a:solidFill>
          </a:ln>
        </p:spPr>
      </p:pic>
      <p:sp>
        <p:nvSpPr>
          <p:cNvPr id="27" name="テキスト ボックス 26"/>
          <p:cNvSpPr txBox="1"/>
          <p:nvPr/>
        </p:nvSpPr>
        <p:spPr>
          <a:xfrm>
            <a:off x="9235126" y="6381328"/>
            <a:ext cx="54241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3257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342943"/>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社団法人大阪府</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建団連</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16809" y="805851"/>
            <a:ext cx="9627073"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1" y="960155"/>
            <a:ext cx="4801391"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第</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回　建築・土木技能体験フェア</a:t>
            </a:r>
          </a:p>
        </p:txBody>
      </p:sp>
      <p:sp>
        <p:nvSpPr>
          <p:cNvPr id="40" name="正方形/長方形 39"/>
          <p:cNvSpPr/>
          <p:nvPr/>
        </p:nvSpPr>
        <p:spPr>
          <a:xfrm>
            <a:off x="2835622" y="1680234"/>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835622" y="1680234"/>
            <a:ext cx="6650305"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829286" y="2732562"/>
            <a:ext cx="6656638" cy="56577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893778" y="1785177"/>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887445" y="2654580"/>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19" name="テキスト ボックス 18"/>
          <p:cNvSpPr txBox="1"/>
          <p:nvPr/>
        </p:nvSpPr>
        <p:spPr>
          <a:xfrm>
            <a:off x="5529064" y="965963"/>
            <a:ext cx="4214818"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　</a:t>
            </a:r>
            <a:r>
              <a:rPr lang="en-US" altLang="ja-JP" dirty="0">
                <a:latin typeface="Meiryo UI" panose="020B0604030504040204" pitchFamily="50" charset="-128"/>
                <a:ea typeface="Meiryo UI" panose="020B0604030504040204" pitchFamily="50" charset="-128"/>
                <a:cs typeface="Meiryo UI" panose="020B0604030504040204" pitchFamily="50" charset="-128"/>
              </a:rPr>
              <a:t>11/30</a:t>
            </a:r>
            <a:r>
              <a:rPr lang="ja-JP" altLang="en-US" dirty="0">
                <a:latin typeface="Meiryo UI" panose="020B0604030504040204" pitchFamily="50" charset="-128"/>
                <a:ea typeface="Meiryo UI" panose="020B0604030504040204" pitchFamily="50" charset="-128"/>
                <a:cs typeface="Meiryo UI" panose="020B0604030504040204" pitchFamily="50" charset="-128"/>
              </a:rPr>
              <a:t>（金）・</a:t>
            </a:r>
            <a:r>
              <a:rPr lang="en-US" altLang="ja-JP" dirty="0">
                <a:latin typeface="Meiryo UI" panose="020B0604030504040204" pitchFamily="50" charset="-128"/>
                <a:ea typeface="Meiryo UI" panose="020B0604030504040204" pitchFamily="50" charset="-128"/>
                <a:cs typeface="Meiryo UI" panose="020B0604030504040204" pitchFamily="50" charset="-128"/>
              </a:rPr>
              <a:t>12/1</a:t>
            </a:r>
            <a:r>
              <a:rPr lang="ja-JP" altLang="en-US" dirty="0">
                <a:latin typeface="Meiryo UI" panose="020B0604030504040204" pitchFamily="50" charset="-128"/>
                <a:ea typeface="Meiryo UI" panose="020B0604030504040204" pitchFamily="50" charset="-128"/>
                <a:cs typeface="Meiryo UI" panose="020B0604030504040204" pitchFamily="50" charset="-128"/>
              </a:rPr>
              <a:t>（土</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2438" y="1268760"/>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狙い：若年層の入職率回復に向けた取組み</a:t>
            </a:r>
          </a:p>
        </p:txBody>
      </p:sp>
      <p:sp>
        <p:nvSpPr>
          <p:cNvPr id="31" name="テキスト ボックス 30"/>
          <p:cNvSpPr txBox="1"/>
          <p:nvPr/>
        </p:nvSpPr>
        <p:spPr>
          <a:xfrm>
            <a:off x="446845" y="3686172"/>
            <a:ext cx="4801391"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工科高校、専門学校等の先生方との意見交換会</a:t>
            </a:r>
          </a:p>
        </p:txBody>
      </p:sp>
      <p:sp>
        <p:nvSpPr>
          <p:cNvPr id="32" name="正方形/長方形 31"/>
          <p:cNvSpPr/>
          <p:nvPr/>
        </p:nvSpPr>
        <p:spPr>
          <a:xfrm>
            <a:off x="2842825" y="4406251"/>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2842825" y="4406251"/>
            <a:ext cx="6650305"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grpSp>
        <p:nvGrpSpPr>
          <p:cNvPr id="34" name="グループ化 33"/>
          <p:cNvGrpSpPr/>
          <p:nvPr/>
        </p:nvGrpSpPr>
        <p:grpSpPr>
          <a:xfrm rot="10800000">
            <a:off x="2836489" y="5458579"/>
            <a:ext cx="6656638" cy="565777"/>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2900981" y="4511194"/>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894648" y="5380597"/>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39" name="テキスト ボックス 38"/>
          <p:cNvSpPr txBox="1"/>
          <p:nvPr/>
        </p:nvSpPr>
        <p:spPr>
          <a:xfrm>
            <a:off x="5536267" y="3691980"/>
            <a:ext cx="3956153"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39642" y="3994777"/>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狙い：入職促進のための現状把握と対策を共有</a:t>
            </a:r>
          </a:p>
        </p:txBody>
      </p:sp>
      <p:sp>
        <p:nvSpPr>
          <p:cNvPr id="2" name="正方形/長方形 1"/>
          <p:cNvSpPr/>
          <p:nvPr/>
        </p:nvSpPr>
        <p:spPr>
          <a:xfrm>
            <a:off x="3232690" y="1756347"/>
            <a:ext cx="6289149" cy="930859"/>
          </a:xfrm>
          <a:prstGeom prst="rect">
            <a:avLst/>
          </a:prstGeom>
        </p:spPr>
        <p:txBody>
          <a:bodyPr wrap="square" lIns="68415" tIns="34208" rIns="68415" bIns="34208">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若年技能者の人材確保・育成</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めざ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工科高校・専門学校の生徒から一般の人たちを対象に、建設業における専門工事業の仕事を理解してもらい、モノづくりの魅力</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や楽しさ</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、やりがいを伝えるとともに、優れた職人技の紹介や来場者に実際に技能を体験してもらい、若手職人の入職促進の契機と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した。</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3250667" y="2887302"/>
            <a:ext cx="6154821" cy="315305"/>
          </a:xfrm>
          <a:prstGeom prst="rect">
            <a:avLst/>
          </a:prstGeom>
        </p:spPr>
        <p:txBody>
          <a:bodyPr wrap="square" lIns="68415" tIns="34208" rIns="68415" bIns="34208">
            <a:spAutoFit/>
          </a:bodyPr>
          <a:lstStyle/>
          <a:p>
            <a:r>
              <a:rPr lang="zh-CN" altLang="en-US" sz="1600" dirty="0" smtClean="0">
                <a:latin typeface="メイリオ" panose="020B0604030504040204" pitchFamily="50" charset="-128"/>
                <a:ea typeface="メイリオ" panose="020B0604030504040204" pitchFamily="50" charset="-128"/>
                <a:cs typeface="メイリオ" panose="020B0604030504040204" pitchFamily="50" charset="-128"/>
              </a:rPr>
              <a:t>来場者数</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3,018</a:t>
            </a:r>
            <a:r>
              <a:rPr lang="zh-CN"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764" y="1646077"/>
            <a:ext cx="1543784" cy="950021"/>
          </a:xfrm>
          <a:prstGeom prst="rect">
            <a:avLst/>
          </a:prstGeom>
        </p:spPr>
      </p:pic>
      <p:sp>
        <p:nvSpPr>
          <p:cNvPr id="7" name="正方形/長方形 6"/>
          <p:cNvSpPr/>
          <p:nvPr/>
        </p:nvSpPr>
        <p:spPr>
          <a:xfrm>
            <a:off x="3261191" y="4474691"/>
            <a:ext cx="6224733" cy="807748"/>
          </a:xfrm>
          <a:prstGeom prst="rect">
            <a:avLst/>
          </a:prstGeom>
        </p:spPr>
        <p:txBody>
          <a:bodyPr wrap="square" lIns="68415" tIns="34208" rIns="68415" bIns="34208">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各学校の就職状況と離職後の再就職等の動向についての確認を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行った。</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テーマ：就職後</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の離職の理由や、再就職の学校のフォローについて</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：専門工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事業に生徒が就職先として選択するための各企業の行うべき対策</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検討</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ついて　等</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82" y="2418174"/>
            <a:ext cx="1510028" cy="929249"/>
          </a:xfrm>
          <a:prstGeom prst="rect">
            <a:avLst/>
          </a:prstGeom>
        </p:spPr>
      </p:pic>
      <p:sp>
        <p:nvSpPr>
          <p:cNvPr id="47" name="正方形/長方形 46"/>
          <p:cNvSpPr/>
          <p:nvPr/>
        </p:nvSpPr>
        <p:spPr>
          <a:xfrm>
            <a:off x="3296146" y="5626650"/>
            <a:ext cx="6154821" cy="315305"/>
          </a:xfrm>
          <a:prstGeom prst="rect">
            <a:avLst/>
          </a:prstGeom>
        </p:spPr>
        <p:txBody>
          <a:bodyPr wrap="square" lIns="68415" tIns="34208" rIns="68415" bIns="34208">
            <a:spAutoFit/>
          </a:bodyP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会員企業参加数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社</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会議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523" y="4404172"/>
            <a:ext cx="1892631" cy="1747044"/>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9201472" y="6309320"/>
            <a:ext cx="54241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2842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1" y="332656"/>
            <a:ext cx="9913912" cy="504056"/>
          </a:xfrm>
          <a:prstGeom prst="rect">
            <a:avLst/>
          </a:prstGeom>
          <a:solidFill>
            <a:schemeClr val="tx1"/>
          </a:solidFill>
        </p:spPr>
        <p:txBody>
          <a:bodyPr vert="horz" lIns="128016" tIns="64008" rIns="128016" bIns="64008" rtlCol="0" anchor="ctr">
            <a:normAutofit fontScale="925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大阪人材確保推進会議の取組み（詳細は</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資料３－１参照）</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38134046"/>
              </p:ext>
            </p:extLst>
          </p:nvPr>
        </p:nvGraphicFramePr>
        <p:xfrm>
          <a:off x="776536" y="1026463"/>
          <a:ext cx="7992888" cy="5138841"/>
        </p:xfrm>
        <a:graphic>
          <a:graphicData uri="http://schemas.openxmlformats.org/drawingml/2006/table">
            <a:tbl>
              <a:tblPr/>
              <a:tblGrid>
                <a:gridCol w="3384376">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922227">
                <a:tc>
                  <a:txBody>
                    <a:bodyPr/>
                    <a:lstStyle/>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事業数</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51330">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全分野</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  </a:t>
                      </a: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実績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90934">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  </a:t>
                      </a: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実績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0896">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 ９</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実績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6727">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建設</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実績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6727">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107  </a:t>
                      </a: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実績</a:t>
                      </a:r>
                      <a:r>
                        <a:rPr kumimoji="1" lang="ja-JP" altLang="en-US" sz="20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9201472" y="6381328"/>
            <a:ext cx="36004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7689304" y="6187373"/>
            <a:ext cx="1270263" cy="276999"/>
          </a:xfrm>
          <a:prstGeom prst="rect">
            <a:avLst/>
          </a:prstGeom>
          <a:noFill/>
        </p:spPr>
        <p:txBody>
          <a:bodyPr wrap="square" rtlCol="0">
            <a:spAutoFit/>
          </a:bodyPr>
          <a:lstStyle/>
          <a:p>
            <a:r>
              <a:rPr lang="en-US" altLang="ja-JP" sz="1200" dirty="0" smtClean="0"/>
              <a:t>※</a:t>
            </a:r>
            <a:r>
              <a:rPr lang="ja-JP" altLang="en-US" sz="1200" dirty="0" smtClean="0"/>
              <a:t>再掲を含む</a:t>
            </a:r>
            <a:endParaRPr kumimoji="1" lang="ja-JP" altLang="en-US" sz="1200" dirty="0"/>
          </a:p>
        </p:txBody>
      </p:sp>
    </p:spTree>
    <p:extLst>
      <p:ext uri="{BB962C8B-B14F-4D97-AF65-F5344CB8AC3E}">
        <p14:creationId xmlns:p14="http://schemas.microsoft.com/office/powerpoint/2010/main" val="259746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789800151"/>
              </p:ext>
            </p:extLst>
          </p:nvPr>
        </p:nvGraphicFramePr>
        <p:xfrm>
          <a:off x="1280592" y="1174859"/>
          <a:ext cx="6548513" cy="5560666"/>
        </p:xfrm>
        <a:graphic>
          <a:graphicData uri="http://schemas.openxmlformats.org/drawingml/2006/table">
            <a:tbl>
              <a:tblPr firstRow="1" bandRow="1">
                <a:tableStyleId>{D7AC3CCA-C797-4891-BE02-D94E43425B78}</a:tableStyleId>
              </a:tblPr>
              <a:tblGrid>
                <a:gridCol w="422484">
                  <a:extLst>
                    <a:ext uri="{9D8B030D-6E8A-4147-A177-3AD203B41FA5}">
                      <a16:colId xmlns:a16="http://schemas.microsoft.com/office/drawing/2014/main" val="3466316856"/>
                    </a:ext>
                  </a:extLst>
                </a:gridCol>
                <a:gridCol w="1282543">
                  <a:extLst>
                    <a:ext uri="{9D8B030D-6E8A-4147-A177-3AD203B41FA5}">
                      <a16:colId xmlns:a16="http://schemas.microsoft.com/office/drawing/2014/main" val="3858638368"/>
                    </a:ext>
                  </a:extLst>
                </a:gridCol>
                <a:gridCol w="1523963">
                  <a:extLst>
                    <a:ext uri="{9D8B030D-6E8A-4147-A177-3AD203B41FA5}">
                      <a16:colId xmlns:a16="http://schemas.microsoft.com/office/drawing/2014/main" val="2381537749"/>
                    </a:ext>
                  </a:extLst>
                </a:gridCol>
                <a:gridCol w="1523963">
                  <a:extLst>
                    <a:ext uri="{9D8B030D-6E8A-4147-A177-3AD203B41FA5}">
                      <a16:colId xmlns:a16="http://schemas.microsoft.com/office/drawing/2014/main" val="487107071"/>
                    </a:ext>
                  </a:extLst>
                </a:gridCol>
                <a:gridCol w="1795560">
                  <a:extLst>
                    <a:ext uri="{9D8B030D-6E8A-4147-A177-3AD203B41FA5}">
                      <a16:colId xmlns:a16="http://schemas.microsoft.com/office/drawing/2014/main" val="1577272841"/>
                    </a:ext>
                  </a:extLst>
                </a:gridCol>
              </a:tblGrid>
              <a:tr h="246853">
                <a:tc>
                  <a:txBody>
                    <a:bodyPr/>
                    <a:lstStyle/>
                    <a:p>
                      <a:pPr algn="ctr"/>
                      <a:endParaRPr kumimoji="1" lang="ja-JP" altLang="en-US" dirty="0"/>
                    </a:p>
                  </a:txBody>
                  <a:tcPr>
                    <a:solidFill>
                      <a:schemeClr val="accent1">
                        <a:lumMod val="40000"/>
                        <a:lumOff val="60000"/>
                      </a:schemeClr>
                    </a:solidFill>
                  </a:tcPr>
                </a:tc>
                <a:tc>
                  <a:txBody>
                    <a:bodyPr/>
                    <a:lstStyle/>
                    <a:p>
                      <a:pPr algn="ctr"/>
                      <a:endParaRPr kumimoji="1" lang="ja-JP" altLang="en-US" dirty="0"/>
                    </a:p>
                  </a:txBody>
                  <a:tcPr>
                    <a:solidFill>
                      <a:schemeClr val="accent1">
                        <a:lumMod val="40000"/>
                        <a:lumOff val="60000"/>
                      </a:schemeClr>
                    </a:solidFill>
                  </a:tcPr>
                </a:tc>
                <a:tc>
                  <a:txBody>
                    <a:bodyPr/>
                    <a:lstStyle/>
                    <a:p>
                      <a:pPr algn="ctr"/>
                      <a:r>
                        <a:rPr kumimoji="1" lang="ja-JP" altLang="en-US" dirty="0" smtClean="0"/>
                        <a:t>Ｈ</a:t>
                      </a:r>
                      <a:r>
                        <a:rPr kumimoji="1" lang="en-US" altLang="ja-JP" dirty="0" smtClean="0"/>
                        <a:t>29</a:t>
                      </a:r>
                      <a:r>
                        <a:rPr kumimoji="1" lang="ja-JP" altLang="en-US" dirty="0" smtClean="0"/>
                        <a:t>年度</a:t>
                      </a:r>
                      <a:endParaRPr kumimoji="1" lang="ja-JP" altLang="en-US" dirty="0"/>
                    </a:p>
                  </a:txBody>
                  <a:tcPr>
                    <a:solidFill>
                      <a:schemeClr val="accent1">
                        <a:lumMod val="40000"/>
                        <a:lumOff val="60000"/>
                      </a:schemeClr>
                    </a:solidFill>
                  </a:tcPr>
                </a:tc>
                <a:tc>
                  <a:txBody>
                    <a:bodyPr/>
                    <a:lstStyle/>
                    <a:p>
                      <a:pPr algn="ctr"/>
                      <a:r>
                        <a:rPr kumimoji="1" lang="ja-JP" altLang="en-US" dirty="0" smtClean="0"/>
                        <a:t>Ｈ</a:t>
                      </a:r>
                      <a:r>
                        <a:rPr kumimoji="1" lang="en-US" altLang="ja-JP" dirty="0" smtClean="0"/>
                        <a:t>30</a:t>
                      </a:r>
                      <a:r>
                        <a:rPr kumimoji="1" lang="ja-JP" altLang="en-US" dirty="0" smtClean="0"/>
                        <a:t>年度</a:t>
                      </a:r>
                      <a:endParaRPr kumimoji="1" lang="ja-JP" altLang="en-US" dirty="0"/>
                    </a:p>
                  </a:txBody>
                  <a:tcPr>
                    <a:solidFill>
                      <a:schemeClr val="accent1">
                        <a:lumMod val="40000"/>
                        <a:lumOff val="60000"/>
                      </a:schemeClr>
                    </a:solidFill>
                  </a:tcPr>
                </a:tc>
                <a:tc>
                  <a:txBody>
                    <a:bodyPr/>
                    <a:lstStyle/>
                    <a:p>
                      <a:pPr algn="ctr"/>
                      <a:r>
                        <a:rPr kumimoji="1" lang="ja-JP" altLang="en-US" dirty="0" smtClean="0"/>
                        <a:t>合計</a:t>
                      </a:r>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685869913"/>
                  </a:ext>
                </a:extLst>
              </a:tr>
              <a:tr h="384952">
                <a:tc rowSpan="4">
                  <a:txBody>
                    <a:bodyPr/>
                    <a:lstStyle/>
                    <a:p>
                      <a:pPr algn="ctr"/>
                      <a:r>
                        <a:rPr kumimoji="1" lang="ja-JP" altLang="en-US" sz="1600" dirty="0" smtClean="0"/>
                        <a:t>製造</a:t>
                      </a:r>
                      <a:endParaRPr kumimoji="1" lang="ja-JP" altLang="en-US" sz="1600" dirty="0"/>
                    </a:p>
                  </a:txBody>
                  <a:tcPr vert="eaVert">
                    <a:solidFill>
                      <a:schemeClr val="accent1">
                        <a:lumMod val="40000"/>
                        <a:lumOff val="60000"/>
                      </a:schemeClr>
                    </a:solidFill>
                  </a:tcPr>
                </a:tc>
                <a:tc>
                  <a:txBody>
                    <a:bodyPr/>
                    <a:lstStyle/>
                    <a:p>
                      <a:pPr algn="r"/>
                      <a:r>
                        <a:rPr kumimoji="1" lang="ja-JP" altLang="en-US" sz="1400" dirty="0" smtClean="0"/>
                        <a:t>女性・若者</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262</a:t>
                      </a:r>
                      <a:r>
                        <a:rPr kumimoji="1" lang="ja-JP" altLang="en-US" sz="1600" dirty="0" smtClean="0"/>
                        <a:t>（</a:t>
                      </a:r>
                      <a:r>
                        <a:rPr kumimoji="1" lang="en-US" altLang="ja-JP" sz="1600" dirty="0" smtClean="0"/>
                        <a:t>57</a:t>
                      </a:r>
                      <a:r>
                        <a:rPr kumimoji="1" lang="ja-JP" altLang="en-US" sz="1600" dirty="0" smtClean="0"/>
                        <a:t>）</a:t>
                      </a:r>
                      <a:endParaRPr kumimoji="1" lang="en-US" altLang="ja-JP" sz="1600" dirty="0" smtClean="0"/>
                    </a:p>
                  </a:txBody>
                  <a:tcPr>
                    <a:noFill/>
                  </a:tcPr>
                </a:tc>
                <a:tc>
                  <a:txBody>
                    <a:bodyPr/>
                    <a:lstStyle/>
                    <a:p>
                      <a:pPr algn="ctr"/>
                      <a:r>
                        <a:rPr kumimoji="1" lang="en-US" altLang="ja-JP" sz="1600" dirty="0" smtClean="0"/>
                        <a:t>255</a:t>
                      </a:r>
                      <a:r>
                        <a:rPr kumimoji="1" lang="ja-JP" altLang="en-US" sz="1600" dirty="0" smtClean="0"/>
                        <a:t>（</a:t>
                      </a:r>
                      <a:r>
                        <a:rPr kumimoji="1" lang="en-US" altLang="ja-JP" sz="1600" dirty="0" smtClean="0"/>
                        <a:t>53</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517</a:t>
                      </a:r>
                      <a:r>
                        <a:rPr kumimoji="1" lang="ja-JP" altLang="en-US" sz="1600" dirty="0" smtClean="0"/>
                        <a:t>（</a:t>
                      </a:r>
                      <a:r>
                        <a:rPr kumimoji="1" lang="en-US" altLang="ja-JP" sz="1600" dirty="0" smtClean="0"/>
                        <a:t>110</a:t>
                      </a:r>
                      <a:r>
                        <a:rPr kumimoji="1" lang="ja-JP" altLang="en-US" sz="1600" dirty="0" smtClean="0"/>
                        <a:t>）</a:t>
                      </a:r>
                      <a:endParaRPr kumimoji="1" lang="ja-JP" altLang="en-US" sz="1600" dirty="0"/>
                    </a:p>
                  </a:txBody>
                  <a:tcPr>
                    <a:noFill/>
                  </a:tcPr>
                </a:tc>
                <a:extLst>
                  <a:ext uri="{0D108BD9-81ED-4DB2-BD59-A6C34878D82A}">
                    <a16:rowId xmlns:a16="http://schemas.microsoft.com/office/drawing/2014/main" val="2527853001"/>
                  </a:ext>
                </a:extLst>
              </a:tr>
              <a:tr h="384952">
                <a:tc vMerge="1">
                  <a:txBody>
                    <a:bodyPr/>
                    <a:lstStyle/>
                    <a:p>
                      <a:endParaRPr kumimoji="1" lang="ja-JP" altLang="en-US" dirty="0"/>
                    </a:p>
                  </a:txBody>
                  <a:tcPr>
                    <a:noFill/>
                  </a:tcPr>
                </a:tc>
                <a:tc>
                  <a:txBody>
                    <a:bodyPr/>
                    <a:lstStyle/>
                    <a:p>
                      <a:pPr algn="r"/>
                      <a:r>
                        <a:rPr kumimoji="1" lang="ja-JP" altLang="en-US" sz="1400" dirty="0" smtClean="0"/>
                        <a:t>大学生</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55</a:t>
                      </a:r>
                      <a:r>
                        <a:rPr kumimoji="1" lang="ja-JP" altLang="en-US" sz="1600" dirty="0" smtClean="0"/>
                        <a:t>（</a:t>
                      </a:r>
                      <a:r>
                        <a:rPr kumimoji="1" lang="en-US" altLang="ja-JP" sz="1600" dirty="0" smtClean="0"/>
                        <a:t>6</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97</a:t>
                      </a:r>
                      <a:r>
                        <a:rPr kumimoji="1" lang="ja-JP" altLang="en-US" sz="1600" dirty="0" smtClean="0"/>
                        <a:t>（</a:t>
                      </a:r>
                      <a:r>
                        <a:rPr kumimoji="1" lang="en-US" altLang="ja-JP" sz="1600" dirty="0" smtClean="0"/>
                        <a:t>27</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152</a:t>
                      </a:r>
                      <a:r>
                        <a:rPr kumimoji="1" lang="ja-JP" altLang="en-US" sz="1600" dirty="0" smtClean="0"/>
                        <a:t>（</a:t>
                      </a:r>
                      <a:r>
                        <a:rPr kumimoji="1" lang="en-US" altLang="ja-JP" sz="1600" dirty="0" smtClean="0"/>
                        <a:t>33</a:t>
                      </a:r>
                      <a:r>
                        <a:rPr kumimoji="1" lang="ja-JP" altLang="en-US" sz="1600" dirty="0" smtClean="0"/>
                        <a:t>）</a:t>
                      </a:r>
                      <a:endParaRPr kumimoji="1" lang="ja-JP" altLang="en-US" sz="1600" dirty="0"/>
                    </a:p>
                  </a:txBody>
                  <a:tcPr>
                    <a:noFill/>
                  </a:tcPr>
                </a:tc>
                <a:extLst>
                  <a:ext uri="{0D108BD9-81ED-4DB2-BD59-A6C34878D82A}">
                    <a16:rowId xmlns:a16="http://schemas.microsoft.com/office/drawing/2014/main" val="1104907809"/>
                  </a:ext>
                </a:extLst>
              </a:tr>
              <a:tr h="384952">
                <a:tc vMerge="1">
                  <a:txBody>
                    <a:bodyPr/>
                    <a:lstStyle/>
                    <a:p>
                      <a:endParaRPr kumimoji="1" lang="ja-JP" altLang="en-US" dirty="0"/>
                    </a:p>
                  </a:txBody>
                  <a:tcPr>
                    <a:noFill/>
                  </a:tcPr>
                </a:tc>
                <a:tc>
                  <a:txBody>
                    <a:bodyPr/>
                    <a:lstStyle/>
                    <a:p>
                      <a:pPr algn="r"/>
                      <a:r>
                        <a:rPr kumimoji="1" lang="ja-JP" altLang="en-US" sz="1400" dirty="0" smtClean="0"/>
                        <a:t>高校生</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12</a:t>
                      </a:r>
                      <a:r>
                        <a:rPr kumimoji="1" lang="ja-JP" altLang="en-US" sz="1600" dirty="0" smtClean="0"/>
                        <a:t>（</a:t>
                      </a:r>
                      <a:r>
                        <a:rPr kumimoji="1" lang="en-US" altLang="ja-JP" sz="1600" dirty="0" smtClean="0"/>
                        <a:t>4</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13</a:t>
                      </a:r>
                      <a:r>
                        <a:rPr kumimoji="1" lang="ja-JP" altLang="en-US" sz="1600" dirty="0" smtClean="0"/>
                        <a:t>（</a:t>
                      </a:r>
                      <a:r>
                        <a:rPr kumimoji="1" lang="en-US" altLang="ja-JP" sz="1600" dirty="0" smtClean="0"/>
                        <a:t>2</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25</a:t>
                      </a:r>
                      <a:r>
                        <a:rPr kumimoji="1" lang="ja-JP" altLang="en-US" sz="1600" dirty="0" smtClean="0"/>
                        <a:t>（</a:t>
                      </a:r>
                      <a:r>
                        <a:rPr kumimoji="1" lang="en-US" altLang="ja-JP" sz="1600" dirty="0" smtClean="0"/>
                        <a:t>6</a:t>
                      </a:r>
                      <a:r>
                        <a:rPr kumimoji="1" lang="ja-JP" altLang="en-US" sz="1600" dirty="0" smtClean="0"/>
                        <a:t>）</a:t>
                      </a:r>
                      <a:endParaRPr kumimoji="1" lang="ja-JP" altLang="en-US" sz="1600" dirty="0"/>
                    </a:p>
                  </a:txBody>
                  <a:tcPr>
                    <a:noFill/>
                  </a:tcPr>
                </a:tc>
                <a:extLst>
                  <a:ext uri="{0D108BD9-81ED-4DB2-BD59-A6C34878D82A}">
                    <a16:rowId xmlns:a16="http://schemas.microsoft.com/office/drawing/2014/main" val="67770578"/>
                  </a:ext>
                </a:extLst>
              </a:tr>
              <a:tr h="384952">
                <a:tc vMerge="1">
                  <a:txBody>
                    <a:bodyPr/>
                    <a:lstStyle/>
                    <a:p>
                      <a:endParaRPr kumimoji="1" lang="ja-JP" altLang="en-US" dirty="0"/>
                    </a:p>
                  </a:txBody>
                  <a:tcPr>
                    <a:noFill/>
                  </a:tcPr>
                </a:tc>
                <a:tc>
                  <a:txBody>
                    <a:bodyPr/>
                    <a:lstStyle/>
                    <a:p>
                      <a:pPr algn="r"/>
                      <a:r>
                        <a:rPr kumimoji="1" lang="ja-JP" altLang="en-US" sz="1400" dirty="0" smtClean="0"/>
                        <a:t>計</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329</a:t>
                      </a:r>
                      <a:r>
                        <a:rPr kumimoji="1" lang="ja-JP" altLang="en-US" sz="1600" dirty="0" smtClean="0"/>
                        <a:t>（</a:t>
                      </a:r>
                      <a:r>
                        <a:rPr kumimoji="1" lang="en-US" altLang="ja-JP" sz="1600" dirty="0" smtClean="0"/>
                        <a:t>67</a:t>
                      </a:r>
                      <a:r>
                        <a:rPr kumimoji="1" lang="ja-JP" altLang="en-US" sz="1600" dirty="0" smtClean="0"/>
                        <a:t>）</a:t>
                      </a:r>
                      <a:endParaRPr kumimoji="1" lang="ja-JP" altLang="en-US" sz="1600" dirty="0"/>
                    </a:p>
                  </a:txBody>
                  <a:tcPr>
                    <a:solidFill>
                      <a:schemeClr val="accent1">
                        <a:lumMod val="20000"/>
                        <a:lumOff val="80000"/>
                      </a:schemeClr>
                    </a:solidFill>
                  </a:tcPr>
                </a:tc>
                <a:tc>
                  <a:txBody>
                    <a:bodyPr/>
                    <a:lstStyle/>
                    <a:p>
                      <a:pPr algn="ctr"/>
                      <a:r>
                        <a:rPr kumimoji="1" lang="en-US" altLang="ja-JP" sz="1600" dirty="0" smtClean="0"/>
                        <a:t>365</a:t>
                      </a:r>
                      <a:r>
                        <a:rPr kumimoji="1" lang="ja-JP" altLang="en-US" sz="1600" dirty="0" smtClean="0"/>
                        <a:t>（</a:t>
                      </a:r>
                      <a:r>
                        <a:rPr kumimoji="1" lang="en-US" altLang="ja-JP" sz="1600" dirty="0" smtClean="0"/>
                        <a:t>82</a:t>
                      </a:r>
                      <a:r>
                        <a:rPr kumimoji="1" lang="ja-JP" altLang="en-US" sz="1600" dirty="0" smtClean="0"/>
                        <a:t>）</a:t>
                      </a:r>
                      <a:endParaRPr kumimoji="1" lang="ja-JP" altLang="en-US" sz="1600" dirty="0"/>
                    </a:p>
                  </a:txBody>
                  <a:tcPr>
                    <a:solidFill>
                      <a:schemeClr val="accent1">
                        <a:lumMod val="20000"/>
                        <a:lumOff val="80000"/>
                      </a:schemeClr>
                    </a:solidFill>
                  </a:tcPr>
                </a:tc>
                <a:tc>
                  <a:txBody>
                    <a:bodyPr/>
                    <a:lstStyle/>
                    <a:p>
                      <a:pPr algn="ctr"/>
                      <a:r>
                        <a:rPr kumimoji="1" lang="en-US" altLang="ja-JP" sz="1600" dirty="0" smtClean="0"/>
                        <a:t>694</a:t>
                      </a:r>
                      <a:r>
                        <a:rPr kumimoji="1" lang="ja-JP" altLang="en-US" sz="1600" dirty="0" smtClean="0"/>
                        <a:t>（</a:t>
                      </a:r>
                      <a:r>
                        <a:rPr kumimoji="1" lang="en-US" altLang="ja-JP" sz="1600" dirty="0" smtClean="0"/>
                        <a:t>149</a:t>
                      </a:r>
                      <a:r>
                        <a:rPr kumimoji="1" lang="ja-JP" altLang="en-US" sz="1600" dirty="0" smtClean="0"/>
                        <a:t>）</a:t>
                      </a:r>
                      <a:endParaRPr kumimoji="1" lang="ja-JP" altLang="en-US" sz="1600" dirty="0"/>
                    </a:p>
                  </a:txBody>
                  <a:tcPr anchor="ctr">
                    <a:solidFill>
                      <a:schemeClr val="accent1">
                        <a:lumMod val="20000"/>
                        <a:lumOff val="80000"/>
                      </a:schemeClr>
                    </a:solidFill>
                  </a:tcPr>
                </a:tc>
                <a:extLst>
                  <a:ext uri="{0D108BD9-81ED-4DB2-BD59-A6C34878D82A}">
                    <a16:rowId xmlns:a16="http://schemas.microsoft.com/office/drawing/2014/main" val="3253805280"/>
                  </a:ext>
                </a:extLst>
              </a:tr>
              <a:tr h="384952">
                <a:tc rowSpan="4">
                  <a:txBody>
                    <a:bodyPr/>
                    <a:lstStyle/>
                    <a:p>
                      <a:pPr algn="ctr"/>
                      <a:r>
                        <a:rPr kumimoji="1" lang="ja-JP" altLang="en-US" sz="1600" dirty="0" smtClean="0"/>
                        <a:t>運輸</a:t>
                      </a:r>
                      <a:endParaRPr kumimoji="1" lang="ja-JP" altLang="en-US" sz="1600" dirty="0"/>
                    </a:p>
                  </a:txBody>
                  <a:tcPr vert="eaVert">
                    <a:solidFill>
                      <a:schemeClr val="accent1">
                        <a:lumMod val="40000"/>
                        <a:lumOff val="60000"/>
                      </a:schemeClr>
                    </a:solidFill>
                  </a:tcPr>
                </a:tc>
                <a:tc>
                  <a:txBody>
                    <a:bodyPr/>
                    <a:lstStyle/>
                    <a:p>
                      <a:pPr algn="r"/>
                      <a:r>
                        <a:rPr kumimoji="1" lang="ja-JP" altLang="en-US" sz="1400" dirty="0" smtClean="0"/>
                        <a:t>女性・若者</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39</a:t>
                      </a:r>
                      <a:r>
                        <a:rPr kumimoji="1" lang="ja-JP" altLang="en-US" sz="1600" dirty="0" smtClean="0"/>
                        <a:t>（</a:t>
                      </a:r>
                      <a:r>
                        <a:rPr kumimoji="1" lang="en-US" altLang="ja-JP" sz="1600" dirty="0" smtClean="0"/>
                        <a:t>12</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61</a:t>
                      </a:r>
                      <a:r>
                        <a:rPr kumimoji="1" lang="ja-JP" altLang="en-US" sz="1600" dirty="0" smtClean="0"/>
                        <a:t>（</a:t>
                      </a:r>
                      <a:r>
                        <a:rPr kumimoji="1" lang="en-US" altLang="ja-JP" sz="1600" dirty="0" smtClean="0"/>
                        <a:t>22</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100</a:t>
                      </a:r>
                      <a:r>
                        <a:rPr kumimoji="1" lang="ja-JP" altLang="en-US" sz="1600" dirty="0" smtClean="0"/>
                        <a:t>（</a:t>
                      </a:r>
                      <a:r>
                        <a:rPr kumimoji="1" lang="en-US" altLang="ja-JP" sz="1600" dirty="0" smtClean="0"/>
                        <a:t>34</a:t>
                      </a:r>
                      <a:r>
                        <a:rPr kumimoji="1" lang="ja-JP" altLang="en-US" sz="1600" dirty="0" smtClean="0"/>
                        <a:t>）</a:t>
                      </a:r>
                      <a:endParaRPr kumimoji="1" lang="ja-JP" altLang="en-US" sz="1600" dirty="0"/>
                    </a:p>
                  </a:txBody>
                  <a:tcPr anchor="ctr">
                    <a:noFill/>
                  </a:tcPr>
                </a:tc>
                <a:extLst>
                  <a:ext uri="{0D108BD9-81ED-4DB2-BD59-A6C34878D82A}">
                    <a16:rowId xmlns:a16="http://schemas.microsoft.com/office/drawing/2014/main" val="3522585982"/>
                  </a:ext>
                </a:extLst>
              </a:tr>
              <a:tr h="384952">
                <a:tc vMerge="1">
                  <a:txBody>
                    <a:bodyPr/>
                    <a:lstStyle/>
                    <a:p>
                      <a:endParaRPr kumimoji="1" lang="ja-JP" altLang="en-US" dirty="0"/>
                    </a:p>
                  </a:txBody>
                  <a:tcPr>
                    <a:noFill/>
                  </a:tcPr>
                </a:tc>
                <a:tc>
                  <a:txBody>
                    <a:bodyPr/>
                    <a:lstStyle/>
                    <a:p>
                      <a:pPr algn="r"/>
                      <a:r>
                        <a:rPr kumimoji="1" lang="ja-JP" altLang="en-US" sz="1400" dirty="0" smtClean="0"/>
                        <a:t>大学生</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16</a:t>
                      </a:r>
                      <a:r>
                        <a:rPr kumimoji="1" lang="ja-JP" altLang="en-US" sz="1600" dirty="0" smtClean="0"/>
                        <a:t>（</a:t>
                      </a:r>
                      <a:r>
                        <a:rPr kumimoji="1" lang="en-US" altLang="ja-JP" sz="1600" dirty="0" smtClean="0"/>
                        <a:t>3</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14</a:t>
                      </a:r>
                      <a:r>
                        <a:rPr kumimoji="1" lang="ja-JP" altLang="en-US" sz="1600" dirty="0" smtClean="0"/>
                        <a:t>（</a:t>
                      </a:r>
                      <a:r>
                        <a:rPr kumimoji="1" lang="en-US" altLang="ja-JP" sz="1600" dirty="0" smtClean="0"/>
                        <a:t>4</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30</a:t>
                      </a:r>
                      <a:r>
                        <a:rPr kumimoji="1" lang="ja-JP" altLang="en-US" sz="1600" dirty="0" smtClean="0"/>
                        <a:t>（</a:t>
                      </a:r>
                      <a:r>
                        <a:rPr kumimoji="1" lang="en-US" altLang="ja-JP" sz="1600" dirty="0" smtClean="0"/>
                        <a:t>7</a:t>
                      </a:r>
                      <a:r>
                        <a:rPr kumimoji="1" lang="ja-JP" altLang="en-US" sz="1600" dirty="0" smtClean="0"/>
                        <a:t>）</a:t>
                      </a:r>
                      <a:endParaRPr kumimoji="1" lang="ja-JP" altLang="en-US" sz="1600" dirty="0"/>
                    </a:p>
                  </a:txBody>
                  <a:tcPr anchor="ctr">
                    <a:noFill/>
                  </a:tcPr>
                </a:tc>
                <a:extLst>
                  <a:ext uri="{0D108BD9-81ED-4DB2-BD59-A6C34878D82A}">
                    <a16:rowId xmlns:a16="http://schemas.microsoft.com/office/drawing/2014/main" val="3130492441"/>
                  </a:ext>
                </a:extLst>
              </a:tr>
              <a:tr h="384952">
                <a:tc vMerge="1">
                  <a:txBody>
                    <a:bodyPr/>
                    <a:lstStyle/>
                    <a:p>
                      <a:endParaRPr kumimoji="1" lang="ja-JP" altLang="en-US" dirty="0"/>
                    </a:p>
                  </a:txBody>
                  <a:tcPr>
                    <a:noFill/>
                  </a:tcPr>
                </a:tc>
                <a:tc>
                  <a:txBody>
                    <a:bodyPr/>
                    <a:lstStyle/>
                    <a:p>
                      <a:pPr algn="r"/>
                      <a:r>
                        <a:rPr kumimoji="1" lang="ja-JP" altLang="en-US" sz="1400" dirty="0" smtClean="0"/>
                        <a:t>高校生</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4</a:t>
                      </a:r>
                      <a:r>
                        <a:rPr kumimoji="1" lang="ja-JP" altLang="en-US" sz="1600" dirty="0" smtClean="0"/>
                        <a:t>（</a:t>
                      </a:r>
                      <a:r>
                        <a:rPr kumimoji="1" lang="en-US" altLang="ja-JP" sz="1600" dirty="0" smtClean="0"/>
                        <a:t>2</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5</a:t>
                      </a:r>
                      <a:r>
                        <a:rPr kumimoji="1" lang="ja-JP" altLang="en-US" sz="1600" dirty="0" smtClean="0"/>
                        <a:t>（</a:t>
                      </a:r>
                      <a:r>
                        <a:rPr kumimoji="1" lang="en-US" altLang="ja-JP" sz="1600" dirty="0" smtClean="0"/>
                        <a:t>1</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9</a:t>
                      </a:r>
                      <a:r>
                        <a:rPr kumimoji="1" lang="ja-JP" altLang="en-US" sz="1600" dirty="0" smtClean="0"/>
                        <a:t>（</a:t>
                      </a:r>
                      <a:r>
                        <a:rPr kumimoji="1" lang="en-US" altLang="ja-JP" sz="1600" dirty="0" smtClean="0"/>
                        <a:t>3</a:t>
                      </a:r>
                      <a:r>
                        <a:rPr kumimoji="1" lang="ja-JP" altLang="en-US" sz="1600" dirty="0" smtClean="0"/>
                        <a:t>）</a:t>
                      </a:r>
                      <a:endParaRPr kumimoji="1" lang="ja-JP" altLang="en-US" sz="1600" dirty="0"/>
                    </a:p>
                  </a:txBody>
                  <a:tcPr anchor="ctr">
                    <a:noFill/>
                  </a:tcPr>
                </a:tc>
                <a:extLst>
                  <a:ext uri="{0D108BD9-81ED-4DB2-BD59-A6C34878D82A}">
                    <a16:rowId xmlns:a16="http://schemas.microsoft.com/office/drawing/2014/main" val="518956480"/>
                  </a:ext>
                </a:extLst>
              </a:tr>
              <a:tr h="384952">
                <a:tc vMerge="1">
                  <a:txBody>
                    <a:bodyPr/>
                    <a:lstStyle/>
                    <a:p>
                      <a:endParaRPr kumimoji="1" lang="ja-JP" altLang="en-US" dirty="0"/>
                    </a:p>
                  </a:txBody>
                  <a:tcPr>
                    <a:noFill/>
                  </a:tcPr>
                </a:tc>
                <a:tc>
                  <a:txBody>
                    <a:bodyPr/>
                    <a:lstStyle/>
                    <a:p>
                      <a:pPr algn="r"/>
                      <a:r>
                        <a:rPr kumimoji="1" lang="ja-JP" altLang="en-US" sz="1400" dirty="0" smtClean="0"/>
                        <a:t>計</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59</a:t>
                      </a:r>
                      <a:r>
                        <a:rPr kumimoji="1" lang="ja-JP" altLang="en-US" sz="1600" dirty="0" smtClean="0"/>
                        <a:t>（</a:t>
                      </a:r>
                      <a:r>
                        <a:rPr kumimoji="1" lang="en-US" altLang="ja-JP" sz="1600" dirty="0" smtClean="0"/>
                        <a:t>17</a:t>
                      </a:r>
                      <a:r>
                        <a:rPr kumimoji="1" lang="ja-JP" altLang="en-US" sz="1600" dirty="0" smtClean="0"/>
                        <a:t>）</a:t>
                      </a:r>
                      <a:endParaRPr kumimoji="1" lang="ja-JP" altLang="en-US" sz="1600" dirty="0"/>
                    </a:p>
                  </a:txBody>
                  <a:tcPr>
                    <a:solidFill>
                      <a:schemeClr val="accent1">
                        <a:lumMod val="20000"/>
                        <a:lumOff val="80000"/>
                      </a:schemeClr>
                    </a:solidFill>
                  </a:tcPr>
                </a:tc>
                <a:tc>
                  <a:txBody>
                    <a:bodyPr/>
                    <a:lstStyle/>
                    <a:p>
                      <a:pPr algn="ctr"/>
                      <a:r>
                        <a:rPr kumimoji="1" lang="en-US" altLang="ja-JP" sz="1600" dirty="0" smtClean="0"/>
                        <a:t>80</a:t>
                      </a:r>
                      <a:r>
                        <a:rPr kumimoji="1" lang="ja-JP" altLang="en-US" sz="1600" dirty="0" smtClean="0"/>
                        <a:t>（</a:t>
                      </a:r>
                      <a:r>
                        <a:rPr kumimoji="1" lang="en-US" altLang="ja-JP" sz="1600" dirty="0" smtClean="0"/>
                        <a:t>27</a:t>
                      </a:r>
                      <a:r>
                        <a:rPr kumimoji="1" lang="ja-JP" altLang="en-US" sz="1600" dirty="0" smtClean="0"/>
                        <a:t>）</a:t>
                      </a:r>
                      <a:endParaRPr kumimoji="1" lang="ja-JP" altLang="en-US" sz="1600" dirty="0"/>
                    </a:p>
                  </a:txBody>
                  <a:tcPr>
                    <a:solidFill>
                      <a:schemeClr val="accent1">
                        <a:lumMod val="20000"/>
                        <a:lumOff val="80000"/>
                      </a:schemeClr>
                    </a:solidFill>
                  </a:tcPr>
                </a:tc>
                <a:tc>
                  <a:txBody>
                    <a:bodyPr/>
                    <a:lstStyle/>
                    <a:p>
                      <a:pPr algn="ctr"/>
                      <a:r>
                        <a:rPr kumimoji="1" lang="en-US" altLang="ja-JP" sz="1600" dirty="0" smtClean="0"/>
                        <a:t>139</a:t>
                      </a:r>
                      <a:r>
                        <a:rPr kumimoji="1" lang="ja-JP" altLang="en-US" sz="1600" dirty="0" smtClean="0"/>
                        <a:t>（</a:t>
                      </a:r>
                      <a:r>
                        <a:rPr kumimoji="1" lang="en-US" altLang="ja-JP" sz="1600" dirty="0" smtClean="0"/>
                        <a:t>44</a:t>
                      </a:r>
                      <a:r>
                        <a:rPr kumimoji="1" lang="ja-JP" altLang="en-US" sz="1600" dirty="0" smtClean="0"/>
                        <a:t>）</a:t>
                      </a:r>
                      <a:endParaRPr kumimoji="1" lang="ja-JP" altLang="en-US" sz="1600" dirty="0"/>
                    </a:p>
                  </a:txBody>
                  <a:tcPr anchor="ctr">
                    <a:solidFill>
                      <a:schemeClr val="accent1">
                        <a:lumMod val="20000"/>
                        <a:lumOff val="80000"/>
                      </a:schemeClr>
                    </a:solidFill>
                  </a:tcPr>
                </a:tc>
                <a:extLst>
                  <a:ext uri="{0D108BD9-81ED-4DB2-BD59-A6C34878D82A}">
                    <a16:rowId xmlns:a16="http://schemas.microsoft.com/office/drawing/2014/main" val="3578078903"/>
                  </a:ext>
                </a:extLst>
              </a:tr>
              <a:tr h="384952">
                <a:tc rowSpan="4">
                  <a:txBody>
                    <a:bodyPr/>
                    <a:lstStyle/>
                    <a:p>
                      <a:pPr algn="ctr"/>
                      <a:r>
                        <a:rPr kumimoji="1" lang="ja-JP" altLang="en-US" sz="1600" dirty="0" smtClean="0"/>
                        <a:t>建設</a:t>
                      </a:r>
                      <a:endParaRPr kumimoji="1" lang="ja-JP" altLang="en-US" sz="1600" dirty="0"/>
                    </a:p>
                  </a:txBody>
                  <a:tcPr vert="eaVert">
                    <a:solidFill>
                      <a:schemeClr val="accent1">
                        <a:lumMod val="40000"/>
                        <a:lumOff val="60000"/>
                      </a:schemeClr>
                    </a:solidFill>
                  </a:tcPr>
                </a:tc>
                <a:tc>
                  <a:txBody>
                    <a:bodyPr/>
                    <a:lstStyle/>
                    <a:p>
                      <a:pPr algn="r"/>
                      <a:r>
                        <a:rPr kumimoji="1" lang="ja-JP" altLang="en-US" sz="1400" dirty="0" smtClean="0"/>
                        <a:t>女性・若者</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73</a:t>
                      </a:r>
                      <a:r>
                        <a:rPr kumimoji="1" lang="ja-JP" altLang="en-US" sz="1600" dirty="0" smtClean="0"/>
                        <a:t>（</a:t>
                      </a:r>
                      <a:r>
                        <a:rPr kumimoji="1" lang="en-US" altLang="ja-JP" sz="1600" dirty="0" smtClean="0"/>
                        <a:t>17</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61</a:t>
                      </a:r>
                      <a:r>
                        <a:rPr kumimoji="1" lang="ja-JP" altLang="en-US" sz="1600" dirty="0" smtClean="0"/>
                        <a:t>（</a:t>
                      </a:r>
                      <a:r>
                        <a:rPr kumimoji="1" lang="en-US" altLang="ja-JP" sz="1600" dirty="0" smtClean="0"/>
                        <a:t>8</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134</a:t>
                      </a:r>
                      <a:r>
                        <a:rPr kumimoji="1" lang="ja-JP" altLang="en-US" sz="1600" dirty="0" smtClean="0"/>
                        <a:t>（</a:t>
                      </a:r>
                      <a:r>
                        <a:rPr kumimoji="1" lang="en-US" altLang="ja-JP" sz="1600" dirty="0" smtClean="0"/>
                        <a:t>25</a:t>
                      </a:r>
                      <a:r>
                        <a:rPr kumimoji="1" lang="ja-JP" altLang="en-US" sz="1600" dirty="0" smtClean="0"/>
                        <a:t>）</a:t>
                      </a:r>
                      <a:endParaRPr kumimoji="1" lang="ja-JP" altLang="en-US" sz="1600" dirty="0"/>
                    </a:p>
                  </a:txBody>
                  <a:tcPr anchor="ctr">
                    <a:noFill/>
                  </a:tcPr>
                </a:tc>
                <a:extLst>
                  <a:ext uri="{0D108BD9-81ED-4DB2-BD59-A6C34878D82A}">
                    <a16:rowId xmlns:a16="http://schemas.microsoft.com/office/drawing/2014/main" val="1116890765"/>
                  </a:ext>
                </a:extLst>
              </a:tr>
              <a:tr h="384952">
                <a:tc vMerge="1">
                  <a:txBody>
                    <a:bodyPr/>
                    <a:lstStyle/>
                    <a:p>
                      <a:endParaRPr kumimoji="1" lang="ja-JP" altLang="en-US" dirty="0"/>
                    </a:p>
                  </a:txBody>
                  <a:tcPr>
                    <a:noFill/>
                  </a:tcPr>
                </a:tc>
                <a:tc>
                  <a:txBody>
                    <a:bodyPr/>
                    <a:lstStyle/>
                    <a:p>
                      <a:pPr algn="r"/>
                      <a:r>
                        <a:rPr kumimoji="1" lang="ja-JP" altLang="en-US" sz="1400" dirty="0" smtClean="0"/>
                        <a:t>大学生</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18</a:t>
                      </a:r>
                      <a:r>
                        <a:rPr kumimoji="1" lang="ja-JP" altLang="en-US" sz="1600" dirty="0" smtClean="0"/>
                        <a:t>（</a:t>
                      </a:r>
                      <a:r>
                        <a:rPr kumimoji="1" lang="en-US" altLang="ja-JP" sz="1600" dirty="0" smtClean="0"/>
                        <a:t>1</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26</a:t>
                      </a:r>
                      <a:r>
                        <a:rPr kumimoji="1" lang="ja-JP" altLang="en-US" sz="1600" dirty="0" smtClean="0"/>
                        <a:t>（</a:t>
                      </a:r>
                      <a:r>
                        <a:rPr kumimoji="1" lang="en-US" altLang="ja-JP" sz="1600" dirty="0" smtClean="0"/>
                        <a:t>3</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44</a:t>
                      </a:r>
                      <a:r>
                        <a:rPr kumimoji="1" lang="ja-JP" altLang="en-US" sz="1600" dirty="0" smtClean="0"/>
                        <a:t>（</a:t>
                      </a:r>
                      <a:r>
                        <a:rPr kumimoji="1" lang="en-US" altLang="ja-JP" sz="1600" dirty="0" smtClean="0"/>
                        <a:t>4</a:t>
                      </a:r>
                      <a:r>
                        <a:rPr kumimoji="1" lang="ja-JP" altLang="en-US" sz="1600" dirty="0" smtClean="0"/>
                        <a:t>）</a:t>
                      </a:r>
                      <a:endParaRPr kumimoji="1" lang="ja-JP" altLang="en-US" sz="1600" dirty="0"/>
                    </a:p>
                  </a:txBody>
                  <a:tcPr anchor="ctr">
                    <a:noFill/>
                  </a:tcPr>
                </a:tc>
                <a:extLst>
                  <a:ext uri="{0D108BD9-81ED-4DB2-BD59-A6C34878D82A}">
                    <a16:rowId xmlns:a16="http://schemas.microsoft.com/office/drawing/2014/main" val="1316670014"/>
                  </a:ext>
                </a:extLst>
              </a:tr>
              <a:tr h="384952">
                <a:tc vMerge="1">
                  <a:txBody>
                    <a:bodyPr/>
                    <a:lstStyle/>
                    <a:p>
                      <a:endParaRPr kumimoji="1" lang="ja-JP" altLang="en-US" dirty="0"/>
                    </a:p>
                  </a:txBody>
                  <a:tcPr>
                    <a:noFill/>
                  </a:tcPr>
                </a:tc>
                <a:tc>
                  <a:txBody>
                    <a:bodyPr/>
                    <a:lstStyle/>
                    <a:p>
                      <a:pPr algn="r"/>
                      <a:r>
                        <a:rPr kumimoji="1" lang="ja-JP" altLang="en-US" sz="1400" dirty="0" smtClean="0"/>
                        <a:t>高校生</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1</a:t>
                      </a:r>
                      <a:r>
                        <a:rPr kumimoji="1" lang="ja-JP" altLang="en-US" sz="1600" dirty="0" smtClean="0"/>
                        <a:t>（</a:t>
                      </a:r>
                      <a:r>
                        <a:rPr kumimoji="1" lang="en-US" altLang="ja-JP" sz="1600" dirty="0" smtClean="0"/>
                        <a:t>0</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3</a:t>
                      </a:r>
                      <a:r>
                        <a:rPr kumimoji="1" lang="ja-JP" altLang="en-US" sz="1600" dirty="0" smtClean="0"/>
                        <a:t>（</a:t>
                      </a:r>
                      <a:r>
                        <a:rPr kumimoji="1" lang="en-US" altLang="ja-JP" sz="1600" dirty="0" smtClean="0"/>
                        <a:t>0</a:t>
                      </a:r>
                      <a:r>
                        <a:rPr kumimoji="1" lang="ja-JP" altLang="en-US" sz="1600" dirty="0" smtClean="0"/>
                        <a:t>）</a:t>
                      </a:r>
                      <a:endParaRPr kumimoji="1" lang="ja-JP" altLang="en-US" sz="1600" dirty="0"/>
                    </a:p>
                  </a:txBody>
                  <a:tcPr>
                    <a:noFill/>
                  </a:tcPr>
                </a:tc>
                <a:tc>
                  <a:txBody>
                    <a:bodyPr/>
                    <a:lstStyle/>
                    <a:p>
                      <a:pPr algn="ctr"/>
                      <a:r>
                        <a:rPr kumimoji="1" lang="en-US" altLang="ja-JP" sz="1600" dirty="0" smtClean="0"/>
                        <a:t>4</a:t>
                      </a:r>
                      <a:r>
                        <a:rPr kumimoji="1" lang="ja-JP" altLang="en-US" sz="1600" dirty="0" smtClean="0"/>
                        <a:t>（</a:t>
                      </a:r>
                      <a:r>
                        <a:rPr kumimoji="1" lang="en-US" altLang="ja-JP" sz="1600" dirty="0" smtClean="0"/>
                        <a:t>0</a:t>
                      </a:r>
                      <a:r>
                        <a:rPr kumimoji="1" lang="ja-JP" altLang="en-US" sz="1600" dirty="0" smtClean="0"/>
                        <a:t>）</a:t>
                      </a:r>
                      <a:endParaRPr kumimoji="1" lang="ja-JP" altLang="en-US" sz="1600" dirty="0"/>
                    </a:p>
                  </a:txBody>
                  <a:tcPr anchor="ctr">
                    <a:noFill/>
                  </a:tcPr>
                </a:tc>
                <a:extLst>
                  <a:ext uri="{0D108BD9-81ED-4DB2-BD59-A6C34878D82A}">
                    <a16:rowId xmlns:a16="http://schemas.microsoft.com/office/drawing/2014/main" val="197801179"/>
                  </a:ext>
                </a:extLst>
              </a:tr>
              <a:tr h="384952">
                <a:tc vMerge="1">
                  <a:txBody>
                    <a:bodyPr/>
                    <a:lstStyle/>
                    <a:p>
                      <a:endParaRPr kumimoji="1" lang="ja-JP" altLang="en-US" dirty="0"/>
                    </a:p>
                  </a:txBody>
                  <a:tcPr>
                    <a:noFill/>
                  </a:tcPr>
                </a:tc>
                <a:tc>
                  <a:txBody>
                    <a:bodyPr/>
                    <a:lstStyle/>
                    <a:p>
                      <a:pPr algn="r"/>
                      <a:r>
                        <a:rPr kumimoji="1" lang="ja-JP" altLang="en-US" sz="1400" dirty="0" smtClean="0"/>
                        <a:t>計</a:t>
                      </a:r>
                      <a:endParaRPr kumimoji="1" lang="ja-JP" altLang="en-US" sz="1400" dirty="0"/>
                    </a:p>
                  </a:txBody>
                  <a:tcPr>
                    <a:solidFill>
                      <a:schemeClr val="accent1">
                        <a:lumMod val="40000"/>
                        <a:lumOff val="60000"/>
                      </a:schemeClr>
                    </a:solidFill>
                  </a:tcPr>
                </a:tc>
                <a:tc>
                  <a:txBody>
                    <a:bodyPr/>
                    <a:lstStyle/>
                    <a:p>
                      <a:pPr algn="ctr"/>
                      <a:r>
                        <a:rPr kumimoji="1" lang="en-US" altLang="ja-JP" sz="1600" dirty="0" smtClean="0"/>
                        <a:t>92</a:t>
                      </a:r>
                      <a:r>
                        <a:rPr kumimoji="1" lang="ja-JP" altLang="en-US" sz="1600" dirty="0" smtClean="0"/>
                        <a:t>（</a:t>
                      </a:r>
                      <a:r>
                        <a:rPr kumimoji="1" lang="en-US" altLang="ja-JP" sz="1600" dirty="0" smtClean="0"/>
                        <a:t>18</a:t>
                      </a:r>
                      <a:r>
                        <a:rPr kumimoji="1" lang="ja-JP" altLang="en-US" sz="1600" dirty="0" smtClean="0"/>
                        <a:t>）</a:t>
                      </a:r>
                      <a:endParaRPr kumimoji="1" lang="ja-JP" altLang="en-US" sz="1600" dirty="0"/>
                    </a:p>
                  </a:txBody>
                  <a:tcPr>
                    <a:solidFill>
                      <a:schemeClr val="accent1">
                        <a:lumMod val="20000"/>
                        <a:lumOff val="80000"/>
                      </a:schemeClr>
                    </a:solidFill>
                  </a:tcPr>
                </a:tc>
                <a:tc>
                  <a:txBody>
                    <a:bodyPr/>
                    <a:lstStyle/>
                    <a:p>
                      <a:pPr algn="ctr"/>
                      <a:r>
                        <a:rPr kumimoji="1" lang="en-US" altLang="ja-JP" sz="1600" dirty="0" smtClean="0"/>
                        <a:t>90</a:t>
                      </a:r>
                      <a:r>
                        <a:rPr kumimoji="1" lang="ja-JP" altLang="en-US" sz="1600" dirty="0" smtClean="0"/>
                        <a:t>（</a:t>
                      </a:r>
                      <a:r>
                        <a:rPr kumimoji="1" lang="en-US" altLang="ja-JP" sz="1600" dirty="0" smtClean="0"/>
                        <a:t>11</a:t>
                      </a:r>
                      <a:r>
                        <a:rPr kumimoji="1" lang="ja-JP" altLang="en-US" sz="1600" dirty="0" smtClean="0"/>
                        <a:t>）</a:t>
                      </a:r>
                      <a:endParaRPr kumimoji="1" lang="ja-JP" altLang="en-US" sz="1600" dirty="0"/>
                    </a:p>
                  </a:txBody>
                  <a:tcPr>
                    <a:solidFill>
                      <a:schemeClr val="accent1">
                        <a:lumMod val="20000"/>
                        <a:lumOff val="80000"/>
                      </a:schemeClr>
                    </a:solidFill>
                  </a:tcPr>
                </a:tc>
                <a:tc>
                  <a:txBody>
                    <a:bodyPr/>
                    <a:lstStyle/>
                    <a:p>
                      <a:pPr algn="ctr"/>
                      <a:r>
                        <a:rPr kumimoji="1" lang="en-US" altLang="ja-JP" sz="1600" dirty="0" smtClean="0"/>
                        <a:t>182</a:t>
                      </a:r>
                      <a:r>
                        <a:rPr kumimoji="1" lang="ja-JP" altLang="en-US" sz="1600" dirty="0" smtClean="0"/>
                        <a:t>（</a:t>
                      </a:r>
                      <a:r>
                        <a:rPr kumimoji="1" lang="en-US" altLang="ja-JP" sz="1600" dirty="0" smtClean="0"/>
                        <a:t>29</a:t>
                      </a:r>
                      <a:r>
                        <a:rPr kumimoji="1" lang="ja-JP" altLang="en-US" sz="1600" dirty="0" smtClean="0"/>
                        <a:t>）</a:t>
                      </a:r>
                      <a:endParaRPr kumimoji="1" lang="ja-JP" altLang="en-US" sz="1600" dirty="0"/>
                    </a:p>
                  </a:txBody>
                  <a:tcPr anchor="ctr">
                    <a:solidFill>
                      <a:schemeClr val="accent1">
                        <a:lumMod val="20000"/>
                        <a:lumOff val="80000"/>
                      </a:schemeClr>
                    </a:solidFill>
                  </a:tcPr>
                </a:tc>
                <a:extLst>
                  <a:ext uri="{0D108BD9-81ED-4DB2-BD59-A6C34878D82A}">
                    <a16:rowId xmlns:a16="http://schemas.microsoft.com/office/drawing/2014/main" val="1239950991"/>
                  </a:ext>
                </a:extLst>
              </a:tr>
              <a:tr h="575482">
                <a:tc gridSpan="2">
                  <a:txBody>
                    <a:bodyPr/>
                    <a:lstStyle/>
                    <a:p>
                      <a:pPr algn="r"/>
                      <a:r>
                        <a:rPr kumimoji="1" lang="ja-JP" altLang="en-US" sz="1600" b="1" dirty="0" smtClean="0"/>
                        <a:t>合計</a:t>
                      </a:r>
                      <a:endParaRPr kumimoji="1" lang="ja-JP" altLang="en-US" sz="1600" b="1" dirty="0"/>
                    </a:p>
                  </a:txBody>
                  <a:tcPr anchor="ctr">
                    <a:solidFill>
                      <a:schemeClr val="accent1">
                        <a:lumMod val="40000"/>
                        <a:lumOff val="60000"/>
                      </a:schemeClr>
                    </a:solidFill>
                  </a:tcPr>
                </a:tc>
                <a:tc hMerge="1">
                  <a:txBody>
                    <a:bodyPr/>
                    <a:lstStyle/>
                    <a:p>
                      <a:endParaRPr kumimoji="1" lang="ja-JP" altLang="en-US" dirty="0"/>
                    </a:p>
                  </a:txBody>
                  <a:tcPr>
                    <a:noFill/>
                  </a:tcPr>
                </a:tc>
                <a:tc>
                  <a:txBody>
                    <a:bodyPr/>
                    <a:lstStyle/>
                    <a:p>
                      <a:pPr algn="ctr"/>
                      <a:r>
                        <a:rPr kumimoji="1" lang="en-US" altLang="ja-JP" sz="1600" b="1" dirty="0" smtClean="0"/>
                        <a:t>480</a:t>
                      </a:r>
                      <a:r>
                        <a:rPr kumimoji="1" lang="ja-JP" altLang="en-US" sz="1600" b="1" dirty="0" smtClean="0"/>
                        <a:t>（</a:t>
                      </a:r>
                      <a:r>
                        <a:rPr kumimoji="1" lang="en-US" altLang="ja-JP" sz="1600" b="1" dirty="0" smtClean="0"/>
                        <a:t>102</a:t>
                      </a:r>
                      <a:r>
                        <a:rPr kumimoji="1" lang="ja-JP" altLang="en-US" sz="1600" b="1" dirty="0" smtClean="0"/>
                        <a:t>）</a:t>
                      </a:r>
                      <a:endParaRPr kumimoji="1" lang="ja-JP" altLang="en-US" sz="1600" b="1" dirty="0"/>
                    </a:p>
                  </a:txBody>
                  <a:tcPr anchor="ctr">
                    <a:solidFill>
                      <a:schemeClr val="accent1">
                        <a:lumMod val="40000"/>
                        <a:lumOff val="60000"/>
                      </a:schemeClr>
                    </a:solidFill>
                  </a:tcPr>
                </a:tc>
                <a:tc>
                  <a:txBody>
                    <a:bodyPr/>
                    <a:lstStyle/>
                    <a:p>
                      <a:pPr algn="ctr"/>
                      <a:r>
                        <a:rPr kumimoji="1" lang="en-US" altLang="ja-JP" sz="1600" b="1" dirty="0" smtClean="0"/>
                        <a:t>535</a:t>
                      </a:r>
                      <a:r>
                        <a:rPr kumimoji="1" lang="ja-JP" altLang="en-US" sz="1600" b="1" dirty="0" smtClean="0"/>
                        <a:t>（</a:t>
                      </a:r>
                      <a:r>
                        <a:rPr kumimoji="1" lang="en-US" altLang="ja-JP" sz="1600" b="1" dirty="0" smtClean="0"/>
                        <a:t>120</a:t>
                      </a:r>
                      <a:r>
                        <a:rPr kumimoji="1" lang="ja-JP" altLang="en-US" sz="1600" b="1" dirty="0" smtClean="0"/>
                        <a:t>）</a:t>
                      </a:r>
                      <a:endParaRPr kumimoji="1" lang="ja-JP" altLang="en-US" sz="1600" b="1" dirty="0"/>
                    </a:p>
                  </a:txBody>
                  <a:tcPr anchor="ctr">
                    <a:solidFill>
                      <a:schemeClr val="accent1">
                        <a:lumMod val="40000"/>
                        <a:lumOff val="60000"/>
                      </a:schemeClr>
                    </a:solidFill>
                  </a:tcPr>
                </a:tc>
                <a:tc>
                  <a:txBody>
                    <a:bodyPr/>
                    <a:lstStyle/>
                    <a:p>
                      <a:pPr algn="ctr"/>
                      <a:r>
                        <a:rPr kumimoji="1" lang="en-US" altLang="ja-JP" sz="1600" b="1" dirty="0" smtClean="0"/>
                        <a:t>1,015</a:t>
                      </a:r>
                      <a:r>
                        <a:rPr kumimoji="1" lang="ja-JP" altLang="en-US" sz="1600" b="1" dirty="0" smtClean="0"/>
                        <a:t>（</a:t>
                      </a:r>
                      <a:r>
                        <a:rPr kumimoji="1" lang="en-US" altLang="ja-JP" sz="1600" b="1" dirty="0" smtClean="0"/>
                        <a:t>222</a:t>
                      </a:r>
                      <a:r>
                        <a:rPr kumimoji="1" lang="ja-JP" altLang="en-US" sz="1600" b="1" dirty="0" smtClean="0"/>
                        <a:t>）</a:t>
                      </a:r>
                      <a:endParaRPr kumimoji="1" lang="ja-JP" altLang="en-US" sz="1600" b="1" dirty="0"/>
                    </a:p>
                  </a:txBody>
                  <a:tcPr anchor="ctr">
                    <a:solidFill>
                      <a:schemeClr val="accent1">
                        <a:lumMod val="40000"/>
                        <a:lumOff val="60000"/>
                      </a:schemeClr>
                    </a:solidFill>
                  </a:tcPr>
                </a:tc>
                <a:extLst>
                  <a:ext uri="{0D108BD9-81ED-4DB2-BD59-A6C34878D82A}">
                    <a16:rowId xmlns:a16="http://schemas.microsoft.com/office/drawing/2014/main" val="966290004"/>
                  </a:ext>
                </a:extLst>
              </a:tr>
            </a:tbl>
          </a:graphicData>
        </a:graphic>
      </p:graphicFrame>
      <p:sp>
        <p:nvSpPr>
          <p:cNvPr id="2" name="スライド番号プレースホルダー 1"/>
          <p:cNvSpPr>
            <a:spLocks noGrp="1"/>
          </p:cNvSpPr>
          <p:nvPr>
            <p:ph type="sldNum" sz="quarter" idx="12"/>
          </p:nvPr>
        </p:nvSpPr>
        <p:spPr>
          <a:xfrm>
            <a:off x="7336491" y="6552963"/>
            <a:ext cx="2057400" cy="365125"/>
          </a:xfrm>
        </p:spPr>
        <p:txBody>
          <a:bodyPr/>
          <a:lstStyle/>
          <a:p>
            <a:r>
              <a:rPr kumimoji="1" lang="en-US" altLang="ja-JP" dirty="0" smtClean="0"/>
              <a:t>2</a:t>
            </a:r>
            <a:endParaRPr kumimoji="1" lang="ja-JP" altLang="en-US" dirty="0"/>
          </a:p>
        </p:txBody>
      </p:sp>
      <p:sp>
        <p:nvSpPr>
          <p:cNvPr id="5" name="テキスト ボックス 4"/>
          <p:cNvSpPr txBox="1"/>
          <p:nvPr/>
        </p:nvSpPr>
        <p:spPr>
          <a:xfrm>
            <a:off x="7105223" y="498125"/>
            <a:ext cx="877163" cy="276999"/>
          </a:xfrm>
          <a:prstGeom prst="rect">
            <a:avLst/>
          </a:prstGeom>
          <a:noFill/>
        </p:spPr>
        <p:txBody>
          <a:bodyPr wrap="none" rtlCol="0">
            <a:spAutoFit/>
          </a:bodyPr>
          <a:lstStyle/>
          <a:p>
            <a:r>
              <a:rPr lang="ja-JP" altLang="en-US" sz="1200" dirty="0"/>
              <a:t>（単位：人）</a:t>
            </a:r>
          </a:p>
        </p:txBody>
      </p:sp>
      <p:sp>
        <p:nvSpPr>
          <p:cNvPr id="8" name="テキスト ボックス 7"/>
          <p:cNvSpPr txBox="1"/>
          <p:nvPr/>
        </p:nvSpPr>
        <p:spPr>
          <a:xfrm>
            <a:off x="7980629" y="6347359"/>
            <a:ext cx="1826141" cy="276999"/>
          </a:xfrm>
          <a:prstGeom prst="rect">
            <a:avLst/>
          </a:prstGeom>
          <a:noFill/>
        </p:spPr>
        <p:txBody>
          <a:bodyPr wrap="none" rtlCol="0">
            <a:spAutoFit/>
          </a:bodyPr>
          <a:lstStyle/>
          <a:p>
            <a:r>
              <a:rPr lang="en-US" altLang="ja-JP" sz="1200" dirty="0"/>
              <a:t>※</a:t>
            </a:r>
            <a:r>
              <a:rPr lang="ja-JP" altLang="en-US" sz="1200" dirty="0"/>
              <a:t>（　）内は女性就職者数</a:t>
            </a:r>
          </a:p>
        </p:txBody>
      </p:sp>
      <p:sp>
        <p:nvSpPr>
          <p:cNvPr id="9" name="タイトル 1"/>
          <p:cNvSpPr txBox="1">
            <a:spLocks/>
          </p:cNvSpPr>
          <p:nvPr/>
        </p:nvSpPr>
        <p:spPr>
          <a:xfrm>
            <a:off x="-15552" y="476672"/>
            <a:ext cx="9913912" cy="504056"/>
          </a:xfrm>
          <a:prstGeom prst="rect">
            <a:avLst/>
          </a:prstGeom>
          <a:solidFill>
            <a:schemeClr val="tx1"/>
          </a:solidFill>
        </p:spPr>
        <p:txBody>
          <a:bodyPr vert="horz" lIns="128016" tIns="64008" rIns="128016" bIns="64008" rtlCol="0" anchor="ctr">
            <a:normAutofit fontScale="925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しごとフィールドにおける</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就職者数（</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大阪府商工労働部）</a:t>
            </a:r>
          </a:p>
        </p:txBody>
      </p:sp>
    </p:spTree>
    <p:extLst>
      <p:ext uri="{BB962C8B-B14F-4D97-AF65-F5344CB8AC3E}">
        <p14:creationId xmlns:p14="http://schemas.microsoft.com/office/powerpoint/2010/main" val="4008357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782870" y="4788589"/>
            <a:ext cx="5370716" cy="872658"/>
            <a:chOff x="35496" y="3774907"/>
            <a:chExt cx="2703572" cy="798253"/>
          </a:xfrm>
        </p:grpSpPr>
        <p:sp>
          <p:nvSpPr>
            <p:cNvPr id="63" name="角丸四角形 62"/>
            <p:cNvSpPr/>
            <p:nvPr/>
          </p:nvSpPr>
          <p:spPr>
            <a:xfrm>
              <a:off x="35496" y="3914477"/>
              <a:ext cx="2703572" cy="65868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182061" y="3774907"/>
              <a:ext cx="2353027" cy="309688"/>
            </a:xfrm>
            <a:prstGeom prst="rect">
              <a:avLst/>
            </a:prstGeom>
            <a:solidFill>
              <a:schemeClr val="bg1"/>
            </a:solidFill>
            <a:ln>
              <a:solidFill>
                <a:schemeClr val="tx1"/>
              </a:solidFill>
            </a:ln>
          </p:spPr>
          <p:txBody>
            <a:bodyPr wrap="square" rtlCol="0">
              <a:spAutoFit/>
            </a:bodyPr>
            <a:lstStyle/>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大阪人材確保推進会議</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5" name="上下矢印 64"/>
          <p:cNvSpPr/>
          <p:nvPr/>
        </p:nvSpPr>
        <p:spPr>
          <a:xfrm>
            <a:off x="5343043" y="4180726"/>
            <a:ext cx="2090047" cy="544418"/>
          </a:xfrm>
          <a:prstGeom prst="upDownArrow">
            <a:avLst>
              <a:gd name="adj1" fmla="val 46942"/>
              <a:gd name="adj2" fmla="val 23287"/>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8530" y="642174"/>
            <a:ext cx="9523522" cy="338554"/>
          </a:xfrm>
          <a:prstGeom prst="rect">
            <a:avLst/>
          </a:prstGeom>
          <a:solidFill>
            <a:schemeClr val="accent1">
              <a:lumMod val="40000"/>
              <a:lumOff val="60000"/>
            </a:schemeClr>
          </a:solidFill>
          <a:ln>
            <a:solidFill>
              <a:schemeClr val="tx1"/>
            </a:solidFill>
          </a:ln>
        </p:spPr>
        <p:txBody>
          <a:bodyPr wrap="square" rtlCol="0" anchor="ctr">
            <a:spAutoFit/>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平成３０年度　中小企業人材支援</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センター（大阪</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働き方改革支援センター</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109999" y="1022492"/>
            <a:ext cx="9655517" cy="1836603"/>
            <a:chOff x="69621" y="877951"/>
            <a:chExt cx="8496944" cy="1777437"/>
          </a:xfrm>
        </p:grpSpPr>
        <p:sp>
          <p:nvSpPr>
            <p:cNvPr id="15" name="正方形/長方形 14"/>
            <p:cNvSpPr/>
            <p:nvPr/>
          </p:nvSpPr>
          <p:spPr>
            <a:xfrm>
              <a:off x="69621" y="1068152"/>
              <a:ext cx="8496944" cy="1316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222002" y="877951"/>
              <a:ext cx="1800200"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設置の目的</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101537" y="1300118"/>
              <a:ext cx="8430903" cy="135527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市場の大幅</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な改善が</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見られる一方、企業の人材不足はますます深刻化している</a:t>
              </a:r>
              <a:endParaRPr kumimoji="1"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Ø"/>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人材確保に関する相談窓口を設置し、業界のイメージアップや働く環境整備を支援</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Ø"/>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平成３０年</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度</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はセミナーやコンサルティング、求職者との交流会等を通じて、企業の人材確保力をＵＰさせる支援を充実</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Ø"/>
              </a:pP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 name="角丸四角形 17"/>
          <p:cNvSpPr/>
          <p:nvPr/>
        </p:nvSpPr>
        <p:spPr>
          <a:xfrm>
            <a:off x="3392827" y="2866970"/>
            <a:ext cx="6344577" cy="129153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pic>
        <p:nvPicPr>
          <p:cNvPr id="1026" name="Picture 2" descr="D:\konyaD\Desktop\作業中\busi_worker_point_s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4707" y="3005392"/>
            <a:ext cx="658879" cy="79086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584848" y="2636912"/>
            <a:ext cx="5926749" cy="338554"/>
          </a:xfrm>
          <a:prstGeom prst="rect">
            <a:avLst/>
          </a:prstGeom>
          <a:solidFill>
            <a:schemeClr val="accent1">
              <a:lumMod val="75000"/>
            </a:schemeClr>
          </a:solidFill>
          <a:ln>
            <a:solidFill>
              <a:schemeClr val="tx1"/>
            </a:solidFill>
          </a:ln>
        </p:spPr>
        <p:txBody>
          <a:bodyPr wrap="square" rtlCol="0" anchor="ctr">
            <a:spAutoFit/>
          </a:bodyPr>
          <a:lstStyle/>
          <a:p>
            <a:pPr algn="ctr"/>
            <a:r>
              <a:rPr kumimoji="1" lang="ja-JP" altLang="en-US" sz="16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中小企業人材支援センター</a:t>
            </a:r>
            <a:r>
              <a:rPr lang="ja-JP" altLang="en-US" sz="16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働き方改革支援</a:t>
            </a:r>
            <a:r>
              <a:rPr lang="ja-JP" altLang="en-US" sz="16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センター）</a:t>
            </a:r>
            <a:endPar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D:\konyaD\Desktop\作業中\th_business_icon_simple_company.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5301" y="5157192"/>
            <a:ext cx="483067" cy="445908"/>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200472" y="4437112"/>
            <a:ext cx="3294774" cy="353943"/>
          </a:xfrm>
          <a:prstGeom prst="rect">
            <a:avLst/>
          </a:prstGeom>
          <a:noFill/>
        </p:spPr>
        <p:txBody>
          <a:bodyPr wrap="square" rtlCol="0">
            <a:spAutoFit/>
          </a:bodyPr>
          <a:lstStyle/>
          <a:p>
            <a:r>
              <a:rPr kumimoji="1"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大学生、フリーター、女性　等</a:t>
            </a:r>
            <a:endParaRPr kumimoji="1"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3490444" y="2969076"/>
            <a:ext cx="6415888" cy="1107996"/>
          </a:xfrm>
          <a:prstGeom prst="rect">
            <a:avLst/>
          </a:prstGeom>
          <a:noFill/>
        </p:spPr>
        <p:txBody>
          <a:bodyPr wrap="square" rtlCol="0">
            <a:spAutoFit/>
          </a:bodyPr>
          <a:lstStyle/>
          <a:p>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・人材確保に関するコンサルティング、セミナーの実施</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・ワークアップ計画の実施</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・支援の効果を検証するための企業及び求職者調査</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・ＯＳＡＫＡしごとフィールドの求職者支援と連携し、企業の人材確保を支援</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1008496" y="5517232"/>
            <a:ext cx="7404360" cy="858740"/>
            <a:chOff x="101536" y="1218352"/>
            <a:chExt cx="8942731" cy="1495709"/>
          </a:xfrm>
        </p:grpSpPr>
        <p:sp>
          <p:nvSpPr>
            <p:cNvPr id="29" name="正方形/長方形 28"/>
            <p:cNvSpPr/>
            <p:nvPr/>
          </p:nvSpPr>
          <p:spPr>
            <a:xfrm>
              <a:off x="101536" y="1613617"/>
              <a:ext cx="8942731" cy="1100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284840" y="1218352"/>
              <a:ext cx="1396088" cy="6027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ＫＰＩ</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121516" y="1918274"/>
              <a:ext cx="8430903" cy="61647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同センターの支援を受けて人材確保に繋がった企業数：</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326</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社</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4" name="角丸四角形 33"/>
          <p:cNvSpPr/>
          <p:nvPr/>
        </p:nvSpPr>
        <p:spPr>
          <a:xfrm>
            <a:off x="6749" y="4240626"/>
            <a:ext cx="3620101" cy="1201991"/>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pic>
        <p:nvPicPr>
          <p:cNvPr id="1029" name="Picture 5" descr="D:\konyaD\Desktop\作業中\9fb7dd1886b7c403b8b7d593df71180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174" y="4846450"/>
            <a:ext cx="910811" cy="560583"/>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26954" y="2750906"/>
            <a:ext cx="2928870"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48" name="テキスト ボックス 47"/>
          <p:cNvSpPr txBox="1"/>
          <p:nvPr/>
        </p:nvSpPr>
        <p:spPr>
          <a:xfrm>
            <a:off x="185733" y="2700575"/>
            <a:ext cx="2549113" cy="323165"/>
          </a:xfrm>
          <a:prstGeom prst="rect">
            <a:avLst/>
          </a:prstGeom>
          <a:solidFill>
            <a:schemeClr val="bg1"/>
          </a:solidFill>
          <a:ln>
            <a:solidFill>
              <a:schemeClr val="tx1"/>
            </a:solidFill>
          </a:ln>
        </p:spPr>
        <p:txBody>
          <a:bodyPr wrap="square" rtlCol="0">
            <a:spAutoFit/>
          </a:bodyPr>
          <a:lstStyle/>
          <a:p>
            <a:pPr algn="ctr"/>
            <a:r>
              <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1500" b="1"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a:t>
            </a:r>
            <a:endPar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左右矢印 24"/>
          <p:cNvSpPr/>
          <p:nvPr/>
        </p:nvSpPr>
        <p:spPr>
          <a:xfrm>
            <a:off x="2779436" y="2636888"/>
            <a:ext cx="745512" cy="504080"/>
          </a:xfrm>
          <a:prstGeom prst="leftRightArrow">
            <a:avLst>
              <a:gd name="adj1" fmla="val 50000"/>
              <a:gd name="adj2" fmla="val 57042"/>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5889104" y="4293096"/>
            <a:ext cx="1008112" cy="338554"/>
          </a:xfrm>
          <a:prstGeom prst="rect">
            <a:avLst/>
          </a:prstGeom>
          <a:noFill/>
        </p:spPr>
        <p:txBody>
          <a:bodyPr wrap="square" rtlCol="0">
            <a:spAutoFit/>
          </a:bodyPr>
          <a:lstStyle/>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連携</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0" name="Picture 6" descr="D:\konyaD\Desktop\作業中\illust368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6193" y="4725144"/>
            <a:ext cx="1208755" cy="709536"/>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148145" y="2905780"/>
            <a:ext cx="2976066" cy="523220"/>
          </a:xfrm>
          <a:prstGeom prst="rect">
            <a:avLst/>
          </a:prstGeom>
          <a:noFill/>
        </p:spPr>
        <p:txBody>
          <a:bodyPr wrap="square" rtlCol="0">
            <a:spAutoFit/>
          </a:bodyPr>
          <a:lstStyle/>
          <a:p>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・求職者に３業界の魅力を伝える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2821426" y="2735069"/>
            <a:ext cx="703522"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一体</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上矢印 2"/>
          <p:cNvSpPr/>
          <p:nvPr/>
        </p:nvSpPr>
        <p:spPr>
          <a:xfrm>
            <a:off x="166636" y="3645024"/>
            <a:ext cx="2918992" cy="52855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776536" y="3789040"/>
            <a:ext cx="1823319" cy="415498"/>
          </a:xfrm>
          <a:prstGeom prst="rect">
            <a:avLst/>
          </a:prstGeom>
          <a:noFill/>
        </p:spPr>
        <p:txBody>
          <a:bodyPr wrap="square" rtlCol="0">
            <a:spAutoFit/>
          </a:bodyPr>
          <a:lstStyle/>
          <a:p>
            <a:pPr algn="ct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求職者の掘り起こし</a:t>
            </a:r>
            <a:endPar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ＯＳＦへの誘導</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descr="C:\Users\FujiwaraYumi\AppData\Local\Microsoft\Windows\Temporary Internet Files\Content.IE5\DYE7Q1DG\lgi01a2013102117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5546" y="4725144"/>
            <a:ext cx="511068" cy="748957"/>
          </a:xfrm>
          <a:prstGeom prst="rect">
            <a:avLst/>
          </a:prstGeom>
          <a:noFill/>
          <a:extLst>
            <a:ext uri="{909E8E84-426E-40DD-AFC4-6F175D3DCCD1}">
              <a14:hiddenFill xmlns:a14="http://schemas.microsoft.com/office/drawing/2010/main">
                <a:solidFill>
                  <a:srgbClr val="FFFFFF"/>
                </a:solidFill>
              </a14:hiddenFill>
            </a:ext>
          </a:extLst>
        </p:spPr>
      </p:pic>
      <p:sp>
        <p:nvSpPr>
          <p:cNvPr id="68" name="テキスト ボックス 67"/>
          <p:cNvSpPr txBox="1"/>
          <p:nvPr/>
        </p:nvSpPr>
        <p:spPr>
          <a:xfrm>
            <a:off x="4116823" y="5157192"/>
            <a:ext cx="4702810" cy="523220"/>
          </a:xfrm>
          <a:prstGeom prst="rect">
            <a:avLst/>
          </a:prstGeom>
          <a:noFill/>
        </p:spPr>
        <p:txBody>
          <a:bodyPr wrap="square" rtlCol="0" anchor="ctr">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中小企業人材支援センターの</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事業ＰＲ</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・先進事例の紹介や、講師の派遣</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タイトル 1"/>
          <p:cNvSpPr txBox="1">
            <a:spLocks/>
          </p:cNvSpPr>
          <p:nvPr/>
        </p:nvSpPr>
        <p:spPr>
          <a:xfrm>
            <a:off x="-7911" y="188688"/>
            <a:ext cx="9913912" cy="432000"/>
          </a:xfrm>
          <a:prstGeom prst="rect">
            <a:avLst/>
          </a:prstGeom>
          <a:solidFill>
            <a:schemeClr val="tx1"/>
          </a:solidFill>
        </p:spPr>
        <p:txBody>
          <a:bodyPr vert="horz" lIns="128016" tIns="64008" rIns="128016" bIns="64008" rtlCol="0" anchor="ctr">
            <a:normAutofit fontScale="85000"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ＯＳＡＫＡ</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しごとフィールドを軸とした企業の環境</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大阪府商工労働部</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9201472" y="6381328"/>
            <a:ext cx="36004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786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Oval 3"/>
          <p:cNvSpPr>
            <a:spLocks noChangeArrowheads="1"/>
          </p:cNvSpPr>
          <p:nvPr/>
        </p:nvSpPr>
        <p:spPr bwMode="auto">
          <a:xfrm>
            <a:off x="525222" y="1490785"/>
            <a:ext cx="4320480"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7" name="タイトル 1"/>
          <p:cNvSpPr>
            <a:spLocks noGrp="1"/>
          </p:cNvSpPr>
          <p:nvPr>
            <p:ph type="title"/>
          </p:nvPr>
        </p:nvSpPr>
        <p:spPr>
          <a:xfrm>
            <a:off x="1292" y="491207"/>
            <a:ext cx="9906000" cy="417513"/>
          </a:xfrm>
          <a:solidFill>
            <a:schemeClr val="tx1"/>
          </a:solidFill>
          <a:effectLst>
            <a:outerShdw blurRad="40000" dist="20000" dir="5400000" rotWithShape="0">
              <a:srgbClr val="808080">
                <a:alpha val="37999"/>
              </a:srgbClr>
            </a:outerShdw>
          </a:effectLst>
          <a:extLst/>
        </p:spPr>
        <p:txBody>
          <a:bodyPr>
            <a:normAutofit/>
          </a:bodyPr>
          <a:lstStyle>
            <a:lvl1pPr>
              <a:defRPr kumimoji="1" sz="2400">
                <a:solidFill>
                  <a:schemeClr val="tx1"/>
                </a:solidFill>
                <a:latin typeface="Calibri" pitchFamily="34" charset="0"/>
                <a:ea typeface="ＭＳ Ｐゴシック" pitchFamily="50" charset="-128"/>
              </a:defRPr>
            </a:lvl1pPr>
            <a:lvl2pPr marL="37931725" indent="-37474525">
              <a:defRPr kumimoji="1" sz="24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400">
                <a:solidFill>
                  <a:schemeClr val="tx1"/>
                </a:solidFill>
                <a:latin typeface="Calibri" pitchFamily="34" charset="0"/>
                <a:ea typeface="ＭＳ Ｐゴシック" pitchFamily="50" charset="-128"/>
              </a:defRPr>
            </a:lvl4pPr>
            <a:lvl5pPr>
              <a:defRPr kumimoji="1" sz="2400">
                <a:solidFill>
                  <a:schemeClr val="tx1"/>
                </a:solidFill>
                <a:latin typeface="Calibri" pitchFamily="34" charset="0"/>
                <a:ea typeface="ＭＳ Ｐゴシック" pitchFamily="50" charset="-128"/>
              </a:defRPr>
            </a:lvl5pPr>
            <a:lvl6pPr marL="457200" fontAlgn="base">
              <a:spcBef>
                <a:spcPct val="0"/>
              </a:spcBef>
              <a:spcAft>
                <a:spcPct val="0"/>
              </a:spcAft>
              <a:defRPr kumimoji="1" sz="2400">
                <a:solidFill>
                  <a:schemeClr val="tx1"/>
                </a:solidFill>
                <a:latin typeface="Calibri" pitchFamily="34" charset="0"/>
                <a:ea typeface="ＭＳ Ｐゴシック" pitchFamily="50" charset="-128"/>
              </a:defRPr>
            </a:lvl6pPr>
            <a:lvl7pPr marL="914400" fontAlgn="base">
              <a:spcBef>
                <a:spcPct val="0"/>
              </a:spcBef>
              <a:spcAft>
                <a:spcPct val="0"/>
              </a:spcAft>
              <a:defRPr kumimoji="1" sz="2400">
                <a:solidFill>
                  <a:schemeClr val="tx1"/>
                </a:solidFill>
                <a:latin typeface="Calibri" pitchFamily="34" charset="0"/>
                <a:ea typeface="ＭＳ Ｐゴシック" pitchFamily="50" charset="-128"/>
              </a:defRPr>
            </a:lvl7pPr>
            <a:lvl8pPr marL="1371600" fontAlgn="base">
              <a:spcBef>
                <a:spcPct val="0"/>
              </a:spcBef>
              <a:spcAft>
                <a:spcPct val="0"/>
              </a:spcAft>
              <a:defRPr kumimoji="1" sz="2400">
                <a:solidFill>
                  <a:schemeClr val="tx1"/>
                </a:solidFill>
                <a:latin typeface="Calibri" pitchFamily="34" charset="0"/>
                <a:ea typeface="ＭＳ Ｐゴシック" pitchFamily="50" charset="-128"/>
              </a:defRPr>
            </a:lvl8pPr>
            <a:lvl9pPr marL="18288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０</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高校生を対象に</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業界の魅力をアピールし、就職に結びつける取組（大阪府商工労働部</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教育庁）</a:t>
            </a:r>
          </a:p>
        </p:txBody>
      </p:sp>
      <p:sp>
        <p:nvSpPr>
          <p:cNvPr id="4" name="正方形/長方形 3"/>
          <p:cNvSpPr/>
          <p:nvPr/>
        </p:nvSpPr>
        <p:spPr>
          <a:xfrm>
            <a:off x="6168732" y="754247"/>
            <a:ext cx="3680812" cy="154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r"/>
            <a:endParaRPr lang="en-US" altLang="ja-JP" u="sng" dirty="0">
              <a:solidFill>
                <a:schemeClr val="tx1"/>
              </a:solidFill>
            </a:endParaRPr>
          </a:p>
          <a:p>
            <a:pPr algn="r"/>
            <a:endParaRPr kumimoji="1" lang="en-US" altLang="ja-JP" u="sng" dirty="0" smtClean="0">
              <a:solidFill>
                <a:schemeClr val="tx1"/>
              </a:solidFill>
            </a:endParaRPr>
          </a:p>
          <a:p>
            <a:pPr algn="r"/>
            <a:endParaRPr lang="en-US" altLang="ja-JP" u="sng" dirty="0">
              <a:solidFill>
                <a:schemeClr val="tx1"/>
              </a:solidFill>
            </a:endParaRPr>
          </a:p>
          <a:p>
            <a:pPr algn="r"/>
            <a:endParaRPr kumimoji="1" lang="en-US" altLang="ja-JP" u="sng" dirty="0" smtClean="0">
              <a:solidFill>
                <a:schemeClr val="tx1"/>
              </a:solidFill>
            </a:endParaRPr>
          </a:p>
          <a:p>
            <a:pPr algn="r"/>
            <a:endParaRPr kumimoji="1" lang="ja-JP" altLang="en-US" u="sng" dirty="0">
              <a:solidFill>
                <a:schemeClr val="tx1"/>
              </a:solidFill>
            </a:endParaRPr>
          </a:p>
        </p:txBody>
      </p:sp>
      <p:sp>
        <p:nvSpPr>
          <p:cNvPr id="536" name="角丸四角形 535"/>
          <p:cNvSpPr/>
          <p:nvPr/>
        </p:nvSpPr>
        <p:spPr>
          <a:xfrm>
            <a:off x="148369" y="1333487"/>
            <a:ext cx="4903157" cy="4975834"/>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537" name="テキスト ボックス 536"/>
          <p:cNvSpPr txBox="1"/>
          <p:nvPr/>
        </p:nvSpPr>
        <p:spPr>
          <a:xfrm>
            <a:off x="1005684" y="1160018"/>
            <a:ext cx="3277740" cy="305753"/>
          </a:xfrm>
          <a:prstGeom prst="roundRect">
            <a:avLst>
              <a:gd name="adj" fmla="val 33699"/>
            </a:avLst>
          </a:prstGeom>
          <a:solidFill>
            <a:schemeClr val="accent5">
              <a:lumMod val="20000"/>
              <a:lumOff val="80000"/>
            </a:schemeClr>
          </a:solidFill>
          <a:ln w="3810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a:spAutoFit/>
          </a:bodyPr>
          <a:lstStyle/>
          <a:p>
            <a:pPr>
              <a:defRPr/>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インターンシップ等支援</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080601302"/>
              </p:ext>
            </p:extLst>
          </p:nvPr>
        </p:nvGraphicFramePr>
        <p:xfrm>
          <a:off x="601763" y="3944211"/>
          <a:ext cx="4099923" cy="1054592"/>
        </p:xfrm>
        <a:graphic>
          <a:graphicData uri="http://schemas.openxmlformats.org/drawingml/2006/table">
            <a:tbl>
              <a:tblPr>
                <a:tableStyleId>{5C22544A-7EE6-4342-B048-85BDC9FD1C3A}</a:tableStyleId>
              </a:tblPr>
              <a:tblGrid>
                <a:gridCol w="1044267">
                  <a:extLst>
                    <a:ext uri="{9D8B030D-6E8A-4147-A177-3AD203B41FA5}">
                      <a16:colId xmlns:a16="http://schemas.microsoft.com/office/drawing/2014/main" val="20000"/>
                    </a:ext>
                  </a:extLst>
                </a:gridCol>
                <a:gridCol w="1600582">
                  <a:extLst>
                    <a:ext uri="{9D8B030D-6E8A-4147-A177-3AD203B41FA5}">
                      <a16:colId xmlns:a16="http://schemas.microsoft.com/office/drawing/2014/main" val="20001"/>
                    </a:ext>
                  </a:extLst>
                </a:gridCol>
                <a:gridCol w="1455074">
                  <a:extLst>
                    <a:ext uri="{9D8B030D-6E8A-4147-A177-3AD203B41FA5}">
                      <a16:colId xmlns:a16="http://schemas.microsoft.com/office/drawing/2014/main" val="20002"/>
                    </a:ext>
                  </a:extLst>
                </a:gridCol>
              </a:tblGrid>
              <a:tr h="483425">
                <a:tc>
                  <a:txBody>
                    <a:bodyPr/>
                    <a:lstStyle/>
                    <a:p>
                      <a:pPr algn="ctr" fontAlgn="ctr"/>
                      <a:r>
                        <a:rPr lang="ja-JP" altLang="en-US"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前身事業の実績</a:t>
                      </a:r>
                      <a:r>
                        <a:rPr lang="ja-JP" altLang="en-US" sz="105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ja-JP" altLang="en-US"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（実績）</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ja-JP" altLang="en-US"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05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05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（実績）</a:t>
                      </a:r>
                      <a:endParaRPr lang="ja-JP" altLang="en-US" sz="105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80120">
                <a:tc>
                  <a:txBody>
                    <a:bodyPr/>
                    <a:lstStyle/>
                    <a:p>
                      <a:pPr algn="ctr"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参加者数</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113</a:t>
                      </a: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118</a:t>
                      </a: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91047">
                <a:tc>
                  <a:txBody>
                    <a:bodyPr/>
                    <a:lstStyle/>
                    <a:p>
                      <a:pPr algn="ctr"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実施校数</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４校</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校</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552" name="表 551"/>
          <p:cNvGraphicFramePr>
            <a:graphicFrameLocks noGrp="1"/>
          </p:cNvGraphicFramePr>
          <p:nvPr>
            <p:extLst>
              <p:ext uri="{D42A27DB-BD31-4B8C-83A1-F6EECF244321}">
                <p14:modId xmlns:p14="http://schemas.microsoft.com/office/powerpoint/2010/main" val="1902228161"/>
              </p:ext>
            </p:extLst>
          </p:nvPr>
        </p:nvGraphicFramePr>
        <p:xfrm>
          <a:off x="5846715" y="4569820"/>
          <a:ext cx="3772363" cy="1424201"/>
        </p:xfrm>
        <a:graphic>
          <a:graphicData uri="http://schemas.openxmlformats.org/drawingml/2006/table">
            <a:tbl>
              <a:tblPr>
                <a:tableStyleId>{5C22544A-7EE6-4342-B048-85BDC9FD1C3A}</a:tableStyleId>
              </a:tblPr>
              <a:tblGrid>
                <a:gridCol w="823740">
                  <a:extLst>
                    <a:ext uri="{9D8B030D-6E8A-4147-A177-3AD203B41FA5}">
                      <a16:colId xmlns:a16="http://schemas.microsoft.com/office/drawing/2014/main" val="20000"/>
                    </a:ext>
                  </a:extLst>
                </a:gridCol>
                <a:gridCol w="527810">
                  <a:extLst>
                    <a:ext uri="{9D8B030D-6E8A-4147-A177-3AD203B41FA5}">
                      <a16:colId xmlns:a16="http://schemas.microsoft.com/office/drawing/2014/main" val="20001"/>
                    </a:ext>
                  </a:extLst>
                </a:gridCol>
                <a:gridCol w="438441">
                  <a:extLst>
                    <a:ext uri="{9D8B030D-6E8A-4147-A177-3AD203B41FA5}">
                      <a16:colId xmlns:a16="http://schemas.microsoft.com/office/drawing/2014/main" val="3798650732"/>
                    </a:ext>
                  </a:extLst>
                </a:gridCol>
                <a:gridCol w="759333">
                  <a:extLst>
                    <a:ext uri="{9D8B030D-6E8A-4147-A177-3AD203B41FA5}">
                      <a16:colId xmlns:a16="http://schemas.microsoft.com/office/drawing/2014/main" val="2536788001"/>
                    </a:ext>
                  </a:extLst>
                </a:gridCol>
                <a:gridCol w="1223039">
                  <a:extLst>
                    <a:ext uri="{9D8B030D-6E8A-4147-A177-3AD203B41FA5}">
                      <a16:colId xmlns:a16="http://schemas.microsoft.com/office/drawing/2014/main" val="20002"/>
                    </a:ext>
                  </a:extLst>
                </a:gridCol>
              </a:tblGrid>
              <a:tr h="311712">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ct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3784">
                <a:tc rowSpan="2">
                  <a:txBody>
                    <a:bodyPr/>
                    <a:lstStyle/>
                    <a:p>
                      <a:pPr algn="ctr" fontAlgn="ctr"/>
                      <a:r>
                        <a:rPr lang="ja-JP" altLang="en-US" sz="110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就職者数</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fontAlgn="ctr"/>
                      <a:endPar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l" fontAlgn="ctr"/>
                      <a:endPar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fontAlgn="ctr"/>
                      <a:endPar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89759">
                <a:tc vMerge="1">
                  <a:txBody>
                    <a:bodyPr/>
                    <a:lstStyle/>
                    <a:p>
                      <a:endParaRPr kumimoji="1" lang="ja-JP" altLang="en-US"/>
                    </a:p>
                  </a:txBody>
                  <a:tcPr/>
                </a:tc>
                <a:tc vMerge="1">
                  <a:txBody>
                    <a:bodyPr/>
                    <a:lstStyle/>
                    <a:p>
                      <a:pPr algn="ctr"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うち</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業界</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1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16798073"/>
                  </a:ext>
                </a:extLst>
              </a:tr>
              <a:tr h="328946">
                <a:tc>
                  <a:txBody>
                    <a:bodyPr/>
                    <a:lstStyle/>
                    <a:p>
                      <a:pPr algn="ctr"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実施校数</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ct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校</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校</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右矢印 5"/>
          <p:cNvSpPr/>
          <p:nvPr/>
        </p:nvSpPr>
        <p:spPr>
          <a:xfrm>
            <a:off x="5146423" y="3254785"/>
            <a:ext cx="368083" cy="1299434"/>
          </a:xfrm>
          <a:prstGeom prst="rightArrow">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Shape 58"/>
          <p:cNvSpPr/>
          <p:nvPr/>
        </p:nvSpPr>
        <p:spPr>
          <a:xfrm>
            <a:off x="3245019" y="5559811"/>
            <a:ext cx="671498" cy="2867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a:latin typeface="Meiryo"/>
                <a:ea typeface="Meiryo"/>
                <a:cs typeface="Meiryo"/>
                <a:sym typeface="Meiryo"/>
              </a:rPr>
              <a:t>実施中</a:t>
            </a:r>
            <a:endParaRPr sz="500">
              <a:latin typeface="Meiryo"/>
              <a:ea typeface="Meiryo"/>
              <a:cs typeface="Meiryo"/>
              <a:sym typeface="Meiryo"/>
            </a:endParaRPr>
          </a:p>
          <a:p>
            <a:pPr marL="0" lvl="0" indent="0" algn="ctr" rtl="0">
              <a:spcBef>
                <a:spcPts val="0"/>
              </a:spcBef>
              <a:spcAft>
                <a:spcPts val="0"/>
              </a:spcAft>
              <a:buNone/>
            </a:pPr>
            <a:r>
              <a:rPr lang="ja" sz="500">
                <a:latin typeface="Meiryo"/>
                <a:ea typeface="Meiryo"/>
                <a:cs typeface="Meiryo"/>
                <a:sym typeface="Meiryo"/>
              </a:rPr>
              <a:t>フォロー</a:t>
            </a:r>
            <a:endParaRPr sz="500">
              <a:latin typeface="Meiryo"/>
              <a:ea typeface="Meiryo"/>
              <a:cs typeface="Meiryo"/>
              <a:sym typeface="Meiryo"/>
            </a:endParaRPr>
          </a:p>
        </p:txBody>
      </p:sp>
      <p:sp>
        <p:nvSpPr>
          <p:cNvPr id="123" name="Shape 59"/>
          <p:cNvSpPr/>
          <p:nvPr/>
        </p:nvSpPr>
        <p:spPr>
          <a:xfrm>
            <a:off x="2014636" y="5562533"/>
            <a:ext cx="566018" cy="2867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500" dirty="0" smtClean="0">
                <a:latin typeface="Meiryo"/>
                <a:ea typeface="Meiryo"/>
                <a:cs typeface="Meiryo"/>
                <a:sym typeface="Meiryo"/>
              </a:rPr>
              <a:t>学校・企業間の連絡</a:t>
            </a:r>
            <a:r>
              <a:rPr lang="ja" sz="500" dirty="0" smtClean="0">
                <a:latin typeface="Meiryo"/>
                <a:ea typeface="Meiryo"/>
                <a:cs typeface="Meiryo"/>
                <a:sym typeface="Meiryo"/>
              </a:rPr>
              <a:t>調整</a:t>
            </a:r>
            <a:endParaRPr sz="500" dirty="0">
              <a:latin typeface="Meiryo"/>
              <a:ea typeface="Meiryo"/>
              <a:cs typeface="Meiryo"/>
              <a:sym typeface="Meiryo"/>
            </a:endParaRPr>
          </a:p>
        </p:txBody>
      </p:sp>
      <p:cxnSp>
        <p:nvCxnSpPr>
          <p:cNvPr id="124" name="Shape 60"/>
          <p:cNvCxnSpPr>
            <a:stCxn id="123" idx="3"/>
            <a:endCxn id="122" idx="1"/>
          </p:cNvCxnSpPr>
          <p:nvPr/>
        </p:nvCxnSpPr>
        <p:spPr>
          <a:xfrm flipV="1">
            <a:off x="2580654" y="5703205"/>
            <a:ext cx="664365" cy="2722"/>
          </a:xfrm>
          <a:prstGeom prst="straightConnector1">
            <a:avLst/>
          </a:prstGeom>
          <a:noFill/>
          <a:ln w="9525" cap="flat" cmpd="sng">
            <a:solidFill>
              <a:schemeClr val="dk2"/>
            </a:solidFill>
            <a:prstDash val="solid"/>
            <a:round/>
            <a:headEnd type="none" w="med" len="med"/>
            <a:tailEnd type="triangle" w="med" len="med"/>
          </a:ln>
        </p:spPr>
      </p:cxnSp>
      <p:sp>
        <p:nvSpPr>
          <p:cNvPr id="125" name="Shape 61"/>
          <p:cNvSpPr/>
          <p:nvPr/>
        </p:nvSpPr>
        <p:spPr>
          <a:xfrm>
            <a:off x="1469585" y="5562533"/>
            <a:ext cx="426887" cy="2867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dirty="0">
                <a:latin typeface="Meiryo"/>
                <a:ea typeface="Meiryo"/>
                <a:cs typeface="Meiryo"/>
                <a:sym typeface="Meiryo"/>
              </a:rPr>
              <a:t>マッチング</a:t>
            </a:r>
            <a:endParaRPr sz="500" dirty="0">
              <a:latin typeface="Meiryo"/>
              <a:ea typeface="Meiryo"/>
              <a:cs typeface="Meiryo"/>
              <a:sym typeface="Meiryo"/>
            </a:endParaRPr>
          </a:p>
        </p:txBody>
      </p:sp>
      <p:sp>
        <p:nvSpPr>
          <p:cNvPr id="126" name="Shape 62"/>
          <p:cNvSpPr/>
          <p:nvPr/>
        </p:nvSpPr>
        <p:spPr>
          <a:xfrm>
            <a:off x="891023" y="5940239"/>
            <a:ext cx="461577" cy="2867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a:latin typeface="Meiryo"/>
                <a:ea typeface="Meiryo"/>
                <a:cs typeface="Meiryo"/>
                <a:sym typeface="Meiryo"/>
              </a:rPr>
              <a:t>生徒募集</a:t>
            </a:r>
            <a:endParaRPr sz="500">
              <a:latin typeface="Meiryo"/>
              <a:ea typeface="Meiryo"/>
              <a:cs typeface="Meiryo"/>
              <a:sym typeface="Meiryo"/>
            </a:endParaRPr>
          </a:p>
        </p:txBody>
      </p:sp>
      <p:sp>
        <p:nvSpPr>
          <p:cNvPr id="127" name="Shape 63"/>
          <p:cNvSpPr/>
          <p:nvPr/>
        </p:nvSpPr>
        <p:spPr>
          <a:xfrm>
            <a:off x="892293" y="5562533"/>
            <a:ext cx="460307" cy="286787"/>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dirty="0">
                <a:latin typeface="Meiryo"/>
                <a:ea typeface="Meiryo"/>
                <a:cs typeface="Meiryo"/>
                <a:sym typeface="Meiryo"/>
              </a:rPr>
              <a:t>受入準備</a:t>
            </a:r>
            <a:endParaRPr sz="500" dirty="0">
              <a:latin typeface="Meiryo"/>
              <a:ea typeface="Meiryo"/>
              <a:cs typeface="Meiryo"/>
              <a:sym typeface="Meiryo"/>
            </a:endParaRPr>
          </a:p>
          <a:p>
            <a:pPr marL="0" lvl="0" indent="0" algn="ctr" rtl="0">
              <a:spcBef>
                <a:spcPts val="0"/>
              </a:spcBef>
              <a:spcAft>
                <a:spcPts val="0"/>
              </a:spcAft>
              <a:buNone/>
            </a:pPr>
            <a:r>
              <a:rPr lang="ja" sz="500" dirty="0">
                <a:latin typeface="Meiryo"/>
                <a:ea typeface="Meiryo"/>
                <a:cs typeface="Meiryo"/>
                <a:sym typeface="Meiryo"/>
              </a:rPr>
              <a:t>調整</a:t>
            </a:r>
            <a:endParaRPr sz="500" dirty="0">
              <a:latin typeface="Meiryo"/>
              <a:ea typeface="Meiryo"/>
              <a:cs typeface="Meiryo"/>
              <a:sym typeface="Meiryo"/>
            </a:endParaRPr>
          </a:p>
        </p:txBody>
      </p:sp>
      <p:sp>
        <p:nvSpPr>
          <p:cNvPr id="128" name="Shape 64"/>
          <p:cNvSpPr/>
          <p:nvPr/>
        </p:nvSpPr>
        <p:spPr>
          <a:xfrm>
            <a:off x="280184" y="5563791"/>
            <a:ext cx="482329" cy="286787"/>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dirty="0">
                <a:latin typeface="Meiryo"/>
                <a:ea typeface="Meiryo"/>
                <a:cs typeface="Meiryo"/>
                <a:sym typeface="Meiryo"/>
              </a:rPr>
              <a:t>受入企業</a:t>
            </a:r>
            <a:endParaRPr sz="500" dirty="0">
              <a:latin typeface="Meiryo"/>
              <a:ea typeface="Meiryo"/>
              <a:cs typeface="Meiryo"/>
              <a:sym typeface="Meiryo"/>
            </a:endParaRPr>
          </a:p>
          <a:p>
            <a:pPr marL="0" lvl="0" indent="0" algn="ctr" rtl="0">
              <a:spcBef>
                <a:spcPts val="0"/>
              </a:spcBef>
              <a:spcAft>
                <a:spcPts val="0"/>
              </a:spcAft>
              <a:buNone/>
            </a:pPr>
            <a:r>
              <a:rPr lang="ja" sz="500" dirty="0">
                <a:latin typeface="Meiryo"/>
                <a:ea typeface="Meiryo"/>
                <a:cs typeface="Meiryo"/>
                <a:sym typeface="Meiryo"/>
              </a:rPr>
              <a:t>開拓</a:t>
            </a:r>
            <a:endParaRPr sz="500" dirty="0">
              <a:latin typeface="Meiryo"/>
              <a:ea typeface="Meiryo"/>
              <a:cs typeface="Meiryo"/>
              <a:sym typeface="Meiryo"/>
            </a:endParaRPr>
          </a:p>
        </p:txBody>
      </p:sp>
      <p:cxnSp>
        <p:nvCxnSpPr>
          <p:cNvPr id="129" name="Shape 65"/>
          <p:cNvCxnSpPr>
            <a:stCxn id="128" idx="3"/>
            <a:endCxn id="127" idx="1"/>
          </p:cNvCxnSpPr>
          <p:nvPr/>
        </p:nvCxnSpPr>
        <p:spPr>
          <a:xfrm flipV="1">
            <a:off x="762513" y="5705927"/>
            <a:ext cx="129780" cy="1258"/>
          </a:xfrm>
          <a:prstGeom prst="straightConnector1">
            <a:avLst/>
          </a:prstGeom>
          <a:noFill/>
          <a:ln w="9525" cap="flat" cmpd="sng">
            <a:solidFill>
              <a:schemeClr val="dk2"/>
            </a:solidFill>
            <a:prstDash val="solid"/>
            <a:round/>
            <a:headEnd type="none" w="med" len="med"/>
            <a:tailEnd type="triangle" w="med" len="med"/>
          </a:ln>
        </p:spPr>
      </p:cxnSp>
      <p:cxnSp>
        <p:nvCxnSpPr>
          <p:cNvPr id="132" name="Shape 68"/>
          <p:cNvCxnSpPr>
            <a:stCxn id="125" idx="3"/>
            <a:endCxn id="123" idx="1"/>
          </p:cNvCxnSpPr>
          <p:nvPr/>
        </p:nvCxnSpPr>
        <p:spPr>
          <a:xfrm>
            <a:off x="1896472" y="5705927"/>
            <a:ext cx="118164" cy="0"/>
          </a:xfrm>
          <a:prstGeom prst="straightConnector1">
            <a:avLst/>
          </a:prstGeom>
          <a:noFill/>
          <a:ln w="9525" cap="flat" cmpd="sng">
            <a:solidFill>
              <a:srgbClr val="000000"/>
            </a:solidFill>
            <a:prstDash val="solid"/>
            <a:round/>
            <a:headEnd type="none" w="med" len="med"/>
            <a:tailEnd type="none" w="med" len="med"/>
          </a:ln>
        </p:spPr>
      </p:cxnSp>
      <p:sp>
        <p:nvSpPr>
          <p:cNvPr id="133" name="Shape 69"/>
          <p:cNvSpPr/>
          <p:nvPr/>
        </p:nvSpPr>
        <p:spPr>
          <a:xfrm>
            <a:off x="4559607" y="5503736"/>
            <a:ext cx="394685" cy="43650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a:latin typeface="Meiryo"/>
                <a:ea typeface="Meiryo"/>
                <a:cs typeface="Meiryo"/>
                <a:sym typeface="Meiryo"/>
              </a:rPr>
              <a:t>実施後</a:t>
            </a:r>
            <a:endParaRPr sz="500">
              <a:latin typeface="Meiryo"/>
              <a:ea typeface="Meiryo"/>
              <a:cs typeface="Meiryo"/>
              <a:sym typeface="Meiryo"/>
            </a:endParaRPr>
          </a:p>
          <a:p>
            <a:pPr marL="0" lvl="0" indent="0" algn="ctr" rtl="0">
              <a:spcBef>
                <a:spcPts val="0"/>
              </a:spcBef>
              <a:spcAft>
                <a:spcPts val="0"/>
              </a:spcAft>
              <a:buNone/>
            </a:pPr>
            <a:r>
              <a:rPr lang="ja" sz="500">
                <a:latin typeface="Meiryo"/>
                <a:ea typeface="Meiryo"/>
                <a:cs typeface="Meiryo"/>
                <a:sym typeface="Meiryo"/>
              </a:rPr>
              <a:t>フォロー</a:t>
            </a:r>
            <a:endParaRPr sz="500">
              <a:latin typeface="Meiryo"/>
              <a:ea typeface="Meiryo"/>
              <a:cs typeface="Meiryo"/>
              <a:sym typeface="Meiryo"/>
            </a:endParaRPr>
          </a:p>
        </p:txBody>
      </p:sp>
      <p:cxnSp>
        <p:nvCxnSpPr>
          <p:cNvPr id="134" name="Shape 70"/>
          <p:cNvCxnSpPr>
            <a:stCxn id="122" idx="3"/>
            <a:endCxn id="133" idx="1"/>
          </p:cNvCxnSpPr>
          <p:nvPr/>
        </p:nvCxnSpPr>
        <p:spPr>
          <a:xfrm>
            <a:off x="3916517" y="5703205"/>
            <a:ext cx="643090" cy="18783"/>
          </a:xfrm>
          <a:prstGeom prst="straightConnector1">
            <a:avLst/>
          </a:prstGeom>
          <a:noFill/>
          <a:ln w="9525" cap="flat" cmpd="sng">
            <a:solidFill>
              <a:schemeClr val="dk2"/>
            </a:solidFill>
            <a:prstDash val="solid"/>
            <a:round/>
            <a:headEnd type="none" w="med" len="med"/>
            <a:tailEnd type="triangle" w="med" len="med"/>
          </a:ln>
        </p:spPr>
      </p:cxnSp>
      <p:sp>
        <p:nvSpPr>
          <p:cNvPr id="135" name="Shape 56"/>
          <p:cNvSpPr/>
          <p:nvPr/>
        </p:nvSpPr>
        <p:spPr>
          <a:xfrm>
            <a:off x="2708494" y="5562533"/>
            <a:ext cx="425425" cy="286787"/>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ja" sz="500" dirty="0">
                <a:latin typeface="Meiryo"/>
                <a:ea typeface="Meiryo"/>
                <a:cs typeface="Meiryo"/>
                <a:sym typeface="Meiryo"/>
              </a:rPr>
              <a:t>事前</a:t>
            </a:r>
            <a:endParaRPr sz="500" dirty="0">
              <a:latin typeface="Meiryo"/>
              <a:ea typeface="Meiryo"/>
              <a:cs typeface="Meiryo"/>
              <a:sym typeface="Meiryo"/>
            </a:endParaRPr>
          </a:p>
          <a:p>
            <a:pPr marL="0" lvl="0" indent="0" algn="ctr">
              <a:spcBef>
                <a:spcPts val="0"/>
              </a:spcBef>
              <a:spcAft>
                <a:spcPts val="0"/>
              </a:spcAft>
              <a:buNone/>
            </a:pPr>
            <a:r>
              <a:rPr lang="ja-JP" altLang="en-US" sz="500" dirty="0">
                <a:latin typeface="Meiryo"/>
                <a:ea typeface="Meiryo"/>
                <a:cs typeface="Meiryo"/>
                <a:sym typeface="Meiryo"/>
              </a:rPr>
              <a:t>学習</a:t>
            </a:r>
            <a:endParaRPr sz="500" dirty="0">
              <a:latin typeface="Meiryo"/>
              <a:ea typeface="Meiryo"/>
              <a:cs typeface="Meiryo"/>
              <a:sym typeface="Meiryo"/>
            </a:endParaRPr>
          </a:p>
        </p:txBody>
      </p:sp>
      <p:sp>
        <p:nvSpPr>
          <p:cNvPr id="136" name="Shape 57"/>
          <p:cNvSpPr/>
          <p:nvPr/>
        </p:nvSpPr>
        <p:spPr>
          <a:xfrm>
            <a:off x="4008947" y="5562286"/>
            <a:ext cx="425425" cy="286787"/>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500" dirty="0">
                <a:latin typeface="Meiryo"/>
                <a:ea typeface="Meiryo"/>
                <a:cs typeface="Meiryo"/>
                <a:sym typeface="Meiryo"/>
              </a:rPr>
              <a:t>事後</a:t>
            </a:r>
            <a:endParaRPr sz="500" dirty="0">
              <a:latin typeface="Meiryo"/>
              <a:ea typeface="Meiryo"/>
              <a:cs typeface="Meiryo"/>
              <a:sym typeface="Meiryo"/>
            </a:endParaRPr>
          </a:p>
          <a:p>
            <a:pPr marL="0" lvl="0" indent="0" algn="ctr" rtl="0">
              <a:spcBef>
                <a:spcPts val="0"/>
              </a:spcBef>
              <a:spcAft>
                <a:spcPts val="0"/>
              </a:spcAft>
              <a:buNone/>
            </a:pPr>
            <a:r>
              <a:rPr lang="ja-JP" altLang="en-US" sz="500" dirty="0">
                <a:latin typeface="Meiryo"/>
                <a:ea typeface="Meiryo"/>
                <a:cs typeface="Meiryo"/>
                <a:sym typeface="Meiryo"/>
              </a:rPr>
              <a:t>学習</a:t>
            </a:r>
            <a:endParaRPr sz="500" dirty="0">
              <a:latin typeface="Meiryo"/>
              <a:ea typeface="Meiryo"/>
              <a:cs typeface="Meiryo"/>
              <a:sym typeface="Meiryo"/>
            </a:endParaRPr>
          </a:p>
        </p:txBody>
      </p:sp>
      <p:cxnSp>
        <p:nvCxnSpPr>
          <p:cNvPr id="164" name="Shape 68"/>
          <p:cNvCxnSpPr/>
          <p:nvPr/>
        </p:nvCxnSpPr>
        <p:spPr>
          <a:xfrm>
            <a:off x="1352600" y="5701611"/>
            <a:ext cx="118164" cy="0"/>
          </a:xfrm>
          <a:prstGeom prst="straightConnector1">
            <a:avLst/>
          </a:prstGeom>
          <a:noFill/>
          <a:ln w="9525" cap="flat" cmpd="sng">
            <a:solidFill>
              <a:srgbClr val="000000"/>
            </a:solidFill>
            <a:prstDash val="solid"/>
            <a:round/>
            <a:headEnd type="none" w="med" len="med"/>
            <a:tailEnd type="none" w="med" len="med"/>
          </a:ln>
        </p:spPr>
      </p:cxnSp>
      <p:cxnSp>
        <p:nvCxnSpPr>
          <p:cNvPr id="165" name="Shape 68"/>
          <p:cNvCxnSpPr/>
          <p:nvPr/>
        </p:nvCxnSpPr>
        <p:spPr>
          <a:xfrm>
            <a:off x="1351421" y="6082943"/>
            <a:ext cx="60261" cy="689"/>
          </a:xfrm>
          <a:prstGeom prst="straightConnector1">
            <a:avLst/>
          </a:prstGeom>
          <a:noFill/>
          <a:ln w="9525" cap="flat" cmpd="sng">
            <a:solidFill>
              <a:srgbClr val="000000"/>
            </a:solidFill>
            <a:prstDash val="solid"/>
            <a:round/>
            <a:headEnd type="none" w="med" len="med"/>
            <a:tailEnd type="none" w="med" len="med"/>
          </a:ln>
        </p:spPr>
      </p:cxnSp>
      <p:cxnSp>
        <p:nvCxnSpPr>
          <p:cNvPr id="167" name="Shape 68"/>
          <p:cNvCxnSpPr/>
          <p:nvPr/>
        </p:nvCxnSpPr>
        <p:spPr>
          <a:xfrm flipH="1" flipV="1">
            <a:off x="1405109" y="5701611"/>
            <a:ext cx="5113" cy="385990"/>
          </a:xfrm>
          <a:prstGeom prst="straightConnector1">
            <a:avLst/>
          </a:prstGeom>
          <a:noFill/>
          <a:ln w="9525" cap="flat" cmpd="sng">
            <a:solidFill>
              <a:srgbClr val="000000"/>
            </a:solidFill>
            <a:prstDash val="solid"/>
            <a:round/>
            <a:headEnd type="none" w="med" len="med"/>
            <a:tailEnd type="none" w="med" len="med"/>
          </a:ln>
        </p:spPr>
      </p:cxnSp>
      <p:sp>
        <p:nvSpPr>
          <p:cNvPr id="172" name="正方形/長方形 171"/>
          <p:cNvSpPr/>
          <p:nvPr/>
        </p:nvSpPr>
        <p:spPr>
          <a:xfrm>
            <a:off x="96035" y="5272904"/>
            <a:ext cx="4224233" cy="230832"/>
          </a:xfrm>
          <a:prstGeom prst="rect">
            <a:avLst/>
          </a:prstGeom>
        </p:spPr>
        <p:txBody>
          <a:bodyPr wrap="none">
            <a:spAutoFit/>
          </a:bodyPr>
          <a:lstStyle/>
          <a:p>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インターンシップ等実施の流れ</a:t>
            </a:r>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網掛け</a:t>
            </a: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部分</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をコーディネーターが支援</a:t>
            </a:r>
            <a:endParaRPr lang="ja-JP" altLang="en-US" sz="900" dirty="0"/>
          </a:p>
        </p:txBody>
      </p:sp>
      <p:graphicFrame>
        <p:nvGraphicFramePr>
          <p:cNvPr id="137" name="オブジェクト 136"/>
          <p:cNvGraphicFramePr>
            <a:graphicFrameLocks noChangeAspect="1"/>
          </p:cNvGraphicFramePr>
          <p:nvPr>
            <p:extLst/>
          </p:nvPr>
        </p:nvGraphicFramePr>
        <p:xfrm>
          <a:off x="2192169" y="3186422"/>
          <a:ext cx="647700" cy="360519"/>
        </p:xfrm>
        <a:graphic>
          <a:graphicData uri="http://schemas.openxmlformats.org/presentationml/2006/ole">
            <mc:AlternateContent xmlns:mc="http://schemas.openxmlformats.org/markup-compatibility/2006">
              <mc:Choice xmlns:v="urn:schemas-microsoft-com:vml" Requires="v">
                <p:oleObj spid="_x0000_s1336" name="ｸﾘｯﾌﾟ" r:id="rId4" imgW="1161597" imgH="1428571" progId="MS_ClipArt_Gallery">
                  <p:embed/>
                </p:oleObj>
              </mc:Choice>
              <mc:Fallback>
                <p:oleObj name="ｸﾘｯﾌﾟ" r:id="rId4" imgW="1161597" imgH="1428571" progId="MS_ClipArt_Gallery">
                  <p:embed/>
                  <p:pic>
                    <p:nvPicPr>
                      <p:cNvPr id="137" name="オブジェクト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169" y="3186422"/>
                        <a:ext cx="647700" cy="360519"/>
                      </a:xfrm>
                      <a:prstGeom prst="rect">
                        <a:avLst/>
                      </a:prstGeom>
                      <a:noFill/>
                      <a:ln>
                        <a:noFill/>
                      </a:ln>
                      <a:effectLst/>
                      <a:extLst/>
                    </p:spPr>
                  </p:pic>
                </p:oleObj>
              </mc:Fallback>
            </mc:AlternateContent>
          </a:graphicData>
        </a:graphic>
      </p:graphicFrame>
      <p:graphicFrame>
        <p:nvGraphicFramePr>
          <p:cNvPr id="138" name="Object 17"/>
          <p:cNvGraphicFramePr>
            <a:graphicFrameLocks noChangeAspect="1"/>
          </p:cNvGraphicFramePr>
          <p:nvPr>
            <p:extLst/>
          </p:nvPr>
        </p:nvGraphicFramePr>
        <p:xfrm>
          <a:off x="2332373" y="2966449"/>
          <a:ext cx="690530" cy="601051"/>
        </p:xfrm>
        <a:graphic>
          <a:graphicData uri="http://schemas.openxmlformats.org/presentationml/2006/ole">
            <mc:AlternateContent xmlns:mc="http://schemas.openxmlformats.org/markup-compatibility/2006">
              <mc:Choice xmlns:v="urn:schemas-microsoft-com:vml" Requires="v">
                <p:oleObj spid="_x0000_s1337" name="ｸﾘｯﾌﾟ" r:id="rId6" imgW="2287440" imgH="1754640" progId="MS_ClipArt_Gallery.2">
                  <p:embed/>
                </p:oleObj>
              </mc:Choice>
              <mc:Fallback>
                <p:oleObj name="ｸﾘｯﾌﾟ" r:id="rId6" imgW="2287440" imgH="1754640" progId="MS_ClipArt_Gallery.2">
                  <p:embed/>
                  <p:pic>
                    <p:nvPicPr>
                      <p:cNvPr id="138"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373" y="2966449"/>
                        <a:ext cx="690530" cy="601051"/>
                      </a:xfrm>
                      <a:prstGeom prst="rect">
                        <a:avLst/>
                      </a:prstGeom>
                      <a:noFill/>
                      <a:ln>
                        <a:noFill/>
                      </a:ln>
                      <a:effectLst/>
                      <a:extLst/>
                    </p:spPr>
                  </p:pic>
                </p:oleObj>
              </mc:Fallback>
            </mc:AlternateContent>
          </a:graphicData>
        </a:graphic>
      </p:graphicFrame>
      <p:sp>
        <p:nvSpPr>
          <p:cNvPr id="139" name="円/楕円 8"/>
          <p:cNvSpPr/>
          <p:nvPr/>
        </p:nvSpPr>
        <p:spPr>
          <a:xfrm>
            <a:off x="621792" y="2749335"/>
            <a:ext cx="4007886"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40" name="角丸四角形 139"/>
          <p:cNvSpPr/>
          <p:nvPr/>
        </p:nvSpPr>
        <p:spPr>
          <a:xfrm>
            <a:off x="632520" y="2487380"/>
            <a:ext cx="4032448"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1" name="グループ化 140"/>
          <p:cNvGrpSpPr/>
          <p:nvPr/>
        </p:nvGrpSpPr>
        <p:grpSpPr>
          <a:xfrm>
            <a:off x="3569784" y="2580688"/>
            <a:ext cx="843870" cy="914804"/>
            <a:chOff x="2564269" y="4914830"/>
            <a:chExt cx="841400" cy="1644092"/>
          </a:xfrm>
        </p:grpSpPr>
        <p:grpSp>
          <p:nvGrpSpPr>
            <p:cNvPr id="142" name="グループ化 141"/>
            <p:cNvGrpSpPr/>
            <p:nvPr/>
          </p:nvGrpSpPr>
          <p:grpSpPr>
            <a:xfrm>
              <a:off x="2564269" y="4914830"/>
              <a:ext cx="673440" cy="615993"/>
              <a:chOff x="2564269" y="4914830"/>
              <a:chExt cx="673440" cy="615993"/>
            </a:xfrm>
          </p:grpSpPr>
          <p:sp>
            <p:nvSpPr>
              <p:cNvPr id="556"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正方形/長方形 556"/>
              <p:cNvSpPr/>
              <p:nvPr/>
            </p:nvSpPr>
            <p:spPr>
              <a:xfrm>
                <a:off x="2638997" y="5015553"/>
                <a:ext cx="542147" cy="495177"/>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43" name="グループ化 142"/>
            <p:cNvGrpSpPr/>
            <p:nvPr/>
          </p:nvGrpSpPr>
          <p:grpSpPr>
            <a:xfrm>
              <a:off x="2576736" y="5532384"/>
              <a:ext cx="828933" cy="1026538"/>
              <a:chOff x="2792760" y="5532384"/>
              <a:chExt cx="828933" cy="1026538"/>
            </a:xfrm>
          </p:grpSpPr>
          <p:pic>
            <p:nvPicPr>
              <p:cNvPr id="144" name="Picture 44" descr="C:\Users\Tomoya\Desktop\565564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47"/>
              <p:cNvGrpSpPr>
                <a:grpSpLocks/>
              </p:cNvGrpSpPr>
              <p:nvPr/>
            </p:nvGrpSpPr>
            <p:grpSpPr bwMode="auto">
              <a:xfrm flipH="1">
                <a:off x="2792760" y="5532384"/>
                <a:ext cx="828933" cy="424714"/>
                <a:chOff x="125" y="202"/>
                <a:chExt cx="676" cy="490"/>
              </a:xfrm>
            </p:grpSpPr>
            <p:sp>
              <p:nvSpPr>
                <p:cNvPr id="14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49"/>
                <p:cNvGrpSpPr>
                  <a:grpSpLocks/>
                </p:cNvGrpSpPr>
                <p:nvPr/>
              </p:nvGrpSpPr>
              <p:grpSpPr bwMode="auto">
                <a:xfrm>
                  <a:off x="125" y="202"/>
                  <a:ext cx="676" cy="490"/>
                  <a:chOff x="123" y="167"/>
                  <a:chExt cx="676" cy="490"/>
                </a:xfrm>
              </p:grpSpPr>
              <p:sp>
                <p:nvSpPr>
                  <p:cNvPr id="14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9" name="Group 51"/>
                  <p:cNvGrpSpPr>
                    <a:grpSpLocks/>
                  </p:cNvGrpSpPr>
                  <p:nvPr/>
                </p:nvGrpSpPr>
                <p:grpSpPr bwMode="auto">
                  <a:xfrm>
                    <a:off x="123" y="167"/>
                    <a:ext cx="676" cy="490"/>
                    <a:chOff x="123" y="167"/>
                    <a:chExt cx="676" cy="490"/>
                  </a:xfrm>
                </p:grpSpPr>
                <p:sp>
                  <p:nvSpPr>
                    <p:cNvPr id="15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1" name="Group 53"/>
                    <p:cNvGrpSpPr>
                      <a:grpSpLocks/>
                    </p:cNvGrpSpPr>
                    <p:nvPr/>
                  </p:nvGrpSpPr>
                  <p:grpSpPr bwMode="auto">
                    <a:xfrm>
                      <a:off x="123" y="167"/>
                      <a:ext cx="676" cy="490"/>
                      <a:chOff x="123" y="167"/>
                      <a:chExt cx="676" cy="490"/>
                    </a:xfrm>
                  </p:grpSpPr>
                  <p:sp>
                    <p:nvSpPr>
                      <p:cNvPr id="15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3" name="Group 55"/>
                      <p:cNvGrpSpPr>
                        <a:grpSpLocks/>
                      </p:cNvGrpSpPr>
                      <p:nvPr/>
                    </p:nvGrpSpPr>
                    <p:grpSpPr bwMode="auto">
                      <a:xfrm>
                        <a:off x="123" y="167"/>
                        <a:ext cx="676" cy="490"/>
                        <a:chOff x="123" y="167"/>
                        <a:chExt cx="676" cy="490"/>
                      </a:xfrm>
                    </p:grpSpPr>
                    <p:grpSp>
                      <p:nvGrpSpPr>
                        <p:cNvPr id="154" name="Group 56"/>
                        <p:cNvGrpSpPr>
                          <a:grpSpLocks/>
                        </p:cNvGrpSpPr>
                        <p:nvPr/>
                      </p:nvGrpSpPr>
                      <p:grpSpPr bwMode="auto">
                        <a:xfrm>
                          <a:off x="123" y="167"/>
                          <a:ext cx="676" cy="490"/>
                          <a:chOff x="123" y="167"/>
                          <a:chExt cx="676" cy="490"/>
                        </a:xfrm>
                      </p:grpSpPr>
                      <p:sp>
                        <p:nvSpPr>
                          <p:cNvPr id="15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58"/>
                          <p:cNvGrpSpPr>
                            <a:grpSpLocks/>
                          </p:cNvGrpSpPr>
                          <p:nvPr/>
                        </p:nvGrpSpPr>
                        <p:grpSpPr bwMode="auto">
                          <a:xfrm>
                            <a:off x="123" y="167"/>
                            <a:ext cx="676" cy="490"/>
                            <a:chOff x="116" y="132"/>
                            <a:chExt cx="676" cy="490"/>
                          </a:xfrm>
                        </p:grpSpPr>
                        <p:grpSp>
                          <p:nvGrpSpPr>
                            <p:cNvPr id="158" name="Group 59"/>
                            <p:cNvGrpSpPr>
                              <a:grpSpLocks/>
                            </p:cNvGrpSpPr>
                            <p:nvPr/>
                          </p:nvGrpSpPr>
                          <p:grpSpPr bwMode="auto">
                            <a:xfrm>
                              <a:off x="116" y="132"/>
                              <a:ext cx="676" cy="490"/>
                              <a:chOff x="115" y="133"/>
                              <a:chExt cx="676" cy="490"/>
                            </a:xfrm>
                          </p:grpSpPr>
                          <p:sp>
                            <p:nvSpPr>
                              <p:cNvPr id="16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62"/>
                              <p:cNvGrpSpPr>
                                <a:grpSpLocks/>
                              </p:cNvGrpSpPr>
                              <p:nvPr/>
                            </p:nvGrpSpPr>
                            <p:grpSpPr bwMode="auto">
                              <a:xfrm>
                                <a:off x="115" y="133"/>
                                <a:ext cx="676" cy="490"/>
                                <a:chOff x="115" y="133"/>
                                <a:chExt cx="676" cy="490"/>
                              </a:xfrm>
                            </p:grpSpPr>
                            <p:grpSp>
                              <p:nvGrpSpPr>
                                <p:cNvPr id="163" name="Group 63"/>
                                <p:cNvGrpSpPr>
                                  <a:grpSpLocks/>
                                </p:cNvGrpSpPr>
                                <p:nvPr/>
                              </p:nvGrpSpPr>
                              <p:grpSpPr bwMode="auto">
                                <a:xfrm>
                                  <a:off x="115" y="133"/>
                                  <a:ext cx="676" cy="490"/>
                                  <a:chOff x="114" y="134"/>
                                  <a:chExt cx="676" cy="490"/>
                                </a:xfrm>
                              </p:grpSpPr>
                              <p:sp>
                                <p:nvSpPr>
                                  <p:cNvPr id="168"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9" name="Group 65"/>
                                  <p:cNvGrpSpPr>
                                    <a:grpSpLocks/>
                                  </p:cNvGrpSpPr>
                                  <p:nvPr/>
                                </p:nvGrpSpPr>
                                <p:grpSpPr bwMode="auto">
                                  <a:xfrm>
                                    <a:off x="114" y="134"/>
                                    <a:ext cx="676" cy="490"/>
                                    <a:chOff x="114" y="134"/>
                                    <a:chExt cx="676" cy="490"/>
                                  </a:xfrm>
                                </p:grpSpPr>
                                <p:grpSp>
                                  <p:nvGrpSpPr>
                                    <p:cNvPr id="174" name="Group 66"/>
                                    <p:cNvGrpSpPr>
                                      <a:grpSpLocks/>
                                    </p:cNvGrpSpPr>
                                    <p:nvPr/>
                                  </p:nvGrpSpPr>
                                  <p:grpSpPr bwMode="auto">
                                    <a:xfrm>
                                      <a:off x="300" y="134"/>
                                      <a:ext cx="437" cy="344"/>
                                      <a:chOff x="300" y="134"/>
                                      <a:chExt cx="437" cy="344"/>
                                    </a:xfrm>
                                  </p:grpSpPr>
                                  <p:grpSp>
                                    <p:nvGrpSpPr>
                                      <p:cNvPr id="484" name="Group 67"/>
                                      <p:cNvGrpSpPr>
                                        <a:grpSpLocks/>
                                      </p:cNvGrpSpPr>
                                      <p:nvPr/>
                                    </p:nvGrpSpPr>
                                    <p:grpSpPr bwMode="auto">
                                      <a:xfrm>
                                        <a:off x="300" y="301"/>
                                        <a:ext cx="399" cy="177"/>
                                        <a:chOff x="300" y="301"/>
                                        <a:chExt cx="399" cy="177"/>
                                      </a:xfrm>
                                    </p:grpSpPr>
                                    <p:sp>
                                      <p:nvSpPr>
                                        <p:cNvPr id="501"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02" name="Group 69"/>
                                        <p:cNvGrpSpPr>
                                          <a:grpSpLocks/>
                                        </p:cNvGrpSpPr>
                                        <p:nvPr/>
                                      </p:nvGrpSpPr>
                                      <p:grpSpPr bwMode="auto">
                                        <a:xfrm>
                                          <a:off x="300" y="302"/>
                                          <a:ext cx="238" cy="176"/>
                                          <a:chOff x="300" y="303"/>
                                          <a:chExt cx="238" cy="176"/>
                                        </a:xfrm>
                                      </p:grpSpPr>
                                      <p:grpSp>
                                        <p:nvGrpSpPr>
                                          <p:cNvPr id="503" name="Group 70"/>
                                          <p:cNvGrpSpPr>
                                            <a:grpSpLocks/>
                                          </p:cNvGrpSpPr>
                                          <p:nvPr/>
                                        </p:nvGrpSpPr>
                                        <p:grpSpPr bwMode="auto">
                                          <a:xfrm>
                                            <a:off x="302" y="303"/>
                                            <a:ext cx="236" cy="176"/>
                                            <a:chOff x="302" y="303"/>
                                            <a:chExt cx="236" cy="176"/>
                                          </a:xfrm>
                                        </p:grpSpPr>
                                        <p:grpSp>
                                          <p:nvGrpSpPr>
                                            <p:cNvPr id="505" name="Group 71"/>
                                            <p:cNvGrpSpPr>
                                              <a:grpSpLocks/>
                                            </p:cNvGrpSpPr>
                                            <p:nvPr/>
                                          </p:nvGrpSpPr>
                                          <p:grpSpPr bwMode="auto">
                                            <a:xfrm>
                                              <a:off x="302" y="303"/>
                                              <a:ext cx="236" cy="176"/>
                                              <a:chOff x="302" y="303"/>
                                              <a:chExt cx="236" cy="176"/>
                                            </a:xfrm>
                                          </p:grpSpPr>
                                          <p:grpSp>
                                            <p:nvGrpSpPr>
                                              <p:cNvPr id="508" name="Group 72"/>
                                              <p:cNvGrpSpPr>
                                                <a:grpSpLocks/>
                                              </p:cNvGrpSpPr>
                                              <p:nvPr/>
                                            </p:nvGrpSpPr>
                                            <p:grpSpPr bwMode="auto">
                                              <a:xfrm>
                                                <a:off x="302" y="303"/>
                                                <a:ext cx="212" cy="176"/>
                                                <a:chOff x="302" y="303"/>
                                                <a:chExt cx="212" cy="176"/>
                                              </a:xfrm>
                                            </p:grpSpPr>
                                            <p:grpSp>
                                              <p:nvGrpSpPr>
                                                <p:cNvPr id="526" name="Group 73"/>
                                                <p:cNvGrpSpPr>
                                                  <a:grpSpLocks/>
                                                </p:cNvGrpSpPr>
                                                <p:nvPr/>
                                              </p:nvGrpSpPr>
                                              <p:grpSpPr bwMode="auto">
                                                <a:xfrm>
                                                  <a:off x="359" y="303"/>
                                                  <a:ext cx="155" cy="92"/>
                                                  <a:chOff x="359" y="303"/>
                                                  <a:chExt cx="155" cy="92"/>
                                                </a:xfrm>
                                              </p:grpSpPr>
                                              <p:grpSp>
                                                <p:nvGrpSpPr>
                                                  <p:cNvPr id="529" name="Group 74"/>
                                                  <p:cNvGrpSpPr>
                                                    <a:grpSpLocks/>
                                                  </p:cNvGrpSpPr>
                                                  <p:nvPr/>
                                                </p:nvGrpSpPr>
                                                <p:grpSpPr bwMode="auto">
                                                  <a:xfrm>
                                                    <a:off x="359" y="303"/>
                                                    <a:ext cx="155" cy="81"/>
                                                    <a:chOff x="360" y="303"/>
                                                    <a:chExt cx="155" cy="81"/>
                                                  </a:xfrm>
                                                </p:grpSpPr>
                                                <p:sp>
                                                  <p:nvSpPr>
                                                    <p:cNvPr id="531"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32" name="Group 76"/>
                                                    <p:cNvGrpSpPr>
                                                      <a:grpSpLocks/>
                                                    </p:cNvGrpSpPr>
                                                    <p:nvPr/>
                                                  </p:nvGrpSpPr>
                                                  <p:grpSpPr bwMode="auto">
                                                    <a:xfrm>
                                                      <a:off x="360" y="303"/>
                                                      <a:ext cx="155" cy="64"/>
                                                      <a:chOff x="360" y="303"/>
                                                      <a:chExt cx="155" cy="64"/>
                                                    </a:xfrm>
                                                  </p:grpSpPr>
                                                  <p:grpSp>
                                                    <p:nvGrpSpPr>
                                                      <p:cNvPr id="533" name="Group 77"/>
                                                      <p:cNvGrpSpPr>
                                                        <a:grpSpLocks/>
                                                      </p:cNvGrpSpPr>
                                                      <p:nvPr/>
                                                    </p:nvGrpSpPr>
                                                    <p:grpSpPr bwMode="auto">
                                                      <a:xfrm>
                                                        <a:off x="360" y="303"/>
                                                        <a:ext cx="155" cy="64"/>
                                                        <a:chOff x="360" y="303"/>
                                                        <a:chExt cx="155" cy="64"/>
                                                      </a:xfrm>
                                                    </p:grpSpPr>
                                                    <p:grpSp>
                                                      <p:nvGrpSpPr>
                                                        <p:cNvPr id="535" name="Group 78"/>
                                                        <p:cNvGrpSpPr>
                                                          <a:grpSpLocks/>
                                                        </p:cNvGrpSpPr>
                                                        <p:nvPr/>
                                                      </p:nvGrpSpPr>
                                                      <p:grpSpPr bwMode="auto">
                                                        <a:xfrm>
                                                          <a:off x="360" y="303"/>
                                                          <a:ext cx="155" cy="64"/>
                                                          <a:chOff x="360" y="303"/>
                                                          <a:chExt cx="155" cy="64"/>
                                                        </a:xfrm>
                                                      </p:grpSpPr>
                                                      <p:grpSp>
                                                        <p:nvGrpSpPr>
                                                          <p:cNvPr id="546" name="Group 79"/>
                                                          <p:cNvGrpSpPr>
                                                            <a:grpSpLocks/>
                                                          </p:cNvGrpSpPr>
                                                          <p:nvPr/>
                                                        </p:nvGrpSpPr>
                                                        <p:grpSpPr bwMode="auto">
                                                          <a:xfrm>
                                                            <a:off x="360" y="303"/>
                                                            <a:ext cx="125" cy="30"/>
                                                            <a:chOff x="360" y="303"/>
                                                            <a:chExt cx="125" cy="30"/>
                                                          </a:xfrm>
                                                        </p:grpSpPr>
                                                        <p:sp>
                                                          <p:nvSpPr>
                                                            <p:cNvPr id="551"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4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4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34"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30"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8"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09" name="Group 87"/>
                                              <p:cNvGrpSpPr>
                                                <a:grpSpLocks/>
                                              </p:cNvGrpSpPr>
                                              <p:nvPr/>
                                            </p:nvGrpSpPr>
                                            <p:grpSpPr bwMode="auto">
                                              <a:xfrm>
                                                <a:off x="350" y="369"/>
                                                <a:ext cx="188" cy="95"/>
                                                <a:chOff x="350" y="369"/>
                                                <a:chExt cx="188" cy="95"/>
                                              </a:xfrm>
                                            </p:grpSpPr>
                                            <p:grpSp>
                                              <p:nvGrpSpPr>
                                                <p:cNvPr id="510" name="Group 88"/>
                                                <p:cNvGrpSpPr>
                                                  <a:grpSpLocks/>
                                                </p:cNvGrpSpPr>
                                                <p:nvPr/>
                                              </p:nvGrpSpPr>
                                              <p:grpSpPr bwMode="auto">
                                                <a:xfrm>
                                                  <a:off x="368" y="369"/>
                                                  <a:ext cx="170" cy="47"/>
                                                  <a:chOff x="368" y="369"/>
                                                  <a:chExt cx="170" cy="47"/>
                                                </a:xfrm>
                                              </p:grpSpPr>
                                              <p:grpSp>
                                                <p:nvGrpSpPr>
                                                  <p:cNvPr id="514" name="Group 89"/>
                                                  <p:cNvGrpSpPr>
                                                    <a:grpSpLocks/>
                                                  </p:cNvGrpSpPr>
                                                  <p:nvPr/>
                                                </p:nvGrpSpPr>
                                                <p:grpSpPr bwMode="auto">
                                                  <a:xfrm>
                                                    <a:off x="368" y="369"/>
                                                    <a:ext cx="169" cy="47"/>
                                                    <a:chOff x="368" y="369"/>
                                                    <a:chExt cx="169" cy="47"/>
                                                  </a:xfrm>
                                                </p:grpSpPr>
                                                <p:grpSp>
                                                  <p:nvGrpSpPr>
                                                    <p:cNvPr id="518" name="Group 90"/>
                                                    <p:cNvGrpSpPr>
                                                      <a:grpSpLocks/>
                                                    </p:cNvGrpSpPr>
                                                    <p:nvPr/>
                                                  </p:nvGrpSpPr>
                                                  <p:grpSpPr bwMode="auto">
                                                    <a:xfrm>
                                                      <a:off x="368" y="393"/>
                                                      <a:ext cx="141" cy="23"/>
                                                      <a:chOff x="368" y="393"/>
                                                      <a:chExt cx="141" cy="23"/>
                                                    </a:xfrm>
                                                  </p:grpSpPr>
                                                  <p:sp>
                                                    <p:nvSpPr>
                                                      <p:cNvPr id="523"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9"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6"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1"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06"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04"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85" name="Group 101"/>
                                      <p:cNvGrpSpPr>
                                        <a:grpSpLocks/>
                                      </p:cNvGrpSpPr>
                                      <p:nvPr/>
                                    </p:nvGrpSpPr>
                                    <p:grpSpPr bwMode="auto">
                                      <a:xfrm>
                                        <a:off x="510" y="134"/>
                                        <a:ext cx="227" cy="279"/>
                                        <a:chOff x="510" y="134"/>
                                        <a:chExt cx="227" cy="279"/>
                                      </a:xfrm>
                                    </p:grpSpPr>
                                    <p:grpSp>
                                      <p:nvGrpSpPr>
                                        <p:cNvPr id="486" name="Group 102"/>
                                        <p:cNvGrpSpPr>
                                          <a:grpSpLocks/>
                                        </p:cNvGrpSpPr>
                                        <p:nvPr/>
                                      </p:nvGrpSpPr>
                                      <p:grpSpPr bwMode="auto">
                                        <a:xfrm>
                                          <a:off x="510" y="134"/>
                                          <a:ext cx="227" cy="278"/>
                                          <a:chOff x="510" y="134"/>
                                          <a:chExt cx="227" cy="278"/>
                                        </a:xfrm>
                                      </p:grpSpPr>
                                      <p:grpSp>
                                        <p:nvGrpSpPr>
                                          <p:cNvPr id="488" name="Group 103"/>
                                          <p:cNvGrpSpPr>
                                            <a:grpSpLocks/>
                                          </p:cNvGrpSpPr>
                                          <p:nvPr/>
                                        </p:nvGrpSpPr>
                                        <p:grpSpPr bwMode="auto">
                                          <a:xfrm>
                                            <a:off x="510" y="134"/>
                                            <a:ext cx="227" cy="265"/>
                                            <a:chOff x="510" y="134"/>
                                            <a:chExt cx="227" cy="265"/>
                                          </a:xfrm>
                                        </p:grpSpPr>
                                        <p:grpSp>
                                          <p:nvGrpSpPr>
                                            <p:cNvPr id="490" name="Group 104"/>
                                            <p:cNvGrpSpPr>
                                              <a:grpSpLocks/>
                                            </p:cNvGrpSpPr>
                                            <p:nvPr/>
                                          </p:nvGrpSpPr>
                                          <p:grpSpPr bwMode="auto">
                                            <a:xfrm>
                                              <a:off x="510" y="134"/>
                                              <a:ext cx="227" cy="197"/>
                                              <a:chOff x="510" y="134"/>
                                              <a:chExt cx="227" cy="197"/>
                                            </a:xfrm>
                                          </p:grpSpPr>
                                          <p:grpSp>
                                            <p:nvGrpSpPr>
                                              <p:cNvPr id="495" name="Group 105"/>
                                              <p:cNvGrpSpPr>
                                                <a:grpSpLocks/>
                                              </p:cNvGrpSpPr>
                                              <p:nvPr/>
                                            </p:nvGrpSpPr>
                                            <p:grpSpPr bwMode="auto">
                                              <a:xfrm>
                                                <a:off x="510" y="134"/>
                                                <a:ext cx="227" cy="164"/>
                                                <a:chOff x="510" y="134"/>
                                                <a:chExt cx="227" cy="164"/>
                                              </a:xfrm>
                                            </p:grpSpPr>
                                            <p:sp>
                                              <p:nvSpPr>
                                                <p:cNvPr id="499"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96" name="Group 108"/>
                                              <p:cNvGrpSpPr>
                                                <a:grpSpLocks/>
                                              </p:cNvGrpSpPr>
                                              <p:nvPr/>
                                            </p:nvGrpSpPr>
                                            <p:grpSpPr bwMode="auto">
                                              <a:xfrm>
                                                <a:off x="596" y="297"/>
                                                <a:ext cx="119" cy="34"/>
                                                <a:chOff x="596" y="297"/>
                                                <a:chExt cx="119" cy="34"/>
                                              </a:xfrm>
                                            </p:grpSpPr>
                                            <p:sp>
                                              <p:nvSpPr>
                                                <p:cNvPr id="497"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1"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92" name="Group 112"/>
                                            <p:cNvGrpSpPr>
                                              <a:grpSpLocks/>
                                            </p:cNvGrpSpPr>
                                            <p:nvPr/>
                                          </p:nvGrpSpPr>
                                          <p:grpSpPr bwMode="auto">
                                            <a:xfrm>
                                              <a:off x="676" y="336"/>
                                              <a:ext cx="35" cy="20"/>
                                              <a:chOff x="676" y="336"/>
                                              <a:chExt cx="35" cy="20"/>
                                            </a:xfrm>
                                          </p:grpSpPr>
                                          <p:sp>
                                            <p:nvSpPr>
                                              <p:cNvPr id="493"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89"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87"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81" name="Group 117"/>
                                    <p:cNvGrpSpPr>
                                      <a:grpSpLocks/>
                                    </p:cNvGrpSpPr>
                                    <p:nvPr/>
                                  </p:nvGrpSpPr>
                                  <p:grpSpPr bwMode="auto">
                                    <a:xfrm>
                                      <a:off x="114" y="398"/>
                                      <a:ext cx="203" cy="226"/>
                                      <a:chOff x="114" y="398"/>
                                      <a:chExt cx="203" cy="226"/>
                                    </a:xfrm>
                                  </p:grpSpPr>
                                  <p:sp>
                                    <p:nvSpPr>
                                      <p:cNvPr id="460"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61" name="Group 119"/>
                                      <p:cNvGrpSpPr>
                                        <a:grpSpLocks/>
                                      </p:cNvGrpSpPr>
                                      <p:nvPr/>
                                    </p:nvGrpSpPr>
                                    <p:grpSpPr bwMode="auto">
                                      <a:xfrm>
                                        <a:off x="114" y="398"/>
                                        <a:ext cx="203" cy="226"/>
                                        <a:chOff x="114" y="399"/>
                                        <a:chExt cx="203" cy="226"/>
                                      </a:xfrm>
                                    </p:grpSpPr>
                                    <p:grpSp>
                                      <p:nvGrpSpPr>
                                        <p:cNvPr id="462" name="Group 120"/>
                                        <p:cNvGrpSpPr>
                                          <a:grpSpLocks/>
                                        </p:cNvGrpSpPr>
                                        <p:nvPr/>
                                      </p:nvGrpSpPr>
                                      <p:grpSpPr bwMode="auto">
                                        <a:xfrm>
                                          <a:off x="114" y="399"/>
                                          <a:ext cx="198" cy="226"/>
                                          <a:chOff x="114" y="399"/>
                                          <a:chExt cx="198" cy="226"/>
                                        </a:xfrm>
                                      </p:grpSpPr>
                                      <p:sp>
                                        <p:nvSpPr>
                                          <p:cNvPr id="464"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65" name="Group 122"/>
                                          <p:cNvGrpSpPr>
                                            <a:grpSpLocks/>
                                          </p:cNvGrpSpPr>
                                          <p:nvPr/>
                                        </p:nvGrpSpPr>
                                        <p:grpSpPr bwMode="auto">
                                          <a:xfrm>
                                            <a:off x="114" y="399"/>
                                            <a:ext cx="198" cy="226"/>
                                            <a:chOff x="114" y="399"/>
                                            <a:chExt cx="198" cy="226"/>
                                          </a:xfrm>
                                        </p:grpSpPr>
                                        <p:sp>
                                          <p:nvSpPr>
                                            <p:cNvPr id="466"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67" name="Group 124"/>
                                            <p:cNvGrpSpPr>
                                              <a:grpSpLocks/>
                                            </p:cNvGrpSpPr>
                                            <p:nvPr/>
                                          </p:nvGrpSpPr>
                                          <p:grpSpPr bwMode="auto">
                                            <a:xfrm>
                                              <a:off x="210" y="435"/>
                                              <a:ext cx="99" cy="114"/>
                                              <a:chOff x="210" y="435"/>
                                              <a:chExt cx="99" cy="114"/>
                                            </a:xfrm>
                                          </p:grpSpPr>
                                          <p:sp>
                                            <p:nvSpPr>
                                              <p:cNvPr id="482"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8" name="Group 127"/>
                                            <p:cNvGrpSpPr>
                                              <a:grpSpLocks/>
                                            </p:cNvGrpSpPr>
                                            <p:nvPr/>
                                          </p:nvGrpSpPr>
                                          <p:grpSpPr bwMode="auto">
                                            <a:xfrm>
                                              <a:off x="114" y="399"/>
                                              <a:ext cx="198" cy="226"/>
                                              <a:chOff x="114" y="399"/>
                                              <a:chExt cx="198" cy="226"/>
                                            </a:xfrm>
                                          </p:grpSpPr>
                                          <p:grpSp>
                                            <p:nvGrpSpPr>
                                              <p:cNvPr id="470" name="Group 128"/>
                                              <p:cNvGrpSpPr>
                                                <a:grpSpLocks/>
                                              </p:cNvGrpSpPr>
                                              <p:nvPr/>
                                            </p:nvGrpSpPr>
                                            <p:grpSpPr bwMode="auto">
                                              <a:xfrm>
                                                <a:off x="114" y="399"/>
                                                <a:ext cx="91" cy="226"/>
                                                <a:chOff x="114" y="399"/>
                                                <a:chExt cx="91" cy="226"/>
                                              </a:xfrm>
                                            </p:grpSpPr>
                                            <p:grpSp>
                                              <p:nvGrpSpPr>
                                                <p:cNvPr id="474" name="Group 129"/>
                                                <p:cNvGrpSpPr>
                                                  <a:grpSpLocks/>
                                                </p:cNvGrpSpPr>
                                                <p:nvPr/>
                                              </p:nvGrpSpPr>
                                              <p:grpSpPr bwMode="auto">
                                                <a:xfrm>
                                                  <a:off x="114" y="399"/>
                                                  <a:ext cx="91" cy="226"/>
                                                  <a:chOff x="114" y="399"/>
                                                  <a:chExt cx="91" cy="226"/>
                                                </a:xfrm>
                                              </p:grpSpPr>
                                              <p:sp>
                                                <p:nvSpPr>
                                                  <p:cNvPr id="476"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7" name="Group 131"/>
                                                  <p:cNvGrpSpPr>
                                                    <a:grpSpLocks/>
                                                  </p:cNvGrpSpPr>
                                                  <p:nvPr/>
                                                </p:nvGrpSpPr>
                                                <p:grpSpPr bwMode="auto">
                                                  <a:xfrm>
                                                    <a:off x="114" y="426"/>
                                                    <a:ext cx="58" cy="199"/>
                                                    <a:chOff x="114" y="426"/>
                                                    <a:chExt cx="58" cy="199"/>
                                                  </a:xfrm>
                                                </p:grpSpPr>
                                                <p:sp>
                                                  <p:nvSpPr>
                                                    <p:cNvPr id="478"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9" name="Group 133"/>
                                                    <p:cNvGrpSpPr>
                                                      <a:grpSpLocks/>
                                                    </p:cNvGrpSpPr>
                                                    <p:nvPr/>
                                                  </p:nvGrpSpPr>
                                                  <p:grpSpPr bwMode="auto">
                                                    <a:xfrm>
                                                      <a:off x="114" y="456"/>
                                                      <a:ext cx="58" cy="169"/>
                                                      <a:chOff x="114" y="456"/>
                                                      <a:chExt cx="58" cy="169"/>
                                                    </a:xfrm>
                                                  </p:grpSpPr>
                                                  <p:sp>
                                                    <p:nvSpPr>
                                                      <p:cNvPr id="480"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475"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71"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69"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63"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84" name="Group 142"/>
                                    <p:cNvGrpSpPr>
                                      <a:grpSpLocks/>
                                    </p:cNvGrpSpPr>
                                    <p:nvPr/>
                                  </p:nvGrpSpPr>
                                  <p:grpSpPr bwMode="auto">
                                    <a:xfrm>
                                      <a:off x="277" y="425"/>
                                      <a:ext cx="513" cy="164"/>
                                      <a:chOff x="283" y="433"/>
                                      <a:chExt cx="513" cy="164"/>
                                    </a:xfrm>
                                  </p:grpSpPr>
                                  <p:sp>
                                    <p:nvSpPr>
                                      <p:cNvPr id="186"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144"/>
                                      <p:cNvGrpSpPr>
                                        <a:grpSpLocks/>
                                      </p:cNvGrpSpPr>
                                      <p:nvPr/>
                                    </p:nvGrpSpPr>
                                    <p:grpSpPr bwMode="auto">
                                      <a:xfrm>
                                        <a:off x="283" y="433"/>
                                        <a:ext cx="513" cy="164"/>
                                        <a:chOff x="283" y="433"/>
                                        <a:chExt cx="513" cy="164"/>
                                      </a:xfrm>
                                    </p:grpSpPr>
                                    <p:grpSp>
                                      <p:nvGrpSpPr>
                                        <p:cNvPr id="188" name="Group 145"/>
                                        <p:cNvGrpSpPr>
                                          <a:grpSpLocks/>
                                        </p:cNvGrpSpPr>
                                        <p:nvPr/>
                                      </p:nvGrpSpPr>
                                      <p:grpSpPr bwMode="auto">
                                        <a:xfrm>
                                          <a:off x="674" y="463"/>
                                          <a:ext cx="87" cy="78"/>
                                          <a:chOff x="674" y="463"/>
                                          <a:chExt cx="87" cy="78"/>
                                        </a:xfrm>
                                      </p:grpSpPr>
                                      <p:grpSp>
                                        <p:nvGrpSpPr>
                                          <p:cNvPr id="449" name="Group 146"/>
                                          <p:cNvGrpSpPr>
                                            <a:grpSpLocks/>
                                          </p:cNvGrpSpPr>
                                          <p:nvPr/>
                                        </p:nvGrpSpPr>
                                        <p:grpSpPr bwMode="auto">
                                          <a:xfrm>
                                            <a:off x="674" y="463"/>
                                            <a:ext cx="87" cy="77"/>
                                            <a:chOff x="674" y="463"/>
                                            <a:chExt cx="87" cy="77"/>
                                          </a:xfrm>
                                        </p:grpSpPr>
                                        <p:sp>
                                          <p:nvSpPr>
                                            <p:cNvPr id="456"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57" name="Group 148"/>
                                            <p:cNvGrpSpPr>
                                              <a:grpSpLocks/>
                                            </p:cNvGrpSpPr>
                                            <p:nvPr/>
                                          </p:nvGrpSpPr>
                                          <p:grpSpPr bwMode="auto">
                                            <a:xfrm>
                                              <a:off x="694" y="477"/>
                                              <a:ext cx="46" cy="49"/>
                                              <a:chOff x="694" y="477"/>
                                              <a:chExt cx="46" cy="49"/>
                                            </a:xfrm>
                                          </p:grpSpPr>
                                          <p:sp>
                                            <p:nvSpPr>
                                              <p:cNvPr id="458"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50"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9" name="Group 157"/>
                                        <p:cNvGrpSpPr>
                                          <a:grpSpLocks/>
                                        </p:cNvGrpSpPr>
                                        <p:nvPr/>
                                      </p:nvGrpSpPr>
                                      <p:grpSpPr bwMode="auto">
                                        <a:xfrm>
                                          <a:off x="283" y="433"/>
                                          <a:ext cx="513" cy="164"/>
                                          <a:chOff x="283" y="433"/>
                                          <a:chExt cx="513" cy="164"/>
                                        </a:xfrm>
                                      </p:grpSpPr>
                                      <p:grpSp>
                                        <p:nvGrpSpPr>
                                          <p:cNvPr id="190" name="Group 158"/>
                                          <p:cNvGrpSpPr>
                                            <a:grpSpLocks/>
                                          </p:cNvGrpSpPr>
                                          <p:nvPr/>
                                        </p:nvGrpSpPr>
                                        <p:grpSpPr bwMode="auto">
                                          <a:xfrm>
                                            <a:off x="283" y="433"/>
                                            <a:ext cx="513" cy="164"/>
                                            <a:chOff x="284" y="434"/>
                                            <a:chExt cx="513" cy="164"/>
                                          </a:xfrm>
                                        </p:grpSpPr>
                                        <p:sp>
                                          <p:nvSpPr>
                                            <p:cNvPr id="224"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1" name="Group 176"/>
                                            <p:cNvGrpSpPr>
                                              <a:grpSpLocks/>
                                            </p:cNvGrpSpPr>
                                            <p:nvPr/>
                                          </p:nvGrpSpPr>
                                          <p:grpSpPr bwMode="auto">
                                            <a:xfrm>
                                              <a:off x="464" y="447"/>
                                              <a:ext cx="27" cy="30"/>
                                              <a:chOff x="464" y="447"/>
                                              <a:chExt cx="27" cy="30"/>
                                            </a:xfrm>
                                          </p:grpSpPr>
                                          <p:sp>
                                            <p:nvSpPr>
                                              <p:cNvPr id="444"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45" name="Group 178"/>
                                              <p:cNvGrpSpPr>
                                                <a:grpSpLocks/>
                                              </p:cNvGrpSpPr>
                                              <p:nvPr/>
                                            </p:nvGrpSpPr>
                                            <p:grpSpPr bwMode="auto">
                                              <a:xfrm rot="-354369">
                                                <a:off x="466" y="464"/>
                                                <a:ext cx="25" cy="13"/>
                                                <a:chOff x="504" y="739"/>
                                                <a:chExt cx="28" cy="16"/>
                                              </a:xfrm>
                                            </p:grpSpPr>
                                            <p:sp>
                                              <p:nvSpPr>
                                                <p:cNvPr id="446"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42" name="Group 182"/>
                                            <p:cNvGrpSpPr>
                                              <a:grpSpLocks/>
                                            </p:cNvGrpSpPr>
                                            <p:nvPr/>
                                          </p:nvGrpSpPr>
                                          <p:grpSpPr bwMode="auto">
                                            <a:xfrm rot="-623483">
                                              <a:off x="492" y="460"/>
                                              <a:ext cx="25" cy="13"/>
                                              <a:chOff x="504" y="739"/>
                                              <a:chExt cx="28" cy="16"/>
                                            </a:xfrm>
                                          </p:grpSpPr>
                                          <p:sp>
                                            <p:nvSpPr>
                                              <p:cNvPr id="441"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3" name="Group 186"/>
                                            <p:cNvGrpSpPr>
                                              <a:grpSpLocks/>
                                            </p:cNvGrpSpPr>
                                            <p:nvPr/>
                                          </p:nvGrpSpPr>
                                          <p:grpSpPr bwMode="auto">
                                            <a:xfrm rot="-623483">
                                              <a:off x="517" y="456"/>
                                              <a:ext cx="25" cy="13"/>
                                              <a:chOff x="504" y="739"/>
                                              <a:chExt cx="28" cy="16"/>
                                            </a:xfrm>
                                          </p:grpSpPr>
                                          <p:sp>
                                            <p:nvSpPr>
                                              <p:cNvPr id="438"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4" name="Group 190"/>
                                            <p:cNvGrpSpPr>
                                              <a:grpSpLocks/>
                                            </p:cNvGrpSpPr>
                                            <p:nvPr/>
                                          </p:nvGrpSpPr>
                                          <p:grpSpPr bwMode="auto">
                                            <a:xfrm rot="-135677">
                                              <a:off x="542" y="454"/>
                                              <a:ext cx="25" cy="13"/>
                                              <a:chOff x="504" y="739"/>
                                              <a:chExt cx="28" cy="16"/>
                                            </a:xfrm>
                                          </p:grpSpPr>
                                          <p:sp>
                                            <p:nvSpPr>
                                              <p:cNvPr id="435"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5" name="Group 194"/>
                                            <p:cNvGrpSpPr>
                                              <a:grpSpLocks/>
                                            </p:cNvGrpSpPr>
                                            <p:nvPr/>
                                          </p:nvGrpSpPr>
                                          <p:grpSpPr bwMode="auto">
                                            <a:xfrm rot="352128">
                                              <a:off x="565" y="450"/>
                                              <a:ext cx="32" cy="138"/>
                                              <a:chOff x="508" y="742"/>
                                              <a:chExt cx="36" cy="172"/>
                                            </a:xfrm>
                                          </p:grpSpPr>
                                          <p:sp>
                                            <p:nvSpPr>
                                              <p:cNvPr id="432"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6" name="Group 198"/>
                                            <p:cNvGrpSpPr>
                                              <a:grpSpLocks/>
                                            </p:cNvGrpSpPr>
                                            <p:nvPr/>
                                          </p:nvGrpSpPr>
                                          <p:grpSpPr bwMode="auto">
                                            <a:xfrm>
                                              <a:off x="594" y="456"/>
                                              <a:ext cx="25" cy="13"/>
                                              <a:chOff x="504" y="739"/>
                                              <a:chExt cx="28" cy="16"/>
                                            </a:xfrm>
                                          </p:grpSpPr>
                                          <p:sp>
                                            <p:nvSpPr>
                                              <p:cNvPr id="429"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0"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1"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7" name="Group 202"/>
                                            <p:cNvGrpSpPr>
                                              <a:grpSpLocks/>
                                            </p:cNvGrpSpPr>
                                            <p:nvPr/>
                                          </p:nvGrpSpPr>
                                          <p:grpSpPr bwMode="auto">
                                            <a:xfrm rot="487806">
                                              <a:off x="620" y="456"/>
                                              <a:ext cx="24" cy="13"/>
                                              <a:chOff x="504" y="739"/>
                                              <a:chExt cx="28" cy="16"/>
                                            </a:xfrm>
                                          </p:grpSpPr>
                                          <p:sp>
                                            <p:nvSpPr>
                                              <p:cNvPr id="426"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7"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8"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8" name="Group 206"/>
                                            <p:cNvGrpSpPr>
                                              <a:grpSpLocks/>
                                            </p:cNvGrpSpPr>
                                            <p:nvPr/>
                                          </p:nvGrpSpPr>
                                          <p:grpSpPr bwMode="auto">
                                            <a:xfrm>
                                              <a:off x="646" y="457"/>
                                              <a:ext cx="23" cy="13"/>
                                              <a:chOff x="504" y="739"/>
                                              <a:chExt cx="28" cy="16"/>
                                            </a:xfrm>
                                          </p:grpSpPr>
                                          <p:sp>
                                            <p:nvSpPr>
                                              <p:cNvPr id="423"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4"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5"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9" name="Group 210"/>
                                            <p:cNvGrpSpPr>
                                              <a:grpSpLocks/>
                                            </p:cNvGrpSpPr>
                                            <p:nvPr/>
                                          </p:nvGrpSpPr>
                                          <p:grpSpPr bwMode="auto">
                                            <a:xfrm>
                                              <a:off x="670" y="456"/>
                                              <a:ext cx="23" cy="13"/>
                                              <a:chOff x="504" y="739"/>
                                              <a:chExt cx="28" cy="16"/>
                                            </a:xfrm>
                                          </p:grpSpPr>
                                          <p:sp>
                                            <p:nvSpPr>
                                              <p:cNvPr id="420"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2"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0" name="Group 214"/>
                                            <p:cNvGrpSpPr>
                                              <a:grpSpLocks/>
                                            </p:cNvGrpSpPr>
                                            <p:nvPr/>
                                          </p:nvGrpSpPr>
                                          <p:grpSpPr bwMode="auto">
                                            <a:xfrm rot="-468918">
                                              <a:off x="696" y="454"/>
                                              <a:ext cx="23" cy="13"/>
                                              <a:chOff x="504" y="739"/>
                                              <a:chExt cx="28" cy="16"/>
                                            </a:xfrm>
                                          </p:grpSpPr>
                                          <p:sp>
                                            <p:nvSpPr>
                                              <p:cNvPr id="417"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8"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9"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1" name="Group 218"/>
                                            <p:cNvGrpSpPr>
                                              <a:grpSpLocks/>
                                            </p:cNvGrpSpPr>
                                            <p:nvPr/>
                                          </p:nvGrpSpPr>
                                          <p:grpSpPr bwMode="auto">
                                            <a:xfrm rot="-468918">
                                              <a:off x="721" y="450"/>
                                              <a:ext cx="23" cy="13"/>
                                              <a:chOff x="504" y="739"/>
                                              <a:chExt cx="28" cy="16"/>
                                            </a:xfrm>
                                          </p:grpSpPr>
                                          <p:sp>
                                            <p:nvSpPr>
                                              <p:cNvPr id="414"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5"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6"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2" name="Group 222"/>
                                            <p:cNvGrpSpPr>
                                              <a:grpSpLocks/>
                                            </p:cNvGrpSpPr>
                                            <p:nvPr/>
                                          </p:nvGrpSpPr>
                                          <p:grpSpPr bwMode="auto">
                                            <a:xfrm rot="2160902">
                                              <a:off x="736" y="455"/>
                                              <a:ext cx="23" cy="13"/>
                                              <a:chOff x="504" y="739"/>
                                              <a:chExt cx="28" cy="16"/>
                                            </a:xfrm>
                                          </p:grpSpPr>
                                          <p:sp>
                                            <p:nvSpPr>
                                              <p:cNvPr id="411"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2"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3"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3" name="Group 226"/>
                                            <p:cNvGrpSpPr>
                                              <a:grpSpLocks/>
                                            </p:cNvGrpSpPr>
                                            <p:nvPr/>
                                          </p:nvGrpSpPr>
                                          <p:grpSpPr bwMode="auto">
                                            <a:xfrm rot="2648708">
                                              <a:off x="753" y="470"/>
                                              <a:ext cx="23" cy="13"/>
                                              <a:chOff x="504" y="739"/>
                                              <a:chExt cx="28" cy="16"/>
                                            </a:xfrm>
                                          </p:grpSpPr>
                                          <p:sp>
                                            <p:nvSpPr>
                                              <p:cNvPr id="408"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9"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0"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4" name="Group 230"/>
                                            <p:cNvGrpSpPr>
                                              <a:grpSpLocks/>
                                            </p:cNvGrpSpPr>
                                            <p:nvPr/>
                                          </p:nvGrpSpPr>
                                          <p:grpSpPr bwMode="auto">
                                            <a:xfrm rot="5228716">
                                              <a:off x="762" y="488"/>
                                              <a:ext cx="23" cy="13"/>
                                              <a:chOff x="504" y="739"/>
                                              <a:chExt cx="28" cy="16"/>
                                            </a:xfrm>
                                          </p:grpSpPr>
                                          <p:sp>
                                            <p:nvSpPr>
                                              <p:cNvPr id="405"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5" name="Group 234"/>
                                            <p:cNvGrpSpPr>
                                              <a:grpSpLocks/>
                                            </p:cNvGrpSpPr>
                                            <p:nvPr/>
                                          </p:nvGrpSpPr>
                                          <p:grpSpPr bwMode="auto">
                                            <a:xfrm rot="6364195">
                                              <a:off x="760" y="509"/>
                                              <a:ext cx="23" cy="13"/>
                                              <a:chOff x="504" y="739"/>
                                              <a:chExt cx="28" cy="16"/>
                                            </a:xfrm>
                                          </p:grpSpPr>
                                          <p:sp>
                                            <p:nvSpPr>
                                              <p:cNvPr id="402"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4"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6" name="Group 238"/>
                                            <p:cNvGrpSpPr>
                                              <a:grpSpLocks/>
                                            </p:cNvGrpSpPr>
                                            <p:nvPr/>
                                          </p:nvGrpSpPr>
                                          <p:grpSpPr bwMode="auto">
                                            <a:xfrm rot="7499674">
                                              <a:off x="751" y="530"/>
                                              <a:ext cx="23" cy="13"/>
                                              <a:chOff x="504" y="739"/>
                                              <a:chExt cx="28" cy="16"/>
                                            </a:xfrm>
                                          </p:grpSpPr>
                                          <p:sp>
                                            <p:nvSpPr>
                                              <p:cNvPr id="399"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1"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7" name="Group 242"/>
                                            <p:cNvGrpSpPr>
                                              <a:grpSpLocks/>
                                            </p:cNvGrpSpPr>
                                            <p:nvPr/>
                                          </p:nvGrpSpPr>
                                          <p:grpSpPr bwMode="auto">
                                            <a:xfrm rot="8918615">
                                              <a:off x="735" y="543"/>
                                              <a:ext cx="23" cy="13"/>
                                              <a:chOff x="504" y="739"/>
                                              <a:chExt cx="28" cy="16"/>
                                            </a:xfrm>
                                          </p:grpSpPr>
                                          <p:sp>
                                            <p:nvSpPr>
                                              <p:cNvPr id="396"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8" name="Group 246"/>
                                            <p:cNvGrpSpPr>
                                              <a:grpSpLocks/>
                                            </p:cNvGrpSpPr>
                                            <p:nvPr/>
                                          </p:nvGrpSpPr>
                                          <p:grpSpPr bwMode="auto">
                                            <a:xfrm rot="-468918">
                                              <a:off x="712" y="547"/>
                                              <a:ext cx="23" cy="13"/>
                                              <a:chOff x="504" y="739"/>
                                              <a:chExt cx="28" cy="16"/>
                                            </a:xfrm>
                                          </p:grpSpPr>
                                          <p:sp>
                                            <p:nvSpPr>
                                              <p:cNvPr id="393"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9" name="Group 250"/>
                                            <p:cNvGrpSpPr>
                                              <a:grpSpLocks/>
                                            </p:cNvGrpSpPr>
                                            <p:nvPr/>
                                          </p:nvGrpSpPr>
                                          <p:grpSpPr bwMode="auto">
                                            <a:xfrm rot="457689">
                                              <a:off x="438" y="447"/>
                                              <a:ext cx="27" cy="30"/>
                                              <a:chOff x="464" y="447"/>
                                              <a:chExt cx="27" cy="30"/>
                                            </a:xfrm>
                                          </p:grpSpPr>
                                          <p:sp>
                                            <p:nvSpPr>
                                              <p:cNvPr id="388"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9" name="Group 252"/>
                                              <p:cNvGrpSpPr>
                                                <a:grpSpLocks/>
                                              </p:cNvGrpSpPr>
                                              <p:nvPr/>
                                            </p:nvGrpSpPr>
                                            <p:grpSpPr bwMode="auto">
                                              <a:xfrm rot="-354369">
                                                <a:off x="466" y="464"/>
                                                <a:ext cx="25" cy="13"/>
                                                <a:chOff x="504" y="739"/>
                                                <a:chExt cx="28" cy="16"/>
                                              </a:xfrm>
                                            </p:grpSpPr>
                                            <p:sp>
                                              <p:nvSpPr>
                                                <p:cNvPr id="390"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0" name="Group 256"/>
                                            <p:cNvGrpSpPr>
                                              <a:grpSpLocks/>
                                            </p:cNvGrpSpPr>
                                            <p:nvPr/>
                                          </p:nvGrpSpPr>
                                          <p:grpSpPr bwMode="auto">
                                            <a:xfrm rot="457689">
                                              <a:off x="409" y="447"/>
                                              <a:ext cx="27" cy="27"/>
                                              <a:chOff x="464" y="447"/>
                                              <a:chExt cx="27" cy="30"/>
                                            </a:xfrm>
                                          </p:grpSpPr>
                                          <p:sp>
                                            <p:nvSpPr>
                                              <p:cNvPr id="383"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4" name="Group 258"/>
                                              <p:cNvGrpSpPr>
                                                <a:grpSpLocks/>
                                              </p:cNvGrpSpPr>
                                              <p:nvPr/>
                                            </p:nvGrpSpPr>
                                            <p:grpSpPr bwMode="auto">
                                              <a:xfrm rot="-354369">
                                                <a:off x="466" y="464"/>
                                                <a:ext cx="25" cy="13"/>
                                                <a:chOff x="504" y="739"/>
                                                <a:chExt cx="28" cy="16"/>
                                              </a:xfrm>
                                            </p:grpSpPr>
                                            <p:sp>
                                              <p:nvSpPr>
                                                <p:cNvPr id="385"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1" name="Group 262"/>
                                            <p:cNvGrpSpPr>
                                              <a:grpSpLocks/>
                                            </p:cNvGrpSpPr>
                                            <p:nvPr/>
                                          </p:nvGrpSpPr>
                                          <p:grpSpPr bwMode="auto">
                                            <a:xfrm rot="457689">
                                              <a:off x="381" y="446"/>
                                              <a:ext cx="27" cy="27"/>
                                              <a:chOff x="464" y="447"/>
                                              <a:chExt cx="27" cy="30"/>
                                            </a:xfrm>
                                          </p:grpSpPr>
                                          <p:sp>
                                            <p:nvSpPr>
                                              <p:cNvPr id="378"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79" name="Group 264"/>
                                              <p:cNvGrpSpPr>
                                                <a:grpSpLocks/>
                                              </p:cNvGrpSpPr>
                                              <p:nvPr/>
                                            </p:nvGrpSpPr>
                                            <p:grpSpPr bwMode="auto">
                                              <a:xfrm rot="-354369">
                                                <a:off x="466" y="464"/>
                                                <a:ext cx="25" cy="13"/>
                                                <a:chOff x="504" y="739"/>
                                                <a:chExt cx="28" cy="16"/>
                                              </a:xfrm>
                                            </p:grpSpPr>
                                            <p:sp>
                                              <p:nvSpPr>
                                                <p:cNvPr id="380"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1"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2" name="Group 268"/>
                                            <p:cNvGrpSpPr>
                                              <a:grpSpLocks/>
                                            </p:cNvGrpSpPr>
                                            <p:nvPr/>
                                          </p:nvGrpSpPr>
                                          <p:grpSpPr bwMode="auto">
                                            <a:xfrm rot="457689">
                                              <a:off x="354" y="446"/>
                                              <a:ext cx="27" cy="27"/>
                                              <a:chOff x="464" y="447"/>
                                              <a:chExt cx="27" cy="30"/>
                                            </a:xfrm>
                                          </p:grpSpPr>
                                          <p:sp>
                                            <p:nvSpPr>
                                              <p:cNvPr id="373"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74" name="Group 270"/>
                                              <p:cNvGrpSpPr>
                                                <a:grpSpLocks/>
                                              </p:cNvGrpSpPr>
                                              <p:nvPr/>
                                            </p:nvGrpSpPr>
                                            <p:grpSpPr bwMode="auto">
                                              <a:xfrm rot="-354369">
                                                <a:off x="466" y="464"/>
                                                <a:ext cx="25" cy="13"/>
                                                <a:chOff x="504" y="739"/>
                                                <a:chExt cx="28" cy="16"/>
                                              </a:xfrm>
                                            </p:grpSpPr>
                                            <p:sp>
                                              <p:nvSpPr>
                                                <p:cNvPr id="375"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7"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3" name="Group 274"/>
                                            <p:cNvGrpSpPr>
                                              <a:grpSpLocks/>
                                            </p:cNvGrpSpPr>
                                            <p:nvPr/>
                                          </p:nvGrpSpPr>
                                          <p:grpSpPr bwMode="auto">
                                            <a:xfrm>
                                              <a:off x="284" y="452"/>
                                              <a:ext cx="426" cy="146"/>
                                              <a:chOff x="288" y="452"/>
                                              <a:chExt cx="426" cy="146"/>
                                            </a:xfrm>
                                          </p:grpSpPr>
                                          <p:sp>
                                            <p:nvSpPr>
                                              <p:cNvPr id="264"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66" name="Group 277"/>
                                              <p:cNvGrpSpPr>
                                                <a:grpSpLocks/>
                                              </p:cNvGrpSpPr>
                                              <p:nvPr/>
                                            </p:nvGrpSpPr>
                                            <p:grpSpPr bwMode="auto">
                                              <a:xfrm>
                                                <a:off x="691" y="550"/>
                                                <a:ext cx="23" cy="13"/>
                                                <a:chOff x="504" y="739"/>
                                                <a:chExt cx="28" cy="16"/>
                                              </a:xfrm>
                                            </p:grpSpPr>
                                            <p:sp>
                                              <p:nvSpPr>
                                                <p:cNvPr id="370"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1"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2"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67" name="Group 281"/>
                                              <p:cNvGrpSpPr>
                                                <a:grpSpLocks/>
                                              </p:cNvGrpSpPr>
                                              <p:nvPr/>
                                            </p:nvGrpSpPr>
                                            <p:grpSpPr bwMode="auto">
                                              <a:xfrm>
                                                <a:off x="660" y="554"/>
                                                <a:ext cx="23" cy="13"/>
                                                <a:chOff x="504" y="739"/>
                                                <a:chExt cx="28" cy="16"/>
                                              </a:xfrm>
                                            </p:grpSpPr>
                                            <p:sp>
                                              <p:nvSpPr>
                                                <p:cNvPr id="367"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9"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8"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69" name="Group 286"/>
                                              <p:cNvGrpSpPr>
                                                <a:grpSpLocks/>
                                              </p:cNvGrpSpPr>
                                              <p:nvPr/>
                                            </p:nvGrpSpPr>
                                            <p:grpSpPr bwMode="auto">
                                              <a:xfrm>
                                                <a:off x="633" y="556"/>
                                                <a:ext cx="23" cy="13"/>
                                                <a:chOff x="504" y="739"/>
                                                <a:chExt cx="28" cy="16"/>
                                              </a:xfrm>
                                            </p:grpSpPr>
                                            <p:sp>
                                              <p:nvSpPr>
                                                <p:cNvPr id="364"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6"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1" name="Group 291"/>
                                              <p:cNvGrpSpPr>
                                                <a:grpSpLocks/>
                                              </p:cNvGrpSpPr>
                                              <p:nvPr/>
                                            </p:nvGrpSpPr>
                                            <p:grpSpPr bwMode="auto">
                                              <a:xfrm>
                                                <a:off x="608" y="557"/>
                                                <a:ext cx="23" cy="13"/>
                                                <a:chOff x="504" y="739"/>
                                                <a:chExt cx="28" cy="16"/>
                                              </a:xfrm>
                                            </p:grpSpPr>
                                            <p:sp>
                                              <p:nvSpPr>
                                                <p:cNvPr id="361"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2"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3" name="Group 296"/>
                                              <p:cNvGrpSpPr>
                                                <a:grpSpLocks/>
                                              </p:cNvGrpSpPr>
                                              <p:nvPr/>
                                            </p:nvGrpSpPr>
                                            <p:grpSpPr bwMode="auto">
                                              <a:xfrm>
                                                <a:off x="580" y="559"/>
                                                <a:ext cx="23" cy="13"/>
                                                <a:chOff x="504" y="739"/>
                                                <a:chExt cx="28" cy="16"/>
                                              </a:xfrm>
                                            </p:grpSpPr>
                                            <p:sp>
                                              <p:nvSpPr>
                                                <p:cNvPr id="358"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0"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74" name="Group 300"/>
                                              <p:cNvGrpSpPr>
                                                <a:grpSpLocks/>
                                              </p:cNvGrpSpPr>
                                              <p:nvPr/>
                                            </p:nvGrpSpPr>
                                            <p:grpSpPr bwMode="auto">
                                              <a:xfrm>
                                                <a:off x="288" y="452"/>
                                                <a:ext cx="291" cy="146"/>
                                                <a:chOff x="288" y="452"/>
                                                <a:chExt cx="291" cy="146"/>
                                              </a:xfrm>
                                            </p:grpSpPr>
                                            <p:sp>
                                              <p:nvSpPr>
                                                <p:cNvPr id="275"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6" name="Group 302"/>
                                                <p:cNvGrpSpPr>
                                                  <a:grpSpLocks/>
                                                </p:cNvGrpSpPr>
                                                <p:nvPr/>
                                              </p:nvGrpSpPr>
                                              <p:grpSpPr bwMode="auto">
                                                <a:xfrm>
                                                  <a:off x="528" y="561"/>
                                                  <a:ext cx="23" cy="13"/>
                                                  <a:chOff x="504" y="739"/>
                                                  <a:chExt cx="28" cy="16"/>
                                                </a:xfrm>
                                              </p:grpSpPr>
                                              <p:sp>
                                                <p:nvSpPr>
                                                  <p:cNvPr id="355"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77" name="Group 306"/>
                                                <p:cNvGrpSpPr>
                                                  <a:grpSpLocks/>
                                                </p:cNvGrpSpPr>
                                                <p:nvPr/>
                                              </p:nvGrpSpPr>
                                              <p:grpSpPr bwMode="auto">
                                                <a:xfrm rot="-1318578">
                                                  <a:off x="325" y="452"/>
                                                  <a:ext cx="27" cy="27"/>
                                                  <a:chOff x="464" y="447"/>
                                                  <a:chExt cx="27" cy="30"/>
                                                </a:xfrm>
                                              </p:grpSpPr>
                                              <p:sp>
                                                <p:nvSpPr>
                                                  <p:cNvPr id="350"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1" name="Group 308"/>
                                                  <p:cNvGrpSpPr>
                                                    <a:grpSpLocks/>
                                                  </p:cNvGrpSpPr>
                                                  <p:nvPr/>
                                                </p:nvGrpSpPr>
                                                <p:grpSpPr bwMode="auto">
                                                  <a:xfrm rot="-354369">
                                                    <a:off x="466" y="464"/>
                                                    <a:ext cx="25" cy="13"/>
                                                    <a:chOff x="504" y="739"/>
                                                    <a:chExt cx="28" cy="16"/>
                                                  </a:xfrm>
                                                </p:grpSpPr>
                                                <p:sp>
                                                  <p:nvSpPr>
                                                    <p:cNvPr id="352"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78" name="Group 312"/>
                                                <p:cNvGrpSpPr>
                                                  <a:grpSpLocks/>
                                                </p:cNvGrpSpPr>
                                                <p:nvPr/>
                                              </p:nvGrpSpPr>
                                              <p:grpSpPr bwMode="auto">
                                                <a:xfrm rot="-3094845">
                                                  <a:off x="300" y="472"/>
                                                  <a:ext cx="27" cy="27"/>
                                                  <a:chOff x="464" y="447"/>
                                                  <a:chExt cx="27" cy="30"/>
                                                </a:xfrm>
                                              </p:grpSpPr>
                                              <p:sp>
                                                <p:nvSpPr>
                                                  <p:cNvPr id="345"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6" name="Group 314"/>
                                                  <p:cNvGrpSpPr>
                                                    <a:grpSpLocks/>
                                                  </p:cNvGrpSpPr>
                                                  <p:nvPr/>
                                                </p:nvGrpSpPr>
                                                <p:grpSpPr bwMode="auto">
                                                  <a:xfrm rot="-354369">
                                                    <a:off x="466" y="464"/>
                                                    <a:ext cx="25" cy="13"/>
                                                    <a:chOff x="504" y="739"/>
                                                    <a:chExt cx="28" cy="16"/>
                                                  </a:xfrm>
                                                </p:grpSpPr>
                                                <p:sp>
                                                  <p:nvSpPr>
                                                    <p:cNvPr id="347"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79" name="Group 318"/>
                                                <p:cNvGrpSpPr>
                                                  <a:grpSpLocks/>
                                                </p:cNvGrpSpPr>
                                                <p:nvPr/>
                                              </p:nvGrpSpPr>
                                              <p:grpSpPr bwMode="auto">
                                                <a:xfrm rot="16848479">
                                                  <a:off x="288" y="501"/>
                                                  <a:ext cx="27" cy="27"/>
                                                  <a:chOff x="464" y="447"/>
                                                  <a:chExt cx="27" cy="30"/>
                                                </a:xfrm>
                                              </p:grpSpPr>
                                              <p:sp>
                                                <p:nvSpPr>
                                                  <p:cNvPr id="340"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1" name="Group 320"/>
                                                  <p:cNvGrpSpPr>
                                                    <a:grpSpLocks/>
                                                  </p:cNvGrpSpPr>
                                                  <p:nvPr/>
                                                </p:nvGrpSpPr>
                                                <p:grpSpPr bwMode="auto">
                                                  <a:xfrm rot="-354369">
                                                    <a:off x="466" y="464"/>
                                                    <a:ext cx="25" cy="13"/>
                                                    <a:chOff x="504" y="739"/>
                                                    <a:chExt cx="28" cy="16"/>
                                                  </a:xfrm>
                                                </p:grpSpPr>
                                                <p:sp>
                                                  <p:nvSpPr>
                                                    <p:cNvPr id="342"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0" name="Group 324"/>
                                                <p:cNvGrpSpPr>
                                                  <a:grpSpLocks/>
                                                </p:cNvGrpSpPr>
                                                <p:nvPr/>
                                              </p:nvGrpSpPr>
                                              <p:grpSpPr bwMode="auto">
                                                <a:xfrm rot="58356343">
                                                  <a:off x="293" y="532"/>
                                                  <a:ext cx="27" cy="27"/>
                                                  <a:chOff x="464" y="447"/>
                                                  <a:chExt cx="27" cy="30"/>
                                                </a:xfrm>
                                              </p:grpSpPr>
                                              <p:sp>
                                                <p:nvSpPr>
                                                  <p:cNvPr id="335"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6" name="Group 326"/>
                                                  <p:cNvGrpSpPr>
                                                    <a:grpSpLocks/>
                                                  </p:cNvGrpSpPr>
                                                  <p:nvPr/>
                                                </p:nvGrpSpPr>
                                                <p:grpSpPr bwMode="auto">
                                                  <a:xfrm rot="-354369">
                                                    <a:off x="466" y="464"/>
                                                    <a:ext cx="25" cy="13"/>
                                                    <a:chOff x="504" y="739"/>
                                                    <a:chExt cx="28" cy="16"/>
                                                  </a:xfrm>
                                                </p:grpSpPr>
                                                <p:sp>
                                                  <p:nvSpPr>
                                                    <p:cNvPr id="337"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1" name="Group 330"/>
                                                <p:cNvGrpSpPr>
                                                  <a:grpSpLocks/>
                                                </p:cNvGrpSpPr>
                                                <p:nvPr/>
                                              </p:nvGrpSpPr>
                                              <p:grpSpPr bwMode="auto">
                                                <a:xfrm rot="78754482">
                                                  <a:off x="309" y="557"/>
                                                  <a:ext cx="27" cy="27"/>
                                                  <a:chOff x="464" y="447"/>
                                                  <a:chExt cx="27" cy="30"/>
                                                </a:xfrm>
                                              </p:grpSpPr>
                                              <p:sp>
                                                <p:nvSpPr>
                                                  <p:cNvPr id="330"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1" name="Group 332"/>
                                                  <p:cNvGrpSpPr>
                                                    <a:grpSpLocks/>
                                                  </p:cNvGrpSpPr>
                                                  <p:nvPr/>
                                                </p:nvGrpSpPr>
                                                <p:grpSpPr bwMode="auto">
                                                  <a:xfrm rot="-354369">
                                                    <a:off x="466" y="464"/>
                                                    <a:ext cx="25" cy="13"/>
                                                    <a:chOff x="504" y="739"/>
                                                    <a:chExt cx="28" cy="16"/>
                                                  </a:xfrm>
                                                </p:grpSpPr>
                                                <p:sp>
                                                  <p:nvSpPr>
                                                    <p:cNvPr id="332"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2" name="Group 336"/>
                                                <p:cNvGrpSpPr>
                                                  <a:grpSpLocks/>
                                                </p:cNvGrpSpPr>
                                                <p:nvPr/>
                                              </p:nvGrpSpPr>
                                              <p:grpSpPr bwMode="auto">
                                                <a:xfrm rot="76789724">
                                                  <a:off x="337" y="569"/>
                                                  <a:ext cx="27" cy="27"/>
                                                  <a:chOff x="464" y="447"/>
                                                  <a:chExt cx="27" cy="30"/>
                                                </a:xfrm>
                                              </p:grpSpPr>
                                              <p:sp>
                                                <p:nvSpPr>
                                                  <p:cNvPr id="325"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6" name="Group 338"/>
                                                  <p:cNvGrpSpPr>
                                                    <a:grpSpLocks/>
                                                  </p:cNvGrpSpPr>
                                                  <p:nvPr/>
                                                </p:nvGrpSpPr>
                                                <p:grpSpPr bwMode="auto">
                                                  <a:xfrm rot="-354369">
                                                    <a:off x="466" y="464"/>
                                                    <a:ext cx="25" cy="13"/>
                                                    <a:chOff x="504" y="739"/>
                                                    <a:chExt cx="28" cy="16"/>
                                                  </a:xfrm>
                                                </p:grpSpPr>
                                                <p:sp>
                                                  <p:nvSpPr>
                                                    <p:cNvPr id="327"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3" name="Group 342"/>
                                                <p:cNvGrpSpPr>
                                                  <a:grpSpLocks/>
                                                </p:cNvGrpSpPr>
                                                <p:nvPr/>
                                              </p:nvGrpSpPr>
                                              <p:grpSpPr bwMode="auto">
                                                <a:xfrm rot="75915271">
                                                  <a:off x="367" y="571"/>
                                                  <a:ext cx="27" cy="27"/>
                                                  <a:chOff x="464" y="447"/>
                                                  <a:chExt cx="27" cy="30"/>
                                                </a:xfrm>
                                              </p:grpSpPr>
                                              <p:sp>
                                                <p:nvSpPr>
                                                  <p:cNvPr id="320"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344"/>
                                                  <p:cNvGrpSpPr>
                                                    <a:grpSpLocks/>
                                                  </p:cNvGrpSpPr>
                                                  <p:nvPr/>
                                                </p:nvGrpSpPr>
                                                <p:grpSpPr bwMode="auto">
                                                  <a:xfrm rot="-354369">
                                                    <a:off x="466" y="464"/>
                                                    <a:ext cx="25" cy="13"/>
                                                    <a:chOff x="504" y="739"/>
                                                    <a:chExt cx="28" cy="16"/>
                                                  </a:xfrm>
                                                </p:grpSpPr>
                                                <p:sp>
                                                  <p:nvSpPr>
                                                    <p:cNvPr id="322"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4" name="Group 348"/>
                                                <p:cNvGrpSpPr>
                                                  <a:grpSpLocks/>
                                                </p:cNvGrpSpPr>
                                                <p:nvPr/>
                                              </p:nvGrpSpPr>
                                              <p:grpSpPr bwMode="auto">
                                                <a:xfrm rot="75915271">
                                                  <a:off x="394" y="570"/>
                                                  <a:ext cx="27" cy="27"/>
                                                  <a:chOff x="464" y="447"/>
                                                  <a:chExt cx="27" cy="30"/>
                                                </a:xfrm>
                                              </p:grpSpPr>
                                              <p:sp>
                                                <p:nvSpPr>
                                                  <p:cNvPr id="315"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6" name="Group 350"/>
                                                  <p:cNvGrpSpPr>
                                                    <a:grpSpLocks/>
                                                  </p:cNvGrpSpPr>
                                                  <p:nvPr/>
                                                </p:nvGrpSpPr>
                                                <p:grpSpPr bwMode="auto">
                                                  <a:xfrm rot="-354369">
                                                    <a:off x="466" y="464"/>
                                                    <a:ext cx="25" cy="13"/>
                                                    <a:chOff x="504" y="739"/>
                                                    <a:chExt cx="28" cy="16"/>
                                                  </a:xfrm>
                                                </p:grpSpPr>
                                                <p:sp>
                                                  <p:nvSpPr>
                                                    <p:cNvPr id="317"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5" name="Group 354"/>
                                                <p:cNvGrpSpPr>
                                                  <a:grpSpLocks/>
                                                </p:cNvGrpSpPr>
                                                <p:nvPr/>
                                              </p:nvGrpSpPr>
                                              <p:grpSpPr bwMode="auto">
                                                <a:xfrm rot="75915271">
                                                  <a:off x="421" y="568"/>
                                                  <a:ext cx="27" cy="27"/>
                                                  <a:chOff x="464" y="447"/>
                                                  <a:chExt cx="27" cy="30"/>
                                                </a:xfrm>
                                              </p:grpSpPr>
                                              <p:sp>
                                                <p:nvSpPr>
                                                  <p:cNvPr id="310"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1" name="Group 356"/>
                                                  <p:cNvGrpSpPr>
                                                    <a:grpSpLocks/>
                                                  </p:cNvGrpSpPr>
                                                  <p:nvPr/>
                                                </p:nvGrpSpPr>
                                                <p:grpSpPr bwMode="auto">
                                                  <a:xfrm rot="-354369">
                                                    <a:off x="466" y="464"/>
                                                    <a:ext cx="25" cy="13"/>
                                                    <a:chOff x="504" y="739"/>
                                                    <a:chExt cx="28" cy="16"/>
                                                  </a:xfrm>
                                                </p:grpSpPr>
                                                <p:sp>
                                                  <p:nvSpPr>
                                                    <p:cNvPr id="312"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6" name="Group 360"/>
                                                <p:cNvGrpSpPr>
                                                  <a:grpSpLocks/>
                                                </p:cNvGrpSpPr>
                                                <p:nvPr/>
                                              </p:nvGrpSpPr>
                                              <p:grpSpPr bwMode="auto">
                                                <a:xfrm rot="75915271">
                                                  <a:off x="448" y="568"/>
                                                  <a:ext cx="27" cy="27"/>
                                                  <a:chOff x="464" y="447"/>
                                                  <a:chExt cx="27" cy="30"/>
                                                </a:xfrm>
                                              </p:grpSpPr>
                                              <p:sp>
                                                <p:nvSpPr>
                                                  <p:cNvPr id="305"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6" name="Group 362"/>
                                                  <p:cNvGrpSpPr>
                                                    <a:grpSpLocks/>
                                                  </p:cNvGrpSpPr>
                                                  <p:nvPr/>
                                                </p:nvGrpSpPr>
                                                <p:grpSpPr bwMode="auto">
                                                  <a:xfrm rot="-354369">
                                                    <a:off x="466" y="464"/>
                                                    <a:ext cx="25" cy="13"/>
                                                    <a:chOff x="504" y="739"/>
                                                    <a:chExt cx="28" cy="16"/>
                                                  </a:xfrm>
                                                </p:grpSpPr>
                                                <p:sp>
                                                  <p:nvSpPr>
                                                    <p:cNvPr id="307"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7" name="Group 366"/>
                                                <p:cNvGrpSpPr>
                                                  <a:grpSpLocks/>
                                                </p:cNvGrpSpPr>
                                                <p:nvPr/>
                                              </p:nvGrpSpPr>
                                              <p:grpSpPr bwMode="auto">
                                                <a:xfrm rot="75915271">
                                                  <a:off x="475" y="566"/>
                                                  <a:ext cx="27" cy="27"/>
                                                  <a:chOff x="464" y="447"/>
                                                  <a:chExt cx="27" cy="30"/>
                                                </a:xfrm>
                                              </p:grpSpPr>
                                              <p:sp>
                                                <p:nvSpPr>
                                                  <p:cNvPr id="300"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368"/>
                                                  <p:cNvGrpSpPr>
                                                    <a:grpSpLocks/>
                                                  </p:cNvGrpSpPr>
                                                  <p:nvPr/>
                                                </p:nvGrpSpPr>
                                                <p:grpSpPr bwMode="auto">
                                                  <a:xfrm rot="-354369">
                                                    <a:off x="466" y="464"/>
                                                    <a:ext cx="25" cy="13"/>
                                                    <a:chOff x="504" y="739"/>
                                                    <a:chExt cx="28" cy="16"/>
                                                  </a:xfrm>
                                                </p:grpSpPr>
                                                <p:sp>
                                                  <p:nvSpPr>
                                                    <p:cNvPr id="302"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8" name="Group 372"/>
                                                <p:cNvGrpSpPr>
                                                  <a:grpSpLocks/>
                                                </p:cNvGrpSpPr>
                                                <p:nvPr/>
                                              </p:nvGrpSpPr>
                                              <p:grpSpPr bwMode="auto">
                                                <a:xfrm rot="75915271">
                                                  <a:off x="501" y="564"/>
                                                  <a:ext cx="27" cy="27"/>
                                                  <a:chOff x="464" y="447"/>
                                                  <a:chExt cx="27" cy="30"/>
                                                </a:xfrm>
                                              </p:grpSpPr>
                                              <p:sp>
                                                <p:nvSpPr>
                                                  <p:cNvPr id="295"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96" name="Group 374"/>
                                                  <p:cNvGrpSpPr>
                                                    <a:grpSpLocks/>
                                                  </p:cNvGrpSpPr>
                                                  <p:nvPr/>
                                                </p:nvGrpSpPr>
                                                <p:grpSpPr bwMode="auto">
                                                  <a:xfrm rot="-354369">
                                                    <a:off x="466" y="464"/>
                                                    <a:ext cx="25" cy="13"/>
                                                    <a:chOff x="504" y="739"/>
                                                    <a:chExt cx="28" cy="16"/>
                                                  </a:xfrm>
                                                </p:grpSpPr>
                                                <p:sp>
                                                  <p:nvSpPr>
                                                    <p:cNvPr id="297"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89" name="Group 378"/>
                                                <p:cNvGrpSpPr>
                                                  <a:grpSpLocks/>
                                                </p:cNvGrpSpPr>
                                                <p:nvPr/>
                                              </p:nvGrpSpPr>
                                              <p:grpSpPr bwMode="auto">
                                                <a:xfrm rot="75915271">
                                                  <a:off x="552" y="562"/>
                                                  <a:ext cx="27" cy="27"/>
                                                  <a:chOff x="464" y="447"/>
                                                  <a:chExt cx="27" cy="30"/>
                                                </a:xfrm>
                                              </p:grpSpPr>
                                              <p:sp>
                                                <p:nvSpPr>
                                                  <p:cNvPr id="290"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91" name="Group 380"/>
                                                  <p:cNvGrpSpPr>
                                                    <a:grpSpLocks/>
                                                  </p:cNvGrpSpPr>
                                                  <p:nvPr/>
                                                </p:nvGrpSpPr>
                                                <p:grpSpPr bwMode="auto">
                                                  <a:xfrm rot="-354369">
                                                    <a:off x="466" y="464"/>
                                                    <a:ext cx="25" cy="13"/>
                                                    <a:chOff x="504" y="739"/>
                                                    <a:chExt cx="28" cy="16"/>
                                                  </a:xfrm>
                                                </p:grpSpPr>
                                                <p:sp>
                                                  <p:nvSpPr>
                                                    <p:cNvPr id="292"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191" name="Group 384"/>
                                          <p:cNvGrpSpPr>
                                            <a:grpSpLocks/>
                                          </p:cNvGrpSpPr>
                                          <p:nvPr/>
                                        </p:nvGrpSpPr>
                                        <p:grpSpPr bwMode="auto">
                                          <a:xfrm>
                                            <a:off x="318" y="459"/>
                                            <a:ext cx="375" cy="107"/>
                                            <a:chOff x="318" y="459"/>
                                            <a:chExt cx="375" cy="107"/>
                                          </a:xfrm>
                                        </p:grpSpPr>
                                        <p:grpSp>
                                          <p:nvGrpSpPr>
                                            <p:cNvPr id="192" name="Group 385"/>
                                            <p:cNvGrpSpPr>
                                              <a:grpSpLocks/>
                                            </p:cNvGrpSpPr>
                                            <p:nvPr/>
                                          </p:nvGrpSpPr>
                                          <p:grpSpPr bwMode="auto">
                                            <a:xfrm>
                                              <a:off x="318" y="459"/>
                                              <a:ext cx="375" cy="107"/>
                                              <a:chOff x="318" y="458"/>
                                              <a:chExt cx="375" cy="107"/>
                                            </a:xfrm>
                                          </p:grpSpPr>
                                          <p:grpSp>
                                            <p:nvGrpSpPr>
                                              <p:cNvPr id="194" name="Group 386"/>
                                              <p:cNvGrpSpPr>
                                                <a:grpSpLocks/>
                                              </p:cNvGrpSpPr>
                                              <p:nvPr/>
                                            </p:nvGrpSpPr>
                                            <p:grpSpPr bwMode="auto">
                                              <a:xfrm>
                                                <a:off x="609" y="533"/>
                                                <a:ext cx="23" cy="21"/>
                                                <a:chOff x="612" y="547"/>
                                                <a:chExt cx="23" cy="21"/>
                                              </a:xfrm>
                                            </p:grpSpPr>
                                            <p:sp>
                                              <p:nvSpPr>
                                                <p:cNvPr id="222"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95" name="Group 389"/>
                                              <p:cNvGrpSpPr>
                                                <a:grpSpLocks/>
                                              </p:cNvGrpSpPr>
                                              <p:nvPr/>
                                            </p:nvGrpSpPr>
                                            <p:grpSpPr bwMode="auto">
                                              <a:xfrm>
                                                <a:off x="531" y="538"/>
                                                <a:ext cx="23" cy="21"/>
                                                <a:chOff x="612" y="547"/>
                                                <a:chExt cx="23" cy="21"/>
                                              </a:xfrm>
                                            </p:grpSpPr>
                                            <p:sp>
                                              <p:nvSpPr>
                                                <p:cNvPr id="220"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96" name="Group 392"/>
                                              <p:cNvGrpSpPr>
                                                <a:grpSpLocks/>
                                              </p:cNvGrpSpPr>
                                              <p:nvPr/>
                                            </p:nvGrpSpPr>
                                            <p:grpSpPr bwMode="auto">
                                              <a:xfrm>
                                                <a:off x="489" y="541"/>
                                                <a:ext cx="23" cy="21"/>
                                                <a:chOff x="612" y="547"/>
                                                <a:chExt cx="23" cy="21"/>
                                              </a:xfrm>
                                            </p:grpSpPr>
                                            <p:sp>
                                              <p:nvSpPr>
                                                <p:cNvPr id="218"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97" name="Group 395"/>
                                              <p:cNvGrpSpPr>
                                                <a:grpSpLocks/>
                                              </p:cNvGrpSpPr>
                                              <p:nvPr/>
                                            </p:nvGrpSpPr>
                                            <p:grpSpPr bwMode="auto">
                                              <a:xfrm>
                                                <a:off x="443" y="544"/>
                                                <a:ext cx="23" cy="21"/>
                                                <a:chOff x="612" y="547"/>
                                                <a:chExt cx="23" cy="21"/>
                                              </a:xfrm>
                                            </p:grpSpPr>
                                            <p:sp>
                                              <p:nvSpPr>
                                                <p:cNvPr id="216"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98" name="Group 398"/>
                                              <p:cNvGrpSpPr>
                                                <a:grpSpLocks/>
                                              </p:cNvGrpSpPr>
                                              <p:nvPr/>
                                            </p:nvGrpSpPr>
                                            <p:grpSpPr bwMode="auto">
                                              <a:xfrm>
                                                <a:off x="568" y="536"/>
                                                <a:ext cx="23" cy="21"/>
                                                <a:chOff x="612" y="547"/>
                                                <a:chExt cx="23" cy="21"/>
                                              </a:xfrm>
                                            </p:grpSpPr>
                                            <p:sp>
                                              <p:nvSpPr>
                                                <p:cNvPr id="214"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99" name="Group 401"/>
                                              <p:cNvGrpSpPr>
                                                <a:grpSpLocks/>
                                              </p:cNvGrpSpPr>
                                              <p:nvPr/>
                                            </p:nvGrpSpPr>
                                            <p:grpSpPr bwMode="auto">
                                              <a:xfrm>
                                                <a:off x="318" y="458"/>
                                                <a:ext cx="375" cy="105"/>
                                                <a:chOff x="319" y="461"/>
                                                <a:chExt cx="375" cy="105"/>
                                              </a:xfrm>
                                            </p:grpSpPr>
                                            <p:grpSp>
                                              <p:nvGrpSpPr>
                                                <p:cNvPr id="200" name="Group 402"/>
                                                <p:cNvGrpSpPr>
                                                  <a:grpSpLocks/>
                                                </p:cNvGrpSpPr>
                                                <p:nvPr/>
                                              </p:nvGrpSpPr>
                                              <p:grpSpPr bwMode="auto">
                                                <a:xfrm>
                                                  <a:off x="319" y="477"/>
                                                  <a:ext cx="88" cy="89"/>
                                                  <a:chOff x="318" y="475"/>
                                                  <a:chExt cx="88" cy="89"/>
                                                </a:xfrm>
                                              </p:grpSpPr>
                                              <p:sp>
                                                <p:nvSpPr>
                                                  <p:cNvPr id="208"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9" name="Group 404"/>
                                                  <p:cNvGrpSpPr>
                                                    <a:grpSpLocks/>
                                                  </p:cNvGrpSpPr>
                                                  <p:nvPr/>
                                                </p:nvGrpSpPr>
                                                <p:grpSpPr bwMode="auto">
                                                  <a:xfrm>
                                                    <a:off x="328" y="485"/>
                                                    <a:ext cx="63" cy="58"/>
                                                    <a:chOff x="327" y="482"/>
                                                    <a:chExt cx="63" cy="58"/>
                                                  </a:xfrm>
                                                </p:grpSpPr>
                                                <p:sp>
                                                  <p:nvSpPr>
                                                    <p:cNvPr id="210"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01"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93"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170"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6"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5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5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558" name="グループ化 557"/>
          <p:cNvGrpSpPr/>
          <p:nvPr/>
        </p:nvGrpSpPr>
        <p:grpSpPr>
          <a:xfrm>
            <a:off x="945525" y="2559388"/>
            <a:ext cx="858098" cy="886740"/>
            <a:chOff x="1856656" y="2925462"/>
            <a:chExt cx="1027113" cy="2091570"/>
          </a:xfrm>
        </p:grpSpPr>
        <p:grpSp>
          <p:nvGrpSpPr>
            <p:cNvPr id="559" name="グループ化 558"/>
            <p:cNvGrpSpPr/>
            <p:nvPr/>
          </p:nvGrpSpPr>
          <p:grpSpPr>
            <a:xfrm>
              <a:off x="1929913" y="4114387"/>
              <a:ext cx="850457" cy="902645"/>
              <a:chOff x="537849" y="4304117"/>
              <a:chExt cx="850457" cy="902645"/>
            </a:xfrm>
          </p:grpSpPr>
          <p:pic>
            <p:nvPicPr>
              <p:cNvPr id="572" name="Picture 450" descr="C:\Users\Tomoya\Desktop\２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573" name="Picture 442" descr="C:\Users\Tomoya\Desktop\１yj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0" name="グループ化 559"/>
            <p:cNvGrpSpPr/>
            <p:nvPr/>
          </p:nvGrpSpPr>
          <p:grpSpPr>
            <a:xfrm>
              <a:off x="1928664" y="2925462"/>
              <a:ext cx="808451" cy="808450"/>
              <a:chOff x="2292546" y="4684354"/>
              <a:chExt cx="808451" cy="808450"/>
            </a:xfrm>
          </p:grpSpPr>
          <p:grpSp>
            <p:nvGrpSpPr>
              <p:cNvPr id="563" name="グループ化 562"/>
              <p:cNvGrpSpPr/>
              <p:nvPr/>
            </p:nvGrpSpPr>
            <p:grpSpPr>
              <a:xfrm>
                <a:off x="2292546" y="4684354"/>
                <a:ext cx="808451" cy="808450"/>
                <a:chOff x="3037219" y="-145137"/>
                <a:chExt cx="808451" cy="808450"/>
              </a:xfrm>
            </p:grpSpPr>
            <p:sp>
              <p:nvSpPr>
                <p:cNvPr id="570"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9" name="正方形/長方形 568"/>
              <p:cNvSpPr/>
              <p:nvPr/>
            </p:nvSpPr>
            <p:spPr>
              <a:xfrm>
                <a:off x="2363028" y="4842906"/>
                <a:ext cx="650836" cy="649890"/>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562" name="Object 20"/>
            <p:cNvGraphicFramePr>
              <a:graphicFrameLocks noChangeAspect="1"/>
            </p:cNvGraphicFramePr>
            <p:nvPr>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1338" name="ｸﾘｯﾌﾟ" r:id="rId11" imgW="4885560" imgH="2759400" progId="MS_ClipArt_Gallery.2">
                    <p:embed/>
                  </p:oleObj>
                </mc:Choice>
                <mc:Fallback>
                  <p:oleObj name="ｸﾘｯﾌﾟ" r:id="rId11" imgW="4885560" imgH="2759400" progId="MS_ClipArt_Gallery.2">
                    <p:embed/>
                    <p:pic>
                      <p:nvPicPr>
                        <p:cNvPr id="562"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74" name="円/楕円 402"/>
          <p:cNvSpPr/>
          <p:nvPr/>
        </p:nvSpPr>
        <p:spPr>
          <a:xfrm>
            <a:off x="2316208" y="2564739"/>
            <a:ext cx="675418"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テキスト ボックス 574"/>
          <p:cNvSpPr txBox="1"/>
          <p:nvPr/>
        </p:nvSpPr>
        <p:spPr>
          <a:xfrm>
            <a:off x="2433419" y="2594950"/>
            <a:ext cx="543739" cy="27552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576" name="Group 196"/>
          <p:cNvGrpSpPr>
            <a:grpSpLocks/>
          </p:cNvGrpSpPr>
          <p:nvPr/>
        </p:nvGrpSpPr>
        <p:grpSpPr bwMode="auto">
          <a:xfrm>
            <a:off x="2292214" y="2919428"/>
            <a:ext cx="716570" cy="207141"/>
            <a:chOff x="81" y="1191"/>
            <a:chExt cx="1593" cy="969"/>
          </a:xfrm>
        </p:grpSpPr>
        <p:grpSp>
          <p:nvGrpSpPr>
            <p:cNvPr id="577" name="Group 197"/>
            <p:cNvGrpSpPr>
              <a:grpSpLocks/>
            </p:cNvGrpSpPr>
            <p:nvPr/>
          </p:nvGrpSpPr>
          <p:grpSpPr bwMode="auto">
            <a:xfrm>
              <a:off x="108" y="1191"/>
              <a:ext cx="1566" cy="969"/>
              <a:chOff x="2693" y="2916"/>
              <a:chExt cx="1566" cy="969"/>
            </a:xfrm>
          </p:grpSpPr>
          <p:sp>
            <p:nvSpPr>
              <p:cNvPr id="598"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9"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00"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01"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02"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578" name="Group 203"/>
            <p:cNvGrpSpPr>
              <a:grpSpLocks/>
            </p:cNvGrpSpPr>
            <p:nvPr/>
          </p:nvGrpSpPr>
          <p:grpSpPr bwMode="auto">
            <a:xfrm>
              <a:off x="81" y="1251"/>
              <a:ext cx="1497" cy="907"/>
              <a:chOff x="988" y="2976"/>
              <a:chExt cx="1497" cy="907"/>
            </a:xfrm>
          </p:grpSpPr>
          <p:sp>
            <p:nvSpPr>
              <p:cNvPr id="579"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0"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2"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3"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5"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6"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7"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8"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9"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0"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1"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2"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3"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4"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5"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6"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97"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603" name="角丸四角形 602"/>
          <p:cNvSpPr/>
          <p:nvPr/>
        </p:nvSpPr>
        <p:spPr>
          <a:xfrm>
            <a:off x="1292790" y="3423484"/>
            <a:ext cx="2796114" cy="23371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4" name="Rectangle 7"/>
          <p:cNvSpPr>
            <a:spLocks noChangeArrowheads="1"/>
          </p:cNvSpPr>
          <p:nvPr/>
        </p:nvSpPr>
        <p:spPr bwMode="auto">
          <a:xfrm>
            <a:off x="2076634" y="2055332"/>
            <a:ext cx="1112884"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5" name="右カーブ矢印 604"/>
          <p:cNvSpPr/>
          <p:nvPr/>
        </p:nvSpPr>
        <p:spPr>
          <a:xfrm>
            <a:off x="601763" y="2200113"/>
            <a:ext cx="355507"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606" name="左カーブ矢印 605"/>
          <p:cNvSpPr/>
          <p:nvPr/>
        </p:nvSpPr>
        <p:spPr>
          <a:xfrm rot="10800000" flipH="1">
            <a:off x="4380981" y="2199348"/>
            <a:ext cx="320705"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607" name="角丸四角形 606"/>
          <p:cNvSpPr/>
          <p:nvPr/>
        </p:nvSpPr>
        <p:spPr>
          <a:xfrm>
            <a:off x="1799296" y="2271356"/>
            <a:ext cx="1678254"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08" name="Object 17"/>
          <p:cNvGraphicFramePr>
            <a:graphicFrameLocks noChangeAspect="1"/>
          </p:cNvGraphicFramePr>
          <p:nvPr>
            <p:extLst/>
          </p:nvPr>
        </p:nvGraphicFramePr>
        <p:xfrm>
          <a:off x="3527502" y="1897930"/>
          <a:ext cx="598120" cy="445434"/>
        </p:xfrm>
        <a:graphic>
          <a:graphicData uri="http://schemas.openxmlformats.org/presentationml/2006/ole">
            <mc:AlternateContent xmlns:mc="http://schemas.openxmlformats.org/markup-compatibility/2006">
              <mc:Choice xmlns:v="urn:schemas-microsoft-com:vml" Requires="v">
                <p:oleObj spid="_x0000_s1339" name="ｸﾘｯﾌﾟ" r:id="rId13" imgW="2287440" imgH="1754640" progId="MS_ClipArt_Gallery.2">
                  <p:embed/>
                </p:oleObj>
              </mc:Choice>
              <mc:Fallback>
                <p:oleObj name="ｸﾘｯﾌﾟ" r:id="rId13" imgW="2287440" imgH="1754640" progId="MS_ClipArt_Gallery.2">
                  <p:embed/>
                  <p:pic>
                    <p:nvPicPr>
                      <p:cNvPr id="608"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7502" y="1897930"/>
                        <a:ext cx="598120" cy="445434"/>
                      </a:xfrm>
                      <a:prstGeom prst="rect">
                        <a:avLst/>
                      </a:prstGeom>
                      <a:noFill/>
                      <a:ln>
                        <a:noFill/>
                      </a:ln>
                      <a:effectLst/>
                      <a:extLst/>
                    </p:spPr>
                  </p:pic>
                </p:oleObj>
              </mc:Fallback>
            </mc:AlternateContent>
          </a:graphicData>
        </a:graphic>
      </p:graphicFrame>
      <p:pic>
        <p:nvPicPr>
          <p:cNvPr id="609" name="Picture 27" descr="女性　作業者　ワーカー"/>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26451" y="3106562"/>
            <a:ext cx="364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610" name="Picture 485" descr="C:\Users\Tomoya\Desktop\514009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48123" y="3135452"/>
            <a:ext cx="304820" cy="290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1" name="Object 14"/>
          <p:cNvGraphicFramePr>
            <a:graphicFrameLocks noChangeAspect="1"/>
          </p:cNvGraphicFramePr>
          <p:nvPr>
            <p:extLst/>
          </p:nvPr>
        </p:nvGraphicFramePr>
        <p:xfrm flipH="1">
          <a:off x="1245302" y="1839308"/>
          <a:ext cx="322339" cy="540997"/>
        </p:xfrm>
        <a:graphic>
          <a:graphicData uri="http://schemas.openxmlformats.org/presentationml/2006/ole">
            <mc:AlternateContent xmlns:mc="http://schemas.openxmlformats.org/markup-compatibility/2006">
              <mc:Choice xmlns:v="urn:schemas-microsoft-com:vml" Requires="v">
                <p:oleObj spid="_x0000_s1340" name="ｸﾘｯﾌﾟ" r:id="rId16" imgW="2860200" imgH="3696120" progId="MS_ClipArt_Gallery.2">
                  <p:embed/>
                </p:oleObj>
              </mc:Choice>
              <mc:Fallback>
                <p:oleObj name="ｸﾘｯﾌﾟ" r:id="rId16" imgW="2860200" imgH="3696120" progId="MS_ClipArt_Gallery.2">
                  <p:embed/>
                  <p:pic>
                    <p:nvPicPr>
                      <p:cNvPr id="611"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245302" y="1839308"/>
                        <a:ext cx="322339" cy="540997"/>
                      </a:xfrm>
                      <a:prstGeom prst="rect">
                        <a:avLst/>
                      </a:prstGeom>
                      <a:noFill/>
                      <a:ln>
                        <a:noFill/>
                      </a:ln>
                      <a:effectLst/>
                      <a:extLst/>
                    </p:spPr>
                  </p:pic>
                </p:oleObj>
              </mc:Fallback>
            </mc:AlternateContent>
          </a:graphicData>
        </a:graphic>
      </p:graphicFrame>
      <p:sp>
        <p:nvSpPr>
          <p:cNvPr id="613" name="Oval 3"/>
          <p:cNvSpPr>
            <a:spLocks noChangeArrowheads="1"/>
          </p:cNvSpPr>
          <p:nvPr/>
        </p:nvSpPr>
        <p:spPr bwMode="auto">
          <a:xfrm>
            <a:off x="5748829" y="1918045"/>
            <a:ext cx="3983706" cy="1729508"/>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614" name="角丸四角形 613"/>
          <p:cNvSpPr/>
          <p:nvPr/>
        </p:nvSpPr>
        <p:spPr>
          <a:xfrm>
            <a:off x="8290088" y="2463903"/>
            <a:ext cx="1115147"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5" name="角丸四角形 614"/>
          <p:cNvSpPr/>
          <p:nvPr/>
        </p:nvSpPr>
        <p:spPr>
          <a:xfrm>
            <a:off x="5781365" y="2487542"/>
            <a:ext cx="1963549" cy="850006"/>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616" name="角丸四角形 615"/>
          <p:cNvSpPr/>
          <p:nvPr/>
        </p:nvSpPr>
        <p:spPr>
          <a:xfrm>
            <a:off x="5955300" y="2310653"/>
            <a:ext cx="1433734"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7" name="左右矢印 616"/>
          <p:cNvSpPr/>
          <p:nvPr/>
        </p:nvSpPr>
        <p:spPr>
          <a:xfrm>
            <a:off x="7732897" y="2712092"/>
            <a:ext cx="520039" cy="274824"/>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テキスト ボックス 617"/>
          <p:cNvSpPr txBox="1"/>
          <p:nvPr/>
        </p:nvSpPr>
        <p:spPr>
          <a:xfrm>
            <a:off x="5875620" y="2594190"/>
            <a:ext cx="1760988"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0" name="Picture 2" descr="http://4.bp.blogspot.com/-5cpRpQyDkQQ/U5hUn7R6JWI/AAAAAAAAhMY/jard4JzIjlY/s800/sansyamendan_seifuku_boy.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65536" y="2546783"/>
            <a:ext cx="1131804" cy="717750"/>
          </a:xfrm>
          <a:prstGeom prst="rect">
            <a:avLst/>
          </a:prstGeom>
          <a:solidFill>
            <a:schemeClr val="bg1">
              <a:alpha val="0"/>
            </a:schemeClr>
          </a:solidFill>
        </p:spPr>
      </p:pic>
      <p:sp>
        <p:nvSpPr>
          <p:cNvPr id="621" name="テキスト ボックス 620"/>
          <p:cNvSpPr txBox="1"/>
          <p:nvPr/>
        </p:nvSpPr>
        <p:spPr>
          <a:xfrm>
            <a:off x="8310273" y="2220617"/>
            <a:ext cx="1015856" cy="3693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2" name="角丸四角形 621"/>
          <p:cNvSpPr/>
          <p:nvPr/>
        </p:nvSpPr>
        <p:spPr>
          <a:xfrm>
            <a:off x="5601072" y="1314253"/>
            <a:ext cx="4180729" cy="4995068"/>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623" name="グループ化 622"/>
          <p:cNvGrpSpPr/>
          <p:nvPr/>
        </p:nvGrpSpPr>
        <p:grpSpPr>
          <a:xfrm>
            <a:off x="7408090" y="1537026"/>
            <a:ext cx="881818" cy="379643"/>
            <a:chOff x="2564687" y="3683143"/>
            <a:chExt cx="1092169" cy="703672"/>
          </a:xfrm>
        </p:grpSpPr>
        <p:sp>
          <p:nvSpPr>
            <p:cNvPr id="624" name="正方形/長方形 623"/>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625" name="正方形/長方形 624"/>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6" name="正方形/長方形 625"/>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7" name="正方形/長方形 626"/>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8" name="ホームベース 627"/>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629" name="正方形/長方形 628"/>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0" name="正方形/長方形 629"/>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1" name="正方形/長方形 630"/>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2" name="正方形/長方形 631"/>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3" name="正方形/長方形 632"/>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4" name="正方形/長方形 633"/>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5" name="正方形/長方形 634"/>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6" name="正方形/長方形 635"/>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7" name="正方形/長方形 636"/>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8"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9" name="正方形/長方形 638"/>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0" name="正方形/長方形 639"/>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1" name="正方形/長方形 640"/>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2" name="正方形/長方形 641"/>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3" name="正方形/長方形 642"/>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4" name="正方形/長方形 643"/>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5" name="正方形/長方形 644"/>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6"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647" name="グループ化 646"/>
            <p:cNvGrpSpPr/>
            <p:nvPr/>
          </p:nvGrpSpPr>
          <p:grpSpPr>
            <a:xfrm>
              <a:off x="3031799" y="3817387"/>
              <a:ext cx="52713" cy="66444"/>
              <a:chOff x="4090249" y="1145285"/>
              <a:chExt cx="1147134" cy="1468851"/>
            </a:xfrm>
          </p:grpSpPr>
          <p:sp>
            <p:nvSpPr>
              <p:cNvPr id="650" name="台形 649"/>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1" name="台形 650"/>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2"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48" name="山形 647"/>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9" name="山形 648"/>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53" name="Rectangle 7"/>
          <p:cNvSpPr>
            <a:spLocks noChangeArrowheads="1"/>
          </p:cNvSpPr>
          <p:nvPr/>
        </p:nvSpPr>
        <p:spPr bwMode="auto">
          <a:xfrm>
            <a:off x="7426754" y="2011908"/>
            <a:ext cx="883519"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9" name="Picture 20" descr="http://2.bp.blogspot.com/-N2B4cQztdK8/VozfJmKJDvI/AAAAAAAA2hM/C9P3FI3dztQ/s800/kaisya_soudan_woman_woman.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1561" r="8495" b="39287"/>
          <a:stretch/>
        </p:blipFill>
        <p:spPr bwMode="auto">
          <a:xfrm>
            <a:off x="9308628" y="2251680"/>
            <a:ext cx="297433" cy="303591"/>
          </a:xfrm>
          <a:prstGeom prst="rect">
            <a:avLst/>
          </a:prstGeom>
          <a:solidFill>
            <a:schemeClr val="bg1"/>
          </a:solidFill>
          <a:ln w="0">
            <a:noFill/>
            <a:prstDash val="sysDash"/>
          </a:ln>
          <a:extLst/>
        </p:spPr>
      </p:pic>
      <p:sp>
        <p:nvSpPr>
          <p:cNvPr id="524" name="テキスト ボックス 523"/>
          <p:cNvSpPr txBox="1"/>
          <p:nvPr/>
        </p:nvSpPr>
        <p:spPr>
          <a:xfrm>
            <a:off x="5786665" y="1180792"/>
            <a:ext cx="3721707" cy="305753"/>
          </a:xfrm>
          <a:prstGeom prst="roundRect">
            <a:avLst>
              <a:gd name="adj" fmla="val 33699"/>
            </a:avLst>
          </a:prstGeom>
          <a:solidFill>
            <a:schemeClr val="accent5">
              <a:lumMod val="20000"/>
              <a:lumOff val="80000"/>
            </a:schemeClr>
          </a:solidFill>
          <a:ln w="3810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a:spAutoFit/>
          </a:bodyPr>
          <a:lstStyle/>
          <a:p>
            <a:pPr>
              <a:defRPr/>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chemeClr val="tx1"/>
                </a:solidFill>
                <a:latin typeface="メイリオ" pitchFamily="50" charset="-128"/>
                <a:ea typeface="メイリオ" pitchFamily="50" charset="-128"/>
              </a:rPr>
              <a:t>就職支援</a:t>
            </a:r>
            <a:r>
              <a:rPr lang="ja-JP" altLang="en-US" sz="1200" b="1" dirty="0">
                <a:solidFill>
                  <a:schemeClr val="tx1"/>
                </a:solidFill>
                <a:latin typeface="メイリオ" pitchFamily="50" charset="-128"/>
                <a:ea typeface="メイリオ" pitchFamily="50" charset="-128"/>
              </a:rPr>
              <a:t>（アクティブカウンセラー派遣）</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818149" y="3750355"/>
            <a:ext cx="3857232"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rPr>
              <a:t>OSAKA</a:t>
            </a:r>
            <a:r>
              <a:rPr kumimoji="1" lang="ja-JP" altLang="en-US" sz="1200" dirty="0" smtClean="0">
                <a:latin typeface="メイリオ" panose="020B0604030504040204" pitchFamily="50" charset="-128"/>
                <a:ea typeface="メイリオ" panose="020B0604030504040204" pitchFamily="50" charset="-128"/>
              </a:rPr>
              <a:t>しごとフィールドのカウンセラーが、学校を訪問し、教員と一緒に生徒の就職活動を支援</a:t>
            </a:r>
            <a:endParaRPr kumimoji="1" lang="ja-JP" altLang="en-US" sz="1200" dirty="0">
              <a:latin typeface="メイリオ" panose="020B0604030504040204" pitchFamily="50" charset="-128"/>
              <a:ea typeface="メイリオ" panose="020B0604030504040204" pitchFamily="50" charset="-128"/>
            </a:endParaRPr>
          </a:p>
        </p:txBody>
      </p:sp>
      <p:sp>
        <p:nvSpPr>
          <p:cNvPr id="512" name="テキスト ボックス 511"/>
          <p:cNvSpPr txBox="1"/>
          <p:nvPr/>
        </p:nvSpPr>
        <p:spPr>
          <a:xfrm>
            <a:off x="9201472" y="6381328"/>
            <a:ext cx="36004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52034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表 122"/>
          <p:cNvGraphicFramePr>
            <a:graphicFrameLocks noGrp="1"/>
          </p:cNvGraphicFramePr>
          <p:nvPr>
            <p:extLst>
              <p:ext uri="{D42A27DB-BD31-4B8C-83A1-F6EECF244321}">
                <p14:modId xmlns:p14="http://schemas.microsoft.com/office/powerpoint/2010/main" val="1528777931"/>
              </p:ext>
            </p:extLst>
          </p:nvPr>
        </p:nvGraphicFramePr>
        <p:xfrm>
          <a:off x="133387" y="1490746"/>
          <a:ext cx="9439048" cy="1290182"/>
        </p:xfrm>
        <a:graphic>
          <a:graphicData uri="http://schemas.openxmlformats.org/drawingml/2006/table">
            <a:tbl>
              <a:tblPr firstRow="1" bandRow="1">
                <a:tableStyleId>{22838BEF-8BB2-4498-84A7-C5851F593DF1}</a:tableStyleId>
              </a:tblPr>
              <a:tblGrid>
                <a:gridCol w="1413677">
                  <a:extLst>
                    <a:ext uri="{9D8B030D-6E8A-4147-A177-3AD203B41FA5}">
                      <a16:colId xmlns:a16="http://schemas.microsoft.com/office/drawing/2014/main" val="20000"/>
                    </a:ext>
                  </a:extLst>
                </a:gridCol>
                <a:gridCol w="8025371">
                  <a:extLst>
                    <a:ext uri="{9D8B030D-6E8A-4147-A177-3AD203B41FA5}">
                      <a16:colId xmlns:a16="http://schemas.microsoft.com/office/drawing/2014/main" val="20001"/>
                    </a:ext>
                  </a:extLst>
                </a:gridCol>
              </a:tblGrid>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oFill/>
                  </a:tcPr>
                </a:tc>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「人材確保」をテーマに、</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大阪人材確保推進会議の構成員である</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所属</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の企業を対象に実施。</a:t>
                      </a:r>
                    </a:p>
                  </a:txBody>
                  <a:tcPr marL="99060" marR="99060">
                    <a:noFill/>
                  </a:tcPr>
                </a:tc>
                <a:extLst>
                  <a:ext uri="{0D108BD9-81ED-4DB2-BD59-A6C34878D82A}">
                    <a16:rowId xmlns:a16="http://schemas.microsoft.com/office/drawing/2014/main" val="10000"/>
                  </a:ext>
                </a:extLst>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１を受講した業界団体所属企業を対象に</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、「職場環境整備」をテーマと</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したワーク形式のセミナーを実施。</a:t>
                      </a:r>
                    </a:p>
                  </a:txBody>
                  <a:tcPr marL="99060" marR="99060">
                    <a:noFill/>
                  </a:tcPr>
                </a:tc>
                <a:extLst>
                  <a:ext uri="{0D108BD9-81ED-4DB2-BD59-A6C34878D82A}">
                    <a16:rowId xmlns:a16="http://schemas.microsoft.com/office/drawing/2014/main" val="10001"/>
                  </a:ext>
                </a:extLst>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２受講企業を対象に、女性、若者に向けた「魅力発信」をテーマとしたセミナー、ワークを実施。</a:t>
                      </a:r>
                    </a:p>
                  </a:txBody>
                  <a:tcPr marL="99060" marR="99060">
                    <a:noFill/>
                  </a:tcPr>
                </a:tc>
                <a:extLst>
                  <a:ext uri="{0D108BD9-81ED-4DB2-BD59-A6C34878D82A}">
                    <a16:rowId xmlns:a16="http://schemas.microsoft.com/office/drawing/2014/main" val="10002"/>
                  </a:ext>
                </a:extLst>
              </a:tr>
              <a:tr h="460178">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魅力発信ツール発表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合同企業説明会</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oFill/>
                  </a:tcPr>
                </a:tc>
                <a:tc>
                  <a:txBody>
                    <a:bodyPr/>
                    <a:lstStyle/>
                    <a:p>
                      <a:pPr algn="l"/>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３受講企業を対象に、</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自社の魅力発信ツールを作成</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、若者を対象とした「合同企業説明会」を実施（任意参加）。</a:t>
                      </a:r>
                    </a:p>
                  </a:txBody>
                  <a:tcPr marL="99060" marR="99060" anchor="ctr">
                    <a:noFill/>
                  </a:tcPr>
                </a:tc>
                <a:extLst>
                  <a:ext uri="{0D108BD9-81ED-4DB2-BD59-A6C34878D82A}">
                    <a16:rowId xmlns:a16="http://schemas.microsoft.com/office/drawing/2014/main" val="10003"/>
                  </a:ext>
                </a:extLst>
              </a:tr>
            </a:tbl>
          </a:graphicData>
        </a:graphic>
      </p:graphicFrame>
      <p:sp>
        <p:nvSpPr>
          <p:cNvPr id="57" name="正方形/長方形 56"/>
          <p:cNvSpPr/>
          <p:nvPr/>
        </p:nvSpPr>
        <p:spPr>
          <a:xfrm>
            <a:off x="110066" y="792817"/>
            <a:ext cx="9587655" cy="461665"/>
          </a:xfrm>
          <a:prstGeom prst="rect">
            <a:avLst/>
          </a:prstGeom>
        </p:spPr>
        <p:txBody>
          <a:bodyPr wrap="square">
            <a:spAutoFit/>
          </a:bodyPr>
          <a:lstStyle/>
          <a:p>
            <a:pPr algn="just"/>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製造・運輸・建設の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身につけてもらう。プログラム受講企業を「大阪人材確保推進会議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カンパニー」に認定し、業界のイメージアップを推進する。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133387" y="833808"/>
            <a:ext cx="9550010" cy="585913"/>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110066" y="1446221"/>
            <a:ext cx="9587655" cy="1703275"/>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9201472" y="6444044"/>
            <a:ext cx="360040" cy="369332"/>
          </a:xfrm>
          <a:prstGeom prst="rect">
            <a:avLst/>
          </a:prstGeom>
          <a:noFill/>
        </p:spPr>
        <p:txBody>
          <a:bodyPr wrap="square" rtlCol="0">
            <a:spAutoFit/>
          </a:bodyPr>
          <a:lstStyle/>
          <a:p>
            <a:r>
              <a:rPr kumimoji="1" lang="en-US" altLang="ja-JP" smtClean="0">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88904" y="1144288"/>
            <a:ext cx="1090363" cy="369332"/>
          </a:xfrm>
          <a:prstGeom prst="rect">
            <a:avLst/>
          </a:prstGeom>
        </p:spPr>
        <p:txBody>
          <a:bodyPr wrap="non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プログラム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p>
        </p:txBody>
      </p:sp>
      <p:sp>
        <p:nvSpPr>
          <p:cNvPr id="14" name="正方形/長方形 13"/>
          <p:cNvSpPr/>
          <p:nvPr/>
        </p:nvSpPr>
        <p:spPr>
          <a:xfrm>
            <a:off x="143103" y="2780928"/>
            <a:ext cx="1107996" cy="369332"/>
          </a:xfrm>
          <a:prstGeom prst="rect">
            <a:avLst/>
          </a:prstGeom>
        </p:spPr>
        <p:txBody>
          <a:bodyPr wrap="non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認定企業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p>
        </p:txBody>
      </p:sp>
      <p:sp>
        <p:nvSpPr>
          <p:cNvPr id="12" name="タイトル 1"/>
          <p:cNvSpPr txBox="1">
            <a:spLocks/>
          </p:cNvSpPr>
          <p:nvPr/>
        </p:nvSpPr>
        <p:spPr>
          <a:xfrm>
            <a:off x="-7911" y="260696"/>
            <a:ext cx="9913912" cy="432000"/>
          </a:xfrm>
          <a:prstGeom prst="rect">
            <a:avLst/>
          </a:prstGeom>
          <a:solidFill>
            <a:schemeClr val="tx1"/>
          </a:solidFill>
        </p:spPr>
        <p:txBody>
          <a:bodyPr vert="horz" lIns="128016" tIns="64008" rIns="128016" bIns="64008" rtlCol="0" anchor="ctr">
            <a:normAutofit fontScale="77500" lnSpcReduction="2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大阪人材確保推進会議　</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カンパニー認定に向けたプログラム（ワークアップ計画）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a:stretch>
            <a:fillRect/>
          </a:stretch>
        </p:blipFill>
        <p:spPr>
          <a:xfrm>
            <a:off x="1290751" y="2912131"/>
            <a:ext cx="3281249" cy="3512482"/>
          </a:xfrm>
          <a:prstGeom prst="rect">
            <a:avLst/>
          </a:prstGeom>
        </p:spPr>
      </p:pic>
      <p:pic>
        <p:nvPicPr>
          <p:cNvPr id="144" name="図 143"/>
          <p:cNvPicPr>
            <a:picLocks noChangeAspect="1"/>
          </p:cNvPicPr>
          <p:nvPr/>
        </p:nvPicPr>
        <p:blipFill>
          <a:blip r:embed="rId4"/>
          <a:stretch>
            <a:fillRect/>
          </a:stretch>
        </p:blipFill>
        <p:spPr>
          <a:xfrm>
            <a:off x="5521132" y="3140968"/>
            <a:ext cx="3227456" cy="3275116"/>
          </a:xfrm>
          <a:prstGeom prst="rect">
            <a:avLst/>
          </a:prstGeom>
        </p:spPr>
      </p:pic>
      <p:graphicFrame>
        <p:nvGraphicFramePr>
          <p:cNvPr id="145" name="オブジェクト 144"/>
          <p:cNvGraphicFramePr>
            <a:graphicFrameLocks noChangeAspect="1"/>
          </p:cNvGraphicFramePr>
          <p:nvPr>
            <p:extLst>
              <p:ext uri="{D42A27DB-BD31-4B8C-83A1-F6EECF244321}">
                <p14:modId xmlns:p14="http://schemas.microsoft.com/office/powerpoint/2010/main" val="1673091548"/>
              </p:ext>
            </p:extLst>
          </p:nvPr>
        </p:nvGraphicFramePr>
        <p:xfrm>
          <a:off x="5521133" y="2916856"/>
          <a:ext cx="3227456" cy="247650"/>
        </p:xfrm>
        <a:graphic>
          <a:graphicData uri="http://schemas.openxmlformats.org/presentationml/2006/ole">
            <mc:AlternateContent xmlns:mc="http://schemas.openxmlformats.org/markup-compatibility/2006">
              <mc:Choice xmlns:v="urn:schemas-microsoft-com:vml" Requires="v">
                <p:oleObj spid="_x0000_s2059" name="ワークシート" r:id="rId5" imgW="3381386" imgH="247736" progId="Excel.Sheet.12">
                  <p:embed/>
                </p:oleObj>
              </mc:Choice>
              <mc:Fallback>
                <p:oleObj name="ワークシート" r:id="rId5" imgW="3381386" imgH="247736" progId="Excel.Sheet.12">
                  <p:embed/>
                  <p:pic>
                    <p:nvPicPr>
                      <p:cNvPr id="0" name=""/>
                      <p:cNvPicPr/>
                      <p:nvPr/>
                    </p:nvPicPr>
                    <p:blipFill>
                      <a:blip r:embed="rId6"/>
                      <a:stretch>
                        <a:fillRect/>
                      </a:stretch>
                    </p:blipFill>
                    <p:spPr>
                      <a:xfrm>
                        <a:off x="5521133" y="2916856"/>
                        <a:ext cx="3227456" cy="247650"/>
                      </a:xfrm>
                      <a:prstGeom prst="rect">
                        <a:avLst/>
                      </a:prstGeom>
                    </p:spPr>
                  </p:pic>
                </p:oleObj>
              </mc:Fallback>
            </mc:AlternateContent>
          </a:graphicData>
        </a:graphic>
      </p:graphicFrame>
    </p:spTree>
    <p:extLst>
      <p:ext uri="{BB962C8B-B14F-4D97-AF65-F5344CB8AC3E}">
        <p14:creationId xmlns:p14="http://schemas.microsoft.com/office/powerpoint/2010/main" val="81816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476672"/>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公益社団法人大阪府工業協会</a:t>
            </a:r>
          </a:p>
        </p:txBody>
      </p:sp>
      <p:sp>
        <p:nvSpPr>
          <p:cNvPr id="49" name="正方形/長方形 48"/>
          <p:cNvSpPr/>
          <p:nvPr/>
        </p:nvSpPr>
        <p:spPr>
          <a:xfrm>
            <a:off x="116809" y="977659"/>
            <a:ext cx="9627073" cy="569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1" y="1104170"/>
            <a:ext cx="3283200"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人材活性化フォーラム</a:t>
            </a:r>
          </a:p>
        </p:txBody>
      </p:sp>
      <p:sp>
        <p:nvSpPr>
          <p:cNvPr id="40" name="正方形/長方形 39"/>
          <p:cNvSpPr/>
          <p:nvPr/>
        </p:nvSpPr>
        <p:spPr>
          <a:xfrm>
            <a:off x="2828432" y="1878591"/>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835621" y="1878591"/>
            <a:ext cx="6656400"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829286" y="2924945"/>
            <a:ext cx="6656638" cy="56577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864768" y="1988840"/>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865626" y="2837668"/>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19" name="テキスト ボックス 18"/>
          <p:cNvSpPr txBox="1"/>
          <p:nvPr/>
        </p:nvSpPr>
        <p:spPr>
          <a:xfrm>
            <a:off x="3838591" y="1082042"/>
            <a:ext cx="3956153"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2438" y="1484784"/>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狙い：若手が定着し、育つ方法を考える</a:t>
            </a:r>
          </a:p>
        </p:txBody>
      </p:sp>
      <p:sp>
        <p:nvSpPr>
          <p:cNvPr id="31" name="テキスト ボックス 30"/>
          <p:cNvSpPr txBox="1"/>
          <p:nvPr/>
        </p:nvSpPr>
        <p:spPr>
          <a:xfrm>
            <a:off x="446845" y="3686172"/>
            <a:ext cx="3282020"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人材に関する課題解決セミナー</a:t>
            </a:r>
          </a:p>
        </p:txBody>
      </p:sp>
      <p:sp>
        <p:nvSpPr>
          <p:cNvPr id="32" name="正方形/長方形 31"/>
          <p:cNvSpPr/>
          <p:nvPr/>
        </p:nvSpPr>
        <p:spPr>
          <a:xfrm>
            <a:off x="2842825" y="4406251"/>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2842825" y="4406251"/>
            <a:ext cx="6650305"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grpSp>
        <p:nvGrpSpPr>
          <p:cNvPr id="34" name="グループ化 33"/>
          <p:cNvGrpSpPr/>
          <p:nvPr/>
        </p:nvGrpSpPr>
        <p:grpSpPr>
          <a:xfrm rot="10800000">
            <a:off x="2836489" y="5458579"/>
            <a:ext cx="6656638" cy="565777"/>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2871101" y="4511194"/>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864768" y="5380597"/>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44" name="テキスト ボックス 43"/>
          <p:cNvSpPr txBox="1"/>
          <p:nvPr/>
        </p:nvSpPr>
        <p:spPr>
          <a:xfrm>
            <a:off x="429326" y="3994777"/>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狙い：６つのテーマで企業の人材確保を支援</a:t>
            </a:r>
          </a:p>
        </p:txBody>
      </p:sp>
      <p:sp>
        <p:nvSpPr>
          <p:cNvPr id="27" name="テキスト ボックス 26"/>
          <p:cNvSpPr txBox="1"/>
          <p:nvPr/>
        </p:nvSpPr>
        <p:spPr>
          <a:xfrm>
            <a:off x="3289298" y="3034791"/>
            <a:ext cx="3956153" cy="315305"/>
          </a:xfrm>
          <a:prstGeom prst="rect">
            <a:avLst/>
          </a:prstGeom>
          <a:noFill/>
        </p:spPr>
        <p:txBody>
          <a:bodyPr wrap="square" lIns="68415" tIns="34208" rIns="68415" bIns="34208"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参加者数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39201" y="1988840"/>
            <a:ext cx="6204537" cy="761581"/>
          </a:xfrm>
          <a:prstGeom prst="rect">
            <a:avLst/>
          </a:prstGeom>
        </p:spPr>
        <p:txBody>
          <a:bodyPr wrap="square" lIns="68415" tIns="34208" rIns="68415" bIns="34208">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人材確保・育成、職場の活性化（環境整備）は、どの企業においても永遠の課題である。そうした悩みに対して、コミュニケーションの工夫や、様々なしかけなど、状況を変えるヒントを提供するためのイベントとして、フォーラムを開催した。</a:t>
            </a: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16" y="1988840"/>
            <a:ext cx="2268965" cy="1392573"/>
          </a:xfrm>
          <a:prstGeom prst="rect">
            <a:avLst/>
          </a:prstGeom>
        </p:spPr>
      </p:pic>
      <p:sp>
        <p:nvSpPr>
          <p:cNvPr id="30" name="テキスト ボックス 29"/>
          <p:cNvSpPr txBox="1"/>
          <p:nvPr/>
        </p:nvSpPr>
        <p:spPr>
          <a:xfrm>
            <a:off x="3838591" y="3665017"/>
            <a:ext cx="3956153"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27</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13</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274181" y="4380802"/>
            <a:ext cx="6025016" cy="992414"/>
          </a:xfrm>
          <a:prstGeom prst="rect">
            <a:avLst/>
          </a:prstGeom>
        </p:spPr>
        <p:txBody>
          <a:bodyPr wrap="square" lIns="68415" tIns="34208" rIns="68415" bIns="34208">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「人材に関する課題」をテーマにしたセミナー６回開催</a:t>
            </a: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（主な内容）</a:t>
            </a: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メンタルヘルスケア・雇用</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関連の助成金、補助</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金・ハラスメント</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・採用、人材</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確保・労基</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調査・コンプライアンス</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297752" y="5602926"/>
            <a:ext cx="3956153" cy="315305"/>
          </a:xfrm>
          <a:prstGeom prst="rect">
            <a:avLst/>
          </a:prstGeom>
          <a:noFill/>
        </p:spPr>
        <p:txBody>
          <a:bodyPr wrap="square" lIns="68415" tIns="34208" rIns="68415" bIns="34208"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参加者数　延べ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1120" b="9025"/>
          <a:stretch/>
        </p:blipFill>
        <p:spPr bwMode="auto">
          <a:xfrm>
            <a:off x="872530" y="4457686"/>
            <a:ext cx="1517328" cy="1581394"/>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9231475" y="6309320"/>
            <a:ext cx="546061" cy="369332"/>
          </a:xfrm>
          <a:prstGeom prst="rect">
            <a:avLst/>
          </a:prstGeom>
          <a:noFill/>
        </p:spPr>
        <p:txBody>
          <a:bodyPr wrap="square" rtlCol="0">
            <a:spAutoFit/>
          </a:bodyPr>
          <a:lstStyle/>
          <a:p>
            <a:pPr algn="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3720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332656"/>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大阪府ものづくり</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振興協会</a:t>
            </a:r>
          </a:p>
        </p:txBody>
      </p:sp>
      <p:sp>
        <p:nvSpPr>
          <p:cNvPr id="49" name="正方形/長方形 48"/>
          <p:cNvSpPr/>
          <p:nvPr/>
        </p:nvSpPr>
        <p:spPr>
          <a:xfrm>
            <a:off x="116809" y="805851"/>
            <a:ext cx="9627073"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1" y="960155"/>
            <a:ext cx="3145207"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工場見学バスツアー</a:t>
            </a:r>
          </a:p>
        </p:txBody>
      </p:sp>
      <p:sp>
        <p:nvSpPr>
          <p:cNvPr id="40" name="正方形/長方形 39"/>
          <p:cNvSpPr/>
          <p:nvPr/>
        </p:nvSpPr>
        <p:spPr>
          <a:xfrm>
            <a:off x="2835613" y="1701143"/>
            <a:ext cx="403587" cy="9537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246240" y="1698508"/>
            <a:ext cx="6248365" cy="9601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働く</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環境改善に積極的な企業を見学し、府内中小企業の環境改善の取組みを底上げする。</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rot="10800000">
            <a:off x="2835615" y="2708919"/>
            <a:ext cx="407963" cy="5657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864768" y="1785178"/>
            <a:ext cx="338221" cy="769438"/>
          </a:xfrm>
          <a:prstGeom prst="rect">
            <a:avLst/>
          </a:prstGeom>
          <a:noFill/>
        </p:spPr>
        <p:txBody>
          <a:bodyPr vert="eaVert" wrap="square" lIns="68415" tIns="34208" rIns="68415" bIns="34208"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取組内容</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887445" y="2654580"/>
            <a:ext cx="338221" cy="77442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実績</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812060" y="965963"/>
            <a:ext cx="3426429"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9641" y="1268760"/>
            <a:ext cx="9165000"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狙い：経営の合理化、技術の向上を図るため、優良工場等の見</a:t>
            </a:r>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学会</a:t>
            </a:r>
            <a:endParaRPr lang="ja-JP" altLang="en-US" sz="2100" b="1" u="sng"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46845" y="3686172"/>
            <a:ext cx="3138003"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就職希望者への出前講座等</a:t>
            </a:r>
          </a:p>
        </p:txBody>
      </p:sp>
      <p:sp>
        <p:nvSpPr>
          <p:cNvPr id="32" name="正方形/長方形 31"/>
          <p:cNvSpPr/>
          <p:nvPr/>
        </p:nvSpPr>
        <p:spPr>
          <a:xfrm>
            <a:off x="2842825" y="4406251"/>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239570" y="4406252"/>
            <a:ext cx="6267857"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製造業の中の業種や職種を知ってもらい、現場で働いている人の生の声</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を聴き</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興味関心をもってもらう。</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加盟組合との連携事業</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900981" y="4511194"/>
            <a:ext cx="338221" cy="1335217"/>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9" name="テキスト ボックス 38"/>
          <p:cNvSpPr txBox="1"/>
          <p:nvPr/>
        </p:nvSpPr>
        <p:spPr>
          <a:xfrm>
            <a:off x="3819264" y="3691980"/>
            <a:ext cx="3510000" cy="346083"/>
          </a:xfrm>
          <a:prstGeom prst="rect">
            <a:avLst/>
          </a:prstGeom>
          <a:noFill/>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51083" y="4046211"/>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a:t>
            </a:r>
            <a:r>
              <a:rPr lang="en-US" altLang="ja-JP" sz="2100" b="1"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業種、職種のイメージや認識と理解を深めるためのセミナー</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2" t="1087" r="-3278" b="-1088"/>
          <a:stretch/>
        </p:blipFill>
        <p:spPr>
          <a:xfrm>
            <a:off x="495362" y="1680234"/>
            <a:ext cx="2365430" cy="1594286"/>
          </a:xfrm>
          <a:prstGeom prst="rect">
            <a:avLst/>
          </a:prstGeom>
        </p:spPr>
      </p:pic>
      <p:sp>
        <p:nvSpPr>
          <p:cNvPr id="29" name="正方形/長方形 28"/>
          <p:cNvSpPr/>
          <p:nvPr/>
        </p:nvSpPr>
        <p:spPr>
          <a:xfrm>
            <a:off x="3247335" y="2708919"/>
            <a:ext cx="6233020" cy="5657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243579" y="5486372"/>
            <a:ext cx="6278500" cy="6428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086" t="29947" b="13580"/>
          <a:stretch/>
        </p:blipFill>
        <p:spPr>
          <a:xfrm>
            <a:off x="383921" y="4869160"/>
            <a:ext cx="2423571" cy="1077778"/>
          </a:xfrm>
          <a:prstGeom prst="rect">
            <a:avLst/>
          </a:prstGeom>
        </p:spPr>
      </p:pic>
      <p:sp>
        <p:nvSpPr>
          <p:cNvPr id="26" name="テキスト ボックス 25"/>
          <p:cNvSpPr txBox="1"/>
          <p:nvPr/>
        </p:nvSpPr>
        <p:spPr>
          <a:xfrm>
            <a:off x="9231475" y="6309320"/>
            <a:ext cx="546061" cy="369332"/>
          </a:xfrm>
          <a:prstGeom prst="rect">
            <a:avLst/>
          </a:prstGeom>
          <a:noFill/>
        </p:spPr>
        <p:txBody>
          <a:bodyPr wrap="square" rtlCol="0">
            <a:spAutoFit/>
          </a:bodyPr>
          <a:lstStyle/>
          <a:p>
            <a:pPr algn="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219521" y="5618488"/>
            <a:ext cx="1202573" cy="323165"/>
          </a:xfrm>
          <a:prstGeom prst="rect">
            <a:avLst/>
          </a:prstGeom>
        </p:spPr>
        <p:txBody>
          <a:bodyPr wrap="non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名</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842825" y="5486372"/>
            <a:ext cx="396376" cy="6428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900981" y="5587666"/>
            <a:ext cx="338221" cy="1335217"/>
          </a:xfrm>
          <a:prstGeom prst="rect">
            <a:avLst/>
          </a:prstGeom>
          <a:noFill/>
        </p:spPr>
        <p:txBody>
          <a:bodyPr vert="eaVert" wrap="square" lIns="68415" tIns="34208" rIns="68415" bIns="34208"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実績</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0840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548680"/>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pPr marL="0" marR="0" lvl="0" indent="0" algn="ctr" defTabSz="128016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一般社団法人大阪</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バス協会</a:t>
            </a:r>
          </a:p>
        </p:txBody>
      </p:sp>
      <p:sp>
        <p:nvSpPr>
          <p:cNvPr id="49" name="正方形/長方形 48"/>
          <p:cNvSpPr/>
          <p:nvPr/>
        </p:nvSpPr>
        <p:spPr>
          <a:xfrm>
            <a:off x="116809" y="980728"/>
            <a:ext cx="9627073" cy="5688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1" y="1096972"/>
            <a:ext cx="4457639" cy="346083"/>
          </a:xfrm>
          <a:prstGeom prst="rect">
            <a:avLst/>
          </a:prstGeom>
          <a:noFill/>
          <a:ln>
            <a:solidFill>
              <a:schemeClr val="tx1"/>
            </a:solidFill>
          </a:ln>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バス</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業界のイメージ改革のための</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の強化</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828432" y="1868123"/>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2" name="正方形/長方形 51"/>
          <p:cNvSpPr/>
          <p:nvPr/>
        </p:nvSpPr>
        <p:spPr>
          <a:xfrm>
            <a:off x="3220437" y="1865399"/>
            <a:ext cx="6246000" cy="979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　　</a:t>
            </a:r>
            <a:endParaRPr kumimoji="1" lang="en-US" altLang="ja-JP"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バス業界の安全に対する取組み及びバス運転手の勤務内容等、業界の情報を伝えるような、イメージ改革に向けたポスター・チラシの作成と配布及び掲示</a:t>
            </a: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75"/>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46" name="正方形/長方形 45"/>
          <p:cNvSpPr/>
          <p:nvPr/>
        </p:nvSpPr>
        <p:spPr>
          <a:xfrm>
            <a:off x="3248343" y="2935231"/>
            <a:ext cx="6218094" cy="5657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バスや電車内にポスター（</a:t>
            </a:r>
            <a:r>
              <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5,000</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枚）を掲示。大阪府内のハローワークや自動車教習所にチラシ（</a:t>
            </a:r>
            <a:r>
              <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30,000</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枚）を配布</a:t>
            </a:r>
            <a:endPar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55" name="正方形/長方形 54"/>
          <p:cNvSpPr/>
          <p:nvPr/>
        </p:nvSpPr>
        <p:spPr>
          <a:xfrm>
            <a:off x="2836492" y="2935231"/>
            <a:ext cx="409042" cy="5657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2864768" y="2021775"/>
            <a:ext cx="338221" cy="1335217"/>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887445" y="2852936"/>
            <a:ext cx="338221" cy="774421"/>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19" name="テキスト ボックス 18"/>
          <p:cNvSpPr txBox="1"/>
          <p:nvPr/>
        </p:nvSpPr>
        <p:spPr>
          <a:xfrm>
            <a:off x="5025008" y="1096971"/>
            <a:ext cx="3956153" cy="346083"/>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2438" y="1405577"/>
            <a:ext cx="8922480" cy="392250"/>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狙い： バス業界のイメージを変えることで、運転手希望者の裾野を拡げる</a:t>
            </a:r>
          </a:p>
        </p:txBody>
      </p:sp>
      <p:sp>
        <p:nvSpPr>
          <p:cNvPr id="31" name="テキスト ボックス 30"/>
          <p:cNvSpPr txBox="1"/>
          <p:nvPr/>
        </p:nvSpPr>
        <p:spPr>
          <a:xfrm>
            <a:off x="446845" y="3645024"/>
            <a:ext cx="4446833" cy="346083"/>
          </a:xfrm>
          <a:prstGeom prst="rect">
            <a:avLst/>
          </a:prstGeom>
          <a:noFill/>
          <a:ln>
            <a:solidFill>
              <a:schemeClr val="tx1"/>
            </a:solidFill>
          </a:ln>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バス</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運転手確保に向けたイベントの開催　</a:t>
            </a:r>
          </a:p>
        </p:txBody>
      </p:sp>
      <p:sp>
        <p:nvSpPr>
          <p:cNvPr id="32" name="正方形/長方形 31"/>
          <p:cNvSpPr/>
          <p:nvPr/>
        </p:nvSpPr>
        <p:spPr>
          <a:xfrm>
            <a:off x="2828808" y="4406251"/>
            <a:ext cx="414000"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245534" y="4406251"/>
            <a:ext cx="624759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バス運転手希望者に向け、バス業界の安全対策等の取組みを知ってもらうため、協会として会員事業者とより多くの求職者を結びつけるイベントの開催</a:t>
            </a:r>
            <a:r>
              <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242808" y="5445224"/>
            <a:ext cx="6246696" cy="57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参加事業者数</a:t>
            </a:r>
            <a:r>
              <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社、参加者数</a:t>
            </a:r>
            <a:r>
              <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148</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a:t>
            </a:r>
            <a:endPar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rot="10800000">
            <a:off x="2828431" y="5445224"/>
            <a:ext cx="414375" cy="570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2857696" y="4484494"/>
            <a:ext cx="338221" cy="816723"/>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857696" y="5343110"/>
            <a:ext cx="338221" cy="774421"/>
          </a:xfrm>
          <a:prstGeom prst="rect">
            <a:avLst/>
          </a:prstGeom>
          <a:noFill/>
        </p:spPr>
        <p:txBody>
          <a:bodyPr vert="eaVert"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実績</a:t>
            </a:r>
          </a:p>
        </p:txBody>
      </p:sp>
      <p:sp>
        <p:nvSpPr>
          <p:cNvPr id="39" name="テキスト ボックス 38"/>
          <p:cNvSpPr txBox="1"/>
          <p:nvPr/>
        </p:nvSpPr>
        <p:spPr>
          <a:xfrm>
            <a:off x="5025008" y="3691980"/>
            <a:ext cx="3956153" cy="346083"/>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39642" y="3994778"/>
            <a:ext cx="8915276" cy="715415"/>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狙い： 協会が就活イベントを主催することで、効果的な採用活動を支援する</a:t>
            </a:r>
            <a:r>
              <a:rPr kumimoji="1" lang="en-US" altLang="ja-JP"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Kitatani\Desktop\setsumeikai_semin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41" y="4406251"/>
            <a:ext cx="2164522" cy="1678098"/>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03277" y="4651599"/>
            <a:ext cx="1295852" cy="253750"/>
          </a:xfrm>
          <a:prstGeom prst="rect">
            <a:avLst/>
          </a:prstGeom>
          <a:noFill/>
        </p:spPr>
        <p:txBody>
          <a:bodyPr wrap="square" lIns="68415" tIns="34208" rIns="68415" bIns="3420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運転手募集！</a:t>
            </a: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656" y="1817050"/>
            <a:ext cx="2065955" cy="1755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テキスト ボックス 27"/>
          <p:cNvSpPr txBox="1"/>
          <p:nvPr/>
        </p:nvSpPr>
        <p:spPr>
          <a:xfrm>
            <a:off x="9197821" y="6294383"/>
            <a:ext cx="546061"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206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D4F9F-BE03-4222-B93E-2703F3E3ACBA}">
  <ds:schemaRefs>
    <ds:schemaRef ds:uri="http://purl.org/dc/dcmitype/"/>
    <ds:schemaRef ds:uri="http://schemas.microsoft.com/office/2006/metadata/properties"/>
    <ds:schemaRef ds:uri="http://purl.org/dc/elements/1.1/"/>
    <ds:schemaRef ds:uri="http://schemas.microsoft.com/office/infopath/2007/PartnerControls"/>
    <ds:schemaRef ds:uri="http://schemas.microsoft.com/sharepoint/v3"/>
    <ds:schemaRef ds:uri="http://schemas.microsoft.com/office/2006/documentManagement/types"/>
    <ds:schemaRef ds:uri="http://www.w3.org/XML/1998/namespac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57F2A65C-7014-4F92-8C4B-1196F9237FF2}">
  <ds:schemaRefs>
    <ds:schemaRef ds:uri="http://schemas.microsoft.com/sharepoint/v3/contenttype/forms"/>
  </ds:schemaRefs>
</ds:datastoreItem>
</file>

<file path=customXml/itemProps3.xml><?xml version="1.0" encoding="utf-8"?>
<ds:datastoreItem xmlns:ds="http://schemas.openxmlformats.org/officeDocument/2006/customXml" ds:itemID="{C0C04AB5-C720-4029-B430-A5F5F6B60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36630</TotalTime>
  <Words>1973</Words>
  <Application>Microsoft Office PowerPoint</Application>
  <PresentationFormat>A4 210 x 297 mm</PresentationFormat>
  <Paragraphs>328</Paragraphs>
  <Slides>14</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14</vt:i4>
      </vt:variant>
    </vt:vector>
  </HeadingPairs>
  <TitlesOfParts>
    <vt:vector size="27" baseType="lpstr">
      <vt:lpstr>ＤＨＰ平成ゴシックW5</vt:lpstr>
      <vt:lpstr>HGS創英角ﾎﾟｯﾌﾟ体</vt:lpstr>
      <vt:lpstr>Meiryo UI</vt:lpstr>
      <vt:lpstr>ＭＳ Ｐゴシック</vt:lpstr>
      <vt:lpstr>Meiryo</vt:lpstr>
      <vt:lpstr>Meiryo</vt:lpstr>
      <vt:lpstr>Arial</vt:lpstr>
      <vt:lpstr>Arial Black</vt:lpstr>
      <vt:lpstr>Calibri</vt:lpstr>
      <vt:lpstr>Wingdings</vt:lpstr>
      <vt:lpstr>2_blank</vt:lpstr>
      <vt:lpstr>ｸﾘｯﾌﾟ</vt:lpstr>
      <vt:lpstr>ワークシート</vt:lpstr>
      <vt:lpstr>平成30年度事業実績</vt:lpstr>
      <vt:lpstr>PowerPoint プレゼンテーション</vt:lpstr>
      <vt:lpstr>PowerPoint プレゼンテーション</vt:lpstr>
      <vt:lpstr>PowerPoint プレゼンテーション</vt:lpstr>
      <vt:lpstr>平成3０年度　高校生を対象に3業界の魅力をアピールし、就職に結びつける取組（大阪府商工労働部×教育庁）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西田　江里奈</cp:lastModifiedBy>
  <cp:revision>2709</cp:revision>
  <cp:lastPrinted>2020-03-26T01:20:29Z</cp:lastPrinted>
  <dcterms:created xsi:type="dcterms:W3CDTF">2015-06-15T12:33:34Z</dcterms:created>
  <dcterms:modified xsi:type="dcterms:W3CDTF">2020-03-26T01:20:49Z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