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257" r:id="rId5"/>
    <p:sldId id="261" r:id="rId6"/>
    <p:sldId id="258" r:id="rId7"/>
    <p:sldId id="260"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FB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9F974BF-F9CF-40AE-9D35-96FF894AFCDF}" type="datetimeFigureOut">
              <a:rPr kumimoji="1" lang="ja-JP" altLang="en-US" smtClean="0"/>
              <a:t>2020/3/26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2BD2558-3895-4396-8175-654CA8CAA3A7}" type="slidenum">
              <a:rPr kumimoji="1" lang="ja-JP" altLang="en-US" smtClean="0"/>
              <a:t>‹#›</a:t>
            </a:fld>
            <a:endParaRPr kumimoji="1" lang="ja-JP" altLang="en-US"/>
          </a:p>
        </p:txBody>
      </p:sp>
    </p:spTree>
    <p:extLst>
      <p:ext uri="{BB962C8B-B14F-4D97-AF65-F5344CB8AC3E}">
        <p14:creationId xmlns:p14="http://schemas.microsoft.com/office/powerpoint/2010/main" val="1099537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9079F0A-5682-4CA7-AC45-2A6445C102E5}" type="datetimeFigureOut">
              <a:rPr kumimoji="1" lang="ja-JP" altLang="en-US" smtClean="0"/>
              <a:t>2020/3/26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876448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079F0A-5682-4CA7-AC45-2A6445C102E5}" type="datetimeFigureOut">
              <a:rPr kumimoji="1" lang="ja-JP" altLang="en-US" smtClean="0"/>
              <a:t>2020/3/26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3746657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079F0A-5682-4CA7-AC45-2A6445C102E5}" type="datetimeFigureOut">
              <a:rPr kumimoji="1" lang="ja-JP" altLang="en-US" smtClean="0"/>
              <a:t>2020/3/26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1162610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079F0A-5682-4CA7-AC45-2A6445C102E5}" type="datetimeFigureOut">
              <a:rPr kumimoji="1" lang="ja-JP" altLang="en-US" smtClean="0"/>
              <a:t>2020/3/26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3186900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9079F0A-5682-4CA7-AC45-2A6445C102E5}" type="datetimeFigureOut">
              <a:rPr kumimoji="1" lang="ja-JP" altLang="en-US" smtClean="0"/>
              <a:t>2020/3/26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1165171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9079F0A-5682-4CA7-AC45-2A6445C102E5}" type="datetimeFigureOut">
              <a:rPr kumimoji="1" lang="ja-JP" altLang="en-US" smtClean="0"/>
              <a:t>2020/3/26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3148182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9079F0A-5682-4CA7-AC45-2A6445C102E5}" type="datetimeFigureOut">
              <a:rPr kumimoji="1" lang="ja-JP" altLang="en-US" smtClean="0"/>
              <a:t>2020/3/26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2741143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9079F0A-5682-4CA7-AC45-2A6445C102E5}" type="datetimeFigureOut">
              <a:rPr kumimoji="1" lang="ja-JP" altLang="en-US" smtClean="0"/>
              <a:t>2020/3/26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383794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9079F0A-5682-4CA7-AC45-2A6445C102E5}" type="datetimeFigureOut">
              <a:rPr kumimoji="1" lang="ja-JP" altLang="en-US" smtClean="0"/>
              <a:t>2020/3/26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3582171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079F0A-5682-4CA7-AC45-2A6445C102E5}" type="datetimeFigureOut">
              <a:rPr kumimoji="1" lang="ja-JP" altLang="en-US" smtClean="0"/>
              <a:t>2020/3/26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2217942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079F0A-5682-4CA7-AC45-2A6445C102E5}" type="datetimeFigureOut">
              <a:rPr kumimoji="1" lang="ja-JP" altLang="en-US" smtClean="0"/>
              <a:t>2020/3/26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2514241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079F0A-5682-4CA7-AC45-2A6445C102E5}" type="datetimeFigureOut">
              <a:rPr kumimoji="1" lang="ja-JP" altLang="en-US" smtClean="0"/>
              <a:t>2020/3/26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145122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solidFill>
            <a:schemeClr val="accent5">
              <a:lumMod val="60000"/>
              <a:lumOff val="40000"/>
            </a:schemeClr>
          </a:solidFill>
        </p:spPr>
        <p:style>
          <a:lnRef idx="2">
            <a:schemeClr val="dk1"/>
          </a:lnRef>
          <a:fillRef idx="1">
            <a:schemeClr val="lt1"/>
          </a:fillRef>
          <a:effectRef idx="0">
            <a:schemeClr val="dk1"/>
          </a:effectRef>
          <a:fontRef idx="minor">
            <a:schemeClr val="dk1"/>
          </a:fontRef>
        </p:style>
        <p:txBody>
          <a:bodyPr/>
          <a:lstStyle/>
          <a:p>
            <a:r>
              <a:rPr kumimoji="1" lang="ja-JP" altLang="en-US" dirty="0" smtClean="0"/>
              <a:t>大阪人材確保推進会議構成員の新規加入について</a:t>
            </a:r>
            <a:endParaRPr kumimoji="1" lang="ja-JP" altLang="en-US" dirty="0"/>
          </a:p>
        </p:txBody>
      </p:sp>
      <p:sp>
        <p:nvSpPr>
          <p:cNvPr id="6" name="正方形/長方形 5"/>
          <p:cNvSpPr/>
          <p:nvPr/>
        </p:nvSpPr>
        <p:spPr>
          <a:xfrm>
            <a:off x="7524328" y="374188"/>
            <a:ext cx="1440160" cy="64807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dirty="0" smtClean="0"/>
              <a:t>資料２</a:t>
            </a:r>
            <a:endParaRPr kumimoji="1" lang="ja-JP" altLang="en-US" sz="2000" dirty="0"/>
          </a:p>
        </p:txBody>
      </p:sp>
    </p:spTree>
    <p:extLst>
      <p:ext uri="{BB962C8B-B14F-4D97-AF65-F5344CB8AC3E}">
        <p14:creationId xmlns:p14="http://schemas.microsoft.com/office/powerpoint/2010/main" val="3708169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929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p:cNvSpPr>
            <a:spLocks noGrp="1"/>
          </p:cNvSpPr>
          <p:nvPr>
            <p:ph idx="1"/>
          </p:nvPr>
        </p:nvSpPr>
        <p:spPr>
          <a:xfrm>
            <a:off x="1700339" y="257466"/>
            <a:ext cx="6760093" cy="6408711"/>
          </a:xfrm>
        </p:spPr>
        <p:txBody>
          <a:bodyPr>
            <a:normAutofit/>
          </a:bodyPr>
          <a:lstStyle/>
          <a:p>
            <a:pPr marL="0" indent="0">
              <a:buNone/>
            </a:pPr>
            <a:r>
              <a:rPr lang="en-US" altLang="ja-JP" sz="2200" b="1" dirty="0" smtClean="0"/>
              <a:t>【</a:t>
            </a:r>
            <a:r>
              <a:rPr lang="ja-JP" altLang="en-US" sz="2200" b="1" dirty="0" smtClean="0"/>
              <a:t>一般社団法人 大阪府自動車整備振興会</a:t>
            </a:r>
            <a:r>
              <a:rPr lang="en-US" altLang="ja-JP" sz="2200" b="1" dirty="0" smtClean="0"/>
              <a:t>】</a:t>
            </a:r>
          </a:p>
          <a:p>
            <a:pPr marL="0" indent="0">
              <a:buNone/>
            </a:pPr>
            <a:r>
              <a:rPr lang="ja-JP" altLang="en-US" sz="1600" dirty="0" smtClean="0"/>
              <a:t>　所在地：大阪府大阪市住之江区南港東３丁目５番</a:t>
            </a:r>
            <a:r>
              <a:rPr lang="ja-JP" altLang="en-US" sz="1600" dirty="0"/>
              <a:t>６</a:t>
            </a:r>
            <a:r>
              <a:rPr lang="ja-JP" altLang="en-US" sz="1600" dirty="0" smtClean="0"/>
              <a:t>号</a:t>
            </a:r>
            <a:endParaRPr lang="en-US" altLang="ja-JP" sz="1600" dirty="0" smtClean="0"/>
          </a:p>
          <a:p>
            <a:pPr marL="0" indent="0">
              <a:buNone/>
            </a:pPr>
            <a:r>
              <a:rPr lang="ja-JP" altLang="en-US" sz="1600" dirty="0" smtClean="0"/>
              <a:t>　代表者：会長　山本　昇</a:t>
            </a:r>
            <a:endParaRPr lang="en-US" altLang="ja-JP" sz="1600" dirty="0" smtClean="0"/>
          </a:p>
          <a:p>
            <a:pPr marL="0" indent="0">
              <a:buNone/>
            </a:pPr>
            <a:r>
              <a:rPr lang="ja-JP" altLang="en-US" sz="1600" dirty="0" smtClean="0"/>
              <a:t>　設　置：昭和２６年１１月</a:t>
            </a:r>
            <a:endParaRPr lang="en-US" altLang="ja-JP" sz="1600" dirty="0" smtClean="0"/>
          </a:p>
          <a:p>
            <a:pPr marL="0" indent="0">
              <a:buNone/>
            </a:pPr>
            <a:r>
              <a:rPr lang="ja-JP" altLang="en-US" sz="1600" dirty="0" smtClean="0"/>
              <a:t>　会員数：</a:t>
            </a:r>
            <a:r>
              <a:rPr lang="ja-JP" altLang="en-US" sz="1600" dirty="0"/>
              <a:t>４，１３１</a:t>
            </a:r>
            <a:r>
              <a:rPr lang="ja-JP" altLang="en-US" sz="1600" dirty="0" smtClean="0"/>
              <a:t>社（</a:t>
            </a:r>
            <a:r>
              <a:rPr lang="ja-JP" altLang="en-US" sz="1600" dirty="0"/>
              <a:t>Ｈ</a:t>
            </a:r>
            <a:r>
              <a:rPr lang="ja-JP" altLang="en-US" sz="1600" dirty="0" smtClean="0"/>
              <a:t>３０</a:t>
            </a:r>
            <a:r>
              <a:rPr lang="en-US" altLang="ja-JP" sz="1600" dirty="0" smtClean="0"/>
              <a:t>.</a:t>
            </a:r>
            <a:r>
              <a:rPr lang="ja-JP" altLang="en-US" sz="1600" dirty="0" smtClean="0"/>
              <a:t>４</a:t>
            </a:r>
            <a:r>
              <a:rPr lang="en-US" altLang="ja-JP" sz="1600" dirty="0" smtClean="0"/>
              <a:t>.</a:t>
            </a:r>
            <a:r>
              <a:rPr lang="ja-JP" altLang="en-US" sz="1600" dirty="0" smtClean="0"/>
              <a:t>１現在）</a:t>
            </a:r>
            <a:endParaRPr lang="en-US" altLang="ja-JP" sz="1600" dirty="0" smtClean="0"/>
          </a:p>
          <a:p>
            <a:pPr marL="0" indent="0">
              <a:buNone/>
            </a:pPr>
            <a:r>
              <a:rPr lang="ja-JP" altLang="en-US" sz="1100" dirty="0"/>
              <a:t>　</a:t>
            </a:r>
            <a:endParaRPr lang="en-US" altLang="ja-JP" sz="1100" dirty="0" smtClean="0"/>
          </a:p>
          <a:p>
            <a:pPr marL="0" indent="0">
              <a:buNone/>
            </a:pPr>
            <a:r>
              <a:rPr lang="en-US" altLang="ja-JP" sz="2200" b="1" dirty="0"/>
              <a:t>【</a:t>
            </a:r>
            <a:r>
              <a:rPr lang="ja-JP" altLang="en-US" sz="2200" b="1" dirty="0"/>
              <a:t>公益財団法人 大阪観光局</a:t>
            </a:r>
            <a:r>
              <a:rPr lang="en-US" altLang="ja-JP" sz="2200" b="1" dirty="0"/>
              <a:t>】</a:t>
            </a:r>
          </a:p>
          <a:p>
            <a:pPr marL="0" indent="0">
              <a:buNone/>
            </a:pPr>
            <a:r>
              <a:rPr lang="ja-JP" altLang="en-US" sz="1600" dirty="0" smtClean="0"/>
              <a:t>　所在地</a:t>
            </a:r>
            <a:r>
              <a:rPr lang="ja-JP" altLang="en-US" sz="1600" dirty="0"/>
              <a:t>：大阪府大阪市中央区南船場４－４－２１　りそな船場ビル５階</a:t>
            </a:r>
            <a:endParaRPr lang="en-US" altLang="ja-JP" sz="1600" dirty="0"/>
          </a:p>
          <a:p>
            <a:pPr marL="0" indent="0">
              <a:buNone/>
            </a:pPr>
            <a:r>
              <a:rPr lang="ja-JP" altLang="en-US" sz="1600" dirty="0" smtClean="0"/>
              <a:t>　代表者</a:t>
            </a:r>
            <a:r>
              <a:rPr lang="ja-JP" altLang="en-US" sz="1600" dirty="0"/>
              <a:t>：会長　溝畑 宏</a:t>
            </a:r>
            <a:endParaRPr lang="en-US" altLang="ja-JP" sz="1600" dirty="0"/>
          </a:p>
          <a:p>
            <a:pPr marL="0" indent="0">
              <a:buNone/>
            </a:pPr>
            <a:r>
              <a:rPr lang="ja-JP" altLang="en-US" sz="1600" dirty="0" smtClean="0"/>
              <a:t>　設</a:t>
            </a:r>
            <a:r>
              <a:rPr lang="ja-JP" altLang="en-US" sz="1600" dirty="0"/>
              <a:t>　置：</a:t>
            </a:r>
            <a:r>
              <a:rPr lang="ja-JP" altLang="en-US" sz="1600" dirty="0" smtClean="0"/>
              <a:t>平成２５年</a:t>
            </a:r>
            <a:r>
              <a:rPr lang="ja-JP" altLang="en-US" sz="1600" dirty="0"/>
              <a:t>４</a:t>
            </a:r>
            <a:r>
              <a:rPr lang="ja-JP" altLang="en-US" sz="1600" dirty="0" smtClean="0"/>
              <a:t>月</a:t>
            </a:r>
            <a:endParaRPr lang="en-US" altLang="ja-JP" sz="1600" dirty="0"/>
          </a:p>
          <a:p>
            <a:pPr marL="0" indent="0">
              <a:buNone/>
            </a:pPr>
            <a:r>
              <a:rPr lang="ja-JP" altLang="en-US" sz="1100" dirty="0"/>
              <a:t>　</a:t>
            </a:r>
            <a:endParaRPr lang="en-US" altLang="ja-JP" sz="1100" dirty="0" smtClean="0"/>
          </a:p>
          <a:p>
            <a:pPr marL="0" indent="0">
              <a:buNone/>
            </a:pPr>
            <a:r>
              <a:rPr lang="en-US" altLang="ja-JP" sz="2200" b="1" dirty="0" smtClean="0"/>
              <a:t>【</a:t>
            </a:r>
            <a:r>
              <a:rPr lang="ja-JP" altLang="en-US" sz="2200" b="1" dirty="0"/>
              <a:t>国立大学法人 大阪大学</a:t>
            </a:r>
            <a:r>
              <a:rPr lang="en-US" altLang="ja-JP" sz="2200" b="1" dirty="0"/>
              <a:t>】</a:t>
            </a:r>
          </a:p>
          <a:p>
            <a:pPr marL="0" indent="0">
              <a:buNone/>
            </a:pPr>
            <a:r>
              <a:rPr lang="ja-JP" altLang="en-US" sz="1600" dirty="0" smtClean="0"/>
              <a:t>　</a:t>
            </a:r>
            <a:r>
              <a:rPr lang="ja-JP" altLang="en-US" sz="1600" dirty="0"/>
              <a:t>所在地</a:t>
            </a:r>
            <a:r>
              <a:rPr lang="ja-JP" altLang="en-US" sz="1600" dirty="0" smtClean="0"/>
              <a:t>：大阪府吹田市</a:t>
            </a:r>
            <a:r>
              <a:rPr lang="ja-JP" altLang="en-US" sz="1600" dirty="0"/>
              <a:t>山田</a:t>
            </a:r>
            <a:r>
              <a:rPr lang="ja-JP" altLang="en-US" sz="1600" dirty="0" smtClean="0"/>
              <a:t>丘１－</a:t>
            </a:r>
            <a:r>
              <a:rPr lang="ja-JP" altLang="en-US" sz="1600" dirty="0"/>
              <a:t>１</a:t>
            </a:r>
            <a:endParaRPr lang="en-US" altLang="ja-JP" sz="1600" dirty="0"/>
          </a:p>
          <a:p>
            <a:pPr marL="0" indent="0">
              <a:buNone/>
            </a:pPr>
            <a:r>
              <a:rPr lang="ja-JP" altLang="en-US" sz="1600" dirty="0" smtClean="0"/>
              <a:t>　代表者</a:t>
            </a:r>
            <a:r>
              <a:rPr lang="ja-JP" altLang="en-US" sz="1600" dirty="0"/>
              <a:t>：総長　西尾　章治郎</a:t>
            </a:r>
            <a:endParaRPr lang="en-US" altLang="ja-JP" sz="1600" dirty="0"/>
          </a:p>
          <a:p>
            <a:pPr marL="0" indent="0">
              <a:buNone/>
            </a:pPr>
            <a:r>
              <a:rPr lang="ja-JP" altLang="en-US" sz="1600" dirty="0" smtClean="0"/>
              <a:t>　設</a:t>
            </a:r>
            <a:r>
              <a:rPr lang="ja-JP" altLang="en-US" sz="1600" dirty="0"/>
              <a:t>　置：昭和６年５月</a:t>
            </a:r>
            <a:endParaRPr lang="en-US" altLang="ja-JP" sz="1600" dirty="0"/>
          </a:p>
          <a:p>
            <a:pPr marL="0" indent="0">
              <a:buNone/>
            </a:pPr>
            <a:r>
              <a:rPr lang="ja-JP" altLang="en-US" sz="1600" dirty="0" smtClean="0"/>
              <a:t>　キャンパス</a:t>
            </a:r>
            <a:r>
              <a:rPr lang="ja-JP" altLang="en-US" sz="1600" dirty="0"/>
              <a:t>：豊中、吹田、</a:t>
            </a:r>
            <a:r>
              <a:rPr lang="ja-JP" altLang="en-US" sz="1600" dirty="0" smtClean="0"/>
              <a:t>箕面</a:t>
            </a:r>
            <a:endParaRPr lang="en-US" altLang="ja-JP" sz="1600" dirty="0" smtClean="0"/>
          </a:p>
          <a:p>
            <a:pPr marL="0" indent="0">
              <a:buNone/>
            </a:pPr>
            <a:r>
              <a:rPr lang="ja-JP" altLang="en-US" sz="1100" dirty="0"/>
              <a:t>　</a:t>
            </a:r>
            <a:endParaRPr lang="en-US" altLang="ja-JP" sz="1100" dirty="0"/>
          </a:p>
          <a:p>
            <a:pPr marL="0" indent="0">
              <a:buNone/>
            </a:pPr>
            <a:r>
              <a:rPr lang="en-US" altLang="ja-JP" sz="2200" b="1" dirty="0"/>
              <a:t>【</a:t>
            </a:r>
            <a:r>
              <a:rPr lang="ja-JP" altLang="en-US" sz="2200" b="1" dirty="0"/>
              <a:t>株式会社 地域経済活性化支援機構</a:t>
            </a:r>
            <a:r>
              <a:rPr lang="en-US" altLang="ja-JP" sz="2200" b="1" dirty="0"/>
              <a:t>】</a:t>
            </a:r>
          </a:p>
          <a:p>
            <a:pPr marL="0" indent="0">
              <a:buNone/>
            </a:pPr>
            <a:r>
              <a:rPr lang="ja-JP" altLang="en-US" sz="1600" dirty="0" smtClean="0"/>
              <a:t>　所在地</a:t>
            </a:r>
            <a:r>
              <a:rPr lang="ja-JP" altLang="en-US" sz="1600" dirty="0"/>
              <a:t>：東京都千代田区大手町１丁目６番１号大手町ビル９階</a:t>
            </a:r>
            <a:endParaRPr lang="en-US" altLang="ja-JP" sz="1600" dirty="0"/>
          </a:p>
          <a:p>
            <a:pPr marL="0" indent="0">
              <a:buNone/>
            </a:pPr>
            <a:r>
              <a:rPr lang="ja-JP" altLang="en-US" sz="1600" dirty="0" smtClean="0"/>
              <a:t>　代表者</a:t>
            </a:r>
            <a:r>
              <a:rPr lang="ja-JP" altLang="en-US" sz="1600" dirty="0"/>
              <a:t>：代表取締役社長　林　謙治</a:t>
            </a:r>
            <a:endParaRPr lang="en-US" altLang="ja-JP" sz="1600" dirty="0"/>
          </a:p>
          <a:p>
            <a:pPr marL="0" indent="0">
              <a:buNone/>
            </a:pPr>
            <a:r>
              <a:rPr lang="ja-JP" altLang="en-US" sz="1600" dirty="0" smtClean="0"/>
              <a:t>　設</a:t>
            </a:r>
            <a:r>
              <a:rPr lang="ja-JP" altLang="en-US" sz="1600" dirty="0"/>
              <a:t>　置</a:t>
            </a:r>
            <a:r>
              <a:rPr lang="ja-JP" altLang="en-US" sz="1600" dirty="0" smtClean="0"/>
              <a:t>：平成２１年１０月</a:t>
            </a:r>
            <a:endParaRPr lang="en-US" altLang="ja-JP" sz="1800" dirty="0"/>
          </a:p>
          <a:p>
            <a:pPr marL="0" indent="0">
              <a:buNone/>
            </a:pPr>
            <a:endParaRPr lang="en-US" altLang="ja-JP" sz="2000" dirty="0" smtClean="0"/>
          </a:p>
        </p:txBody>
      </p:sp>
      <p:sp>
        <p:nvSpPr>
          <p:cNvPr id="6" name="コンテンツ プレースホルダー 4"/>
          <p:cNvSpPr txBox="1">
            <a:spLocks/>
          </p:cNvSpPr>
          <p:nvPr/>
        </p:nvSpPr>
        <p:spPr>
          <a:xfrm>
            <a:off x="467544" y="3284984"/>
            <a:ext cx="8229600" cy="21602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en-US" altLang="ja-JP" dirty="0" smtClean="0"/>
          </a:p>
        </p:txBody>
      </p:sp>
      <p:sp>
        <p:nvSpPr>
          <p:cNvPr id="2" name="正方形/長方形 1"/>
          <p:cNvSpPr/>
          <p:nvPr/>
        </p:nvSpPr>
        <p:spPr>
          <a:xfrm>
            <a:off x="641575" y="3086436"/>
            <a:ext cx="8208912" cy="20707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261196" y="328174"/>
            <a:ext cx="1005403" cy="338554"/>
          </a:xfrm>
          <a:prstGeom prst="rect">
            <a:avLst/>
          </a:prstGeom>
          <a:solidFill>
            <a:schemeClr val="accent5">
              <a:lumMod val="20000"/>
              <a:lumOff val="80000"/>
            </a:schemeClr>
          </a:solidFill>
          <a:ln w="3175">
            <a:solidFill>
              <a:schemeClr val="tx1"/>
            </a:solidFill>
          </a:ln>
        </p:spPr>
        <p:txBody>
          <a:bodyPr wrap="none" rtlCol="0">
            <a:spAutoFit/>
          </a:bodyPr>
          <a:lstStyle/>
          <a:p>
            <a:r>
              <a:rPr kumimoji="1" lang="ja-JP" altLang="en-US" sz="1600" dirty="0" smtClean="0"/>
              <a:t>業界団体</a:t>
            </a:r>
            <a:endParaRPr kumimoji="1" lang="ja-JP" altLang="en-US" sz="1600" dirty="0"/>
          </a:p>
        </p:txBody>
      </p:sp>
      <p:sp>
        <p:nvSpPr>
          <p:cNvPr id="11" name="テキスト ボックス 10"/>
          <p:cNvSpPr txBox="1"/>
          <p:nvPr/>
        </p:nvSpPr>
        <p:spPr>
          <a:xfrm>
            <a:off x="240909" y="2078746"/>
            <a:ext cx="893441" cy="338554"/>
          </a:xfrm>
          <a:prstGeom prst="rect">
            <a:avLst/>
          </a:prstGeom>
          <a:solidFill>
            <a:schemeClr val="accent6">
              <a:lumMod val="40000"/>
              <a:lumOff val="60000"/>
            </a:schemeClr>
          </a:solidFill>
          <a:ln w="3175">
            <a:solidFill>
              <a:schemeClr val="tx1"/>
            </a:solidFill>
          </a:ln>
        </p:spPr>
        <p:txBody>
          <a:bodyPr wrap="none" lIns="36000" rIns="36000" rtlCol="0">
            <a:spAutoFit/>
          </a:bodyPr>
          <a:lstStyle/>
          <a:p>
            <a:r>
              <a:rPr lang="ja-JP" altLang="en-US" sz="1600" dirty="0" smtClean="0"/>
              <a:t>協力機関</a:t>
            </a:r>
            <a:endParaRPr kumimoji="1" lang="ja-JP" altLang="en-US" sz="1600" dirty="0"/>
          </a:p>
        </p:txBody>
      </p:sp>
      <p:sp>
        <p:nvSpPr>
          <p:cNvPr id="14" name="テキスト ボックス 13"/>
          <p:cNvSpPr txBox="1"/>
          <p:nvPr/>
        </p:nvSpPr>
        <p:spPr>
          <a:xfrm>
            <a:off x="254025" y="3522494"/>
            <a:ext cx="893441" cy="338554"/>
          </a:xfrm>
          <a:prstGeom prst="rect">
            <a:avLst/>
          </a:prstGeom>
          <a:solidFill>
            <a:schemeClr val="accent6">
              <a:lumMod val="40000"/>
              <a:lumOff val="60000"/>
            </a:schemeClr>
          </a:solidFill>
          <a:ln w="3175">
            <a:solidFill>
              <a:schemeClr val="tx1"/>
            </a:solidFill>
          </a:ln>
        </p:spPr>
        <p:txBody>
          <a:bodyPr wrap="none" lIns="36000" rIns="36000" rtlCol="0">
            <a:spAutoFit/>
          </a:bodyPr>
          <a:lstStyle/>
          <a:p>
            <a:r>
              <a:rPr lang="ja-JP" altLang="en-US" sz="1600" dirty="0" smtClean="0"/>
              <a:t>協力機関</a:t>
            </a:r>
            <a:endParaRPr kumimoji="1" lang="ja-JP" altLang="en-US" sz="1600" dirty="0"/>
          </a:p>
        </p:txBody>
      </p:sp>
      <p:sp>
        <p:nvSpPr>
          <p:cNvPr id="15" name="テキスト ボックス 14"/>
          <p:cNvSpPr txBox="1"/>
          <p:nvPr/>
        </p:nvSpPr>
        <p:spPr>
          <a:xfrm>
            <a:off x="268671" y="5301208"/>
            <a:ext cx="893441" cy="338554"/>
          </a:xfrm>
          <a:prstGeom prst="rect">
            <a:avLst/>
          </a:prstGeom>
          <a:solidFill>
            <a:schemeClr val="accent6">
              <a:lumMod val="40000"/>
              <a:lumOff val="60000"/>
            </a:schemeClr>
          </a:solidFill>
          <a:ln w="3175">
            <a:solidFill>
              <a:schemeClr val="tx1"/>
            </a:solidFill>
          </a:ln>
        </p:spPr>
        <p:txBody>
          <a:bodyPr wrap="none" lIns="36000" rIns="36000" rtlCol="0">
            <a:spAutoFit/>
          </a:bodyPr>
          <a:lstStyle/>
          <a:p>
            <a:r>
              <a:rPr lang="ja-JP" altLang="en-US" sz="1600" dirty="0" smtClean="0"/>
              <a:t>協力機関</a:t>
            </a:r>
            <a:endParaRPr kumimoji="1" lang="ja-JP" altLang="en-US" sz="1600" dirty="0"/>
          </a:p>
        </p:txBody>
      </p:sp>
      <p:sp>
        <p:nvSpPr>
          <p:cNvPr id="12" name="スライド番号プレースホルダー 2"/>
          <p:cNvSpPr>
            <a:spLocks noGrp="1"/>
          </p:cNvSpPr>
          <p:nvPr>
            <p:ph type="sldNum" sz="quarter" idx="12"/>
          </p:nvPr>
        </p:nvSpPr>
        <p:spPr>
          <a:xfrm>
            <a:off x="6999850" y="6557099"/>
            <a:ext cx="2133600" cy="365125"/>
          </a:xfrm>
        </p:spPr>
        <p:txBody>
          <a:bodyPr/>
          <a:lstStyle/>
          <a:p>
            <a:r>
              <a:rPr kumimoji="1" lang="en-US" altLang="ja-JP" dirty="0" smtClean="0"/>
              <a:t>1</a:t>
            </a:r>
            <a:endParaRPr kumimoji="1" lang="ja-JP" altLang="en-US" dirty="0"/>
          </a:p>
        </p:txBody>
      </p:sp>
    </p:spTree>
    <p:extLst>
      <p:ext uri="{BB962C8B-B14F-4D97-AF65-F5344CB8AC3E}">
        <p14:creationId xmlns:p14="http://schemas.microsoft.com/office/powerpoint/2010/main" val="1780096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67661"/>
            <a:ext cx="9144000" cy="4090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t>「一般社団法人　大阪府自動車整備振興会」　加入について</a:t>
            </a:r>
          </a:p>
        </p:txBody>
      </p:sp>
      <p:sp>
        <p:nvSpPr>
          <p:cNvPr id="5" name="テキスト ボックス 4"/>
          <p:cNvSpPr txBox="1"/>
          <p:nvPr/>
        </p:nvSpPr>
        <p:spPr>
          <a:xfrm>
            <a:off x="7534615" y="474496"/>
            <a:ext cx="2365977" cy="290208"/>
          </a:xfrm>
          <a:prstGeom prst="rect">
            <a:avLst/>
          </a:prstGeom>
          <a:noFill/>
        </p:spPr>
        <p:txBody>
          <a:bodyPr wrap="square" rtlCol="0">
            <a:spAutoFit/>
          </a:bodyPr>
          <a:lstStyle/>
          <a:p>
            <a:r>
              <a:rPr lang="ja-JP" altLang="en-US" sz="1286" u="sng" dirty="0"/>
              <a:t>推薦者：近畿運輸局　　　　　　</a:t>
            </a:r>
          </a:p>
        </p:txBody>
      </p:sp>
      <p:grpSp>
        <p:nvGrpSpPr>
          <p:cNvPr id="20" name="グループ化 19"/>
          <p:cNvGrpSpPr/>
          <p:nvPr/>
        </p:nvGrpSpPr>
        <p:grpSpPr>
          <a:xfrm>
            <a:off x="54637" y="5480862"/>
            <a:ext cx="9060037" cy="1152128"/>
            <a:chOff x="361090" y="8419412"/>
            <a:chExt cx="12184394" cy="1496834"/>
          </a:xfrm>
        </p:grpSpPr>
        <p:sp>
          <p:nvSpPr>
            <p:cNvPr id="9" name="正方形/長方形 8"/>
            <p:cNvSpPr/>
            <p:nvPr/>
          </p:nvSpPr>
          <p:spPr>
            <a:xfrm>
              <a:off x="386341" y="8474498"/>
              <a:ext cx="12159143" cy="1441748"/>
            </a:xfrm>
            <a:prstGeom prst="rect">
              <a:avLst/>
            </a:prstGeom>
            <a:solidFill>
              <a:schemeClr val="bg1"/>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86" dirty="0"/>
            </a:p>
          </p:txBody>
        </p:sp>
        <p:sp>
          <p:nvSpPr>
            <p:cNvPr id="10" name="テキスト ボックス 9"/>
            <p:cNvSpPr txBox="1"/>
            <p:nvPr/>
          </p:nvSpPr>
          <p:spPr>
            <a:xfrm>
              <a:off x="361090" y="8419412"/>
              <a:ext cx="12087892" cy="1337077"/>
            </a:xfrm>
            <a:prstGeom prst="rect">
              <a:avLst/>
            </a:prstGeom>
            <a:noFill/>
          </p:spPr>
          <p:txBody>
            <a:bodyPr wrap="square" rtlCol="0">
              <a:spAutoFit/>
            </a:bodyPr>
            <a:lstStyle/>
            <a:p>
              <a:r>
                <a:rPr lang="ja-JP" altLang="en-US" sz="1286" dirty="0"/>
                <a:t>推薦者自由記述欄</a:t>
              </a:r>
              <a:endParaRPr lang="en-US" altLang="ja-JP" sz="1286" dirty="0"/>
            </a:p>
            <a:p>
              <a:r>
                <a:rPr lang="ja-JP" altLang="en-US" sz="1429" dirty="0"/>
                <a:t>◆自動車整備人材不足の問題は、中小零細規模から大規模ディーラーに至るまで日本の整備業界の抱える大き　</a:t>
              </a:r>
              <a:endParaRPr lang="en-US" altLang="ja-JP" sz="1429" dirty="0"/>
            </a:p>
            <a:p>
              <a:r>
                <a:rPr lang="ja-JP" altLang="en-US" sz="1429" dirty="0"/>
                <a:t>　 な課題となっているところであり、より実効性を上げるためには、視点を変えながら取組みを行うことが重要で</a:t>
              </a:r>
              <a:r>
                <a:rPr lang="ja-JP" altLang="en-US" sz="1429" dirty="0" err="1"/>
                <a:t>あ</a:t>
              </a:r>
              <a:r>
                <a:rPr lang="ja-JP" altLang="en-US" sz="1429" dirty="0"/>
                <a:t>　</a:t>
              </a:r>
              <a:endParaRPr lang="en-US" altLang="ja-JP" sz="1429" dirty="0"/>
            </a:p>
            <a:p>
              <a:r>
                <a:rPr lang="ja-JP" altLang="en-US" sz="1429" dirty="0"/>
                <a:t>　る。本推進会議のメンバーに大阪府自動車整備振興会が参画することで、各業界と情報を共有することができ、</a:t>
              </a:r>
              <a:endParaRPr lang="en-US" altLang="ja-JP" sz="1429" dirty="0"/>
            </a:p>
            <a:p>
              <a:r>
                <a:rPr lang="ja-JP" altLang="en-US" sz="1429" dirty="0"/>
                <a:t>　自動車整備業界全体にとって有益であると考える</a:t>
              </a:r>
              <a:r>
                <a:rPr lang="ja-JP" altLang="en-US" sz="1429" dirty="0" smtClean="0"/>
                <a:t>。</a:t>
              </a:r>
              <a:endParaRPr lang="ja-JP" altLang="en-US" sz="1429" dirty="0"/>
            </a:p>
          </p:txBody>
        </p:sp>
      </p:grpSp>
      <p:grpSp>
        <p:nvGrpSpPr>
          <p:cNvPr id="17" name="グループ化 16"/>
          <p:cNvGrpSpPr/>
          <p:nvPr/>
        </p:nvGrpSpPr>
        <p:grpSpPr>
          <a:xfrm>
            <a:off x="61823" y="1808453"/>
            <a:ext cx="9060743" cy="1767162"/>
            <a:chOff x="378695" y="2657632"/>
            <a:chExt cx="12184938" cy="2678817"/>
          </a:xfrm>
        </p:grpSpPr>
        <p:sp>
          <p:nvSpPr>
            <p:cNvPr id="8" name="正方形/長方形 7"/>
            <p:cNvSpPr/>
            <p:nvPr/>
          </p:nvSpPr>
          <p:spPr>
            <a:xfrm>
              <a:off x="378695" y="2657632"/>
              <a:ext cx="12184938" cy="26788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86" dirty="0"/>
            </a:p>
          </p:txBody>
        </p:sp>
        <p:sp>
          <p:nvSpPr>
            <p:cNvPr id="11" name="テキスト ボックス 10"/>
            <p:cNvSpPr txBox="1"/>
            <p:nvPr/>
          </p:nvSpPr>
          <p:spPr>
            <a:xfrm>
              <a:off x="388582" y="2675535"/>
              <a:ext cx="11945923" cy="465450"/>
            </a:xfrm>
            <a:prstGeom prst="rect">
              <a:avLst/>
            </a:prstGeom>
            <a:noFill/>
          </p:spPr>
          <p:txBody>
            <a:bodyPr wrap="square" rtlCol="0">
              <a:spAutoFit/>
            </a:bodyPr>
            <a:lstStyle/>
            <a:p>
              <a:r>
                <a:rPr lang="ja-JP" altLang="en-US" sz="1286" b="1" dirty="0"/>
                <a:t>２．一般社団法人　大阪府自動車整備振興会について</a:t>
              </a:r>
              <a:endParaRPr lang="en-US" altLang="ja-JP" sz="1286" b="1" dirty="0"/>
            </a:p>
          </p:txBody>
        </p:sp>
        <p:sp>
          <p:nvSpPr>
            <p:cNvPr id="14" name="テキスト ボックス 13"/>
            <p:cNvSpPr txBox="1"/>
            <p:nvPr/>
          </p:nvSpPr>
          <p:spPr>
            <a:xfrm>
              <a:off x="403092" y="3183197"/>
              <a:ext cx="12149723" cy="2140318"/>
            </a:xfrm>
            <a:prstGeom prst="rect">
              <a:avLst/>
            </a:prstGeom>
            <a:noFill/>
          </p:spPr>
          <p:txBody>
            <a:bodyPr wrap="square" rtlCol="0">
              <a:spAutoFit/>
            </a:bodyPr>
            <a:lstStyle/>
            <a:p>
              <a:r>
                <a:rPr lang="ja-JP" altLang="en-US" sz="1429" dirty="0"/>
                <a:t>　</a:t>
              </a:r>
              <a:r>
                <a:rPr lang="ja-JP" altLang="en-US" sz="1429" dirty="0">
                  <a:latin typeface="+mn-ea"/>
                </a:rPr>
                <a:t>所在地：</a:t>
              </a:r>
              <a:r>
                <a:rPr lang="zh-CN" altLang="en-US" sz="1429" dirty="0">
                  <a:latin typeface="ＭＳ Ｐゴシック" panose="020B0600070205080204" pitchFamily="50" charset="-128"/>
                  <a:ea typeface="ＭＳ Ｐゴシック" panose="020B0600070205080204" pitchFamily="50" charset="-128"/>
                </a:rPr>
                <a:t>大阪市住之江区南港東</a:t>
              </a:r>
              <a:r>
                <a:rPr lang="ja-JP" altLang="en-US" sz="1429" dirty="0">
                  <a:latin typeface="ＭＳ Ｐゴシック" panose="020B0600070205080204" pitchFamily="50" charset="-128"/>
                  <a:ea typeface="ＭＳ Ｐゴシック" panose="020B0600070205080204" pitchFamily="50" charset="-128"/>
                </a:rPr>
                <a:t>３</a:t>
              </a:r>
              <a:r>
                <a:rPr lang="zh-CN" altLang="en-US" sz="1429" dirty="0">
                  <a:latin typeface="ＭＳ Ｐゴシック" panose="020B0600070205080204" pitchFamily="50" charset="-128"/>
                  <a:ea typeface="ＭＳ Ｐゴシック" panose="020B0600070205080204" pitchFamily="50" charset="-128"/>
                </a:rPr>
                <a:t>丁目</a:t>
              </a:r>
              <a:r>
                <a:rPr lang="ja-JP" altLang="en-US" sz="1429" dirty="0">
                  <a:latin typeface="ＭＳ Ｐゴシック" panose="020B0600070205080204" pitchFamily="50" charset="-128"/>
                  <a:ea typeface="ＭＳ Ｐゴシック" panose="020B0600070205080204" pitchFamily="50" charset="-128"/>
                </a:rPr>
                <a:t>５</a:t>
              </a:r>
              <a:r>
                <a:rPr lang="zh-CN" altLang="en-US" sz="1429" dirty="0">
                  <a:latin typeface="ＭＳ Ｐゴシック" panose="020B0600070205080204" pitchFamily="50" charset="-128"/>
                  <a:ea typeface="ＭＳ Ｐゴシック" panose="020B0600070205080204" pitchFamily="50" charset="-128"/>
                </a:rPr>
                <a:t>番</a:t>
              </a:r>
              <a:r>
                <a:rPr lang="ja-JP" altLang="en-US" sz="1429" dirty="0">
                  <a:latin typeface="ＭＳ Ｐゴシック" panose="020B0600070205080204" pitchFamily="50" charset="-128"/>
                  <a:ea typeface="ＭＳ Ｐゴシック" panose="020B0600070205080204" pitchFamily="50" charset="-128"/>
                </a:rPr>
                <a:t>６</a:t>
              </a:r>
              <a:r>
                <a:rPr lang="zh-CN" altLang="en-US" sz="1429" dirty="0">
                  <a:latin typeface="ＭＳ Ｐゴシック" panose="020B0600070205080204" pitchFamily="50" charset="-128"/>
                  <a:ea typeface="ＭＳ Ｐゴシック" panose="020B0600070205080204" pitchFamily="50" charset="-128"/>
                </a:rPr>
                <a:t>号</a:t>
              </a:r>
              <a:endParaRPr lang="en-US" altLang="ja-JP" sz="1429" dirty="0">
                <a:latin typeface="ＭＳ Ｐゴシック" panose="020B0600070205080204" pitchFamily="50" charset="-128"/>
                <a:ea typeface="ＭＳ Ｐゴシック" panose="020B0600070205080204" pitchFamily="50" charset="-128"/>
              </a:endParaRPr>
            </a:p>
            <a:p>
              <a:r>
                <a:rPr lang="ja-JP" altLang="en-US" sz="1429" dirty="0">
                  <a:latin typeface="+mn-ea"/>
                </a:rPr>
                <a:t>　代表者：</a:t>
              </a:r>
              <a:r>
                <a:rPr lang="zh-TW" altLang="en-US" sz="1429" dirty="0">
                  <a:latin typeface="ＭＳ Ｐゴシック" panose="020B0600070205080204" pitchFamily="50" charset="-128"/>
                  <a:ea typeface="ＭＳ Ｐゴシック" panose="020B0600070205080204" pitchFamily="50" charset="-128"/>
                </a:rPr>
                <a:t>会長　山本　昇</a:t>
              </a:r>
              <a:endParaRPr lang="en-US" altLang="ja-JP" sz="1429" dirty="0">
                <a:latin typeface="ＭＳ Ｐゴシック" panose="020B0600070205080204" pitchFamily="50" charset="-128"/>
                <a:ea typeface="ＭＳ Ｐゴシック" panose="020B0600070205080204" pitchFamily="50" charset="-128"/>
              </a:endParaRPr>
            </a:p>
            <a:p>
              <a:r>
                <a:rPr lang="ja-JP" altLang="en-US" sz="1429" dirty="0">
                  <a:latin typeface="+mn-ea"/>
                </a:rPr>
                <a:t>　設　 置：昭和２６年１１月２１日</a:t>
              </a:r>
              <a:endParaRPr lang="en-US" altLang="ja-JP" sz="1429" dirty="0">
                <a:latin typeface="+mn-ea"/>
              </a:endParaRPr>
            </a:p>
            <a:p>
              <a:r>
                <a:rPr lang="ja-JP" altLang="en-US" sz="1429" dirty="0">
                  <a:latin typeface="+mn-ea"/>
                </a:rPr>
                <a:t>　会員数：４，０７１</a:t>
              </a:r>
              <a:r>
                <a:rPr lang="zh-TW" altLang="en-US" sz="1429" dirty="0">
                  <a:latin typeface="ＭＳ Ｐゴシック" panose="020B0600070205080204" pitchFamily="50" charset="-128"/>
                  <a:ea typeface="ＭＳ Ｐゴシック" panose="020B0600070205080204" pitchFamily="50" charset="-128"/>
                </a:rPr>
                <a:t>事業場（</a:t>
              </a:r>
              <a:r>
                <a:rPr lang="ja-JP" altLang="en-US" sz="1429" dirty="0">
                  <a:latin typeface="ＭＳ Ｐゴシック" panose="020B0600070205080204" pitchFamily="50" charset="-128"/>
                  <a:ea typeface="ＭＳ Ｐゴシック" panose="020B0600070205080204" pitchFamily="50" charset="-128"/>
                </a:rPr>
                <a:t>平成３１年　４月　１日</a:t>
              </a:r>
              <a:r>
                <a:rPr lang="zh-TW" altLang="en-US" sz="1429" dirty="0">
                  <a:latin typeface="ＭＳ Ｐゴシック" panose="020B0600070205080204" pitchFamily="50" charset="-128"/>
                  <a:ea typeface="ＭＳ Ｐゴシック" panose="020B0600070205080204" pitchFamily="50" charset="-128"/>
                </a:rPr>
                <a:t>現在）</a:t>
              </a:r>
              <a:endParaRPr lang="en-US" altLang="ja-JP" sz="1429" dirty="0">
                <a:latin typeface="ＭＳ Ｐゴシック" panose="020B0600070205080204" pitchFamily="50" charset="-128"/>
                <a:ea typeface="ＭＳ Ｐゴシック" panose="020B0600070205080204" pitchFamily="50" charset="-128"/>
              </a:endParaRPr>
            </a:p>
            <a:p>
              <a:r>
                <a:rPr lang="ja-JP" altLang="en-US" sz="1429" dirty="0">
                  <a:latin typeface="+mn-ea"/>
                </a:rPr>
                <a:t>　目 　的：自動車整備に関する設備の改善、知識</a:t>
              </a:r>
              <a:r>
                <a:rPr lang="ja-JP" altLang="en-US" sz="1429" dirty="0"/>
                <a:t>及び技術の向上を促進し、並びに自動車整備事業の業務の適正　　　</a:t>
              </a:r>
              <a:endParaRPr lang="en-US" altLang="ja-JP" sz="1429" dirty="0"/>
            </a:p>
            <a:p>
              <a:r>
                <a:rPr lang="ja-JP" altLang="en-US" sz="1429" dirty="0"/>
                <a:t>　　　　　</a:t>
              </a:r>
              <a:r>
                <a:rPr lang="ja-JP" altLang="en-US" sz="1429" dirty="0" smtClean="0"/>
                <a:t>　な</a:t>
              </a:r>
              <a:r>
                <a:rPr lang="ja-JP" altLang="en-US" sz="1429" dirty="0"/>
                <a:t>運営を確保するとともに、公共の福祉を増進することを目的とする。</a:t>
              </a:r>
              <a:endParaRPr lang="en-US" altLang="ja-JP" sz="1429" dirty="0"/>
            </a:p>
          </p:txBody>
        </p:sp>
      </p:grpSp>
      <p:grpSp>
        <p:nvGrpSpPr>
          <p:cNvPr id="18" name="グループ化 17"/>
          <p:cNvGrpSpPr/>
          <p:nvPr/>
        </p:nvGrpSpPr>
        <p:grpSpPr>
          <a:xfrm>
            <a:off x="52119" y="728333"/>
            <a:ext cx="9072426" cy="1033475"/>
            <a:chOff x="404632" y="1478010"/>
            <a:chExt cx="12154082" cy="1200879"/>
          </a:xfrm>
        </p:grpSpPr>
        <p:sp>
          <p:nvSpPr>
            <p:cNvPr id="6" name="正方形/長方形 5"/>
            <p:cNvSpPr/>
            <p:nvPr/>
          </p:nvSpPr>
          <p:spPr>
            <a:xfrm>
              <a:off x="414880" y="1479550"/>
              <a:ext cx="12143834" cy="116801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86" dirty="0"/>
            </a:p>
          </p:txBody>
        </p:sp>
        <p:sp>
          <p:nvSpPr>
            <p:cNvPr id="7" name="テキスト ボックス 6"/>
            <p:cNvSpPr txBox="1"/>
            <p:nvPr/>
          </p:nvSpPr>
          <p:spPr>
            <a:xfrm>
              <a:off x="414880" y="1478010"/>
              <a:ext cx="11945924" cy="337216"/>
            </a:xfrm>
            <a:prstGeom prst="rect">
              <a:avLst/>
            </a:prstGeom>
            <a:noFill/>
          </p:spPr>
          <p:txBody>
            <a:bodyPr wrap="square" rtlCol="0">
              <a:spAutoFit/>
            </a:bodyPr>
            <a:lstStyle/>
            <a:p>
              <a:r>
                <a:rPr lang="ja-JP" altLang="en-US" sz="1286" b="1" dirty="0"/>
                <a:t>１．自動車整備業界の人材確保に関する現状</a:t>
              </a:r>
              <a:endParaRPr lang="en-US" altLang="ja-JP" sz="1286" dirty="0"/>
            </a:p>
          </p:txBody>
        </p:sp>
        <p:sp>
          <p:nvSpPr>
            <p:cNvPr id="15" name="テキスト ボックス 14"/>
            <p:cNvSpPr txBox="1"/>
            <p:nvPr/>
          </p:nvSpPr>
          <p:spPr>
            <a:xfrm>
              <a:off x="404632" y="1804929"/>
              <a:ext cx="12123948" cy="873960"/>
            </a:xfrm>
            <a:prstGeom prst="rect">
              <a:avLst/>
            </a:prstGeom>
            <a:noFill/>
          </p:spPr>
          <p:txBody>
            <a:bodyPr wrap="square" rtlCol="0">
              <a:spAutoFit/>
            </a:bodyPr>
            <a:lstStyle/>
            <a:p>
              <a:pPr marL="1361"/>
              <a:r>
                <a:rPr lang="ja-JP" altLang="en-US" sz="1429" dirty="0">
                  <a:latin typeface="+mn-ea"/>
                </a:rPr>
                <a:t>◆少子化並びに若者のクルマ離れ、将来選択肢の多様化等により、自動車整備士を目指す若者が減少している。　</a:t>
              </a:r>
              <a:endParaRPr lang="en-US" altLang="ja-JP" sz="1429" dirty="0">
                <a:latin typeface="+mn-ea"/>
              </a:endParaRPr>
            </a:p>
            <a:p>
              <a:pPr marL="1361"/>
              <a:r>
                <a:rPr lang="ja-JP" altLang="en-US" sz="1429" dirty="0">
                  <a:latin typeface="+mn-ea"/>
                </a:rPr>
                <a:t> 　また、整備要員の高齢化が進展しており、近い将来、人材不足により適正な点検・整備による自動車の安全</a:t>
              </a:r>
              <a:r>
                <a:rPr lang="ja-JP" altLang="en-US" sz="1429" dirty="0" smtClean="0">
                  <a:latin typeface="+mn-ea"/>
                </a:rPr>
                <a:t>確保、</a:t>
              </a:r>
              <a:endParaRPr lang="en-US" altLang="ja-JP" sz="1429" dirty="0" smtClean="0">
                <a:latin typeface="+mn-ea"/>
              </a:endParaRPr>
            </a:p>
            <a:p>
              <a:pPr marL="1361"/>
              <a:r>
                <a:rPr lang="ja-JP" altLang="en-US" sz="1429" dirty="0">
                  <a:latin typeface="+mn-ea"/>
                </a:rPr>
                <a:t>　 </a:t>
              </a:r>
              <a:r>
                <a:rPr lang="ja-JP" altLang="en-US" sz="1429" dirty="0" smtClean="0">
                  <a:latin typeface="+mn-ea"/>
                </a:rPr>
                <a:t>公害</a:t>
              </a:r>
              <a:r>
                <a:rPr lang="ja-JP" altLang="en-US" sz="1429" dirty="0">
                  <a:latin typeface="+mn-ea"/>
                </a:rPr>
                <a:t>防止、環境保全を図ることが困難になると危惧されており、より効果的な人材確保の施策が必要である。</a:t>
              </a:r>
              <a:endParaRPr lang="ja-JP" altLang="en-US" sz="1286" dirty="0"/>
            </a:p>
          </p:txBody>
        </p:sp>
      </p:grpSp>
      <p:grpSp>
        <p:nvGrpSpPr>
          <p:cNvPr id="19" name="グループ化 18"/>
          <p:cNvGrpSpPr/>
          <p:nvPr/>
        </p:nvGrpSpPr>
        <p:grpSpPr>
          <a:xfrm>
            <a:off x="60325" y="3622057"/>
            <a:ext cx="9064219" cy="1858804"/>
            <a:chOff x="407888" y="6665615"/>
            <a:chExt cx="12147021" cy="1747380"/>
          </a:xfrm>
        </p:grpSpPr>
        <p:sp>
          <p:nvSpPr>
            <p:cNvPr id="12" name="正方形/長方形 11"/>
            <p:cNvSpPr/>
            <p:nvPr/>
          </p:nvSpPr>
          <p:spPr>
            <a:xfrm>
              <a:off x="407888" y="6665615"/>
              <a:ext cx="12147021" cy="174738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86" dirty="0"/>
            </a:p>
          </p:txBody>
        </p:sp>
        <p:sp>
          <p:nvSpPr>
            <p:cNvPr id="13" name="テキスト ボックス 12"/>
            <p:cNvSpPr txBox="1"/>
            <p:nvPr/>
          </p:nvSpPr>
          <p:spPr>
            <a:xfrm>
              <a:off x="459420" y="6665616"/>
              <a:ext cx="12043958" cy="293547"/>
            </a:xfrm>
            <a:prstGeom prst="rect">
              <a:avLst/>
            </a:prstGeom>
            <a:noFill/>
          </p:spPr>
          <p:txBody>
            <a:bodyPr wrap="square" rtlCol="0">
              <a:spAutoFit/>
            </a:bodyPr>
            <a:lstStyle/>
            <a:p>
              <a:r>
                <a:rPr lang="ja-JP" altLang="en-US" sz="1286" b="1" dirty="0"/>
                <a:t>３．人材を確保するための対策（取組）内容　</a:t>
              </a:r>
              <a:r>
                <a:rPr lang="en-US" altLang="ja-JP" sz="1429" b="1" dirty="0"/>
                <a:t>※</a:t>
              </a:r>
              <a:r>
                <a:rPr lang="ja-JP" altLang="en-US" sz="1429" b="1" dirty="0"/>
                <a:t>予定及び検討事項も含む</a:t>
              </a:r>
              <a:endParaRPr lang="en-US" altLang="ja-JP" sz="1286" b="1" dirty="0"/>
            </a:p>
          </p:txBody>
        </p:sp>
        <p:sp>
          <p:nvSpPr>
            <p:cNvPr id="16" name="テキスト ボックス 15"/>
            <p:cNvSpPr txBox="1"/>
            <p:nvPr/>
          </p:nvSpPr>
          <p:spPr>
            <a:xfrm>
              <a:off x="413303" y="7004074"/>
              <a:ext cx="12106031" cy="1327289"/>
            </a:xfrm>
            <a:prstGeom prst="rect">
              <a:avLst/>
            </a:prstGeom>
            <a:noFill/>
          </p:spPr>
          <p:txBody>
            <a:bodyPr wrap="square" rtlCol="0">
              <a:spAutoFit/>
            </a:bodyPr>
            <a:lstStyle/>
            <a:p>
              <a:pPr lvl="0"/>
              <a:r>
                <a:rPr lang="ja-JP" altLang="en-US" sz="1429" dirty="0"/>
                <a:t>◆近畿</a:t>
              </a:r>
              <a:r>
                <a:rPr lang="ja-JP" altLang="en-US" sz="1429" dirty="0">
                  <a:latin typeface="+mn-ea"/>
                </a:rPr>
                <a:t>運輸局大阪運輸支局、自動車関連９団体、自動車整備士養成１２施設により構成される「大阪府自動車整備　</a:t>
              </a:r>
              <a:endParaRPr lang="en-US" altLang="ja-JP" sz="1429" dirty="0">
                <a:latin typeface="+mn-ea"/>
              </a:endParaRPr>
            </a:p>
            <a:p>
              <a:pPr lvl="0"/>
              <a:r>
                <a:rPr lang="ja-JP" altLang="en-US" sz="1429" dirty="0">
                  <a:latin typeface="+mn-ea"/>
                </a:rPr>
                <a:t>　 人材確保・育成連絡会」に参画し、毎年、自動車整備の人材確保・育成の施策等を実施。</a:t>
              </a:r>
              <a:r>
                <a:rPr lang="ja-JP" altLang="ja-JP" sz="1429" dirty="0">
                  <a:latin typeface="+mn-ea"/>
                </a:rPr>
                <a:t>運輸支局とともに、高等</a:t>
              </a:r>
              <a:r>
                <a:rPr lang="ja-JP" altLang="en-US" sz="1429" dirty="0">
                  <a:latin typeface="+mn-ea"/>
                </a:rPr>
                <a:t>　</a:t>
              </a:r>
              <a:endParaRPr lang="en-US" altLang="ja-JP" sz="1429" dirty="0">
                <a:latin typeface="+mn-ea"/>
              </a:endParaRPr>
            </a:p>
            <a:p>
              <a:pPr lvl="0"/>
              <a:r>
                <a:rPr lang="ja-JP" altLang="en-US" sz="1429" dirty="0">
                  <a:latin typeface="+mn-ea"/>
                </a:rPr>
                <a:t>　 </a:t>
              </a:r>
              <a:r>
                <a:rPr lang="ja-JP" altLang="ja-JP" sz="1429" dirty="0">
                  <a:latin typeface="+mn-ea"/>
                </a:rPr>
                <a:t>学校の校長、進路指導担当教師等を直接訪問し</a:t>
              </a:r>
              <a:r>
                <a:rPr lang="ja-JP" altLang="en-US" sz="1429" dirty="0">
                  <a:latin typeface="+mn-ea"/>
                </a:rPr>
                <a:t>て</a:t>
              </a:r>
              <a:r>
                <a:rPr lang="ja-JP" altLang="ja-JP" sz="1429" dirty="0">
                  <a:latin typeface="+mn-ea"/>
                </a:rPr>
                <a:t>自動車整備の仕事の社会的重要性</a:t>
              </a:r>
              <a:r>
                <a:rPr lang="ja-JP" altLang="en-US" sz="1429" dirty="0">
                  <a:latin typeface="+mn-ea"/>
                </a:rPr>
                <a:t>や</a:t>
              </a:r>
              <a:r>
                <a:rPr lang="ja-JP" altLang="ja-JP" sz="1429" dirty="0">
                  <a:latin typeface="+mn-ea"/>
                </a:rPr>
                <a:t>将来性について説明</a:t>
              </a:r>
              <a:r>
                <a:rPr lang="ja-JP" altLang="en-US" sz="1429" dirty="0">
                  <a:latin typeface="+mn-ea"/>
                </a:rPr>
                <a:t>を</a:t>
              </a:r>
              <a:endParaRPr lang="en-US" altLang="ja-JP" sz="1429" dirty="0">
                <a:latin typeface="+mn-ea"/>
              </a:endParaRPr>
            </a:p>
            <a:p>
              <a:pPr lvl="0"/>
              <a:r>
                <a:rPr lang="en-US" altLang="ja-JP" sz="1429" dirty="0">
                  <a:latin typeface="+mn-ea"/>
                </a:rPr>
                <a:t> </a:t>
              </a:r>
              <a:r>
                <a:rPr lang="ja-JP" altLang="en-US" sz="1429" dirty="0">
                  <a:latin typeface="+mn-ea"/>
                </a:rPr>
                <a:t>　実施</a:t>
              </a:r>
              <a:r>
                <a:rPr lang="ja-JP" altLang="ja-JP" sz="1429" dirty="0">
                  <a:latin typeface="+mn-ea"/>
                </a:rPr>
                <a:t>。</a:t>
              </a:r>
              <a:r>
                <a:rPr lang="en-US" altLang="ja-JP" sz="1429" dirty="0">
                  <a:latin typeface="+mn-ea"/>
                </a:rPr>
                <a:t/>
              </a:r>
              <a:br>
                <a:rPr lang="en-US" altLang="ja-JP" sz="1429" dirty="0">
                  <a:latin typeface="+mn-ea"/>
                </a:rPr>
              </a:br>
              <a:r>
                <a:rPr lang="ja-JP" altLang="en-US" sz="1429" dirty="0">
                  <a:latin typeface="+mn-ea"/>
                </a:rPr>
                <a:t>◆</a:t>
              </a:r>
              <a:r>
                <a:rPr lang="ja-JP" altLang="ja-JP" sz="1429" kern="0" dirty="0">
                  <a:solidFill>
                    <a:srgbClr val="000000"/>
                  </a:solidFill>
                  <a:latin typeface="+mn-ea"/>
                  <a:cs typeface="ＭＳ 明朝" panose="02020609040205080304" pitchFamily="17" charset="-128"/>
                </a:rPr>
                <a:t>大阪府主催の「おおさか交通安全ファミリーフェスティバル」、全国自動車教育研究会主催の「エコデンレース」等</a:t>
              </a:r>
              <a:endParaRPr lang="en-US" altLang="ja-JP" sz="1429" kern="0" dirty="0">
                <a:solidFill>
                  <a:srgbClr val="000000"/>
                </a:solidFill>
                <a:latin typeface="+mn-ea"/>
                <a:cs typeface="ＭＳ 明朝" panose="02020609040205080304" pitchFamily="17" charset="-128"/>
              </a:endParaRPr>
            </a:p>
            <a:p>
              <a:pPr lvl="0"/>
              <a:r>
                <a:rPr lang="en-US" altLang="ja-JP" sz="1429" kern="0" dirty="0">
                  <a:solidFill>
                    <a:srgbClr val="000000"/>
                  </a:solidFill>
                  <a:latin typeface="+mn-ea"/>
                  <a:cs typeface="ＭＳ 明朝" panose="02020609040205080304" pitchFamily="17" charset="-128"/>
                </a:rPr>
                <a:t> </a:t>
              </a:r>
              <a:r>
                <a:rPr lang="ja-JP" altLang="en-US" sz="1429" kern="0" dirty="0">
                  <a:solidFill>
                    <a:srgbClr val="000000"/>
                  </a:solidFill>
                  <a:latin typeface="+mn-ea"/>
                  <a:cs typeface="ＭＳ 明朝" panose="02020609040205080304" pitchFamily="17" charset="-128"/>
                </a:rPr>
                <a:t>　</a:t>
              </a:r>
              <a:r>
                <a:rPr lang="ja-JP" altLang="ja-JP" sz="1429" kern="0" dirty="0">
                  <a:solidFill>
                    <a:srgbClr val="000000"/>
                  </a:solidFill>
                  <a:latin typeface="+mn-ea"/>
                  <a:cs typeface="ＭＳ 明朝" panose="02020609040205080304" pitchFamily="17" charset="-128"/>
                </a:rPr>
                <a:t>の各種イベント</a:t>
              </a:r>
              <a:r>
                <a:rPr lang="ja-JP" altLang="en-US" sz="1429" kern="0" dirty="0">
                  <a:solidFill>
                    <a:srgbClr val="000000"/>
                  </a:solidFill>
                  <a:latin typeface="+mn-ea"/>
                  <a:cs typeface="ＭＳ 明朝" panose="02020609040205080304" pitchFamily="17" charset="-128"/>
                </a:rPr>
                <a:t>において、</a:t>
              </a:r>
              <a:r>
                <a:rPr lang="ja-JP" altLang="ja-JP" sz="1429" kern="0" dirty="0">
                  <a:solidFill>
                    <a:srgbClr val="000000"/>
                  </a:solidFill>
                  <a:latin typeface="+mn-ea"/>
                  <a:cs typeface="ＭＳ 明朝" panose="02020609040205080304" pitchFamily="17" charset="-128"/>
                </a:rPr>
                <a:t>チラシ</a:t>
              </a:r>
              <a:r>
                <a:rPr lang="ja-JP" altLang="en-US" sz="1429" kern="0" dirty="0">
                  <a:solidFill>
                    <a:srgbClr val="000000"/>
                  </a:solidFill>
                  <a:latin typeface="+mn-ea"/>
                  <a:cs typeface="ＭＳ 明朝" panose="02020609040205080304" pitchFamily="17" charset="-128"/>
                </a:rPr>
                <a:t>や</a:t>
              </a:r>
              <a:r>
                <a:rPr lang="ja-JP" altLang="ja-JP" sz="1429" kern="0" dirty="0">
                  <a:solidFill>
                    <a:srgbClr val="000000"/>
                  </a:solidFill>
                  <a:latin typeface="+mn-ea"/>
                  <a:cs typeface="ＭＳ 明朝" panose="02020609040205080304" pitchFamily="17" charset="-128"/>
                </a:rPr>
                <a:t>パンフレット等</a:t>
              </a:r>
              <a:r>
                <a:rPr lang="ja-JP" altLang="en-US" sz="1429" kern="0" dirty="0">
                  <a:solidFill>
                    <a:srgbClr val="000000"/>
                  </a:solidFill>
                  <a:latin typeface="+mn-ea"/>
                  <a:cs typeface="ＭＳ 明朝" panose="02020609040205080304" pitchFamily="17" charset="-128"/>
                </a:rPr>
                <a:t>を</a:t>
              </a:r>
              <a:r>
                <a:rPr lang="ja-JP" altLang="ja-JP" sz="1429" kern="0" dirty="0">
                  <a:solidFill>
                    <a:srgbClr val="000000"/>
                  </a:solidFill>
                  <a:latin typeface="+mn-ea"/>
                  <a:cs typeface="ＭＳ 明朝" panose="02020609040205080304" pitchFamily="17" charset="-128"/>
                </a:rPr>
                <a:t>配布</a:t>
              </a:r>
              <a:r>
                <a:rPr lang="ja-JP" altLang="en-US" sz="1429" kern="0" dirty="0">
                  <a:solidFill>
                    <a:srgbClr val="000000"/>
                  </a:solidFill>
                  <a:latin typeface="+mn-ea"/>
                  <a:cs typeface="ＭＳ 明朝" panose="02020609040205080304" pitchFamily="17" charset="-128"/>
                </a:rPr>
                <a:t>し、</a:t>
              </a:r>
              <a:r>
                <a:rPr lang="ja-JP" altLang="ja-JP" sz="1429" dirty="0">
                  <a:solidFill>
                    <a:prstClr val="black"/>
                  </a:solidFill>
                  <a:latin typeface="+mn-ea"/>
                </a:rPr>
                <a:t>自動車整備業</a:t>
              </a:r>
              <a:r>
                <a:rPr lang="ja-JP" altLang="en-US" sz="1429" dirty="0">
                  <a:solidFill>
                    <a:prstClr val="black"/>
                  </a:solidFill>
                  <a:latin typeface="+mn-ea"/>
                </a:rPr>
                <a:t>の人材確保を実施</a:t>
              </a:r>
              <a:r>
                <a:rPr lang="ja-JP" altLang="ja-JP" sz="1429" dirty="0" smtClean="0">
                  <a:solidFill>
                    <a:prstClr val="black"/>
                  </a:solidFill>
                  <a:latin typeface="+mn-ea"/>
                </a:rPr>
                <a:t>。</a:t>
              </a:r>
              <a:endParaRPr lang="ja-JP" altLang="ja-JP" sz="1429" dirty="0">
                <a:solidFill>
                  <a:prstClr val="black"/>
                </a:solidFill>
                <a:latin typeface="+mn-ea"/>
              </a:endParaRPr>
            </a:p>
          </p:txBody>
        </p:sp>
      </p:grpSp>
      <p:pic>
        <p:nvPicPr>
          <p:cNvPr id="21" name="図 20"/>
          <p:cNvPicPr>
            <a:picLocks noChangeAspect="1"/>
          </p:cNvPicPr>
          <p:nvPr/>
        </p:nvPicPr>
        <p:blipFill rotWithShape="1">
          <a:blip r:embed="rId2"/>
          <a:srcRect l="33688" t="18500" r="33125" b="15800"/>
          <a:stretch/>
        </p:blipFill>
        <p:spPr>
          <a:xfrm>
            <a:off x="7852174" y="1847727"/>
            <a:ext cx="980919" cy="1213679"/>
          </a:xfrm>
          <a:prstGeom prst="rect">
            <a:avLst/>
          </a:prstGeom>
        </p:spPr>
      </p:pic>
      <p:pic>
        <p:nvPicPr>
          <p:cNvPr id="22" name="図 21"/>
          <p:cNvPicPr>
            <a:picLocks noChangeAspect="1"/>
          </p:cNvPicPr>
          <p:nvPr/>
        </p:nvPicPr>
        <p:blipFill>
          <a:blip r:embed="rId3"/>
          <a:stretch>
            <a:fillRect/>
          </a:stretch>
        </p:blipFill>
        <p:spPr>
          <a:xfrm>
            <a:off x="5944970" y="1859382"/>
            <a:ext cx="1736824" cy="1202024"/>
          </a:xfrm>
          <a:prstGeom prst="rect">
            <a:avLst/>
          </a:prstGeom>
        </p:spPr>
      </p:pic>
      <p:sp>
        <p:nvSpPr>
          <p:cNvPr id="24" name="スライド番号プレースホルダー 2"/>
          <p:cNvSpPr>
            <a:spLocks noGrp="1"/>
          </p:cNvSpPr>
          <p:nvPr>
            <p:ph type="sldNum" sz="quarter" idx="12"/>
          </p:nvPr>
        </p:nvSpPr>
        <p:spPr>
          <a:xfrm>
            <a:off x="6999850" y="6557099"/>
            <a:ext cx="2133600" cy="365125"/>
          </a:xfrm>
        </p:spPr>
        <p:txBody>
          <a:bodyPr/>
          <a:lstStyle/>
          <a:p>
            <a:r>
              <a:rPr lang="en-US" altLang="ja-JP" dirty="0"/>
              <a:t>2</a:t>
            </a:r>
            <a:endParaRPr kumimoji="1" lang="ja-JP" altLang="en-US" dirty="0"/>
          </a:p>
        </p:txBody>
      </p:sp>
    </p:spTree>
    <p:extLst>
      <p:ext uri="{BB962C8B-B14F-4D97-AF65-F5344CB8AC3E}">
        <p14:creationId xmlns:p14="http://schemas.microsoft.com/office/powerpoint/2010/main" val="226215923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98A65C1A014B341A97BA722E0505EDA" ma:contentTypeVersion="1" ma:contentTypeDescription="新しいドキュメントを作成します。" ma:contentTypeScope="" ma:versionID="dd495fcff02c6b4f65d281801c45340f">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1E31713-DB40-494E-BE40-A5C5489B1262}">
  <ds:schemaRefs>
    <ds:schemaRef ds:uri="http://schemas.microsoft.com/office/infopath/2007/PartnerControls"/>
    <ds:schemaRef ds:uri="http://schemas.microsoft.com/office/2006/documentManagement/types"/>
    <ds:schemaRef ds:uri="http://schemas.openxmlformats.org/package/2006/metadata/core-properties"/>
    <ds:schemaRef ds:uri="http://purl.org/dc/elements/1.1/"/>
    <ds:schemaRef ds:uri="http://purl.org/dc/dcmitype/"/>
    <ds:schemaRef ds:uri="http://schemas.microsoft.com/office/2006/metadata/properties"/>
    <ds:schemaRef ds:uri="http://schemas.microsoft.com/sharepoint/v3"/>
    <ds:schemaRef ds:uri="http://www.w3.org/XML/1998/namespace"/>
    <ds:schemaRef ds:uri="http://purl.org/dc/terms/"/>
  </ds:schemaRefs>
</ds:datastoreItem>
</file>

<file path=customXml/itemProps2.xml><?xml version="1.0" encoding="utf-8"?>
<ds:datastoreItem xmlns:ds="http://schemas.openxmlformats.org/officeDocument/2006/customXml" ds:itemID="{96CA36A2-DBDC-4B43-8CC6-D41AB73624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07C241B-F2EA-4D73-8C32-E07359A1FA9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411</TotalTime>
  <Words>150</Words>
  <Application>Microsoft Office PowerPoint</Application>
  <PresentationFormat>画面に合わせる (4:3)</PresentationFormat>
  <Paragraphs>53</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ＭＳ Ｐゴシック</vt:lpstr>
      <vt:lpstr>ＭＳ 明朝</vt:lpstr>
      <vt:lpstr>游ゴシック</vt:lpstr>
      <vt:lpstr>Arial</vt:lpstr>
      <vt:lpstr>Calibri</vt:lpstr>
      <vt:lpstr>Office ​​テーマ</vt:lpstr>
      <vt:lpstr>大阪人材確保推進会議構成員の新規加入について</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大阪人材確保推進会議設置要綱の 一部改正について</dc:title>
  <dc:creator>前田　優</dc:creator>
  <cp:lastModifiedBy>西田　江里奈</cp:lastModifiedBy>
  <cp:revision>43</cp:revision>
  <cp:lastPrinted>2019-06-09T07:12:41Z</cp:lastPrinted>
  <dcterms:created xsi:type="dcterms:W3CDTF">2018-03-10T07:08:38Z</dcterms:created>
  <dcterms:modified xsi:type="dcterms:W3CDTF">2020-03-26T01:19:14Z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0x010100A98A65C1A014B341A97BA722E0505EDA</vt:lpwstr>
  </property>
</Properties>
</file>