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3"/>
  </p:notesMasterIdLst>
  <p:sldIdLst>
    <p:sldId id="261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120" userDrawn="1">
          <p15:clr>
            <a:srgbClr val="A4A3A4"/>
          </p15:clr>
        </p15:guide>
        <p15:guide id="3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075" autoAdjust="0"/>
  </p:normalViewPr>
  <p:slideViewPr>
    <p:cSldViewPr snapToGrid="0" showGuides="1">
      <p:cViewPr varScale="1">
        <p:scale>
          <a:sx n="70" d="100"/>
          <a:sy n="70" d="100"/>
        </p:scale>
        <p:origin x="678" y="60"/>
      </p:cViewPr>
      <p:guideLst>
        <p:guide orient="horz" pos="2160"/>
        <p:guide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07D17-9E36-4C10-9886-6970E7D92FAA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C0F0-16C7-421A-887B-41D3D0011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914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01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96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3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96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30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71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50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44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17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54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45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76473-1BF8-4A81-85EE-292DCF12EEC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52387-2974-437A-B89E-20692E985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67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0" y="1"/>
            <a:ext cx="12192000" cy="4571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ysClr val="window" lastClr="FFFFFF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lIns="91435" tIns="45717" rIns="91435" bIns="45717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2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kumimoji="0" lang="ja-JP" altLang="en-US" sz="20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３年度大阪府就労</a:t>
            </a:r>
            <a:r>
              <a:rPr kumimoji="0" lang="ja-JP" altLang="en-US" sz="2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移行等連携調整事業「</a:t>
            </a:r>
            <a:r>
              <a:rPr kumimoji="0" lang="ja-JP" altLang="en-US" sz="2000" b="1" kern="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kumimoji="0" lang="ja-JP" altLang="en-US" sz="2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者就労支援ガイドブック」概要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401369"/>
              </p:ext>
            </p:extLst>
          </p:nvPr>
        </p:nvGraphicFramePr>
        <p:xfrm>
          <a:off x="232229" y="2190424"/>
          <a:ext cx="11727542" cy="4656984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28171">
                  <a:extLst>
                    <a:ext uri="{9D8B030D-6E8A-4147-A177-3AD203B41FA5}">
                      <a16:colId xmlns:a16="http://schemas.microsoft.com/office/drawing/2014/main" val="3471757181"/>
                    </a:ext>
                  </a:extLst>
                </a:gridCol>
                <a:gridCol w="5448300">
                  <a:extLst>
                    <a:ext uri="{9D8B030D-6E8A-4147-A177-3AD203B41FA5}">
                      <a16:colId xmlns:a16="http://schemas.microsoft.com/office/drawing/2014/main" val="1797782559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156199245"/>
                    </a:ext>
                  </a:extLst>
                </a:gridCol>
                <a:gridCol w="5355771">
                  <a:extLst>
                    <a:ext uri="{9D8B030D-6E8A-4147-A177-3AD203B41FA5}">
                      <a16:colId xmlns:a16="http://schemas.microsoft.com/office/drawing/2014/main" val="1620074281"/>
                    </a:ext>
                  </a:extLst>
                </a:gridCol>
              </a:tblGrid>
              <a:tr h="5758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序章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sng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就労支援員としての心構え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・社会福祉の仕事とは　　　　　　・就労系サービスのシフトチェンジ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・就労へのステップ　　　　　　　・背景とニーズ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・信頼とパワーバランス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就労までの流れ⑨「就労・定着」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・雇用が決まったら？（雇用契約書の確認等、支援機関が行うこと）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・雇用後の支援について（</a:t>
                      </a:r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ヵ月定着、合理的配慮についての考え方、企業への伝え方）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・雇用後に使える事業は？（ジョブコーチ、就労定着支援事業）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・定着支援とは？（関わり方のコツやタイミングについて開設）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203726"/>
                  </a:ext>
                </a:extLst>
              </a:tr>
              <a:tr h="47511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第１章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sng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</a:t>
                      </a:r>
                      <a:r>
                        <a:rPr lang="ja-JP" altLang="en-US" sz="900" b="1" u="sng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までの</a:t>
                      </a:r>
                      <a:r>
                        <a:rPr lang="ja-JP" altLang="en-US" sz="900" b="1" u="sng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流れ①　「入所」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・インテークの対応～利用につなげるために～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・初期アセスメントのポイント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第２章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地域連携について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・関係機関との連携～なぜ連携が必要なのか～　　　　・関係機関とタッグを組む</a:t>
                      </a:r>
                      <a:r>
                        <a:rPr lang="ja-JP" altLang="en-US" sz="800" u="none" strike="noStrike" dirty="0" smtClean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 smtClean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・就労支援の際に活用出来る機関は？　　　　　　　　・上手に連携するために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・支援機関に繋ぐタイミング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2012630"/>
                  </a:ext>
                </a:extLst>
              </a:tr>
              <a:tr h="493771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就労</a:t>
                      </a:r>
                      <a:r>
                        <a:rPr kumimoji="1" lang="ja-JP" altLang="en-US" sz="900" b="1" u="sng" strike="noStrik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までの</a:t>
                      </a: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流れ②「個別支援計画の作成」（入所から就労前実習まで）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・個別支援計画　入所時の作成ポイント　　　　・個別支援計画　所内訓練時の作成ポイント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・個別支援計画　体験実習時の作成ポイント　　・個別支援計画　求職活動時の作成ポイント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・個別支援計画　就労前実習時の作成ポイント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第３章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＜利用者対応ケース　</a:t>
                      </a:r>
                      <a:r>
                        <a:rPr kumimoji="1" lang="en-US" altLang="ja-JP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Q</a:t>
                      </a: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＆</a:t>
                      </a:r>
                      <a:r>
                        <a:rPr kumimoji="1" lang="en-US" altLang="ja-JP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＞</a:t>
                      </a:r>
                      <a:endParaRPr kumimoji="1" lang="en-US" altLang="ja-JP" sz="800" b="1" u="sng" strike="noStrike" kern="1200" dirty="0" smtClean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・利用期限が間近になった方の対応は？　　　　　　　・利用者のモチベーションを上げるには？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・早期就職を希望する方の対応は？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・ビジネスマナーは不十分だが、「仕事なら出来る」と言う方への対応は？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2320673"/>
                  </a:ext>
                </a:extLst>
              </a:tr>
              <a:tr h="5758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就労</a:t>
                      </a:r>
                      <a:r>
                        <a:rPr kumimoji="1" lang="ja-JP" altLang="en-US" sz="900" b="1" u="sng" strike="noStrik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までの</a:t>
                      </a: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流れ③「面談のポイント」（就労支援で使えるテクニック）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・面談のポイント・コツ①理解しやすい伝え方　・面談のポイント・コツ②質問は具体的に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・面談のポイント・コツ③一つひとつを丁寧に　・面談のポイント・コツ④見える化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64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歳で利用を希望された方への対応は？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・やりたい仕事がコロコロ変わってしまう方への対応は？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・学習は積極的だが、自分と向き合わず、発信もせず、嫌なことがあると休む方への対応は？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・要求、要望が多い方への対応は？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・学習になかなか身が入らない方への対応は？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88792267"/>
                  </a:ext>
                </a:extLst>
              </a:tr>
              <a:tr h="3879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就労までの流れ④「所内訓練」</a:t>
                      </a:r>
                      <a:r>
                        <a:rPr kumimoji="1" lang="ja-JP" altLang="en-US" sz="8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/>
                      </a:r>
                      <a:br>
                        <a:rPr kumimoji="1" lang="ja-JP" altLang="en-US" sz="8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・所内訓練で大事なことは？　　　　　　　　　・プログラムでは何をするのか？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・作業はどこからもらえるのか？　　　　　　　参考資料：職業準備性ピラミッド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・やりたいことしかしない方への対応は？　　　　　　・支援者との距離が近い方への対応は？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・勝手に就職活動を行う方への対応は？　　　　　　　・利用日数が増えない方への対応は？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・クレームが多い方への対応は？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260931"/>
                  </a:ext>
                </a:extLst>
              </a:tr>
              <a:tr h="5238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就労までの流れ⑤「体験実習」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・体験実習の目的　　　　　　　　　　　　　　・企業開拓はどうするのか？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・体験実習の期間や実習形態　　　　　　　　　・実習の評価は誰が行うのか？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・実習時に準備するもの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・ハローワークはどう活用すれば良い？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・求人について教えて！</a:t>
                      </a:r>
                      <a:r>
                        <a:rPr lang="ja-JP" altLang="en-US" sz="800" u="none" strike="noStrike" dirty="0" err="1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障がい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者枠と一般枠って何が違うの？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・地域の支援機関と集まったり情報交換したい。また、横の繋がりを作りたい。良い方法はないの？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・障がいの理解や受け止め方、良い伝え方は？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95182189"/>
                  </a:ext>
                </a:extLst>
              </a:tr>
              <a:tr h="475114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就労までの流れ⑥「教えて社長</a:t>
                      </a:r>
                      <a:r>
                        <a:rPr kumimoji="1" lang="en-US" altLang="ja-JP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‼</a:t>
                      </a: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～企業の視点から～」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・実習ってどのような種類があるの？　　　　　・実習時に企業が求めること（本人、支援者）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・採用面接で企業が求めること（本人、支援者）・雇用後に企業が求めること（本人、支援者）</a:t>
                      </a:r>
                      <a:endParaRPr lang="ja-JP" alt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第４章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大阪府</a:t>
                      </a:r>
                      <a:r>
                        <a:rPr kumimoji="1" lang="ja-JP" altLang="en-US" sz="900" b="1" u="sng" strike="noStrike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</a:t>
                      </a:r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取組み</a:t>
                      </a:r>
                      <a:endParaRPr kumimoji="1" lang="en-US" altLang="ja-JP" sz="800" b="1" u="sng" strike="noStrike" kern="1200" dirty="0" smtClean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・ハートフル条例　　　　　　　　　　　　　　　　　・障害者等の職場環境整備等支援組織支援組織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・知的</a:t>
                      </a:r>
                      <a:r>
                        <a:rPr lang="ja-JP" altLang="en-US" sz="800" u="none" strike="noStrike" dirty="0" err="1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障がい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者等の就労支援を目的とした清掃業務　　・福祉のてびき　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69579"/>
                  </a:ext>
                </a:extLst>
              </a:tr>
              <a:tr h="64878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就労までの流れ⑦「求職活動」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・求職活動っていつするの？～タイミングの見極め～　・求職活動ってどうするの？～求職活動の流れについて解説～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・就職先はどう決める？</a:t>
                      </a:r>
                      <a:b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・支援者がするべきことは？（</a:t>
                      </a:r>
                      <a:r>
                        <a:rPr lang="en-US" altLang="ja-JP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HW</a:t>
                      </a: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同行、面接で必要な準備、面接練習等）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参考資料：本人の強み、弱みを伝える際に使えるツールについて紹介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第５章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参考資料集</a:t>
                      </a:r>
                      <a:endParaRPr kumimoji="1" lang="en-US" altLang="ja-JP" sz="800" b="1" u="sng" strike="noStrike" kern="1200" dirty="0" smtClean="0">
                        <a:solidFill>
                          <a:schemeClr val="dk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・就労パスポート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・実習生調書、実習依頼書、実習評価表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・企業のアセスメントシート</a:t>
                      </a:r>
                      <a:endParaRPr lang="en-US" altLang="ja-JP" sz="800" u="none" strike="noStrike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・就労サポートカード　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11455517"/>
                  </a:ext>
                </a:extLst>
              </a:tr>
              <a:tr h="315881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9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就労までの流れ⑧「就労前実習」</a:t>
                      </a:r>
                      <a:r>
                        <a:rPr kumimoji="1" lang="ja-JP" altLang="en-US" sz="8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/>
                      </a:r>
                      <a:br>
                        <a:rPr kumimoji="1" lang="ja-JP" altLang="en-US" sz="8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・マッチングとは？　　　　　　　　　　　　　・支援者が行うこと</a:t>
                      </a:r>
                      <a:b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・不採用だった時はどうするか？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05155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32229" y="514352"/>
            <a:ext cx="11727542" cy="1615827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府全域の一般就労人数の増加・就労定着の促進を図るため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、令和３年度に府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として質の高い就労支援にかかる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11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者就労支援ガイドブック」</a:t>
            </a:r>
            <a:r>
              <a:rPr lang="ja-JP" altLang="en-US" sz="110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1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作成。</a:t>
            </a:r>
            <a:r>
              <a:rPr lang="ja-JP" altLang="en-US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就労移行支援事業所・就労定着支援事業所の支援員、とりわけ経験の浅い支援員をターゲット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とし、気軽に手に取り現場の実践につなげられることを主眼に置いた。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＜ポイント＞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H30~R2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年度まで実施した府内事業所へのアドバイザー派遣を通じて得た知見を踏まえ、培ってきた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ノウハウを見える化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就労支援に必要となる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基本的な技術や心構え、参考となる視点、実践的なツール等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を盛り込んでいる。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作成にあたっては、就労支援関係団体から構成する検討委員による検討会を５回開催し、協議の上内容を決定。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素案の段階でアドバイザー派遣を活用し、府内８事業所から意見を聴取し、その内容を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反映済み。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⇒ 各市町村を通じて府内</a:t>
            </a:r>
            <a: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就労系サービス事業所・関係各所へ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配布するとともに、大阪府の研修や地域のネットワーク会議での活用を図り、さら</a:t>
            </a:r>
            <a: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なる一般就労の増加・就労定着の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促進</a:t>
            </a:r>
            <a:endParaRPr lang="en-US" altLang="ja-JP" sz="11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をめざす。</a:t>
            </a:r>
            <a:endParaRPr lang="en-US" altLang="ja-JP" sz="11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25822">
            <a:off x="9197657" y="781673"/>
            <a:ext cx="502285" cy="499745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0236200" y="279203"/>
            <a:ext cx="2222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自立支援課 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就労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支援グループ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00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1336</Words>
  <Application>Microsoft Office PowerPoint</Application>
  <PresentationFormat>ワイド画面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2022-03-29T03:02:05Z</dcterms:created>
  <dcterms:modified xsi:type="dcterms:W3CDTF">2022-03-29T03:02:10Z</dcterms:modified>
</cp:coreProperties>
</file>