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10691813" cy="7559675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141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557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766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489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55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773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84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51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89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645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103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30FB9-EDF2-4BDB-99BF-EB249EE084FE}" type="datetimeFigureOut">
              <a:rPr kumimoji="1" lang="ja-JP" altLang="en-US" smtClean="0"/>
              <a:t>2021/3/23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D5E15-52A4-4231-A90F-58543398B1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10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6885"/>
            <a:ext cx="10691813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第５次大阪府障がい者計画（案）の</a:t>
            </a:r>
            <a:r>
              <a:rPr lang="ja-JP" altLang="en-US" sz="20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概要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485704" y="0"/>
            <a:ext cx="1243013" cy="356324"/>
          </a:xfrm>
          <a:prstGeom prst="rect">
            <a:avLst/>
          </a:prstGeom>
          <a:solidFill>
            <a:srgbClr val="002060"/>
          </a:solidFill>
          <a:ln w="15875">
            <a:noFill/>
            <a:prstDash val="dash"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7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令和３年</a:t>
            </a:r>
            <a:r>
              <a:rPr lang="ja-JP" altLang="en-US" sz="7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</a:t>
            </a:r>
            <a:r>
              <a:rPr lang="ja-JP" altLang="en-US" sz="7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endParaRPr lang="en-US" altLang="ja-JP" sz="7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7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障がい福祉企画課</a:t>
            </a:r>
            <a:endParaRPr lang="en-US" altLang="ja-JP" sz="7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85155" y="2819739"/>
            <a:ext cx="10445351" cy="35511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共通場面：地域を育む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多様な主体が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協力し、全ての</a:t>
            </a:r>
            <a:r>
              <a:rPr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者が安心して暮らせる地域を育んでいる</a:t>
            </a:r>
            <a:endParaRPr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  <a:r>
              <a:rPr kumimoji="1" lang="ja-JP" altLang="en-US" sz="1000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虐待防止・差別解消、相談支援体制の充実、地域生活支援拠点の整備促進・機能充実、人材の確保、サービス従事者の資質向上、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理解の促進、ソフト・ハード面のバリアフリー化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977493" y="4689500"/>
            <a:ext cx="2996419" cy="1643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Ⅳ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：心や体、命を大切にする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en-US" altLang="ja-JP" sz="1000" b="1" dirty="0">
              <a:solidFill>
                <a:schemeClr val="accent2">
                  <a:lumMod val="7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最重点施策：専門性の高い分野への支援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障がいのある人が必要な医療や相談を、いつでも安心し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て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受けることができる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〇必要な健康・医療サービスの提供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重度障がい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者医療費助成制度の制度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運用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・医療依存度の高い重症心身障が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児者の在宅生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活を支える体制整備の推進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・医療型短期入所の整備促進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・発達障がいの確定診断が可能な医療機関の確保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高次脳機能障がい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支援拠点機関におけるリハビリテー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 ションの機会の提供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044250" y="3215277"/>
            <a:ext cx="3500324" cy="11845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Ⅴ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：楽しむ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900"/>
              </a:lnSpc>
            </a:pPr>
            <a:r>
              <a:rPr kumimoji="1" lang="ja-JP" altLang="en-US" sz="9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障がいのある人が様々な場所で他の人と同じように楽しみ、豊かに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暮らしている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〇余暇活動の充実・活動内容の拡大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・日中一時支援事業の充実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〇芸術・文化活動の促進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・舞台芸術分野における表現活動の場や発表・創作の機会等の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創出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044250" y="4480804"/>
            <a:ext cx="3500324" cy="1852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Ⅵ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：人間（ひと）としての尊厳を持って生きる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900"/>
              </a:lnSpc>
            </a:pPr>
            <a:r>
              <a:rPr kumimoji="1" lang="ja-JP" altLang="en-US" sz="9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障がいのある人が尊厳を持って社会に参加し、社会全体で合理的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配慮が浸透している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・世界自閉症啓発デーや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啓発週間の啓発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者差別の解消・障がい者虐待の防止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・市町村での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者差別解消支援地域協議会の設置促進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・発生要因の分析・事後検証を通じた虐待の再発防止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〇安全・安心の確保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・避難行動要支援者に対する支援体制の整備促進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・新型コロナウイルス感染症におけるクラスター対策の促進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〇情報保障・情報アクセシビリティの確保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・福祉情報コミュニケーションセンターを核とした意思疎通支援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・公立図書館等における読書バリアフリー法へ</a:t>
            </a:r>
            <a:r>
              <a:rPr kumimoji="1" lang="ja-JP" altLang="en-US" sz="90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の対応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99223" y="3217839"/>
            <a:ext cx="3793863" cy="13614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Ⅰ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：地域やまちで暮らす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最重点施策：地域移行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障がいのある人が地域の希望するところで快適に暮らしている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b="1" dirty="0" smtClean="0">
              <a:solidFill>
                <a:srgbClr val="00B05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〇施設・病院からの退所・退院促進、地域の受け皿整備の促進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・高齢化・重度化に対応したグループホームの整備促進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・コーディネーターによる精神科病院職員への地域移行の理解促進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〇入所施設の機能のあり方検討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〇地域での支援体制の充実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・地域生活支援拠点等・基幹相談支援センターの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設置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・相談支援体制の再構築の検討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3742" y="4618804"/>
            <a:ext cx="3803413" cy="1701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Ⅱ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：学ぶ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最重点施策：専門性の高い分野への支援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障がいのある人が本人のニーズに基づき、障がいのない人と同じ場で学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ん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〇早期療育の実施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・福祉情報コミュニケーションセンターにおける聴覚・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視覚障がい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・主に重症心身障が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児を支援する児童発達支援センター・放課後等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デイサービス事業所の確保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児者のライフステージを通じた切れ目のない一貫した支援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〇インクルーシブ教育の推進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・通学支援や情報保障などの学校環境の整備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・自立支援推進校・共生推進校の充実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理解教育に関する研修の実施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963424" y="3217839"/>
            <a:ext cx="3010488" cy="14146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900"/>
              </a:lnSpc>
            </a:pP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生活場面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Ⅲ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：働く</a:t>
            </a:r>
            <a:r>
              <a:rPr kumimoji="1" lang="en-US" altLang="ja-JP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000" b="1" dirty="0" smtClean="0">
                <a:solidFill>
                  <a:schemeClr val="accent2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最重点施策：就労支援</a:t>
            </a:r>
            <a:endParaRPr kumimoji="1" lang="en-US" altLang="ja-JP" sz="1000" dirty="0" smtClean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障がいのある人が希望する様々なところで働き続けている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kumimoji="1" lang="ja-JP" altLang="en-US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施策の方向性</a:t>
            </a:r>
            <a:r>
              <a:rPr kumimoji="1" lang="en-US" altLang="ja-JP" sz="1000" b="1" dirty="0" smtClean="0">
                <a:solidFill>
                  <a:srgbClr val="00B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者雇用の拡大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・法定雇用率未達成事業主に対する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者雇用雇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入れ計画の達成に向けた誘導・支援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・ハートフル税制の活用による特例子会社の設置促進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OSAKA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しごとフィールドで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就職支援サービスの提供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〇就労移行支援事業・就労定着支援事業の機能強化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〇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者の働く場の拡大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重度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者に対する就業支援の充実　　等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9222" y="528397"/>
            <a:ext cx="2324964" cy="21735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１．計画の位置付け・計画期間</a:t>
            </a:r>
            <a:endParaRPr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7662" y="2618006"/>
            <a:ext cx="1561454" cy="21340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４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．施策の推進方向　　　　</a:t>
            </a:r>
            <a:endParaRPr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285" name="Picture 2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" y="-12261"/>
            <a:ext cx="41222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正方形/長方形 31"/>
          <p:cNvSpPr/>
          <p:nvPr/>
        </p:nvSpPr>
        <p:spPr>
          <a:xfrm>
            <a:off x="6907809" y="1289538"/>
            <a:ext cx="3622698" cy="120285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　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者差別・虐待の防止、命と尊厳の保持　　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　多様な主体の協働による地域づくり　　　　　　　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　あらゆる分野における大阪府全体の底上げ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　合理的配慮によるバリアフリーの充実　　　 　　　 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➄　真の共生社会・インクルーシブな社会の実現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888187" y="752228"/>
            <a:ext cx="3642319" cy="2934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全ての人間（ひと）が支え合い、包容され、ともに生きる自立支援社会づくり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907809" y="1125909"/>
            <a:ext cx="1166578" cy="20289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３．基本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原則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888187" y="580299"/>
            <a:ext cx="1148083" cy="1899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２．基本</a:t>
            </a:r>
            <a:r>
              <a:rPr lang="ja-JP" altLang="en-US" sz="1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理念</a:t>
            </a:r>
          </a:p>
        </p:txBody>
      </p:sp>
      <p:pic>
        <p:nvPicPr>
          <p:cNvPr id="2300" name="Picture 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63" y="-9887"/>
            <a:ext cx="420435" cy="42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1" name="Picture 25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98" y="-7588"/>
            <a:ext cx="409065" cy="40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2" name="Picture 25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668" y="-11354"/>
            <a:ext cx="416253" cy="41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正方形/長方形 35"/>
          <p:cNvSpPr/>
          <p:nvPr/>
        </p:nvSpPr>
        <p:spPr>
          <a:xfrm>
            <a:off x="99223" y="754845"/>
            <a:ext cx="6714084" cy="1737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背景・課題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○地域コミュニティの希薄化や人口減少・超高齢社会の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到来の中、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今後、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者の重度化・高齢化や「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8050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問題」「親亡き後」などに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より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地域で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者が抱える課題はさらに深刻化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することが懸念されている。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○地震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・台風・豪雨災害などの自然災害や新型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コロナウイルス感染症などの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新興感染症や様々な事件・事故が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発生するとともに、支援学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校等に通学する幼児児童生徒が増加している。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○第４次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者計画（後期計画）が策定された平成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年度以降、障害者総合支援法・社会福祉法の改正や障害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者文化芸術活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動推進法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・読書バリアフリー法の制定など、国において様々な制度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改正が行われている。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■計画の位置付け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障害者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基本法に基づく障がい者計画（障がい者施策全般に関する総合的・基本的な計画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）を障害者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総合支援法に基づく障がい福祉計画・児童福祉法に基づく障がい児福祉計画（障がい福祉サービス等・障がい児通所支援等の確保等に関する計画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）と一体的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作成。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900" dirty="0" err="1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発達障がい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児者支援プランの後継プランを統合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■計画期間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から令和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年度まで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年間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0145" y="6606215"/>
            <a:ext cx="10431100" cy="59659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■地域移行者数：施設入所者数の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以上（令和元年度比）　　　■施設入所者の削減数：施設入所者数の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1.6%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以上（令和元年度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比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　　　■精神病床退院後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年以内の平均地域生活日数：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316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日以上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■精神病床長期入院患者数：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8,688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　　　■精神病床早期退院率：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ヶ月時点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69%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以上、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ヶ月時点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86%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以上、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ヶ月時点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92%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以上　　　■各市町村（圏域）での保育所等訪問支援の実施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■各市町村での設置：地域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生活支援拠点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等、基幹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相談支援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センター、児童発達支援センター、主に重症心身障が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児を支援する児童発達支援事業所・放課後等デイサービス事業所、医療依存度の高い重症心身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</a:t>
            </a:r>
            <a:r>
              <a:rPr kumimoji="1" lang="ja-JP" altLang="en-US" sz="9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児等に関する関係機関の協議の場　　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■就労移行支援等を通じた一般就労への移行者数：</a:t>
            </a:r>
            <a:r>
              <a:rPr kumimoji="1" lang="en-US" altLang="ja-JP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1.27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倍（令和元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比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kumimoji="1"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■就労定着支援利用率：就労移行支援等を通じた一般就労の移行者数の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kumimoji="1" lang="ja-JP" altLang="en-US" sz="90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割　　等</a:t>
            </a:r>
            <a:endParaRPr kumimoji="1" lang="en-US" altLang="ja-JP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9222" y="6417641"/>
            <a:ext cx="2324964" cy="20838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088" tIns="20044" rIns="40088" bIns="200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５．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成果目標（令和</a:t>
            </a:r>
            <a:r>
              <a:rPr lang="en-US" altLang="ja-JP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年度時点）</a:t>
            </a:r>
            <a:endParaRPr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図 4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33" y="-14779"/>
            <a:ext cx="423608" cy="42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図 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731" y="-9045"/>
            <a:ext cx="421251" cy="42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190" y="-19553"/>
            <a:ext cx="424390" cy="42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776" y="-12124"/>
            <a:ext cx="420706" cy="42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9687416" y="54452"/>
            <a:ext cx="930275" cy="2889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資料３</a:t>
            </a:r>
            <a:endParaRPr kumimoji="0" lang="ja-JP" altLang="en-US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69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1688</Words>
  <PresentationFormat>ユーザー設定</PresentationFormat>
  <Paragraphs>112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2021-03-23T04:07:32Z</dcterms:created>
  <dcterms:modified xsi:type="dcterms:W3CDTF">2021-03-23T04:07:44Z</dcterms:modified>
</cp:coreProperties>
</file>