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258749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559839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1348185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762573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2265623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412113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328414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713743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2585462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2229620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7D0D93-09E8-49A7-B094-9F98F3C1690A}"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1874010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D0D93-09E8-49A7-B094-9F98F3C1690A}" type="datetimeFigureOut">
              <a:rPr kumimoji="1" lang="ja-JP" altLang="en-US" smtClean="0"/>
              <a:t>2021/3/23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DDB5C-2365-4805-9E4B-E394661A71C7}" type="slidenum">
              <a:rPr kumimoji="1" lang="ja-JP" altLang="en-US" smtClean="0"/>
              <a:t>‹#›</a:t>
            </a:fld>
            <a:endParaRPr kumimoji="1" lang="ja-JP" altLang="en-US"/>
          </a:p>
        </p:txBody>
      </p:sp>
    </p:spTree>
    <p:extLst>
      <p:ext uri="{BB962C8B-B14F-4D97-AF65-F5344CB8AC3E}">
        <p14:creationId xmlns:p14="http://schemas.microsoft.com/office/powerpoint/2010/main" val="1059298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02276" y="156925"/>
            <a:ext cx="10097037" cy="45076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b="1" dirty="0" smtClean="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医療的ケア児者等支援ハンドブック</a:t>
            </a:r>
            <a:r>
              <a:rPr kumimoji="1" lang="en-US" altLang="ja-JP" b="1" dirty="0" smtClean="0">
                <a:latin typeface="ＭＳ ゴシック" panose="020B0609070205080204" pitchFamily="49" charset="-128"/>
                <a:ea typeface="ＭＳ ゴシック" panose="020B0609070205080204" pitchFamily="49" charset="-128"/>
              </a:rPr>
              <a:t>』</a:t>
            </a:r>
            <a:r>
              <a:rPr kumimoji="1" lang="ja-JP" altLang="en-US" b="1" dirty="0" smtClean="0">
                <a:latin typeface="ＭＳ ゴシック" panose="020B0609070205080204" pitchFamily="49" charset="-128"/>
                <a:ea typeface="ＭＳ ゴシック" panose="020B0609070205080204" pitchFamily="49" charset="-128"/>
              </a:rPr>
              <a:t>についての概要</a:t>
            </a:r>
            <a:endParaRPr kumimoji="1" lang="ja-JP" altLang="en-US" b="1" dirty="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379828" y="761044"/>
            <a:ext cx="11577710" cy="10291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ja-JP" sz="1400" b="1" dirty="0"/>
              <a:t>１．作成の目的</a:t>
            </a:r>
            <a:endParaRPr lang="ja-JP" altLang="ja-JP" sz="1400" dirty="0"/>
          </a:p>
          <a:p>
            <a:r>
              <a:rPr lang="ja-JP" altLang="ja-JP" sz="1400" dirty="0"/>
              <a:t>　</a:t>
            </a:r>
            <a:r>
              <a:rPr lang="ja-JP" altLang="en-US" sz="1400" dirty="0" smtClean="0"/>
              <a:t>　医療的</a:t>
            </a:r>
            <a:r>
              <a:rPr lang="ja-JP" altLang="en-US" sz="1400" dirty="0"/>
              <a:t>ケア児者や重症心身障が</a:t>
            </a:r>
            <a:r>
              <a:rPr lang="ja-JP" altLang="en-US" sz="1400" dirty="0" err="1"/>
              <a:t>い</a:t>
            </a:r>
            <a:r>
              <a:rPr lang="ja-JP" altLang="en-US" sz="1400" dirty="0"/>
              <a:t>児者の方が在宅で生活を送っていく中で</a:t>
            </a:r>
            <a:r>
              <a:rPr lang="ja-JP" altLang="en-US" sz="1400" dirty="0" smtClean="0"/>
              <a:t>、障</a:t>
            </a:r>
            <a:r>
              <a:rPr lang="ja-JP" altLang="en-US" sz="1400" dirty="0"/>
              <a:t>がい福祉サービス、制度等は複雑で多岐に</a:t>
            </a:r>
            <a:r>
              <a:rPr lang="ja-JP" altLang="en-US" sz="1400" dirty="0" smtClean="0"/>
              <a:t>わたることから、</a:t>
            </a:r>
            <a:endParaRPr lang="en-US" altLang="ja-JP" sz="1400" dirty="0" smtClean="0"/>
          </a:p>
          <a:p>
            <a:r>
              <a:rPr lang="ja-JP" altLang="en-US" sz="1400" dirty="0"/>
              <a:t>　</a:t>
            </a:r>
            <a:r>
              <a:rPr lang="ja-JP" altLang="en-US" sz="1400" dirty="0" smtClean="0"/>
              <a:t>行政</a:t>
            </a:r>
            <a:r>
              <a:rPr lang="ja-JP" altLang="en-US" sz="1400" dirty="0"/>
              <a:t>機関の窓口、福祉・医療制度の内容、どのようなサービスが利用できるか</a:t>
            </a:r>
            <a:r>
              <a:rPr lang="ja-JP" altLang="en-US" sz="1400" dirty="0" smtClean="0"/>
              <a:t>などについて、</a:t>
            </a:r>
            <a:r>
              <a:rPr lang="ja-JP" altLang="en-US" sz="1400" dirty="0"/>
              <a:t>医療的ケア児者、重症心身障がい児者の</a:t>
            </a:r>
            <a:r>
              <a:rPr lang="ja-JP" altLang="en-US" sz="1400" dirty="0" smtClean="0"/>
              <a:t>方</a:t>
            </a:r>
            <a:endParaRPr lang="en-US" altLang="ja-JP" sz="1400" dirty="0" smtClean="0"/>
          </a:p>
          <a:p>
            <a:r>
              <a:rPr lang="ja-JP" altLang="en-US" sz="1400" dirty="0"/>
              <a:t>　</a:t>
            </a:r>
            <a:r>
              <a:rPr lang="ja-JP" altLang="en-US" sz="1400" dirty="0" smtClean="0"/>
              <a:t>及びそのご家族</a:t>
            </a:r>
            <a:r>
              <a:rPr lang="ja-JP" altLang="en-US" sz="1400" dirty="0"/>
              <a:t>の方</a:t>
            </a:r>
            <a:r>
              <a:rPr lang="ja-JP" altLang="en-US" sz="1400" dirty="0" smtClean="0"/>
              <a:t>へ分かりやすく項目をまとめて周知することで、より</a:t>
            </a:r>
            <a:r>
              <a:rPr lang="ja-JP" altLang="en-US" sz="1400" dirty="0"/>
              <a:t>必要な支援</a:t>
            </a:r>
            <a:r>
              <a:rPr lang="ja-JP" altLang="en-US" sz="1400" dirty="0" smtClean="0"/>
              <a:t>につながるよう作成。</a:t>
            </a:r>
            <a:endParaRPr lang="ja-JP" altLang="en-US" sz="1400" dirty="0"/>
          </a:p>
          <a:p>
            <a:endParaRPr lang="en-US" altLang="ja-JP" sz="1400" dirty="0"/>
          </a:p>
        </p:txBody>
      </p:sp>
      <p:sp>
        <p:nvSpPr>
          <p:cNvPr id="8" name="正方形/長方形 7"/>
          <p:cNvSpPr/>
          <p:nvPr/>
        </p:nvSpPr>
        <p:spPr>
          <a:xfrm>
            <a:off x="379828" y="1898042"/>
            <a:ext cx="11577710" cy="380045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1800"/>
              </a:lnSpc>
            </a:pPr>
            <a:r>
              <a:rPr lang="ja-JP" altLang="en-US" sz="1400" b="1" dirty="0"/>
              <a:t>２</a:t>
            </a:r>
            <a:r>
              <a:rPr lang="ja-JP" altLang="ja-JP" sz="1400" b="1" dirty="0" smtClean="0"/>
              <a:t>．</a:t>
            </a:r>
            <a:r>
              <a:rPr lang="ja-JP" altLang="en-US" sz="1400" b="1" dirty="0" smtClean="0"/>
              <a:t>ハンドブックの構成及び</a:t>
            </a:r>
            <a:r>
              <a:rPr lang="ja-JP" altLang="ja-JP" sz="1400" b="1" dirty="0" smtClean="0"/>
              <a:t>ポイントに</a:t>
            </a:r>
            <a:r>
              <a:rPr lang="ja-JP" altLang="ja-JP" sz="1400" b="1" dirty="0"/>
              <a:t>ついて</a:t>
            </a:r>
            <a:endParaRPr lang="ja-JP" altLang="ja-JP" sz="1400" dirty="0"/>
          </a:p>
          <a:p>
            <a:pPr>
              <a:lnSpc>
                <a:spcPts val="1800"/>
              </a:lnSpc>
            </a:pPr>
            <a:r>
              <a:rPr lang="ja-JP" altLang="ja-JP" sz="1400" dirty="0"/>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第</a:t>
            </a:r>
            <a:r>
              <a:rPr lang="en-US" altLang="ja-JP" sz="1400" dirty="0" smtClean="0">
                <a:latin typeface="HG丸ｺﾞｼｯｸM-PRO" panose="020F0600000000000000" pitchFamily="50" charset="-128"/>
                <a:ea typeface="HG丸ｺﾞｼｯｸM-PRO" panose="020F0600000000000000" pitchFamily="50" charset="-128"/>
              </a:rPr>
              <a:t>1</a:t>
            </a:r>
            <a:r>
              <a:rPr lang="ja-JP" altLang="en-US" sz="1400" dirty="0" smtClean="0">
                <a:latin typeface="HG丸ｺﾞｼｯｸM-PRO" panose="020F0600000000000000" pitchFamily="50" charset="-128"/>
                <a:ea typeface="HG丸ｺﾞｼｯｸM-PRO" panose="020F0600000000000000" pitchFamily="50" charset="-128"/>
              </a:rPr>
              <a:t>章</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相談窓口</a:t>
            </a:r>
            <a:endParaRPr lang="en-US" altLang="ja-JP" sz="14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a:t>　</a:t>
            </a:r>
            <a:r>
              <a:rPr lang="ja-JP" altLang="en-US" sz="1400" dirty="0" smtClean="0"/>
              <a:t>　〇大阪府関係機関、市町村担当課、支援団体など、それぞれの相談内容に応じた窓口にかかる情報を掲載。</a:t>
            </a:r>
            <a:endParaRPr lang="en-US" altLang="ja-JP" sz="1400" dirty="0" smtClean="0"/>
          </a:p>
          <a:p>
            <a:pPr>
              <a:lnSpc>
                <a:spcPts val="1800"/>
              </a:lnSpc>
            </a:pPr>
            <a:r>
              <a:rPr lang="ja-JP" altLang="en-US" sz="1400" dirty="0" smtClean="0"/>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第</a:t>
            </a:r>
            <a:r>
              <a:rPr lang="en-US" altLang="ja-JP" sz="1400" dirty="0" smtClean="0">
                <a:latin typeface="HG丸ｺﾞｼｯｸM-PRO" panose="020F0600000000000000" pitchFamily="50" charset="-128"/>
                <a:ea typeface="HG丸ｺﾞｼｯｸM-PRO" panose="020F0600000000000000" pitchFamily="50" charset="-128"/>
              </a:rPr>
              <a:t>2</a:t>
            </a:r>
            <a:r>
              <a:rPr lang="ja-JP" altLang="en-US" sz="1400" dirty="0" smtClean="0">
                <a:latin typeface="HG丸ｺﾞｼｯｸM-PRO" panose="020F0600000000000000" pitchFamily="50" charset="-128"/>
                <a:ea typeface="HG丸ｺﾞｼｯｸM-PRO" panose="020F0600000000000000" pitchFamily="50" charset="-128"/>
              </a:rPr>
              <a:t>章</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err="1" smtClean="0">
                <a:latin typeface="HG丸ｺﾞｼｯｸM-PRO" panose="020F0600000000000000" pitchFamily="50" charset="-128"/>
                <a:ea typeface="HG丸ｺﾞｼｯｸM-PRO" panose="020F0600000000000000" pitchFamily="50" charset="-128"/>
              </a:rPr>
              <a:t>障がい</a:t>
            </a:r>
            <a:r>
              <a:rPr lang="ja-JP" altLang="en-US" sz="1400" dirty="0" smtClean="0">
                <a:latin typeface="HG丸ｺﾞｼｯｸM-PRO" panose="020F0600000000000000" pitchFamily="50" charset="-128"/>
                <a:ea typeface="HG丸ｺﾞｼｯｸM-PRO" panose="020F0600000000000000" pitchFamily="50" charset="-128"/>
              </a:rPr>
              <a:t>者手帳の交付</a:t>
            </a:r>
            <a:r>
              <a:rPr lang="ja-JP" altLang="en-US" sz="1400" dirty="0" smtClean="0"/>
              <a:t>　</a:t>
            </a:r>
            <a:endParaRPr lang="en-US" altLang="ja-JP" sz="1400" dirty="0"/>
          </a:p>
          <a:p>
            <a:pPr>
              <a:lnSpc>
                <a:spcPts val="1800"/>
              </a:lnSpc>
            </a:pPr>
            <a:r>
              <a:rPr lang="ja-JP" altLang="ja-JP" sz="1400" dirty="0"/>
              <a:t>　</a:t>
            </a:r>
            <a:r>
              <a:rPr lang="ja-JP" altLang="en-US" sz="1400" dirty="0" smtClean="0"/>
              <a:t>　〇</a:t>
            </a:r>
            <a:r>
              <a:rPr lang="ja-JP" altLang="en-US" sz="1400" dirty="0" err="1" smtClean="0"/>
              <a:t>身体障がい</a:t>
            </a:r>
            <a:r>
              <a:rPr lang="ja-JP" altLang="en-US" sz="1400" dirty="0" smtClean="0"/>
              <a:t>者手帳、療育手帳、精神障がい者保健福祉手帳それぞれについて、要件、手続き、窓口等にかかる情報を掲載。</a:t>
            </a:r>
            <a:endParaRPr lang="en-US" altLang="ja-JP" sz="1400" dirty="0" smtClean="0"/>
          </a:p>
          <a:p>
            <a:pPr>
              <a:lnSpc>
                <a:spcPts val="1800"/>
              </a:lnSpc>
            </a:pPr>
            <a:r>
              <a:rPr lang="ja-JP" altLang="en-US" sz="1400" dirty="0"/>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第</a:t>
            </a:r>
            <a:r>
              <a:rPr lang="en-US" altLang="ja-JP" sz="1400" dirty="0" smtClean="0">
                <a:latin typeface="HG丸ｺﾞｼｯｸM-PRO" panose="020F0600000000000000" pitchFamily="50" charset="-128"/>
                <a:ea typeface="HG丸ｺﾞｼｯｸM-PRO" panose="020F0600000000000000" pitchFamily="50" charset="-128"/>
              </a:rPr>
              <a:t>3</a:t>
            </a:r>
            <a:r>
              <a:rPr lang="ja-JP" altLang="en-US" sz="1400" dirty="0" smtClean="0">
                <a:latin typeface="HG丸ｺﾞｼｯｸM-PRO" panose="020F0600000000000000" pitchFamily="50" charset="-128"/>
                <a:ea typeface="HG丸ｺﾞｼｯｸM-PRO" panose="020F0600000000000000" pitchFamily="50" charset="-128"/>
              </a:rPr>
              <a:t>章</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利用できる医療・福祉サービス</a:t>
            </a:r>
            <a:endParaRPr lang="en-US" altLang="ja-JP" sz="14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a:t>　</a:t>
            </a:r>
            <a:r>
              <a:rPr lang="ja-JP" altLang="en-US" sz="1400" dirty="0" smtClean="0"/>
              <a:t>　〇医療的ケア児者や重症心身障が</a:t>
            </a:r>
            <a:r>
              <a:rPr lang="ja-JP" altLang="en-US" sz="1400" dirty="0" err="1" smtClean="0"/>
              <a:t>い</a:t>
            </a:r>
            <a:r>
              <a:rPr lang="ja-JP" altLang="en-US" sz="1400" dirty="0" smtClean="0"/>
              <a:t>児者の方が利用できる医療・福祉サービスについて、利用できる年齢などをわかりやすくまとめた</a:t>
            </a:r>
            <a:endParaRPr lang="en-US" altLang="ja-JP" sz="1400" dirty="0" smtClean="0"/>
          </a:p>
          <a:p>
            <a:pPr>
              <a:lnSpc>
                <a:spcPts val="1800"/>
              </a:lnSpc>
            </a:pPr>
            <a:r>
              <a:rPr lang="ja-JP" altLang="en-US" sz="1400" dirty="0"/>
              <a:t>　</a:t>
            </a:r>
            <a:r>
              <a:rPr lang="ja-JP" altLang="en-US" sz="1400" dirty="0" smtClean="0"/>
              <a:t>　　一覧表を掲載するとともに、それぞれのサービスについて、内容、対象者等、手続きにかかる情報を掲載。</a:t>
            </a:r>
            <a:endParaRPr lang="en-US" altLang="ja-JP" sz="1400" dirty="0" smtClean="0"/>
          </a:p>
          <a:p>
            <a:pPr>
              <a:lnSpc>
                <a:spcPts val="1800"/>
              </a:lnSpc>
            </a:pPr>
            <a:r>
              <a:rPr lang="ja-JP" altLang="en-US" sz="1400" dirty="0"/>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第</a:t>
            </a:r>
            <a:r>
              <a:rPr lang="en-US" altLang="ja-JP" sz="1400" dirty="0" smtClean="0">
                <a:latin typeface="HG丸ｺﾞｼｯｸM-PRO" panose="020F0600000000000000" pitchFamily="50" charset="-128"/>
                <a:ea typeface="HG丸ｺﾞｼｯｸM-PRO" panose="020F0600000000000000" pitchFamily="50" charset="-128"/>
              </a:rPr>
              <a:t>4</a:t>
            </a:r>
            <a:r>
              <a:rPr lang="ja-JP" altLang="en-US" sz="1400" dirty="0" smtClean="0">
                <a:latin typeface="HG丸ｺﾞｼｯｸM-PRO" panose="020F0600000000000000" pitchFamily="50" charset="-128"/>
                <a:ea typeface="HG丸ｺﾞｼｯｸM-PRO" panose="020F0600000000000000" pitchFamily="50" charset="-128"/>
              </a:rPr>
              <a:t>章</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活用できる手当・助成等　</a:t>
            </a:r>
            <a:endParaRPr lang="ja-JP" altLang="ja-JP" sz="14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smtClean="0"/>
              <a:t>　</a:t>
            </a:r>
            <a:r>
              <a:rPr lang="ja-JP" altLang="ja-JP" sz="1400" dirty="0"/>
              <a:t>　</a:t>
            </a:r>
            <a:r>
              <a:rPr lang="ja-JP" altLang="ja-JP" sz="1400" dirty="0" smtClean="0"/>
              <a:t>○</a:t>
            </a:r>
            <a:r>
              <a:rPr lang="ja-JP" altLang="en-US" sz="1400" dirty="0"/>
              <a:t>医療的ケア児者や重症心身障が</a:t>
            </a:r>
            <a:r>
              <a:rPr lang="ja-JP" altLang="en-US" sz="1400" dirty="0" err="1"/>
              <a:t>い</a:t>
            </a:r>
            <a:r>
              <a:rPr lang="ja-JP" altLang="en-US" sz="1400" dirty="0"/>
              <a:t>児者の方</a:t>
            </a:r>
            <a:r>
              <a:rPr lang="ja-JP" altLang="en-US" sz="1400" dirty="0" smtClean="0"/>
              <a:t>が</a:t>
            </a:r>
            <a:r>
              <a:rPr lang="ja-JP" altLang="en-US" sz="1400" dirty="0"/>
              <a:t>活用</a:t>
            </a:r>
            <a:r>
              <a:rPr lang="ja-JP" altLang="en-US" sz="1400" dirty="0" smtClean="0"/>
              <a:t>できる手当・助成等につ</a:t>
            </a:r>
            <a:r>
              <a:rPr lang="ja-JP" altLang="en-US" sz="1400" dirty="0"/>
              <a:t>いて</a:t>
            </a:r>
            <a:r>
              <a:rPr lang="ja-JP" altLang="en-US" sz="1400" dirty="0" smtClean="0"/>
              <a:t>、活用できる</a:t>
            </a:r>
            <a:r>
              <a:rPr lang="ja-JP" altLang="en-US" sz="1400" dirty="0"/>
              <a:t>年齢などをわかりやすく</a:t>
            </a:r>
            <a:r>
              <a:rPr lang="ja-JP" altLang="en-US" sz="1400" dirty="0" smtClean="0"/>
              <a:t>まとめた一覧表を</a:t>
            </a:r>
            <a:endParaRPr lang="en-US" altLang="ja-JP" sz="1400" dirty="0" smtClean="0"/>
          </a:p>
          <a:p>
            <a:pPr>
              <a:lnSpc>
                <a:spcPts val="1800"/>
              </a:lnSpc>
            </a:pPr>
            <a:r>
              <a:rPr lang="ja-JP" altLang="en-US" sz="1400" dirty="0"/>
              <a:t>　</a:t>
            </a:r>
            <a:r>
              <a:rPr lang="ja-JP" altLang="en-US" sz="1400" dirty="0" smtClean="0"/>
              <a:t>　　掲載</a:t>
            </a:r>
            <a:r>
              <a:rPr lang="ja-JP" altLang="en-US" sz="1400" dirty="0"/>
              <a:t>するとともに、それぞれ</a:t>
            </a:r>
            <a:r>
              <a:rPr lang="ja-JP" altLang="en-US" sz="1400" dirty="0" smtClean="0"/>
              <a:t>の制度について、対象者、手当額等、窓口にかかる情報を</a:t>
            </a:r>
            <a:r>
              <a:rPr lang="ja-JP" altLang="en-US" sz="1400" dirty="0"/>
              <a:t>掲載。</a:t>
            </a:r>
          </a:p>
          <a:p>
            <a:pPr>
              <a:lnSpc>
                <a:spcPts val="1800"/>
              </a:lnSpc>
            </a:pPr>
            <a:r>
              <a:rPr lang="ja-JP" altLang="en-US" sz="1400" dirty="0"/>
              <a:t>　</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第５章</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府における医療的ケア児者を受け入れる体制整備及び人材育成への支援</a:t>
            </a:r>
            <a:endParaRPr lang="en-US" altLang="ja-JP" sz="14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400" dirty="0" smtClean="0"/>
              <a:t>　</a:t>
            </a:r>
            <a:r>
              <a:rPr lang="ja-JP" altLang="ja-JP" sz="1400" dirty="0"/>
              <a:t>　</a:t>
            </a:r>
            <a:r>
              <a:rPr lang="ja-JP" altLang="ja-JP" sz="1400" dirty="0" smtClean="0"/>
              <a:t>○</a:t>
            </a:r>
            <a:r>
              <a:rPr lang="ja-JP" altLang="en-US" sz="1400" dirty="0" smtClean="0"/>
              <a:t>対象者が直接利用・活用するサービス・制度のほか、医療的ケア児者や重症心身障が</a:t>
            </a:r>
            <a:r>
              <a:rPr lang="ja-JP" altLang="en-US" sz="1400" dirty="0" err="1" smtClean="0"/>
              <a:t>い</a:t>
            </a:r>
            <a:r>
              <a:rPr lang="ja-JP" altLang="en-US" sz="1400" dirty="0" smtClean="0"/>
              <a:t>児者への支援を目的として大阪府が実施している</a:t>
            </a:r>
            <a:endParaRPr lang="en-US" altLang="ja-JP" sz="1400" dirty="0" smtClean="0"/>
          </a:p>
          <a:p>
            <a:pPr>
              <a:lnSpc>
                <a:spcPts val="1800"/>
              </a:lnSpc>
            </a:pPr>
            <a:r>
              <a:rPr lang="ja-JP" altLang="en-US" sz="1400" dirty="0"/>
              <a:t>　</a:t>
            </a:r>
            <a:r>
              <a:rPr lang="ja-JP" altLang="en-US" sz="1400" dirty="0" smtClean="0"/>
              <a:t>　　体制整備及び人材育成に関する事業を掲載</a:t>
            </a:r>
            <a:r>
              <a:rPr lang="ja-JP" altLang="ja-JP" sz="1400" dirty="0" smtClean="0"/>
              <a:t>。</a:t>
            </a:r>
            <a:endParaRPr lang="en-US" altLang="ja-JP" sz="1400" dirty="0" smtClean="0"/>
          </a:p>
          <a:p>
            <a:pPr>
              <a:lnSpc>
                <a:spcPts val="1800"/>
              </a:lnSpc>
            </a:pPr>
            <a:r>
              <a:rPr lang="ja-JP" altLang="en-US" sz="1400" dirty="0"/>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参　考</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災害に備えて　</a:t>
            </a:r>
            <a:r>
              <a:rPr lang="ja-JP" altLang="en-US" sz="1400" dirty="0" smtClean="0">
                <a:latin typeface="+mn-ea"/>
              </a:rPr>
              <a:t>（災害発生時に備えたチェックリスト等を掲載）</a:t>
            </a:r>
            <a:endParaRPr lang="en-US" altLang="ja-JP" sz="1400" dirty="0" smtClean="0">
              <a:latin typeface="+mn-ea"/>
            </a:endParaRPr>
          </a:p>
          <a:p>
            <a:pPr>
              <a:lnSpc>
                <a:spcPts val="1800"/>
              </a:lnSpc>
            </a:pP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参　考</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ＱＲコード一覧</a:t>
            </a:r>
            <a:r>
              <a:rPr lang="ja-JP" altLang="en-US" sz="1400" dirty="0" smtClean="0">
                <a:latin typeface="+mn-ea"/>
              </a:rPr>
              <a:t>　（ＰＣやスマホでみやすくするため、一覧表などについてリンク先ＵＲＬを掲載し、そのＱＲコードを掲載）</a:t>
            </a:r>
            <a:endParaRPr lang="ja-JP" altLang="en-US" sz="1400" dirty="0">
              <a:latin typeface="+mn-ea"/>
            </a:endParaRPr>
          </a:p>
          <a:p>
            <a:pPr>
              <a:lnSpc>
                <a:spcPts val="1800"/>
              </a:lnSpc>
            </a:pPr>
            <a:endParaRPr lang="ja-JP" altLang="en-US" sz="1400" dirty="0">
              <a:latin typeface="+mn-ea"/>
            </a:endParaRPr>
          </a:p>
          <a:p>
            <a:pPr>
              <a:lnSpc>
                <a:spcPts val="1800"/>
              </a:lnSpc>
            </a:pPr>
            <a:endParaRPr lang="en-US" altLang="ja-JP" sz="1400" dirty="0">
              <a:latin typeface="HG丸ｺﾞｼｯｸM-PRO" panose="020F0600000000000000" pitchFamily="50" charset="-128"/>
              <a:ea typeface="HG丸ｺﾞｼｯｸM-PRO" panose="020F0600000000000000" pitchFamily="50" charset="-128"/>
            </a:endParaRPr>
          </a:p>
          <a:p>
            <a:pPr>
              <a:lnSpc>
                <a:spcPts val="1800"/>
              </a:lnSpc>
            </a:pPr>
            <a:endParaRPr lang="en-US" altLang="ja-JP" sz="1400" dirty="0"/>
          </a:p>
          <a:p>
            <a:pPr>
              <a:lnSpc>
                <a:spcPts val="1800"/>
              </a:lnSpc>
            </a:pPr>
            <a:endParaRPr lang="ja-JP" altLang="ja-JP" sz="1400" dirty="0"/>
          </a:p>
          <a:p>
            <a:r>
              <a:rPr lang="en-US" altLang="ja-JP" dirty="0"/>
              <a:t> </a:t>
            </a:r>
            <a:endParaRPr lang="ja-JP" altLang="ja-JP" dirty="0"/>
          </a:p>
        </p:txBody>
      </p:sp>
      <p:sp>
        <p:nvSpPr>
          <p:cNvPr id="9" name="正方形/長方形 8"/>
          <p:cNvSpPr/>
          <p:nvPr/>
        </p:nvSpPr>
        <p:spPr>
          <a:xfrm>
            <a:off x="379828" y="5806375"/>
            <a:ext cx="11577710" cy="64711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t>３</a:t>
            </a:r>
            <a:r>
              <a:rPr lang="ja-JP" altLang="ja-JP" sz="1400" b="1" dirty="0" smtClean="0"/>
              <a:t>．</a:t>
            </a:r>
            <a:r>
              <a:rPr lang="ja-JP" altLang="ja-JP" sz="1400" b="1" dirty="0"/>
              <a:t>今後について</a:t>
            </a:r>
            <a:r>
              <a:rPr lang="ja-JP" altLang="ja-JP" sz="1400" dirty="0"/>
              <a:t> </a:t>
            </a:r>
          </a:p>
          <a:p>
            <a:r>
              <a:rPr lang="ja-JP" altLang="en-US" sz="1400" dirty="0" smtClean="0"/>
              <a:t>　　ＨＰに掲載するとともに、市町村や関係機関を通じ、対象者への周知を行う。</a:t>
            </a:r>
            <a:endParaRPr lang="ja-JP" altLang="ja-JP" sz="1400" dirty="0"/>
          </a:p>
        </p:txBody>
      </p:sp>
      <p:pic>
        <p:nvPicPr>
          <p:cNvPr id="1026" name="Picture 2" descr="正面"/>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04635" y="1476862"/>
            <a:ext cx="999985" cy="933319"/>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9829562" y="2288221"/>
            <a:ext cx="1593999" cy="33906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00" dirty="0"/>
              <a:t>Ⓒ</a:t>
            </a:r>
            <a:r>
              <a:rPr lang="en-US" altLang="ja-JP" sz="900" dirty="0"/>
              <a:t>2014 </a:t>
            </a:r>
            <a:r>
              <a:rPr lang="ja-JP" altLang="en-US" sz="900" dirty="0"/>
              <a:t>大阪府も</a:t>
            </a:r>
            <a:r>
              <a:rPr lang="ja-JP" altLang="en-US" sz="900" dirty="0" err="1"/>
              <a:t>ずやん</a:t>
            </a:r>
            <a:endParaRPr lang="ja-JP" altLang="en-US" sz="900" dirty="0"/>
          </a:p>
        </p:txBody>
      </p:sp>
      <p:sp>
        <p:nvSpPr>
          <p:cNvPr id="11" name="正方形/長方形 10"/>
          <p:cNvSpPr/>
          <p:nvPr/>
        </p:nvSpPr>
        <p:spPr>
          <a:xfrm>
            <a:off x="11027263" y="95477"/>
            <a:ext cx="930275" cy="288925"/>
          </a:xfrm>
          <a:prstGeom prst="rect">
            <a:avLst/>
          </a:prstGeom>
          <a:solidFill>
            <a:sysClr val="window" lastClr="FFFFFF"/>
          </a:solidFill>
          <a:ln w="25400" cap="flat" cmpd="sng" algn="ctr">
            <a:solidFill>
              <a:sysClr val="windowText" lastClr="000000"/>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別添４</a:t>
            </a:r>
            <a:endParaRPr kumimoji="0" lang="ja-JP" altLang="en-US" sz="15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520480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511</Words>
  <PresentationFormat>ワイド画面</PresentationFormat>
  <Paragraphs>30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ＭＳ ゴシック</vt:lpstr>
      <vt:lpstr>游ゴシック</vt:lpstr>
      <vt:lpstr>游ゴシック Light</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2021-03-23T04:20:45Z</dcterms:created>
  <dcterms:modified xsi:type="dcterms:W3CDTF">2021-03-23T04:20:51Z</dcterms:modified>
</cp:coreProperties>
</file>