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2587491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559839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1348185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762573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2265623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4121139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3284148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713743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2585462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222962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7D0D93-09E8-49A7-B094-9F98F3C1690A}" type="datetimeFigureOut">
              <a:rPr kumimoji="1" lang="ja-JP" altLang="en-US" smtClean="0"/>
              <a:t>2021/3/23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1874010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7D0D93-09E8-49A7-B094-9F98F3C1690A}" type="datetimeFigureOut">
              <a:rPr kumimoji="1" lang="ja-JP" altLang="en-US" smtClean="0"/>
              <a:t>2021/3/23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DDB5C-2365-4805-9E4B-E394661A71C7}" type="slidenum">
              <a:rPr kumimoji="1" lang="ja-JP" altLang="en-US" smtClean="0"/>
              <a:t>‹#›</a:t>
            </a:fld>
            <a:endParaRPr kumimoji="1" lang="ja-JP" altLang="en-US"/>
          </a:p>
        </p:txBody>
      </p:sp>
    </p:spTree>
    <p:extLst>
      <p:ext uri="{BB962C8B-B14F-4D97-AF65-F5344CB8AC3E}">
        <p14:creationId xmlns:p14="http://schemas.microsoft.com/office/powerpoint/2010/main" val="1059298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02276" y="156925"/>
            <a:ext cx="10097037" cy="45076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smtClean="0">
                <a:latin typeface="ＭＳ ゴシック" panose="020B0609070205080204" pitchFamily="49" charset="-128"/>
                <a:ea typeface="ＭＳ ゴシック" panose="020B0609070205080204" pitchFamily="49" charset="-128"/>
              </a:rPr>
              <a:t>『</a:t>
            </a:r>
            <a:r>
              <a:rPr kumimoji="1" lang="ja-JP" altLang="en-US" dirty="0" smtClean="0">
                <a:latin typeface="ＭＳ ゴシック" panose="020B0609070205080204" pitchFamily="49" charset="-128"/>
                <a:ea typeface="ＭＳ ゴシック" panose="020B0609070205080204" pitchFamily="49" charset="-128"/>
              </a:rPr>
              <a:t>高次脳機能障がいのある方への支援ヒント集～府内事業所の実践例より～</a:t>
            </a:r>
            <a:r>
              <a:rPr kumimoji="1" lang="en-US" altLang="ja-JP" dirty="0" smtClean="0">
                <a:latin typeface="ＭＳ ゴシック" panose="020B0609070205080204" pitchFamily="49" charset="-128"/>
                <a:ea typeface="ＭＳ ゴシック" panose="020B0609070205080204" pitchFamily="49" charset="-128"/>
              </a:rPr>
              <a:t>』</a:t>
            </a:r>
            <a:r>
              <a:rPr kumimoji="1" lang="ja-JP" altLang="en-US" dirty="0" smtClean="0">
                <a:latin typeface="ＭＳ ゴシック" panose="020B0609070205080204" pitchFamily="49" charset="-128"/>
                <a:ea typeface="ＭＳ ゴシック" panose="020B0609070205080204" pitchFamily="49" charset="-128"/>
              </a:rPr>
              <a:t>についての概要</a:t>
            </a:r>
            <a:endParaRPr kumimoji="1" lang="ja-JP" altLang="en-US" dirty="0">
              <a:latin typeface="ＭＳ ゴシック" panose="020B0609070205080204" pitchFamily="49" charset="-128"/>
              <a:ea typeface="ＭＳ ゴシック" panose="020B0609070205080204" pitchFamily="49" charset="-128"/>
            </a:endParaRPr>
          </a:p>
        </p:txBody>
      </p:sp>
      <p:sp>
        <p:nvSpPr>
          <p:cNvPr id="6" name="正方形/長方形 5"/>
          <p:cNvSpPr/>
          <p:nvPr/>
        </p:nvSpPr>
        <p:spPr>
          <a:xfrm>
            <a:off x="379828" y="761043"/>
            <a:ext cx="11577710" cy="71606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r>
              <a:rPr lang="ja-JP" altLang="ja-JP" sz="1400" b="1" dirty="0"/>
              <a:t>１．作成の目的</a:t>
            </a:r>
            <a:endParaRPr lang="ja-JP" altLang="ja-JP" sz="1400" dirty="0"/>
          </a:p>
          <a:p>
            <a:r>
              <a:rPr lang="ja-JP" altLang="ja-JP" sz="1400" dirty="0"/>
              <a:t>　</a:t>
            </a:r>
            <a:r>
              <a:rPr lang="ja-JP" altLang="en-US" sz="1400" dirty="0" smtClean="0"/>
              <a:t>　</a:t>
            </a:r>
            <a:r>
              <a:rPr lang="ja-JP" altLang="ja-JP" sz="1400" dirty="0" err="1" smtClean="0"/>
              <a:t>障</a:t>
            </a:r>
            <a:r>
              <a:rPr lang="ja-JP" altLang="ja-JP" sz="1400" dirty="0" err="1"/>
              <a:t>がい</a:t>
            </a:r>
            <a:r>
              <a:rPr lang="ja-JP" altLang="ja-JP" sz="1400" dirty="0"/>
              <a:t>福祉サービス事業所、相談機関等の支援者が、高次脳機能障がいのある方の対応に悩んだ際に</a:t>
            </a:r>
            <a:r>
              <a:rPr lang="ja-JP" altLang="ja-JP" sz="1400" dirty="0" smtClean="0"/>
              <a:t>支援</a:t>
            </a:r>
            <a:r>
              <a:rPr lang="ja-JP" altLang="ja-JP" sz="1400" dirty="0"/>
              <a:t>のヒント</a:t>
            </a:r>
            <a:r>
              <a:rPr lang="ja-JP" altLang="ja-JP" sz="1400" dirty="0" smtClean="0"/>
              <a:t>になる事例集</a:t>
            </a:r>
            <a:r>
              <a:rPr lang="ja-JP" altLang="ja-JP" sz="1400" dirty="0"/>
              <a:t>を作</a:t>
            </a:r>
            <a:r>
              <a:rPr lang="ja-JP" altLang="ja-JP" sz="1400" dirty="0" smtClean="0"/>
              <a:t>成する</a:t>
            </a:r>
            <a:r>
              <a:rPr lang="ja-JP" altLang="en-US" sz="1400" dirty="0" smtClean="0"/>
              <a:t>　</a:t>
            </a:r>
            <a:endParaRPr lang="en-US" altLang="ja-JP" sz="1400" dirty="0" smtClean="0"/>
          </a:p>
          <a:p>
            <a:r>
              <a:rPr lang="ja-JP" altLang="en-US" sz="1400" dirty="0"/>
              <a:t>　</a:t>
            </a:r>
            <a:r>
              <a:rPr lang="ja-JP" altLang="ja-JP" sz="1400" dirty="0" smtClean="0"/>
              <a:t>こと</a:t>
            </a:r>
            <a:r>
              <a:rPr lang="ja-JP" altLang="ja-JP" sz="1400" dirty="0"/>
              <a:t>により、高次脳機能がい支援に係る地域の支援力の向上を図る。</a:t>
            </a:r>
          </a:p>
          <a:p>
            <a:endParaRPr kumimoji="1" lang="ja-JP" altLang="en-US" dirty="0"/>
          </a:p>
        </p:txBody>
      </p:sp>
      <p:sp>
        <p:nvSpPr>
          <p:cNvPr id="7" name="正方形/長方形 6"/>
          <p:cNvSpPr/>
          <p:nvPr/>
        </p:nvSpPr>
        <p:spPr>
          <a:xfrm>
            <a:off x="379828" y="1630464"/>
            <a:ext cx="11577710" cy="89042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r>
              <a:rPr lang="ja-JP" altLang="ja-JP" sz="1400" b="1" dirty="0"/>
              <a:t>２．作成の経過 </a:t>
            </a:r>
            <a:endParaRPr lang="ja-JP" altLang="ja-JP" sz="1400" dirty="0"/>
          </a:p>
          <a:p>
            <a:r>
              <a:rPr lang="ja-JP" altLang="ja-JP" sz="1400" b="1" dirty="0"/>
              <a:t>　　</a:t>
            </a:r>
            <a:r>
              <a:rPr lang="ja-JP" altLang="ja-JP" sz="1400" dirty="0" smtClean="0"/>
              <a:t>府内</a:t>
            </a:r>
            <a:r>
              <a:rPr lang="ja-JP" altLang="ja-JP" sz="1400" dirty="0"/>
              <a:t>日中活動系の</a:t>
            </a:r>
            <a:r>
              <a:rPr lang="ja-JP" altLang="ja-JP" sz="1400" dirty="0" err="1"/>
              <a:t>障がい</a:t>
            </a:r>
            <a:r>
              <a:rPr lang="ja-JP" altLang="ja-JP" sz="1400" dirty="0"/>
              <a:t>福祉サービス事業所に対するアンケート調査を</a:t>
            </a:r>
            <a:r>
              <a:rPr lang="ja-JP" altLang="ja-JP" sz="1400" dirty="0" smtClean="0"/>
              <a:t>実施</a:t>
            </a:r>
            <a:r>
              <a:rPr lang="ja-JP" altLang="en-US" sz="1400" dirty="0" smtClean="0"/>
              <a:t>し、その</a:t>
            </a:r>
            <a:r>
              <a:rPr lang="ja-JP" altLang="ja-JP" sz="1400" u="heavy" dirty="0" smtClean="0"/>
              <a:t>調査</a:t>
            </a:r>
            <a:r>
              <a:rPr lang="ja-JP" altLang="ja-JP" sz="1400" u="heavy" dirty="0"/>
              <a:t>結果をもとに</a:t>
            </a:r>
            <a:r>
              <a:rPr lang="ja-JP" altLang="ja-JP" sz="1400" u="heavy" dirty="0" smtClean="0"/>
              <a:t>、支援者</a:t>
            </a:r>
            <a:r>
              <a:rPr lang="ja-JP" altLang="ja-JP" sz="1400" u="heavy" dirty="0"/>
              <a:t>が</a:t>
            </a:r>
            <a:r>
              <a:rPr lang="ja-JP" altLang="ja-JP" sz="1400" u="heavy" dirty="0" smtClean="0"/>
              <a:t>対応</a:t>
            </a:r>
            <a:r>
              <a:rPr lang="ja-JP" altLang="en-US" sz="1400" u="heavy" dirty="0" smtClean="0"/>
              <a:t>に</a:t>
            </a:r>
            <a:r>
              <a:rPr lang="ja-JP" altLang="ja-JP" sz="1400" u="heavy" dirty="0" smtClean="0"/>
              <a:t>困る</a:t>
            </a:r>
            <a:r>
              <a:rPr lang="ja-JP" altLang="ja-JP" sz="1400" u="heavy" dirty="0"/>
              <a:t>場面やで</a:t>
            </a:r>
            <a:r>
              <a:rPr lang="ja-JP" altLang="ja-JP" sz="1400" u="heavy" dirty="0" smtClean="0"/>
              <a:t>きご</a:t>
            </a:r>
            <a:endParaRPr lang="en-US" altLang="ja-JP" sz="1400" u="heavy" dirty="0" smtClean="0"/>
          </a:p>
          <a:p>
            <a:r>
              <a:rPr lang="ja-JP" altLang="en-US" sz="1400" dirty="0"/>
              <a:t>　</a:t>
            </a:r>
            <a:r>
              <a:rPr lang="ja-JP" altLang="ja-JP" sz="1400" u="heavy" dirty="0" smtClean="0"/>
              <a:t>と</a:t>
            </a:r>
            <a:r>
              <a:rPr lang="ja-JP" altLang="ja-JP" sz="1400" u="heavy" dirty="0"/>
              <a:t>等を分析し、</a:t>
            </a:r>
            <a:r>
              <a:rPr lang="ja-JP" altLang="ja-JP" sz="1400" u="heavy" dirty="0" smtClean="0"/>
              <a:t>高次脳</a:t>
            </a:r>
            <a:r>
              <a:rPr lang="ja-JP" altLang="en-US" sz="1400" u="heavy" dirty="0" smtClean="0"/>
              <a:t>機能</a:t>
            </a:r>
            <a:r>
              <a:rPr lang="ja-JP" altLang="ja-JP" sz="1400" u="heavy" dirty="0" smtClean="0"/>
              <a:t>障</a:t>
            </a:r>
            <a:r>
              <a:rPr lang="ja-JP" altLang="ja-JP" sz="1400" u="heavy" dirty="0"/>
              <a:t>がいのある方の行動や症状に対して、</a:t>
            </a:r>
            <a:r>
              <a:rPr lang="ja-JP" altLang="ja-JP" sz="1400" u="heavy" dirty="0" smtClean="0"/>
              <a:t>なぜそのような</a:t>
            </a:r>
            <a:r>
              <a:rPr lang="ja-JP" altLang="ja-JP" sz="1400" u="heavy" dirty="0"/>
              <a:t>行動や症状が生じているのかを考えるポイントや、</a:t>
            </a:r>
            <a:r>
              <a:rPr lang="ja-JP" altLang="ja-JP" sz="1400" u="heavy" dirty="0" smtClean="0"/>
              <a:t>対応例</a:t>
            </a:r>
            <a:endParaRPr lang="en-US" altLang="ja-JP" sz="1400" u="heavy" dirty="0" smtClean="0"/>
          </a:p>
          <a:p>
            <a:r>
              <a:rPr lang="ja-JP" altLang="en-US" sz="1400" dirty="0"/>
              <a:t>　</a:t>
            </a:r>
            <a:r>
              <a:rPr lang="ja-JP" altLang="ja-JP" sz="1400" u="heavy" dirty="0" smtClean="0"/>
              <a:t>を</a:t>
            </a:r>
            <a:r>
              <a:rPr lang="ja-JP" altLang="ja-JP" sz="1400" u="heavy" dirty="0"/>
              <a:t>掲載した事例集を作成。</a:t>
            </a:r>
          </a:p>
          <a:p>
            <a:r>
              <a:rPr lang="en-US" altLang="ja-JP" sz="1600" dirty="0"/>
              <a:t> </a:t>
            </a:r>
            <a:endParaRPr lang="ja-JP" altLang="ja-JP" sz="1600" dirty="0"/>
          </a:p>
          <a:p>
            <a:endParaRPr lang="ja-JP" altLang="ja-JP" dirty="0"/>
          </a:p>
        </p:txBody>
      </p:sp>
      <p:sp>
        <p:nvSpPr>
          <p:cNvPr id="8" name="正方形/長方形 7"/>
          <p:cNvSpPr/>
          <p:nvPr/>
        </p:nvSpPr>
        <p:spPr>
          <a:xfrm>
            <a:off x="379828" y="2674247"/>
            <a:ext cx="11577710" cy="324825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a:lnSpc>
                <a:spcPts val="1800"/>
              </a:lnSpc>
            </a:pPr>
            <a:r>
              <a:rPr lang="ja-JP" altLang="ja-JP" sz="1400" b="1"/>
              <a:t>３</a:t>
            </a:r>
            <a:r>
              <a:rPr lang="ja-JP" altLang="ja-JP" sz="1400" b="1" smtClean="0"/>
              <a:t>．</a:t>
            </a:r>
            <a:r>
              <a:rPr lang="ja-JP" altLang="en-US" sz="1400" b="1" smtClean="0"/>
              <a:t>支援ヒント集</a:t>
            </a:r>
            <a:r>
              <a:rPr lang="ja-JP" altLang="en-US" sz="1400" b="1" dirty="0" smtClean="0"/>
              <a:t>の構成及び</a:t>
            </a:r>
            <a:r>
              <a:rPr lang="ja-JP" altLang="ja-JP" sz="1400" b="1" dirty="0" smtClean="0"/>
              <a:t>ポイントに</a:t>
            </a:r>
            <a:r>
              <a:rPr lang="ja-JP" altLang="ja-JP" sz="1400" b="1" dirty="0"/>
              <a:t>ついて</a:t>
            </a:r>
            <a:endParaRPr lang="ja-JP" altLang="ja-JP" sz="1400" dirty="0"/>
          </a:p>
          <a:p>
            <a:pPr>
              <a:lnSpc>
                <a:spcPts val="1800"/>
              </a:lnSpc>
            </a:pPr>
            <a:r>
              <a:rPr lang="ja-JP" altLang="ja-JP" sz="1400" dirty="0"/>
              <a:t>　</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第</a:t>
            </a:r>
            <a:r>
              <a:rPr lang="en-US" altLang="ja-JP" sz="1400" dirty="0" smtClean="0">
                <a:latin typeface="HG丸ｺﾞｼｯｸM-PRO" panose="020F0600000000000000" pitchFamily="50" charset="-128"/>
                <a:ea typeface="HG丸ｺﾞｼｯｸM-PRO" panose="020F0600000000000000" pitchFamily="50" charset="-128"/>
              </a:rPr>
              <a:t>1</a:t>
            </a:r>
            <a:r>
              <a:rPr lang="ja-JP" altLang="en-US" sz="1400" dirty="0" smtClean="0">
                <a:latin typeface="HG丸ｺﾞｼｯｸM-PRO" panose="020F0600000000000000" pitchFamily="50" charset="-128"/>
                <a:ea typeface="HG丸ｺﾞｼｯｸM-PRO" panose="020F0600000000000000" pitchFamily="50" charset="-128"/>
              </a:rPr>
              <a:t>章</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高次脳機能障がいのある方を支援する際のポイント</a:t>
            </a:r>
            <a:endParaRPr lang="en-US" altLang="ja-JP" sz="1400" dirty="0" smtClean="0">
              <a:latin typeface="HG丸ｺﾞｼｯｸM-PRO" panose="020F0600000000000000" pitchFamily="50" charset="-128"/>
              <a:ea typeface="HG丸ｺﾞｼｯｸM-PRO" panose="020F0600000000000000" pitchFamily="50" charset="-128"/>
            </a:endParaRPr>
          </a:p>
          <a:p>
            <a:pPr>
              <a:lnSpc>
                <a:spcPts val="1800"/>
              </a:lnSpc>
            </a:pPr>
            <a:r>
              <a:rPr lang="ja-JP" altLang="en-US" sz="1400" dirty="0"/>
              <a:t>　</a:t>
            </a:r>
            <a:r>
              <a:rPr lang="ja-JP" altLang="en-US" sz="1400" dirty="0" smtClean="0"/>
              <a:t>　〇高次脳機能障がいの症状や高次脳機能障がいのある方を支援する際の基本的なポイントを掲載。</a:t>
            </a:r>
            <a:endParaRPr lang="en-US" altLang="ja-JP" sz="1400" dirty="0" smtClean="0"/>
          </a:p>
          <a:p>
            <a:pPr>
              <a:lnSpc>
                <a:spcPts val="1800"/>
              </a:lnSpc>
            </a:pPr>
            <a:r>
              <a:rPr lang="ja-JP" altLang="en-US" sz="1400" dirty="0" smtClean="0"/>
              <a:t>　</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第</a:t>
            </a:r>
            <a:r>
              <a:rPr lang="en-US" altLang="ja-JP" sz="1400" dirty="0" smtClean="0">
                <a:latin typeface="HG丸ｺﾞｼｯｸM-PRO" panose="020F0600000000000000" pitchFamily="50" charset="-128"/>
                <a:ea typeface="HG丸ｺﾞｼｯｸM-PRO" panose="020F0600000000000000" pitchFamily="50" charset="-128"/>
              </a:rPr>
              <a:t>2</a:t>
            </a:r>
            <a:r>
              <a:rPr lang="ja-JP" altLang="en-US" sz="1400" dirty="0" smtClean="0">
                <a:latin typeface="HG丸ｺﾞｼｯｸM-PRO" panose="020F0600000000000000" pitchFamily="50" charset="-128"/>
                <a:ea typeface="HG丸ｺﾞｼｯｸM-PRO" panose="020F0600000000000000" pitchFamily="50" charset="-128"/>
              </a:rPr>
              <a:t>章</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支援上の悩みへのアプローチ～府内事業所の実践例より～</a:t>
            </a:r>
            <a:r>
              <a:rPr lang="ja-JP" altLang="en-US" sz="1400" dirty="0" smtClean="0"/>
              <a:t>　</a:t>
            </a:r>
            <a:endParaRPr lang="en-US" altLang="ja-JP" sz="1400" dirty="0"/>
          </a:p>
          <a:p>
            <a:pPr>
              <a:lnSpc>
                <a:spcPts val="1800"/>
              </a:lnSpc>
            </a:pPr>
            <a:r>
              <a:rPr lang="ja-JP" altLang="ja-JP" sz="1400" dirty="0"/>
              <a:t>　</a:t>
            </a:r>
            <a:r>
              <a:rPr lang="ja-JP" altLang="en-US" sz="1400" dirty="0" smtClean="0"/>
              <a:t>　〇アンケート調査やヒアリングにて収集した府内事業所の実践例を支援上の悩みごとに分類して掲載。</a:t>
            </a:r>
            <a:endParaRPr lang="en-US" altLang="ja-JP" sz="1400" dirty="0" smtClean="0"/>
          </a:p>
          <a:p>
            <a:pPr>
              <a:lnSpc>
                <a:spcPts val="1800"/>
              </a:lnSpc>
            </a:pPr>
            <a:r>
              <a:rPr lang="ja-JP" altLang="en-US" sz="1400" dirty="0"/>
              <a:t>　</a:t>
            </a:r>
            <a:r>
              <a:rPr lang="ja-JP" altLang="en-US" sz="1400" dirty="0" smtClean="0"/>
              <a:t>　〇</a:t>
            </a:r>
            <a:r>
              <a:rPr lang="ja-JP" altLang="ja-JP" sz="1400" u="sng" dirty="0" smtClean="0"/>
              <a:t>支援上の悩みが生じた際に、どのように見立て、どのように試行錯誤しながら取り組んだかということがわかるよう</a:t>
            </a:r>
            <a:r>
              <a:rPr lang="ja-JP" altLang="ja-JP" sz="1400" dirty="0" smtClean="0"/>
              <a:t>、</a:t>
            </a:r>
            <a:endParaRPr lang="en-US" altLang="ja-JP" sz="1400" dirty="0" smtClean="0"/>
          </a:p>
          <a:p>
            <a:pPr>
              <a:lnSpc>
                <a:spcPts val="1800"/>
              </a:lnSpc>
            </a:pPr>
            <a:r>
              <a:rPr lang="ja-JP" altLang="en-US" sz="1400" dirty="0"/>
              <a:t>　</a:t>
            </a:r>
            <a:r>
              <a:rPr lang="ja-JP" altLang="en-US" sz="1400" dirty="0" smtClean="0"/>
              <a:t>　　</a:t>
            </a:r>
            <a:r>
              <a:rPr lang="ja-JP" altLang="ja-JP" sz="1400" dirty="0" smtClean="0"/>
              <a:t>①支援上の悩み⇒②想定した原因⇒③実践例という形式で掲載。</a:t>
            </a:r>
            <a:endParaRPr lang="en-US" altLang="ja-JP" sz="1400" dirty="0" smtClean="0"/>
          </a:p>
          <a:p>
            <a:pPr>
              <a:lnSpc>
                <a:spcPts val="1800"/>
              </a:lnSpc>
            </a:pPr>
            <a:r>
              <a:rPr lang="ja-JP" altLang="en-US" sz="1400" dirty="0"/>
              <a:t>　</a:t>
            </a:r>
            <a:r>
              <a:rPr lang="ja-JP" altLang="en-US" sz="1400" dirty="0" smtClean="0"/>
              <a:t>　　</a:t>
            </a:r>
            <a:r>
              <a:rPr lang="ja-JP" altLang="en-US" sz="1400" spc="-150" dirty="0" smtClean="0"/>
              <a:t>また、</a:t>
            </a:r>
            <a:r>
              <a:rPr lang="ja-JP" altLang="ja-JP" sz="1400" u="sng" spc="-150" dirty="0" smtClean="0"/>
              <a:t>身体面、心理面、環境面などの</a:t>
            </a:r>
            <a:r>
              <a:rPr lang="ja-JP" altLang="en-US" sz="1400" u="sng" spc="-150" dirty="0" smtClean="0"/>
              <a:t>様々な</a:t>
            </a:r>
            <a:r>
              <a:rPr lang="ja-JP" altLang="ja-JP" sz="1400" u="sng" spc="-150" dirty="0" smtClean="0"/>
              <a:t>視点から検討する必要がある</a:t>
            </a:r>
            <a:r>
              <a:rPr lang="ja-JP" altLang="ja-JP" sz="1400" spc="-150" dirty="0" smtClean="0"/>
              <a:t>ことを伝</a:t>
            </a:r>
            <a:r>
              <a:rPr lang="ja-JP" altLang="en-US" sz="1400" spc="-150" dirty="0" smtClean="0"/>
              <a:t>えるため</a:t>
            </a:r>
            <a:r>
              <a:rPr lang="ja-JP" altLang="ja-JP" sz="1400" spc="-150" dirty="0" smtClean="0"/>
              <a:t>、多様な「②想定した原因」と③実践例」を掲載。</a:t>
            </a:r>
          </a:p>
          <a:p>
            <a:pPr>
              <a:lnSpc>
                <a:spcPts val="1800"/>
              </a:lnSpc>
            </a:pPr>
            <a:r>
              <a:rPr lang="ja-JP" altLang="en-US" sz="1400" dirty="0" smtClean="0"/>
              <a:t>　　〇事業所で、どのように見立て、取り組んだのかがわかるよう、</a:t>
            </a:r>
            <a:r>
              <a:rPr lang="ja-JP" altLang="ja-JP" sz="1400" dirty="0"/>
              <a:t>視覚的にも理解しやすい</a:t>
            </a:r>
            <a:r>
              <a:rPr lang="ja-JP" altLang="ja-JP" sz="1400" dirty="0" smtClean="0"/>
              <a:t>よう</a:t>
            </a:r>
            <a:r>
              <a:rPr lang="ja-JP" altLang="ja-JP" sz="1400" u="sng" dirty="0" smtClean="0"/>
              <a:t>具体的</a:t>
            </a:r>
            <a:r>
              <a:rPr lang="ja-JP" altLang="ja-JP" sz="1400" u="sng" dirty="0"/>
              <a:t>なツールの写真やイラストを掲載</a:t>
            </a:r>
            <a:r>
              <a:rPr lang="ja-JP" altLang="ja-JP" sz="1400" dirty="0" smtClean="0"/>
              <a:t>。</a:t>
            </a:r>
            <a:endParaRPr lang="en-US" altLang="ja-JP" sz="1400" dirty="0" smtClean="0"/>
          </a:p>
          <a:p>
            <a:pPr>
              <a:lnSpc>
                <a:spcPts val="1800"/>
              </a:lnSpc>
            </a:pPr>
            <a:r>
              <a:rPr lang="ja-JP" altLang="en-US" sz="1400" dirty="0"/>
              <a:t>　</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第</a:t>
            </a:r>
            <a:r>
              <a:rPr lang="en-US" altLang="ja-JP" sz="1400" dirty="0" smtClean="0">
                <a:latin typeface="HG丸ｺﾞｼｯｸM-PRO" panose="020F0600000000000000" pitchFamily="50" charset="-128"/>
                <a:ea typeface="HG丸ｺﾞｼｯｸM-PRO" panose="020F0600000000000000" pitchFamily="50" charset="-128"/>
              </a:rPr>
              <a:t>3</a:t>
            </a:r>
            <a:r>
              <a:rPr lang="ja-JP" altLang="en-US" sz="1400" dirty="0" smtClean="0">
                <a:latin typeface="HG丸ｺﾞｼｯｸM-PRO" panose="020F0600000000000000" pitchFamily="50" charset="-128"/>
                <a:ea typeface="HG丸ｺﾞｼｯｸM-PRO" panose="020F0600000000000000" pitchFamily="50" charset="-128"/>
              </a:rPr>
              <a:t>章</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事業所での取組み事例</a:t>
            </a:r>
            <a:endParaRPr lang="en-US" altLang="ja-JP" sz="1400" dirty="0" smtClean="0">
              <a:latin typeface="HG丸ｺﾞｼｯｸM-PRO" panose="020F0600000000000000" pitchFamily="50" charset="-128"/>
              <a:ea typeface="HG丸ｺﾞｼｯｸM-PRO" panose="020F0600000000000000" pitchFamily="50" charset="-128"/>
            </a:endParaRPr>
          </a:p>
          <a:p>
            <a:pPr>
              <a:lnSpc>
                <a:spcPts val="1800"/>
              </a:lnSpc>
            </a:pPr>
            <a:r>
              <a:rPr lang="ja-JP" altLang="en-US" sz="1400" dirty="0"/>
              <a:t>　</a:t>
            </a:r>
            <a:r>
              <a:rPr lang="ja-JP" altLang="en-US" sz="1400" dirty="0" smtClean="0"/>
              <a:t>　〇事業所で試行錯誤しながら、取り組んでいく支援過程がわかるよう事例を掲載。</a:t>
            </a:r>
            <a:endParaRPr lang="en-US" altLang="ja-JP" sz="1400" dirty="0" smtClean="0"/>
          </a:p>
          <a:p>
            <a:pPr>
              <a:lnSpc>
                <a:spcPts val="1800"/>
              </a:lnSpc>
            </a:pPr>
            <a:r>
              <a:rPr lang="ja-JP" altLang="en-US" sz="1400" dirty="0"/>
              <a:t>　</a:t>
            </a:r>
            <a:r>
              <a:rPr lang="ja-JP" altLang="en-US" sz="1400" dirty="0" smtClean="0"/>
              <a:t>　　また、</a:t>
            </a:r>
            <a:r>
              <a:rPr lang="ja-JP" altLang="ja-JP" sz="1400" dirty="0" smtClean="0"/>
              <a:t>当事者</a:t>
            </a:r>
            <a:r>
              <a:rPr lang="ja-JP" altLang="ja-JP" sz="1400" dirty="0"/>
              <a:t>・家族の視点を大切にできる</a:t>
            </a:r>
            <a:r>
              <a:rPr lang="ja-JP" altLang="ja-JP" sz="1400" dirty="0" smtClean="0"/>
              <a:t>よう、</a:t>
            </a:r>
            <a:r>
              <a:rPr lang="ja-JP" altLang="ja-JP" sz="1400" u="sng" dirty="0" smtClean="0"/>
              <a:t>当事者</a:t>
            </a:r>
            <a:r>
              <a:rPr lang="ja-JP" altLang="ja-JP" sz="1400" u="sng" dirty="0"/>
              <a:t>・家族の体験談</a:t>
            </a:r>
            <a:r>
              <a:rPr lang="ja-JP" altLang="ja-JP" sz="1400" dirty="0"/>
              <a:t>をコラムとして掲載</a:t>
            </a:r>
            <a:r>
              <a:rPr lang="ja-JP" altLang="ja-JP" sz="1400" dirty="0" smtClean="0"/>
              <a:t>。</a:t>
            </a:r>
            <a:endParaRPr lang="en-US" altLang="ja-JP" sz="1400" dirty="0" smtClean="0"/>
          </a:p>
          <a:p>
            <a:pPr>
              <a:lnSpc>
                <a:spcPts val="1800"/>
              </a:lnSpc>
            </a:pPr>
            <a:r>
              <a:rPr lang="ja-JP" altLang="en-US" sz="1400" dirty="0"/>
              <a:t>　</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第</a:t>
            </a:r>
            <a:r>
              <a:rPr lang="en-US" altLang="ja-JP" sz="1400" dirty="0" smtClean="0">
                <a:latin typeface="HG丸ｺﾞｼｯｸM-PRO" panose="020F0600000000000000" pitchFamily="50" charset="-128"/>
                <a:ea typeface="HG丸ｺﾞｼｯｸM-PRO" panose="020F0600000000000000" pitchFamily="50" charset="-128"/>
              </a:rPr>
              <a:t>4</a:t>
            </a:r>
            <a:r>
              <a:rPr lang="ja-JP" altLang="en-US" sz="1400" dirty="0" smtClean="0">
                <a:latin typeface="HG丸ｺﾞｼｯｸM-PRO" panose="020F0600000000000000" pitchFamily="50" charset="-128"/>
                <a:ea typeface="HG丸ｺﾞｼｯｸM-PRO" panose="020F0600000000000000" pitchFamily="50" charset="-128"/>
              </a:rPr>
              <a:t>章</a:t>
            </a:r>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事業所での対応に悩んだ場合は　</a:t>
            </a:r>
            <a:endParaRPr lang="ja-JP" altLang="ja-JP" sz="1400" dirty="0">
              <a:latin typeface="HG丸ｺﾞｼｯｸM-PRO" panose="020F0600000000000000" pitchFamily="50" charset="-128"/>
              <a:ea typeface="HG丸ｺﾞｼｯｸM-PRO" panose="020F0600000000000000" pitchFamily="50" charset="-128"/>
            </a:endParaRPr>
          </a:p>
          <a:p>
            <a:pPr>
              <a:lnSpc>
                <a:spcPts val="1800"/>
              </a:lnSpc>
            </a:pPr>
            <a:r>
              <a:rPr lang="ja-JP" altLang="en-US" sz="1400" dirty="0" smtClean="0"/>
              <a:t>　</a:t>
            </a:r>
            <a:r>
              <a:rPr lang="ja-JP" altLang="ja-JP" sz="1400" dirty="0"/>
              <a:t>　</a:t>
            </a:r>
            <a:r>
              <a:rPr lang="ja-JP" altLang="ja-JP" sz="1400" dirty="0" smtClean="0"/>
              <a:t>○</a:t>
            </a:r>
            <a:r>
              <a:rPr lang="ja-JP" altLang="ja-JP" sz="1400" u="sng" dirty="0" smtClean="0"/>
              <a:t>精神科</a:t>
            </a:r>
            <a:r>
              <a:rPr lang="ja-JP" altLang="ja-JP" sz="1400" u="sng" dirty="0"/>
              <a:t>受診のタイミングや留意点等、</a:t>
            </a:r>
            <a:r>
              <a:rPr lang="ja-JP" altLang="ja-JP" sz="1400" dirty="0"/>
              <a:t>医療との連携について、支援者が判断できるようなポイント等を掲載。</a:t>
            </a:r>
          </a:p>
          <a:p>
            <a:r>
              <a:rPr lang="en-US" altLang="ja-JP" dirty="0"/>
              <a:t> </a:t>
            </a:r>
            <a:endParaRPr lang="ja-JP" altLang="ja-JP" dirty="0"/>
          </a:p>
        </p:txBody>
      </p:sp>
      <p:sp>
        <p:nvSpPr>
          <p:cNvPr id="9" name="正方形/長方形 8"/>
          <p:cNvSpPr/>
          <p:nvPr/>
        </p:nvSpPr>
        <p:spPr>
          <a:xfrm>
            <a:off x="379828" y="6049107"/>
            <a:ext cx="11577710" cy="64711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ja-JP" sz="1400" b="1" dirty="0"/>
              <a:t>４．今後について</a:t>
            </a:r>
            <a:r>
              <a:rPr lang="ja-JP" altLang="ja-JP" sz="1400" dirty="0"/>
              <a:t> </a:t>
            </a:r>
          </a:p>
          <a:p>
            <a:r>
              <a:rPr lang="ja-JP" altLang="en-US" sz="1400" dirty="0" smtClean="0"/>
              <a:t>　　</a:t>
            </a:r>
            <a:r>
              <a:rPr lang="ja-JP" altLang="ja-JP" sz="1400" dirty="0" smtClean="0"/>
              <a:t>本冊子</a:t>
            </a:r>
            <a:r>
              <a:rPr lang="ja-JP" altLang="ja-JP" sz="1400" dirty="0"/>
              <a:t>を活用して、府内関係機関（市町村・医療機関・福祉サービス事業所等）に対する研修や事業所へのコンサルテーションを展開</a:t>
            </a:r>
            <a:r>
              <a:rPr lang="ja-JP" altLang="ja-JP" sz="1400" dirty="0" smtClean="0"/>
              <a:t>する</a:t>
            </a:r>
            <a:endParaRPr lang="en-US" altLang="ja-JP" sz="1400" dirty="0" smtClean="0"/>
          </a:p>
          <a:p>
            <a:r>
              <a:rPr lang="ja-JP" altLang="en-US" sz="1400" dirty="0"/>
              <a:t>　</a:t>
            </a:r>
            <a:r>
              <a:rPr lang="ja-JP" altLang="ja-JP" sz="1400" dirty="0" smtClean="0"/>
              <a:t>こと</a:t>
            </a:r>
            <a:r>
              <a:rPr lang="ja-JP" altLang="ja-JP" sz="1400" dirty="0"/>
              <a:t>により、府内関係機関の支援力向上を図る。</a:t>
            </a:r>
          </a:p>
        </p:txBody>
      </p:sp>
      <p:sp>
        <p:nvSpPr>
          <p:cNvPr id="11" name="正方形/長方形 10"/>
          <p:cNvSpPr/>
          <p:nvPr/>
        </p:nvSpPr>
        <p:spPr>
          <a:xfrm>
            <a:off x="11158257" y="93380"/>
            <a:ext cx="930275" cy="288925"/>
          </a:xfrm>
          <a:prstGeom prst="rect">
            <a:avLst/>
          </a:prstGeom>
          <a:solidFill>
            <a:sysClr val="window" lastClr="FFFFFF"/>
          </a:solidFill>
          <a:ln w="25400" cap="flat" cmpd="sng" algn="ctr">
            <a:solidFill>
              <a:sysClr val="windowText" lastClr="000000"/>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500" b="1"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別添２</a:t>
            </a:r>
            <a:endParaRPr kumimoji="0" lang="ja-JP" altLang="en-US" sz="15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520480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545</Words>
  <Application>Microsoft Office PowerPoint</Application>
  <PresentationFormat>ワイド画面</PresentationFormat>
  <Paragraphs>28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HG丸ｺﾞｼｯｸM-PRO</vt:lpstr>
      <vt:lpstr>ＭＳ Ｐゴシック</vt:lpstr>
      <vt:lpstr>ＭＳ ゴシック</vt:lpstr>
      <vt:lpstr>游ゴシック</vt:lpstr>
      <vt:lpstr>游ゴシック Light</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2021-03-23T04:17:11Z</dcterms:created>
  <dcterms:modified xsi:type="dcterms:W3CDTF">2021-03-23T04:17:17Z</dcterms:modified>
</cp:coreProperties>
</file>