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 id="2147483774" r:id="rId2"/>
  </p:sldMasterIdLst>
  <p:sldIdLst>
    <p:sldId id="256" r:id="rId3"/>
    <p:sldId id="258" r:id="rId4"/>
    <p:sldId id="273" r:id="rId5"/>
    <p:sldId id="259" r:id="rId6"/>
    <p:sldId id="260" r:id="rId7"/>
    <p:sldId id="261" r:id="rId8"/>
    <p:sldId id="275" r:id="rId9"/>
    <p:sldId id="276" r:id="rId10"/>
    <p:sldId id="277" r:id="rId11"/>
    <p:sldId id="278" r:id="rId12"/>
    <p:sldId id="279" r:id="rId13"/>
    <p:sldId id="268" r:id="rId14"/>
    <p:sldId id="269" r:id="rId15"/>
    <p:sldId id="270" r:id="rId16"/>
    <p:sldId id="271" r:id="rId1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9900"/>
    <a:srgbClr val="CC0000"/>
    <a:srgbClr val="FF9900"/>
    <a:srgbClr val="CC00FF"/>
    <a:srgbClr val="FF33CC"/>
    <a:srgbClr val="FF5050"/>
    <a:srgbClr val="E84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1" autoAdjust="0"/>
    <p:restoredTop sz="94660"/>
  </p:normalViewPr>
  <p:slideViewPr>
    <p:cSldViewPr snapToGrid="0">
      <p:cViewPr varScale="1">
        <p:scale>
          <a:sx n="74" d="100"/>
          <a:sy n="74"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282664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651504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138110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BC4885-7A54-4B8E-8ABC-CBC303963911}" type="datetime1">
              <a:rPr lang="ja-JP" altLang="en-US" smtClean="0">
                <a:solidFill>
                  <a:srgbClr val="073E87"/>
                </a:solidFill>
              </a:rPr>
              <a:pPr/>
              <a:t>2021/3/23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284620880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98614A-9591-4ECA-B251-08D4E5EB5087}" type="datetime1">
              <a:rPr lang="ja-JP" altLang="en-US" smtClean="0">
                <a:solidFill>
                  <a:srgbClr val="073E87"/>
                </a:solidFill>
              </a:rPr>
              <a:pPr/>
              <a:t>2021/3/23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0819117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69C076-8520-485B-B6E7-071C04497A5A}" type="datetime1">
              <a:rPr lang="ja-JP" altLang="en-US" smtClean="0">
                <a:solidFill>
                  <a:srgbClr val="073E87"/>
                </a:solidFill>
              </a:rPr>
              <a:pPr/>
              <a:t>2021/3/23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4254561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892699-B3D6-4068-879C-E8EFC2F0EE88}" type="datetime1">
              <a:rPr lang="ja-JP" altLang="en-US" smtClean="0">
                <a:solidFill>
                  <a:srgbClr val="073E87"/>
                </a:solidFill>
              </a:rPr>
              <a:pPr/>
              <a:t>2021/3/23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033376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9BF961-A896-48AD-A8B6-4EC765E2D9DD}" type="datetime1">
              <a:rPr lang="ja-JP" altLang="en-US" smtClean="0">
                <a:solidFill>
                  <a:srgbClr val="073E87"/>
                </a:solidFill>
              </a:rPr>
              <a:pPr/>
              <a:t>2021/3/23</a:t>
            </a:fld>
            <a:endParaRPr lang="ja-JP" altLang="en-US">
              <a:solidFill>
                <a:srgbClr val="073E87"/>
              </a:solidFill>
            </a:endParaRPr>
          </a:p>
        </p:txBody>
      </p:sp>
      <p:sp>
        <p:nvSpPr>
          <p:cNvPr id="8" name="フッター プレースホルダー 7"/>
          <p:cNvSpPr>
            <a:spLocks noGrp="1"/>
          </p:cNvSpPr>
          <p:nvPr>
            <p:ph type="ftr" sz="quarter" idx="11"/>
          </p:nvPr>
        </p:nvSpPr>
        <p:spPr/>
        <p:txBody>
          <a:bodyPr/>
          <a:lstStyle/>
          <a:p>
            <a:endParaRPr lang="ja-JP" altLang="en-US">
              <a:solidFill>
                <a:srgbClr val="073E87"/>
              </a:solidFill>
            </a:endParaRPr>
          </a:p>
        </p:txBody>
      </p:sp>
      <p:sp>
        <p:nvSpPr>
          <p:cNvPr id="9" name="スライド番号プレースホルダー 8"/>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431978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406C08-4B8A-4849-8BBE-5E79225A10EB}" type="datetime1">
              <a:rPr lang="ja-JP" altLang="en-US" smtClean="0">
                <a:solidFill>
                  <a:srgbClr val="073E87"/>
                </a:solidFill>
              </a:rPr>
              <a:pPr/>
              <a:t>2021/3/23</a:t>
            </a:fld>
            <a:endParaRPr lang="ja-JP" altLang="en-US">
              <a:solidFill>
                <a:srgbClr val="073E87"/>
              </a:solidFill>
            </a:endParaRPr>
          </a:p>
        </p:txBody>
      </p:sp>
      <p:sp>
        <p:nvSpPr>
          <p:cNvPr id="4" name="フッター プレースホルダー 3"/>
          <p:cNvSpPr>
            <a:spLocks noGrp="1"/>
          </p:cNvSpPr>
          <p:nvPr>
            <p:ph type="ftr" sz="quarter" idx="11"/>
          </p:nvPr>
        </p:nvSpPr>
        <p:spPr/>
        <p:txBody>
          <a:bodyPr/>
          <a:lstStyle/>
          <a:p>
            <a:endParaRPr lang="ja-JP" altLang="en-US">
              <a:solidFill>
                <a:srgbClr val="073E87"/>
              </a:solidFill>
            </a:endParaRPr>
          </a:p>
        </p:txBody>
      </p:sp>
      <p:sp>
        <p:nvSpPr>
          <p:cNvPr id="5" name="スライド番号プレースホルダー 4"/>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4035706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C6666C-ADBF-4840-8633-8EC217E11C63}" type="datetime1">
              <a:rPr lang="ja-JP" altLang="en-US" smtClean="0">
                <a:solidFill>
                  <a:srgbClr val="073E87"/>
                </a:solidFill>
              </a:rPr>
              <a:pPr/>
              <a:t>2021/3/23</a:t>
            </a:fld>
            <a:endParaRPr lang="ja-JP" altLang="en-US">
              <a:solidFill>
                <a:srgbClr val="073E87"/>
              </a:solidFill>
            </a:endParaRPr>
          </a:p>
        </p:txBody>
      </p:sp>
      <p:sp>
        <p:nvSpPr>
          <p:cNvPr id="3" name="フッター プレースホルダー 2"/>
          <p:cNvSpPr>
            <a:spLocks noGrp="1"/>
          </p:cNvSpPr>
          <p:nvPr>
            <p:ph type="ftr" sz="quarter" idx="11"/>
          </p:nvPr>
        </p:nvSpPr>
        <p:spPr/>
        <p:txBody>
          <a:bodyPr/>
          <a:lstStyle/>
          <a:p>
            <a:endParaRPr lang="ja-JP" altLang="en-US">
              <a:solidFill>
                <a:srgbClr val="073E87"/>
              </a:solidFill>
            </a:endParaRPr>
          </a:p>
        </p:txBody>
      </p:sp>
      <p:sp>
        <p:nvSpPr>
          <p:cNvPr id="4" name="スライド番号プレースホルダー 3"/>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8905762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6" y="273056"/>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3A4DF3-3268-4412-A0A4-72BCB075FD76}" type="datetime1">
              <a:rPr lang="ja-JP" altLang="en-US" smtClean="0">
                <a:solidFill>
                  <a:srgbClr val="073E87"/>
                </a:solidFill>
              </a:rPr>
              <a:pPr/>
              <a:t>2021/3/23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40209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9316338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38BEB1-691E-42CE-96FF-5E093DFFAD87}" type="datetime1">
              <a:rPr lang="ja-JP" altLang="en-US" smtClean="0">
                <a:solidFill>
                  <a:srgbClr val="073E87"/>
                </a:solidFill>
              </a:rPr>
              <a:pPr/>
              <a:t>2021/3/23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459685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AD8C45-6379-4D6E-8A03-332D34A71F5F}" type="datetime1">
              <a:rPr lang="ja-JP" altLang="en-US" smtClean="0">
                <a:solidFill>
                  <a:srgbClr val="073E87"/>
                </a:solidFill>
              </a:rPr>
              <a:pPr/>
              <a:t>2021/3/23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985236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4"/>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6EBFF3-E0FA-4610-97C9-F8552F57C523}" type="datetime1">
              <a:rPr lang="ja-JP" altLang="en-US" smtClean="0">
                <a:solidFill>
                  <a:srgbClr val="073E87"/>
                </a:solidFill>
              </a:rPr>
              <a:pPr/>
              <a:t>2021/3/23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4217807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0"/>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0069826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0180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7"/>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1"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212268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6565448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88838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22744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5D89A6D-DEDE-43A2-9D86-71A025841436}"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90633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89A6D-DEDE-43A2-9D86-71A025841436}"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ED3F8-1F8B-4464-8EC8-00C2EBC60046}" type="slidenum">
              <a:rPr kumimoji="1" lang="ja-JP" altLang="en-US" smtClean="0"/>
              <a:t>‹#›</a:t>
            </a:fld>
            <a:endParaRPr kumimoji="1" lang="ja-JP" altLang="en-US"/>
          </a:p>
        </p:txBody>
      </p:sp>
    </p:spTree>
    <p:extLst>
      <p:ext uri="{BB962C8B-B14F-4D97-AF65-F5344CB8AC3E}">
        <p14:creationId xmlns:p14="http://schemas.microsoft.com/office/powerpoint/2010/main" val="370744658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iming>
    <p:tnLst>
      <p:par>
        <p:cTn id="1" dur="indefinite" restart="never" nodeType="tmRoot"/>
      </p:par>
    </p:tnLst>
  </p:timing>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6"/>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6C1D9-D08C-408E-9E0E-89DB96BB193B}" type="datetimeFigureOut">
              <a:rPr lang="ja-JP" altLang="en-US" smtClean="0">
                <a:solidFill>
                  <a:srgbClr val="04617B">
                    <a:shade val="90000"/>
                  </a:srgbClr>
                </a:solidFill>
              </a:rPr>
              <a:pPr/>
              <a:t>2021/3/23</a:t>
            </a:fld>
            <a:endParaRPr lang="ja-JP" altLang="en-US">
              <a:solidFill>
                <a:srgbClr val="04617B">
                  <a:shade val="90000"/>
                </a:srgbClr>
              </a:solidFill>
            </a:endParaRPr>
          </a:p>
        </p:txBody>
      </p:sp>
      <p:sp>
        <p:nvSpPr>
          <p:cNvPr id="5" name="フッター プレースホルダー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srgbClr val="04617B">
                  <a:shade val="90000"/>
                </a:srgbClr>
              </a:solidFill>
            </a:endParaRPr>
          </a:p>
        </p:txBody>
      </p:sp>
      <p:sp>
        <p:nvSpPr>
          <p:cNvPr id="6" name="スライド番号プレースホルダー 5"/>
          <p:cNvSpPr>
            <a:spLocks noGrp="1"/>
          </p:cNvSpPr>
          <p:nvPr>
            <p:ph type="sldNum" sz="quarter" idx="4"/>
          </p:nvPr>
        </p:nvSpPr>
        <p:spPr>
          <a:xfrm>
            <a:off x="8737600" y="635635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A7EF3-5BEC-4303-A21C-C79261CEAE1F}" type="slidenum">
              <a:rPr lang="ja-JP" altLang="en-US" smtClean="0">
                <a:solidFill>
                  <a:srgbClr val="04617B">
                    <a:shade val="90000"/>
                  </a:srgbClr>
                </a:solidFill>
              </a:rPr>
              <a:pPr/>
              <a:t>‹#›</a:t>
            </a:fld>
            <a:endParaRPr lang="ja-JP" altLang="en-US">
              <a:solidFill>
                <a:srgbClr val="04617B">
                  <a:shade val="90000"/>
                </a:srgbClr>
              </a:solidFill>
            </a:endParaRPr>
          </a:p>
        </p:txBody>
      </p:sp>
    </p:spTree>
    <p:extLst>
      <p:ext uri="{BB962C8B-B14F-4D97-AF65-F5344CB8AC3E}">
        <p14:creationId xmlns:p14="http://schemas.microsoft.com/office/powerpoint/2010/main" val="24331224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defTabSz="914377" rtl="0" eaLnBrk="1" latinLnBrk="0" hangingPunct="1">
        <a:spcBef>
          <a:spcPct val="0"/>
        </a:spcBef>
        <a:buNone/>
        <a:defRPr kumimoji="1"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nSpc>
                <a:spcPct val="100000"/>
              </a:lnSpc>
            </a:pP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地域自立支援協議会アンケート）</a:t>
            </a: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4000" dirty="0" smtClean="0">
                <a:latin typeface="Meiryo UI" panose="020B0604030504040204" pitchFamily="50" charset="-128"/>
                <a:ea typeface="Meiryo UI" panose="020B0604030504040204" pitchFamily="50" charset="-128"/>
              </a:rPr>
              <a:t>新型コロナウイルス感染症</a:t>
            </a:r>
            <a:r>
              <a:rPr lang="ja-JP" altLang="en-US" sz="4000" dirty="0">
                <a:latin typeface="Meiryo UI" panose="020B0604030504040204" pitchFamily="50" charset="-128"/>
                <a:ea typeface="Meiryo UI" panose="020B0604030504040204" pitchFamily="50" charset="-128"/>
              </a:rPr>
              <a:t>対策下での</a:t>
            </a:r>
            <a:r>
              <a:rPr lang="en-US" altLang="ja-JP" sz="4000" dirty="0">
                <a:latin typeface="Meiryo UI" panose="020B0604030504040204" pitchFamily="50" charset="-128"/>
                <a:ea typeface="Meiryo UI" panose="020B0604030504040204" pitchFamily="50" charset="-128"/>
              </a:rPr>
              <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協議会運営について　</a:t>
            </a:r>
          </a:p>
        </p:txBody>
      </p:sp>
      <p:sp>
        <p:nvSpPr>
          <p:cNvPr id="3" name="サブタイトル 2"/>
          <p:cNvSpPr>
            <a:spLocks noGrp="1"/>
          </p:cNvSpPr>
          <p:nvPr>
            <p:ph type="subTitle" idx="1"/>
          </p:nvPr>
        </p:nvSpPr>
        <p:spPr>
          <a:xfrm>
            <a:off x="564776" y="4168589"/>
            <a:ext cx="11066931" cy="2339788"/>
          </a:xfrm>
        </p:spPr>
        <p:txBody>
          <a:bodyPr>
            <a:normAutofit lnSpcReduction="10000"/>
          </a:bodyPr>
          <a:lstStyle/>
          <a:p>
            <a:r>
              <a:rPr lang="ja-JP" altLang="en-US" sz="3500" dirty="0">
                <a:latin typeface="Meiryo UI" panose="020B0604030504040204" pitchFamily="50" charset="-128"/>
                <a:ea typeface="Meiryo UI" panose="020B0604030504040204" pitchFamily="50" charset="-128"/>
              </a:rPr>
              <a:t>アンケート結果集約</a:t>
            </a:r>
            <a:endParaRPr lang="en-US" altLang="ja-JP" sz="35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（令和２年</a:t>
            </a:r>
            <a:r>
              <a:rPr lang="en-US" altLang="ja-JP" sz="2000" dirty="0">
                <a:latin typeface="Meiryo UI" panose="020B0604030504040204" pitchFamily="50" charset="-128"/>
                <a:ea typeface="Meiryo UI" panose="020B0604030504040204" pitchFamily="50" charset="-128"/>
              </a:rPr>
              <a:t>9</a:t>
            </a:r>
            <a:r>
              <a:rPr lang="ja-JP" altLang="en-US" sz="2000" dirty="0">
                <a:latin typeface="Meiryo UI" panose="020B0604030504040204" pitchFamily="50" charset="-128"/>
                <a:ea typeface="Meiryo UI" panose="020B0604030504040204" pitchFamily="50" charset="-128"/>
              </a:rPr>
              <a:t>月末）</a:t>
            </a:r>
            <a:endParaRPr lang="en-US" altLang="ja-JP" sz="2000" dirty="0">
              <a:latin typeface="Meiryo UI" panose="020B0604030504040204" pitchFamily="50" charset="-128"/>
              <a:ea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endParaRPr>
          </a:p>
          <a:p>
            <a:r>
              <a:rPr lang="ja-JP" altLang="en-US" sz="30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（回答数</a:t>
            </a:r>
            <a:r>
              <a:rPr lang="en-US" altLang="ja-JP" sz="2000" dirty="0">
                <a:latin typeface="Meiryo UI" panose="020B0604030504040204" pitchFamily="50" charset="-128"/>
                <a:ea typeface="Meiryo UI" panose="020B0604030504040204" pitchFamily="50" charset="-128"/>
              </a:rPr>
              <a:t>37</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37</a:t>
            </a:r>
            <a:r>
              <a:rPr lang="ja-JP" altLang="en-US" sz="2000" dirty="0">
                <a:latin typeface="Meiryo UI" panose="020B0604030504040204" pitchFamily="50" charset="-128"/>
                <a:ea typeface="Meiryo UI" panose="020B0604030504040204" pitchFamily="50" charset="-128"/>
              </a:rPr>
              <a:t>協議会）</a:t>
            </a:r>
            <a:endParaRPr lang="en-US" altLang="ja-JP" sz="2000" dirty="0">
              <a:latin typeface="Meiryo UI" panose="020B0604030504040204" pitchFamily="50" charset="-128"/>
              <a:ea typeface="Meiryo UI" panose="020B0604030504040204" pitchFamily="50" charset="-128"/>
            </a:endParaRPr>
          </a:p>
          <a:p>
            <a:endParaRPr lang="en-US" altLang="ja-JP" sz="3000" dirty="0"/>
          </a:p>
        </p:txBody>
      </p:sp>
      <p:sp>
        <p:nvSpPr>
          <p:cNvPr id="5" name="正方形/長方形 4"/>
          <p:cNvSpPr/>
          <p:nvPr/>
        </p:nvSpPr>
        <p:spPr>
          <a:xfrm>
            <a:off x="11158257" y="93380"/>
            <a:ext cx="930275" cy="288925"/>
          </a:xfrm>
          <a:prstGeom prst="rect">
            <a:avLst/>
          </a:prstGeom>
          <a:solidFill>
            <a:sysClr val="window" lastClr="FFFFFF"/>
          </a:solidFill>
          <a:ln w="25400" cap="flat" cmpd="sng" algn="ctr">
            <a:solidFill>
              <a:sysClr val="windowText" lastClr="000000"/>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別添１</a:t>
            </a:r>
            <a:endParaRPr kumimoji="0" lang="ja-JP" altLang="en-US" sz="15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17891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marL="0" marR="0" lvl="0" indent="0" algn="r" defTabSz="957263" rtl="0" eaLnBrk="1" fontAlgn="base" latinLnBrk="0" hangingPunct="1">
              <a:lnSpc>
                <a:spcPct val="100000"/>
              </a:lnSpc>
              <a:spcBef>
                <a:spcPct val="0"/>
              </a:spcBef>
              <a:spcAft>
                <a:spcPct val="0"/>
              </a:spcAft>
              <a:buClrTx/>
              <a:buSzTx/>
              <a:buFontTx/>
              <a:buNone/>
              <a:tabLst/>
              <a:defRPr/>
            </a:pPr>
            <a:fld id="{38D9E841-1551-4FB0-A65E-0B9712960BCA}" type="slidenum">
              <a:rPr kumimoji="0"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57263" rtl="0" eaLnBrk="1" fontAlgn="base" latinLnBrk="0" hangingPunct="1">
                <a:lnSpc>
                  <a:spcPct val="100000"/>
                </a:lnSpc>
                <a:spcBef>
                  <a:spcPct val="0"/>
                </a:spcBef>
                <a:spcAft>
                  <a:spcPct val="0"/>
                </a:spcAft>
                <a:buClrTx/>
                <a:buSzTx/>
                <a:buFontTx/>
                <a:buNone/>
                <a:tabLst/>
                <a:defRPr/>
              </a:pPr>
              <a:t>10</a:t>
            </a:fld>
            <a:endParaRPr kumimoji="0" lang="en-US" altLang="ja-JP"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3733132813"/>
              </p:ext>
            </p:extLst>
          </p:nvPr>
        </p:nvGraphicFramePr>
        <p:xfrm>
          <a:off x="537882" y="2383599"/>
          <a:ext cx="10971946" cy="3168000"/>
        </p:xfrm>
        <a:graphic>
          <a:graphicData uri="http://schemas.openxmlformats.org/drawingml/2006/table">
            <a:tbl>
              <a:tblPr firstRow="1" bandRow="1">
                <a:tableStyleId>{5940675A-B579-460E-94D1-54222C63F5DA}</a:tableStyleId>
              </a:tblPr>
              <a:tblGrid>
                <a:gridCol w="7386918">
                  <a:extLst>
                    <a:ext uri="{9D8B030D-6E8A-4147-A177-3AD203B41FA5}">
                      <a16:colId xmlns:a16="http://schemas.microsoft.com/office/drawing/2014/main" val="3274615712"/>
                    </a:ext>
                  </a:extLst>
                </a:gridCol>
                <a:gridCol w="3585028">
                  <a:extLst>
                    <a:ext uri="{9D8B030D-6E8A-4147-A177-3AD203B41FA5}">
                      <a16:colId xmlns:a16="http://schemas.microsoft.com/office/drawing/2014/main" val="1183084925"/>
                    </a:ext>
                  </a:extLst>
                </a:gridCol>
              </a:tblGrid>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①協議会運営等についての課題抽出ができた。</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10</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29%</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②現時点で協議会運営等についての課題抽出にはいたらなかった。</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24</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71%</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7002225"/>
                  </a:ext>
                </a:extLst>
              </a:tr>
            </a:tbl>
          </a:graphicData>
        </a:graphic>
      </p:graphicFrame>
      <p:sp>
        <p:nvSpPr>
          <p:cNvPr id="9" name="テキスト ボックス 8"/>
          <p:cNvSpPr txBox="1"/>
          <p:nvPr/>
        </p:nvSpPr>
        <p:spPr>
          <a:xfrm>
            <a:off x="0" y="365435"/>
            <a:ext cx="860612" cy="86177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50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ＭＳ Ｐゴシック" panose="020B0600070205080204" pitchFamily="50" charset="-128"/>
                <a:cs typeface="+mn-cs"/>
              </a:rPr>
              <a:t>Ｑ</a:t>
            </a:r>
          </a:p>
        </p:txBody>
      </p:sp>
      <p:sp>
        <p:nvSpPr>
          <p:cNvPr id="17" name="タイトル 2"/>
          <p:cNvSpPr txBox="1">
            <a:spLocks/>
          </p:cNvSpPr>
          <p:nvPr/>
        </p:nvSpPr>
        <p:spPr>
          <a:xfrm>
            <a:off x="537882" y="671361"/>
            <a:ext cx="11349318"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２．また、改めて協議会機能について検証・評価し、協議会運営</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等について</a:t>
            </a:r>
            <a:endParaRPr lang="en-US" altLang="ja-JP"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の</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課題抽出ができましたか。</a:t>
            </a:r>
          </a:p>
        </p:txBody>
      </p:sp>
      <p:sp>
        <p:nvSpPr>
          <p:cNvPr id="11" name="タイトル 2"/>
          <p:cNvSpPr txBox="1">
            <a:spLocks/>
          </p:cNvSpPr>
          <p:nvPr/>
        </p:nvSpPr>
        <p:spPr>
          <a:xfrm>
            <a:off x="0" y="1"/>
            <a:ext cx="12192000" cy="400924"/>
          </a:xfrm>
          <a:prstGeom prst="rect">
            <a:avLst/>
          </a:prstGeom>
          <a:solidFill>
            <a:srgbClr val="0099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（３）ネットワークの活用</a:t>
            </a:r>
          </a:p>
        </p:txBody>
      </p:sp>
    </p:spTree>
    <p:extLst>
      <p:ext uri="{BB962C8B-B14F-4D97-AF65-F5344CB8AC3E}">
        <p14:creationId xmlns:p14="http://schemas.microsoft.com/office/powerpoint/2010/main" val="1439997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0099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（３）ネットワークの活用</a:t>
            </a:r>
          </a:p>
        </p:txBody>
      </p:sp>
      <p:sp>
        <p:nvSpPr>
          <p:cNvPr id="12" name="タイトル 2"/>
          <p:cNvSpPr txBox="1">
            <a:spLocks/>
          </p:cNvSpPr>
          <p:nvPr/>
        </p:nvSpPr>
        <p:spPr>
          <a:xfrm>
            <a:off x="242047" y="580571"/>
            <a:ext cx="13780245" cy="93205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defTabSz="914377">
              <a:defRPr/>
            </a:pPr>
            <a:r>
              <a:rPr kumimoji="1" lang="ja-JP" altLang="en-US" sz="2000" b="1"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　　</a:t>
            </a:r>
            <a:r>
              <a:rPr lang="ja-JP" altLang="en-US" sz="2800" b="1" u="sng" dirty="0" smtClean="0">
                <a:ln w="0"/>
                <a:solidFill>
                  <a:srgbClr val="FF0000"/>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「①協議会運営等についての課題抽出ができた。」</a:t>
            </a:r>
            <a:r>
              <a:rPr lang="ja-JP" altLang="en-US" sz="2800" b="1" u="sng" dirty="0" smtClean="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場合、どのような課題か。</a:t>
            </a:r>
            <a:endParaRPr lang="ja-JP" altLang="en-US" sz="2800" b="1" u="sng" dirty="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p:txBody>
      </p:sp>
      <p:sp>
        <p:nvSpPr>
          <p:cNvPr id="15" name="正方形/長方形 14"/>
          <p:cNvSpPr/>
          <p:nvPr/>
        </p:nvSpPr>
        <p:spPr>
          <a:xfrm>
            <a:off x="242047" y="1770342"/>
            <a:ext cx="11685494" cy="4849532"/>
          </a:xfrm>
          <a:prstGeom prst="rect">
            <a:avLst/>
          </a:prstGeom>
          <a:ln>
            <a:noFill/>
          </a:ln>
        </p:spPr>
        <p:style>
          <a:lnRef idx="1">
            <a:schemeClr val="accent3"/>
          </a:lnRef>
          <a:fillRef idx="2">
            <a:schemeClr val="accent3"/>
          </a:fillRef>
          <a:effectRef idx="1">
            <a:schemeClr val="accent3"/>
          </a:effectRef>
          <a:fontRef idx="minor">
            <a:schemeClr val="dk1"/>
          </a:fontRef>
        </p:style>
        <p:txBody>
          <a:bodyPr tIns="72000" rtlCol="0" anchor="t" anchorCtr="0"/>
          <a:lstStyle/>
          <a:p>
            <a:pPr marL="285750" lvl="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オンラインでの情報共有の課題、各サービス事業所各々が求めている情報収集・発信の課題。</a:t>
            </a:r>
          </a:p>
          <a:p>
            <a:pPr marL="285750" lvl="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運営規約を改訂し、緊急時には会長の判断で運営委員会を招集し、情報の集約や課題について限られたメンバーで対応検討するなどの方針を確認した。</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会議の開催方法については①分割化②コアメンバー（市・基幹・委託）での情報共有③メディカルケアステーションによる情報共有を試行。</a:t>
            </a:r>
          </a:p>
          <a:p>
            <a:pPr marL="285750" lvl="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オンライン会議、研修等の</a:t>
            </a:r>
            <a:r>
              <a:rPr lang="en-US" altLang="ja-JP" dirty="0" smtClean="0">
                <a:solidFill>
                  <a:prstClr val="black"/>
                </a:solidFill>
                <a:latin typeface="Meiryo UI" panose="020B0604030504040204" pitchFamily="50" charset="-128"/>
                <a:ea typeface="Meiryo UI" panose="020B0604030504040204" pitchFamily="50" charset="-128"/>
              </a:rPr>
              <a:t>IT</a:t>
            </a:r>
            <a:r>
              <a:rPr lang="ja-JP" altLang="en-US" dirty="0" smtClean="0">
                <a:solidFill>
                  <a:prstClr val="black"/>
                </a:solidFill>
                <a:latin typeface="Meiryo UI" panose="020B0604030504040204" pitchFamily="50" charset="-128"/>
                <a:ea typeface="Meiryo UI" panose="020B0604030504040204" pitchFamily="50" charset="-128"/>
              </a:rPr>
              <a:t>を活用した遠隔開催については、各事業所によりセキュリティの整備が必要。また</a:t>
            </a:r>
            <a:r>
              <a:rPr lang="en-US" altLang="ja-JP" dirty="0" smtClean="0">
                <a:solidFill>
                  <a:prstClr val="black"/>
                </a:solidFill>
                <a:latin typeface="Meiryo UI" panose="020B0604030504040204" pitchFamily="50" charset="-128"/>
                <a:ea typeface="Meiryo UI" panose="020B0604030504040204" pitchFamily="50" charset="-128"/>
              </a:rPr>
              <a:t>ZOOM</a:t>
            </a:r>
            <a:r>
              <a:rPr lang="ja-JP" altLang="en-US" dirty="0" smtClean="0">
                <a:solidFill>
                  <a:prstClr val="black"/>
                </a:solidFill>
                <a:latin typeface="Meiryo UI" panose="020B0604030504040204" pitchFamily="50" charset="-128"/>
                <a:ea typeface="Meiryo UI" panose="020B0604030504040204" pitchFamily="50" charset="-128"/>
              </a:rPr>
              <a:t>等を利用する場合のカメラ付き</a:t>
            </a:r>
            <a:r>
              <a:rPr lang="en-US" altLang="ja-JP" dirty="0" smtClean="0">
                <a:solidFill>
                  <a:prstClr val="black"/>
                </a:solidFill>
                <a:latin typeface="Meiryo UI" panose="020B0604030504040204" pitchFamily="50" charset="-128"/>
                <a:ea typeface="Meiryo UI" panose="020B0604030504040204" pitchFamily="50" charset="-128"/>
              </a:rPr>
              <a:t>PC</a:t>
            </a:r>
            <a:r>
              <a:rPr lang="ja-JP" altLang="en-US" dirty="0" smtClean="0">
                <a:solidFill>
                  <a:prstClr val="black"/>
                </a:solidFill>
                <a:latin typeface="Meiryo UI" panose="020B0604030504040204" pitchFamily="50" charset="-128"/>
                <a:ea typeface="Meiryo UI" panose="020B0604030504040204" pitchFamily="50" charset="-128"/>
              </a:rPr>
              <a:t>などハード面の整備が課題等、準備が出来ていない事業所も多い。</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非常事態時の連絡・連携の在り方や、各分野別の情報交換の場の必要性があがってきた。</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ct val="1500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新型コロナウイルス感染症だけでなく災害時など参集ができない事態において、いかにネットワーク機能を確保していくか。</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ct val="150000"/>
              </a:lnSpc>
              <a:buFont typeface="Arial" panose="020B0604020202020204" pitchFamily="34" charset="0"/>
              <a:buChar char="•"/>
              <a:defRPr/>
            </a:pPr>
            <a:r>
              <a:rPr lang="ja-JP" altLang="en-US" dirty="0">
                <a:solidFill>
                  <a:prstClr val="black"/>
                </a:solidFill>
                <a:latin typeface="Meiryo UI" panose="020B0604030504040204" pitchFamily="50" charset="-128"/>
                <a:ea typeface="Meiryo UI" panose="020B0604030504040204" pitchFamily="50" charset="-128"/>
              </a:rPr>
              <a:t>サービス継続・検査体制・衛生物品の確保。</a:t>
            </a:r>
          </a:p>
          <a:p>
            <a:pPr marL="285750" indent="-285750" defTabSz="914377">
              <a:lnSpc>
                <a:spcPct val="150000"/>
              </a:lnSpc>
              <a:buFont typeface="Arial" panose="020B0604020202020204" pitchFamily="34" charset="0"/>
              <a:buChar char="•"/>
              <a:defRPr/>
            </a:pPr>
            <a:endParaRPr lang="en-US" altLang="ja-JP" sz="2000"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ct val="150000"/>
              </a:lnSpc>
              <a:buFont typeface="Arial" panose="020B0604020202020204" pitchFamily="34" charset="0"/>
              <a:buChar char="•"/>
              <a:defRPr/>
            </a:pPr>
            <a:endParaRPr lang="ja-JP" altLang="en-US" sz="2000"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ct val="150000"/>
              </a:lnSpc>
              <a:buFont typeface="Arial" panose="020B0604020202020204" pitchFamily="34" charset="0"/>
              <a:buChar char="•"/>
              <a:defRPr/>
            </a:pPr>
            <a:endParaRPr lang="ja-JP" altLang="en-US" sz="2000" dirty="0" smtClean="0">
              <a:solidFill>
                <a:prstClr val="black"/>
              </a:solidFill>
              <a:latin typeface="Meiryo UI" panose="020B0604030504040204" pitchFamily="50" charset="-128"/>
              <a:ea typeface="Meiryo UI" panose="020B0604030504040204" pitchFamily="50" charset="-128"/>
            </a:endParaRPr>
          </a:p>
          <a:p>
            <a:pPr lvl="0" defTabSz="914377">
              <a:lnSpc>
                <a:spcPct val="150000"/>
              </a:lnSpc>
              <a:defRPr/>
            </a:pPr>
            <a:endParaRPr lang="ja-JP" altLang="en-US" sz="2000"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ts val="3500"/>
              </a:lnSpc>
              <a:buFont typeface="Arial" panose="020B0604020202020204" pitchFamily="34" charset="0"/>
              <a:buChar char="•"/>
              <a:defRPr/>
            </a:pPr>
            <a:endParaRPr lang="ja-JP" altLang="en-US" sz="2000" dirty="0">
              <a:solidFill>
                <a:prstClr val="black"/>
              </a:solidFill>
              <a:latin typeface="Meiryo UI" panose="020B0604030504040204" pitchFamily="50" charset="-128"/>
              <a:ea typeface="Meiryo UI" panose="020B0604030504040204" pitchFamily="50" charset="-128"/>
            </a:endParaRPr>
          </a:p>
        </p:txBody>
      </p:sp>
      <p:sp>
        <p:nvSpPr>
          <p:cNvPr id="13"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marL="0" marR="0" lvl="0" indent="0" algn="r" defTabSz="957263" rtl="0" eaLnBrk="1" fontAlgn="base" latinLnBrk="0" hangingPunct="1">
              <a:lnSpc>
                <a:spcPct val="100000"/>
              </a:lnSpc>
              <a:spcBef>
                <a:spcPct val="0"/>
              </a:spcBef>
              <a:spcAft>
                <a:spcPct val="0"/>
              </a:spcAft>
              <a:buClrTx/>
              <a:buSzTx/>
              <a:buFontTx/>
              <a:buNone/>
              <a:tabLst/>
              <a:defRPr/>
            </a:pPr>
            <a:fld id="{38D9E841-1551-4FB0-A65E-0B9712960BCA}" type="slidenum">
              <a:rPr kumimoji="0"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57263" rtl="0" eaLnBrk="1" fontAlgn="base" latinLnBrk="0" hangingPunct="1">
                <a:lnSpc>
                  <a:spcPct val="100000"/>
                </a:lnSpc>
                <a:spcBef>
                  <a:spcPct val="0"/>
                </a:spcBef>
                <a:spcAft>
                  <a:spcPct val="0"/>
                </a:spcAft>
                <a:buClrTx/>
                <a:buSzTx/>
                <a:buFontTx/>
                <a:buNone/>
                <a:tabLst/>
                <a:defRPr/>
              </a:pPr>
              <a:t>11</a:t>
            </a:fld>
            <a:endParaRPr kumimoji="0" lang="en-US" altLang="ja-JP"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696166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chemeClr val="accent2">
              <a:lumMod val="75000"/>
            </a:schemeClr>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（４）協議会の開催状況</a:t>
            </a:r>
          </a:p>
        </p:txBody>
      </p:sp>
      <p:sp>
        <p:nvSpPr>
          <p:cNvPr id="2" name="テキスト ボックス 1"/>
          <p:cNvSpPr txBox="1"/>
          <p:nvPr/>
        </p:nvSpPr>
        <p:spPr>
          <a:xfrm>
            <a:off x="203200" y="1691380"/>
            <a:ext cx="11785600" cy="4801314"/>
          </a:xfrm>
          <a:prstGeom prst="rect">
            <a:avLst/>
          </a:prstGeom>
          <a:ln>
            <a:solidFill>
              <a:schemeClr val="accent2">
                <a:lumMod val="50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latin typeface="Meiryo UI" panose="020B0604030504040204" pitchFamily="50" charset="-128"/>
                <a:ea typeface="Meiryo UI" panose="020B0604030504040204" pitchFamily="50" charset="-128"/>
              </a:rPr>
              <a:t>＜集計結果＞</a:t>
            </a:r>
            <a:endParaRPr lang="en-US" altLang="ja-JP" b="1" dirty="0" smtClean="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p:txBody>
      </p:sp>
      <p:sp>
        <p:nvSpPr>
          <p:cNvPr id="5" name="テキスト ボックス 4"/>
          <p:cNvSpPr txBox="1"/>
          <p:nvPr/>
        </p:nvSpPr>
        <p:spPr>
          <a:xfrm>
            <a:off x="314192" y="2083601"/>
            <a:ext cx="3711388"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TW" altLang="en-US" dirty="0">
                <a:latin typeface="Meiryo UI" panose="020B0604030504040204" pitchFamily="50" charset="-128"/>
                <a:ea typeface="Meiryo UI" panose="020B0604030504040204" pitchFamily="50" charset="-128"/>
              </a:rPr>
              <a:t>緊急事態宣言下（</a:t>
            </a:r>
            <a:r>
              <a:rPr lang="en-US" altLang="zh-TW" dirty="0">
                <a:latin typeface="Meiryo UI" panose="020B0604030504040204" pitchFamily="50" charset="-128"/>
                <a:ea typeface="Meiryo UI" panose="020B0604030504040204" pitchFamily="50" charset="-128"/>
              </a:rPr>
              <a:t>4/7</a:t>
            </a:r>
            <a:r>
              <a:rPr lang="zh-TW" altLang="en-US" dirty="0">
                <a:latin typeface="Meiryo UI" panose="020B0604030504040204" pitchFamily="50" charset="-128"/>
                <a:ea typeface="Meiryo UI" panose="020B0604030504040204" pitchFamily="50" charset="-128"/>
              </a:rPr>
              <a:t>～</a:t>
            </a:r>
            <a:r>
              <a:rPr lang="en-US" altLang="zh-TW" dirty="0">
                <a:latin typeface="Meiryo UI" panose="020B0604030504040204" pitchFamily="50" charset="-128"/>
                <a:ea typeface="Meiryo UI" panose="020B0604030504040204" pitchFamily="50" charset="-128"/>
              </a:rPr>
              <a:t>5/21</a:t>
            </a:r>
            <a:r>
              <a:rPr lang="zh-TW" altLang="en-US" dirty="0">
                <a:latin typeface="Meiryo UI" panose="020B0604030504040204" pitchFamily="50" charset="-128"/>
                <a:ea typeface="Meiryo UI" panose="020B0604030504040204" pitchFamily="50" charset="-128"/>
              </a:rPr>
              <a:t>）</a:t>
            </a:r>
          </a:p>
        </p:txBody>
      </p:sp>
      <p:sp>
        <p:nvSpPr>
          <p:cNvPr id="17" name="テキスト ボックス 16"/>
          <p:cNvSpPr txBox="1"/>
          <p:nvPr/>
        </p:nvSpPr>
        <p:spPr>
          <a:xfrm>
            <a:off x="314192" y="3546974"/>
            <a:ext cx="3711388"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dirty="0">
                <a:latin typeface="Meiryo UI" panose="020B0604030504040204" pitchFamily="50" charset="-128"/>
                <a:ea typeface="Meiryo UI" panose="020B0604030504040204" pitchFamily="50" charset="-128"/>
              </a:rPr>
              <a:t>緊急事態宣言解除後～</a:t>
            </a:r>
            <a:r>
              <a:rPr lang="en-US" altLang="ja-JP" dirty="0">
                <a:latin typeface="Meiryo UI" panose="020B0604030504040204" pitchFamily="50" charset="-128"/>
                <a:ea typeface="Meiryo UI" panose="020B0604030504040204" pitchFamily="50" charset="-128"/>
              </a:rPr>
              <a:t>7</a:t>
            </a:r>
            <a:r>
              <a:rPr lang="ja-JP" altLang="en-US" dirty="0">
                <a:latin typeface="Meiryo UI" panose="020B0604030504040204" pitchFamily="50" charset="-128"/>
                <a:ea typeface="Meiryo UI" panose="020B0604030504040204" pitchFamily="50" charset="-128"/>
              </a:rPr>
              <a:t>月末まで</a:t>
            </a:r>
          </a:p>
        </p:txBody>
      </p:sp>
      <p:sp>
        <p:nvSpPr>
          <p:cNvPr id="18" name="テキスト ボックス 17"/>
          <p:cNvSpPr txBox="1"/>
          <p:nvPr/>
        </p:nvSpPr>
        <p:spPr>
          <a:xfrm>
            <a:off x="314192" y="5267153"/>
            <a:ext cx="3711388"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dirty="0">
                <a:latin typeface="Meiryo UI" panose="020B0604030504040204" pitchFamily="50" charset="-128"/>
                <a:ea typeface="Meiryo UI" panose="020B0604030504040204" pitchFamily="50" charset="-128"/>
              </a:rPr>
              <a:t>８月中</a:t>
            </a:r>
            <a:endParaRPr lang="zh-TW" altLang="en-US"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13124" y="2495139"/>
            <a:ext cx="10623176" cy="923330"/>
          </a:xfrm>
          <a:prstGeom prst="rect">
            <a:avLst/>
          </a:prstGeom>
          <a:noFill/>
        </p:spPr>
        <p:txBody>
          <a:bodyPr wrap="square" rtlCol="0">
            <a:spAutoFit/>
          </a:bodyPr>
          <a:lstStyle/>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全体会や部会等、全ての会議体において休止していた協議会が多数。（</a:t>
            </a:r>
            <a:r>
              <a:rPr lang="en-US" altLang="ja-JP" dirty="0">
                <a:latin typeface="Meiryo UI" panose="020B0604030504040204" pitchFamily="50" charset="-128"/>
                <a:ea typeface="Meiryo UI" panose="020B0604030504040204" pitchFamily="50" charset="-128"/>
              </a:rPr>
              <a:t>69%</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86%</a:t>
            </a:r>
            <a:r>
              <a:rPr lang="ja-JP" altLang="en-US" dirty="0">
                <a:latin typeface="Meiryo UI" panose="020B0604030504040204" pitchFamily="50" charset="-128"/>
                <a:ea typeface="Meiryo UI" panose="020B0604030504040204" pitchFamily="50" charset="-128"/>
              </a:rPr>
              <a:t>）</a:t>
            </a:r>
          </a:p>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実施していたのは、４つの協議会のみ。４つの中には、事務局会議などは対面で実施していた協議会もあるが、全体会は</a:t>
            </a:r>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協議会とも書面での開催。</a:t>
            </a:r>
          </a:p>
        </p:txBody>
      </p:sp>
      <p:sp>
        <p:nvSpPr>
          <p:cNvPr id="19" name="テキスト ボックス 18"/>
          <p:cNvSpPr txBox="1"/>
          <p:nvPr/>
        </p:nvSpPr>
        <p:spPr>
          <a:xfrm>
            <a:off x="413124" y="4003234"/>
            <a:ext cx="10623176" cy="1200329"/>
          </a:xfrm>
          <a:prstGeom prst="rect">
            <a:avLst/>
          </a:prstGeom>
          <a:noFill/>
        </p:spPr>
        <p:txBody>
          <a:bodyPr wrap="square" rtlCol="0">
            <a:spAutoFit/>
          </a:bodyPr>
          <a:lstStyle/>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緊急事態宣言解除後、再開した協議会は全体会や定例会では６割程度、事務局会議や専門部会では８割程度。</a:t>
            </a:r>
          </a:p>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開催手法は、全体会を除く会議体ではいずれも９割以上の協議会が対面実施。</a:t>
            </a:r>
          </a:p>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全体会では</a:t>
            </a:r>
            <a:r>
              <a:rPr lang="en-US" altLang="ja-JP" dirty="0">
                <a:latin typeface="Meiryo UI" panose="020B0604030504040204" pitchFamily="50" charset="-128"/>
                <a:ea typeface="Meiryo UI" panose="020B0604030504040204" pitchFamily="50" charset="-128"/>
              </a:rPr>
              <a:t>7</a:t>
            </a:r>
            <a:r>
              <a:rPr lang="ja-JP" altLang="en-US" dirty="0">
                <a:latin typeface="Meiryo UI" panose="020B0604030504040204" pitchFamily="50" charset="-128"/>
                <a:ea typeface="Meiryo UI" panose="020B0604030504040204" pitchFamily="50" charset="-128"/>
              </a:rPr>
              <a:t>割が対面実施。</a:t>
            </a:r>
          </a:p>
        </p:txBody>
      </p:sp>
      <p:sp>
        <p:nvSpPr>
          <p:cNvPr id="20" name="テキスト ボックス 19"/>
          <p:cNvSpPr txBox="1"/>
          <p:nvPr/>
        </p:nvSpPr>
        <p:spPr>
          <a:xfrm>
            <a:off x="413124" y="5721385"/>
            <a:ext cx="10623176" cy="646331"/>
          </a:xfrm>
          <a:prstGeom prst="rect">
            <a:avLst/>
          </a:prstGeom>
          <a:noFill/>
        </p:spPr>
        <p:txBody>
          <a:bodyPr wrap="square" rtlCol="0">
            <a:spAutoFit/>
          </a:bodyPr>
          <a:lstStyle/>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会議体ごとに</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割～</a:t>
            </a:r>
            <a:r>
              <a:rPr lang="en-US" altLang="ja-JP" dirty="0">
                <a:latin typeface="Meiryo UI" panose="020B0604030504040204" pitchFamily="50" charset="-128"/>
                <a:ea typeface="Meiryo UI" panose="020B0604030504040204" pitchFamily="50" charset="-128"/>
              </a:rPr>
              <a:t>8</a:t>
            </a:r>
            <a:r>
              <a:rPr lang="ja-JP" altLang="en-US" dirty="0">
                <a:latin typeface="Meiryo UI" panose="020B0604030504040204" pitchFamily="50" charset="-128"/>
                <a:ea typeface="Meiryo UI" panose="020B0604030504040204" pitchFamily="50" charset="-128"/>
              </a:rPr>
              <a:t>割程度開催。いずれも</a:t>
            </a:r>
            <a:r>
              <a:rPr lang="en-US" altLang="ja-JP" dirty="0">
                <a:latin typeface="Meiryo UI" panose="020B0604030504040204" pitchFamily="50" charset="-128"/>
                <a:ea typeface="Meiryo UI" panose="020B0604030504040204" pitchFamily="50" charset="-128"/>
              </a:rPr>
              <a:t>85%</a:t>
            </a:r>
            <a:r>
              <a:rPr lang="ja-JP" altLang="en-US" dirty="0">
                <a:latin typeface="Meiryo UI" panose="020B0604030504040204" pitchFamily="50" charset="-128"/>
                <a:ea typeface="Meiryo UI" panose="020B0604030504040204" pitchFamily="50" charset="-128"/>
              </a:rPr>
              <a:t>以上の協議会が対面での開催。</a:t>
            </a:r>
          </a:p>
          <a:p>
            <a:pPr marL="285744" indent="-285744">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１協議会が事務局会議と連絡会において、オンライン会議を導入している</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 y="270437"/>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
        <p:nvSpPr>
          <p:cNvPr id="13"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12</a:t>
            </a:fld>
            <a:endParaRPr kumimoji="0" lang="en-US" altLang="ja-JP" dirty="0">
              <a:solidFill>
                <a:srgbClr val="000000"/>
              </a:solidFill>
            </a:endParaRPr>
          </a:p>
        </p:txBody>
      </p:sp>
      <p:sp>
        <p:nvSpPr>
          <p:cNvPr id="15" name="タイトル 2"/>
          <p:cNvSpPr txBox="1">
            <a:spLocks/>
          </p:cNvSpPr>
          <p:nvPr/>
        </p:nvSpPr>
        <p:spPr>
          <a:xfrm>
            <a:off x="672355" y="354697"/>
            <a:ext cx="11165542" cy="137595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新型</a:t>
            </a:r>
            <a:r>
              <a:rPr lang="ja-JP" altLang="en-US" sz="27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コロナ状況下において</a:t>
            </a:r>
            <a:r>
              <a:rPr lang="ja-JP" altLang="en-US"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、協</a:t>
            </a:r>
            <a:r>
              <a:rPr lang="ja-JP" altLang="en-US" sz="27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議会の「実施」「コロナにより休止」</a:t>
            </a:r>
            <a:r>
              <a:rPr lang="ja-JP" altLang="en-US"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状況は。</a:t>
            </a:r>
            <a:endParaRPr lang="en-US" altLang="ja-JP"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a:p>
            <a:pPr lvl="0" algn="l"/>
            <a:r>
              <a:rPr lang="ja-JP" altLang="en-US"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また</a:t>
            </a:r>
            <a:r>
              <a:rPr lang="ja-JP" altLang="en-US" sz="27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、開催の場合、実施形態（「対面」 「書面」 「オンライン会議」</a:t>
            </a:r>
            <a:r>
              <a:rPr lang="ja-JP" altLang="en-US" sz="27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）は。</a:t>
            </a:r>
            <a:endParaRPr lang="ja-JP" altLang="en-US" sz="27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p:txBody>
      </p:sp>
    </p:spTree>
    <p:extLst>
      <p:ext uri="{BB962C8B-B14F-4D97-AF65-F5344CB8AC3E}">
        <p14:creationId xmlns:p14="http://schemas.microsoft.com/office/powerpoint/2010/main" val="2728575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chemeClr val="accent4">
              <a:lumMod val="75000"/>
            </a:schemeClr>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（５）今後の取り組み</a:t>
            </a:r>
          </a:p>
        </p:txBody>
      </p:sp>
      <p:graphicFrame>
        <p:nvGraphicFramePr>
          <p:cNvPr id="13" name="表 12"/>
          <p:cNvGraphicFramePr>
            <a:graphicFrameLocks noGrp="1"/>
          </p:cNvGraphicFramePr>
          <p:nvPr>
            <p:extLst>
              <p:ext uri="{D42A27DB-BD31-4B8C-83A1-F6EECF244321}">
                <p14:modId xmlns:p14="http://schemas.microsoft.com/office/powerpoint/2010/main" val="421444983"/>
              </p:ext>
            </p:extLst>
          </p:nvPr>
        </p:nvGraphicFramePr>
        <p:xfrm>
          <a:off x="1147804" y="2044376"/>
          <a:ext cx="9668436" cy="3597965"/>
        </p:xfrm>
        <a:graphic>
          <a:graphicData uri="http://schemas.openxmlformats.org/drawingml/2006/table">
            <a:tbl>
              <a:tblPr firstRow="1" bandRow="1">
                <a:tableStyleId>{5940675A-B579-460E-94D1-54222C63F5DA}</a:tableStyleId>
              </a:tblPr>
              <a:tblGrid>
                <a:gridCol w="7445935">
                  <a:extLst>
                    <a:ext uri="{9D8B030D-6E8A-4147-A177-3AD203B41FA5}">
                      <a16:colId xmlns:a16="http://schemas.microsoft.com/office/drawing/2014/main" val="3274615712"/>
                    </a:ext>
                  </a:extLst>
                </a:gridCol>
                <a:gridCol w="2222501">
                  <a:extLst>
                    <a:ext uri="{9D8B030D-6E8A-4147-A177-3AD203B41FA5}">
                      <a16:colId xmlns:a16="http://schemas.microsoft.com/office/drawing/2014/main" val="1183084925"/>
                    </a:ext>
                  </a:extLst>
                </a:gridCol>
              </a:tblGrid>
              <a:tr h="881609">
                <a:tc>
                  <a:txBody>
                    <a:bodyPr/>
                    <a:lstStyle/>
                    <a:p>
                      <a:pPr algn="l" fontAlgn="ctr"/>
                      <a:r>
                        <a:rPr lang="ja-JP" altLang="en-US" sz="3100" u="none" strike="noStrike" dirty="0">
                          <a:effectLst/>
                          <a:latin typeface="Meiryo UI" panose="020B0604030504040204" pitchFamily="50" charset="-128"/>
                          <a:ea typeface="Meiryo UI" panose="020B0604030504040204" pitchFamily="50" charset="-128"/>
                        </a:rPr>
                        <a:t>①実施中</a:t>
                      </a:r>
                      <a:endParaRPr lang="ja-JP" altLang="en-US" sz="3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3100" dirty="0" smtClean="0">
                          <a:latin typeface="Meiryo UI" panose="020B0604030504040204" pitchFamily="50" charset="-128"/>
                          <a:ea typeface="Meiryo UI" panose="020B0604030504040204" pitchFamily="50" charset="-128"/>
                        </a:rPr>
                        <a:t>3</a:t>
                      </a:r>
                      <a:r>
                        <a:rPr kumimoji="1" lang="ja-JP" altLang="en-US" sz="3100" dirty="0" smtClean="0">
                          <a:latin typeface="Meiryo UI" panose="020B0604030504040204" pitchFamily="50" charset="-128"/>
                          <a:ea typeface="Meiryo UI" panose="020B0604030504040204" pitchFamily="50" charset="-128"/>
                        </a:rPr>
                        <a:t>協議会</a:t>
                      </a:r>
                      <a:endParaRPr kumimoji="1" lang="ja-JP" altLang="en-US" sz="31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905452">
                <a:tc>
                  <a:txBody>
                    <a:bodyPr/>
                    <a:lstStyle/>
                    <a:p>
                      <a:pPr algn="l" fontAlgn="ctr"/>
                      <a:r>
                        <a:rPr lang="ja-JP" altLang="en-US" sz="3100" u="none" strike="noStrike" dirty="0">
                          <a:effectLst/>
                          <a:latin typeface="Meiryo UI" panose="020B0604030504040204" pitchFamily="50" charset="-128"/>
                          <a:ea typeface="Meiryo UI" panose="020B0604030504040204" pitchFamily="50" charset="-128"/>
                        </a:rPr>
                        <a:t>②実施予定（実施に向け調整中）</a:t>
                      </a:r>
                      <a:endParaRPr lang="ja-JP" altLang="en-US" sz="3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3100" dirty="0" smtClean="0">
                          <a:latin typeface="Meiryo UI" panose="020B0604030504040204" pitchFamily="50" charset="-128"/>
                          <a:ea typeface="Meiryo UI" panose="020B0604030504040204" pitchFamily="50" charset="-128"/>
                        </a:rPr>
                        <a:t>11</a:t>
                      </a:r>
                      <a:r>
                        <a:rPr kumimoji="1" lang="ja-JP" altLang="en-US" sz="3100" dirty="0" smtClean="0">
                          <a:latin typeface="Meiryo UI" panose="020B0604030504040204" pitchFamily="50" charset="-128"/>
                          <a:ea typeface="Meiryo UI" panose="020B0604030504040204" pitchFamily="50" charset="-128"/>
                        </a:rPr>
                        <a:t>協議会</a:t>
                      </a:r>
                      <a:endParaRPr kumimoji="1" lang="ja-JP" altLang="en-US" sz="3100" b="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9685209"/>
                  </a:ext>
                </a:extLst>
              </a:tr>
              <a:tr h="905452">
                <a:tc>
                  <a:txBody>
                    <a:bodyPr/>
                    <a:lstStyle/>
                    <a:p>
                      <a:pPr algn="l" fontAlgn="ctr"/>
                      <a:r>
                        <a:rPr lang="ja-JP" altLang="en-US" sz="3100" u="none" strike="noStrike" dirty="0">
                          <a:effectLst/>
                          <a:latin typeface="Meiryo UI" panose="020B0604030504040204" pitchFamily="50" charset="-128"/>
                          <a:ea typeface="Meiryo UI" panose="020B0604030504040204" pitchFamily="50" charset="-128"/>
                        </a:rPr>
                        <a:t>③何をすべきか整理中</a:t>
                      </a:r>
                      <a:endParaRPr lang="ja-JP" altLang="en-US" sz="3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3100" dirty="0" smtClean="0">
                          <a:latin typeface="Meiryo UI" panose="020B0604030504040204" pitchFamily="50" charset="-128"/>
                          <a:ea typeface="Meiryo UI" panose="020B0604030504040204" pitchFamily="50" charset="-128"/>
                        </a:rPr>
                        <a:t>6</a:t>
                      </a:r>
                      <a:r>
                        <a:rPr kumimoji="1" lang="ja-JP" altLang="en-US" sz="3100" dirty="0" smtClean="0">
                          <a:latin typeface="Meiryo UI" panose="020B0604030504040204" pitchFamily="50" charset="-128"/>
                          <a:ea typeface="Meiryo UI" panose="020B0604030504040204" pitchFamily="50" charset="-128"/>
                        </a:rPr>
                        <a:t>協議会</a:t>
                      </a:r>
                      <a:endParaRPr kumimoji="1" lang="ja-JP" altLang="en-US" sz="3100" b="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0621461"/>
                  </a:ext>
                </a:extLst>
              </a:tr>
              <a:tr h="905452">
                <a:tc>
                  <a:txBody>
                    <a:bodyPr/>
                    <a:lstStyle/>
                    <a:p>
                      <a:pPr algn="l" fontAlgn="ctr"/>
                      <a:r>
                        <a:rPr lang="ja-JP" altLang="en-US" sz="3100" u="none" strike="noStrike" dirty="0">
                          <a:effectLst/>
                          <a:latin typeface="Meiryo UI" panose="020B0604030504040204" pitchFamily="50" charset="-128"/>
                          <a:ea typeface="Meiryo UI" panose="020B0604030504040204" pitchFamily="50" charset="-128"/>
                        </a:rPr>
                        <a:t>④現時点で具体的な動きなし</a:t>
                      </a:r>
                      <a:endParaRPr lang="ja-JP" altLang="en-US" sz="3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3100" dirty="0" smtClean="0">
                          <a:latin typeface="Meiryo UI" panose="020B0604030504040204" pitchFamily="50" charset="-128"/>
                          <a:ea typeface="Meiryo UI" panose="020B0604030504040204" pitchFamily="50" charset="-128"/>
                        </a:rPr>
                        <a:t>17</a:t>
                      </a:r>
                      <a:r>
                        <a:rPr kumimoji="1" lang="ja-JP" altLang="en-US" sz="3100" dirty="0" smtClean="0">
                          <a:latin typeface="Meiryo UI" panose="020B0604030504040204" pitchFamily="50" charset="-128"/>
                          <a:ea typeface="Meiryo UI" panose="020B0604030504040204" pitchFamily="50" charset="-128"/>
                        </a:rPr>
                        <a:t>協議会</a:t>
                      </a:r>
                      <a:endParaRPr kumimoji="1" lang="ja-JP" altLang="en-US" sz="3100" b="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25579801"/>
                  </a:ext>
                </a:extLst>
              </a:tr>
            </a:tbl>
          </a:graphicData>
        </a:graphic>
      </p:graphicFrame>
      <p:sp>
        <p:nvSpPr>
          <p:cNvPr id="9" name="テキスト ボックス 8"/>
          <p:cNvSpPr txBox="1"/>
          <p:nvPr/>
        </p:nvSpPr>
        <p:spPr>
          <a:xfrm>
            <a:off x="0" y="444135"/>
            <a:ext cx="860612" cy="861774"/>
          </a:xfrm>
          <a:prstGeom prst="rect">
            <a:avLst/>
          </a:prstGeom>
          <a:noFill/>
          <a:ln>
            <a:noFill/>
          </a:ln>
        </p:spPr>
        <p:txBody>
          <a:bodyPr wrap="square" rtlCol="0">
            <a:spAutoFit/>
          </a:bodyPr>
          <a:lstStyle/>
          <a:p>
            <a:pPr defTabSz="914377">
              <a:defRPr/>
            </a:pPr>
            <a:r>
              <a:rPr lang="ja-JP" altLang="en-US" sz="5000" b="1" dirty="0">
                <a:ln w="13462">
                  <a:solidFill>
                    <a:prstClr val="white"/>
                  </a:solidFill>
                  <a:prstDash val="solid"/>
                </a:ln>
                <a:solidFill>
                  <a:prstClr val="black">
                    <a:lumMod val="85000"/>
                    <a:lumOff val="15000"/>
                  </a:prstClr>
                </a:solidFill>
                <a:effectLst>
                  <a:outerShdw dist="38100" dir="2700000" algn="bl" rotWithShape="0">
                    <a:srgbClr val="4BACC6"/>
                  </a:outerShdw>
                </a:effectLst>
                <a:latin typeface="Calibri"/>
                <a:ea typeface="ＭＳ Ｐゴシック" panose="020B0600070205080204" pitchFamily="50" charset="-128"/>
              </a:rPr>
              <a:t>Ｑ</a:t>
            </a:r>
          </a:p>
        </p:txBody>
      </p:sp>
      <p:sp>
        <p:nvSpPr>
          <p:cNvPr id="7"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13</a:t>
            </a:fld>
            <a:endParaRPr kumimoji="0" lang="en-US" altLang="ja-JP" dirty="0">
              <a:solidFill>
                <a:srgbClr val="000000"/>
              </a:solidFill>
            </a:endParaRPr>
          </a:p>
        </p:txBody>
      </p:sp>
      <p:sp>
        <p:nvSpPr>
          <p:cNvPr id="12" name="タイトル 2"/>
          <p:cNvSpPr txBox="1">
            <a:spLocks/>
          </p:cNvSpPr>
          <p:nvPr/>
        </p:nvSpPr>
        <p:spPr>
          <a:xfrm>
            <a:off x="560935" y="688407"/>
            <a:ext cx="11456893"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１．新型コロナにかかる課題を踏まえ、協議会として実施中（実施予定）</a:t>
            </a:r>
            <a:endParaRPr lang="en-US" altLang="ja-JP"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の取り組みはありますか。</a:t>
            </a:r>
          </a:p>
        </p:txBody>
      </p:sp>
    </p:spTree>
    <p:extLst>
      <p:ext uri="{BB962C8B-B14F-4D97-AF65-F5344CB8AC3E}">
        <p14:creationId xmlns:p14="http://schemas.microsoft.com/office/powerpoint/2010/main" val="1516999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タイトル 2"/>
          <p:cNvSpPr txBox="1">
            <a:spLocks/>
          </p:cNvSpPr>
          <p:nvPr/>
        </p:nvSpPr>
        <p:spPr>
          <a:xfrm>
            <a:off x="2904566" y="276895"/>
            <a:ext cx="7745505"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800" b="1" u="sng" dirty="0" smtClean="0">
                <a:ln w="0"/>
                <a:solidFill>
                  <a:srgbClr val="FF0000"/>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a:t>
            </a:r>
            <a:r>
              <a:rPr lang="ja-JP" altLang="en-US" sz="2800" b="1" u="sng" dirty="0">
                <a:ln w="0"/>
                <a:solidFill>
                  <a:srgbClr val="FF0000"/>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①実施中」「②実施予定」</a:t>
            </a:r>
            <a:r>
              <a:rPr lang="ja-JP" altLang="en-US" sz="2800" b="1" u="sng"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の具体的</a:t>
            </a:r>
            <a:r>
              <a:rPr lang="ja-JP" altLang="en-US" sz="2800" b="1" u="sng"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内容</a:t>
            </a:r>
            <a:endParaRPr lang="ja-JP" altLang="en-US" sz="2800" b="1" u="sng"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p:txBody>
      </p:sp>
      <p:sp>
        <p:nvSpPr>
          <p:cNvPr id="16" name="タイトル 2"/>
          <p:cNvSpPr txBox="1">
            <a:spLocks/>
          </p:cNvSpPr>
          <p:nvPr/>
        </p:nvSpPr>
        <p:spPr>
          <a:xfrm>
            <a:off x="0" y="1"/>
            <a:ext cx="12192000" cy="400924"/>
          </a:xfrm>
          <a:prstGeom prst="rect">
            <a:avLst/>
          </a:prstGeom>
          <a:solidFill>
            <a:schemeClr val="accent4">
              <a:lumMod val="75000"/>
            </a:schemeClr>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（５）今後の取り組み</a:t>
            </a:r>
          </a:p>
        </p:txBody>
      </p:sp>
      <p:sp>
        <p:nvSpPr>
          <p:cNvPr id="17" name="テキスト ボックス 16"/>
          <p:cNvSpPr txBox="1"/>
          <p:nvPr/>
        </p:nvSpPr>
        <p:spPr>
          <a:xfrm>
            <a:off x="261257" y="1264562"/>
            <a:ext cx="11669486" cy="5355312"/>
          </a:xfrm>
          <a:prstGeom prst="rect">
            <a:avLst/>
          </a:prstGeom>
          <a:ln>
            <a:solidFill>
              <a:schemeClr val="accent4"/>
            </a:solid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ja-JP" altLang="en-US" dirty="0"/>
          </a:p>
        </p:txBody>
      </p:sp>
      <p:sp>
        <p:nvSpPr>
          <p:cNvPr id="18" name="テキスト ボックス 17"/>
          <p:cNvSpPr txBox="1"/>
          <p:nvPr/>
        </p:nvSpPr>
        <p:spPr>
          <a:xfrm>
            <a:off x="261257" y="1264562"/>
            <a:ext cx="11669486" cy="5165517"/>
          </a:xfrm>
          <a:prstGeom prst="rect">
            <a:avLst/>
          </a:prstGeom>
          <a:noFill/>
          <a:effectLst/>
        </p:spPr>
        <p:txBody>
          <a:bodyPr wrap="square" rtlCol="0">
            <a:spAutoFit/>
          </a:bodyPr>
          <a:lstStyle/>
          <a:p>
            <a:pPr>
              <a:lnSpc>
                <a:spcPts val="3400"/>
              </a:lnSpc>
            </a:pP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会議の開催手法検討</a:t>
            </a:r>
            <a:r>
              <a:rPr lang="en-US" altLang="ja-JP" b="1" dirty="0" smtClean="0">
                <a:latin typeface="Meiryo UI" panose="020B0604030504040204" pitchFamily="50" charset="-128"/>
                <a:ea typeface="Meiryo UI" panose="020B0604030504040204" pitchFamily="50" charset="-128"/>
              </a:rPr>
              <a:t>】</a:t>
            </a:r>
          </a:p>
          <a:p>
            <a:pPr marL="285750" indent="-285750">
              <a:lnSpc>
                <a:spcPts val="34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感染</a:t>
            </a:r>
            <a:r>
              <a:rPr lang="ja-JP" altLang="en-US" dirty="0">
                <a:latin typeface="Meiryo UI" panose="020B0604030504040204" pitchFamily="50" charset="-128"/>
                <a:ea typeface="Meiryo UI" panose="020B0604030504040204" pitchFamily="50" charset="-128"/>
              </a:rPr>
              <a:t>防止対策を図ったうえでの会議の実施、３密にならない事を前提に、消毒や体温測定、マスク着用を基本とし、対面での実施も会場の定員半数以下の人数で開催予定</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285750" indent="-285750">
              <a:lnSpc>
                <a:spcPts val="3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オンライン</a:t>
            </a:r>
            <a:r>
              <a:rPr lang="ja-JP" altLang="en-US" dirty="0" smtClean="0">
                <a:latin typeface="Meiryo UI" panose="020B0604030504040204" pitchFamily="50" charset="-128"/>
                <a:ea typeface="Meiryo UI" panose="020B0604030504040204" pitchFamily="50" charset="-128"/>
              </a:rPr>
              <a:t>での会議開催方法の検討。</a:t>
            </a:r>
            <a:endParaRPr lang="en-US" altLang="ja-JP" dirty="0" smtClean="0">
              <a:latin typeface="Meiryo UI" panose="020B0604030504040204" pitchFamily="50" charset="-128"/>
              <a:ea typeface="Meiryo UI" panose="020B0604030504040204" pitchFamily="50" charset="-128"/>
            </a:endParaRPr>
          </a:p>
          <a:p>
            <a:pPr marL="285750" indent="-285750">
              <a:lnSpc>
                <a:spcPts val="3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各部会、連絡会等に対し、今後の開催予定、開催方法、課題抽出方法等のアンケートを行い、来年度も含めた定例会の開催方法などを協議していく</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endParaRPr>
          </a:p>
          <a:p>
            <a:pPr>
              <a:lnSpc>
                <a:spcPts val="3400"/>
              </a:lnSpc>
            </a:pPr>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緊急</a:t>
            </a:r>
            <a:r>
              <a:rPr lang="ja-JP" altLang="en-US" b="1" dirty="0" smtClean="0">
                <a:latin typeface="Meiryo UI" panose="020B0604030504040204" pitchFamily="50" charset="-128"/>
                <a:ea typeface="Meiryo UI" panose="020B0604030504040204" pitchFamily="50" charset="-128"/>
              </a:rPr>
              <a:t>時の体制検討</a:t>
            </a:r>
            <a:r>
              <a:rPr lang="en-US" altLang="ja-JP" b="1" dirty="0" smtClean="0">
                <a:latin typeface="Meiryo UI" panose="020B0604030504040204" pitchFamily="50" charset="-128"/>
                <a:ea typeface="Meiryo UI" panose="020B0604030504040204" pitchFamily="50" charset="-128"/>
              </a:rPr>
              <a:t>】</a:t>
            </a:r>
          </a:p>
          <a:p>
            <a:pPr marL="285750" indent="-285750">
              <a:lnSpc>
                <a:spcPts val="3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部会の分散化（参加者数の多い相談支援事業所連絡会は３回に分けて開催）：コアメンバーのみ集まり情報共有し、その後結果を各部会参加者にメールで</a:t>
            </a:r>
            <a:r>
              <a:rPr lang="ja-JP" altLang="en-US" dirty="0" smtClean="0">
                <a:latin typeface="Meiryo UI" panose="020B0604030504040204" pitchFamily="50" charset="-128"/>
                <a:ea typeface="Meiryo UI" panose="020B0604030504040204" pitchFamily="50" charset="-128"/>
              </a:rPr>
              <a:t>報告。</a:t>
            </a:r>
            <a:endParaRPr lang="en-US" altLang="ja-JP" dirty="0" smtClean="0">
              <a:latin typeface="Meiryo UI" panose="020B0604030504040204" pitchFamily="50" charset="-128"/>
              <a:ea typeface="Meiryo UI" panose="020B0604030504040204" pitchFamily="50" charset="-128"/>
            </a:endParaRPr>
          </a:p>
          <a:p>
            <a:pPr marL="285750" indent="-285750">
              <a:lnSpc>
                <a:spcPts val="34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非常時</a:t>
            </a:r>
            <a:r>
              <a:rPr lang="ja-JP" altLang="en-US" dirty="0">
                <a:latin typeface="Meiryo UI" panose="020B0604030504040204" pitchFamily="50" charset="-128"/>
                <a:ea typeface="Meiryo UI" panose="020B0604030504040204" pitchFamily="50" charset="-128"/>
              </a:rPr>
              <a:t>において緊急時の連絡体制が把握できていないことから、運営委員会や定例会で検討していく予定</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285750" indent="-285750">
              <a:lnSpc>
                <a:spcPts val="34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緊急</a:t>
            </a:r>
            <a:r>
              <a:rPr lang="ja-JP" altLang="en-US" dirty="0" smtClean="0">
                <a:latin typeface="Meiryo UI" panose="020B0604030504040204" pitchFamily="50" charset="-128"/>
                <a:ea typeface="Meiryo UI" panose="020B0604030504040204" pitchFamily="50" charset="-128"/>
              </a:rPr>
              <a:t>時と</a:t>
            </a:r>
            <a:r>
              <a:rPr lang="ja-JP" altLang="en-US" dirty="0">
                <a:latin typeface="Meiryo UI" panose="020B0604030504040204" pitchFamily="50" charset="-128"/>
                <a:ea typeface="Meiryo UI" panose="020B0604030504040204" pitchFamily="50" charset="-128"/>
              </a:rPr>
              <a:t>判断</a:t>
            </a:r>
            <a:r>
              <a:rPr lang="ja-JP" altLang="en-US" dirty="0" smtClean="0">
                <a:latin typeface="Meiryo UI" panose="020B0604030504040204" pitchFamily="50" charset="-128"/>
                <a:ea typeface="Meiryo UI" panose="020B0604030504040204" pitchFamily="50" charset="-128"/>
              </a:rPr>
              <a:t>する基準について検討。</a:t>
            </a:r>
            <a:endParaRPr lang="en-US" altLang="ja-JP" dirty="0" smtClean="0">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14</a:t>
            </a:fld>
            <a:endParaRPr kumimoji="0" lang="en-US" altLang="ja-JP" dirty="0">
              <a:solidFill>
                <a:srgbClr val="000000"/>
              </a:solidFill>
            </a:endParaRPr>
          </a:p>
        </p:txBody>
      </p:sp>
      <p:sp>
        <p:nvSpPr>
          <p:cNvPr id="8" name="テキスト ボックス 7"/>
          <p:cNvSpPr txBox="1"/>
          <p:nvPr/>
        </p:nvSpPr>
        <p:spPr>
          <a:xfrm>
            <a:off x="11251773" y="454564"/>
            <a:ext cx="940227" cy="369332"/>
          </a:xfrm>
          <a:prstGeom prst="rect">
            <a:avLst/>
          </a:prstGeom>
          <a:no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rPr>
              <a:t>1</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２</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0816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タイトル 2"/>
          <p:cNvSpPr txBox="1">
            <a:spLocks/>
          </p:cNvSpPr>
          <p:nvPr/>
        </p:nvSpPr>
        <p:spPr>
          <a:xfrm>
            <a:off x="246742" y="454564"/>
            <a:ext cx="11456893" cy="8340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dirty="0" smtClean="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a:t>
            </a:r>
            <a:r>
              <a:rPr lang="ja-JP" altLang="en-US" sz="2000" dirty="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①実施中」「②実施予定」の具体的</a:t>
            </a:r>
            <a:r>
              <a:rPr lang="ja-JP" altLang="en-US" sz="2000" dirty="0" smtClean="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内容（</a:t>
            </a:r>
            <a:r>
              <a:rPr lang="ja-JP" altLang="en-US" sz="2000" dirty="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続き）</a:t>
            </a:r>
          </a:p>
        </p:txBody>
      </p:sp>
      <p:sp>
        <p:nvSpPr>
          <p:cNvPr id="16" name="タイトル 2"/>
          <p:cNvSpPr txBox="1">
            <a:spLocks/>
          </p:cNvSpPr>
          <p:nvPr/>
        </p:nvSpPr>
        <p:spPr>
          <a:xfrm>
            <a:off x="0" y="1"/>
            <a:ext cx="12192000" cy="400924"/>
          </a:xfrm>
          <a:prstGeom prst="rect">
            <a:avLst/>
          </a:prstGeom>
          <a:solidFill>
            <a:schemeClr val="accent4">
              <a:lumMod val="75000"/>
            </a:schemeClr>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（５）今後の取り組み</a:t>
            </a:r>
          </a:p>
        </p:txBody>
      </p:sp>
      <p:sp>
        <p:nvSpPr>
          <p:cNvPr id="17" name="テキスト ボックス 16"/>
          <p:cNvSpPr txBox="1"/>
          <p:nvPr/>
        </p:nvSpPr>
        <p:spPr>
          <a:xfrm>
            <a:off x="246743" y="1234980"/>
            <a:ext cx="11669485" cy="5355312"/>
          </a:xfrm>
          <a:prstGeom prst="rect">
            <a:avLst/>
          </a:prstGeom>
          <a:ln>
            <a:solidFill>
              <a:schemeClr val="accent4"/>
            </a:solid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rtlCol="0">
            <a:spAutoFit/>
          </a:bodyPr>
          <a:lstStyle/>
          <a:p>
            <a:pPr defTabSz="914377">
              <a:defRPr/>
            </a:pPr>
            <a:endParaRPr lang="en-US" altLang="ja-JP" b="1" dirty="0">
              <a:solidFill>
                <a:prstClr val="black"/>
              </a:solidFill>
              <a:latin typeface="Meiryo UI" panose="020B0604030504040204" pitchFamily="50" charset="-128"/>
              <a:ea typeface="Meiryo UI" panose="020B0604030504040204" pitchFamily="50" charset="-128"/>
            </a:endParaRPr>
          </a:p>
          <a:p>
            <a:pPr defTabSz="914377">
              <a:defRPr/>
            </a:pPr>
            <a:endParaRPr lang="en-US" altLang="ja-JP" dirty="0">
              <a:solidFill>
                <a:prstClr val="black"/>
              </a:solidFill>
              <a:latin typeface="Meiryo UI" panose="020B0604030504040204" pitchFamily="50" charset="-128"/>
              <a:ea typeface="Meiryo UI" panose="020B060403050404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smtClean="0">
              <a:solidFill>
                <a:prstClr val="black"/>
              </a:solidFill>
              <a:latin typeface="Calibri"/>
              <a:ea typeface="ＭＳ Ｐゴシック" panose="020B0600070205080204" pitchFamily="50" charset="-128"/>
            </a:endParaRPr>
          </a:p>
          <a:p>
            <a:pPr defTabSz="914377">
              <a:defRPr/>
            </a:pPr>
            <a:endParaRPr lang="en-US" altLang="ja-JP" dirty="0">
              <a:solidFill>
                <a:prstClr val="black"/>
              </a:solidFill>
              <a:latin typeface="Calibri"/>
              <a:ea typeface="ＭＳ Ｐゴシック" panose="020B0600070205080204" pitchFamily="50" charset="-128"/>
            </a:endParaRPr>
          </a:p>
          <a:p>
            <a:pPr defTabSz="914377">
              <a:defRPr/>
            </a:pPr>
            <a:endParaRPr lang="en-US" altLang="ja-JP" dirty="0" smtClean="0">
              <a:solidFill>
                <a:prstClr val="black"/>
              </a:solidFill>
              <a:latin typeface="Calibri"/>
              <a:ea typeface="ＭＳ Ｐゴシック" panose="020B0600070205080204" pitchFamily="50" charset="-128"/>
            </a:endParaRPr>
          </a:p>
        </p:txBody>
      </p:sp>
      <p:sp>
        <p:nvSpPr>
          <p:cNvPr id="18" name="テキスト ボックス 17"/>
          <p:cNvSpPr txBox="1"/>
          <p:nvPr/>
        </p:nvSpPr>
        <p:spPr>
          <a:xfrm>
            <a:off x="246743" y="1234980"/>
            <a:ext cx="11669484" cy="5078313"/>
          </a:xfrm>
          <a:prstGeom prst="rect">
            <a:avLst/>
          </a:prstGeom>
          <a:noFill/>
          <a:effectLst>
            <a:outerShdw blurRad="63500" sx="102000" sy="102000" algn="ctr" rotWithShape="0">
              <a:prstClr val="black">
                <a:alpha val="40000"/>
              </a:prstClr>
            </a:outerShdw>
          </a:effectLst>
        </p:spPr>
        <p:txBody>
          <a:bodyPr wrap="square" rtlCol="0">
            <a:spAutoFit/>
          </a:bodyPr>
          <a:lstStyle/>
          <a:p>
            <a:pPr>
              <a:lnSpc>
                <a:spcPct val="150000"/>
              </a:lnSpc>
            </a:pP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課題抽出の取り組み</a:t>
            </a:r>
            <a:r>
              <a:rPr lang="en-US" altLang="ja-JP" b="1" dirty="0" smtClean="0">
                <a:latin typeface="Meiryo UI" panose="020B0604030504040204" pitchFamily="50" charset="-128"/>
                <a:ea typeface="Meiryo UI" panose="020B0604030504040204" pitchFamily="50" charset="-128"/>
              </a:rPr>
              <a:t>】</a:t>
            </a:r>
          </a:p>
          <a:p>
            <a:pPr marL="285750" indent="-285750">
              <a:lnSpc>
                <a:spcPct val="1500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相談</a:t>
            </a:r>
            <a:r>
              <a:rPr lang="ja-JP" altLang="en-US" dirty="0">
                <a:latin typeface="Meiryo UI" panose="020B0604030504040204" pitchFamily="50" charset="-128"/>
                <a:ea typeface="Meiryo UI" panose="020B0604030504040204" pitchFamily="50" charset="-128"/>
              </a:rPr>
              <a:t>支援ネットワークで課題について検討する会議（小グループに分かれて）を実施予定</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285750" indent="-285750">
              <a:lnSpc>
                <a:spcPct val="1500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非常</a:t>
            </a:r>
            <a:r>
              <a:rPr lang="ja-JP" altLang="en-US" dirty="0">
                <a:latin typeface="Meiryo UI" panose="020B0604030504040204" pitchFamily="50" charset="-128"/>
                <a:ea typeface="Meiryo UI" panose="020B0604030504040204" pitchFamily="50" charset="-128"/>
              </a:rPr>
              <a:t>事態の際に行政として事業所の疑問や困りごとを集約するとともに、方針や方向性の整理を行い、必要な情報提供ができるよう、課題の整理と取組方法の整理を行い、周知する。</a:t>
            </a:r>
          </a:p>
          <a:p>
            <a:pPr marL="285750" indent="-285750">
              <a:lnSpc>
                <a:spcPct val="1500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新型</a:t>
            </a:r>
            <a:r>
              <a:rPr lang="ja-JP" altLang="en-US" dirty="0">
                <a:latin typeface="Meiryo UI" panose="020B0604030504040204" pitchFamily="50" charset="-128"/>
                <a:ea typeface="Meiryo UI" panose="020B0604030504040204" pitchFamily="50" charset="-128"/>
              </a:rPr>
              <a:t>コロナにかかる課題の集約をするワーキングチームを立ち上げたり、アンケート集約の上、地域でできることを検討したりしている</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ct val="150000"/>
              </a:lnSpc>
            </a:pP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事業所支援その</a:t>
            </a:r>
            <a:r>
              <a:rPr lang="ja-JP" altLang="en-US" b="1" dirty="0">
                <a:latin typeface="Meiryo UI" panose="020B0604030504040204" pitchFamily="50" charset="-128"/>
                <a:ea typeface="Meiryo UI" panose="020B0604030504040204" pitchFamily="50" charset="-128"/>
              </a:rPr>
              <a:t>他</a:t>
            </a:r>
            <a:r>
              <a:rPr lang="en-US" altLang="ja-JP" b="1" dirty="0" smtClean="0">
                <a:latin typeface="Meiryo UI" panose="020B0604030504040204" pitchFamily="50" charset="-128"/>
                <a:ea typeface="Meiryo UI" panose="020B0604030504040204" pitchFamily="50" charset="-128"/>
              </a:rPr>
              <a:t>】</a:t>
            </a:r>
          </a:p>
          <a:p>
            <a:pPr marL="285750" indent="-285750">
              <a:lnSpc>
                <a:spcPct val="1500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さら</a:t>
            </a:r>
            <a:r>
              <a:rPr lang="ja-JP" altLang="en-US" dirty="0">
                <a:latin typeface="Meiryo UI" panose="020B0604030504040204" pitchFamily="50" charset="-128"/>
                <a:ea typeface="Meiryo UI" panose="020B0604030504040204" pitchFamily="50" charset="-128"/>
              </a:rPr>
              <a:t>なる感染防止対策の徹底と利用者や職員に陽性者等が発生した場合の各事業所に対する支援</a:t>
            </a:r>
            <a:r>
              <a:rPr lang="ja-JP" altLang="en-US" dirty="0" smtClean="0">
                <a:latin typeface="Meiryo UI" panose="020B0604030504040204" pitchFamily="50" charset="-128"/>
                <a:ea typeface="Meiryo UI" panose="020B0604030504040204" pitchFamily="50" charset="-128"/>
              </a:rPr>
              <a:t>策の検討。</a:t>
            </a:r>
            <a:endParaRPr lang="en-US" altLang="ja-JP" dirty="0" smtClean="0">
              <a:latin typeface="Meiryo UI" panose="020B0604030504040204" pitchFamily="50" charset="-128"/>
              <a:ea typeface="Meiryo UI" panose="020B0604030504040204" pitchFamily="50" charset="-128"/>
            </a:endParaRPr>
          </a:p>
          <a:p>
            <a:pPr marL="285750" indent="-285750">
              <a:lnSpc>
                <a:spcPct val="150000"/>
              </a:lnSpc>
              <a:buFont typeface="Arial" panose="020B0604020202020204" pitchFamily="34" charset="0"/>
              <a:buChar char="•"/>
            </a:pPr>
            <a:r>
              <a:rPr lang="ja-JP" altLang="en-US" dirty="0">
                <a:latin typeface="Meiryo UI" panose="020B0604030504040204" pitchFamily="50" charset="-128"/>
                <a:ea typeface="Meiryo UI" panose="020B0604030504040204" pitchFamily="50" charset="-128"/>
              </a:rPr>
              <a:t>居住系サービス（施設入所支援やグループホーム）、通所系サービス事業者に対してコロナ感染者が発生した場合のＢＣＰ作りを投げかけている。ＢＣＰ作成する過程で法人内での課題（応援すべき人員の確保や物資の不足等）があれば、地域における応援体制等の構築などを協議会の場で解決方法についての議論を行う予定</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285750" indent="-285750">
              <a:lnSpc>
                <a:spcPct val="150000"/>
              </a:lnSpc>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サービス</a:t>
            </a:r>
            <a:r>
              <a:rPr lang="ja-JP" altLang="en-US" dirty="0">
                <a:latin typeface="Meiryo UI" panose="020B0604030504040204" pitchFamily="50" charset="-128"/>
                <a:ea typeface="Meiryo UI" panose="020B0604030504040204" pitchFamily="50" charset="-128"/>
              </a:rPr>
              <a:t>継続・検査体制・衛生物品の確保に関して、協議、提案</a:t>
            </a:r>
            <a:r>
              <a:rPr lang="ja-JP" altLang="en-US" dirty="0" smtClean="0">
                <a:latin typeface="Meiryo UI" panose="020B0604030504040204" pitchFamily="50" charset="-128"/>
                <a:ea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15</a:t>
            </a:fld>
            <a:endParaRPr kumimoji="0" lang="en-US" altLang="ja-JP" dirty="0">
              <a:solidFill>
                <a:srgbClr val="000000"/>
              </a:solidFill>
            </a:endParaRPr>
          </a:p>
        </p:txBody>
      </p:sp>
      <p:sp>
        <p:nvSpPr>
          <p:cNvPr id="8" name="テキスト ボックス 7"/>
          <p:cNvSpPr txBox="1"/>
          <p:nvPr/>
        </p:nvSpPr>
        <p:spPr>
          <a:xfrm>
            <a:off x="11251773" y="454564"/>
            <a:ext cx="940227" cy="369332"/>
          </a:xfrm>
          <a:prstGeom prst="rect">
            <a:avLst/>
          </a:prstGeom>
          <a:no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rPr>
              <a:t>2</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２</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1410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2</a:t>
            </a:fld>
            <a:endParaRPr kumimoji="0" lang="en-US" altLang="ja-JP" dirty="0">
              <a:solidFill>
                <a:srgbClr val="000000"/>
              </a:solidFill>
            </a:endParaRPr>
          </a:p>
        </p:txBody>
      </p:sp>
      <p:sp>
        <p:nvSpPr>
          <p:cNvPr id="10" name="タイトル 2"/>
          <p:cNvSpPr txBox="1">
            <a:spLocks/>
          </p:cNvSpPr>
          <p:nvPr/>
        </p:nvSpPr>
        <p:spPr>
          <a:xfrm>
            <a:off x="0" y="1"/>
            <a:ext cx="12192000" cy="400924"/>
          </a:xfrm>
          <a:prstGeom prst="rect">
            <a:avLst/>
          </a:prstGeom>
          <a:solidFill>
            <a:srgbClr val="0033CC"/>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000" b="1" dirty="0">
                <a:solidFill>
                  <a:prstClr val="white"/>
                </a:solidFill>
                <a:latin typeface="Meiryo UI"/>
                <a:ea typeface="Meiryo UI"/>
                <a:cs typeface="Meiryo UI" panose="020B0604030504040204" pitchFamily="50" charset="-128"/>
              </a:rPr>
              <a:t>（１）地域の状況把握</a:t>
            </a:r>
          </a:p>
        </p:txBody>
      </p:sp>
      <p:graphicFrame>
        <p:nvGraphicFramePr>
          <p:cNvPr id="4" name="表 3"/>
          <p:cNvGraphicFramePr>
            <a:graphicFrameLocks noGrp="1"/>
          </p:cNvGraphicFramePr>
          <p:nvPr>
            <p:extLst>
              <p:ext uri="{D42A27DB-BD31-4B8C-83A1-F6EECF244321}">
                <p14:modId xmlns:p14="http://schemas.microsoft.com/office/powerpoint/2010/main" val="4154508223"/>
              </p:ext>
            </p:extLst>
          </p:nvPr>
        </p:nvGraphicFramePr>
        <p:xfrm>
          <a:off x="1261782" y="2383599"/>
          <a:ext cx="9668436" cy="3168000"/>
        </p:xfrm>
        <a:graphic>
          <a:graphicData uri="http://schemas.openxmlformats.org/drawingml/2006/table">
            <a:tbl>
              <a:tblPr firstRow="1" bandRow="1">
                <a:tableStyleId>{5940675A-B579-460E-94D1-54222C63F5DA}</a:tableStyleId>
              </a:tblPr>
              <a:tblGrid>
                <a:gridCol w="5999630">
                  <a:extLst>
                    <a:ext uri="{9D8B030D-6E8A-4147-A177-3AD203B41FA5}">
                      <a16:colId xmlns:a16="http://schemas.microsoft.com/office/drawing/2014/main" val="3274615712"/>
                    </a:ext>
                  </a:extLst>
                </a:gridCol>
                <a:gridCol w="3668806">
                  <a:extLst>
                    <a:ext uri="{9D8B030D-6E8A-4147-A177-3AD203B41FA5}">
                      <a16:colId xmlns:a16="http://schemas.microsoft.com/office/drawing/2014/main" val="1183084925"/>
                    </a:ext>
                  </a:extLst>
                </a:gridCol>
              </a:tblGrid>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①把握した</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23</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62%</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②現時点では把握していない</a:t>
                      </a:r>
                      <a:endParaRPr kumimoji="1" lang="en-US" altLang="ja-JP" sz="3000" dirty="0" smtClean="0">
                        <a:latin typeface="Meiryo UI" panose="020B0604030504040204" pitchFamily="50" charset="-128"/>
                        <a:ea typeface="Meiryo UI" panose="020B0604030504040204" pitchFamily="50" charset="-128"/>
                      </a:endParaRPr>
                    </a:p>
                    <a:p>
                      <a:pPr algn="l"/>
                      <a:r>
                        <a:rPr kumimoji="1" lang="ja-JP" altLang="en-US" sz="3000" dirty="0" smtClean="0">
                          <a:latin typeface="Meiryo UI" panose="020B0604030504040204" pitchFamily="50" charset="-128"/>
                          <a:ea typeface="Meiryo UI" panose="020B0604030504040204" pitchFamily="50" charset="-128"/>
                        </a:rPr>
                        <a:t>（今後予定含む）</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14</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38%</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7002225"/>
                  </a:ext>
                </a:extLst>
              </a:tr>
            </a:tbl>
          </a:graphicData>
        </a:graphic>
      </p:graphicFrame>
      <p:sp>
        <p:nvSpPr>
          <p:cNvPr id="9" name="テキスト ボックス 8"/>
          <p:cNvSpPr txBox="1"/>
          <p:nvPr/>
        </p:nvSpPr>
        <p:spPr>
          <a:xfrm>
            <a:off x="0" y="365435"/>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
        <p:nvSpPr>
          <p:cNvPr id="17" name="タイトル 2"/>
          <p:cNvSpPr txBox="1">
            <a:spLocks/>
          </p:cNvSpPr>
          <p:nvPr/>
        </p:nvSpPr>
        <p:spPr>
          <a:xfrm>
            <a:off x="537882" y="671361"/>
            <a:ext cx="11349318"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１．新型コロナ感染症拡大に伴う地域の</a:t>
            </a:r>
            <a:r>
              <a:rPr lang="ja-JP" altLang="en-US" sz="2800" b="1" dirty="0" err="1">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障がい</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者支援体制への影響</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等</a:t>
            </a:r>
            <a:endParaRPr lang="en-US" altLang="ja-JP"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a:p>
            <a:pPr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について、協</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議会において現状</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・課題</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等の把握を行いましたか。</a:t>
            </a:r>
          </a:p>
        </p:txBody>
      </p:sp>
    </p:spTree>
    <p:extLst>
      <p:ext uri="{BB962C8B-B14F-4D97-AF65-F5344CB8AC3E}">
        <p14:creationId xmlns:p14="http://schemas.microsoft.com/office/powerpoint/2010/main" val="2872669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3</a:t>
            </a:fld>
            <a:endParaRPr kumimoji="0" lang="en-US" altLang="ja-JP" dirty="0">
              <a:solidFill>
                <a:srgbClr val="000000"/>
              </a:solidFill>
            </a:endParaRPr>
          </a:p>
        </p:txBody>
      </p:sp>
      <p:sp>
        <p:nvSpPr>
          <p:cNvPr id="10" name="タイトル 2"/>
          <p:cNvSpPr txBox="1">
            <a:spLocks/>
          </p:cNvSpPr>
          <p:nvPr/>
        </p:nvSpPr>
        <p:spPr>
          <a:xfrm>
            <a:off x="0" y="1"/>
            <a:ext cx="12192000" cy="400924"/>
          </a:xfrm>
          <a:prstGeom prst="rect">
            <a:avLst/>
          </a:prstGeom>
          <a:solidFill>
            <a:srgbClr val="0033CC"/>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1800" b="1" dirty="0">
                <a:solidFill>
                  <a:prstClr val="white"/>
                </a:solidFill>
                <a:latin typeface="Meiryo UI"/>
                <a:ea typeface="Meiryo UI"/>
                <a:cs typeface="Meiryo UI" panose="020B0604030504040204" pitchFamily="50" charset="-128"/>
              </a:rPr>
              <a:t>（</a:t>
            </a:r>
            <a:r>
              <a:rPr lang="ja-JP" altLang="en-US" sz="2000" b="1" dirty="0">
                <a:solidFill>
                  <a:prstClr val="white"/>
                </a:solidFill>
                <a:latin typeface="Meiryo UI"/>
                <a:ea typeface="Meiryo UI"/>
                <a:cs typeface="Meiryo UI" panose="020B0604030504040204" pitchFamily="50" charset="-128"/>
              </a:rPr>
              <a:t>１）地域の状況把握</a:t>
            </a:r>
          </a:p>
        </p:txBody>
      </p:sp>
      <p:sp>
        <p:nvSpPr>
          <p:cNvPr id="12" name="タイトル 2"/>
          <p:cNvSpPr txBox="1">
            <a:spLocks/>
          </p:cNvSpPr>
          <p:nvPr/>
        </p:nvSpPr>
        <p:spPr>
          <a:xfrm>
            <a:off x="537882" y="492000"/>
            <a:ext cx="11654118"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２．</a:t>
            </a:r>
            <a:r>
              <a:rPr lang="ja-JP" altLang="en-US" sz="2800" b="1" dirty="0">
                <a:ln w="0"/>
                <a:solidFill>
                  <a:srgbClr val="FF0000"/>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「①把握した」</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場合、どのような方法で実施しましたか。（複数選択可）</a:t>
            </a:r>
          </a:p>
        </p:txBody>
      </p:sp>
      <p:graphicFrame>
        <p:nvGraphicFramePr>
          <p:cNvPr id="13" name="表 12"/>
          <p:cNvGraphicFramePr>
            <a:graphicFrameLocks noGrp="1"/>
          </p:cNvGraphicFramePr>
          <p:nvPr>
            <p:extLst>
              <p:ext uri="{D42A27DB-BD31-4B8C-83A1-F6EECF244321}">
                <p14:modId xmlns:p14="http://schemas.microsoft.com/office/powerpoint/2010/main" val="1168102235"/>
              </p:ext>
            </p:extLst>
          </p:nvPr>
        </p:nvGraphicFramePr>
        <p:xfrm>
          <a:off x="860612" y="1603697"/>
          <a:ext cx="10278035" cy="3240000"/>
        </p:xfrm>
        <a:graphic>
          <a:graphicData uri="http://schemas.openxmlformats.org/drawingml/2006/table">
            <a:tbl>
              <a:tblPr firstRow="1" bandRow="1">
                <a:tableStyleId>{5940675A-B579-460E-94D1-54222C63F5DA}</a:tableStyleId>
              </a:tblPr>
              <a:tblGrid>
                <a:gridCol w="7431427">
                  <a:extLst>
                    <a:ext uri="{9D8B030D-6E8A-4147-A177-3AD203B41FA5}">
                      <a16:colId xmlns:a16="http://schemas.microsoft.com/office/drawing/2014/main" val="3274615712"/>
                    </a:ext>
                  </a:extLst>
                </a:gridCol>
                <a:gridCol w="2846608">
                  <a:extLst>
                    <a:ext uri="{9D8B030D-6E8A-4147-A177-3AD203B41FA5}">
                      <a16:colId xmlns:a16="http://schemas.microsoft.com/office/drawing/2014/main" val="1183084925"/>
                    </a:ext>
                  </a:extLst>
                </a:gridCol>
              </a:tblGrid>
              <a:tr h="648000">
                <a:tc>
                  <a:txBody>
                    <a:bodyPr/>
                    <a:lstStyle/>
                    <a:p>
                      <a:pPr algn="l"/>
                      <a:r>
                        <a:rPr kumimoji="1" lang="ja-JP" altLang="en-US" sz="2500" b="0" dirty="0" smtClean="0">
                          <a:latin typeface="Meiryo UI" panose="020B0604030504040204" pitchFamily="50" charset="-128"/>
                          <a:ea typeface="Meiryo UI" panose="020B0604030504040204" pitchFamily="50" charset="-128"/>
                        </a:rPr>
                        <a:t>①当事者・家族への聞き取り、アンケート等</a:t>
                      </a: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  5</a:t>
                      </a:r>
                      <a:r>
                        <a:rPr kumimoji="1" lang="ja-JP" altLang="en-US" sz="2500" b="0" dirty="0" smtClean="0">
                          <a:latin typeface="Meiryo UI" panose="020B0604030504040204" pitchFamily="50" charset="-128"/>
                          <a:ea typeface="Meiryo UI" panose="020B0604030504040204" pitchFamily="50" charset="-128"/>
                        </a:rPr>
                        <a:t>協議会</a:t>
                      </a:r>
                      <a:endParaRPr kumimoji="1" lang="ja-JP" altLang="en-US" sz="25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648000">
                <a:tc>
                  <a:txBody>
                    <a:bodyPr/>
                    <a:lstStyle/>
                    <a:p>
                      <a:pPr algn="l"/>
                      <a:r>
                        <a:rPr kumimoji="1" lang="ja-JP" altLang="en-US" sz="2500" b="0" dirty="0" smtClean="0">
                          <a:latin typeface="Meiryo UI" panose="020B0604030504040204" pitchFamily="50" charset="-128"/>
                          <a:ea typeface="Meiryo UI" panose="020B0604030504040204" pitchFamily="50" charset="-128"/>
                        </a:rPr>
                        <a:t>②休校期間における</a:t>
                      </a:r>
                      <a:r>
                        <a:rPr kumimoji="1" lang="ja-JP" altLang="en-US" sz="2500" b="0" dirty="0" err="1" smtClean="0">
                          <a:latin typeface="Meiryo UI" panose="020B0604030504040204" pitchFamily="50" charset="-128"/>
                          <a:ea typeface="Meiryo UI" panose="020B0604030504040204" pitchFamily="50" charset="-128"/>
                        </a:rPr>
                        <a:t>障がい</a:t>
                      </a:r>
                      <a:r>
                        <a:rPr kumimoji="1" lang="ja-JP" altLang="en-US" sz="2500" b="0" dirty="0" smtClean="0">
                          <a:latin typeface="Meiryo UI" panose="020B0604030504040204" pitchFamily="50" charset="-128"/>
                          <a:ea typeface="Meiryo UI" panose="020B0604030504040204" pitchFamily="50" charset="-128"/>
                        </a:rPr>
                        <a:t>児の保護者へのアンケート等</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  0</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3379685209"/>
                  </a:ext>
                </a:extLst>
              </a:tr>
              <a:tr h="648000">
                <a:tc>
                  <a:txBody>
                    <a:bodyPr/>
                    <a:lstStyle/>
                    <a:p>
                      <a:pPr algn="l"/>
                      <a:r>
                        <a:rPr kumimoji="1" lang="ja-JP" altLang="en-US" sz="2500" b="0" dirty="0" smtClean="0">
                          <a:latin typeface="Meiryo UI" panose="020B0604030504040204" pitchFamily="50" charset="-128"/>
                          <a:ea typeface="Meiryo UI" panose="020B0604030504040204" pitchFamily="50" charset="-128"/>
                        </a:rPr>
                        <a:t>③事業者へのアンケート等</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13</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140621461"/>
                  </a:ext>
                </a:extLst>
              </a:tr>
              <a:tr h="648000">
                <a:tc>
                  <a:txBody>
                    <a:bodyPr/>
                    <a:lstStyle/>
                    <a:p>
                      <a:pPr algn="l"/>
                      <a:r>
                        <a:rPr kumimoji="1" lang="ja-JP" altLang="en-US" sz="2500" b="0" dirty="0" smtClean="0">
                          <a:latin typeface="Meiryo UI" panose="020B0604030504040204" pitchFamily="50" charset="-128"/>
                          <a:ea typeface="Meiryo UI" panose="020B0604030504040204" pitchFamily="50" charset="-128"/>
                        </a:rPr>
                        <a:t>④会議の開催</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15</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4125579801"/>
                  </a:ext>
                </a:extLst>
              </a:tr>
              <a:tr h="648000">
                <a:tc>
                  <a:txBody>
                    <a:bodyPr/>
                    <a:lstStyle/>
                    <a:p>
                      <a:pPr algn="l"/>
                      <a:r>
                        <a:rPr kumimoji="1" lang="ja-JP" altLang="en-US" sz="2500" b="0" dirty="0" smtClean="0">
                          <a:latin typeface="Meiryo UI" panose="020B0604030504040204" pitchFamily="50" charset="-128"/>
                          <a:ea typeface="Meiryo UI" panose="020B0604030504040204" pitchFamily="50" charset="-128"/>
                        </a:rPr>
                        <a:t>⑤その他</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  4</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584754898"/>
                  </a:ext>
                </a:extLst>
              </a:tr>
            </a:tbl>
          </a:graphicData>
        </a:graphic>
      </p:graphicFrame>
      <p:sp>
        <p:nvSpPr>
          <p:cNvPr id="15" name="正方形/長方形 14"/>
          <p:cNvSpPr/>
          <p:nvPr/>
        </p:nvSpPr>
        <p:spPr>
          <a:xfrm>
            <a:off x="860612" y="5314154"/>
            <a:ext cx="10278035" cy="1413296"/>
          </a:xfrm>
          <a:prstGeom prst="rect">
            <a:avLst/>
          </a:prstGeom>
          <a:ln>
            <a:noFill/>
          </a:ln>
        </p:spPr>
        <p:style>
          <a:lnRef idx="1">
            <a:schemeClr val="accent1"/>
          </a:lnRef>
          <a:fillRef idx="2">
            <a:schemeClr val="accent1"/>
          </a:fillRef>
          <a:effectRef idx="1">
            <a:schemeClr val="accent1"/>
          </a:effectRef>
          <a:fontRef idx="minor">
            <a:schemeClr val="dk1"/>
          </a:fontRef>
        </p:style>
        <p:txBody>
          <a:bodyPr tIns="72000" rtlCol="0" anchor="t" anchorCtr="0"/>
          <a:lstStyle/>
          <a:p>
            <a:r>
              <a:rPr lang="ja-JP" altLang="en-US"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⑤その他（主な意見</a:t>
            </a:r>
            <a:r>
              <a:rPr lang="ja-JP" altLang="en-US" sz="1600"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600"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lang="en-US" altLang="ja-JP" sz="10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smtClean="0">
                <a:latin typeface="Meiryo UI" panose="020B0604030504040204" pitchFamily="50" charset="-128"/>
                <a:ea typeface="Meiryo UI" panose="020B0604030504040204" pitchFamily="50" charset="-128"/>
              </a:rPr>
              <a:t>緊急事態宣言</a:t>
            </a:r>
            <a:r>
              <a:rPr lang="ja-JP" altLang="en-US" sz="1700" dirty="0">
                <a:latin typeface="Meiryo UI" panose="020B0604030504040204" pitchFamily="50" charset="-128"/>
                <a:ea typeface="Meiryo UI" panose="020B0604030504040204" pitchFamily="50" charset="-128"/>
              </a:rPr>
              <a:t>時にはオンラインで委託相談連絡会のみ開催。事業所連絡会において、事業者への緊急アンケート実施</a:t>
            </a:r>
            <a:r>
              <a:rPr lang="ja-JP" altLang="en-US" sz="1700" dirty="0" smtClean="0">
                <a:latin typeface="Meiryo UI" panose="020B0604030504040204" pitchFamily="50" charset="-128"/>
                <a:ea typeface="Meiryo UI" panose="020B0604030504040204" pitchFamily="50" charset="-128"/>
              </a:rPr>
              <a:t>。宣言</a:t>
            </a:r>
            <a:r>
              <a:rPr lang="ja-JP" altLang="en-US" sz="1700" dirty="0">
                <a:latin typeface="Meiryo UI" panose="020B0604030504040204" pitchFamily="50" charset="-128"/>
                <a:ea typeface="Meiryo UI" panose="020B0604030504040204" pitchFamily="50" charset="-128"/>
              </a:rPr>
              <a:t>解除後に運営委員会</a:t>
            </a:r>
            <a:r>
              <a:rPr lang="ja-JP" altLang="en-US" sz="1700" dirty="0" smtClean="0">
                <a:latin typeface="Meiryo UI" panose="020B0604030504040204" pitchFamily="50" charset="-128"/>
                <a:ea typeface="Meiryo UI" panose="020B0604030504040204" pitchFamily="50" charset="-128"/>
              </a:rPr>
              <a:t>開催。</a:t>
            </a:r>
            <a:endParaRPr lang="en-US" altLang="ja-JP" sz="17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会議開催の代わりに事務局にメールを</a:t>
            </a:r>
            <a:r>
              <a:rPr lang="ja-JP" altLang="en-US" sz="1700" dirty="0" smtClean="0">
                <a:latin typeface="Meiryo UI" panose="020B0604030504040204" pitchFamily="50" charset="-128"/>
                <a:ea typeface="Meiryo UI" panose="020B0604030504040204" pitchFamily="50" charset="-128"/>
              </a:rPr>
              <a:t>送り、現状</a:t>
            </a:r>
            <a:r>
              <a:rPr lang="ja-JP" altLang="en-US" sz="1700" dirty="0">
                <a:latin typeface="Meiryo UI" panose="020B0604030504040204" pitchFamily="50" charset="-128"/>
                <a:ea typeface="Meiryo UI" panose="020B0604030504040204" pitchFamily="50" charset="-128"/>
              </a:rPr>
              <a:t>・課題を教えてもらった。</a:t>
            </a:r>
            <a:endParaRPr lang="en-US" altLang="ja-JP" sz="17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0" y="400925"/>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Tree>
    <p:extLst>
      <p:ext uri="{BB962C8B-B14F-4D97-AF65-F5344CB8AC3E}">
        <p14:creationId xmlns:p14="http://schemas.microsoft.com/office/powerpoint/2010/main" val="3300081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0033CC"/>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（１）地域の状況把握</a:t>
            </a:r>
          </a:p>
        </p:txBody>
      </p:sp>
      <p:sp>
        <p:nvSpPr>
          <p:cNvPr id="14" name="タイトル 2"/>
          <p:cNvSpPr txBox="1">
            <a:spLocks/>
          </p:cNvSpPr>
          <p:nvPr/>
        </p:nvSpPr>
        <p:spPr>
          <a:xfrm>
            <a:off x="537882" y="459749"/>
            <a:ext cx="11387418" cy="82037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３</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．上記はどの</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ように実施しましたか。</a:t>
            </a:r>
          </a:p>
        </p:txBody>
      </p:sp>
      <p:graphicFrame>
        <p:nvGraphicFramePr>
          <p:cNvPr id="2" name="表 1"/>
          <p:cNvGraphicFramePr>
            <a:graphicFrameLocks noGrp="1"/>
          </p:cNvGraphicFramePr>
          <p:nvPr>
            <p:extLst>
              <p:ext uri="{D42A27DB-BD31-4B8C-83A1-F6EECF244321}">
                <p14:modId xmlns:p14="http://schemas.microsoft.com/office/powerpoint/2010/main" val="3827933547"/>
              </p:ext>
            </p:extLst>
          </p:nvPr>
        </p:nvGraphicFramePr>
        <p:xfrm>
          <a:off x="759758" y="1280127"/>
          <a:ext cx="10561385" cy="3059859"/>
        </p:xfrm>
        <a:graphic>
          <a:graphicData uri="http://schemas.openxmlformats.org/drawingml/2006/table">
            <a:tbl>
              <a:tblPr firstRow="1" bandRow="1">
                <a:tableStyleId>{5940675A-B579-460E-94D1-54222C63F5DA}</a:tableStyleId>
              </a:tblPr>
              <a:tblGrid>
                <a:gridCol w="8282601">
                  <a:extLst>
                    <a:ext uri="{9D8B030D-6E8A-4147-A177-3AD203B41FA5}">
                      <a16:colId xmlns:a16="http://schemas.microsoft.com/office/drawing/2014/main" val="1903139264"/>
                    </a:ext>
                  </a:extLst>
                </a:gridCol>
                <a:gridCol w="2278784">
                  <a:extLst>
                    <a:ext uri="{9D8B030D-6E8A-4147-A177-3AD203B41FA5}">
                      <a16:colId xmlns:a16="http://schemas.microsoft.com/office/drawing/2014/main" val="1579847335"/>
                    </a:ext>
                  </a:extLst>
                </a:gridCol>
              </a:tblGrid>
              <a:tr h="770032">
                <a:tc>
                  <a:txBody>
                    <a:bodyPr/>
                    <a:lstStyle/>
                    <a:p>
                      <a:pPr algn="l"/>
                      <a:r>
                        <a:rPr kumimoji="1" lang="ja-JP" altLang="en-US" sz="2500" b="0" dirty="0" smtClean="0">
                          <a:latin typeface="Meiryo UI" panose="020B0604030504040204" pitchFamily="50" charset="-128"/>
                          <a:ea typeface="Meiryo UI" panose="020B0604030504040204" pitchFamily="50" charset="-128"/>
                        </a:rPr>
                        <a:t>①協議会（事務局）で実施</a:t>
                      </a:r>
                      <a:endParaRPr kumimoji="1" lang="en-US" altLang="ja-JP" sz="2500" b="0" dirty="0" smtClean="0">
                        <a:latin typeface="Meiryo UI" panose="020B0604030504040204" pitchFamily="50" charset="-128"/>
                        <a:ea typeface="Meiryo UI" panose="020B0604030504040204" pitchFamily="50" charset="-128"/>
                      </a:endParaRPr>
                    </a:p>
                    <a:p>
                      <a:pPr algn="l"/>
                      <a:r>
                        <a:rPr kumimoji="1" lang="ja-JP" altLang="en-US" sz="2200" b="0" dirty="0" smtClean="0">
                          <a:latin typeface="Meiryo UI" panose="020B0604030504040204" pitchFamily="50" charset="-128"/>
                          <a:ea typeface="Meiryo UI" panose="020B0604030504040204" pitchFamily="50" charset="-128"/>
                        </a:rPr>
                        <a:t>（事務局会議（運営会議）などの会議体による決定に基づき実施）</a:t>
                      </a: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17</a:t>
                      </a:r>
                      <a:r>
                        <a:rPr kumimoji="1" lang="ja-JP" altLang="en-US" sz="2500" b="0" dirty="0" smtClean="0">
                          <a:latin typeface="Meiryo UI" panose="020B0604030504040204" pitchFamily="50" charset="-128"/>
                          <a:ea typeface="Meiryo UI" panose="020B0604030504040204" pitchFamily="50" charset="-128"/>
                        </a:rPr>
                        <a:t>協議会</a:t>
                      </a:r>
                      <a:endParaRPr kumimoji="1" lang="ja-JP" altLang="en-US" sz="25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4053089"/>
                  </a:ext>
                </a:extLst>
              </a:tr>
              <a:tr h="750713">
                <a:tc>
                  <a:txBody>
                    <a:bodyPr/>
                    <a:lstStyle/>
                    <a:p>
                      <a:pPr algn="l"/>
                      <a:r>
                        <a:rPr kumimoji="1" lang="ja-JP" altLang="en-US" sz="2500" b="0" dirty="0" smtClean="0">
                          <a:latin typeface="Meiryo UI" panose="020B0604030504040204" pitchFamily="50" charset="-128"/>
                          <a:ea typeface="Meiryo UI" panose="020B0604030504040204" pitchFamily="50" charset="-128"/>
                        </a:rPr>
                        <a:t>②基幹主導で実施</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  1</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3825364202"/>
                  </a:ext>
                </a:extLst>
              </a:tr>
              <a:tr h="750713">
                <a:tc>
                  <a:txBody>
                    <a:bodyPr/>
                    <a:lstStyle/>
                    <a:p>
                      <a:pPr algn="l"/>
                      <a:r>
                        <a:rPr kumimoji="1" lang="ja-JP" altLang="en-US" sz="2500" b="0" dirty="0" smtClean="0">
                          <a:latin typeface="Meiryo UI" panose="020B0604030504040204" pitchFamily="50" charset="-128"/>
                          <a:ea typeface="Meiryo UI" panose="020B0604030504040204" pitchFamily="50" charset="-128"/>
                        </a:rPr>
                        <a:t>③行政主導で実施</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500" b="0" dirty="0" smtClean="0">
                          <a:latin typeface="Meiryo UI" panose="020B0604030504040204" pitchFamily="50" charset="-128"/>
                          <a:ea typeface="Meiryo UI" panose="020B0604030504040204" pitchFamily="50" charset="-128"/>
                        </a:rPr>
                        <a:t>　</a:t>
                      </a:r>
                      <a:r>
                        <a:rPr kumimoji="1" lang="en-US" altLang="ja-JP" sz="2500" b="0" dirty="0" smtClean="0">
                          <a:latin typeface="Meiryo UI" panose="020B0604030504040204" pitchFamily="50" charset="-128"/>
                          <a:ea typeface="Meiryo UI" panose="020B0604030504040204" pitchFamily="50" charset="-128"/>
                        </a:rPr>
                        <a:t>2</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2736157934"/>
                  </a:ext>
                </a:extLst>
              </a:tr>
              <a:tr h="750713">
                <a:tc>
                  <a:txBody>
                    <a:bodyPr/>
                    <a:lstStyle/>
                    <a:p>
                      <a:pPr algn="l"/>
                      <a:r>
                        <a:rPr kumimoji="1" lang="ja-JP" altLang="en-US" sz="2500" b="0" dirty="0" smtClean="0">
                          <a:latin typeface="Meiryo UI" panose="020B0604030504040204" pitchFamily="50" charset="-128"/>
                          <a:ea typeface="Meiryo UI" panose="020B0604030504040204" pitchFamily="50" charset="-128"/>
                        </a:rPr>
                        <a:t>④その他</a:t>
                      </a:r>
                      <a:endParaRPr kumimoji="1" lang="ja-JP" altLang="en-US" sz="25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500" b="0" dirty="0" smtClean="0">
                          <a:latin typeface="Meiryo UI" panose="020B0604030504040204" pitchFamily="50" charset="-128"/>
                          <a:ea typeface="Meiryo UI" panose="020B0604030504040204" pitchFamily="50" charset="-128"/>
                        </a:rPr>
                        <a:t>  8</a:t>
                      </a:r>
                      <a:r>
                        <a:rPr kumimoji="1" lang="ja-JP" altLang="en-US" sz="25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3805992864"/>
                  </a:ext>
                </a:extLst>
              </a:tr>
            </a:tbl>
          </a:graphicData>
        </a:graphic>
      </p:graphicFrame>
      <p:sp>
        <p:nvSpPr>
          <p:cNvPr id="15" name="正方形/長方形 14"/>
          <p:cNvSpPr/>
          <p:nvPr/>
        </p:nvSpPr>
        <p:spPr>
          <a:xfrm>
            <a:off x="759760" y="4515396"/>
            <a:ext cx="10561384" cy="2109243"/>
          </a:xfrm>
          <a:prstGeom prst="rect">
            <a:avLst/>
          </a:prstGeom>
          <a:ln>
            <a:noFill/>
          </a:ln>
        </p:spPr>
        <p:style>
          <a:lnRef idx="1">
            <a:schemeClr val="accent1"/>
          </a:lnRef>
          <a:fillRef idx="2">
            <a:schemeClr val="accent1"/>
          </a:fillRef>
          <a:effectRef idx="1">
            <a:schemeClr val="accent1"/>
          </a:effectRef>
          <a:fontRef idx="minor">
            <a:schemeClr val="dk1"/>
          </a:fontRef>
        </p:style>
        <p:txBody>
          <a:bodyPr tIns="72000" rtlCol="0" anchor="t" anchorCtr="0"/>
          <a:lstStyle/>
          <a:p>
            <a:r>
              <a:rPr lang="ja-JP" altLang="en-US"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④その他（主な意見）</a:t>
            </a:r>
            <a:endParaRPr lang="en-US" altLang="ja-JP"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lang="en-US" altLang="ja-JP" sz="10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部会や連絡会の活用</a:t>
            </a:r>
            <a:endParaRPr lang="en-US" altLang="ja-JP" sz="1700" dirty="0">
              <a:latin typeface="Meiryo UI" panose="020B0604030504040204" pitchFamily="50" charset="-128"/>
              <a:ea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rPr>
              <a:t>　　・　入所・グループホーム支援部会に市職員も参加。</a:t>
            </a:r>
            <a:endParaRPr lang="en-US" altLang="ja-JP" sz="1700" dirty="0">
              <a:latin typeface="Meiryo UI" panose="020B0604030504040204" pitchFamily="50" charset="-128"/>
              <a:ea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rPr>
              <a:t>　　・　協議会の各検討・作業部会で必要に応じて実施。</a:t>
            </a:r>
            <a:endParaRPr lang="en-US" altLang="ja-JP" sz="1700" dirty="0">
              <a:latin typeface="Meiryo UI" panose="020B0604030504040204" pitchFamily="50" charset="-128"/>
              <a:ea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rPr>
              <a:t>　　・　基幹Ｃ主導で委託相談連絡会を実施。</a:t>
            </a:r>
          </a:p>
          <a:p>
            <a:r>
              <a:rPr lang="ja-JP" altLang="en-US" sz="1700" dirty="0">
                <a:latin typeface="Meiryo UI" panose="020B0604030504040204" pitchFamily="50" charset="-128"/>
                <a:ea typeface="Meiryo UI" panose="020B0604030504040204" pitchFamily="50" charset="-128"/>
              </a:rPr>
              <a:t>　　・　相談支援権利擁護部会相談支援ネットワーク会議で</a:t>
            </a:r>
            <a:r>
              <a:rPr lang="ja-JP" altLang="en-US" sz="1700" dirty="0" smtClean="0">
                <a:latin typeface="Meiryo UI" panose="020B0604030504040204" pitchFamily="50" charset="-128"/>
                <a:ea typeface="Meiryo UI" panose="020B0604030504040204" pitchFamily="50" charset="-128"/>
              </a:rPr>
              <a:t>実施。</a:t>
            </a:r>
            <a:endParaRPr lang="en-US" altLang="ja-JP" sz="17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solidFill>
                  <a:prstClr val="black"/>
                </a:solidFill>
                <a:latin typeface="Meiryo UI" panose="020B0604030504040204" pitchFamily="50" charset="-128"/>
                <a:ea typeface="Meiryo UI" panose="020B0604030504040204" pitchFamily="50" charset="-128"/>
              </a:rPr>
              <a:t>事業所へは基幹・委託から、団体へは市からアンケートを実施。</a:t>
            </a:r>
          </a:p>
          <a:p>
            <a:endParaRPr lang="en-US" altLang="ja-JP"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 y="270437"/>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
        <p:nvSpPr>
          <p:cNvPr id="9"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4</a:t>
            </a:fld>
            <a:endParaRPr kumimoji="0" lang="en-US" altLang="ja-JP" dirty="0">
              <a:solidFill>
                <a:srgbClr val="000000"/>
              </a:solidFill>
            </a:endParaRPr>
          </a:p>
        </p:txBody>
      </p:sp>
    </p:spTree>
    <p:extLst>
      <p:ext uri="{BB962C8B-B14F-4D97-AF65-F5344CB8AC3E}">
        <p14:creationId xmlns:p14="http://schemas.microsoft.com/office/powerpoint/2010/main" val="806893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CC00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000" b="1" dirty="0">
                <a:solidFill>
                  <a:prstClr val="white"/>
                </a:solidFill>
                <a:latin typeface="Meiryo UI"/>
                <a:ea typeface="Meiryo UI"/>
                <a:cs typeface="Meiryo UI" panose="020B0604030504040204" pitchFamily="50" charset="-128"/>
              </a:rPr>
              <a:t>（２）情報発信・情報共有</a:t>
            </a:r>
          </a:p>
        </p:txBody>
      </p:sp>
      <p:sp>
        <p:nvSpPr>
          <p:cNvPr id="12" name="タイトル 2"/>
          <p:cNvSpPr txBox="1">
            <a:spLocks/>
          </p:cNvSpPr>
          <p:nvPr/>
        </p:nvSpPr>
        <p:spPr>
          <a:xfrm>
            <a:off x="544607" y="218518"/>
            <a:ext cx="11456893"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defRPr/>
            </a:pP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１</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．協</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議会として情報発信・情報共有した点はありますか。（複数選択可）</a:t>
            </a:r>
          </a:p>
        </p:txBody>
      </p:sp>
      <p:graphicFrame>
        <p:nvGraphicFramePr>
          <p:cNvPr id="13" name="表 12"/>
          <p:cNvGraphicFramePr>
            <a:graphicFrameLocks noGrp="1"/>
          </p:cNvGraphicFramePr>
          <p:nvPr>
            <p:extLst>
              <p:ext uri="{D42A27DB-BD31-4B8C-83A1-F6EECF244321}">
                <p14:modId xmlns:p14="http://schemas.microsoft.com/office/powerpoint/2010/main" val="2082853021"/>
              </p:ext>
            </p:extLst>
          </p:nvPr>
        </p:nvGraphicFramePr>
        <p:xfrm>
          <a:off x="544607" y="1330215"/>
          <a:ext cx="11110581" cy="2887170"/>
        </p:xfrm>
        <a:graphic>
          <a:graphicData uri="http://schemas.openxmlformats.org/drawingml/2006/table">
            <a:tbl>
              <a:tblPr firstRow="1" bandRow="1">
                <a:tableStyleId>{5940675A-B579-460E-94D1-54222C63F5DA}</a:tableStyleId>
              </a:tblPr>
              <a:tblGrid>
                <a:gridCol w="9377315">
                  <a:extLst>
                    <a:ext uri="{9D8B030D-6E8A-4147-A177-3AD203B41FA5}">
                      <a16:colId xmlns:a16="http://schemas.microsoft.com/office/drawing/2014/main" val="3274615712"/>
                    </a:ext>
                  </a:extLst>
                </a:gridCol>
                <a:gridCol w="1733266">
                  <a:extLst>
                    <a:ext uri="{9D8B030D-6E8A-4147-A177-3AD203B41FA5}">
                      <a16:colId xmlns:a16="http://schemas.microsoft.com/office/drawing/2014/main" val="1183084925"/>
                    </a:ext>
                  </a:extLst>
                </a:gridCol>
              </a:tblGrid>
              <a:tr h="481195">
                <a:tc>
                  <a:txBody>
                    <a:bodyPr/>
                    <a:lstStyle/>
                    <a:p>
                      <a:pPr algn="l"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rPr>
                        <a:t>①除菌や消毒に関する注意喚起</a:t>
                      </a:r>
                    </a:p>
                  </a:txBody>
                  <a:tcPr marL="9525" marR="9525" marT="9525" marB="0" anchor="ctr"/>
                </a:tc>
                <a:tc>
                  <a:txBody>
                    <a:bodyPr/>
                    <a:lstStyle/>
                    <a:p>
                      <a:pPr algn="ctr"/>
                      <a:r>
                        <a:rPr kumimoji="1" lang="en-US" altLang="ja-JP" sz="1900" b="0" dirty="0" smtClean="0">
                          <a:latin typeface="Meiryo UI" panose="020B0604030504040204" pitchFamily="50" charset="-128"/>
                          <a:ea typeface="Meiryo UI" panose="020B0604030504040204" pitchFamily="50" charset="-128"/>
                        </a:rPr>
                        <a:t> 9</a:t>
                      </a:r>
                      <a:r>
                        <a:rPr kumimoji="1" lang="ja-JP" altLang="en-US" sz="1900" b="0" dirty="0" smtClean="0">
                          <a:latin typeface="Meiryo UI" panose="020B0604030504040204" pitchFamily="50" charset="-128"/>
                          <a:ea typeface="Meiryo UI" panose="020B0604030504040204" pitchFamily="50" charset="-128"/>
                        </a:rPr>
                        <a:t>協議会</a:t>
                      </a:r>
                      <a:endParaRPr kumimoji="1" lang="ja-JP" altLang="en-US" sz="19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481195">
                <a:tc>
                  <a:txBody>
                    <a:bodyPr/>
                    <a:lstStyle/>
                    <a:p>
                      <a:pPr algn="l"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rPr>
                        <a:t>②感染時の対応に関すること</a:t>
                      </a:r>
                    </a:p>
                  </a:txBody>
                  <a:tcPr marL="9525" marR="9525" marT="9525" marB="0" anchor="ctr"/>
                </a:tc>
                <a:tc>
                  <a:txBody>
                    <a:bodyPr/>
                    <a:lstStyle/>
                    <a:p>
                      <a:pPr algn="ctr"/>
                      <a:r>
                        <a:rPr kumimoji="1" lang="en-US" altLang="ja-JP" sz="1900" b="0" dirty="0" smtClean="0">
                          <a:latin typeface="Meiryo UI" panose="020B0604030504040204" pitchFamily="50" charset="-128"/>
                          <a:ea typeface="Meiryo UI" panose="020B0604030504040204" pitchFamily="50" charset="-128"/>
                        </a:rPr>
                        <a:t> 9</a:t>
                      </a:r>
                      <a:r>
                        <a:rPr kumimoji="1" lang="ja-JP" altLang="en-US" sz="19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3379685209"/>
                  </a:ext>
                </a:extLst>
              </a:tr>
              <a:tr h="481195">
                <a:tc>
                  <a:txBody>
                    <a:bodyPr/>
                    <a:lstStyle/>
                    <a:p>
                      <a:pPr algn="l"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rPr>
                        <a:t>③感染防止対策を踏まえた適切な支援方法に関すること</a:t>
                      </a:r>
                    </a:p>
                  </a:txBody>
                  <a:tcPr marL="9525" marR="9525" marT="9525" marB="0" anchor="ctr"/>
                </a:tc>
                <a:tc>
                  <a:txBody>
                    <a:bodyPr/>
                    <a:lstStyle/>
                    <a:p>
                      <a:pPr algn="ctr"/>
                      <a:r>
                        <a:rPr kumimoji="1" lang="en-US" altLang="ja-JP" sz="1900" b="0" dirty="0" smtClean="0">
                          <a:latin typeface="Meiryo UI" panose="020B0604030504040204" pitchFamily="50" charset="-128"/>
                          <a:ea typeface="Meiryo UI" panose="020B0604030504040204" pitchFamily="50" charset="-128"/>
                        </a:rPr>
                        <a:t>10</a:t>
                      </a:r>
                      <a:r>
                        <a:rPr kumimoji="1" lang="ja-JP" altLang="en-US" sz="19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140621461"/>
                  </a:ext>
                </a:extLst>
              </a:tr>
              <a:tr h="481195">
                <a:tc>
                  <a:txBody>
                    <a:bodyPr/>
                    <a:lstStyle/>
                    <a:p>
                      <a:pPr algn="l"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rPr>
                        <a:t>④サージカルマスクや防護服等の在庫状況の共有</a:t>
                      </a:r>
                    </a:p>
                  </a:txBody>
                  <a:tcPr marL="9525" marR="9525" marT="9525" marB="0" anchor="ctr"/>
                </a:tc>
                <a:tc>
                  <a:txBody>
                    <a:bodyPr/>
                    <a:lstStyle/>
                    <a:p>
                      <a:pPr algn="ctr"/>
                      <a:r>
                        <a:rPr kumimoji="1" lang="en-US" altLang="ja-JP" sz="1900" b="0" dirty="0" smtClean="0">
                          <a:latin typeface="Meiryo UI" panose="020B0604030504040204" pitchFamily="50" charset="-128"/>
                          <a:ea typeface="Meiryo UI" panose="020B0604030504040204" pitchFamily="50" charset="-128"/>
                        </a:rPr>
                        <a:t> 2</a:t>
                      </a:r>
                      <a:r>
                        <a:rPr kumimoji="1" lang="ja-JP" altLang="en-US" sz="19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4125579801"/>
                  </a:ext>
                </a:extLst>
              </a:tr>
              <a:tr h="481195">
                <a:tc>
                  <a:txBody>
                    <a:bodyPr/>
                    <a:lstStyle/>
                    <a:p>
                      <a:pPr algn="l" fontAlgn="ctr"/>
                      <a:r>
                        <a:rPr lang="ja-JP" altLang="en-US" sz="1900" b="0" i="0" u="none" strike="noStrike" dirty="0">
                          <a:solidFill>
                            <a:srgbClr val="000000"/>
                          </a:solidFill>
                          <a:effectLst/>
                          <a:latin typeface="Meiryo UI" panose="020B0604030504040204" pitchFamily="50" charset="-128"/>
                          <a:ea typeface="Meiryo UI" panose="020B0604030504040204" pitchFamily="50" charset="-128"/>
                        </a:rPr>
                        <a:t>⑤サービスにおける臨時的取扱いや、各種事業所支援策等行政を中心とした施策に関すること</a:t>
                      </a:r>
                    </a:p>
                  </a:txBody>
                  <a:tcPr marL="9525" marR="9525" marT="9525" marB="0" anchor="ctr"/>
                </a:tc>
                <a:tc>
                  <a:txBody>
                    <a:bodyPr/>
                    <a:lstStyle/>
                    <a:p>
                      <a:pPr algn="ctr"/>
                      <a:r>
                        <a:rPr kumimoji="1" lang="en-US" altLang="ja-JP" sz="1900" b="0" dirty="0" smtClean="0">
                          <a:latin typeface="Meiryo UI" panose="020B0604030504040204" pitchFamily="50" charset="-128"/>
                          <a:ea typeface="Meiryo UI" panose="020B0604030504040204" pitchFamily="50" charset="-128"/>
                        </a:rPr>
                        <a:t>15</a:t>
                      </a:r>
                      <a:r>
                        <a:rPr kumimoji="1" lang="ja-JP" altLang="en-US" sz="19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584754898"/>
                  </a:ext>
                </a:extLst>
              </a:tr>
              <a:tr h="481195">
                <a:tc>
                  <a:txBody>
                    <a:bodyPr/>
                    <a:lstStyle/>
                    <a:p>
                      <a:pPr algn="l" fontAlgn="ctr"/>
                      <a:r>
                        <a:rPr lang="ja-JP" altLang="en-US" sz="1900" b="0" i="0" u="none" strike="noStrike" dirty="0" smtClean="0">
                          <a:solidFill>
                            <a:srgbClr val="000000"/>
                          </a:solidFill>
                          <a:effectLst/>
                          <a:latin typeface="Meiryo UI" panose="020B0604030504040204" pitchFamily="50" charset="-128"/>
                          <a:ea typeface="Meiryo UI" panose="020B0604030504040204" pitchFamily="50" charset="-128"/>
                        </a:rPr>
                        <a:t>⑥その他</a:t>
                      </a:r>
                      <a:endParaRPr lang="en-US" altLang="ja-JP" sz="19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900" b="0" dirty="0" smtClean="0">
                          <a:latin typeface="Meiryo UI" panose="020B0604030504040204" pitchFamily="50" charset="-128"/>
                          <a:ea typeface="Meiryo UI" panose="020B0604030504040204" pitchFamily="50" charset="-128"/>
                        </a:rPr>
                        <a:t>10</a:t>
                      </a:r>
                      <a:r>
                        <a:rPr kumimoji="1" lang="ja-JP" altLang="en-US" sz="1900" b="0" dirty="0" smtClean="0">
                          <a:latin typeface="Meiryo UI" panose="020B0604030504040204" pitchFamily="50" charset="-128"/>
                          <a:ea typeface="Meiryo UI" panose="020B0604030504040204" pitchFamily="50" charset="-128"/>
                        </a:rPr>
                        <a:t>協議会</a:t>
                      </a:r>
                    </a:p>
                  </a:txBody>
                  <a:tcPr anchor="ctr"/>
                </a:tc>
                <a:extLst>
                  <a:ext uri="{0D108BD9-81ED-4DB2-BD59-A6C34878D82A}">
                    <a16:rowId xmlns:a16="http://schemas.microsoft.com/office/drawing/2014/main" val="4172409996"/>
                  </a:ext>
                </a:extLst>
              </a:tr>
            </a:tbl>
          </a:graphicData>
        </a:graphic>
      </p:graphicFrame>
      <p:sp>
        <p:nvSpPr>
          <p:cNvPr id="15" name="正方形/長方形 14"/>
          <p:cNvSpPr/>
          <p:nvPr/>
        </p:nvSpPr>
        <p:spPr>
          <a:xfrm>
            <a:off x="544607" y="4389291"/>
            <a:ext cx="11110581" cy="2342924"/>
          </a:xfrm>
          <a:prstGeom prst="rect">
            <a:avLst/>
          </a:prstGeom>
          <a:ln>
            <a:noFill/>
          </a:ln>
        </p:spPr>
        <p:style>
          <a:lnRef idx="1">
            <a:schemeClr val="accent6"/>
          </a:lnRef>
          <a:fillRef idx="2">
            <a:schemeClr val="accent6"/>
          </a:fillRef>
          <a:effectRef idx="1">
            <a:schemeClr val="accent6"/>
          </a:effectRef>
          <a:fontRef idx="minor">
            <a:schemeClr val="dk1"/>
          </a:fontRef>
        </p:style>
        <p:txBody>
          <a:bodyPr tIns="72000" rtlCol="0" anchor="t" anchorCtr="0"/>
          <a:lstStyle/>
          <a:p>
            <a:pPr defTabSz="914377">
              <a:defRPr/>
            </a:pPr>
            <a:r>
              <a:rPr lang="ja-JP" altLang="en-US" sz="1600"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⑥その他（主な意見）</a:t>
            </a:r>
            <a:endParaRPr lang="en-US" altLang="ja-JP" sz="1600"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914377">
              <a:defRPr/>
            </a:pPr>
            <a:endParaRPr lang="en-US" altLang="ja-JP" sz="1000"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solidFill>
                  <a:prstClr val="black"/>
                </a:solidFill>
                <a:latin typeface="Meiryo UI" panose="020B0604030504040204" pitchFamily="50" charset="-128"/>
                <a:ea typeface="Meiryo UI" panose="020B0604030504040204" pitchFamily="50" charset="-128"/>
              </a:rPr>
              <a:t>各事業所や関係機関における対応方法等の情報</a:t>
            </a:r>
            <a:r>
              <a:rPr lang="ja-JP" altLang="en-US" sz="1700" dirty="0" smtClean="0">
                <a:solidFill>
                  <a:prstClr val="black"/>
                </a:solidFill>
                <a:latin typeface="Meiryo UI" panose="020B0604030504040204" pitchFamily="50" charset="-128"/>
                <a:ea typeface="Meiryo UI" panose="020B0604030504040204" pitchFamily="50" charset="-128"/>
              </a:rPr>
              <a:t>共有。</a:t>
            </a:r>
            <a:endParaRPr lang="ja-JP" altLang="en-US" sz="1700" dirty="0">
              <a:solidFill>
                <a:prstClr val="black"/>
              </a:solidFill>
              <a:latin typeface="Meiryo UI" panose="020B0604030504040204" pitchFamily="50" charset="-128"/>
              <a:ea typeface="Meiryo UI" panose="020B0604030504040204" pitchFamily="50" charset="-128"/>
            </a:endParaRPr>
          </a:p>
          <a:p>
            <a:pPr lvl="0"/>
            <a:r>
              <a:rPr lang="ja-JP" altLang="en-US" sz="1700" dirty="0">
                <a:solidFill>
                  <a:prstClr val="black"/>
                </a:solidFill>
                <a:latin typeface="Meiryo UI" panose="020B0604030504040204" pitchFamily="50" charset="-128"/>
                <a:ea typeface="Meiryo UI" panose="020B0604030504040204" pitchFamily="50" charset="-128"/>
              </a:rPr>
              <a:t>　　　　・　衛生用品の確保、困ったこと、新しく取り組んだこと、第</a:t>
            </a:r>
            <a:r>
              <a:rPr lang="en-US" altLang="ja-JP" sz="1700" dirty="0">
                <a:solidFill>
                  <a:prstClr val="black"/>
                </a:solidFill>
                <a:latin typeface="Meiryo UI" panose="020B0604030504040204" pitchFamily="50" charset="-128"/>
                <a:ea typeface="Meiryo UI" panose="020B0604030504040204" pitchFamily="50" charset="-128"/>
              </a:rPr>
              <a:t>2</a:t>
            </a:r>
            <a:r>
              <a:rPr lang="ja-JP" altLang="en-US" sz="1700" dirty="0">
                <a:solidFill>
                  <a:prstClr val="black"/>
                </a:solidFill>
                <a:latin typeface="Meiryo UI" panose="020B0604030504040204" pitchFamily="50" charset="-128"/>
                <a:ea typeface="Meiryo UI" panose="020B0604030504040204" pitchFamily="50" charset="-128"/>
              </a:rPr>
              <a:t>波に備えた取組　　</a:t>
            </a:r>
            <a:endParaRPr lang="en-US" altLang="ja-JP" sz="1700" dirty="0">
              <a:solidFill>
                <a:prstClr val="black"/>
              </a:solidFill>
              <a:latin typeface="Meiryo UI" panose="020B0604030504040204" pitchFamily="50" charset="-128"/>
              <a:ea typeface="Meiryo UI" panose="020B0604030504040204" pitchFamily="50" charset="-128"/>
            </a:endParaRPr>
          </a:p>
          <a:p>
            <a:r>
              <a:rPr lang="ja-JP" altLang="en-US" sz="1700" dirty="0">
                <a:solidFill>
                  <a:prstClr val="black"/>
                </a:solidFill>
                <a:latin typeface="Meiryo UI" panose="020B0604030504040204" pitchFamily="50" charset="-128"/>
                <a:ea typeface="Meiryo UI" panose="020B0604030504040204" pitchFamily="50" charset="-128"/>
              </a:rPr>
              <a:t>　　　　・　</a:t>
            </a:r>
            <a:r>
              <a:rPr lang="ja-JP" altLang="en-US" sz="1700" dirty="0" smtClean="0">
                <a:solidFill>
                  <a:prstClr val="black"/>
                </a:solidFill>
                <a:latin typeface="Meiryo UI" panose="020B0604030504040204" pitchFamily="50" charset="-128"/>
                <a:ea typeface="Meiryo UI" panose="020B0604030504040204" pitchFamily="50" charset="-128"/>
              </a:rPr>
              <a:t>コロナ</a:t>
            </a:r>
            <a:r>
              <a:rPr lang="ja-JP" altLang="en-US" sz="1700" dirty="0">
                <a:solidFill>
                  <a:prstClr val="black"/>
                </a:solidFill>
                <a:latin typeface="Meiryo UI" panose="020B0604030504040204" pitchFamily="50" charset="-128"/>
                <a:ea typeface="Meiryo UI" panose="020B0604030504040204" pitchFamily="50" charset="-128"/>
              </a:rPr>
              <a:t>禍での事業実施や支援等の状況の変化について</a:t>
            </a:r>
            <a:endParaRPr lang="en-US" altLang="ja-JP" sz="1700" dirty="0">
              <a:solidFill>
                <a:prstClr val="black"/>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err="1">
                <a:solidFill>
                  <a:prstClr val="black"/>
                </a:solidFill>
                <a:latin typeface="Meiryo UI" panose="020B0604030504040204" pitchFamily="50" charset="-128"/>
                <a:ea typeface="Meiryo UI" panose="020B0604030504040204" pitchFamily="50" charset="-128"/>
              </a:rPr>
              <a:t>障がい</a:t>
            </a:r>
            <a:r>
              <a:rPr lang="ja-JP" altLang="en-US" sz="1700" dirty="0">
                <a:solidFill>
                  <a:prstClr val="black"/>
                </a:solidFill>
                <a:latin typeface="Meiryo UI" panose="020B0604030504040204" pitchFamily="50" charset="-128"/>
                <a:ea typeface="Meiryo UI" panose="020B0604030504040204" pitchFamily="50" charset="-128"/>
              </a:rPr>
              <a:t>当事者同士の情報共有（障がい当事者が新型コロナウイルス感染症による生活様式の変化により、どのような生活上の困りごと等があったか。</a:t>
            </a:r>
            <a:r>
              <a:rPr lang="ja-JP" altLang="en-US" sz="1700" dirty="0" smtClean="0">
                <a:solidFill>
                  <a:prstClr val="black"/>
                </a:solidFill>
                <a:latin typeface="Meiryo UI" panose="020B0604030504040204" pitchFamily="50" charset="-128"/>
                <a:ea typeface="Meiryo UI" panose="020B0604030504040204" pitchFamily="50" charset="-128"/>
              </a:rPr>
              <a:t>）。</a:t>
            </a:r>
            <a:endParaRPr lang="ja-JP" altLang="en-US" sz="1700" dirty="0">
              <a:solidFill>
                <a:prstClr val="black"/>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solidFill>
                  <a:prstClr val="black"/>
                </a:solidFill>
                <a:latin typeface="Meiryo UI" panose="020B0604030504040204" pitchFamily="50" charset="-128"/>
                <a:ea typeface="Meiryo UI" panose="020B0604030504040204" pitchFamily="50" charset="-128"/>
              </a:rPr>
              <a:t>協議会事務局（基幹Ｃ）から相談支援事業所に対して感染症対応マニュアルや職員行動履歴書様式、感染発生時の記録様式などを</a:t>
            </a:r>
            <a:r>
              <a:rPr lang="ja-JP" altLang="en-US" sz="1700" dirty="0" smtClean="0">
                <a:solidFill>
                  <a:prstClr val="black"/>
                </a:solidFill>
                <a:latin typeface="Meiryo UI" panose="020B0604030504040204" pitchFamily="50" charset="-128"/>
                <a:ea typeface="Meiryo UI" panose="020B0604030504040204" pitchFamily="50" charset="-128"/>
              </a:rPr>
              <a:t>提供。</a:t>
            </a:r>
            <a:endParaRPr lang="ja-JP" altLang="en-US" sz="1700" dirty="0">
              <a:solidFill>
                <a:prstClr val="black"/>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 y="270437"/>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
        <p:nvSpPr>
          <p:cNvPr id="9"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5</a:t>
            </a:fld>
            <a:endParaRPr kumimoji="0" lang="en-US" altLang="ja-JP" dirty="0">
              <a:solidFill>
                <a:srgbClr val="000000"/>
              </a:solidFill>
            </a:endParaRPr>
          </a:p>
        </p:txBody>
      </p:sp>
    </p:spTree>
    <p:extLst>
      <p:ext uri="{BB962C8B-B14F-4D97-AF65-F5344CB8AC3E}">
        <p14:creationId xmlns:p14="http://schemas.microsoft.com/office/powerpoint/2010/main" val="325733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CC00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defTabSz="914377">
              <a:defRPr/>
            </a:pPr>
            <a:r>
              <a:rPr lang="ja-JP" altLang="en-US" sz="2000" b="1" dirty="0">
                <a:solidFill>
                  <a:prstClr val="white"/>
                </a:solidFill>
                <a:latin typeface="Meiryo UI"/>
                <a:ea typeface="Meiryo UI"/>
                <a:cs typeface="Meiryo UI" panose="020B0604030504040204" pitchFamily="50" charset="-128"/>
              </a:rPr>
              <a:t>（２）情報発信・情報共有</a:t>
            </a:r>
          </a:p>
        </p:txBody>
      </p:sp>
      <p:sp>
        <p:nvSpPr>
          <p:cNvPr id="12" name="タイトル 2"/>
          <p:cNvSpPr txBox="1">
            <a:spLocks/>
          </p:cNvSpPr>
          <p:nvPr/>
        </p:nvSpPr>
        <p:spPr>
          <a:xfrm>
            <a:off x="544607" y="218518"/>
            <a:ext cx="11456893"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２．上記はどのような媒体を活用しましたか。（複数選択可）</a:t>
            </a:r>
          </a:p>
        </p:txBody>
      </p:sp>
      <p:sp>
        <p:nvSpPr>
          <p:cNvPr id="7" name="正方形/長方形 6"/>
          <p:cNvSpPr/>
          <p:nvPr/>
        </p:nvSpPr>
        <p:spPr>
          <a:xfrm>
            <a:off x="544608" y="5090231"/>
            <a:ext cx="11100544" cy="1640541"/>
          </a:xfrm>
          <a:prstGeom prst="rect">
            <a:avLst/>
          </a:prstGeom>
          <a:ln>
            <a:noFill/>
          </a:ln>
        </p:spPr>
        <p:style>
          <a:lnRef idx="1">
            <a:schemeClr val="accent6"/>
          </a:lnRef>
          <a:fillRef idx="2">
            <a:schemeClr val="accent6"/>
          </a:fillRef>
          <a:effectRef idx="1">
            <a:schemeClr val="accent6"/>
          </a:effectRef>
          <a:fontRef idx="minor">
            <a:schemeClr val="dk1"/>
          </a:fontRef>
        </p:style>
        <p:txBody>
          <a:bodyPr tIns="72000" rtlCol="0" anchor="t" anchorCtr="0"/>
          <a:lstStyle/>
          <a:p>
            <a:r>
              <a:rPr lang="ja-JP" altLang="en-US"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⑨その他の（主な意見）</a:t>
            </a:r>
            <a:endParaRPr lang="en-US" altLang="ja-JP" sz="16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lang="en-US" altLang="ja-JP" sz="10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構成メンバーや各ネットワークで書面での</a:t>
            </a:r>
            <a:r>
              <a:rPr lang="ja-JP" altLang="en-US" sz="1700" dirty="0" smtClean="0">
                <a:latin typeface="Meiryo UI" panose="020B0604030504040204" pitchFamily="50" charset="-128"/>
                <a:ea typeface="Meiryo UI" panose="020B0604030504040204" pitchFamily="50" charset="-128"/>
              </a:rPr>
              <a:t>共有。</a:t>
            </a:r>
            <a:endParaRPr lang="ja-JP" altLang="en-US" sz="17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自立支援協議会全体会参加者に対し、新型コロナウイルス感染症に対する対応策や現状についてのアンケートを行い、全体会にて情報共有を図った。</a:t>
            </a: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当事者ワーキングにて、</a:t>
            </a:r>
            <a:r>
              <a:rPr lang="ja-JP" altLang="en-US" sz="1700" dirty="0" err="1">
                <a:latin typeface="Meiryo UI" panose="020B0604030504040204" pitchFamily="50" charset="-128"/>
                <a:ea typeface="Meiryo UI" panose="020B0604030504040204" pitchFamily="50" charset="-128"/>
              </a:rPr>
              <a:t>障がい</a:t>
            </a:r>
            <a:r>
              <a:rPr lang="ja-JP" altLang="en-US" sz="1700" dirty="0">
                <a:latin typeface="Meiryo UI" panose="020B0604030504040204" pitchFamily="50" charset="-128"/>
                <a:ea typeface="Meiryo UI" panose="020B0604030504040204" pitchFamily="50" charset="-128"/>
              </a:rPr>
              <a:t>当事者同士の意見交換を実施</a:t>
            </a:r>
            <a:r>
              <a:rPr lang="ja-JP" altLang="en-US" sz="1700" dirty="0" smtClean="0">
                <a:latin typeface="Meiryo UI" panose="020B0604030504040204" pitchFamily="50" charset="-128"/>
                <a:ea typeface="Meiryo UI" panose="020B0604030504040204" pitchFamily="50" charset="-128"/>
              </a:rPr>
              <a:t>した</a:t>
            </a:r>
            <a:r>
              <a:rPr lang="ja-JP" altLang="en-US" sz="1700" dirty="0">
                <a:latin typeface="Meiryo UI" panose="020B0604030504040204" pitchFamily="50" charset="-128"/>
                <a:ea typeface="Meiryo UI" panose="020B0604030504040204" pitchFamily="50" charset="-128"/>
              </a:rPr>
              <a:t>。</a:t>
            </a:r>
            <a:endParaRPr lang="en-US" altLang="ja-JP" sz="17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 y="270437"/>
            <a:ext cx="860612" cy="861774"/>
          </a:xfrm>
          <a:prstGeom prst="rect">
            <a:avLst/>
          </a:prstGeom>
          <a:noFill/>
          <a:ln>
            <a:noFill/>
          </a:ln>
        </p:spPr>
        <p:txBody>
          <a:bodyPr wrap="square" rtlCol="0">
            <a:spAutoFit/>
          </a:bodyPr>
          <a:lstStyle/>
          <a:p>
            <a:r>
              <a:rPr lang="ja-JP" altLang="en-US" sz="5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Ｑ</a:t>
            </a:r>
          </a:p>
        </p:txBody>
      </p:sp>
      <p:sp>
        <p:nvSpPr>
          <p:cNvPr id="11"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algn="r" eaLnBrk="1" fontAlgn="base" hangingPunct="1">
              <a:spcBef>
                <a:spcPct val="0"/>
              </a:spcBef>
              <a:spcAft>
                <a:spcPct val="0"/>
              </a:spcAft>
            </a:pPr>
            <a:fld id="{38D9E841-1551-4FB0-A65E-0B9712960BCA}" type="slidenum">
              <a:rPr kumimoji="0" lang="en-US" altLang="ja-JP">
                <a:solidFill>
                  <a:srgbClr val="000000"/>
                </a:solidFill>
              </a:rPr>
              <a:pPr algn="r" eaLnBrk="1" fontAlgn="base" hangingPunct="1">
                <a:spcBef>
                  <a:spcPct val="0"/>
                </a:spcBef>
                <a:spcAft>
                  <a:spcPct val="0"/>
                </a:spcAft>
              </a:pPr>
              <a:t>6</a:t>
            </a:fld>
            <a:endParaRPr kumimoji="0" lang="en-US" altLang="ja-JP" dirty="0">
              <a:solidFill>
                <a:srgbClr val="000000"/>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524669134"/>
              </p:ext>
            </p:extLst>
          </p:nvPr>
        </p:nvGraphicFramePr>
        <p:xfrm>
          <a:off x="544607" y="1236628"/>
          <a:ext cx="5372099" cy="3600000"/>
        </p:xfrm>
        <a:graphic>
          <a:graphicData uri="http://schemas.openxmlformats.org/drawingml/2006/table">
            <a:tbl>
              <a:tblPr firstRow="1" bandRow="1">
                <a:tableStyleId>{5940675A-B579-460E-94D1-54222C63F5DA}</a:tableStyleId>
              </a:tblPr>
              <a:tblGrid>
                <a:gridCol w="3635507">
                  <a:extLst>
                    <a:ext uri="{9D8B030D-6E8A-4147-A177-3AD203B41FA5}">
                      <a16:colId xmlns:a16="http://schemas.microsoft.com/office/drawing/2014/main" val="3274615712"/>
                    </a:ext>
                  </a:extLst>
                </a:gridCol>
                <a:gridCol w="1736592">
                  <a:extLst>
                    <a:ext uri="{9D8B030D-6E8A-4147-A177-3AD203B41FA5}">
                      <a16:colId xmlns:a16="http://schemas.microsoft.com/office/drawing/2014/main" val="1183084925"/>
                    </a:ext>
                  </a:extLst>
                </a:gridCol>
              </a:tblGrid>
              <a:tr h="720000">
                <a:tc>
                  <a:txBody>
                    <a:bodyPr/>
                    <a:lstStyle/>
                    <a:p>
                      <a:pPr algn="l" fontAlgn="ctr"/>
                      <a:r>
                        <a:rPr lang="en-US" sz="2300" b="0" i="0" u="none" strike="noStrike" dirty="0">
                          <a:solidFill>
                            <a:schemeClr val="tx1"/>
                          </a:solidFill>
                          <a:effectLst/>
                          <a:latin typeface="Meiryo UI" panose="020B0604030504040204" pitchFamily="50" charset="-128"/>
                          <a:ea typeface="Meiryo UI" panose="020B0604030504040204" pitchFamily="50" charset="-128"/>
                        </a:rPr>
                        <a:t>①HP</a:t>
                      </a: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等</a:t>
                      </a:r>
                      <a:r>
                        <a:rPr lang="en-US" sz="2300" b="0" i="0" u="none" strike="noStrike" dirty="0">
                          <a:solidFill>
                            <a:schemeClr val="tx1"/>
                          </a:solidFill>
                          <a:effectLst/>
                          <a:latin typeface="Meiryo UI" panose="020B0604030504040204" pitchFamily="50" charset="-128"/>
                          <a:ea typeface="Meiryo UI" panose="020B0604030504040204" pitchFamily="50" charset="-128"/>
                        </a:rPr>
                        <a:t>web</a:t>
                      </a: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掲載</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5</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endParaRPr lang="en-US" altLang="ja-JP" sz="23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181004456"/>
                  </a:ext>
                </a:extLst>
              </a:tr>
              <a:tr h="720000">
                <a:tc>
                  <a:txBody>
                    <a:bodyPr/>
                    <a:lstStyle/>
                    <a:p>
                      <a:pPr algn="l" fontAlgn="ctr"/>
                      <a:r>
                        <a:rPr lang="en-US" sz="2300" b="0" i="0" u="none" strike="noStrike" dirty="0">
                          <a:solidFill>
                            <a:schemeClr val="tx1"/>
                          </a:solidFill>
                          <a:effectLst/>
                          <a:latin typeface="Meiryo UI" panose="020B0604030504040204" pitchFamily="50" charset="-128"/>
                          <a:ea typeface="Meiryo UI" panose="020B0604030504040204" pitchFamily="50" charset="-128"/>
                        </a:rPr>
                        <a:t>②</a:t>
                      </a:r>
                      <a:r>
                        <a:rPr lang="en-US" sz="2300" b="0" i="0" u="none" strike="noStrike" dirty="0" err="1">
                          <a:solidFill>
                            <a:schemeClr val="tx1"/>
                          </a:solidFill>
                          <a:effectLst/>
                          <a:latin typeface="Meiryo UI" panose="020B0604030504040204" pitchFamily="50" charset="-128"/>
                          <a:ea typeface="Meiryo UI" panose="020B0604030504040204" pitchFamily="50" charset="-128"/>
                        </a:rPr>
                        <a:t>Facebook・LINE</a:t>
                      </a: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等</a:t>
                      </a:r>
                      <a:r>
                        <a:rPr lang="en-US" sz="2300" b="0" i="0" u="none" strike="noStrike" dirty="0" err="1">
                          <a:solidFill>
                            <a:schemeClr val="tx1"/>
                          </a:solidFill>
                          <a:effectLst/>
                          <a:latin typeface="Meiryo UI" panose="020B0604030504040204" pitchFamily="50" charset="-128"/>
                          <a:ea typeface="Meiryo UI" panose="020B0604030504040204" pitchFamily="50" charset="-128"/>
                        </a:rPr>
                        <a:t>sns</a:t>
                      </a:r>
                      <a:endParaRPr lang="en-US" sz="23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1</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3379685209"/>
                  </a:ext>
                </a:extLst>
              </a:tr>
              <a:tr h="720000">
                <a:tc>
                  <a:txBody>
                    <a:bodyPr/>
                    <a:lstStyle/>
                    <a:p>
                      <a:pPr algn="l" fontAlgn="ct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③</a:t>
                      </a:r>
                      <a:r>
                        <a:rPr lang="en-US" altLang="ja-JP" sz="2300" b="0" i="0" u="none" strike="noStrike" dirty="0">
                          <a:solidFill>
                            <a:schemeClr val="tx1"/>
                          </a:solidFill>
                          <a:effectLst/>
                          <a:latin typeface="Meiryo UI" panose="020B0604030504040204" pitchFamily="50" charset="-128"/>
                          <a:ea typeface="Meiryo UI" panose="020B0604030504040204" pitchFamily="50" charset="-128"/>
                        </a:rPr>
                        <a:t>ZOOM</a:t>
                      </a: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等のオンライン会議</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1</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140621461"/>
                  </a:ext>
                </a:extLst>
              </a:tr>
              <a:tr h="720000">
                <a:tc>
                  <a:txBody>
                    <a:bodyPr/>
                    <a:lstStyle/>
                    <a:p>
                      <a:pPr algn="l" fontAlgn="ct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④メールマガジン</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1</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4125579801"/>
                  </a:ext>
                </a:extLst>
              </a:tr>
              <a:tr h="720000">
                <a:tc>
                  <a:txBody>
                    <a:bodyPr/>
                    <a:lstStyle/>
                    <a:p>
                      <a:pPr algn="l" fontAlgn="ct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⑤電話や</a:t>
                      </a:r>
                      <a:r>
                        <a:rPr lang="en-US" sz="2300" b="0" i="0" u="none" strike="noStrike" dirty="0">
                          <a:solidFill>
                            <a:schemeClr val="tx1"/>
                          </a:solidFill>
                          <a:effectLst/>
                          <a:latin typeface="Meiryo UI" panose="020B0604030504040204" pitchFamily="50" charset="-128"/>
                          <a:ea typeface="Meiryo UI" panose="020B0604030504040204" pitchFamily="50" charset="-128"/>
                        </a:rPr>
                        <a:t>FAX</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4</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584754898"/>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938217463"/>
              </p:ext>
            </p:extLst>
          </p:nvPr>
        </p:nvGraphicFramePr>
        <p:xfrm>
          <a:off x="6273053" y="1236628"/>
          <a:ext cx="5372099" cy="2880000"/>
        </p:xfrm>
        <a:graphic>
          <a:graphicData uri="http://schemas.openxmlformats.org/drawingml/2006/table">
            <a:tbl>
              <a:tblPr firstRow="1" bandRow="1">
                <a:tableStyleId>{5940675A-B579-460E-94D1-54222C63F5DA}</a:tableStyleId>
              </a:tblPr>
              <a:tblGrid>
                <a:gridCol w="3654718">
                  <a:extLst>
                    <a:ext uri="{9D8B030D-6E8A-4147-A177-3AD203B41FA5}">
                      <a16:colId xmlns:a16="http://schemas.microsoft.com/office/drawing/2014/main" val="3274615712"/>
                    </a:ext>
                  </a:extLst>
                </a:gridCol>
                <a:gridCol w="1717381">
                  <a:extLst>
                    <a:ext uri="{9D8B030D-6E8A-4147-A177-3AD203B41FA5}">
                      <a16:colId xmlns:a16="http://schemas.microsoft.com/office/drawing/2014/main" val="1183084925"/>
                    </a:ext>
                  </a:extLst>
                </a:gridCol>
              </a:tblGrid>
              <a:tr h="720000">
                <a:tc>
                  <a:txBody>
                    <a:bodyPr/>
                    <a:lstStyle/>
                    <a:p>
                      <a:pPr algn="l" fontAlgn="ct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⑥チラシ等広報物</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1</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4172409996"/>
                  </a:ext>
                </a:extLst>
              </a:tr>
              <a:tr h="720000">
                <a:tc>
                  <a:txBody>
                    <a:bodyPr/>
                    <a:lstStyle/>
                    <a:p>
                      <a:pPr algn="l" fontAlgn="ct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⑦対面</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10</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3321937455"/>
                  </a:ext>
                </a:extLst>
              </a:tr>
              <a:tr h="720000">
                <a:tc>
                  <a:txBody>
                    <a:bodyPr/>
                    <a:lstStyle/>
                    <a:p>
                      <a:pPr algn="l" fontAlgn="ct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⑧電子</a:t>
                      </a:r>
                      <a:r>
                        <a:rPr lang="ja-JP" altLang="en-US" sz="2300" b="0" i="0" u="none" strike="noStrike" dirty="0">
                          <a:solidFill>
                            <a:schemeClr val="tx1"/>
                          </a:solidFill>
                          <a:effectLst/>
                          <a:latin typeface="Meiryo UI" panose="020B0604030504040204" pitchFamily="50" charset="-128"/>
                          <a:ea typeface="Meiryo UI" panose="020B0604030504040204" pitchFamily="50" charset="-128"/>
                        </a:rPr>
                        <a:t>メール</a:t>
                      </a: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9</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1793160730"/>
                  </a:ext>
                </a:extLst>
              </a:tr>
              <a:tr h="720000">
                <a:tc>
                  <a:txBody>
                    <a:bodyPr/>
                    <a:lstStyle/>
                    <a:p>
                      <a:pPr algn="l" fontAlgn="ct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⑨その他</a:t>
                      </a:r>
                      <a:endParaRPr lang="ja-JP" altLang="en-US" sz="23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2300" b="0" i="0" u="none" strike="noStrike" dirty="0" smtClean="0">
                          <a:solidFill>
                            <a:schemeClr val="tx1"/>
                          </a:solidFill>
                          <a:effectLst/>
                          <a:latin typeface="Meiryo UI" panose="020B0604030504040204" pitchFamily="50" charset="-128"/>
                          <a:ea typeface="Meiryo UI" panose="020B0604030504040204" pitchFamily="50" charset="-128"/>
                        </a:rPr>
                        <a:t>  4</a:t>
                      </a:r>
                      <a:r>
                        <a:rPr lang="ja-JP" altLang="en-US" sz="2300" b="0" i="0" u="none" strike="noStrike" dirty="0" smtClean="0">
                          <a:solidFill>
                            <a:schemeClr val="tx1"/>
                          </a:solidFill>
                          <a:effectLst/>
                          <a:latin typeface="Meiryo UI" panose="020B0604030504040204" pitchFamily="50" charset="-128"/>
                          <a:ea typeface="Meiryo UI" panose="020B0604030504040204" pitchFamily="50" charset="-128"/>
                        </a:rPr>
                        <a:t>協議会</a:t>
                      </a:r>
                    </a:p>
                  </a:txBody>
                  <a:tcPr marL="0" marR="0" marT="0" marB="0" anchor="ctr"/>
                </a:tc>
                <a:extLst>
                  <a:ext uri="{0D108BD9-81ED-4DB2-BD59-A6C34878D82A}">
                    <a16:rowId xmlns:a16="http://schemas.microsoft.com/office/drawing/2014/main" val="4187311915"/>
                  </a:ext>
                </a:extLst>
              </a:tr>
            </a:tbl>
          </a:graphicData>
        </a:graphic>
      </p:graphicFrame>
    </p:spTree>
    <p:extLst>
      <p:ext uri="{BB962C8B-B14F-4D97-AF65-F5344CB8AC3E}">
        <p14:creationId xmlns:p14="http://schemas.microsoft.com/office/powerpoint/2010/main" val="101005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marL="0" marR="0" lvl="0" indent="0" algn="r" defTabSz="957263" rtl="0" eaLnBrk="1" fontAlgn="base" latinLnBrk="0" hangingPunct="1">
              <a:lnSpc>
                <a:spcPct val="100000"/>
              </a:lnSpc>
              <a:spcBef>
                <a:spcPct val="0"/>
              </a:spcBef>
              <a:spcAft>
                <a:spcPct val="0"/>
              </a:spcAft>
              <a:buClrTx/>
              <a:buSzTx/>
              <a:buFontTx/>
              <a:buNone/>
              <a:tabLst/>
              <a:defRPr/>
            </a:pPr>
            <a:fld id="{38D9E841-1551-4FB0-A65E-0B9712960BCA}" type="slidenum">
              <a:rPr kumimoji="0"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57263"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4190740446"/>
              </p:ext>
            </p:extLst>
          </p:nvPr>
        </p:nvGraphicFramePr>
        <p:xfrm>
          <a:off x="1261782" y="2383599"/>
          <a:ext cx="9668436" cy="3168000"/>
        </p:xfrm>
        <a:graphic>
          <a:graphicData uri="http://schemas.openxmlformats.org/drawingml/2006/table">
            <a:tbl>
              <a:tblPr firstRow="1" bandRow="1">
                <a:tableStyleId>{5940675A-B579-460E-94D1-54222C63F5DA}</a:tableStyleId>
              </a:tblPr>
              <a:tblGrid>
                <a:gridCol w="5999630">
                  <a:extLst>
                    <a:ext uri="{9D8B030D-6E8A-4147-A177-3AD203B41FA5}">
                      <a16:colId xmlns:a16="http://schemas.microsoft.com/office/drawing/2014/main" val="3274615712"/>
                    </a:ext>
                  </a:extLst>
                </a:gridCol>
                <a:gridCol w="3668806">
                  <a:extLst>
                    <a:ext uri="{9D8B030D-6E8A-4147-A177-3AD203B41FA5}">
                      <a16:colId xmlns:a16="http://schemas.microsoft.com/office/drawing/2014/main" val="1183084925"/>
                    </a:ext>
                  </a:extLst>
                </a:gridCol>
              </a:tblGrid>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①発揮できたと思う</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16</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43%</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1004456"/>
                  </a:ext>
                </a:extLst>
              </a:tr>
              <a:tr h="1584000">
                <a:tc>
                  <a:txBody>
                    <a:bodyPr/>
                    <a:lstStyle/>
                    <a:p>
                      <a:pPr algn="l"/>
                      <a:r>
                        <a:rPr kumimoji="1" lang="ja-JP" altLang="en-US" sz="3000" dirty="0" smtClean="0">
                          <a:latin typeface="Meiryo UI" panose="020B0604030504040204" pitchFamily="50" charset="-128"/>
                          <a:ea typeface="Meiryo UI" panose="020B0604030504040204" pitchFamily="50" charset="-128"/>
                        </a:rPr>
                        <a:t>②発揮できたとは思わない</a:t>
                      </a:r>
                      <a:endParaRPr kumimoji="1" lang="ja-JP" altLang="en-US" sz="3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000" dirty="0" smtClean="0">
                          <a:latin typeface="Meiryo UI" panose="020B0604030504040204" pitchFamily="50" charset="-128"/>
                          <a:ea typeface="Meiryo UI" panose="020B0604030504040204" pitchFamily="50" charset="-128"/>
                        </a:rPr>
                        <a:t>21</a:t>
                      </a:r>
                      <a:r>
                        <a:rPr kumimoji="1" lang="ja-JP" altLang="en-US" sz="3000" dirty="0" smtClean="0">
                          <a:latin typeface="Meiryo UI" panose="020B0604030504040204" pitchFamily="50" charset="-128"/>
                          <a:ea typeface="Meiryo UI" panose="020B0604030504040204" pitchFamily="50" charset="-128"/>
                        </a:rPr>
                        <a:t>協議会（</a:t>
                      </a:r>
                      <a:r>
                        <a:rPr kumimoji="1" lang="en-US" altLang="ja-JP" sz="3000" dirty="0" smtClean="0">
                          <a:latin typeface="Meiryo UI" panose="020B0604030504040204" pitchFamily="50" charset="-128"/>
                          <a:ea typeface="Meiryo UI" panose="020B0604030504040204" pitchFamily="50" charset="-128"/>
                        </a:rPr>
                        <a:t>57%</a:t>
                      </a:r>
                      <a:r>
                        <a:rPr kumimoji="1" lang="ja-JP" altLang="en-US" sz="3000" dirty="0" smtClean="0">
                          <a:latin typeface="Meiryo UI" panose="020B0604030504040204" pitchFamily="50" charset="-128"/>
                          <a:ea typeface="Meiryo UI" panose="020B0604030504040204" pitchFamily="50" charset="-128"/>
                        </a:rPr>
                        <a:t>）</a:t>
                      </a:r>
                      <a:endParaRPr kumimoji="1" lang="ja-JP" altLang="en-US" sz="3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7002225"/>
                  </a:ext>
                </a:extLst>
              </a:tr>
            </a:tbl>
          </a:graphicData>
        </a:graphic>
      </p:graphicFrame>
      <p:sp>
        <p:nvSpPr>
          <p:cNvPr id="9" name="テキスト ボックス 8"/>
          <p:cNvSpPr txBox="1"/>
          <p:nvPr/>
        </p:nvSpPr>
        <p:spPr>
          <a:xfrm>
            <a:off x="0" y="365435"/>
            <a:ext cx="860612" cy="86177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50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ＭＳ Ｐゴシック" panose="020B0600070205080204" pitchFamily="50" charset="-128"/>
                <a:cs typeface="+mn-cs"/>
              </a:rPr>
              <a:t>Ｑ</a:t>
            </a:r>
          </a:p>
        </p:txBody>
      </p:sp>
      <p:sp>
        <p:nvSpPr>
          <p:cNvPr id="17" name="タイトル 2"/>
          <p:cNvSpPr txBox="1">
            <a:spLocks/>
          </p:cNvSpPr>
          <p:nvPr/>
        </p:nvSpPr>
        <p:spPr>
          <a:xfrm>
            <a:off x="537882" y="671361"/>
            <a:ext cx="11349318"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１．非常事態下であった新型コロナ感染症禍において協議会が持つ</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ネット</a:t>
            </a:r>
            <a:endParaRPr lang="en-US" altLang="ja-JP"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endParaRPr>
          </a:p>
          <a:p>
            <a:pPr lvl="0" algn="l"/>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a:t>
            </a:r>
            <a:r>
              <a:rPr lang="ja-JP" altLang="en-US" sz="2800" b="1" dirty="0" smtClean="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　　ワーク</a:t>
            </a:r>
            <a:r>
              <a:rPr lang="ja-JP" altLang="en-US" sz="2800" b="1" dirty="0">
                <a:ln w="0"/>
                <a:solidFill>
                  <a:prstClr val="black"/>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機能が発揮できましたか。</a:t>
            </a:r>
          </a:p>
        </p:txBody>
      </p:sp>
      <p:sp>
        <p:nvSpPr>
          <p:cNvPr id="11" name="タイトル 2"/>
          <p:cNvSpPr txBox="1">
            <a:spLocks/>
          </p:cNvSpPr>
          <p:nvPr/>
        </p:nvSpPr>
        <p:spPr>
          <a:xfrm>
            <a:off x="0" y="1"/>
            <a:ext cx="12192000" cy="400924"/>
          </a:xfrm>
          <a:prstGeom prst="rect">
            <a:avLst/>
          </a:prstGeom>
          <a:solidFill>
            <a:srgbClr val="0099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（３）ネットワークの活用</a:t>
            </a:r>
          </a:p>
        </p:txBody>
      </p:sp>
    </p:spTree>
    <p:extLst>
      <p:ext uri="{BB962C8B-B14F-4D97-AF65-F5344CB8AC3E}">
        <p14:creationId xmlns:p14="http://schemas.microsoft.com/office/powerpoint/2010/main" val="3336144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0099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（３）ネットワークの活用</a:t>
            </a:r>
          </a:p>
        </p:txBody>
      </p:sp>
      <p:sp>
        <p:nvSpPr>
          <p:cNvPr id="12" name="タイトル 2"/>
          <p:cNvSpPr txBox="1">
            <a:spLocks/>
          </p:cNvSpPr>
          <p:nvPr/>
        </p:nvSpPr>
        <p:spPr>
          <a:xfrm>
            <a:off x="2565399" y="234004"/>
            <a:ext cx="11456893"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　　</a:t>
            </a:r>
            <a:r>
              <a:rPr kumimoji="1" lang="ja-JP" altLang="en-US" sz="2800" b="1" i="0" u="sng" strike="noStrike" kern="1200" cap="none" spc="0" normalizeH="0" baseline="0" noProof="0" dirty="0" smtClean="0">
                <a:ln w="0"/>
                <a:solidFill>
                  <a:srgbClr val="FF0000"/>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a:t>
            </a:r>
            <a:r>
              <a:rPr kumimoji="1" lang="ja-JP" altLang="en-US" sz="2800" b="1" i="0" u="sng" strike="noStrike" kern="1200" cap="none" spc="0" normalizeH="0" baseline="0" noProof="0" dirty="0">
                <a:ln w="0"/>
                <a:solidFill>
                  <a:srgbClr val="FF0000"/>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①発揮できたと思う</a:t>
            </a:r>
            <a:r>
              <a:rPr kumimoji="1" lang="ja-JP" altLang="en-US" sz="2800" b="1" i="0" u="sng" strike="noStrike" kern="1200" cap="none" spc="0" normalizeH="0" baseline="0" noProof="0" dirty="0" smtClean="0">
                <a:ln w="0"/>
                <a:solidFill>
                  <a:srgbClr val="FF0000"/>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a:t>
            </a:r>
            <a:r>
              <a:rPr kumimoji="1" lang="ja-JP" altLang="en-US" sz="2800" b="1" i="0" u="sng"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理由（主なもの）</a:t>
            </a:r>
            <a:endParaRPr kumimoji="1" lang="en-US" altLang="ja-JP" sz="2800" b="1" i="0" u="sng"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endParaRPr>
          </a:p>
        </p:txBody>
      </p:sp>
      <p:sp>
        <p:nvSpPr>
          <p:cNvPr id="15" name="正方形/長方形 14"/>
          <p:cNvSpPr/>
          <p:nvPr/>
        </p:nvSpPr>
        <p:spPr>
          <a:xfrm>
            <a:off x="242047" y="1125563"/>
            <a:ext cx="11685494" cy="5611413"/>
          </a:xfrm>
          <a:prstGeom prst="rect">
            <a:avLst/>
          </a:prstGeom>
          <a:ln>
            <a:noFill/>
          </a:ln>
        </p:spPr>
        <p:style>
          <a:lnRef idx="1">
            <a:schemeClr val="accent3"/>
          </a:lnRef>
          <a:fillRef idx="2">
            <a:schemeClr val="accent3"/>
          </a:fillRef>
          <a:effectRef idx="1">
            <a:schemeClr val="accent3"/>
          </a:effectRef>
          <a:fontRef idx="minor">
            <a:schemeClr val="dk1"/>
          </a:fontRef>
        </p:style>
        <p:txBody>
          <a:bodyPr tIns="72000" rtlCol="0" anchor="t" anchorCtr="0"/>
          <a:lstStyle/>
          <a:p>
            <a:pPr marL="285750" indent="-285750" defTabSz="914377">
              <a:lnSpc>
                <a:spcPts val="3300"/>
              </a:lnSpc>
              <a:buFont typeface="Arial" panose="020B0604020202020204" pitchFamily="34" charset="0"/>
              <a:buChar char="•"/>
              <a:defRPr/>
            </a:pP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運営事務局会議の発案により、全体会議参加者に対し新型コロナウイルス感染症に関連したアンケートを実施した。（全体会議には、行政、医療、教育、社会福祉協議会、事業者等が参加している。）各機関がこのコロナ禍において、どのような対策・対応を行ったかを情報共有することにより、多くの知識・活用出来る情報を発信できた</a:t>
            </a:r>
            <a:r>
              <a:rPr lang="ja-JP" altLang="en-US" noProof="0"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ts val="3300"/>
              </a:lnSpc>
              <a:buFont typeface="Arial" panose="020B0604020202020204" pitchFamily="34" charset="0"/>
              <a:buChar char="•"/>
              <a:defRPr/>
            </a:pP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当事者部会で、コロナ禍において不安に感じていることについての意見を聞き、対策の検討に活かしている。</a:t>
            </a:r>
            <a:endParaRPr kumimoji="1" lang="en-US" altLang="ja-JP"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285750" marR="0" lvl="0" indent="-285750" algn="l" defTabSz="914377" rtl="0" eaLnBrk="1" fontAlgn="auto" latinLnBrk="0" hangingPunct="1">
              <a:lnSpc>
                <a:spcPts val="3300"/>
              </a:lnSpc>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事業所や当事者団体に対し感染予防情報の提供とアンケートがスムーズに実施できた。また市内の</a:t>
            </a:r>
            <a:r>
              <a:rPr kumimoji="1" lang="ja-JP" altLang="en-US"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rPr>
              <a:t>障がい</a:t>
            </a: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者施設からの情報については連絡会が取りまとめをすることで、行政や自立支援協議会への窓口を一本化できた。</a:t>
            </a:r>
            <a:endParaRPr kumimoji="1" lang="ja-JP" altLang="en-US"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285750" marR="0" lvl="0" indent="-285750" algn="l" defTabSz="914377" rtl="0" eaLnBrk="1" fontAlgn="auto" latinLnBrk="0" hangingPunct="1">
              <a:lnSpc>
                <a:spcPts val="3300"/>
              </a:lnSpc>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市内の</a:t>
            </a:r>
            <a:r>
              <a:rPr kumimoji="1" lang="ja-JP" altLang="en-US"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rPr>
              <a:t>障がい</a:t>
            </a: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福祉サービス事業所内で新型コロナ（疑い含む）が発生した場合の対応方法について共有することができた。</a:t>
            </a:r>
            <a:endParaRPr lang="ja-JP" altLang="en-US" dirty="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r>
              <a:rPr lang="ja-JP" altLang="en-US" dirty="0">
                <a:solidFill>
                  <a:prstClr val="black"/>
                </a:solidFill>
                <a:latin typeface="Meiryo UI" panose="020B0604030504040204" pitchFamily="50" charset="-128"/>
                <a:ea typeface="Meiryo UI" panose="020B0604030504040204" pitchFamily="50" charset="-128"/>
              </a:rPr>
              <a:t>通常とは違う状況の中で、疑問や困りごとを集約し、教訓とすべき取組の共有をすることができた。また、非常事態に伴う通常とは違うサービスの利用の方法や提供の方法を周知することができた</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関係機関との連絡や行政からの文書周知等は協議会のネットワークにて円滑に周知できた。</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ts val="3300"/>
              </a:lnSpc>
              <a:buFont typeface="Arial" panose="020B0604020202020204" pitchFamily="34" charset="0"/>
              <a:buChar char="•"/>
              <a:defRPr/>
            </a:pPr>
            <a:r>
              <a:rPr lang="ja-JP" altLang="en-US" dirty="0">
                <a:solidFill>
                  <a:prstClr val="black"/>
                </a:solidFill>
                <a:latin typeface="Meiryo UI" panose="020B0604030504040204" pitchFamily="50" charset="-128"/>
                <a:ea typeface="Meiryo UI" panose="020B0604030504040204" pitchFamily="50" charset="-128"/>
              </a:rPr>
              <a:t>計画相談導入</a:t>
            </a:r>
            <a:r>
              <a:rPr lang="en-US" altLang="ja-JP" dirty="0">
                <a:solidFill>
                  <a:prstClr val="black"/>
                </a:solidFill>
                <a:latin typeface="Meiryo UI" panose="020B0604030504040204" pitchFamily="50" charset="-128"/>
                <a:ea typeface="Meiryo UI" panose="020B0604030504040204" pitchFamily="50" charset="-128"/>
              </a:rPr>
              <a:t>100</a:t>
            </a:r>
            <a:r>
              <a:rPr lang="ja-JP" altLang="en-US" dirty="0">
                <a:solidFill>
                  <a:prstClr val="black"/>
                </a:solidFill>
                <a:latin typeface="Meiryo UI" panose="020B0604030504040204" pitchFamily="50" charset="-128"/>
                <a:ea typeface="Meiryo UI" panose="020B0604030504040204" pitchFamily="50" charset="-128"/>
              </a:rPr>
              <a:t>％の強みを活用し協議会事務局（基幹Ｃ）から</a:t>
            </a:r>
            <a:r>
              <a:rPr lang="en-US" altLang="ja-JP" dirty="0">
                <a:solidFill>
                  <a:prstClr val="black"/>
                </a:solidFill>
                <a:latin typeface="Meiryo UI" panose="020B0604030504040204" pitchFamily="50" charset="-128"/>
                <a:ea typeface="Meiryo UI" panose="020B0604030504040204" pitchFamily="50" charset="-128"/>
              </a:rPr>
              <a:t>4</a:t>
            </a:r>
            <a:r>
              <a:rPr lang="ja-JP" altLang="en-US" dirty="0">
                <a:solidFill>
                  <a:prstClr val="black"/>
                </a:solidFill>
                <a:latin typeface="Meiryo UI" panose="020B0604030504040204" pitchFamily="50" charset="-128"/>
                <a:ea typeface="Meiryo UI" panose="020B0604030504040204" pitchFamily="50" charset="-128"/>
              </a:rPr>
              <a:t>月に相談支援における個別課題のアンケート実施、地域課題の抽出を行った。毎月実施している相談支援部会でもコロナ関連の協議を継続中</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ts val="3300"/>
              </a:lnSpc>
              <a:buFont typeface="Arial" panose="020B0604020202020204" pitchFamily="34" charset="0"/>
              <a:buChar char="•"/>
              <a:defRPr/>
            </a:pPr>
            <a:r>
              <a:rPr lang="ja-JP" altLang="en-US" dirty="0">
                <a:solidFill>
                  <a:prstClr val="black"/>
                </a:solidFill>
                <a:latin typeface="Meiryo UI" panose="020B0604030504040204" pitchFamily="50" charset="-128"/>
                <a:ea typeface="Meiryo UI" panose="020B0604030504040204" pitchFamily="50" charset="-128"/>
              </a:rPr>
              <a:t>地域活動支援センター等、日中活動事業所閉鎖時の利用者の状況確認。</a:t>
            </a:r>
          </a:p>
          <a:p>
            <a:pPr marL="285750" indent="-285750" defTabSz="914377">
              <a:lnSpc>
                <a:spcPts val="3300"/>
              </a:lnSpc>
              <a:buFont typeface="Arial" panose="020B0604020202020204" pitchFamily="34" charset="0"/>
              <a:buChar char="•"/>
              <a:defRPr/>
            </a:pPr>
            <a:endParaRPr lang="ja-JP" altLang="en-US" sz="2000" dirty="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endParaRPr lang="ja-JP" altLang="en-US" sz="2000" dirty="0">
              <a:solidFill>
                <a:prstClr val="black"/>
              </a:solidFill>
              <a:latin typeface="Meiryo UI" panose="020B0604030504040204" pitchFamily="50" charset="-128"/>
              <a:ea typeface="Meiryo UI" panose="020B0604030504040204" pitchFamily="50" charset="-128"/>
            </a:endParaRPr>
          </a:p>
          <a:p>
            <a:pPr marR="0" lvl="0" algn="l" defTabSz="914377" rtl="0" eaLnBrk="1" fontAlgn="auto" latinLnBrk="0" hangingPunct="1">
              <a:lnSpc>
                <a:spcPts val="3500"/>
              </a:lnSpc>
              <a:spcBef>
                <a:spcPts val="0"/>
              </a:spcBef>
              <a:spcAft>
                <a:spcPts val="0"/>
              </a:spcAft>
              <a:buClrTx/>
              <a:buSzTx/>
              <a:tabLst/>
              <a:defRPr/>
            </a:pPr>
            <a:endParaRPr kumimoji="1" lang="en-US" altLang="ja-JP" sz="17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marL="0" marR="0" lvl="0" indent="0" algn="r" defTabSz="957263" rtl="0" eaLnBrk="1" fontAlgn="base" latinLnBrk="0" hangingPunct="1">
              <a:lnSpc>
                <a:spcPct val="100000"/>
              </a:lnSpc>
              <a:spcBef>
                <a:spcPct val="0"/>
              </a:spcBef>
              <a:spcAft>
                <a:spcPct val="0"/>
              </a:spcAft>
              <a:buClrTx/>
              <a:buSzTx/>
              <a:buFontTx/>
              <a:buNone/>
              <a:tabLst/>
              <a:defRPr/>
            </a:pPr>
            <a:fld id="{38D9E841-1551-4FB0-A65E-0B9712960BCA}" type="slidenum">
              <a:rPr kumimoji="0"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57263" rtl="0" eaLnBrk="1" fontAlgn="base" latinLnBrk="0" hangingPunct="1">
                <a:lnSpc>
                  <a:spcPct val="100000"/>
                </a:lnSpc>
                <a:spcBef>
                  <a:spcPct val="0"/>
                </a:spcBef>
                <a:spcAft>
                  <a:spcPct val="0"/>
                </a:spcAft>
                <a:buClrTx/>
                <a:buSzTx/>
                <a:buFontTx/>
                <a:buNone/>
                <a:tabLst/>
                <a:defRPr/>
              </a:pPr>
              <a:t>8</a:t>
            </a:fld>
            <a:endParaRPr kumimoji="0" lang="en-US" altLang="ja-JP"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782196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2"/>
          <p:cNvSpPr txBox="1">
            <a:spLocks/>
          </p:cNvSpPr>
          <p:nvPr/>
        </p:nvSpPr>
        <p:spPr>
          <a:xfrm>
            <a:off x="0" y="1"/>
            <a:ext cx="12192000" cy="400924"/>
          </a:xfrm>
          <a:prstGeom prst="rect">
            <a:avLst/>
          </a:prstGeom>
          <a:solidFill>
            <a:srgbClr val="009900"/>
          </a:solid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（３）ネットワークの活用</a:t>
            </a:r>
          </a:p>
        </p:txBody>
      </p:sp>
      <p:sp>
        <p:nvSpPr>
          <p:cNvPr id="12" name="タイトル 2"/>
          <p:cNvSpPr txBox="1">
            <a:spLocks/>
          </p:cNvSpPr>
          <p:nvPr/>
        </p:nvSpPr>
        <p:spPr>
          <a:xfrm>
            <a:off x="2440400" y="412583"/>
            <a:ext cx="7913836" cy="11116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defTabSz="914377">
              <a:defRPr/>
            </a:pPr>
            <a:r>
              <a:rPr kumimoji="1" lang="ja-JP" altLang="en-US" sz="20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　</a:t>
            </a:r>
            <a:r>
              <a:rPr kumimoji="1" lang="ja-JP" altLang="en-US" sz="2000" b="1" i="0" u="none" strike="noStrike" kern="1200" cap="none" spc="0" normalizeH="0" baseline="0" noProof="0" dirty="0">
                <a:ln w="0"/>
                <a:solidFill>
                  <a:srgbClr val="0033CC"/>
                </a:solidFill>
                <a:effectLst>
                  <a:outerShdw blurRad="38100" dist="19050" dir="2700000" algn="tl" rotWithShape="0">
                    <a:prstClr val="black">
                      <a:alpha val="40000"/>
                    </a:prstClr>
                  </a:outerShdw>
                </a:effectLst>
                <a:uLnTx/>
                <a:uFillTx/>
                <a:latin typeface="Meiryo UI"/>
                <a:ea typeface="Meiryo UI"/>
                <a:cs typeface="Meiryo UI" panose="020B0604030504040204" pitchFamily="50" charset="-128"/>
              </a:rPr>
              <a:t>　</a:t>
            </a:r>
            <a:r>
              <a:rPr lang="ja-JP" altLang="en-US" sz="2800" b="1" u="sng" dirty="0">
                <a:ln w="0"/>
                <a:solidFill>
                  <a:srgbClr val="0033CC"/>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「②発揮できたとは思わない」</a:t>
            </a:r>
            <a:r>
              <a:rPr lang="ja-JP" altLang="en-US" sz="2800" b="1" u="sng" dirty="0">
                <a:ln w="0"/>
                <a:solidFill>
                  <a:schemeClr val="tx1"/>
                </a:solidFill>
                <a:effectLst>
                  <a:outerShdw blurRad="38100" dist="19050" dir="2700000" algn="tl" rotWithShape="0">
                    <a:prstClr val="black">
                      <a:alpha val="40000"/>
                    </a:prstClr>
                  </a:outerShdw>
                </a:effectLst>
                <a:latin typeface="Meiryo UI"/>
                <a:ea typeface="Meiryo UI"/>
                <a:cs typeface="Meiryo UI" panose="020B0604030504040204" pitchFamily="50" charset="-128"/>
              </a:rPr>
              <a:t>理由（主なもの）</a:t>
            </a:r>
          </a:p>
        </p:txBody>
      </p:sp>
      <p:sp>
        <p:nvSpPr>
          <p:cNvPr id="15" name="正方形/長方形 14"/>
          <p:cNvSpPr/>
          <p:nvPr/>
        </p:nvSpPr>
        <p:spPr>
          <a:xfrm>
            <a:off x="242047" y="1647790"/>
            <a:ext cx="11685494" cy="5089186"/>
          </a:xfrm>
          <a:prstGeom prst="rect">
            <a:avLst/>
          </a:prstGeom>
          <a:ln>
            <a:noFill/>
          </a:ln>
        </p:spPr>
        <p:style>
          <a:lnRef idx="1">
            <a:schemeClr val="accent3"/>
          </a:lnRef>
          <a:fillRef idx="2">
            <a:schemeClr val="accent3"/>
          </a:fillRef>
          <a:effectRef idx="1">
            <a:schemeClr val="accent3"/>
          </a:effectRef>
          <a:fontRef idx="minor">
            <a:schemeClr val="dk1"/>
          </a:fontRef>
        </p:style>
        <p:txBody>
          <a:bodyPr tIns="72000" rtlCol="0" anchor="t" anchorCtr="0"/>
          <a:lstStyle/>
          <a:p>
            <a:pPr marL="285750" lvl="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協</a:t>
            </a:r>
            <a:r>
              <a:rPr lang="ja-JP" altLang="en-US" dirty="0">
                <a:solidFill>
                  <a:prstClr val="black"/>
                </a:solidFill>
                <a:latin typeface="Meiryo UI" panose="020B0604030504040204" pitchFamily="50" charset="-128"/>
                <a:ea typeface="Meiryo UI" panose="020B0604030504040204" pitchFamily="50" charset="-128"/>
              </a:rPr>
              <a:t>議会が形骸化しており、ネットワーク機能を十分に活用できる体制ではなかったため</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情報共有等に関して、地域自立支援協議会や部会のネットワークを活用して行ったわけではなく、行政や基幹主導で対応していたため。</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コロナ</a:t>
            </a:r>
            <a:r>
              <a:rPr lang="ja-JP" altLang="en-US" dirty="0">
                <a:solidFill>
                  <a:prstClr val="black"/>
                </a:solidFill>
                <a:latin typeface="Meiryo UI" panose="020B0604030504040204" pitchFamily="50" charset="-128"/>
                <a:ea typeface="Meiryo UI" panose="020B0604030504040204" pitchFamily="50" charset="-128"/>
              </a:rPr>
              <a:t>禍の中で会議が中止となり、ネットワーク機能を補完するための代替手段が分からず有効な</a:t>
            </a:r>
            <a:r>
              <a:rPr lang="ja-JP" altLang="en-US" dirty="0" smtClean="0">
                <a:solidFill>
                  <a:prstClr val="black"/>
                </a:solidFill>
                <a:latin typeface="Meiryo UI" panose="020B0604030504040204" pitchFamily="50" charset="-128"/>
                <a:ea typeface="Meiryo UI" panose="020B0604030504040204" pitchFamily="50" charset="-128"/>
              </a:rPr>
              <a:t>手立てが打てなかった。</a:t>
            </a:r>
            <a:endParaRPr lang="ja-JP" altLang="en-US" dirty="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リモート</a:t>
            </a:r>
            <a:r>
              <a:rPr lang="ja-JP" altLang="en-US" dirty="0">
                <a:solidFill>
                  <a:prstClr val="black"/>
                </a:solidFill>
                <a:latin typeface="Meiryo UI" panose="020B0604030504040204" pitchFamily="50" charset="-128"/>
                <a:ea typeface="Meiryo UI" panose="020B0604030504040204" pitchFamily="50" charset="-128"/>
              </a:rPr>
              <a:t>での会議等、設備面の調整も必要であり、未だ整っていない状況</a:t>
            </a:r>
            <a:r>
              <a:rPr lang="ja-JP" altLang="en-US" dirty="0" smtClean="0">
                <a:solidFill>
                  <a:prstClr val="black"/>
                </a:solidFill>
                <a:latin typeface="Meiryo UI" panose="020B0604030504040204" pitchFamily="50" charset="-128"/>
                <a:ea typeface="Meiryo UI" panose="020B0604030504040204" pitchFamily="50" charset="-128"/>
              </a:rPr>
              <a:t>。</a:t>
            </a:r>
            <a:r>
              <a:rPr lang="en-US" altLang="ja-JP" dirty="0">
                <a:solidFill>
                  <a:prstClr val="black"/>
                </a:solidFill>
                <a:latin typeface="Meiryo UI" panose="020B0604030504040204" pitchFamily="50" charset="-128"/>
                <a:ea typeface="Meiryo UI" panose="020B0604030504040204" pitchFamily="50" charset="-128"/>
              </a:rPr>
              <a:t>ZOOM</a:t>
            </a:r>
            <a:r>
              <a:rPr lang="ja-JP" altLang="en-US" dirty="0" smtClean="0">
                <a:solidFill>
                  <a:prstClr val="black"/>
                </a:solidFill>
                <a:latin typeface="Meiryo UI" panose="020B0604030504040204" pitchFamily="50" charset="-128"/>
                <a:ea typeface="Meiryo UI" panose="020B0604030504040204" pitchFamily="50" charset="-128"/>
              </a:rPr>
              <a:t>などオンラインの足並み</a:t>
            </a:r>
            <a:r>
              <a:rPr lang="ja-JP" altLang="en-US" dirty="0">
                <a:solidFill>
                  <a:prstClr val="black"/>
                </a:solidFill>
                <a:latin typeface="Meiryo UI" panose="020B0604030504040204" pitchFamily="50" charset="-128"/>
                <a:ea typeface="Meiryo UI" panose="020B0604030504040204" pitchFamily="50" charset="-128"/>
              </a:rPr>
              <a:t>が</a:t>
            </a:r>
            <a:r>
              <a:rPr lang="ja-JP" altLang="en-US" dirty="0" smtClean="0">
                <a:solidFill>
                  <a:prstClr val="black"/>
                </a:solidFill>
                <a:latin typeface="Meiryo UI" panose="020B0604030504040204" pitchFamily="50" charset="-128"/>
                <a:ea typeface="Meiryo UI" panose="020B0604030504040204" pitchFamily="50" charset="-128"/>
              </a:rPr>
              <a:t>揃わず、関係者間</a:t>
            </a:r>
            <a:r>
              <a:rPr lang="ja-JP" altLang="en-US" dirty="0">
                <a:solidFill>
                  <a:prstClr val="black"/>
                </a:solidFill>
                <a:latin typeface="Meiryo UI" panose="020B0604030504040204" pitchFamily="50" charset="-128"/>
                <a:ea typeface="Meiryo UI" panose="020B0604030504040204" pitchFamily="50" charset="-128"/>
              </a:rPr>
              <a:t>の連携を図ることが難しかった</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オンライン</a:t>
            </a:r>
            <a:r>
              <a:rPr lang="ja-JP" altLang="en-US" dirty="0">
                <a:solidFill>
                  <a:prstClr val="black"/>
                </a:solidFill>
                <a:latin typeface="Meiryo UI" panose="020B0604030504040204" pitchFamily="50" charset="-128"/>
                <a:ea typeface="Meiryo UI" panose="020B0604030504040204" pitchFamily="50" charset="-128"/>
              </a:rPr>
              <a:t>会議での開催を想定していなかったため、対面または電話での情報共有が１対１となりタイムリーな情報共有に課題が生じた</a:t>
            </a:r>
            <a:r>
              <a:rPr lang="ja-JP" altLang="en-US" dirty="0" smtClean="0">
                <a:solidFill>
                  <a:prstClr val="black"/>
                </a:solidFill>
                <a:latin typeface="Meiryo UI" panose="020B0604030504040204" pitchFamily="50" charset="-128"/>
                <a:ea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endParaRPr>
          </a:p>
          <a:p>
            <a:pPr marL="285750" indent="-285750">
              <a:lnSpc>
                <a:spcPts val="3300"/>
              </a:lnSpc>
              <a:buFont typeface="Arial" panose="020B0604020202020204" pitchFamily="34" charset="0"/>
              <a:buChar char="•"/>
              <a:defRPr/>
            </a:pPr>
            <a:r>
              <a:rPr lang="ja-JP" altLang="en-US" dirty="0" smtClean="0">
                <a:solidFill>
                  <a:prstClr val="black"/>
                </a:solidFill>
                <a:latin typeface="Meiryo UI" panose="020B0604030504040204" pitchFamily="50" charset="-128"/>
                <a:ea typeface="Meiryo UI" panose="020B0604030504040204" pitchFamily="50" charset="-128"/>
              </a:rPr>
              <a:t>各事業所が新型コロナウイルス</a:t>
            </a:r>
            <a:r>
              <a:rPr lang="ja-JP" altLang="en-US" dirty="0">
                <a:solidFill>
                  <a:prstClr val="black"/>
                </a:solidFill>
                <a:latin typeface="Meiryo UI" panose="020B0604030504040204" pitchFamily="50" charset="-128"/>
                <a:ea typeface="Meiryo UI" panose="020B0604030504040204" pitchFamily="50" charset="-128"/>
              </a:rPr>
              <a:t>感染への不安などでの当事者及び家族の対応に</a:t>
            </a:r>
            <a:r>
              <a:rPr lang="ja-JP" altLang="en-US" dirty="0" smtClean="0">
                <a:solidFill>
                  <a:prstClr val="black"/>
                </a:solidFill>
                <a:latin typeface="Meiryo UI" panose="020B0604030504040204" pitchFamily="50" charset="-128"/>
                <a:ea typeface="Meiryo UI" panose="020B0604030504040204" pitchFamily="50" charset="-128"/>
              </a:rPr>
              <a:t>追われ、事業所内の新型コロナ対策にかかりっきりになり、十分にネットワークの活用ができなかった。</a:t>
            </a:r>
            <a:endParaRPr lang="ja-JP" altLang="en-US" dirty="0">
              <a:solidFill>
                <a:prstClr val="black"/>
              </a:solidFill>
              <a:latin typeface="Meiryo UI" panose="020B0604030504040204" pitchFamily="50" charset="-128"/>
              <a:ea typeface="Meiryo UI" panose="020B0604030504040204" pitchFamily="50" charset="-128"/>
            </a:endParaRPr>
          </a:p>
          <a:p>
            <a:pPr marL="285750" indent="-285750">
              <a:lnSpc>
                <a:spcPts val="3300"/>
              </a:lnSpc>
              <a:buFont typeface="Arial" panose="020B0604020202020204" pitchFamily="34" charset="0"/>
              <a:buChar char="•"/>
              <a:defRPr/>
            </a:pPr>
            <a:r>
              <a:rPr lang="ja-JP" altLang="en-US" dirty="0">
                <a:solidFill>
                  <a:prstClr val="black"/>
                </a:solidFill>
                <a:latin typeface="Meiryo UI" panose="020B0604030504040204" pitchFamily="50" charset="-128"/>
                <a:ea typeface="Meiryo UI" panose="020B0604030504040204" pitchFamily="50" charset="-128"/>
              </a:rPr>
              <a:t>委託相談支援事業所を中心に定期的な情報共有は図れたが、協議会の構成機関からの課題等は出てきていない。</a:t>
            </a:r>
          </a:p>
          <a:p>
            <a:pPr marL="285750" indent="-285750">
              <a:lnSpc>
                <a:spcPts val="3300"/>
              </a:lnSpc>
              <a:buFont typeface="Arial" panose="020B0604020202020204" pitchFamily="34" charset="0"/>
              <a:buChar char="•"/>
              <a:defRPr/>
            </a:pPr>
            <a:endParaRPr lang="ja-JP" altLang="en-US" dirty="0">
              <a:solidFill>
                <a:prstClr val="black"/>
              </a:solidFill>
              <a:latin typeface="Meiryo UI" panose="020B0604030504040204" pitchFamily="50" charset="-128"/>
              <a:ea typeface="Meiryo UI" panose="020B0604030504040204" pitchFamily="50" charset="-128"/>
            </a:endParaRPr>
          </a:p>
          <a:p>
            <a:pPr marL="285750" lvl="0" indent="-285750" defTabSz="914377">
              <a:lnSpc>
                <a:spcPts val="3300"/>
              </a:lnSpc>
              <a:buFont typeface="Arial" panose="020B0604020202020204" pitchFamily="34" charset="0"/>
              <a:buChar char="•"/>
              <a:defRPr/>
            </a:pPr>
            <a:endParaRPr lang="ja-JP" altLang="en-US" sz="1700" dirty="0">
              <a:solidFill>
                <a:prstClr val="black"/>
              </a:solidFill>
              <a:latin typeface="Meiryo UI" panose="020B0604030504040204" pitchFamily="50" charset="-128"/>
              <a:ea typeface="Meiryo UI" panose="020B0604030504040204" pitchFamily="50" charset="-128"/>
            </a:endParaRPr>
          </a:p>
          <a:p>
            <a:pPr marL="285750" marR="0" lvl="0" indent="-285750" algn="l" defTabSz="914377" rtl="0" eaLnBrk="1" fontAlgn="auto" latinLnBrk="0" hangingPunct="1">
              <a:lnSpc>
                <a:spcPts val="3300"/>
              </a:lnSpc>
              <a:spcBef>
                <a:spcPts val="0"/>
              </a:spcBef>
              <a:spcAft>
                <a:spcPts val="0"/>
              </a:spcAft>
              <a:buClrTx/>
              <a:buSzTx/>
              <a:buFont typeface="Arial" panose="020B0604020202020204" pitchFamily="34" charset="0"/>
              <a:buChar char="•"/>
              <a:tabLst/>
              <a:defRPr/>
            </a:pPr>
            <a:endParaRPr kumimoji="1" lang="en-US" altLang="ja-JP" sz="17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スライド番号プレースホルダー 1"/>
          <p:cNvSpPr txBox="1">
            <a:spLocks/>
          </p:cNvSpPr>
          <p:nvPr/>
        </p:nvSpPr>
        <p:spPr bwMode="auto">
          <a:xfrm>
            <a:off x="9880600" y="6619874"/>
            <a:ext cx="23114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7" tIns="45685" rIns="91367" bIns="45685"/>
          <a:lstStyle>
            <a:lvl1pPr defTabSz="957263" eaLnBrk="0" hangingPunct="0">
              <a:defRPr kumimoji="1" sz="1200">
                <a:solidFill>
                  <a:schemeClr val="tx1"/>
                </a:solidFill>
                <a:latin typeface="Arial" charset="0"/>
                <a:ea typeface="ＭＳ Ｐゴシック" charset="-128"/>
              </a:defRPr>
            </a:lvl1pPr>
            <a:lvl2pPr marL="742950" indent="-285750" defTabSz="957263" eaLnBrk="0" hangingPunct="0">
              <a:defRPr kumimoji="1" sz="1200">
                <a:solidFill>
                  <a:schemeClr val="tx1"/>
                </a:solidFill>
                <a:latin typeface="Arial" charset="0"/>
                <a:ea typeface="ＭＳ Ｐゴシック" charset="-128"/>
              </a:defRPr>
            </a:lvl2pPr>
            <a:lvl3pPr marL="1143000" indent="-228600" defTabSz="957263" eaLnBrk="0" hangingPunct="0">
              <a:defRPr kumimoji="1" sz="1200">
                <a:solidFill>
                  <a:schemeClr val="tx1"/>
                </a:solidFill>
                <a:latin typeface="Arial" charset="0"/>
                <a:ea typeface="ＭＳ Ｐゴシック" charset="-128"/>
              </a:defRPr>
            </a:lvl3pPr>
            <a:lvl4pPr marL="1600200" indent="-228600" defTabSz="957263" eaLnBrk="0" hangingPunct="0">
              <a:defRPr kumimoji="1" sz="1200">
                <a:solidFill>
                  <a:schemeClr val="tx1"/>
                </a:solidFill>
                <a:latin typeface="Arial" charset="0"/>
                <a:ea typeface="ＭＳ Ｐゴシック" charset="-128"/>
              </a:defRPr>
            </a:lvl4pPr>
            <a:lvl5pPr marL="2057400" indent="-228600" defTabSz="957263" eaLnBrk="0" hangingPunct="0">
              <a:defRPr kumimoji="1" sz="1200">
                <a:solidFill>
                  <a:schemeClr val="tx1"/>
                </a:solidFill>
                <a:latin typeface="Arial" charset="0"/>
                <a:ea typeface="ＭＳ Ｐゴシック" charset="-128"/>
              </a:defRPr>
            </a:lvl5pPr>
            <a:lvl6pPr marL="25146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algn="ctr" defTabSz="957263" eaLnBrk="0" fontAlgn="base" hangingPunct="0">
              <a:spcBef>
                <a:spcPct val="0"/>
              </a:spcBef>
              <a:spcAft>
                <a:spcPct val="0"/>
              </a:spcAft>
              <a:defRPr kumimoji="1" sz="1200">
                <a:solidFill>
                  <a:schemeClr val="tx1"/>
                </a:solidFill>
                <a:latin typeface="Arial" charset="0"/>
                <a:ea typeface="ＭＳ Ｐゴシック" charset="-128"/>
              </a:defRPr>
            </a:lvl9pPr>
          </a:lstStyle>
          <a:p>
            <a:pPr marL="0" marR="0" lvl="0" indent="0" algn="r" defTabSz="957263" rtl="0" eaLnBrk="1" fontAlgn="base" latinLnBrk="0" hangingPunct="1">
              <a:lnSpc>
                <a:spcPct val="100000"/>
              </a:lnSpc>
              <a:spcBef>
                <a:spcPct val="0"/>
              </a:spcBef>
              <a:spcAft>
                <a:spcPct val="0"/>
              </a:spcAft>
              <a:buClrTx/>
              <a:buSzTx/>
              <a:buFontTx/>
              <a:buNone/>
              <a:tabLst/>
              <a:defRPr/>
            </a:pPr>
            <a:fld id="{38D9E841-1551-4FB0-A65E-0B9712960BCA}" type="slidenum">
              <a:rPr kumimoji="0"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57263" rtl="0" eaLnBrk="1" fontAlgn="base" latinLnBrk="0" hangingPunct="1">
                <a:lnSpc>
                  <a:spcPct val="100000"/>
                </a:lnSpc>
                <a:spcBef>
                  <a:spcPct val="0"/>
                </a:spcBef>
                <a:spcAft>
                  <a:spcPct val="0"/>
                </a:spcAft>
                <a:buClrTx/>
                <a:buSzTx/>
                <a:buFontTx/>
                <a:buNone/>
                <a:tabLst/>
                <a:defRPr/>
              </a:pPr>
              <a:t>9</a:t>
            </a:fld>
            <a:endParaRPr kumimoji="0" lang="en-US" altLang="ja-JP"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97854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2590</Words>
  <Application>Microsoft Office PowerPoint</Application>
  <PresentationFormat>ワイド画面</PresentationFormat>
  <Paragraphs>262</Paragraphs>
  <Slides>15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Meiryo UI</vt:lpstr>
      <vt:lpstr>ＭＳ Ｐゴシック</vt:lpstr>
      <vt:lpstr>游ゴシック</vt:lpstr>
      <vt:lpstr>游ゴシック Light</vt:lpstr>
      <vt:lpstr>Arial</vt:lpstr>
      <vt:lpstr>Calibri</vt:lpstr>
      <vt:lpstr>Office テーマ</vt:lpstr>
      <vt:lpstr>Office ​​テーマ</vt:lpstr>
      <vt:lpstr> （地域自立支援協議会アンケート）  新型コロナウイルス感染症対策下での 協議会運営について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2021-03-23T04:12:43Z</dcterms:created>
  <dcterms:modified xsi:type="dcterms:W3CDTF">2021-03-23T04:12:51Z</dcterms:modified>
</cp:coreProperties>
</file>