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48" r:id="rId1"/>
    <p:sldMasterId id="2147483669" r:id="rId2"/>
  </p:sldMasterIdLst>
  <p:notesMasterIdLst>
    <p:notesMasterId r:id="rId16"/>
  </p:notesMasterIdLst>
  <p:handoutMasterIdLst>
    <p:handoutMasterId r:id="rId17"/>
  </p:handoutMasterIdLst>
  <p:sldIdLst>
    <p:sldId id="256" r:id="rId3"/>
    <p:sldId id="270" r:id="rId4"/>
    <p:sldId id="257" r:id="rId5"/>
    <p:sldId id="281" r:id="rId6"/>
    <p:sldId id="258" r:id="rId7"/>
    <p:sldId id="285" r:id="rId8"/>
    <p:sldId id="282" r:id="rId9"/>
    <p:sldId id="283" r:id="rId10"/>
    <p:sldId id="284" r:id="rId11"/>
    <p:sldId id="275" r:id="rId12"/>
    <p:sldId id="273" r:id="rId13"/>
    <p:sldId id="274" r:id="rId14"/>
    <p:sldId id="279" r:id="rId15"/>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FF"/>
    <a:srgbClr val="FF0000"/>
    <a:srgbClr val="CC0000"/>
    <a:srgbClr val="FFFFFF"/>
    <a:srgbClr val="00B050"/>
    <a:srgbClr val="FF3399"/>
    <a:srgbClr val="FF66FF"/>
    <a:srgbClr val="FF66C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59" autoAdjust="0"/>
    <p:restoredTop sz="94660"/>
  </p:normalViewPr>
  <p:slideViewPr>
    <p:cSldViewPr snapToGrid="0">
      <p:cViewPr varScale="1">
        <p:scale>
          <a:sx n="67" d="100"/>
          <a:sy n="67" d="100"/>
        </p:scale>
        <p:origin x="7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8217" cy="341509"/>
          </a:xfrm>
          <a:prstGeom prst="rect">
            <a:avLst/>
          </a:prstGeom>
        </p:spPr>
        <p:txBody>
          <a:bodyPr vert="horz" lIns="92175" tIns="46087" rIns="92175" bIns="4608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1122" y="0"/>
            <a:ext cx="4305874" cy="341509"/>
          </a:xfrm>
          <a:prstGeom prst="rect">
            <a:avLst/>
          </a:prstGeom>
        </p:spPr>
        <p:txBody>
          <a:bodyPr vert="horz" lIns="92175" tIns="46087" rIns="92175" bIns="46087" rtlCol="0"/>
          <a:lstStyle>
            <a:lvl1pPr algn="r">
              <a:defRPr sz="1200"/>
            </a:lvl1pPr>
          </a:lstStyle>
          <a:p>
            <a:fld id="{A97F4737-32DB-47B1-8FE0-57ECBCD1AB91}" type="datetimeFigureOut">
              <a:rPr kumimoji="1" lang="ja-JP" altLang="en-US" smtClean="0"/>
              <a:t>2020/10/20</a:t>
            </a:fld>
            <a:endParaRPr kumimoji="1" lang="ja-JP" altLang="en-US"/>
          </a:p>
        </p:txBody>
      </p:sp>
      <p:sp>
        <p:nvSpPr>
          <p:cNvPr id="4" name="フッター プレースホルダー 3"/>
          <p:cNvSpPr>
            <a:spLocks noGrp="1"/>
          </p:cNvSpPr>
          <p:nvPr>
            <p:ph type="ftr" sz="quarter" idx="2"/>
          </p:nvPr>
        </p:nvSpPr>
        <p:spPr>
          <a:xfrm>
            <a:off x="0" y="6465692"/>
            <a:ext cx="4308217" cy="341509"/>
          </a:xfrm>
          <a:prstGeom prst="rect">
            <a:avLst/>
          </a:prstGeom>
        </p:spPr>
        <p:txBody>
          <a:bodyPr vert="horz" lIns="92175" tIns="46087" rIns="92175" bIns="4608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1122" y="6465692"/>
            <a:ext cx="4305874" cy="341509"/>
          </a:xfrm>
          <a:prstGeom prst="rect">
            <a:avLst/>
          </a:prstGeom>
        </p:spPr>
        <p:txBody>
          <a:bodyPr vert="horz" lIns="92175" tIns="46087" rIns="92175" bIns="46087" rtlCol="0" anchor="b"/>
          <a:lstStyle>
            <a:lvl1pPr algn="r">
              <a:defRPr sz="1200"/>
            </a:lvl1pPr>
          </a:lstStyle>
          <a:p>
            <a:fld id="{A6608D87-CD87-4FAC-A859-F5B5FD73A43E}" type="slidenum">
              <a:rPr kumimoji="1" lang="ja-JP" altLang="en-US" smtClean="0"/>
              <a:t>‹#›</a:t>
            </a:fld>
            <a:endParaRPr kumimoji="1" lang="ja-JP" altLang="en-US"/>
          </a:p>
        </p:txBody>
      </p:sp>
    </p:spTree>
    <p:extLst>
      <p:ext uri="{BB962C8B-B14F-4D97-AF65-F5344CB8AC3E}">
        <p14:creationId xmlns:p14="http://schemas.microsoft.com/office/powerpoint/2010/main" val="595969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306737" cy="341393"/>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7" y="2"/>
            <a:ext cx="4306737" cy="341393"/>
          </a:xfrm>
          <a:prstGeom prst="rect">
            <a:avLst/>
          </a:prstGeom>
        </p:spPr>
        <p:txBody>
          <a:bodyPr vert="horz" lIns="91428" tIns="45714" rIns="91428" bIns="45714" rtlCol="0"/>
          <a:lstStyle>
            <a:lvl1pPr algn="r">
              <a:defRPr sz="1200"/>
            </a:lvl1pPr>
          </a:lstStyle>
          <a:p>
            <a:fld id="{871568DD-5F2D-4E9F-990B-3ADF8E5C8867}" type="datetimeFigureOut">
              <a:rPr kumimoji="1" lang="ja-JP" altLang="en-US" smtClean="0"/>
              <a:t>2020/10/20</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994402" y="3275852"/>
            <a:ext cx="7950543" cy="268004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6465809"/>
            <a:ext cx="4306737" cy="341393"/>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7" y="6465809"/>
            <a:ext cx="4306737" cy="341393"/>
          </a:xfrm>
          <a:prstGeom prst="rect">
            <a:avLst/>
          </a:prstGeom>
        </p:spPr>
        <p:txBody>
          <a:bodyPr vert="horz" lIns="91428" tIns="45714" rIns="91428" bIns="45714" rtlCol="0" anchor="b"/>
          <a:lstStyle>
            <a:lvl1pPr algn="r">
              <a:defRPr sz="1200"/>
            </a:lvl1pPr>
          </a:lstStyle>
          <a:p>
            <a:fld id="{5F9E4068-1C84-4EEB-888C-E25D3500F3EB}" type="slidenum">
              <a:rPr kumimoji="1" lang="ja-JP" altLang="en-US" smtClean="0"/>
              <a:t>‹#›</a:t>
            </a:fld>
            <a:endParaRPr kumimoji="1" lang="ja-JP" altLang="en-US"/>
          </a:p>
        </p:txBody>
      </p:sp>
    </p:spTree>
    <p:extLst>
      <p:ext uri="{BB962C8B-B14F-4D97-AF65-F5344CB8AC3E}">
        <p14:creationId xmlns:p14="http://schemas.microsoft.com/office/powerpoint/2010/main" val="34732015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7</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1507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8</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07147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9</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23488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13</a:t>
            </a:fld>
            <a:endParaRPr kumimoji="1" lang="ja-JP" altLang="en-US"/>
          </a:p>
        </p:txBody>
      </p:sp>
    </p:spTree>
    <p:extLst>
      <p:ext uri="{BB962C8B-B14F-4D97-AF65-F5344CB8AC3E}">
        <p14:creationId xmlns:p14="http://schemas.microsoft.com/office/powerpoint/2010/main" val="1187212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70BDCE-643C-4317-88F2-2CFA911FDB5F}"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911B4BD-B5C3-4C42-BF68-297E302CE6A6}"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3211B6A-FE95-4CAA-B6E5-6F54AD303EA4}"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4E8E7-A298-41BF-87F6-3719B0746164}"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C8FB7D-CE9E-4B4D-AB60-5E7AE4B227F0}"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39400C2-F664-4A1C-9A2B-8FB003FD07DB}" type="datetime1">
              <a:rPr lang="en-US" altLang="ja-JP"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857ECB83-A0BD-4817-85D4-C17094F7185E}" type="datetime1">
              <a:rPr lang="en-US" altLang="ja-JP"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10ED71-F5B4-401A-B6E2-7A3B1E86898D}"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481758-DCDB-4645-94A1-A66BE7B10F21}"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3B132A9-F316-4EDD-9E79-E9BA576E1A13}"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28308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21935E-8EF9-4243-9536-0C3BDA41D447}"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676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240FDE-8E5B-4DB7-89A5-5F3F4BFD16F0}"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5DF957-C43A-43FB-8244-45DD8304A5D1}"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576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BD4EB9-2BC2-464C-8FD1-C2A67E9E1140}"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74538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4E247A-CA9C-4DD2-90B4-DA2C1FCB0D43}" type="datetime1">
              <a:rPr lang="en-US" altLang="ja-JP" smtClean="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29361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F4707AB-9D8F-495E-982A-4683FA23A12B}" type="datetime1">
              <a:rPr lang="en-US" altLang="ja-JP"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35150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414FBDE-200A-4117-ABF5-0D04F8746888}" type="datetime1">
              <a:rPr lang="en-US" altLang="ja-JP" smtClean="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326820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FD74357-9CFF-4DD7-9769-E646C735F5F2}"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54218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E12EBF2-769D-4720-B76F-390396A41DF5}"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57751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5192DE5-5F24-4E76-8C42-2A93FB124F13}"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01582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9979698-D01D-4463-BCF7-C6B586C5EF21}"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9288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603EB22-295F-42A6-AF0F-EAD3AE61073A}"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9392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10244EE-6A2B-4BFF-9D0D-F775B355966F}"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D9EFC95-EBDA-4C73-8AF5-67963485F699}"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372887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B0758737-656F-4FA0-8DD1-7CAFDD6C15CA}" type="datetime1">
              <a:rPr lang="en-US" altLang="ja-JP"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272036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73ACD71-3324-49E9-BC9C-24765634192A}" type="datetime1">
              <a:rPr lang="en-US" altLang="ja-JP"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937453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CE2B02-5181-4D91-92FD-70537FFE195F}"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33919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55CB55-E274-4AEF-AF5F-465296B23A81}" type="datetime1">
              <a:rPr lang="en-US" altLang="ja-JP"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523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A0D635-24B2-4049-AE74-2730F65B7A01}"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77E16B2-BAB9-45DD-8E66-1A63972740F3}" type="datetime1">
              <a:rPr lang="en-US" altLang="ja-JP" smtClean="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FC0EDFD-E62A-4BDE-BC56-622C59D63426}" type="datetime1">
              <a:rPr lang="en-US" altLang="ja-JP" smtClean="0"/>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DF31370-1ABF-40D8-B1C9-742BF86B3F22}" type="datetime1">
              <a:rPr lang="en-US" altLang="ja-JP" smtClean="0"/>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7A5280-CFD0-4849-9B31-DC735AC24B24}"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1938C0-7952-4230-B499-AFB03FB7D7A6}" type="datetime1">
              <a:rPr lang="en-US" altLang="ja-JP"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D5F88B5-0E57-4F39-813C-834ED0E05DEA}" type="datetime1">
              <a:rPr lang="en-US" altLang="ja-JP" smtClean="0"/>
              <a:t>10/20/2020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2F85587-94E9-497F-BD20-79170841A08A}" type="datetime1">
              <a:rPr lang="en-US" altLang="ja-JP" smtClean="0"/>
              <a:t>10/20/2020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11511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latin typeface="Meiryo UI" panose="020B0604030504040204" pitchFamily="50" charset="-128"/>
                <a:ea typeface="Meiryo UI" panose="020B0604030504040204" pitchFamily="50" charset="-128"/>
              </a:rPr>
              <a:t>大阪府</a:t>
            </a:r>
            <a:r>
              <a:rPr lang="ja-JP" altLang="en-US" b="1" dirty="0" smtClean="0">
                <a:latin typeface="Meiryo UI" panose="020B0604030504040204" pitchFamily="50" charset="-128"/>
                <a:ea typeface="Meiryo UI" panose="020B0604030504040204" pitchFamily="50" charset="-128"/>
              </a:rPr>
              <a:t>相談支援専門員</a:t>
            </a:r>
            <a:r>
              <a:rPr lang="en-US" altLang="ja-JP" b="1" dirty="0" smtClean="0">
                <a:latin typeface="Meiryo UI" panose="020B0604030504040204" pitchFamily="50" charset="-128"/>
                <a:ea typeface="Meiryo UI" panose="020B0604030504040204" pitchFamily="50" charset="-128"/>
              </a:rPr>
              <a:t/>
            </a:r>
            <a:br>
              <a:rPr lang="en-US" altLang="ja-JP" b="1" dirty="0" smtClean="0">
                <a:latin typeface="Meiryo UI" panose="020B0604030504040204" pitchFamily="50" charset="-128"/>
                <a:ea typeface="Meiryo UI" panose="020B0604030504040204" pitchFamily="50" charset="-128"/>
              </a:rPr>
            </a:br>
            <a:r>
              <a:rPr lang="ja-JP" altLang="en-US" b="1" dirty="0" smtClean="0">
                <a:latin typeface="Meiryo UI" panose="020B0604030504040204" pitchFamily="50" charset="-128"/>
                <a:ea typeface="Meiryo UI" panose="020B0604030504040204" pitchFamily="50" charset="-128"/>
              </a:rPr>
              <a:t>人材育成ビジョン</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751012" y="4347155"/>
            <a:ext cx="8689976" cy="1371599"/>
          </a:xfrm>
        </p:spPr>
        <p:txBody>
          <a:bodyPr anchor="ctr"/>
          <a:lstStyle/>
          <a:p>
            <a:r>
              <a:rPr lang="ja-JP" altLang="en-US" dirty="0">
                <a:solidFill>
                  <a:schemeClr val="tx1"/>
                </a:solidFill>
                <a:latin typeface="Meiryo UI" panose="020B0604030504040204" pitchFamily="50" charset="-128"/>
                <a:ea typeface="Meiryo UI" panose="020B0604030504040204" pitchFamily="50" charset="-128"/>
              </a:rPr>
              <a:t>令和２年３月</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令和元</a:t>
            </a:r>
            <a:r>
              <a:rPr kumimoji="1" lang="ja-JP" altLang="en-US" dirty="0" smtClean="0">
                <a:solidFill>
                  <a:schemeClr val="tx1"/>
                </a:solidFill>
                <a:latin typeface="Meiryo UI" panose="020B0604030504040204" pitchFamily="50" charset="-128"/>
                <a:ea typeface="Meiryo UI" panose="020B0604030504040204" pitchFamily="50" charset="-128"/>
              </a:rPr>
              <a:t>年度大阪府障がい者自立支援協議会ケアマネジメント推進部会</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11315595" y="6320003"/>
            <a:ext cx="764215" cy="365125"/>
          </a:xfrm>
        </p:spPr>
        <p:txBody>
          <a:bodyPr/>
          <a:lstStyle/>
          <a:p>
            <a:fld id="{6D22F896-40B5-4ADD-8801-0D06FADFA095}" type="slidenum">
              <a:rPr lang="en-US" sz="1600" smtClean="0">
                <a:latin typeface="Meiryo UI" panose="020B0604030504040204" pitchFamily="50" charset="-128"/>
                <a:ea typeface="Meiryo UI" panose="020B0604030504040204" pitchFamily="50" charset="-128"/>
              </a:rPr>
              <a:t>1</a:t>
            </a:fld>
            <a:endParaRPr 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1017532" y="311523"/>
            <a:ext cx="900100" cy="369332"/>
          </a:xfrm>
          <a:prstGeom prst="rect">
            <a:avLst/>
          </a:prstGeom>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b="1" dirty="0" smtClean="0">
                <a:latin typeface="ＭＳ Ｐゴシック" panose="020B0600070205080204" pitchFamily="50" charset="-128"/>
                <a:ea typeface="ＭＳ Ｐゴシック" panose="020B0600070205080204" pitchFamily="50" charset="-128"/>
              </a:rPr>
              <a:t>別添</a:t>
            </a:r>
            <a:r>
              <a:rPr kumimoji="1" lang="ja-JP" altLang="en-US" b="1" dirty="0">
                <a:latin typeface="ＭＳ Ｐゴシック" panose="020B0600070205080204" pitchFamily="50" charset="-128"/>
                <a:ea typeface="ＭＳ Ｐゴシック" panose="020B0600070205080204" pitchFamily="50" charset="-128"/>
              </a:rPr>
              <a:t>５</a:t>
            </a:r>
            <a:endParaRPr kumimoji="1" lang="en-US" altLang="ja-JP" b="1" dirty="0" smtClean="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24933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914600" y="988674"/>
            <a:ext cx="10277910" cy="1615693"/>
          </a:xfrm>
        </p:spPr>
        <p:txBody>
          <a:bodyPr>
            <a:normAutofit/>
          </a:bodyPr>
          <a:lstStyle/>
          <a:p>
            <a:pPr marL="0" indent="0">
              <a:spcBef>
                <a:spcPts val="0"/>
              </a:spcBef>
              <a:buNone/>
            </a:pP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５）人材</a:t>
            </a:r>
            <a:r>
              <a:rPr lang="ja-JP" altLang="en-US" sz="1600" b="1" dirty="0" smtClean="0">
                <a:latin typeface="Meiryo UI" panose="020B0604030504040204" pitchFamily="50" charset="-128"/>
                <a:ea typeface="Meiryo UI" panose="020B0604030504040204" pitchFamily="50" charset="-128"/>
              </a:rPr>
              <a:t>育成及び運営</a:t>
            </a:r>
            <a:r>
              <a:rPr lang="ja-JP" altLang="en-US" sz="1600" b="1" dirty="0">
                <a:latin typeface="Meiryo UI" panose="020B0604030504040204" pitchFamily="50" charset="-128"/>
                <a:ea typeface="Meiryo UI" panose="020B0604030504040204" pitchFamily="50" charset="-128"/>
              </a:rPr>
              <a:t>管理</a:t>
            </a:r>
            <a:endParaRPr lang="en-US" altLang="ja-JP" sz="1600" b="1"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事業所における人材育成（</a:t>
            </a:r>
            <a:r>
              <a:rPr lang="en-US" altLang="ja-JP" sz="1600" dirty="0">
                <a:latin typeface="Meiryo UI" panose="020B0604030504040204" pitchFamily="50" charset="-128"/>
                <a:ea typeface="Meiryo UI" panose="020B0604030504040204" pitchFamily="50" charset="-128"/>
              </a:rPr>
              <a:t>=OJT</a:t>
            </a:r>
            <a:r>
              <a:rPr lang="ja-JP" altLang="en-US" sz="1600" dirty="0">
                <a:latin typeface="Meiryo UI" panose="020B0604030504040204" pitchFamily="50" charset="-128"/>
                <a:ea typeface="Meiryo UI" panose="020B0604030504040204" pitchFamily="50" charset="-128"/>
              </a:rPr>
              <a:t>）の実施（</a:t>
            </a:r>
            <a:r>
              <a:rPr lang="ja-JP" altLang="en-US" sz="1600" dirty="0" smtClean="0">
                <a:latin typeface="Meiryo UI" panose="020B0604030504040204" pitchFamily="50" charset="-128"/>
                <a:ea typeface="Meiryo UI" panose="020B0604030504040204" pitchFamily="50" charset="-128"/>
              </a:rPr>
              <a:t>個別スーパービジョン・グループスーパービジョン）</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地域における人材育成（</a:t>
            </a:r>
            <a:r>
              <a:rPr lang="en-US" altLang="ja-JP" sz="1600" dirty="0">
                <a:latin typeface="Meiryo UI" panose="020B0604030504040204" pitchFamily="50" charset="-128"/>
                <a:ea typeface="Meiryo UI" panose="020B0604030504040204" pitchFamily="50" charset="-128"/>
              </a:rPr>
              <a:t>=Off-JT</a:t>
            </a:r>
            <a:r>
              <a:rPr lang="ja-JP" altLang="en-US" sz="1600" dirty="0">
                <a:latin typeface="Meiryo UI" panose="020B0604030504040204" pitchFamily="50" charset="-128"/>
                <a:ea typeface="Meiryo UI" panose="020B0604030504040204" pitchFamily="50" charset="-128"/>
              </a:rPr>
              <a:t>）の実施（</a:t>
            </a:r>
            <a:r>
              <a:rPr lang="ja-JP" altLang="en-US" sz="1600" dirty="0" smtClean="0">
                <a:latin typeface="Meiryo UI" panose="020B0604030504040204" pitchFamily="50" charset="-128"/>
                <a:ea typeface="Meiryo UI" panose="020B0604030504040204" pitchFamily="50" charset="-128"/>
              </a:rPr>
              <a:t>個別</a:t>
            </a:r>
            <a:r>
              <a:rPr lang="ja-JP" altLang="en-US" sz="1600" dirty="0">
                <a:latin typeface="Meiryo UI" panose="020B0604030504040204" pitchFamily="50" charset="-128"/>
                <a:ea typeface="Meiryo UI" panose="020B0604030504040204" pitchFamily="50" charset="-128"/>
              </a:rPr>
              <a:t>スーパービジョン・グループスーパービジョン</a:t>
            </a:r>
            <a:r>
              <a:rPr lang="ja-JP" altLang="en-US" sz="1600" dirty="0" smtClean="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研修を企画・立案・運用し、地域自立支援協議会の中核的役割となり相談支援活動をマネジメント</a:t>
            </a:r>
            <a:r>
              <a:rPr lang="ja-JP" altLang="en-US" sz="1600" dirty="0" smtClean="0">
                <a:latin typeface="Meiryo UI" panose="020B0604030504040204" pitchFamily="50" charset="-128"/>
                <a:ea typeface="Meiryo UI" panose="020B0604030504040204" pitchFamily="50" charset="-128"/>
              </a:rPr>
              <a:t>する以上</a:t>
            </a:r>
            <a:r>
              <a:rPr lang="ja-JP" altLang="en-US" sz="1600" dirty="0">
                <a:latin typeface="Meiryo UI" panose="020B0604030504040204" pitchFamily="50" charset="-128"/>
                <a:ea typeface="Meiryo UI" panose="020B0604030504040204" pitchFamily="50" charset="-128"/>
              </a:rPr>
              <a:t>の能力</a:t>
            </a:r>
            <a:r>
              <a:rPr lang="ja-JP" altLang="en-US" sz="1600" dirty="0" smtClean="0">
                <a:latin typeface="Meiryo UI" panose="020B0604030504040204" pitchFamily="50" charset="-128"/>
                <a:ea typeface="Meiryo UI" panose="020B0604030504040204" pitchFamily="50" charset="-128"/>
              </a:rPr>
              <a:t>が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求められます。</a:t>
            </a:r>
            <a:endParaRPr lang="en-US" altLang="ja-JP" sz="1600" u="sng" dirty="0" smtClean="0">
              <a:latin typeface="Meiryo UI" panose="020B0604030504040204" pitchFamily="50" charset="-128"/>
              <a:ea typeface="Meiryo UI" panose="020B0604030504040204" pitchFamily="50" charset="-128"/>
            </a:endParaRPr>
          </a:p>
        </p:txBody>
      </p:sp>
      <p:sp>
        <p:nvSpPr>
          <p:cNvPr id="5" name="コンテンツ プレースホルダー 2"/>
          <p:cNvSpPr txBox="1">
            <a:spLocks/>
          </p:cNvSpPr>
          <p:nvPr/>
        </p:nvSpPr>
        <p:spPr>
          <a:xfrm>
            <a:off x="914600" y="2522479"/>
            <a:ext cx="10751117" cy="273190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spcBef>
                <a:spcPts val="0"/>
              </a:spcBef>
              <a:buNone/>
            </a:pP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主任相談支援専門員に求められる力</a:t>
            </a:r>
            <a:r>
              <a:rPr lang="en-US" altLang="ja-JP" sz="1600" b="1" dirty="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○支援困難ケースへの対応など高度な相談支援能力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○スーパーバイズや人材育成を含んだ相談業務全般のマネジメント能力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○地域課題を的確に把握し、新たな社会資源を開拓したり開発する能力　など</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大阪府では、</a:t>
            </a:r>
            <a:r>
              <a:rPr lang="ja-JP" altLang="en-US" sz="1600" b="1" dirty="0">
                <a:latin typeface="Meiryo UI" panose="020B0604030504040204" pitchFamily="50" charset="-128"/>
                <a:ea typeface="Meiryo UI" panose="020B0604030504040204" pitchFamily="50" charset="-128"/>
              </a:rPr>
              <a:t>主任相談支援</a:t>
            </a:r>
            <a:r>
              <a:rPr lang="ja-JP" altLang="en-US" sz="1600" b="1" dirty="0" smtClean="0">
                <a:latin typeface="Meiryo UI" panose="020B0604030504040204" pitchFamily="50" charset="-128"/>
                <a:ea typeface="Meiryo UI" panose="020B0604030504040204" pitchFamily="50" charset="-128"/>
              </a:rPr>
              <a:t>専門員の役割として、地域において、地域づくり、人材育成、困難事例への対応などの</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役割を担っていただくことが重要であると考えています。</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自立支援協議会など地域の相談支援体制について協議する場への参画するなど、地域の中核的な役割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○相談支援従事者初任者研修及び現任研修で行う実習受け入れへの参画及び受講生への指導的役割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○主任相談支援専門員養成研修の企画立案への参画及び同研修の講師・ファシリテーターとしての役割　など</a:t>
            </a:r>
            <a:endParaRPr lang="en-US" altLang="ja-JP" sz="1600" dirty="0" smtClean="0">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10</a:t>
            </a:fld>
            <a:endParaRPr lang="en-US"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663337" y="5392466"/>
            <a:ext cx="10679554" cy="1292662"/>
          </a:xfrm>
          <a:prstGeom prst="rect">
            <a:avLst/>
          </a:prstGeom>
          <a:solidFill>
            <a:schemeClr val="accent6">
              <a:lumMod val="60000"/>
              <a:lumOff val="40000"/>
            </a:schemeClr>
          </a:solidFill>
          <a:ln w="28575">
            <a:prstDash val="sysDash"/>
          </a:ln>
        </p:spPr>
        <p:style>
          <a:lnRef idx="2">
            <a:schemeClr val="dk1"/>
          </a:lnRef>
          <a:fillRef idx="1">
            <a:schemeClr val="lt1"/>
          </a:fillRef>
          <a:effectRef idx="0">
            <a:schemeClr val="dk1"/>
          </a:effectRef>
          <a:fontRef idx="minor">
            <a:schemeClr val="dk1"/>
          </a:fontRef>
        </p:style>
        <p:txBody>
          <a:bodyPr wrap="square" rtlCol="0">
            <a:spAutoFit/>
          </a:bodyPr>
          <a:lstStyle/>
          <a:p>
            <a:pPr lvl="0">
              <a:defRPr/>
            </a:pP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別紙「相談支援専門員に求められる力（相談支援人材育成指標）」</a:t>
            </a:r>
            <a:r>
              <a:rPr kumimoji="1" lang="ja-JP" altLang="en-US" sz="1300" dirty="0" smtClean="0">
                <a:solidFill>
                  <a:schemeClr val="tx1"/>
                </a:solidFill>
                <a:latin typeface="Meiryo UI" panose="020B0604030504040204" pitchFamily="50" charset="-128"/>
                <a:ea typeface="Meiryo UI" panose="020B0604030504040204" pitchFamily="50" charset="-128"/>
              </a:rPr>
              <a:t>では、上記の</a:t>
            </a:r>
            <a:r>
              <a:rPr kumimoji="1" lang="ja-JP" altLang="en-US" sz="1300" dirty="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1</a:t>
            </a:r>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5</a:t>
            </a:r>
            <a:r>
              <a:rPr kumimoji="1" lang="ja-JP" altLang="en-US" sz="1300" dirty="0" smtClean="0">
                <a:solidFill>
                  <a:schemeClr val="tx1"/>
                </a:solidFill>
                <a:latin typeface="Meiryo UI" panose="020B0604030504040204" pitchFamily="50" charset="-128"/>
                <a:ea typeface="Meiryo UI" panose="020B0604030504040204" pitchFamily="50" charset="-128"/>
              </a:rPr>
              <a:t>）の項目ごとに、</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lvl="0">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➢「事業所別の求められる力」として、指定特定・</a:t>
            </a:r>
            <a:r>
              <a:rPr kumimoji="1" lang="ja-JP" altLang="en-US" sz="1300" dirty="0" err="1" smtClean="0">
                <a:solidFill>
                  <a:schemeClr val="tx1"/>
                </a:solidFill>
                <a:latin typeface="Meiryo UI" panose="020B0604030504040204" pitchFamily="50" charset="-128"/>
                <a:ea typeface="Meiryo UI" panose="020B0604030504040204" pitchFamily="50" charset="-128"/>
              </a:rPr>
              <a:t>指定障がい</a:t>
            </a:r>
            <a:r>
              <a:rPr kumimoji="1" lang="ja-JP" altLang="en-US" sz="1300" dirty="0" smtClean="0">
                <a:solidFill>
                  <a:schemeClr val="tx1"/>
                </a:solidFill>
                <a:latin typeface="Meiryo UI" panose="020B0604030504040204" pitchFamily="50" charset="-128"/>
                <a:ea typeface="Meiryo UI" panose="020B0604030504040204" pitchFamily="50" charset="-128"/>
              </a:rPr>
              <a:t>児相談支援事業所、委託相談支援事業所、基幹相談支援センター別に、</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理解できる（事前</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lvl="0">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基礎知識）、行える（初任）、助言・説明できる（現任）、指導できる（主任）</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の各段階における指標を示しています。</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　➢「求められる力を習得するために想定される研修」として、</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初任者研修・現任研修・主任研修・専門コース別研修</a:t>
            </a:r>
            <a:r>
              <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a:t>
            </a:r>
            <a:r>
              <a:rPr kumimoji="1" lang="ja-JP" altLang="en-US" sz="1300" noProof="0" dirty="0" smtClean="0">
                <a:solidFill>
                  <a:schemeClr val="tx1"/>
                </a:solidFill>
                <a:latin typeface="Meiryo UI" panose="020B0604030504040204" pitchFamily="50" charset="-128"/>
                <a:ea typeface="Meiryo UI" panose="020B0604030504040204" pitchFamily="50" charset="-128"/>
              </a:rPr>
              <a:t>ごとに</a:t>
            </a:r>
            <a:r>
              <a:rPr kumimoji="1" lang="ja-JP" altLang="en-US" sz="1300" dirty="0" smtClean="0">
                <a:solidFill>
                  <a:schemeClr val="tx1"/>
                </a:solidFill>
                <a:latin typeface="Meiryo UI" panose="020B0604030504040204" pitchFamily="50" charset="-128"/>
                <a:ea typeface="Meiryo UI" panose="020B0604030504040204" pitchFamily="50" charset="-128"/>
              </a:rPr>
              <a:t>研修項目を指標として示しています。</a:t>
            </a:r>
            <a:endParaRPr kumimoji="1" lang="en-US" altLang="ja-JP"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本指標は、地域や事業所</a:t>
            </a:r>
            <a:r>
              <a:rPr kumimoji="1" lang="ja-JP" altLang="en-US" sz="1300" dirty="0">
                <a:solidFill>
                  <a:schemeClr val="tx1"/>
                </a:solidFill>
                <a:latin typeface="Meiryo UI" panose="020B0604030504040204" pitchFamily="50" charset="-128"/>
                <a:ea typeface="Meiryo UI" panose="020B0604030504040204" pitchFamily="50" charset="-128"/>
              </a:rPr>
              <a:t>等</a:t>
            </a:r>
            <a:r>
              <a:rPr kumimoji="1" lang="ja-JP" altLang="en-US" sz="1300" dirty="0" smtClean="0">
                <a:solidFill>
                  <a:schemeClr val="tx1"/>
                </a:solidFill>
                <a:latin typeface="Meiryo UI" panose="020B0604030504040204" pitchFamily="50" charset="-128"/>
                <a:ea typeface="Meiryo UI" panose="020B0604030504040204" pitchFamily="50" charset="-128"/>
              </a:rPr>
              <a:t>においては、相談支援専門員が習得すべき項目の確認を行い、段階に応じた学びの機会を提供するなどのサポート体制の整備等</a:t>
            </a:r>
            <a:endParaRPr kumimoji="1" lang="en-US" altLang="ja-JP" sz="1300" dirty="0" smtClean="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　に役立てていただくとともに、相談支援専門員には、自己の業務の振り返りの中で各段階の成長過程を確認し、次の目標を立てる際に参考に</a:t>
            </a:r>
            <a:r>
              <a:rPr kumimoji="1" lang="ja-JP" altLang="en-US" sz="13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rPr>
              <a:t>してください。</a:t>
            </a:r>
            <a:endParaRPr kumimoji="1" lang="en-US" altLang="ja-JP" sz="13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7724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8259" y="3791200"/>
            <a:ext cx="3664881" cy="1640445"/>
          </a:xfrm>
          <a:prstGeom prst="rect">
            <a:avLst/>
          </a:prstGeom>
        </p:spPr>
      </p:pic>
      <p:sp>
        <p:nvSpPr>
          <p:cNvPr id="2" name="タイトル 1"/>
          <p:cNvSpPr>
            <a:spLocks noGrp="1"/>
          </p:cNvSpPr>
          <p:nvPr>
            <p:ph type="title"/>
          </p:nvPr>
        </p:nvSpPr>
        <p:spPr>
          <a:xfrm>
            <a:off x="887304" y="319822"/>
            <a:ext cx="10959921" cy="1009403"/>
          </a:xfrm>
        </p:spPr>
        <p:txBody>
          <a:bodyPr>
            <a:normAutofit/>
          </a:bodyPr>
          <a:lstStyle/>
          <a:p>
            <a:pPr algn="l"/>
            <a:r>
              <a:rPr lang="ja-JP" altLang="en-US" sz="3200" b="1" dirty="0">
                <a:latin typeface="Meiryo UI" panose="020B0604030504040204" pitchFamily="50" charset="-128"/>
                <a:ea typeface="Meiryo UI" panose="020B0604030504040204" pitchFamily="50" charset="-128"/>
              </a:rPr>
              <a:t>７</a:t>
            </a:r>
            <a:r>
              <a:rPr lang="ja-JP" altLang="en-US" sz="3200" b="1" dirty="0" smtClean="0">
                <a:latin typeface="Meiryo UI" panose="020B0604030504040204" pitchFamily="50" charset="-128"/>
                <a:ea typeface="Meiryo UI" panose="020B0604030504040204" pitchFamily="50" charset="-128"/>
              </a:rPr>
              <a:t>．</a:t>
            </a:r>
            <a:r>
              <a:rPr kumimoji="1" lang="ja-JP" altLang="en-US" sz="3200" b="1" dirty="0" smtClean="0">
                <a:latin typeface="Meiryo UI" panose="020B0604030504040204" pitchFamily="50" charset="-128"/>
                <a:ea typeface="Meiryo UI" panose="020B0604030504040204" pitchFamily="50" charset="-128"/>
              </a:rPr>
              <a:t>相談支援専門員の養成・資質向上のための基盤</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887304" y="2473985"/>
            <a:ext cx="5677269" cy="3024122"/>
          </a:xfrm>
        </p:spPr>
        <p:txBody>
          <a:bodyPr>
            <a:noAutofit/>
          </a:bodyPr>
          <a:lstStyle/>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a:t>
            </a:r>
            <a:r>
              <a:rPr lang="ja-JP" altLang="en-US" sz="1800" b="1" dirty="0" smtClean="0">
                <a:latin typeface="Meiryo UI" panose="020B0604030504040204" pitchFamily="50" charset="-128"/>
                <a:ea typeface="Meiryo UI" panose="020B0604030504040204" pitchFamily="50" charset="-128"/>
              </a:rPr>
              <a:t>理論</a:t>
            </a:r>
            <a:endParaRPr lang="en-US" altLang="ja-JP" sz="1800" b="1"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法定</a:t>
            </a:r>
            <a:r>
              <a:rPr lang="ja-JP" altLang="en-US" sz="1800" dirty="0">
                <a:latin typeface="Meiryo UI" panose="020B0604030504040204" pitchFamily="50" charset="-128"/>
                <a:ea typeface="Meiryo UI" panose="020B0604030504040204" pitchFamily="50" charset="-128"/>
              </a:rPr>
              <a:t>研修</a:t>
            </a:r>
            <a:r>
              <a:rPr lang="ja-JP" altLang="en-US" sz="1800" dirty="0" smtClean="0">
                <a:latin typeface="Meiryo UI" panose="020B0604030504040204" pitchFamily="50" charset="-128"/>
                <a:ea typeface="Meiryo UI" panose="020B0604030504040204" pitchFamily="50" charset="-128"/>
              </a:rPr>
              <a:t>や任意研修など</a:t>
            </a:r>
            <a:r>
              <a:rPr lang="ja-JP" altLang="en-US" sz="1800" dirty="0">
                <a:latin typeface="Meiryo UI" panose="020B0604030504040204" pitchFamily="50" charset="-128"/>
                <a:ea typeface="Meiryo UI" panose="020B0604030504040204" pitchFamily="50" charset="-128"/>
              </a:rPr>
              <a:t>に</a:t>
            </a:r>
            <a:r>
              <a:rPr lang="ja-JP" altLang="en-US" sz="1800" dirty="0" smtClean="0">
                <a:latin typeface="Meiryo UI" panose="020B0604030504040204" pitchFamily="50" charset="-128"/>
                <a:ea typeface="Meiryo UI" panose="020B0604030504040204" pitchFamily="50" charset="-128"/>
              </a:rPr>
              <a:t>より、業務に求められる</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体系的な知識（理論）の習得</a:t>
            </a:r>
            <a:endParaRPr lang="en-US" altLang="ja-JP" sz="1800"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（２</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実践</a:t>
            </a:r>
            <a:endParaRPr lang="en-US" altLang="ja-JP" sz="1800" b="1"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smtClean="0">
                <a:latin typeface="Meiryo UI" panose="020B0604030504040204" pitchFamily="50" charset="-128"/>
                <a:ea typeface="Meiryo UI" panose="020B0604030504040204" pitchFamily="50" charset="-128"/>
              </a:rPr>
              <a:t>　　　個別支援や他機関等との調整・ネットワークの構築、</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上司・先輩からの業務上の指導・助言などによる習得</a:t>
            </a:r>
            <a:endParaRPr lang="en-US" altLang="ja-JP" sz="1800" dirty="0" smtClean="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b="1" dirty="0" smtClean="0">
                <a:latin typeface="Meiryo UI" panose="020B0604030504040204" pitchFamily="50" charset="-128"/>
                <a:ea typeface="Meiryo UI" panose="020B0604030504040204" pitchFamily="50" charset="-128"/>
              </a:rPr>
              <a:t>（３</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検証</a:t>
            </a:r>
            <a:endParaRPr lang="en-US" altLang="ja-JP" sz="1800" b="1" dirty="0">
              <a:latin typeface="Meiryo UI" panose="020B0604030504040204" pitchFamily="50" charset="-128"/>
              <a:ea typeface="Meiryo UI" panose="020B0604030504040204" pitchFamily="50" charset="-128"/>
            </a:endParaRPr>
          </a:p>
          <a:p>
            <a:pPr marL="0" indent="0">
              <a:lnSpc>
                <a:spcPts val="2700"/>
              </a:lnSpc>
              <a:spcBef>
                <a:spcPts val="0"/>
              </a:spcBef>
              <a:buNone/>
            </a:pPr>
            <a:r>
              <a:rPr lang="ja-JP" altLang="en-US" sz="1800" dirty="0" smtClean="0">
                <a:latin typeface="Meiryo UI" panose="020B0604030504040204" pitchFamily="50" charset="-128"/>
                <a:ea typeface="Meiryo UI" panose="020B0604030504040204" pitchFamily="50" charset="-128"/>
              </a:rPr>
              <a:t>　　　業務の振り返り・事例検討などによる習得</a:t>
            </a:r>
            <a:endParaRPr lang="en-US" altLang="ja-JP" sz="1800" dirty="0" smtClean="0">
              <a:latin typeface="Meiryo UI" panose="020B0604030504040204" pitchFamily="50" charset="-128"/>
              <a:ea typeface="Meiryo UI" panose="020B0604030504040204" pitchFamily="50" charset="-128"/>
            </a:endParaRPr>
          </a:p>
        </p:txBody>
      </p:sp>
      <p:sp>
        <p:nvSpPr>
          <p:cNvPr id="4" name="コンテンツ プレースホルダー 2"/>
          <p:cNvSpPr txBox="1">
            <a:spLocks/>
          </p:cNvSpPr>
          <p:nvPr/>
        </p:nvSpPr>
        <p:spPr>
          <a:xfrm>
            <a:off x="900952" y="1560118"/>
            <a:ext cx="10277910" cy="684354"/>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buNone/>
            </a:pPr>
            <a:r>
              <a:rPr lang="ja-JP" altLang="en-US" sz="1900" dirty="0">
                <a:latin typeface="Meiryo UI" panose="020B0604030504040204" pitchFamily="50" charset="-128"/>
                <a:ea typeface="Meiryo UI" panose="020B0604030504040204" pitchFamily="50" charset="-128"/>
              </a:rPr>
              <a:t>　</a:t>
            </a:r>
            <a:r>
              <a:rPr lang="en-US" altLang="ja-JP" sz="1900" dirty="0" smtClean="0">
                <a:latin typeface="Meiryo UI" panose="020B0604030504040204" pitchFamily="50" charset="-128"/>
                <a:ea typeface="Meiryo UI" panose="020B0604030504040204" pitchFamily="50" charset="-128"/>
              </a:rPr>
              <a:t>6</a:t>
            </a:r>
            <a:r>
              <a:rPr lang="ja-JP" altLang="en-US" sz="1900" dirty="0" smtClean="0">
                <a:latin typeface="Meiryo UI" panose="020B0604030504040204" pitchFamily="50" charset="-128"/>
                <a:ea typeface="Meiryo UI" panose="020B0604030504040204" pitchFamily="50" charset="-128"/>
              </a:rPr>
              <a:t>で説明した</a:t>
            </a:r>
            <a:r>
              <a:rPr lang="ja-JP" altLang="en-US" sz="1800" dirty="0" smtClean="0">
                <a:latin typeface="Meiryo UI" panose="020B0604030504040204" pitchFamily="50" charset="-128"/>
                <a:ea typeface="Meiryo UI" panose="020B0604030504040204" pitchFamily="50" charset="-128"/>
              </a:rPr>
              <a:t>相談支援専門員に求められる力を習得し、さらにスキルアップするためには、「理論」の習得とそれに支えられた業務の「実践」、実践後の「検証」を繰り返し、積み重ねることが大切です。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txBox="1">
            <a:spLocks/>
          </p:cNvSpPr>
          <p:nvPr/>
        </p:nvSpPr>
        <p:spPr>
          <a:xfrm>
            <a:off x="887304" y="5578369"/>
            <a:ext cx="10426690" cy="104085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70000"/>
              </a:lnSpc>
              <a:spcBef>
                <a:spcPts val="0"/>
              </a:spcBef>
              <a:buFont typeface="Arial" panose="020B0604020202020204" pitchFamily="34" charset="0"/>
              <a:buNone/>
            </a:pPr>
            <a:r>
              <a:rPr lang="ja-JP" altLang="en-US" sz="2600" u="sng" dirty="0" smtClean="0">
                <a:latin typeface="Meiryo UI" panose="020B0604030504040204" pitchFamily="50" charset="-128"/>
                <a:ea typeface="Meiryo UI" panose="020B0604030504040204" pitchFamily="50" charset="-128"/>
              </a:rPr>
              <a:t>■理論・実践・検証を繰り返し、積み重ねることにより、相談支援専門員として求められる力の習得・</a:t>
            </a:r>
            <a:endParaRPr lang="en-US" altLang="ja-JP" sz="2600" u="sng" dirty="0" smtClean="0">
              <a:latin typeface="Meiryo UI" panose="020B0604030504040204" pitchFamily="50" charset="-128"/>
              <a:ea typeface="Meiryo UI" panose="020B0604030504040204" pitchFamily="50" charset="-128"/>
            </a:endParaRPr>
          </a:p>
          <a:p>
            <a:pPr marL="0" indent="0">
              <a:lnSpc>
                <a:spcPct val="170000"/>
              </a:lnSpc>
              <a:spcBef>
                <a:spcPts val="0"/>
              </a:spcBef>
              <a:buFont typeface="Arial" panose="020B0604020202020204" pitchFamily="34" charset="0"/>
              <a:buNone/>
            </a:pPr>
            <a:r>
              <a:rPr lang="ja-JP" altLang="en-US" sz="2600" u="sng" dirty="0">
                <a:latin typeface="Meiryo UI" panose="020B0604030504040204" pitchFamily="50" charset="-128"/>
                <a:ea typeface="Meiryo UI" panose="020B0604030504040204" pitchFamily="50" charset="-128"/>
              </a:rPr>
              <a:t>　 </a:t>
            </a:r>
            <a:r>
              <a:rPr lang="ja-JP" altLang="en-US" sz="2600" u="sng" dirty="0" smtClean="0">
                <a:latin typeface="Meiryo UI" panose="020B0604030504040204" pitchFamily="50" charset="-128"/>
                <a:ea typeface="Meiryo UI" panose="020B0604030504040204" pitchFamily="50" charset="-128"/>
              </a:rPr>
              <a:t>スキル</a:t>
            </a:r>
            <a:r>
              <a:rPr lang="ja-JP" altLang="en-US" sz="2600" u="sng" dirty="0">
                <a:latin typeface="Meiryo UI" panose="020B0604030504040204" pitchFamily="50" charset="-128"/>
                <a:ea typeface="Meiryo UI" panose="020B0604030504040204" pitchFamily="50" charset="-128"/>
              </a:rPr>
              <a:t>アップ</a:t>
            </a:r>
            <a:r>
              <a:rPr lang="ja-JP" altLang="en-US" sz="2600" u="sng" dirty="0" smtClean="0">
                <a:latin typeface="Meiryo UI" panose="020B0604030504040204" pitchFamily="50" charset="-128"/>
                <a:ea typeface="Meiryo UI" panose="020B0604030504040204" pitchFamily="50" charset="-128"/>
              </a:rPr>
              <a:t>を図っていきます。</a:t>
            </a:r>
            <a:endParaRPr lang="en-US" altLang="ja-JP" sz="2600" u="sng" dirty="0">
              <a:latin typeface="Meiryo UI" panose="020B0604030504040204" pitchFamily="50" charset="-128"/>
              <a:ea typeface="Meiryo UI" panose="020B0604030504040204" pitchFamily="50" charset="-128"/>
            </a:endParaRPr>
          </a:p>
        </p:txBody>
      </p:sp>
      <p:sp>
        <p:nvSpPr>
          <p:cNvPr id="14"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11</a:t>
            </a:fld>
            <a:endParaRPr 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6564573" y="2028021"/>
            <a:ext cx="4462818" cy="35206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a:off x="7133972" y="4316179"/>
            <a:ext cx="1180968" cy="391506"/>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（２）実践</a:t>
            </a:r>
            <a:endParaRPr kumimoji="1" lang="ja-JP" altLang="en-US" sz="1300" b="1" i="1" dirty="0">
              <a:solidFill>
                <a:schemeClr val="tx1"/>
              </a:solidFill>
            </a:endParaRPr>
          </a:p>
        </p:txBody>
      </p:sp>
      <p:sp>
        <p:nvSpPr>
          <p:cNvPr id="13" name="星 16 12"/>
          <p:cNvSpPr/>
          <p:nvPr/>
        </p:nvSpPr>
        <p:spPr>
          <a:xfrm>
            <a:off x="7069973" y="2580946"/>
            <a:ext cx="1379769" cy="1058286"/>
          </a:xfrm>
          <a:prstGeom prst="star1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rgbClr val="FFFFFF"/>
                </a:solidFill>
                <a:latin typeface="HGP創英角ﾎﾟｯﾌﾟ体" panose="040B0A00000000000000" pitchFamily="50" charset="-128"/>
                <a:ea typeface="HGP創英角ﾎﾟｯﾌﾟ体" panose="040B0A00000000000000" pitchFamily="50" charset="-128"/>
              </a:rPr>
              <a:t>スキルアップ</a:t>
            </a:r>
            <a:endParaRPr kumimoji="1" lang="ja-JP" altLang="en-US" sz="1400" dirty="0">
              <a:solidFill>
                <a:srgbClr val="FFFFFF"/>
              </a:solidFill>
              <a:latin typeface="HGP創英角ﾎﾟｯﾌﾟ体" panose="040B0A00000000000000" pitchFamily="50" charset="-128"/>
              <a:ea typeface="HGP創英角ﾎﾟｯﾌﾟ体" panose="040B0A00000000000000" pitchFamily="50" charset="-128"/>
            </a:endParaRPr>
          </a:p>
        </p:txBody>
      </p:sp>
      <p:sp>
        <p:nvSpPr>
          <p:cNvPr id="12" name="楕円 11"/>
          <p:cNvSpPr/>
          <p:nvPr/>
        </p:nvSpPr>
        <p:spPr>
          <a:xfrm>
            <a:off x="9290361" y="3723992"/>
            <a:ext cx="1226485" cy="41022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（３）検証</a:t>
            </a:r>
            <a:endParaRPr kumimoji="1" lang="ja-JP" altLang="en-US" sz="1300" b="1" i="1" dirty="0">
              <a:solidFill>
                <a:schemeClr val="tx1"/>
              </a:solidFill>
            </a:endParaRPr>
          </a:p>
        </p:txBody>
      </p:sp>
      <p:sp>
        <p:nvSpPr>
          <p:cNvPr id="10" name="ストライプ矢印 9"/>
          <p:cNvSpPr/>
          <p:nvPr/>
        </p:nvSpPr>
        <p:spPr>
          <a:xfrm rot="16200000">
            <a:off x="8007296" y="2869593"/>
            <a:ext cx="2368743" cy="1577528"/>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rot="21224677">
            <a:off x="9454066" y="4582385"/>
            <a:ext cx="1204201" cy="410495"/>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i="1" dirty="0" smtClean="0">
                <a:solidFill>
                  <a:schemeClr val="tx1"/>
                </a:solidFill>
              </a:rPr>
              <a:t>（１）理論</a:t>
            </a:r>
            <a:endParaRPr kumimoji="1" lang="ja-JP" altLang="en-US" sz="1300" b="1" i="1" dirty="0">
              <a:solidFill>
                <a:schemeClr val="tx1"/>
              </a:solidFill>
            </a:endParaRPr>
          </a:p>
        </p:txBody>
      </p:sp>
    </p:spTree>
    <p:extLst>
      <p:ext uri="{BB962C8B-B14F-4D97-AF65-F5344CB8AC3E}">
        <p14:creationId xmlns:p14="http://schemas.microsoft.com/office/powerpoint/2010/main" val="148364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927077" y="1227969"/>
            <a:ext cx="10402166" cy="162487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00000"/>
              </a:lnSpc>
              <a:spcBef>
                <a:spcPts val="600"/>
              </a:spcBef>
              <a:buNone/>
            </a:pPr>
            <a:r>
              <a:rPr lang="ja-JP" altLang="en-US" sz="1800" dirty="0" smtClean="0"/>
              <a:t>　</a:t>
            </a:r>
            <a:r>
              <a:rPr lang="ja-JP" altLang="en-US" sz="1800" dirty="0" smtClean="0">
                <a:latin typeface="Meiryo UI" panose="020B0604030504040204" pitchFamily="50" charset="-128"/>
                <a:ea typeface="Meiryo UI" panose="020B0604030504040204" pitchFamily="50" charset="-128"/>
              </a:rPr>
              <a:t>本ビジョンで示した大阪府の相談支援専門員の人材育成は、「理論（知識の習得）」・「ＯＪＴ］・「ＯＦＦ－ｊｔ」の３つの構成要素で成り立っています。</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60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日々の業務等の中でのこれら３つの場面を、７で</a:t>
            </a:r>
            <a:r>
              <a:rPr lang="ja-JP" altLang="en-US" sz="1800" dirty="0">
                <a:latin typeface="Meiryo UI" panose="020B0604030504040204" pitchFamily="50" charset="-128"/>
                <a:ea typeface="Meiryo UI" panose="020B0604030504040204" pitchFamily="50" charset="-128"/>
              </a:rPr>
              <a:t>説明した理論</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実践</a:t>
            </a:r>
            <a:r>
              <a:rPr lang="ja-JP" altLang="en-US" sz="1800" dirty="0" smtClean="0">
                <a:latin typeface="Meiryo UI" panose="020B0604030504040204" pitchFamily="50" charset="-128"/>
                <a:ea typeface="Meiryo UI" panose="020B0604030504040204" pitchFamily="50" charset="-128"/>
              </a:rPr>
              <a:t>・検証を行う機会として捉え、「理論</a:t>
            </a: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知識</a:t>
            </a:r>
            <a:r>
              <a:rPr lang="ja-JP" altLang="en-US" sz="1800" dirty="0">
                <a:latin typeface="Meiryo UI" panose="020B0604030504040204" pitchFamily="50" charset="-128"/>
                <a:ea typeface="Meiryo UI" panose="020B0604030504040204" pitchFamily="50" charset="-128"/>
              </a:rPr>
              <a:t>の</a:t>
            </a:r>
            <a:r>
              <a:rPr lang="ja-JP" altLang="en-US" sz="1800" dirty="0" smtClean="0">
                <a:latin typeface="Meiryo UI" panose="020B0604030504040204" pitchFamily="50" charset="-128"/>
                <a:ea typeface="Meiryo UI" panose="020B0604030504040204" pitchFamily="50" charset="-128"/>
              </a:rPr>
              <a:t>習得</a:t>
            </a: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 」・「ＯＪＴ］</a:t>
            </a:r>
            <a:r>
              <a:rPr lang="ja-JP" altLang="en-US" sz="1800" dirty="0">
                <a:latin typeface="Meiryo UI" panose="020B0604030504040204" pitchFamily="50" charset="-128"/>
                <a:ea typeface="Meiryo UI" panose="020B0604030504040204" pitchFamily="50" charset="-128"/>
              </a:rPr>
              <a:t>・「ＯＦＦ－ｊｔ</a:t>
            </a:r>
            <a:r>
              <a:rPr lang="ja-JP" altLang="en-US" sz="1800" dirty="0" smtClean="0">
                <a:latin typeface="Meiryo UI" panose="020B0604030504040204" pitchFamily="50" charset="-128"/>
                <a:ea typeface="Meiryo UI" panose="020B0604030504040204" pitchFamily="50" charset="-128"/>
              </a:rPr>
              <a:t>」を有機的に連動させるとともに、繰り返し積み重ねることにより、相談支援専門員の資質向上が図られます。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a:spLocks noGrp="1"/>
          </p:cNvSpPr>
          <p:nvPr>
            <p:ph sz="quarter" idx="13"/>
          </p:nvPr>
        </p:nvSpPr>
        <p:spPr>
          <a:xfrm>
            <a:off x="927077" y="3038378"/>
            <a:ext cx="10277910" cy="3519366"/>
          </a:xfrm>
        </p:spPr>
        <p:txBody>
          <a:bodyPr>
            <a:normAutofit fontScale="92500" lnSpcReduction="10000"/>
          </a:bodyPr>
          <a:lstStyle/>
          <a:p>
            <a:pPr marL="0" indent="0">
              <a:spcBef>
                <a:spcPts val="0"/>
              </a:spcBef>
              <a:buNone/>
            </a:pPr>
            <a:r>
              <a:rPr lang="ja-JP" altLang="en-US"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１</a:t>
            </a:r>
            <a:r>
              <a:rPr lang="ja-JP" altLang="en-US" b="1" dirty="0" smtClean="0">
                <a:latin typeface="Meiryo UI" panose="020B0604030504040204" pitchFamily="50" charset="-128"/>
                <a:ea typeface="Meiryo UI" panose="020B0604030504040204" pitchFamily="50" charset="-128"/>
              </a:rPr>
              <a:t>）研修等による理論の習得</a:t>
            </a:r>
            <a:endParaRPr lang="en-US" altLang="ja-JP"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法定</a:t>
            </a:r>
            <a:r>
              <a:rPr lang="ja-JP" altLang="en-US" dirty="0">
                <a:latin typeface="Meiryo UI" panose="020B0604030504040204" pitchFamily="50" charset="-128"/>
                <a:ea typeface="Meiryo UI" panose="020B0604030504040204" pitchFamily="50" charset="-128"/>
              </a:rPr>
              <a:t>研修の</a:t>
            </a:r>
            <a:r>
              <a:rPr lang="ja-JP" altLang="en-US" dirty="0" smtClean="0">
                <a:latin typeface="Meiryo UI" panose="020B0604030504040204" pitchFamily="50" charset="-128"/>
                <a:ea typeface="Meiryo UI" panose="020B0604030504040204" pitchFamily="50" charset="-128"/>
              </a:rPr>
              <a:t>受講及び専門コース別研修等の任意</a:t>
            </a:r>
            <a:r>
              <a:rPr lang="ja-JP" altLang="en-US" dirty="0">
                <a:latin typeface="Meiryo UI" panose="020B0604030504040204" pitchFamily="50" charset="-128"/>
                <a:ea typeface="Meiryo UI" panose="020B0604030504040204" pitchFamily="50" charset="-128"/>
              </a:rPr>
              <a:t>研修への積極的な</a:t>
            </a:r>
            <a:r>
              <a:rPr lang="ja-JP" altLang="en-US" dirty="0" smtClean="0">
                <a:latin typeface="Meiryo UI" panose="020B0604030504040204" pitchFamily="50" charset="-128"/>
                <a:ea typeface="Meiryo UI" panose="020B0604030504040204" pitchFamily="50" charset="-128"/>
              </a:rPr>
              <a:t>参加、専門書</a:t>
            </a:r>
            <a:r>
              <a:rPr lang="ja-JP" altLang="en-US" dirty="0">
                <a:latin typeface="Meiryo UI" panose="020B0604030504040204" pitchFamily="50" charset="-128"/>
                <a:ea typeface="Meiryo UI" panose="020B0604030504040204" pitchFamily="50" charset="-128"/>
              </a:rPr>
              <a:t>による自己</a:t>
            </a:r>
            <a:r>
              <a:rPr lang="ja-JP" altLang="en-US" dirty="0" smtClean="0">
                <a:latin typeface="Meiryo UI" panose="020B0604030504040204" pitchFamily="50" charset="-128"/>
                <a:ea typeface="Meiryo UI" panose="020B0604030504040204" pitchFamily="50" charset="-128"/>
              </a:rPr>
              <a:t>学習や</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他の専門領域の実践者</a:t>
            </a:r>
            <a:r>
              <a:rPr lang="ja-JP" altLang="en-US" dirty="0">
                <a:latin typeface="Meiryo UI" panose="020B0604030504040204" pitchFamily="50" charset="-128"/>
                <a:ea typeface="Meiryo UI" panose="020B0604030504040204" pitchFamily="50" charset="-128"/>
              </a:rPr>
              <a:t>からの</a:t>
            </a:r>
            <a:r>
              <a:rPr lang="ja-JP" altLang="en-US" dirty="0" smtClean="0">
                <a:latin typeface="Meiryo UI" panose="020B0604030504040204" pitchFamily="50" charset="-128"/>
                <a:ea typeface="Meiryo UI" panose="020B0604030504040204" pitchFamily="50" charset="-128"/>
              </a:rPr>
              <a:t>学習などにより習得する知識の体系化</a:t>
            </a:r>
            <a:endParaRPr lang="ja-JP" altLang="en-US" dirty="0">
              <a:latin typeface="Meiryo UI" panose="020B0604030504040204" pitchFamily="50" charset="-128"/>
              <a:ea typeface="Meiryo UI" panose="020B0604030504040204" pitchFamily="50" charset="-128"/>
            </a:endParaRP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（２</a:t>
            </a:r>
            <a:r>
              <a:rPr lang="ja-JP" altLang="en-US" b="1" dirty="0" smtClean="0">
                <a:latin typeface="Meiryo UI" panose="020B0604030504040204" pitchFamily="50" charset="-128"/>
                <a:ea typeface="Meiryo UI" panose="020B0604030504040204" pitchFamily="50" charset="-128"/>
              </a:rPr>
              <a:t>）事業</a:t>
            </a:r>
            <a:r>
              <a:rPr lang="ja-JP" altLang="en-US" b="1" dirty="0">
                <a:latin typeface="Meiryo UI" panose="020B0604030504040204" pitchFamily="50" charset="-128"/>
                <a:ea typeface="Meiryo UI" panose="020B0604030504040204" pitchFamily="50" charset="-128"/>
              </a:rPr>
              <a:t>所</a:t>
            </a:r>
            <a:r>
              <a:rPr lang="ja-JP" altLang="en-US" b="1" dirty="0" smtClean="0">
                <a:latin typeface="Meiryo UI" panose="020B0604030504040204" pitchFamily="50" charset="-128"/>
                <a:ea typeface="Meiryo UI" panose="020B0604030504040204" pitchFamily="50" charset="-128"/>
              </a:rPr>
              <a:t>等</a:t>
            </a:r>
            <a:r>
              <a:rPr lang="ja-JP" altLang="en-US" b="1" dirty="0">
                <a:latin typeface="Meiryo UI" panose="020B0604030504040204" pitchFamily="50" charset="-128"/>
                <a:ea typeface="Meiryo UI" panose="020B0604030504040204" pitchFamily="50" charset="-128"/>
              </a:rPr>
              <a:t>における人材育成</a:t>
            </a:r>
            <a:r>
              <a:rPr lang="ja-JP" altLang="en-US" b="1" dirty="0" smtClean="0">
                <a:latin typeface="Meiryo UI" panose="020B0604030504040204" pitchFamily="50" charset="-128"/>
                <a:ea typeface="Meiryo UI" panose="020B0604030504040204" pitchFamily="50" charset="-128"/>
              </a:rPr>
              <a:t>（ＯＪＴ</a:t>
            </a:r>
            <a:r>
              <a:rPr lang="ja-JP" altLang="en-US" b="1" dirty="0">
                <a:latin typeface="Meiryo UI" panose="020B0604030504040204" pitchFamily="50" charset="-128"/>
                <a:ea typeface="Meiryo UI" panose="020B0604030504040204" pitchFamily="50" charset="-128"/>
              </a:rPr>
              <a:t>）</a:t>
            </a: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上司</a:t>
            </a:r>
            <a:r>
              <a:rPr lang="ja-JP" altLang="en-US" dirty="0">
                <a:latin typeface="Meiryo UI" panose="020B0604030504040204" pitchFamily="50" charset="-128"/>
                <a:ea typeface="Meiryo UI" panose="020B0604030504040204" pitchFamily="50" charset="-128"/>
              </a:rPr>
              <a:t>・先輩からの助言や指導</a:t>
            </a:r>
            <a:r>
              <a:rPr lang="ja-JP" altLang="en-US" dirty="0" smtClean="0">
                <a:latin typeface="Meiryo UI" panose="020B0604030504040204" pitchFamily="50" charset="-128"/>
                <a:ea typeface="Meiryo UI" panose="020B0604030504040204" pitchFamily="50" charset="-128"/>
              </a:rPr>
              <a:t>、事業</a:t>
            </a:r>
            <a:r>
              <a:rPr lang="ja-JP" altLang="en-US" dirty="0">
                <a:latin typeface="Meiryo UI" panose="020B0604030504040204" pitchFamily="50" charset="-128"/>
                <a:ea typeface="Meiryo UI" panose="020B0604030504040204" pitchFamily="50" charset="-128"/>
              </a:rPr>
              <a:t>所</a:t>
            </a:r>
            <a:r>
              <a:rPr lang="ja-JP" altLang="en-US" dirty="0" smtClean="0">
                <a:latin typeface="Meiryo UI" panose="020B0604030504040204" pitchFamily="50" charset="-128"/>
                <a:ea typeface="Meiryo UI" panose="020B0604030504040204" pitchFamily="50" charset="-128"/>
              </a:rPr>
              <a:t>内事例</a:t>
            </a:r>
            <a:r>
              <a:rPr lang="ja-JP" altLang="en-US" dirty="0">
                <a:latin typeface="Meiryo UI" panose="020B0604030504040204" pitchFamily="50" charset="-128"/>
                <a:ea typeface="Meiryo UI" panose="020B0604030504040204" pitchFamily="50" charset="-128"/>
              </a:rPr>
              <a:t>検討会議の開催など</a:t>
            </a: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（３）地域における人材</a:t>
            </a:r>
            <a:r>
              <a:rPr lang="ja-JP" altLang="en-US" b="1">
                <a:latin typeface="Meiryo UI" panose="020B0604030504040204" pitchFamily="50" charset="-128"/>
                <a:ea typeface="Meiryo UI" panose="020B0604030504040204" pitchFamily="50" charset="-128"/>
              </a:rPr>
              <a:t>育成</a:t>
            </a:r>
            <a:r>
              <a:rPr lang="ja-JP" altLang="en-US" b="1" smtClean="0">
                <a:latin typeface="Meiryo UI" panose="020B0604030504040204" pitchFamily="50" charset="-128"/>
                <a:ea typeface="Meiryo UI" panose="020B0604030504040204" pitchFamily="50" charset="-128"/>
              </a:rPr>
              <a:t>（ＯＦＦ</a:t>
            </a:r>
            <a:r>
              <a:rPr lang="ja-JP" altLang="en-US" b="1" dirty="0">
                <a:latin typeface="Meiryo UI" panose="020B0604030504040204" pitchFamily="50" charset="-128"/>
                <a:ea typeface="Meiryo UI" panose="020B0604030504040204" pitchFamily="50" charset="-128"/>
              </a:rPr>
              <a:t>－ＪＴ）</a:t>
            </a:r>
          </a:p>
          <a:p>
            <a:pPr marL="0" indent="0">
              <a:spcBef>
                <a:spcPts val="0"/>
              </a:spcBef>
              <a:buNone/>
            </a:pPr>
            <a:r>
              <a:rPr lang="ja-JP" altLang="en-US" dirty="0" smtClean="0">
                <a:latin typeface="Meiryo UI" panose="020B0604030504040204" pitchFamily="50" charset="-128"/>
                <a:ea typeface="Meiryo UI" panose="020B0604030504040204" pitchFamily="50" charset="-128"/>
              </a:rPr>
              <a:t>　　市町村</a:t>
            </a:r>
            <a:r>
              <a:rPr lang="ja-JP" altLang="en-US" dirty="0">
                <a:latin typeface="Meiryo UI" panose="020B0604030504040204" pitchFamily="50" charset="-128"/>
                <a:ea typeface="Meiryo UI" panose="020B0604030504040204" pitchFamily="50" charset="-128"/>
              </a:rPr>
              <a:t>主催の研修の実施、各関係機関が連携した事例検討や研修会の開催、相談支援</a:t>
            </a:r>
            <a:r>
              <a:rPr lang="ja-JP" altLang="en-US" dirty="0" smtClean="0">
                <a:latin typeface="Meiryo UI" panose="020B0604030504040204" pitchFamily="50" charset="-128"/>
                <a:ea typeface="Meiryo UI" panose="020B0604030504040204" pitchFamily="50" charset="-128"/>
              </a:rPr>
              <a:t>専門員</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相互</a:t>
            </a:r>
            <a:r>
              <a:rPr lang="ja-JP" altLang="en-US" dirty="0">
                <a:latin typeface="Meiryo UI" panose="020B0604030504040204" pitchFamily="50" charset="-128"/>
                <a:ea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rPr>
              <a:t>ネットワークの構築</a:t>
            </a:r>
            <a:r>
              <a:rPr lang="ja-JP" altLang="en-US" dirty="0">
                <a:latin typeface="Meiryo UI" panose="020B0604030504040204" pitchFamily="50" charset="-128"/>
                <a:ea typeface="Meiryo UI" panose="020B0604030504040204" pitchFamily="50" charset="-128"/>
              </a:rPr>
              <a:t>など</a:t>
            </a:r>
            <a:endParaRPr kumimoji="1" lang="en-US" altLang="ja-JP" dirty="0" smtClean="0">
              <a:latin typeface="Meiryo UI" panose="020B0604030504040204" pitchFamily="50" charset="-128"/>
              <a:ea typeface="Meiryo UI" panose="020B0604030504040204" pitchFamily="50" charset="-128"/>
            </a:endParaRPr>
          </a:p>
        </p:txBody>
      </p:sp>
      <p:sp>
        <p:nvSpPr>
          <p:cNvPr id="6" name="正方形/長方形 5"/>
          <p:cNvSpPr/>
          <p:nvPr/>
        </p:nvSpPr>
        <p:spPr>
          <a:xfrm>
            <a:off x="927077" y="453717"/>
            <a:ext cx="1014202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相談支援専門員の人材育成に係る３つの構成要素</a:t>
            </a:r>
          </a:p>
        </p:txBody>
      </p:sp>
      <p:sp>
        <p:nvSpPr>
          <p:cNvPr id="7" name="スライド番号プレースホルダー 4"/>
          <p:cNvSpPr txBox="1">
            <a:spLocks/>
          </p:cNvSpPr>
          <p:nvPr/>
        </p:nvSpPr>
        <p:spPr>
          <a:xfrm>
            <a:off x="11329243"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12</a:t>
            </a:fld>
            <a:endParaRPr 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参考１</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3955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3100204" y="920130"/>
            <a:ext cx="6313252" cy="50194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楕円 63"/>
          <p:cNvSpPr/>
          <p:nvPr/>
        </p:nvSpPr>
        <p:spPr>
          <a:xfrm>
            <a:off x="3099815" y="930701"/>
            <a:ext cx="6307815" cy="500746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2" name="正方形/長方形 1"/>
          <p:cNvSpPr/>
          <p:nvPr/>
        </p:nvSpPr>
        <p:spPr>
          <a:xfrm>
            <a:off x="899448" y="408562"/>
            <a:ext cx="1016965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大阪府における相談支援専門員育成の研修体系（令和元年度～）</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7" name="上矢印 16"/>
          <p:cNvSpPr/>
          <p:nvPr/>
        </p:nvSpPr>
        <p:spPr>
          <a:xfrm>
            <a:off x="1001854" y="4369838"/>
            <a:ext cx="265450" cy="16208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矢印 17"/>
          <p:cNvSpPr/>
          <p:nvPr/>
        </p:nvSpPr>
        <p:spPr>
          <a:xfrm>
            <a:off x="957921" y="2667077"/>
            <a:ext cx="353315" cy="1620873"/>
          </a:xfrm>
          <a:prstGeom prst="upArrow">
            <a:avLst/>
          </a:prstGeom>
          <a:solidFill>
            <a:schemeClr val="accent1">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875934" y="980003"/>
            <a:ext cx="517289" cy="1620873"/>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367156" y="2072491"/>
            <a:ext cx="235131" cy="32135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solidFill>
                  <a:schemeClr val="tx1"/>
                </a:solidFill>
              </a:rPr>
              <a:t>相談支援</a:t>
            </a:r>
            <a:r>
              <a:rPr kumimoji="1" lang="ja-JP" altLang="en-US" sz="1200" b="1" dirty="0" smtClean="0">
                <a:solidFill>
                  <a:schemeClr val="tx1"/>
                </a:solidFill>
                <a:latin typeface="Meiryo UI" panose="020B0604030504040204" pitchFamily="50" charset="-128"/>
                <a:ea typeface="Meiryo UI" panose="020B0604030504040204" pitchFamily="50" charset="-128"/>
              </a:rPr>
              <a:t>専門員</a:t>
            </a:r>
            <a:r>
              <a:rPr kumimoji="1" lang="ja-JP" altLang="en-US" sz="1200" b="1" dirty="0" smtClean="0">
                <a:solidFill>
                  <a:schemeClr val="tx1"/>
                </a:solidFill>
              </a:rPr>
              <a:t>としてのスキル・経験の向上</a:t>
            </a:r>
            <a:endParaRPr kumimoji="1" lang="ja-JP" altLang="en-US" sz="1200" b="1" dirty="0">
              <a:solidFill>
                <a:schemeClr val="tx1"/>
              </a:solidFill>
            </a:endParaRPr>
          </a:p>
        </p:txBody>
      </p:sp>
      <p:sp>
        <p:nvSpPr>
          <p:cNvPr id="22" name="正方形/長方形 21"/>
          <p:cNvSpPr/>
          <p:nvPr/>
        </p:nvSpPr>
        <p:spPr>
          <a:xfrm>
            <a:off x="1632138" y="915005"/>
            <a:ext cx="1227909" cy="3477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専門コース別研修</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1632139" y="1250783"/>
            <a:ext cx="613952" cy="4671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b="1" dirty="0" smtClean="0">
                <a:solidFill>
                  <a:schemeClr val="tx1"/>
                </a:solidFill>
                <a:latin typeface="Meiryo UI" panose="020B0604030504040204" pitchFamily="50" charset="-128"/>
                <a:ea typeface="Meiryo UI" panose="020B0604030504040204" pitchFamily="50" charset="-128"/>
              </a:rPr>
              <a:t>専門テーマ別研修</a:t>
            </a:r>
            <a:r>
              <a:rPr kumimoji="1" lang="ja-JP" altLang="en-US" sz="900" dirty="0" smtClean="0">
                <a:solidFill>
                  <a:schemeClr val="tx1"/>
                </a:solidFill>
                <a:latin typeface="Meiryo UI" panose="020B0604030504040204" pitchFamily="50" charset="-128"/>
                <a:ea typeface="Meiryo UI" panose="020B0604030504040204" pitchFamily="50" charset="-128"/>
              </a:rPr>
              <a:t>（地域移行・地域定着支援）（フォローアップ）</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（児童発達支援）　他</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テーマについては、とり巻く環境やニーズの変化に応じ、適宜設定する。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2246092" y="1250783"/>
            <a:ext cx="613955" cy="46716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b="1" dirty="0" smtClean="0">
                <a:solidFill>
                  <a:schemeClr val="tx1"/>
                </a:solidFill>
                <a:latin typeface="Meiryo UI" panose="020B0604030504040204" pitchFamily="50" charset="-128"/>
                <a:ea typeface="Meiryo UI" panose="020B0604030504040204" pitchFamily="50" charset="-128"/>
              </a:rPr>
              <a:t>○指導者養成（ファシリテーション）研修</a:t>
            </a:r>
            <a:endParaRPr lang="ja-JP" altLang="en-US" sz="900" b="1" dirty="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a:t>
            </a:r>
            <a:r>
              <a:rPr lang="ja-JP" altLang="en-US" sz="900" dirty="0">
                <a:solidFill>
                  <a:srgbClr val="000000"/>
                </a:solidFill>
                <a:latin typeface="Meiryo UI" panose="020B0604030504040204" pitchFamily="50" charset="-128"/>
                <a:ea typeface="Meiryo UI" panose="020B0604030504040204" pitchFamily="50" charset="-128"/>
              </a:rPr>
              <a:t>支援従事者初任</a:t>
            </a:r>
            <a:r>
              <a:rPr lang="ja-JP" altLang="en-US" sz="900" dirty="0" smtClean="0">
                <a:solidFill>
                  <a:srgbClr val="000000"/>
                </a:solidFill>
                <a:latin typeface="Meiryo UI" panose="020B0604030504040204" pitchFamily="50" charset="-128"/>
                <a:ea typeface="Meiryo UI" panose="020B0604030504040204" pitchFamily="50" charset="-128"/>
              </a:rPr>
              <a:t>者研修のファシリテーターを模擬体験することなどにより</a:t>
            </a:r>
            <a:endParaRPr lang="en-US" altLang="ja-JP" sz="900" dirty="0" smtClean="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相談支援のスキルを向上させる。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7" name="台形 26"/>
          <p:cNvSpPr/>
          <p:nvPr/>
        </p:nvSpPr>
        <p:spPr>
          <a:xfrm>
            <a:off x="5118693" y="1076983"/>
            <a:ext cx="2363821" cy="116610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主任相談支援専門員</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28" name="台形 27"/>
          <p:cNvSpPr/>
          <p:nvPr/>
        </p:nvSpPr>
        <p:spPr>
          <a:xfrm>
            <a:off x="4493146" y="2439679"/>
            <a:ext cx="3560324" cy="137769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9" name="台形 28"/>
          <p:cNvSpPr/>
          <p:nvPr/>
        </p:nvSpPr>
        <p:spPr>
          <a:xfrm>
            <a:off x="3872462" y="3891132"/>
            <a:ext cx="4747097" cy="1394943"/>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644209" y="915005"/>
            <a:ext cx="1374483" cy="50757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地域における</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a:solidFill>
                  <a:schemeClr val="tx1"/>
                </a:solidFill>
                <a:latin typeface="Meiryo UI" panose="020B0604030504040204" pitchFamily="50" charset="-128"/>
                <a:ea typeface="Meiryo UI" panose="020B0604030504040204" pitchFamily="50" charset="-128"/>
              </a:rPr>
              <a:t>各種</a:t>
            </a:r>
            <a:r>
              <a:rPr kumimoji="1" lang="ja-JP" altLang="en-US" sz="1600" b="1" dirty="0" smtClean="0">
                <a:solidFill>
                  <a:schemeClr val="tx1"/>
                </a:solidFill>
                <a:latin typeface="Meiryo UI" panose="020B0604030504040204" pitchFamily="50" charset="-128"/>
                <a:ea typeface="Meiryo UI" panose="020B0604030504040204" pitchFamily="50" charset="-128"/>
              </a:rPr>
              <a:t>研修</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■市町村（初任者向けの基礎研修、スキルアップ研修、学習会・勉強会等）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■基幹相談支援センター（困難事例の検討会等）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■自立支援協議会（事例検討、情報交換会等）</a:t>
            </a:r>
            <a:endParaRPr kumimoji="1" lang="en-US" altLang="ja-JP" sz="1100" dirty="0" smtClean="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4868537" y="5139509"/>
            <a:ext cx="2991021"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初任者研修（法定）</a:t>
            </a:r>
            <a:endParaRPr kumimoji="1" lang="ja-JP" altLang="en-US" sz="2400" b="1" dirty="0">
              <a:latin typeface="Meiryo UI" panose="020B0604030504040204" pitchFamily="50" charset="-128"/>
              <a:ea typeface="Meiryo UI" panose="020B0604030504040204" pitchFamily="50" charset="-128"/>
            </a:endParaRPr>
          </a:p>
        </p:txBody>
      </p:sp>
      <p:sp>
        <p:nvSpPr>
          <p:cNvPr id="49" name="角丸四角形 48"/>
          <p:cNvSpPr/>
          <p:nvPr/>
        </p:nvSpPr>
        <p:spPr>
          <a:xfrm>
            <a:off x="4772272" y="3594261"/>
            <a:ext cx="285993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現任研修（法定）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0" name="角丸四角形 49"/>
          <p:cNvSpPr/>
          <p:nvPr/>
        </p:nvSpPr>
        <p:spPr>
          <a:xfrm>
            <a:off x="4868537" y="2095842"/>
            <a:ext cx="280234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主任研修（法定）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1" name="上矢印 50"/>
          <p:cNvSpPr/>
          <p:nvPr/>
        </p:nvSpPr>
        <p:spPr>
          <a:xfrm>
            <a:off x="5990745" y="4644951"/>
            <a:ext cx="528800" cy="3782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上矢印 52"/>
          <p:cNvSpPr/>
          <p:nvPr/>
        </p:nvSpPr>
        <p:spPr>
          <a:xfrm>
            <a:off x="5957480" y="1597088"/>
            <a:ext cx="528800" cy="426175"/>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左右矢印 53"/>
          <p:cNvSpPr/>
          <p:nvPr/>
        </p:nvSpPr>
        <p:spPr>
          <a:xfrm>
            <a:off x="7261344" y="2764405"/>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左右矢印 54"/>
          <p:cNvSpPr/>
          <p:nvPr/>
        </p:nvSpPr>
        <p:spPr>
          <a:xfrm>
            <a:off x="7164152" y="1748042"/>
            <a:ext cx="2429532" cy="22172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左右矢印 55"/>
          <p:cNvSpPr/>
          <p:nvPr/>
        </p:nvSpPr>
        <p:spPr>
          <a:xfrm>
            <a:off x="2931318" y="1748042"/>
            <a:ext cx="2582378" cy="233778"/>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左右矢印 56"/>
          <p:cNvSpPr/>
          <p:nvPr/>
        </p:nvSpPr>
        <p:spPr>
          <a:xfrm>
            <a:off x="2938105" y="2743304"/>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7247696" y="4285552"/>
            <a:ext cx="2318691" cy="42292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右矢印 58"/>
          <p:cNvSpPr/>
          <p:nvPr/>
        </p:nvSpPr>
        <p:spPr>
          <a:xfrm rot="10800000">
            <a:off x="2938106" y="4285551"/>
            <a:ext cx="2318691" cy="4384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610603" y="6052586"/>
            <a:ext cx="1235796" cy="34337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専門性を高める研修</a:t>
            </a:r>
            <a:endParaRPr kumimoji="1" lang="en-US" altLang="ja-JP" sz="900" b="1" dirty="0" smtClean="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3105640" y="6051428"/>
            <a:ext cx="6307815" cy="34453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相談支援専門員育成の軸になる研修</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645459" y="6063412"/>
            <a:ext cx="1373233" cy="33254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地域の実情に応じた相談支援専門員育成研修</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8033879" y="3224671"/>
            <a:ext cx="1280544" cy="5715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3110306" y="3291434"/>
            <a:ext cx="1280544" cy="472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3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13</a:t>
            </a:fld>
            <a:endParaRPr lang="en-US" sz="1600" dirty="0">
              <a:latin typeface="Meiryo UI" panose="020B0604030504040204" pitchFamily="50" charset="-128"/>
              <a:ea typeface="Meiryo UI" panose="020B0604030504040204" pitchFamily="50" charset="-128"/>
            </a:endParaRPr>
          </a:p>
        </p:txBody>
      </p:sp>
      <p:sp>
        <p:nvSpPr>
          <p:cNvPr id="37" name="上矢印 36"/>
          <p:cNvSpPr/>
          <p:nvPr/>
        </p:nvSpPr>
        <p:spPr>
          <a:xfrm>
            <a:off x="5990745" y="3070047"/>
            <a:ext cx="528800" cy="409515"/>
          </a:xfrm>
          <a:prstGeom prst="upArrow">
            <a:avLst/>
          </a:prstGeom>
          <a:solidFill>
            <a:srgbClr val="0070C0"/>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468361" y="6336305"/>
            <a:ext cx="1551115" cy="5216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任意研修</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39" name="正方形/長方形 38"/>
          <p:cNvSpPr/>
          <p:nvPr/>
        </p:nvSpPr>
        <p:spPr>
          <a:xfrm>
            <a:off x="5118693" y="6350196"/>
            <a:ext cx="2004515" cy="4826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法</a:t>
            </a:r>
            <a:r>
              <a:rPr kumimoji="1" lang="ja-JP" altLang="en-US" sz="1600" b="1" dirty="0">
                <a:solidFill>
                  <a:schemeClr val="tx1"/>
                </a:solidFill>
                <a:latin typeface="Meiryo UI" panose="020B0604030504040204" pitchFamily="50" charset="-128"/>
                <a:ea typeface="Meiryo UI" panose="020B0604030504040204" pitchFamily="50" charset="-128"/>
              </a:rPr>
              <a:t>定</a:t>
            </a:r>
            <a:r>
              <a:rPr kumimoji="1" lang="ja-JP" altLang="en-US" sz="1600" b="1" dirty="0" smtClean="0">
                <a:solidFill>
                  <a:schemeClr val="tx1"/>
                </a:solidFill>
                <a:latin typeface="Meiryo UI" panose="020B0604030504040204" pitchFamily="50" charset="-128"/>
                <a:ea typeface="Meiryo UI" panose="020B0604030504040204" pitchFamily="50" charset="-128"/>
              </a:rPr>
              <a:t>研修とＯＪＴ</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40" name="正方形/長方形 39"/>
          <p:cNvSpPr/>
          <p:nvPr/>
        </p:nvSpPr>
        <p:spPr>
          <a:xfrm>
            <a:off x="9450903" y="6340541"/>
            <a:ext cx="1801185" cy="492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ＯＦＦ－ＪＴ</a:t>
            </a:r>
            <a:r>
              <a:rPr kumimoji="1" lang="en-US" altLang="ja-JP" sz="1600" b="1" dirty="0" smtClean="0">
                <a:solidFill>
                  <a:schemeClr val="tx1"/>
                </a:solidFill>
                <a:latin typeface="Meiryo UI" panose="020B0604030504040204" pitchFamily="50" charset="-128"/>
                <a:ea typeface="Meiryo UI" panose="020B0604030504040204" pitchFamily="50" charset="-128"/>
              </a:rPr>
              <a:t> 》</a:t>
            </a:r>
          </a:p>
        </p:txBody>
      </p:sp>
      <p:sp>
        <p:nvSpPr>
          <p:cNvPr id="41" name="正方形/長方形 40"/>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参考２</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3" name="正方形/長方形 2"/>
          <p:cNvSpPr/>
          <p:nvPr/>
        </p:nvSpPr>
        <p:spPr>
          <a:xfrm>
            <a:off x="7790294" y="1992465"/>
            <a:ext cx="1630320" cy="6831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ファシリテーター・講師</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として参画</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597789" y="1076984"/>
            <a:ext cx="323616" cy="4913728"/>
          </a:xfrm>
          <a:prstGeom prst="rect">
            <a:avLst/>
          </a:prstGeom>
          <a:noFill/>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地域づくり</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a:solidFill>
                  <a:schemeClr val="tx1"/>
                </a:solidFill>
                <a:latin typeface="Meiryo UI" panose="020B0604030504040204" pitchFamily="50" charset="-128"/>
                <a:ea typeface="Meiryo UI" panose="020B0604030504040204" pitchFamily="50" charset="-128"/>
              </a:rPr>
              <a:t>へ</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a:solidFill>
                <a:srgbClr val="0070C0"/>
              </a:solidFill>
              <a:latin typeface="Meiryo UI" panose="020B0604030504040204" pitchFamily="50" charset="-128"/>
              <a:ea typeface="Meiryo UI" panose="020B0604030504040204" pitchFamily="50" charset="-128"/>
            </a:endParaRPr>
          </a:p>
          <a:p>
            <a:pPr algn="ctr"/>
            <a:endParaRPr kumimoji="1" lang="en-US" altLang="ja-JP" sz="1300" b="1" dirty="0" smtClean="0">
              <a:solidFill>
                <a:srgbClr val="0070C0"/>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個</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別支援</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か</a:t>
            </a:r>
            <a:r>
              <a:rPr kumimoji="1" lang="ja-JP" altLang="en-US" sz="1400" b="1" dirty="0">
                <a:solidFill>
                  <a:schemeClr val="tx1"/>
                </a:solidFill>
                <a:latin typeface="Meiryo UI" panose="020B0604030504040204" pitchFamily="50" charset="-128"/>
                <a:ea typeface="Meiryo UI" panose="020B0604030504040204" pitchFamily="50" charset="-128"/>
              </a:rPr>
              <a:t>ら</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cxnSp>
        <p:nvCxnSpPr>
          <p:cNvPr id="8" name="直線矢印コネクタ 7"/>
          <p:cNvCxnSpPr/>
          <p:nvPr/>
        </p:nvCxnSpPr>
        <p:spPr>
          <a:xfrm flipH="1" flipV="1">
            <a:off x="744800" y="2743304"/>
            <a:ext cx="14797" cy="1542247"/>
          </a:xfrm>
          <a:prstGeom prst="straightConnector1">
            <a:avLst/>
          </a:prstGeom>
          <a:ln w="76200">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4349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6" y="618517"/>
            <a:ext cx="1352770" cy="529347"/>
          </a:xfrm>
        </p:spPr>
        <p:txBody>
          <a:bodyPr>
            <a:normAutofit/>
          </a:bodyPr>
          <a:lstStyle/>
          <a:p>
            <a:pPr algn="l"/>
            <a:r>
              <a:rPr kumimoji="1" lang="en-US" altLang="ja-JP" sz="2400" dirty="0" smtClean="0">
                <a:latin typeface="Meiryo UI" panose="020B0604030504040204" pitchFamily="50" charset="-128"/>
                <a:ea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rPr>
              <a:t>目次</a:t>
            </a:r>
            <a:r>
              <a:rPr kumimoji="1" lang="en-US" altLang="ja-JP" sz="2400"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147864"/>
            <a:ext cx="10363826" cy="4643336"/>
          </a:xfrm>
        </p:spPr>
        <p:txBody>
          <a:bodyPr anchor="ctr">
            <a:normAutofit/>
          </a:bodyPr>
          <a:lstStyle/>
          <a:p>
            <a:pPr marL="0" indent="0">
              <a:buNone/>
            </a:pPr>
            <a:r>
              <a:rPr lang="ja-JP" altLang="en-US" sz="1800" dirty="0">
                <a:latin typeface="Meiryo UI" panose="020B0604030504040204" pitchFamily="50" charset="-128"/>
                <a:ea typeface="Meiryo UI" panose="020B0604030504040204" pitchFamily="50" charset="-128"/>
              </a:rPr>
              <a:t>１．相談支援専門員を取り巻く現状と</a:t>
            </a:r>
            <a:r>
              <a:rPr lang="ja-JP" altLang="en-US" sz="1800" dirty="0" smtClean="0">
                <a:latin typeface="Meiryo UI" panose="020B0604030504040204" pitchFamily="50" charset="-128"/>
                <a:ea typeface="Meiryo UI" panose="020B0604030504040204" pitchFamily="50" charset="-128"/>
              </a:rPr>
              <a:t>課題</a:t>
            </a:r>
            <a:r>
              <a:rPr lang="en-US" altLang="ja-JP" sz="1800" dirty="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３</a:t>
            </a:r>
          </a:p>
          <a:p>
            <a:pPr marL="0" indent="0">
              <a:buNone/>
            </a:pPr>
            <a:r>
              <a:rPr lang="ja-JP" altLang="en-US" sz="1800" dirty="0">
                <a:latin typeface="Meiryo UI" panose="020B0604030504040204" pitchFamily="50" charset="-128"/>
                <a:ea typeface="Meiryo UI" panose="020B0604030504040204" pitchFamily="50" charset="-128"/>
              </a:rPr>
              <a:t>２</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相談支援専門員の効果的な人材</a:t>
            </a:r>
            <a:r>
              <a:rPr lang="ja-JP" altLang="en-US" sz="1800" dirty="0" smtClean="0">
                <a:latin typeface="Meiryo UI" panose="020B0604030504040204" pitchFamily="50" charset="-128"/>
                <a:ea typeface="Meiryo UI" panose="020B0604030504040204" pitchFamily="50" charset="-128"/>
              </a:rPr>
              <a:t>育成のために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４</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３</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相談支援専門員人材育成ビジョン策定の</a:t>
            </a:r>
            <a:r>
              <a:rPr lang="ja-JP" altLang="en-US" sz="1800" dirty="0" smtClean="0">
                <a:latin typeface="Meiryo UI" panose="020B0604030504040204" pitchFamily="50" charset="-128"/>
                <a:ea typeface="Meiryo UI" panose="020B0604030504040204" pitchFamily="50" charset="-128"/>
              </a:rPr>
              <a:t>目的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５</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４</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求められる相談支援専門員像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６</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５</a:t>
            </a:r>
            <a:r>
              <a:rPr lang="ja-JP" altLang="en-US" sz="1800" dirty="0" smtClean="0">
                <a:latin typeface="Meiryo UI" panose="020B0604030504040204" pitchFamily="50" charset="-128"/>
                <a:ea typeface="Meiryo UI" panose="020B0604030504040204" pitchFamily="50" charset="-128"/>
              </a:rPr>
              <a:t>．相談</a:t>
            </a:r>
            <a:r>
              <a:rPr lang="ja-JP" altLang="en-US" sz="1800" dirty="0">
                <a:latin typeface="Meiryo UI" panose="020B0604030504040204" pitchFamily="50" charset="-128"/>
                <a:ea typeface="Meiryo UI" panose="020B0604030504040204" pitchFamily="50" charset="-128"/>
              </a:rPr>
              <a:t>支援</a:t>
            </a:r>
            <a:r>
              <a:rPr lang="ja-JP" altLang="en-US" sz="1800" dirty="0" smtClean="0">
                <a:latin typeface="Meiryo UI" panose="020B0604030504040204" pitchFamily="50" charset="-128"/>
                <a:ea typeface="Meiryo UI" panose="020B0604030504040204" pitchFamily="50" charset="-128"/>
              </a:rPr>
              <a:t>専門員として大切</a:t>
            </a:r>
            <a:r>
              <a:rPr lang="ja-JP" altLang="en-US" sz="1800" dirty="0">
                <a:latin typeface="Meiryo UI" panose="020B0604030504040204" pitchFamily="50" charset="-128"/>
                <a:ea typeface="Meiryo UI" panose="020B0604030504040204" pitchFamily="50" charset="-128"/>
              </a:rPr>
              <a:t>にしたいこと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７</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６</a:t>
            </a:r>
            <a:r>
              <a:rPr lang="ja-JP" altLang="en-US" sz="1800" dirty="0" smtClean="0">
                <a:latin typeface="Meiryo UI" panose="020B0604030504040204" pitchFamily="50" charset="-128"/>
                <a:ea typeface="Meiryo UI" panose="020B0604030504040204" pitchFamily="50" charset="-128"/>
              </a:rPr>
              <a:t>．相談支援専門員に求められる力</a:t>
            </a:r>
            <a:r>
              <a:rPr lang="en-US" altLang="ja-JP"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８</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７．</a:t>
            </a:r>
            <a:r>
              <a:rPr lang="ja-JP" altLang="en-US" sz="1800" dirty="0">
                <a:latin typeface="Meiryo UI" panose="020B0604030504040204" pitchFamily="50" charset="-128"/>
                <a:ea typeface="Meiryo UI" panose="020B0604030504040204" pitchFamily="50" charset="-128"/>
              </a:rPr>
              <a:t>相談支援専門員の養成・資質向上のための</a:t>
            </a:r>
            <a:r>
              <a:rPr lang="ja-JP" altLang="en-US" sz="1800" dirty="0" smtClean="0">
                <a:latin typeface="Meiryo UI" panose="020B0604030504040204" pitchFamily="50" charset="-128"/>
                <a:ea typeface="Meiryo UI" panose="020B0604030504040204" pitchFamily="50" charset="-128"/>
              </a:rPr>
              <a:t>基盤</a:t>
            </a:r>
            <a:r>
              <a:rPr lang="ja-JP" altLang="en-US" sz="1800" dirty="0">
                <a:latin typeface="Meiryo UI" panose="020B0604030504040204" pitchFamily="50" charset="-128"/>
                <a:ea typeface="Meiryo UI" panose="020B0604030504040204" pitchFamily="50" charset="-128"/>
              </a:rPr>
              <a:t>　　　　　　　　　 ・・・・・・・・・・・・・　 </a:t>
            </a:r>
            <a:r>
              <a:rPr lang="en-US" altLang="ja-JP" sz="1800" dirty="0" smtClean="0">
                <a:latin typeface="Meiryo UI" panose="020B0604030504040204" pitchFamily="50" charset="-128"/>
                <a:ea typeface="Meiryo UI" panose="020B0604030504040204" pitchFamily="50" charset="-128"/>
              </a:rPr>
              <a:t>11</a:t>
            </a:r>
            <a:endParaRPr lang="en-US" altLang="ja-JP" sz="1800" dirty="0">
              <a:latin typeface="Meiryo UI" panose="020B0604030504040204" pitchFamily="50" charset="-128"/>
              <a:ea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（参考１）相談支援専門員の人材育成に係る３つの構成要素　　　・</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12</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（参考２）大阪府における相談支援専門員育成の研修体系  </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a:t>
            </a:r>
            <a:r>
              <a:rPr lang="ja-JP" altLang="en-US" sz="1800" dirty="0"/>
              <a:t>　</a:t>
            </a:r>
            <a:r>
              <a:rPr lang="ja-JP" altLang="en-US" sz="1800" dirty="0" smtClean="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13</a:t>
            </a: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2</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7076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lang="ja-JP" altLang="en-US" sz="3200" b="1" dirty="0">
                <a:latin typeface="Meiryo UI" panose="020B0604030504040204" pitchFamily="50" charset="-128"/>
                <a:ea typeface="Meiryo UI" panose="020B0604030504040204" pitchFamily="50" charset="-128"/>
              </a:rPr>
              <a:t>１</a:t>
            </a:r>
            <a:r>
              <a:rPr lang="ja-JP" altLang="en-US" sz="3200" b="1" dirty="0"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相談支援専門員を取り巻く現状と課題</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211634"/>
            <a:ext cx="10388173" cy="5108369"/>
          </a:xfrm>
        </p:spPr>
        <p:txBody>
          <a:bodyPr>
            <a:noAutofit/>
          </a:bodyPr>
          <a:lstStyle/>
          <a:p>
            <a:pPr marL="0" indent="0" hangingPunct="0">
              <a:lnSpc>
                <a:spcPct val="100000"/>
              </a:lnSpc>
              <a:buNone/>
            </a:pPr>
            <a:r>
              <a:rPr lang="ja-JP" altLang="en-US" sz="17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１）相談</a:t>
            </a:r>
            <a:r>
              <a:rPr lang="ja-JP" altLang="en-US" sz="1600" b="1" dirty="0">
                <a:latin typeface="Meiryo UI" panose="020B0604030504040204" pitchFamily="50" charset="-128"/>
                <a:ea typeface="Meiryo UI" panose="020B0604030504040204" pitchFamily="50" charset="-128"/>
              </a:rPr>
              <a:t>支援専門員の人員</a:t>
            </a:r>
            <a:r>
              <a:rPr lang="ja-JP" altLang="en-US" sz="1600" b="1" dirty="0" smtClean="0">
                <a:latin typeface="Meiryo UI" panose="020B0604030504040204" pitchFamily="50" charset="-128"/>
                <a:ea typeface="Meiryo UI" panose="020B0604030504040204" pitchFamily="50" charset="-128"/>
              </a:rPr>
              <a:t>不足</a:t>
            </a:r>
            <a:r>
              <a:rPr lang="en-US" altLang="ja-JP" sz="1600" b="1" dirty="0">
                <a:latin typeface="Meiryo UI" panose="020B0604030504040204" pitchFamily="50" charset="-128"/>
                <a:ea typeface="Meiryo UI" panose="020B0604030504040204" pitchFamily="50" charset="-128"/>
              </a:rPr>
              <a:t/>
            </a:r>
            <a:br>
              <a:rPr lang="en-US" altLang="ja-JP" sz="1600" b="1" dirty="0">
                <a:latin typeface="Meiryo UI" panose="020B0604030504040204" pitchFamily="50" charset="-128"/>
                <a:ea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大阪府ではこれまで、</a:t>
            </a:r>
            <a:r>
              <a:rPr lang="ja-JP" altLang="en-US" sz="1600" dirty="0" err="1" smtClean="0">
                <a:latin typeface="Meiryo UI" panose="020B0604030504040204" pitchFamily="50" charset="-128"/>
                <a:ea typeface="Meiryo UI" panose="020B0604030504040204" pitchFamily="50" charset="-128"/>
              </a:rPr>
              <a:t>障</a:t>
            </a:r>
            <a:r>
              <a:rPr lang="ja-JP" altLang="en-US" sz="1600" dirty="0" err="1">
                <a:latin typeface="Meiryo UI" panose="020B0604030504040204" pitchFamily="50" charset="-128"/>
                <a:ea typeface="Meiryo UI" panose="020B0604030504040204" pitchFamily="50" charset="-128"/>
              </a:rPr>
              <a:t>がい</a:t>
            </a:r>
            <a:r>
              <a:rPr lang="ja-JP" altLang="en-US" sz="1600" dirty="0">
                <a:latin typeface="Meiryo UI" panose="020B0604030504040204" pitchFamily="50" charset="-128"/>
                <a:ea typeface="Meiryo UI" panose="020B0604030504040204" pitchFamily="50" charset="-128"/>
              </a:rPr>
              <a:t>児者本人</a:t>
            </a:r>
            <a:r>
              <a:rPr lang="ja-JP" altLang="en-US" sz="1600" dirty="0" smtClean="0">
                <a:latin typeface="Meiryo UI" panose="020B0604030504040204" pitchFamily="50" charset="-128"/>
                <a:ea typeface="Meiryo UI" panose="020B0604030504040204" pitchFamily="50" charset="-128"/>
              </a:rPr>
              <a:t>が望む暮らしの実現のため、相談支援専門員の育成及びサービス等利用計画</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の</a:t>
            </a:r>
            <a:r>
              <a:rPr lang="ja-JP" altLang="en-US" sz="1600" dirty="0">
                <a:latin typeface="Meiryo UI" panose="020B0604030504040204" pitchFamily="50" charset="-128"/>
                <a:ea typeface="Meiryo UI" panose="020B0604030504040204" pitchFamily="50" charset="-128"/>
              </a:rPr>
              <a:t>拡充に努めて</a:t>
            </a:r>
            <a:r>
              <a:rPr lang="ja-JP" altLang="en-US" sz="1600" dirty="0" smtClean="0">
                <a:latin typeface="Meiryo UI" panose="020B0604030504040204" pitchFamily="50" charset="-128"/>
                <a:ea typeface="Meiryo UI" panose="020B0604030504040204" pitchFamily="50" charset="-128"/>
              </a:rPr>
              <a:t>きました。</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smtClean="0">
                <a:latin typeface="Meiryo UI" panose="020B0604030504040204" pitchFamily="50" charset="-128"/>
                <a:ea typeface="Meiryo UI" panose="020B0604030504040204" pitchFamily="50" charset="-128"/>
              </a:rPr>
              <a:t>　　　結果、相談支援事業所数は増加し、相談支援専門員も一定数増加したものの、相談支援専門員が複数配置となって</a:t>
            </a:r>
            <a:r>
              <a:rPr lang="ja-JP" altLang="en-US" sz="1600" dirty="0" err="1" smtClean="0">
                <a:latin typeface="Meiryo UI" panose="020B0604030504040204" pitchFamily="50" charset="-128"/>
                <a:ea typeface="Meiryo UI" panose="020B0604030504040204" pitchFamily="50" charset="-128"/>
              </a:rPr>
              <a:t>い</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ない事業所も多く、利用者のニーズに対する相談支援専門員の数が追いついていない状況です。</a:t>
            </a:r>
          </a:p>
          <a:p>
            <a:pPr marL="0" indent="0" hangingPunct="0">
              <a:lnSpc>
                <a:spcPct val="100000"/>
              </a:lnSpc>
              <a:spcBef>
                <a:spcPts val="0"/>
              </a:spcBef>
              <a:buNone/>
            </a:pPr>
            <a:r>
              <a:rPr lang="en-US" altLang="ja-JP" sz="1600" b="1" dirty="0" smtClean="0">
                <a:latin typeface="Meiryo UI" panose="020B0604030504040204" pitchFamily="50" charset="-128"/>
                <a:ea typeface="Meiryo UI" panose="020B0604030504040204" pitchFamily="50" charset="-128"/>
              </a:rPr>
              <a:t/>
            </a:r>
            <a:br>
              <a:rPr lang="en-US" altLang="ja-JP" sz="1600" b="1" dirty="0" smtClean="0">
                <a:latin typeface="Meiryo UI" panose="020B0604030504040204" pitchFamily="50" charset="-128"/>
                <a:ea typeface="Meiryo UI" panose="020B0604030504040204" pitchFamily="50" charset="-128"/>
              </a:rPr>
            </a:br>
            <a:r>
              <a:rPr lang="ja-JP" altLang="en-US" sz="1600" b="1" dirty="0" smtClean="0">
                <a:latin typeface="Meiryo UI" panose="020B0604030504040204" pitchFamily="50" charset="-128"/>
                <a:ea typeface="Meiryo UI" panose="020B0604030504040204" pitchFamily="50" charset="-128"/>
              </a:rPr>
              <a:t>（２）</a:t>
            </a:r>
            <a:r>
              <a:rPr lang="ja-JP" altLang="en-US" sz="1600" b="1" dirty="0">
                <a:latin typeface="Meiryo UI" panose="020B0604030504040204" pitchFamily="50" charset="-128"/>
                <a:ea typeface="Meiryo UI" panose="020B0604030504040204" pitchFamily="50" charset="-128"/>
              </a:rPr>
              <a:t>経験豊富な相談支援専門員</a:t>
            </a:r>
            <a:r>
              <a:rPr lang="ja-JP" altLang="en-US" sz="1600" b="1" dirty="0" smtClean="0">
                <a:latin typeface="Meiryo UI" panose="020B0604030504040204" pitchFamily="50" charset="-128"/>
                <a:ea typeface="Meiryo UI" panose="020B0604030504040204" pitchFamily="50" charset="-128"/>
              </a:rPr>
              <a:t>やスーパーバイザー等の</a:t>
            </a:r>
            <a:r>
              <a:rPr lang="ja-JP" altLang="en-US" sz="1600" b="1" dirty="0">
                <a:latin typeface="Meiryo UI" panose="020B0604030504040204" pitchFamily="50" charset="-128"/>
                <a:ea typeface="Meiryo UI" panose="020B0604030504040204" pitchFamily="50" charset="-128"/>
              </a:rPr>
              <a:t>不足</a:t>
            </a: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相談支援専門員は、指定</a:t>
            </a:r>
            <a:r>
              <a:rPr lang="ja-JP" altLang="en-US" sz="1600" dirty="0" smtClean="0">
                <a:latin typeface="Meiryo UI" panose="020B0604030504040204" pitchFamily="50" charset="-128"/>
                <a:ea typeface="Meiryo UI" panose="020B0604030504040204" pitchFamily="50" charset="-128"/>
              </a:rPr>
              <a:t>特定・</a:t>
            </a:r>
            <a:r>
              <a:rPr lang="ja-JP" altLang="en-US" sz="1600" dirty="0" err="1" smtClean="0">
                <a:latin typeface="Meiryo UI" panose="020B0604030504040204" pitchFamily="50" charset="-128"/>
                <a:ea typeface="Meiryo UI" panose="020B0604030504040204" pitchFamily="50" charset="-128"/>
              </a:rPr>
              <a:t>指定障がい</a:t>
            </a:r>
            <a:r>
              <a:rPr lang="ja-JP" altLang="en-US" sz="1600" dirty="0" smtClean="0">
                <a:latin typeface="Meiryo UI" panose="020B0604030504040204" pitchFamily="50" charset="-128"/>
                <a:ea typeface="Meiryo UI" panose="020B0604030504040204" pitchFamily="50" charset="-128"/>
              </a:rPr>
              <a:t>児相談</a:t>
            </a:r>
            <a:r>
              <a:rPr lang="ja-JP" altLang="en-US" sz="1600" dirty="0">
                <a:latin typeface="Meiryo UI" panose="020B0604030504040204" pitchFamily="50" charset="-128"/>
                <a:ea typeface="Meiryo UI" panose="020B0604030504040204" pitchFamily="50" charset="-128"/>
              </a:rPr>
              <a:t>支援事業所、委託相談支援事業所、基幹相談支援センター等に</a:t>
            </a:r>
            <a:r>
              <a:rPr lang="ja-JP" altLang="en-US" sz="1600" dirty="0" smtClean="0">
                <a:latin typeface="Meiryo UI" panose="020B0604030504040204" pitchFamily="50" charset="-128"/>
                <a:ea typeface="Meiryo UI" panose="020B0604030504040204" pitchFamily="50" charset="-128"/>
              </a:rPr>
              <a:t>お</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いて、多岐</a:t>
            </a:r>
            <a:r>
              <a:rPr lang="ja-JP" altLang="en-US" sz="1600" dirty="0">
                <a:latin typeface="Meiryo UI" panose="020B0604030504040204" pitchFamily="50" charset="-128"/>
                <a:ea typeface="Meiryo UI" panose="020B0604030504040204" pitchFamily="50" charset="-128"/>
              </a:rPr>
              <a:t>に</a:t>
            </a:r>
            <a:r>
              <a:rPr lang="ja-JP" altLang="en-US" sz="1600" dirty="0" smtClean="0">
                <a:latin typeface="Meiryo UI" panose="020B0604030504040204" pitchFamily="50" charset="-128"/>
                <a:ea typeface="Meiryo UI" panose="020B0604030504040204" pitchFamily="50" charset="-128"/>
              </a:rPr>
              <a:t>渡る</a:t>
            </a:r>
            <a:r>
              <a:rPr lang="ja-JP" altLang="en-US" sz="1600" dirty="0">
                <a:latin typeface="Meiryo UI" panose="020B0604030504040204" pitchFamily="50" charset="-128"/>
                <a:ea typeface="Meiryo UI" panose="020B0604030504040204" pitchFamily="50" charset="-128"/>
              </a:rPr>
              <a:t>業務に従事していますが</a:t>
            </a:r>
            <a:r>
              <a:rPr lang="ja-JP" altLang="en-US" sz="1600" dirty="0" smtClean="0">
                <a:latin typeface="Meiryo UI" panose="020B0604030504040204" pitchFamily="50" charset="-128"/>
                <a:ea typeface="Meiryo UI" panose="020B0604030504040204" pitchFamily="50" charset="-128"/>
              </a:rPr>
              <a:t>、経験</a:t>
            </a:r>
            <a:r>
              <a:rPr lang="ja-JP" altLang="en-US" sz="1600" dirty="0">
                <a:latin typeface="Meiryo UI" panose="020B0604030504040204" pitchFamily="50" charset="-128"/>
                <a:ea typeface="Meiryo UI" panose="020B0604030504040204" pitchFamily="50" charset="-128"/>
              </a:rPr>
              <a:t>豊富な相談支援専門員</a:t>
            </a:r>
            <a:r>
              <a:rPr lang="ja-JP" altLang="en-US" sz="1600" dirty="0" smtClean="0">
                <a:latin typeface="Meiryo UI" panose="020B0604030504040204" pitchFamily="50" charset="-128"/>
                <a:ea typeface="Meiryo UI" panose="020B0604030504040204" pitchFamily="50" charset="-128"/>
              </a:rPr>
              <a:t>やスーパーバイザー</a:t>
            </a:r>
            <a:r>
              <a:rPr lang="ja-JP" altLang="en-US" sz="1600" dirty="0">
                <a:latin typeface="Meiryo UI" panose="020B0604030504040204" pitchFamily="50" charset="-128"/>
                <a:ea typeface="Meiryo UI" panose="020B0604030504040204" pitchFamily="50" charset="-128"/>
              </a:rPr>
              <a:t>が</a:t>
            </a:r>
            <a:r>
              <a:rPr lang="ja-JP" altLang="en-US" sz="1600" dirty="0" smtClean="0">
                <a:latin typeface="Meiryo UI" panose="020B0604030504040204" pitchFamily="50" charset="-128"/>
                <a:ea typeface="Meiryo UI" panose="020B0604030504040204" pitchFamily="50" charset="-128"/>
              </a:rPr>
              <a:t>不足し、相談支援専門員同</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士が支え合う体制も十分とは言えず、地域や事業所でスーパービジョン</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行える人材が不足しています。</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b="1" dirty="0" smtClean="0">
                <a:latin typeface="Meiryo UI" panose="020B0604030504040204" pitchFamily="50" charset="-128"/>
                <a:ea typeface="Meiryo UI" panose="020B0604030504040204" pitchFamily="50" charset="-128"/>
              </a:rPr>
              <a:t>（３）</a:t>
            </a:r>
            <a:r>
              <a:rPr lang="ja-JP" altLang="en-US" sz="1600" b="1" dirty="0">
                <a:latin typeface="Meiryo UI" panose="020B0604030504040204" pitchFamily="50" charset="-128"/>
                <a:ea typeface="Meiryo UI" panose="020B0604030504040204" pitchFamily="50" charset="-128"/>
              </a:rPr>
              <a:t>経験の浅い相談支援専門員のサポート・育成システムが整っていない</a:t>
            </a: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相談支援専門員が一人の事業所もまだ多く、それぞれの事業所内のみでは、経験</a:t>
            </a:r>
            <a:r>
              <a:rPr lang="ja-JP" altLang="en-US" sz="1600" dirty="0">
                <a:latin typeface="Meiryo UI" panose="020B0604030504040204" pitchFamily="50" charset="-128"/>
                <a:ea typeface="Meiryo UI" panose="020B0604030504040204" pitchFamily="50" charset="-128"/>
              </a:rPr>
              <a:t>の浅い相談支援専門員をサポート・</a:t>
            </a:r>
            <a:r>
              <a:rPr lang="ja-JP" altLang="en-US" sz="1600" dirty="0" smtClean="0">
                <a:latin typeface="Meiryo UI" panose="020B0604030504040204" pitchFamily="50" charset="-128"/>
                <a:ea typeface="Meiryo UI" panose="020B0604030504040204" pitchFamily="50" charset="-128"/>
              </a:rPr>
              <a:t>育</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err="1" smtClean="0">
                <a:latin typeface="Meiryo UI" panose="020B0604030504040204" pitchFamily="50" charset="-128"/>
                <a:ea typeface="Meiryo UI" panose="020B0604030504040204" pitchFamily="50" charset="-128"/>
              </a:rPr>
              <a:t>成する</a:t>
            </a:r>
            <a:r>
              <a:rPr lang="ja-JP" altLang="en-US" sz="1600" dirty="0">
                <a:latin typeface="Meiryo UI" panose="020B0604030504040204" pitchFamily="50" charset="-128"/>
                <a:ea typeface="Meiryo UI" panose="020B0604030504040204" pitchFamily="50" charset="-128"/>
              </a:rPr>
              <a:t>仕組みを整えること</a:t>
            </a:r>
            <a:r>
              <a:rPr lang="ja-JP" altLang="en-US" sz="1600" dirty="0" smtClean="0">
                <a:latin typeface="Meiryo UI" panose="020B0604030504040204" pitchFamily="50" charset="-128"/>
                <a:ea typeface="Meiryo UI" panose="020B0604030504040204" pitchFamily="50" charset="-128"/>
              </a:rPr>
              <a:t>が困難</a:t>
            </a:r>
            <a:r>
              <a:rPr lang="ja-JP" altLang="en-US" sz="1600" dirty="0">
                <a:latin typeface="Meiryo UI" panose="020B0604030504040204" pitchFamily="50" charset="-128"/>
                <a:ea typeface="Meiryo UI" panose="020B0604030504040204" pitchFamily="50" charset="-128"/>
              </a:rPr>
              <a:t>と</a:t>
            </a:r>
            <a:r>
              <a:rPr lang="ja-JP" altLang="en-US" sz="1600" dirty="0" smtClean="0">
                <a:latin typeface="Meiryo UI" panose="020B0604030504040204" pitchFamily="50" charset="-128"/>
                <a:ea typeface="Meiryo UI" panose="020B0604030504040204" pitchFamily="50" charset="-128"/>
              </a:rPr>
              <a:t>なって</a:t>
            </a:r>
            <a:r>
              <a:rPr lang="ja-JP" altLang="en-US" sz="1600" dirty="0">
                <a:latin typeface="Meiryo UI" panose="020B0604030504040204" pitchFamily="50" charset="-128"/>
                <a:ea typeface="Meiryo UI" panose="020B0604030504040204" pitchFamily="50" charset="-128"/>
              </a:rPr>
              <a:t>います。</a:t>
            </a:r>
            <a:endParaRPr lang="en-US" altLang="ja-JP" sz="1600" dirty="0">
              <a:latin typeface="Meiryo UI" panose="020B0604030504040204" pitchFamily="50" charset="-128"/>
              <a:ea typeface="Meiryo UI" panose="020B0604030504040204" pitchFamily="50" charset="-128"/>
            </a:endParaRPr>
          </a:p>
          <a:p>
            <a:pPr marL="0" indent="0" hangingPunct="0">
              <a:lnSpc>
                <a:spcPct val="100000"/>
              </a:lnSpc>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smtClean="0">
                <a:latin typeface="Meiryo UI" panose="020B0604030504040204" pitchFamily="50" charset="-128"/>
                <a:ea typeface="Meiryo UI" panose="020B0604030504040204" pitchFamily="50" charset="-128"/>
              </a:rPr>
              <a:t>　　　これら</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現状か</a:t>
            </a:r>
            <a:r>
              <a:rPr lang="ja-JP" altLang="en-US" sz="1600" dirty="0">
                <a:latin typeface="Meiryo UI" panose="020B0604030504040204" pitchFamily="50" charset="-128"/>
                <a:ea typeface="Meiryo UI" panose="020B0604030504040204" pitchFamily="50" charset="-128"/>
              </a:rPr>
              <a:t>ら</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今後とも地域において継続的かつ適切に相談支援するためには</a:t>
            </a:r>
            <a:r>
              <a:rPr lang="ja-JP" altLang="en-US" sz="1600" dirty="0" smtClean="0">
                <a:latin typeface="Meiryo UI" panose="020B0604030504040204" pitchFamily="50" charset="-128"/>
                <a:ea typeface="Meiryo UI" panose="020B0604030504040204" pitchFamily="50" charset="-128"/>
              </a:rPr>
              <a:t>、相談</a:t>
            </a:r>
            <a:r>
              <a:rPr lang="ja-JP" altLang="en-US" sz="1600" dirty="0">
                <a:latin typeface="Meiryo UI" panose="020B0604030504040204" pitchFamily="50" charset="-128"/>
                <a:ea typeface="Meiryo UI" panose="020B0604030504040204" pitchFamily="50" charset="-128"/>
              </a:rPr>
              <a:t>支援専門員の</a:t>
            </a:r>
            <a:r>
              <a:rPr lang="ja-JP" altLang="en-US" sz="1600" dirty="0" smtClean="0">
                <a:latin typeface="Meiryo UI" panose="020B0604030504040204" pitchFamily="50" charset="-128"/>
                <a:ea typeface="Meiryo UI" panose="020B0604030504040204" pitchFamily="50" charset="-128"/>
              </a:rPr>
              <a:t>人材確保及び</a:t>
            </a:r>
            <a:endParaRPr lang="en-US" altLang="ja-JP" sz="1600" dirty="0" smtClean="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経験</a:t>
            </a:r>
            <a:r>
              <a:rPr lang="ja-JP" altLang="en-US" sz="1600" dirty="0">
                <a:latin typeface="Meiryo UI" panose="020B0604030504040204" pitchFamily="50" charset="-128"/>
                <a:ea typeface="Meiryo UI" panose="020B0604030504040204" pitchFamily="50" charset="-128"/>
              </a:rPr>
              <a:t>の浅い相談支援専門員へのサポート体制の</a:t>
            </a:r>
            <a:r>
              <a:rPr lang="ja-JP" altLang="en-US" sz="1600" dirty="0" smtClean="0">
                <a:latin typeface="Meiryo UI" panose="020B0604030504040204" pitchFamily="50" charset="-128"/>
                <a:ea typeface="Meiryo UI" panose="020B0604030504040204" pitchFamily="50" charset="-128"/>
              </a:rPr>
              <a:t>構築、個々の相談支援専門員の資質</a:t>
            </a:r>
            <a:r>
              <a:rPr lang="ja-JP" altLang="en-US" sz="1600" dirty="0">
                <a:latin typeface="Meiryo UI" panose="020B0604030504040204" pitchFamily="50" charset="-128"/>
                <a:ea typeface="Meiryo UI" panose="020B0604030504040204" pitchFamily="50" charset="-128"/>
              </a:rPr>
              <a:t>向上が</a:t>
            </a:r>
            <a:r>
              <a:rPr lang="ja-JP" altLang="en-US" sz="1600" dirty="0" smtClean="0">
                <a:latin typeface="Meiryo UI" panose="020B0604030504040204" pitchFamily="50" charset="-128"/>
                <a:ea typeface="Meiryo UI" panose="020B0604030504040204" pitchFamily="50" charset="-128"/>
              </a:rPr>
              <a:t>求められています。</a:t>
            </a:r>
            <a:endParaRPr lang="en-US" altLang="ja-JP" sz="1600" dirty="0">
              <a:latin typeface="Meiryo UI" panose="020B0604030504040204" pitchFamily="50" charset="-128"/>
              <a:ea typeface="Meiryo UI" panose="020B0604030504040204" pitchFamily="50" charset="-128"/>
            </a:endParaRPr>
          </a:p>
          <a:p>
            <a:pPr marL="0" indent="0" hangingPunct="0">
              <a:lnSpc>
                <a:spcPct val="100000"/>
              </a:lnSpc>
              <a:spcBef>
                <a:spcPts val="0"/>
              </a:spcBef>
              <a:buNone/>
            </a:pP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また</a:t>
            </a:r>
            <a:r>
              <a:rPr lang="ja-JP" altLang="en-US" sz="1600" dirty="0">
                <a:latin typeface="Meiryo UI" panose="020B0604030504040204" pitchFamily="50" charset="-128"/>
                <a:ea typeface="Meiryo UI" panose="020B0604030504040204" pitchFamily="50" charset="-128"/>
              </a:rPr>
              <a:t>、経験豊富な相談支援専門員を中心と</a:t>
            </a:r>
            <a:r>
              <a:rPr lang="ja-JP" altLang="en-US" sz="1600" dirty="0" smtClean="0">
                <a:latin typeface="Meiryo UI" panose="020B0604030504040204" pitchFamily="50" charset="-128"/>
                <a:ea typeface="Meiryo UI" panose="020B0604030504040204" pitchFamily="50" charset="-128"/>
              </a:rPr>
              <a:t>した相互による指導</a:t>
            </a:r>
            <a:r>
              <a:rPr lang="ja-JP" altLang="en-US" sz="1600" dirty="0">
                <a:latin typeface="Meiryo UI" panose="020B0604030504040204" pitchFamily="50" charset="-128"/>
                <a:ea typeface="Meiryo UI" panose="020B0604030504040204" pitchFamily="50" charset="-128"/>
              </a:rPr>
              <a:t>・助言、サポートにより、多岐に</a:t>
            </a:r>
            <a:r>
              <a:rPr lang="ja-JP" altLang="en-US" sz="1600" dirty="0" smtClean="0">
                <a:latin typeface="Meiryo UI" panose="020B0604030504040204" pitchFamily="50" charset="-128"/>
                <a:ea typeface="Meiryo UI" panose="020B0604030504040204" pitchFamily="50" charset="-128"/>
              </a:rPr>
              <a:t>わたる相談業務の実践を</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通じて相談支援専門員の資質</a:t>
            </a:r>
            <a:r>
              <a:rPr lang="ja-JP" altLang="en-US" sz="1600" dirty="0">
                <a:latin typeface="Meiryo UI" panose="020B0604030504040204" pitchFamily="50" charset="-128"/>
                <a:ea typeface="Meiryo UI" panose="020B0604030504040204" pitchFamily="50" charset="-128"/>
              </a:rPr>
              <a:t>向上が</a:t>
            </a:r>
            <a:r>
              <a:rPr lang="ja-JP" altLang="en-US" sz="1600" dirty="0" smtClean="0">
                <a:latin typeface="Meiryo UI" panose="020B0604030504040204" pitchFamily="50" charset="-128"/>
                <a:ea typeface="Meiryo UI" panose="020B0604030504040204" pitchFamily="50" charset="-128"/>
              </a:rPr>
              <a:t>図られている</a:t>
            </a:r>
            <a:r>
              <a:rPr lang="ja-JP" altLang="en-US" sz="1600" dirty="0">
                <a:latin typeface="Meiryo UI" panose="020B0604030504040204" pitchFamily="50" charset="-128"/>
                <a:ea typeface="Meiryo UI" panose="020B0604030504040204" pitchFamily="50" charset="-128"/>
              </a:rPr>
              <a:t>ことから、地域における</a:t>
            </a:r>
            <a:r>
              <a:rPr lang="ja-JP" altLang="en-US" sz="1600" dirty="0" smtClean="0">
                <a:latin typeface="Meiryo UI" panose="020B0604030504040204" pitchFamily="50" charset="-128"/>
                <a:ea typeface="Meiryo UI" panose="020B0604030504040204" pitchFamily="50" charset="-128"/>
              </a:rPr>
              <a:t>相談支援専門</a:t>
            </a:r>
            <a:r>
              <a:rPr lang="ja-JP" altLang="en-US" sz="1600" dirty="0">
                <a:latin typeface="Meiryo UI" panose="020B0604030504040204" pitchFamily="50" charset="-128"/>
                <a:ea typeface="Meiryo UI" panose="020B0604030504040204" pitchFamily="50" charset="-128"/>
              </a:rPr>
              <a:t>員</a:t>
            </a:r>
            <a:r>
              <a:rPr lang="ja-JP" altLang="en-US" sz="1600" dirty="0" smtClean="0">
                <a:latin typeface="Meiryo UI" panose="020B0604030504040204" pitchFamily="50" charset="-128"/>
                <a:ea typeface="Meiryo UI" panose="020B0604030504040204" pitchFamily="50" charset="-128"/>
              </a:rPr>
              <a:t>の相互</a:t>
            </a:r>
            <a:r>
              <a:rPr lang="ja-JP" altLang="en-US" sz="1600" dirty="0">
                <a:latin typeface="Meiryo UI" panose="020B0604030504040204" pitchFamily="50" charset="-128"/>
                <a:ea typeface="Meiryo UI" panose="020B0604030504040204" pitchFamily="50" charset="-128"/>
              </a:rPr>
              <a:t>連携の</a:t>
            </a:r>
            <a:r>
              <a:rPr lang="ja-JP" altLang="en-US" sz="1600" dirty="0" smtClean="0">
                <a:latin typeface="Meiryo UI" panose="020B0604030504040204" pitchFamily="50" charset="-128"/>
                <a:ea typeface="Meiryo UI" panose="020B0604030504040204" pitchFamily="50" charset="-128"/>
              </a:rPr>
              <a:t>更なる充実とその</a:t>
            </a:r>
            <a:r>
              <a:rPr lang="en-US" altLang="ja-JP" sz="1600" dirty="0" smtClean="0">
                <a:latin typeface="Meiryo UI" panose="020B0604030504040204" pitchFamily="50" charset="-128"/>
                <a:ea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rPr>
            </a:b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中心となる</a:t>
            </a:r>
            <a:r>
              <a:rPr lang="ja-JP" altLang="en-US" sz="1600" dirty="0">
                <a:latin typeface="Meiryo UI" panose="020B0604030504040204" pitchFamily="50" charset="-128"/>
                <a:ea typeface="Meiryo UI" panose="020B0604030504040204" pitchFamily="50" charset="-128"/>
              </a:rPr>
              <a:t>経験豊富な相談支援専門員等（主任相談支援専門員等）の養成が求められています</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3</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3472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lang="ja-JP" altLang="en-US" sz="3200" b="1" dirty="0">
                <a:latin typeface="Meiryo UI" panose="020B0604030504040204" pitchFamily="50" charset="-128"/>
                <a:ea typeface="Meiryo UI" panose="020B0604030504040204" pitchFamily="50" charset="-128"/>
              </a:rPr>
              <a:t>２</a:t>
            </a:r>
            <a:r>
              <a:rPr lang="ja-JP" altLang="en-US" sz="3200" b="1" dirty="0"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相談支援専門員の効果的な人材</a:t>
            </a:r>
            <a:r>
              <a:rPr lang="ja-JP" altLang="en-US" sz="3200" b="1" dirty="0" smtClean="0">
                <a:latin typeface="Meiryo UI" panose="020B0604030504040204" pitchFamily="50" charset="-128"/>
                <a:ea typeface="Meiryo UI" panose="020B0604030504040204" pitchFamily="50" charset="-128"/>
              </a:rPr>
              <a:t>育成のために</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549104"/>
            <a:ext cx="10587836" cy="4643878"/>
          </a:xfrm>
        </p:spPr>
        <p:txBody>
          <a:bodyPr>
            <a:noAutofit/>
          </a:bodyPr>
          <a:lstStyle/>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（１）大阪府</a:t>
            </a:r>
            <a:r>
              <a:rPr lang="ja-JP" altLang="en-US" sz="1800" b="1" dirty="0">
                <a:latin typeface="Meiryo UI" panose="020B0604030504040204" pitchFamily="50" charset="-128"/>
                <a:ea typeface="Meiryo UI" panose="020B0604030504040204" pitchFamily="50" charset="-128"/>
              </a:rPr>
              <a:t>相談支援専門員人材育成ビジョン（案）の策定</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における現状と課題を踏まえて、</a:t>
            </a:r>
            <a:r>
              <a:rPr lang="ja-JP" altLang="en-US" sz="1600" dirty="0" err="1">
                <a:latin typeface="Meiryo UI" panose="020B0604030504040204" pitchFamily="50" charset="-128"/>
                <a:ea typeface="Meiryo UI" panose="020B0604030504040204" pitchFamily="50" charset="-128"/>
              </a:rPr>
              <a:t>大阪府障がい</a:t>
            </a:r>
            <a:r>
              <a:rPr lang="ja-JP" altLang="en-US" sz="1600" dirty="0">
                <a:latin typeface="Meiryo UI" panose="020B0604030504040204" pitchFamily="50" charset="-128"/>
                <a:ea typeface="Meiryo UI" panose="020B0604030504040204" pitchFamily="50" charset="-128"/>
              </a:rPr>
              <a:t>者自立支援協議会（以下「協議会」という。）ケアマネジメント</a:t>
            </a:r>
            <a:r>
              <a:rPr lang="ja-JP" altLang="en-US" sz="1600" dirty="0" smtClean="0">
                <a:latin typeface="Meiryo UI" panose="020B0604030504040204" pitchFamily="50" charset="-128"/>
                <a:ea typeface="Meiryo UI" panose="020B0604030504040204" pitchFamily="50" charset="-128"/>
              </a:rPr>
              <a:t>推進</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部会</a:t>
            </a:r>
            <a:r>
              <a:rPr lang="ja-JP" altLang="en-US" sz="1600" dirty="0">
                <a:latin typeface="Meiryo UI" panose="020B0604030504040204" pitchFamily="50" charset="-128"/>
                <a:ea typeface="Meiryo UI" panose="020B0604030504040204" pitchFamily="50" charset="-128"/>
              </a:rPr>
              <a:t>において、相談支援専門員の効果的な育成・確保を目的にした「大阪府相談支援専門員人材育成ビジョン」（以下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本ビジョン」という。）を策定することとしました。</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（２）相談</a:t>
            </a:r>
            <a:r>
              <a:rPr lang="ja-JP" altLang="en-US" sz="1800" b="1" dirty="0">
                <a:latin typeface="Meiryo UI" panose="020B0604030504040204" pitchFamily="50" charset="-128"/>
                <a:ea typeface="Meiryo UI" panose="020B0604030504040204" pitchFamily="50" charset="-128"/>
              </a:rPr>
              <a:t>支援専門員の理念と役割</a:t>
            </a:r>
            <a:r>
              <a:rPr lang="ja-JP" altLang="en-US" sz="1800" b="1" dirty="0" smtClean="0">
                <a:latin typeface="Meiryo UI" panose="020B0604030504040204" pitchFamily="50" charset="-128"/>
                <a:ea typeface="Meiryo UI" panose="020B0604030504040204" pitchFamily="50" charset="-128"/>
              </a:rPr>
              <a:t>、め</a:t>
            </a:r>
            <a:r>
              <a:rPr lang="ja-JP" altLang="en-US" sz="1800" b="1" dirty="0">
                <a:latin typeface="Meiryo UI" panose="020B0604030504040204" pitchFamily="50" charset="-128"/>
                <a:ea typeface="Meiryo UI" panose="020B0604030504040204" pitchFamily="50" charset="-128"/>
              </a:rPr>
              <a:t>ざ</a:t>
            </a:r>
            <a:r>
              <a:rPr lang="ja-JP" altLang="en-US" sz="1800" b="1" dirty="0" smtClean="0">
                <a:latin typeface="Meiryo UI" panose="020B0604030504040204" pitchFamily="50" charset="-128"/>
                <a:ea typeface="Meiryo UI" panose="020B0604030504040204" pitchFamily="50" charset="-128"/>
              </a:rPr>
              <a:t>す</a:t>
            </a:r>
            <a:r>
              <a:rPr lang="ja-JP" altLang="en-US" sz="1800" b="1" dirty="0">
                <a:latin typeface="Meiryo UI" panose="020B0604030504040204" pitchFamily="50" charset="-128"/>
                <a:ea typeface="Meiryo UI" panose="020B0604030504040204" pitchFamily="50" charset="-128"/>
              </a:rPr>
              <a:t>べき方向性の明示</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本ビジョン</a:t>
            </a:r>
            <a:r>
              <a:rPr lang="ja-JP" altLang="en-US" sz="1600" dirty="0">
                <a:latin typeface="Meiryo UI" panose="020B0604030504040204" pitchFamily="50" charset="-128"/>
                <a:ea typeface="Meiryo UI" panose="020B0604030504040204" pitchFamily="50" charset="-128"/>
              </a:rPr>
              <a:t>では、相談支援専門員の理念と役割、これまで大阪府の相談支援専門員が培ってきた相談支援における</a:t>
            </a:r>
            <a:r>
              <a:rPr lang="ja-JP" altLang="en-US" sz="1600" dirty="0" smtClean="0">
                <a:latin typeface="Meiryo UI" panose="020B0604030504040204" pitchFamily="50" charset="-128"/>
                <a:ea typeface="Meiryo UI" panose="020B0604030504040204" pitchFamily="50" charset="-128"/>
              </a:rPr>
              <a:t>価値</a:t>
            </a:r>
            <a:r>
              <a:rPr lang="ja-JP" altLang="en-US" sz="1600" dirty="0">
                <a:solidFill>
                  <a:srgbClr val="0070C0"/>
                </a:solidFill>
                <a:latin typeface="Meiryo UI" panose="020B0604030504040204" pitchFamily="50" charset="-128"/>
                <a:ea typeface="Meiryo UI" panose="020B0604030504040204" pitchFamily="50" charset="-128"/>
              </a:rPr>
              <a:t>、</a:t>
            </a:r>
            <a:r>
              <a:rPr lang="en-US" altLang="ja-JP" sz="1600" dirty="0">
                <a:solidFill>
                  <a:srgbClr val="0070C0"/>
                </a:solidFill>
                <a:latin typeface="Meiryo UI" panose="020B0604030504040204" pitchFamily="50" charset="-128"/>
                <a:ea typeface="Meiryo UI" panose="020B0604030504040204" pitchFamily="50" charset="-128"/>
              </a:rPr>
              <a:t/>
            </a:r>
            <a:br>
              <a:rPr lang="en-US" altLang="ja-JP" sz="1600" dirty="0">
                <a:solidFill>
                  <a:srgbClr val="0070C0"/>
                </a:solidFill>
                <a:latin typeface="Meiryo UI" panose="020B0604030504040204" pitchFamily="50" charset="-128"/>
                <a:ea typeface="Meiryo UI" panose="020B0604030504040204" pitchFamily="50" charset="-128"/>
              </a:rPr>
            </a:br>
            <a:r>
              <a:rPr lang="ja-JP" altLang="en-US" sz="1600" dirty="0" smtClean="0">
                <a:solidFill>
                  <a:srgbClr val="0070C0"/>
                </a:solidFill>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倫理、知識</a:t>
            </a:r>
            <a:r>
              <a:rPr lang="ja-JP" altLang="en-US" sz="1600" dirty="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技術</a:t>
            </a:r>
            <a:r>
              <a:rPr lang="ja-JP" altLang="en-US" sz="1600" dirty="0">
                <a:latin typeface="Meiryo UI" panose="020B0604030504040204" pitchFamily="50" charset="-128"/>
                <a:ea typeface="Meiryo UI" panose="020B0604030504040204" pitchFamily="50" charset="-128"/>
              </a:rPr>
              <a:t>を改めて整理し、相談支援専門員</a:t>
            </a:r>
            <a:r>
              <a:rPr lang="ja-JP" altLang="en-US" sz="1600" dirty="0" smtClean="0">
                <a:latin typeface="Meiryo UI" panose="020B0604030504040204" pitchFamily="50" charset="-128"/>
                <a:ea typeface="Meiryo UI" panose="020B0604030504040204" pitchFamily="50" charset="-128"/>
              </a:rPr>
              <a:t>のめ</a:t>
            </a:r>
            <a:r>
              <a:rPr lang="ja-JP" altLang="en-US" sz="1600" dirty="0">
                <a:latin typeface="Meiryo UI" panose="020B0604030504040204" pitchFamily="50" charset="-128"/>
                <a:ea typeface="Meiryo UI" panose="020B0604030504040204" pitchFamily="50" charset="-128"/>
              </a:rPr>
              <a:t>ざ</a:t>
            </a:r>
            <a:r>
              <a:rPr lang="ja-JP" altLang="en-US" sz="1600" dirty="0" smtClean="0">
                <a:latin typeface="Meiryo UI" panose="020B0604030504040204" pitchFamily="50" charset="-128"/>
                <a:ea typeface="Meiryo UI" panose="020B0604030504040204" pitchFamily="50" charset="-128"/>
              </a:rPr>
              <a:t>す</a:t>
            </a:r>
            <a:r>
              <a:rPr lang="ja-JP" altLang="en-US" sz="1600" dirty="0">
                <a:latin typeface="Meiryo UI" panose="020B0604030504040204" pitchFamily="50" charset="-128"/>
                <a:ea typeface="Meiryo UI" panose="020B0604030504040204" pitchFamily="50" charset="-128"/>
              </a:rPr>
              <a:t>べき方向性を</a:t>
            </a:r>
            <a:r>
              <a:rPr lang="ja-JP" altLang="en-US" sz="1600" dirty="0" smtClean="0">
                <a:latin typeface="Meiryo UI" panose="020B0604030504040204" pitchFamily="50" charset="-128"/>
                <a:ea typeface="Meiryo UI" panose="020B0604030504040204" pitchFamily="50" charset="-128"/>
              </a:rPr>
              <a:t>示して</a:t>
            </a:r>
            <a:r>
              <a:rPr lang="ja-JP" altLang="en-US" sz="1600" dirty="0">
                <a:latin typeface="Meiryo UI" panose="020B0604030504040204" pitchFamily="50" charset="-128"/>
                <a:ea typeface="Meiryo UI" panose="020B0604030504040204" pitchFamily="50" charset="-128"/>
              </a:rPr>
              <a:t>います。</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（３）主任</a:t>
            </a:r>
            <a:r>
              <a:rPr lang="ja-JP" altLang="en-US" sz="1800" b="1" dirty="0">
                <a:latin typeface="Meiryo UI" panose="020B0604030504040204" pitchFamily="50" charset="-128"/>
                <a:ea typeface="Meiryo UI" panose="020B0604030504040204" pitchFamily="50" charset="-128"/>
              </a:rPr>
              <a:t>相談支援専門員の養成及び相談支援従事者研修の見直し</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平成</a:t>
            </a:r>
            <a:r>
              <a:rPr lang="en-US" altLang="ja-JP" sz="1800" dirty="0" smtClean="0">
                <a:latin typeface="Meiryo UI" panose="020B0604030504040204" pitchFamily="50" charset="-128"/>
                <a:ea typeface="Meiryo UI" panose="020B0604030504040204" pitchFamily="50" charset="-128"/>
              </a:rPr>
              <a:t>30</a:t>
            </a:r>
            <a:r>
              <a:rPr lang="ja-JP" altLang="en-US" sz="1800" dirty="0" smtClean="0">
                <a:latin typeface="Meiryo UI" panose="020B0604030504040204" pitchFamily="50" charset="-128"/>
                <a:ea typeface="Meiryo UI" panose="020B0604030504040204" pitchFamily="50" charset="-128"/>
              </a:rPr>
              <a:t>年度に</a:t>
            </a:r>
            <a:r>
              <a:rPr lang="ja-JP" altLang="en-US" sz="1600" dirty="0" smtClean="0">
                <a:latin typeface="Meiryo UI" panose="020B0604030504040204" pitchFamily="50" charset="-128"/>
                <a:ea typeface="Meiryo UI" panose="020B0604030504040204" pitchFamily="50" charset="-128"/>
              </a:rPr>
              <a:t>ケアマネジメント</a:t>
            </a:r>
            <a:r>
              <a:rPr lang="ja-JP" altLang="en-US" sz="1600" dirty="0">
                <a:latin typeface="Meiryo UI" panose="020B0604030504040204" pitchFamily="50" charset="-128"/>
                <a:ea typeface="Meiryo UI" panose="020B0604030504040204" pitchFamily="50" charset="-128"/>
              </a:rPr>
              <a:t>推進部会内にワーキンググループを</a:t>
            </a:r>
            <a:r>
              <a:rPr lang="ja-JP" altLang="en-US" sz="1600" dirty="0" smtClean="0">
                <a:latin typeface="Meiryo UI" panose="020B0604030504040204" pitchFamily="50" charset="-128"/>
                <a:ea typeface="Meiryo UI" panose="020B0604030504040204" pitchFamily="50" charset="-128"/>
              </a:rPr>
              <a:t>設置し、</a:t>
            </a:r>
            <a:r>
              <a:rPr lang="ja-JP" altLang="en-US" sz="1600" dirty="0">
                <a:latin typeface="Meiryo UI" panose="020B0604030504040204" pitchFamily="50" charset="-128"/>
                <a:ea typeface="Meiryo UI" panose="020B0604030504040204" pitchFamily="50" charset="-128"/>
              </a:rPr>
              <a:t>「大阪府版相談支援従事者研修」について</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本ビジョン</a:t>
            </a:r>
            <a:r>
              <a:rPr lang="ja-JP" altLang="en-US" sz="1600" dirty="0">
                <a:latin typeface="Meiryo UI" panose="020B0604030504040204" pitchFamily="50" charset="-128"/>
                <a:ea typeface="Meiryo UI" panose="020B0604030504040204" pitchFamily="50" charset="-128"/>
              </a:rPr>
              <a:t>に沿った形で見直しを行うとともに、令和元年度からは、新たに創設された主任相談支援専門員を養成するため</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研修</a:t>
            </a:r>
            <a:r>
              <a:rPr lang="ja-JP" altLang="en-US" sz="1600" dirty="0">
                <a:latin typeface="Meiryo UI" panose="020B0604030504040204" pitchFamily="50" charset="-128"/>
                <a:ea typeface="Meiryo UI" panose="020B0604030504040204" pitchFamily="50" charset="-128"/>
              </a:rPr>
              <a:t>を実施</a:t>
            </a:r>
            <a:r>
              <a:rPr lang="ja-JP" altLang="en-US" sz="1600" dirty="0" smtClean="0">
                <a:solidFill>
                  <a:schemeClr val="accent3">
                    <a:lumMod val="75000"/>
                  </a:schemeClr>
                </a:solidFill>
                <a:latin typeface="Meiryo UI" panose="020B0604030504040204" pitchFamily="50" charset="-128"/>
                <a:ea typeface="Meiryo UI" panose="020B0604030504040204" pitchFamily="50" charset="-128"/>
              </a:rPr>
              <a:t>しています。</a:t>
            </a:r>
            <a:endParaRPr lang="ja-JP" altLang="en-US" sz="1600" dirty="0">
              <a:solidFill>
                <a:schemeClr val="accent3">
                  <a:lumMod val="75000"/>
                </a:schemeClr>
              </a:solidFill>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4</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1712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ja-JP" altLang="en-US" sz="3200" b="1" dirty="0">
                <a:latin typeface="Meiryo UI" panose="020B0604030504040204" pitchFamily="50" charset="-128"/>
                <a:ea typeface="Meiryo UI" panose="020B0604030504040204" pitchFamily="50" charset="-128"/>
              </a:rPr>
              <a:t>３</a:t>
            </a:r>
            <a:r>
              <a:rPr lang="ja-JP" altLang="en-US" sz="3200" b="1" dirty="0" smtClean="0">
                <a:latin typeface="Meiryo UI" panose="020B0604030504040204" pitchFamily="50" charset="-128"/>
                <a:ea typeface="Meiryo UI" panose="020B0604030504040204" pitchFamily="50" charset="-128"/>
              </a:rPr>
              <a:t>．相談</a:t>
            </a:r>
            <a:r>
              <a:rPr lang="ja-JP" altLang="en-US" sz="3200" b="1" dirty="0">
                <a:latin typeface="Meiryo UI" panose="020B0604030504040204" pitchFamily="50" charset="-128"/>
                <a:ea typeface="Meiryo UI" panose="020B0604030504040204" pitchFamily="50" charset="-128"/>
              </a:rPr>
              <a:t>支援専門員人材育成</a:t>
            </a:r>
            <a:r>
              <a:rPr lang="ja-JP" altLang="en-US" sz="3200" b="1" dirty="0" smtClean="0">
                <a:latin typeface="Meiryo UI" panose="020B0604030504040204" pitchFamily="50" charset="-128"/>
                <a:ea typeface="Meiryo UI" panose="020B0604030504040204" pitchFamily="50" charset="-128"/>
              </a:rPr>
              <a:t>ビジョン策定の目的</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5" y="3339432"/>
            <a:ext cx="10150465" cy="2811828"/>
          </a:xfrm>
        </p:spPr>
        <p:txBody>
          <a:bodyPr>
            <a:normAutofit/>
          </a:bodyPr>
          <a:lstStyle/>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相談支援専門員が、日々の実践の中で振り返る際の指針となるものを提示します。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smtClean="0">
                <a:latin typeface="Meiryo UI" panose="020B0604030504040204" pitchFamily="50" charset="-128"/>
                <a:ea typeface="Meiryo UI" panose="020B0604030504040204" pitchFamily="50" charset="-128"/>
              </a:rPr>
              <a:t>相談支援専門員の「基本理念と役割」や「価値・倫理」、「知識・技術」、「人材育成」について、改めて整理・確認します。</a:t>
            </a:r>
            <a:endParaRPr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大阪府相談支援従事者研修（初任者研修、現任研修、主任</a:t>
            </a:r>
            <a:r>
              <a:rPr lang="ja-JP" altLang="en-US" b="1" dirty="0">
                <a:latin typeface="Meiryo UI" panose="020B0604030504040204" pitchFamily="50" charset="-128"/>
                <a:ea typeface="Meiryo UI" panose="020B0604030504040204" pitchFamily="50" charset="-128"/>
              </a:rPr>
              <a:t>相談</a:t>
            </a:r>
            <a:r>
              <a:rPr kumimoji="1" lang="ja-JP" altLang="en-US" b="1" dirty="0" smtClean="0">
                <a:latin typeface="Meiryo UI" panose="020B0604030504040204" pitchFamily="50" charset="-128"/>
                <a:ea typeface="Meiryo UI" panose="020B0604030504040204" pitchFamily="50" charset="-128"/>
              </a:rPr>
              <a:t>支援専門員養成研修、専門コース別研修）の</a:t>
            </a:r>
            <a:r>
              <a:rPr lang="ja-JP" altLang="en-US" b="1" dirty="0" smtClean="0">
                <a:latin typeface="Meiryo UI" panose="020B0604030504040204" pitchFamily="50" charset="-128"/>
                <a:ea typeface="Meiryo UI" panose="020B0604030504040204" pitchFamily="50" charset="-128"/>
              </a:rPr>
              <a:t>め</a:t>
            </a:r>
            <a:r>
              <a:rPr lang="ja-JP" altLang="en-US" b="1" dirty="0">
                <a:latin typeface="Meiryo UI" panose="020B0604030504040204" pitchFamily="50" charset="-128"/>
                <a:ea typeface="Meiryo UI" panose="020B0604030504040204" pitchFamily="50" charset="-128"/>
              </a:rPr>
              <a:t>ざ</a:t>
            </a:r>
            <a:r>
              <a:rPr kumimoji="1" lang="ja-JP" altLang="en-US" b="1" dirty="0" smtClean="0">
                <a:latin typeface="Meiryo UI" panose="020B0604030504040204" pitchFamily="50" charset="-128"/>
                <a:ea typeface="Meiryo UI" panose="020B0604030504040204" pitchFamily="50" charset="-128"/>
              </a:rPr>
              <a:t>すべき方向性や目的を明確にし、共有化を図ります。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a:latin typeface="Meiryo UI" panose="020B0604030504040204" pitchFamily="50" charset="-128"/>
                <a:ea typeface="Meiryo UI" panose="020B0604030504040204" pitchFamily="50" charset="-128"/>
              </a:rPr>
              <a:t>地域</a:t>
            </a:r>
            <a:r>
              <a:rPr lang="ja-JP" altLang="en-US" b="1" dirty="0" smtClean="0">
                <a:latin typeface="Meiryo UI" panose="020B0604030504040204" pitchFamily="50" charset="-128"/>
                <a:ea typeface="Meiryo UI" panose="020B0604030504040204" pitchFamily="50" charset="-128"/>
              </a:rPr>
              <a:t>の人材育成との連動をめ</a:t>
            </a:r>
            <a:r>
              <a:rPr lang="ja-JP" altLang="en-US" b="1" dirty="0">
                <a:latin typeface="Meiryo UI" panose="020B0604030504040204" pitchFamily="50" charset="-128"/>
                <a:ea typeface="Meiryo UI" panose="020B0604030504040204" pitchFamily="50" charset="-128"/>
              </a:rPr>
              <a:t>ざ</a:t>
            </a:r>
            <a:r>
              <a:rPr lang="ja-JP" altLang="en-US" b="1" dirty="0" smtClean="0">
                <a:latin typeface="Meiryo UI" panose="020B0604030504040204" pitchFamily="50" charset="-128"/>
                <a:ea typeface="Meiryo UI" panose="020B0604030504040204" pitchFamily="50" charset="-128"/>
              </a:rPr>
              <a:t>し、市町村で研修を行う際の指針となるものを提示します。</a:t>
            </a:r>
            <a:endParaRPr kumimoji="1" lang="ja-JP" altLang="en-US" b="1" dirty="0">
              <a:latin typeface="Meiryo UI" panose="020B0604030504040204" pitchFamily="50" charset="-128"/>
              <a:ea typeface="Meiryo UI" panose="020B0604030504040204" pitchFamily="50" charset="-128"/>
            </a:endParaRPr>
          </a:p>
        </p:txBody>
      </p:sp>
      <p:sp>
        <p:nvSpPr>
          <p:cNvPr id="4" name="フレーム 3"/>
          <p:cNvSpPr/>
          <p:nvPr/>
        </p:nvSpPr>
        <p:spPr>
          <a:xfrm>
            <a:off x="686564" y="3166791"/>
            <a:ext cx="10591662" cy="3157111"/>
          </a:xfrm>
          <a:prstGeom prst="frame">
            <a:avLst>
              <a:gd name="adj1" fmla="val 2929"/>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6" name="コンテンツ プレースホルダー 2"/>
          <p:cNvSpPr txBox="1">
            <a:spLocks/>
          </p:cNvSpPr>
          <p:nvPr/>
        </p:nvSpPr>
        <p:spPr>
          <a:xfrm>
            <a:off x="973135" y="1889944"/>
            <a:ext cx="10305091" cy="1104205"/>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50000"/>
              </a:lnSpc>
              <a:buNone/>
            </a:pPr>
            <a:r>
              <a:rPr lang="ja-JP" altLang="en-US" sz="1500" dirty="0" smtClean="0">
                <a:latin typeface="Meiryo UI" panose="020B0604030504040204" pitchFamily="50" charset="-128"/>
                <a:ea typeface="Meiryo UI" panose="020B0604030504040204" pitchFamily="50" charset="-128"/>
              </a:rPr>
              <a:t>本ビジョンは、大阪府における</a:t>
            </a:r>
            <a:r>
              <a:rPr lang="ja-JP" altLang="en-US" sz="1500" dirty="0" err="1" smtClean="0">
                <a:latin typeface="Meiryo UI" panose="020B0604030504040204" pitchFamily="50" charset="-128"/>
                <a:ea typeface="Meiryo UI" panose="020B0604030504040204" pitchFamily="50" charset="-128"/>
              </a:rPr>
              <a:t>障がい</a:t>
            </a:r>
            <a:r>
              <a:rPr lang="ja-JP" altLang="en-US" sz="1500" dirty="0" smtClean="0">
                <a:latin typeface="Meiryo UI" panose="020B0604030504040204" pitchFamily="50" charset="-128"/>
                <a:ea typeface="Meiryo UI" panose="020B0604030504040204" pitchFamily="50" charset="-128"/>
              </a:rPr>
              <a:t>児者や家族等に寄り添う相談支援専門員の育成・確保を目的として策定しています。</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本ビジョンでは、相談支援相談員として「基本理念と役割」、「価値・倫理」、「知識</a:t>
            </a:r>
            <a:r>
              <a:rPr lang="ja-JP" altLang="en-US" sz="1500" dirty="0">
                <a:latin typeface="Meiryo UI" panose="020B0604030504040204" pitchFamily="50" charset="-128"/>
                <a:ea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rPr>
              <a:t>技術」の基盤となる力や、「人材育成」のための</a:t>
            </a:r>
            <a:r>
              <a:rPr lang="en-US" altLang="ja-JP" sz="1500" dirty="0" smtClean="0">
                <a:latin typeface="Meiryo UI" panose="020B0604030504040204" pitchFamily="50" charset="-128"/>
                <a:ea typeface="Meiryo UI" panose="020B0604030504040204" pitchFamily="50" charset="-128"/>
              </a:rPr>
              <a:t/>
            </a:r>
            <a:br>
              <a:rPr lang="en-US" altLang="ja-JP" sz="1500" dirty="0" smtClean="0">
                <a:latin typeface="Meiryo UI" panose="020B0604030504040204" pitchFamily="50" charset="-128"/>
                <a:ea typeface="Meiryo UI" panose="020B0604030504040204" pitchFamily="50" charset="-128"/>
              </a:rPr>
            </a:br>
            <a:r>
              <a:rPr lang="ja-JP" altLang="en-US" sz="1500" dirty="0" smtClean="0">
                <a:latin typeface="Meiryo UI" panose="020B0604030504040204" pitchFamily="50" charset="-128"/>
                <a:ea typeface="Meiryo UI" panose="020B0604030504040204" pitchFamily="50" charset="-128"/>
              </a:rPr>
              <a:t>研修体系等を記載しました。</a:t>
            </a:r>
            <a:endParaRPr lang="ja-JP" altLang="en-US" sz="15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5</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0436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ja-JP" altLang="en-US" sz="3200" b="1" dirty="0">
                <a:latin typeface="Meiryo UI" panose="020B0604030504040204" pitchFamily="50" charset="-128"/>
                <a:ea typeface="Meiryo UI" panose="020B0604030504040204" pitchFamily="50" charset="-128"/>
              </a:rPr>
              <a:t>４</a:t>
            </a:r>
            <a:r>
              <a:rPr kumimoji="1" lang="ja-JP" altLang="en-US" sz="3200" b="1" dirty="0" smtClean="0">
                <a:latin typeface="Meiryo UI" panose="020B0604030504040204" pitchFamily="50" charset="-128"/>
                <a:ea typeface="Meiryo UI" panose="020B0604030504040204" pitchFamily="50" charset="-128"/>
              </a:rPr>
              <a:t>．求められる相談支援専門員像</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8682" y="1775665"/>
            <a:ext cx="10363826" cy="477563"/>
          </a:xfrm>
        </p:spPr>
        <p:txBody>
          <a:bodyPr/>
          <a:lstStyle/>
          <a:p>
            <a:pPr marL="0" indent="0">
              <a:buNone/>
            </a:pPr>
            <a:r>
              <a:rPr kumimoji="1" lang="ja-JP" altLang="en-US" dirty="0" smtClean="0">
                <a:latin typeface="Meiryo UI" panose="020B0604030504040204" pitchFamily="50" charset="-128"/>
                <a:ea typeface="Meiryo UI" panose="020B0604030504040204" pitchFamily="50" charset="-128"/>
              </a:rPr>
              <a:t>本ビジョンにおいては、求められる相談支援専門員像を次のとおり提示します。</a:t>
            </a:r>
            <a:endParaRPr kumimoji="1" lang="ja-JP" altLang="en-US" dirty="0">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6</a:t>
            </a:fld>
            <a:endParaRPr lang="en-US" sz="1600" dirty="0">
              <a:latin typeface="Meiryo UI" panose="020B0604030504040204" pitchFamily="50" charset="-128"/>
              <a:ea typeface="Meiryo UI" panose="020B0604030504040204" pitchFamily="50" charset="-128"/>
            </a:endParaRPr>
          </a:p>
        </p:txBody>
      </p:sp>
      <p:sp>
        <p:nvSpPr>
          <p:cNvPr id="4" name="角丸四角形 3"/>
          <p:cNvSpPr/>
          <p:nvPr/>
        </p:nvSpPr>
        <p:spPr>
          <a:xfrm>
            <a:off x="1146412" y="2470245"/>
            <a:ext cx="9808191" cy="3849758"/>
          </a:xfrm>
          <a:prstGeom prst="roundRect">
            <a:avLst/>
          </a:prstGeom>
          <a:solidFill>
            <a:srgbClr val="FFCCFF"/>
          </a:solid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kumimoji="1" lang="ja-JP" altLang="en-US" sz="3000" b="1" dirty="0" err="1">
                <a:solidFill>
                  <a:schemeClr val="tx1"/>
                </a:solidFill>
                <a:latin typeface="Meiryo UI" panose="020B0604030504040204" pitchFamily="50" charset="-128"/>
                <a:ea typeface="Meiryo UI" panose="020B0604030504040204" pitchFamily="50" charset="-128"/>
              </a:rPr>
              <a:t>障がい</a:t>
            </a:r>
            <a:r>
              <a:rPr kumimoji="1" lang="ja-JP" altLang="en-US" sz="3000" b="1" dirty="0">
                <a:solidFill>
                  <a:schemeClr val="tx1"/>
                </a:solidFill>
                <a:latin typeface="Meiryo UI" panose="020B0604030504040204" pitchFamily="50" charset="-128"/>
                <a:ea typeface="Meiryo UI" panose="020B0604030504040204" pitchFamily="50" charset="-128"/>
              </a:rPr>
              <a:t>児者本人やその家族等が、</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地域の中で自分らしく、希望する暮らしができるよう、</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◆本人の意思を尊重し、</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◆信頼関係を構築し、</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◆本人を中心に</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◆家族や関係機関等とネットワークを構築しながら</a:t>
            </a:r>
            <a:endParaRPr kumimoji="1" lang="en-US" altLang="ja-JP" sz="3000" b="1" dirty="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　　　　　　　　　　　　　　　　　　　　　　　支援する専門</a:t>
            </a:r>
            <a:r>
              <a:rPr kumimoji="1" lang="ja-JP" altLang="en-US" sz="3000" b="1" dirty="0" smtClean="0">
                <a:solidFill>
                  <a:schemeClr val="tx1"/>
                </a:solidFill>
                <a:latin typeface="Meiryo UI" panose="020B0604030504040204" pitchFamily="50" charset="-128"/>
                <a:ea typeface="Meiryo UI" panose="020B0604030504040204" pitchFamily="50" charset="-128"/>
              </a:rPr>
              <a:t>職</a:t>
            </a:r>
            <a:endParaRPr kumimoji="1" lang="ja-JP" altLang="en-US" sz="3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9961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708669"/>
            <a:ext cx="10364451" cy="1184525"/>
          </a:xfrm>
        </p:spPr>
        <p:txBody>
          <a:bodyPr/>
          <a:lstStyle/>
          <a:p>
            <a:pPr algn="l"/>
            <a:r>
              <a:rPr lang="ja-JP" altLang="en-US" sz="3200" b="1" dirty="0">
                <a:latin typeface="Meiryo UI" panose="020B0604030504040204" pitchFamily="50" charset="-128"/>
                <a:ea typeface="Meiryo UI" panose="020B0604030504040204" pitchFamily="50" charset="-128"/>
              </a:rPr>
              <a:t>５</a:t>
            </a:r>
            <a:r>
              <a:rPr lang="ja-JP" altLang="en-US" sz="3200" b="1" dirty="0" smtClean="0">
                <a:latin typeface="Meiryo UI" panose="020B0604030504040204" pitchFamily="50" charset="-128"/>
                <a:ea typeface="Meiryo UI" panose="020B0604030504040204" pitchFamily="50" charset="-128"/>
              </a:rPr>
              <a:t>．相談支援専門員として大切にしたいこと</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893194"/>
            <a:ext cx="10363826" cy="4057230"/>
          </a:xfrm>
        </p:spPr>
        <p:txBody>
          <a:bodyPr>
            <a:noAutofit/>
          </a:bodyPr>
          <a:lstStyle/>
          <a:p>
            <a:pPr lvl="0">
              <a:lnSpc>
                <a:spcPct val="150000"/>
              </a:lnSpc>
              <a:buClr>
                <a:prstClr val="black"/>
              </a:buClr>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が</a:t>
            </a:r>
            <a:r>
              <a:rPr lang="ja-JP" altLang="en-US" sz="2600" dirty="0" smtClean="0">
                <a:latin typeface="Meiryo UI" panose="020B0604030504040204" pitchFamily="50" charset="-128"/>
                <a:ea typeface="Meiryo UI" panose="020B0604030504040204" pitchFamily="50" charset="-128"/>
              </a:rPr>
              <a:t>、</a:t>
            </a:r>
            <a:r>
              <a:rPr lang="ja-JP" altLang="en-US" sz="2600" dirty="0">
                <a:latin typeface="Meiryo UI" panose="020B0604030504040204" pitchFamily="50" charset="-128"/>
                <a:ea typeface="Meiryo UI" panose="020B0604030504040204" pitchFamily="50" charset="-128"/>
              </a:rPr>
              <a:t>これ</a:t>
            </a:r>
            <a:r>
              <a:rPr lang="ja-JP" altLang="en-US" sz="2600" dirty="0" smtClean="0">
                <a:latin typeface="Meiryo UI" panose="020B0604030504040204" pitchFamily="50" charset="-128"/>
                <a:ea typeface="Meiryo UI" panose="020B0604030504040204" pitchFamily="50" charset="-128"/>
              </a:rPr>
              <a:t>まで権利</a:t>
            </a:r>
            <a:r>
              <a:rPr lang="ja-JP" altLang="en-US" sz="2600" dirty="0">
                <a:latin typeface="Meiryo UI" panose="020B0604030504040204" pitchFamily="50" charset="-128"/>
                <a:ea typeface="Meiryo UI" panose="020B0604030504040204" pitchFamily="50" charset="-128"/>
              </a:rPr>
              <a:t>擁護・人権尊重の意識を醸成</a:t>
            </a:r>
            <a:r>
              <a:rPr lang="ja-JP" altLang="en-US" sz="2600" dirty="0" smtClean="0">
                <a:latin typeface="Meiryo UI" panose="020B0604030504040204" pitchFamily="50" charset="-128"/>
                <a:ea typeface="Meiryo UI" panose="020B0604030504040204" pitchFamily="50" charset="-128"/>
              </a:rPr>
              <a:t>して</a:t>
            </a:r>
            <a:r>
              <a:rPr lang="ja-JP" altLang="en-US" sz="2600" dirty="0">
                <a:latin typeface="Meiryo UI" panose="020B0604030504040204" pitchFamily="50" charset="-128"/>
                <a:ea typeface="Meiryo UI" panose="020B0604030504040204" pitchFamily="50" charset="-128"/>
              </a:rPr>
              <a:t>きた経過</a:t>
            </a:r>
            <a:r>
              <a:rPr lang="ja-JP" altLang="en-US" sz="2600" dirty="0" smtClean="0">
                <a:latin typeface="Meiryo UI" panose="020B0604030504040204" pitchFamily="50" charset="-128"/>
                <a:ea typeface="Meiryo UI" panose="020B0604030504040204" pitchFamily="50" charset="-128"/>
              </a:rPr>
              <a:t>を踏まえ、利用者本人の望む</a:t>
            </a:r>
            <a:r>
              <a:rPr lang="ja-JP" altLang="en-US" sz="2600" dirty="0">
                <a:latin typeface="Meiryo UI" panose="020B0604030504040204" pitchFamily="50" charset="-128"/>
                <a:ea typeface="Meiryo UI" panose="020B0604030504040204" pitchFamily="50" charset="-128"/>
              </a:rPr>
              <a:t>生活の実現</a:t>
            </a:r>
            <a:r>
              <a:rPr lang="ja-JP" altLang="en-US" sz="2600" dirty="0" smtClean="0">
                <a:latin typeface="Meiryo UI" panose="020B0604030504040204" pitchFamily="50" charset="-128"/>
                <a:ea typeface="Meiryo UI" panose="020B0604030504040204" pitchFamily="50" charset="-128"/>
              </a:rPr>
              <a:t>をめ</a:t>
            </a:r>
            <a:r>
              <a:rPr lang="ja-JP" altLang="en-US" sz="2600" dirty="0">
                <a:latin typeface="Meiryo UI" panose="020B0604030504040204" pitchFamily="50" charset="-128"/>
                <a:ea typeface="Meiryo UI" panose="020B0604030504040204" pitchFamily="50" charset="-128"/>
              </a:rPr>
              <a:t>ざ</a:t>
            </a:r>
            <a:r>
              <a:rPr lang="ja-JP" altLang="en-US" sz="2600" dirty="0" smtClean="0">
                <a:latin typeface="Meiryo UI" panose="020B0604030504040204" pitchFamily="50" charset="-128"/>
                <a:ea typeface="Meiryo UI" panose="020B0604030504040204" pitchFamily="50" charset="-128"/>
              </a:rPr>
              <a:t>します。</a:t>
            </a:r>
            <a:endParaRPr kumimoji="1" lang="en-US" altLang="ja-JP" sz="2600" dirty="0" smtClean="0">
              <a:latin typeface="Meiryo UI" panose="020B0604030504040204" pitchFamily="50" charset="-128"/>
              <a:ea typeface="Meiryo UI" panose="020B0604030504040204" pitchFamily="50" charset="-128"/>
            </a:endParaRPr>
          </a:p>
          <a:p>
            <a:pPr>
              <a:lnSpc>
                <a:spcPct val="150000"/>
              </a:lnSpc>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では、様々なサービスを利用しながら地域でその人らしい暮らしを続けていくための支援を大切にしていることから、インフォーマルも含めた社会資源の情報収集力や関係機関との調整力・交渉力を高めるとともに、利用者本人に寄り添って支援することを常に</a:t>
            </a:r>
            <a:r>
              <a:rPr lang="ja-JP" altLang="en-US" sz="2600" dirty="0" smtClean="0">
                <a:latin typeface="Meiryo UI" panose="020B0604030504040204" pitchFamily="50" charset="-128"/>
                <a:ea typeface="Meiryo UI" panose="020B0604030504040204" pitchFamily="50" charset="-128"/>
              </a:rPr>
              <a:t>心がけます。</a:t>
            </a:r>
            <a:endParaRPr lang="ja-JP" altLang="en-US" sz="26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7</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025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52" y="605307"/>
            <a:ext cx="11054487" cy="1231470"/>
          </a:xfrm>
        </p:spPr>
        <p:txBody>
          <a:bodyPr>
            <a:normAutofit/>
          </a:bodyPr>
          <a:lstStyle/>
          <a:p>
            <a:pPr algn="l"/>
            <a:r>
              <a:rPr lang="ja-JP" altLang="en-US" sz="3200" b="1" spc="-150" dirty="0">
                <a:latin typeface="Meiryo UI" panose="020B0604030504040204" pitchFamily="50" charset="-128"/>
                <a:ea typeface="Meiryo UI" panose="020B0604030504040204" pitchFamily="50" charset="-128"/>
              </a:rPr>
              <a:t>６</a:t>
            </a:r>
            <a:r>
              <a:rPr lang="ja-JP" altLang="en-US" sz="3200" b="1" spc="-150" dirty="0" smtClean="0">
                <a:latin typeface="Meiryo UI" panose="020B0604030504040204" pitchFamily="50" charset="-128"/>
                <a:ea typeface="Meiryo UI" panose="020B0604030504040204" pitchFamily="50" charset="-128"/>
              </a:rPr>
              <a:t>．</a:t>
            </a:r>
            <a:r>
              <a:rPr kumimoji="1" lang="ja-JP" altLang="en-US" sz="3200" b="1" spc="-150" dirty="0" smtClean="0">
                <a:latin typeface="Meiryo UI" panose="020B0604030504040204" pitchFamily="50" charset="-128"/>
                <a:ea typeface="Meiryo UI" panose="020B0604030504040204" pitchFamily="50" charset="-128"/>
              </a:rPr>
              <a:t>相談支援専門員に求められる力（相談支援人材育成指標）</a:t>
            </a:r>
            <a:endParaRPr kumimoji="1" lang="ja-JP" altLang="en-US" sz="3200" b="1" spc="-15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3785" y="3116407"/>
            <a:ext cx="10277910" cy="3519366"/>
          </a:xfrm>
        </p:spPr>
        <p:txBody>
          <a:bodyPr>
            <a:normAutofit/>
          </a:bodyPr>
          <a:lstStyle/>
          <a:p>
            <a:pPr marL="0" indent="0">
              <a:buNone/>
            </a:pPr>
            <a:r>
              <a:rPr lang="ja-JP" altLang="en-US" sz="1600" b="1" dirty="0" smtClean="0">
                <a:latin typeface="Meiryo UI" panose="020B0604030504040204" pitchFamily="50" charset="-128"/>
                <a:ea typeface="Meiryo UI" panose="020B0604030504040204" pitchFamily="50" charset="-128"/>
              </a:rPr>
              <a:t>（１）価値と基本姿勢</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〇利用者を</a:t>
            </a:r>
            <a:r>
              <a:rPr lang="ja-JP" altLang="en-US" sz="1600" dirty="0">
                <a:latin typeface="Meiryo UI" panose="020B0604030504040204" pitchFamily="50" charset="-128"/>
                <a:ea typeface="Meiryo UI" panose="020B0604030504040204" pitchFamily="50" charset="-128"/>
              </a:rPr>
              <a:t>理解し尊重する姿勢で</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立場に立って信頼関係</a:t>
            </a:r>
            <a:r>
              <a:rPr lang="ja-JP" altLang="en-US" sz="1600" dirty="0" smtClean="0">
                <a:latin typeface="Meiryo UI" panose="020B0604030504040204" pitchFamily="50" charset="-128"/>
                <a:ea typeface="Meiryo UI" panose="020B0604030504040204" pitchFamily="50" charset="-128"/>
              </a:rPr>
              <a:t>を形成</a:t>
            </a:r>
            <a:r>
              <a:rPr lang="ja-JP" altLang="en-US" sz="1600" dirty="0">
                <a:latin typeface="Meiryo UI" panose="020B0604030504040204" pitchFamily="50" charset="-128"/>
                <a:ea typeface="Meiryo UI" panose="020B0604030504040204" pitchFamily="50" charset="-128"/>
              </a:rPr>
              <a:t>し構築していくことが重要です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〇利用者の</a:t>
            </a:r>
            <a:r>
              <a:rPr lang="ja-JP" altLang="en-US" sz="1600" dirty="0">
                <a:latin typeface="Meiryo UI" panose="020B0604030504040204" pitchFamily="50" charset="-128"/>
                <a:ea typeface="Meiryo UI" panose="020B0604030504040204" pitchFamily="50" charset="-128"/>
              </a:rPr>
              <a:t>プライバシーの保護、人権の尊重に配慮する必要があります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（２）知識</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支援に必要とされる福祉の理念、法制度、政策、サービスなどについての知識と、実際に</a:t>
            </a:r>
            <a:r>
              <a:rPr lang="ja-JP" altLang="en-US" sz="1600" dirty="0" smtClean="0">
                <a:latin typeface="Meiryo UI" panose="020B0604030504040204" pitchFamily="50" charset="-128"/>
                <a:ea typeface="Meiryo UI" panose="020B0604030504040204" pitchFamily="50" charset="-128"/>
              </a:rPr>
              <a:t>相談支援</a:t>
            </a:r>
            <a:r>
              <a:rPr lang="ja-JP" altLang="en-US" sz="1600" dirty="0">
                <a:latin typeface="Meiryo UI" panose="020B0604030504040204" pitchFamily="50" charset="-128"/>
                <a:ea typeface="Meiryo UI" panose="020B0604030504040204" pitchFamily="50" charset="-128"/>
              </a:rPr>
              <a:t>を適切</a:t>
            </a:r>
            <a:r>
              <a:rPr lang="ja-JP" altLang="en-US" sz="1600" dirty="0" smtClean="0">
                <a:latin typeface="Meiryo UI" panose="020B0604030504040204" pitchFamily="50" charset="-128"/>
                <a:ea typeface="Meiryo UI" panose="020B0604030504040204" pitchFamily="50" charset="-128"/>
              </a:rPr>
              <a:t>に実施する</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技術</a:t>
            </a:r>
            <a:r>
              <a:rPr lang="ja-JP" altLang="en-US" sz="1600" dirty="0">
                <a:latin typeface="Meiryo UI" panose="020B0604030504040204" pitchFamily="50" charset="-128"/>
                <a:ea typeface="Meiryo UI" panose="020B0604030504040204" pitchFamily="50" charset="-128"/>
              </a:rPr>
              <a:t>を十分に習得しておくことが求められます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〇知識</a:t>
            </a:r>
            <a:r>
              <a:rPr lang="ja-JP" altLang="en-US" sz="1600" dirty="0">
                <a:latin typeface="Meiryo UI" panose="020B0604030504040204" pitchFamily="50" charset="-128"/>
                <a:ea typeface="Meiryo UI" panose="020B0604030504040204" pitchFamily="50" charset="-128"/>
              </a:rPr>
              <a:t>を必要に応じて</a:t>
            </a:r>
            <a:r>
              <a:rPr lang="ja-JP" altLang="en-US" sz="1600" dirty="0" smtClean="0">
                <a:latin typeface="Meiryo UI" panose="020B0604030504040204" pitchFamily="50" charset="-128"/>
                <a:ea typeface="Meiryo UI" panose="020B0604030504040204" pitchFamily="50" charset="-128"/>
              </a:rPr>
              <a:t>分かりやすく利用者に</a:t>
            </a:r>
            <a:r>
              <a:rPr lang="ja-JP" altLang="en-US" sz="1600" dirty="0">
                <a:latin typeface="Meiryo UI" panose="020B0604030504040204" pitchFamily="50" charset="-128"/>
                <a:ea typeface="Meiryo UI" panose="020B0604030504040204" pitchFamily="50" charset="-128"/>
              </a:rPr>
              <a:t>提供するとともに、技術を個々の当事者に合わせて</a:t>
            </a:r>
            <a:r>
              <a:rPr lang="ja-JP" altLang="en-US" sz="1600" dirty="0" smtClean="0">
                <a:latin typeface="Meiryo UI" panose="020B0604030504040204" pitchFamily="50" charset="-128"/>
                <a:ea typeface="Meiryo UI" panose="020B0604030504040204" pitchFamily="50" charset="-128"/>
              </a:rPr>
              <a:t>活用できる</a:t>
            </a:r>
            <a:r>
              <a:rPr lang="ja-JP" altLang="en-US" sz="1600" dirty="0">
                <a:latin typeface="Meiryo UI" panose="020B0604030504040204" pitchFamily="50" charset="-128"/>
                <a:ea typeface="Meiryo UI" panose="020B0604030504040204" pitchFamily="50" charset="-128"/>
              </a:rPr>
              <a:t>能力</a:t>
            </a:r>
            <a:r>
              <a:rPr lang="ja-JP" altLang="en-US" sz="1600" dirty="0" smtClean="0">
                <a:latin typeface="Meiryo UI" panose="020B0604030504040204" pitchFamily="50" charset="-128"/>
                <a:ea typeface="Meiryo UI" panose="020B0604030504040204" pitchFamily="50" charset="-128"/>
              </a:rPr>
              <a:t>が必要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支援に必要とされる法制度やサービスについて、福祉分野のみならず関連分野について</a:t>
            </a:r>
            <a:r>
              <a:rPr lang="ja-JP" altLang="en-US" sz="1600" dirty="0" smtClean="0">
                <a:latin typeface="Meiryo UI" panose="020B0604030504040204" pitchFamily="50" charset="-128"/>
                <a:ea typeface="Meiryo UI" panose="020B0604030504040204" pitchFamily="50" charset="-128"/>
              </a:rPr>
              <a:t>も幅広く理解</a:t>
            </a:r>
            <a:r>
              <a:rPr lang="ja-JP" altLang="en-US" sz="1600" dirty="0">
                <a:latin typeface="Meiryo UI" panose="020B0604030504040204" pitchFamily="50" charset="-128"/>
                <a:ea typeface="Meiryo UI" panose="020B0604030504040204" pitchFamily="50" charset="-128"/>
              </a:rPr>
              <a:t>して</a:t>
            </a:r>
            <a:r>
              <a:rPr lang="ja-JP" altLang="en-US" sz="1600" dirty="0" smtClean="0">
                <a:latin typeface="Meiryo UI" panose="020B0604030504040204" pitchFamily="50" charset="-128"/>
                <a:ea typeface="Meiryo UI" panose="020B0604030504040204" pitchFamily="50" charset="-128"/>
              </a:rPr>
              <a:t>おく</a:t>
            </a:r>
            <a:r>
              <a:rPr lang="ja-JP" altLang="en-US" sz="1600" dirty="0">
                <a:latin typeface="Meiryo UI" panose="020B0604030504040204" pitchFamily="50" charset="-128"/>
                <a:ea typeface="Meiryo UI" panose="020B0604030504040204" pitchFamily="50" charset="-128"/>
              </a:rPr>
              <a:t>必要</a:t>
            </a:r>
            <a:r>
              <a:rPr lang="ja-JP" altLang="en-US" sz="1600" dirty="0" smtClean="0">
                <a:latin typeface="Meiryo UI" panose="020B0604030504040204" pitchFamily="50" charset="-128"/>
                <a:ea typeface="Meiryo UI" panose="020B0604030504040204" pitchFamily="50" charset="-128"/>
              </a:rPr>
              <a:t>が</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あります</a:t>
            </a:r>
            <a:r>
              <a:rPr lang="ja-JP" altLang="en-US" sz="1600" dirty="0">
                <a:latin typeface="Meiryo UI" panose="020B0604030504040204" pitchFamily="50" charset="-128"/>
                <a:ea typeface="Meiryo UI" panose="020B0604030504040204" pitchFamily="50" charset="-128"/>
              </a:rPr>
              <a:t>。特に、</a:t>
            </a:r>
            <a:r>
              <a:rPr lang="ja-JP" altLang="en-US" sz="1600" dirty="0" smtClean="0">
                <a:latin typeface="Meiryo UI" panose="020B0604030504040204" pitchFamily="50" charset="-128"/>
                <a:ea typeface="Meiryo UI" panose="020B0604030504040204" pitchFamily="50" charset="-128"/>
              </a:rPr>
              <a:t>障害者総合支援法等に</a:t>
            </a:r>
            <a:r>
              <a:rPr lang="ja-JP" altLang="en-US" sz="1600" dirty="0">
                <a:latin typeface="Meiryo UI" panose="020B0604030504040204" pitchFamily="50" charset="-128"/>
                <a:ea typeface="Meiryo UI" panose="020B0604030504040204" pitchFamily="50" charset="-128"/>
              </a:rPr>
              <a:t>おける相談支援の位置付け</a:t>
            </a:r>
            <a:r>
              <a:rPr lang="ja-JP" altLang="en-US" sz="1600" dirty="0" smtClean="0">
                <a:latin typeface="Meiryo UI" panose="020B0604030504040204" pitchFamily="50" charset="-128"/>
                <a:ea typeface="Meiryo UI" panose="020B0604030504040204" pitchFamily="50" charset="-128"/>
              </a:rPr>
              <a:t>やサービス等利用</a:t>
            </a:r>
            <a:r>
              <a:rPr lang="ja-JP" altLang="en-US" sz="1600" dirty="0">
                <a:latin typeface="Meiryo UI" panose="020B0604030504040204" pitchFamily="50" charset="-128"/>
                <a:ea typeface="Meiryo UI" panose="020B0604030504040204" pitchFamily="50" charset="-128"/>
              </a:rPr>
              <a:t>計画について</a:t>
            </a:r>
            <a:r>
              <a:rPr lang="ja-JP" altLang="en-US" sz="1600" dirty="0" smtClean="0">
                <a:latin typeface="Meiryo UI" panose="020B0604030504040204" pitchFamily="50" charset="-128"/>
                <a:ea typeface="Meiryo UI" panose="020B0604030504040204" pitchFamily="50" charset="-128"/>
              </a:rPr>
              <a:t>、詳細に</a:t>
            </a:r>
            <a:r>
              <a:rPr lang="ja-JP" altLang="en-US" sz="1600" dirty="0">
                <a:latin typeface="Meiryo UI" panose="020B0604030504040204" pitchFamily="50" charset="-128"/>
                <a:ea typeface="Meiryo UI" panose="020B0604030504040204" pitchFamily="50" charset="-128"/>
              </a:rPr>
              <a:t>理解して</a:t>
            </a:r>
            <a:r>
              <a:rPr lang="ja-JP" altLang="en-US" sz="1600" dirty="0" smtClean="0">
                <a:latin typeface="Meiryo UI" panose="020B0604030504040204" pitchFamily="50" charset="-128"/>
                <a:ea typeface="Meiryo UI" panose="020B0604030504040204" pitchFamily="50" charset="-128"/>
              </a:rPr>
              <a:t>おく</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こと</a:t>
            </a:r>
            <a:r>
              <a:rPr lang="ja-JP" altLang="en-US" sz="1600" dirty="0">
                <a:latin typeface="Meiryo UI" panose="020B0604030504040204" pitchFamily="50" charset="-128"/>
                <a:ea typeface="Meiryo UI" panose="020B0604030504040204" pitchFamily="50" charset="-128"/>
              </a:rPr>
              <a:t>が求められます。</a:t>
            </a:r>
          </a:p>
          <a:p>
            <a:pPr marL="0" indent="0">
              <a:spcBef>
                <a:spcPts val="0"/>
              </a:spcBef>
              <a:buNone/>
            </a:pPr>
            <a:endParaRPr lang="en-US" altLang="ja-JP" dirty="0"/>
          </a:p>
          <a:p>
            <a:pPr marL="0" indent="0">
              <a:spcBef>
                <a:spcPts val="0"/>
              </a:spcBef>
              <a:buNone/>
            </a:pPr>
            <a:endParaRPr lang="en-US" altLang="ja-JP" dirty="0" smtClean="0"/>
          </a:p>
          <a:p>
            <a:pPr marL="0" indent="0">
              <a:spcBef>
                <a:spcPts val="0"/>
              </a:spcBef>
              <a:buNone/>
            </a:pPr>
            <a:endParaRPr kumimoji="1" lang="en-US" altLang="ja-JP" dirty="0" smtClean="0"/>
          </a:p>
        </p:txBody>
      </p:sp>
      <p:sp>
        <p:nvSpPr>
          <p:cNvPr id="5" name="コンテンツ プレースホルダー 2"/>
          <p:cNvSpPr txBox="1">
            <a:spLocks/>
          </p:cNvSpPr>
          <p:nvPr/>
        </p:nvSpPr>
        <p:spPr>
          <a:xfrm>
            <a:off x="900952" y="1614710"/>
            <a:ext cx="10057994" cy="125132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40000"/>
              </a:lnSpc>
              <a:spcBef>
                <a:spcPts val="0"/>
              </a:spcBef>
              <a:buNone/>
            </a:pPr>
            <a:r>
              <a:rPr lang="ja-JP" altLang="en-US" sz="2100" dirty="0" smtClean="0">
                <a:latin typeface="Meiryo UI" panose="020B0604030504040204" pitchFamily="50" charset="-128"/>
                <a:ea typeface="Meiryo UI" panose="020B0604030504040204" pitchFamily="50" charset="-128"/>
              </a:rPr>
              <a:t>　相談</a:t>
            </a:r>
            <a:r>
              <a:rPr lang="ja-JP" altLang="en-US" sz="2100" dirty="0">
                <a:latin typeface="Meiryo UI" panose="020B0604030504040204" pitchFamily="50" charset="-128"/>
                <a:ea typeface="Meiryo UI" panose="020B0604030504040204" pitchFamily="50" charset="-128"/>
              </a:rPr>
              <a:t>支援専門員に求められる力を「価値と基本姿勢」、「知識」、「個別相談支援」、「地域づくりにおける相談支援」、「</a:t>
            </a:r>
            <a:r>
              <a:rPr lang="ja-JP" altLang="en-US" sz="2100" dirty="0" smtClean="0">
                <a:latin typeface="Meiryo UI" panose="020B0604030504040204" pitchFamily="50" charset="-128"/>
                <a:ea typeface="Meiryo UI" panose="020B0604030504040204" pitchFamily="50" charset="-128"/>
              </a:rPr>
              <a:t>人材育成</a:t>
            </a:r>
            <a:r>
              <a:rPr lang="ja-JP" altLang="en-US" sz="2100" dirty="0">
                <a:latin typeface="Meiryo UI" panose="020B0604030504040204" pitchFamily="50" charset="-128"/>
                <a:ea typeface="Meiryo UI" panose="020B0604030504040204" pitchFamily="50" charset="-128"/>
              </a:rPr>
              <a:t>及</a:t>
            </a:r>
            <a:r>
              <a:rPr lang="ja-JP" altLang="en-US" sz="2100" dirty="0" smtClean="0">
                <a:latin typeface="Meiryo UI" panose="020B0604030504040204" pitchFamily="50" charset="-128"/>
                <a:ea typeface="Meiryo UI" panose="020B0604030504040204" pitchFamily="50" charset="-128"/>
              </a:rPr>
              <a:t>び運営</a:t>
            </a:r>
            <a:r>
              <a:rPr lang="ja-JP" altLang="en-US" sz="2100" dirty="0">
                <a:latin typeface="Meiryo UI" panose="020B0604030504040204" pitchFamily="50" charset="-128"/>
                <a:ea typeface="Meiryo UI" panose="020B0604030504040204" pitchFamily="50" charset="-128"/>
              </a:rPr>
              <a:t>管理」の５つに分け、相談支援専門員が各段階において習得しておくべき項目を指標として示しました。</a:t>
            </a:r>
            <a:r>
              <a:rPr lang="ja-JP" altLang="en-US" sz="1700" dirty="0">
                <a:latin typeface="Meiryo UI" panose="020B0604030504040204" pitchFamily="50" charset="-128"/>
                <a:ea typeface="Meiryo UI" panose="020B0604030504040204" pitchFamily="50" charset="-128"/>
              </a:rPr>
              <a:t>（詳細については、別紙「相談支援人材育成指標」参照）</a:t>
            </a:r>
            <a:endParaRPr lang="en-US" altLang="ja-JP" sz="17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8</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96055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837452" y="1081967"/>
            <a:ext cx="10548365" cy="5215523"/>
          </a:xfrm>
        </p:spPr>
        <p:txBody>
          <a:bodyPr>
            <a:noAutofit/>
          </a:bodyPr>
          <a:lstStyle/>
          <a:p>
            <a:pPr marL="0" indent="0">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（３）個別相談支援</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生活全体を理解</a:t>
            </a:r>
            <a:r>
              <a:rPr lang="ja-JP" altLang="en-US" sz="1600" dirty="0" smtClean="0">
                <a:latin typeface="Meiryo UI" panose="020B0604030504040204" pitchFamily="50" charset="-128"/>
                <a:ea typeface="Meiryo UI" panose="020B0604030504040204" pitchFamily="50" charset="-128"/>
              </a:rPr>
              <a:t>し十分</a:t>
            </a:r>
            <a:r>
              <a:rPr lang="ja-JP" altLang="en-US" sz="1600" dirty="0">
                <a:latin typeface="Meiryo UI" panose="020B0604030504040204" pitchFamily="50" charset="-128"/>
                <a:ea typeface="Meiryo UI" panose="020B0604030504040204" pitchFamily="50" charset="-128"/>
              </a:rPr>
              <a:t>な意思疎通を図ることによって</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ニーズ</a:t>
            </a:r>
            <a:r>
              <a:rPr lang="ja-JP" altLang="en-US" sz="1600" dirty="0" smtClean="0">
                <a:latin typeface="Meiryo UI" panose="020B0604030504040204" pitchFamily="50" charset="-128"/>
                <a:ea typeface="Meiryo UI" panose="020B0604030504040204" pitchFamily="50" charset="-128"/>
              </a:rPr>
              <a:t>を明らか</a:t>
            </a:r>
            <a:r>
              <a:rPr lang="ja-JP" altLang="en-US" sz="1600" dirty="0">
                <a:latin typeface="Meiryo UI" panose="020B0604030504040204" pitchFamily="50" charset="-128"/>
                <a:ea typeface="Meiryo UI" panose="020B0604030504040204" pitchFamily="50" charset="-128"/>
              </a:rPr>
              <a:t>にしていく</a:t>
            </a:r>
            <a:r>
              <a:rPr lang="ja-JP" altLang="en-US" sz="1600" dirty="0" smtClean="0">
                <a:latin typeface="Meiryo UI" panose="020B0604030504040204" pitchFamily="50" charset="-128"/>
                <a:ea typeface="Meiryo UI" panose="020B0604030504040204" pitchFamily="50" charset="-128"/>
              </a:rPr>
              <a:t>ことが重要です。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感情表現</a:t>
            </a:r>
            <a:r>
              <a:rPr lang="ja-JP" altLang="en-US" sz="1600" dirty="0" smtClean="0">
                <a:latin typeface="Meiryo UI" panose="020B0604030504040204" pitchFamily="50" charset="-128"/>
                <a:ea typeface="Meiryo UI" panose="020B0604030504040204" pitchFamily="50" charset="-128"/>
              </a:rPr>
              <a:t>を受け止め、利用者の価値観を</a:t>
            </a:r>
            <a:r>
              <a:rPr lang="ja-JP" altLang="en-US" sz="1600" dirty="0">
                <a:latin typeface="Meiryo UI" panose="020B0604030504040204" pitchFamily="50" charset="-128"/>
                <a:ea typeface="Meiryo UI" panose="020B0604030504040204" pitchFamily="50" charset="-128"/>
              </a:rPr>
              <a:t>受容し</a:t>
            </a:r>
            <a:r>
              <a:rPr lang="ja-JP" altLang="en-US" sz="1600" dirty="0" smtClean="0">
                <a:latin typeface="Meiryo UI" panose="020B0604030504040204" pitchFamily="50" charset="-128"/>
                <a:ea typeface="Meiryo UI" panose="020B0604030504040204" pitchFamily="50" charset="-128"/>
              </a:rPr>
              <a:t>、利用者の意思決定を尊重した自己</a:t>
            </a:r>
            <a:r>
              <a:rPr lang="ja-JP" altLang="en-US" sz="1600" dirty="0">
                <a:latin typeface="Meiryo UI" panose="020B0604030504040204" pitchFamily="50" charset="-128"/>
                <a:ea typeface="Meiryo UI" panose="020B0604030504040204" pitchFamily="50" charset="-128"/>
              </a:rPr>
              <a:t>決定</a:t>
            </a:r>
            <a:r>
              <a:rPr lang="ja-JP" altLang="en-US" sz="1600" dirty="0" smtClean="0">
                <a:latin typeface="Meiryo UI" panose="020B0604030504040204" pitchFamily="50" charset="-128"/>
                <a:ea typeface="Meiryo UI" panose="020B0604030504040204" pitchFamily="50" charset="-128"/>
              </a:rPr>
              <a:t>を支援するような基礎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的面接技術の力</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伸ばすことが大切</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〇利用者や環境のマイナス面だけでなく、強みに</a:t>
            </a:r>
            <a:r>
              <a:rPr lang="ja-JP" altLang="en-US" sz="1600" dirty="0">
                <a:latin typeface="Meiryo UI" panose="020B0604030504040204" pitchFamily="50" charset="-128"/>
                <a:ea typeface="Meiryo UI" panose="020B0604030504040204" pitchFamily="50" charset="-128"/>
              </a:rPr>
              <a:t>着目</a:t>
            </a:r>
            <a:r>
              <a:rPr lang="ja-JP" altLang="en-US" sz="1600" dirty="0" smtClean="0">
                <a:latin typeface="Meiryo UI" panose="020B0604030504040204" pitchFamily="50" charset="-128"/>
                <a:ea typeface="Meiryo UI" panose="020B0604030504040204" pitchFamily="50" charset="-128"/>
              </a:rPr>
              <a:t>してアセスメントすることが重要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〇利用者の夢や希望を引き出すプランニングが大切です。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○利用者が安心して地域で生活できるようチームで協働する姿勢が必要です。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  （４）地域づくりにおける相談支援</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〇チームアプローチ</a:t>
            </a:r>
            <a:r>
              <a:rPr lang="ja-JP" altLang="en-US" sz="1600" dirty="0">
                <a:latin typeface="Meiryo UI" panose="020B0604030504040204" pitchFamily="50" charset="-128"/>
                <a:ea typeface="Meiryo UI" panose="020B0604030504040204" pitchFamily="50" charset="-128"/>
              </a:rPr>
              <a:t>を可能とする調整の</a:t>
            </a:r>
            <a:r>
              <a:rPr lang="ja-JP" altLang="en-US" sz="1600" dirty="0" smtClean="0">
                <a:latin typeface="Meiryo UI" panose="020B0604030504040204" pitchFamily="50" charset="-128"/>
                <a:ea typeface="Meiryo UI" panose="020B0604030504040204" pitchFamily="50" charset="-128"/>
              </a:rPr>
              <a:t>能力や利用者に必要な支援を</a:t>
            </a:r>
            <a:r>
              <a:rPr lang="ja-JP" altLang="en-US" sz="1600" dirty="0">
                <a:latin typeface="Meiryo UI" panose="020B0604030504040204" pitchFamily="50" charset="-128"/>
                <a:ea typeface="Meiryo UI" panose="020B0604030504040204" pitchFamily="50" charset="-128"/>
              </a:rPr>
              <a:t>充足させるために</a:t>
            </a:r>
            <a:r>
              <a:rPr lang="ja-JP" altLang="en-US" sz="1600" dirty="0" smtClean="0">
                <a:latin typeface="Meiryo UI" panose="020B0604030504040204" pitchFamily="50" charset="-128"/>
                <a:ea typeface="Meiryo UI" panose="020B0604030504040204" pitchFamily="50" charset="-128"/>
              </a:rPr>
              <a:t>、公的</a:t>
            </a:r>
            <a:r>
              <a:rPr lang="ja-JP" altLang="en-US" sz="1600" dirty="0">
                <a:latin typeface="Meiryo UI" panose="020B0604030504040204" pitchFamily="50" charset="-128"/>
                <a:ea typeface="Meiryo UI" panose="020B0604030504040204" pitchFamily="50" charset="-128"/>
              </a:rPr>
              <a:t>サービスや</a:t>
            </a:r>
            <a:r>
              <a:rPr lang="ja-JP" altLang="en-US" sz="1600" dirty="0" smtClean="0">
                <a:latin typeface="Meiryo UI" panose="020B0604030504040204" pitchFamily="50" charset="-128"/>
                <a:ea typeface="Meiryo UI" panose="020B0604030504040204" pitchFamily="50" charset="-128"/>
              </a:rPr>
              <a:t>インフォーマル・サポート</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等を組み合わせた支援</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ネットワークを形成する能力が重要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○個別相談支援の中で残された課題を見出す力とその課題を相談支援専門員一人が抱え込むのではなく地域で共有し、地</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域課題の認定に繋げていく働きかけが重要です。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○個別課題を関係機関と検討することで地域の共通課題として関係者が認識した場合は、自立支援協議会等を活用して</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検討し、市域の支援体制を構築していくことが必要です。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○地域の社会資源の状況を常に情報収集し地域診断しながら、地域の強みを活かした支援方策について積極的に取り組む</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姿勢が大切です。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kumimoji="1" lang="ja-JP" altLang="en-US" sz="1400" dirty="0">
              <a:latin typeface="+mn-ea"/>
            </a:endParaRPr>
          </a:p>
        </p:txBody>
      </p:sp>
      <p:sp>
        <p:nvSpPr>
          <p:cNvPr id="5"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9</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0872568"/>
      </p:ext>
    </p:extLst>
  </p:cSld>
  <p:clrMapOvr>
    <a:masterClrMapping/>
  </p:clrMapOvr>
  <p:timing>
    <p:tnLst>
      <p:par>
        <p:cTn id="1" dur="indefinite" restart="never" nodeType="tmRoot"/>
      </p:par>
    </p:tnLst>
  </p:timing>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1_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0</TotalTime>
  <Words>3309</Words>
  <Application>Microsoft Office PowerPoint</Application>
  <PresentationFormat>ワイド画面</PresentationFormat>
  <Paragraphs>216</Paragraphs>
  <Slides>13</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13</vt:i4>
      </vt:variant>
    </vt:vector>
  </HeadingPairs>
  <TitlesOfParts>
    <vt:vector size="22" baseType="lpstr">
      <vt:lpstr>HGP創英角ﾎﾟｯﾌﾟ体</vt:lpstr>
      <vt:lpstr>Meiryo UI</vt:lpstr>
      <vt:lpstr>ＭＳ Ｐゴシック</vt:lpstr>
      <vt:lpstr>游ゴシック</vt:lpstr>
      <vt:lpstr>Arial</vt:lpstr>
      <vt:lpstr>Tw Cen MT</vt:lpstr>
      <vt:lpstr>Wingdings</vt:lpstr>
      <vt:lpstr>しずく</vt:lpstr>
      <vt:lpstr>1_しずく</vt:lpstr>
      <vt:lpstr>大阪府相談支援専門員 人材育成ビジョン</vt:lpstr>
      <vt:lpstr>【目次】</vt:lpstr>
      <vt:lpstr>１．相談支援専門員を取り巻く現状と課題</vt:lpstr>
      <vt:lpstr>２．相談支援専門員の効果的な人材育成のために</vt:lpstr>
      <vt:lpstr>３．相談支援専門員人材育成ビジョン策定の目的</vt:lpstr>
      <vt:lpstr>４．求められる相談支援専門員像</vt:lpstr>
      <vt:lpstr>５．相談支援専門員として大切にしたいこと</vt:lpstr>
      <vt:lpstr>６．相談支援専門員に求められる力（相談支援人材育成指標）</vt:lpstr>
      <vt:lpstr>PowerPoint プレゼンテーション</vt:lpstr>
      <vt:lpstr>PowerPoint プレゼンテーション</vt:lpstr>
      <vt:lpstr>７．相談支援専門員の養成・資質向上のための基盤</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2020-10-12T07:56:47Z</dcterms:created>
  <dcterms:modified xsi:type="dcterms:W3CDTF">2020-10-20T00:46:01Z</dcterms:modified>
</cp:coreProperties>
</file>