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3"/>
  </p:handoutMasterIdLst>
  <p:sldIdLst>
    <p:sldId id="257" r:id="rId2"/>
  </p:sldIdLst>
  <p:sldSz cx="15119350" cy="21383625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0000FF"/>
    <a:srgbClr val="0000CC"/>
    <a:srgbClr val="FFFF99"/>
    <a:srgbClr val="E6E6E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60" d="100"/>
          <a:sy n="60" d="100"/>
        </p:scale>
        <p:origin x="39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291" cy="513102"/>
          </a:xfrm>
          <a:prstGeom prst="rect">
            <a:avLst/>
          </a:prstGeom>
        </p:spPr>
        <p:txBody>
          <a:bodyPr vert="horz" lIns="31493" tIns="15747" rIns="31493" bIns="15747" rtlCol="0"/>
          <a:lstStyle>
            <a:lvl1pPr algn="l">
              <a:defRPr sz="4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1378" y="1"/>
            <a:ext cx="3076291" cy="513102"/>
          </a:xfrm>
          <a:prstGeom prst="rect">
            <a:avLst/>
          </a:prstGeom>
        </p:spPr>
        <p:txBody>
          <a:bodyPr vert="horz" lIns="31493" tIns="15747" rIns="31493" bIns="15747" rtlCol="0"/>
          <a:lstStyle>
            <a:lvl1pPr algn="r">
              <a:defRPr sz="400"/>
            </a:lvl1pPr>
          </a:lstStyle>
          <a:p>
            <a:fld id="{1C4F1AEB-BA1D-42D8-9109-BD97901535F2}" type="datetimeFigureOut">
              <a:rPr kumimoji="1" lang="ja-JP" altLang="en-US" smtClean="0"/>
              <a:t>2020/12/14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721512"/>
            <a:ext cx="3076291" cy="513102"/>
          </a:xfrm>
          <a:prstGeom prst="rect">
            <a:avLst/>
          </a:prstGeom>
        </p:spPr>
        <p:txBody>
          <a:bodyPr vert="horz" lIns="31493" tIns="15747" rIns="31493" bIns="15747" rtlCol="0" anchor="b"/>
          <a:lstStyle>
            <a:lvl1pPr algn="l">
              <a:defRPr sz="4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1378" y="9721512"/>
            <a:ext cx="3076291" cy="513102"/>
          </a:xfrm>
          <a:prstGeom prst="rect">
            <a:avLst/>
          </a:prstGeom>
        </p:spPr>
        <p:txBody>
          <a:bodyPr vert="horz" lIns="31493" tIns="15747" rIns="31493" bIns="15747" rtlCol="0" anchor="b"/>
          <a:lstStyle>
            <a:lvl1pPr algn="r">
              <a:defRPr sz="400"/>
            </a:lvl1pPr>
          </a:lstStyle>
          <a:p>
            <a:fld id="{8F9D2BCB-EC00-4D7A-870F-82487428C2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2686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3499590"/>
            <a:ext cx="12851448" cy="7444669"/>
          </a:xfrm>
        </p:spPr>
        <p:txBody>
          <a:bodyPr anchor="b"/>
          <a:lstStyle>
            <a:lvl1pPr algn="ctr">
              <a:defRPr sz="992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11231355"/>
            <a:ext cx="11339513" cy="5162758"/>
          </a:xfrm>
        </p:spPr>
        <p:txBody>
          <a:bodyPr/>
          <a:lstStyle>
            <a:lvl1pPr marL="0" indent="0" algn="ctr">
              <a:buNone/>
              <a:defRPr sz="3968"/>
            </a:lvl1pPr>
            <a:lvl2pPr marL="755980" indent="0" algn="ctr">
              <a:buNone/>
              <a:defRPr sz="3307"/>
            </a:lvl2pPr>
            <a:lvl3pPr marL="1511960" indent="0" algn="ctr">
              <a:buNone/>
              <a:defRPr sz="2976"/>
            </a:lvl3pPr>
            <a:lvl4pPr marL="2267941" indent="0" algn="ctr">
              <a:buNone/>
              <a:defRPr sz="2646"/>
            </a:lvl4pPr>
            <a:lvl5pPr marL="3023921" indent="0" algn="ctr">
              <a:buNone/>
              <a:defRPr sz="2646"/>
            </a:lvl5pPr>
            <a:lvl6pPr marL="3779901" indent="0" algn="ctr">
              <a:buNone/>
              <a:defRPr sz="2646"/>
            </a:lvl6pPr>
            <a:lvl7pPr marL="4535881" indent="0" algn="ctr">
              <a:buNone/>
              <a:defRPr sz="2646"/>
            </a:lvl7pPr>
            <a:lvl8pPr marL="5291861" indent="0" algn="ctr">
              <a:buNone/>
              <a:defRPr sz="2646"/>
            </a:lvl8pPr>
            <a:lvl9pPr marL="6047842" indent="0" algn="ctr">
              <a:buNone/>
              <a:defRPr sz="2646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F6D7-727A-4E9B-A83C-37EC62AD657C}" type="datetimeFigureOut">
              <a:rPr kumimoji="1" lang="ja-JP" altLang="en-US" smtClean="0"/>
              <a:t>2020/12/14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E65F-C8E6-4B88-9F72-95FFCFBD7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716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F6D7-727A-4E9B-A83C-37EC62AD657C}" type="datetimeFigureOut">
              <a:rPr kumimoji="1" lang="ja-JP" altLang="en-US" smtClean="0"/>
              <a:t>2020/12/14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E65F-C8E6-4B88-9F72-95FFCFBD7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3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1138480"/>
            <a:ext cx="3260110" cy="18121634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1138480"/>
            <a:ext cx="9591338" cy="18121634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F6D7-727A-4E9B-A83C-37EC62AD657C}" type="datetimeFigureOut">
              <a:rPr kumimoji="1" lang="ja-JP" altLang="en-US" smtClean="0"/>
              <a:t>2020/12/14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E65F-C8E6-4B88-9F72-95FFCFBD7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989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F6D7-727A-4E9B-A83C-37EC62AD657C}" type="datetimeFigureOut">
              <a:rPr kumimoji="1" lang="ja-JP" altLang="en-US" smtClean="0"/>
              <a:t>2020/12/14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E65F-C8E6-4B88-9F72-95FFCFBD7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0130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5331063"/>
            <a:ext cx="13040439" cy="8894992"/>
          </a:xfrm>
        </p:spPr>
        <p:txBody>
          <a:bodyPr anchor="b"/>
          <a:lstStyle>
            <a:lvl1pPr>
              <a:defRPr sz="992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14310205"/>
            <a:ext cx="13040439" cy="4677666"/>
          </a:xfrm>
        </p:spPr>
        <p:txBody>
          <a:bodyPr/>
          <a:lstStyle>
            <a:lvl1pPr marL="0" indent="0">
              <a:buNone/>
              <a:defRPr sz="3968">
                <a:solidFill>
                  <a:schemeClr val="tx1"/>
                </a:solidFill>
              </a:defRPr>
            </a:lvl1pPr>
            <a:lvl2pPr marL="755980" indent="0">
              <a:buNone/>
              <a:defRPr sz="3307">
                <a:solidFill>
                  <a:schemeClr val="tx1">
                    <a:tint val="75000"/>
                  </a:schemeClr>
                </a:solidFill>
              </a:defRPr>
            </a:lvl2pPr>
            <a:lvl3pPr marL="1511960" indent="0">
              <a:buNone/>
              <a:defRPr sz="2976">
                <a:solidFill>
                  <a:schemeClr val="tx1">
                    <a:tint val="75000"/>
                  </a:schemeClr>
                </a:solidFill>
              </a:defRPr>
            </a:lvl3pPr>
            <a:lvl4pPr marL="226794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4pPr>
            <a:lvl5pPr marL="302392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5pPr>
            <a:lvl6pPr marL="377990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6pPr>
            <a:lvl7pPr marL="453588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7pPr>
            <a:lvl8pPr marL="529186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8pPr>
            <a:lvl9pPr marL="6047842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F6D7-727A-4E9B-A83C-37EC62AD657C}" type="datetimeFigureOut">
              <a:rPr kumimoji="1" lang="ja-JP" altLang="en-US" smtClean="0"/>
              <a:t>2020/12/14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E65F-C8E6-4B88-9F72-95FFCFBD7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381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5692400"/>
            <a:ext cx="6425724" cy="13567714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5692400"/>
            <a:ext cx="6425724" cy="13567714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F6D7-727A-4E9B-A83C-37EC62AD657C}" type="datetimeFigureOut">
              <a:rPr kumimoji="1" lang="ja-JP" altLang="en-US" smtClean="0"/>
              <a:t>2020/12/14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E65F-C8E6-4B88-9F72-95FFCFBD7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8268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138485"/>
            <a:ext cx="13040439" cy="4133179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5241960"/>
            <a:ext cx="6396193" cy="2569003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7810963"/>
            <a:ext cx="6396193" cy="1148875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5241960"/>
            <a:ext cx="6427693" cy="2569003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7810963"/>
            <a:ext cx="6427693" cy="1148875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F6D7-727A-4E9B-A83C-37EC62AD657C}" type="datetimeFigureOut">
              <a:rPr kumimoji="1" lang="ja-JP" altLang="en-US" smtClean="0"/>
              <a:t>2020/12/14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E65F-C8E6-4B88-9F72-95FFCFBD7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408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F6D7-727A-4E9B-A83C-37EC62AD657C}" type="datetimeFigureOut">
              <a:rPr kumimoji="1" lang="ja-JP" altLang="en-US" smtClean="0"/>
              <a:t>2020/12/14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E65F-C8E6-4B88-9F72-95FFCFBD7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725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F6D7-727A-4E9B-A83C-37EC62AD657C}" type="datetimeFigureOut">
              <a:rPr kumimoji="1" lang="ja-JP" altLang="en-US" smtClean="0"/>
              <a:t>2020/12/14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E65F-C8E6-4B88-9F72-95FFCFBD7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0225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425575"/>
            <a:ext cx="4876384" cy="4989513"/>
          </a:xfrm>
        </p:spPr>
        <p:txBody>
          <a:bodyPr anchor="b"/>
          <a:lstStyle>
            <a:lvl1pPr>
              <a:defRPr sz="529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3078850"/>
            <a:ext cx="7654171" cy="15196234"/>
          </a:xfrm>
        </p:spPr>
        <p:txBody>
          <a:bodyPr/>
          <a:lstStyle>
            <a:lvl1pPr>
              <a:defRPr sz="5291"/>
            </a:lvl1pPr>
            <a:lvl2pPr>
              <a:defRPr sz="4630"/>
            </a:lvl2pPr>
            <a:lvl3pPr>
              <a:defRPr sz="3968"/>
            </a:lvl3pPr>
            <a:lvl4pPr>
              <a:defRPr sz="3307"/>
            </a:lvl4pPr>
            <a:lvl5pPr>
              <a:defRPr sz="3307"/>
            </a:lvl5pPr>
            <a:lvl6pPr>
              <a:defRPr sz="3307"/>
            </a:lvl6pPr>
            <a:lvl7pPr>
              <a:defRPr sz="3307"/>
            </a:lvl7pPr>
            <a:lvl8pPr>
              <a:defRPr sz="3307"/>
            </a:lvl8pPr>
            <a:lvl9pPr>
              <a:defRPr sz="3307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6415088"/>
            <a:ext cx="4876384" cy="11884743"/>
          </a:xfrm>
        </p:spPr>
        <p:txBody>
          <a:bodyPr/>
          <a:lstStyle>
            <a:lvl1pPr marL="0" indent="0">
              <a:buNone/>
              <a:defRPr sz="2646"/>
            </a:lvl1pPr>
            <a:lvl2pPr marL="755980" indent="0">
              <a:buNone/>
              <a:defRPr sz="2315"/>
            </a:lvl2pPr>
            <a:lvl3pPr marL="1511960" indent="0">
              <a:buNone/>
              <a:defRPr sz="1984"/>
            </a:lvl3pPr>
            <a:lvl4pPr marL="2267941" indent="0">
              <a:buNone/>
              <a:defRPr sz="1654"/>
            </a:lvl4pPr>
            <a:lvl5pPr marL="3023921" indent="0">
              <a:buNone/>
              <a:defRPr sz="1654"/>
            </a:lvl5pPr>
            <a:lvl6pPr marL="3779901" indent="0">
              <a:buNone/>
              <a:defRPr sz="1654"/>
            </a:lvl6pPr>
            <a:lvl7pPr marL="4535881" indent="0">
              <a:buNone/>
              <a:defRPr sz="1654"/>
            </a:lvl7pPr>
            <a:lvl8pPr marL="5291861" indent="0">
              <a:buNone/>
              <a:defRPr sz="1654"/>
            </a:lvl8pPr>
            <a:lvl9pPr marL="6047842" indent="0">
              <a:buNone/>
              <a:defRPr sz="165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F6D7-727A-4E9B-A83C-37EC62AD657C}" type="datetimeFigureOut">
              <a:rPr kumimoji="1" lang="ja-JP" altLang="en-US" smtClean="0"/>
              <a:t>2020/12/14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E65F-C8E6-4B88-9F72-95FFCFBD7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190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425575"/>
            <a:ext cx="4876384" cy="4989513"/>
          </a:xfrm>
        </p:spPr>
        <p:txBody>
          <a:bodyPr anchor="b"/>
          <a:lstStyle>
            <a:lvl1pPr>
              <a:defRPr sz="529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3078850"/>
            <a:ext cx="7654171" cy="15196234"/>
          </a:xfrm>
        </p:spPr>
        <p:txBody>
          <a:bodyPr anchor="t"/>
          <a:lstStyle>
            <a:lvl1pPr marL="0" indent="0">
              <a:buNone/>
              <a:defRPr sz="5291"/>
            </a:lvl1pPr>
            <a:lvl2pPr marL="755980" indent="0">
              <a:buNone/>
              <a:defRPr sz="4630"/>
            </a:lvl2pPr>
            <a:lvl3pPr marL="1511960" indent="0">
              <a:buNone/>
              <a:defRPr sz="3968"/>
            </a:lvl3pPr>
            <a:lvl4pPr marL="2267941" indent="0">
              <a:buNone/>
              <a:defRPr sz="3307"/>
            </a:lvl4pPr>
            <a:lvl5pPr marL="3023921" indent="0">
              <a:buNone/>
              <a:defRPr sz="3307"/>
            </a:lvl5pPr>
            <a:lvl6pPr marL="3779901" indent="0">
              <a:buNone/>
              <a:defRPr sz="3307"/>
            </a:lvl6pPr>
            <a:lvl7pPr marL="4535881" indent="0">
              <a:buNone/>
              <a:defRPr sz="3307"/>
            </a:lvl7pPr>
            <a:lvl8pPr marL="5291861" indent="0">
              <a:buNone/>
              <a:defRPr sz="3307"/>
            </a:lvl8pPr>
            <a:lvl9pPr marL="6047842" indent="0">
              <a:buNone/>
              <a:defRPr sz="3307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6415088"/>
            <a:ext cx="4876384" cy="11884743"/>
          </a:xfrm>
        </p:spPr>
        <p:txBody>
          <a:bodyPr/>
          <a:lstStyle>
            <a:lvl1pPr marL="0" indent="0">
              <a:buNone/>
              <a:defRPr sz="2646"/>
            </a:lvl1pPr>
            <a:lvl2pPr marL="755980" indent="0">
              <a:buNone/>
              <a:defRPr sz="2315"/>
            </a:lvl2pPr>
            <a:lvl3pPr marL="1511960" indent="0">
              <a:buNone/>
              <a:defRPr sz="1984"/>
            </a:lvl3pPr>
            <a:lvl4pPr marL="2267941" indent="0">
              <a:buNone/>
              <a:defRPr sz="1654"/>
            </a:lvl4pPr>
            <a:lvl5pPr marL="3023921" indent="0">
              <a:buNone/>
              <a:defRPr sz="1654"/>
            </a:lvl5pPr>
            <a:lvl6pPr marL="3779901" indent="0">
              <a:buNone/>
              <a:defRPr sz="1654"/>
            </a:lvl6pPr>
            <a:lvl7pPr marL="4535881" indent="0">
              <a:buNone/>
              <a:defRPr sz="1654"/>
            </a:lvl7pPr>
            <a:lvl8pPr marL="5291861" indent="0">
              <a:buNone/>
              <a:defRPr sz="1654"/>
            </a:lvl8pPr>
            <a:lvl9pPr marL="6047842" indent="0">
              <a:buNone/>
              <a:defRPr sz="165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F6D7-727A-4E9B-A83C-37EC62AD657C}" type="datetimeFigureOut">
              <a:rPr kumimoji="1" lang="ja-JP" altLang="en-US" smtClean="0"/>
              <a:t>2020/12/14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AE65F-C8E6-4B88-9F72-95FFCFBD7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529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1138485"/>
            <a:ext cx="13040439" cy="413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5692400"/>
            <a:ext cx="13040439" cy="1356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19819457"/>
            <a:ext cx="340185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EF6D7-727A-4E9B-A83C-37EC62AD657C}" type="datetimeFigureOut">
              <a:rPr kumimoji="1" lang="ja-JP" altLang="en-US" smtClean="0"/>
              <a:t>2020/12/14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19819457"/>
            <a:ext cx="5102781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19819457"/>
            <a:ext cx="340185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AE65F-C8E6-4B88-9F72-95FFCFBD7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624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511960" rtl="0" eaLnBrk="1" latinLnBrk="0" hangingPunct="1">
        <a:lnSpc>
          <a:spcPct val="90000"/>
        </a:lnSpc>
        <a:spcBef>
          <a:spcPct val="0"/>
        </a:spcBef>
        <a:buNone/>
        <a:defRPr kumimoji="1" sz="72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90" indent="-377990" algn="l" defTabSz="1511960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kumimoji="1" sz="4630" kern="1200">
          <a:solidFill>
            <a:schemeClr val="tx1"/>
          </a:solidFill>
          <a:latin typeface="+mn-lt"/>
          <a:ea typeface="+mn-ea"/>
          <a:cs typeface="+mn-cs"/>
        </a:defRPr>
      </a:lvl1pPr>
      <a:lvl2pPr marL="1133970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2pPr>
      <a:lvl3pPr marL="188995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3307" kern="1200">
          <a:solidFill>
            <a:schemeClr val="tx1"/>
          </a:solidFill>
          <a:latin typeface="+mn-lt"/>
          <a:ea typeface="+mn-ea"/>
          <a:cs typeface="+mn-cs"/>
        </a:defRPr>
      </a:lvl3pPr>
      <a:lvl4pPr marL="264593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40191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415789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91387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66985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42583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11960" rtl="0" eaLnBrk="1" latinLnBrk="0" hangingPunct="1">
        <a:defRPr kumimoji="1"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55980" algn="l" defTabSz="1511960" rtl="0" eaLnBrk="1" latinLnBrk="0" hangingPunct="1">
        <a:defRPr kumimoji="1" sz="2976" kern="1200">
          <a:solidFill>
            <a:schemeClr val="tx1"/>
          </a:solidFill>
          <a:latin typeface="+mn-lt"/>
          <a:ea typeface="+mn-ea"/>
          <a:cs typeface="+mn-cs"/>
        </a:defRPr>
      </a:lvl2pPr>
      <a:lvl3pPr marL="1511960" algn="l" defTabSz="1511960" rtl="0" eaLnBrk="1" latinLnBrk="0" hangingPunct="1">
        <a:defRPr kumimoji="1" sz="2976" kern="1200">
          <a:solidFill>
            <a:schemeClr val="tx1"/>
          </a:solidFill>
          <a:latin typeface="+mn-lt"/>
          <a:ea typeface="+mn-ea"/>
          <a:cs typeface="+mn-cs"/>
        </a:defRPr>
      </a:lvl3pPr>
      <a:lvl4pPr marL="2267941" algn="l" defTabSz="1511960" rtl="0" eaLnBrk="1" latinLnBrk="0" hangingPunct="1">
        <a:defRPr kumimoji="1"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023921" algn="l" defTabSz="1511960" rtl="0" eaLnBrk="1" latinLnBrk="0" hangingPunct="1">
        <a:defRPr kumimoji="1"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3779901" algn="l" defTabSz="1511960" rtl="0" eaLnBrk="1" latinLnBrk="0" hangingPunct="1">
        <a:defRPr kumimoji="1"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535881" algn="l" defTabSz="1511960" rtl="0" eaLnBrk="1" latinLnBrk="0" hangingPunct="1">
        <a:defRPr kumimoji="1"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291861" algn="l" defTabSz="1511960" rtl="0" eaLnBrk="1" latinLnBrk="0" hangingPunct="1">
        <a:defRPr kumimoji="1"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047842" algn="l" defTabSz="1511960" rtl="0" eaLnBrk="1" latinLnBrk="0" hangingPunct="1">
        <a:defRPr kumimoji="1" sz="29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5.jp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chemeClr val="accent2">
                <a:lumMod val="20000"/>
                <a:lumOff val="80000"/>
              </a:schemeClr>
            </a:gs>
            <a:gs pos="0">
              <a:schemeClr val="accent2"/>
            </a:gs>
            <a:gs pos="74000">
              <a:schemeClr val="bg1"/>
            </a:gs>
            <a:gs pos="83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066" y="13694035"/>
            <a:ext cx="4570171" cy="3429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835" y="9847633"/>
            <a:ext cx="4582723" cy="34376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067" y="5973130"/>
            <a:ext cx="4582723" cy="34376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067" y="2146126"/>
            <a:ext cx="4570171" cy="3429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" y="2134630"/>
            <a:ext cx="10198611" cy="144601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272544" y="17436872"/>
            <a:ext cx="14333818" cy="3200876"/>
          </a:xfrm>
          <a:prstGeom prst="rect">
            <a:avLst/>
          </a:prstGeom>
          <a:noFill/>
          <a:effectLst>
            <a:glow rad="101600">
              <a:srgbClr val="FFFF00"/>
            </a:glo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 smtClean="0">
                <a:solidFill>
                  <a:srgbClr val="0000CC"/>
                </a:solidFill>
                <a:effectLst>
                  <a:glow rad="63500">
                    <a:srgbClr val="FFFF00"/>
                  </a:glow>
                </a:effectLst>
              </a:rPr>
              <a:t>☆大阪府の</a:t>
            </a:r>
            <a:r>
              <a:rPr kumimoji="1" lang="ja-JP" altLang="en-US" sz="4000" b="1" u="sng" dirty="0" smtClean="0">
                <a:solidFill>
                  <a:srgbClr val="0000CC"/>
                </a:solidFill>
                <a:effectLst>
                  <a:glow rad="63500">
                    <a:srgbClr val="FFFF00"/>
                  </a:glow>
                </a:effectLst>
              </a:rPr>
              <a:t>道路交通法</a:t>
            </a:r>
            <a:r>
              <a:rPr kumimoji="1" lang="ja-JP" altLang="en-US" sz="4000" b="1" dirty="0" smtClean="0">
                <a:solidFill>
                  <a:srgbClr val="0000CC"/>
                </a:solidFill>
                <a:effectLst>
                  <a:glow rad="63500">
                    <a:srgbClr val="FFFF00"/>
                  </a:glow>
                </a:effectLst>
              </a:rPr>
              <a:t>施行細則 又は 道路交通規則における</a:t>
            </a:r>
            <a:endParaRPr kumimoji="1" lang="en-US" altLang="ja-JP" sz="4000" b="1" dirty="0" smtClean="0">
              <a:solidFill>
                <a:srgbClr val="0000CC"/>
              </a:solidFill>
              <a:effectLst>
                <a:glow rad="63500">
                  <a:srgbClr val="FFFF00"/>
                </a:glow>
              </a:effectLst>
            </a:endParaRPr>
          </a:p>
          <a:p>
            <a:endParaRPr kumimoji="1" lang="en-US" altLang="ja-JP" sz="500" b="1" dirty="0" smtClean="0">
              <a:solidFill>
                <a:srgbClr val="FF0000"/>
              </a:solidFill>
            </a:endParaRPr>
          </a:p>
          <a:p>
            <a:r>
              <a:rPr kumimoji="1" lang="ja-JP" altLang="en-US" sz="4400" b="1" dirty="0" smtClean="0">
                <a:solidFill>
                  <a:srgbClr val="FF0000"/>
                </a:solidFill>
              </a:rPr>
              <a:t>　</a:t>
            </a:r>
            <a:r>
              <a:rPr kumimoji="1" lang="ja-JP" altLang="en-US" sz="4400" b="1" dirty="0" smtClean="0"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</a:rPr>
              <a:t>積雪、凍結時の防滑措置 について</a:t>
            </a:r>
            <a:endParaRPr kumimoji="1" lang="en-US" altLang="ja-JP" sz="4400" b="1" dirty="0" smtClean="0">
              <a:solidFill>
                <a:srgbClr val="FF0000"/>
              </a:solidFill>
              <a:effectLst>
                <a:glow rad="63500">
                  <a:srgbClr val="FFFF00"/>
                </a:glow>
              </a:effectLst>
            </a:endParaRPr>
          </a:p>
          <a:p>
            <a:endParaRPr kumimoji="1" lang="en-US" altLang="ja-JP" sz="800" b="1" dirty="0" smtClean="0">
              <a:solidFill>
                <a:srgbClr val="FF0000"/>
              </a:solidFill>
            </a:endParaRPr>
          </a:p>
          <a:p>
            <a:r>
              <a:rPr kumimoji="1" lang="ja-JP" altLang="en-US" sz="3600" b="1" dirty="0" smtClean="0"/>
              <a:t>　</a:t>
            </a:r>
            <a:r>
              <a:rPr kumimoji="1" lang="ja-JP" altLang="en-US" sz="3600" b="1" u="sng" dirty="0" smtClean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大阪府</a:t>
            </a:r>
            <a:r>
              <a:rPr kumimoji="1" lang="ja-JP" altLang="en-US" sz="3600" b="1" u="sng" dirty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道路交通規則　</a:t>
            </a:r>
            <a:r>
              <a:rPr kumimoji="1" lang="ja-JP" altLang="en-US" sz="3600" b="1" u="sng" dirty="0" smtClean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第１</a:t>
            </a:r>
            <a:r>
              <a:rPr kumimoji="1" lang="ja-JP" altLang="en-US" sz="3600" b="1" u="sng" dirty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３</a:t>
            </a:r>
            <a:r>
              <a:rPr kumimoji="1" lang="ja-JP" altLang="en-US" sz="3600" b="1" u="sng" dirty="0" smtClean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条</a:t>
            </a:r>
            <a:r>
              <a:rPr kumimoji="1" lang="ja-JP" altLang="en-US" sz="3600" b="1" u="sng" dirty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第７号（運転者の遵守事項）</a:t>
            </a:r>
            <a:endParaRPr kumimoji="1" lang="en-US" altLang="ja-JP" sz="3600" b="1" u="sng" dirty="0">
              <a:solidFill>
                <a:srgbClr val="0000CC"/>
              </a:solidFill>
              <a:effectLst>
                <a:glow rad="63500">
                  <a:schemeClr val="accent4">
                    <a:satMod val="175000"/>
                  </a:schemeClr>
                </a:glow>
              </a:effectLst>
            </a:endParaRPr>
          </a:p>
          <a:p>
            <a:endParaRPr kumimoji="1" lang="ja-JP" altLang="en-US" sz="500" b="1" dirty="0">
              <a:effectLst>
                <a:glow rad="63500">
                  <a:schemeClr val="accent4">
                    <a:satMod val="175000"/>
                  </a:schemeClr>
                </a:glow>
              </a:effectLst>
            </a:endParaRPr>
          </a:p>
          <a:p>
            <a:r>
              <a:rPr kumimoji="1" lang="ja-JP" altLang="en-US" sz="3200" b="1" dirty="0" smtClean="0">
                <a:solidFill>
                  <a:srgbClr val="000099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　</a:t>
            </a:r>
            <a:r>
              <a:rPr kumimoji="1" lang="ja-JP" altLang="en-US" sz="3200" b="1" u="sng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積雪</a:t>
            </a:r>
            <a:r>
              <a:rPr kumimoji="1" lang="ja-JP" altLang="en-US" sz="3200" b="1" dirty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又は</a:t>
            </a:r>
            <a:r>
              <a:rPr kumimoji="1" lang="ja-JP" altLang="en-US" sz="3200" b="1" u="sng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凍結</a:t>
            </a:r>
            <a:r>
              <a:rPr kumimoji="1" lang="ja-JP" altLang="en-US" sz="3200" b="1" dirty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の</a:t>
            </a:r>
            <a:r>
              <a:rPr kumimoji="1" lang="ja-JP" altLang="en-US" sz="3200" b="1" dirty="0" smtClean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ため</a:t>
            </a:r>
            <a:r>
              <a:rPr kumimoji="1" lang="ja-JP" altLang="en-US" sz="3200" b="1" u="sng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滑るおそれのある道路</a:t>
            </a:r>
            <a:r>
              <a:rPr kumimoji="1" lang="ja-JP" altLang="en-US" sz="3200" b="1" dirty="0" smtClean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において</a:t>
            </a:r>
            <a:r>
              <a:rPr kumimoji="1" lang="ja-JP" altLang="en-US" sz="3200" b="1" u="sng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自動車を運転</a:t>
            </a:r>
            <a:r>
              <a:rPr kumimoji="1" lang="ja-JP" altLang="en-US" sz="3200" b="1" dirty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する</a:t>
            </a:r>
            <a:r>
              <a:rPr kumimoji="1" lang="ja-JP" altLang="en-US" sz="3200" b="1" dirty="0" smtClean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とき　</a:t>
            </a:r>
            <a:endParaRPr kumimoji="1" lang="en-US" altLang="ja-JP" sz="3200" b="1" dirty="0" smtClean="0">
              <a:solidFill>
                <a:srgbClr val="0000CC"/>
              </a:solidFill>
              <a:effectLst>
                <a:glow rad="63500">
                  <a:schemeClr val="accent4">
                    <a:satMod val="175000"/>
                  </a:schemeClr>
                </a:glow>
              </a:effectLst>
            </a:endParaRPr>
          </a:p>
          <a:p>
            <a:r>
              <a:rPr kumimoji="1" lang="ja-JP" altLang="en-US" sz="3200" b="1" dirty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　</a:t>
            </a:r>
            <a:r>
              <a:rPr kumimoji="1" lang="ja-JP" altLang="en-US" sz="3200" b="1" dirty="0" smtClean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は</a:t>
            </a:r>
            <a:r>
              <a:rPr kumimoji="1" lang="ja-JP" altLang="en-US" sz="3200" b="1" dirty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、タイヤチェーンを</a:t>
            </a:r>
            <a:r>
              <a:rPr kumimoji="1" lang="ja-JP" altLang="en-US" sz="3200" b="1" dirty="0" smtClean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取り付ける</a:t>
            </a:r>
            <a:r>
              <a:rPr kumimoji="1" lang="ja-JP" altLang="en-US" sz="3200" b="1" dirty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等</a:t>
            </a:r>
            <a:r>
              <a:rPr kumimoji="1" lang="ja-JP" altLang="en-US" sz="3200" b="1" u="sng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滑り止めの</a:t>
            </a:r>
            <a:r>
              <a:rPr kumimoji="1" lang="ja-JP" altLang="en-US" sz="3200" b="1" u="sng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措置</a:t>
            </a:r>
            <a:r>
              <a:rPr kumimoji="1" lang="ja-JP" altLang="en-US" sz="3200" b="1" u="sng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を講ずる</a:t>
            </a:r>
            <a:r>
              <a:rPr kumimoji="1" lang="ja-JP" altLang="en-US" sz="3200" b="1" dirty="0">
                <a:solidFill>
                  <a:srgbClr val="0000CC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こと。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2544" y="302818"/>
            <a:ext cx="15526184" cy="1446550"/>
          </a:xfrm>
          <a:prstGeom prst="rect">
            <a:avLst/>
          </a:prstGeom>
          <a:noFill/>
          <a:effectLst>
            <a:glow rad="101600">
              <a:srgbClr val="FF0000"/>
            </a:glo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 smtClean="0">
                <a:solidFill>
                  <a:schemeClr val="bg1"/>
                </a:solidFill>
                <a:effectLst>
                  <a:glow rad="101600">
                    <a:srgbClr val="FF0000"/>
                  </a:glow>
                </a:effectLst>
              </a:rPr>
              <a:t>積雪、凍結の恐れがある道路を走る時には、必ず滑り止め</a:t>
            </a:r>
            <a:endParaRPr kumimoji="1" lang="en-US" altLang="ja-JP" sz="4400" b="1" dirty="0" smtClean="0">
              <a:solidFill>
                <a:schemeClr val="bg1"/>
              </a:solidFill>
              <a:effectLst>
                <a:glow rad="101600">
                  <a:srgbClr val="FF0000"/>
                </a:glow>
              </a:effectLst>
            </a:endParaRPr>
          </a:p>
          <a:p>
            <a:r>
              <a:rPr kumimoji="1" lang="ja-JP" altLang="en-US" sz="4400" b="1" dirty="0" smtClean="0">
                <a:solidFill>
                  <a:schemeClr val="bg1"/>
                </a:solidFill>
                <a:effectLst>
                  <a:glow rad="101600">
                    <a:srgbClr val="FF0000"/>
                  </a:glow>
                </a:effectLst>
              </a:rPr>
              <a:t>措置が必要</a:t>
            </a:r>
            <a:r>
              <a:rPr kumimoji="1" lang="ja-JP" altLang="en-US" sz="4400" b="1" dirty="0">
                <a:solidFill>
                  <a:schemeClr val="bg1"/>
                </a:solidFill>
                <a:effectLst>
                  <a:glow rad="101600">
                    <a:srgbClr val="FF0000"/>
                  </a:glow>
                </a:effectLst>
              </a:rPr>
              <a:t>です</a:t>
            </a:r>
            <a:r>
              <a:rPr kumimoji="1" lang="ja-JP" altLang="en-US" sz="4400" b="1" dirty="0" smtClean="0">
                <a:solidFill>
                  <a:schemeClr val="bg1"/>
                </a:solidFill>
                <a:effectLst>
                  <a:glow rad="101600">
                    <a:srgbClr val="FF0000"/>
                  </a:glow>
                </a:effectLst>
              </a:rPr>
              <a:t>！</a:t>
            </a:r>
            <a:r>
              <a:rPr kumimoji="1" lang="ja-JP" altLang="en-US" sz="4400" b="1" dirty="0" smtClean="0">
                <a:solidFill>
                  <a:srgbClr val="FFFF99"/>
                </a:solidFill>
                <a:effectLst>
                  <a:glow rad="101600">
                    <a:srgbClr val="FF0000"/>
                  </a:glow>
                </a:effectLst>
              </a:rPr>
              <a:t>ノーマルタイヤ</a:t>
            </a:r>
            <a:r>
              <a:rPr kumimoji="1" lang="ja-JP" altLang="en-US" sz="4400" b="1" dirty="0">
                <a:solidFill>
                  <a:srgbClr val="FFFF99"/>
                </a:solidFill>
                <a:effectLst>
                  <a:glow rad="101600">
                    <a:srgbClr val="FF0000"/>
                  </a:glow>
                </a:effectLst>
              </a:rPr>
              <a:t>の雪道走行は法令</a:t>
            </a:r>
            <a:r>
              <a:rPr kumimoji="1" lang="ja-JP" altLang="en-US" sz="4400" b="1" dirty="0" smtClean="0">
                <a:solidFill>
                  <a:srgbClr val="FFFF99"/>
                </a:solidFill>
                <a:effectLst>
                  <a:glow rad="101600">
                    <a:srgbClr val="FF0000"/>
                  </a:glow>
                </a:effectLst>
              </a:rPr>
              <a:t>違反！</a:t>
            </a:r>
            <a:endParaRPr kumimoji="1" lang="ja-JP" altLang="en-US" sz="4400" b="1" dirty="0">
              <a:solidFill>
                <a:srgbClr val="FFFF99"/>
              </a:solidFill>
              <a:effectLst>
                <a:glow rad="101600">
                  <a:srgbClr val="FF0000"/>
                </a:glo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000987" y="4882360"/>
            <a:ext cx="226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0000CC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一般国道３１０号</a:t>
            </a:r>
            <a:endParaRPr kumimoji="1" lang="en-US" altLang="ja-JP" b="1" dirty="0" smtClean="0">
              <a:solidFill>
                <a:srgbClr val="0000CC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ja-JP" altLang="en-US" b="1" dirty="0" smtClean="0">
                <a:solidFill>
                  <a:srgbClr val="0000CC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金剛トンネル</a:t>
            </a:r>
            <a:endParaRPr kumimoji="1" lang="ja-JP" altLang="en-US" b="1" dirty="0">
              <a:solidFill>
                <a:srgbClr val="0000CC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912013" y="9064534"/>
            <a:ext cx="2265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0000CC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府道富田林五条線</a:t>
            </a:r>
            <a:endParaRPr kumimoji="1" lang="ja-JP" altLang="en-US" b="1" dirty="0">
              <a:solidFill>
                <a:srgbClr val="0000CC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032658" y="12915946"/>
            <a:ext cx="396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b="1" dirty="0" smtClean="0">
                <a:solidFill>
                  <a:srgbClr val="0000CC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府道富田林五条線</a:t>
            </a:r>
            <a:endParaRPr kumimoji="1" lang="en-US" altLang="ja-JP" b="1" dirty="0" smtClean="0">
              <a:solidFill>
                <a:srgbClr val="0000CC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928550" y="16466205"/>
            <a:ext cx="2919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b="1" dirty="0" smtClean="0">
                <a:solidFill>
                  <a:srgbClr val="0000CC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一般国道３１０号</a:t>
            </a:r>
            <a:endParaRPr kumimoji="1" lang="en-US" altLang="ja-JP" b="1" dirty="0" smtClean="0">
              <a:solidFill>
                <a:srgbClr val="0000CC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kumimoji="1" lang="ja-JP" altLang="en-US" b="1" dirty="0" smtClean="0">
                <a:solidFill>
                  <a:srgbClr val="0000CC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例年冬季は－３～５℃</a:t>
            </a:r>
            <a:endParaRPr kumimoji="1" lang="en-US" altLang="ja-JP" b="1" dirty="0" smtClean="0">
              <a:solidFill>
                <a:srgbClr val="0000CC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876184" y="20832222"/>
            <a:ext cx="5104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latin typeface="+mn-ea"/>
              </a:rPr>
              <a:t>〔</a:t>
            </a:r>
            <a:r>
              <a:rPr kumimoji="1" lang="ja-JP" altLang="en-US" sz="2800" b="1" dirty="0" smtClean="0">
                <a:latin typeface="+mn-ea"/>
              </a:rPr>
              <a:t>大阪府富田林土木事務所</a:t>
            </a:r>
            <a:r>
              <a:rPr kumimoji="1" lang="en-US" altLang="ja-JP" sz="2800" b="1" dirty="0" smtClean="0">
                <a:latin typeface="+mn-ea"/>
              </a:rPr>
              <a:t>〕</a:t>
            </a:r>
            <a:endParaRPr kumimoji="1" lang="ja-JP" altLang="en-US" sz="2800" b="1" dirty="0">
              <a:latin typeface="+mn-ea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15984" y="16620094"/>
            <a:ext cx="9945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b="1" dirty="0">
                <a:solidFill>
                  <a:srgbClr val="0000FF"/>
                </a:solidFill>
                <a:latin typeface="+mn-ea"/>
              </a:rPr>
              <a:t>出典</a:t>
            </a:r>
            <a:r>
              <a:rPr lang="en-US" altLang="ja-JP" sz="1600" b="1" dirty="0">
                <a:solidFill>
                  <a:srgbClr val="0000FF"/>
                </a:solidFill>
                <a:latin typeface="+mn-ea"/>
              </a:rPr>
              <a:t>:</a:t>
            </a:r>
            <a:r>
              <a:rPr lang="ja-JP" altLang="en-US" sz="1600" b="1" dirty="0">
                <a:solidFill>
                  <a:srgbClr val="0000FF"/>
                </a:solidFill>
                <a:latin typeface="+mn-ea"/>
              </a:rPr>
              <a:t>警察庁ウェブサイト</a:t>
            </a:r>
            <a:r>
              <a:rPr lang="en-US" altLang="ja-JP" sz="1600" b="1" dirty="0">
                <a:solidFill>
                  <a:srgbClr val="0000FF"/>
                </a:solidFill>
                <a:latin typeface="+mn-ea"/>
              </a:rPr>
              <a:t>(https://www.npa.go.jp/bureau/traffic/seibi2/saigaiji/yukimitiunten.html)</a:t>
            </a:r>
            <a:endParaRPr lang="ja-JP" altLang="en-US" sz="16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0479504" y="8363344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ja-JP" altLang="en-US" b="1" dirty="0" smtClean="0">
                <a:solidFill>
                  <a:srgbClr val="0000CC"/>
                </a:solidFill>
                <a:effectLst>
                  <a:glow rad="635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近年は急な</a:t>
            </a:r>
            <a:endParaRPr kumimoji="1" lang="en-US" altLang="ja-JP" b="1" dirty="0" smtClean="0">
              <a:solidFill>
                <a:srgbClr val="0000CC"/>
              </a:solidFill>
              <a:effectLst>
                <a:glow rad="635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kumimoji="1" lang="ja-JP" altLang="en-US" b="1" dirty="0" smtClean="0">
                <a:solidFill>
                  <a:srgbClr val="0000CC"/>
                </a:solidFill>
                <a:effectLst>
                  <a:glow rad="635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降雪が多く</a:t>
            </a:r>
            <a:endParaRPr kumimoji="1" lang="en-US" altLang="ja-JP" b="1" dirty="0" smtClean="0">
              <a:solidFill>
                <a:srgbClr val="0000CC"/>
              </a:solidFill>
              <a:effectLst>
                <a:glow rad="635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kumimoji="1" lang="ja-JP" altLang="en-US" b="1" dirty="0" smtClean="0">
                <a:solidFill>
                  <a:srgbClr val="0000CC"/>
                </a:solidFill>
                <a:effectLst>
                  <a:glow rad="635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なってます</a:t>
            </a:r>
            <a:r>
              <a:rPr kumimoji="1" lang="ja-JP" altLang="en-US" b="1" dirty="0">
                <a:solidFill>
                  <a:srgbClr val="0000CC"/>
                </a:solidFill>
                <a:effectLst>
                  <a:glow rad="635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！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426603" y="2165031"/>
            <a:ext cx="2294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smtClean="0">
                <a:solidFill>
                  <a:srgbClr val="00B0F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全て大阪府内の道路の写真です！</a:t>
            </a:r>
            <a:endParaRPr kumimoji="1" lang="ja-JP" altLang="en-US" b="1" dirty="0" smtClean="0">
              <a:solidFill>
                <a:srgbClr val="00B0F0"/>
              </a:soli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7550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kumimoji="1" b="1" dirty="0" smtClean="0">
            <a:solidFill>
              <a:srgbClr val="0000CC"/>
            </a:solidFill>
            <a:effectLst>
              <a:glow rad="63500">
                <a:schemeClr val="bg1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</TotalTime>
  <Words>160</Words>
  <Application>Microsoft Office PowerPoint</Application>
  <PresentationFormat>ユーザー設定</PresentationFormat>
  <Paragraphs>22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</vt:vector>
  </TitlesOfParts>
  <Company>大阪府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川﨑　浩</dc:creator>
  <cp:lastModifiedBy>仲　勇輔</cp:lastModifiedBy>
  <cp:revision>24</cp:revision>
  <cp:lastPrinted>2020-12-14T04:23:16Z</cp:lastPrinted>
  <dcterms:created xsi:type="dcterms:W3CDTF">2020-11-11T08:45:12Z</dcterms:created>
  <dcterms:modified xsi:type="dcterms:W3CDTF">2020-12-14T04:26:17Z</dcterms:modified>
</cp:coreProperties>
</file>