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7"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3911" autoAdjust="0"/>
  </p:normalViewPr>
  <p:slideViewPr>
    <p:cSldViewPr>
      <p:cViewPr>
        <p:scale>
          <a:sx n="110" d="100"/>
          <a:sy n="110" d="100"/>
        </p:scale>
        <p:origin x="1422" y="-11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0"/>
            <a:ext cx="2949678" cy="497460"/>
          </a:xfrm>
          <a:prstGeom prst="rect">
            <a:avLst/>
          </a:prstGeom>
        </p:spPr>
        <p:txBody>
          <a:bodyPr vert="horz" lIns="62938" tIns="31470" rIns="62938" bIns="31470"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9" y="10"/>
            <a:ext cx="2950765" cy="497460"/>
          </a:xfrm>
          <a:prstGeom prst="rect">
            <a:avLst/>
          </a:prstGeom>
        </p:spPr>
        <p:txBody>
          <a:bodyPr vert="horz" lIns="62938" tIns="31470" rIns="62938" bIns="31470" rtlCol="0"/>
          <a:lstStyle>
            <a:lvl1pPr algn="r">
              <a:defRPr sz="800"/>
            </a:lvl1pPr>
          </a:lstStyle>
          <a:p>
            <a:fld id="{12C35F4C-F7F5-40C3-BF8F-56F867D0C0F3}" type="datetimeFigureOut">
              <a:rPr kumimoji="1" lang="ja-JP" altLang="en-US" smtClean="0"/>
              <a:pPr/>
              <a:t>2018/8/8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38" tIns="31470" rIns="62938" bIns="31470" rtlCol="0" anchor="ctr"/>
          <a:lstStyle/>
          <a:p>
            <a:endParaRPr lang="ja-JP" altLang="en-US"/>
          </a:p>
        </p:txBody>
      </p:sp>
      <p:sp>
        <p:nvSpPr>
          <p:cNvPr id="5" name="ノート プレースホルダー 4"/>
          <p:cNvSpPr>
            <a:spLocks noGrp="1"/>
          </p:cNvSpPr>
          <p:nvPr>
            <p:ph type="body" sz="quarter" idx="3"/>
          </p:nvPr>
        </p:nvSpPr>
        <p:spPr>
          <a:xfrm>
            <a:off x="680614" y="4720941"/>
            <a:ext cx="5445978" cy="4472758"/>
          </a:xfrm>
          <a:prstGeom prst="rect">
            <a:avLst/>
          </a:prstGeom>
        </p:spPr>
        <p:txBody>
          <a:bodyPr vert="horz" lIns="62938" tIns="31470" rIns="62938" bIns="314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80"/>
            <a:ext cx="2949678" cy="496362"/>
          </a:xfrm>
          <a:prstGeom prst="rect">
            <a:avLst/>
          </a:prstGeom>
        </p:spPr>
        <p:txBody>
          <a:bodyPr vert="horz" lIns="62938" tIns="31470" rIns="62938" bIns="3147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9" y="9440780"/>
            <a:ext cx="2950765" cy="496362"/>
          </a:xfrm>
          <a:prstGeom prst="rect">
            <a:avLst/>
          </a:prstGeom>
        </p:spPr>
        <p:txBody>
          <a:bodyPr vert="horz" lIns="62938" tIns="31470" rIns="62938" bIns="31470"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2018/8/8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
            <a:extLst>
              <a:ext uri="{FF2B5EF4-FFF2-40B4-BE49-F238E27FC236}">
                <a16:creationId xmlns="" xmlns:a16="http://schemas.microsoft.com/office/drawing/2014/main" id="{1372398F-AFD9-432F-AA1D-2284794A9858}"/>
              </a:ext>
            </a:extLst>
          </p:cNvPr>
          <p:cNvSpPr/>
          <p:nvPr/>
        </p:nvSpPr>
        <p:spPr>
          <a:xfrm>
            <a:off x="111211" y="403587"/>
            <a:ext cx="12603892" cy="487064"/>
          </a:xfrm>
          <a:prstGeom prst="roundRect">
            <a:avLst>
              <a:gd name="adj" fmla="val 4928"/>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spcAft>
                <a:spcPts val="0"/>
              </a:spcAft>
            </a:pPr>
            <a:r>
              <a:rPr lang="en-US" alt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spc="-30" dirty="0">
              <a:effectLst/>
              <a:ea typeface="ＭＳ 明朝" panose="02020609040205080304" pitchFamily="17" charset="-128"/>
              <a:cs typeface="Times New Roman" panose="02020603050405020304" pitchFamily="18" charset="0"/>
            </a:endParaRPr>
          </a:p>
        </p:txBody>
      </p:sp>
      <p:sp>
        <p:nvSpPr>
          <p:cNvPr id="4" name="角丸四角形 2">
            <a:extLst>
              <a:ext uri="{FF2B5EF4-FFF2-40B4-BE49-F238E27FC236}">
                <a16:creationId xmlns="" xmlns:a16="http://schemas.microsoft.com/office/drawing/2014/main" id="{72D49DC8-06AE-4606-B1E3-A2EC4DA71E7C}"/>
              </a:ext>
            </a:extLst>
          </p:cNvPr>
          <p:cNvSpPr/>
          <p:nvPr/>
        </p:nvSpPr>
        <p:spPr>
          <a:xfrm>
            <a:off x="101281" y="966151"/>
            <a:ext cx="12603600" cy="5114016"/>
          </a:xfrm>
          <a:prstGeom prst="roundRect">
            <a:avLst>
              <a:gd name="adj" fmla="val 228"/>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endParaRPr lang="en-US" altLang="ja-JP" sz="1400" kern="0" dirty="0">
              <a:effectLst/>
              <a:ea typeface="ＭＳ 明朝" panose="02020609040205080304" pitchFamily="17" charset="-128"/>
              <a:cs typeface="Times New Roman" panose="02020603050405020304" pitchFamily="18" charset="0"/>
            </a:endParaRPr>
          </a:p>
          <a:p>
            <a:pPr algn="just">
              <a:spcAft>
                <a:spcPts val="0"/>
              </a:spcAft>
            </a:pPr>
            <a:endParaRPr lang="en-US" altLang="ja-JP" sz="1050" kern="0" dirty="0">
              <a:ea typeface="ＭＳ 明朝" panose="02020609040205080304" pitchFamily="17" charset="-128"/>
              <a:cs typeface="Times New Roman" panose="02020603050405020304" pitchFamily="18" charset="0"/>
            </a:endParaRPr>
          </a:p>
          <a:p>
            <a:pPr algn="just">
              <a:spcAft>
                <a:spcPts val="0"/>
              </a:spcAft>
            </a:pPr>
            <a:endParaRPr lang="en-US" altLang="ja-JP" sz="1050" kern="0" dirty="0">
              <a:effectLst/>
              <a:ea typeface="ＭＳ 明朝" panose="02020609040205080304" pitchFamily="17" charset="-128"/>
              <a:cs typeface="Times New Roman" panose="02020603050405020304" pitchFamily="18" charset="0"/>
            </a:endParaRPr>
          </a:p>
          <a:p>
            <a:pPr algn="just">
              <a:spcAft>
                <a:spcPts val="0"/>
              </a:spcAft>
            </a:pPr>
            <a:endParaRPr lang="en-US" altLang="ja-JP" sz="1050" kern="0" dirty="0">
              <a:ea typeface="ＭＳ 明朝" panose="02020609040205080304" pitchFamily="17" charset="-128"/>
              <a:cs typeface="Times New Roman" panose="02020603050405020304" pitchFamily="18" charset="0"/>
            </a:endParaRPr>
          </a:p>
        </p:txBody>
      </p:sp>
      <p:graphicFrame>
        <p:nvGraphicFramePr>
          <p:cNvPr id="5" name="表 4">
            <a:extLst>
              <a:ext uri="{FF2B5EF4-FFF2-40B4-BE49-F238E27FC236}">
                <a16:creationId xmlns="" xmlns:a16="http://schemas.microsoft.com/office/drawing/2014/main" id="{6CECFC20-C70C-4929-94EB-CE0DD19E9F92}"/>
              </a:ext>
            </a:extLst>
          </p:cNvPr>
          <p:cNvGraphicFramePr>
            <a:graphicFrameLocks noGrp="1"/>
          </p:cNvGraphicFramePr>
          <p:nvPr>
            <p:extLst>
              <p:ext uri="{D42A27DB-BD31-4B8C-83A1-F6EECF244321}">
                <p14:modId xmlns:p14="http://schemas.microsoft.com/office/powerpoint/2010/main" val="1298103814"/>
              </p:ext>
            </p:extLst>
          </p:nvPr>
        </p:nvGraphicFramePr>
        <p:xfrm>
          <a:off x="228426" y="1359441"/>
          <a:ext cx="5940000" cy="4620445"/>
        </p:xfrm>
        <a:graphic>
          <a:graphicData uri="http://schemas.openxmlformats.org/drawingml/2006/table">
            <a:tbl>
              <a:tblPr firstRow="1" firstCol="1" bandRow="1">
                <a:tableStyleId>{5940675A-B579-460E-94D1-54222C63F5DA}</a:tableStyleId>
              </a:tblPr>
              <a:tblGrid>
                <a:gridCol w="5940000">
                  <a:extLst>
                    <a:ext uri="{9D8B030D-6E8A-4147-A177-3AD203B41FA5}">
                      <a16:colId xmlns="" xmlns:a16="http://schemas.microsoft.com/office/drawing/2014/main" val="3019152660"/>
                    </a:ext>
                  </a:extLst>
                </a:gridCol>
              </a:tblGrid>
              <a:tr h="1158128">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 xmlns:a16="http://schemas.microsoft.com/office/drawing/2014/main" val="3324006099"/>
                  </a:ext>
                </a:extLst>
              </a:tr>
              <a:tr h="2504374">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 xmlns:a16="http://schemas.microsoft.com/office/drawing/2014/main" val="1390977468"/>
                  </a:ext>
                </a:extLst>
              </a:tr>
              <a:tr h="957943">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 xmlns:a16="http://schemas.microsoft.com/office/drawing/2014/main" val="49693215"/>
                  </a:ext>
                </a:extLst>
              </a:tr>
            </a:tbl>
          </a:graphicData>
        </a:graphic>
      </p:graphicFrame>
      <p:sp>
        <p:nvSpPr>
          <p:cNvPr id="13" name="テキスト ボックス 12">
            <a:extLst>
              <a:ext uri="{FF2B5EF4-FFF2-40B4-BE49-F238E27FC236}">
                <a16:creationId xmlns="" xmlns:a16="http://schemas.microsoft.com/office/drawing/2014/main" id="{D454D5AE-92BB-464D-93BB-3AC06CE50AD0}"/>
              </a:ext>
            </a:extLst>
          </p:cNvPr>
          <p:cNvSpPr txBox="1"/>
          <p:nvPr/>
        </p:nvSpPr>
        <p:spPr>
          <a:xfrm>
            <a:off x="225859" y="1050803"/>
            <a:ext cx="4608512"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第一章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総則</a:t>
            </a:r>
            <a:r>
              <a:rPr lang="ja-JP" altLang="en-US" sz="1200" b="1" dirty="0">
                <a:latin typeface="Meiryo UI" panose="020B0604030504040204" pitchFamily="50" charset="-128"/>
                <a:ea typeface="Meiryo UI" panose="020B0604030504040204" pitchFamily="50" charset="-128"/>
              </a:rPr>
              <a:t>・・・目的、定義、基本理念、各主体の役割</a:t>
            </a:r>
            <a:r>
              <a:rPr lang="ja-JP" altLang="en-US" sz="1200" b="1" dirty="0" smtClean="0">
                <a:latin typeface="Meiryo UI" panose="020B0604030504040204" pitchFamily="50" charset="-128"/>
                <a:ea typeface="Meiryo UI" panose="020B0604030504040204" pitchFamily="50" charset="-128"/>
              </a:rPr>
              <a:t>等</a:t>
            </a:r>
            <a:endParaRPr lang="ja-JP" altLang="en-US" sz="1200" b="1"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0" y="-23812"/>
            <a:ext cx="12801600" cy="36000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300"/>
              </a:lnSpc>
            </a:pPr>
            <a:r>
              <a:rPr lang="ja-JP" altLang="en-US" sz="1400" b="1" dirty="0">
                <a:solidFill>
                  <a:schemeClr val="bg1"/>
                </a:solidFill>
              </a:rPr>
              <a:t>　　　　</a:t>
            </a:r>
            <a:endParaRPr lang="en-US" altLang="ja-JP" sz="1400" b="1" dirty="0">
              <a:solidFill>
                <a:schemeClr val="bg1"/>
              </a:solidFill>
            </a:endParaRPr>
          </a:p>
          <a:p>
            <a:pPr algn="ctr" eaLnBrk="1" hangingPunct="1">
              <a:lnSpc>
                <a:spcPts val="1300"/>
              </a:lnSpc>
            </a:pPr>
            <a:r>
              <a:rPr lang="ja-JP" altLang="en-US" sz="1800" b="1" dirty="0" smtClean="0">
                <a:solidFill>
                  <a:schemeClr val="bg1"/>
                </a:solidFill>
                <a:latin typeface="Meiryo UI" pitchFamily="50" charset="-128"/>
                <a:ea typeface="Meiryo UI" pitchFamily="50" charset="-128"/>
                <a:cs typeface="Meiryo UI" pitchFamily="50" charset="-128"/>
              </a:rPr>
              <a:t>大阪府</a:t>
            </a:r>
            <a:r>
              <a:rPr lang="ja-JP" altLang="en-US" sz="1800" b="1" dirty="0">
                <a:solidFill>
                  <a:schemeClr val="bg1"/>
                </a:solidFill>
                <a:latin typeface="Meiryo UI" pitchFamily="50" charset="-128"/>
                <a:ea typeface="Meiryo UI" pitchFamily="50" charset="-128"/>
                <a:cs typeface="Meiryo UI" pitchFamily="50" charset="-128"/>
              </a:rPr>
              <a:t>健康づくり推進条例</a:t>
            </a:r>
            <a:r>
              <a:rPr lang="ja-JP" altLang="en-US" sz="1800" b="1" dirty="0" smtClean="0">
                <a:solidFill>
                  <a:schemeClr val="bg1"/>
                </a:solidFill>
                <a:latin typeface="Meiryo UI" pitchFamily="50" charset="-128"/>
                <a:ea typeface="Meiryo UI" pitchFamily="50" charset="-128"/>
                <a:cs typeface="Meiryo UI" pitchFamily="50" charset="-128"/>
              </a:rPr>
              <a:t>（案）</a:t>
            </a:r>
            <a:r>
              <a:rPr lang="ja-JP" altLang="en-US" sz="1800" b="1" dirty="0">
                <a:solidFill>
                  <a:schemeClr val="bg1"/>
                </a:solidFill>
                <a:latin typeface="Meiryo UI" pitchFamily="50" charset="-128"/>
                <a:ea typeface="Meiryo UI" pitchFamily="50" charset="-128"/>
                <a:cs typeface="Meiryo UI" pitchFamily="50" charset="-128"/>
              </a:rPr>
              <a:t>の</a:t>
            </a:r>
            <a:r>
              <a:rPr lang="ja-JP" altLang="en-US" sz="1800" b="1" dirty="0" smtClean="0">
                <a:solidFill>
                  <a:schemeClr val="bg1"/>
                </a:solidFill>
                <a:latin typeface="Meiryo UI" pitchFamily="50" charset="-128"/>
                <a:ea typeface="Meiryo UI" pitchFamily="50" charset="-128"/>
                <a:cs typeface="Meiryo UI" pitchFamily="50" charset="-128"/>
              </a:rPr>
              <a:t>骨子</a:t>
            </a:r>
            <a:r>
              <a:rPr lang="ja-JP" altLang="en-US" sz="1800" b="1" dirty="0">
                <a:solidFill>
                  <a:schemeClr val="bg1"/>
                </a:solidFill>
                <a:latin typeface="Meiryo UI" pitchFamily="50" charset="-128"/>
                <a:ea typeface="Meiryo UI" pitchFamily="50" charset="-128"/>
                <a:cs typeface="Meiryo UI" pitchFamily="50" charset="-128"/>
              </a:rPr>
              <a:t>について</a:t>
            </a:r>
          </a:p>
        </p:txBody>
      </p:sp>
      <p:sp>
        <p:nvSpPr>
          <p:cNvPr id="6" name="テキスト ボックス 5"/>
          <p:cNvSpPr txBox="1"/>
          <p:nvPr/>
        </p:nvSpPr>
        <p:spPr>
          <a:xfrm>
            <a:off x="827358" y="420745"/>
            <a:ext cx="11858919" cy="502702"/>
          </a:xfrm>
          <a:prstGeom prst="rect">
            <a:avLst/>
          </a:prstGeom>
          <a:noFill/>
        </p:spPr>
        <p:txBody>
          <a:bodyPr wrap="square" rtlCol="0">
            <a:spAutoFit/>
          </a:bodyPr>
          <a:lstStyle/>
          <a:p>
            <a:pPr>
              <a:lnSpc>
                <a:spcPts val="1600"/>
              </a:lnSpc>
            </a:pP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少子高齢化、疾病構造の変化、平均寿命の延伸等、府民の健康を取り巻く環境変化の中で、府民の健康寿命の延伸、市町村間における健康寿命の差の縮小が求められて</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そのために、府民一人一人が健康への関心と理解を深め、若い世代、働く世代、高齢者までライフステージに応じて、生活習慣病の予防等に生涯にわたって主体的に取り組むこと及びその取組を多様な主体の連携、協働により社会全体で支援していく必要がある　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 xmlns:a16="http://schemas.microsoft.com/office/drawing/2014/main" id="{E17B347B-1AA9-4BAF-AEF1-48AB2D03A08F}"/>
              </a:ext>
            </a:extLst>
          </p:cNvPr>
          <p:cNvSpPr txBox="1"/>
          <p:nvPr/>
        </p:nvSpPr>
        <p:spPr>
          <a:xfrm>
            <a:off x="314028" y="1366745"/>
            <a:ext cx="114228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（第１条）目的</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 xmlns:a16="http://schemas.microsoft.com/office/drawing/2014/main" id="{E17B347B-1AA9-4BAF-AEF1-48AB2D03A08F}"/>
              </a:ext>
            </a:extLst>
          </p:cNvPr>
          <p:cNvSpPr txBox="1"/>
          <p:nvPr/>
        </p:nvSpPr>
        <p:spPr>
          <a:xfrm>
            <a:off x="318220" y="2508130"/>
            <a:ext cx="114228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（第２条）定義</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a:extLst>
              <a:ext uri="{FF2B5EF4-FFF2-40B4-BE49-F238E27FC236}">
                <a16:creationId xmlns="" xmlns:a16="http://schemas.microsoft.com/office/drawing/2014/main" id="{6CECFC20-C70C-4929-94EB-CE0DD19E9F92}"/>
              </a:ext>
            </a:extLst>
          </p:cNvPr>
          <p:cNvGraphicFramePr>
            <a:graphicFrameLocks noGrp="1"/>
          </p:cNvGraphicFramePr>
          <p:nvPr>
            <p:extLst>
              <p:ext uri="{D42A27DB-BD31-4B8C-83A1-F6EECF244321}">
                <p14:modId xmlns:p14="http://schemas.microsoft.com/office/powerpoint/2010/main" val="1255198799"/>
              </p:ext>
            </p:extLst>
          </p:nvPr>
        </p:nvGraphicFramePr>
        <p:xfrm>
          <a:off x="6299547" y="1349720"/>
          <a:ext cx="6264000" cy="4626000"/>
        </p:xfrm>
        <a:graphic>
          <a:graphicData uri="http://schemas.openxmlformats.org/drawingml/2006/table">
            <a:tbl>
              <a:tblPr firstRow="1" firstCol="1" bandRow="1">
                <a:tableStyleId>{5940675A-B579-460E-94D1-54222C63F5DA}</a:tableStyleId>
              </a:tblPr>
              <a:tblGrid>
                <a:gridCol w="6264000">
                  <a:extLst>
                    <a:ext uri="{9D8B030D-6E8A-4147-A177-3AD203B41FA5}">
                      <a16:colId xmlns="" xmlns:a16="http://schemas.microsoft.com/office/drawing/2014/main" val="3019152660"/>
                    </a:ext>
                  </a:extLst>
                </a:gridCol>
              </a:tblGrid>
              <a:tr h="718809">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 xmlns:a16="http://schemas.microsoft.com/office/drawing/2014/main" val="3324006099"/>
                  </a:ext>
                </a:extLst>
              </a:tr>
              <a:tr h="512223">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extLst>
                  <a:ext uri="{0D108BD9-81ED-4DB2-BD59-A6C34878D82A}">
                    <a16:rowId xmlns="" xmlns:a16="http://schemas.microsoft.com/office/drawing/2014/main" val="1390977468"/>
                  </a:ext>
                </a:extLst>
              </a:tr>
              <a:tr h="702819">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tr>
              <a:tr h="500310">
                <a:tc>
                  <a:txBody>
                    <a:bodyPr/>
                    <a:lstStyle/>
                    <a:p>
                      <a:pPr algn="just">
                        <a:lnSpc>
                          <a:spcPts val="1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tc>
              </a:tr>
              <a:tr h="476487">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 xmlns:a16="http://schemas.microsoft.com/office/drawing/2014/main" val="49693215"/>
                  </a:ext>
                </a:extLst>
              </a:tr>
              <a:tr h="536048">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488398">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690906">
                <a:tc>
                  <a:txBody>
                    <a:bodyPr/>
                    <a:lstStyle/>
                    <a:p>
                      <a:pPr algn="just">
                        <a:lnSpc>
                          <a:spcPts val="16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bl>
          </a:graphicData>
        </a:graphic>
      </p:graphicFrame>
      <p:sp>
        <p:nvSpPr>
          <p:cNvPr id="12" name="テキスト ボックス 11"/>
          <p:cNvSpPr txBox="1"/>
          <p:nvPr/>
        </p:nvSpPr>
        <p:spPr>
          <a:xfrm>
            <a:off x="237734" y="1587822"/>
            <a:ext cx="5937435" cy="913070"/>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　</a:t>
            </a:r>
            <a:r>
              <a:rPr lang="ja-JP" altLang="en-US" sz="1000" kern="100" dirty="0" smtClean="0">
                <a:solidFill>
                  <a:prstClr val="black"/>
                </a:solidFill>
                <a:latin typeface="Meiryo UI" panose="020B0604030504040204" pitchFamily="50" charset="-128"/>
                <a:ea typeface="Meiryo UI" panose="020B0604030504040204" pitchFamily="50" charset="-128"/>
              </a:rPr>
              <a:t>健康づくり</a:t>
            </a:r>
            <a:r>
              <a:rPr lang="ja-JP" altLang="en-US" sz="1000" kern="100" dirty="0">
                <a:solidFill>
                  <a:prstClr val="black"/>
                </a:solidFill>
                <a:latin typeface="Meiryo UI" panose="020B0604030504040204" pitchFamily="50" charset="-128"/>
                <a:ea typeface="Meiryo UI" panose="020B0604030504040204" pitchFamily="50" charset="-128"/>
              </a:rPr>
              <a:t>の推進について、基本理念を定め、府の責務、市町村の協力をはじめ、府民、事業者、保健</a:t>
            </a:r>
            <a:r>
              <a:rPr lang="ja-JP" altLang="en-US" sz="1000" kern="100" dirty="0" smtClean="0">
                <a:solidFill>
                  <a:prstClr val="black"/>
                </a:solidFill>
                <a:latin typeface="Meiryo UI" panose="020B0604030504040204" pitchFamily="50" charset="-128"/>
                <a:ea typeface="Meiryo UI" panose="020B0604030504040204" pitchFamily="50" charset="-128"/>
              </a:rPr>
              <a:t>医療関</a:t>
            </a:r>
            <a:endParaRPr lang="en-US" altLang="ja-JP" sz="1000" kern="100" dirty="0" smtClean="0">
              <a:solidFill>
                <a:prstClr val="black"/>
              </a:solidFill>
              <a:latin typeface="Meiryo UI" panose="020B0604030504040204" pitchFamily="50" charset="-128"/>
              <a:ea typeface="Meiryo UI" panose="020B0604030504040204" pitchFamily="50" charset="-128"/>
            </a:endParaRPr>
          </a:p>
          <a:p>
            <a:pPr lvl="0" algn="just">
              <a:lnSpc>
                <a:spcPts val="1600"/>
              </a:lnSpc>
            </a:pPr>
            <a:r>
              <a:rPr lang="ja-JP" altLang="en-US" sz="1000" kern="100" dirty="0">
                <a:solidFill>
                  <a:prstClr val="black"/>
                </a:solidFill>
                <a:latin typeface="Meiryo UI" panose="020B0604030504040204" pitchFamily="50" charset="-128"/>
                <a:ea typeface="Meiryo UI" panose="020B0604030504040204" pitchFamily="50" charset="-128"/>
              </a:rPr>
              <a:t>　</a:t>
            </a:r>
            <a:r>
              <a:rPr lang="ja-JP" altLang="en-US" sz="1000" kern="100" dirty="0" smtClean="0">
                <a:solidFill>
                  <a:prstClr val="black"/>
                </a:solidFill>
                <a:latin typeface="Meiryo UI" panose="020B0604030504040204" pitchFamily="50" charset="-128"/>
                <a:ea typeface="Meiryo UI" panose="020B0604030504040204" pitchFamily="50" charset="-128"/>
              </a:rPr>
              <a:t>　係者、医療</a:t>
            </a:r>
            <a:r>
              <a:rPr lang="ja-JP" altLang="en-US" sz="1000" kern="100" dirty="0">
                <a:solidFill>
                  <a:prstClr val="black"/>
                </a:solidFill>
                <a:latin typeface="Meiryo UI" panose="020B0604030504040204" pitchFamily="50" charset="-128"/>
                <a:ea typeface="Meiryo UI" panose="020B0604030504040204" pitchFamily="50" charset="-128"/>
              </a:rPr>
              <a:t>保険者及び健康づくり関係機関等の役割</a:t>
            </a:r>
            <a:r>
              <a:rPr lang="ja-JP" altLang="en-US" sz="1000" kern="100" dirty="0" smtClean="0">
                <a:solidFill>
                  <a:prstClr val="black"/>
                </a:solidFill>
                <a:latin typeface="Meiryo UI" panose="020B0604030504040204" pitchFamily="50" charset="-128"/>
                <a:ea typeface="Meiryo UI" panose="020B0604030504040204" pitchFamily="50" charset="-128"/>
              </a:rPr>
              <a:t>を定める。</a:t>
            </a:r>
            <a:endParaRPr lang="en-US" altLang="ja-JP" sz="1000" kern="100" dirty="0">
              <a:solidFill>
                <a:prstClr val="black"/>
              </a:solidFill>
              <a:latin typeface="Meiryo UI" panose="020B0604030504040204" pitchFamily="50" charset="-128"/>
              <a:ea typeface="Meiryo UI" panose="020B0604030504040204" pitchFamily="50" charset="-128"/>
            </a:endParaRPr>
          </a:p>
          <a:p>
            <a:pPr lvl="0" algn="just">
              <a:lnSpc>
                <a:spcPts val="1600"/>
              </a:lnSpc>
            </a:pPr>
            <a:r>
              <a:rPr lang="ja-JP" altLang="en-US" sz="1000" kern="100" dirty="0">
                <a:solidFill>
                  <a:prstClr val="black"/>
                </a:solidFill>
                <a:latin typeface="Meiryo UI" panose="020B0604030504040204" pitchFamily="50" charset="-128"/>
                <a:ea typeface="Meiryo UI" panose="020B0604030504040204" pitchFamily="50" charset="-128"/>
              </a:rPr>
              <a:t>〇　健康づくりに関する施策の基本的な事項を定めることにより、府民の健康づくりを総合的かつ計画的に推進し</a:t>
            </a:r>
            <a:r>
              <a:rPr lang="ja-JP" altLang="en-US" sz="1000" kern="100" dirty="0" smtClean="0">
                <a:solidFill>
                  <a:prstClr val="black"/>
                </a:solidFill>
                <a:latin typeface="Meiryo UI" panose="020B0604030504040204" pitchFamily="50" charset="-128"/>
                <a:ea typeface="Meiryo UI" panose="020B0604030504040204" pitchFamily="50" charset="-128"/>
              </a:rPr>
              <a:t>、</a:t>
            </a:r>
            <a:endParaRPr lang="en-US" altLang="ja-JP" sz="1000" kern="100" dirty="0" smtClean="0">
              <a:solidFill>
                <a:prstClr val="black"/>
              </a:solidFill>
              <a:latin typeface="Meiryo UI" panose="020B0604030504040204" pitchFamily="50" charset="-128"/>
              <a:ea typeface="Meiryo UI" panose="020B0604030504040204" pitchFamily="50" charset="-128"/>
            </a:endParaRPr>
          </a:p>
          <a:p>
            <a:pPr lvl="0" algn="just">
              <a:lnSpc>
                <a:spcPts val="1600"/>
              </a:lnSpc>
            </a:pPr>
            <a:r>
              <a:rPr lang="ja-JP" altLang="en-US" sz="1000" kern="100" dirty="0">
                <a:solidFill>
                  <a:prstClr val="black"/>
                </a:solidFill>
                <a:latin typeface="Meiryo UI" panose="020B0604030504040204" pitchFamily="50" charset="-128"/>
                <a:ea typeface="Meiryo UI" panose="020B0604030504040204" pitchFamily="50" charset="-128"/>
              </a:rPr>
              <a:t>　</a:t>
            </a:r>
            <a:r>
              <a:rPr lang="ja-JP" altLang="en-US" sz="1000" kern="100" dirty="0" smtClean="0">
                <a:solidFill>
                  <a:prstClr val="black"/>
                </a:solidFill>
                <a:latin typeface="Meiryo UI" panose="020B0604030504040204" pitchFamily="50" charset="-128"/>
                <a:ea typeface="Meiryo UI" panose="020B0604030504040204" pitchFamily="50" charset="-128"/>
              </a:rPr>
              <a:t>　もって府民</a:t>
            </a:r>
            <a:r>
              <a:rPr lang="ja-JP" altLang="en-US" sz="1000" kern="100" dirty="0">
                <a:solidFill>
                  <a:prstClr val="black"/>
                </a:solidFill>
                <a:latin typeface="Meiryo UI" panose="020B0604030504040204" pitchFamily="50" charset="-128"/>
                <a:ea typeface="Meiryo UI" panose="020B0604030504040204" pitchFamily="50" charset="-128"/>
              </a:rPr>
              <a:t>が健やかで心豊かに生活できる活力ある社会を実現する</a:t>
            </a:r>
            <a:r>
              <a:rPr lang="ja-JP" altLang="en-US" sz="1000" kern="100" dirty="0" smtClean="0">
                <a:solidFill>
                  <a:prstClr val="black"/>
                </a:solidFill>
                <a:latin typeface="Meiryo UI" panose="020B0604030504040204" pitchFamily="50" charset="-128"/>
                <a:ea typeface="Meiryo UI" panose="020B0604030504040204" pitchFamily="50" charset="-128"/>
              </a:rPr>
              <a:t>。</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テキスト ボックス 22"/>
          <p:cNvSpPr txBox="1"/>
          <p:nvPr/>
        </p:nvSpPr>
        <p:spPr>
          <a:xfrm>
            <a:off x="243737" y="2729318"/>
            <a:ext cx="6091814" cy="2285241"/>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　</a:t>
            </a:r>
            <a:r>
              <a:rPr lang="ja-JP" altLang="en-US" sz="1000" kern="100" dirty="0" smtClean="0">
                <a:latin typeface="Meiryo UI" panose="020B0604030504040204" pitchFamily="50" charset="-128"/>
                <a:ea typeface="Meiryo UI" panose="020B0604030504040204" pitchFamily="50" charset="-128"/>
              </a:rPr>
              <a:t>健康づくり</a:t>
            </a:r>
            <a:r>
              <a:rPr lang="ja-JP" altLang="en-US" sz="1000" kern="100" dirty="0">
                <a:latin typeface="Meiryo UI" panose="020B0604030504040204" pitchFamily="50" charset="-128"/>
                <a:ea typeface="Meiryo UI" panose="020B0604030504040204" pitchFamily="50" charset="-128"/>
              </a:rPr>
              <a:t>：府民が自らの健康状況に合った健康に関する知識を習得し生活習慣の改善等を行うことにより</a:t>
            </a:r>
            <a:r>
              <a:rPr lang="ja-JP" altLang="en-US" sz="1000" kern="100" dirty="0" smtClean="0">
                <a:latin typeface="Meiryo UI" panose="020B0604030504040204" pitchFamily="50" charset="-128"/>
                <a:ea typeface="Meiryo UI" panose="020B0604030504040204" pitchFamily="50" charset="-128"/>
              </a:rPr>
              <a:t>、</a:t>
            </a:r>
            <a:endParaRPr lang="en-US" altLang="ja-JP" sz="1000" kern="100" dirty="0" smtClean="0">
              <a:latin typeface="Meiryo UI" panose="020B0604030504040204" pitchFamily="50" charset="-128"/>
              <a:ea typeface="Meiryo UI" panose="020B0604030504040204" pitchFamily="50" charset="-128"/>
            </a:endParaRPr>
          </a:p>
          <a:p>
            <a:pPr lvl="0" algn="just">
              <a:lnSpc>
                <a:spcPts val="1600"/>
              </a:lnSpc>
            </a:pPr>
            <a:r>
              <a:rPr lang="ja-JP" altLang="en-US" sz="1000" kern="100" dirty="0">
                <a:latin typeface="Meiryo UI" panose="020B0604030504040204" pitchFamily="50" charset="-128"/>
                <a:ea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rPr>
              <a:t>　主体的</a:t>
            </a:r>
            <a:r>
              <a:rPr lang="ja-JP" altLang="en-US" sz="1000" kern="100" dirty="0">
                <a:latin typeface="Meiryo UI" panose="020B0604030504040204" pitchFamily="50" charset="-128"/>
                <a:ea typeface="Meiryo UI" panose="020B0604030504040204" pitchFamily="50" charset="-128"/>
              </a:rPr>
              <a:t>に心身の健康の保持及び増進に取り組むこと</a:t>
            </a:r>
            <a:endParaRPr lang="en-US" altLang="ja-JP" sz="1000" kern="100" dirty="0">
              <a:latin typeface="Meiryo UI" panose="020B0604030504040204" pitchFamily="50" charset="-128"/>
              <a:ea typeface="Meiryo UI" panose="020B0604030504040204" pitchFamily="50" charset="-128"/>
            </a:endParaRPr>
          </a:p>
          <a:p>
            <a:pPr lvl="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rPr>
              <a:t>〇</a:t>
            </a:r>
            <a:r>
              <a:rPr lang="ja-JP" altLang="en-US" sz="1000" kern="100" dirty="0">
                <a:solidFill>
                  <a:prstClr val="black"/>
                </a:solidFill>
                <a:latin typeface="Meiryo UI" panose="020B0604030504040204" pitchFamily="50" charset="-128"/>
                <a:ea typeface="Meiryo UI" panose="020B0604030504040204" pitchFamily="50" charset="-128"/>
              </a:rPr>
              <a:t>　事業者：他人を使用して事業を行う者</a:t>
            </a:r>
            <a:r>
              <a:rPr lang="ja-JP" altLang="en-US" sz="1000" kern="100" dirty="0">
                <a:solidFill>
                  <a:srgbClr val="FF0000"/>
                </a:solidFill>
                <a:latin typeface="Meiryo UI" panose="020B0604030504040204" pitchFamily="50" charset="-128"/>
                <a:ea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rPr>
              <a:t>法人企業の場合、当該</a:t>
            </a:r>
            <a:r>
              <a:rPr lang="ja-JP" altLang="en-US" sz="1000" kern="100" dirty="0" smtClean="0">
                <a:latin typeface="Meiryo UI" panose="020B0604030504040204" pitchFamily="50" charset="-128"/>
                <a:ea typeface="Meiryo UI" panose="020B0604030504040204" pitchFamily="50" charset="-128"/>
              </a:rPr>
              <a:t>法人。個人</a:t>
            </a:r>
            <a:r>
              <a:rPr lang="ja-JP" altLang="en-US" sz="1000" kern="100" dirty="0">
                <a:latin typeface="Meiryo UI" panose="020B0604030504040204" pitchFamily="50" charset="-128"/>
                <a:ea typeface="Meiryo UI" panose="020B0604030504040204" pitchFamily="50" charset="-128"/>
              </a:rPr>
              <a:t>企業の場合、事業経営主）</a:t>
            </a:r>
            <a:endParaRPr lang="en-US" altLang="ja-JP" sz="1000" kern="100" dirty="0">
              <a:latin typeface="Meiryo UI" panose="020B0604030504040204" pitchFamily="50" charset="-128"/>
              <a:ea typeface="Meiryo UI" panose="020B0604030504040204" pitchFamily="50" charset="-128"/>
            </a:endParaRPr>
          </a:p>
          <a:p>
            <a:pPr lvl="0" algn="just">
              <a:lnSpc>
                <a:spcPts val="1600"/>
              </a:lnSpc>
              <a:defRPr/>
            </a:pPr>
            <a:r>
              <a:rPr lang="ja-JP" altLang="en-US" sz="1000" kern="100" dirty="0">
                <a:latin typeface="Meiryo UI" panose="020B0604030504040204" pitchFamily="50" charset="-128"/>
                <a:ea typeface="Meiryo UI" panose="020B0604030504040204" pitchFamily="50" charset="-128"/>
              </a:rPr>
              <a:t>〇　保健医療関係者：保健医療の専門的立場から健康づくりのために必要な保健医療サービスを提供する者</a:t>
            </a:r>
            <a:endParaRPr lang="en-US" altLang="ja-JP" sz="1000" kern="100" dirty="0">
              <a:latin typeface="Meiryo UI" panose="020B0604030504040204" pitchFamily="50" charset="-128"/>
              <a:ea typeface="Meiryo UI" panose="020B0604030504040204" pitchFamily="50" charset="-128"/>
            </a:endParaRPr>
          </a:p>
          <a:p>
            <a:pPr lvl="0" algn="just">
              <a:lnSpc>
                <a:spcPts val="1500"/>
              </a:lnSpc>
              <a:defRPr/>
            </a:pPr>
            <a:r>
              <a:rPr lang="ja-JP" altLang="en-US" sz="1000" kern="100" dirty="0">
                <a:latin typeface="Meiryo UI" panose="020B0604030504040204" pitchFamily="50" charset="-128"/>
                <a:ea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rPr>
              <a:t>医療</a:t>
            </a:r>
            <a:r>
              <a:rPr lang="ja-JP" altLang="en-US" sz="900" kern="100" dirty="0">
                <a:latin typeface="Meiryo UI" panose="020B0604030504040204" pitchFamily="50" charset="-128"/>
                <a:ea typeface="Meiryo UI" panose="020B0604030504040204" pitchFamily="50" charset="-128"/>
              </a:rPr>
              <a:t>機関、保健医療分野の職能団体（医師会、歯科医師会、薬剤師会、看護協会、栄養士会等）</a:t>
            </a:r>
            <a:r>
              <a:rPr lang="ja-JP" altLang="en-US" sz="900" kern="100" dirty="0" smtClean="0">
                <a:latin typeface="Meiryo UI" panose="020B0604030504040204" pitchFamily="50" charset="-128"/>
                <a:ea typeface="Meiryo UI" panose="020B0604030504040204" pitchFamily="50" charset="-128"/>
              </a:rPr>
              <a:t>、</a:t>
            </a:r>
            <a:endParaRPr lang="en-US" altLang="ja-JP" sz="900" kern="100" dirty="0" smtClean="0">
              <a:latin typeface="Meiryo UI" panose="020B0604030504040204" pitchFamily="50" charset="-128"/>
              <a:ea typeface="Meiryo UI" panose="020B0604030504040204" pitchFamily="50" charset="-128"/>
            </a:endParaRPr>
          </a:p>
          <a:p>
            <a:pPr lvl="0" algn="just">
              <a:lnSpc>
                <a:spcPts val="1500"/>
              </a:lnSpc>
              <a:defRPr/>
            </a:pPr>
            <a:r>
              <a:rPr lang="ja-JP" altLang="en-US" sz="900" kern="100" dirty="0">
                <a:latin typeface="Meiryo UI" panose="020B0604030504040204" pitchFamily="50" charset="-128"/>
                <a:ea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rPr>
              <a:t>　　　保健医療</a:t>
            </a:r>
            <a:r>
              <a:rPr lang="ja-JP" altLang="en-US" sz="900" kern="100" dirty="0">
                <a:latin typeface="Meiryo UI" panose="020B0604030504040204" pitchFamily="50" charset="-128"/>
                <a:ea typeface="Meiryo UI" panose="020B0604030504040204" pitchFamily="50" charset="-128"/>
              </a:rPr>
              <a:t>分野に関する専門職（医師、歯科医師、薬剤師、保健師、助産師、看護師、管理栄養士</a:t>
            </a:r>
            <a:r>
              <a:rPr lang="ja-JP" altLang="en-US" sz="900" kern="100" dirty="0" smtClean="0">
                <a:latin typeface="Meiryo UI" panose="020B0604030504040204" pitchFamily="50" charset="-128"/>
                <a:ea typeface="Meiryo UI" panose="020B0604030504040204" pitchFamily="50" charset="-128"/>
              </a:rPr>
              <a:t>、栄養士</a:t>
            </a:r>
            <a:r>
              <a:rPr lang="ja-JP" altLang="en-US" sz="900" kern="100" dirty="0">
                <a:latin typeface="Meiryo UI" panose="020B0604030504040204" pitchFamily="50" charset="-128"/>
                <a:ea typeface="Meiryo UI" panose="020B0604030504040204" pitchFamily="50" charset="-128"/>
              </a:rPr>
              <a:t>等）</a:t>
            </a:r>
            <a:endParaRPr lang="en-US" altLang="ja-JP" sz="900" kern="100" dirty="0">
              <a:latin typeface="Meiryo UI" panose="020B0604030504040204" pitchFamily="50" charset="-128"/>
              <a:ea typeface="Meiryo UI" panose="020B0604030504040204" pitchFamily="50" charset="-128"/>
            </a:endParaRPr>
          </a:p>
          <a:p>
            <a:pPr lvl="0" algn="just">
              <a:lnSpc>
                <a:spcPts val="1600"/>
              </a:lnSpc>
            </a:pPr>
            <a:r>
              <a:rPr lang="ja-JP" altLang="en-US" sz="1000" kern="100" dirty="0">
                <a:latin typeface="Meiryo UI" panose="020B0604030504040204" pitchFamily="50" charset="-128"/>
                <a:ea typeface="Meiryo UI" panose="020B0604030504040204" pitchFamily="50" charset="-128"/>
              </a:rPr>
              <a:t>〇　医療保険者：健康増進法第</a:t>
            </a:r>
            <a:r>
              <a:rPr lang="en-US" altLang="ja-JP" sz="1000" kern="100" dirty="0">
                <a:latin typeface="Meiryo UI" panose="020B0604030504040204" pitchFamily="50" charset="-128"/>
                <a:ea typeface="Meiryo UI" panose="020B0604030504040204" pitchFamily="50" charset="-128"/>
              </a:rPr>
              <a:t>6</a:t>
            </a:r>
            <a:r>
              <a:rPr lang="ja-JP" altLang="en-US" sz="1000" kern="100" dirty="0">
                <a:latin typeface="Meiryo UI" panose="020B0604030504040204" pitchFamily="50" charset="-128"/>
                <a:ea typeface="Meiryo UI" panose="020B0604030504040204" pitchFamily="50" charset="-128"/>
              </a:rPr>
              <a:t>条第</a:t>
            </a:r>
            <a:r>
              <a:rPr lang="en-US" altLang="ja-JP" sz="1000" kern="100" dirty="0">
                <a:latin typeface="Meiryo UI" panose="020B0604030504040204" pitchFamily="50" charset="-128"/>
                <a:ea typeface="Meiryo UI" panose="020B0604030504040204" pitchFamily="50" charset="-128"/>
              </a:rPr>
              <a:t>1</a:t>
            </a:r>
            <a:r>
              <a:rPr lang="ja-JP" altLang="en-US" sz="1000" kern="100" dirty="0">
                <a:latin typeface="Meiryo UI" panose="020B0604030504040204" pitchFamily="50" charset="-128"/>
                <a:ea typeface="Meiryo UI" panose="020B0604030504040204" pitchFamily="50" charset="-128"/>
              </a:rPr>
              <a:t>号から第</a:t>
            </a:r>
            <a:r>
              <a:rPr lang="en-US" altLang="ja-JP" sz="1000" kern="100" dirty="0">
                <a:latin typeface="Meiryo UI" panose="020B0604030504040204" pitchFamily="50" charset="-128"/>
                <a:ea typeface="Meiryo UI" panose="020B0604030504040204" pitchFamily="50" charset="-128"/>
              </a:rPr>
              <a:t>6</a:t>
            </a:r>
            <a:r>
              <a:rPr lang="ja-JP" altLang="en-US" sz="1000" kern="100" dirty="0">
                <a:latin typeface="Meiryo UI" panose="020B0604030504040204" pitchFamily="50" charset="-128"/>
                <a:ea typeface="Meiryo UI" panose="020B0604030504040204" pitchFamily="50" charset="-128"/>
              </a:rPr>
              <a:t>号及び第</a:t>
            </a:r>
            <a:r>
              <a:rPr lang="en-US" altLang="ja-JP" sz="1000" kern="100" dirty="0">
                <a:latin typeface="Meiryo UI" panose="020B0604030504040204" pitchFamily="50" charset="-128"/>
                <a:ea typeface="Meiryo UI" panose="020B0604030504040204" pitchFamily="50" charset="-128"/>
              </a:rPr>
              <a:t>10</a:t>
            </a:r>
            <a:r>
              <a:rPr lang="ja-JP" altLang="en-US" sz="1000" kern="100" dirty="0">
                <a:latin typeface="Meiryo UI" panose="020B0604030504040204" pitchFamily="50" charset="-128"/>
                <a:ea typeface="Meiryo UI" panose="020B0604030504040204" pitchFamily="50" charset="-128"/>
              </a:rPr>
              <a:t>号に掲げる者</a:t>
            </a:r>
            <a:endParaRPr lang="en-US" altLang="ja-JP" sz="1000" kern="100" dirty="0">
              <a:latin typeface="Meiryo UI" panose="020B0604030504040204" pitchFamily="50" charset="-128"/>
              <a:ea typeface="Meiryo UI" panose="020B0604030504040204" pitchFamily="50" charset="-128"/>
            </a:endParaRPr>
          </a:p>
          <a:p>
            <a:pPr lvl="0" algn="just">
              <a:lnSpc>
                <a:spcPts val="1500"/>
              </a:lnSpc>
              <a:defRPr/>
            </a:pPr>
            <a:r>
              <a:rPr lang="ja-JP" altLang="en-US" sz="1000" kern="100" dirty="0" smtClean="0">
                <a:latin typeface="Meiryo UI" panose="020B0604030504040204" pitchFamily="50" charset="-128"/>
                <a:ea typeface="Meiryo UI" panose="020B0604030504040204" pitchFamily="50" charset="-128"/>
              </a:rPr>
              <a:t>　　　　</a:t>
            </a:r>
            <a:r>
              <a:rPr lang="ja-JP" altLang="en-US" sz="900" kern="100" spc="-30" dirty="0" smtClean="0">
                <a:latin typeface="Meiryo UI" panose="020B0604030504040204" pitchFamily="50" charset="-128"/>
                <a:ea typeface="Meiryo UI" panose="020B0604030504040204" pitchFamily="50" charset="-128"/>
              </a:rPr>
              <a:t>全国</a:t>
            </a:r>
            <a:r>
              <a:rPr lang="ja-JP" altLang="en-US" sz="900" kern="100" spc="-30" dirty="0">
                <a:latin typeface="Meiryo UI" panose="020B0604030504040204" pitchFamily="50" charset="-128"/>
                <a:ea typeface="Meiryo UI" panose="020B0604030504040204" pitchFamily="50" charset="-128"/>
              </a:rPr>
              <a:t>健康保険協会、健康保険組合、市町村、国民健康保険組合、国家公務員共済組合</a:t>
            </a:r>
            <a:r>
              <a:rPr lang="ja-JP" altLang="en-US" sz="900" kern="100" spc="-30" dirty="0" smtClean="0">
                <a:latin typeface="Meiryo UI" panose="020B0604030504040204" pitchFamily="50" charset="-128"/>
                <a:ea typeface="Meiryo UI" panose="020B0604030504040204" pitchFamily="50" charset="-128"/>
              </a:rPr>
              <a:t>、地方公務員等共済</a:t>
            </a:r>
            <a:r>
              <a:rPr lang="ja-JP" altLang="en-US" sz="900" kern="100" spc="-30" dirty="0">
                <a:latin typeface="Meiryo UI" panose="020B0604030504040204" pitchFamily="50" charset="-128"/>
                <a:ea typeface="Meiryo UI" panose="020B0604030504040204" pitchFamily="50" charset="-128"/>
              </a:rPr>
              <a:t>組合</a:t>
            </a:r>
            <a:r>
              <a:rPr lang="ja-JP" altLang="en-US" sz="900" kern="100" spc="-50" dirty="0" smtClean="0">
                <a:latin typeface="Meiryo UI" panose="020B0604030504040204" pitchFamily="50" charset="-128"/>
                <a:ea typeface="Meiryo UI" panose="020B0604030504040204" pitchFamily="50" charset="-128"/>
              </a:rPr>
              <a:t>、</a:t>
            </a:r>
            <a:endParaRPr lang="en-US" altLang="ja-JP" sz="900" kern="100" spc="-50" dirty="0" smtClean="0">
              <a:latin typeface="Meiryo UI" panose="020B0604030504040204" pitchFamily="50" charset="-128"/>
              <a:ea typeface="Meiryo UI" panose="020B0604030504040204" pitchFamily="50" charset="-128"/>
            </a:endParaRPr>
          </a:p>
          <a:p>
            <a:pPr lvl="0" algn="just">
              <a:lnSpc>
                <a:spcPts val="1500"/>
              </a:lnSpc>
              <a:defRPr/>
            </a:pPr>
            <a:r>
              <a:rPr lang="ja-JP" altLang="en-US" sz="900" kern="100" spc="-50" dirty="0">
                <a:latin typeface="Meiryo UI" panose="020B0604030504040204" pitchFamily="50" charset="-128"/>
                <a:ea typeface="Meiryo UI" panose="020B0604030504040204" pitchFamily="50" charset="-128"/>
              </a:rPr>
              <a:t>　</a:t>
            </a:r>
            <a:r>
              <a:rPr lang="ja-JP" altLang="en-US" sz="900" kern="100" spc="-50" dirty="0" smtClean="0">
                <a:latin typeface="Meiryo UI" panose="020B0604030504040204" pitchFamily="50" charset="-128"/>
                <a:ea typeface="Meiryo UI" panose="020B0604030504040204" pitchFamily="50" charset="-128"/>
              </a:rPr>
              <a:t>　　　　</a:t>
            </a:r>
            <a:r>
              <a:rPr lang="zh-TW" altLang="en-US" sz="900" kern="100" dirty="0" smtClean="0">
                <a:latin typeface="Meiryo UI" panose="020B0604030504040204" pitchFamily="50" charset="-128"/>
                <a:ea typeface="Meiryo UI" panose="020B0604030504040204" pitchFamily="50" charset="-128"/>
              </a:rPr>
              <a:t>後期</a:t>
            </a:r>
            <a:r>
              <a:rPr lang="zh-TW" altLang="en-US" sz="900" kern="100" dirty="0">
                <a:latin typeface="Meiryo UI" panose="020B0604030504040204" pitchFamily="50" charset="-128"/>
                <a:ea typeface="Meiryo UI" panose="020B0604030504040204" pitchFamily="50" charset="-128"/>
              </a:rPr>
              <a:t>高齢者医療広域連合</a:t>
            </a:r>
            <a:r>
              <a:rPr lang="ja-JP" altLang="en-US" sz="900" kern="100" dirty="0" err="1">
                <a:latin typeface="Meiryo UI" panose="020B0604030504040204" pitchFamily="50" charset="-128"/>
                <a:ea typeface="Meiryo UI" panose="020B0604030504040204" pitchFamily="50" charset="-128"/>
              </a:rPr>
              <a:t>、</a:t>
            </a:r>
            <a:r>
              <a:rPr lang="ja-JP" altLang="en-US" sz="900" kern="100" dirty="0">
                <a:latin typeface="Meiryo UI" panose="020B0604030504040204" pitchFamily="50" charset="-128"/>
                <a:ea typeface="Meiryo UI" panose="020B0604030504040204" pitchFamily="50" charset="-128"/>
              </a:rPr>
              <a:t>国民健康保険団体連合会</a:t>
            </a:r>
            <a:r>
              <a:rPr lang="ja-JP" altLang="en-US" sz="900" kern="100" dirty="0" smtClean="0">
                <a:latin typeface="Meiryo UI" panose="020B0604030504040204" pitchFamily="50" charset="-128"/>
                <a:ea typeface="Meiryo UI" panose="020B0604030504040204" pitchFamily="50" charset="-128"/>
              </a:rPr>
              <a:t>、健康</a:t>
            </a:r>
            <a:r>
              <a:rPr lang="ja-JP" altLang="en-US" sz="900" kern="100" dirty="0">
                <a:latin typeface="Meiryo UI" panose="020B0604030504040204" pitchFamily="50" charset="-128"/>
                <a:ea typeface="Meiryo UI" panose="020B0604030504040204" pitchFamily="50" charset="-128"/>
              </a:rPr>
              <a:t>保険組合連合会</a:t>
            </a:r>
            <a:r>
              <a:rPr lang="ja-JP" altLang="en-US" sz="900" kern="100" dirty="0" smtClean="0">
                <a:latin typeface="Meiryo UI" panose="020B0604030504040204" pitchFamily="50" charset="-128"/>
                <a:ea typeface="Meiryo UI" panose="020B0604030504040204" pitchFamily="50" charset="-128"/>
              </a:rPr>
              <a:t>等</a:t>
            </a:r>
            <a:endParaRPr lang="en-US" altLang="ja-JP" sz="900" kern="100" dirty="0">
              <a:latin typeface="Meiryo UI" panose="020B0604030504040204" pitchFamily="50" charset="-128"/>
              <a:ea typeface="Meiryo UI" panose="020B0604030504040204" pitchFamily="50" charset="-128"/>
            </a:endParaRPr>
          </a:p>
          <a:p>
            <a:pPr lvl="0" algn="just">
              <a:lnSpc>
                <a:spcPts val="1600"/>
              </a:lnSpc>
            </a:pPr>
            <a:r>
              <a:rPr lang="ja-JP" altLang="en-US" sz="1000" kern="100" dirty="0">
                <a:solidFill>
                  <a:prstClr val="black"/>
                </a:solidFill>
                <a:latin typeface="Meiryo UI" panose="020B0604030504040204" pitchFamily="50" charset="-128"/>
                <a:ea typeface="Meiryo UI" panose="020B0604030504040204" pitchFamily="50" charset="-128"/>
              </a:rPr>
              <a:t>〇　健康づくり関係機関等：健康づくりに資する取組みを行う教育機関、公的研究機関、地域団体等</a:t>
            </a:r>
            <a:endParaRPr lang="en-US" altLang="ja-JP" sz="1000" kern="100" dirty="0">
              <a:solidFill>
                <a:prstClr val="black"/>
              </a:solidFill>
              <a:latin typeface="Meiryo UI" panose="020B0604030504040204" pitchFamily="50" charset="-128"/>
              <a:ea typeface="Meiryo UI" panose="020B0604030504040204" pitchFamily="50" charset="-128"/>
            </a:endParaRPr>
          </a:p>
          <a:p>
            <a:pPr lvl="0" algn="just">
              <a:lnSpc>
                <a:spcPts val="1500"/>
              </a:lnSpc>
            </a:pPr>
            <a:r>
              <a:rPr lang="en-US" altLang="ja-JP" sz="1000" kern="100" dirty="0">
                <a:solidFill>
                  <a:prstClr val="black"/>
                </a:solidFill>
                <a:latin typeface="Meiryo UI" panose="020B0604030504040204" pitchFamily="50" charset="-128"/>
                <a:ea typeface="Meiryo UI" panose="020B0604030504040204" pitchFamily="50" charset="-128"/>
              </a:rPr>
              <a:t>    </a:t>
            </a:r>
            <a:r>
              <a:rPr lang="ja-JP" altLang="en-US" sz="1000" kern="100" dirty="0" smtClean="0">
                <a:solidFill>
                  <a:prstClr val="black"/>
                </a:solidFill>
                <a:latin typeface="Meiryo UI" panose="020B0604030504040204" pitchFamily="50" charset="-128"/>
                <a:ea typeface="Meiryo UI" panose="020B0604030504040204" pitchFamily="50" charset="-128"/>
              </a:rPr>
              <a:t>　　</a:t>
            </a:r>
            <a:r>
              <a:rPr lang="ja-JP" altLang="en-US" sz="900" kern="100" dirty="0">
                <a:solidFill>
                  <a:prstClr val="black"/>
                </a:solidFill>
                <a:latin typeface="Meiryo UI" panose="020B0604030504040204" pitchFamily="50" charset="-128"/>
                <a:ea typeface="Meiryo UI" panose="020B0604030504040204" pitchFamily="50" charset="-128"/>
              </a:rPr>
              <a:t>学校</a:t>
            </a:r>
            <a:r>
              <a:rPr lang="ja-JP" altLang="en-US" sz="900" kern="100" dirty="0" smtClean="0">
                <a:solidFill>
                  <a:prstClr val="black"/>
                </a:solidFill>
                <a:latin typeface="Meiryo UI" panose="020B0604030504040204" pitchFamily="50" charset="-128"/>
                <a:ea typeface="Meiryo UI" panose="020B0604030504040204" pitchFamily="50" charset="-128"/>
              </a:rPr>
              <a:t>、</a:t>
            </a:r>
            <a:r>
              <a:rPr lang="ja-JP" altLang="en-US" sz="900" kern="100" dirty="0">
                <a:solidFill>
                  <a:prstClr val="black"/>
                </a:solidFill>
                <a:latin typeface="Meiryo UI" panose="020B0604030504040204" pitchFamily="50" charset="-128"/>
                <a:ea typeface="Meiryo UI" panose="020B0604030504040204" pitchFamily="50" charset="-128"/>
              </a:rPr>
              <a:t>健康づくり推進団体（</a:t>
            </a:r>
            <a:r>
              <a:rPr lang="en-US" altLang="ja-JP" sz="900" kern="100" dirty="0">
                <a:solidFill>
                  <a:prstClr val="black"/>
                </a:solidFill>
                <a:latin typeface="Meiryo UI" panose="020B0604030504040204" pitchFamily="50" charset="-128"/>
                <a:ea typeface="Meiryo UI" panose="020B0604030504040204" pitchFamily="50" charset="-128"/>
              </a:rPr>
              <a:t>NPO</a:t>
            </a:r>
            <a:r>
              <a:rPr lang="ja-JP" altLang="en-US" sz="900" kern="100" dirty="0" smtClean="0">
                <a:solidFill>
                  <a:prstClr val="black"/>
                </a:solidFill>
                <a:latin typeface="Meiryo UI" panose="020B0604030504040204" pitchFamily="50" charset="-128"/>
                <a:ea typeface="Meiryo UI" panose="020B0604030504040204" pitchFamily="50" charset="-128"/>
              </a:rPr>
              <a:t>法人等）、健康づくり</a:t>
            </a:r>
            <a:r>
              <a:rPr lang="ja-JP" altLang="en-US" sz="900" kern="100" dirty="0">
                <a:solidFill>
                  <a:prstClr val="black"/>
                </a:solidFill>
                <a:latin typeface="Meiryo UI" panose="020B0604030504040204" pitchFamily="50" charset="-128"/>
                <a:ea typeface="Meiryo UI" panose="020B0604030504040204" pitchFamily="50" charset="-128"/>
              </a:rPr>
              <a:t>活動を行う地域団体（社会</a:t>
            </a:r>
            <a:r>
              <a:rPr lang="ja-JP" altLang="en-US" sz="900" kern="100" dirty="0" smtClean="0">
                <a:solidFill>
                  <a:prstClr val="black"/>
                </a:solidFill>
                <a:latin typeface="Meiryo UI" panose="020B0604030504040204" pitchFamily="50" charset="-128"/>
                <a:ea typeface="Meiryo UI" panose="020B0604030504040204" pitchFamily="50" charset="-128"/>
              </a:rPr>
              <a:t>福祉協</a:t>
            </a:r>
            <a:r>
              <a:rPr lang="ja-JP" altLang="en-US" sz="900" kern="100" dirty="0">
                <a:solidFill>
                  <a:prstClr val="black"/>
                </a:solidFill>
                <a:latin typeface="Meiryo UI" panose="020B0604030504040204" pitchFamily="50" charset="-128"/>
                <a:ea typeface="Meiryo UI" panose="020B0604030504040204" pitchFamily="50" charset="-128"/>
              </a:rPr>
              <a:t>議会、</a:t>
            </a:r>
            <a:r>
              <a:rPr lang="ja-JP" altLang="en-US" sz="900" kern="100" dirty="0" smtClean="0">
                <a:solidFill>
                  <a:prstClr val="black"/>
                </a:solidFill>
                <a:latin typeface="Meiryo UI" panose="020B0604030504040204" pitchFamily="50" charset="-128"/>
                <a:ea typeface="Meiryo UI" panose="020B0604030504040204" pitchFamily="50" charset="-128"/>
              </a:rPr>
              <a:t>自治会等）</a:t>
            </a:r>
            <a:r>
              <a:rPr lang="ja-JP" altLang="en-US" sz="900" dirty="0" smtClean="0">
                <a:latin typeface="Meiryo UI" panose="020B0604030504040204" pitchFamily="50" charset="-128"/>
                <a:ea typeface="Meiryo UI" panose="020B0604030504040204" pitchFamily="50" charset="-128"/>
              </a:rPr>
              <a:t>　</a:t>
            </a:r>
            <a:endParaRPr lang="ja-JP" altLang="en-US" sz="9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7" name="大かっこ 26"/>
          <p:cNvSpPr/>
          <p:nvPr/>
        </p:nvSpPr>
        <p:spPr>
          <a:xfrm>
            <a:off x="544402" y="4759725"/>
            <a:ext cx="5524647" cy="144000"/>
          </a:xfrm>
          <a:prstGeom prst="bracketPair">
            <a:avLst>
              <a:gd name="adj" fmla="val 1259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大かっこ 39"/>
          <p:cNvSpPr/>
          <p:nvPr/>
        </p:nvSpPr>
        <p:spPr>
          <a:xfrm>
            <a:off x="539863" y="4201937"/>
            <a:ext cx="5524647" cy="288000"/>
          </a:xfrm>
          <a:prstGeom prst="bracketPair">
            <a:avLst>
              <a:gd name="adj" fmla="val 1259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1" name="テキスト ボックス 40">
            <a:extLst>
              <a:ext uri="{FF2B5EF4-FFF2-40B4-BE49-F238E27FC236}">
                <a16:creationId xmlns="" xmlns:a16="http://schemas.microsoft.com/office/drawing/2014/main" id="{E17B347B-1AA9-4BAF-AEF1-48AB2D03A08F}"/>
              </a:ext>
            </a:extLst>
          </p:cNvPr>
          <p:cNvSpPr txBox="1"/>
          <p:nvPr/>
        </p:nvSpPr>
        <p:spPr>
          <a:xfrm>
            <a:off x="302602" y="5002110"/>
            <a:ext cx="1404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条）基本理念</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239587" y="5230328"/>
            <a:ext cx="6002683" cy="707886"/>
          </a:xfrm>
          <a:prstGeom prst="rect">
            <a:avLst/>
          </a:prstGeom>
          <a:noFill/>
        </p:spPr>
        <p:txBody>
          <a:bodyPr wrap="square" rtlCol="0">
            <a:spAutoFit/>
          </a:bodyPr>
          <a:lstStyle/>
          <a:p>
            <a:pPr lvl="0" algn="just">
              <a:lnSpc>
                <a:spcPts val="1600"/>
              </a:lnSpc>
            </a:pPr>
            <a:r>
              <a:rPr lang="ja-JP" altLang="en-US" sz="1000" spc="-50" dirty="0" smtClean="0">
                <a:latin typeface="Meiryo UI" panose="020B0604030504040204" pitchFamily="50" charset="-128"/>
                <a:ea typeface="Meiryo UI" panose="020B0604030504040204" pitchFamily="50" charset="-128"/>
              </a:rPr>
              <a:t>〇　健康づくりは、</a:t>
            </a:r>
            <a:r>
              <a:rPr lang="ja-JP" altLang="en-US" sz="1000" kern="100" spc="-50" dirty="0" smtClean="0">
                <a:solidFill>
                  <a:prstClr val="black"/>
                </a:solidFill>
                <a:latin typeface="Meiryo UI" panose="020B0604030504040204" pitchFamily="50" charset="-128"/>
                <a:ea typeface="Meiryo UI" panose="020B0604030504040204" pitchFamily="50" charset="-128"/>
              </a:rPr>
              <a:t>府民が</a:t>
            </a:r>
            <a:r>
              <a:rPr lang="ja-JP" altLang="en-US" sz="1000" kern="100" spc="-50" dirty="0">
                <a:solidFill>
                  <a:prstClr val="black"/>
                </a:solidFill>
                <a:latin typeface="Meiryo UI" panose="020B0604030504040204" pitchFamily="50" charset="-128"/>
                <a:ea typeface="Meiryo UI" panose="020B0604030504040204" pitchFamily="50" charset="-128"/>
              </a:rPr>
              <a:t>健康づくりへの関心と理解を深め</a:t>
            </a:r>
            <a:r>
              <a:rPr lang="ja-JP" altLang="en-US" sz="1000" kern="100" spc="-50" dirty="0" smtClean="0">
                <a:solidFill>
                  <a:prstClr val="black"/>
                </a:solidFill>
                <a:latin typeface="Meiryo UI" panose="020B0604030504040204" pitchFamily="50" charset="-128"/>
                <a:ea typeface="Meiryo UI" panose="020B0604030504040204" pitchFamily="50" charset="-128"/>
              </a:rPr>
              <a:t>、健康づくり</a:t>
            </a:r>
            <a:r>
              <a:rPr lang="ja-JP" altLang="en-US" sz="1000" kern="100" spc="-50" dirty="0">
                <a:solidFill>
                  <a:prstClr val="black"/>
                </a:solidFill>
                <a:latin typeface="Meiryo UI" panose="020B0604030504040204" pitchFamily="50" charset="-128"/>
                <a:ea typeface="Meiryo UI" panose="020B0604030504040204" pitchFamily="50" charset="-128"/>
              </a:rPr>
              <a:t>に</a:t>
            </a:r>
            <a:r>
              <a:rPr lang="ja-JP" altLang="en-US" sz="1000" kern="100" spc="-50" dirty="0" smtClean="0">
                <a:solidFill>
                  <a:prstClr val="black"/>
                </a:solidFill>
                <a:latin typeface="Meiryo UI" panose="020B0604030504040204" pitchFamily="50" charset="-128"/>
                <a:ea typeface="Meiryo UI" panose="020B0604030504040204" pitchFamily="50" charset="-128"/>
              </a:rPr>
              <a:t>生涯にわたって</a:t>
            </a:r>
            <a:r>
              <a:rPr lang="ja-JP" altLang="en-US" sz="1000" kern="100" spc="-50" dirty="0">
                <a:solidFill>
                  <a:prstClr val="black"/>
                </a:solidFill>
                <a:latin typeface="Meiryo UI" panose="020B0604030504040204" pitchFamily="50" charset="-128"/>
                <a:ea typeface="Meiryo UI" panose="020B0604030504040204" pitchFamily="50" charset="-128"/>
              </a:rPr>
              <a:t>主体的に</a:t>
            </a:r>
            <a:r>
              <a:rPr lang="ja-JP" altLang="en-US" sz="1000" kern="100" spc="-50" dirty="0" smtClean="0">
                <a:solidFill>
                  <a:prstClr val="black"/>
                </a:solidFill>
                <a:latin typeface="Meiryo UI" panose="020B0604030504040204" pitchFamily="50" charset="-128"/>
                <a:ea typeface="Meiryo UI" panose="020B0604030504040204" pitchFamily="50" charset="-128"/>
              </a:rPr>
              <a:t>取り組まなければならない。</a:t>
            </a:r>
            <a:endParaRPr lang="en-US" altLang="ja-JP" sz="1000" kern="100" spc="-50" dirty="0" smtClean="0">
              <a:solidFill>
                <a:prstClr val="black"/>
              </a:solidFill>
              <a:latin typeface="Meiryo UI" panose="020B0604030504040204" pitchFamily="50" charset="-128"/>
              <a:ea typeface="Meiryo UI" panose="020B0604030504040204" pitchFamily="50" charset="-128"/>
            </a:endParaRPr>
          </a:p>
          <a:p>
            <a:pPr lvl="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rPr>
              <a:t>〇</a:t>
            </a:r>
            <a:r>
              <a:rPr lang="ja-JP" altLang="en-US" sz="1000" kern="100" dirty="0">
                <a:solidFill>
                  <a:prstClr val="black"/>
                </a:solidFill>
                <a:latin typeface="Meiryo UI" panose="020B0604030504040204" pitchFamily="50" charset="-128"/>
                <a:ea typeface="Meiryo UI" panose="020B0604030504040204" pitchFamily="50" charset="-128"/>
              </a:rPr>
              <a:t>　</a:t>
            </a:r>
            <a:r>
              <a:rPr lang="ja-JP" altLang="en-US" sz="1000" kern="0" dirty="0">
                <a:solidFill>
                  <a:prstClr val="black"/>
                </a:solidFill>
                <a:latin typeface="Meiryo UI" panose="020B0604030504040204" pitchFamily="50" charset="-128"/>
                <a:ea typeface="Meiryo UI" panose="020B0604030504040204" pitchFamily="50" charset="-128"/>
              </a:rPr>
              <a:t>健康づくりは</a:t>
            </a:r>
            <a:r>
              <a:rPr lang="ja-JP" altLang="en-US" sz="1000" kern="0" dirty="0" smtClean="0">
                <a:solidFill>
                  <a:prstClr val="black"/>
                </a:solidFill>
                <a:latin typeface="Meiryo UI" panose="020B0604030504040204" pitchFamily="50" charset="-128"/>
                <a:ea typeface="Meiryo UI" panose="020B0604030504040204" pitchFamily="50" charset="-128"/>
              </a:rPr>
              <a:t>、多様な主体の連携・協働により、健康づくりを</a:t>
            </a:r>
            <a:r>
              <a:rPr lang="ja-JP" altLang="en-US" sz="1000" kern="0" dirty="0">
                <a:solidFill>
                  <a:prstClr val="black"/>
                </a:solidFill>
                <a:latin typeface="Meiryo UI" panose="020B0604030504040204" pitchFamily="50" charset="-128"/>
                <a:ea typeface="Meiryo UI" panose="020B0604030504040204" pitchFamily="50" charset="-128"/>
              </a:rPr>
              <a:t>推進するための必要な</a:t>
            </a:r>
            <a:r>
              <a:rPr lang="ja-JP" altLang="en-US" sz="1000" kern="0" dirty="0" smtClean="0">
                <a:solidFill>
                  <a:prstClr val="black"/>
                </a:solidFill>
                <a:latin typeface="Meiryo UI" panose="020B0604030504040204" pitchFamily="50" charset="-128"/>
                <a:ea typeface="Meiryo UI" panose="020B0604030504040204" pitchFamily="50" charset="-128"/>
              </a:rPr>
              <a:t>支援及び社会</a:t>
            </a:r>
            <a:r>
              <a:rPr lang="ja-JP" altLang="en-US" sz="1000" kern="0" dirty="0">
                <a:solidFill>
                  <a:prstClr val="black"/>
                </a:solidFill>
                <a:latin typeface="Meiryo UI" panose="020B0604030504040204" pitchFamily="50" charset="-128"/>
                <a:ea typeface="Meiryo UI" panose="020B0604030504040204" pitchFamily="50" charset="-128"/>
              </a:rPr>
              <a:t>環境の</a:t>
            </a:r>
            <a:r>
              <a:rPr lang="ja-JP" altLang="en-US" sz="1000" kern="0" dirty="0" smtClean="0">
                <a:solidFill>
                  <a:prstClr val="black"/>
                </a:solidFill>
                <a:latin typeface="Meiryo UI" panose="020B0604030504040204" pitchFamily="50" charset="-128"/>
                <a:ea typeface="Meiryo UI" panose="020B0604030504040204" pitchFamily="50" charset="-128"/>
              </a:rPr>
              <a:t>整備</a:t>
            </a:r>
            <a:endParaRPr lang="en-US" altLang="ja-JP" sz="1000" kern="0" dirty="0" smtClean="0">
              <a:solidFill>
                <a:prstClr val="black"/>
              </a:solidFill>
              <a:latin typeface="Meiryo UI" panose="020B0604030504040204" pitchFamily="50" charset="-128"/>
              <a:ea typeface="Meiryo UI" panose="020B0604030504040204" pitchFamily="50" charset="-128"/>
            </a:endParaRPr>
          </a:p>
          <a:p>
            <a:pPr lvl="0" algn="just">
              <a:lnSpc>
                <a:spcPts val="1600"/>
              </a:lnSpc>
            </a:pPr>
            <a:r>
              <a:rPr lang="ja-JP" altLang="en-US" sz="1000" kern="0" dirty="0">
                <a:solidFill>
                  <a:prstClr val="black"/>
                </a:solidFill>
                <a:latin typeface="Meiryo UI" panose="020B0604030504040204" pitchFamily="50" charset="-128"/>
                <a:ea typeface="Meiryo UI" panose="020B0604030504040204" pitchFamily="50" charset="-128"/>
              </a:rPr>
              <a:t>　</a:t>
            </a:r>
            <a:r>
              <a:rPr lang="ja-JP" altLang="en-US" sz="1000" kern="0" dirty="0" smtClean="0">
                <a:solidFill>
                  <a:prstClr val="black"/>
                </a:solidFill>
                <a:latin typeface="Meiryo UI" panose="020B0604030504040204" pitchFamily="50" charset="-128"/>
                <a:ea typeface="Meiryo UI" panose="020B0604030504040204" pitchFamily="50" charset="-128"/>
              </a:rPr>
              <a:t>　に取り組まなければならない。</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テキスト ボックス 42">
            <a:extLst>
              <a:ext uri="{FF2B5EF4-FFF2-40B4-BE49-F238E27FC236}">
                <a16:creationId xmlns="" xmlns:a16="http://schemas.microsoft.com/office/drawing/2014/main" id="{E17B347B-1AA9-4BAF-AEF1-48AB2D03A08F}"/>
              </a:ext>
            </a:extLst>
          </p:cNvPr>
          <p:cNvSpPr txBox="1"/>
          <p:nvPr/>
        </p:nvSpPr>
        <p:spPr>
          <a:xfrm>
            <a:off x="6374263" y="4276786"/>
            <a:ext cx="1980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（第９条）医療保険者の役割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6305799" y="4488818"/>
            <a:ext cx="6293161" cy="297517"/>
          </a:xfrm>
          <a:prstGeom prst="rect">
            <a:avLst/>
          </a:prstGeom>
          <a:noFill/>
        </p:spPr>
        <p:txBody>
          <a:bodyPr wrap="square" rtlCol="0">
            <a:spAutoFit/>
          </a:bodyPr>
          <a:lstStyle/>
          <a:p>
            <a:pPr marL="133350" lvl="0" indent="-13335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rPr>
              <a:t>・特定健診の受診しやすい環境整備、特定保健指導の質の向上等の取組</a:t>
            </a:r>
            <a:r>
              <a:rPr lang="ja-JP" altLang="en-US" sz="1000" kern="0" dirty="0">
                <a:solidFill>
                  <a:prstClr val="black"/>
                </a:solidFill>
                <a:latin typeface="Meiryo UI" panose="020B0604030504040204" pitchFamily="50" charset="-128"/>
                <a:ea typeface="Meiryo UI" panose="020B0604030504040204" pitchFamily="50" charset="-128"/>
              </a:rPr>
              <a:t>　　</a:t>
            </a:r>
            <a:r>
              <a:rPr lang="ja-JP" altLang="en-US" sz="1000" kern="0" dirty="0" smtClean="0">
                <a:solidFill>
                  <a:prstClr val="black"/>
                </a:solidFill>
                <a:latin typeface="Meiryo UI" panose="020B0604030504040204" pitchFamily="50" charset="-128"/>
                <a:ea typeface="Meiryo UI" panose="020B0604030504040204" pitchFamily="50" charset="-128"/>
              </a:rPr>
              <a:t>など</a:t>
            </a:r>
            <a:r>
              <a:rPr lang="ja-JP" altLang="en-US" sz="1000" dirty="0" smtClean="0">
                <a:latin typeface="Meiryo UI" panose="020B0604030504040204" pitchFamily="50" charset="-128"/>
                <a:ea typeface="Meiryo UI" panose="020B0604030504040204" pitchFamily="50" charset="-128"/>
              </a:rPr>
              <a:t>　</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テキスト ボックス 44">
            <a:extLst>
              <a:ext uri="{FF2B5EF4-FFF2-40B4-BE49-F238E27FC236}">
                <a16:creationId xmlns="" xmlns:a16="http://schemas.microsoft.com/office/drawing/2014/main" id="{E17B347B-1AA9-4BAF-AEF1-48AB2D03A08F}"/>
              </a:ext>
            </a:extLst>
          </p:cNvPr>
          <p:cNvSpPr txBox="1"/>
          <p:nvPr/>
        </p:nvSpPr>
        <p:spPr>
          <a:xfrm>
            <a:off x="6377335" y="4822761"/>
            <a:ext cx="2628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１０</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条）健康づくり関係機関等の役割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6304284" y="5006265"/>
            <a:ext cx="4633019" cy="297517"/>
          </a:xfrm>
          <a:prstGeom prst="rect">
            <a:avLst/>
          </a:prstGeom>
          <a:noFill/>
        </p:spPr>
        <p:txBody>
          <a:bodyPr wrap="square" rtlCol="0">
            <a:spAutoFit/>
          </a:bodyPr>
          <a:lstStyle/>
          <a:p>
            <a:pPr marL="133350" lvl="0" indent="-13335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rPr>
              <a:t>・人材、情報、手法等を活用した健康づくりのために必要な取組の推進　など</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3" name="テキスト ボックス 52">
            <a:extLst>
              <a:ext uri="{FF2B5EF4-FFF2-40B4-BE49-F238E27FC236}">
                <a16:creationId xmlns="" xmlns:a16="http://schemas.microsoft.com/office/drawing/2014/main" id="{E17B347B-1AA9-4BAF-AEF1-48AB2D03A08F}"/>
              </a:ext>
            </a:extLst>
          </p:cNvPr>
          <p:cNvSpPr txBox="1"/>
          <p:nvPr/>
        </p:nvSpPr>
        <p:spPr>
          <a:xfrm>
            <a:off x="6375022" y="1371822"/>
            <a:ext cx="1450821"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（第４条）府の責務</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6306557" y="1564788"/>
            <a:ext cx="6214923" cy="502702"/>
          </a:xfrm>
          <a:prstGeom prst="rect">
            <a:avLst/>
          </a:prstGeom>
          <a:noFill/>
        </p:spPr>
        <p:txBody>
          <a:bodyPr wrap="square" rtlCol="0">
            <a:spAutoFit/>
          </a:bodyPr>
          <a:lstStyle/>
          <a:p>
            <a:pPr marL="133350" lvl="0" indent="-13335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rPr>
              <a:t>・</a:t>
            </a:r>
            <a:r>
              <a:rPr lang="ja-JP" altLang="en-US" sz="1000" kern="100" dirty="0">
                <a:latin typeface="Meiryo UI" panose="020B0604030504040204" pitchFamily="50" charset="-128"/>
                <a:ea typeface="Meiryo UI" panose="020B0604030504040204" pitchFamily="50" charset="-128"/>
              </a:rPr>
              <a:t>健康増進法に関する計画、歯科口腔保健の推進に関する法律の</a:t>
            </a:r>
            <a:r>
              <a:rPr lang="ja-JP" altLang="en-US" sz="1000" kern="100" dirty="0" smtClean="0">
                <a:latin typeface="Meiryo UI" panose="020B0604030504040204" pitchFamily="50" charset="-128"/>
                <a:ea typeface="Meiryo UI" panose="020B0604030504040204" pitchFamily="50" charset="-128"/>
              </a:rPr>
              <a:t>基本的事項、食育</a:t>
            </a:r>
            <a:r>
              <a:rPr lang="ja-JP" altLang="en-US" sz="1000" kern="100" dirty="0">
                <a:latin typeface="Meiryo UI" panose="020B0604030504040204" pitchFamily="50" charset="-128"/>
                <a:ea typeface="Meiryo UI" panose="020B0604030504040204" pitchFamily="50" charset="-128"/>
              </a:rPr>
              <a:t>基本法に関する</a:t>
            </a:r>
            <a:r>
              <a:rPr lang="ja-JP" altLang="en-US" sz="1000" kern="100" dirty="0" smtClean="0">
                <a:latin typeface="Meiryo UI" panose="020B0604030504040204" pitchFamily="50" charset="-128"/>
                <a:ea typeface="Meiryo UI" panose="020B0604030504040204" pitchFamily="50" charset="-128"/>
              </a:rPr>
              <a:t>計画に基づき、</a:t>
            </a:r>
            <a:endParaRPr lang="en-US" altLang="ja-JP" sz="1000" kern="100" dirty="0" smtClean="0">
              <a:latin typeface="Meiryo UI" panose="020B0604030504040204" pitchFamily="50" charset="-128"/>
              <a:ea typeface="Meiryo UI" panose="020B0604030504040204" pitchFamily="50" charset="-128"/>
            </a:endParaRPr>
          </a:p>
          <a:p>
            <a:pPr marL="133350" lvl="0" indent="-133350" algn="just">
              <a:lnSpc>
                <a:spcPts val="1600"/>
              </a:lnSpc>
            </a:pPr>
            <a:r>
              <a:rPr lang="ja-JP" altLang="en-US" sz="1000" kern="100" dirty="0">
                <a:latin typeface="Meiryo UI" panose="020B0604030504040204" pitchFamily="50" charset="-128"/>
                <a:ea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rPr>
              <a:t>健康づくりの推進に関する施策を総合的に策定・実施、健康づくりへの関心と理解を深めるための機運の醸成</a:t>
            </a:r>
            <a:r>
              <a:rPr lang="ja-JP" altLang="en-US" sz="1000" kern="0" dirty="0">
                <a:solidFill>
                  <a:prstClr val="black"/>
                </a:solidFill>
                <a:latin typeface="Meiryo UI" panose="020B0604030504040204" pitchFamily="50" charset="-128"/>
                <a:ea typeface="Meiryo UI" panose="020B0604030504040204" pitchFamily="50" charset="-128"/>
              </a:rPr>
              <a:t>　</a:t>
            </a:r>
            <a:r>
              <a:rPr lang="ja-JP" altLang="en-US" sz="1000" kern="0" dirty="0" smtClean="0">
                <a:solidFill>
                  <a:prstClr val="black"/>
                </a:solidFill>
                <a:latin typeface="Meiryo UI" panose="020B0604030504040204" pitchFamily="50" charset="-128"/>
                <a:ea typeface="Meiryo UI" panose="020B0604030504040204" pitchFamily="50" charset="-128"/>
              </a:rPr>
              <a:t>など</a:t>
            </a:r>
            <a:r>
              <a:rPr lang="ja-JP" altLang="en-US" sz="1000" dirty="0" smtClean="0">
                <a:latin typeface="Meiryo UI" panose="020B0604030504040204" pitchFamily="50" charset="-128"/>
                <a:ea typeface="Meiryo UI" panose="020B0604030504040204" pitchFamily="50" charset="-128"/>
              </a:rPr>
              <a:t>　</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5" name="テキスト ボックス 54">
            <a:extLst>
              <a:ext uri="{FF2B5EF4-FFF2-40B4-BE49-F238E27FC236}">
                <a16:creationId xmlns="" xmlns:a16="http://schemas.microsoft.com/office/drawing/2014/main" id="{E17B347B-1AA9-4BAF-AEF1-48AB2D03A08F}"/>
              </a:ext>
            </a:extLst>
          </p:cNvPr>
          <p:cNvSpPr txBox="1"/>
          <p:nvPr/>
        </p:nvSpPr>
        <p:spPr>
          <a:xfrm>
            <a:off x="6373507" y="2090490"/>
            <a:ext cx="1899501"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（第５条）府と市町村の協力</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a:xfrm>
            <a:off x="6305043" y="2284868"/>
            <a:ext cx="3912182" cy="297517"/>
          </a:xfrm>
          <a:prstGeom prst="rect">
            <a:avLst/>
          </a:prstGeom>
          <a:noFill/>
        </p:spPr>
        <p:txBody>
          <a:bodyPr wrap="square" rtlCol="0">
            <a:spAutoFit/>
          </a:bodyPr>
          <a:lstStyle/>
          <a:p>
            <a:pPr marL="133350" lvl="0" indent="-13335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rPr>
              <a:t>・健康づくりの推進に当たって、市町村と連携・協力　など</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テキスト ボックス 56">
            <a:extLst>
              <a:ext uri="{FF2B5EF4-FFF2-40B4-BE49-F238E27FC236}">
                <a16:creationId xmlns="" xmlns:a16="http://schemas.microsoft.com/office/drawing/2014/main" id="{E17B347B-1AA9-4BAF-AEF1-48AB2D03A08F}"/>
              </a:ext>
            </a:extLst>
          </p:cNvPr>
          <p:cNvSpPr txBox="1"/>
          <p:nvPr/>
        </p:nvSpPr>
        <p:spPr>
          <a:xfrm>
            <a:off x="6373507" y="2589555"/>
            <a:ext cx="1611469"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（第６条）府民の役割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6305042" y="2791198"/>
            <a:ext cx="6576478" cy="502702"/>
          </a:xfrm>
          <a:prstGeom prst="rect">
            <a:avLst/>
          </a:prstGeom>
          <a:noFill/>
        </p:spPr>
        <p:txBody>
          <a:bodyPr wrap="square" rtlCol="0">
            <a:spAutoFit/>
          </a:bodyPr>
          <a:lstStyle/>
          <a:p>
            <a:pPr lvl="0" algn="just">
              <a:lnSpc>
                <a:spcPts val="1600"/>
              </a:lnSpc>
            </a:pPr>
            <a:r>
              <a:rPr lang="ja-JP" altLang="en-US" sz="1000" kern="100" spc="-10" dirty="0" smtClean="0">
                <a:solidFill>
                  <a:prstClr val="black"/>
                </a:solidFill>
                <a:latin typeface="Meiryo UI" panose="020B0604030504040204" pitchFamily="50" charset="-128"/>
                <a:ea typeface="Meiryo UI" panose="020B0604030504040204" pitchFamily="50" charset="-128"/>
              </a:rPr>
              <a:t>・健康づくりへの継続した取組、</a:t>
            </a:r>
            <a:r>
              <a:rPr lang="ja-JP" altLang="en-US" sz="1000" kern="100" spc="-10" dirty="0">
                <a:solidFill>
                  <a:prstClr val="black"/>
                </a:solidFill>
                <a:latin typeface="Meiryo UI" panose="020B0604030504040204" pitchFamily="50" charset="-128"/>
                <a:ea typeface="Meiryo UI" panose="020B0604030504040204" pitchFamily="50" charset="-128"/>
              </a:rPr>
              <a:t>特定健</a:t>
            </a:r>
            <a:r>
              <a:rPr lang="ja-JP" altLang="en-US" sz="1000" kern="100" spc="-10" dirty="0">
                <a:latin typeface="Meiryo UI" panose="020B0604030504040204" pitchFamily="50" charset="-128"/>
                <a:ea typeface="Meiryo UI" panose="020B0604030504040204" pitchFamily="50" charset="-128"/>
              </a:rPr>
              <a:t>診、がん検診、歯科検診の受診、かかりつけの医師・歯科</a:t>
            </a:r>
            <a:r>
              <a:rPr lang="ja-JP" altLang="en-US" sz="1000" kern="100" spc="-10" dirty="0" smtClean="0">
                <a:latin typeface="Meiryo UI" panose="020B0604030504040204" pitchFamily="50" charset="-128"/>
                <a:ea typeface="Meiryo UI" panose="020B0604030504040204" pitchFamily="50" charset="-128"/>
              </a:rPr>
              <a:t>医師・薬剤師をはじめ、</a:t>
            </a:r>
            <a:endParaRPr lang="en-US" altLang="ja-JP" sz="1000" kern="100" spc="-10" dirty="0" smtClean="0">
              <a:latin typeface="Meiryo UI" panose="020B0604030504040204" pitchFamily="50" charset="-128"/>
              <a:ea typeface="Meiryo UI" panose="020B0604030504040204" pitchFamily="50" charset="-128"/>
            </a:endParaRPr>
          </a:p>
          <a:p>
            <a:pPr lvl="0" algn="just">
              <a:lnSpc>
                <a:spcPts val="1600"/>
              </a:lnSpc>
            </a:pPr>
            <a:r>
              <a:rPr lang="ja-JP" altLang="en-US" sz="1000" kern="100" spc="-10" dirty="0" smtClean="0">
                <a:latin typeface="Meiryo UI" panose="020B0604030504040204" pitchFamily="50" charset="-128"/>
                <a:ea typeface="Meiryo UI" panose="020B0604030504040204" pitchFamily="50" charset="-128"/>
              </a:rPr>
              <a:t> 保健師・助産師・看護師・管理栄養士その他保健医療関係者、相談支援機関の活用</a:t>
            </a:r>
            <a:r>
              <a:rPr lang="ja-JP" altLang="en-US" sz="1000" kern="100" spc="-10" dirty="0">
                <a:latin typeface="Meiryo UI" panose="020B0604030504040204" pitchFamily="50" charset="-128"/>
                <a:ea typeface="Meiryo UI" panose="020B0604030504040204" pitchFamily="50" charset="-128"/>
              </a:rPr>
              <a:t>に</a:t>
            </a:r>
            <a:r>
              <a:rPr lang="ja-JP" altLang="en-US" sz="1000" kern="100" spc="-10" dirty="0" smtClean="0">
                <a:latin typeface="Meiryo UI" panose="020B0604030504040204" pitchFamily="50" charset="-128"/>
                <a:ea typeface="Meiryo UI" panose="020B0604030504040204" pitchFamily="50" charset="-128"/>
              </a:rPr>
              <a:t>よる自ら</a:t>
            </a:r>
            <a:r>
              <a:rPr lang="ja-JP" altLang="en-US" sz="1000" kern="100" spc="-10" dirty="0">
                <a:latin typeface="Meiryo UI" panose="020B0604030504040204" pitchFamily="50" charset="-128"/>
                <a:ea typeface="Meiryo UI" panose="020B0604030504040204" pitchFamily="50" charset="-128"/>
              </a:rPr>
              <a:t>の心身の</a:t>
            </a:r>
            <a:r>
              <a:rPr lang="ja-JP" altLang="en-US" sz="1000" kern="100" spc="-10" dirty="0" smtClean="0">
                <a:latin typeface="Meiryo UI" panose="020B0604030504040204" pitchFamily="50" charset="-128"/>
                <a:ea typeface="Meiryo UI" panose="020B0604030504040204" pitchFamily="50" charset="-128"/>
              </a:rPr>
              <a:t>状態</a:t>
            </a:r>
            <a:r>
              <a:rPr lang="ja-JP" altLang="en-US" sz="1000" kern="100" spc="-10" dirty="0" smtClean="0">
                <a:solidFill>
                  <a:prstClr val="black"/>
                </a:solidFill>
                <a:latin typeface="Meiryo UI" panose="020B0604030504040204" pitchFamily="50" charset="-128"/>
                <a:ea typeface="Meiryo UI" panose="020B0604030504040204" pitchFamily="50" charset="-128"/>
              </a:rPr>
              <a:t>把握 など</a:t>
            </a:r>
            <a:r>
              <a:rPr lang="ja-JP" altLang="en-US" sz="1000" spc="-10" dirty="0" smtClean="0">
                <a:latin typeface="Meiryo UI" panose="020B0604030504040204" pitchFamily="50" charset="-128"/>
                <a:ea typeface="Meiryo UI" panose="020B0604030504040204" pitchFamily="50" charset="-128"/>
              </a:rPr>
              <a:t>　</a:t>
            </a:r>
            <a:endParaRPr lang="ja-JP" altLang="en-US" sz="1000" kern="100" spc="-1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9" name="テキスト ボックス 58">
            <a:extLst>
              <a:ext uri="{FF2B5EF4-FFF2-40B4-BE49-F238E27FC236}">
                <a16:creationId xmlns="" xmlns:a16="http://schemas.microsoft.com/office/drawing/2014/main" id="{E17B347B-1AA9-4BAF-AEF1-48AB2D03A08F}"/>
              </a:ext>
            </a:extLst>
          </p:cNvPr>
          <p:cNvSpPr txBox="1"/>
          <p:nvPr/>
        </p:nvSpPr>
        <p:spPr>
          <a:xfrm>
            <a:off x="6373507" y="3288432"/>
            <a:ext cx="1728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（第７条）事業</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6305043" y="3476236"/>
            <a:ext cx="5352342" cy="297517"/>
          </a:xfrm>
          <a:prstGeom prst="rect">
            <a:avLst/>
          </a:prstGeom>
          <a:noFill/>
        </p:spPr>
        <p:txBody>
          <a:bodyPr wrap="square" rtlCol="0">
            <a:spAutoFit/>
          </a:bodyPr>
          <a:lstStyle/>
          <a:p>
            <a:pPr lvl="0" algn="just">
              <a:lnSpc>
                <a:spcPts val="1600"/>
              </a:lnSpc>
            </a:pPr>
            <a:r>
              <a:rPr lang="ja-JP" altLang="en-US" sz="1000" kern="100" dirty="0">
                <a:solidFill>
                  <a:prstClr val="black"/>
                </a:solidFill>
                <a:latin typeface="Meiryo UI" panose="020B0604030504040204" pitchFamily="50" charset="-128"/>
                <a:ea typeface="Meiryo UI" panose="020B0604030504040204" pitchFamily="50" charset="-128"/>
              </a:rPr>
              <a:t>・事業者による</a:t>
            </a:r>
            <a:r>
              <a:rPr lang="ja-JP" altLang="en-US" sz="1000" kern="100" dirty="0" smtClean="0">
                <a:solidFill>
                  <a:prstClr val="black"/>
                </a:solidFill>
                <a:latin typeface="Meiryo UI" panose="020B0604030504040204" pitchFamily="50" charset="-128"/>
                <a:ea typeface="Meiryo UI" panose="020B0604030504040204" pitchFamily="50" charset="-128"/>
              </a:rPr>
              <a:t>、従業員に</a:t>
            </a:r>
            <a:r>
              <a:rPr lang="ja-JP" altLang="en-US" sz="1000" kern="100" dirty="0">
                <a:solidFill>
                  <a:prstClr val="black"/>
                </a:solidFill>
                <a:latin typeface="Meiryo UI" panose="020B0604030504040204" pitchFamily="50" charset="-128"/>
                <a:ea typeface="Meiryo UI" panose="020B0604030504040204" pitchFamily="50" charset="-128"/>
              </a:rPr>
              <a:t>対する健康情報の提供、健康診査の実施その他の健康づくりを推進　</a:t>
            </a:r>
            <a:r>
              <a:rPr lang="ja-JP" altLang="en-US" sz="1000" kern="100" dirty="0" smtClean="0">
                <a:solidFill>
                  <a:prstClr val="black"/>
                </a:solidFill>
                <a:latin typeface="Meiryo UI" panose="020B0604030504040204" pitchFamily="50" charset="-128"/>
                <a:ea typeface="Meiryo UI" panose="020B0604030504040204" pitchFamily="50" charset="-128"/>
              </a:rPr>
              <a:t>など</a:t>
            </a:r>
            <a:endParaRPr lang="ja-JP" altLang="en-US" sz="1000" kern="100" dirty="0">
              <a:solidFill>
                <a:prstClr val="black"/>
              </a:solidFill>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 xmlns:a16="http://schemas.microsoft.com/office/drawing/2014/main" id="{E17B347B-1AA9-4BAF-AEF1-48AB2D03A08F}"/>
              </a:ext>
            </a:extLst>
          </p:cNvPr>
          <p:cNvSpPr txBox="1"/>
          <p:nvPr/>
        </p:nvSpPr>
        <p:spPr>
          <a:xfrm>
            <a:off x="6373506" y="3792488"/>
            <a:ext cx="2268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（第８条）保健医療関係者の役割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6305042" y="3950095"/>
            <a:ext cx="5352342" cy="271677"/>
          </a:xfrm>
          <a:prstGeom prst="rect">
            <a:avLst/>
          </a:prstGeom>
          <a:noFill/>
        </p:spPr>
        <p:txBody>
          <a:bodyPr wrap="square" rtlCol="0">
            <a:spAutoFit/>
          </a:bodyPr>
          <a:lstStyle/>
          <a:p>
            <a:pPr lvl="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rPr>
              <a:t>・必要な保健医療サービスを府民が適宜受けられるよう努める</a:t>
            </a:r>
            <a:r>
              <a:rPr lang="ja-JP" altLang="en-US" sz="1000" kern="100" dirty="0">
                <a:solidFill>
                  <a:prstClr val="black"/>
                </a:solidFill>
                <a:latin typeface="Meiryo UI" panose="020B0604030504040204" pitchFamily="50" charset="-128"/>
                <a:ea typeface="Meiryo UI" panose="020B0604030504040204" pitchFamily="50" charset="-128"/>
              </a:rPr>
              <a:t>　</a:t>
            </a:r>
            <a:r>
              <a:rPr lang="ja-JP" altLang="en-US" sz="1000" kern="100" dirty="0" smtClean="0">
                <a:solidFill>
                  <a:prstClr val="black"/>
                </a:solidFill>
                <a:latin typeface="Meiryo UI" panose="020B0604030504040204" pitchFamily="50" charset="-128"/>
                <a:ea typeface="Meiryo UI" panose="020B0604030504040204" pitchFamily="50" charset="-128"/>
              </a:rPr>
              <a:t>など</a:t>
            </a:r>
            <a:endParaRPr lang="ja-JP" altLang="en-US" sz="1000" kern="100" dirty="0">
              <a:solidFill>
                <a:prstClr val="black"/>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 xmlns:a16="http://schemas.microsoft.com/office/drawing/2014/main" id="{E17B347B-1AA9-4BAF-AEF1-48AB2D03A08F}"/>
              </a:ext>
            </a:extLst>
          </p:cNvPr>
          <p:cNvSpPr txBox="1"/>
          <p:nvPr/>
        </p:nvSpPr>
        <p:spPr>
          <a:xfrm>
            <a:off x="6360873" y="5300656"/>
            <a:ext cx="1836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１１</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条）連携及び協働</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6292409" y="5499800"/>
            <a:ext cx="6301079" cy="502702"/>
          </a:xfrm>
          <a:prstGeom prst="rect">
            <a:avLst/>
          </a:prstGeom>
          <a:noFill/>
        </p:spPr>
        <p:txBody>
          <a:bodyPr wrap="square" rtlCol="0">
            <a:spAutoFit/>
          </a:bodyPr>
          <a:lstStyle/>
          <a:p>
            <a:pPr>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rPr>
              <a:t>・各主体における連携・協働の推進</a:t>
            </a:r>
            <a:endParaRPr lang="en-US" altLang="ja-JP" sz="1000" kern="100" dirty="0" smtClean="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000" kern="100" spc="-20" dirty="0">
                <a:solidFill>
                  <a:prstClr val="black"/>
                </a:solidFill>
                <a:latin typeface="Meiryo UI" panose="020B0604030504040204" pitchFamily="50" charset="-128"/>
                <a:ea typeface="Meiryo UI" panose="020B0604030504040204" pitchFamily="50" charset="-128"/>
              </a:rPr>
              <a:t>・</a:t>
            </a:r>
            <a:r>
              <a:rPr lang="ja-JP" altLang="en-US" sz="1000" spc="-20" dirty="0" smtClean="0">
                <a:latin typeface="Meiryo UI" panose="020B0604030504040204" pitchFamily="50" charset="-128"/>
                <a:ea typeface="Meiryo UI" panose="020B0604030504040204" pitchFamily="50" charset="-128"/>
              </a:rPr>
              <a:t>大阪</a:t>
            </a:r>
            <a:r>
              <a:rPr lang="ja-JP" altLang="en-US" sz="1000" spc="-20" dirty="0">
                <a:latin typeface="Meiryo UI" panose="020B0604030504040204" pitchFamily="50" charset="-128"/>
                <a:ea typeface="Meiryo UI" panose="020B0604030504040204" pitchFamily="50" charset="-128"/>
              </a:rPr>
              <a:t>の地域資源を活かした</a:t>
            </a:r>
            <a:r>
              <a:rPr lang="ja-JP" altLang="en-US" sz="1000" spc="-20" dirty="0" smtClean="0">
                <a:latin typeface="Meiryo UI" panose="020B0604030504040204" pitchFamily="50" charset="-128"/>
                <a:ea typeface="Meiryo UI" panose="020B0604030504040204" pitchFamily="50" charset="-128"/>
              </a:rPr>
              <a:t>取組との連携（府内</a:t>
            </a:r>
            <a:r>
              <a:rPr lang="ja-JP" altLang="en-US" sz="1000" spc="-20" dirty="0">
                <a:latin typeface="Meiryo UI" panose="020B0604030504040204" pitchFamily="50" charset="-128"/>
                <a:ea typeface="Meiryo UI" panose="020B0604030504040204" pitchFamily="50" charset="-128"/>
              </a:rPr>
              <a:t>に集積する</a:t>
            </a:r>
            <a:r>
              <a:rPr lang="ja-JP" altLang="en-US" sz="1000" spc="-20" dirty="0" smtClean="0">
                <a:latin typeface="Meiryo UI" panose="020B0604030504040204" pitchFamily="50" charset="-128"/>
                <a:ea typeface="Meiryo UI" panose="020B0604030504040204" pitchFamily="50" charset="-128"/>
              </a:rPr>
              <a:t>大学・研究</a:t>
            </a:r>
            <a:r>
              <a:rPr lang="ja-JP" altLang="en-US" sz="1000" spc="-20" dirty="0">
                <a:latin typeface="Meiryo UI" panose="020B0604030504040204" pitchFamily="50" charset="-128"/>
                <a:ea typeface="Meiryo UI" panose="020B0604030504040204" pitchFamily="50" charset="-128"/>
              </a:rPr>
              <a:t>機関</a:t>
            </a:r>
            <a:r>
              <a:rPr lang="ja-JP" altLang="en-US" sz="1000" spc="-20" dirty="0" smtClean="0">
                <a:latin typeface="Meiryo UI" panose="020B0604030504040204" pitchFamily="50" charset="-128"/>
                <a:ea typeface="Meiryo UI" panose="020B0604030504040204" pitchFamily="50" charset="-128"/>
              </a:rPr>
              <a:t>、企業</a:t>
            </a:r>
            <a:r>
              <a:rPr lang="ja-JP" altLang="en-US" sz="1000" spc="-20" dirty="0">
                <a:latin typeface="Meiryo UI" panose="020B0604030504040204" pitchFamily="50" charset="-128"/>
                <a:ea typeface="Meiryo UI" panose="020B0604030504040204" pitchFamily="50" charset="-128"/>
              </a:rPr>
              <a:t>や食文化、</a:t>
            </a:r>
            <a:r>
              <a:rPr lang="ja-JP" altLang="en-US" sz="1000" spc="-20" dirty="0" smtClean="0">
                <a:latin typeface="Meiryo UI" panose="020B0604030504040204" pitchFamily="50" charset="-128"/>
                <a:ea typeface="Meiryo UI" panose="020B0604030504040204" pitchFamily="50" charset="-128"/>
              </a:rPr>
              <a:t>地域コミュニティ等）　など</a:t>
            </a:r>
            <a:endParaRPr lang="ja-JP" altLang="en-US" sz="1000" kern="100" spc="-2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5" name="テキスト ボックス 64">
            <a:extLst>
              <a:ext uri="{FF2B5EF4-FFF2-40B4-BE49-F238E27FC236}">
                <a16:creationId xmlns="" xmlns:a16="http://schemas.microsoft.com/office/drawing/2014/main" id="{D454D5AE-92BB-464D-93BB-3AC06CE50AD0}"/>
              </a:ext>
            </a:extLst>
          </p:cNvPr>
          <p:cNvSpPr txBox="1"/>
          <p:nvPr/>
        </p:nvSpPr>
        <p:spPr>
          <a:xfrm>
            <a:off x="219987" y="444495"/>
            <a:ext cx="741251" cy="284693"/>
          </a:xfrm>
          <a:prstGeom prst="rect">
            <a:avLst/>
          </a:prstGeom>
          <a:noFill/>
          <a:ln>
            <a:noFill/>
          </a:ln>
        </p:spPr>
        <p:txBody>
          <a:bodyPr wrap="square" lIns="36000" rIns="36000" rtlCol="0">
            <a:spAutoFit/>
          </a:bodyPr>
          <a:lstStyle/>
          <a:p>
            <a:pPr>
              <a:lnSpc>
                <a:spcPts val="1500"/>
              </a:lnSpc>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前　文</a:t>
            </a:r>
            <a:r>
              <a:rPr lang="en-US" altLang="ja-JP"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66" name="大かっこ 65"/>
          <p:cNvSpPr/>
          <p:nvPr/>
        </p:nvSpPr>
        <p:spPr>
          <a:xfrm>
            <a:off x="543644" y="3633958"/>
            <a:ext cx="5524647" cy="288000"/>
          </a:xfrm>
          <a:prstGeom prst="bracketPair">
            <a:avLst>
              <a:gd name="adj" fmla="val 12591"/>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7" name="角丸四角形 5">
            <a:extLst>
              <a:ext uri="{FF2B5EF4-FFF2-40B4-BE49-F238E27FC236}">
                <a16:creationId xmlns="" xmlns:a16="http://schemas.microsoft.com/office/drawing/2014/main" id="{10AA147E-9C23-4B4E-919E-8912F487696D}"/>
              </a:ext>
            </a:extLst>
          </p:cNvPr>
          <p:cNvSpPr/>
          <p:nvPr/>
        </p:nvSpPr>
        <p:spPr>
          <a:xfrm>
            <a:off x="112353" y="6158644"/>
            <a:ext cx="9281029" cy="3424743"/>
          </a:xfrm>
          <a:prstGeom prst="roundRect">
            <a:avLst>
              <a:gd name="adj" fmla="val 1644"/>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sp>
        <p:nvSpPr>
          <p:cNvPr id="69" name="テキスト ボックス 68">
            <a:extLst>
              <a:ext uri="{FF2B5EF4-FFF2-40B4-BE49-F238E27FC236}">
                <a16:creationId xmlns="" xmlns:a16="http://schemas.microsoft.com/office/drawing/2014/main" id="{D454D5AE-92BB-464D-93BB-3AC06CE50AD0}"/>
              </a:ext>
            </a:extLst>
          </p:cNvPr>
          <p:cNvSpPr txBox="1"/>
          <p:nvPr/>
        </p:nvSpPr>
        <p:spPr>
          <a:xfrm>
            <a:off x="219987" y="6226106"/>
            <a:ext cx="4608512"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第二章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健康づくりの推進に関する施策・・・大阪府が講じる施策</a:t>
            </a:r>
            <a:endParaRPr lang="ja-JP" altLang="en-US" sz="1200" b="1" dirty="0">
              <a:latin typeface="Meiryo UI" panose="020B0604030504040204" pitchFamily="50" charset="-128"/>
              <a:ea typeface="Meiryo UI" panose="020B0604030504040204" pitchFamily="50" charset="-128"/>
            </a:endParaRPr>
          </a:p>
        </p:txBody>
      </p:sp>
      <p:graphicFrame>
        <p:nvGraphicFramePr>
          <p:cNvPr id="70" name="表 69">
            <a:extLst>
              <a:ext uri="{FF2B5EF4-FFF2-40B4-BE49-F238E27FC236}">
                <a16:creationId xmlns="" xmlns:a16="http://schemas.microsoft.com/office/drawing/2014/main" id="{0BBBF41D-AB49-411E-8A2E-F915F147CE67}"/>
              </a:ext>
            </a:extLst>
          </p:cNvPr>
          <p:cNvGraphicFramePr>
            <a:graphicFrameLocks noGrp="1"/>
          </p:cNvGraphicFramePr>
          <p:nvPr>
            <p:extLst>
              <p:ext uri="{D42A27DB-BD31-4B8C-83A1-F6EECF244321}">
                <p14:modId xmlns:p14="http://schemas.microsoft.com/office/powerpoint/2010/main" val="3156454280"/>
              </p:ext>
            </p:extLst>
          </p:nvPr>
        </p:nvGraphicFramePr>
        <p:xfrm>
          <a:off x="224677" y="6506558"/>
          <a:ext cx="9038076" cy="3005577"/>
        </p:xfrm>
        <a:graphic>
          <a:graphicData uri="http://schemas.openxmlformats.org/drawingml/2006/table">
            <a:tbl>
              <a:tblPr firstRow="1" firstCol="1" bandRow="1">
                <a:tableStyleId>{5940675A-B579-460E-94D1-54222C63F5DA}</a:tableStyleId>
              </a:tblPr>
              <a:tblGrid>
                <a:gridCol w="9038076">
                  <a:extLst>
                    <a:ext uri="{9D8B030D-6E8A-4147-A177-3AD203B41FA5}">
                      <a16:colId xmlns="" xmlns:a16="http://schemas.microsoft.com/office/drawing/2014/main" val="3494852299"/>
                    </a:ext>
                  </a:extLst>
                </a:gridCol>
              </a:tblGrid>
              <a:tr h="511761">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 xmlns:a16="http://schemas.microsoft.com/office/drawing/2014/main" val="2312379859"/>
                  </a:ext>
                </a:extLst>
              </a:tr>
              <a:tr h="736270">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736270">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522515">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498761">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bl>
          </a:graphicData>
        </a:graphic>
      </p:graphicFrame>
      <p:sp>
        <p:nvSpPr>
          <p:cNvPr id="71" name="テキスト ボックス 70">
            <a:extLst>
              <a:ext uri="{FF2B5EF4-FFF2-40B4-BE49-F238E27FC236}">
                <a16:creationId xmlns="" xmlns:a16="http://schemas.microsoft.com/office/drawing/2014/main" id="{E17B347B-1AA9-4BAF-AEF1-48AB2D03A08F}"/>
              </a:ext>
            </a:extLst>
          </p:cNvPr>
          <p:cNvSpPr txBox="1"/>
          <p:nvPr/>
        </p:nvSpPr>
        <p:spPr>
          <a:xfrm>
            <a:off x="301091" y="6511660"/>
            <a:ext cx="1980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１２</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条）健康教育等の充実</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242225" y="6723936"/>
            <a:ext cx="8399281"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a:t>
            </a:r>
            <a:r>
              <a:rPr lang="en-US" altLang="ja-JP" sz="1000" spc="-30" dirty="0" smtClean="0">
                <a:latin typeface="Meiryo UI" panose="020B0604030504040204" pitchFamily="50" charset="-128"/>
                <a:ea typeface="Meiryo UI" panose="020B0604030504040204" pitchFamily="50" charset="-128"/>
              </a:rPr>
              <a:t>【</a:t>
            </a:r>
            <a:r>
              <a:rPr lang="ja-JP" altLang="en-US" sz="1000" spc="-30" dirty="0" smtClean="0">
                <a:latin typeface="Meiryo UI" panose="020B0604030504040204" pitchFamily="50" charset="-128"/>
                <a:ea typeface="Meiryo UI" panose="020B0604030504040204" pitchFamily="50" charset="-128"/>
              </a:rPr>
              <a:t>健康教育等</a:t>
            </a:r>
            <a:r>
              <a:rPr lang="en-US" altLang="ja-JP" sz="1000" spc="-30" dirty="0" smtClean="0">
                <a:latin typeface="Meiryo UI" panose="020B0604030504040204" pitchFamily="50" charset="-128"/>
                <a:ea typeface="Meiryo UI" panose="020B0604030504040204" pitchFamily="50" charset="-128"/>
              </a:rPr>
              <a:t>】</a:t>
            </a:r>
            <a:r>
              <a:rPr lang="ja-JP" altLang="en-US" sz="1000" spc="-30" dirty="0" smtClean="0">
                <a:latin typeface="Meiryo UI" panose="020B0604030504040204" pitchFamily="50" charset="-128"/>
                <a:ea typeface="Meiryo UI" panose="020B0604030504040204" pitchFamily="50" charset="-128"/>
              </a:rPr>
              <a:t>　学校・職場・地域における健康教育の促進、年齢・性別・心身の健康状態</a:t>
            </a:r>
            <a:r>
              <a:rPr lang="ja-JP" altLang="en-US" sz="1000" spc="-30" dirty="0">
                <a:latin typeface="Meiryo UI" panose="020B0604030504040204" pitchFamily="50" charset="-128"/>
                <a:ea typeface="Meiryo UI" panose="020B0604030504040204" pitchFamily="50" charset="-128"/>
              </a:rPr>
              <a:t>に</a:t>
            </a:r>
            <a:r>
              <a:rPr lang="ja-JP" altLang="en-US" sz="1000" spc="-30" dirty="0" smtClean="0">
                <a:latin typeface="Meiryo UI" panose="020B0604030504040204" pitchFamily="50" charset="-128"/>
                <a:ea typeface="Meiryo UI" panose="020B0604030504040204" pitchFamily="50" charset="-128"/>
              </a:rPr>
              <a:t>応じた健康づくりに関する正しい知識の習得・活用に係る啓発など</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3" name="テキスト ボックス 72">
            <a:extLst>
              <a:ext uri="{FF2B5EF4-FFF2-40B4-BE49-F238E27FC236}">
                <a16:creationId xmlns="" xmlns:a16="http://schemas.microsoft.com/office/drawing/2014/main" id="{E17B347B-1AA9-4BAF-AEF1-48AB2D03A08F}"/>
              </a:ext>
            </a:extLst>
          </p:cNvPr>
          <p:cNvSpPr txBox="1"/>
          <p:nvPr/>
        </p:nvSpPr>
        <p:spPr>
          <a:xfrm>
            <a:off x="302602" y="7017990"/>
            <a:ext cx="3312000" cy="259045"/>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１３</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条）食生活の改善、運動等の実践等</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243736" y="7254016"/>
            <a:ext cx="9181400" cy="502702"/>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食生活</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朝食をとる習慣の定着、栄養バランスのとれた食事に関する普及啓発、食育の推進など</a:t>
            </a:r>
            <a:endParaRPr lang="en-US" altLang="ja-JP" sz="1000" dirty="0" smtClean="0">
              <a:latin typeface="Meiryo UI" panose="020B0604030504040204" pitchFamily="50" charset="-128"/>
              <a:ea typeface="Meiryo UI" panose="020B0604030504040204" pitchFamily="50" charset="-128"/>
            </a:endParaRPr>
          </a:p>
          <a:p>
            <a:pPr lvl="0" algn="just">
              <a:lnSpc>
                <a:spcPts val="1600"/>
              </a:lnSpc>
            </a:pPr>
            <a:r>
              <a:rPr lang="ja-JP" altLang="en-US"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運動・休養</a:t>
            </a:r>
            <a:r>
              <a:rPr lang="en-US" altLang="ja-JP"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運動等を定期的に行う習慣の定着、適切な休養・睡眠に関する普及啓発など　〇</a:t>
            </a:r>
            <a:r>
              <a:rPr lang="en-US" altLang="ja-JP"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こころの健康</a:t>
            </a:r>
            <a:r>
              <a:rPr lang="en-US" altLang="ja-JP"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spc="-4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こころの健康の保持・増進に関する普及啓発、相談支援など</a:t>
            </a:r>
            <a:endParaRPr lang="ja-JP" altLang="en-US" sz="1000" kern="100" spc="-4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5" name="テキスト ボックス 74">
            <a:extLst>
              <a:ext uri="{FF2B5EF4-FFF2-40B4-BE49-F238E27FC236}">
                <a16:creationId xmlns="" xmlns:a16="http://schemas.microsoft.com/office/drawing/2014/main" id="{E17B347B-1AA9-4BAF-AEF1-48AB2D03A08F}"/>
              </a:ext>
            </a:extLst>
          </p:cNvPr>
          <p:cNvSpPr txBox="1"/>
          <p:nvPr/>
        </p:nvSpPr>
        <p:spPr>
          <a:xfrm>
            <a:off x="294749" y="7750426"/>
            <a:ext cx="2916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１４</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条）歯及び口腔の健康の保持及び増進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75"/>
          <p:cNvSpPr txBox="1"/>
          <p:nvPr/>
        </p:nvSpPr>
        <p:spPr>
          <a:xfrm>
            <a:off x="235884" y="7986452"/>
            <a:ext cx="8901220" cy="502702"/>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普及啓発</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歯及び口腔の健康の保持・増進に関する普及啓発など　　</a:t>
            </a:r>
            <a:r>
              <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歯及び口腔の健康の保持・増進を通した生活習慣病の予防</a:t>
            </a:r>
            <a:r>
              <a:rPr lang="en-US" altLang="ja-JP"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情報の提供</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など</a:t>
            </a:r>
            <a:endParaRPr lang="en-US" altLang="ja-JP" sz="1000" dirty="0" smtClean="0">
              <a:latin typeface="Meiryo UI" panose="020B0604030504040204" pitchFamily="50" charset="-128"/>
              <a:ea typeface="Meiryo UI" panose="020B0604030504040204" pitchFamily="50" charset="-128"/>
            </a:endParaRPr>
          </a:p>
          <a:p>
            <a:pPr lvl="0" algn="just">
              <a:lnSpc>
                <a:spcPts val="1600"/>
              </a:lnSpc>
            </a:pP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歯科疾患の予防・早期発見・口腔機能の維持向上</a:t>
            </a:r>
            <a:r>
              <a:rPr lang="en-US" altLang="ja-JP"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定期的な歯科検診の</a:t>
            </a:r>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受診の</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意義</a:t>
            </a:r>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の普及啓発、受診促進など</a:t>
            </a:r>
            <a:endParaRPr lang="en-US" altLang="ja-JP" sz="10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7" name="テキスト ボックス 76">
            <a:extLst>
              <a:ext uri="{FF2B5EF4-FFF2-40B4-BE49-F238E27FC236}">
                <a16:creationId xmlns="" xmlns:a16="http://schemas.microsoft.com/office/drawing/2014/main" id="{E17B347B-1AA9-4BAF-AEF1-48AB2D03A08F}"/>
              </a:ext>
            </a:extLst>
          </p:cNvPr>
          <p:cNvSpPr txBox="1"/>
          <p:nvPr/>
        </p:nvSpPr>
        <p:spPr>
          <a:xfrm>
            <a:off x="303361" y="8495014"/>
            <a:ext cx="2844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１５</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条）喫煙及び過度の飲酒の対策の推進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244495" y="8731040"/>
            <a:ext cx="6512322" cy="297517"/>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喫煙・飲酒</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喫煙・受動喫煙・過度の飲酒が与える健康への影響に関する正しい知識の習得・活用に係る啓発など　</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9" name="テキスト ボックス 78">
            <a:extLst>
              <a:ext uri="{FF2B5EF4-FFF2-40B4-BE49-F238E27FC236}">
                <a16:creationId xmlns="" xmlns:a16="http://schemas.microsoft.com/office/drawing/2014/main" id="{E17B347B-1AA9-4BAF-AEF1-48AB2D03A08F}"/>
              </a:ext>
            </a:extLst>
          </p:cNvPr>
          <p:cNvSpPr txBox="1"/>
          <p:nvPr/>
        </p:nvSpPr>
        <p:spPr>
          <a:xfrm>
            <a:off x="302603" y="9014963"/>
            <a:ext cx="2304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１６</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条）健康診査等の受診促進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243737" y="9239114"/>
            <a:ext cx="6512322" cy="297517"/>
          </a:xfrm>
          <a:prstGeom prst="rect">
            <a:avLst/>
          </a:prstGeom>
          <a:noFill/>
        </p:spPr>
        <p:txBody>
          <a:bodyPr wrap="square" rtlCol="0">
            <a:spAutoFit/>
          </a:bodyPr>
          <a:lstStyle/>
          <a:p>
            <a:pPr lvl="0" algn="just">
              <a:lnSpc>
                <a:spcPts val="1600"/>
              </a:lnSpc>
            </a:pPr>
            <a:r>
              <a:rPr lang="ja-JP" altLang="en-US" sz="1000" dirty="0" smtClean="0">
                <a:latin typeface="Meiryo UI" panose="020B0604030504040204" pitchFamily="50" charset="-128"/>
                <a:ea typeface="Meiryo UI" panose="020B0604030504040204" pitchFamily="50" charset="-128"/>
              </a:rPr>
              <a:t>〇</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健康診査等</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特定健診、がん検診等の受診促進など　　〇</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保健指導</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保健指導の受診勧奨など</a:t>
            </a:r>
            <a:endParaRPr lang="ja-JP" altLang="en-US" sz="10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1" name="角丸四角形 5">
            <a:extLst>
              <a:ext uri="{FF2B5EF4-FFF2-40B4-BE49-F238E27FC236}">
                <a16:creationId xmlns="" xmlns:a16="http://schemas.microsoft.com/office/drawing/2014/main" id="{10AA147E-9C23-4B4E-919E-8912F487696D}"/>
              </a:ext>
            </a:extLst>
          </p:cNvPr>
          <p:cNvSpPr/>
          <p:nvPr/>
        </p:nvSpPr>
        <p:spPr>
          <a:xfrm>
            <a:off x="9517780" y="6156878"/>
            <a:ext cx="3200693" cy="3423600"/>
          </a:xfrm>
          <a:prstGeom prst="roundRect">
            <a:avLst>
              <a:gd name="adj" fmla="val 1644"/>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sp>
        <p:nvSpPr>
          <p:cNvPr id="82" name="テキスト ボックス 81">
            <a:extLst>
              <a:ext uri="{FF2B5EF4-FFF2-40B4-BE49-F238E27FC236}">
                <a16:creationId xmlns="" xmlns:a16="http://schemas.microsoft.com/office/drawing/2014/main" id="{D454D5AE-92BB-464D-93BB-3AC06CE50AD0}"/>
              </a:ext>
            </a:extLst>
          </p:cNvPr>
          <p:cNvSpPr txBox="1"/>
          <p:nvPr/>
        </p:nvSpPr>
        <p:spPr>
          <a:xfrm>
            <a:off x="9625414" y="6236214"/>
            <a:ext cx="2232000"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第三章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推進の体制及び方策</a:t>
            </a:r>
            <a:endParaRPr lang="ja-JP" altLang="en-US" sz="1200" b="1" dirty="0">
              <a:latin typeface="Meiryo UI" panose="020B0604030504040204" pitchFamily="50" charset="-128"/>
              <a:ea typeface="Meiryo UI" panose="020B0604030504040204" pitchFamily="50" charset="-128"/>
            </a:endParaRPr>
          </a:p>
        </p:txBody>
      </p:sp>
      <p:graphicFrame>
        <p:nvGraphicFramePr>
          <p:cNvPr id="83" name="表 82">
            <a:extLst>
              <a:ext uri="{FF2B5EF4-FFF2-40B4-BE49-F238E27FC236}">
                <a16:creationId xmlns="" xmlns:a16="http://schemas.microsoft.com/office/drawing/2014/main" id="{0BBBF41D-AB49-411E-8A2E-F915F147CE67}"/>
              </a:ext>
            </a:extLst>
          </p:cNvPr>
          <p:cNvGraphicFramePr>
            <a:graphicFrameLocks noGrp="1"/>
          </p:cNvGraphicFramePr>
          <p:nvPr>
            <p:extLst>
              <p:ext uri="{D42A27DB-BD31-4B8C-83A1-F6EECF244321}">
                <p14:modId xmlns:p14="http://schemas.microsoft.com/office/powerpoint/2010/main" val="4251942007"/>
              </p:ext>
            </p:extLst>
          </p:nvPr>
        </p:nvGraphicFramePr>
        <p:xfrm>
          <a:off x="9630104" y="6504791"/>
          <a:ext cx="2945865" cy="2995469"/>
        </p:xfrm>
        <a:graphic>
          <a:graphicData uri="http://schemas.openxmlformats.org/drawingml/2006/table">
            <a:tbl>
              <a:tblPr firstRow="1" firstCol="1" bandRow="1">
                <a:tableStyleId>{5940675A-B579-460E-94D1-54222C63F5DA}</a:tableStyleId>
              </a:tblPr>
              <a:tblGrid>
                <a:gridCol w="2945865">
                  <a:extLst>
                    <a:ext uri="{9D8B030D-6E8A-4147-A177-3AD203B41FA5}">
                      <a16:colId xmlns="" xmlns:a16="http://schemas.microsoft.com/office/drawing/2014/main" val="3494852299"/>
                    </a:ext>
                  </a:extLst>
                </a:gridCol>
              </a:tblGrid>
              <a:tr h="754973">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 xmlns:a16="http://schemas.microsoft.com/office/drawing/2014/main" val="2312379859"/>
                  </a:ext>
                </a:extLst>
              </a:tr>
              <a:tr h="530082">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701011">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512851">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r h="496552">
                <a:tc>
                  <a:txBody>
                    <a:bodyPr/>
                    <a:lstStyle/>
                    <a:p>
                      <a:pPr marL="133350" indent="-133350" algn="just">
                        <a:lnSpc>
                          <a:spcPts val="3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r>
            </a:tbl>
          </a:graphicData>
        </a:graphic>
      </p:graphicFrame>
      <p:sp>
        <p:nvSpPr>
          <p:cNvPr id="84" name="テキスト ボックス 83">
            <a:extLst>
              <a:ext uri="{FF2B5EF4-FFF2-40B4-BE49-F238E27FC236}">
                <a16:creationId xmlns="" xmlns:a16="http://schemas.microsoft.com/office/drawing/2014/main" id="{E17B347B-1AA9-4BAF-AEF1-48AB2D03A08F}"/>
              </a:ext>
            </a:extLst>
          </p:cNvPr>
          <p:cNvSpPr txBox="1"/>
          <p:nvPr/>
        </p:nvSpPr>
        <p:spPr>
          <a:xfrm>
            <a:off x="9710389" y="6505042"/>
            <a:ext cx="1512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１７</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条）推進会議</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9651524" y="6732941"/>
            <a:ext cx="3066950" cy="502702"/>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 多様な主体の参画により、健康づくりを推進する会議</a:t>
            </a:r>
            <a:endParaRPr lang="en-US" altLang="ja-JP" sz="1000" spc="-30" dirty="0" smtClean="0">
              <a:latin typeface="Meiryo UI" panose="020B0604030504040204" pitchFamily="50" charset="-128"/>
              <a:ea typeface="Meiryo UI" panose="020B0604030504040204" pitchFamily="50" charset="-128"/>
            </a:endParaRPr>
          </a:p>
          <a:p>
            <a:pPr lvl="0" algn="just">
              <a:lnSpc>
                <a:spcPts val="1600"/>
              </a:lnSpc>
            </a:pPr>
            <a:r>
              <a:rPr lang="ja-JP" altLang="en-US" sz="1000" spc="-30" dirty="0">
                <a:latin typeface="Meiryo UI" panose="020B0604030504040204" pitchFamily="50" charset="-128"/>
                <a:ea typeface="Meiryo UI" panose="020B0604030504040204" pitchFamily="50" charset="-128"/>
              </a:rPr>
              <a:t>　</a:t>
            </a:r>
            <a:r>
              <a:rPr lang="ja-JP" altLang="en-US" sz="1000" spc="-30" dirty="0" smtClean="0">
                <a:latin typeface="Meiryo UI" panose="020B0604030504040204" pitchFamily="50" charset="-128"/>
                <a:ea typeface="Meiryo UI" panose="020B0604030504040204" pitchFamily="50" charset="-128"/>
              </a:rPr>
              <a:t>　を組織　</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6" name="テキスト ボックス 85">
            <a:extLst>
              <a:ext uri="{FF2B5EF4-FFF2-40B4-BE49-F238E27FC236}">
                <a16:creationId xmlns="" xmlns:a16="http://schemas.microsoft.com/office/drawing/2014/main" id="{E17B347B-1AA9-4BAF-AEF1-48AB2D03A08F}"/>
              </a:ext>
            </a:extLst>
          </p:cNvPr>
          <p:cNvSpPr txBox="1"/>
          <p:nvPr/>
        </p:nvSpPr>
        <p:spPr>
          <a:xfrm>
            <a:off x="9700025" y="7259305"/>
            <a:ext cx="1260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１８</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条）顕彰</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9641160" y="7451505"/>
            <a:ext cx="3066950"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 積極的な活動を行っている事業者・団体等を表彰　</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8" name="テキスト ボックス 87">
            <a:extLst>
              <a:ext uri="{FF2B5EF4-FFF2-40B4-BE49-F238E27FC236}">
                <a16:creationId xmlns="" xmlns:a16="http://schemas.microsoft.com/office/drawing/2014/main" id="{E17B347B-1AA9-4BAF-AEF1-48AB2D03A08F}"/>
              </a:ext>
            </a:extLst>
          </p:cNvPr>
          <p:cNvSpPr txBox="1"/>
          <p:nvPr/>
        </p:nvSpPr>
        <p:spPr>
          <a:xfrm>
            <a:off x="9700025" y="7783574"/>
            <a:ext cx="1512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１９</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条）年次報告</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テキスト ボックス 88"/>
          <p:cNvSpPr txBox="1"/>
          <p:nvPr/>
        </p:nvSpPr>
        <p:spPr>
          <a:xfrm>
            <a:off x="9641160" y="7972100"/>
            <a:ext cx="3066950" cy="502702"/>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 毎年、健康づくりの推進に関する施策の実施状況を</a:t>
            </a:r>
            <a:endParaRPr lang="en-US" altLang="ja-JP" sz="1000" spc="-30" dirty="0" smtClean="0">
              <a:latin typeface="Meiryo UI" panose="020B0604030504040204" pitchFamily="50" charset="-128"/>
              <a:ea typeface="Meiryo UI" panose="020B0604030504040204" pitchFamily="50" charset="-128"/>
            </a:endParaRPr>
          </a:p>
          <a:p>
            <a:pPr lvl="0" algn="just">
              <a:lnSpc>
                <a:spcPts val="1600"/>
              </a:lnSpc>
            </a:pPr>
            <a:r>
              <a:rPr lang="ja-JP" altLang="en-US" sz="1000" spc="-30" dirty="0">
                <a:latin typeface="Meiryo UI" panose="020B0604030504040204" pitchFamily="50" charset="-128"/>
                <a:ea typeface="Meiryo UI" panose="020B0604030504040204" pitchFamily="50" charset="-128"/>
              </a:rPr>
              <a:t>　</a:t>
            </a:r>
            <a:r>
              <a:rPr lang="ja-JP" altLang="en-US" sz="1000" spc="-30" dirty="0" smtClean="0">
                <a:latin typeface="Meiryo UI" panose="020B0604030504040204" pitchFamily="50" charset="-128"/>
                <a:ea typeface="Meiryo UI" panose="020B0604030504040204" pitchFamily="50" charset="-128"/>
              </a:rPr>
              <a:t>　評価、公表</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0" name="テキスト ボックス 89">
            <a:extLst>
              <a:ext uri="{FF2B5EF4-FFF2-40B4-BE49-F238E27FC236}">
                <a16:creationId xmlns="" xmlns:a16="http://schemas.microsoft.com/office/drawing/2014/main" id="{E17B347B-1AA9-4BAF-AEF1-48AB2D03A08F}"/>
              </a:ext>
            </a:extLst>
          </p:cNvPr>
          <p:cNvSpPr txBox="1"/>
          <p:nvPr/>
        </p:nvSpPr>
        <p:spPr>
          <a:xfrm>
            <a:off x="9700025" y="8474973"/>
            <a:ext cx="1692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２０</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条）調査等の実施</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テキスト ボックス 90"/>
          <p:cNvSpPr txBox="1"/>
          <p:nvPr/>
        </p:nvSpPr>
        <p:spPr>
          <a:xfrm>
            <a:off x="9641160" y="8692938"/>
            <a:ext cx="3066950"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 施策を推進するための調査・研究を実施　</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2" name="テキスト ボックス 91">
            <a:extLst>
              <a:ext uri="{FF2B5EF4-FFF2-40B4-BE49-F238E27FC236}">
                <a16:creationId xmlns="" xmlns:a16="http://schemas.microsoft.com/office/drawing/2014/main" id="{E17B347B-1AA9-4BAF-AEF1-48AB2D03A08F}"/>
              </a:ext>
            </a:extLst>
          </p:cNvPr>
          <p:cNvSpPr txBox="1"/>
          <p:nvPr/>
        </p:nvSpPr>
        <p:spPr>
          <a:xfrm>
            <a:off x="9698085" y="8998908"/>
            <a:ext cx="1512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２１</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条）情報提供</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9637931" y="9219986"/>
            <a:ext cx="3066950" cy="297517"/>
          </a:xfrm>
          <a:prstGeom prst="rect">
            <a:avLst/>
          </a:prstGeom>
          <a:noFill/>
        </p:spPr>
        <p:txBody>
          <a:bodyPr wrap="square" rtlCol="0">
            <a:spAutoFit/>
          </a:bodyPr>
          <a:lstStyle/>
          <a:p>
            <a:pPr lvl="0" algn="just">
              <a:lnSpc>
                <a:spcPts val="1600"/>
              </a:lnSpc>
            </a:pPr>
            <a:r>
              <a:rPr lang="ja-JP" altLang="en-US" sz="1000" spc="-30" dirty="0" smtClean="0">
                <a:latin typeface="Meiryo UI" panose="020B0604030504040204" pitchFamily="50" charset="-128"/>
                <a:ea typeface="Meiryo UI" panose="020B0604030504040204" pitchFamily="50" charset="-128"/>
              </a:rPr>
              <a:t>〇 </a:t>
            </a:r>
            <a:r>
              <a:rPr lang="ja-JP" altLang="en-US" sz="1000" spc="-30" dirty="0">
                <a:latin typeface="Meiryo UI" panose="020B0604030504040204" pitchFamily="50" charset="-128"/>
                <a:ea typeface="Meiryo UI" panose="020B0604030504040204" pitchFamily="50" charset="-128"/>
              </a:rPr>
              <a:t>各</a:t>
            </a:r>
            <a:r>
              <a:rPr lang="ja-JP" altLang="en-US" sz="1000" spc="-30" dirty="0" smtClean="0">
                <a:latin typeface="Meiryo UI" panose="020B0604030504040204" pitchFamily="50" charset="-128"/>
                <a:ea typeface="Meiryo UI" panose="020B0604030504040204" pitchFamily="50" charset="-128"/>
              </a:rPr>
              <a:t>主体に対し情報提供を実施　</a:t>
            </a:r>
            <a:endParaRPr lang="ja-JP" altLang="en-US" sz="1000" kern="100" spc="-3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8" name="Rectangle 2"/>
          <p:cNvSpPr>
            <a:spLocks noChangeArrowheads="1"/>
          </p:cNvSpPr>
          <p:nvPr/>
        </p:nvSpPr>
        <p:spPr bwMode="auto">
          <a:xfrm>
            <a:off x="11873408" y="48072"/>
            <a:ext cx="720080" cy="227012"/>
          </a:xfrm>
          <a:prstGeom prst="rect">
            <a:avLst/>
          </a:prstGeom>
          <a:solidFill>
            <a:srgbClr val="FFFFFF"/>
          </a:solidFill>
          <a:ln w="9525">
            <a:solidFill>
              <a:srgbClr val="000000"/>
            </a:solidFill>
            <a:miter lim="800000"/>
            <a:headEnd/>
            <a:tailEnd/>
          </a:ln>
        </p:spPr>
        <p:txBody>
          <a:bodyPr vert="horz" wrap="square" lIns="74295" tIns="36000" rIns="74295" bIns="0" numCol="1" anchor="t" anchorCtr="0" compatLnSpc="1">
            <a:prstTxWarp prst="textNoShape">
              <a:avLst/>
            </a:prstTxWarp>
          </a:bodyPr>
          <a:lstStyle/>
          <a:p>
            <a:pPr marL="0" marR="0" lvl="0" indent="0" algn="ctr" defTabSz="914400" rtl="0" eaLnBrk="1" fontAlgn="base" latinLnBrk="0" hangingPunct="1">
              <a:lnSpc>
                <a:spcPts val="1400"/>
              </a:lnSpc>
              <a:spcBef>
                <a:spcPct val="0"/>
              </a:spcBef>
              <a:spcAft>
                <a:spcPct val="0"/>
              </a:spcAft>
              <a:buClrTx/>
              <a:buSzTx/>
              <a:buFontTx/>
              <a:buNone/>
              <a:tabLst/>
            </a:pPr>
            <a:r>
              <a:rPr lang="ja-JP" altLang="en-US" sz="1200" b="1" dirty="0" smtClean="0">
                <a:latin typeface="Meiryo UI" panose="020B0604030504040204" pitchFamily="50" charset="-128"/>
                <a:ea typeface="Meiryo UI" panose="020B0604030504040204" pitchFamily="50" charset="-128"/>
                <a:cs typeface="ＭＳ Ｐゴシック" pitchFamily="50" charset="-128"/>
              </a:rPr>
              <a:t>②</a:t>
            </a:r>
            <a:endParaRPr kumimoji="1" lang="ja-JP" altLang="ja-JP"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ＭＳ Ｐゴシック" pitchFamily="50" charset="-128"/>
            </a:endParaRPr>
          </a:p>
        </p:txBody>
      </p:sp>
    </p:spTree>
    <p:extLst>
      <p:ext uri="{BB962C8B-B14F-4D97-AF65-F5344CB8AC3E}">
        <p14:creationId xmlns:p14="http://schemas.microsoft.com/office/powerpoint/2010/main" val="356922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116C7A2EEC6E3468F68BEDF12CEBB32" ma:contentTypeVersion="0" ma:contentTypeDescription="新しいドキュメントを作成します。" ma:contentTypeScope="" ma:versionID="848e456176acf9a55071bd2a1b610f96">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2.xml><?xml version="1.0" encoding="utf-8"?>
<ds:datastoreItem xmlns:ds="http://schemas.openxmlformats.org/officeDocument/2006/customXml" ds:itemID="{6F8F60B8-E50E-496A-A400-982829A5F873}">
  <ds:schemaRefs>
    <ds:schemaRef ds:uri="http://schemas.microsoft.com/office/2006/documentManagement/types"/>
    <ds:schemaRef ds:uri="http://purl.org/dc/elements/1.1/"/>
    <ds:schemaRef ds:uri="http://schemas.openxmlformats.org/package/2006/metadata/core-properties"/>
    <ds:schemaRef ds:uri="http://purl.org/dc/term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35524692-710C-4AB8-929F-51CA11DB23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6053</TotalTime>
  <Words>727</Words>
  <Application>Microsoft Office PowerPoint</Application>
  <PresentationFormat>A3 297x420 mm</PresentationFormat>
  <Paragraphs>75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（前文）少子高齢化・疾病構造の変化等、健康を取り巻く環境変化の中で、府民の健康寿命の延伸、健康格差の縮小が 　　必要であり、そのために、府民一人一人が健康への理解と関心を深め、健康づくりに主体的に取り組むこと及びその取組みを 　　多様な主体により社会全体で支援していくことの必要性等、『条例制定の趣旨』を明記</dc:title>
  <dc:creator>和田　真貴子</dc:creator>
  <cp:lastModifiedBy>HOSTNAME</cp:lastModifiedBy>
  <cp:revision>107</cp:revision>
  <cp:lastPrinted>2018-08-07T09:03:51Z</cp:lastPrinted>
  <dcterms:created xsi:type="dcterms:W3CDTF">2014-05-26T00:07:34Z</dcterms:created>
  <dcterms:modified xsi:type="dcterms:W3CDTF">2018-08-08T05:50:59Z</dcterms:modified>
</cp:coreProperties>
</file>