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3911" autoAdjust="0"/>
  </p:normalViewPr>
  <p:slideViewPr>
    <p:cSldViewPr>
      <p:cViewPr>
        <p:scale>
          <a:sx n="120" d="100"/>
          <a:sy n="120" d="100"/>
        </p:scale>
        <p:origin x="-120" y="40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3"/>
            <a:ext cx="4306888" cy="719137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88" y="13"/>
            <a:ext cx="4308475" cy="719137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r">
              <a:defRPr sz="1200"/>
            </a:lvl1pPr>
          </a:lstStyle>
          <a:p>
            <a:fld id="{12C35F4C-F7F5-40C3-BF8F-56F867D0C0F3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077913"/>
            <a:ext cx="7183437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3" tIns="45687" rIns="91373" bIns="456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7" y="6824665"/>
            <a:ext cx="7951789" cy="6465889"/>
          </a:xfrm>
          <a:prstGeom prst="rect">
            <a:avLst/>
          </a:prstGeom>
        </p:spPr>
        <p:txBody>
          <a:bodyPr vert="horz" lIns="91373" tIns="45687" rIns="91373" bIns="456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739"/>
            <a:ext cx="4306888" cy="71755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88" y="13647739"/>
            <a:ext cx="4308475" cy="71755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r">
              <a:defRPr sz="1200"/>
            </a:lvl1pPr>
          </a:lstStyle>
          <a:p>
            <a:fld id="{D494EB4B-5902-496A-98E4-E34585EB19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EB4B-5902-496A-98E4-E34585EB192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0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05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4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0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6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1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2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8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6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C7F4-CA2E-4311-90BE-0C97D29E2975}" type="datetimeFigureOut">
              <a:rPr kumimoji="1" lang="ja-JP" altLang="en-US" smtClean="0"/>
              <a:pPr/>
              <a:t>2018/8/8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104714" y="5216079"/>
            <a:ext cx="2551670" cy="27592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</a:t>
            </a:r>
            <a:r>
              <a:rPr kumimoji="1" lang="en-US" altLang="ja-JP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条例制定のポイント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6564068" y="476009"/>
            <a:ext cx="2284313" cy="28446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</a:t>
            </a:r>
            <a:r>
              <a:rPr kumimoji="1"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条例案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の概要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="" xmlns:a16="http://schemas.microsoft.com/office/drawing/2014/main" id="{4A7A90ED-280A-4054-8BBD-4D1E69846B96}"/>
              </a:ext>
            </a:extLst>
          </p:cNvPr>
          <p:cNvSpPr/>
          <p:nvPr/>
        </p:nvSpPr>
        <p:spPr>
          <a:xfrm>
            <a:off x="6689736" y="888757"/>
            <a:ext cx="5982771" cy="7296219"/>
          </a:xfrm>
          <a:prstGeom prst="rect">
            <a:avLst/>
          </a:prstGeom>
          <a:ln w="127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1265" y="899525"/>
            <a:ext cx="6155518" cy="42131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（“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課題”への対応）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府民の平均寿命・健康寿命は男女とも全国平均を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下回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間における健康格差（健康寿命の差）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生じている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悪性新生物（がん）、心疾患、脳血管疾患など、生活習慣と関わりの深い疾患が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主要死因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の５割を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超え、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が必要となった要因の上位を占め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る。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一人一人の主体的な健康づくり活動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等の推進、その普及啓発・機運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の醸成が必要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（健康づくり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を“社会全体”で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支える仕組みづくり）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生涯を通じて心身ともに健やかで生き生きと暮らすためには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、各世代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の身体的特性や生活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・労働環境、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そ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れぞれの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康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意識や行動等を踏まえ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取組みが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求められる。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若い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世代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から働く世代、高齢者まで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ライフステージ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応じた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主体的な健康づくり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多様</a:t>
            </a:r>
            <a:r>
              <a:rPr lang="ja-JP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な主体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の連携・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協働により、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社会全体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で支援していく仕組み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づくりが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>
              <a:lnSpc>
                <a:spcPts val="17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4178" y="476008"/>
            <a:ext cx="2764030" cy="27592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</a:t>
            </a:r>
            <a:r>
              <a:rPr kumimoji="1" lang="en-US" altLang="ja-JP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条例制定の背景・必要性</a:t>
            </a:r>
          </a:p>
        </p:txBody>
      </p:sp>
      <p:sp>
        <p:nvSpPr>
          <p:cNvPr id="58" name="二等辺三角形 57"/>
          <p:cNvSpPr/>
          <p:nvPr/>
        </p:nvSpPr>
        <p:spPr>
          <a:xfrm rot="16200000" flipH="1" flipV="1">
            <a:off x="4828584" y="4956578"/>
            <a:ext cx="3312368" cy="264111"/>
          </a:xfrm>
          <a:prstGeom prst="triangle">
            <a:avLst>
              <a:gd name="adj" fmla="val 50648"/>
            </a:avLst>
          </a:prstGeom>
          <a:noFill/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Rectangle 4"/>
          <p:cNvSpPr>
            <a:spLocks noChangeArrowheads="1"/>
          </p:cNvSpPr>
          <p:nvPr/>
        </p:nvSpPr>
        <p:spPr bwMode="auto">
          <a:xfrm>
            <a:off x="0" y="-23812"/>
            <a:ext cx="12801600" cy="37347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0" bIns="0" anchor="ctr"/>
          <a:lstStyle/>
          <a:p>
            <a:pPr eaLnBrk="1" hangingPunct="1">
              <a:lnSpc>
                <a:spcPts val="11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　　　　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ts val="1600"/>
              </a:lnSpc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健康づくり推進条例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（案</a:t>
            </a: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）の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概要について</a:t>
            </a:r>
            <a:endParaRPr lang="ja-JP" altLang="en-US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角丸四角形 72">
            <a:extLst>
              <a:ext uri="{FF2B5EF4-FFF2-40B4-BE49-F238E27FC236}">
                <a16:creationId xmlns=""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6865898" y="1196946"/>
            <a:ext cx="5655581" cy="2955582"/>
          </a:xfrm>
          <a:prstGeom prst="roundRect">
            <a:avLst>
              <a:gd name="adj" fmla="val 2189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目的、定義、基本理念を規定（第１条～第３条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■目　　　的：府民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の健康づくりを総合的かつ計画的に推進し、府民の健やかで心豊かな生活できる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　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力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ある社会の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■基本理念：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主体的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健康づくり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に取り組むこと、多様な主体が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な支援及び社会環境の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に取り組むことを規定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各主体の役割等を規定（第４条～第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条）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　府の責務、市町村との協力について規定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府民・事業者・保健医療関係者・医療保険者・健康づくり関係機関等の役割について規定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連携及び協働</a:t>
            </a:r>
            <a:r>
              <a:rPr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ついての規定（第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条）</a:t>
            </a:r>
            <a:endParaRPr lang="en-US" altLang="ja-JP" sz="11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各主体の連携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協働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　大阪の地域資源を活かした取組み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府内に集積する大学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及び研究機関、健康づくり関連企業や食文化、地域コミュニティ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Text Box 2" descr="《平均寿命》（大阪）男80.23・女86.73 （全国）男80.77・女87.01&#10;《健康寿命》（大阪）男70.46・女72.49 （全国）男71.19・女74.21&#10;">
            <a:extLst>
              <a:ext uri="{FF2B5EF4-FFF2-40B4-BE49-F238E27FC236}">
                <a16:creationId xmlns="" xmlns:a16="http://schemas.microsoft.com/office/drawing/2014/main" id="{8BC605AA-22A7-4813-94DB-768BD602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14" y="1395011"/>
            <a:ext cx="2651094" cy="81330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平均寿命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80.23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86.73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0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全国）男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80.77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87.01</a:t>
            </a: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健康寿命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r>
              <a:rPr kumimoji="0" lang="ja-JP" alt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71.50</a:t>
            </a:r>
            <a:r>
              <a:rPr kumimoji="0" lang="ja-JP" alt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74.46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全国）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72.14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女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74.79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3" descr="《健康格差》男4.6歳・女4.0歳 ＊最も高い自治体と低い自治体の差&#10;&#10;">
            <a:extLst>
              <a:ext uri="{FF2B5EF4-FFF2-40B4-BE49-F238E27FC236}">
                <a16:creationId xmlns="" xmlns:a16="http://schemas.microsoft.com/office/drawing/2014/main" id="{928A6F2E-4871-448D-B004-2F9F9E097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71" y="2661236"/>
            <a:ext cx="4038514" cy="23495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格差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4.6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歳・女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4.0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＊　最も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高い自治体と低い自治体の差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="" xmlns:a16="http://schemas.microsoft.com/office/drawing/2014/main" id="{E17B347B-1AA9-4BAF-AEF1-48AB2D03A08F}"/>
              </a:ext>
            </a:extLst>
          </p:cNvPr>
          <p:cNvSpPr txBox="1"/>
          <p:nvPr/>
        </p:nvSpPr>
        <p:spPr>
          <a:xfrm>
            <a:off x="6845870" y="899525"/>
            <a:ext cx="104324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総則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C78FC0D0-4033-442C-BE58-B3E7C7C29287}"/>
              </a:ext>
            </a:extLst>
          </p:cNvPr>
          <p:cNvSpPr txBox="1"/>
          <p:nvPr/>
        </p:nvSpPr>
        <p:spPr>
          <a:xfrm>
            <a:off x="6844078" y="4252643"/>
            <a:ext cx="2581058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健康づくりの推進に関する施策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="" xmlns:a16="http://schemas.microsoft.com/office/drawing/2014/main" id="{F68EA62A-D8F4-45DD-9732-5173E020D8AD}"/>
              </a:ext>
            </a:extLst>
          </p:cNvPr>
          <p:cNvSpPr txBox="1"/>
          <p:nvPr/>
        </p:nvSpPr>
        <p:spPr>
          <a:xfrm>
            <a:off x="6856628" y="6215946"/>
            <a:ext cx="213646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推進の体制及び方策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角丸四角形 9">
            <a:extLst>
              <a:ext uri="{FF2B5EF4-FFF2-40B4-BE49-F238E27FC236}">
                <a16:creationId xmlns="" xmlns:a16="http://schemas.microsoft.com/office/drawing/2014/main" id="{12B35F04-A9DE-40A7-9AFE-9630A212F153}"/>
              </a:ext>
            </a:extLst>
          </p:cNvPr>
          <p:cNvSpPr/>
          <p:nvPr/>
        </p:nvSpPr>
        <p:spPr>
          <a:xfrm>
            <a:off x="6583039" y="8252569"/>
            <a:ext cx="2710936" cy="27592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r>
              <a:rPr kumimoji="1"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制定</a:t>
            </a:r>
            <a:r>
              <a:rPr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向けた</a:t>
            </a:r>
            <a:r>
              <a:rPr kumimoji="1"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スケジュール</a:t>
            </a:r>
            <a:endParaRPr kumimoji="1" lang="ja-JP" alt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="" xmlns:a16="http://schemas.microsoft.com/office/drawing/2014/main" id="{F64A5CF2-1E09-417E-B73B-27FC0C0B28C9}"/>
              </a:ext>
            </a:extLst>
          </p:cNvPr>
          <p:cNvSpPr/>
          <p:nvPr/>
        </p:nvSpPr>
        <p:spPr>
          <a:xfrm>
            <a:off x="6688921" y="8603868"/>
            <a:ext cx="5930757" cy="900246"/>
          </a:xfrm>
          <a:prstGeom prst="rect">
            <a:avLst/>
          </a:prstGeom>
          <a:ln w="63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　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30</a:t>
            </a: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日 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大阪府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地域職域</a:t>
            </a: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連携推進協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議会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（大阪府附属機関条例に基づく）の開催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　　　　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</a:pP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</a:t>
            </a: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8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10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日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～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9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</a:t>
            </a:r>
            <a:r>
              <a:rPr lang="en-US" altLang="ja-JP" sz="1100" kern="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8</a:t>
            </a:r>
            <a:r>
              <a:rPr lang="ja-JP" altLang="en-US" sz="1100" kern="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日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：パブリックコメント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の実施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  <a:spcAft>
                <a:spcPts val="0"/>
              </a:spcAft>
            </a:pP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　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9</a:t>
            </a: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　　：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9</a:t>
            </a:r>
            <a:r>
              <a:rPr lang="ja-JP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月議会（前半）に条例案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を</a:t>
            </a:r>
            <a:r>
              <a:rPr lang="ja-JP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提出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予定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2559" y="5564010"/>
            <a:ext cx="6164568" cy="394010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0" rtlCol="0" anchor="t" anchorCtr="0"/>
          <a:lstStyle/>
          <a:p>
            <a:pPr>
              <a:lnSpc>
                <a:spcPts val="2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 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健康づくり関連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計画の総合的・一体的な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　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主に第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条～第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ja-JP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sz="700" b="1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２ 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多様な主体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の役割の明確化と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連携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・協働による“オール大阪体制”の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構築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9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《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主に第４条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lang="ja-JP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３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府民の健康づくりの普及啓発と機運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醸成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主に第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ja-JP" sz="9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、大阪・関西への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年万博（重点テーマ「いのち・健康」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誘致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進めて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おり、これら活動とも相まった取組みにより、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機運醸成を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lang="ja-JP" altLang="en-US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めて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いくことが期待される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pPr>
              <a:lnSpc>
                <a:spcPts val="17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 descr="D:\joy\Desktop\ExpoOsakaLoBV.jpg">
            <a:extLst>
              <a:ext uri="{FF2B5EF4-FFF2-40B4-BE49-F238E27FC236}">
                <a16:creationId xmlns="" xmlns:a16="http://schemas.microsoft.com/office/drawing/2014/main" id="{6E45551D-8FC2-4E1E-8B71-01F4AD3B270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40" y="8320813"/>
            <a:ext cx="834388" cy="10882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角丸四角形 72">
            <a:extLst>
              <a:ext uri="{FF2B5EF4-FFF2-40B4-BE49-F238E27FC236}">
                <a16:creationId xmlns="" xmlns:a16="http://schemas.microsoft.com/office/drawing/2014/main" id="{CBA88C95-A858-432D-AF1B-87D3E6B64740}"/>
              </a:ext>
            </a:extLst>
          </p:cNvPr>
          <p:cNvSpPr/>
          <p:nvPr/>
        </p:nvSpPr>
        <p:spPr>
          <a:xfrm>
            <a:off x="6865899" y="4536866"/>
            <a:ext cx="5655581" cy="1584176"/>
          </a:xfrm>
          <a:prstGeom prst="roundRect">
            <a:avLst>
              <a:gd name="adj" fmla="val 7622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健康づくりの推進に関して府が講じる施策を規定（第</a:t>
            </a:r>
            <a:r>
              <a:rPr lang="en-US" altLang="ja-JP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健康教育等の充実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食生活、運動等、休養の実践、こころの健康の保持及び増進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歯と口腔の健康の保持及び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増進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喫煙、過度の飲酒の対策の推進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特定健診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がん検診等の受診促進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、保健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指導の受診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勧奨 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 11">
            <a:extLst>
              <a:ext uri="{FF2B5EF4-FFF2-40B4-BE49-F238E27FC236}">
                <a16:creationId xmlns="" xmlns:a16="http://schemas.microsoft.com/office/drawing/2014/main" id="{C2211F54-57FC-4EA2-BECF-B02D2B307E70}"/>
              </a:ext>
            </a:extLst>
          </p:cNvPr>
          <p:cNvSpPr/>
          <p:nvPr/>
        </p:nvSpPr>
        <p:spPr>
          <a:xfrm>
            <a:off x="6866094" y="6572968"/>
            <a:ext cx="5668074" cy="1527529"/>
          </a:xfrm>
          <a:prstGeom prst="roundRect">
            <a:avLst>
              <a:gd name="adj" fmla="val 7116"/>
            </a:avLst>
          </a:prstGeom>
          <a:noFill/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健康づくりを推進するための体制及び方策を規定（第</a:t>
            </a:r>
            <a:r>
              <a:rPr lang="en-US" altLang="ja-JP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</a:t>
            </a:r>
            <a:endParaRPr lang="en-US" altLang="ja-JP" sz="11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健康づくりを推進するための会議を組織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事業者や団体</a:t>
            </a:r>
            <a:r>
              <a:rPr lang="ja-JP" altLang="en-US" sz="1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の表彰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施策の実施状況についての年次報告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必要な調査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健康づくりに関する活動への参加促進に向けた情報提供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1873408" y="48072"/>
            <a:ext cx="720080" cy="227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36000" rIns="74295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①</a:t>
            </a:r>
            <a:endParaRPr kumimoji="1" lang="ja-JP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715" y="887866"/>
            <a:ext cx="2775216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" name="正方形/長方形 121"/>
          <p:cNvSpPr/>
          <p:nvPr/>
        </p:nvSpPr>
        <p:spPr>
          <a:xfrm>
            <a:off x="4240584" y="2376213"/>
            <a:ext cx="216000" cy="288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>
              <a:lnSpc>
                <a:spcPts val="7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平均</a:t>
            </a:r>
            <a:r>
              <a:rPr lang="ja-JP" altLang="en-US" sz="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寿命：厚生労働省都道府県別生命表（平成</a:t>
            </a:r>
            <a:r>
              <a:rPr lang="en-US" altLang="ja-JP" sz="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</a:t>
            </a:r>
            <a:r>
              <a:rPr lang="ja-JP" altLang="en-US" sz="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健康寿命：厚生労働科学研究班報告書データ（平成</a:t>
            </a:r>
            <a:r>
              <a:rPr lang="en-US" altLang="ja-JP" sz="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lang="ja-JP" altLang="en-US" sz="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年）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3960216" y="2376213"/>
            <a:ext cx="216000" cy="288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>
              <a:lnSpc>
                <a:spcPts val="7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［出典］</a:t>
            </a:r>
            <a:endParaRPr lang="en-US" altLang="ja-JP" sz="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700"/>
              </a:lnSpc>
            </a:pPr>
            <a:endParaRPr lang="ja-JP" altLang="en-US" sz="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8607" y="5869225"/>
            <a:ext cx="6164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◯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基づく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健康づくり施策を総合的・一体的に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次大阪府健康増進計画」、「第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食育推進計画」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「第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次大阪府歯科口腔保健計画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3729" y="6804048"/>
            <a:ext cx="6164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府の責務をはじめ、市町村や保健医療関係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者、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医療保険者、事業者、府民等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多様な主体の役割を明確化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府が有する教育・文化、産業・経済、生活・福祉に関する地域資源を活かし、各主体の積極的な連携・協働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を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促す“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オール大阪体制”を構築</a:t>
            </a:r>
            <a:endParaRPr lang="ja-JP" altLang="ja-JP" sz="1000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9062" y="7931630"/>
            <a:ext cx="6164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若い世代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から働く世代、高齢者までそれぞれの健康状態に合った健康行動の実践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・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健康診査の受診促進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等の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普及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啓発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　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家庭や学校、職場、地域社会等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、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あらゆる場における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健康づくりの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機運醸成</a:t>
            </a:r>
          </a:p>
        </p:txBody>
      </p:sp>
    </p:spTree>
    <p:extLst>
      <p:ext uri="{BB962C8B-B14F-4D97-AF65-F5344CB8AC3E}">
        <p14:creationId xmlns:p14="http://schemas.microsoft.com/office/powerpoint/2010/main" val="73889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t" anchorCtr="0"/>
      <a:lstStyle>
        <a:defPPr algn="ctr">
          <a:lnSpc>
            <a:spcPts val="1300"/>
          </a:lnSpc>
          <a:defRPr kumimoji="1" sz="10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116C7A2EEC6E3468F68BEDF12CEBB32" ma:contentTypeVersion="0" ma:contentTypeDescription="新しいドキュメントを作成します。" ma:contentTypeScope="" ma:versionID="848e456176acf9a55071bd2a1b610f96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8F60B8-E50E-496A-A400-982829A5F873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524692-710C-4AB8-929F-51CA11DB2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DA50154-025E-40AC-89BB-0C2793CAF6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117</Words>
  <Application>Microsoft Office PowerPoint</Application>
  <PresentationFormat>A3 297x420 mm</PresentationFormat>
  <Paragraphs>97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真貴子</dc:creator>
  <cp:lastModifiedBy>HOSTNAME</cp:lastModifiedBy>
  <cp:revision>421</cp:revision>
  <cp:lastPrinted>2018-08-06T09:34:45Z</cp:lastPrinted>
  <dcterms:created xsi:type="dcterms:W3CDTF">2014-05-26T00:07:34Z</dcterms:created>
  <dcterms:modified xsi:type="dcterms:W3CDTF">2018-08-08T05:45:11Z</dcterms:modified>
</cp:coreProperties>
</file>