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2" r:id="rId1"/>
    <p:sldMasterId id="2147483686" r:id="rId2"/>
    <p:sldMasterId id="2147483710" r:id="rId3"/>
    <p:sldMasterId id="2147483722" r:id="rId4"/>
  </p:sldMasterIdLst>
  <p:notesMasterIdLst>
    <p:notesMasterId r:id="rId43"/>
  </p:notesMasterIdLst>
  <p:handoutMasterIdLst>
    <p:handoutMasterId r:id="rId44"/>
  </p:handoutMasterIdLst>
  <p:sldIdLst>
    <p:sldId id="1640" r:id="rId5"/>
    <p:sldId id="1641" r:id="rId6"/>
    <p:sldId id="1676" r:id="rId7"/>
    <p:sldId id="1677" r:id="rId8"/>
    <p:sldId id="1644" r:id="rId9"/>
    <p:sldId id="1645" r:id="rId10"/>
    <p:sldId id="1646" r:id="rId11"/>
    <p:sldId id="1647" r:id="rId12"/>
    <p:sldId id="1648" r:id="rId13"/>
    <p:sldId id="1649" r:id="rId14"/>
    <p:sldId id="1650" r:id="rId15"/>
    <p:sldId id="1651" r:id="rId16"/>
    <p:sldId id="1652" r:id="rId17"/>
    <p:sldId id="1653" r:id="rId18"/>
    <p:sldId id="1654" r:id="rId19"/>
    <p:sldId id="1655" r:id="rId20"/>
    <p:sldId id="1656" r:id="rId21"/>
    <p:sldId id="1657" r:id="rId22"/>
    <p:sldId id="1658" r:id="rId23"/>
    <p:sldId id="1659" r:id="rId24"/>
    <p:sldId id="1660" r:id="rId25"/>
    <p:sldId id="1661" r:id="rId26"/>
    <p:sldId id="1662" r:id="rId27"/>
    <p:sldId id="1663" r:id="rId28"/>
    <p:sldId id="1664" r:id="rId29"/>
    <p:sldId id="1665" r:id="rId30"/>
    <p:sldId id="1666" r:id="rId31"/>
    <p:sldId id="1667" r:id="rId32"/>
    <p:sldId id="1680" r:id="rId33"/>
    <p:sldId id="1681" r:id="rId34"/>
    <p:sldId id="1673" r:id="rId35"/>
    <p:sldId id="1674" r:id="rId36"/>
    <p:sldId id="1675" r:id="rId37"/>
    <p:sldId id="1678" r:id="rId38"/>
    <p:sldId id="1686" r:id="rId39"/>
    <p:sldId id="1685" r:id="rId40"/>
    <p:sldId id="1684" r:id="rId41"/>
    <p:sldId id="1687" r:id="rId42"/>
  </p:sldIdLst>
  <p:sldSz cx="9906000" cy="6858000" type="A4"/>
  <p:notesSz cx="6807200" cy="9939338"/>
  <p:defaultTextStyle>
    <a:defPPr>
      <a:defRPr lang="ja-JP"/>
    </a:defPPr>
    <a:lvl1pPr algn="l"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E4F3F4"/>
    <a:srgbClr val="D6ECEE"/>
    <a:srgbClr val="D0EAEC"/>
    <a:srgbClr val="DFDFF5"/>
    <a:srgbClr val="99FFCC"/>
    <a:srgbClr val="FFCC99"/>
    <a:srgbClr val="FF9933"/>
    <a:srgbClr val="FF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59" autoAdjust="0"/>
    <p:restoredTop sz="87194" autoAdjust="0"/>
  </p:normalViewPr>
  <p:slideViewPr>
    <p:cSldViewPr>
      <p:cViewPr varScale="1">
        <p:scale>
          <a:sx n="65" d="100"/>
          <a:sy n="65" d="100"/>
        </p:scale>
        <p:origin x="1434" y="48"/>
      </p:cViewPr>
      <p:guideLst>
        <p:guide orient="horz" pos="2160"/>
        <p:guide pos="31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20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0"/>
            <a:ext cx="2950263" cy="496888"/>
          </a:xfrm>
          <a:prstGeom prst="rect">
            <a:avLst/>
          </a:prstGeom>
        </p:spPr>
        <p:txBody>
          <a:bodyPr vert="horz" lIns="91432" tIns="45716" rIns="91432" bIns="45716"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3855352" y="0"/>
            <a:ext cx="2950263" cy="496888"/>
          </a:xfrm>
          <a:prstGeom prst="rect">
            <a:avLst/>
          </a:prstGeom>
        </p:spPr>
        <p:txBody>
          <a:bodyPr vert="horz" lIns="91432" tIns="45716" rIns="91432" bIns="45716" rtlCol="0"/>
          <a:lstStyle>
            <a:lvl1pPr algn="r">
              <a:defRPr sz="1200">
                <a:latin typeface="Arial" charset="0"/>
                <a:ea typeface="ＭＳ Ｐゴシック" pitchFamily="50" charset="-128"/>
              </a:defRPr>
            </a:lvl1pPr>
          </a:lstStyle>
          <a:p>
            <a:pPr>
              <a:defRPr/>
            </a:pPr>
            <a:fld id="{0B023D08-F40B-4F11-87F4-88F3071791B2}" type="datetimeFigureOut">
              <a:rPr lang="ja-JP" altLang="en-US"/>
              <a:pPr>
                <a:defRPr/>
              </a:pPr>
              <a:t>2018/11/20</a:t>
            </a:fld>
            <a:endParaRPr lang="ja-JP" altLang="en-US"/>
          </a:p>
        </p:txBody>
      </p:sp>
      <p:sp>
        <p:nvSpPr>
          <p:cNvPr id="4" name="フッター プレースホルダ 3"/>
          <p:cNvSpPr>
            <a:spLocks noGrp="1"/>
          </p:cNvSpPr>
          <p:nvPr>
            <p:ph type="ftr" sz="quarter" idx="2"/>
          </p:nvPr>
        </p:nvSpPr>
        <p:spPr>
          <a:xfrm>
            <a:off x="4" y="9440870"/>
            <a:ext cx="2950263" cy="496887"/>
          </a:xfrm>
          <a:prstGeom prst="rect">
            <a:avLst/>
          </a:prstGeom>
        </p:spPr>
        <p:txBody>
          <a:bodyPr vert="horz" lIns="91432" tIns="45716" rIns="91432" bIns="45716" rtlCol="0" anchor="b"/>
          <a:lstStyle>
            <a:lvl1pPr algn="l">
              <a:defRPr sz="1200">
                <a:latin typeface="Arial"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55352" y="9440870"/>
            <a:ext cx="2950263" cy="496887"/>
          </a:xfrm>
          <a:prstGeom prst="rect">
            <a:avLst/>
          </a:prstGeom>
        </p:spPr>
        <p:txBody>
          <a:bodyPr vert="horz" lIns="91432" tIns="45716" rIns="91432" bIns="45716" rtlCol="0" anchor="b"/>
          <a:lstStyle>
            <a:lvl1pPr algn="r">
              <a:defRPr sz="1200">
                <a:latin typeface="Arial" charset="0"/>
                <a:ea typeface="ＭＳ Ｐゴシック" pitchFamily="50" charset="-128"/>
              </a:defRPr>
            </a:lvl1pPr>
          </a:lstStyle>
          <a:p>
            <a:pPr>
              <a:defRPr/>
            </a:pPr>
            <a:fld id="{9ED380D1-1732-46F0-95C0-C96A0AD1FEB8}" type="slidenum">
              <a:rPr lang="ja-JP" altLang="en-US"/>
              <a:pPr>
                <a:defRPr/>
              </a:pPr>
              <a:t>‹#›</a:t>
            </a:fld>
            <a:endParaRPr lang="ja-JP" altLang="en-US"/>
          </a:p>
        </p:txBody>
      </p:sp>
    </p:spTree>
    <p:extLst>
      <p:ext uri="{BB962C8B-B14F-4D97-AF65-F5344CB8AC3E}">
        <p14:creationId xmlns:p14="http://schemas.microsoft.com/office/powerpoint/2010/main" val="16634184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48675" cy="496888"/>
          </a:xfrm>
          <a:prstGeom prst="rect">
            <a:avLst/>
          </a:prstGeom>
          <a:noFill/>
          <a:ln w="9525">
            <a:noFill/>
            <a:miter lim="800000"/>
            <a:headEnd/>
            <a:tailEnd/>
          </a:ln>
          <a:effectLst/>
        </p:spPr>
        <p:txBody>
          <a:bodyPr vert="horz" wrap="square" lIns="91724" tIns="45862" rIns="91724" bIns="45862" numCol="1" anchor="t" anchorCtr="0" compatLnSpc="1">
            <a:prstTxWarp prst="textNoShape">
              <a:avLst/>
            </a:prstTxWarp>
          </a:bodyPr>
          <a:lstStyle>
            <a:lvl1pPr defTabSz="917489">
              <a:defRPr>
                <a:latin typeface="Arial" charset="0"/>
                <a:ea typeface="ＭＳ Ｐゴシック" pitchFamily="50" charset="-128"/>
              </a:defRPr>
            </a:lvl1pPr>
          </a:lstStyle>
          <a:p>
            <a:pPr>
              <a:defRPr/>
            </a:pPr>
            <a:endParaRPr lang="en-US" altLang="ja-JP"/>
          </a:p>
        </p:txBody>
      </p:sp>
      <p:sp>
        <p:nvSpPr>
          <p:cNvPr id="15363" name="Rectangle 3"/>
          <p:cNvSpPr>
            <a:spLocks noGrp="1" noChangeArrowheads="1"/>
          </p:cNvSpPr>
          <p:nvPr>
            <p:ph type="dt" idx="1"/>
          </p:nvPr>
        </p:nvSpPr>
        <p:spPr bwMode="auto">
          <a:xfrm>
            <a:off x="3856942" y="0"/>
            <a:ext cx="2948674" cy="496888"/>
          </a:xfrm>
          <a:prstGeom prst="rect">
            <a:avLst/>
          </a:prstGeom>
          <a:noFill/>
          <a:ln w="9525">
            <a:noFill/>
            <a:miter lim="800000"/>
            <a:headEnd/>
            <a:tailEnd/>
          </a:ln>
          <a:effectLst/>
        </p:spPr>
        <p:txBody>
          <a:bodyPr vert="horz" wrap="square" lIns="91724" tIns="45862" rIns="91724" bIns="45862" numCol="1" anchor="t" anchorCtr="0" compatLnSpc="1">
            <a:prstTxWarp prst="textNoShape">
              <a:avLst/>
            </a:prstTxWarp>
          </a:bodyPr>
          <a:lstStyle>
            <a:lvl1pPr algn="r" defTabSz="917489">
              <a:defRPr>
                <a:latin typeface="Arial" charset="0"/>
                <a:ea typeface="ＭＳ Ｐゴシック" pitchFamily="50" charset="-128"/>
              </a:defRPr>
            </a:lvl1pPr>
          </a:lstStyle>
          <a:p>
            <a:pPr>
              <a:defRPr/>
            </a:pPr>
            <a:endParaRPr lang="en-US" altLang="ja-JP"/>
          </a:p>
        </p:txBody>
      </p:sp>
      <p:sp>
        <p:nvSpPr>
          <p:cNvPr id="35844" name="Rectangle 4"/>
          <p:cNvSpPr>
            <a:spLocks noGrp="1" noRot="1" noChangeAspect="1" noChangeArrowheads="1" noTextEdit="1"/>
          </p:cNvSpPr>
          <p:nvPr>
            <p:ph type="sldImg" idx="2"/>
          </p:nvPr>
        </p:nvSpPr>
        <p:spPr bwMode="auto">
          <a:xfrm>
            <a:off x="712788" y="744538"/>
            <a:ext cx="5383212" cy="372745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81202" y="4721229"/>
            <a:ext cx="5444806" cy="4473575"/>
          </a:xfrm>
          <a:prstGeom prst="rect">
            <a:avLst/>
          </a:prstGeom>
          <a:noFill/>
          <a:ln w="9525">
            <a:noFill/>
            <a:miter lim="800000"/>
            <a:headEnd/>
            <a:tailEnd/>
          </a:ln>
          <a:effectLst/>
        </p:spPr>
        <p:txBody>
          <a:bodyPr vert="horz" wrap="square" lIns="91724" tIns="45862" rIns="91724" bIns="45862"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0" y="9440870"/>
            <a:ext cx="2948675" cy="496887"/>
          </a:xfrm>
          <a:prstGeom prst="rect">
            <a:avLst/>
          </a:prstGeom>
          <a:noFill/>
          <a:ln w="9525">
            <a:noFill/>
            <a:miter lim="800000"/>
            <a:headEnd/>
            <a:tailEnd/>
          </a:ln>
          <a:effectLst/>
        </p:spPr>
        <p:txBody>
          <a:bodyPr vert="horz" wrap="square" lIns="91724" tIns="45862" rIns="91724" bIns="45862" numCol="1" anchor="b" anchorCtr="0" compatLnSpc="1">
            <a:prstTxWarp prst="textNoShape">
              <a:avLst/>
            </a:prstTxWarp>
          </a:bodyPr>
          <a:lstStyle>
            <a:lvl1pPr defTabSz="917489">
              <a:defRPr>
                <a:latin typeface="Arial" charset="0"/>
                <a:ea typeface="ＭＳ Ｐゴシック" pitchFamily="50" charset="-128"/>
              </a:defRPr>
            </a:lvl1pPr>
          </a:lstStyle>
          <a:p>
            <a:pPr>
              <a:defRPr/>
            </a:pPr>
            <a:endParaRPr lang="en-US" altLang="ja-JP"/>
          </a:p>
        </p:txBody>
      </p:sp>
      <p:sp>
        <p:nvSpPr>
          <p:cNvPr id="15367" name="Rectangle 7"/>
          <p:cNvSpPr>
            <a:spLocks noGrp="1" noChangeArrowheads="1"/>
          </p:cNvSpPr>
          <p:nvPr>
            <p:ph type="sldNum" sz="quarter" idx="5"/>
          </p:nvPr>
        </p:nvSpPr>
        <p:spPr bwMode="auto">
          <a:xfrm>
            <a:off x="3856942" y="9440870"/>
            <a:ext cx="2948674" cy="496887"/>
          </a:xfrm>
          <a:prstGeom prst="rect">
            <a:avLst/>
          </a:prstGeom>
          <a:noFill/>
          <a:ln w="9525">
            <a:noFill/>
            <a:miter lim="800000"/>
            <a:headEnd/>
            <a:tailEnd/>
          </a:ln>
          <a:effectLst/>
        </p:spPr>
        <p:txBody>
          <a:bodyPr vert="horz" wrap="square" lIns="91724" tIns="45862" rIns="91724" bIns="45862" numCol="1" anchor="b" anchorCtr="0" compatLnSpc="1">
            <a:prstTxWarp prst="textNoShape">
              <a:avLst/>
            </a:prstTxWarp>
          </a:bodyPr>
          <a:lstStyle>
            <a:lvl1pPr algn="r" defTabSz="917489">
              <a:defRPr>
                <a:latin typeface="Arial" charset="0"/>
                <a:ea typeface="ＭＳ Ｐゴシック" pitchFamily="50" charset="-128"/>
              </a:defRPr>
            </a:lvl1pPr>
          </a:lstStyle>
          <a:p>
            <a:pPr>
              <a:defRPr/>
            </a:pPr>
            <a:fld id="{EC20383E-FBA8-4BC3-9BA5-27668B12A746}" type="slidenum">
              <a:rPr lang="en-US" altLang="ja-JP"/>
              <a:pPr>
                <a:defRPr/>
              </a:pPr>
              <a:t>‹#›</a:t>
            </a:fld>
            <a:endParaRPr lang="en-US" altLang="ja-JP"/>
          </a:p>
        </p:txBody>
      </p:sp>
    </p:spTree>
    <p:extLst>
      <p:ext uri="{BB962C8B-B14F-4D97-AF65-F5344CB8AC3E}">
        <p14:creationId xmlns:p14="http://schemas.microsoft.com/office/powerpoint/2010/main" val="52357465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83212" cy="3727450"/>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1</a:t>
            </a:fld>
            <a:endParaRPr lang="en-US" altLang="ja-JP">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15</a:t>
            </a:fld>
            <a:endParaRPr lang="en-US" altLang="ja-JP">
              <a:solidFill>
                <a:prstClr val="black"/>
              </a:solidFill>
            </a:endParaRPr>
          </a:p>
        </p:txBody>
      </p:sp>
    </p:spTree>
    <p:extLst>
      <p:ext uri="{BB962C8B-B14F-4D97-AF65-F5344CB8AC3E}">
        <p14:creationId xmlns:p14="http://schemas.microsoft.com/office/powerpoint/2010/main" val="4182624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4538"/>
            <a:ext cx="5383212" cy="3727450"/>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37976347-805E-4FFF-9923-2C031D7650CD}" type="slidenum">
              <a:rPr lang="ja-JP" altLang="en-US" smtClean="0">
                <a:solidFill>
                  <a:prstClr val="black"/>
                </a:solidFill>
              </a:rPr>
              <a:pPr/>
              <a:t>16</a:t>
            </a:fld>
            <a:endParaRPr lang="ja-JP" altLang="en-US" dirty="0">
              <a:solidFill>
                <a:prstClr val="black"/>
              </a:solidFill>
            </a:endParaRPr>
          </a:p>
        </p:txBody>
      </p:sp>
    </p:spTree>
    <p:extLst>
      <p:ext uri="{BB962C8B-B14F-4D97-AF65-F5344CB8AC3E}">
        <p14:creationId xmlns:p14="http://schemas.microsoft.com/office/powerpoint/2010/main" val="1949211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Rot="1" noChangeAspect="1" noChangeArrowheads="1" noTextEdit="1"/>
          </p:cNvSpPr>
          <p:nvPr>
            <p:ph type="sldImg"/>
          </p:nvPr>
        </p:nvSpPr>
        <p:spPr>
          <a:xfrm>
            <a:off x="712788" y="744538"/>
            <a:ext cx="5383212" cy="3727450"/>
          </a:xfrm>
          <a:ln/>
        </p:spPr>
      </p:sp>
      <p:sp>
        <p:nvSpPr>
          <p:cNvPr id="39940" name="Rectangle 3"/>
          <p:cNvSpPr>
            <a:spLocks noGrp="1" noChangeArrowheads="1"/>
          </p:cNvSpPr>
          <p:nvPr>
            <p:ph type="body" idx="1"/>
          </p:nvPr>
        </p:nvSpPr>
        <p:spPr>
          <a:xfrm>
            <a:off x="906682" y="4721226"/>
            <a:ext cx="4993851" cy="4471988"/>
          </a:xfrm>
          <a:noFill/>
          <a:ln/>
        </p:spPr>
        <p:txBody>
          <a:bodyPr lIns="91286" tIns="45645" rIns="91286" bIns="45645"/>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ja-JP"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18</a:t>
            </a:fld>
            <a:endParaRPr lang="en-US" altLang="ja-JP">
              <a:solidFill>
                <a:prstClr val="black"/>
              </a:solidFill>
            </a:endParaRPr>
          </a:p>
        </p:txBody>
      </p:sp>
    </p:spTree>
    <p:extLst>
      <p:ext uri="{BB962C8B-B14F-4D97-AF65-F5344CB8AC3E}">
        <p14:creationId xmlns:p14="http://schemas.microsoft.com/office/powerpoint/2010/main" val="19652617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a:ln/>
        </p:spPr>
      </p:sp>
      <p:sp>
        <p:nvSpPr>
          <p:cNvPr id="717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charset="0"/>
              <a:ea typeface="ＭＳ Ｐ明朝" charset="-128"/>
            </a:endParaRPr>
          </a:p>
        </p:txBody>
      </p:sp>
      <p:sp>
        <p:nvSpPr>
          <p:cNvPr id="71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eaLnBrk="0" hangingPunct="0">
              <a:spcBef>
                <a:spcPct val="30000"/>
              </a:spcBef>
              <a:defRPr kumimoji="1" sz="1200">
                <a:solidFill>
                  <a:schemeClr val="tx1"/>
                </a:solidFill>
                <a:latin typeface="Arial" charset="0"/>
                <a:ea typeface="ＭＳ Ｐ明朝" charset="-128"/>
              </a:defRPr>
            </a:lvl1pPr>
            <a:lvl2pPr marL="742950" indent="-285750" defTabSz="917575" eaLnBrk="0" hangingPunct="0">
              <a:spcBef>
                <a:spcPct val="30000"/>
              </a:spcBef>
              <a:defRPr kumimoji="1" sz="1200">
                <a:solidFill>
                  <a:schemeClr val="tx1"/>
                </a:solidFill>
                <a:latin typeface="Arial" charset="0"/>
                <a:ea typeface="ＭＳ Ｐ明朝" charset="-128"/>
              </a:defRPr>
            </a:lvl2pPr>
            <a:lvl3pPr marL="1143000" indent="-228600" defTabSz="917575" eaLnBrk="0" hangingPunct="0">
              <a:spcBef>
                <a:spcPct val="30000"/>
              </a:spcBef>
              <a:defRPr kumimoji="1" sz="1200">
                <a:solidFill>
                  <a:schemeClr val="tx1"/>
                </a:solidFill>
                <a:latin typeface="Arial" charset="0"/>
                <a:ea typeface="ＭＳ Ｐ明朝" charset="-128"/>
              </a:defRPr>
            </a:lvl3pPr>
            <a:lvl4pPr marL="1600200" indent="-228600" defTabSz="917575" eaLnBrk="0" hangingPunct="0">
              <a:spcBef>
                <a:spcPct val="30000"/>
              </a:spcBef>
              <a:defRPr kumimoji="1" sz="1200">
                <a:solidFill>
                  <a:schemeClr val="tx1"/>
                </a:solidFill>
                <a:latin typeface="Arial" charset="0"/>
                <a:ea typeface="ＭＳ Ｐ明朝" charset="-128"/>
              </a:defRPr>
            </a:lvl4pPr>
            <a:lvl5pPr marL="2057400" indent="-228600" defTabSz="917575" eaLnBrk="0" hangingPunct="0">
              <a:spcBef>
                <a:spcPct val="30000"/>
              </a:spcBef>
              <a:defRPr kumimoji="1" sz="1200">
                <a:solidFill>
                  <a:schemeClr val="tx1"/>
                </a:solidFill>
                <a:latin typeface="Arial" charset="0"/>
                <a:ea typeface="ＭＳ Ｐ明朝" charset="-128"/>
              </a:defRPr>
            </a:lvl5pPr>
            <a:lvl6pPr marL="2514600" indent="-228600" defTabSz="917575"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917575"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917575"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91757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AEBEF5AB-A098-4255-A710-FC006B692DB2}" type="slidenum">
              <a:rPr lang="en-US" altLang="ja-JP" smtClean="0">
                <a:solidFill>
                  <a:srgbClr val="000000"/>
                </a:solidFill>
                <a:ea typeface="ＭＳ Ｐゴシック" charset="-128"/>
              </a:rPr>
              <a:pPr eaLnBrk="1" hangingPunct="1">
                <a:spcBef>
                  <a:spcPct val="0"/>
                </a:spcBef>
              </a:pPr>
              <a:t>19</a:t>
            </a:fld>
            <a:endParaRPr lang="en-US" altLang="ja-JP" smtClean="0">
              <a:solidFill>
                <a:srgbClr val="000000"/>
              </a:solidFill>
              <a:ea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24</a:t>
            </a:fld>
            <a:endParaRPr lang="en-US" altLang="ja-JP">
              <a:solidFill>
                <a:prstClr val="black"/>
              </a:solidFill>
            </a:endParaRPr>
          </a:p>
        </p:txBody>
      </p:sp>
    </p:spTree>
    <p:extLst>
      <p:ext uri="{BB962C8B-B14F-4D97-AF65-F5344CB8AC3E}">
        <p14:creationId xmlns:p14="http://schemas.microsoft.com/office/powerpoint/2010/main" val="1356848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25</a:t>
            </a:fld>
            <a:endParaRPr lang="en-US" altLang="ja-JP">
              <a:solidFill>
                <a:prstClr val="black"/>
              </a:solidFill>
            </a:endParaRPr>
          </a:p>
        </p:txBody>
      </p:sp>
    </p:spTree>
    <p:extLst>
      <p:ext uri="{BB962C8B-B14F-4D97-AF65-F5344CB8AC3E}">
        <p14:creationId xmlns:p14="http://schemas.microsoft.com/office/powerpoint/2010/main" val="12403646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26</a:t>
            </a:fld>
            <a:endParaRPr lang="en-US" altLang="ja-JP">
              <a:solidFill>
                <a:prstClr val="black"/>
              </a:solidFill>
            </a:endParaRPr>
          </a:p>
        </p:txBody>
      </p:sp>
    </p:spTree>
    <p:extLst>
      <p:ext uri="{BB962C8B-B14F-4D97-AF65-F5344CB8AC3E}">
        <p14:creationId xmlns:p14="http://schemas.microsoft.com/office/powerpoint/2010/main" val="3784111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27</a:t>
            </a:fld>
            <a:endParaRPr lang="en-US" altLang="ja-JP">
              <a:solidFill>
                <a:prstClr val="black"/>
              </a:solidFill>
            </a:endParaRPr>
          </a:p>
        </p:txBody>
      </p:sp>
    </p:spTree>
    <p:extLst>
      <p:ext uri="{BB962C8B-B14F-4D97-AF65-F5344CB8AC3E}">
        <p14:creationId xmlns:p14="http://schemas.microsoft.com/office/powerpoint/2010/main" val="6173963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28</a:t>
            </a:fld>
            <a:endParaRPr lang="en-US" altLang="ja-JP">
              <a:solidFill>
                <a:prstClr val="black"/>
              </a:solidFill>
            </a:endParaRPr>
          </a:p>
        </p:txBody>
      </p:sp>
    </p:spTree>
    <p:extLst>
      <p:ext uri="{BB962C8B-B14F-4D97-AF65-F5344CB8AC3E}">
        <p14:creationId xmlns:p14="http://schemas.microsoft.com/office/powerpoint/2010/main" val="4145969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Rot="1" noChangeAspect="1" noChangeArrowheads="1" noTextEdit="1"/>
          </p:cNvSpPr>
          <p:nvPr>
            <p:ph type="sldImg"/>
          </p:nvPr>
        </p:nvSpPr>
        <p:spPr>
          <a:xfrm>
            <a:off x="714375" y="747713"/>
            <a:ext cx="5380038" cy="3724275"/>
          </a:xfrm>
          <a:ln/>
        </p:spPr>
      </p:sp>
      <p:sp>
        <p:nvSpPr>
          <p:cNvPr id="37892" name="Rectangle 3"/>
          <p:cNvSpPr>
            <a:spLocks noGrp="1" noChangeArrowheads="1"/>
          </p:cNvSpPr>
          <p:nvPr>
            <p:ph type="body" idx="1"/>
          </p:nvPr>
        </p:nvSpPr>
        <p:spPr>
          <a:xfrm>
            <a:off x="681205" y="4721225"/>
            <a:ext cx="5444806" cy="4470400"/>
          </a:xfrm>
          <a:noFill/>
          <a:ln/>
        </p:spPr>
        <p:txBody>
          <a:bodyPr/>
          <a:lstStyle/>
          <a:p>
            <a:pPr eaLnBrk="1" hangingPunct="1"/>
            <a:endParaRPr lang="ja-JP" altLang="ja-JP" smtClean="0"/>
          </a:p>
        </p:txBody>
      </p:sp>
      <p:sp>
        <p:nvSpPr>
          <p:cNvPr id="6" name="スライド番号プレースホルダ 5"/>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2</a:t>
            </a:fld>
            <a:endParaRPr lang="en-US" altLang="ja-JP">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08025" y="715963"/>
            <a:ext cx="5160963" cy="3571875"/>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32084007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08025" y="715963"/>
            <a:ext cx="5160963" cy="3571875"/>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19680437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16976480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32</a:t>
            </a:fld>
            <a:endParaRPr lang="en-US" altLang="ja-JP">
              <a:solidFill>
                <a:prstClr val="black"/>
              </a:solidFill>
            </a:endParaRPr>
          </a:p>
        </p:txBody>
      </p:sp>
    </p:spTree>
    <p:extLst>
      <p:ext uri="{BB962C8B-B14F-4D97-AF65-F5344CB8AC3E}">
        <p14:creationId xmlns:p14="http://schemas.microsoft.com/office/powerpoint/2010/main" val="15465743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33</a:t>
            </a:fld>
            <a:endParaRPr lang="en-US" altLang="ja-JP">
              <a:solidFill>
                <a:prstClr val="black"/>
              </a:solidFill>
            </a:endParaRPr>
          </a:p>
        </p:txBody>
      </p:sp>
    </p:spTree>
    <p:extLst>
      <p:ext uri="{BB962C8B-B14F-4D97-AF65-F5344CB8AC3E}">
        <p14:creationId xmlns:p14="http://schemas.microsoft.com/office/powerpoint/2010/main" val="2967662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defRPr/>
            </a:pPr>
            <a:fld id="{EC20383E-FBA8-4BC3-9BA5-27668B12A746}" type="slidenum">
              <a:rPr lang="en-US" altLang="ja-JP" smtClean="0"/>
              <a:pPr>
                <a:defRPr/>
              </a:pPr>
              <a:t>3</a:t>
            </a:fld>
            <a:endParaRPr lang="en-US" altLang="ja-JP"/>
          </a:p>
        </p:txBody>
      </p:sp>
    </p:spTree>
    <p:extLst>
      <p:ext uri="{BB962C8B-B14F-4D97-AF65-F5344CB8AC3E}">
        <p14:creationId xmlns:p14="http://schemas.microsoft.com/office/powerpoint/2010/main" val="330462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defRPr/>
            </a:pPr>
            <a:fld id="{EC20383E-FBA8-4BC3-9BA5-27668B12A746}" type="slidenum">
              <a:rPr lang="en-US" altLang="ja-JP" smtClean="0"/>
              <a:pPr>
                <a:defRPr/>
              </a:pPr>
              <a:t>4</a:t>
            </a:fld>
            <a:endParaRPr lang="en-US" altLang="ja-JP"/>
          </a:p>
        </p:txBody>
      </p:sp>
    </p:spTree>
    <p:extLst>
      <p:ext uri="{BB962C8B-B14F-4D97-AF65-F5344CB8AC3E}">
        <p14:creationId xmlns:p14="http://schemas.microsoft.com/office/powerpoint/2010/main" val="3923440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83212" cy="3727450"/>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5</a:t>
            </a:fld>
            <a:endParaRPr lang="en-US" altLang="ja-JP">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4538"/>
            <a:ext cx="5383212" cy="3727450"/>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7</a:t>
            </a:fld>
            <a:endParaRPr lang="en-US" altLang="ja-JP">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xfrm>
            <a:off x="714375" y="746125"/>
            <a:ext cx="5380038" cy="3725863"/>
          </a:xfrm>
          <a:noFill/>
          <a:ln>
            <a:solidFill>
              <a:srgbClr val="000000"/>
            </a:solidFill>
            <a:miter lim="800000"/>
            <a:headEnd/>
            <a:tailEnd/>
          </a:ln>
        </p:spPr>
      </p:sp>
      <p:sp>
        <p:nvSpPr>
          <p:cNvPr id="40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41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603FFB-232E-4F37-9469-10D25BA7261C}" type="slidenum">
              <a:rPr lang="ja-JP" altLang="en-US" smtClean="0">
                <a:solidFill>
                  <a:prstClr val="black"/>
                </a:solidFill>
              </a:rPr>
              <a:pPr/>
              <a:t>9</a:t>
            </a:fld>
            <a:endParaRPr lang="ja-JP" altLang="en-US" smtClean="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13</a:t>
            </a:fld>
            <a:endParaRPr lang="en-US" altLang="ja-JP">
              <a:solidFill>
                <a:prstClr val="black"/>
              </a:solidFill>
            </a:endParaRPr>
          </a:p>
        </p:txBody>
      </p:sp>
    </p:spTree>
    <p:extLst>
      <p:ext uri="{BB962C8B-B14F-4D97-AF65-F5344CB8AC3E}">
        <p14:creationId xmlns:p14="http://schemas.microsoft.com/office/powerpoint/2010/main" val="207932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defRPr/>
            </a:pPr>
            <a:fld id="{EC20383E-FBA8-4BC3-9BA5-27668B12A746}" type="slidenum">
              <a:rPr lang="en-US" altLang="ja-JP" smtClean="0">
                <a:solidFill>
                  <a:prstClr val="black"/>
                </a:solidFill>
              </a:rPr>
              <a:pPr>
                <a:defRPr/>
              </a:pPr>
              <a:t>14</a:t>
            </a:fld>
            <a:endParaRPr lang="en-US" altLang="ja-JP">
              <a:solidFill>
                <a:prstClr val="black"/>
              </a:solidFill>
            </a:endParaRPr>
          </a:p>
        </p:txBody>
      </p:sp>
    </p:spTree>
    <p:extLst>
      <p:ext uri="{BB962C8B-B14F-4D97-AF65-F5344CB8AC3E}">
        <p14:creationId xmlns:p14="http://schemas.microsoft.com/office/powerpoint/2010/main" val="324590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6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132C9BDF-3DAB-4F39-8074-B0CF74399C12}" type="slidenum">
              <a:rPr lang="en-US" altLang="ja-JP" smtClean="0"/>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7FACE429-CF6A-4095-91F8-020E60CBCBE1}" type="slidenum">
              <a:rPr lang="en-US" altLang="ja-JP" smtClean="0"/>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36578" y="274639"/>
            <a:ext cx="7078663"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8357AE07-023F-417E-8568-3F885A456746}" type="slidenum">
              <a:rPr lang="en-US" altLang="ja-JP" smtClean="0"/>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132C9BDF-3DAB-4F39-8074-B0CF74399C1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637536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28111373-AF96-435E-B421-EF15E0FA587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358079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3AEE9BEE-295D-4308-9E56-782ACE3A79BA}"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2808715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B65B6F1E-B9DF-4196-ACEC-16AAA5895139}"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107206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2152A923-8549-4046-B314-2E41CA9C49D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723704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11BE0065-5178-4AB2-8CC4-07902E3F039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488828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062F2BD6-A3CF-46F2-99E4-EF223DD9C4D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074049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A83601D4-F0BA-48A0-AB6C-72E3F37738D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98806266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28111373-AF96-435E-B421-EF15E0FA5871}" type="slidenum">
              <a:rPr lang="en-US" altLang="ja-JP" smtClean="0"/>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29959786-4FAC-4027-AD1B-1FF62043121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177661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A83601D4-F0BA-48A0-AB6C-72E3F37738D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268705786"/>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A83601D4-F0BA-48A0-AB6C-72E3F37738D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233096137"/>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6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132C9BDF-3DAB-4F39-8074-B0CF74399C1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0353739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28111373-AF96-435E-B421-EF15E0FA587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224132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3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3AEE9BEE-295D-4308-9E56-782ACE3A79BA}"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612674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36575"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448300"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B65B6F1E-B9DF-4196-ACEC-16AAA5895139}"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0693364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pPr>
              <a:defRPr/>
            </a:pPr>
            <a:fld id="{2152A923-8549-4046-B314-2E41CA9C49D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4476067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pPr>
              <a:defRPr/>
            </a:pPr>
            <a:fld id="{11BE0065-5178-4AB2-8CC4-07902E3F039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426256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pPr>
              <a:defRPr/>
            </a:pPr>
            <a:fld id="{062F2BD6-A3CF-46F2-99E4-EF223DD9C4D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55564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3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3AEE9BEE-295D-4308-9E56-782ACE3A79BA}" type="slidenum">
              <a:rPr lang="en-US" altLang="ja-JP" smtClean="0"/>
              <a:pPr>
                <a:defRPr/>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F0E49E2B-BFDC-43A0-A3BE-4CEB2398952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8428838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29959786-4FAC-4027-AD1B-1FF62043121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8114726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7FACE429-CF6A-4095-91F8-020E60CBCBE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7456959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36578" y="274639"/>
            <a:ext cx="7078663"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8357AE07-023F-417E-8568-3F885A45674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8821236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539EF1A-3F23-41F0-A8B6-E06F14120ECA}" type="datetime1">
              <a:rPr kumimoji="1" lang="ja-JP" altLang="en-US" smtClean="0"/>
              <a:t>2018/11/20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946C79-F127-4CF3-B214-DA30A65A98EF}" type="slidenum">
              <a:rPr kumimoji="1" lang="ja-JP" altLang="en-US" smtClean="0"/>
              <a:t>‹#›</a:t>
            </a:fld>
            <a:endParaRPr kumimoji="1" lang="ja-JP" altLang="en-US"/>
          </a:p>
        </p:txBody>
      </p:sp>
    </p:spTree>
    <p:extLst>
      <p:ext uri="{BB962C8B-B14F-4D97-AF65-F5344CB8AC3E}">
        <p14:creationId xmlns:p14="http://schemas.microsoft.com/office/powerpoint/2010/main" val="106449768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B05BC6B-090C-46EF-89DE-A5CA61A5C83B}" type="datetime1">
              <a:rPr kumimoji="1" lang="ja-JP" altLang="en-US" smtClean="0"/>
              <a:t>2018/11/20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946C79-F127-4CF3-B214-DA30A65A98EF}" type="slidenum">
              <a:rPr kumimoji="1" lang="ja-JP" altLang="en-US" smtClean="0"/>
              <a:t>‹#›</a:t>
            </a:fld>
            <a:endParaRPr kumimoji="1" lang="ja-JP" altLang="en-US"/>
          </a:p>
        </p:txBody>
      </p:sp>
    </p:spTree>
    <p:extLst>
      <p:ext uri="{BB962C8B-B14F-4D97-AF65-F5344CB8AC3E}">
        <p14:creationId xmlns:p14="http://schemas.microsoft.com/office/powerpoint/2010/main" val="27664466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933C36C-C0F3-4841-9437-C5413DCC2E7A}" type="datetime1">
              <a:rPr kumimoji="1" lang="ja-JP" altLang="en-US" smtClean="0"/>
              <a:t>2018/11/20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946C79-F127-4CF3-B214-DA30A65A98EF}" type="slidenum">
              <a:rPr kumimoji="1" lang="ja-JP" altLang="en-US" smtClean="0"/>
              <a:t>‹#›</a:t>
            </a:fld>
            <a:endParaRPr kumimoji="1" lang="ja-JP" altLang="en-US"/>
          </a:p>
        </p:txBody>
      </p:sp>
    </p:spTree>
    <p:extLst>
      <p:ext uri="{BB962C8B-B14F-4D97-AF65-F5344CB8AC3E}">
        <p14:creationId xmlns:p14="http://schemas.microsoft.com/office/powerpoint/2010/main" val="27201891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9987BC5-AD90-4BB9-B9BC-2D177EB2FB1A}" type="datetime1">
              <a:rPr kumimoji="1" lang="ja-JP" altLang="en-US" smtClean="0"/>
              <a:t>2018/11/20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946C79-F127-4CF3-B214-DA30A65A98EF}" type="slidenum">
              <a:rPr kumimoji="1" lang="ja-JP" altLang="en-US" smtClean="0"/>
              <a:t>‹#›</a:t>
            </a:fld>
            <a:endParaRPr kumimoji="1" lang="ja-JP" altLang="en-US"/>
          </a:p>
        </p:txBody>
      </p:sp>
    </p:spTree>
    <p:extLst>
      <p:ext uri="{BB962C8B-B14F-4D97-AF65-F5344CB8AC3E}">
        <p14:creationId xmlns:p14="http://schemas.microsoft.com/office/powerpoint/2010/main" val="7645374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6AB96CA-7CD9-4F87-B2A3-5494DF4E8C0C}" type="datetime1">
              <a:rPr kumimoji="1" lang="ja-JP" altLang="en-US" smtClean="0"/>
              <a:t>2018/11/20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5946C79-F127-4CF3-B214-DA30A65A98EF}" type="slidenum">
              <a:rPr kumimoji="1" lang="ja-JP" altLang="en-US" smtClean="0"/>
              <a:t>‹#›</a:t>
            </a:fld>
            <a:endParaRPr kumimoji="1" lang="ja-JP" altLang="en-US"/>
          </a:p>
        </p:txBody>
      </p:sp>
    </p:spTree>
    <p:extLst>
      <p:ext uri="{BB962C8B-B14F-4D97-AF65-F5344CB8AC3E}">
        <p14:creationId xmlns:p14="http://schemas.microsoft.com/office/powerpoint/2010/main" val="38383575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4F83C22-6714-4C51-8D86-AAA20C0311E3}" type="datetime1">
              <a:rPr kumimoji="1" lang="ja-JP" altLang="en-US" smtClean="0"/>
              <a:t>2018/11/20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5946C79-F127-4CF3-B214-DA30A65A98EF}" type="slidenum">
              <a:rPr kumimoji="1" lang="ja-JP" altLang="en-US" smtClean="0"/>
              <a:t>‹#›</a:t>
            </a:fld>
            <a:endParaRPr kumimoji="1" lang="ja-JP" altLang="en-US"/>
          </a:p>
        </p:txBody>
      </p:sp>
    </p:spTree>
    <p:extLst>
      <p:ext uri="{BB962C8B-B14F-4D97-AF65-F5344CB8AC3E}">
        <p14:creationId xmlns:p14="http://schemas.microsoft.com/office/powerpoint/2010/main" val="3388645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36575"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448300"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a:p>
        </p:txBody>
      </p:sp>
      <p:sp>
        <p:nvSpPr>
          <p:cNvPr id="6" name="フッター プレースホルダ 5"/>
          <p:cNvSpPr>
            <a:spLocks noGrp="1"/>
          </p:cNvSpPr>
          <p:nvPr>
            <p:ph type="ftr" sz="quarter" idx="11"/>
          </p:nvPr>
        </p:nvSpPr>
        <p:spPr/>
        <p:txBody>
          <a:bodyPr/>
          <a:lstStyle/>
          <a:p>
            <a:pPr>
              <a:defRPr/>
            </a:pPr>
            <a:endParaRPr lang="en-US" altLang="ja-JP"/>
          </a:p>
        </p:txBody>
      </p:sp>
      <p:sp>
        <p:nvSpPr>
          <p:cNvPr id="7" name="スライド番号プレースホルダ 6"/>
          <p:cNvSpPr>
            <a:spLocks noGrp="1"/>
          </p:cNvSpPr>
          <p:nvPr>
            <p:ph type="sldNum" sz="quarter" idx="12"/>
          </p:nvPr>
        </p:nvSpPr>
        <p:spPr/>
        <p:txBody>
          <a:bodyPr/>
          <a:lstStyle/>
          <a:p>
            <a:pPr>
              <a:defRPr/>
            </a:pPr>
            <a:fld id="{B65B6F1E-B9DF-4196-ACEC-16AAA5895139}" type="slidenum">
              <a:rPr lang="en-US" altLang="ja-JP" smtClean="0"/>
              <a:pPr>
                <a:defRPr/>
              </a:pPr>
              <a:t>‹#›</a:t>
            </a:fld>
            <a:endParaRPr lang="en-US" altLang="ja-JP"/>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6BD1F41-EFFB-4726-980E-8C75070587AE}" type="datetime1">
              <a:rPr kumimoji="1" lang="ja-JP" altLang="en-US" smtClean="0"/>
              <a:t>2018/11/20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5946C79-F127-4CF3-B214-DA30A65A98EF}" type="slidenum">
              <a:rPr kumimoji="1" lang="ja-JP" altLang="en-US" smtClean="0"/>
              <a:t>‹#›</a:t>
            </a:fld>
            <a:endParaRPr kumimoji="1" lang="ja-JP" altLang="en-US"/>
          </a:p>
        </p:txBody>
      </p:sp>
    </p:spTree>
    <p:extLst>
      <p:ext uri="{BB962C8B-B14F-4D97-AF65-F5344CB8AC3E}">
        <p14:creationId xmlns:p14="http://schemas.microsoft.com/office/powerpoint/2010/main" val="17781909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15FCB45-7E86-4238-85D4-A7A3D9FAD5D1}" type="datetime1">
              <a:rPr kumimoji="1" lang="ja-JP" altLang="en-US" smtClean="0"/>
              <a:t>2018/11/20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946C79-F127-4CF3-B214-DA30A65A98EF}" type="slidenum">
              <a:rPr kumimoji="1" lang="ja-JP" altLang="en-US" smtClean="0"/>
              <a:t>‹#›</a:t>
            </a:fld>
            <a:endParaRPr kumimoji="1" lang="ja-JP" altLang="en-US"/>
          </a:p>
        </p:txBody>
      </p:sp>
    </p:spTree>
    <p:extLst>
      <p:ext uri="{BB962C8B-B14F-4D97-AF65-F5344CB8AC3E}">
        <p14:creationId xmlns:p14="http://schemas.microsoft.com/office/powerpoint/2010/main" val="286687912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A0B4FD7-EFAE-4D3E-8D43-4D79BF1437C2}" type="datetime1">
              <a:rPr kumimoji="1" lang="ja-JP" altLang="en-US" smtClean="0"/>
              <a:t>2018/11/20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946C79-F127-4CF3-B214-DA30A65A98EF}" type="slidenum">
              <a:rPr kumimoji="1" lang="ja-JP" altLang="en-US" smtClean="0"/>
              <a:t>‹#›</a:t>
            </a:fld>
            <a:endParaRPr kumimoji="1" lang="ja-JP" altLang="en-US"/>
          </a:p>
        </p:txBody>
      </p:sp>
    </p:spTree>
    <p:extLst>
      <p:ext uri="{BB962C8B-B14F-4D97-AF65-F5344CB8AC3E}">
        <p14:creationId xmlns:p14="http://schemas.microsoft.com/office/powerpoint/2010/main" val="3224844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9A80F32-94B0-45C0-B384-2383A8F5BF10}" type="datetime1">
              <a:rPr kumimoji="1" lang="ja-JP" altLang="en-US" smtClean="0"/>
              <a:t>2018/11/20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946C79-F127-4CF3-B214-DA30A65A98EF}" type="slidenum">
              <a:rPr kumimoji="1" lang="ja-JP" altLang="en-US" smtClean="0"/>
              <a:t>‹#›</a:t>
            </a:fld>
            <a:endParaRPr kumimoji="1" lang="ja-JP" altLang="en-US"/>
          </a:p>
        </p:txBody>
      </p:sp>
    </p:spTree>
    <p:extLst>
      <p:ext uri="{BB962C8B-B14F-4D97-AF65-F5344CB8AC3E}">
        <p14:creationId xmlns:p14="http://schemas.microsoft.com/office/powerpoint/2010/main" val="41055868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903C9D-DE51-4F5D-95C6-801AD1959C82}" type="datetime1">
              <a:rPr kumimoji="1" lang="ja-JP" altLang="en-US" smtClean="0"/>
              <a:t>2018/11/20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946C79-F127-4CF3-B214-DA30A65A98EF}" type="slidenum">
              <a:rPr kumimoji="1" lang="ja-JP" altLang="en-US" smtClean="0"/>
              <a:t>‹#›</a:t>
            </a:fld>
            <a:endParaRPr kumimoji="1" lang="ja-JP" altLang="en-US"/>
          </a:p>
        </p:txBody>
      </p:sp>
    </p:spTree>
    <p:extLst>
      <p:ext uri="{BB962C8B-B14F-4D97-AF65-F5344CB8AC3E}">
        <p14:creationId xmlns:p14="http://schemas.microsoft.com/office/powerpoint/2010/main" val="2133188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a:p>
        </p:txBody>
      </p:sp>
      <p:sp>
        <p:nvSpPr>
          <p:cNvPr id="8" name="フッター プレースホルダ 7"/>
          <p:cNvSpPr>
            <a:spLocks noGrp="1"/>
          </p:cNvSpPr>
          <p:nvPr>
            <p:ph type="ftr" sz="quarter" idx="11"/>
          </p:nvPr>
        </p:nvSpPr>
        <p:spPr/>
        <p:txBody>
          <a:bodyPr/>
          <a:lstStyle/>
          <a:p>
            <a:pPr>
              <a:defRPr/>
            </a:pPr>
            <a:endParaRPr lang="en-US" altLang="ja-JP"/>
          </a:p>
        </p:txBody>
      </p:sp>
      <p:sp>
        <p:nvSpPr>
          <p:cNvPr id="9" name="スライド番号プレースホルダ 8"/>
          <p:cNvSpPr>
            <a:spLocks noGrp="1"/>
          </p:cNvSpPr>
          <p:nvPr>
            <p:ph type="sldNum" sz="quarter" idx="12"/>
          </p:nvPr>
        </p:nvSpPr>
        <p:spPr/>
        <p:txBody>
          <a:bodyPr/>
          <a:lstStyle/>
          <a:p>
            <a:pPr>
              <a:defRPr/>
            </a:pPr>
            <a:fld id="{2152A923-8549-4046-B314-2E41CA9C49D4}" type="slidenum">
              <a:rPr lang="en-US" altLang="ja-JP" smtClean="0"/>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a:p>
        </p:txBody>
      </p:sp>
      <p:sp>
        <p:nvSpPr>
          <p:cNvPr id="4" name="フッター プレースホルダ 3"/>
          <p:cNvSpPr>
            <a:spLocks noGrp="1"/>
          </p:cNvSpPr>
          <p:nvPr>
            <p:ph type="ftr" sz="quarter" idx="11"/>
          </p:nvPr>
        </p:nvSpPr>
        <p:spPr/>
        <p:txBody>
          <a:bodyPr/>
          <a:lstStyle/>
          <a:p>
            <a:pPr>
              <a:defRPr/>
            </a:pPr>
            <a:endParaRPr lang="en-US" altLang="ja-JP"/>
          </a:p>
        </p:txBody>
      </p:sp>
      <p:sp>
        <p:nvSpPr>
          <p:cNvPr id="5" name="スライド番号プレースホルダ 4"/>
          <p:cNvSpPr>
            <a:spLocks noGrp="1"/>
          </p:cNvSpPr>
          <p:nvPr>
            <p:ph type="sldNum" sz="quarter" idx="12"/>
          </p:nvPr>
        </p:nvSpPr>
        <p:spPr/>
        <p:txBody>
          <a:bodyPr/>
          <a:lstStyle/>
          <a:p>
            <a:pPr>
              <a:defRPr/>
            </a:pPr>
            <a:fld id="{11BE0065-5178-4AB2-8CC4-07902E3F039B}" type="slidenum">
              <a:rPr lang="en-US" altLang="ja-JP" smtClean="0"/>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a:p>
        </p:txBody>
      </p:sp>
      <p:sp>
        <p:nvSpPr>
          <p:cNvPr id="3" name="フッター プレースホルダ 2"/>
          <p:cNvSpPr>
            <a:spLocks noGrp="1"/>
          </p:cNvSpPr>
          <p:nvPr>
            <p:ph type="ftr" sz="quarter" idx="11"/>
          </p:nvPr>
        </p:nvSpPr>
        <p:spPr/>
        <p:txBody>
          <a:bodyPr/>
          <a:lstStyle/>
          <a:p>
            <a:pPr>
              <a:defRPr/>
            </a:pPr>
            <a:endParaRPr lang="en-US" altLang="ja-JP"/>
          </a:p>
        </p:txBody>
      </p:sp>
      <p:sp>
        <p:nvSpPr>
          <p:cNvPr id="4" name="スライド番号プレースホルダ 3"/>
          <p:cNvSpPr>
            <a:spLocks noGrp="1"/>
          </p:cNvSpPr>
          <p:nvPr>
            <p:ph type="sldNum" sz="quarter" idx="12"/>
          </p:nvPr>
        </p:nvSpPr>
        <p:spPr/>
        <p:txBody>
          <a:bodyPr/>
          <a:lstStyle/>
          <a:p>
            <a:pPr>
              <a:defRPr/>
            </a:pPr>
            <a:fld id="{062F2BD6-A3CF-46F2-99E4-EF223DD9C4D6}" type="slidenum">
              <a:rPr lang="en-US" altLang="ja-JP" smtClean="0"/>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a:p>
        </p:txBody>
      </p:sp>
      <p:sp>
        <p:nvSpPr>
          <p:cNvPr id="6" name="フッター プレースホルダ 5"/>
          <p:cNvSpPr>
            <a:spLocks noGrp="1"/>
          </p:cNvSpPr>
          <p:nvPr>
            <p:ph type="ftr" sz="quarter" idx="11"/>
          </p:nvPr>
        </p:nvSpPr>
        <p:spPr/>
        <p:txBody>
          <a:bodyPr/>
          <a:lstStyle/>
          <a:p>
            <a:pPr>
              <a:defRPr/>
            </a:pPr>
            <a:endParaRPr lang="en-US" altLang="ja-JP"/>
          </a:p>
        </p:txBody>
      </p:sp>
      <p:sp>
        <p:nvSpPr>
          <p:cNvPr id="7" name="スライド番号プレースホルダ 6"/>
          <p:cNvSpPr>
            <a:spLocks noGrp="1"/>
          </p:cNvSpPr>
          <p:nvPr>
            <p:ph type="sldNum" sz="quarter" idx="12"/>
          </p:nvPr>
        </p:nvSpPr>
        <p:spPr/>
        <p:txBody>
          <a:bodyPr/>
          <a:lstStyle/>
          <a:p>
            <a:pPr>
              <a:defRPr/>
            </a:pPr>
            <a:fld id="{F0E49E2B-BFDC-43A0-A3BE-4CEB23989527}" type="slidenum">
              <a:rPr lang="en-US" altLang="ja-JP" smtClean="0"/>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a:p>
        </p:txBody>
      </p:sp>
      <p:sp>
        <p:nvSpPr>
          <p:cNvPr id="6" name="フッター プレースホルダ 5"/>
          <p:cNvSpPr>
            <a:spLocks noGrp="1"/>
          </p:cNvSpPr>
          <p:nvPr>
            <p:ph type="ftr" sz="quarter" idx="11"/>
          </p:nvPr>
        </p:nvSpPr>
        <p:spPr/>
        <p:txBody>
          <a:bodyPr/>
          <a:lstStyle/>
          <a:p>
            <a:pPr>
              <a:defRPr/>
            </a:pPr>
            <a:endParaRPr lang="en-US" altLang="ja-JP"/>
          </a:p>
        </p:txBody>
      </p:sp>
      <p:sp>
        <p:nvSpPr>
          <p:cNvPr id="7" name="スライド番号プレースホルダ 6"/>
          <p:cNvSpPr>
            <a:spLocks noGrp="1"/>
          </p:cNvSpPr>
          <p:nvPr>
            <p:ph type="sldNum" sz="quarter" idx="12"/>
          </p:nvPr>
        </p:nvSpPr>
        <p:spPr/>
        <p:txBody>
          <a:bodyPr/>
          <a:lstStyle/>
          <a:p>
            <a:pPr>
              <a:defRPr/>
            </a:pPr>
            <a:fld id="{29959786-4FAC-4027-AD1B-1FF62043121E}" type="slidenum">
              <a:rPr lang="en-US" altLang="ja-JP" smtClean="0"/>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8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 4"/>
          <p:cNvSpPr>
            <a:spLocks noGrp="1"/>
          </p:cNvSpPr>
          <p:nvPr>
            <p:ph type="ftr" sz="quarter" idx="3"/>
          </p:nvPr>
        </p:nvSpPr>
        <p:spPr>
          <a:xfrm>
            <a:off x="3384550" y="635638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 5"/>
          <p:cNvSpPr>
            <a:spLocks noGrp="1"/>
          </p:cNvSpPr>
          <p:nvPr>
            <p:ph type="sldNum" sz="quarter" idx="4"/>
          </p:nvPr>
        </p:nvSpPr>
        <p:spPr>
          <a:xfrm>
            <a:off x="7099300" y="635638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83601D4-F0BA-48A0-AB6C-72E3F37738D2}" type="slidenum">
              <a:rPr lang="en-US" altLang="ja-JP" smtClean="0"/>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83601D4-F0BA-48A0-AB6C-72E3F37738D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95015793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8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3"/>
          </p:nvPr>
        </p:nvSpPr>
        <p:spPr>
          <a:xfrm>
            <a:off x="3384550" y="635638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4"/>
          </p:nvPr>
        </p:nvSpPr>
        <p:spPr>
          <a:xfrm>
            <a:off x="7099300" y="635638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83601D4-F0BA-48A0-AB6C-72E3F37738D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1142597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69E190-5302-4544-BDED-E7E0E16DE29F}" type="datetime1">
              <a:rPr kumimoji="1" lang="ja-JP" altLang="en-US" smtClean="0"/>
              <a:t>2018/11/20</a:t>
            </a:fld>
            <a:endParaRPr kumimoji="1" lang="ja-JP" altLang="en-US"/>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946C79-F127-4CF3-B214-DA30A65A98EF}" type="slidenum">
              <a:rPr kumimoji="1" lang="ja-JP" altLang="en-US" smtClean="0"/>
              <a:t>‹#›</a:t>
            </a:fld>
            <a:endParaRPr kumimoji="1" lang="ja-JP" altLang="en-US"/>
          </a:p>
        </p:txBody>
      </p:sp>
    </p:spTree>
    <p:extLst>
      <p:ext uri="{BB962C8B-B14F-4D97-AF65-F5344CB8AC3E}">
        <p14:creationId xmlns:p14="http://schemas.microsoft.com/office/powerpoint/2010/main" val="2859128555"/>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5" Type="http://schemas.openxmlformats.org/officeDocument/2006/relationships/image" Target="../media/image2.png"/><Relationship Id="rId4" Type="http://schemas.openxmlformats.org/officeDocument/2006/relationships/hyperlink" Target="http://www.mhlw.go.jp/kinkyu/catch_phrase/index.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4.emf"/><Relationship Id="rId2" Type="http://schemas.openxmlformats.org/officeDocument/2006/relationships/slideLayout" Target="../slideLayouts/slideLayout24.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テキスト ボックス 4"/>
          <p:cNvSpPr txBox="1">
            <a:spLocks noChangeArrowheads="1"/>
          </p:cNvSpPr>
          <p:nvPr/>
        </p:nvSpPr>
        <p:spPr bwMode="auto">
          <a:xfrm>
            <a:off x="6869667" y="645960"/>
            <a:ext cx="2935420" cy="738664"/>
          </a:xfrm>
          <a:prstGeom prst="rect">
            <a:avLst/>
          </a:prstGeom>
          <a:noFill/>
          <a:ln w="9525">
            <a:solidFill>
              <a:schemeClr val="tx1"/>
            </a:solidFill>
            <a:prstDash val="dashDot"/>
            <a:bevel/>
            <a:headEnd/>
            <a:tailEnd/>
          </a:ln>
        </p:spPr>
        <p:txBody>
          <a:bodyPr wrap="none">
            <a:spAutoFit/>
          </a:bodyPr>
          <a:lstStyle/>
          <a:p>
            <a:pPr algn="r"/>
            <a:r>
              <a:rPr lang="ja-JP" altLang="en-US" sz="1400" dirty="0" smtClean="0">
                <a:solidFill>
                  <a:prstClr val="black"/>
                </a:solidFill>
                <a:latin typeface="HGPｺﾞｼｯｸM" pitchFamily="50" charset="-128"/>
                <a:ea typeface="HGPｺﾞｼｯｸM" pitchFamily="50" charset="-128"/>
              </a:rPr>
              <a:t>平成</a:t>
            </a:r>
            <a:r>
              <a:rPr lang="en-US" altLang="ja-JP" sz="1400" dirty="0">
                <a:solidFill>
                  <a:prstClr val="black"/>
                </a:solidFill>
                <a:latin typeface="HGPｺﾞｼｯｸM" pitchFamily="50" charset="-128"/>
                <a:ea typeface="HGPｺﾞｼｯｸM" pitchFamily="50" charset="-128"/>
              </a:rPr>
              <a:t>30</a:t>
            </a:r>
            <a:r>
              <a:rPr lang="ja-JP" altLang="en-US" sz="1400" dirty="0" smtClean="0">
                <a:solidFill>
                  <a:prstClr val="black"/>
                </a:solidFill>
                <a:latin typeface="HGPｺﾞｼｯｸM" pitchFamily="50" charset="-128"/>
                <a:ea typeface="HGPｺﾞｼｯｸM" pitchFamily="50" charset="-128"/>
              </a:rPr>
              <a:t>年</a:t>
            </a:r>
            <a:r>
              <a:rPr lang="en-US" altLang="ja-JP" sz="1400" dirty="0" smtClean="0">
                <a:solidFill>
                  <a:prstClr val="black"/>
                </a:solidFill>
                <a:latin typeface="HGPｺﾞｼｯｸM" pitchFamily="50" charset="-128"/>
                <a:ea typeface="HGPｺﾞｼｯｸM" pitchFamily="50" charset="-128"/>
              </a:rPr>
              <a:t>10</a:t>
            </a:r>
            <a:r>
              <a:rPr lang="ja-JP" altLang="en-US" sz="1400" dirty="0" smtClean="0">
                <a:solidFill>
                  <a:prstClr val="black"/>
                </a:solidFill>
                <a:latin typeface="HGPｺﾞｼｯｸM" pitchFamily="50" charset="-128"/>
                <a:ea typeface="HGPｺﾞｼｯｸM" pitchFamily="50" charset="-128"/>
              </a:rPr>
              <a:t>月</a:t>
            </a:r>
            <a:r>
              <a:rPr lang="en-US" altLang="ja-JP" sz="1400" dirty="0" smtClean="0">
                <a:solidFill>
                  <a:prstClr val="black"/>
                </a:solidFill>
                <a:latin typeface="HGPｺﾞｼｯｸM" pitchFamily="50" charset="-128"/>
                <a:ea typeface="HGPｺﾞｼｯｸM" pitchFamily="50" charset="-128"/>
              </a:rPr>
              <a:t>28</a:t>
            </a:r>
            <a:r>
              <a:rPr lang="ja-JP" altLang="en-US" sz="1400" dirty="0" smtClean="0">
                <a:solidFill>
                  <a:prstClr val="black"/>
                </a:solidFill>
                <a:latin typeface="HGPｺﾞｼｯｸM" pitchFamily="50" charset="-128"/>
                <a:ea typeface="HGPｺﾞｼｯｸM" pitchFamily="50" charset="-128"/>
              </a:rPr>
              <a:t>日（日）</a:t>
            </a:r>
            <a:endParaRPr lang="en-US" altLang="ja-JP" sz="1400" dirty="0" smtClean="0">
              <a:solidFill>
                <a:prstClr val="black"/>
              </a:solidFill>
              <a:latin typeface="HGPｺﾞｼｯｸM" pitchFamily="50" charset="-128"/>
              <a:ea typeface="HGPｺﾞｼｯｸM" pitchFamily="50" charset="-128"/>
            </a:endParaRPr>
          </a:p>
          <a:p>
            <a:pPr algn="r"/>
            <a:r>
              <a:rPr lang="ja-JP" altLang="en-US" sz="1400" dirty="0">
                <a:solidFill>
                  <a:prstClr val="black"/>
                </a:solidFill>
                <a:latin typeface="HGPｺﾞｼｯｸM" pitchFamily="50" charset="-128"/>
                <a:ea typeface="HGPｺﾞｼｯｸM" pitchFamily="50" charset="-128"/>
              </a:rPr>
              <a:t>　「第３回大阪府言語聴覚学術大会」</a:t>
            </a:r>
            <a:endParaRPr lang="en-US" altLang="ja-JP" sz="1400" dirty="0">
              <a:solidFill>
                <a:prstClr val="black"/>
              </a:solidFill>
              <a:latin typeface="HGPｺﾞｼｯｸM" pitchFamily="50" charset="-128"/>
              <a:ea typeface="HGPｺﾞｼｯｸM" pitchFamily="50" charset="-128"/>
            </a:endParaRPr>
          </a:p>
          <a:p>
            <a:pPr algn="r"/>
            <a:r>
              <a:rPr lang="en-US" altLang="ja-JP" sz="1400" dirty="0" smtClean="0">
                <a:solidFill>
                  <a:prstClr val="black"/>
                </a:solidFill>
                <a:latin typeface="HGPｺﾞｼｯｸM" pitchFamily="50" charset="-128"/>
                <a:ea typeface="HGPｺﾞｼｯｸM" pitchFamily="50" charset="-128"/>
              </a:rPr>
              <a:t>【</a:t>
            </a:r>
            <a:r>
              <a:rPr lang="zh-CN" altLang="en-US" sz="1400" dirty="0">
                <a:solidFill>
                  <a:prstClr val="black"/>
                </a:solidFill>
                <a:latin typeface="HGPｺﾞｼｯｸM" pitchFamily="50" charset="-128"/>
                <a:ea typeface="HGPｺﾞｼｯｸM" pitchFamily="50" charset="-128"/>
              </a:rPr>
              <a:t>大阪保健医療</a:t>
            </a:r>
            <a:r>
              <a:rPr lang="zh-CN" altLang="en-US" sz="1400" dirty="0" smtClean="0">
                <a:solidFill>
                  <a:prstClr val="black"/>
                </a:solidFill>
                <a:latin typeface="HGPｺﾞｼｯｸM" pitchFamily="50" charset="-128"/>
                <a:ea typeface="HGPｺﾞｼｯｸM" pitchFamily="50" charset="-128"/>
              </a:rPr>
              <a:t>大学</a:t>
            </a:r>
            <a:r>
              <a:rPr lang="en-US" altLang="zh-CN" sz="1400" dirty="0" smtClean="0">
                <a:solidFill>
                  <a:prstClr val="black"/>
                </a:solidFill>
                <a:latin typeface="HGPｺﾞｼｯｸM" pitchFamily="50" charset="-128"/>
                <a:ea typeface="HGPｺﾞｼｯｸM" pitchFamily="50" charset="-128"/>
              </a:rPr>
              <a:t>2</a:t>
            </a:r>
            <a:r>
              <a:rPr lang="zh-CN" altLang="en-US" sz="1400" dirty="0">
                <a:solidFill>
                  <a:prstClr val="black"/>
                </a:solidFill>
                <a:latin typeface="HGPｺﾞｼｯｸM" pitchFamily="50" charset="-128"/>
                <a:ea typeface="HGPｺﾞｼｯｸM" pitchFamily="50" charset="-128"/>
              </a:rPr>
              <a:t>号館</a:t>
            </a:r>
            <a:r>
              <a:rPr lang="en-US" altLang="ja-JP" sz="1400" dirty="0" smtClean="0">
                <a:solidFill>
                  <a:prstClr val="black"/>
                </a:solidFill>
                <a:latin typeface="HGPｺﾞｼｯｸM" pitchFamily="50" charset="-128"/>
                <a:ea typeface="HGPｺﾞｼｯｸM" pitchFamily="50" charset="-128"/>
              </a:rPr>
              <a:t>】</a:t>
            </a:r>
            <a:r>
              <a:rPr lang="ja-JP" altLang="en-US" sz="1400" dirty="0" smtClean="0">
                <a:solidFill>
                  <a:prstClr val="black"/>
                </a:solidFill>
                <a:latin typeface="HGPｺﾞｼｯｸM" pitchFamily="50" charset="-128"/>
                <a:ea typeface="HGPｺﾞｼｯｸM" pitchFamily="50" charset="-128"/>
              </a:rPr>
              <a:t>　</a:t>
            </a:r>
            <a:endParaRPr lang="ja-JP" altLang="en-US" sz="1400" dirty="0">
              <a:solidFill>
                <a:prstClr val="black"/>
              </a:solidFill>
              <a:latin typeface="HGPｺﾞｼｯｸM" pitchFamily="50" charset="-128"/>
              <a:ea typeface="HGPｺﾞｼｯｸM" pitchFamily="50" charset="-128"/>
            </a:endParaRPr>
          </a:p>
        </p:txBody>
      </p:sp>
      <p:grpSp>
        <p:nvGrpSpPr>
          <p:cNvPr id="6" name="グループ化 5"/>
          <p:cNvGrpSpPr/>
          <p:nvPr/>
        </p:nvGrpSpPr>
        <p:grpSpPr>
          <a:xfrm>
            <a:off x="113259" y="260648"/>
            <a:ext cx="2103437" cy="795337"/>
            <a:chOff x="272480" y="260648"/>
            <a:chExt cx="2103437" cy="795337"/>
          </a:xfrm>
        </p:grpSpPr>
        <p:pic>
          <p:nvPicPr>
            <p:cNvPr id="7" name="Picture 4" descr="厚生労働省"/>
            <p:cNvPicPr>
              <a:picLocks noChangeAspect="1" noChangeArrowheads="1"/>
            </p:cNvPicPr>
            <p:nvPr/>
          </p:nvPicPr>
          <p:blipFill>
            <a:blip r:embed="rId3" cstate="print"/>
            <a:srcRect/>
            <a:stretch>
              <a:fillRect/>
            </a:stretch>
          </p:blipFill>
          <p:spPr bwMode="auto">
            <a:xfrm>
              <a:off x="272480" y="260648"/>
              <a:ext cx="2101850" cy="723900"/>
            </a:xfrm>
            <a:prstGeom prst="rect">
              <a:avLst/>
            </a:prstGeom>
            <a:noFill/>
            <a:ln w="9525">
              <a:noFill/>
              <a:miter lim="800000"/>
              <a:headEnd/>
              <a:tailEnd/>
            </a:ln>
          </p:spPr>
        </p:pic>
        <p:pic>
          <p:nvPicPr>
            <p:cNvPr id="8" name="Picture 2" descr="ひと、くらし、みらいのために">
              <a:hlinkClick r:id="rId4"/>
            </p:cNvPr>
            <p:cNvPicPr preferRelativeResize="0">
              <a:picLocks noChangeArrowheads="1"/>
            </p:cNvPicPr>
            <p:nvPr/>
          </p:nvPicPr>
          <p:blipFill>
            <a:blip r:embed="rId5" cstate="print"/>
            <a:srcRect/>
            <a:stretch>
              <a:fillRect/>
            </a:stretch>
          </p:blipFill>
          <p:spPr bwMode="auto">
            <a:xfrm>
              <a:off x="286767" y="913110"/>
              <a:ext cx="2089150" cy="142875"/>
            </a:xfrm>
            <a:prstGeom prst="rect">
              <a:avLst/>
            </a:prstGeom>
            <a:noFill/>
            <a:ln w="9525">
              <a:noFill/>
              <a:miter lim="800000"/>
              <a:headEnd/>
              <a:tailEnd/>
            </a:ln>
          </p:spPr>
        </p:pic>
      </p:grpSp>
      <p:sp>
        <p:nvSpPr>
          <p:cNvPr id="10" name="テキスト ボックス 9"/>
          <p:cNvSpPr txBox="1"/>
          <p:nvPr/>
        </p:nvSpPr>
        <p:spPr>
          <a:xfrm>
            <a:off x="704528" y="4725144"/>
            <a:ext cx="8409384" cy="1554272"/>
          </a:xfrm>
          <a:prstGeom prst="rect">
            <a:avLst/>
          </a:prstGeom>
          <a:noFill/>
        </p:spPr>
        <p:txBody>
          <a:bodyPr wrap="square">
            <a:spAutoFit/>
          </a:bodyPr>
          <a:lstStyle/>
          <a:p>
            <a:pPr algn="ctr">
              <a:lnSpc>
                <a:spcPts val="3800"/>
              </a:lnSpc>
              <a:defRPr/>
            </a:pPr>
            <a:r>
              <a:rPr lang="ja-JP" altLang="en-US" sz="2600" dirty="0" smtClean="0">
                <a:solidFill>
                  <a:prstClr val="black"/>
                </a:solidFill>
                <a:latin typeface="メイリオ" pitchFamily="50" charset="-128"/>
                <a:ea typeface="メイリオ" pitchFamily="50" charset="-128"/>
              </a:rPr>
              <a:t>厚生</a:t>
            </a:r>
            <a:r>
              <a:rPr lang="ja-JP" altLang="en-US" sz="2600" dirty="0">
                <a:solidFill>
                  <a:prstClr val="black"/>
                </a:solidFill>
                <a:latin typeface="メイリオ" pitchFamily="50" charset="-128"/>
                <a:ea typeface="メイリオ" pitchFamily="50" charset="-128"/>
              </a:rPr>
              <a:t>労働省 社会･援護局 障害保健福祉部</a:t>
            </a:r>
            <a:endParaRPr lang="en-US" altLang="ja-JP" sz="2600" dirty="0">
              <a:solidFill>
                <a:prstClr val="black"/>
              </a:solidFill>
              <a:latin typeface="メイリオ" pitchFamily="50" charset="-128"/>
              <a:ea typeface="メイリオ" pitchFamily="50" charset="-128"/>
            </a:endParaRPr>
          </a:p>
          <a:p>
            <a:pPr algn="ctr">
              <a:lnSpc>
                <a:spcPts val="3800"/>
              </a:lnSpc>
              <a:defRPr/>
            </a:pPr>
            <a:r>
              <a:rPr lang="ja-JP" altLang="en-US" sz="2600" dirty="0">
                <a:solidFill>
                  <a:prstClr val="black"/>
                </a:solidFill>
                <a:latin typeface="メイリオ" pitchFamily="50" charset="-128"/>
                <a:ea typeface="メイリオ" pitchFamily="50" charset="-128"/>
              </a:rPr>
              <a:t>企画課 自立支援</a:t>
            </a:r>
            <a:r>
              <a:rPr lang="ja-JP" altLang="en-US" sz="2600" dirty="0" smtClean="0">
                <a:solidFill>
                  <a:prstClr val="black"/>
                </a:solidFill>
                <a:latin typeface="メイリオ" pitchFamily="50" charset="-128"/>
                <a:ea typeface="メイリオ" pitchFamily="50" charset="-128"/>
              </a:rPr>
              <a:t>振興室</a:t>
            </a:r>
            <a:endParaRPr lang="en-US" altLang="ja-JP" sz="2600" dirty="0" smtClean="0">
              <a:solidFill>
                <a:prstClr val="black"/>
              </a:solidFill>
              <a:latin typeface="メイリオ" pitchFamily="50" charset="-128"/>
              <a:ea typeface="メイリオ" pitchFamily="50" charset="-128"/>
            </a:endParaRPr>
          </a:p>
          <a:p>
            <a:pPr algn="ctr">
              <a:lnSpc>
                <a:spcPts val="3800"/>
              </a:lnSpc>
              <a:defRPr/>
            </a:pPr>
            <a:r>
              <a:rPr lang="ja-JP" altLang="en-US" sz="2600" dirty="0">
                <a:solidFill>
                  <a:prstClr val="black"/>
                </a:solidFill>
                <a:latin typeface="メイリオ" pitchFamily="50" charset="-128"/>
                <a:ea typeface="メイリオ" pitchFamily="50" charset="-128"/>
              </a:rPr>
              <a:t>室長補佐</a:t>
            </a:r>
            <a:r>
              <a:rPr lang="ja-JP" altLang="en-US" sz="2600" dirty="0" smtClean="0">
                <a:solidFill>
                  <a:prstClr val="black"/>
                </a:solidFill>
                <a:latin typeface="メイリオ" pitchFamily="50" charset="-128"/>
                <a:ea typeface="メイリオ" pitchFamily="50" charset="-128"/>
              </a:rPr>
              <a:t>　</a:t>
            </a:r>
            <a:r>
              <a:rPr lang="ja-JP" altLang="en-US" sz="2600" dirty="0">
                <a:solidFill>
                  <a:prstClr val="black"/>
                </a:solidFill>
                <a:latin typeface="メイリオ" pitchFamily="50" charset="-128"/>
                <a:ea typeface="メイリオ" pitchFamily="50" charset="-128"/>
              </a:rPr>
              <a:t>村山</a:t>
            </a:r>
            <a:r>
              <a:rPr lang="ja-JP" altLang="en-US" sz="2600" dirty="0" smtClean="0">
                <a:solidFill>
                  <a:prstClr val="black"/>
                </a:solidFill>
                <a:latin typeface="メイリオ" pitchFamily="50" charset="-128"/>
                <a:ea typeface="メイリオ" pitchFamily="50" charset="-128"/>
              </a:rPr>
              <a:t> 太郎</a:t>
            </a:r>
            <a:endParaRPr lang="en-US" altLang="ja-JP" sz="2600" dirty="0">
              <a:solidFill>
                <a:prstClr val="black"/>
              </a:solidFill>
              <a:latin typeface="メイリオ" pitchFamily="50" charset="-128"/>
              <a:ea typeface="メイリオ" pitchFamily="50" charset="-128"/>
            </a:endParaRPr>
          </a:p>
        </p:txBody>
      </p:sp>
      <p:sp>
        <p:nvSpPr>
          <p:cNvPr id="11" name="Rectangle 2"/>
          <p:cNvSpPr>
            <a:spLocks noGrp="1" noChangeArrowheads="1"/>
          </p:cNvSpPr>
          <p:nvPr>
            <p:ph type="ctrTitle"/>
          </p:nvPr>
        </p:nvSpPr>
        <p:spPr>
          <a:xfrm>
            <a:off x="1496617" y="1844824"/>
            <a:ext cx="6840760" cy="1727746"/>
          </a:xfrm>
        </p:spPr>
        <p:style>
          <a:lnRef idx="0">
            <a:schemeClr val="accent1"/>
          </a:lnRef>
          <a:fillRef idx="3">
            <a:schemeClr val="accent1"/>
          </a:fillRef>
          <a:effectRef idx="3">
            <a:schemeClr val="accent1"/>
          </a:effectRef>
          <a:fontRef idx="minor">
            <a:schemeClr val="lt1"/>
          </a:fontRef>
        </p:style>
        <p:txBody>
          <a:bodyPr rtlCol="0">
            <a:normAutofit/>
          </a:bodyPr>
          <a:lstStyle/>
          <a:p>
            <a:pPr fontAlgn="auto">
              <a:lnSpc>
                <a:spcPct val="150000"/>
              </a:lnSpc>
              <a:spcAft>
                <a:spcPts val="0"/>
              </a:spcAft>
              <a:defRPr/>
            </a:pPr>
            <a:r>
              <a:rPr lang="ja-JP" altLang="en-US" sz="3200" spc="300" dirty="0" smtClean="0">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失語症者向け意思</a:t>
            </a:r>
            <a:r>
              <a:rPr lang="ja-JP" altLang="en-US" sz="3200" spc="300" dirty="0">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疎通支援</a:t>
            </a:r>
            <a:r>
              <a:rPr lang="ja-JP" altLang="en-US" sz="3200" spc="300" dirty="0" smtClean="0">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の</a:t>
            </a:r>
            <a:r>
              <a:rPr lang="en-US" altLang="ja-JP" sz="3200" spc="300" dirty="0" smtClean="0">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
            </a:r>
            <a:br>
              <a:rPr lang="en-US" altLang="ja-JP" sz="3200" spc="300" dirty="0" smtClean="0">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br>
            <a:r>
              <a:rPr lang="ja-JP" altLang="en-US" sz="3200" spc="300" dirty="0" smtClean="0">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経緯と概要</a:t>
            </a:r>
          </a:p>
        </p:txBody>
      </p:sp>
      <p:sp>
        <p:nvSpPr>
          <p:cNvPr id="9"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1</a:t>
            </a:fld>
            <a:endParaRPr lang="en-US" altLang="ja-JP" sz="1600" dirty="0">
              <a:solidFill>
                <a:prstClr val="black"/>
              </a:solidFill>
              <a:latin typeface="Cooper Black" panose="0208090404030B020404" pitchFamily="18" charset="0"/>
            </a:endParaRPr>
          </a:p>
        </p:txBody>
      </p:sp>
      <p:sp>
        <p:nvSpPr>
          <p:cNvPr id="2" name="テキスト ボックス 1"/>
          <p:cNvSpPr txBox="1"/>
          <p:nvPr/>
        </p:nvSpPr>
        <p:spPr>
          <a:xfrm>
            <a:off x="8337377" y="135289"/>
            <a:ext cx="1467710" cy="338554"/>
          </a:xfrm>
          <a:prstGeom prst="rect">
            <a:avLst/>
          </a:prstGeom>
          <a:noFill/>
          <a:ln>
            <a:solidFill>
              <a:schemeClr val="tx1"/>
            </a:solidFill>
          </a:ln>
        </p:spPr>
        <p:txBody>
          <a:bodyPr wrap="square" rtlCol="0">
            <a:spAutoFit/>
          </a:bodyPr>
          <a:lstStyle/>
          <a:p>
            <a:r>
              <a:rPr kumimoji="1" lang="ja-JP" altLang="en-US" sz="1600" dirty="0" smtClean="0"/>
              <a:t>委員提出資料</a:t>
            </a:r>
            <a:endParaRPr kumimoji="1" lang="ja-JP" altLang="en-US" sz="1600" dirty="0"/>
          </a:p>
        </p:txBody>
      </p:sp>
    </p:spTree>
    <p:extLst>
      <p:ext uri="{BB962C8B-B14F-4D97-AF65-F5344CB8AC3E}">
        <p14:creationId xmlns:p14="http://schemas.microsoft.com/office/powerpoint/2010/main" val="1901912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2480" y="274638"/>
            <a:ext cx="9361040" cy="1282154"/>
          </a:xfrm>
          <a:prstGeom prst="roundRect">
            <a:avLst/>
          </a:prstGeom>
          <a:solidFill>
            <a:schemeClr val="accent1">
              <a:lumMod val="75000"/>
            </a:schemeClr>
          </a:solidFill>
          <a:scene3d>
            <a:camera prst="orthographicFront"/>
            <a:lightRig rig="threePt" dir="t"/>
          </a:scene3d>
          <a:sp3d>
            <a:bevelT/>
          </a:sp3d>
        </p:spPr>
        <p:txBody>
          <a:bodyPr>
            <a:normAutofit fontScale="90000"/>
          </a:bodyPr>
          <a:lstStyle/>
          <a:p>
            <a:r>
              <a:rPr lang="ja-JP" altLang="en-US" b="1" spc="100" dirty="0">
                <a:solidFill>
                  <a:schemeClr val="bg1"/>
                </a:solidFill>
              </a:rPr>
              <a:t>平成</a:t>
            </a:r>
            <a:r>
              <a:rPr lang="en-US" altLang="ja-JP" b="1" spc="100" dirty="0" smtClean="0">
                <a:solidFill>
                  <a:schemeClr val="bg1"/>
                </a:solidFill>
              </a:rPr>
              <a:t>25</a:t>
            </a:r>
            <a:r>
              <a:rPr lang="ja-JP" altLang="en-US" b="1" spc="100" dirty="0" smtClean="0">
                <a:solidFill>
                  <a:schemeClr val="bg1"/>
                </a:solidFill>
              </a:rPr>
              <a:t>年</a:t>
            </a:r>
            <a:r>
              <a:rPr lang="en-US" altLang="ja-JP" b="1" spc="100" dirty="0" smtClean="0">
                <a:solidFill>
                  <a:schemeClr val="bg1"/>
                </a:solidFill>
              </a:rPr>
              <a:t>4</a:t>
            </a:r>
            <a:r>
              <a:rPr lang="ja-JP" altLang="en-US" b="1" spc="100" dirty="0" smtClean="0">
                <a:solidFill>
                  <a:schemeClr val="bg1"/>
                </a:solidFill>
              </a:rPr>
              <a:t>月</a:t>
            </a:r>
            <a:r>
              <a:rPr lang="en-US" altLang="ja-JP" b="1" spc="100" dirty="0">
                <a:solidFill>
                  <a:schemeClr val="bg1"/>
                </a:solidFill>
              </a:rPr>
              <a:t>1</a:t>
            </a:r>
            <a:r>
              <a:rPr lang="ja-JP" altLang="en-US" b="1" spc="100" dirty="0" smtClean="0">
                <a:solidFill>
                  <a:schemeClr val="bg1"/>
                </a:solidFill>
              </a:rPr>
              <a:t>日</a:t>
            </a:r>
            <a:r>
              <a:rPr lang="en-US" altLang="ja-JP" b="1" spc="100" dirty="0" smtClean="0">
                <a:solidFill>
                  <a:schemeClr val="bg1"/>
                </a:solidFill>
              </a:rPr>
              <a:t/>
            </a:r>
            <a:br>
              <a:rPr lang="en-US" altLang="ja-JP" b="1" spc="100" dirty="0" smtClean="0">
                <a:solidFill>
                  <a:schemeClr val="bg1"/>
                </a:solidFill>
              </a:rPr>
            </a:br>
            <a:r>
              <a:rPr lang="ja-JP" altLang="ja-JP" dirty="0" smtClean="0">
                <a:solidFill>
                  <a:schemeClr val="bg1"/>
                </a:solidFill>
              </a:rPr>
              <a:t>障害者</a:t>
            </a:r>
            <a:r>
              <a:rPr lang="ja-JP" altLang="ja-JP" dirty="0">
                <a:solidFill>
                  <a:schemeClr val="bg1"/>
                </a:solidFill>
              </a:rPr>
              <a:t>総合</a:t>
            </a:r>
            <a:r>
              <a:rPr lang="ja-JP" altLang="ja-JP" dirty="0" smtClean="0">
                <a:solidFill>
                  <a:schemeClr val="bg1"/>
                </a:solidFill>
              </a:rPr>
              <a:t>支援法の施行</a:t>
            </a:r>
            <a:endParaRPr kumimoji="1" lang="ja-JP" altLang="en-US" dirty="0">
              <a:solidFill>
                <a:schemeClr val="bg1"/>
              </a:solidFill>
            </a:endParaRPr>
          </a:p>
        </p:txBody>
      </p:sp>
      <p:sp>
        <p:nvSpPr>
          <p:cNvPr id="3" name="コンテンツ プレースホルダー 2"/>
          <p:cNvSpPr>
            <a:spLocks noGrp="1"/>
          </p:cNvSpPr>
          <p:nvPr>
            <p:ph idx="1"/>
          </p:nvPr>
        </p:nvSpPr>
        <p:spPr>
          <a:xfrm>
            <a:off x="344488" y="1600205"/>
            <a:ext cx="9217024" cy="2908915"/>
          </a:xfrm>
        </p:spPr>
        <p:txBody>
          <a:bodyPr>
            <a:noAutofit/>
          </a:bodyPr>
          <a:lstStyle/>
          <a:p>
            <a:pPr marL="360363" indent="-360363">
              <a:buNone/>
              <a:defRPr/>
            </a:pPr>
            <a:r>
              <a:rPr lang="ja-JP" altLang="en-US" sz="2800" u="sng" dirty="0">
                <a:solidFill>
                  <a:schemeClr val="tx2">
                    <a:lumMod val="50000"/>
                  </a:schemeClr>
                </a:solidFill>
              </a:rPr>
              <a:t>■</a:t>
            </a:r>
            <a:r>
              <a:rPr lang="ja-JP" altLang="en-US" sz="2800" u="sng" dirty="0">
                <a:solidFill>
                  <a:srgbClr val="C00000"/>
                </a:solidFill>
              </a:rPr>
              <a:t>都道府県</a:t>
            </a:r>
            <a:r>
              <a:rPr lang="ja-JP" altLang="en-US" sz="2800" u="sng" dirty="0">
                <a:solidFill>
                  <a:schemeClr val="tx2">
                    <a:lumMod val="50000"/>
                  </a:schemeClr>
                </a:solidFill>
              </a:rPr>
              <a:t>が実施する地域生活支援事業の必須事業</a:t>
            </a:r>
            <a:r>
              <a:rPr lang="ja-JP" altLang="en-US" sz="2800" dirty="0">
                <a:solidFill>
                  <a:schemeClr val="tx2">
                    <a:lumMod val="50000"/>
                  </a:schemeClr>
                </a:solidFill>
              </a:rPr>
              <a:t>として、以下の事業を追加。</a:t>
            </a:r>
          </a:p>
          <a:p>
            <a:pPr marL="803275" indent="-803275">
              <a:buNone/>
              <a:defRPr/>
            </a:pPr>
            <a:r>
              <a:rPr lang="ja-JP" altLang="en-US" sz="2800" dirty="0">
                <a:solidFill>
                  <a:schemeClr val="tx2">
                    <a:lumMod val="50000"/>
                  </a:schemeClr>
                </a:solidFill>
              </a:rPr>
              <a:t>　　○</a:t>
            </a:r>
            <a:r>
              <a:rPr lang="ja-JP" altLang="en-US" sz="2800" dirty="0" smtClean="0">
                <a:solidFill>
                  <a:schemeClr val="tx2">
                    <a:lumMod val="50000"/>
                  </a:schemeClr>
                </a:solidFill>
              </a:rPr>
              <a:t>意思</a:t>
            </a:r>
            <a:r>
              <a:rPr lang="ja-JP" altLang="en-US" sz="2800" dirty="0">
                <a:solidFill>
                  <a:schemeClr val="tx2">
                    <a:lumMod val="50000"/>
                  </a:schemeClr>
                </a:solidFill>
              </a:rPr>
              <a:t>疎通支援を行う者のうち、特に専門性の高い者を養成し、又は派遣する事業</a:t>
            </a:r>
          </a:p>
          <a:p>
            <a:pPr marL="803275" indent="-803275">
              <a:buNone/>
              <a:defRPr/>
            </a:pPr>
            <a:r>
              <a:rPr lang="ja-JP" altLang="en-US" sz="2800" dirty="0">
                <a:solidFill>
                  <a:schemeClr val="tx2">
                    <a:lumMod val="50000"/>
                  </a:schemeClr>
                </a:solidFill>
              </a:rPr>
              <a:t>　　○</a:t>
            </a:r>
            <a:r>
              <a:rPr lang="ja-JP" altLang="en-US" sz="2800" dirty="0" smtClean="0">
                <a:solidFill>
                  <a:schemeClr val="tx2">
                    <a:lumMod val="50000"/>
                  </a:schemeClr>
                </a:solidFill>
              </a:rPr>
              <a:t>意思</a:t>
            </a:r>
            <a:r>
              <a:rPr lang="ja-JP" altLang="en-US" sz="2800" dirty="0">
                <a:solidFill>
                  <a:schemeClr val="tx2">
                    <a:lumMod val="50000"/>
                  </a:schemeClr>
                </a:solidFill>
              </a:rPr>
              <a:t>疎通支援を行う者の派遣に係る市町村相互間の連絡調整</a:t>
            </a:r>
            <a:r>
              <a:rPr lang="ja-JP" altLang="en-US" sz="2800" dirty="0" smtClean="0">
                <a:solidFill>
                  <a:schemeClr val="tx2">
                    <a:lumMod val="50000"/>
                  </a:schemeClr>
                </a:solidFill>
              </a:rPr>
              <a:t>等広域的</a:t>
            </a:r>
            <a:r>
              <a:rPr lang="ja-JP" altLang="en-US" sz="2800" dirty="0">
                <a:solidFill>
                  <a:schemeClr val="tx2">
                    <a:lumMod val="50000"/>
                  </a:schemeClr>
                </a:solidFill>
              </a:rPr>
              <a:t>な対応が必要な事業</a:t>
            </a:r>
          </a:p>
          <a:p>
            <a:pPr marL="0" indent="0">
              <a:buNone/>
              <a:defRPr/>
            </a:pPr>
            <a:endParaRPr lang="en-US" altLang="ja-JP" sz="2800" b="1" spc="100" dirty="0" smtClean="0">
              <a:solidFill>
                <a:schemeClr val="tx2">
                  <a:lumMod val="50000"/>
                </a:schemeClr>
              </a:solidFill>
            </a:endParaRPr>
          </a:p>
        </p:txBody>
      </p:sp>
      <p:sp>
        <p:nvSpPr>
          <p:cNvPr id="5" name="コンテンツ プレースホルダー 2"/>
          <p:cNvSpPr txBox="1">
            <a:spLocks/>
          </p:cNvSpPr>
          <p:nvPr/>
        </p:nvSpPr>
        <p:spPr>
          <a:xfrm>
            <a:off x="495300" y="4450967"/>
            <a:ext cx="9210228" cy="233285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60363" indent="-360363" fontAlgn="auto">
              <a:spcAft>
                <a:spcPts val="0"/>
              </a:spcAft>
              <a:buFont typeface="Arial" pitchFamily="34" charset="0"/>
              <a:buNone/>
              <a:defRPr/>
            </a:pPr>
            <a:r>
              <a:rPr lang="ja-JP" altLang="en-US" sz="2800" u="sng" dirty="0">
                <a:solidFill>
                  <a:srgbClr val="1F497D">
                    <a:lumMod val="50000"/>
                  </a:srgbClr>
                </a:solidFill>
              </a:rPr>
              <a:t>■</a:t>
            </a:r>
            <a:r>
              <a:rPr lang="ja-JP" altLang="en-US" sz="2800" u="sng" dirty="0">
                <a:solidFill>
                  <a:srgbClr val="C00000"/>
                </a:solidFill>
              </a:rPr>
              <a:t>市町村</a:t>
            </a:r>
            <a:r>
              <a:rPr lang="ja-JP" altLang="en-US" sz="2800" u="sng" dirty="0">
                <a:solidFill>
                  <a:srgbClr val="1F497D">
                    <a:lumMod val="50000"/>
                  </a:srgbClr>
                </a:solidFill>
              </a:rPr>
              <a:t>が実施する地域生活支援事業の必須事業</a:t>
            </a:r>
            <a:r>
              <a:rPr lang="ja-JP" altLang="en-US" sz="2800" dirty="0">
                <a:solidFill>
                  <a:srgbClr val="1F497D">
                    <a:lumMod val="50000"/>
                  </a:srgbClr>
                </a:solidFill>
              </a:rPr>
              <a:t>として、以下の事業を追加。</a:t>
            </a:r>
          </a:p>
          <a:p>
            <a:pPr marL="0" indent="0" fontAlgn="auto">
              <a:spcAft>
                <a:spcPts val="0"/>
              </a:spcAft>
              <a:buFont typeface="Arial" pitchFamily="34" charset="0"/>
              <a:buNone/>
              <a:defRPr/>
            </a:pPr>
            <a:r>
              <a:rPr lang="ja-JP" altLang="en-US" sz="2800" dirty="0">
                <a:solidFill>
                  <a:srgbClr val="1F497D">
                    <a:lumMod val="50000"/>
                  </a:srgbClr>
                </a:solidFill>
              </a:rPr>
              <a:t>　　</a:t>
            </a:r>
            <a:r>
              <a:rPr lang="ja-JP" altLang="en-US" sz="2800" dirty="0" smtClean="0">
                <a:solidFill>
                  <a:srgbClr val="1F497D">
                    <a:lumMod val="50000"/>
                  </a:srgbClr>
                </a:solidFill>
              </a:rPr>
              <a:t>○意思</a:t>
            </a:r>
            <a:r>
              <a:rPr lang="ja-JP" altLang="en-US" sz="2800" dirty="0">
                <a:solidFill>
                  <a:srgbClr val="1F497D">
                    <a:lumMod val="50000"/>
                  </a:srgbClr>
                </a:solidFill>
              </a:rPr>
              <a:t>疎通支援を行う者の養成　</a:t>
            </a:r>
          </a:p>
          <a:p>
            <a:pPr marL="0" indent="0" fontAlgn="auto">
              <a:spcAft>
                <a:spcPts val="0"/>
              </a:spcAft>
              <a:buFont typeface="Arial" pitchFamily="34" charset="0"/>
              <a:buNone/>
              <a:defRPr/>
            </a:pPr>
            <a:r>
              <a:rPr lang="ja-JP" altLang="en-US" sz="2800" dirty="0">
                <a:solidFill>
                  <a:srgbClr val="1F497D">
                    <a:lumMod val="50000"/>
                  </a:srgbClr>
                </a:solidFill>
              </a:rPr>
              <a:t>　　　　 ［その他、手話及び要約筆記を行う者の派遣も実施］</a:t>
            </a:r>
          </a:p>
        </p:txBody>
      </p:sp>
      <p:sp>
        <p:nvSpPr>
          <p:cNvPr id="6" name="スライド番号プレースホルダー 1"/>
          <p:cNvSpPr>
            <a:spLocks noGrp="1"/>
          </p:cNvSpPr>
          <p:nvPr>
            <p:ph type="sldNum" sz="quarter" idx="12"/>
          </p:nvPr>
        </p:nvSpPr>
        <p:spPr>
          <a:xfrm>
            <a:off x="7610152"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10</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2779777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b="1" u="sng" dirty="0">
                <a:solidFill>
                  <a:schemeClr val="accent1">
                    <a:lumMod val="50000"/>
                  </a:schemeClr>
                </a:solidFill>
              </a:rPr>
              <a:t>盲</a:t>
            </a:r>
            <a:r>
              <a:rPr lang="ja-JP" altLang="en-US" sz="3200" b="1" u="sng" dirty="0" err="1">
                <a:solidFill>
                  <a:schemeClr val="accent1">
                    <a:lumMod val="50000"/>
                  </a:schemeClr>
                </a:solidFill>
              </a:rPr>
              <a:t>ろう</a:t>
            </a:r>
            <a:r>
              <a:rPr lang="ja-JP" altLang="en-US" sz="3200" b="1" u="sng" dirty="0" smtClean="0">
                <a:solidFill>
                  <a:schemeClr val="accent1">
                    <a:lumMod val="50000"/>
                  </a:schemeClr>
                </a:solidFill>
              </a:rPr>
              <a:t>者関係の主な事業・調査①</a:t>
            </a:r>
            <a:endParaRPr kumimoji="1" lang="ja-JP" altLang="en-US" sz="3200" b="1" u="sng" dirty="0">
              <a:solidFill>
                <a:schemeClr val="accent1">
                  <a:lumMod val="50000"/>
                </a:schemeClr>
              </a:solidFill>
            </a:endParaRPr>
          </a:p>
        </p:txBody>
      </p:sp>
      <p:sp>
        <p:nvSpPr>
          <p:cNvPr id="3" name="コンテンツ プレースホルダー 2"/>
          <p:cNvSpPr>
            <a:spLocks noGrp="1"/>
          </p:cNvSpPr>
          <p:nvPr>
            <p:ph idx="1"/>
          </p:nvPr>
        </p:nvSpPr>
        <p:spPr>
          <a:xfrm>
            <a:off x="495300" y="1556792"/>
            <a:ext cx="8915400" cy="4824536"/>
          </a:xfrm>
        </p:spPr>
        <p:txBody>
          <a:bodyPr>
            <a:noAutofit/>
          </a:bodyPr>
          <a:lstStyle/>
          <a:p>
            <a:pPr marL="0" indent="0">
              <a:buNone/>
            </a:pPr>
            <a:r>
              <a:rPr lang="ja-JP" altLang="en-US" sz="2600" dirty="0" smtClean="0"/>
              <a:t>■「障害者の明るいくらし」促進事業</a:t>
            </a:r>
            <a:endParaRPr lang="en-US" altLang="ja-JP" sz="2600" dirty="0" smtClean="0"/>
          </a:p>
          <a:p>
            <a:pPr marL="0" indent="0">
              <a:buNone/>
            </a:pPr>
            <a:r>
              <a:rPr lang="ja-JP" altLang="en-US" sz="2600" dirty="0"/>
              <a:t>　</a:t>
            </a:r>
            <a:r>
              <a:rPr lang="ja-JP" altLang="en-US" sz="2600" dirty="0" smtClean="0"/>
              <a:t>　➣盲</a:t>
            </a:r>
            <a:r>
              <a:rPr lang="ja-JP" altLang="en-US" sz="2600" dirty="0" err="1" smtClean="0"/>
              <a:t>ろう</a:t>
            </a:r>
            <a:r>
              <a:rPr lang="ja-JP" altLang="en-US" sz="2600" dirty="0" smtClean="0"/>
              <a:t>者通訳・ガイドヘルパー養成事業（</a:t>
            </a:r>
            <a:r>
              <a:rPr lang="en-US" altLang="ja-JP" sz="2600" dirty="0" smtClean="0"/>
              <a:t>H10</a:t>
            </a:r>
            <a:r>
              <a:rPr lang="ja-JP" altLang="en-US" sz="2600" dirty="0" smtClean="0"/>
              <a:t>年度～）</a:t>
            </a:r>
            <a:endParaRPr lang="en-US" altLang="ja-JP" sz="2600" dirty="0" smtClean="0"/>
          </a:p>
          <a:p>
            <a:pPr marL="0" indent="0">
              <a:buNone/>
            </a:pPr>
            <a:endParaRPr lang="en-US" altLang="ja-JP" sz="2600" dirty="0" smtClean="0"/>
          </a:p>
          <a:p>
            <a:pPr marL="0" indent="0">
              <a:buNone/>
            </a:pPr>
            <a:r>
              <a:rPr lang="ja-JP" altLang="en-US" sz="2600" dirty="0" smtClean="0"/>
              <a:t>■障害者生活訓練・コミュニケーション支援等事業</a:t>
            </a:r>
            <a:endParaRPr lang="en-US" altLang="ja-JP" sz="2600" dirty="0" smtClean="0"/>
          </a:p>
          <a:p>
            <a:pPr marL="0" indent="0">
              <a:buNone/>
            </a:pPr>
            <a:r>
              <a:rPr lang="ja-JP" altLang="en-US" sz="2600" dirty="0" smtClean="0"/>
              <a:t>　　➣</a:t>
            </a:r>
            <a:r>
              <a:rPr lang="ja-JP" altLang="en-US" sz="2600" dirty="0"/>
              <a:t>盲</a:t>
            </a:r>
            <a:r>
              <a:rPr lang="ja-JP" altLang="en-US" sz="2600" dirty="0" err="1"/>
              <a:t>ろう</a:t>
            </a:r>
            <a:r>
              <a:rPr lang="ja-JP" altLang="en-US" sz="2600" dirty="0"/>
              <a:t>者通訳・ガイドヘルパー養成事業（</a:t>
            </a:r>
            <a:r>
              <a:rPr lang="en-US" altLang="ja-JP" sz="2600" dirty="0" smtClean="0"/>
              <a:t>H12</a:t>
            </a:r>
            <a:r>
              <a:rPr lang="ja-JP" altLang="en-US" sz="2600" dirty="0" smtClean="0"/>
              <a:t>年度</a:t>
            </a:r>
            <a:r>
              <a:rPr lang="ja-JP" altLang="en-US" sz="2600" dirty="0"/>
              <a:t>～）</a:t>
            </a:r>
            <a:endParaRPr lang="en-US" altLang="ja-JP" sz="2600" dirty="0"/>
          </a:p>
          <a:p>
            <a:pPr marL="0" indent="0">
              <a:buNone/>
            </a:pPr>
            <a:r>
              <a:rPr lang="ja-JP" altLang="en-US" sz="2600" dirty="0"/>
              <a:t>　</a:t>
            </a:r>
            <a:r>
              <a:rPr lang="ja-JP" altLang="en-US" sz="2600" dirty="0" smtClean="0"/>
              <a:t>　➣盲</a:t>
            </a:r>
            <a:r>
              <a:rPr lang="ja-JP" altLang="en-US" sz="2600" dirty="0" err="1" smtClean="0"/>
              <a:t>ろう</a:t>
            </a:r>
            <a:r>
              <a:rPr lang="ja-JP" altLang="en-US" sz="2600" dirty="0" smtClean="0"/>
              <a:t>者向け通訳・介助員派遣試行事業（</a:t>
            </a:r>
            <a:r>
              <a:rPr lang="en-US" altLang="ja-JP" sz="2600" dirty="0" smtClean="0"/>
              <a:t>H12</a:t>
            </a:r>
            <a:r>
              <a:rPr lang="ja-JP" altLang="en-US" sz="2600" dirty="0" smtClean="0"/>
              <a:t>年度～）</a:t>
            </a:r>
            <a:endParaRPr lang="en-US" altLang="ja-JP" sz="2600" dirty="0" smtClean="0"/>
          </a:p>
          <a:p>
            <a:pPr marL="0" indent="0">
              <a:buNone/>
            </a:pPr>
            <a:endParaRPr lang="en-US" altLang="ja-JP" sz="2600" dirty="0"/>
          </a:p>
          <a:p>
            <a:pPr marL="0" indent="0">
              <a:buNone/>
            </a:pPr>
            <a:r>
              <a:rPr lang="ja-JP" altLang="en-US" sz="2600" dirty="0" smtClean="0"/>
              <a:t>■障害者自立支援法（</a:t>
            </a:r>
            <a:r>
              <a:rPr lang="ja-JP" altLang="en-US" sz="2600" dirty="0"/>
              <a:t>地域生活支援事業</a:t>
            </a:r>
            <a:r>
              <a:rPr lang="ja-JP" altLang="en-US" sz="2600" dirty="0" smtClean="0"/>
              <a:t>）</a:t>
            </a:r>
            <a:endParaRPr lang="en-US" altLang="ja-JP" sz="2600" dirty="0" smtClean="0"/>
          </a:p>
          <a:p>
            <a:pPr marL="0" indent="0">
              <a:buNone/>
            </a:pPr>
            <a:r>
              <a:rPr lang="ja-JP" altLang="en-US" sz="2600" dirty="0" smtClean="0"/>
              <a:t>　　➣盲</a:t>
            </a:r>
            <a:r>
              <a:rPr lang="ja-JP" altLang="en-US" sz="2600" dirty="0" err="1" smtClean="0"/>
              <a:t>ろう</a:t>
            </a:r>
            <a:r>
              <a:rPr lang="ja-JP" altLang="en-US" sz="2600" dirty="0" smtClean="0"/>
              <a:t>者通訳・介助員養成事業</a:t>
            </a:r>
            <a:r>
              <a:rPr lang="ja-JP" altLang="en-US" sz="2600" dirty="0"/>
              <a:t>（</a:t>
            </a:r>
            <a:r>
              <a:rPr lang="en-US" altLang="ja-JP" sz="2600" dirty="0"/>
              <a:t>H18</a:t>
            </a:r>
            <a:r>
              <a:rPr lang="ja-JP" altLang="en-US" sz="2600" dirty="0"/>
              <a:t>年度～</a:t>
            </a:r>
            <a:r>
              <a:rPr lang="ja-JP" altLang="en-US" sz="2600" dirty="0" smtClean="0"/>
              <a:t>）</a:t>
            </a:r>
            <a:endParaRPr lang="en-US" altLang="ja-JP" sz="2600" dirty="0" smtClean="0"/>
          </a:p>
          <a:p>
            <a:pPr marL="0" indent="0">
              <a:buNone/>
            </a:pPr>
            <a:r>
              <a:rPr lang="ja-JP" altLang="en-US" sz="2600" dirty="0" smtClean="0"/>
              <a:t>　　</a:t>
            </a:r>
            <a:r>
              <a:rPr lang="ja-JP" altLang="en-US" sz="2600" dirty="0"/>
              <a:t>➣</a:t>
            </a:r>
            <a:r>
              <a:rPr lang="ja-JP" altLang="en-US" sz="2600" dirty="0" smtClean="0"/>
              <a:t>盲</a:t>
            </a:r>
            <a:r>
              <a:rPr lang="ja-JP" altLang="en-US" sz="2600" dirty="0" err="1"/>
              <a:t>ろう</a:t>
            </a:r>
            <a:r>
              <a:rPr lang="ja-JP" altLang="en-US" sz="2600" dirty="0"/>
              <a:t>者向け通訳・介助員</a:t>
            </a:r>
            <a:r>
              <a:rPr lang="ja-JP" altLang="en-US" sz="2600" dirty="0" smtClean="0"/>
              <a:t>派遣事業（</a:t>
            </a:r>
            <a:r>
              <a:rPr lang="en-US" altLang="ja-JP" sz="2600" dirty="0" smtClean="0"/>
              <a:t>H18</a:t>
            </a:r>
            <a:r>
              <a:rPr lang="ja-JP" altLang="en-US" sz="2600" dirty="0" smtClean="0"/>
              <a:t>年度～）</a:t>
            </a:r>
            <a:endParaRPr kumimoji="1" lang="en-US" altLang="ja-JP" sz="2600" dirty="0" smtClean="0"/>
          </a:p>
        </p:txBody>
      </p:sp>
      <p:sp>
        <p:nvSpPr>
          <p:cNvPr id="4"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11</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436786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b="1" u="sng" dirty="0">
                <a:solidFill>
                  <a:schemeClr val="accent1">
                    <a:lumMod val="50000"/>
                  </a:schemeClr>
                </a:solidFill>
              </a:rPr>
              <a:t>盲</a:t>
            </a:r>
            <a:r>
              <a:rPr lang="ja-JP" altLang="en-US" sz="3200" b="1" u="sng" dirty="0" err="1">
                <a:solidFill>
                  <a:schemeClr val="accent1">
                    <a:lumMod val="50000"/>
                  </a:schemeClr>
                </a:solidFill>
              </a:rPr>
              <a:t>ろう</a:t>
            </a:r>
            <a:r>
              <a:rPr lang="ja-JP" altLang="en-US" sz="3200" b="1" u="sng" dirty="0">
                <a:solidFill>
                  <a:schemeClr val="accent1">
                    <a:lumMod val="50000"/>
                  </a:schemeClr>
                </a:solidFill>
              </a:rPr>
              <a:t>者関係</a:t>
            </a:r>
            <a:r>
              <a:rPr lang="ja-JP" altLang="en-US" sz="3200" b="1" u="sng" dirty="0" smtClean="0">
                <a:solidFill>
                  <a:schemeClr val="accent1">
                    <a:lumMod val="50000"/>
                  </a:schemeClr>
                </a:solidFill>
              </a:rPr>
              <a:t>の主な事業</a:t>
            </a:r>
            <a:r>
              <a:rPr lang="ja-JP" altLang="en-US" sz="3200" b="1" u="sng" dirty="0">
                <a:solidFill>
                  <a:schemeClr val="accent1">
                    <a:lumMod val="50000"/>
                  </a:schemeClr>
                </a:solidFill>
              </a:rPr>
              <a:t>・</a:t>
            </a:r>
            <a:r>
              <a:rPr lang="ja-JP" altLang="en-US" sz="3200" b="1" u="sng" dirty="0" smtClean="0">
                <a:solidFill>
                  <a:schemeClr val="accent1">
                    <a:lumMod val="50000"/>
                  </a:schemeClr>
                </a:solidFill>
              </a:rPr>
              <a:t>調査②</a:t>
            </a:r>
            <a:endParaRPr kumimoji="1" lang="ja-JP" altLang="en-US" sz="3200" b="1" u="sng" dirty="0">
              <a:solidFill>
                <a:schemeClr val="accent1">
                  <a:lumMod val="50000"/>
                </a:schemeClr>
              </a:solidFill>
            </a:endParaRPr>
          </a:p>
        </p:txBody>
      </p:sp>
      <p:sp>
        <p:nvSpPr>
          <p:cNvPr id="3" name="コンテンツ プレースホルダー 2"/>
          <p:cNvSpPr>
            <a:spLocks noGrp="1"/>
          </p:cNvSpPr>
          <p:nvPr>
            <p:ph idx="1"/>
          </p:nvPr>
        </p:nvSpPr>
        <p:spPr>
          <a:xfrm>
            <a:off x="495300" y="1340768"/>
            <a:ext cx="8915400" cy="5328592"/>
          </a:xfrm>
        </p:spPr>
        <p:txBody>
          <a:bodyPr>
            <a:normAutofit lnSpcReduction="10000"/>
          </a:bodyPr>
          <a:lstStyle/>
          <a:p>
            <a:pPr marL="0" indent="0">
              <a:buNone/>
            </a:pPr>
            <a:r>
              <a:rPr lang="ja-JP" altLang="en-US" sz="2600" dirty="0"/>
              <a:t>●</a:t>
            </a:r>
            <a:r>
              <a:rPr lang="ja-JP" altLang="en-US" sz="2600" dirty="0" smtClean="0"/>
              <a:t>「盲</a:t>
            </a:r>
            <a:r>
              <a:rPr lang="ja-JP" altLang="en-US" sz="2600" dirty="0" err="1" smtClean="0"/>
              <a:t>ろう</a:t>
            </a:r>
            <a:r>
              <a:rPr lang="ja-JP" altLang="en-US" sz="2600" dirty="0" smtClean="0"/>
              <a:t>者に関する実態調査」（平成</a:t>
            </a:r>
            <a:r>
              <a:rPr lang="en-US" altLang="ja-JP" sz="2600" dirty="0" smtClean="0"/>
              <a:t>24</a:t>
            </a:r>
            <a:r>
              <a:rPr lang="ja-JP" altLang="en-US" sz="2600" dirty="0" smtClean="0"/>
              <a:t>年度）</a:t>
            </a:r>
            <a:endParaRPr lang="en-US" altLang="ja-JP" sz="2600" dirty="0"/>
          </a:p>
          <a:p>
            <a:pPr marL="0" indent="0">
              <a:buNone/>
            </a:pPr>
            <a:endParaRPr lang="en-US" altLang="ja-JP" sz="2600" dirty="0" smtClean="0"/>
          </a:p>
          <a:p>
            <a:pPr marL="0" indent="0">
              <a:buNone/>
            </a:pPr>
            <a:r>
              <a:rPr lang="ja-JP" altLang="en-US" sz="2600" dirty="0" smtClean="0"/>
              <a:t>●</a:t>
            </a:r>
            <a:r>
              <a:rPr kumimoji="1" lang="ja-JP" altLang="en-US" sz="2600" dirty="0" smtClean="0"/>
              <a:t>「盲</a:t>
            </a:r>
            <a:r>
              <a:rPr kumimoji="1" lang="ja-JP" altLang="en-US" sz="2600" dirty="0" err="1" smtClean="0"/>
              <a:t>ろう</a:t>
            </a:r>
            <a:r>
              <a:rPr kumimoji="1" lang="ja-JP" altLang="en-US" sz="2600" dirty="0" smtClean="0"/>
              <a:t>者通訳・介助員の養成カリキュラムの</a:t>
            </a:r>
            <a:endParaRPr kumimoji="1" lang="en-US" altLang="ja-JP" sz="2600" dirty="0" smtClean="0"/>
          </a:p>
          <a:p>
            <a:pPr marL="0" indent="0">
              <a:buNone/>
            </a:pPr>
            <a:r>
              <a:rPr lang="ja-JP" altLang="en-US" sz="2600" dirty="0" smtClean="0"/>
              <a:t>　　　　　　　　　　　　　　　　　</a:t>
            </a:r>
            <a:r>
              <a:rPr kumimoji="1" lang="ja-JP" altLang="en-US" sz="2600" dirty="0" smtClean="0"/>
              <a:t>内容に関する調査」</a:t>
            </a:r>
            <a:r>
              <a:rPr lang="ja-JP" altLang="en-US" sz="2600" dirty="0" smtClean="0"/>
              <a:t> （平成</a:t>
            </a:r>
            <a:r>
              <a:rPr lang="en-US" altLang="ja-JP" sz="2600" dirty="0" smtClean="0"/>
              <a:t>24</a:t>
            </a:r>
            <a:r>
              <a:rPr lang="ja-JP" altLang="en-US" sz="2600" dirty="0" smtClean="0"/>
              <a:t>年度）</a:t>
            </a:r>
            <a:endParaRPr lang="en-US" altLang="ja-JP" sz="2600" dirty="0" smtClean="0"/>
          </a:p>
          <a:p>
            <a:pPr marL="0" indent="0">
              <a:buNone/>
            </a:pPr>
            <a:endParaRPr lang="en-US" altLang="ja-JP" sz="2600" dirty="0" smtClean="0"/>
          </a:p>
          <a:p>
            <a:pPr marL="0" indent="0">
              <a:buNone/>
            </a:pPr>
            <a:r>
              <a:rPr lang="ja-JP" altLang="en-US" sz="2600" dirty="0"/>
              <a:t>■</a:t>
            </a:r>
            <a:r>
              <a:rPr lang="ja-JP" altLang="en-US" sz="2600" dirty="0" smtClean="0"/>
              <a:t>「盲</a:t>
            </a:r>
            <a:r>
              <a:rPr lang="ja-JP" altLang="en-US" sz="2600" dirty="0" err="1" smtClean="0"/>
              <a:t>ろう</a:t>
            </a:r>
            <a:r>
              <a:rPr lang="ja-JP" altLang="en-US" sz="2600" dirty="0" smtClean="0"/>
              <a:t>者向け通訳・介助員の</a:t>
            </a:r>
            <a:endParaRPr lang="en-US" altLang="ja-JP" sz="2600" dirty="0" smtClean="0"/>
          </a:p>
          <a:p>
            <a:pPr marL="0" indent="0">
              <a:buNone/>
            </a:pPr>
            <a:r>
              <a:rPr lang="ja-JP" altLang="en-US" sz="2600" dirty="0" smtClean="0"/>
              <a:t>　　　　　　　　　　　　　　養成カリキュラム等について」（</a:t>
            </a:r>
            <a:r>
              <a:rPr lang="en-US" altLang="ja-JP" sz="2600" dirty="0" smtClean="0"/>
              <a:t>H25.3.25</a:t>
            </a:r>
            <a:r>
              <a:rPr lang="ja-JP" altLang="en-US" sz="2600" dirty="0" smtClean="0"/>
              <a:t>）</a:t>
            </a:r>
            <a:endParaRPr lang="en-US" altLang="ja-JP" sz="2600" dirty="0" smtClean="0"/>
          </a:p>
          <a:p>
            <a:pPr marL="0" indent="0">
              <a:buNone/>
            </a:pPr>
            <a:endParaRPr kumimoji="1" lang="en-US" altLang="ja-JP" sz="2600" dirty="0" smtClean="0"/>
          </a:p>
          <a:p>
            <a:pPr marL="0" indent="0">
              <a:buNone/>
            </a:pPr>
            <a:r>
              <a:rPr lang="ja-JP" altLang="en-US" sz="2600" dirty="0" smtClean="0"/>
              <a:t>■障害者</a:t>
            </a:r>
            <a:r>
              <a:rPr lang="ja-JP" altLang="en-US" sz="2600" dirty="0"/>
              <a:t>総合</a:t>
            </a:r>
            <a:r>
              <a:rPr lang="ja-JP" altLang="en-US" sz="2600" dirty="0" smtClean="0"/>
              <a:t>支援法（地域生活支援事業）</a:t>
            </a:r>
            <a:endParaRPr lang="en-US" altLang="ja-JP" sz="2600" dirty="0" smtClean="0"/>
          </a:p>
          <a:p>
            <a:pPr marL="0" indent="0">
              <a:buNone/>
            </a:pPr>
            <a:r>
              <a:rPr kumimoji="1" lang="ja-JP" altLang="en-US" sz="2600" dirty="0" smtClean="0"/>
              <a:t>　　➣盲</a:t>
            </a:r>
            <a:r>
              <a:rPr kumimoji="1" lang="ja-JP" altLang="en-US" sz="2600" dirty="0" err="1" smtClean="0"/>
              <a:t>ろう</a:t>
            </a:r>
            <a:r>
              <a:rPr kumimoji="1" lang="ja-JP" altLang="en-US" sz="2600" dirty="0" smtClean="0"/>
              <a:t>者向け通訳・介助員養成研修事業（</a:t>
            </a:r>
            <a:r>
              <a:rPr kumimoji="1" lang="en-US" altLang="ja-JP" sz="2600" dirty="0" smtClean="0"/>
              <a:t>H25</a:t>
            </a:r>
            <a:r>
              <a:rPr kumimoji="1" lang="ja-JP" altLang="en-US" sz="2600" dirty="0" smtClean="0"/>
              <a:t>年度～）</a:t>
            </a:r>
            <a:endParaRPr kumimoji="1" lang="en-US" altLang="ja-JP" sz="2600" dirty="0" smtClean="0"/>
          </a:p>
          <a:p>
            <a:pPr marL="0" indent="0">
              <a:buNone/>
            </a:pPr>
            <a:r>
              <a:rPr kumimoji="1" lang="ja-JP" altLang="en-US" sz="2600" dirty="0" smtClean="0"/>
              <a:t> 　</a:t>
            </a:r>
            <a:r>
              <a:rPr lang="ja-JP" altLang="en-US" sz="2600" dirty="0"/>
              <a:t> </a:t>
            </a:r>
            <a:r>
              <a:rPr lang="ja-JP" altLang="en-US" sz="2600" dirty="0" smtClean="0"/>
              <a:t> ➣</a:t>
            </a:r>
            <a:r>
              <a:rPr lang="ja-JP" altLang="en-US" sz="2600" dirty="0"/>
              <a:t>盲</a:t>
            </a:r>
            <a:r>
              <a:rPr lang="ja-JP" altLang="en-US" sz="2600" dirty="0" err="1"/>
              <a:t>ろう</a:t>
            </a:r>
            <a:r>
              <a:rPr lang="ja-JP" altLang="en-US" sz="2600" dirty="0"/>
              <a:t>者向け通訳・</a:t>
            </a:r>
            <a:r>
              <a:rPr lang="ja-JP" altLang="en-US" sz="2600" dirty="0" smtClean="0"/>
              <a:t>介助員派遣事業</a:t>
            </a:r>
            <a:r>
              <a:rPr lang="ja-JP" altLang="en-US" sz="2600" dirty="0"/>
              <a:t>（</a:t>
            </a:r>
            <a:r>
              <a:rPr lang="en-US" altLang="ja-JP" sz="2600" dirty="0"/>
              <a:t>H25</a:t>
            </a:r>
            <a:r>
              <a:rPr lang="ja-JP" altLang="en-US" sz="2600" dirty="0"/>
              <a:t>年度～</a:t>
            </a:r>
            <a:r>
              <a:rPr lang="ja-JP" altLang="en-US" sz="2600" dirty="0" smtClean="0"/>
              <a:t>）</a:t>
            </a:r>
            <a:endParaRPr lang="en-US" altLang="ja-JP" sz="2600" dirty="0" smtClean="0"/>
          </a:p>
          <a:p>
            <a:pPr marL="0" indent="0">
              <a:buNone/>
            </a:pPr>
            <a:r>
              <a:rPr kumimoji="1" lang="ja-JP" altLang="en-US" sz="2600" dirty="0"/>
              <a:t>　</a:t>
            </a:r>
            <a:r>
              <a:rPr kumimoji="1" lang="ja-JP" altLang="en-US" sz="2600" dirty="0" smtClean="0"/>
              <a:t>　　　　　　　　　　　　　　　　　　　　　　　　　</a:t>
            </a:r>
            <a:r>
              <a:rPr kumimoji="1" lang="en-US" altLang="ja-JP" sz="2000" dirty="0" smtClean="0"/>
              <a:t>※</a:t>
            </a:r>
            <a:r>
              <a:rPr kumimoji="1" lang="ja-JP" altLang="en-US" sz="2000" dirty="0" smtClean="0"/>
              <a:t>両事業とも必須事業化</a:t>
            </a:r>
            <a:endParaRPr kumimoji="1" lang="en-US" altLang="ja-JP" sz="2000" dirty="0" smtClean="0"/>
          </a:p>
          <a:p>
            <a:pPr marL="0" indent="0">
              <a:buNone/>
            </a:pPr>
            <a:endParaRPr kumimoji="1" lang="en-US" altLang="ja-JP" sz="2600" dirty="0" smtClean="0"/>
          </a:p>
          <a:p>
            <a:pPr marL="0" indent="0">
              <a:buNone/>
            </a:pPr>
            <a:endParaRPr kumimoji="1" lang="en-US" altLang="ja-JP" sz="2600" dirty="0" smtClean="0"/>
          </a:p>
          <a:p>
            <a:pPr marL="0" indent="0">
              <a:buNone/>
            </a:pPr>
            <a:endParaRPr kumimoji="1" lang="ja-JP" altLang="en-US" sz="2600" dirty="0"/>
          </a:p>
        </p:txBody>
      </p:sp>
      <p:sp>
        <p:nvSpPr>
          <p:cNvPr id="5"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12</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515718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54" y="188640"/>
            <a:ext cx="9829092" cy="6536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角丸四角形 4"/>
          <p:cNvSpPr/>
          <p:nvPr/>
        </p:nvSpPr>
        <p:spPr>
          <a:xfrm>
            <a:off x="32706" y="3092710"/>
            <a:ext cx="9777536" cy="720080"/>
          </a:xfrm>
          <a:prstGeom prst="round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星 5 1"/>
          <p:cNvSpPr/>
          <p:nvPr/>
        </p:nvSpPr>
        <p:spPr>
          <a:xfrm>
            <a:off x="-15552" y="2925702"/>
            <a:ext cx="272480" cy="28803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ndParaRPr>
          </a:p>
        </p:txBody>
      </p:sp>
      <p:sp>
        <p:nvSpPr>
          <p:cNvPr id="6" name="正方形/長方形 5"/>
          <p:cNvSpPr/>
          <p:nvPr/>
        </p:nvSpPr>
        <p:spPr>
          <a:xfrm>
            <a:off x="200472" y="44624"/>
            <a:ext cx="9505056" cy="492443"/>
          </a:xfrm>
          <a:prstGeom prst="rect">
            <a:avLst/>
          </a:prstGeom>
          <a:solidFill>
            <a:schemeClr val="bg1"/>
          </a:solidFill>
        </p:spPr>
        <p:txBody>
          <a:bodyPr wrap="square">
            <a:spAutoFit/>
          </a:bodyPr>
          <a:lstStyle/>
          <a:p>
            <a:pPr algn="ctr"/>
            <a:r>
              <a:rPr lang="ja-JP" altLang="en-US" sz="2600" dirty="0" smtClean="0">
                <a:solidFill>
                  <a:srgbClr val="1F497D"/>
                </a:solidFill>
                <a:latin typeface="ＤＨＰ特太ゴシック体" panose="020B0500000000000000" pitchFamily="50" charset="-128"/>
                <a:ea typeface="ＤＨＰ特太ゴシック体" panose="020B0500000000000000" pitchFamily="50" charset="-128"/>
              </a:rPr>
              <a:t>障害者総合支援法施行後３年を目途とした見直し</a:t>
            </a:r>
            <a:endParaRPr lang="en-US" altLang="ja-JP" sz="2600" dirty="0" smtClean="0">
              <a:solidFill>
                <a:srgbClr val="1F497D"/>
              </a:solidFill>
              <a:latin typeface="ＤＨＰ特太ゴシック体" panose="020B0500000000000000" pitchFamily="50" charset="-128"/>
              <a:ea typeface="ＤＨＰ特太ゴシック体" panose="020B0500000000000000" pitchFamily="50" charset="-128"/>
            </a:endParaRPr>
          </a:p>
        </p:txBody>
      </p:sp>
      <p:cxnSp>
        <p:nvCxnSpPr>
          <p:cNvPr id="7" name="直線コネクタ 6"/>
          <p:cNvCxnSpPr/>
          <p:nvPr/>
        </p:nvCxnSpPr>
        <p:spPr>
          <a:xfrm>
            <a:off x="159528" y="535032"/>
            <a:ext cx="9589697" cy="0"/>
          </a:xfrm>
          <a:prstGeom prst="line">
            <a:avLst/>
          </a:prstGeom>
          <a:ln w="88900" cmpd="thinThick">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13</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9333174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56234" y="856352"/>
            <a:ext cx="9595066" cy="5380960"/>
          </a:xfrm>
          <a:prstGeom prst="rect">
            <a:avLst/>
          </a:prstGeom>
          <a:solidFill>
            <a:schemeClr val="bg1">
              <a:lumMod val="95000"/>
            </a:schemeClr>
          </a:solidFill>
          <a:ln>
            <a:solidFill>
              <a:schemeClr val="bg2">
                <a:lumMod val="25000"/>
              </a:schemeClr>
            </a:solidFill>
          </a:ln>
        </p:spPr>
        <p:txBody>
          <a:bodyPr wrap="square" rtlCol="0" anchor="ctr">
            <a:spAutoFit/>
          </a:bodyPr>
          <a:lstStyle/>
          <a:p>
            <a:endParaRPr lang="en-US" altLang="ja-JP" sz="1600" b="1" dirty="0" smtClean="0">
              <a:solidFill>
                <a:prstClr val="black"/>
              </a:solidFill>
              <a:latin typeface="ＭＳ Ｐゴシック"/>
            </a:endParaRPr>
          </a:p>
          <a:p>
            <a:pPr>
              <a:lnSpc>
                <a:spcPts val="2200"/>
              </a:lnSpc>
            </a:pPr>
            <a:r>
              <a:rPr lang="en-US" altLang="ja-JP" sz="1600" b="1" dirty="0" smtClean="0">
                <a:solidFill>
                  <a:prstClr val="black"/>
                </a:solidFill>
                <a:latin typeface="ＭＳ Ｐゴシック"/>
              </a:rPr>
              <a:t>Ⅴ</a:t>
            </a:r>
            <a:r>
              <a:rPr lang="ja-JP" altLang="en-US" sz="1600" b="1" dirty="0" smtClean="0">
                <a:solidFill>
                  <a:prstClr val="black"/>
                </a:solidFill>
                <a:latin typeface="ＭＳ Ｐゴシック"/>
              </a:rPr>
              <a:t>　障害者の意思決定支援・成年後見制度の利用促進の在り方について</a:t>
            </a:r>
            <a:endParaRPr lang="en-US" altLang="ja-JP" sz="800" dirty="0" smtClean="0">
              <a:solidFill>
                <a:prstClr val="black"/>
              </a:solidFill>
              <a:latin typeface="ＭＳ Ｐゴシック"/>
            </a:endParaRPr>
          </a:p>
          <a:p>
            <a:pPr>
              <a:lnSpc>
                <a:spcPts val="2200"/>
              </a:lnSpc>
            </a:pPr>
            <a:r>
              <a:rPr lang="ja-JP" altLang="en-US" sz="1400" dirty="0" smtClean="0">
                <a:solidFill>
                  <a:prstClr val="black"/>
                </a:solidFill>
                <a:latin typeface="ＭＳ Ｐ明朝" panose="02020600040205080304" pitchFamily="18" charset="-128"/>
                <a:ea typeface="ＭＳ Ｐ明朝" panose="02020600040205080304" pitchFamily="18" charset="-128"/>
              </a:rPr>
              <a:t>　　○　障害者に対する意思決定支援についてどう考えるか。</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a:lnSpc>
                <a:spcPts val="2200"/>
              </a:lnSpc>
            </a:pPr>
            <a:r>
              <a:rPr lang="ja-JP" altLang="en-US" sz="1400" dirty="0" smtClean="0">
                <a:solidFill>
                  <a:prstClr val="black"/>
                </a:solidFill>
                <a:latin typeface="ＭＳ Ｐ明朝" panose="02020600040205080304" pitchFamily="18" charset="-128"/>
                <a:ea typeface="ＭＳ Ｐ明朝" panose="02020600040205080304" pitchFamily="18" charset="-128"/>
              </a:rPr>
              <a:t>　　○　成年後見制度の利用支援についてどう考えるか。</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a:lnSpc>
                <a:spcPts val="2200"/>
              </a:lnSpc>
            </a:pPr>
            <a:endParaRPr lang="en-US" altLang="ja-JP" sz="1600" b="1" dirty="0" smtClean="0">
              <a:solidFill>
                <a:prstClr val="black"/>
              </a:solidFill>
              <a:latin typeface="ＭＳ Ｐゴシック"/>
            </a:endParaRPr>
          </a:p>
          <a:p>
            <a:pPr>
              <a:lnSpc>
                <a:spcPts val="2200"/>
              </a:lnSpc>
            </a:pPr>
            <a:r>
              <a:rPr lang="en-US" altLang="ja-JP" sz="1600" b="1" dirty="0" smtClean="0">
                <a:solidFill>
                  <a:prstClr val="black"/>
                </a:solidFill>
                <a:latin typeface="ＭＳ Ｐゴシック"/>
              </a:rPr>
              <a:t>Ⅵ</a:t>
            </a:r>
            <a:r>
              <a:rPr lang="ja-JP" altLang="en-US" sz="1600" b="1" dirty="0" smtClean="0">
                <a:solidFill>
                  <a:prstClr val="black"/>
                </a:solidFill>
                <a:latin typeface="ＭＳ Ｐゴシック"/>
              </a:rPr>
              <a:t>　</a:t>
            </a:r>
            <a:r>
              <a:rPr lang="ja-JP" altLang="en-US" sz="1600" b="1" dirty="0" smtClean="0">
                <a:solidFill>
                  <a:srgbClr val="FF0000"/>
                </a:solidFill>
                <a:latin typeface="ＭＳ Ｐゴシック"/>
              </a:rPr>
              <a:t>手話通訳等を行う者の派遣その他の聴覚、言語機能、音声機能その他の障害のため意思疎通</a:t>
            </a:r>
            <a:endParaRPr lang="en-US" altLang="ja-JP" sz="1600" b="1" dirty="0" smtClean="0">
              <a:solidFill>
                <a:srgbClr val="FF0000"/>
              </a:solidFill>
              <a:latin typeface="ＭＳ Ｐゴシック"/>
            </a:endParaRPr>
          </a:p>
          <a:p>
            <a:pPr>
              <a:lnSpc>
                <a:spcPts val="2200"/>
              </a:lnSpc>
            </a:pPr>
            <a:r>
              <a:rPr lang="ja-JP" altLang="en-US" sz="1600" b="1" dirty="0" smtClean="0">
                <a:solidFill>
                  <a:srgbClr val="FF0000"/>
                </a:solidFill>
                <a:latin typeface="ＭＳ Ｐゴシック"/>
              </a:rPr>
              <a:t>　 を図ることに支障がある障害者等に対する支援の在り方について</a:t>
            </a:r>
            <a:endParaRPr lang="en-US" altLang="ja-JP" sz="1600" b="1" dirty="0" smtClean="0">
              <a:solidFill>
                <a:srgbClr val="FF0000"/>
              </a:solidFill>
              <a:latin typeface="ＭＳ Ｐゴシック"/>
            </a:endParaRPr>
          </a:p>
          <a:p>
            <a:pPr>
              <a:lnSpc>
                <a:spcPts val="2200"/>
              </a:lnSpc>
            </a:pPr>
            <a:r>
              <a:rPr lang="ja-JP" altLang="en-US" sz="1400" dirty="0" smtClean="0">
                <a:solidFill>
                  <a:srgbClr val="FF0000"/>
                </a:solidFill>
                <a:latin typeface="ＭＳ Ｐ明朝" panose="02020600040205080304" pitchFamily="18" charset="-128"/>
                <a:ea typeface="ＭＳ Ｐ明朝" panose="02020600040205080304" pitchFamily="18" charset="-128"/>
              </a:rPr>
              <a:t>　　○</a:t>
            </a:r>
            <a:r>
              <a:rPr lang="ja-JP" altLang="en-US" sz="1400" dirty="0">
                <a:solidFill>
                  <a:srgbClr val="FF0000"/>
                </a:solidFill>
                <a:latin typeface="ＭＳ Ｐ明朝" panose="02020600040205080304" pitchFamily="18" charset="-128"/>
                <a:ea typeface="ＭＳ Ｐ明朝" panose="02020600040205080304" pitchFamily="18" charset="-128"/>
              </a:rPr>
              <a:t>　意思疎通支援事業の内容・運営について</a:t>
            </a:r>
            <a:r>
              <a:rPr lang="ja-JP" altLang="en-US" sz="1400" dirty="0" smtClean="0">
                <a:solidFill>
                  <a:srgbClr val="FF0000"/>
                </a:solidFill>
                <a:latin typeface="ＭＳ Ｐ明朝" panose="02020600040205080304" pitchFamily="18" charset="-128"/>
                <a:ea typeface="ＭＳ Ｐ明朝" panose="02020600040205080304" pitchFamily="18" charset="-128"/>
              </a:rPr>
              <a:t>どう考える</a:t>
            </a:r>
            <a:r>
              <a:rPr lang="ja-JP" altLang="en-US" sz="1400" dirty="0">
                <a:solidFill>
                  <a:srgbClr val="FF0000"/>
                </a:solidFill>
                <a:latin typeface="ＭＳ Ｐ明朝" panose="02020600040205080304" pitchFamily="18" charset="-128"/>
                <a:ea typeface="ＭＳ Ｐ明朝" panose="02020600040205080304" pitchFamily="18" charset="-128"/>
              </a:rPr>
              <a:t>か。</a:t>
            </a:r>
          </a:p>
          <a:p>
            <a:pPr>
              <a:lnSpc>
                <a:spcPts val="2200"/>
              </a:lnSpc>
            </a:pPr>
            <a:r>
              <a:rPr lang="ja-JP" altLang="en-US" sz="1400" dirty="0" smtClean="0">
                <a:solidFill>
                  <a:srgbClr val="FF0000"/>
                </a:solidFill>
                <a:latin typeface="ＭＳ Ｐ明朝" panose="02020600040205080304" pitchFamily="18" charset="-128"/>
                <a:ea typeface="ＭＳ Ｐ明朝" panose="02020600040205080304" pitchFamily="18" charset="-128"/>
              </a:rPr>
              <a:t>　　○</a:t>
            </a:r>
            <a:r>
              <a:rPr lang="ja-JP" altLang="en-US" sz="1400" dirty="0">
                <a:solidFill>
                  <a:srgbClr val="FF0000"/>
                </a:solidFill>
                <a:latin typeface="ＭＳ Ｐ明朝" panose="02020600040205080304" pitchFamily="18" charset="-128"/>
                <a:ea typeface="ＭＳ Ｐ明朝" panose="02020600040205080304" pitchFamily="18" charset="-128"/>
              </a:rPr>
              <a:t>　</a:t>
            </a:r>
            <a:r>
              <a:rPr lang="ja-JP" altLang="en-US" sz="1400" dirty="0" smtClean="0">
                <a:solidFill>
                  <a:srgbClr val="FF0000"/>
                </a:solidFill>
                <a:latin typeface="ＭＳ Ｐ明朝" panose="02020600040205080304" pitchFamily="18" charset="-128"/>
                <a:ea typeface="ＭＳ Ｐ明朝" panose="02020600040205080304" pitchFamily="18" charset="-128"/>
              </a:rPr>
              <a:t>意思</a:t>
            </a:r>
            <a:r>
              <a:rPr lang="ja-JP" altLang="en-US" sz="1400" dirty="0">
                <a:solidFill>
                  <a:srgbClr val="FF0000"/>
                </a:solidFill>
                <a:latin typeface="ＭＳ Ｐ明朝" panose="02020600040205080304" pitchFamily="18" charset="-128"/>
                <a:ea typeface="ＭＳ Ｐ明朝" panose="02020600040205080304" pitchFamily="18" charset="-128"/>
              </a:rPr>
              <a:t>疎通支援事業についての財政的措置のあり方についてどう考えるか。</a:t>
            </a:r>
          </a:p>
          <a:p>
            <a:pPr>
              <a:lnSpc>
                <a:spcPts val="2200"/>
              </a:lnSpc>
            </a:pPr>
            <a:r>
              <a:rPr lang="ja-JP" altLang="en-US" sz="1400" dirty="0" smtClean="0">
                <a:solidFill>
                  <a:srgbClr val="FF0000"/>
                </a:solidFill>
                <a:latin typeface="ＭＳ Ｐ明朝" panose="02020600040205080304" pitchFamily="18" charset="-128"/>
                <a:ea typeface="ＭＳ Ｐ明朝" panose="02020600040205080304" pitchFamily="18" charset="-128"/>
              </a:rPr>
              <a:t>　　○　意思疎通支援関係の人材養成について</a:t>
            </a:r>
            <a:r>
              <a:rPr lang="ja-JP" altLang="en-US" sz="1400" dirty="0">
                <a:solidFill>
                  <a:srgbClr val="FF0000"/>
                </a:solidFill>
                <a:latin typeface="ＭＳ Ｐ明朝" panose="02020600040205080304" pitchFamily="18" charset="-128"/>
                <a:ea typeface="ＭＳ Ｐ明朝" panose="02020600040205080304" pitchFamily="18" charset="-128"/>
              </a:rPr>
              <a:t>どう</a:t>
            </a:r>
            <a:r>
              <a:rPr lang="ja-JP" altLang="en-US" sz="1400" dirty="0" smtClean="0">
                <a:solidFill>
                  <a:srgbClr val="FF0000"/>
                </a:solidFill>
                <a:latin typeface="ＭＳ Ｐ明朝" panose="02020600040205080304" pitchFamily="18" charset="-128"/>
                <a:ea typeface="ＭＳ Ｐ明朝" panose="02020600040205080304" pitchFamily="18" charset="-128"/>
              </a:rPr>
              <a:t>考えるか。</a:t>
            </a:r>
            <a:endParaRPr lang="en-US" altLang="ja-JP" sz="1400" dirty="0" smtClean="0">
              <a:solidFill>
                <a:srgbClr val="FF0000"/>
              </a:solidFill>
              <a:latin typeface="ＭＳ Ｐ明朝" panose="02020600040205080304" pitchFamily="18" charset="-128"/>
              <a:ea typeface="ＭＳ Ｐ明朝" panose="02020600040205080304" pitchFamily="18" charset="-128"/>
            </a:endParaRPr>
          </a:p>
          <a:p>
            <a:pPr marL="0" lvl="1">
              <a:lnSpc>
                <a:spcPts val="2200"/>
              </a:lnSpc>
            </a:pPr>
            <a:r>
              <a:rPr lang="ja-JP" altLang="en-US" sz="1400" dirty="0" smtClean="0">
                <a:solidFill>
                  <a:srgbClr val="FF0000"/>
                </a:solidFill>
                <a:latin typeface="ＭＳ Ｐ明朝" panose="02020600040205080304" pitchFamily="18" charset="-128"/>
                <a:ea typeface="ＭＳ Ｐ明朝" panose="02020600040205080304" pitchFamily="18" charset="-128"/>
              </a:rPr>
              <a:t>　　○　意思疎通支援に係る支援機器の活用、開発普及等について</a:t>
            </a:r>
            <a:r>
              <a:rPr lang="ja-JP" altLang="en-US" sz="1400" dirty="0">
                <a:solidFill>
                  <a:srgbClr val="FF0000"/>
                </a:solidFill>
                <a:latin typeface="ＭＳ Ｐ明朝" panose="02020600040205080304" pitchFamily="18" charset="-128"/>
                <a:ea typeface="ＭＳ Ｐ明朝" panose="02020600040205080304" pitchFamily="18" charset="-128"/>
              </a:rPr>
              <a:t>どう</a:t>
            </a:r>
            <a:r>
              <a:rPr lang="ja-JP" altLang="en-US" sz="1400" dirty="0" smtClean="0">
                <a:solidFill>
                  <a:srgbClr val="FF0000"/>
                </a:solidFill>
                <a:latin typeface="ＭＳ Ｐ明朝" panose="02020600040205080304" pitchFamily="18" charset="-128"/>
                <a:ea typeface="ＭＳ Ｐ明朝" panose="02020600040205080304" pitchFamily="18" charset="-128"/>
              </a:rPr>
              <a:t>考えるか。</a:t>
            </a:r>
            <a:endParaRPr lang="en-US" altLang="ja-JP" sz="1400" dirty="0" smtClean="0">
              <a:solidFill>
                <a:srgbClr val="FF0000"/>
              </a:solidFill>
              <a:latin typeface="ＭＳ Ｐ明朝" panose="02020600040205080304" pitchFamily="18" charset="-128"/>
              <a:ea typeface="ＭＳ Ｐ明朝" panose="02020600040205080304" pitchFamily="18" charset="-128"/>
            </a:endParaRPr>
          </a:p>
          <a:p>
            <a:pPr lvl="1" indent="-457200">
              <a:lnSpc>
                <a:spcPts val="2200"/>
              </a:lnSpc>
            </a:pPr>
            <a:r>
              <a:rPr lang="ja-JP" altLang="en-US" sz="1400" dirty="0" smtClean="0">
                <a:solidFill>
                  <a:srgbClr val="FF0000"/>
                </a:solidFill>
                <a:latin typeface="ＭＳ Ｐ明朝" panose="02020600040205080304" pitchFamily="18" charset="-128"/>
                <a:ea typeface="ＭＳ Ｐ明朝" panose="02020600040205080304" pitchFamily="18" charset="-128"/>
              </a:rPr>
              <a:t>　　○　意思疎通支援に関する他施策との連携をどう考えるか。</a:t>
            </a:r>
            <a:endParaRPr lang="en-US" altLang="ja-JP" sz="1400" dirty="0" smtClean="0">
              <a:solidFill>
                <a:srgbClr val="FF0000"/>
              </a:solidFill>
              <a:latin typeface="ＭＳ Ｐ明朝" panose="02020600040205080304" pitchFamily="18" charset="-128"/>
              <a:ea typeface="ＭＳ Ｐ明朝" panose="02020600040205080304" pitchFamily="18" charset="-128"/>
            </a:endParaRPr>
          </a:p>
          <a:p>
            <a:pPr>
              <a:lnSpc>
                <a:spcPts val="2200"/>
              </a:lnSpc>
            </a:pPr>
            <a:endParaRPr lang="en-US" altLang="ja-JP" sz="1600" b="1" dirty="0" smtClean="0">
              <a:solidFill>
                <a:prstClr val="black"/>
              </a:solidFill>
              <a:latin typeface="ＭＳ Ｐゴシック"/>
            </a:endParaRPr>
          </a:p>
          <a:p>
            <a:pPr>
              <a:lnSpc>
                <a:spcPts val="2200"/>
              </a:lnSpc>
            </a:pPr>
            <a:r>
              <a:rPr lang="en-US" altLang="ja-JP" sz="1600" b="1" dirty="0" smtClean="0">
                <a:solidFill>
                  <a:prstClr val="black"/>
                </a:solidFill>
                <a:latin typeface="ＭＳ Ｐゴシック"/>
              </a:rPr>
              <a:t>Ⅶ</a:t>
            </a:r>
            <a:r>
              <a:rPr lang="ja-JP" altLang="en-US" sz="1600" b="1" dirty="0" smtClean="0">
                <a:solidFill>
                  <a:prstClr val="black"/>
                </a:solidFill>
                <a:latin typeface="ＭＳ Ｐゴシック"/>
              </a:rPr>
              <a:t>　精神障害者に対する支援の在り方について</a:t>
            </a:r>
            <a:endParaRPr lang="en-US" altLang="ja-JP" sz="800" dirty="0" smtClean="0">
              <a:solidFill>
                <a:prstClr val="black"/>
              </a:solidFill>
              <a:latin typeface="ＭＳ Ｐゴシック"/>
            </a:endParaRPr>
          </a:p>
          <a:p>
            <a:pPr>
              <a:lnSpc>
                <a:spcPts val="2200"/>
              </a:lnSpc>
            </a:pPr>
            <a:r>
              <a:rPr lang="ja-JP" altLang="en-US" sz="1400" dirty="0" smtClean="0">
                <a:solidFill>
                  <a:prstClr val="black"/>
                </a:solidFill>
                <a:latin typeface="ＭＳ Ｐ明朝" panose="02020600040205080304" pitchFamily="18" charset="-128"/>
                <a:ea typeface="ＭＳ Ｐ明朝" panose="02020600040205080304" pitchFamily="18" charset="-128"/>
              </a:rPr>
              <a:t>　　○　病院から地域に移行するために必要なサービスをどう考えるか。</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a:lnSpc>
                <a:spcPts val="2200"/>
              </a:lnSpc>
            </a:pPr>
            <a:r>
              <a:rPr lang="ja-JP" altLang="en-US" sz="1400" dirty="0" smtClean="0">
                <a:solidFill>
                  <a:prstClr val="black"/>
                </a:solidFill>
                <a:latin typeface="ＭＳ Ｐ明朝" panose="02020600040205080304" pitchFamily="18" charset="-128"/>
                <a:ea typeface="ＭＳ Ｐ明朝" panose="02020600040205080304" pitchFamily="18" charset="-128"/>
              </a:rPr>
              <a:t>　　○　精神障害者の特徴に応じた地域生活支援の在り方についてどう考えるか。</a:t>
            </a:r>
            <a:endParaRPr lang="en-US" altLang="ja-JP" sz="1400" dirty="0">
              <a:solidFill>
                <a:prstClr val="black"/>
              </a:solidFill>
              <a:latin typeface="ＭＳ Ｐ明朝" panose="02020600040205080304" pitchFamily="18" charset="-128"/>
              <a:ea typeface="ＭＳ Ｐ明朝" panose="02020600040205080304" pitchFamily="18" charset="-128"/>
            </a:endParaRPr>
          </a:p>
          <a:p>
            <a:pPr>
              <a:lnSpc>
                <a:spcPts val="2200"/>
              </a:lnSpc>
            </a:pPr>
            <a:r>
              <a:rPr lang="ja-JP" altLang="en-US" sz="1400" dirty="0" smtClean="0">
                <a:solidFill>
                  <a:prstClr val="black"/>
                </a:solidFill>
                <a:latin typeface="ＭＳ Ｐ明朝" panose="02020600040205080304" pitchFamily="18" charset="-128"/>
                <a:ea typeface="ＭＳ Ｐ明朝" panose="02020600040205080304" pitchFamily="18" charset="-128"/>
              </a:rPr>
              <a:t>　　○　総合支援法における意思決定支援と、精神保健福祉法附則第８条に規定する「精神科病院に係る入院中の処遇、退院</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a:lnSpc>
                <a:spcPts val="2200"/>
              </a:lnSpc>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等に関する精神障害者の意思決定及び意思の表明の支援の在り方」との関係性についてどう整理するか。</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a:lnSpc>
                <a:spcPts val="2200"/>
              </a:lnSpc>
            </a:pPr>
            <a:endParaRPr lang="en-US" altLang="ja-JP" sz="1600" dirty="0" smtClean="0">
              <a:solidFill>
                <a:prstClr val="black"/>
              </a:solidFill>
              <a:latin typeface="ＭＳ Ｐゴシック"/>
            </a:endParaRPr>
          </a:p>
        </p:txBody>
      </p:sp>
      <p:sp>
        <p:nvSpPr>
          <p:cNvPr id="7" name="タイトル 1"/>
          <p:cNvSpPr txBox="1">
            <a:spLocks/>
          </p:cNvSpPr>
          <p:nvPr/>
        </p:nvSpPr>
        <p:spPr bwMode="auto">
          <a:xfrm>
            <a:off x="776536" y="220452"/>
            <a:ext cx="8915400" cy="576000"/>
          </a:xfrm>
          <a:prstGeom prst="rect">
            <a:avLst/>
          </a:prstGeom>
          <a:noFill/>
          <a:ln w="9525">
            <a:noFill/>
            <a:miter lim="800000"/>
            <a:headEnd/>
            <a:tailEnd/>
          </a:ln>
        </p:spPr>
        <p:txBody>
          <a:bodyPr vert="horz" wrap="square" lIns="91399" tIns="45701" rIns="91399" bIns="45701" numCol="1" anchor="ctr" anchorCtr="0" compatLnSpc="1">
            <a:prstTxWarp prst="textNoShape">
              <a:avLst/>
            </a:prstTxWarp>
            <a:normAutofit fontScale="90000" lnSpcReduction="10000"/>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spcBef>
                <a:spcPts val="1200"/>
              </a:spcBef>
            </a:pPr>
            <a:r>
              <a:rPr lang="en-US" altLang="ja-JP" sz="2000" kern="0" smtClean="0">
                <a:solidFill>
                  <a:srgbClr val="1F497D"/>
                </a:solidFill>
              </a:rPr>
              <a:t/>
            </a:r>
            <a:br>
              <a:rPr lang="en-US" altLang="ja-JP" sz="2000" kern="0" smtClean="0">
                <a:solidFill>
                  <a:srgbClr val="1F497D"/>
                </a:solidFill>
              </a:rPr>
            </a:br>
            <a:r>
              <a:rPr lang="en-US" altLang="ja-JP" sz="1600" kern="0" smtClean="0">
                <a:solidFill>
                  <a:srgbClr val="1F497D"/>
                </a:solidFill>
              </a:rPr>
              <a:t>※</a:t>
            </a:r>
            <a:r>
              <a:rPr lang="ja-JP" altLang="en-US" sz="1600" kern="0" smtClean="0">
                <a:solidFill>
                  <a:srgbClr val="1F497D"/>
                </a:solidFill>
              </a:rPr>
              <a:t>「障害福祉サービスの在り方等に関する論点整理のためのワーキンググループ」において整理されたもの</a:t>
            </a:r>
            <a:endParaRPr lang="ja-JP" altLang="en-US" sz="1600" kern="0" dirty="0">
              <a:solidFill>
                <a:srgbClr val="1F497D"/>
              </a:solidFill>
            </a:endParaRPr>
          </a:p>
        </p:txBody>
      </p:sp>
      <p:sp>
        <p:nvSpPr>
          <p:cNvPr id="8" name="正方形/長方形 7"/>
          <p:cNvSpPr/>
          <p:nvPr/>
        </p:nvSpPr>
        <p:spPr>
          <a:xfrm>
            <a:off x="668529" y="-41898"/>
            <a:ext cx="8532943" cy="571500"/>
          </a:xfrm>
          <a:prstGeom prst="rect">
            <a:avLst/>
          </a:prstGeom>
          <a:no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a:solidFill>
                  <a:prstClr val="black"/>
                </a:solidFill>
              </a:rPr>
              <a:t>論点の整理（案）</a:t>
            </a:r>
          </a:p>
        </p:txBody>
      </p:sp>
      <p:cxnSp>
        <p:nvCxnSpPr>
          <p:cNvPr id="9" name="直線コネクタ 8"/>
          <p:cNvCxnSpPr/>
          <p:nvPr/>
        </p:nvCxnSpPr>
        <p:spPr>
          <a:xfrm>
            <a:off x="9071" y="461596"/>
            <a:ext cx="9906000" cy="0"/>
          </a:xfrm>
          <a:prstGeom prst="line">
            <a:avLst/>
          </a:prstGeom>
          <a:ln w="38100">
            <a:solidFill>
              <a:srgbClr val="333399"/>
            </a:solidFill>
          </a:ln>
        </p:spPr>
        <p:style>
          <a:lnRef idx="1">
            <a:schemeClr val="accent1"/>
          </a:lnRef>
          <a:fillRef idx="0">
            <a:schemeClr val="accent1"/>
          </a:fillRef>
          <a:effectRef idx="0">
            <a:schemeClr val="accent1"/>
          </a:effectRef>
          <a:fontRef idx="minor">
            <a:schemeClr val="tx1"/>
          </a:fontRef>
        </p:style>
      </p:cxnSp>
      <p:sp>
        <p:nvSpPr>
          <p:cNvPr id="11" name="角丸四角形 10"/>
          <p:cNvSpPr/>
          <p:nvPr/>
        </p:nvSpPr>
        <p:spPr>
          <a:xfrm>
            <a:off x="101168" y="2155848"/>
            <a:ext cx="9693310" cy="2209256"/>
          </a:xfrm>
          <a:prstGeom prst="round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星 5 11"/>
          <p:cNvSpPr/>
          <p:nvPr/>
        </p:nvSpPr>
        <p:spPr>
          <a:xfrm>
            <a:off x="56456" y="1988840"/>
            <a:ext cx="272480" cy="28803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ndParaRPr>
          </a:p>
        </p:txBody>
      </p:sp>
      <p:sp>
        <p:nvSpPr>
          <p:cNvPr id="13"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14</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25161045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bwMode="auto">
          <a:xfrm>
            <a:off x="35625" y="1021673"/>
            <a:ext cx="9849544" cy="5808897"/>
          </a:xfrm>
          <a:prstGeom prst="rect">
            <a:avLst/>
          </a:prstGeom>
          <a:no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36804" tIns="7359" rIns="36804" bIns="7359" numCol="1" rtlCol="0" anchor="ctr" anchorCtr="0" compatLnSpc="1">
            <a:prstTxWarp prst="textNoShape">
              <a:avLst/>
            </a:prstTxWarp>
          </a:bodyPr>
          <a:lstStyle/>
          <a:p>
            <a:pPr marL="119063" indent="-119063" defTabSz="873125"/>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（１）現状・課題</a:t>
            </a:r>
            <a:endParaRPr lang="en-US" altLang="ja-JP" dirty="0" smtClean="0">
              <a:solidFill>
                <a:prstClr val="black"/>
              </a:solidFill>
              <a:latin typeface="ＤＦ特太ゴシック体" panose="020B0509000000000000" pitchFamily="49" charset="-128"/>
              <a:ea typeface="ＤＦ特太ゴシック体" panose="020B0509000000000000" pitchFamily="49" charset="-128"/>
            </a:endParaRPr>
          </a:p>
          <a:p>
            <a:pPr marL="119063" indent="-119063" defTabSz="873125"/>
            <a:r>
              <a:rPr lang="ja-JP" altLang="en-US" dirty="0">
                <a:solidFill>
                  <a:prstClr val="black"/>
                </a:solidFill>
                <a:latin typeface="ＤＦ特太ゴシック体" panose="020B0509000000000000" pitchFamily="49" charset="-128"/>
                <a:ea typeface="ＤＦ特太ゴシック体" panose="020B0509000000000000" pitchFamily="49" charset="-128"/>
              </a:rPr>
              <a:t>　</a:t>
            </a:r>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　</a:t>
            </a:r>
            <a:r>
              <a:rPr lang="ja-JP" altLang="en-US" dirty="0">
                <a:solidFill>
                  <a:prstClr val="black"/>
                </a:solidFill>
                <a:latin typeface="ＤＦ特太ゴシック体" panose="020B0509000000000000" pitchFamily="49" charset="-128"/>
                <a:ea typeface="ＤＦ特太ゴシック体" panose="020B0509000000000000" pitchFamily="49" charset="-128"/>
              </a:rPr>
              <a:t>～</a:t>
            </a:r>
            <a:r>
              <a:rPr lang="en-US" altLang="ja-JP" dirty="0" smtClean="0">
                <a:solidFill>
                  <a:prstClr val="black"/>
                </a:solidFill>
                <a:latin typeface="ＤＦ特太ゴシック体" panose="020B0509000000000000" pitchFamily="49" charset="-128"/>
                <a:ea typeface="ＤＦ特太ゴシック体" panose="020B0509000000000000" pitchFamily="49" charset="-128"/>
              </a:rPr>
              <a:t> </a:t>
            </a:r>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略 </a:t>
            </a:r>
            <a:r>
              <a:rPr lang="ja-JP" altLang="en-US" dirty="0">
                <a:solidFill>
                  <a:prstClr val="black"/>
                </a:solidFill>
                <a:latin typeface="ＤＦ特太ゴシック体" panose="020B0509000000000000" pitchFamily="49" charset="-128"/>
                <a:ea typeface="ＤＦ特太ゴシック体" panose="020B0509000000000000" pitchFamily="49" charset="-128"/>
              </a:rPr>
              <a:t>～</a:t>
            </a:r>
            <a:endParaRPr lang="en-US" altLang="ja-JP" dirty="0" smtClean="0">
              <a:solidFill>
                <a:prstClr val="black"/>
              </a:solidFill>
              <a:latin typeface="ＤＦ特太ゴシック体" panose="020B0509000000000000" pitchFamily="49" charset="-128"/>
              <a:ea typeface="ＤＦ特太ゴシック体" panose="020B0509000000000000" pitchFamily="49" charset="-128"/>
            </a:endParaRPr>
          </a:p>
          <a:p>
            <a:pPr marL="119063" indent="-119063" defTabSz="873125">
              <a:lnSpc>
                <a:spcPts val="1200"/>
              </a:lnSpc>
            </a:pPr>
            <a:endParaRPr lang="en-US" altLang="ja-JP" dirty="0" smtClean="0">
              <a:solidFill>
                <a:prstClr val="black"/>
              </a:solidFill>
              <a:latin typeface="ＤＦ特太ゴシック体" panose="020B0509000000000000" pitchFamily="49" charset="-128"/>
              <a:ea typeface="ＤＦ特太ゴシック体" panose="020B0509000000000000" pitchFamily="49" charset="-128"/>
            </a:endParaRPr>
          </a:p>
          <a:p>
            <a:pPr marL="119063" indent="-119063" defTabSz="873125"/>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a:t>
            </a:r>
            <a:r>
              <a:rPr lang="ja-JP" altLang="en-US" dirty="0">
                <a:solidFill>
                  <a:prstClr val="black"/>
                </a:solidFill>
                <a:latin typeface="ＤＦ特太ゴシック体" panose="020B0509000000000000" pitchFamily="49" charset="-128"/>
                <a:ea typeface="ＤＦ特太ゴシック体" panose="020B0509000000000000" pitchFamily="49" charset="-128"/>
              </a:rPr>
              <a:t>２</a:t>
            </a:r>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）今後の取組 </a:t>
            </a:r>
            <a:endParaRPr lang="ja-JP" altLang="en-US" dirty="0">
              <a:solidFill>
                <a:prstClr val="black"/>
              </a:solidFill>
              <a:latin typeface="ＤＦ特太ゴシック体" panose="020B0509000000000000" pitchFamily="49" charset="-128"/>
              <a:ea typeface="ＤＦ特太ゴシック体" panose="020B0509000000000000" pitchFamily="49" charset="-128"/>
            </a:endParaRPr>
          </a:p>
          <a:p>
            <a:pPr marL="119063" indent="-119063" defTabSz="873125">
              <a:lnSpc>
                <a:spcPts val="1800"/>
              </a:lnSpc>
              <a:spcBef>
                <a:spcPts val="600"/>
              </a:spcBef>
            </a:pP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（基本的な考え方）</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　意思疎通支援については、</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基本的に現行の支援の枠組みを継続しつつ、盲</a:t>
            </a:r>
            <a:r>
              <a:rPr lang="ja-JP" altLang="en-US" u="sng"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ろう</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、失語症など障害種別ごとの特性やニーズに配慮した</a:t>
            </a:r>
            <a:endParaRPr lang="en-US" altLang="ja-JP"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きめ細かな見直しを行うべき</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である。</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200"/>
              </a:lnSpc>
              <a:spcBef>
                <a:spcPts val="600"/>
              </a:spcBef>
            </a:pP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800"/>
              </a:lnSpc>
              <a:spcBef>
                <a:spcPts val="0"/>
              </a:spcBef>
              <a:spcAft>
                <a:spcPts val="0"/>
              </a:spcAft>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（計画的な人材養成とサービス提供等）</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　地域のニーズに応じた人材養成や意思疎通支援のサービス提供に資するよう、各自治体において意思疎通支援事業の</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現状（利用者数、</a:t>
            </a:r>
            <a:endParaRPr lang="en-US" altLang="ja-JP"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利用回数・時間等）に関する調査を行い</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、その結果を踏まえ、合理的配慮の進捗状況に留意しつつ、必要な意思疎通支援者を計画的に</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養成するとともに、</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提供すべきサービス量の目標を設定すべき</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である。</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　意思疎通支援について各障害種別の専門性を高めるとともに、司法、医療等の専門分野への対応を図るため、手話通訳士・者、要約</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筆記者、点訳者、盲</a:t>
            </a:r>
            <a:r>
              <a:rPr lang="ja-JP" altLang="en-US"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ろう</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者向け通訳・介助員等の指導者養成を強化すべきである。その際、障害特性に応じて多様な意思疎通の手法が</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あることに留意する必要がある。</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　小規模な市町村で事業実施が困難・不十分な場合に、都道府県や近隣市町村による事業補完・代替実施の取組を進めるべきである。</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また、災害時に自治体が意思疎通支援を提供する体制について、平時からの取組を強化すべきである。</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200"/>
              </a:lnSpc>
              <a:spcBef>
                <a:spcPts val="60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800"/>
              </a:lnSpc>
              <a:spcBef>
                <a:spcPts val="0"/>
              </a:spcBef>
              <a:spcAft>
                <a:spcPts val="0"/>
              </a:spcAft>
            </a:pP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（地域生活支援事業等の活用）</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　地域生活支援事業等について、</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失語症、知的障害、発達障害、高次脳機能障害、難病、重度の身体障害のある者が、意思疎通支援者</a:t>
            </a:r>
            <a:endParaRPr lang="en-US" altLang="ja-JP"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の養成・派遣に関する事業の対象であることを明確化すべき</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である。また、情報通信技術の活用等を通じた効果的、効率的な支援の</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提供を工夫すべきである。</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200"/>
              </a:lnSpc>
              <a:spcBef>
                <a:spcPts val="600"/>
              </a:spcBef>
            </a:pP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800"/>
              </a:lnSpc>
              <a:spcBef>
                <a:spcPts val="0"/>
              </a:spcBef>
              <a:spcAft>
                <a:spcPts val="0"/>
              </a:spcAft>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（支援機器の活用促進等）</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　意思疎通支援に係る支援機器について、障害特性に応じた支援が可能となるよう、引き続き実用化に向けた開発支援を進めるべきで</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ある。また、支援機器の活用・利用支援や意思疎通支援に関する相談・情報提供について、視覚障害者情報提供施設・聴覚障害者情報</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提供施設等の活用により、地域における支援体制を整備すべきである。その際、一般の図書館や学校図書館等との連携も視野に入れる</a:t>
            </a: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19063" indent="-119063" defTabSz="873125">
              <a:lnSpc>
                <a:spcPts val="1500"/>
              </a:lnSpc>
              <a:spcBef>
                <a:spcPts val="0"/>
              </a:spcBef>
            </a:pP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べ</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きである。</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0" y="-63767"/>
            <a:ext cx="9906045" cy="430887"/>
          </a:xfrm>
          <a:prstGeom prst="rect">
            <a:avLst/>
          </a:prstGeom>
          <a:noFill/>
        </p:spPr>
        <p:txBody>
          <a:bodyPr wrap="square" rtlCol="0">
            <a:spAutoFit/>
          </a:bodyPr>
          <a:lstStyle/>
          <a:p>
            <a:pPr algn="ctr"/>
            <a:r>
              <a:rPr lang="ja-JP" altLang="en-US" sz="2200" dirty="0" smtClean="0">
                <a:solidFill>
                  <a:prstClr val="black"/>
                </a:solidFill>
                <a:latin typeface="ＭＳ ゴシック" panose="020B0609070205080204" pitchFamily="49" charset="-128"/>
                <a:ea typeface="ＭＳ ゴシック" panose="020B0609070205080204" pitchFamily="49" charset="-128"/>
              </a:rPr>
              <a:t>社会保障審議会障害者部会 報告書（平成</a:t>
            </a:r>
            <a:r>
              <a:rPr lang="en-US" altLang="ja-JP" sz="2200" dirty="0" smtClean="0">
                <a:solidFill>
                  <a:prstClr val="black"/>
                </a:solidFill>
                <a:latin typeface="ＭＳ ゴシック" panose="020B0609070205080204" pitchFamily="49" charset="-128"/>
                <a:ea typeface="ＭＳ ゴシック" panose="020B0609070205080204" pitchFamily="49" charset="-128"/>
              </a:rPr>
              <a:t>27</a:t>
            </a:r>
            <a:r>
              <a:rPr lang="ja-JP" altLang="en-US" sz="2200" dirty="0" smtClean="0">
                <a:solidFill>
                  <a:prstClr val="black"/>
                </a:solidFill>
                <a:latin typeface="ＭＳ ゴシック" panose="020B0609070205080204" pitchFamily="49" charset="-128"/>
                <a:ea typeface="ＭＳ ゴシック" panose="020B0609070205080204" pitchFamily="49" charset="-128"/>
              </a:rPr>
              <a:t>年</a:t>
            </a:r>
            <a:r>
              <a:rPr lang="en-US" altLang="ja-JP" sz="2200" dirty="0" smtClean="0">
                <a:solidFill>
                  <a:prstClr val="black"/>
                </a:solidFill>
                <a:latin typeface="ＭＳ ゴシック" panose="020B0609070205080204" pitchFamily="49" charset="-128"/>
                <a:ea typeface="ＭＳ ゴシック" panose="020B0609070205080204" pitchFamily="49" charset="-128"/>
              </a:rPr>
              <a:t>12</a:t>
            </a:r>
            <a:r>
              <a:rPr lang="ja-JP" altLang="en-US" sz="2200" dirty="0" smtClean="0">
                <a:solidFill>
                  <a:prstClr val="black"/>
                </a:solidFill>
                <a:latin typeface="ＭＳ ゴシック" panose="020B0609070205080204" pitchFamily="49" charset="-128"/>
                <a:ea typeface="ＭＳ ゴシック" panose="020B0609070205080204" pitchFamily="49" charset="-128"/>
              </a:rPr>
              <a:t>月</a:t>
            </a:r>
            <a:r>
              <a:rPr lang="en-US" altLang="ja-JP" sz="2200" dirty="0" smtClean="0">
                <a:solidFill>
                  <a:prstClr val="black"/>
                </a:solidFill>
                <a:latin typeface="ＭＳ ゴシック" panose="020B0609070205080204" pitchFamily="49" charset="-128"/>
                <a:ea typeface="ＭＳ ゴシック" panose="020B0609070205080204" pitchFamily="49" charset="-128"/>
              </a:rPr>
              <a:t>14</a:t>
            </a:r>
            <a:r>
              <a:rPr lang="ja-JP" altLang="en-US" sz="2200" dirty="0" smtClean="0">
                <a:solidFill>
                  <a:prstClr val="black"/>
                </a:solidFill>
                <a:latin typeface="ＭＳ ゴシック" panose="020B0609070205080204" pitchFamily="49" charset="-128"/>
                <a:ea typeface="ＭＳ ゴシック" panose="020B0609070205080204" pitchFamily="49" charset="-128"/>
              </a:rPr>
              <a:t>日）</a:t>
            </a:r>
            <a:r>
              <a:rPr lang="en-US" altLang="ja-JP" sz="2200" dirty="0" smtClean="0">
                <a:solidFill>
                  <a:prstClr val="black"/>
                </a:solidFill>
                <a:latin typeface="ＭＳ ゴシック" panose="020B0609070205080204" pitchFamily="49" charset="-128"/>
                <a:ea typeface="ＭＳ ゴシック" panose="020B0609070205080204" pitchFamily="49" charset="-128"/>
              </a:rPr>
              <a:t>【</a:t>
            </a:r>
            <a:r>
              <a:rPr lang="ja-JP" altLang="en-US" sz="2200" dirty="0" smtClean="0">
                <a:solidFill>
                  <a:prstClr val="black"/>
                </a:solidFill>
                <a:latin typeface="ＭＳ ゴシック" panose="020B0609070205080204" pitchFamily="49" charset="-128"/>
                <a:ea typeface="ＭＳ ゴシック" panose="020B0609070205080204" pitchFamily="49" charset="-128"/>
              </a:rPr>
              <a:t>抜粋</a:t>
            </a:r>
            <a:r>
              <a:rPr lang="en-US" altLang="ja-JP" sz="2200" dirty="0" smtClean="0">
                <a:solidFill>
                  <a:prstClr val="black"/>
                </a:solidFill>
                <a:latin typeface="ＭＳ ゴシック" panose="020B0609070205080204" pitchFamily="49" charset="-128"/>
                <a:ea typeface="ＭＳ ゴシック" panose="020B0609070205080204" pitchFamily="49" charset="-128"/>
              </a:rPr>
              <a:t>】</a:t>
            </a:r>
            <a:endParaRPr lang="ja-JP" altLang="en-US" sz="2200" dirty="0">
              <a:solidFill>
                <a:prstClr val="black"/>
              </a:solidFill>
              <a:latin typeface="ＭＳ ゴシック" panose="020B0609070205080204" pitchFamily="49" charset="-128"/>
              <a:ea typeface="ＭＳ ゴシック" panose="020B0609070205080204" pitchFamily="49" charset="-128"/>
            </a:endParaRPr>
          </a:p>
        </p:txBody>
      </p:sp>
      <p:grpSp>
        <p:nvGrpSpPr>
          <p:cNvPr id="14" name="グループ化 10"/>
          <p:cNvGrpSpPr>
            <a:grpSpLocks/>
          </p:cNvGrpSpPr>
          <p:nvPr/>
        </p:nvGrpSpPr>
        <p:grpSpPr bwMode="auto">
          <a:xfrm>
            <a:off x="45" y="301592"/>
            <a:ext cx="9906000" cy="71438"/>
            <a:chOff x="0" y="188640"/>
            <a:chExt cx="9144000" cy="72008"/>
          </a:xfrm>
        </p:grpSpPr>
        <p:cxnSp>
          <p:nvCxnSpPr>
            <p:cNvPr id="15" name="直線コネクタ 14"/>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角丸四角形 2"/>
          <p:cNvSpPr/>
          <p:nvPr/>
        </p:nvSpPr>
        <p:spPr bwMode="auto">
          <a:xfrm>
            <a:off x="44580" y="445608"/>
            <a:ext cx="8580827" cy="576065"/>
          </a:xfrm>
          <a:prstGeom prst="roundRect">
            <a:avLst/>
          </a:prstGeom>
          <a:solidFill>
            <a:schemeClr val="bg1"/>
          </a:solidFill>
          <a:ln w="25400" cap="flat" cmpd="sng" algn="ctr">
            <a:solidFill>
              <a:schemeClr val="accent1"/>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63" indent="-119063" defTabSz="873125"/>
            <a:r>
              <a:rPr lang="ja-JP" altLang="en-US" sz="1600" dirty="0">
                <a:solidFill>
                  <a:prstClr val="black"/>
                </a:solidFill>
                <a:latin typeface="ＤＦ特太ゴシック体" panose="020B0509000000000000" pitchFamily="49" charset="-128"/>
                <a:ea typeface="ＤＦ特太ゴシック体" panose="020B0509000000000000" pitchFamily="49" charset="-128"/>
              </a:rPr>
              <a:t>６</a:t>
            </a: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．手話通訳等を行う者の派遣その他の聴覚、言語機能、音声機能その他の障害のための</a:t>
            </a:r>
            <a:endParaRPr lang="en-US" altLang="ja-JP" sz="1600" dirty="0" smtClean="0">
              <a:solidFill>
                <a:prstClr val="black"/>
              </a:solidFill>
              <a:latin typeface="ＤＦ特太ゴシック体" panose="020B0509000000000000" pitchFamily="49" charset="-128"/>
              <a:ea typeface="ＤＦ特太ゴシック体" panose="020B0509000000000000" pitchFamily="49" charset="-128"/>
            </a:endParaRPr>
          </a:p>
          <a:p>
            <a:pPr marL="119063" indent="-119063" defTabSz="873125"/>
            <a:r>
              <a:rPr lang="ja-JP" altLang="en-US" sz="1600" dirty="0">
                <a:solidFill>
                  <a:prstClr val="black"/>
                </a:solidFill>
                <a:latin typeface="ＤＦ特太ゴシック体" panose="020B0509000000000000" pitchFamily="49" charset="-128"/>
                <a:ea typeface="ＤＦ特太ゴシック体" panose="020B0509000000000000" pitchFamily="49" charset="-128"/>
              </a:rPr>
              <a:t>　</a:t>
            </a: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意思疎通を図ることに支障がある障害者等に対する支援の在り方について</a:t>
            </a:r>
            <a:endParaRPr lang="en-US" altLang="ja-JP" sz="16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2" name="円/楕円 1"/>
          <p:cNvSpPr/>
          <p:nvPr/>
        </p:nvSpPr>
        <p:spPr>
          <a:xfrm>
            <a:off x="6177136" y="2020372"/>
            <a:ext cx="864096" cy="360040"/>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星 5 9"/>
          <p:cNvSpPr/>
          <p:nvPr/>
        </p:nvSpPr>
        <p:spPr>
          <a:xfrm>
            <a:off x="6113274" y="1916832"/>
            <a:ext cx="216024" cy="144016"/>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ndParaRPr>
          </a:p>
        </p:txBody>
      </p:sp>
      <p:sp>
        <p:nvSpPr>
          <p:cNvPr id="11" name="円/楕円 10"/>
          <p:cNvSpPr/>
          <p:nvPr/>
        </p:nvSpPr>
        <p:spPr>
          <a:xfrm>
            <a:off x="2722402" y="4876942"/>
            <a:ext cx="720080" cy="288032"/>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星 5 11"/>
          <p:cNvSpPr/>
          <p:nvPr/>
        </p:nvSpPr>
        <p:spPr>
          <a:xfrm>
            <a:off x="2663101" y="4768551"/>
            <a:ext cx="216024" cy="144016"/>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ndParaRPr>
          </a:p>
        </p:txBody>
      </p:sp>
      <p:sp>
        <p:nvSpPr>
          <p:cNvPr id="18"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15</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6919160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bwMode="auto">
          <a:xfrm>
            <a:off x="84592" y="858716"/>
            <a:ext cx="9757175" cy="720000"/>
          </a:xfrm>
          <a:prstGeom prst="rect">
            <a:avLst/>
          </a:prstGeom>
          <a:noFill/>
          <a:ln w="25400">
            <a:solidFill>
              <a:schemeClr val="accent1"/>
            </a:solidFill>
            <a:round/>
            <a:headEnd/>
            <a:tailEnd/>
          </a:ln>
        </p:spPr>
        <p:txBody>
          <a:bodyPr lIns="144000" tIns="36000" rIns="144000" bIns="34208" rtlCol="0" anchor="ctr"/>
          <a:lstStyle/>
          <a:p>
            <a:pPr algn="just" defTabSz="957263">
              <a:lnSpc>
                <a:spcPts val="1550"/>
              </a:lnSpc>
              <a:spcBef>
                <a:spcPts val="100"/>
              </a:spcBef>
            </a:pPr>
            <a:r>
              <a:rPr lang="ja-JP" altLang="en-US" sz="1300" dirty="0" smtClean="0">
                <a:solidFill>
                  <a:prstClr val="black"/>
                </a:solidFill>
                <a:latin typeface="ＭＳ ゴシック" panose="020B0609070205080204" pitchFamily="49" charset="-128"/>
                <a:ea typeface="ＭＳ ゴシック" panose="020B0609070205080204" pitchFamily="49" charset="-128"/>
              </a:rPr>
              <a:t>　</a:t>
            </a:r>
            <a:r>
              <a:rPr lang="ja-JP" altLang="en-US" sz="1300" spc="-100" dirty="0" smtClean="0">
                <a:solidFill>
                  <a:prstClr val="black"/>
                </a:solidFill>
                <a:latin typeface="ＭＳ ゴシック" panose="020B0609070205080204" pitchFamily="49" charset="-128"/>
                <a:ea typeface="ＭＳ ゴシック" panose="020B0609070205080204" pitchFamily="49" charset="-128"/>
              </a:rPr>
              <a:t>障害者が自らの望む地域生活を営むことができるよう、「</a:t>
            </a:r>
            <a:r>
              <a:rPr lang="ja-JP" altLang="en-US" sz="1300" spc="-100" dirty="0">
                <a:solidFill>
                  <a:prstClr val="black"/>
                </a:solidFill>
                <a:latin typeface="ＭＳ ゴシック" panose="020B0609070205080204" pitchFamily="49" charset="-128"/>
                <a:ea typeface="ＭＳ ゴシック" panose="020B0609070205080204" pitchFamily="49" charset="-128"/>
              </a:rPr>
              <a:t>生活</a:t>
            </a:r>
            <a:r>
              <a:rPr lang="ja-JP" altLang="en-US" sz="1300" spc="-100" dirty="0" smtClean="0">
                <a:solidFill>
                  <a:prstClr val="black"/>
                </a:solidFill>
                <a:latin typeface="ＭＳ ゴシック" panose="020B0609070205080204" pitchFamily="49" charset="-128"/>
                <a:ea typeface="ＭＳ ゴシック" panose="020B0609070205080204" pitchFamily="49" charset="-128"/>
              </a:rPr>
              <a:t>」と「</a:t>
            </a:r>
            <a:r>
              <a:rPr lang="ja-JP" altLang="en-US" sz="1300" spc="-100" dirty="0">
                <a:solidFill>
                  <a:prstClr val="black"/>
                </a:solidFill>
                <a:latin typeface="ＭＳ ゴシック" panose="020B0609070205080204" pitchFamily="49" charset="-128"/>
                <a:ea typeface="ＭＳ ゴシック" panose="020B0609070205080204" pitchFamily="49" charset="-128"/>
              </a:rPr>
              <a:t>就労</a:t>
            </a:r>
            <a:r>
              <a:rPr lang="ja-JP" altLang="en-US" sz="1300" spc="-100" dirty="0" smtClean="0">
                <a:solidFill>
                  <a:prstClr val="black"/>
                </a:solidFill>
                <a:latin typeface="ＭＳ ゴシック" panose="020B0609070205080204" pitchFamily="49" charset="-128"/>
                <a:ea typeface="ＭＳ ゴシック" panose="020B0609070205080204" pitchFamily="49" charset="-128"/>
              </a:rPr>
              <a:t>」に対する支援の一層の充実や高齢障害者</a:t>
            </a:r>
            <a:r>
              <a:rPr lang="ja-JP" altLang="en-US" sz="1300" spc="-100" dirty="0">
                <a:solidFill>
                  <a:prstClr val="black"/>
                </a:solidFill>
                <a:latin typeface="ＭＳ ゴシック" panose="020B0609070205080204" pitchFamily="49" charset="-128"/>
                <a:ea typeface="ＭＳ ゴシック" panose="020B0609070205080204" pitchFamily="49" charset="-128"/>
              </a:rPr>
              <a:t>に</a:t>
            </a:r>
            <a:r>
              <a:rPr lang="ja-JP" altLang="en-US" sz="1300" spc="-100" dirty="0" smtClean="0">
                <a:solidFill>
                  <a:prstClr val="black"/>
                </a:solidFill>
                <a:latin typeface="ＭＳ ゴシック" panose="020B0609070205080204" pitchFamily="49" charset="-128"/>
                <a:ea typeface="ＭＳ ゴシック" panose="020B0609070205080204" pitchFamily="49" charset="-128"/>
              </a:rPr>
              <a:t>よる介護保険サービスの円滑な利用を促進するため</a:t>
            </a:r>
            <a:r>
              <a:rPr lang="ja-JP" altLang="en-US" sz="1300" spc="-100" dirty="0">
                <a:solidFill>
                  <a:prstClr val="black"/>
                </a:solidFill>
                <a:latin typeface="ＭＳ ゴシック" panose="020B0609070205080204" pitchFamily="49" charset="-128"/>
                <a:ea typeface="ＭＳ ゴシック" panose="020B0609070205080204" pitchFamily="49" charset="-128"/>
              </a:rPr>
              <a:t>の</a:t>
            </a:r>
            <a:r>
              <a:rPr lang="ja-JP" altLang="en-US" sz="1300" spc="-100" dirty="0" smtClean="0">
                <a:solidFill>
                  <a:prstClr val="black"/>
                </a:solidFill>
                <a:latin typeface="ＭＳ ゴシック" panose="020B0609070205080204" pitchFamily="49" charset="-128"/>
                <a:ea typeface="ＭＳ ゴシック" panose="020B0609070205080204" pitchFamily="49" charset="-128"/>
              </a:rPr>
              <a:t>見直しを行うとともに、障害児支援のニーズの多様化にきめ細かく対応するための支援の拡充を図るほか、サービスの質の確保・向上を図るための環境整備</a:t>
            </a:r>
            <a:r>
              <a:rPr lang="ja-JP" altLang="en-US" sz="1300" spc="-100" dirty="0">
                <a:solidFill>
                  <a:prstClr val="black"/>
                </a:solidFill>
                <a:latin typeface="ＭＳ ゴシック" panose="020B0609070205080204" pitchFamily="49" charset="-128"/>
                <a:ea typeface="ＭＳ ゴシック" panose="020B0609070205080204" pitchFamily="49" charset="-128"/>
              </a:rPr>
              <a:t>等</a:t>
            </a:r>
            <a:r>
              <a:rPr lang="ja-JP" altLang="en-US" sz="1300" spc="-100" dirty="0" smtClean="0">
                <a:solidFill>
                  <a:prstClr val="black"/>
                </a:solidFill>
                <a:latin typeface="ＭＳ ゴシック" panose="020B0609070205080204" pitchFamily="49" charset="-128"/>
                <a:ea typeface="ＭＳ ゴシック" panose="020B0609070205080204" pitchFamily="49" charset="-128"/>
              </a:rPr>
              <a:t>を行う。</a:t>
            </a:r>
            <a:endParaRPr lang="ja-JP" altLang="en-US" sz="1300" spc="-100" dirty="0">
              <a:solidFill>
                <a:prstClr val="black"/>
              </a:solidFill>
              <a:latin typeface="ＭＳ ゴシック" panose="020B0609070205080204" pitchFamily="49" charset="-128"/>
              <a:ea typeface="ＭＳ ゴシック" panose="020B0609070205080204" pitchFamily="49" charset="-128"/>
            </a:endParaRPr>
          </a:p>
        </p:txBody>
      </p:sp>
      <p:sp>
        <p:nvSpPr>
          <p:cNvPr id="27" name="正方形/長方形 26"/>
          <p:cNvSpPr/>
          <p:nvPr/>
        </p:nvSpPr>
        <p:spPr bwMode="auto">
          <a:xfrm>
            <a:off x="84592" y="1875250"/>
            <a:ext cx="9757175" cy="4392000"/>
          </a:xfrm>
          <a:prstGeom prst="rect">
            <a:avLst/>
          </a:prstGeom>
          <a:noFill/>
          <a:ln w="25400">
            <a:solidFill>
              <a:schemeClr val="accent1"/>
            </a:solidFill>
            <a:round/>
            <a:headEnd/>
            <a:tailEnd/>
          </a:ln>
        </p:spPr>
        <p:txBody>
          <a:bodyPr lIns="68415" tIns="34208" rIns="68415" bIns="34208" rtlCol="0" anchor="ctr" anchorCtr="0"/>
          <a:lstStyle/>
          <a:p>
            <a:r>
              <a:rPr lang="ja-JP" altLang="en-US" sz="1600" b="1" u="sng" dirty="0" smtClean="0">
                <a:solidFill>
                  <a:srgbClr val="00B050"/>
                </a:solidFill>
                <a:latin typeface="ＭＳ Ｐゴシック"/>
              </a:rPr>
              <a:t>１</a:t>
            </a:r>
            <a:r>
              <a:rPr lang="ja-JP" altLang="en-US" sz="1600" b="1" u="sng" dirty="0">
                <a:solidFill>
                  <a:srgbClr val="00B050"/>
                </a:solidFill>
                <a:latin typeface="ＭＳ Ｐゴシック"/>
              </a:rPr>
              <a:t>．</a:t>
            </a:r>
            <a:r>
              <a:rPr lang="ja-JP" altLang="en-US" sz="1600" b="1" u="sng" dirty="0" smtClean="0">
                <a:solidFill>
                  <a:srgbClr val="00B050"/>
                </a:solidFill>
                <a:latin typeface="ＭＳ Ｐゴシック"/>
              </a:rPr>
              <a:t>障害者の望む地域生活の支援</a:t>
            </a:r>
            <a:endParaRPr lang="en-US" altLang="ja-JP" sz="1600" b="1" u="sng" dirty="0" smtClean="0">
              <a:solidFill>
                <a:srgbClr val="00B050"/>
              </a:solidFill>
              <a:latin typeface="ＭＳ Ｐゴシック"/>
            </a:endParaRPr>
          </a:p>
          <a:p>
            <a:endParaRPr lang="en-US" altLang="ja-JP" sz="400" dirty="0" smtClean="0">
              <a:solidFill>
                <a:prstClr val="black"/>
              </a:solidFill>
              <a:latin typeface="ＭＳ Ｐゴシック"/>
            </a:endParaRPr>
          </a:p>
          <a:p>
            <a:pPr marL="265113" indent="-265113"/>
            <a:r>
              <a:rPr lang="ja-JP" altLang="en-US" sz="1300" i="1" dirty="0">
                <a:solidFill>
                  <a:srgbClr val="FF0000"/>
                </a:solidFill>
                <a:latin typeface="ＭＳ Ｐゴシック"/>
              </a:rPr>
              <a:t> </a:t>
            </a:r>
            <a:r>
              <a:rPr lang="en-US" altLang="ja-JP" sz="1300" dirty="0" smtClean="0">
                <a:solidFill>
                  <a:prstClr val="black"/>
                </a:solidFill>
                <a:latin typeface="ＭＳ Ｐゴシック"/>
              </a:rPr>
              <a:t>(1) </a:t>
            </a:r>
            <a:r>
              <a:rPr lang="ja-JP" altLang="en-US" sz="1300" dirty="0" smtClean="0">
                <a:solidFill>
                  <a:prstClr val="black"/>
                </a:solidFill>
                <a:latin typeface="ＭＳ Ｐゴシック"/>
              </a:rPr>
              <a:t>施設</a:t>
            </a:r>
            <a:r>
              <a:rPr lang="ja-JP" altLang="en-US" sz="1300" dirty="0">
                <a:solidFill>
                  <a:prstClr val="black"/>
                </a:solidFill>
                <a:latin typeface="ＭＳ Ｐゴシック"/>
              </a:rPr>
              <a:t>入所支援や共同生活援助を利用していた者等を</a:t>
            </a:r>
            <a:r>
              <a:rPr lang="ja-JP" altLang="en-US" sz="1300" dirty="0" smtClean="0">
                <a:solidFill>
                  <a:prstClr val="black"/>
                </a:solidFill>
                <a:latin typeface="ＭＳ Ｐゴシック"/>
              </a:rPr>
              <a:t>対象として、</a:t>
            </a:r>
            <a:r>
              <a:rPr lang="ja-JP" altLang="en-US" sz="1300" dirty="0">
                <a:solidFill>
                  <a:prstClr val="black"/>
                </a:solidFill>
                <a:latin typeface="ＭＳ Ｐゴシック"/>
              </a:rPr>
              <a:t>定期的な巡回訪問や随時の対応により、円滑な地域生活に向けた相談・助言等を行う</a:t>
            </a:r>
            <a:r>
              <a:rPr lang="ja-JP" altLang="en-US" sz="1300" dirty="0" smtClean="0">
                <a:solidFill>
                  <a:prstClr val="black"/>
                </a:solidFill>
                <a:latin typeface="ＭＳ Ｐゴシック"/>
              </a:rPr>
              <a:t>サービスを新設する（</a:t>
            </a:r>
            <a:r>
              <a:rPr lang="ja-JP" altLang="en-US" sz="1300" u="sng" dirty="0" smtClean="0">
                <a:solidFill>
                  <a:prstClr val="black"/>
                </a:solidFill>
                <a:latin typeface="ＭＳ Ｐゴシック"/>
              </a:rPr>
              <a:t>自立生活援助</a:t>
            </a:r>
            <a:r>
              <a:rPr lang="ja-JP" altLang="en-US" sz="1300" dirty="0" smtClean="0">
                <a:solidFill>
                  <a:prstClr val="black"/>
                </a:solidFill>
                <a:latin typeface="ＭＳ Ｐゴシック"/>
              </a:rPr>
              <a:t>）</a:t>
            </a:r>
            <a:endParaRPr lang="en-US" altLang="ja-JP" sz="1300" dirty="0" smtClean="0">
              <a:solidFill>
                <a:prstClr val="black"/>
              </a:solidFill>
              <a:latin typeface="ＭＳ Ｐゴシック"/>
            </a:endParaRPr>
          </a:p>
          <a:p>
            <a:pPr marL="323850" indent="-323850"/>
            <a:endParaRPr lang="en-US" altLang="ja-JP" sz="200" dirty="0" smtClean="0">
              <a:solidFill>
                <a:prstClr val="black"/>
              </a:solidFill>
              <a:latin typeface="ＭＳ Ｐゴシック"/>
            </a:endParaRPr>
          </a:p>
          <a:p>
            <a:pPr marL="323850" indent="-323850"/>
            <a:r>
              <a:rPr lang="ja-JP" altLang="en-US" sz="1300" dirty="0" smtClean="0">
                <a:solidFill>
                  <a:prstClr val="black"/>
                </a:solidFill>
                <a:latin typeface="ＭＳ Ｐゴシック"/>
              </a:rPr>
              <a:t> </a:t>
            </a:r>
            <a:r>
              <a:rPr lang="en-US" altLang="ja-JP" sz="1300" dirty="0" smtClean="0">
                <a:solidFill>
                  <a:prstClr val="black"/>
                </a:solidFill>
                <a:latin typeface="ＭＳ Ｐゴシック"/>
              </a:rPr>
              <a:t>(2) </a:t>
            </a:r>
            <a:r>
              <a:rPr lang="ja-JP" altLang="en-US" sz="1300" dirty="0" smtClean="0">
                <a:solidFill>
                  <a:prstClr val="black"/>
                </a:solidFill>
                <a:latin typeface="ＭＳ Ｐゴシック"/>
              </a:rPr>
              <a:t>就業</a:t>
            </a:r>
            <a:r>
              <a:rPr lang="ja-JP" altLang="en-US" sz="1300" dirty="0">
                <a:solidFill>
                  <a:prstClr val="black"/>
                </a:solidFill>
                <a:latin typeface="ＭＳ Ｐゴシック"/>
              </a:rPr>
              <a:t>に伴う生活面の課題に対応できるよう、事業所・家族との連絡調整等の支援を行う</a:t>
            </a:r>
            <a:r>
              <a:rPr lang="ja-JP" altLang="en-US" sz="1300" dirty="0" smtClean="0">
                <a:solidFill>
                  <a:prstClr val="black"/>
                </a:solidFill>
                <a:latin typeface="ＭＳ Ｐゴシック"/>
              </a:rPr>
              <a:t>サービスを新設する（</a:t>
            </a:r>
            <a:r>
              <a:rPr lang="ja-JP" altLang="en-US" sz="1300" u="sng" dirty="0" smtClean="0">
                <a:solidFill>
                  <a:prstClr val="black"/>
                </a:solidFill>
                <a:latin typeface="ＭＳ Ｐゴシック"/>
              </a:rPr>
              <a:t>就労定着支援</a:t>
            </a:r>
            <a:r>
              <a:rPr lang="ja-JP" altLang="en-US" sz="1300" dirty="0" smtClean="0">
                <a:solidFill>
                  <a:prstClr val="black"/>
                </a:solidFill>
                <a:latin typeface="ＭＳ Ｐゴシック"/>
              </a:rPr>
              <a:t>）</a:t>
            </a:r>
            <a:endParaRPr lang="ja-JP" altLang="en-US" sz="1300" dirty="0">
              <a:solidFill>
                <a:prstClr val="black"/>
              </a:solidFill>
              <a:latin typeface="ＭＳ Ｐゴシック"/>
            </a:endParaRPr>
          </a:p>
          <a:p>
            <a:pPr marL="323850" indent="-323850"/>
            <a:endParaRPr lang="en-US" altLang="ja-JP" sz="200" dirty="0" smtClean="0">
              <a:solidFill>
                <a:prstClr val="black"/>
              </a:solidFill>
              <a:latin typeface="ＭＳ Ｐゴシック"/>
            </a:endParaRPr>
          </a:p>
          <a:p>
            <a:pPr marL="323850" indent="-323850"/>
            <a:r>
              <a:rPr lang="ja-JP" altLang="en-US" sz="1300" dirty="0" smtClean="0">
                <a:solidFill>
                  <a:prstClr val="black"/>
                </a:solidFill>
                <a:latin typeface="ＭＳ Ｐゴシック"/>
              </a:rPr>
              <a:t> </a:t>
            </a:r>
            <a:r>
              <a:rPr lang="en-US" altLang="ja-JP" sz="1300" dirty="0" smtClean="0">
                <a:solidFill>
                  <a:prstClr val="black"/>
                </a:solidFill>
                <a:latin typeface="ＭＳ Ｐゴシック"/>
              </a:rPr>
              <a:t>(3) </a:t>
            </a:r>
            <a:r>
              <a:rPr lang="ja-JP" altLang="en-US" sz="1300" dirty="0">
                <a:solidFill>
                  <a:prstClr val="black"/>
                </a:solidFill>
                <a:latin typeface="ＭＳ Ｐゴシック"/>
              </a:rPr>
              <a:t>重度訪問介護について、</a:t>
            </a:r>
            <a:r>
              <a:rPr lang="ja-JP" altLang="en-US" sz="1300" u="sng" dirty="0">
                <a:solidFill>
                  <a:prstClr val="black"/>
                </a:solidFill>
                <a:latin typeface="ＭＳ Ｐゴシック"/>
              </a:rPr>
              <a:t>医療機関への入院時</a:t>
            </a:r>
            <a:r>
              <a:rPr lang="ja-JP" altLang="en-US" sz="1300" dirty="0">
                <a:solidFill>
                  <a:prstClr val="black"/>
                </a:solidFill>
                <a:latin typeface="ＭＳ Ｐゴシック"/>
              </a:rPr>
              <a:t>も一定の支援</a:t>
            </a:r>
            <a:r>
              <a:rPr lang="ja-JP" altLang="en-US" sz="1300" dirty="0" smtClean="0">
                <a:solidFill>
                  <a:prstClr val="black"/>
                </a:solidFill>
                <a:latin typeface="ＭＳ Ｐゴシック"/>
              </a:rPr>
              <a:t>を</a:t>
            </a:r>
            <a:r>
              <a:rPr lang="ja-JP" altLang="en-US" sz="1300" dirty="0">
                <a:solidFill>
                  <a:prstClr val="black"/>
                </a:solidFill>
                <a:latin typeface="ＭＳ Ｐゴシック"/>
              </a:rPr>
              <a:t>可能とする</a:t>
            </a:r>
            <a:endParaRPr lang="en-US" altLang="ja-JP" sz="1300" dirty="0" smtClean="0">
              <a:solidFill>
                <a:prstClr val="black"/>
              </a:solidFill>
              <a:latin typeface="ＭＳ Ｐゴシック"/>
            </a:endParaRPr>
          </a:p>
          <a:p>
            <a:pPr marL="323850" indent="-323850"/>
            <a:endParaRPr lang="en-US" altLang="ja-JP" sz="200" dirty="0">
              <a:solidFill>
                <a:prstClr val="black"/>
              </a:solidFill>
              <a:latin typeface="ＭＳ Ｐゴシック"/>
            </a:endParaRPr>
          </a:p>
          <a:p>
            <a:pPr marL="265113" indent="-265113"/>
            <a:r>
              <a:rPr lang="ja-JP" altLang="en-US" sz="1300" i="1" dirty="0" smtClean="0">
                <a:solidFill>
                  <a:prstClr val="black"/>
                </a:solidFill>
                <a:latin typeface="ＭＳ Ｐゴシック"/>
              </a:rPr>
              <a:t> </a:t>
            </a:r>
            <a:r>
              <a:rPr lang="en-US" altLang="ja-JP" sz="1300" dirty="0" smtClean="0">
                <a:solidFill>
                  <a:prstClr val="black"/>
                </a:solidFill>
                <a:latin typeface="ＭＳ Ｐゴシック"/>
              </a:rPr>
              <a:t>(4) </a:t>
            </a:r>
            <a:r>
              <a:rPr lang="en-US" altLang="ja-JP" sz="1300" u="sng" dirty="0" smtClean="0">
                <a:solidFill>
                  <a:prstClr val="black"/>
                </a:solidFill>
                <a:latin typeface="ＭＳ Ｐゴシック"/>
              </a:rPr>
              <a:t>65</a:t>
            </a:r>
            <a:r>
              <a:rPr lang="ja-JP" altLang="en-US" sz="1300" u="sng" dirty="0" smtClean="0">
                <a:solidFill>
                  <a:prstClr val="black"/>
                </a:solidFill>
                <a:latin typeface="ＭＳ Ｐゴシック"/>
              </a:rPr>
              <a:t>歳に至るまで相当の長期間にわたり障害福祉サービスを利用してきた低所得の高齢障害者</a:t>
            </a:r>
            <a:r>
              <a:rPr lang="ja-JP" altLang="en-US" sz="1300" dirty="0" smtClean="0">
                <a:solidFill>
                  <a:prstClr val="black"/>
                </a:solidFill>
                <a:latin typeface="ＭＳ Ｐゴシック"/>
              </a:rPr>
              <a:t>が引き続き</a:t>
            </a:r>
            <a:r>
              <a:rPr lang="ja-JP" altLang="en-US" sz="1300" dirty="0">
                <a:solidFill>
                  <a:prstClr val="black"/>
                </a:solidFill>
                <a:latin typeface="ＭＳ Ｐゴシック"/>
              </a:rPr>
              <a:t>障害福祉</a:t>
            </a:r>
            <a:r>
              <a:rPr lang="ja-JP" altLang="en-US" sz="1300" dirty="0" smtClean="0">
                <a:solidFill>
                  <a:prstClr val="black"/>
                </a:solidFill>
                <a:latin typeface="ＭＳ Ｐゴシック"/>
              </a:rPr>
              <a:t>サービスに相当する介護保険サービスを利用する場合に、障害者の所得の状況や障害の程度等の事情を勘案し、当該介護保険サービスの</a:t>
            </a:r>
            <a:r>
              <a:rPr lang="ja-JP" altLang="en-US" sz="1300" u="sng" dirty="0" smtClean="0">
                <a:solidFill>
                  <a:prstClr val="black"/>
                </a:solidFill>
                <a:latin typeface="ＭＳ Ｐゴシック"/>
              </a:rPr>
              <a:t>利用者負担を障害福祉制度により軽減</a:t>
            </a:r>
            <a:r>
              <a:rPr lang="ja-JP" altLang="en-US" sz="1300" dirty="0" smtClean="0">
                <a:solidFill>
                  <a:prstClr val="black"/>
                </a:solidFill>
                <a:latin typeface="ＭＳ Ｐゴシック"/>
              </a:rPr>
              <a:t>（償還）できる仕組みを設ける</a:t>
            </a:r>
            <a:endParaRPr lang="en-US" altLang="ja-JP" sz="1300" i="1" dirty="0" smtClean="0">
              <a:solidFill>
                <a:prstClr val="black"/>
              </a:solidFill>
              <a:latin typeface="ＭＳ Ｐゴシック"/>
            </a:endParaRPr>
          </a:p>
          <a:p>
            <a:pPr marL="216000" indent="-216000"/>
            <a:endParaRPr lang="en-US" altLang="ja-JP" sz="700" dirty="0" smtClean="0">
              <a:solidFill>
                <a:prstClr val="black"/>
              </a:solidFill>
              <a:latin typeface="ＭＳ Ｐゴシック"/>
            </a:endParaRPr>
          </a:p>
          <a:p>
            <a:r>
              <a:rPr lang="ja-JP" altLang="en-US" sz="1600" b="1" u="sng" dirty="0" smtClean="0">
                <a:solidFill>
                  <a:srgbClr val="00B050"/>
                </a:solidFill>
                <a:latin typeface="ＭＳ Ｐゴシック"/>
              </a:rPr>
              <a:t>２．障害児支援のニーズの多様化へのきめ細かな対応</a:t>
            </a:r>
            <a:endParaRPr lang="en-US" altLang="ja-JP" sz="1600" b="1" u="sng" dirty="0" smtClean="0">
              <a:solidFill>
                <a:srgbClr val="00B050"/>
              </a:solidFill>
              <a:latin typeface="ＭＳ Ｐゴシック"/>
            </a:endParaRPr>
          </a:p>
          <a:p>
            <a:endParaRPr lang="en-US" altLang="ja-JP" sz="400" dirty="0">
              <a:solidFill>
                <a:prstClr val="black"/>
              </a:solidFill>
              <a:latin typeface="ＭＳ Ｐゴシック"/>
            </a:endParaRPr>
          </a:p>
          <a:p>
            <a:pPr marL="179388" indent="-179388"/>
            <a:r>
              <a:rPr lang="en-US" altLang="ja-JP" sz="1300" dirty="0" smtClean="0">
                <a:solidFill>
                  <a:prstClr val="black"/>
                </a:solidFill>
                <a:latin typeface="ＭＳ Ｐゴシック"/>
              </a:rPr>
              <a:t> (1) </a:t>
            </a:r>
            <a:r>
              <a:rPr lang="ja-JP" altLang="en-US" sz="1300" dirty="0" smtClean="0">
                <a:solidFill>
                  <a:prstClr val="black"/>
                </a:solidFill>
                <a:latin typeface="ＭＳ Ｐゴシック"/>
              </a:rPr>
              <a:t>重度</a:t>
            </a:r>
            <a:r>
              <a:rPr lang="ja-JP" altLang="en-US" sz="1300" dirty="0">
                <a:solidFill>
                  <a:prstClr val="black"/>
                </a:solidFill>
                <a:latin typeface="ＭＳ Ｐゴシック"/>
              </a:rPr>
              <a:t>の</a:t>
            </a:r>
            <a:r>
              <a:rPr lang="ja-JP" altLang="en-US" sz="1300" dirty="0" smtClean="0">
                <a:solidFill>
                  <a:prstClr val="black"/>
                </a:solidFill>
                <a:latin typeface="ＭＳ Ｐゴシック"/>
              </a:rPr>
              <a:t>障害等に</a:t>
            </a:r>
            <a:r>
              <a:rPr lang="ja-JP" altLang="en-US" sz="1300" dirty="0">
                <a:solidFill>
                  <a:prstClr val="black"/>
                </a:solidFill>
                <a:latin typeface="ＭＳ Ｐゴシック"/>
              </a:rPr>
              <a:t>より外</a:t>
            </a:r>
            <a:r>
              <a:rPr lang="ja-JP" altLang="en-US" sz="1300" dirty="0" smtClean="0">
                <a:solidFill>
                  <a:prstClr val="black"/>
                </a:solidFill>
                <a:latin typeface="ＭＳ Ｐゴシック"/>
              </a:rPr>
              <a:t>出が著しく困難</a:t>
            </a:r>
            <a:r>
              <a:rPr lang="ja-JP" altLang="en-US" sz="1300" dirty="0">
                <a:solidFill>
                  <a:prstClr val="black"/>
                </a:solidFill>
                <a:latin typeface="ＭＳ Ｐゴシック"/>
              </a:rPr>
              <a:t>な</a:t>
            </a:r>
            <a:r>
              <a:rPr lang="ja-JP" altLang="en-US" sz="1300" dirty="0" smtClean="0">
                <a:solidFill>
                  <a:prstClr val="black"/>
                </a:solidFill>
                <a:latin typeface="ＭＳ Ｐゴシック"/>
              </a:rPr>
              <a:t>障害児に対し、</a:t>
            </a:r>
            <a:r>
              <a:rPr lang="ja-JP" altLang="en-US" sz="1300" u="sng" dirty="0" smtClean="0">
                <a:solidFill>
                  <a:prstClr val="black"/>
                </a:solidFill>
                <a:latin typeface="ＭＳ Ｐゴシック"/>
              </a:rPr>
              <a:t>居宅を訪問して発達</a:t>
            </a:r>
            <a:r>
              <a:rPr lang="ja-JP" altLang="en-US" sz="1300" u="sng" dirty="0">
                <a:solidFill>
                  <a:prstClr val="black"/>
                </a:solidFill>
                <a:latin typeface="ＭＳ Ｐゴシック"/>
              </a:rPr>
              <a:t>支援</a:t>
            </a:r>
            <a:r>
              <a:rPr lang="ja-JP" altLang="en-US" sz="1300" dirty="0" smtClean="0">
                <a:solidFill>
                  <a:prstClr val="black"/>
                </a:solidFill>
                <a:latin typeface="ＭＳ Ｐゴシック"/>
              </a:rPr>
              <a:t>を</a:t>
            </a:r>
            <a:r>
              <a:rPr lang="ja-JP" altLang="en-US" sz="1300" dirty="0">
                <a:solidFill>
                  <a:prstClr val="black"/>
                </a:solidFill>
                <a:latin typeface="ＭＳ Ｐゴシック"/>
              </a:rPr>
              <a:t>提供する</a:t>
            </a:r>
            <a:r>
              <a:rPr lang="ja-JP" altLang="en-US" sz="1300" dirty="0" smtClean="0">
                <a:solidFill>
                  <a:prstClr val="black"/>
                </a:solidFill>
                <a:latin typeface="ＭＳ Ｐゴシック"/>
              </a:rPr>
              <a:t>サービスを新設する</a:t>
            </a:r>
            <a:endParaRPr lang="en-US" altLang="ja-JP" sz="1300" dirty="0" smtClean="0">
              <a:solidFill>
                <a:prstClr val="black"/>
              </a:solidFill>
              <a:latin typeface="ＭＳ Ｐゴシック"/>
            </a:endParaRPr>
          </a:p>
          <a:p>
            <a:pPr marL="179388" indent="-179388"/>
            <a:endParaRPr lang="en-US" altLang="ja-JP" sz="200" u="sng" dirty="0" smtClean="0">
              <a:solidFill>
                <a:prstClr val="black"/>
              </a:solidFill>
              <a:latin typeface="ＭＳ Ｐゴシック"/>
            </a:endParaRPr>
          </a:p>
          <a:p>
            <a:pPr marL="179388" indent="-179388"/>
            <a:r>
              <a:rPr lang="en-US" altLang="ja-JP" sz="1300" dirty="0" smtClean="0">
                <a:solidFill>
                  <a:prstClr val="black"/>
                </a:solidFill>
                <a:latin typeface="ＭＳ Ｐゴシック"/>
              </a:rPr>
              <a:t> (2) </a:t>
            </a:r>
            <a:r>
              <a:rPr lang="ja-JP" altLang="en-US" sz="1300" dirty="0" smtClean="0">
                <a:solidFill>
                  <a:prstClr val="black"/>
                </a:solidFill>
                <a:latin typeface="ＭＳ Ｐゴシック"/>
              </a:rPr>
              <a:t>保育所等</a:t>
            </a:r>
            <a:r>
              <a:rPr lang="ja-JP" altLang="en-US" sz="1300" dirty="0">
                <a:solidFill>
                  <a:prstClr val="black"/>
                </a:solidFill>
                <a:latin typeface="ＭＳ Ｐゴシック"/>
              </a:rPr>
              <a:t>の</a:t>
            </a:r>
            <a:r>
              <a:rPr lang="ja-JP" altLang="en-US" sz="1300" dirty="0" smtClean="0">
                <a:solidFill>
                  <a:prstClr val="black"/>
                </a:solidFill>
                <a:latin typeface="ＭＳ Ｐゴシック"/>
              </a:rPr>
              <a:t>障害児に発達支援を</a:t>
            </a:r>
            <a:r>
              <a:rPr lang="ja-JP" altLang="en-US" sz="1300" dirty="0">
                <a:solidFill>
                  <a:prstClr val="black"/>
                </a:solidFill>
                <a:latin typeface="ＭＳ Ｐゴシック"/>
              </a:rPr>
              <a:t>提供する</a:t>
            </a:r>
            <a:r>
              <a:rPr lang="ja-JP" altLang="en-US" sz="1300" dirty="0" smtClean="0">
                <a:solidFill>
                  <a:prstClr val="black"/>
                </a:solidFill>
                <a:latin typeface="ＭＳ Ｐゴシック"/>
              </a:rPr>
              <a:t>保育所等訪問支援について、</a:t>
            </a:r>
            <a:r>
              <a:rPr lang="ja-JP" altLang="en-US" sz="1300" u="sng" dirty="0" smtClean="0">
                <a:solidFill>
                  <a:prstClr val="black"/>
                </a:solidFill>
                <a:latin typeface="ＭＳ Ｐゴシック"/>
              </a:rPr>
              <a:t>乳児院</a:t>
            </a:r>
            <a:r>
              <a:rPr lang="ja-JP" altLang="en-US" sz="1300" u="sng" dirty="0">
                <a:solidFill>
                  <a:prstClr val="black"/>
                </a:solidFill>
                <a:latin typeface="ＭＳ Ｐゴシック"/>
              </a:rPr>
              <a:t>・児童養護</a:t>
            </a:r>
            <a:r>
              <a:rPr lang="ja-JP" altLang="en-US" sz="1300" u="sng" dirty="0" smtClean="0">
                <a:solidFill>
                  <a:prstClr val="black"/>
                </a:solidFill>
                <a:latin typeface="ＭＳ Ｐゴシック"/>
              </a:rPr>
              <a:t>施設</a:t>
            </a:r>
            <a:r>
              <a:rPr lang="ja-JP" altLang="en-US" sz="1300" dirty="0" smtClean="0">
                <a:solidFill>
                  <a:prstClr val="black"/>
                </a:solidFill>
                <a:latin typeface="ＭＳ Ｐゴシック"/>
              </a:rPr>
              <a:t>の障害児</a:t>
            </a:r>
            <a:r>
              <a:rPr lang="ja-JP" altLang="en-US" sz="1300" dirty="0">
                <a:solidFill>
                  <a:prstClr val="black"/>
                </a:solidFill>
                <a:latin typeface="ＭＳ Ｐゴシック"/>
              </a:rPr>
              <a:t>に</a:t>
            </a:r>
            <a:r>
              <a:rPr lang="ja-JP" altLang="en-US" sz="1300" dirty="0" smtClean="0">
                <a:solidFill>
                  <a:prstClr val="black"/>
                </a:solidFill>
                <a:latin typeface="ＭＳ Ｐゴシック"/>
              </a:rPr>
              <a:t>対象を拡大する</a:t>
            </a:r>
            <a:endParaRPr lang="en-US" altLang="ja-JP" sz="1300" dirty="0" smtClean="0">
              <a:solidFill>
                <a:prstClr val="black"/>
              </a:solidFill>
              <a:latin typeface="ＭＳ Ｐゴシック"/>
            </a:endParaRPr>
          </a:p>
          <a:p>
            <a:pPr marL="179388" indent="-179388"/>
            <a:endParaRPr lang="en-US" altLang="ja-JP" sz="200" dirty="0" smtClean="0">
              <a:solidFill>
                <a:prstClr val="black"/>
              </a:solidFill>
              <a:latin typeface="ＭＳ Ｐゴシック"/>
            </a:endParaRPr>
          </a:p>
          <a:p>
            <a:pPr marL="179388" indent="-179388"/>
            <a:r>
              <a:rPr lang="en-US" altLang="ja-JP" sz="1300" dirty="0">
                <a:solidFill>
                  <a:prstClr val="black"/>
                </a:solidFill>
                <a:latin typeface="ＭＳ Ｐゴシック"/>
              </a:rPr>
              <a:t> </a:t>
            </a:r>
            <a:r>
              <a:rPr lang="en-US" altLang="ja-JP" sz="1300" dirty="0" smtClean="0">
                <a:solidFill>
                  <a:prstClr val="black"/>
                </a:solidFill>
                <a:latin typeface="ＭＳ Ｐゴシック"/>
              </a:rPr>
              <a:t>(3) </a:t>
            </a:r>
            <a:r>
              <a:rPr lang="ja-JP" altLang="en-US" sz="1300" u="sng" dirty="0" smtClean="0">
                <a:solidFill>
                  <a:prstClr val="black"/>
                </a:solidFill>
                <a:latin typeface="ＭＳ Ｐゴシック"/>
              </a:rPr>
              <a:t>医療的</a:t>
            </a:r>
            <a:r>
              <a:rPr lang="ja-JP" altLang="en-US" sz="1300" u="sng" dirty="0">
                <a:solidFill>
                  <a:prstClr val="black"/>
                </a:solidFill>
                <a:latin typeface="ＭＳ Ｐゴシック"/>
              </a:rPr>
              <a:t>ケアを要する</a:t>
            </a:r>
            <a:r>
              <a:rPr lang="ja-JP" altLang="en-US" sz="1300" u="sng" dirty="0" smtClean="0">
                <a:solidFill>
                  <a:prstClr val="black"/>
                </a:solidFill>
                <a:latin typeface="ＭＳ Ｐゴシック"/>
              </a:rPr>
              <a:t>障害児</a:t>
            </a:r>
            <a:r>
              <a:rPr lang="ja-JP" altLang="en-US" sz="1300" dirty="0">
                <a:solidFill>
                  <a:prstClr val="black"/>
                </a:solidFill>
                <a:latin typeface="ＭＳ Ｐゴシック"/>
              </a:rPr>
              <a:t>が</a:t>
            </a:r>
            <a:r>
              <a:rPr lang="ja-JP" altLang="en-US" sz="1300" dirty="0" smtClean="0">
                <a:solidFill>
                  <a:prstClr val="black"/>
                </a:solidFill>
                <a:latin typeface="ＭＳ Ｐゴシック"/>
              </a:rPr>
              <a:t>適切な支援を受けられるよう、自治体において保健・医療・福祉等の連携促進に努めるものとする</a:t>
            </a:r>
            <a:endParaRPr lang="en-US" altLang="ja-JP" sz="1300" dirty="0">
              <a:solidFill>
                <a:prstClr val="black"/>
              </a:solidFill>
              <a:latin typeface="ＭＳ Ｐゴシック"/>
            </a:endParaRPr>
          </a:p>
          <a:p>
            <a:pPr marL="179388" indent="-179388"/>
            <a:endParaRPr lang="en-US" altLang="ja-JP" sz="200" dirty="0" smtClean="0">
              <a:solidFill>
                <a:prstClr val="black"/>
              </a:solidFill>
              <a:latin typeface="ＭＳ Ｐゴシック"/>
            </a:endParaRPr>
          </a:p>
          <a:p>
            <a:pPr marL="179388" indent="-179388"/>
            <a:r>
              <a:rPr lang="en-US" altLang="ja-JP" sz="1300" dirty="0" smtClean="0">
                <a:solidFill>
                  <a:prstClr val="black"/>
                </a:solidFill>
                <a:latin typeface="ＭＳ Ｐゴシック"/>
              </a:rPr>
              <a:t> (4) </a:t>
            </a:r>
            <a:r>
              <a:rPr lang="ja-JP" altLang="en-US" sz="1300" dirty="0" smtClean="0">
                <a:solidFill>
                  <a:prstClr val="black"/>
                </a:solidFill>
                <a:latin typeface="ＭＳ Ｐゴシック"/>
              </a:rPr>
              <a:t>障害児のサービスに係る提供体制の計画的な構築を推進するため、自治体において</a:t>
            </a:r>
            <a:r>
              <a:rPr lang="ja-JP" altLang="en-US" sz="1300" u="sng" dirty="0" smtClean="0">
                <a:solidFill>
                  <a:prstClr val="black"/>
                </a:solidFill>
                <a:latin typeface="ＭＳ Ｐゴシック"/>
              </a:rPr>
              <a:t>障害児福祉計画</a:t>
            </a:r>
            <a:r>
              <a:rPr lang="ja-JP" altLang="en-US" sz="1300" dirty="0" smtClean="0">
                <a:solidFill>
                  <a:prstClr val="black"/>
                </a:solidFill>
                <a:latin typeface="ＭＳ Ｐゴシック"/>
              </a:rPr>
              <a:t>を策定するものとする</a:t>
            </a:r>
            <a:endParaRPr lang="en-US" altLang="ja-JP" sz="1300" dirty="0" smtClean="0">
              <a:solidFill>
                <a:prstClr val="black"/>
              </a:solidFill>
              <a:latin typeface="ＭＳ Ｐゴシック"/>
            </a:endParaRPr>
          </a:p>
          <a:p>
            <a:endParaRPr lang="en-US" altLang="ja-JP" sz="700" dirty="0" smtClean="0">
              <a:solidFill>
                <a:prstClr val="black"/>
              </a:solidFill>
              <a:latin typeface="ＭＳ Ｐゴシック"/>
            </a:endParaRPr>
          </a:p>
          <a:p>
            <a:r>
              <a:rPr lang="ja-JP" altLang="en-US" sz="1600" b="1" u="sng" dirty="0">
                <a:solidFill>
                  <a:srgbClr val="00B050"/>
                </a:solidFill>
                <a:latin typeface="ＭＳ Ｐゴシック"/>
              </a:rPr>
              <a:t>３</a:t>
            </a:r>
            <a:r>
              <a:rPr lang="ja-JP" altLang="en-US" sz="1600" b="1" u="sng" dirty="0" smtClean="0">
                <a:solidFill>
                  <a:srgbClr val="00B050"/>
                </a:solidFill>
                <a:latin typeface="ＭＳ Ｐゴシック"/>
              </a:rPr>
              <a:t>．サービスの質の確保・向上に向けた環境整備</a:t>
            </a:r>
            <a:endParaRPr lang="en-US" altLang="ja-JP" sz="1600" b="1" u="sng" dirty="0" smtClean="0">
              <a:solidFill>
                <a:srgbClr val="00B050"/>
              </a:solidFill>
              <a:latin typeface="ＭＳ Ｐゴシック"/>
            </a:endParaRPr>
          </a:p>
          <a:p>
            <a:endParaRPr lang="en-US" altLang="ja-JP" sz="400" b="1" u="sng" dirty="0">
              <a:solidFill>
                <a:srgbClr val="00B050"/>
              </a:solidFill>
              <a:latin typeface="ＭＳ Ｐゴシック"/>
            </a:endParaRPr>
          </a:p>
          <a:p>
            <a:pPr marL="269875" indent="-269875"/>
            <a:r>
              <a:rPr lang="ja-JP" altLang="en-US" sz="1300" dirty="0">
                <a:solidFill>
                  <a:prstClr val="black"/>
                </a:solidFill>
                <a:latin typeface="ＭＳ Ｐゴシック"/>
              </a:rPr>
              <a:t> </a:t>
            </a:r>
            <a:r>
              <a:rPr lang="en-US" altLang="ja-JP" sz="1300" dirty="0" smtClean="0">
                <a:solidFill>
                  <a:prstClr val="black"/>
                </a:solidFill>
                <a:latin typeface="ＭＳ Ｐゴシック"/>
              </a:rPr>
              <a:t>(1) </a:t>
            </a:r>
            <a:r>
              <a:rPr lang="ja-JP" altLang="en-US" sz="1300" dirty="0">
                <a:solidFill>
                  <a:prstClr val="black"/>
                </a:solidFill>
                <a:latin typeface="ＭＳ Ｐゴシック"/>
              </a:rPr>
              <a:t>補装具費について、成長に伴い短期間で取り替える必要のある障害児の場合等に貸与の活用も可能と</a:t>
            </a:r>
            <a:r>
              <a:rPr lang="ja-JP" altLang="en-US" sz="1300" dirty="0" smtClean="0">
                <a:solidFill>
                  <a:prstClr val="black"/>
                </a:solidFill>
                <a:latin typeface="ＭＳ Ｐゴシック"/>
              </a:rPr>
              <a:t>する</a:t>
            </a:r>
            <a:endParaRPr lang="en-US" altLang="ja-JP" sz="1300" dirty="0">
              <a:solidFill>
                <a:prstClr val="black"/>
              </a:solidFill>
              <a:latin typeface="ＭＳ Ｐゴシック"/>
            </a:endParaRPr>
          </a:p>
          <a:p>
            <a:pPr marL="269875" indent="-269875"/>
            <a:endParaRPr lang="en-US" altLang="ja-JP" sz="200" dirty="0" smtClean="0">
              <a:solidFill>
                <a:prstClr val="black"/>
              </a:solidFill>
              <a:latin typeface="ＭＳ Ｐゴシック"/>
            </a:endParaRPr>
          </a:p>
          <a:p>
            <a:pPr marL="265113" indent="-265113"/>
            <a:r>
              <a:rPr lang="ja-JP" altLang="en-US" sz="1300" i="1" dirty="0">
                <a:solidFill>
                  <a:prstClr val="black"/>
                </a:solidFill>
                <a:latin typeface="ＭＳ Ｐゴシック"/>
              </a:rPr>
              <a:t> </a:t>
            </a:r>
            <a:r>
              <a:rPr lang="en-US" altLang="ja-JP" sz="1300" dirty="0" smtClean="0">
                <a:solidFill>
                  <a:prstClr val="black"/>
                </a:solidFill>
                <a:latin typeface="ＭＳ Ｐゴシック"/>
              </a:rPr>
              <a:t>(2) </a:t>
            </a:r>
            <a:r>
              <a:rPr lang="ja-JP" altLang="en-US" sz="1300" dirty="0" smtClean="0">
                <a:solidFill>
                  <a:prstClr val="black"/>
                </a:solidFill>
                <a:latin typeface="ＭＳ Ｐゴシック"/>
              </a:rPr>
              <a:t>都道府県がサービス事業所の事業内容等の情報を公表する制度を設けるとともに、</a:t>
            </a:r>
            <a:r>
              <a:rPr lang="ja-JP" altLang="en-US" sz="1300" dirty="0">
                <a:solidFill>
                  <a:prstClr val="black"/>
                </a:solidFill>
                <a:latin typeface="ＭＳ Ｐゴシック"/>
              </a:rPr>
              <a:t>自治体</a:t>
            </a:r>
            <a:r>
              <a:rPr lang="ja-JP" altLang="en-US" sz="1300" dirty="0" smtClean="0">
                <a:solidFill>
                  <a:prstClr val="black"/>
                </a:solidFill>
                <a:latin typeface="ＭＳ Ｐゴシック"/>
              </a:rPr>
              <a:t>の事務の効率化を図るため、所要の規定を整備する</a:t>
            </a:r>
            <a:endParaRPr lang="en-US" altLang="ja-JP" sz="1300" dirty="0" smtClean="0">
              <a:solidFill>
                <a:prstClr val="black"/>
              </a:solidFill>
              <a:latin typeface="ＭＳ Ｐゴシック"/>
            </a:endParaRPr>
          </a:p>
        </p:txBody>
      </p:sp>
      <p:sp>
        <p:nvSpPr>
          <p:cNvPr id="31" name="正方形/長方形 30"/>
          <p:cNvSpPr/>
          <p:nvPr/>
        </p:nvSpPr>
        <p:spPr bwMode="auto">
          <a:xfrm>
            <a:off x="85388" y="6565913"/>
            <a:ext cx="9757175" cy="288000"/>
          </a:xfrm>
          <a:prstGeom prst="rect">
            <a:avLst/>
          </a:prstGeom>
          <a:noFill/>
          <a:ln w="25400">
            <a:solidFill>
              <a:schemeClr val="accent1"/>
            </a:solidFill>
            <a:round/>
            <a:headEnd/>
            <a:tailEnd/>
          </a:ln>
        </p:spPr>
        <p:txBody>
          <a:bodyPr lIns="68415" tIns="34208" rIns="68415" bIns="34208" rtlCol="0" anchor="ctr"/>
          <a:lstStyle/>
          <a:p>
            <a:pPr algn="just" defTabSz="957263"/>
            <a:r>
              <a:rPr lang="ja-JP" altLang="en-US" sz="1300" dirty="0" smtClean="0">
                <a:solidFill>
                  <a:prstClr val="black"/>
                </a:solidFill>
                <a:latin typeface="ＭＳ 明朝" panose="02020609040205080304" pitchFamily="17" charset="-128"/>
                <a:ea typeface="ＭＳ 明朝" panose="02020609040205080304" pitchFamily="17" charset="-128"/>
              </a:rPr>
              <a:t>　</a:t>
            </a:r>
            <a:r>
              <a:rPr lang="ja-JP" altLang="en-US" sz="1300" dirty="0" smtClean="0">
                <a:solidFill>
                  <a:prstClr val="black"/>
                </a:solidFill>
                <a:latin typeface="ＭＳ Ｐゴシック"/>
              </a:rPr>
              <a:t>平成</a:t>
            </a:r>
            <a:r>
              <a:rPr lang="en-US" altLang="ja-JP" sz="1300" dirty="0" smtClean="0">
                <a:solidFill>
                  <a:prstClr val="black"/>
                </a:solidFill>
                <a:latin typeface="ＭＳ Ｐゴシック"/>
              </a:rPr>
              <a:t>30</a:t>
            </a:r>
            <a:r>
              <a:rPr lang="ja-JP" altLang="en-US" sz="1300" dirty="0" smtClean="0">
                <a:solidFill>
                  <a:prstClr val="black"/>
                </a:solidFill>
                <a:latin typeface="ＭＳ Ｐゴシック"/>
              </a:rPr>
              <a:t>年４月１日</a:t>
            </a:r>
            <a:r>
              <a:rPr lang="ja-JP" altLang="en-US" dirty="0" smtClean="0">
                <a:solidFill>
                  <a:prstClr val="black"/>
                </a:solidFill>
                <a:latin typeface="ＭＳ Ｐゴシック"/>
              </a:rPr>
              <a:t>（２</a:t>
            </a:r>
            <a:r>
              <a:rPr lang="en-US" altLang="ja-JP" dirty="0" smtClean="0">
                <a:solidFill>
                  <a:prstClr val="black"/>
                </a:solidFill>
                <a:latin typeface="ＭＳ Ｐゴシック"/>
              </a:rPr>
              <a:t>.(3)</a:t>
            </a:r>
            <a:r>
              <a:rPr lang="ja-JP" altLang="en-US" dirty="0" smtClean="0">
                <a:solidFill>
                  <a:prstClr val="black"/>
                </a:solidFill>
                <a:latin typeface="ＭＳ Ｐゴシック"/>
              </a:rPr>
              <a:t>については公布の日（平成</a:t>
            </a:r>
            <a:r>
              <a:rPr lang="en-US" altLang="ja-JP" dirty="0" smtClean="0">
                <a:solidFill>
                  <a:prstClr val="black"/>
                </a:solidFill>
                <a:latin typeface="ＭＳ Ｐゴシック"/>
              </a:rPr>
              <a:t>28</a:t>
            </a:r>
            <a:r>
              <a:rPr lang="ja-JP" altLang="en-US" dirty="0" smtClean="0">
                <a:solidFill>
                  <a:prstClr val="black"/>
                </a:solidFill>
                <a:latin typeface="ＭＳ Ｐゴシック"/>
              </a:rPr>
              <a:t>年６月３日））</a:t>
            </a:r>
            <a:endParaRPr lang="en-US" altLang="ja-JP" dirty="0" smtClean="0">
              <a:solidFill>
                <a:prstClr val="black"/>
              </a:solidFill>
              <a:latin typeface="ＭＳ Ｐゴシック"/>
            </a:endParaRPr>
          </a:p>
        </p:txBody>
      </p:sp>
      <p:sp>
        <p:nvSpPr>
          <p:cNvPr id="11" name="角丸四角形 10"/>
          <p:cNvSpPr/>
          <p:nvPr/>
        </p:nvSpPr>
        <p:spPr>
          <a:xfrm>
            <a:off x="12584" y="1635038"/>
            <a:ext cx="1152000" cy="252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smtClean="0">
                <a:solidFill>
                  <a:prstClr val="white"/>
                </a:solidFill>
                <a:latin typeface="ＭＳ Ｐゴシック"/>
              </a:rPr>
              <a:t>　概　要</a:t>
            </a:r>
            <a:endParaRPr lang="en-US" altLang="ja-JP" sz="1600" dirty="0" smtClean="0">
              <a:solidFill>
                <a:prstClr val="white"/>
              </a:solidFill>
              <a:latin typeface="ＭＳ Ｐゴシック"/>
            </a:endParaRPr>
          </a:p>
        </p:txBody>
      </p:sp>
      <p:sp>
        <p:nvSpPr>
          <p:cNvPr id="12" name="角丸四角形 11"/>
          <p:cNvSpPr/>
          <p:nvPr/>
        </p:nvSpPr>
        <p:spPr>
          <a:xfrm>
            <a:off x="25658" y="614558"/>
            <a:ext cx="1152000" cy="252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smtClean="0">
                <a:solidFill>
                  <a:prstClr val="white"/>
                </a:solidFill>
                <a:latin typeface="ＭＳ Ｐゴシック"/>
              </a:rPr>
              <a:t>　趣　旨</a:t>
            </a:r>
            <a:endParaRPr lang="en-US" altLang="ja-JP" sz="1600" dirty="0" smtClean="0">
              <a:solidFill>
                <a:prstClr val="white"/>
              </a:solidFill>
              <a:latin typeface="ＭＳ Ｐゴシック"/>
            </a:endParaRPr>
          </a:p>
        </p:txBody>
      </p:sp>
      <p:sp>
        <p:nvSpPr>
          <p:cNvPr id="15" name="角丸四角形 14"/>
          <p:cNvSpPr/>
          <p:nvPr/>
        </p:nvSpPr>
        <p:spPr>
          <a:xfrm>
            <a:off x="12584" y="6327102"/>
            <a:ext cx="1368000" cy="252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smtClean="0">
                <a:solidFill>
                  <a:prstClr val="white"/>
                </a:solidFill>
                <a:latin typeface="ＭＳ Ｐゴシック"/>
              </a:rPr>
              <a:t>　施行期日</a:t>
            </a:r>
            <a:endParaRPr lang="en-US" altLang="ja-JP" sz="1600" dirty="0" smtClean="0">
              <a:solidFill>
                <a:prstClr val="white"/>
              </a:solidFill>
              <a:latin typeface="ＭＳ Ｐゴシック"/>
            </a:endParaRPr>
          </a:p>
        </p:txBody>
      </p:sp>
      <p:cxnSp>
        <p:nvCxnSpPr>
          <p:cNvPr id="16" name="直線コネクタ 15"/>
          <p:cNvCxnSpPr/>
          <p:nvPr/>
        </p:nvCxnSpPr>
        <p:spPr>
          <a:xfrm>
            <a:off x="-42202" y="546450"/>
            <a:ext cx="10008000" cy="0"/>
          </a:xfrm>
          <a:prstGeom prst="line">
            <a:avLst/>
          </a:prstGeom>
          <a:ln w="38100">
            <a:solidFill>
              <a:srgbClr val="333399"/>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70526" y="-25718"/>
            <a:ext cx="9757175" cy="540000"/>
          </a:xfrm>
          <a:prstGeom prst="rect">
            <a:avLst/>
          </a:prstGeom>
          <a:noFill/>
          <a:ln w="19050">
            <a:noFill/>
          </a:ln>
        </p:spPr>
        <p:style>
          <a:lnRef idx="1">
            <a:schemeClr val="accent1"/>
          </a:lnRef>
          <a:fillRef idx="2">
            <a:schemeClr val="accent1"/>
          </a:fillRef>
          <a:effectRef idx="1">
            <a:schemeClr val="accent1"/>
          </a:effectRef>
          <a:fontRef idx="minor">
            <a:schemeClr val="dk1"/>
          </a:fontRef>
        </p:style>
        <p:txBody>
          <a:bodyPr tIns="108000" bIns="0" rtlCol="0" anchor="ctr"/>
          <a:lstStyle/>
          <a:p>
            <a:pPr algn="ctr" defTabSz="914125">
              <a:lnSpc>
                <a:spcPts val="2000"/>
              </a:lnSpc>
              <a:spcBef>
                <a:spcPts val="600"/>
              </a:spcBef>
            </a:pPr>
            <a:r>
              <a:rPr lang="ja-JP" altLang="en-US" sz="1400" b="1" dirty="0">
                <a:solidFill>
                  <a:prstClr val="black"/>
                </a:solidFill>
                <a:latin typeface="メイリオ" pitchFamily="50" charset="-128"/>
                <a:ea typeface="メイリオ" pitchFamily="50" charset="-128"/>
              </a:rPr>
              <a:t>障害者の日常生活及び社会生活を総合的に支援するための法律及び児童福祉法</a:t>
            </a:r>
            <a:r>
              <a:rPr lang="ja-JP" altLang="en-US" sz="1400" b="1" dirty="0" smtClean="0">
                <a:solidFill>
                  <a:prstClr val="black"/>
                </a:solidFill>
                <a:latin typeface="メイリオ" pitchFamily="50" charset="-128"/>
                <a:ea typeface="メイリオ" pitchFamily="50" charset="-128"/>
              </a:rPr>
              <a:t>の</a:t>
            </a:r>
            <a:endParaRPr lang="en-US" altLang="ja-JP" sz="1400" b="1" dirty="0" smtClean="0">
              <a:solidFill>
                <a:prstClr val="black"/>
              </a:solidFill>
              <a:latin typeface="メイリオ" pitchFamily="50" charset="-128"/>
              <a:ea typeface="メイリオ" pitchFamily="50" charset="-128"/>
            </a:endParaRPr>
          </a:p>
          <a:p>
            <a:pPr algn="ctr" defTabSz="914125">
              <a:lnSpc>
                <a:spcPts val="2000"/>
              </a:lnSpc>
            </a:pPr>
            <a:r>
              <a:rPr lang="ja-JP" altLang="en-US" sz="1400" b="1" dirty="0" smtClean="0">
                <a:solidFill>
                  <a:prstClr val="black"/>
                </a:solidFill>
                <a:latin typeface="メイリオ" pitchFamily="50" charset="-128"/>
                <a:ea typeface="メイリオ" pitchFamily="50" charset="-128"/>
              </a:rPr>
              <a:t>一部</a:t>
            </a:r>
            <a:r>
              <a:rPr lang="ja-JP" altLang="en-US" sz="1400" b="1" dirty="0">
                <a:solidFill>
                  <a:prstClr val="black"/>
                </a:solidFill>
                <a:latin typeface="メイリオ" pitchFamily="50" charset="-128"/>
                <a:ea typeface="メイリオ" pitchFamily="50" charset="-128"/>
              </a:rPr>
              <a:t>を改正</a:t>
            </a:r>
            <a:r>
              <a:rPr lang="ja-JP" altLang="en-US" sz="1400" b="1" dirty="0" smtClean="0">
                <a:solidFill>
                  <a:prstClr val="black"/>
                </a:solidFill>
                <a:latin typeface="メイリオ" pitchFamily="50" charset="-128"/>
                <a:ea typeface="メイリオ" pitchFamily="50" charset="-128"/>
              </a:rPr>
              <a:t>する法律（概要）</a:t>
            </a:r>
            <a:endParaRPr lang="en-US" altLang="ja-JP" sz="1400" b="1" dirty="0" smtClean="0">
              <a:solidFill>
                <a:prstClr val="black"/>
              </a:solidFill>
              <a:latin typeface="メイリオ" pitchFamily="50" charset="-128"/>
              <a:ea typeface="メイリオ" pitchFamily="50" charset="-128"/>
            </a:endParaRPr>
          </a:p>
        </p:txBody>
      </p:sp>
      <p:sp>
        <p:nvSpPr>
          <p:cNvPr id="3" name="テキスト ボックス 2"/>
          <p:cNvSpPr txBox="1"/>
          <p:nvPr/>
        </p:nvSpPr>
        <p:spPr>
          <a:xfrm>
            <a:off x="6717196" y="595719"/>
            <a:ext cx="3074499" cy="276999"/>
          </a:xfrm>
          <a:prstGeom prst="rect">
            <a:avLst/>
          </a:prstGeom>
          <a:noFill/>
        </p:spPr>
        <p:txBody>
          <a:bodyPr wrap="square" rtlCol="0">
            <a:spAutoFit/>
          </a:bodyPr>
          <a:lstStyle/>
          <a:p>
            <a:r>
              <a:rPr lang="ja-JP" altLang="en-US" dirty="0" smtClean="0">
                <a:solidFill>
                  <a:prstClr val="black"/>
                </a:solidFill>
                <a:latin typeface="ＭＳ Ｐゴシック"/>
                <a:ea typeface="ＭＳ Ｐゴシック"/>
              </a:rPr>
              <a:t>（平成</a:t>
            </a:r>
            <a:r>
              <a:rPr lang="en-US" altLang="ja-JP" dirty="0" smtClean="0">
                <a:solidFill>
                  <a:prstClr val="black"/>
                </a:solidFill>
                <a:latin typeface="ＭＳ Ｐゴシック"/>
                <a:ea typeface="ＭＳ Ｐゴシック"/>
              </a:rPr>
              <a:t>28</a:t>
            </a:r>
            <a:r>
              <a:rPr lang="ja-JP" altLang="en-US" dirty="0" smtClean="0">
                <a:solidFill>
                  <a:prstClr val="black"/>
                </a:solidFill>
                <a:latin typeface="ＭＳ Ｐゴシック"/>
                <a:ea typeface="ＭＳ Ｐゴシック"/>
              </a:rPr>
              <a:t>年５月</a:t>
            </a:r>
            <a:r>
              <a:rPr lang="en-US" altLang="ja-JP" dirty="0" smtClean="0">
                <a:solidFill>
                  <a:prstClr val="black"/>
                </a:solidFill>
                <a:latin typeface="ＭＳ Ｐゴシック"/>
                <a:ea typeface="ＭＳ Ｐゴシック"/>
              </a:rPr>
              <a:t>25</a:t>
            </a:r>
            <a:r>
              <a:rPr lang="ja-JP" altLang="en-US" dirty="0" smtClean="0">
                <a:solidFill>
                  <a:prstClr val="black"/>
                </a:solidFill>
                <a:latin typeface="ＭＳ Ｐゴシック"/>
                <a:ea typeface="ＭＳ Ｐゴシック"/>
              </a:rPr>
              <a:t>日成立・同年６月３日公布）</a:t>
            </a:r>
          </a:p>
        </p:txBody>
      </p:sp>
      <p:sp>
        <p:nvSpPr>
          <p:cNvPr id="14"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16</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21977562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55774" y="620688"/>
            <a:ext cx="9793770" cy="4789437"/>
            <a:chOff x="156" y="1039"/>
            <a:chExt cx="5571" cy="2241"/>
          </a:xfrm>
        </p:grpSpPr>
        <p:sp>
          <p:nvSpPr>
            <p:cNvPr id="11328" name="Freeform 3"/>
            <p:cNvSpPr>
              <a:spLocks/>
            </p:cNvSpPr>
            <p:nvPr/>
          </p:nvSpPr>
          <p:spPr bwMode="auto">
            <a:xfrm>
              <a:off x="156" y="1039"/>
              <a:ext cx="5535" cy="2241"/>
            </a:xfrm>
            <a:custGeom>
              <a:avLst/>
              <a:gdLst>
                <a:gd name="T0" fmla="*/ 442 w 5535"/>
                <a:gd name="T1" fmla="*/ 1 h 4482"/>
                <a:gd name="T2" fmla="*/ 394 w 5535"/>
                <a:gd name="T3" fmla="*/ 1 h 4482"/>
                <a:gd name="T4" fmla="*/ 349 w 5535"/>
                <a:gd name="T5" fmla="*/ 1 h 4482"/>
                <a:gd name="T6" fmla="*/ 306 w 5535"/>
                <a:gd name="T7" fmla="*/ 1 h 4482"/>
                <a:gd name="T8" fmla="*/ 244 w 5535"/>
                <a:gd name="T9" fmla="*/ 1 h 4482"/>
                <a:gd name="T10" fmla="*/ 169 w 5535"/>
                <a:gd name="T11" fmla="*/ 1 h 4482"/>
                <a:gd name="T12" fmla="*/ 107 w 5535"/>
                <a:gd name="T13" fmla="*/ 1 h 4482"/>
                <a:gd name="T14" fmla="*/ 56 w 5535"/>
                <a:gd name="T15" fmla="*/ 1 h 4482"/>
                <a:gd name="T16" fmla="*/ 28 w 5535"/>
                <a:gd name="T17" fmla="*/ 1 h 4482"/>
                <a:gd name="T18" fmla="*/ 15 w 5535"/>
                <a:gd name="T19" fmla="*/ 1 h 4482"/>
                <a:gd name="T20" fmla="*/ 6 w 5535"/>
                <a:gd name="T21" fmla="*/ 1 h 4482"/>
                <a:gd name="T22" fmla="*/ 1 w 5535"/>
                <a:gd name="T23" fmla="*/ 1 h 4482"/>
                <a:gd name="T24" fmla="*/ 0 w 5535"/>
                <a:gd name="T25" fmla="*/ 1 h 4482"/>
                <a:gd name="T26" fmla="*/ 2 w 5535"/>
                <a:gd name="T27" fmla="*/ 1 h 4482"/>
                <a:gd name="T28" fmla="*/ 10 w 5535"/>
                <a:gd name="T29" fmla="*/ 1 h 4482"/>
                <a:gd name="T30" fmla="*/ 21 w 5535"/>
                <a:gd name="T31" fmla="*/ 1 h 4482"/>
                <a:gd name="T32" fmla="*/ 36 w 5535"/>
                <a:gd name="T33" fmla="*/ 1 h 4482"/>
                <a:gd name="T34" fmla="*/ 80 w 5535"/>
                <a:gd name="T35" fmla="*/ 1 h 4482"/>
                <a:gd name="T36" fmla="*/ 136 w 5535"/>
                <a:gd name="T37" fmla="*/ 1 h 4482"/>
                <a:gd name="T38" fmla="*/ 206 w 5535"/>
                <a:gd name="T39" fmla="*/ 1 h 4482"/>
                <a:gd name="T40" fmla="*/ 285 w 5535"/>
                <a:gd name="T41" fmla="*/ 1 h 4482"/>
                <a:gd name="T42" fmla="*/ 327 w 5535"/>
                <a:gd name="T43" fmla="*/ 1 h 4482"/>
                <a:gd name="T44" fmla="*/ 372 w 5535"/>
                <a:gd name="T45" fmla="*/ 1 h 4482"/>
                <a:gd name="T46" fmla="*/ 418 w 5535"/>
                <a:gd name="T47" fmla="*/ 1 h 4482"/>
                <a:gd name="T48" fmla="*/ 465 w 5535"/>
                <a:gd name="T49" fmla="*/ 1 h 4482"/>
                <a:gd name="T50" fmla="*/ 5094 w 5535"/>
                <a:gd name="T51" fmla="*/ 1 h 4482"/>
                <a:gd name="T52" fmla="*/ 5141 w 5535"/>
                <a:gd name="T53" fmla="*/ 1 h 4482"/>
                <a:gd name="T54" fmla="*/ 5187 w 5535"/>
                <a:gd name="T55" fmla="*/ 1 h 4482"/>
                <a:gd name="T56" fmla="*/ 5230 w 5535"/>
                <a:gd name="T57" fmla="*/ 1 h 4482"/>
                <a:gd name="T58" fmla="*/ 5292 w 5535"/>
                <a:gd name="T59" fmla="*/ 1 h 4482"/>
                <a:gd name="T60" fmla="*/ 5366 w 5535"/>
                <a:gd name="T61" fmla="*/ 1 h 4482"/>
                <a:gd name="T62" fmla="*/ 5429 w 5535"/>
                <a:gd name="T63" fmla="*/ 1 h 4482"/>
                <a:gd name="T64" fmla="*/ 5480 w 5535"/>
                <a:gd name="T65" fmla="*/ 1 h 4482"/>
                <a:gd name="T66" fmla="*/ 5508 w 5535"/>
                <a:gd name="T67" fmla="*/ 1 h 4482"/>
                <a:gd name="T68" fmla="*/ 5521 w 5535"/>
                <a:gd name="T69" fmla="*/ 1 h 4482"/>
                <a:gd name="T70" fmla="*/ 5530 w 5535"/>
                <a:gd name="T71" fmla="*/ 1 h 4482"/>
                <a:gd name="T72" fmla="*/ 5534 w 5535"/>
                <a:gd name="T73" fmla="*/ 1 h 4482"/>
                <a:gd name="T74" fmla="*/ 5535 w 5535"/>
                <a:gd name="T75" fmla="*/ 1 h 4482"/>
                <a:gd name="T76" fmla="*/ 5533 w 5535"/>
                <a:gd name="T77" fmla="*/ 1 h 4482"/>
                <a:gd name="T78" fmla="*/ 5526 w 5535"/>
                <a:gd name="T79" fmla="*/ 1 h 4482"/>
                <a:gd name="T80" fmla="*/ 5515 w 5535"/>
                <a:gd name="T81" fmla="*/ 1 h 4482"/>
                <a:gd name="T82" fmla="*/ 5499 w 5535"/>
                <a:gd name="T83" fmla="*/ 1 h 4482"/>
                <a:gd name="T84" fmla="*/ 5456 w 5535"/>
                <a:gd name="T85" fmla="*/ 1 h 4482"/>
                <a:gd name="T86" fmla="*/ 5399 w 5535"/>
                <a:gd name="T87" fmla="*/ 1 h 4482"/>
                <a:gd name="T88" fmla="*/ 5330 w 5535"/>
                <a:gd name="T89" fmla="*/ 1 h 4482"/>
                <a:gd name="T90" fmla="*/ 5252 w 5535"/>
                <a:gd name="T91" fmla="*/ 1 h 4482"/>
                <a:gd name="T92" fmla="*/ 5209 w 5535"/>
                <a:gd name="T93" fmla="*/ 1 h 4482"/>
                <a:gd name="T94" fmla="*/ 5164 w 5535"/>
                <a:gd name="T95" fmla="*/ 1 h 4482"/>
                <a:gd name="T96" fmla="*/ 5118 w 5535"/>
                <a:gd name="T97" fmla="*/ 1 h 4482"/>
                <a:gd name="T98" fmla="*/ 5070 w 5535"/>
                <a:gd name="T99" fmla="*/ 0 h 44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535"/>
                <a:gd name="T151" fmla="*/ 0 h 4482"/>
                <a:gd name="T152" fmla="*/ 5535 w 5535"/>
                <a:gd name="T153" fmla="*/ 4482 h 448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535" h="4482">
                  <a:moveTo>
                    <a:pt x="465" y="0"/>
                  </a:moveTo>
                  <a:lnTo>
                    <a:pt x="442" y="2"/>
                  </a:lnTo>
                  <a:lnTo>
                    <a:pt x="418" y="3"/>
                  </a:lnTo>
                  <a:lnTo>
                    <a:pt x="394" y="8"/>
                  </a:lnTo>
                  <a:lnTo>
                    <a:pt x="372" y="15"/>
                  </a:lnTo>
                  <a:lnTo>
                    <a:pt x="349" y="23"/>
                  </a:lnTo>
                  <a:lnTo>
                    <a:pt x="327" y="33"/>
                  </a:lnTo>
                  <a:lnTo>
                    <a:pt x="306" y="45"/>
                  </a:lnTo>
                  <a:lnTo>
                    <a:pt x="285" y="58"/>
                  </a:lnTo>
                  <a:lnTo>
                    <a:pt x="244" y="89"/>
                  </a:lnTo>
                  <a:lnTo>
                    <a:pt x="206" y="128"/>
                  </a:lnTo>
                  <a:lnTo>
                    <a:pt x="169" y="171"/>
                  </a:lnTo>
                  <a:lnTo>
                    <a:pt x="136" y="219"/>
                  </a:lnTo>
                  <a:lnTo>
                    <a:pt x="107" y="272"/>
                  </a:lnTo>
                  <a:lnTo>
                    <a:pt x="80" y="330"/>
                  </a:lnTo>
                  <a:lnTo>
                    <a:pt x="56" y="391"/>
                  </a:lnTo>
                  <a:lnTo>
                    <a:pt x="36" y="457"/>
                  </a:lnTo>
                  <a:lnTo>
                    <a:pt x="28" y="490"/>
                  </a:lnTo>
                  <a:lnTo>
                    <a:pt x="21" y="525"/>
                  </a:lnTo>
                  <a:lnTo>
                    <a:pt x="15" y="560"/>
                  </a:lnTo>
                  <a:lnTo>
                    <a:pt x="10" y="596"/>
                  </a:lnTo>
                  <a:lnTo>
                    <a:pt x="6" y="633"/>
                  </a:lnTo>
                  <a:lnTo>
                    <a:pt x="2" y="671"/>
                  </a:lnTo>
                  <a:lnTo>
                    <a:pt x="1" y="709"/>
                  </a:lnTo>
                  <a:lnTo>
                    <a:pt x="0" y="747"/>
                  </a:lnTo>
                  <a:lnTo>
                    <a:pt x="0" y="3735"/>
                  </a:lnTo>
                  <a:lnTo>
                    <a:pt x="1" y="3773"/>
                  </a:lnTo>
                  <a:lnTo>
                    <a:pt x="2" y="3811"/>
                  </a:lnTo>
                  <a:lnTo>
                    <a:pt x="6" y="3849"/>
                  </a:lnTo>
                  <a:lnTo>
                    <a:pt x="10" y="3886"/>
                  </a:lnTo>
                  <a:lnTo>
                    <a:pt x="15" y="3922"/>
                  </a:lnTo>
                  <a:lnTo>
                    <a:pt x="21" y="3957"/>
                  </a:lnTo>
                  <a:lnTo>
                    <a:pt x="28" y="3992"/>
                  </a:lnTo>
                  <a:lnTo>
                    <a:pt x="36" y="4026"/>
                  </a:lnTo>
                  <a:lnTo>
                    <a:pt x="56" y="4091"/>
                  </a:lnTo>
                  <a:lnTo>
                    <a:pt x="80" y="4152"/>
                  </a:lnTo>
                  <a:lnTo>
                    <a:pt x="107" y="4210"/>
                  </a:lnTo>
                  <a:lnTo>
                    <a:pt x="136" y="4263"/>
                  </a:lnTo>
                  <a:lnTo>
                    <a:pt x="169" y="4311"/>
                  </a:lnTo>
                  <a:lnTo>
                    <a:pt x="206" y="4354"/>
                  </a:lnTo>
                  <a:lnTo>
                    <a:pt x="244" y="4393"/>
                  </a:lnTo>
                  <a:lnTo>
                    <a:pt x="285" y="4424"/>
                  </a:lnTo>
                  <a:lnTo>
                    <a:pt x="306" y="4437"/>
                  </a:lnTo>
                  <a:lnTo>
                    <a:pt x="327" y="4449"/>
                  </a:lnTo>
                  <a:lnTo>
                    <a:pt x="349" y="4459"/>
                  </a:lnTo>
                  <a:lnTo>
                    <a:pt x="372" y="4467"/>
                  </a:lnTo>
                  <a:lnTo>
                    <a:pt x="394" y="4474"/>
                  </a:lnTo>
                  <a:lnTo>
                    <a:pt x="418" y="4479"/>
                  </a:lnTo>
                  <a:lnTo>
                    <a:pt x="442" y="4480"/>
                  </a:lnTo>
                  <a:lnTo>
                    <a:pt x="465" y="4482"/>
                  </a:lnTo>
                  <a:lnTo>
                    <a:pt x="5070" y="4482"/>
                  </a:lnTo>
                  <a:lnTo>
                    <a:pt x="5094" y="4480"/>
                  </a:lnTo>
                  <a:lnTo>
                    <a:pt x="5118" y="4479"/>
                  </a:lnTo>
                  <a:lnTo>
                    <a:pt x="5141" y="4474"/>
                  </a:lnTo>
                  <a:lnTo>
                    <a:pt x="5164" y="4467"/>
                  </a:lnTo>
                  <a:lnTo>
                    <a:pt x="5187" y="4459"/>
                  </a:lnTo>
                  <a:lnTo>
                    <a:pt x="5209" y="4449"/>
                  </a:lnTo>
                  <a:lnTo>
                    <a:pt x="5230" y="4437"/>
                  </a:lnTo>
                  <a:lnTo>
                    <a:pt x="5252" y="4424"/>
                  </a:lnTo>
                  <a:lnTo>
                    <a:pt x="5292" y="4393"/>
                  </a:lnTo>
                  <a:lnTo>
                    <a:pt x="5330" y="4354"/>
                  </a:lnTo>
                  <a:lnTo>
                    <a:pt x="5366" y="4311"/>
                  </a:lnTo>
                  <a:lnTo>
                    <a:pt x="5399" y="4263"/>
                  </a:lnTo>
                  <a:lnTo>
                    <a:pt x="5429" y="4210"/>
                  </a:lnTo>
                  <a:lnTo>
                    <a:pt x="5456" y="4152"/>
                  </a:lnTo>
                  <a:lnTo>
                    <a:pt x="5480" y="4091"/>
                  </a:lnTo>
                  <a:lnTo>
                    <a:pt x="5499" y="4026"/>
                  </a:lnTo>
                  <a:lnTo>
                    <a:pt x="5508" y="3992"/>
                  </a:lnTo>
                  <a:lnTo>
                    <a:pt x="5515" y="3957"/>
                  </a:lnTo>
                  <a:lnTo>
                    <a:pt x="5521" y="3922"/>
                  </a:lnTo>
                  <a:lnTo>
                    <a:pt x="5526" y="3886"/>
                  </a:lnTo>
                  <a:lnTo>
                    <a:pt x="5530" y="3849"/>
                  </a:lnTo>
                  <a:lnTo>
                    <a:pt x="5533" y="3811"/>
                  </a:lnTo>
                  <a:lnTo>
                    <a:pt x="5534" y="3773"/>
                  </a:lnTo>
                  <a:lnTo>
                    <a:pt x="5535" y="3735"/>
                  </a:lnTo>
                  <a:lnTo>
                    <a:pt x="5535" y="747"/>
                  </a:lnTo>
                  <a:lnTo>
                    <a:pt x="5534" y="709"/>
                  </a:lnTo>
                  <a:lnTo>
                    <a:pt x="5533" y="671"/>
                  </a:lnTo>
                  <a:lnTo>
                    <a:pt x="5530" y="633"/>
                  </a:lnTo>
                  <a:lnTo>
                    <a:pt x="5526" y="596"/>
                  </a:lnTo>
                  <a:lnTo>
                    <a:pt x="5521" y="560"/>
                  </a:lnTo>
                  <a:lnTo>
                    <a:pt x="5515" y="525"/>
                  </a:lnTo>
                  <a:lnTo>
                    <a:pt x="5508" y="490"/>
                  </a:lnTo>
                  <a:lnTo>
                    <a:pt x="5499" y="457"/>
                  </a:lnTo>
                  <a:lnTo>
                    <a:pt x="5480" y="391"/>
                  </a:lnTo>
                  <a:lnTo>
                    <a:pt x="5456" y="330"/>
                  </a:lnTo>
                  <a:lnTo>
                    <a:pt x="5429" y="272"/>
                  </a:lnTo>
                  <a:lnTo>
                    <a:pt x="5399" y="219"/>
                  </a:lnTo>
                  <a:lnTo>
                    <a:pt x="5366" y="171"/>
                  </a:lnTo>
                  <a:lnTo>
                    <a:pt x="5330" y="128"/>
                  </a:lnTo>
                  <a:lnTo>
                    <a:pt x="5292" y="89"/>
                  </a:lnTo>
                  <a:lnTo>
                    <a:pt x="5252" y="58"/>
                  </a:lnTo>
                  <a:lnTo>
                    <a:pt x="5230" y="45"/>
                  </a:lnTo>
                  <a:lnTo>
                    <a:pt x="5209" y="33"/>
                  </a:lnTo>
                  <a:lnTo>
                    <a:pt x="5187" y="23"/>
                  </a:lnTo>
                  <a:lnTo>
                    <a:pt x="5164" y="15"/>
                  </a:lnTo>
                  <a:lnTo>
                    <a:pt x="5141" y="8"/>
                  </a:lnTo>
                  <a:lnTo>
                    <a:pt x="5118" y="3"/>
                  </a:lnTo>
                  <a:lnTo>
                    <a:pt x="5094" y="2"/>
                  </a:lnTo>
                  <a:lnTo>
                    <a:pt x="5070" y="0"/>
                  </a:lnTo>
                  <a:lnTo>
                    <a:pt x="465" y="0"/>
                  </a:lnTo>
                  <a:close/>
                </a:path>
              </a:pathLst>
            </a:custGeom>
            <a:solidFill>
              <a:schemeClr val="accent6">
                <a:lumMod val="60000"/>
                <a:lumOff val="40000"/>
                <a:alpha val="50195"/>
              </a:schemeClr>
            </a:solidFill>
            <a:ln w="12700">
              <a:solidFill>
                <a:srgbClr val="000000"/>
              </a:solidFill>
              <a:round/>
              <a:headEnd/>
              <a:tailEnd/>
            </a:ln>
          </p:spPr>
          <p:txBody>
            <a:bodyPr/>
            <a:lstStyle/>
            <a:p>
              <a:endParaRPr lang="ja-JP" altLang="en-US">
                <a:solidFill>
                  <a:prstClr val="black"/>
                </a:solidFill>
              </a:endParaRPr>
            </a:p>
          </p:txBody>
        </p:sp>
        <p:sp>
          <p:nvSpPr>
            <p:cNvPr id="11329" name="Freeform 4"/>
            <p:cNvSpPr>
              <a:spLocks/>
            </p:cNvSpPr>
            <p:nvPr/>
          </p:nvSpPr>
          <p:spPr bwMode="auto">
            <a:xfrm>
              <a:off x="173" y="1052"/>
              <a:ext cx="5554" cy="2215"/>
            </a:xfrm>
            <a:custGeom>
              <a:avLst/>
              <a:gdLst>
                <a:gd name="T0" fmla="*/ 5053 w 5502"/>
                <a:gd name="T1" fmla="*/ 0 h 4428"/>
                <a:gd name="T2" fmla="*/ 5101 w 5502"/>
                <a:gd name="T3" fmla="*/ 1 h 4428"/>
                <a:gd name="T4" fmla="*/ 5141 w 5502"/>
                <a:gd name="T5" fmla="*/ 1 h 4428"/>
                <a:gd name="T6" fmla="*/ 5185 w 5502"/>
                <a:gd name="T7" fmla="*/ 1 h 4428"/>
                <a:gd name="T8" fmla="*/ 5228 w 5502"/>
                <a:gd name="T9" fmla="*/ 1 h 4428"/>
                <a:gd name="T10" fmla="*/ 5305 w 5502"/>
                <a:gd name="T11" fmla="*/ 1 h 4428"/>
                <a:gd name="T12" fmla="*/ 5371 w 5502"/>
                <a:gd name="T13" fmla="*/ 1 h 4428"/>
                <a:gd name="T14" fmla="*/ 5427 w 5502"/>
                <a:gd name="T15" fmla="*/ 1 h 4428"/>
                <a:gd name="T16" fmla="*/ 5467 w 5502"/>
                <a:gd name="T17" fmla="*/ 1 h 4428"/>
                <a:gd name="T18" fmla="*/ 5482 w 5502"/>
                <a:gd name="T19" fmla="*/ 1 h 4428"/>
                <a:gd name="T20" fmla="*/ 5494 w 5502"/>
                <a:gd name="T21" fmla="*/ 1 h 4428"/>
                <a:gd name="T22" fmla="*/ 5500 w 5502"/>
                <a:gd name="T23" fmla="*/ 1 h 4428"/>
                <a:gd name="T24" fmla="*/ 5502 w 5502"/>
                <a:gd name="T25" fmla="*/ 1 h 4428"/>
                <a:gd name="T26" fmla="*/ 5502 w 5502"/>
                <a:gd name="T27" fmla="*/ 1 h 4428"/>
                <a:gd name="T28" fmla="*/ 5497 w 5502"/>
                <a:gd name="T29" fmla="*/ 1 h 4428"/>
                <a:gd name="T30" fmla="*/ 5488 w 5502"/>
                <a:gd name="T31" fmla="*/ 1 h 4428"/>
                <a:gd name="T32" fmla="*/ 5475 w 5502"/>
                <a:gd name="T33" fmla="*/ 1 h 4428"/>
                <a:gd name="T34" fmla="*/ 5447 w 5502"/>
                <a:gd name="T35" fmla="*/ 1 h 4428"/>
                <a:gd name="T36" fmla="*/ 5401 w 5502"/>
                <a:gd name="T37" fmla="*/ 1 h 4428"/>
                <a:gd name="T38" fmla="*/ 5338 w 5502"/>
                <a:gd name="T39" fmla="*/ 1 h 4428"/>
                <a:gd name="T40" fmla="*/ 5269 w 5502"/>
                <a:gd name="T41" fmla="*/ 1 h 4428"/>
                <a:gd name="T42" fmla="*/ 5207 w 5502"/>
                <a:gd name="T43" fmla="*/ 1 h 4428"/>
                <a:gd name="T44" fmla="*/ 5163 w 5502"/>
                <a:gd name="T45" fmla="*/ 1 h 4428"/>
                <a:gd name="T46" fmla="*/ 5124 w 5502"/>
                <a:gd name="T47" fmla="*/ 1 h 4428"/>
                <a:gd name="T48" fmla="*/ 5077 w 5502"/>
                <a:gd name="T49" fmla="*/ 1 h 4428"/>
                <a:gd name="T50" fmla="*/ 448 w 5502"/>
                <a:gd name="T51" fmla="*/ 1 h 4428"/>
                <a:gd name="T52" fmla="*/ 401 w 5502"/>
                <a:gd name="T53" fmla="*/ 1 h 4428"/>
                <a:gd name="T54" fmla="*/ 362 w 5502"/>
                <a:gd name="T55" fmla="*/ 1 h 4428"/>
                <a:gd name="T56" fmla="*/ 317 w 5502"/>
                <a:gd name="T57" fmla="*/ 1 h 4428"/>
                <a:gd name="T58" fmla="*/ 274 w 5502"/>
                <a:gd name="T59" fmla="*/ 1 h 4428"/>
                <a:gd name="T60" fmla="*/ 197 w 5502"/>
                <a:gd name="T61" fmla="*/ 1 h 4428"/>
                <a:gd name="T62" fmla="*/ 132 w 5502"/>
                <a:gd name="T63" fmla="*/ 1 h 4428"/>
                <a:gd name="T64" fmla="*/ 76 w 5502"/>
                <a:gd name="T65" fmla="*/ 1 h 4428"/>
                <a:gd name="T66" fmla="*/ 36 w 5502"/>
                <a:gd name="T67" fmla="*/ 1 h 4428"/>
                <a:gd name="T68" fmla="*/ 20 w 5502"/>
                <a:gd name="T69" fmla="*/ 1 h 4428"/>
                <a:gd name="T70" fmla="*/ 8 w 5502"/>
                <a:gd name="T71" fmla="*/ 1 h 4428"/>
                <a:gd name="T72" fmla="*/ 3 w 5502"/>
                <a:gd name="T73" fmla="*/ 1 h 4428"/>
                <a:gd name="T74" fmla="*/ 0 w 5502"/>
                <a:gd name="T75" fmla="*/ 1 h 4428"/>
                <a:gd name="T76" fmla="*/ 1 w 5502"/>
                <a:gd name="T77" fmla="*/ 1 h 4428"/>
                <a:gd name="T78" fmla="*/ 5 w 5502"/>
                <a:gd name="T79" fmla="*/ 1 h 4428"/>
                <a:gd name="T80" fmla="*/ 13 w 5502"/>
                <a:gd name="T81" fmla="*/ 1 h 4428"/>
                <a:gd name="T82" fmla="*/ 28 w 5502"/>
                <a:gd name="T83" fmla="*/ 1 h 4428"/>
                <a:gd name="T84" fmla="*/ 56 w 5502"/>
                <a:gd name="T85" fmla="*/ 1 h 4428"/>
                <a:gd name="T86" fmla="*/ 102 w 5502"/>
                <a:gd name="T87" fmla="*/ 1 h 4428"/>
                <a:gd name="T88" fmla="*/ 165 w 5502"/>
                <a:gd name="T89" fmla="*/ 1 h 4428"/>
                <a:gd name="T90" fmla="*/ 234 w 5502"/>
                <a:gd name="T91" fmla="*/ 1 h 4428"/>
                <a:gd name="T92" fmla="*/ 296 w 5502"/>
                <a:gd name="T93" fmla="*/ 1 h 4428"/>
                <a:gd name="T94" fmla="*/ 339 w 5502"/>
                <a:gd name="T95" fmla="*/ 1 h 4428"/>
                <a:gd name="T96" fmla="*/ 378 w 5502"/>
                <a:gd name="T97" fmla="*/ 1 h 4428"/>
                <a:gd name="T98" fmla="*/ 425 w 5502"/>
                <a:gd name="T99" fmla="*/ 1 h 442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502"/>
                <a:gd name="T151" fmla="*/ 0 h 4428"/>
                <a:gd name="T152" fmla="*/ 5502 w 5502"/>
                <a:gd name="T153" fmla="*/ 4428 h 442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502" h="4428">
                  <a:moveTo>
                    <a:pt x="448" y="0"/>
                  </a:moveTo>
                  <a:lnTo>
                    <a:pt x="5053" y="0"/>
                  </a:lnTo>
                  <a:lnTo>
                    <a:pt x="5077" y="1"/>
                  </a:lnTo>
                  <a:lnTo>
                    <a:pt x="5101" y="4"/>
                  </a:lnTo>
                  <a:lnTo>
                    <a:pt x="5124" y="8"/>
                  </a:lnTo>
                  <a:lnTo>
                    <a:pt x="5141" y="13"/>
                  </a:lnTo>
                  <a:lnTo>
                    <a:pt x="5163" y="21"/>
                  </a:lnTo>
                  <a:lnTo>
                    <a:pt x="5185" y="33"/>
                  </a:lnTo>
                  <a:lnTo>
                    <a:pt x="5207" y="44"/>
                  </a:lnTo>
                  <a:lnTo>
                    <a:pt x="5228" y="57"/>
                  </a:lnTo>
                  <a:lnTo>
                    <a:pt x="5269" y="89"/>
                  </a:lnTo>
                  <a:lnTo>
                    <a:pt x="5305" y="124"/>
                  </a:lnTo>
                  <a:lnTo>
                    <a:pt x="5338" y="163"/>
                  </a:lnTo>
                  <a:lnTo>
                    <a:pt x="5371" y="212"/>
                  </a:lnTo>
                  <a:lnTo>
                    <a:pt x="5401" y="265"/>
                  </a:lnTo>
                  <a:lnTo>
                    <a:pt x="5427" y="321"/>
                  </a:lnTo>
                  <a:lnTo>
                    <a:pt x="5447" y="374"/>
                  </a:lnTo>
                  <a:lnTo>
                    <a:pt x="5467" y="440"/>
                  </a:lnTo>
                  <a:lnTo>
                    <a:pt x="5475" y="473"/>
                  </a:lnTo>
                  <a:lnTo>
                    <a:pt x="5482" y="508"/>
                  </a:lnTo>
                  <a:lnTo>
                    <a:pt x="5488" y="544"/>
                  </a:lnTo>
                  <a:lnTo>
                    <a:pt x="5494" y="579"/>
                  </a:lnTo>
                  <a:lnTo>
                    <a:pt x="5497" y="607"/>
                  </a:lnTo>
                  <a:lnTo>
                    <a:pt x="5500" y="644"/>
                  </a:lnTo>
                  <a:lnTo>
                    <a:pt x="5502" y="682"/>
                  </a:lnTo>
                  <a:lnTo>
                    <a:pt x="5502" y="720"/>
                  </a:lnTo>
                  <a:lnTo>
                    <a:pt x="5502" y="3708"/>
                  </a:lnTo>
                  <a:lnTo>
                    <a:pt x="5502" y="3746"/>
                  </a:lnTo>
                  <a:lnTo>
                    <a:pt x="5500" y="3784"/>
                  </a:lnTo>
                  <a:lnTo>
                    <a:pt x="5497" y="3822"/>
                  </a:lnTo>
                  <a:lnTo>
                    <a:pt x="5494" y="3849"/>
                  </a:lnTo>
                  <a:lnTo>
                    <a:pt x="5488" y="3885"/>
                  </a:lnTo>
                  <a:lnTo>
                    <a:pt x="5482" y="3920"/>
                  </a:lnTo>
                  <a:lnTo>
                    <a:pt x="5475" y="3955"/>
                  </a:lnTo>
                  <a:lnTo>
                    <a:pt x="5467" y="3990"/>
                  </a:lnTo>
                  <a:lnTo>
                    <a:pt x="5447" y="4054"/>
                  </a:lnTo>
                  <a:lnTo>
                    <a:pt x="5427" y="4109"/>
                  </a:lnTo>
                  <a:lnTo>
                    <a:pt x="5401" y="4165"/>
                  </a:lnTo>
                  <a:lnTo>
                    <a:pt x="5371" y="4218"/>
                  </a:lnTo>
                  <a:lnTo>
                    <a:pt x="5338" y="4266"/>
                  </a:lnTo>
                  <a:lnTo>
                    <a:pt x="5305" y="4304"/>
                  </a:lnTo>
                  <a:lnTo>
                    <a:pt x="5269" y="4341"/>
                  </a:lnTo>
                  <a:lnTo>
                    <a:pt x="5228" y="4372"/>
                  </a:lnTo>
                  <a:lnTo>
                    <a:pt x="5207" y="4385"/>
                  </a:lnTo>
                  <a:lnTo>
                    <a:pt x="5185" y="4397"/>
                  </a:lnTo>
                  <a:lnTo>
                    <a:pt x="5163" y="4407"/>
                  </a:lnTo>
                  <a:lnTo>
                    <a:pt x="5141" y="4415"/>
                  </a:lnTo>
                  <a:lnTo>
                    <a:pt x="5124" y="4420"/>
                  </a:lnTo>
                  <a:lnTo>
                    <a:pt x="5101" y="4425"/>
                  </a:lnTo>
                  <a:lnTo>
                    <a:pt x="5077" y="4428"/>
                  </a:lnTo>
                  <a:lnTo>
                    <a:pt x="5053" y="4428"/>
                  </a:lnTo>
                  <a:lnTo>
                    <a:pt x="448" y="4428"/>
                  </a:lnTo>
                  <a:lnTo>
                    <a:pt x="425" y="4428"/>
                  </a:lnTo>
                  <a:lnTo>
                    <a:pt x="401" y="4425"/>
                  </a:lnTo>
                  <a:lnTo>
                    <a:pt x="378" y="4420"/>
                  </a:lnTo>
                  <a:lnTo>
                    <a:pt x="362" y="4415"/>
                  </a:lnTo>
                  <a:lnTo>
                    <a:pt x="339" y="4407"/>
                  </a:lnTo>
                  <a:lnTo>
                    <a:pt x="317" y="4397"/>
                  </a:lnTo>
                  <a:lnTo>
                    <a:pt x="296" y="4385"/>
                  </a:lnTo>
                  <a:lnTo>
                    <a:pt x="274" y="4372"/>
                  </a:lnTo>
                  <a:lnTo>
                    <a:pt x="234" y="4341"/>
                  </a:lnTo>
                  <a:lnTo>
                    <a:pt x="197" y="4304"/>
                  </a:lnTo>
                  <a:lnTo>
                    <a:pt x="165" y="4266"/>
                  </a:lnTo>
                  <a:lnTo>
                    <a:pt x="132" y="4218"/>
                  </a:lnTo>
                  <a:lnTo>
                    <a:pt x="102" y="4165"/>
                  </a:lnTo>
                  <a:lnTo>
                    <a:pt x="76" y="4109"/>
                  </a:lnTo>
                  <a:lnTo>
                    <a:pt x="56" y="4054"/>
                  </a:lnTo>
                  <a:lnTo>
                    <a:pt x="36" y="3990"/>
                  </a:lnTo>
                  <a:lnTo>
                    <a:pt x="28" y="3955"/>
                  </a:lnTo>
                  <a:lnTo>
                    <a:pt x="20" y="3920"/>
                  </a:lnTo>
                  <a:lnTo>
                    <a:pt x="13" y="3885"/>
                  </a:lnTo>
                  <a:lnTo>
                    <a:pt x="8" y="3849"/>
                  </a:lnTo>
                  <a:lnTo>
                    <a:pt x="5" y="3822"/>
                  </a:lnTo>
                  <a:lnTo>
                    <a:pt x="3" y="3784"/>
                  </a:lnTo>
                  <a:lnTo>
                    <a:pt x="1" y="3746"/>
                  </a:lnTo>
                  <a:lnTo>
                    <a:pt x="0" y="3708"/>
                  </a:lnTo>
                  <a:lnTo>
                    <a:pt x="0" y="720"/>
                  </a:lnTo>
                  <a:lnTo>
                    <a:pt x="1" y="682"/>
                  </a:lnTo>
                  <a:lnTo>
                    <a:pt x="3" y="644"/>
                  </a:lnTo>
                  <a:lnTo>
                    <a:pt x="5" y="607"/>
                  </a:lnTo>
                  <a:lnTo>
                    <a:pt x="8" y="579"/>
                  </a:lnTo>
                  <a:lnTo>
                    <a:pt x="13" y="544"/>
                  </a:lnTo>
                  <a:lnTo>
                    <a:pt x="20" y="508"/>
                  </a:lnTo>
                  <a:lnTo>
                    <a:pt x="28" y="473"/>
                  </a:lnTo>
                  <a:lnTo>
                    <a:pt x="36" y="440"/>
                  </a:lnTo>
                  <a:lnTo>
                    <a:pt x="56" y="374"/>
                  </a:lnTo>
                  <a:lnTo>
                    <a:pt x="76" y="321"/>
                  </a:lnTo>
                  <a:lnTo>
                    <a:pt x="102" y="265"/>
                  </a:lnTo>
                  <a:lnTo>
                    <a:pt x="132" y="212"/>
                  </a:lnTo>
                  <a:lnTo>
                    <a:pt x="165" y="163"/>
                  </a:lnTo>
                  <a:lnTo>
                    <a:pt x="197" y="124"/>
                  </a:lnTo>
                  <a:lnTo>
                    <a:pt x="234" y="89"/>
                  </a:lnTo>
                  <a:lnTo>
                    <a:pt x="274" y="57"/>
                  </a:lnTo>
                  <a:lnTo>
                    <a:pt x="296" y="44"/>
                  </a:lnTo>
                  <a:lnTo>
                    <a:pt x="317" y="33"/>
                  </a:lnTo>
                  <a:lnTo>
                    <a:pt x="339" y="21"/>
                  </a:lnTo>
                  <a:lnTo>
                    <a:pt x="362" y="13"/>
                  </a:lnTo>
                  <a:lnTo>
                    <a:pt x="378" y="8"/>
                  </a:lnTo>
                  <a:lnTo>
                    <a:pt x="401" y="4"/>
                  </a:lnTo>
                  <a:lnTo>
                    <a:pt x="425" y="1"/>
                  </a:lnTo>
                  <a:lnTo>
                    <a:pt x="448" y="0"/>
                  </a:lnTo>
                  <a:close/>
                </a:path>
              </a:pathLst>
            </a:custGeom>
            <a:solidFill>
              <a:srgbClr val="FFFF00">
                <a:alpha val="49804"/>
              </a:srgbClr>
            </a:solidFill>
            <a:ln w="12700">
              <a:solidFill>
                <a:srgbClr val="000000"/>
              </a:solidFill>
              <a:round/>
              <a:headEnd/>
              <a:tailEnd/>
            </a:ln>
          </p:spPr>
          <p:txBody>
            <a:bodyPr/>
            <a:lstStyle/>
            <a:p>
              <a:endParaRPr lang="ja-JP" altLang="en-US" dirty="0">
                <a:solidFill>
                  <a:prstClr val="black"/>
                </a:solidFill>
              </a:endParaRPr>
            </a:p>
          </p:txBody>
        </p:sp>
      </p:grpSp>
      <p:sp>
        <p:nvSpPr>
          <p:cNvPr id="11267" name="Freeform 5"/>
          <p:cNvSpPr>
            <a:spLocks/>
          </p:cNvSpPr>
          <p:nvPr/>
        </p:nvSpPr>
        <p:spPr bwMode="auto">
          <a:xfrm>
            <a:off x="1676402" y="4372980"/>
            <a:ext cx="6236494" cy="2398711"/>
          </a:xfrm>
          <a:custGeom>
            <a:avLst/>
            <a:gdLst>
              <a:gd name="T0" fmla="*/ 2147483647 w 4009"/>
              <a:gd name="T1" fmla="*/ 2147483647 h 3750"/>
              <a:gd name="T2" fmla="*/ 2147483647 w 4009"/>
              <a:gd name="T3" fmla="*/ 2147483647 h 3750"/>
              <a:gd name="T4" fmla="*/ 2147483647 w 4009"/>
              <a:gd name="T5" fmla="*/ 2147483647 h 3750"/>
              <a:gd name="T6" fmla="*/ 2147483647 w 4009"/>
              <a:gd name="T7" fmla="*/ 2147483647 h 3750"/>
              <a:gd name="T8" fmla="*/ 2147483647 w 4009"/>
              <a:gd name="T9" fmla="*/ 2147483647 h 3750"/>
              <a:gd name="T10" fmla="*/ 2147483647 w 4009"/>
              <a:gd name="T11" fmla="*/ 2147483647 h 3750"/>
              <a:gd name="T12" fmla="*/ 2147483647 w 4009"/>
              <a:gd name="T13" fmla="*/ 2147483647 h 3750"/>
              <a:gd name="T14" fmla="*/ 2147483647 w 4009"/>
              <a:gd name="T15" fmla="*/ 2147483647 h 3750"/>
              <a:gd name="T16" fmla="*/ 0 w 4009"/>
              <a:gd name="T17" fmla="*/ 2147483647 h 3750"/>
              <a:gd name="T18" fmla="*/ 2147483647 w 4009"/>
              <a:gd name="T19" fmla="*/ 2147483647 h 3750"/>
              <a:gd name="T20" fmla="*/ 2147483647 w 4009"/>
              <a:gd name="T21" fmla="*/ 2147483647 h 3750"/>
              <a:gd name="T22" fmla="*/ 2147483647 w 4009"/>
              <a:gd name="T23" fmla="*/ 2147483647 h 3750"/>
              <a:gd name="T24" fmla="*/ 2147483647 w 4009"/>
              <a:gd name="T25" fmla="*/ 2147483647 h 3750"/>
              <a:gd name="T26" fmla="*/ 2147483647 w 4009"/>
              <a:gd name="T27" fmla="*/ 2147483647 h 3750"/>
              <a:gd name="T28" fmla="*/ 2147483647 w 4009"/>
              <a:gd name="T29" fmla="*/ 2147483647 h 3750"/>
              <a:gd name="T30" fmla="*/ 2147483647 w 4009"/>
              <a:gd name="T31" fmla="*/ 2147483647 h 3750"/>
              <a:gd name="T32" fmla="*/ 2147483647 w 4009"/>
              <a:gd name="T33" fmla="*/ 2147483647 h 3750"/>
              <a:gd name="T34" fmla="*/ 2147483647 w 4009"/>
              <a:gd name="T35" fmla="*/ 2147483647 h 3750"/>
              <a:gd name="T36" fmla="*/ 2147483647 w 4009"/>
              <a:gd name="T37" fmla="*/ 2147483647 h 3750"/>
              <a:gd name="T38" fmla="*/ 2147483647 w 4009"/>
              <a:gd name="T39" fmla="*/ 2147483647 h 3750"/>
              <a:gd name="T40" fmla="*/ 2147483647 w 4009"/>
              <a:gd name="T41" fmla="*/ 2147483647 h 3750"/>
              <a:gd name="T42" fmla="*/ 2147483647 w 4009"/>
              <a:gd name="T43" fmla="*/ 2147483647 h 3750"/>
              <a:gd name="T44" fmla="*/ 2147483647 w 4009"/>
              <a:gd name="T45" fmla="*/ 2147483647 h 3750"/>
              <a:gd name="T46" fmla="*/ 2147483647 w 4009"/>
              <a:gd name="T47" fmla="*/ 2147483647 h 3750"/>
              <a:gd name="T48" fmla="*/ 2147483647 w 4009"/>
              <a:gd name="T49" fmla="*/ 2147483647 h 3750"/>
              <a:gd name="T50" fmla="*/ 2147483647 w 4009"/>
              <a:gd name="T51" fmla="*/ 2147483647 h 3750"/>
              <a:gd name="T52" fmla="*/ 2147483647 w 4009"/>
              <a:gd name="T53" fmla="*/ 2147483647 h 3750"/>
              <a:gd name="T54" fmla="*/ 2147483647 w 4009"/>
              <a:gd name="T55" fmla="*/ 2147483647 h 3750"/>
              <a:gd name="T56" fmla="*/ 2147483647 w 4009"/>
              <a:gd name="T57" fmla="*/ 2147483647 h 3750"/>
              <a:gd name="T58" fmla="*/ 2147483647 w 4009"/>
              <a:gd name="T59" fmla="*/ 2147483647 h 3750"/>
              <a:gd name="T60" fmla="*/ 2147483647 w 4009"/>
              <a:gd name="T61" fmla="*/ 2147483647 h 3750"/>
              <a:gd name="T62" fmla="*/ 2147483647 w 4009"/>
              <a:gd name="T63" fmla="*/ 2147483647 h 3750"/>
              <a:gd name="T64" fmla="*/ 2147483647 w 4009"/>
              <a:gd name="T65" fmla="*/ 2147483647 h 3750"/>
              <a:gd name="T66" fmla="*/ 2147483647 w 4009"/>
              <a:gd name="T67" fmla="*/ 0 h 375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009"/>
              <a:gd name="T103" fmla="*/ 0 h 3750"/>
              <a:gd name="T104" fmla="*/ 4009 w 4009"/>
              <a:gd name="T105" fmla="*/ 3750 h 375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009" h="3750">
                <a:moveTo>
                  <a:pt x="389" y="0"/>
                </a:moveTo>
                <a:lnTo>
                  <a:pt x="350" y="3"/>
                </a:lnTo>
                <a:lnTo>
                  <a:pt x="311" y="13"/>
                </a:lnTo>
                <a:lnTo>
                  <a:pt x="274" y="28"/>
                </a:lnTo>
                <a:lnTo>
                  <a:pt x="237" y="50"/>
                </a:lnTo>
                <a:lnTo>
                  <a:pt x="203" y="76"/>
                </a:lnTo>
                <a:lnTo>
                  <a:pt x="171" y="106"/>
                </a:lnTo>
                <a:lnTo>
                  <a:pt x="142" y="143"/>
                </a:lnTo>
                <a:lnTo>
                  <a:pt x="115" y="184"/>
                </a:lnTo>
                <a:lnTo>
                  <a:pt x="89" y="227"/>
                </a:lnTo>
                <a:lnTo>
                  <a:pt x="66" y="275"/>
                </a:lnTo>
                <a:lnTo>
                  <a:pt x="48" y="326"/>
                </a:lnTo>
                <a:lnTo>
                  <a:pt x="31" y="381"/>
                </a:lnTo>
                <a:lnTo>
                  <a:pt x="18" y="439"/>
                </a:lnTo>
                <a:lnTo>
                  <a:pt x="9" y="499"/>
                </a:lnTo>
                <a:lnTo>
                  <a:pt x="2" y="562"/>
                </a:lnTo>
                <a:lnTo>
                  <a:pt x="0" y="625"/>
                </a:lnTo>
                <a:lnTo>
                  <a:pt x="0" y="3126"/>
                </a:lnTo>
                <a:lnTo>
                  <a:pt x="2" y="3190"/>
                </a:lnTo>
                <a:lnTo>
                  <a:pt x="9" y="3251"/>
                </a:lnTo>
                <a:lnTo>
                  <a:pt x="18" y="3311"/>
                </a:lnTo>
                <a:lnTo>
                  <a:pt x="31" y="3369"/>
                </a:lnTo>
                <a:lnTo>
                  <a:pt x="48" y="3424"/>
                </a:lnTo>
                <a:lnTo>
                  <a:pt x="66" y="3475"/>
                </a:lnTo>
                <a:lnTo>
                  <a:pt x="89" y="3523"/>
                </a:lnTo>
                <a:lnTo>
                  <a:pt x="115" y="3568"/>
                </a:lnTo>
                <a:lnTo>
                  <a:pt x="142" y="3607"/>
                </a:lnTo>
                <a:lnTo>
                  <a:pt x="171" y="3644"/>
                </a:lnTo>
                <a:lnTo>
                  <a:pt x="203" y="3674"/>
                </a:lnTo>
                <a:lnTo>
                  <a:pt x="237" y="3700"/>
                </a:lnTo>
                <a:lnTo>
                  <a:pt x="274" y="3722"/>
                </a:lnTo>
                <a:lnTo>
                  <a:pt x="311" y="3737"/>
                </a:lnTo>
                <a:lnTo>
                  <a:pt x="350" y="3747"/>
                </a:lnTo>
                <a:lnTo>
                  <a:pt x="389" y="3750"/>
                </a:lnTo>
                <a:lnTo>
                  <a:pt x="3620" y="3750"/>
                </a:lnTo>
                <a:lnTo>
                  <a:pt x="3661" y="3747"/>
                </a:lnTo>
                <a:lnTo>
                  <a:pt x="3699" y="3737"/>
                </a:lnTo>
                <a:lnTo>
                  <a:pt x="3736" y="3722"/>
                </a:lnTo>
                <a:lnTo>
                  <a:pt x="3772" y="3700"/>
                </a:lnTo>
                <a:lnTo>
                  <a:pt x="3806" y="3674"/>
                </a:lnTo>
                <a:lnTo>
                  <a:pt x="3838" y="3644"/>
                </a:lnTo>
                <a:lnTo>
                  <a:pt x="3868" y="3607"/>
                </a:lnTo>
                <a:lnTo>
                  <a:pt x="3896" y="3568"/>
                </a:lnTo>
                <a:lnTo>
                  <a:pt x="3921" y="3523"/>
                </a:lnTo>
                <a:lnTo>
                  <a:pt x="3943" y="3475"/>
                </a:lnTo>
                <a:lnTo>
                  <a:pt x="3962" y="3424"/>
                </a:lnTo>
                <a:lnTo>
                  <a:pt x="3978" y="3369"/>
                </a:lnTo>
                <a:lnTo>
                  <a:pt x="3992" y="3311"/>
                </a:lnTo>
                <a:lnTo>
                  <a:pt x="4001" y="3251"/>
                </a:lnTo>
                <a:lnTo>
                  <a:pt x="4007" y="3190"/>
                </a:lnTo>
                <a:lnTo>
                  <a:pt x="4009" y="3126"/>
                </a:lnTo>
                <a:lnTo>
                  <a:pt x="4009" y="625"/>
                </a:lnTo>
                <a:lnTo>
                  <a:pt x="4007" y="562"/>
                </a:lnTo>
                <a:lnTo>
                  <a:pt x="4001" y="499"/>
                </a:lnTo>
                <a:lnTo>
                  <a:pt x="3992" y="439"/>
                </a:lnTo>
                <a:lnTo>
                  <a:pt x="3978" y="381"/>
                </a:lnTo>
                <a:lnTo>
                  <a:pt x="3962" y="326"/>
                </a:lnTo>
                <a:lnTo>
                  <a:pt x="3943" y="275"/>
                </a:lnTo>
                <a:lnTo>
                  <a:pt x="3921" y="227"/>
                </a:lnTo>
                <a:lnTo>
                  <a:pt x="3896" y="184"/>
                </a:lnTo>
                <a:lnTo>
                  <a:pt x="3868" y="143"/>
                </a:lnTo>
                <a:lnTo>
                  <a:pt x="3838" y="106"/>
                </a:lnTo>
                <a:lnTo>
                  <a:pt x="3806" y="76"/>
                </a:lnTo>
                <a:lnTo>
                  <a:pt x="3772" y="50"/>
                </a:lnTo>
                <a:lnTo>
                  <a:pt x="3736" y="28"/>
                </a:lnTo>
                <a:lnTo>
                  <a:pt x="3699" y="13"/>
                </a:lnTo>
                <a:lnTo>
                  <a:pt x="3661" y="3"/>
                </a:lnTo>
                <a:lnTo>
                  <a:pt x="3620" y="0"/>
                </a:lnTo>
                <a:lnTo>
                  <a:pt x="389" y="0"/>
                </a:lnTo>
                <a:close/>
              </a:path>
            </a:pathLst>
          </a:custGeom>
          <a:noFill/>
          <a:ln w="58801">
            <a:solidFill>
              <a:schemeClr val="accent1">
                <a:lumMod val="60000"/>
                <a:lumOff val="40000"/>
              </a:schemeClr>
            </a:solidFill>
            <a:round/>
            <a:headEnd/>
            <a:tailEnd/>
          </a:ln>
        </p:spPr>
        <p:txBody>
          <a:bodyPr/>
          <a:lstStyle/>
          <a:p>
            <a:endParaRPr lang="ja-JP" altLang="en-US">
              <a:solidFill>
                <a:prstClr val="black"/>
              </a:solidFill>
            </a:endParaRPr>
          </a:p>
        </p:txBody>
      </p:sp>
      <p:grpSp>
        <p:nvGrpSpPr>
          <p:cNvPr id="3" name="Group 6"/>
          <p:cNvGrpSpPr>
            <a:grpSpLocks/>
          </p:cNvGrpSpPr>
          <p:nvPr/>
        </p:nvGrpSpPr>
        <p:grpSpPr bwMode="auto">
          <a:xfrm>
            <a:off x="2222500" y="5679494"/>
            <a:ext cx="5365750" cy="915987"/>
            <a:chOff x="1343" y="3311"/>
            <a:chExt cx="3250" cy="625"/>
          </a:xfrm>
          <a:solidFill>
            <a:schemeClr val="accent1">
              <a:lumMod val="60000"/>
              <a:lumOff val="40000"/>
            </a:schemeClr>
          </a:solidFill>
        </p:grpSpPr>
        <p:sp>
          <p:nvSpPr>
            <p:cNvPr id="11326" name="Freeform 7"/>
            <p:cNvSpPr>
              <a:spLocks/>
            </p:cNvSpPr>
            <p:nvPr/>
          </p:nvSpPr>
          <p:spPr bwMode="auto">
            <a:xfrm>
              <a:off x="1343" y="3311"/>
              <a:ext cx="3250" cy="625"/>
            </a:xfrm>
            <a:custGeom>
              <a:avLst/>
              <a:gdLst>
                <a:gd name="T0" fmla="*/ 130 w 3250"/>
                <a:gd name="T1" fmla="*/ 0 h 1249"/>
                <a:gd name="T2" fmla="*/ 117 w 3250"/>
                <a:gd name="T3" fmla="*/ 1 h 1249"/>
                <a:gd name="T4" fmla="*/ 104 w 3250"/>
                <a:gd name="T5" fmla="*/ 1 h 1249"/>
                <a:gd name="T6" fmla="*/ 91 w 3250"/>
                <a:gd name="T7" fmla="*/ 1 h 1249"/>
                <a:gd name="T8" fmla="*/ 80 w 3250"/>
                <a:gd name="T9" fmla="*/ 1 h 1249"/>
                <a:gd name="T10" fmla="*/ 68 w 3250"/>
                <a:gd name="T11" fmla="*/ 1 h 1249"/>
                <a:gd name="T12" fmla="*/ 57 w 3250"/>
                <a:gd name="T13" fmla="*/ 1 h 1249"/>
                <a:gd name="T14" fmla="*/ 38 w 3250"/>
                <a:gd name="T15" fmla="*/ 1 h 1249"/>
                <a:gd name="T16" fmla="*/ 22 w 3250"/>
                <a:gd name="T17" fmla="*/ 1 h 1249"/>
                <a:gd name="T18" fmla="*/ 16 w 3250"/>
                <a:gd name="T19" fmla="*/ 1 h 1249"/>
                <a:gd name="T20" fmla="*/ 10 w 3250"/>
                <a:gd name="T21" fmla="*/ 1 h 1249"/>
                <a:gd name="T22" fmla="*/ 6 w 3250"/>
                <a:gd name="T23" fmla="*/ 1 h 1249"/>
                <a:gd name="T24" fmla="*/ 3 w 3250"/>
                <a:gd name="T25" fmla="*/ 1 h 1249"/>
                <a:gd name="T26" fmla="*/ 1 w 3250"/>
                <a:gd name="T27" fmla="*/ 1 h 1249"/>
                <a:gd name="T28" fmla="*/ 0 w 3250"/>
                <a:gd name="T29" fmla="*/ 1 h 1249"/>
                <a:gd name="T30" fmla="*/ 0 w 3250"/>
                <a:gd name="T31" fmla="*/ 1 h 1249"/>
                <a:gd name="T32" fmla="*/ 1 w 3250"/>
                <a:gd name="T33" fmla="*/ 1 h 1249"/>
                <a:gd name="T34" fmla="*/ 3 w 3250"/>
                <a:gd name="T35" fmla="*/ 1 h 1249"/>
                <a:gd name="T36" fmla="*/ 6 w 3250"/>
                <a:gd name="T37" fmla="*/ 1 h 1249"/>
                <a:gd name="T38" fmla="*/ 10 w 3250"/>
                <a:gd name="T39" fmla="*/ 1 h 1249"/>
                <a:gd name="T40" fmla="*/ 16 w 3250"/>
                <a:gd name="T41" fmla="*/ 1 h 1249"/>
                <a:gd name="T42" fmla="*/ 22 w 3250"/>
                <a:gd name="T43" fmla="*/ 1 h 1249"/>
                <a:gd name="T44" fmla="*/ 38 w 3250"/>
                <a:gd name="T45" fmla="*/ 1 h 1249"/>
                <a:gd name="T46" fmla="*/ 57 w 3250"/>
                <a:gd name="T47" fmla="*/ 1 h 1249"/>
                <a:gd name="T48" fmla="*/ 68 w 3250"/>
                <a:gd name="T49" fmla="*/ 1 h 1249"/>
                <a:gd name="T50" fmla="*/ 80 w 3250"/>
                <a:gd name="T51" fmla="*/ 1 h 1249"/>
                <a:gd name="T52" fmla="*/ 91 w 3250"/>
                <a:gd name="T53" fmla="*/ 1 h 1249"/>
                <a:gd name="T54" fmla="*/ 104 w 3250"/>
                <a:gd name="T55" fmla="*/ 1 h 1249"/>
                <a:gd name="T56" fmla="*/ 117 w 3250"/>
                <a:gd name="T57" fmla="*/ 1 h 1249"/>
                <a:gd name="T58" fmla="*/ 130 w 3250"/>
                <a:gd name="T59" fmla="*/ 1 h 1249"/>
                <a:gd name="T60" fmla="*/ 3120 w 3250"/>
                <a:gd name="T61" fmla="*/ 1 h 1249"/>
                <a:gd name="T62" fmla="*/ 3134 w 3250"/>
                <a:gd name="T63" fmla="*/ 1 h 1249"/>
                <a:gd name="T64" fmla="*/ 3147 w 3250"/>
                <a:gd name="T65" fmla="*/ 1 h 1249"/>
                <a:gd name="T66" fmla="*/ 3160 w 3250"/>
                <a:gd name="T67" fmla="*/ 1 h 1249"/>
                <a:gd name="T68" fmla="*/ 3171 w 3250"/>
                <a:gd name="T69" fmla="*/ 1 h 1249"/>
                <a:gd name="T70" fmla="*/ 3182 w 3250"/>
                <a:gd name="T71" fmla="*/ 1 h 1249"/>
                <a:gd name="T72" fmla="*/ 3194 w 3250"/>
                <a:gd name="T73" fmla="*/ 1 h 1249"/>
                <a:gd name="T74" fmla="*/ 3212 w 3250"/>
                <a:gd name="T75" fmla="*/ 1 h 1249"/>
                <a:gd name="T76" fmla="*/ 3229 w 3250"/>
                <a:gd name="T77" fmla="*/ 1 h 1249"/>
                <a:gd name="T78" fmla="*/ 3235 w 3250"/>
                <a:gd name="T79" fmla="*/ 1 h 1249"/>
                <a:gd name="T80" fmla="*/ 3240 w 3250"/>
                <a:gd name="T81" fmla="*/ 1 h 1249"/>
                <a:gd name="T82" fmla="*/ 3244 w 3250"/>
                <a:gd name="T83" fmla="*/ 1 h 1249"/>
                <a:gd name="T84" fmla="*/ 3247 w 3250"/>
                <a:gd name="T85" fmla="*/ 1 h 1249"/>
                <a:gd name="T86" fmla="*/ 3249 w 3250"/>
                <a:gd name="T87" fmla="*/ 1 h 1249"/>
                <a:gd name="T88" fmla="*/ 3250 w 3250"/>
                <a:gd name="T89" fmla="*/ 1 h 1249"/>
                <a:gd name="T90" fmla="*/ 3250 w 3250"/>
                <a:gd name="T91" fmla="*/ 1 h 1249"/>
                <a:gd name="T92" fmla="*/ 3249 w 3250"/>
                <a:gd name="T93" fmla="*/ 1 h 1249"/>
                <a:gd name="T94" fmla="*/ 3247 w 3250"/>
                <a:gd name="T95" fmla="*/ 1 h 1249"/>
                <a:gd name="T96" fmla="*/ 3244 w 3250"/>
                <a:gd name="T97" fmla="*/ 1 h 1249"/>
                <a:gd name="T98" fmla="*/ 3240 w 3250"/>
                <a:gd name="T99" fmla="*/ 1 h 1249"/>
                <a:gd name="T100" fmla="*/ 3235 w 3250"/>
                <a:gd name="T101" fmla="*/ 1 h 1249"/>
                <a:gd name="T102" fmla="*/ 3229 w 3250"/>
                <a:gd name="T103" fmla="*/ 1 h 1249"/>
                <a:gd name="T104" fmla="*/ 3212 w 3250"/>
                <a:gd name="T105" fmla="*/ 1 h 1249"/>
                <a:gd name="T106" fmla="*/ 3194 w 3250"/>
                <a:gd name="T107" fmla="*/ 1 h 1249"/>
                <a:gd name="T108" fmla="*/ 3182 w 3250"/>
                <a:gd name="T109" fmla="*/ 1 h 1249"/>
                <a:gd name="T110" fmla="*/ 3171 w 3250"/>
                <a:gd name="T111" fmla="*/ 1 h 1249"/>
                <a:gd name="T112" fmla="*/ 3160 w 3250"/>
                <a:gd name="T113" fmla="*/ 1 h 1249"/>
                <a:gd name="T114" fmla="*/ 3147 w 3250"/>
                <a:gd name="T115" fmla="*/ 1 h 1249"/>
                <a:gd name="T116" fmla="*/ 3134 w 3250"/>
                <a:gd name="T117" fmla="*/ 1 h 1249"/>
                <a:gd name="T118" fmla="*/ 3120 w 3250"/>
                <a:gd name="T119" fmla="*/ 0 h 1249"/>
                <a:gd name="T120" fmla="*/ 130 w 3250"/>
                <a:gd name="T121" fmla="*/ 0 h 124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250"/>
                <a:gd name="T184" fmla="*/ 0 h 1249"/>
                <a:gd name="T185" fmla="*/ 3250 w 3250"/>
                <a:gd name="T186" fmla="*/ 1249 h 124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250" h="1249">
                  <a:moveTo>
                    <a:pt x="130" y="0"/>
                  </a:moveTo>
                  <a:lnTo>
                    <a:pt x="117" y="2"/>
                  </a:lnTo>
                  <a:lnTo>
                    <a:pt x="104" y="5"/>
                  </a:lnTo>
                  <a:lnTo>
                    <a:pt x="91" y="10"/>
                  </a:lnTo>
                  <a:lnTo>
                    <a:pt x="80" y="16"/>
                  </a:lnTo>
                  <a:lnTo>
                    <a:pt x="68" y="25"/>
                  </a:lnTo>
                  <a:lnTo>
                    <a:pt x="57" y="35"/>
                  </a:lnTo>
                  <a:lnTo>
                    <a:pt x="38" y="61"/>
                  </a:lnTo>
                  <a:lnTo>
                    <a:pt x="22" y="91"/>
                  </a:lnTo>
                  <a:lnTo>
                    <a:pt x="16" y="109"/>
                  </a:lnTo>
                  <a:lnTo>
                    <a:pt x="10" y="127"/>
                  </a:lnTo>
                  <a:lnTo>
                    <a:pt x="6" y="146"/>
                  </a:lnTo>
                  <a:lnTo>
                    <a:pt x="3" y="167"/>
                  </a:lnTo>
                  <a:lnTo>
                    <a:pt x="1" y="187"/>
                  </a:lnTo>
                  <a:lnTo>
                    <a:pt x="0" y="209"/>
                  </a:lnTo>
                  <a:lnTo>
                    <a:pt x="0" y="1040"/>
                  </a:lnTo>
                  <a:lnTo>
                    <a:pt x="1" y="1062"/>
                  </a:lnTo>
                  <a:lnTo>
                    <a:pt x="3" y="1083"/>
                  </a:lnTo>
                  <a:lnTo>
                    <a:pt x="6" y="1103"/>
                  </a:lnTo>
                  <a:lnTo>
                    <a:pt x="10" y="1121"/>
                  </a:lnTo>
                  <a:lnTo>
                    <a:pt x="16" y="1139"/>
                  </a:lnTo>
                  <a:lnTo>
                    <a:pt x="22" y="1158"/>
                  </a:lnTo>
                  <a:lnTo>
                    <a:pt x="38" y="1187"/>
                  </a:lnTo>
                  <a:lnTo>
                    <a:pt x="57" y="1214"/>
                  </a:lnTo>
                  <a:lnTo>
                    <a:pt x="68" y="1224"/>
                  </a:lnTo>
                  <a:lnTo>
                    <a:pt x="80" y="1232"/>
                  </a:lnTo>
                  <a:lnTo>
                    <a:pt x="91" y="1239"/>
                  </a:lnTo>
                  <a:lnTo>
                    <a:pt x="104" y="1244"/>
                  </a:lnTo>
                  <a:lnTo>
                    <a:pt x="117" y="1247"/>
                  </a:lnTo>
                  <a:lnTo>
                    <a:pt x="130" y="1249"/>
                  </a:lnTo>
                  <a:lnTo>
                    <a:pt x="3120" y="1249"/>
                  </a:lnTo>
                  <a:lnTo>
                    <a:pt x="3134" y="1247"/>
                  </a:lnTo>
                  <a:lnTo>
                    <a:pt x="3147" y="1244"/>
                  </a:lnTo>
                  <a:lnTo>
                    <a:pt x="3160" y="1239"/>
                  </a:lnTo>
                  <a:lnTo>
                    <a:pt x="3171" y="1232"/>
                  </a:lnTo>
                  <a:lnTo>
                    <a:pt x="3182" y="1224"/>
                  </a:lnTo>
                  <a:lnTo>
                    <a:pt x="3194" y="1214"/>
                  </a:lnTo>
                  <a:lnTo>
                    <a:pt x="3212" y="1187"/>
                  </a:lnTo>
                  <a:lnTo>
                    <a:pt x="3229" y="1158"/>
                  </a:lnTo>
                  <a:lnTo>
                    <a:pt x="3235" y="1139"/>
                  </a:lnTo>
                  <a:lnTo>
                    <a:pt x="3240" y="1121"/>
                  </a:lnTo>
                  <a:lnTo>
                    <a:pt x="3244" y="1103"/>
                  </a:lnTo>
                  <a:lnTo>
                    <a:pt x="3247" y="1083"/>
                  </a:lnTo>
                  <a:lnTo>
                    <a:pt x="3249" y="1062"/>
                  </a:lnTo>
                  <a:lnTo>
                    <a:pt x="3250" y="1040"/>
                  </a:lnTo>
                  <a:lnTo>
                    <a:pt x="3250" y="209"/>
                  </a:lnTo>
                  <a:lnTo>
                    <a:pt x="3249" y="187"/>
                  </a:lnTo>
                  <a:lnTo>
                    <a:pt x="3247" y="167"/>
                  </a:lnTo>
                  <a:lnTo>
                    <a:pt x="3244" y="146"/>
                  </a:lnTo>
                  <a:lnTo>
                    <a:pt x="3240" y="127"/>
                  </a:lnTo>
                  <a:lnTo>
                    <a:pt x="3235" y="109"/>
                  </a:lnTo>
                  <a:lnTo>
                    <a:pt x="3229" y="91"/>
                  </a:lnTo>
                  <a:lnTo>
                    <a:pt x="3212" y="61"/>
                  </a:lnTo>
                  <a:lnTo>
                    <a:pt x="3194" y="35"/>
                  </a:lnTo>
                  <a:lnTo>
                    <a:pt x="3182" y="25"/>
                  </a:lnTo>
                  <a:lnTo>
                    <a:pt x="3171" y="16"/>
                  </a:lnTo>
                  <a:lnTo>
                    <a:pt x="3160" y="10"/>
                  </a:lnTo>
                  <a:lnTo>
                    <a:pt x="3147" y="5"/>
                  </a:lnTo>
                  <a:lnTo>
                    <a:pt x="3134" y="2"/>
                  </a:lnTo>
                  <a:lnTo>
                    <a:pt x="3120" y="0"/>
                  </a:lnTo>
                  <a:lnTo>
                    <a:pt x="130" y="0"/>
                  </a:lnTo>
                  <a:close/>
                </a:path>
              </a:pathLst>
            </a:custGeom>
            <a:grpFill/>
            <a:ln w="12700">
              <a:solidFill>
                <a:srgbClr val="000000"/>
              </a:solidFill>
              <a:round/>
              <a:headEnd/>
              <a:tailEnd/>
            </a:ln>
          </p:spPr>
          <p:txBody>
            <a:bodyPr/>
            <a:lstStyle/>
            <a:p>
              <a:endParaRPr lang="ja-JP" altLang="en-US">
                <a:solidFill>
                  <a:prstClr val="black"/>
                </a:solidFill>
              </a:endParaRPr>
            </a:p>
          </p:txBody>
        </p:sp>
        <p:sp>
          <p:nvSpPr>
            <p:cNvPr id="11327" name="Freeform 8"/>
            <p:cNvSpPr>
              <a:spLocks/>
            </p:cNvSpPr>
            <p:nvPr/>
          </p:nvSpPr>
          <p:spPr bwMode="auto">
            <a:xfrm>
              <a:off x="1360" y="3325"/>
              <a:ext cx="3217" cy="598"/>
            </a:xfrm>
            <a:custGeom>
              <a:avLst/>
              <a:gdLst>
                <a:gd name="T0" fmla="*/ 113 w 3217"/>
                <a:gd name="T1" fmla="*/ 0 h 1196"/>
                <a:gd name="T2" fmla="*/ 3103 w 3217"/>
                <a:gd name="T3" fmla="*/ 0 h 1196"/>
                <a:gd name="T4" fmla="*/ 3117 w 3217"/>
                <a:gd name="T5" fmla="*/ 1 h 1196"/>
                <a:gd name="T6" fmla="*/ 3123 w 3217"/>
                <a:gd name="T7" fmla="*/ 1 h 1196"/>
                <a:gd name="T8" fmla="*/ 3135 w 3217"/>
                <a:gd name="T9" fmla="*/ 1 h 1196"/>
                <a:gd name="T10" fmla="*/ 3148 w 3217"/>
                <a:gd name="T11" fmla="*/ 1 h 1196"/>
                <a:gd name="T12" fmla="*/ 3159 w 3217"/>
                <a:gd name="T13" fmla="*/ 1 h 1196"/>
                <a:gd name="T14" fmla="*/ 3167 w 3217"/>
                <a:gd name="T15" fmla="*/ 1 h 1196"/>
                <a:gd name="T16" fmla="*/ 3184 w 3217"/>
                <a:gd name="T17" fmla="*/ 1 h 1196"/>
                <a:gd name="T18" fmla="*/ 3199 w 3217"/>
                <a:gd name="T19" fmla="*/ 1 h 1196"/>
                <a:gd name="T20" fmla="*/ 3202 w 3217"/>
                <a:gd name="T21" fmla="*/ 1 h 1196"/>
                <a:gd name="T22" fmla="*/ 3207 w 3217"/>
                <a:gd name="T23" fmla="*/ 1 h 1196"/>
                <a:gd name="T24" fmla="*/ 3213 w 3217"/>
                <a:gd name="T25" fmla="*/ 1 h 1196"/>
                <a:gd name="T26" fmla="*/ 3215 w 3217"/>
                <a:gd name="T27" fmla="*/ 1 h 1196"/>
                <a:gd name="T28" fmla="*/ 3217 w 3217"/>
                <a:gd name="T29" fmla="*/ 1 h 1196"/>
                <a:gd name="T30" fmla="*/ 3217 w 3217"/>
                <a:gd name="T31" fmla="*/ 1 h 1196"/>
                <a:gd name="T32" fmla="*/ 3217 w 3217"/>
                <a:gd name="T33" fmla="*/ 1 h 1196"/>
                <a:gd name="T34" fmla="*/ 3217 w 3217"/>
                <a:gd name="T35" fmla="*/ 1 h 1196"/>
                <a:gd name="T36" fmla="*/ 3215 w 3217"/>
                <a:gd name="T37" fmla="*/ 1 h 1196"/>
                <a:gd name="T38" fmla="*/ 3213 w 3217"/>
                <a:gd name="T39" fmla="*/ 1 h 1196"/>
                <a:gd name="T40" fmla="*/ 3207 w 3217"/>
                <a:gd name="T41" fmla="*/ 1 h 1196"/>
                <a:gd name="T42" fmla="*/ 3202 w 3217"/>
                <a:gd name="T43" fmla="*/ 1 h 1196"/>
                <a:gd name="T44" fmla="*/ 3199 w 3217"/>
                <a:gd name="T45" fmla="*/ 1 h 1196"/>
                <a:gd name="T46" fmla="*/ 3184 w 3217"/>
                <a:gd name="T47" fmla="*/ 1 h 1196"/>
                <a:gd name="T48" fmla="*/ 3167 w 3217"/>
                <a:gd name="T49" fmla="*/ 1 h 1196"/>
                <a:gd name="T50" fmla="*/ 3159 w 3217"/>
                <a:gd name="T51" fmla="*/ 1 h 1196"/>
                <a:gd name="T52" fmla="*/ 3148 w 3217"/>
                <a:gd name="T53" fmla="*/ 1 h 1196"/>
                <a:gd name="T54" fmla="*/ 3135 w 3217"/>
                <a:gd name="T55" fmla="*/ 1 h 1196"/>
                <a:gd name="T56" fmla="*/ 3123 w 3217"/>
                <a:gd name="T57" fmla="*/ 1 h 1196"/>
                <a:gd name="T58" fmla="*/ 3117 w 3217"/>
                <a:gd name="T59" fmla="*/ 1 h 1196"/>
                <a:gd name="T60" fmla="*/ 3103 w 3217"/>
                <a:gd name="T61" fmla="*/ 1 h 1196"/>
                <a:gd name="T62" fmla="*/ 113 w 3217"/>
                <a:gd name="T63" fmla="*/ 1 h 1196"/>
                <a:gd name="T64" fmla="*/ 100 w 3217"/>
                <a:gd name="T65" fmla="*/ 1 h 1196"/>
                <a:gd name="T66" fmla="*/ 94 w 3217"/>
                <a:gd name="T67" fmla="*/ 1 h 1196"/>
                <a:gd name="T68" fmla="*/ 81 w 3217"/>
                <a:gd name="T69" fmla="*/ 1 h 1196"/>
                <a:gd name="T70" fmla="*/ 70 w 3217"/>
                <a:gd name="T71" fmla="*/ 1 h 1196"/>
                <a:gd name="T72" fmla="*/ 58 w 3217"/>
                <a:gd name="T73" fmla="*/ 1 h 1196"/>
                <a:gd name="T74" fmla="*/ 50 w 3217"/>
                <a:gd name="T75" fmla="*/ 1 h 1196"/>
                <a:gd name="T76" fmla="*/ 34 w 3217"/>
                <a:gd name="T77" fmla="*/ 1 h 1196"/>
                <a:gd name="T78" fmla="*/ 18 w 3217"/>
                <a:gd name="T79" fmla="*/ 1 h 1196"/>
                <a:gd name="T80" fmla="*/ 14 w 3217"/>
                <a:gd name="T81" fmla="*/ 1 h 1196"/>
                <a:gd name="T82" fmla="*/ 9 w 3217"/>
                <a:gd name="T83" fmla="*/ 1 h 1196"/>
                <a:gd name="T84" fmla="*/ 5 w 3217"/>
                <a:gd name="T85" fmla="*/ 1 h 1196"/>
                <a:gd name="T86" fmla="*/ 2 w 3217"/>
                <a:gd name="T87" fmla="*/ 1 h 1196"/>
                <a:gd name="T88" fmla="*/ 1 w 3217"/>
                <a:gd name="T89" fmla="*/ 1 h 1196"/>
                <a:gd name="T90" fmla="*/ 0 w 3217"/>
                <a:gd name="T91" fmla="*/ 1 h 1196"/>
                <a:gd name="T92" fmla="*/ 0 w 3217"/>
                <a:gd name="T93" fmla="*/ 1 h 1196"/>
                <a:gd name="T94" fmla="*/ 1 w 3217"/>
                <a:gd name="T95" fmla="*/ 1 h 1196"/>
                <a:gd name="T96" fmla="*/ 2 w 3217"/>
                <a:gd name="T97" fmla="*/ 1 h 1196"/>
                <a:gd name="T98" fmla="*/ 5 w 3217"/>
                <a:gd name="T99" fmla="*/ 1 h 1196"/>
                <a:gd name="T100" fmla="*/ 9 w 3217"/>
                <a:gd name="T101" fmla="*/ 1 h 1196"/>
                <a:gd name="T102" fmla="*/ 14 w 3217"/>
                <a:gd name="T103" fmla="*/ 1 h 1196"/>
                <a:gd name="T104" fmla="*/ 18 w 3217"/>
                <a:gd name="T105" fmla="*/ 1 h 1196"/>
                <a:gd name="T106" fmla="*/ 34 w 3217"/>
                <a:gd name="T107" fmla="*/ 1 h 1196"/>
                <a:gd name="T108" fmla="*/ 50 w 3217"/>
                <a:gd name="T109" fmla="*/ 1 h 1196"/>
                <a:gd name="T110" fmla="*/ 58 w 3217"/>
                <a:gd name="T111" fmla="*/ 1 h 1196"/>
                <a:gd name="T112" fmla="*/ 70 w 3217"/>
                <a:gd name="T113" fmla="*/ 1 h 1196"/>
                <a:gd name="T114" fmla="*/ 81 w 3217"/>
                <a:gd name="T115" fmla="*/ 1 h 1196"/>
                <a:gd name="T116" fmla="*/ 94 w 3217"/>
                <a:gd name="T117" fmla="*/ 1 h 1196"/>
                <a:gd name="T118" fmla="*/ 100 w 3217"/>
                <a:gd name="T119" fmla="*/ 1 h 1196"/>
                <a:gd name="T120" fmla="*/ 113 w 3217"/>
                <a:gd name="T121" fmla="*/ 0 h 119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217"/>
                <a:gd name="T184" fmla="*/ 0 h 1196"/>
                <a:gd name="T185" fmla="*/ 3217 w 3217"/>
                <a:gd name="T186" fmla="*/ 1196 h 119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217" h="1196">
                  <a:moveTo>
                    <a:pt x="113" y="0"/>
                  </a:moveTo>
                  <a:lnTo>
                    <a:pt x="3103" y="0"/>
                  </a:lnTo>
                  <a:lnTo>
                    <a:pt x="3117" y="2"/>
                  </a:lnTo>
                  <a:lnTo>
                    <a:pt x="3123" y="4"/>
                  </a:lnTo>
                  <a:lnTo>
                    <a:pt x="3135" y="9"/>
                  </a:lnTo>
                  <a:lnTo>
                    <a:pt x="3148" y="15"/>
                  </a:lnTo>
                  <a:lnTo>
                    <a:pt x="3159" y="24"/>
                  </a:lnTo>
                  <a:lnTo>
                    <a:pt x="3167" y="32"/>
                  </a:lnTo>
                  <a:lnTo>
                    <a:pt x="3184" y="55"/>
                  </a:lnTo>
                  <a:lnTo>
                    <a:pt x="3199" y="83"/>
                  </a:lnTo>
                  <a:lnTo>
                    <a:pt x="3202" y="93"/>
                  </a:lnTo>
                  <a:lnTo>
                    <a:pt x="3207" y="111"/>
                  </a:lnTo>
                  <a:lnTo>
                    <a:pt x="3213" y="131"/>
                  </a:lnTo>
                  <a:lnTo>
                    <a:pt x="3215" y="149"/>
                  </a:lnTo>
                  <a:lnTo>
                    <a:pt x="3217" y="161"/>
                  </a:lnTo>
                  <a:lnTo>
                    <a:pt x="3217" y="183"/>
                  </a:lnTo>
                  <a:lnTo>
                    <a:pt x="3217" y="1014"/>
                  </a:lnTo>
                  <a:lnTo>
                    <a:pt x="3217" y="1036"/>
                  </a:lnTo>
                  <a:lnTo>
                    <a:pt x="3215" y="1049"/>
                  </a:lnTo>
                  <a:lnTo>
                    <a:pt x="3213" y="1067"/>
                  </a:lnTo>
                  <a:lnTo>
                    <a:pt x="3207" y="1087"/>
                  </a:lnTo>
                  <a:lnTo>
                    <a:pt x="3202" y="1105"/>
                  </a:lnTo>
                  <a:lnTo>
                    <a:pt x="3199" y="1113"/>
                  </a:lnTo>
                  <a:lnTo>
                    <a:pt x="3184" y="1143"/>
                  </a:lnTo>
                  <a:lnTo>
                    <a:pt x="3167" y="1166"/>
                  </a:lnTo>
                  <a:lnTo>
                    <a:pt x="3159" y="1173"/>
                  </a:lnTo>
                  <a:lnTo>
                    <a:pt x="3148" y="1181"/>
                  </a:lnTo>
                  <a:lnTo>
                    <a:pt x="3135" y="1190"/>
                  </a:lnTo>
                  <a:lnTo>
                    <a:pt x="3123" y="1195"/>
                  </a:lnTo>
                  <a:lnTo>
                    <a:pt x="3117" y="1196"/>
                  </a:lnTo>
                  <a:lnTo>
                    <a:pt x="3103" y="1196"/>
                  </a:lnTo>
                  <a:lnTo>
                    <a:pt x="113" y="1196"/>
                  </a:lnTo>
                  <a:lnTo>
                    <a:pt x="100" y="1196"/>
                  </a:lnTo>
                  <a:lnTo>
                    <a:pt x="94" y="1195"/>
                  </a:lnTo>
                  <a:lnTo>
                    <a:pt x="81" y="1190"/>
                  </a:lnTo>
                  <a:lnTo>
                    <a:pt x="70" y="1181"/>
                  </a:lnTo>
                  <a:lnTo>
                    <a:pt x="58" y="1173"/>
                  </a:lnTo>
                  <a:lnTo>
                    <a:pt x="50" y="1166"/>
                  </a:lnTo>
                  <a:lnTo>
                    <a:pt x="34" y="1143"/>
                  </a:lnTo>
                  <a:lnTo>
                    <a:pt x="18" y="1113"/>
                  </a:lnTo>
                  <a:lnTo>
                    <a:pt x="14" y="1105"/>
                  </a:lnTo>
                  <a:lnTo>
                    <a:pt x="9" y="1087"/>
                  </a:lnTo>
                  <a:lnTo>
                    <a:pt x="5" y="1067"/>
                  </a:lnTo>
                  <a:lnTo>
                    <a:pt x="2" y="1049"/>
                  </a:lnTo>
                  <a:lnTo>
                    <a:pt x="1" y="1036"/>
                  </a:lnTo>
                  <a:lnTo>
                    <a:pt x="0" y="1014"/>
                  </a:lnTo>
                  <a:lnTo>
                    <a:pt x="0" y="183"/>
                  </a:lnTo>
                  <a:lnTo>
                    <a:pt x="1" y="161"/>
                  </a:lnTo>
                  <a:lnTo>
                    <a:pt x="2" y="149"/>
                  </a:lnTo>
                  <a:lnTo>
                    <a:pt x="5" y="131"/>
                  </a:lnTo>
                  <a:lnTo>
                    <a:pt x="9" y="111"/>
                  </a:lnTo>
                  <a:lnTo>
                    <a:pt x="14" y="93"/>
                  </a:lnTo>
                  <a:lnTo>
                    <a:pt x="18" y="83"/>
                  </a:lnTo>
                  <a:lnTo>
                    <a:pt x="34" y="55"/>
                  </a:lnTo>
                  <a:lnTo>
                    <a:pt x="50" y="32"/>
                  </a:lnTo>
                  <a:lnTo>
                    <a:pt x="58" y="24"/>
                  </a:lnTo>
                  <a:lnTo>
                    <a:pt x="70" y="15"/>
                  </a:lnTo>
                  <a:lnTo>
                    <a:pt x="81" y="9"/>
                  </a:lnTo>
                  <a:lnTo>
                    <a:pt x="94" y="4"/>
                  </a:lnTo>
                  <a:lnTo>
                    <a:pt x="100" y="2"/>
                  </a:lnTo>
                  <a:lnTo>
                    <a:pt x="113" y="0"/>
                  </a:lnTo>
                  <a:close/>
                </a:path>
              </a:pathLst>
            </a:custGeom>
            <a:solidFill>
              <a:srgbClr val="66FF66"/>
            </a:solidFill>
            <a:ln w="12700">
              <a:solidFill>
                <a:srgbClr val="000000"/>
              </a:solidFill>
              <a:round/>
              <a:headEnd/>
              <a:tailEnd/>
            </a:ln>
          </p:spPr>
          <p:txBody>
            <a:bodyPr/>
            <a:lstStyle/>
            <a:p>
              <a:endParaRPr lang="ja-JP" altLang="en-US">
                <a:solidFill>
                  <a:prstClr val="black"/>
                </a:solidFill>
              </a:endParaRPr>
            </a:p>
          </p:txBody>
        </p:sp>
      </p:grpSp>
      <p:grpSp>
        <p:nvGrpSpPr>
          <p:cNvPr id="8" name="グループ化 7"/>
          <p:cNvGrpSpPr/>
          <p:nvPr/>
        </p:nvGrpSpPr>
        <p:grpSpPr>
          <a:xfrm>
            <a:off x="3944890" y="2306058"/>
            <a:ext cx="1557337" cy="703263"/>
            <a:chOff x="4007731" y="2306056"/>
            <a:chExt cx="1557337" cy="703263"/>
          </a:xfrm>
        </p:grpSpPr>
        <p:sp>
          <p:nvSpPr>
            <p:cNvPr id="11269" name="Freeform 9"/>
            <p:cNvSpPr>
              <a:spLocks/>
            </p:cNvSpPr>
            <p:nvPr/>
          </p:nvSpPr>
          <p:spPr bwMode="auto">
            <a:xfrm>
              <a:off x="4007731" y="2306056"/>
              <a:ext cx="1557337" cy="703263"/>
            </a:xfrm>
            <a:custGeom>
              <a:avLst/>
              <a:gdLst>
                <a:gd name="T0" fmla="*/ 2147483647 w 905"/>
                <a:gd name="T1" fmla="*/ 0 h 402"/>
                <a:gd name="T2" fmla="*/ 2147483647 w 905"/>
                <a:gd name="T3" fmla="*/ 2147483647 h 402"/>
                <a:gd name="T4" fmla="*/ 2147483647 w 905"/>
                <a:gd name="T5" fmla="*/ 2147483647 h 402"/>
                <a:gd name="T6" fmla="*/ 2147483647 w 905"/>
                <a:gd name="T7" fmla="*/ 2147483647 h 402"/>
                <a:gd name="T8" fmla="*/ 2147483647 w 905"/>
                <a:gd name="T9" fmla="*/ 2147483647 h 402"/>
                <a:gd name="T10" fmla="*/ 2147483647 w 905"/>
                <a:gd name="T11" fmla="*/ 2147483647 h 402"/>
                <a:gd name="T12" fmla="*/ 2147483647 w 905"/>
                <a:gd name="T13" fmla="*/ 2147483647 h 402"/>
                <a:gd name="T14" fmla="*/ 2147483647 w 905"/>
                <a:gd name="T15" fmla="*/ 2147483647 h 402"/>
                <a:gd name="T16" fmla="*/ 0 w 905"/>
                <a:gd name="T17" fmla="*/ 2147483647 h 402"/>
                <a:gd name="T18" fmla="*/ 0 w 905"/>
                <a:gd name="T19" fmla="*/ 2147483647 h 402"/>
                <a:gd name="T20" fmla="*/ 2147483647 w 905"/>
                <a:gd name="T21" fmla="*/ 2147483647 h 402"/>
                <a:gd name="T22" fmla="*/ 2147483647 w 905"/>
                <a:gd name="T23" fmla="*/ 2147483647 h 402"/>
                <a:gd name="T24" fmla="*/ 2147483647 w 905"/>
                <a:gd name="T25" fmla="*/ 2147483647 h 402"/>
                <a:gd name="T26" fmla="*/ 2147483647 w 905"/>
                <a:gd name="T27" fmla="*/ 2147483647 h 402"/>
                <a:gd name="T28" fmla="*/ 2147483647 w 905"/>
                <a:gd name="T29" fmla="*/ 2147483647 h 402"/>
                <a:gd name="T30" fmla="*/ 2147483647 w 905"/>
                <a:gd name="T31" fmla="*/ 2147483647 h 402"/>
                <a:gd name="T32" fmla="*/ 2147483647 w 905"/>
                <a:gd name="T33" fmla="*/ 2147483647 h 402"/>
                <a:gd name="T34" fmla="*/ 2147483647 w 905"/>
                <a:gd name="T35" fmla="*/ 2147483647 h 402"/>
                <a:gd name="T36" fmla="*/ 2147483647 w 905"/>
                <a:gd name="T37" fmla="*/ 2147483647 h 402"/>
                <a:gd name="T38" fmla="*/ 2147483647 w 905"/>
                <a:gd name="T39" fmla="*/ 2147483647 h 402"/>
                <a:gd name="T40" fmla="*/ 2147483647 w 905"/>
                <a:gd name="T41" fmla="*/ 2147483647 h 402"/>
                <a:gd name="T42" fmla="*/ 2147483647 w 905"/>
                <a:gd name="T43" fmla="*/ 2147483647 h 402"/>
                <a:gd name="T44" fmla="*/ 2147483647 w 905"/>
                <a:gd name="T45" fmla="*/ 2147483647 h 402"/>
                <a:gd name="T46" fmla="*/ 2147483647 w 905"/>
                <a:gd name="T47" fmla="*/ 2147483647 h 402"/>
                <a:gd name="T48" fmla="*/ 2147483647 w 905"/>
                <a:gd name="T49" fmla="*/ 2147483647 h 402"/>
                <a:gd name="T50" fmla="*/ 2147483647 w 905"/>
                <a:gd name="T51" fmla="*/ 2147483647 h 402"/>
                <a:gd name="T52" fmla="*/ 2147483647 w 905"/>
                <a:gd name="T53" fmla="*/ 2147483647 h 402"/>
                <a:gd name="T54" fmla="*/ 2147483647 w 905"/>
                <a:gd name="T55" fmla="*/ 2147483647 h 402"/>
                <a:gd name="T56" fmla="*/ 2147483647 w 905"/>
                <a:gd name="T57" fmla="*/ 2147483647 h 402"/>
                <a:gd name="T58" fmla="*/ 2147483647 w 905"/>
                <a:gd name="T59" fmla="*/ 2147483647 h 402"/>
                <a:gd name="T60" fmla="*/ 2147483647 w 905"/>
                <a:gd name="T61" fmla="*/ 2147483647 h 402"/>
                <a:gd name="T62" fmla="*/ 2147483647 w 905"/>
                <a:gd name="T63" fmla="*/ 2147483647 h 402"/>
                <a:gd name="T64" fmla="*/ 2147483647 w 905"/>
                <a:gd name="T65" fmla="*/ 2147483647 h 402"/>
                <a:gd name="T66" fmla="*/ 2147483647 w 905"/>
                <a:gd name="T67" fmla="*/ 2147483647 h 402"/>
                <a:gd name="T68" fmla="*/ 2147483647 w 905"/>
                <a:gd name="T69" fmla="*/ 2147483647 h 402"/>
                <a:gd name="T70" fmla="*/ 2147483647 w 905"/>
                <a:gd name="T71" fmla="*/ 0 h 402"/>
                <a:gd name="T72" fmla="*/ 2147483647 w 905"/>
                <a:gd name="T73" fmla="*/ 0 h 40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05"/>
                <a:gd name="T112" fmla="*/ 0 h 402"/>
                <a:gd name="T113" fmla="*/ 905 w 905"/>
                <a:gd name="T114" fmla="*/ 402 h 40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05" h="402">
                  <a:moveTo>
                    <a:pt x="42" y="0"/>
                  </a:moveTo>
                  <a:lnTo>
                    <a:pt x="34" y="2"/>
                  </a:lnTo>
                  <a:lnTo>
                    <a:pt x="26" y="5"/>
                  </a:lnTo>
                  <a:lnTo>
                    <a:pt x="18" y="11"/>
                  </a:lnTo>
                  <a:lnTo>
                    <a:pt x="12" y="20"/>
                  </a:lnTo>
                  <a:lnTo>
                    <a:pt x="7" y="30"/>
                  </a:lnTo>
                  <a:lnTo>
                    <a:pt x="3" y="41"/>
                  </a:lnTo>
                  <a:lnTo>
                    <a:pt x="1" y="53"/>
                  </a:lnTo>
                  <a:lnTo>
                    <a:pt x="0" y="66"/>
                  </a:lnTo>
                  <a:lnTo>
                    <a:pt x="0" y="334"/>
                  </a:lnTo>
                  <a:lnTo>
                    <a:pt x="1" y="348"/>
                  </a:lnTo>
                  <a:lnTo>
                    <a:pt x="3" y="361"/>
                  </a:lnTo>
                  <a:lnTo>
                    <a:pt x="7" y="373"/>
                  </a:lnTo>
                  <a:lnTo>
                    <a:pt x="12" y="382"/>
                  </a:lnTo>
                  <a:lnTo>
                    <a:pt x="18" y="391"/>
                  </a:lnTo>
                  <a:lnTo>
                    <a:pt x="26" y="397"/>
                  </a:lnTo>
                  <a:lnTo>
                    <a:pt x="34" y="401"/>
                  </a:lnTo>
                  <a:lnTo>
                    <a:pt x="42" y="402"/>
                  </a:lnTo>
                  <a:lnTo>
                    <a:pt x="863" y="402"/>
                  </a:lnTo>
                  <a:lnTo>
                    <a:pt x="871" y="401"/>
                  </a:lnTo>
                  <a:lnTo>
                    <a:pt x="879" y="397"/>
                  </a:lnTo>
                  <a:lnTo>
                    <a:pt x="887" y="391"/>
                  </a:lnTo>
                  <a:lnTo>
                    <a:pt x="893" y="382"/>
                  </a:lnTo>
                  <a:lnTo>
                    <a:pt x="898" y="373"/>
                  </a:lnTo>
                  <a:lnTo>
                    <a:pt x="902" y="361"/>
                  </a:lnTo>
                  <a:lnTo>
                    <a:pt x="904" y="348"/>
                  </a:lnTo>
                  <a:lnTo>
                    <a:pt x="905" y="334"/>
                  </a:lnTo>
                  <a:lnTo>
                    <a:pt x="905" y="66"/>
                  </a:lnTo>
                  <a:lnTo>
                    <a:pt x="904" y="53"/>
                  </a:lnTo>
                  <a:lnTo>
                    <a:pt x="902" y="41"/>
                  </a:lnTo>
                  <a:lnTo>
                    <a:pt x="898" y="30"/>
                  </a:lnTo>
                  <a:lnTo>
                    <a:pt x="893" y="20"/>
                  </a:lnTo>
                  <a:lnTo>
                    <a:pt x="887" y="11"/>
                  </a:lnTo>
                  <a:lnTo>
                    <a:pt x="879" y="5"/>
                  </a:lnTo>
                  <a:lnTo>
                    <a:pt x="871" y="2"/>
                  </a:lnTo>
                  <a:lnTo>
                    <a:pt x="863" y="0"/>
                  </a:lnTo>
                  <a:lnTo>
                    <a:pt x="42" y="0"/>
                  </a:lnTo>
                  <a:close/>
                </a:path>
              </a:pathLst>
            </a:custGeom>
            <a:solidFill>
              <a:srgbClr val="FFFF99"/>
            </a:solidFill>
            <a:ln w="17463">
              <a:solidFill>
                <a:srgbClr val="000000"/>
              </a:solidFill>
              <a:round/>
              <a:headEnd/>
              <a:tailEnd/>
            </a:ln>
          </p:spPr>
          <p:txBody>
            <a:bodyPr/>
            <a:lstStyle/>
            <a:p>
              <a:endParaRPr lang="ja-JP" altLang="en-US">
                <a:solidFill>
                  <a:prstClr val="black"/>
                </a:solidFill>
              </a:endParaRPr>
            </a:p>
          </p:txBody>
        </p:sp>
        <p:sp>
          <p:nvSpPr>
            <p:cNvPr id="11270" name="Freeform 10"/>
            <p:cNvSpPr>
              <a:spLocks/>
            </p:cNvSpPr>
            <p:nvPr/>
          </p:nvSpPr>
          <p:spPr bwMode="auto">
            <a:xfrm>
              <a:off x="4052900" y="2367969"/>
              <a:ext cx="1482725" cy="577850"/>
            </a:xfrm>
            <a:custGeom>
              <a:avLst/>
              <a:gdLst>
                <a:gd name="T0" fmla="*/ 2147483647 w 862"/>
                <a:gd name="T1" fmla="*/ 0 h 333"/>
                <a:gd name="T2" fmla="*/ 2147483647 w 862"/>
                <a:gd name="T3" fmla="*/ 0 h 333"/>
                <a:gd name="T4" fmla="*/ 2147483647 w 862"/>
                <a:gd name="T5" fmla="*/ 2147483647 h 333"/>
                <a:gd name="T6" fmla="*/ 2147483647 w 862"/>
                <a:gd name="T7" fmla="*/ 2147483647 h 333"/>
                <a:gd name="T8" fmla="*/ 2147483647 w 862"/>
                <a:gd name="T9" fmla="*/ 2147483647 h 333"/>
                <a:gd name="T10" fmla="*/ 2147483647 w 862"/>
                <a:gd name="T11" fmla="*/ 2147483647 h 333"/>
                <a:gd name="T12" fmla="*/ 2147483647 w 862"/>
                <a:gd name="T13" fmla="*/ 2147483647 h 333"/>
                <a:gd name="T14" fmla="*/ 2147483647 w 862"/>
                <a:gd name="T15" fmla="*/ 2147483647 h 333"/>
                <a:gd name="T16" fmla="*/ 2147483647 w 862"/>
                <a:gd name="T17" fmla="*/ 2147483647 h 333"/>
                <a:gd name="T18" fmla="*/ 2147483647 w 862"/>
                <a:gd name="T19" fmla="*/ 2147483647 h 333"/>
                <a:gd name="T20" fmla="*/ 2147483647 w 862"/>
                <a:gd name="T21" fmla="*/ 2147483647 h 333"/>
                <a:gd name="T22" fmla="*/ 2147483647 w 862"/>
                <a:gd name="T23" fmla="*/ 2147483647 h 333"/>
                <a:gd name="T24" fmla="*/ 2147483647 w 862"/>
                <a:gd name="T25" fmla="*/ 2147483647 h 333"/>
                <a:gd name="T26" fmla="*/ 2147483647 w 862"/>
                <a:gd name="T27" fmla="*/ 2147483647 h 333"/>
                <a:gd name="T28" fmla="*/ 2147483647 w 862"/>
                <a:gd name="T29" fmla="*/ 2147483647 h 333"/>
                <a:gd name="T30" fmla="*/ 2147483647 w 862"/>
                <a:gd name="T31" fmla="*/ 2147483647 h 333"/>
                <a:gd name="T32" fmla="*/ 2147483647 w 862"/>
                <a:gd name="T33" fmla="*/ 2147483647 h 333"/>
                <a:gd name="T34" fmla="*/ 2147483647 w 862"/>
                <a:gd name="T35" fmla="*/ 2147483647 h 333"/>
                <a:gd name="T36" fmla="*/ 2147483647 w 862"/>
                <a:gd name="T37" fmla="*/ 2147483647 h 333"/>
                <a:gd name="T38" fmla="*/ 2147483647 w 862"/>
                <a:gd name="T39" fmla="*/ 2147483647 h 333"/>
                <a:gd name="T40" fmla="*/ 2147483647 w 862"/>
                <a:gd name="T41" fmla="*/ 2147483647 h 333"/>
                <a:gd name="T42" fmla="*/ 2147483647 w 862"/>
                <a:gd name="T43" fmla="*/ 2147483647 h 333"/>
                <a:gd name="T44" fmla="*/ 2147483647 w 862"/>
                <a:gd name="T45" fmla="*/ 2147483647 h 333"/>
                <a:gd name="T46" fmla="*/ 2147483647 w 862"/>
                <a:gd name="T47" fmla="*/ 2147483647 h 333"/>
                <a:gd name="T48" fmla="*/ 2147483647 w 862"/>
                <a:gd name="T49" fmla="*/ 2147483647 h 333"/>
                <a:gd name="T50" fmla="*/ 2147483647 w 862"/>
                <a:gd name="T51" fmla="*/ 2147483647 h 333"/>
                <a:gd name="T52" fmla="*/ 2147483647 w 862"/>
                <a:gd name="T53" fmla="*/ 2147483647 h 333"/>
                <a:gd name="T54" fmla="*/ 0 w 862"/>
                <a:gd name="T55" fmla="*/ 2147483647 h 333"/>
                <a:gd name="T56" fmla="*/ 0 w 862"/>
                <a:gd name="T57" fmla="*/ 2147483647 h 333"/>
                <a:gd name="T58" fmla="*/ 2147483647 w 862"/>
                <a:gd name="T59" fmla="*/ 2147483647 h 333"/>
                <a:gd name="T60" fmla="*/ 2147483647 w 862"/>
                <a:gd name="T61" fmla="*/ 2147483647 h 333"/>
                <a:gd name="T62" fmla="*/ 2147483647 w 862"/>
                <a:gd name="T63" fmla="*/ 2147483647 h 333"/>
                <a:gd name="T64" fmla="*/ 2147483647 w 862"/>
                <a:gd name="T65" fmla="*/ 2147483647 h 333"/>
                <a:gd name="T66" fmla="*/ 2147483647 w 862"/>
                <a:gd name="T67" fmla="*/ 2147483647 h 333"/>
                <a:gd name="T68" fmla="*/ 2147483647 w 862"/>
                <a:gd name="T69" fmla="*/ 2147483647 h 333"/>
                <a:gd name="T70" fmla="*/ 2147483647 w 862"/>
                <a:gd name="T71" fmla="*/ 2147483647 h 333"/>
                <a:gd name="T72" fmla="*/ 2147483647 w 862"/>
                <a:gd name="T73" fmla="*/ 0 h 3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62"/>
                <a:gd name="T112" fmla="*/ 0 h 333"/>
                <a:gd name="T113" fmla="*/ 862 w 862"/>
                <a:gd name="T114" fmla="*/ 333 h 33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62" h="333">
                  <a:moveTo>
                    <a:pt x="21" y="0"/>
                  </a:moveTo>
                  <a:lnTo>
                    <a:pt x="842" y="0"/>
                  </a:lnTo>
                  <a:lnTo>
                    <a:pt x="846" y="1"/>
                  </a:lnTo>
                  <a:lnTo>
                    <a:pt x="850" y="3"/>
                  </a:lnTo>
                  <a:lnTo>
                    <a:pt x="853" y="5"/>
                  </a:lnTo>
                  <a:lnTo>
                    <a:pt x="856" y="10"/>
                  </a:lnTo>
                  <a:lnTo>
                    <a:pt x="859" y="16"/>
                  </a:lnTo>
                  <a:lnTo>
                    <a:pt x="861" y="20"/>
                  </a:lnTo>
                  <a:lnTo>
                    <a:pt x="862" y="26"/>
                  </a:lnTo>
                  <a:lnTo>
                    <a:pt x="862" y="31"/>
                  </a:lnTo>
                  <a:lnTo>
                    <a:pt x="862" y="299"/>
                  </a:lnTo>
                  <a:lnTo>
                    <a:pt x="862" y="306"/>
                  </a:lnTo>
                  <a:lnTo>
                    <a:pt x="861" y="313"/>
                  </a:lnTo>
                  <a:lnTo>
                    <a:pt x="859" y="318"/>
                  </a:lnTo>
                  <a:lnTo>
                    <a:pt x="856" y="323"/>
                  </a:lnTo>
                  <a:lnTo>
                    <a:pt x="853" y="328"/>
                  </a:lnTo>
                  <a:lnTo>
                    <a:pt x="850" y="331"/>
                  </a:lnTo>
                  <a:lnTo>
                    <a:pt x="846" y="333"/>
                  </a:lnTo>
                  <a:lnTo>
                    <a:pt x="842" y="333"/>
                  </a:lnTo>
                  <a:lnTo>
                    <a:pt x="21" y="333"/>
                  </a:lnTo>
                  <a:lnTo>
                    <a:pt x="17" y="333"/>
                  </a:lnTo>
                  <a:lnTo>
                    <a:pt x="13" y="331"/>
                  </a:lnTo>
                  <a:lnTo>
                    <a:pt x="11" y="328"/>
                  </a:lnTo>
                  <a:lnTo>
                    <a:pt x="7" y="323"/>
                  </a:lnTo>
                  <a:lnTo>
                    <a:pt x="4" y="318"/>
                  </a:lnTo>
                  <a:lnTo>
                    <a:pt x="3" y="313"/>
                  </a:lnTo>
                  <a:lnTo>
                    <a:pt x="2" y="306"/>
                  </a:lnTo>
                  <a:lnTo>
                    <a:pt x="0" y="299"/>
                  </a:lnTo>
                  <a:lnTo>
                    <a:pt x="0" y="31"/>
                  </a:lnTo>
                  <a:lnTo>
                    <a:pt x="2" y="26"/>
                  </a:lnTo>
                  <a:lnTo>
                    <a:pt x="3" y="20"/>
                  </a:lnTo>
                  <a:lnTo>
                    <a:pt x="4" y="16"/>
                  </a:lnTo>
                  <a:lnTo>
                    <a:pt x="7" y="10"/>
                  </a:lnTo>
                  <a:lnTo>
                    <a:pt x="10" y="5"/>
                  </a:lnTo>
                  <a:lnTo>
                    <a:pt x="13" y="3"/>
                  </a:lnTo>
                  <a:lnTo>
                    <a:pt x="17" y="1"/>
                  </a:lnTo>
                  <a:lnTo>
                    <a:pt x="21" y="0"/>
                  </a:lnTo>
                  <a:close/>
                </a:path>
              </a:pathLst>
            </a:custGeom>
            <a:noFill/>
            <a:ln w="17463">
              <a:solidFill>
                <a:srgbClr val="000000"/>
              </a:solidFill>
              <a:round/>
              <a:headEnd/>
              <a:tailEnd/>
            </a:ln>
          </p:spPr>
          <p:txBody>
            <a:bodyPr/>
            <a:lstStyle/>
            <a:p>
              <a:endParaRPr lang="ja-JP" altLang="en-US">
                <a:solidFill>
                  <a:prstClr val="black"/>
                </a:solidFill>
              </a:endParaRPr>
            </a:p>
          </p:txBody>
        </p:sp>
      </p:grpSp>
      <p:sp>
        <p:nvSpPr>
          <p:cNvPr id="11271" name="Rectangle 11"/>
          <p:cNvSpPr>
            <a:spLocks noChangeArrowheads="1"/>
          </p:cNvSpPr>
          <p:nvPr/>
        </p:nvSpPr>
        <p:spPr bwMode="auto">
          <a:xfrm>
            <a:off x="3973892" y="2534658"/>
            <a:ext cx="1447512" cy="246221"/>
          </a:xfrm>
          <a:prstGeom prst="rect">
            <a:avLst/>
          </a:prstGeom>
          <a:noFill/>
          <a:ln w="9525">
            <a:noFill/>
            <a:miter lim="800000"/>
            <a:headEnd/>
            <a:tailEnd/>
          </a:ln>
        </p:spPr>
        <p:txBody>
          <a:bodyPr wrap="none" lIns="0" tIns="0" rIns="0" bIns="0">
            <a:spAutoFit/>
          </a:bodyPr>
          <a:lstStyle/>
          <a:p>
            <a:pPr algn="ctr"/>
            <a:r>
              <a:rPr lang="ja-JP" altLang="en-US" sz="1600" b="1" dirty="0">
                <a:solidFill>
                  <a:srgbClr val="000000"/>
                </a:solidFill>
                <a:latin typeface="ＭＳ ゴシック" pitchFamily="49" charset="-128"/>
                <a:ea typeface="ＭＳ ゴシック" pitchFamily="49" charset="-128"/>
              </a:rPr>
              <a:t>　障害者・児　</a:t>
            </a:r>
            <a:endParaRPr lang="ja-JP" altLang="en-US" sz="1600" dirty="0">
              <a:solidFill>
                <a:prstClr val="black"/>
              </a:solidFill>
              <a:latin typeface="Times New Roman" pitchFamily="18" charset="0"/>
            </a:endParaRPr>
          </a:p>
        </p:txBody>
      </p:sp>
      <p:sp>
        <p:nvSpPr>
          <p:cNvPr id="11272" name="Freeform 12"/>
          <p:cNvSpPr>
            <a:spLocks/>
          </p:cNvSpPr>
          <p:nvPr/>
        </p:nvSpPr>
        <p:spPr bwMode="auto">
          <a:xfrm>
            <a:off x="6177137" y="908721"/>
            <a:ext cx="3507190" cy="1116125"/>
          </a:xfrm>
          <a:custGeom>
            <a:avLst/>
            <a:gdLst>
              <a:gd name="T0" fmla="*/ 2147483647 w 1874"/>
              <a:gd name="T1" fmla="*/ 2147483647 h 1871"/>
              <a:gd name="T2" fmla="*/ 2147483647 w 1874"/>
              <a:gd name="T3" fmla="*/ 2147483647 h 1871"/>
              <a:gd name="T4" fmla="*/ 2147483647 w 1874"/>
              <a:gd name="T5" fmla="*/ 2147483647 h 1871"/>
              <a:gd name="T6" fmla="*/ 2147483647 w 1874"/>
              <a:gd name="T7" fmla="*/ 2147483647 h 1871"/>
              <a:gd name="T8" fmla="*/ 2147483647 w 1874"/>
              <a:gd name="T9" fmla="*/ 2147483647 h 1871"/>
              <a:gd name="T10" fmla="*/ 2147483647 w 1874"/>
              <a:gd name="T11" fmla="*/ 2147483647 h 1871"/>
              <a:gd name="T12" fmla="*/ 2147483647 w 1874"/>
              <a:gd name="T13" fmla="*/ 2147483647 h 1871"/>
              <a:gd name="T14" fmla="*/ 2147483647 w 1874"/>
              <a:gd name="T15" fmla="*/ 2147483647 h 1871"/>
              <a:gd name="T16" fmla="*/ 0 w 1874"/>
              <a:gd name="T17" fmla="*/ 2147483647 h 1871"/>
              <a:gd name="T18" fmla="*/ 2147483647 w 1874"/>
              <a:gd name="T19" fmla="*/ 2147483647 h 1871"/>
              <a:gd name="T20" fmla="*/ 2147483647 w 1874"/>
              <a:gd name="T21" fmla="*/ 2147483647 h 1871"/>
              <a:gd name="T22" fmla="*/ 2147483647 w 1874"/>
              <a:gd name="T23" fmla="*/ 2147483647 h 1871"/>
              <a:gd name="T24" fmla="*/ 2147483647 w 1874"/>
              <a:gd name="T25" fmla="*/ 2147483647 h 1871"/>
              <a:gd name="T26" fmla="*/ 2147483647 w 1874"/>
              <a:gd name="T27" fmla="*/ 2147483647 h 1871"/>
              <a:gd name="T28" fmla="*/ 2147483647 w 1874"/>
              <a:gd name="T29" fmla="*/ 2147483647 h 1871"/>
              <a:gd name="T30" fmla="*/ 2147483647 w 1874"/>
              <a:gd name="T31" fmla="*/ 2147483647 h 1871"/>
              <a:gd name="T32" fmla="*/ 2147483647 w 1874"/>
              <a:gd name="T33" fmla="*/ 2147483647 h 1871"/>
              <a:gd name="T34" fmla="*/ 2147483647 w 1874"/>
              <a:gd name="T35" fmla="*/ 2147483647 h 1871"/>
              <a:gd name="T36" fmla="*/ 2147483647 w 1874"/>
              <a:gd name="T37" fmla="*/ 2147483647 h 1871"/>
              <a:gd name="T38" fmla="*/ 2147483647 w 1874"/>
              <a:gd name="T39" fmla="*/ 2147483647 h 1871"/>
              <a:gd name="T40" fmla="*/ 2147483647 w 1874"/>
              <a:gd name="T41" fmla="*/ 2147483647 h 1871"/>
              <a:gd name="T42" fmla="*/ 2147483647 w 1874"/>
              <a:gd name="T43" fmla="*/ 2147483647 h 1871"/>
              <a:gd name="T44" fmla="*/ 2147483647 w 1874"/>
              <a:gd name="T45" fmla="*/ 2147483647 h 1871"/>
              <a:gd name="T46" fmla="*/ 2147483647 w 1874"/>
              <a:gd name="T47" fmla="*/ 2147483647 h 1871"/>
              <a:gd name="T48" fmla="*/ 2147483647 w 1874"/>
              <a:gd name="T49" fmla="*/ 2147483647 h 1871"/>
              <a:gd name="T50" fmla="*/ 2147483647 w 1874"/>
              <a:gd name="T51" fmla="*/ 2147483647 h 1871"/>
              <a:gd name="T52" fmla="*/ 2147483647 w 1874"/>
              <a:gd name="T53" fmla="*/ 2147483647 h 1871"/>
              <a:gd name="T54" fmla="*/ 2147483647 w 1874"/>
              <a:gd name="T55" fmla="*/ 2147483647 h 1871"/>
              <a:gd name="T56" fmla="*/ 2147483647 w 1874"/>
              <a:gd name="T57" fmla="*/ 2147483647 h 1871"/>
              <a:gd name="T58" fmla="*/ 2147483647 w 1874"/>
              <a:gd name="T59" fmla="*/ 2147483647 h 1871"/>
              <a:gd name="T60" fmla="*/ 2147483647 w 1874"/>
              <a:gd name="T61" fmla="*/ 2147483647 h 1871"/>
              <a:gd name="T62" fmla="*/ 2147483647 w 1874"/>
              <a:gd name="T63" fmla="*/ 2147483647 h 1871"/>
              <a:gd name="T64" fmla="*/ 2147483647 w 1874"/>
              <a:gd name="T65" fmla="*/ 2147483647 h 1871"/>
              <a:gd name="T66" fmla="*/ 2147483647 w 1874"/>
              <a:gd name="T67" fmla="*/ 0 h 18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874"/>
              <a:gd name="T103" fmla="*/ 0 h 1871"/>
              <a:gd name="T104" fmla="*/ 1874 w 1874"/>
              <a:gd name="T105" fmla="*/ 1871 h 187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874" h="1871">
                <a:moveTo>
                  <a:pt x="194" y="0"/>
                </a:moveTo>
                <a:lnTo>
                  <a:pt x="174" y="1"/>
                </a:lnTo>
                <a:lnTo>
                  <a:pt x="155" y="6"/>
                </a:lnTo>
                <a:lnTo>
                  <a:pt x="136" y="13"/>
                </a:lnTo>
                <a:lnTo>
                  <a:pt x="119" y="25"/>
                </a:lnTo>
                <a:lnTo>
                  <a:pt x="101" y="38"/>
                </a:lnTo>
                <a:lnTo>
                  <a:pt x="86" y="53"/>
                </a:lnTo>
                <a:lnTo>
                  <a:pt x="70" y="71"/>
                </a:lnTo>
                <a:lnTo>
                  <a:pt x="57" y="91"/>
                </a:lnTo>
                <a:lnTo>
                  <a:pt x="44" y="112"/>
                </a:lnTo>
                <a:lnTo>
                  <a:pt x="33" y="137"/>
                </a:lnTo>
                <a:lnTo>
                  <a:pt x="24" y="162"/>
                </a:lnTo>
                <a:lnTo>
                  <a:pt x="15" y="190"/>
                </a:lnTo>
                <a:lnTo>
                  <a:pt x="8" y="218"/>
                </a:lnTo>
                <a:lnTo>
                  <a:pt x="4" y="248"/>
                </a:lnTo>
                <a:lnTo>
                  <a:pt x="1" y="280"/>
                </a:lnTo>
                <a:lnTo>
                  <a:pt x="0" y="311"/>
                </a:lnTo>
                <a:lnTo>
                  <a:pt x="0" y="1560"/>
                </a:lnTo>
                <a:lnTo>
                  <a:pt x="1" y="1592"/>
                </a:lnTo>
                <a:lnTo>
                  <a:pt x="4" y="1623"/>
                </a:lnTo>
                <a:lnTo>
                  <a:pt x="8" y="1653"/>
                </a:lnTo>
                <a:lnTo>
                  <a:pt x="15" y="1681"/>
                </a:lnTo>
                <a:lnTo>
                  <a:pt x="24" y="1709"/>
                </a:lnTo>
                <a:lnTo>
                  <a:pt x="33" y="1734"/>
                </a:lnTo>
                <a:lnTo>
                  <a:pt x="44" y="1759"/>
                </a:lnTo>
                <a:lnTo>
                  <a:pt x="57" y="1780"/>
                </a:lnTo>
                <a:lnTo>
                  <a:pt x="70" y="1800"/>
                </a:lnTo>
                <a:lnTo>
                  <a:pt x="86" y="1818"/>
                </a:lnTo>
                <a:lnTo>
                  <a:pt x="101" y="1833"/>
                </a:lnTo>
                <a:lnTo>
                  <a:pt x="119" y="1847"/>
                </a:lnTo>
                <a:lnTo>
                  <a:pt x="136" y="1858"/>
                </a:lnTo>
                <a:lnTo>
                  <a:pt x="155" y="1865"/>
                </a:lnTo>
                <a:lnTo>
                  <a:pt x="174" y="1870"/>
                </a:lnTo>
                <a:lnTo>
                  <a:pt x="194" y="1871"/>
                </a:lnTo>
                <a:lnTo>
                  <a:pt x="1680" y="1871"/>
                </a:lnTo>
                <a:lnTo>
                  <a:pt x="1699" y="1870"/>
                </a:lnTo>
                <a:lnTo>
                  <a:pt x="1719" y="1865"/>
                </a:lnTo>
                <a:lnTo>
                  <a:pt x="1737" y="1858"/>
                </a:lnTo>
                <a:lnTo>
                  <a:pt x="1755" y="1847"/>
                </a:lnTo>
                <a:lnTo>
                  <a:pt x="1772" y="1833"/>
                </a:lnTo>
                <a:lnTo>
                  <a:pt x="1788" y="1818"/>
                </a:lnTo>
                <a:lnTo>
                  <a:pt x="1803" y="1800"/>
                </a:lnTo>
                <a:lnTo>
                  <a:pt x="1817" y="1780"/>
                </a:lnTo>
                <a:lnTo>
                  <a:pt x="1829" y="1759"/>
                </a:lnTo>
                <a:lnTo>
                  <a:pt x="1841" y="1734"/>
                </a:lnTo>
                <a:lnTo>
                  <a:pt x="1850" y="1709"/>
                </a:lnTo>
                <a:lnTo>
                  <a:pt x="1858" y="1681"/>
                </a:lnTo>
                <a:lnTo>
                  <a:pt x="1865" y="1653"/>
                </a:lnTo>
                <a:lnTo>
                  <a:pt x="1869" y="1623"/>
                </a:lnTo>
                <a:lnTo>
                  <a:pt x="1872" y="1592"/>
                </a:lnTo>
                <a:lnTo>
                  <a:pt x="1874" y="1560"/>
                </a:lnTo>
                <a:lnTo>
                  <a:pt x="1874" y="311"/>
                </a:lnTo>
                <a:lnTo>
                  <a:pt x="1872" y="280"/>
                </a:lnTo>
                <a:lnTo>
                  <a:pt x="1869" y="248"/>
                </a:lnTo>
                <a:lnTo>
                  <a:pt x="1865" y="218"/>
                </a:lnTo>
                <a:lnTo>
                  <a:pt x="1858" y="190"/>
                </a:lnTo>
                <a:lnTo>
                  <a:pt x="1850" y="162"/>
                </a:lnTo>
                <a:lnTo>
                  <a:pt x="1841" y="137"/>
                </a:lnTo>
                <a:lnTo>
                  <a:pt x="1829" y="112"/>
                </a:lnTo>
                <a:lnTo>
                  <a:pt x="1817" y="91"/>
                </a:lnTo>
                <a:lnTo>
                  <a:pt x="1803" y="71"/>
                </a:lnTo>
                <a:lnTo>
                  <a:pt x="1788" y="53"/>
                </a:lnTo>
                <a:lnTo>
                  <a:pt x="1772" y="38"/>
                </a:lnTo>
                <a:lnTo>
                  <a:pt x="1755" y="25"/>
                </a:lnTo>
                <a:lnTo>
                  <a:pt x="1737" y="13"/>
                </a:lnTo>
                <a:lnTo>
                  <a:pt x="1719" y="6"/>
                </a:lnTo>
                <a:lnTo>
                  <a:pt x="1699" y="1"/>
                </a:lnTo>
                <a:lnTo>
                  <a:pt x="1680" y="0"/>
                </a:lnTo>
                <a:lnTo>
                  <a:pt x="194" y="0"/>
                </a:lnTo>
                <a:close/>
              </a:path>
            </a:pathLst>
          </a:custGeom>
          <a:solidFill>
            <a:srgbClr val="FF99CC"/>
          </a:solidFill>
          <a:ln w="25400">
            <a:solidFill>
              <a:srgbClr val="000000"/>
            </a:solidFill>
            <a:round/>
            <a:headEnd/>
            <a:tailEnd/>
          </a:ln>
        </p:spPr>
        <p:txBody>
          <a:bodyPr/>
          <a:lstStyle/>
          <a:p>
            <a:endParaRPr lang="ja-JP" altLang="en-US">
              <a:solidFill>
                <a:prstClr val="black"/>
              </a:solidFill>
            </a:endParaRPr>
          </a:p>
        </p:txBody>
      </p:sp>
      <p:sp>
        <p:nvSpPr>
          <p:cNvPr id="11273" name="Freeform 13"/>
          <p:cNvSpPr>
            <a:spLocks/>
          </p:cNvSpPr>
          <p:nvPr/>
        </p:nvSpPr>
        <p:spPr bwMode="auto">
          <a:xfrm>
            <a:off x="197348" y="908722"/>
            <a:ext cx="2898775" cy="1560787"/>
          </a:xfrm>
          <a:custGeom>
            <a:avLst/>
            <a:gdLst>
              <a:gd name="T0" fmla="*/ 2147483647 w 1778"/>
              <a:gd name="T1" fmla="*/ 2147483647 h 1771"/>
              <a:gd name="T2" fmla="*/ 2147483647 w 1778"/>
              <a:gd name="T3" fmla="*/ 2147483647 h 1771"/>
              <a:gd name="T4" fmla="*/ 2147483647 w 1778"/>
              <a:gd name="T5" fmla="*/ 2147483647 h 1771"/>
              <a:gd name="T6" fmla="*/ 2147483647 w 1778"/>
              <a:gd name="T7" fmla="*/ 2147483647 h 1771"/>
              <a:gd name="T8" fmla="*/ 2147483647 w 1778"/>
              <a:gd name="T9" fmla="*/ 2147483647 h 1771"/>
              <a:gd name="T10" fmla="*/ 2147483647 w 1778"/>
              <a:gd name="T11" fmla="*/ 2147483647 h 1771"/>
              <a:gd name="T12" fmla="*/ 2147483647 w 1778"/>
              <a:gd name="T13" fmla="*/ 2147483647 h 1771"/>
              <a:gd name="T14" fmla="*/ 2147483647 w 1778"/>
              <a:gd name="T15" fmla="*/ 2147483647 h 1771"/>
              <a:gd name="T16" fmla="*/ 0 w 1778"/>
              <a:gd name="T17" fmla="*/ 2147483647 h 1771"/>
              <a:gd name="T18" fmla="*/ 2147483647 w 1778"/>
              <a:gd name="T19" fmla="*/ 2147483647 h 1771"/>
              <a:gd name="T20" fmla="*/ 2147483647 w 1778"/>
              <a:gd name="T21" fmla="*/ 2147483647 h 1771"/>
              <a:gd name="T22" fmla="*/ 2147483647 w 1778"/>
              <a:gd name="T23" fmla="*/ 2147483647 h 1771"/>
              <a:gd name="T24" fmla="*/ 2147483647 w 1778"/>
              <a:gd name="T25" fmla="*/ 2147483647 h 1771"/>
              <a:gd name="T26" fmla="*/ 2147483647 w 1778"/>
              <a:gd name="T27" fmla="*/ 2147483647 h 1771"/>
              <a:gd name="T28" fmla="*/ 2147483647 w 1778"/>
              <a:gd name="T29" fmla="*/ 2147483647 h 1771"/>
              <a:gd name="T30" fmla="*/ 2147483647 w 1778"/>
              <a:gd name="T31" fmla="*/ 2147483647 h 1771"/>
              <a:gd name="T32" fmla="*/ 2147483647 w 1778"/>
              <a:gd name="T33" fmla="*/ 2147483647 h 1771"/>
              <a:gd name="T34" fmla="*/ 2147483647 w 1778"/>
              <a:gd name="T35" fmla="*/ 2147483647 h 1771"/>
              <a:gd name="T36" fmla="*/ 2147483647 w 1778"/>
              <a:gd name="T37" fmla="*/ 2147483647 h 1771"/>
              <a:gd name="T38" fmla="*/ 2147483647 w 1778"/>
              <a:gd name="T39" fmla="*/ 2147483647 h 1771"/>
              <a:gd name="T40" fmla="*/ 2147483647 w 1778"/>
              <a:gd name="T41" fmla="*/ 2147483647 h 1771"/>
              <a:gd name="T42" fmla="*/ 2147483647 w 1778"/>
              <a:gd name="T43" fmla="*/ 2147483647 h 1771"/>
              <a:gd name="T44" fmla="*/ 2147483647 w 1778"/>
              <a:gd name="T45" fmla="*/ 2147483647 h 1771"/>
              <a:gd name="T46" fmla="*/ 2147483647 w 1778"/>
              <a:gd name="T47" fmla="*/ 2147483647 h 1771"/>
              <a:gd name="T48" fmla="*/ 2147483647 w 1778"/>
              <a:gd name="T49" fmla="*/ 2147483647 h 1771"/>
              <a:gd name="T50" fmla="*/ 2147483647 w 1778"/>
              <a:gd name="T51" fmla="*/ 2147483647 h 1771"/>
              <a:gd name="T52" fmla="*/ 2147483647 w 1778"/>
              <a:gd name="T53" fmla="*/ 2147483647 h 1771"/>
              <a:gd name="T54" fmla="*/ 2147483647 w 1778"/>
              <a:gd name="T55" fmla="*/ 2147483647 h 1771"/>
              <a:gd name="T56" fmla="*/ 2147483647 w 1778"/>
              <a:gd name="T57" fmla="*/ 2147483647 h 1771"/>
              <a:gd name="T58" fmla="*/ 2147483647 w 1778"/>
              <a:gd name="T59" fmla="*/ 2147483647 h 1771"/>
              <a:gd name="T60" fmla="*/ 2147483647 w 1778"/>
              <a:gd name="T61" fmla="*/ 2147483647 h 1771"/>
              <a:gd name="T62" fmla="*/ 2147483647 w 1778"/>
              <a:gd name="T63" fmla="*/ 2147483647 h 1771"/>
              <a:gd name="T64" fmla="*/ 2147483647 w 1778"/>
              <a:gd name="T65" fmla="*/ 2147483647 h 1771"/>
              <a:gd name="T66" fmla="*/ 2147483647 w 1778"/>
              <a:gd name="T67" fmla="*/ 0 h 17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78"/>
              <a:gd name="T103" fmla="*/ 0 h 1771"/>
              <a:gd name="T104" fmla="*/ 1778 w 1778"/>
              <a:gd name="T105" fmla="*/ 1771 h 177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78" h="1771">
                <a:moveTo>
                  <a:pt x="184" y="0"/>
                </a:moveTo>
                <a:lnTo>
                  <a:pt x="165" y="2"/>
                </a:lnTo>
                <a:lnTo>
                  <a:pt x="147" y="7"/>
                </a:lnTo>
                <a:lnTo>
                  <a:pt x="129" y="13"/>
                </a:lnTo>
                <a:lnTo>
                  <a:pt x="113" y="23"/>
                </a:lnTo>
                <a:lnTo>
                  <a:pt x="96" y="37"/>
                </a:lnTo>
                <a:lnTo>
                  <a:pt x="82" y="51"/>
                </a:lnTo>
                <a:lnTo>
                  <a:pt x="67" y="68"/>
                </a:lnTo>
                <a:lnTo>
                  <a:pt x="54" y="86"/>
                </a:lnTo>
                <a:lnTo>
                  <a:pt x="43" y="108"/>
                </a:lnTo>
                <a:lnTo>
                  <a:pt x="32" y="131"/>
                </a:lnTo>
                <a:lnTo>
                  <a:pt x="23" y="154"/>
                </a:lnTo>
                <a:lnTo>
                  <a:pt x="15" y="181"/>
                </a:lnTo>
                <a:lnTo>
                  <a:pt x="8" y="207"/>
                </a:lnTo>
                <a:lnTo>
                  <a:pt x="4" y="235"/>
                </a:lnTo>
                <a:lnTo>
                  <a:pt x="1" y="265"/>
                </a:lnTo>
                <a:lnTo>
                  <a:pt x="0" y="295"/>
                </a:lnTo>
                <a:lnTo>
                  <a:pt x="0" y="1476"/>
                </a:lnTo>
                <a:lnTo>
                  <a:pt x="1" y="1506"/>
                </a:lnTo>
                <a:lnTo>
                  <a:pt x="4" y="1536"/>
                </a:lnTo>
                <a:lnTo>
                  <a:pt x="8" y="1564"/>
                </a:lnTo>
                <a:lnTo>
                  <a:pt x="15" y="1590"/>
                </a:lnTo>
                <a:lnTo>
                  <a:pt x="23" y="1617"/>
                </a:lnTo>
                <a:lnTo>
                  <a:pt x="32" y="1640"/>
                </a:lnTo>
                <a:lnTo>
                  <a:pt x="43" y="1663"/>
                </a:lnTo>
                <a:lnTo>
                  <a:pt x="54" y="1685"/>
                </a:lnTo>
                <a:lnTo>
                  <a:pt x="67" y="1703"/>
                </a:lnTo>
                <a:lnTo>
                  <a:pt x="82" y="1721"/>
                </a:lnTo>
                <a:lnTo>
                  <a:pt x="96" y="1734"/>
                </a:lnTo>
                <a:lnTo>
                  <a:pt x="113" y="1748"/>
                </a:lnTo>
                <a:lnTo>
                  <a:pt x="129" y="1757"/>
                </a:lnTo>
                <a:lnTo>
                  <a:pt x="147" y="1764"/>
                </a:lnTo>
                <a:lnTo>
                  <a:pt x="165" y="1769"/>
                </a:lnTo>
                <a:lnTo>
                  <a:pt x="184" y="1771"/>
                </a:lnTo>
                <a:lnTo>
                  <a:pt x="1594" y="1771"/>
                </a:lnTo>
                <a:lnTo>
                  <a:pt x="1613" y="1769"/>
                </a:lnTo>
                <a:lnTo>
                  <a:pt x="1631" y="1764"/>
                </a:lnTo>
                <a:lnTo>
                  <a:pt x="1649" y="1757"/>
                </a:lnTo>
                <a:lnTo>
                  <a:pt x="1665" y="1748"/>
                </a:lnTo>
                <a:lnTo>
                  <a:pt x="1682" y="1734"/>
                </a:lnTo>
                <a:lnTo>
                  <a:pt x="1696" y="1721"/>
                </a:lnTo>
                <a:lnTo>
                  <a:pt x="1711" y="1703"/>
                </a:lnTo>
                <a:lnTo>
                  <a:pt x="1724" y="1685"/>
                </a:lnTo>
                <a:lnTo>
                  <a:pt x="1736" y="1663"/>
                </a:lnTo>
                <a:lnTo>
                  <a:pt x="1747" y="1640"/>
                </a:lnTo>
                <a:lnTo>
                  <a:pt x="1755" y="1617"/>
                </a:lnTo>
                <a:lnTo>
                  <a:pt x="1763" y="1590"/>
                </a:lnTo>
                <a:lnTo>
                  <a:pt x="1770" y="1564"/>
                </a:lnTo>
                <a:lnTo>
                  <a:pt x="1774" y="1536"/>
                </a:lnTo>
                <a:lnTo>
                  <a:pt x="1777" y="1506"/>
                </a:lnTo>
                <a:lnTo>
                  <a:pt x="1778" y="1476"/>
                </a:lnTo>
                <a:lnTo>
                  <a:pt x="1778" y="295"/>
                </a:lnTo>
                <a:lnTo>
                  <a:pt x="1777" y="265"/>
                </a:lnTo>
                <a:lnTo>
                  <a:pt x="1774" y="235"/>
                </a:lnTo>
                <a:lnTo>
                  <a:pt x="1770" y="207"/>
                </a:lnTo>
                <a:lnTo>
                  <a:pt x="1763" y="181"/>
                </a:lnTo>
                <a:lnTo>
                  <a:pt x="1755" y="154"/>
                </a:lnTo>
                <a:lnTo>
                  <a:pt x="1747" y="131"/>
                </a:lnTo>
                <a:lnTo>
                  <a:pt x="1736" y="108"/>
                </a:lnTo>
                <a:lnTo>
                  <a:pt x="1724" y="86"/>
                </a:lnTo>
                <a:lnTo>
                  <a:pt x="1711" y="68"/>
                </a:lnTo>
                <a:lnTo>
                  <a:pt x="1696" y="51"/>
                </a:lnTo>
                <a:lnTo>
                  <a:pt x="1682" y="37"/>
                </a:lnTo>
                <a:lnTo>
                  <a:pt x="1665" y="23"/>
                </a:lnTo>
                <a:lnTo>
                  <a:pt x="1649" y="13"/>
                </a:lnTo>
                <a:lnTo>
                  <a:pt x="1631" y="7"/>
                </a:lnTo>
                <a:lnTo>
                  <a:pt x="1613" y="2"/>
                </a:lnTo>
                <a:lnTo>
                  <a:pt x="1594" y="0"/>
                </a:lnTo>
                <a:lnTo>
                  <a:pt x="184" y="0"/>
                </a:lnTo>
                <a:close/>
              </a:path>
            </a:pathLst>
          </a:custGeom>
          <a:solidFill>
            <a:srgbClr val="FF99CC"/>
          </a:solidFill>
          <a:ln w="25400">
            <a:solidFill>
              <a:srgbClr val="000000"/>
            </a:solidFill>
            <a:round/>
            <a:headEnd/>
            <a:tailEnd/>
          </a:ln>
        </p:spPr>
        <p:txBody>
          <a:bodyPr/>
          <a:lstStyle/>
          <a:p>
            <a:endParaRPr lang="ja-JP" altLang="en-US">
              <a:solidFill>
                <a:prstClr val="black"/>
              </a:solidFill>
            </a:endParaRPr>
          </a:p>
        </p:txBody>
      </p:sp>
      <p:sp>
        <p:nvSpPr>
          <p:cNvPr id="655374" name="Rectangle 14"/>
          <p:cNvSpPr>
            <a:spLocks noChangeArrowheads="1"/>
          </p:cNvSpPr>
          <p:nvPr/>
        </p:nvSpPr>
        <p:spPr bwMode="auto">
          <a:xfrm>
            <a:off x="3783013" y="6333544"/>
            <a:ext cx="2306637" cy="355600"/>
          </a:xfrm>
          <a:prstGeom prst="rect">
            <a:avLst/>
          </a:prstGeom>
          <a:solidFill>
            <a:schemeClr val="bg1"/>
          </a:solidFill>
          <a:ln w="30226">
            <a:solidFill>
              <a:srgbClr val="000000"/>
            </a:solidFill>
            <a:miter lim="800000"/>
            <a:headEnd/>
            <a:tailEnd/>
          </a:ln>
          <a:effectLst/>
        </p:spPr>
        <p:txBody>
          <a:bodyPr/>
          <a:lstStyle/>
          <a:p>
            <a:pPr>
              <a:defRPr/>
            </a:pPr>
            <a:endParaRPr lang="ja-JP" altLang="en-US">
              <a:solidFill>
                <a:prstClr val="black"/>
              </a:solidFill>
            </a:endParaRPr>
          </a:p>
        </p:txBody>
      </p:sp>
      <p:sp>
        <p:nvSpPr>
          <p:cNvPr id="11275" name="Rectangle 15"/>
          <p:cNvSpPr>
            <a:spLocks noChangeArrowheads="1"/>
          </p:cNvSpPr>
          <p:nvPr/>
        </p:nvSpPr>
        <p:spPr bwMode="auto">
          <a:xfrm>
            <a:off x="4443215" y="6333545"/>
            <a:ext cx="1025922" cy="307777"/>
          </a:xfrm>
          <a:prstGeom prst="rect">
            <a:avLst/>
          </a:prstGeom>
          <a:noFill/>
          <a:ln w="9525">
            <a:noFill/>
            <a:miter lim="800000"/>
            <a:headEnd/>
            <a:tailEnd/>
          </a:ln>
        </p:spPr>
        <p:txBody>
          <a:bodyPr wrap="none" lIns="0" tIns="0" rIns="0" bIns="0">
            <a:spAutoFit/>
          </a:bodyPr>
          <a:lstStyle/>
          <a:p>
            <a:pPr algn="ctr"/>
            <a:r>
              <a:rPr lang="ja-JP" altLang="en-US" sz="2000">
                <a:solidFill>
                  <a:srgbClr val="000000"/>
                </a:solidFill>
                <a:latin typeface="ＭＳ ゴシック" pitchFamily="49" charset="-128"/>
                <a:ea typeface="ＭＳ ゴシック" pitchFamily="49" charset="-128"/>
              </a:rPr>
              <a:t>都道府県</a:t>
            </a:r>
            <a:endParaRPr lang="ja-JP" altLang="en-US" sz="2000">
              <a:solidFill>
                <a:prstClr val="black"/>
              </a:solidFill>
              <a:latin typeface="Times New Roman" pitchFamily="18" charset="0"/>
            </a:endParaRPr>
          </a:p>
        </p:txBody>
      </p:sp>
      <p:sp>
        <p:nvSpPr>
          <p:cNvPr id="11276" name="Rectangle 16"/>
          <p:cNvSpPr>
            <a:spLocks noChangeArrowheads="1"/>
          </p:cNvSpPr>
          <p:nvPr/>
        </p:nvSpPr>
        <p:spPr bwMode="auto">
          <a:xfrm>
            <a:off x="3440834" y="542518"/>
            <a:ext cx="2668588" cy="330200"/>
          </a:xfrm>
          <a:prstGeom prst="rect">
            <a:avLst/>
          </a:prstGeom>
          <a:solidFill>
            <a:schemeClr val="bg1"/>
          </a:solidFill>
          <a:ln w="19050">
            <a:solidFill>
              <a:srgbClr val="000000"/>
            </a:solidFill>
            <a:miter lim="800000"/>
            <a:headEnd/>
            <a:tailEnd/>
          </a:ln>
        </p:spPr>
        <p:txBody>
          <a:bodyPr/>
          <a:lstStyle/>
          <a:p>
            <a:endParaRPr lang="ja-JP" altLang="en-US">
              <a:solidFill>
                <a:prstClr val="black"/>
              </a:solidFill>
            </a:endParaRPr>
          </a:p>
        </p:txBody>
      </p:sp>
      <p:sp>
        <p:nvSpPr>
          <p:cNvPr id="11277" name="Rectangle 17"/>
          <p:cNvSpPr>
            <a:spLocks noChangeArrowheads="1"/>
          </p:cNvSpPr>
          <p:nvPr/>
        </p:nvSpPr>
        <p:spPr bwMode="auto">
          <a:xfrm>
            <a:off x="2738438" y="5673144"/>
            <a:ext cx="2101850" cy="277812"/>
          </a:xfrm>
          <a:prstGeom prst="rect">
            <a:avLst/>
          </a:prstGeom>
          <a:noFill/>
          <a:ln w="9525">
            <a:noFill/>
            <a:miter lim="800000"/>
            <a:headEnd/>
            <a:tailEnd/>
          </a:ln>
        </p:spPr>
        <p:txBody>
          <a:bodyPr/>
          <a:lstStyle/>
          <a:p>
            <a:endParaRPr lang="ja-JP" altLang="en-US">
              <a:solidFill>
                <a:prstClr val="black"/>
              </a:solidFill>
            </a:endParaRPr>
          </a:p>
        </p:txBody>
      </p:sp>
      <p:sp>
        <p:nvSpPr>
          <p:cNvPr id="11278" name="Freeform 18"/>
          <p:cNvSpPr>
            <a:spLocks/>
          </p:cNvSpPr>
          <p:nvPr/>
        </p:nvSpPr>
        <p:spPr bwMode="auto">
          <a:xfrm>
            <a:off x="2535239" y="5811256"/>
            <a:ext cx="4743451" cy="473075"/>
          </a:xfrm>
          <a:custGeom>
            <a:avLst/>
            <a:gdLst>
              <a:gd name="T0" fmla="*/ 2147483647 w 1540"/>
              <a:gd name="T1" fmla="*/ 0 h 774"/>
              <a:gd name="T2" fmla="*/ 2147483647 w 1540"/>
              <a:gd name="T3" fmla="*/ 2147483647 h 774"/>
              <a:gd name="T4" fmla="*/ 2147483647 w 1540"/>
              <a:gd name="T5" fmla="*/ 2147483647 h 774"/>
              <a:gd name="T6" fmla="*/ 2147483647 w 1540"/>
              <a:gd name="T7" fmla="*/ 2147483647 h 774"/>
              <a:gd name="T8" fmla="*/ 2147483647 w 1540"/>
              <a:gd name="T9" fmla="*/ 2147483647 h 774"/>
              <a:gd name="T10" fmla="*/ 2147483647 w 1540"/>
              <a:gd name="T11" fmla="*/ 2147483647 h 774"/>
              <a:gd name="T12" fmla="*/ 2147483647 w 1540"/>
              <a:gd name="T13" fmla="*/ 2147483647 h 774"/>
              <a:gd name="T14" fmla="*/ 2147483647 w 1540"/>
              <a:gd name="T15" fmla="*/ 2147483647 h 774"/>
              <a:gd name="T16" fmla="*/ 0 w 1540"/>
              <a:gd name="T17" fmla="*/ 2147483647 h 774"/>
              <a:gd name="T18" fmla="*/ 0 w 1540"/>
              <a:gd name="T19" fmla="*/ 2147483647 h 774"/>
              <a:gd name="T20" fmla="*/ 2147483647 w 1540"/>
              <a:gd name="T21" fmla="*/ 2147483647 h 774"/>
              <a:gd name="T22" fmla="*/ 2147483647 w 1540"/>
              <a:gd name="T23" fmla="*/ 2147483647 h 774"/>
              <a:gd name="T24" fmla="*/ 2147483647 w 1540"/>
              <a:gd name="T25" fmla="*/ 2147483647 h 774"/>
              <a:gd name="T26" fmla="*/ 2147483647 w 1540"/>
              <a:gd name="T27" fmla="*/ 2147483647 h 774"/>
              <a:gd name="T28" fmla="*/ 2147483647 w 1540"/>
              <a:gd name="T29" fmla="*/ 2147483647 h 774"/>
              <a:gd name="T30" fmla="*/ 2147483647 w 1540"/>
              <a:gd name="T31" fmla="*/ 2147483647 h 774"/>
              <a:gd name="T32" fmla="*/ 2147483647 w 1540"/>
              <a:gd name="T33" fmla="*/ 2147483647 h 774"/>
              <a:gd name="T34" fmla="*/ 2147483647 w 1540"/>
              <a:gd name="T35" fmla="*/ 2147483647 h 774"/>
              <a:gd name="T36" fmla="*/ 2147483647 w 1540"/>
              <a:gd name="T37" fmla="*/ 2147483647 h 774"/>
              <a:gd name="T38" fmla="*/ 2147483647 w 1540"/>
              <a:gd name="T39" fmla="*/ 2147483647 h 774"/>
              <a:gd name="T40" fmla="*/ 2147483647 w 1540"/>
              <a:gd name="T41" fmla="*/ 2147483647 h 774"/>
              <a:gd name="T42" fmla="*/ 2147483647 w 1540"/>
              <a:gd name="T43" fmla="*/ 2147483647 h 774"/>
              <a:gd name="T44" fmla="*/ 2147483647 w 1540"/>
              <a:gd name="T45" fmla="*/ 2147483647 h 774"/>
              <a:gd name="T46" fmla="*/ 2147483647 w 1540"/>
              <a:gd name="T47" fmla="*/ 2147483647 h 774"/>
              <a:gd name="T48" fmla="*/ 2147483647 w 1540"/>
              <a:gd name="T49" fmla="*/ 2147483647 h 774"/>
              <a:gd name="T50" fmla="*/ 2147483647 w 1540"/>
              <a:gd name="T51" fmla="*/ 2147483647 h 774"/>
              <a:gd name="T52" fmla="*/ 2147483647 w 1540"/>
              <a:gd name="T53" fmla="*/ 2147483647 h 774"/>
              <a:gd name="T54" fmla="*/ 2147483647 w 1540"/>
              <a:gd name="T55" fmla="*/ 2147483647 h 774"/>
              <a:gd name="T56" fmla="*/ 2147483647 w 1540"/>
              <a:gd name="T57" fmla="*/ 2147483647 h 774"/>
              <a:gd name="T58" fmla="*/ 2147483647 w 1540"/>
              <a:gd name="T59" fmla="*/ 2147483647 h 774"/>
              <a:gd name="T60" fmla="*/ 2147483647 w 1540"/>
              <a:gd name="T61" fmla="*/ 2147483647 h 774"/>
              <a:gd name="T62" fmla="*/ 2147483647 w 1540"/>
              <a:gd name="T63" fmla="*/ 2147483647 h 774"/>
              <a:gd name="T64" fmla="*/ 2147483647 w 1540"/>
              <a:gd name="T65" fmla="*/ 2147483647 h 774"/>
              <a:gd name="T66" fmla="*/ 2147483647 w 1540"/>
              <a:gd name="T67" fmla="*/ 2147483647 h 774"/>
              <a:gd name="T68" fmla="*/ 2147483647 w 1540"/>
              <a:gd name="T69" fmla="*/ 2147483647 h 774"/>
              <a:gd name="T70" fmla="*/ 2147483647 w 1540"/>
              <a:gd name="T71" fmla="*/ 0 h 774"/>
              <a:gd name="T72" fmla="*/ 2147483647 w 1540"/>
              <a:gd name="T73" fmla="*/ 0 h 7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40"/>
              <a:gd name="T112" fmla="*/ 0 h 774"/>
              <a:gd name="T113" fmla="*/ 1540 w 1540"/>
              <a:gd name="T114" fmla="*/ 774 h 7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40" h="774">
                <a:moveTo>
                  <a:pt x="80" y="0"/>
                </a:moveTo>
                <a:lnTo>
                  <a:pt x="64" y="4"/>
                </a:lnTo>
                <a:lnTo>
                  <a:pt x="49" y="10"/>
                </a:lnTo>
                <a:lnTo>
                  <a:pt x="35" y="22"/>
                </a:lnTo>
                <a:lnTo>
                  <a:pt x="23" y="38"/>
                </a:lnTo>
                <a:lnTo>
                  <a:pt x="13" y="57"/>
                </a:lnTo>
                <a:lnTo>
                  <a:pt x="6" y="80"/>
                </a:lnTo>
                <a:lnTo>
                  <a:pt x="2" y="103"/>
                </a:lnTo>
                <a:lnTo>
                  <a:pt x="0" y="130"/>
                </a:lnTo>
                <a:lnTo>
                  <a:pt x="0" y="645"/>
                </a:lnTo>
                <a:lnTo>
                  <a:pt x="2" y="671"/>
                </a:lnTo>
                <a:lnTo>
                  <a:pt x="6" y="694"/>
                </a:lnTo>
                <a:lnTo>
                  <a:pt x="13" y="718"/>
                </a:lnTo>
                <a:lnTo>
                  <a:pt x="23" y="736"/>
                </a:lnTo>
                <a:lnTo>
                  <a:pt x="35" y="752"/>
                </a:lnTo>
                <a:lnTo>
                  <a:pt x="49" y="764"/>
                </a:lnTo>
                <a:lnTo>
                  <a:pt x="64" y="771"/>
                </a:lnTo>
                <a:lnTo>
                  <a:pt x="80" y="774"/>
                </a:lnTo>
                <a:lnTo>
                  <a:pt x="1460" y="774"/>
                </a:lnTo>
                <a:lnTo>
                  <a:pt x="1476" y="771"/>
                </a:lnTo>
                <a:lnTo>
                  <a:pt x="1491" y="764"/>
                </a:lnTo>
                <a:lnTo>
                  <a:pt x="1505" y="752"/>
                </a:lnTo>
                <a:lnTo>
                  <a:pt x="1517" y="736"/>
                </a:lnTo>
                <a:lnTo>
                  <a:pt x="1527" y="718"/>
                </a:lnTo>
                <a:lnTo>
                  <a:pt x="1534" y="694"/>
                </a:lnTo>
                <a:lnTo>
                  <a:pt x="1538" y="671"/>
                </a:lnTo>
                <a:lnTo>
                  <a:pt x="1540" y="645"/>
                </a:lnTo>
                <a:lnTo>
                  <a:pt x="1540" y="130"/>
                </a:lnTo>
                <a:lnTo>
                  <a:pt x="1538" y="103"/>
                </a:lnTo>
                <a:lnTo>
                  <a:pt x="1534" y="80"/>
                </a:lnTo>
                <a:lnTo>
                  <a:pt x="1527" y="57"/>
                </a:lnTo>
                <a:lnTo>
                  <a:pt x="1517" y="38"/>
                </a:lnTo>
                <a:lnTo>
                  <a:pt x="1505" y="22"/>
                </a:lnTo>
                <a:lnTo>
                  <a:pt x="1491" y="10"/>
                </a:lnTo>
                <a:lnTo>
                  <a:pt x="1476" y="4"/>
                </a:lnTo>
                <a:lnTo>
                  <a:pt x="1460" y="0"/>
                </a:lnTo>
                <a:lnTo>
                  <a:pt x="80" y="0"/>
                </a:lnTo>
                <a:close/>
              </a:path>
            </a:pathLst>
          </a:custGeom>
          <a:solidFill>
            <a:schemeClr val="accent1">
              <a:lumMod val="60000"/>
              <a:lumOff val="40000"/>
            </a:schemeClr>
          </a:solidFill>
          <a:ln w="22225">
            <a:solidFill>
              <a:srgbClr val="000000"/>
            </a:solidFill>
            <a:round/>
            <a:headEnd/>
            <a:tailEnd/>
          </a:ln>
        </p:spPr>
        <p:txBody>
          <a:bodyPr/>
          <a:lstStyle/>
          <a:p>
            <a:endParaRPr lang="ja-JP" altLang="en-US">
              <a:solidFill>
                <a:prstClr val="black"/>
              </a:solidFill>
            </a:endParaRPr>
          </a:p>
        </p:txBody>
      </p:sp>
      <p:sp>
        <p:nvSpPr>
          <p:cNvPr id="11279" name="Rectangle 19"/>
          <p:cNvSpPr>
            <a:spLocks noChangeArrowheads="1"/>
          </p:cNvSpPr>
          <p:nvPr/>
        </p:nvSpPr>
        <p:spPr bwMode="auto">
          <a:xfrm>
            <a:off x="2613027" y="5941433"/>
            <a:ext cx="4583113" cy="244475"/>
          </a:xfrm>
          <a:prstGeom prst="rect">
            <a:avLst/>
          </a:prstGeom>
          <a:noFill/>
          <a:ln w="9525">
            <a:noFill/>
            <a:miter lim="800000"/>
            <a:headEnd/>
            <a:tailEnd/>
          </a:ln>
        </p:spPr>
        <p:txBody>
          <a:bodyPr lIns="0" tIns="0" rIns="0" bIns="0">
            <a:spAutoFit/>
          </a:bodyPr>
          <a:lstStyle/>
          <a:p>
            <a:r>
              <a:rPr lang="ja-JP" altLang="en-US" sz="1600" b="1" dirty="0">
                <a:solidFill>
                  <a:srgbClr val="000000"/>
                </a:solidFill>
                <a:latin typeface="ＭＳ ゴシック" pitchFamily="49" charset="-128"/>
                <a:ea typeface="ＭＳ ゴシック" pitchFamily="49" charset="-128"/>
              </a:rPr>
              <a:t>・広域支援　　　　</a:t>
            </a:r>
            <a:r>
              <a:rPr lang="ja-JP" altLang="en-US" sz="1600" b="1" dirty="0">
                <a:solidFill>
                  <a:srgbClr val="FF0000"/>
                </a:solidFill>
                <a:latin typeface="ＭＳ ゴシック" pitchFamily="49" charset="-128"/>
                <a:ea typeface="ＭＳ ゴシック" pitchFamily="49" charset="-128"/>
              </a:rPr>
              <a:t>・人材育成</a:t>
            </a:r>
            <a:r>
              <a:rPr lang="ja-JP" altLang="en-US" sz="1600" b="1" dirty="0">
                <a:solidFill>
                  <a:srgbClr val="000000"/>
                </a:solidFill>
                <a:latin typeface="ＭＳ ゴシック" pitchFamily="49" charset="-128"/>
                <a:ea typeface="ＭＳ ゴシック" pitchFamily="49" charset="-128"/>
              </a:rPr>
              <a:t>　　　等　</a:t>
            </a:r>
            <a:endParaRPr lang="ja-JP" altLang="en-US" sz="1600" b="1" dirty="0">
              <a:solidFill>
                <a:prstClr val="black"/>
              </a:solidFill>
              <a:latin typeface="Times New Roman" pitchFamily="18" charset="0"/>
            </a:endParaRPr>
          </a:p>
        </p:txBody>
      </p:sp>
      <p:grpSp>
        <p:nvGrpSpPr>
          <p:cNvPr id="4" name="Group 20"/>
          <p:cNvGrpSpPr>
            <a:grpSpLocks/>
          </p:cNvGrpSpPr>
          <p:nvPr/>
        </p:nvGrpSpPr>
        <p:grpSpPr bwMode="auto">
          <a:xfrm>
            <a:off x="3080794" y="2312876"/>
            <a:ext cx="611187" cy="676275"/>
            <a:chOff x="2070" y="1446"/>
            <a:chExt cx="355" cy="88"/>
          </a:xfrm>
        </p:grpSpPr>
        <p:sp>
          <p:nvSpPr>
            <p:cNvPr id="11324" name="Rectangle 21"/>
            <p:cNvSpPr>
              <a:spLocks noChangeArrowheads="1"/>
            </p:cNvSpPr>
            <p:nvPr/>
          </p:nvSpPr>
          <p:spPr bwMode="auto">
            <a:xfrm>
              <a:off x="2070" y="1480"/>
              <a:ext cx="247" cy="19"/>
            </a:xfrm>
            <a:prstGeom prst="rect">
              <a:avLst/>
            </a:prstGeom>
            <a:solidFill>
              <a:srgbClr val="000000"/>
            </a:solidFill>
            <a:ln w="9525">
              <a:noFill/>
              <a:miter lim="800000"/>
              <a:headEnd/>
              <a:tailEnd/>
            </a:ln>
          </p:spPr>
          <p:txBody>
            <a:bodyPr/>
            <a:lstStyle/>
            <a:p>
              <a:endParaRPr lang="ja-JP" altLang="en-US">
                <a:solidFill>
                  <a:prstClr val="black"/>
                </a:solidFill>
              </a:endParaRPr>
            </a:p>
          </p:txBody>
        </p:sp>
        <p:sp>
          <p:nvSpPr>
            <p:cNvPr id="11325" name="Freeform 22"/>
            <p:cNvSpPr>
              <a:spLocks/>
            </p:cNvSpPr>
            <p:nvPr/>
          </p:nvSpPr>
          <p:spPr bwMode="auto">
            <a:xfrm>
              <a:off x="2314" y="1446"/>
              <a:ext cx="111" cy="88"/>
            </a:xfrm>
            <a:custGeom>
              <a:avLst/>
              <a:gdLst>
                <a:gd name="T0" fmla="*/ 0 w 111"/>
                <a:gd name="T1" fmla="*/ 0 h 177"/>
                <a:gd name="T2" fmla="*/ 111 w 111"/>
                <a:gd name="T3" fmla="*/ 0 h 177"/>
                <a:gd name="T4" fmla="*/ 0 w 111"/>
                <a:gd name="T5" fmla="*/ 0 h 177"/>
                <a:gd name="T6" fmla="*/ 0 w 111"/>
                <a:gd name="T7" fmla="*/ 0 h 177"/>
                <a:gd name="T8" fmla="*/ 0 60000 65536"/>
                <a:gd name="T9" fmla="*/ 0 60000 65536"/>
                <a:gd name="T10" fmla="*/ 0 60000 65536"/>
                <a:gd name="T11" fmla="*/ 0 60000 65536"/>
                <a:gd name="T12" fmla="*/ 0 w 111"/>
                <a:gd name="T13" fmla="*/ 0 h 177"/>
                <a:gd name="T14" fmla="*/ 111 w 111"/>
                <a:gd name="T15" fmla="*/ 177 h 177"/>
              </a:gdLst>
              <a:ahLst/>
              <a:cxnLst>
                <a:cxn ang="T8">
                  <a:pos x="T0" y="T1"/>
                </a:cxn>
                <a:cxn ang="T9">
                  <a:pos x="T2" y="T3"/>
                </a:cxn>
                <a:cxn ang="T10">
                  <a:pos x="T4" y="T5"/>
                </a:cxn>
                <a:cxn ang="T11">
                  <a:pos x="T6" y="T7"/>
                </a:cxn>
              </a:cxnLst>
              <a:rect l="T12" t="T13" r="T14" b="T15"/>
              <a:pathLst>
                <a:path w="111" h="177">
                  <a:moveTo>
                    <a:pt x="0" y="177"/>
                  </a:moveTo>
                  <a:lnTo>
                    <a:pt x="111" y="88"/>
                  </a:lnTo>
                  <a:lnTo>
                    <a:pt x="0" y="0"/>
                  </a:lnTo>
                  <a:lnTo>
                    <a:pt x="0" y="177"/>
                  </a:lnTo>
                  <a:close/>
                </a:path>
              </a:pathLst>
            </a:custGeom>
            <a:solidFill>
              <a:srgbClr val="000000"/>
            </a:solidFill>
            <a:ln w="9525">
              <a:noFill/>
              <a:round/>
              <a:headEnd/>
              <a:tailEnd/>
            </a:ln>
          </p:spPr>
          <p:txBody>
            <a:bodyPr/>
            <a:lstStyle/>
            <a:p>
              <a:endParaRPr lang="ja-JP" altLang="en-US">
                <a:solidFill>
                  <a:prstClr val="black"/>
                </a:solidFill>
              </a:endParaRPr>
            </a:p>
          </p:txBody>
        </p:sp>
      </p:grpSp>
      <p:grpSp>
        <p:nvGrpSpPr>
          <p:cNvPr id="5" name="Group 23"/>
          <p:cNvGrpSpPr>
            <a:grpSpLocks/>
          </p:cNvGrpSpPr>
          <p:nvPr/>
        </p:nvGrpSpPr>
        <p:grpSpPr bwMode="auto">
          <a:xfrm>
            <a:off x="5601071" y="2276872"/>
            <a:ext cx="648073" cy="676275"/>
            <a:chOff x="3324" y="1446"/>
            <a:chExt cx="388" cy="88"/>
          </a:xfrm>
        </p:grpSpPr>
        <p:sp>
          <p:nvSpPr>
            <p:cNvPr id="11322" name="Rectangle 24"/>
            <p:cNvSpPr>
              <a:spLocks noChangeArrowheads="1"/>
            </p:cNvSpPr>
            <p:nvPr/>
          </p:nvSpPr>
          <p:spPr bwMode="auto">
            <a:xfrm>
              <a:off x="3432" y="1480"/>
              <a:ext cx="280" cy="19"/>
            </a:xfrm>
            <a:prstGeom prst="rect">
              <a:avLst/>
            </a:prstGeom>
            <a:solidFill>
              <a:srgbClr val="000000"/>
            </a:solidFill>
            <a:ln w="9525">
              <a:noFill/>
              <a:miter lim="800000"/>
              <a:headEnd/>
              <a:tailEnd/>
            </a:ln>
          </p:spPr>
          <p:txBody>
            <a:bodyPr/>
            <a:lstStyle/>
            <a:p>
              <a:endParaRPr lang="ja-JP" altLang="en-US">
                <a:solidFill>
                  <a:prstClr val="black"/>
                </a:solidFill>
              </a:endParaRPr>
            </a:p>
          </p:txBody>
        </p:sp>
        <p:sp>
          <p:nvSpPr>
            <p:cNvPr id="11323" name="Freeform 25"/>
            <p:cNvSpPr>
              <a:spLocks/>
            </p:cNvSpPr>
            <p:nvPr/>
          </p:nvSpPr>
          <p:spPr bwMode="auto">
            <a:xfrm>
              <a:off x="3324" y="1446"/>
              <a:ext cx="111" cy="88"/>
            </a:xfrm>
            <a:custGeom>
              <a:avLst/>
              <a:gdLst>
                <a:gd name="T0" fmla="*/ 111 w 111"/>
                <a:gd name="T1" fmla="*/ 0 h 177"/>
                <a:gd name="T2" fmla="*/ 0 w 111"/>
                <a:gd name="T3" fmla="*/ 0 h 177"/>
                <a:gd name="T4" fmla="*/ 111 w 111"/>
                <a:gd name="T5" fmla="*/ 0 h 177"/>
                <a:gd name="T6" fmla="*/ 111 w 111"/>
                <a:gd name="T7" fmla="*/ 0 h 177"/>
                <a:gd name="T8" fmla="*/ 0 60000 65536"/>
                <a:gd name="T9" fmla="*/ 0 60000 65536"/>
                <a:gd name="T10" fmla="*/ 0 60000 65536"/>
                <a:gd name="T11" fmla="*/ 0 60000 65536"/>
                <a:gd name="T12" fmla="*/ 0 w 111"/>
                <a:gd name="T13" fmla="*/ 0 h 177"/>
                <a:gd name="T14" fmla="*/ 111 w 111"/>
                <a:gd name="T15" fmla="*/ 177 h 177"/>
              </a:gdLst>
              <a:ahLst/>
              <a:cxnLst>
                <a:cxn ang="T8">
                  <a:pos x="T0" y="T1"/>
                </a:cxn>
                <a:cxn ang="T9">
                  <a:pos x="T2" y="T3"/>
                </a:cxn>
                <a:cxn ang="T10">
                  <a:pos x="T4" y="T5"/>
                </a:cxn>
                <a:cxn ang="T11">
                  <a:pos x="T6" y="T7"/>
                </a:cxn>
              </a:cxnLst>
              <a:rect l="T12" t="T13" r="T14" b="T15"/>
              <a:pathLst>
                <a:path w="111" h="177">
                  <a:moveTo>
                    <a:pt x="111" y="0"/>
                  </a:moveTo>
                  <a:lnTo>
                    <a:pt x="0" y="88"/>
                  </a:lnTo>
                  <a:lnTo>
                    <a:pt x="111" y="177"/>
                  </a:lnTo>
                  <a:lnTo>
                    <a:pt x="111" y="0"/>
                  </a:lnTo>
                  <a:close/>
                </a:path>
              </a:pathLst>
            </a:custGeom>
            <a:solidFill>
              <a:srgbClr val="000000"/>
            </a:solidFill>
            <a:ln w="9525">
              <a:noFill/>
              <a:round/>
              <a:headEnd/>
              <a:tailEnd/>
            </a:ln>
          </p:spPr>
          <p:txBody>
            <a:bodyPr/>
            <a:lstStyle/>
            <a:p>
              <a:endParaRPr lang="ja-JP" altLang="en-US">
                <a:solidFill>
                  <a:prstClr val="black"/>
                </a:solidFill>
              </a:endParaRPr>
            </a:p>
          </p:txBody>
        </p:sp>
      </p:grpSp>
      <p:sp>
        <p:nvSpPr>
          <p:cNvPr id="11282" name="Rectangle 26"/>
          <p:cNvSpPr>
            <a:spLocks noChangeArrowheads="1"/>
          </p:cNvSpPr>
          <p:nvPr/>
        </p:nvSpPr>
        <p:spPr bwMode="auto">
          <a:xfrm>
            <a:off x="616445" y="728732"/>
            <a:ext cx="2052000" cy="288000"/>
          </a:xfrm>
          <a:prstGeom prst="rect">
            <a:avLst/>
          </a:prstGeom>
          <a:solidFill>
            <a:srgbClr val="FFFFFF"/>
          </a:solidFill>
          <a:ln w="9525">
            <a:solidFill>
              <a:srgbClr val="000000"/>
            </a:solidFill>
            <a:miter lim="800000"/>
            <a:headEnd/>
            <a:tailEnd/>
          </a:ln>
        </p:spPr>
        <p:txBody>
          <a:bodyPr/>
          <a:lstStyle/>
          <a:p>
            <a:endParaRPr lang="ja-JP" altLang="en-US">
              <a:solidFill>
                <a:prstClr val="black"/>
              </a:solidFill>
            </a:endParaRPr>
          </a:p>
        </p:txBody>
      </p:sp>
      <p:sp>
        <p:nvSpPr>
          <p:cNvPr id="11283" name="Rectangle 27"/>
          <p:cNvSpPr>
            <a:spLocks noChangeArrowheads="1"/>
          </p:cNvSpPr>
          <p:nvPr/>
        </p:nvSpPr>
        <p:spPr bwMode="auto">
          <a:xfrm>
            <a:off x="681534" y="772259"/>
            <a:ext cx="1858962" cy="244475"/>
          </a:xfrm>
          <a:prstGeom prst="rect">
            <a:avLst/>
          </a:prstGeom>
          <a:noFill/>
          <a:ln w="9525">
            <a:noFill/>
            <a:miter lim="800000"/>
            <a:headEnd/>
            <a:tailEnd/>
          </a:ln>
        </p:spPr>
        <p:txBody>
          <a:bodyPr lIns="0" tIns="0" rIns="0" bIns="0">
            <a:spAutoFit/>
          </a:bodyPr>
          <a:lstStyle/>
          <a:p>
            <a:pPr algn="ctr"/>
            <a:r>
              <a:rPr lang="ja-JP" altLang="en-US" sz="1600" b="1" dirty="0">
                <a:solidFill>
                  <a:srgbClr val="000000"/>
                </a:solidFill>
                <a:latin typeface="ＭＳ ゴシック" pitchFamily="49" charset="-128"/>
                <a:ea typeface="ＭＳ ゴシック" pitchFamily="49" charset="-128"/>
              </a:rPr>
              <a:t>介護給付</a:t>
            </a:r>
            <a:endParaRPr lang="ja-JP" altLang="en-US" sz="1600" dirty="0">
              <a:solidFill>
                <a:prstClr val="black"/>
              </a:solidFill>
              <a:latin typeface="Times New Roman" pitchFamily="18" charset="0"/>
            </a:endParaRPr>
          </a:p>
        </p:txBody>
      </p:sp>
      <p:sp>
        <p:nvSpPr>
          <p:cNvPr id="11284" name="Rectangle 28"/>
          <p:cNvSpPr>
            <a:spLocks noChangeArrowheads="1"/>
          </p:cNvSpPr>
          <p:nvPr/>
        </p:nvSpPr>
        <p:spPr bwMode="auto">
          <a:xfrm>
            <a:off x="6769102" y="728700"/>
            <a:ext cx="2412000" cy="311150"/>
          </a:xfrm>
          <a:prstGeom prst="rect">
            <a:avLst/>
          </a:prstGeom>
          <a:solidFill>
            <a:srgbClr val="FFFFFF"/>
          </a:solidFill>
          <a:ln w="9525">
            <a:solidFill>
              <a:srgbClr val="000000"/>
            </a:solidFill>
            <a:miter lim="800000"/>
            <a:headEnd/>
            <a:tailEnd/>
          </a:ln>
        </p:spPr>
        <p:txBody>
          <a:bodyPr/>
          <a:lstStyle/>
          <a:p>
            <a:pPr algn="ctr"/>
            <a:endParaRPr lang="ja-JP" altLang="en-US" sz="1600" b="1" dirty="0">
              <a:solidFill>
                <a:prstClr val="black"/>
              </a:solidFill>
              <a:latin typeface="ＭＳ ゴシック" pitchFamily="49" charset="-128"/>
              <a:ea typeface="ＭＳ ゴシック" pitchFamily="49" charset="-128"/>
            </a:endParaRPr>
          </a:p>
        </p:txBody>
      </p:sp>
      <p:sp>
        <p:nvSpPr>
          <p:cNvPr id="11286" name="Rectangle 30"/>
          <p:cNvSpPr>
            <a:spLocks noChangeArrowheads="1"/>
          </p:cNvSpPr>
          <p:nvPr/>
        </p:nvSpPr>
        <p:spPr bwMode="auto">
          <a:xfrm>
            <a:off x="719140" y="2410833"/>
            <a:ext cx="2732087" cy="1089025"/>
          </a:xfrm>
          <a:prstGeom prst="rect">
            <a:avLst/>
          </a:prstGeom>
          <a:noFill/>
          <a:ln w="9525">
            <a:noFill/>
            <a:miter lim="800000"/>
            <a:headEnd/>
            <a:tailEnd/>
          </a:ln>
        </p:spPr>
        <p:txBody>
          <a:bodyPr/>
          <a:lstStyle/>
          <a:p>
            <a:endParaRPr lang="ja-JP" altLang="en-US">
              <a:solidFill>
                <a:prstClr val="black"/>
              </a:solidFill>
            </a:endParaRPr>
          </a:p>
        </p:txBody>
      </p:sp>
      <p:sp>
        <p:nvSpPr>
          <p:cNvPr id="11287" name="Rectangle 31"/>
          <p:cNvSpPr>
            <a:spLocks noChangeArrowheads="1"/>
          </p:cNvSpPr>
          <p:nvPr/>
        </p:nvSpPr>
        <p:spPr bwMode="auto">
          <a:xfrm>
            <a:off x="6635750" y="2336219"/>
            <a:ext cx="2776538" cy="1090612"/>
          </a:xfrm>
          <a:prstGeom prst="rect">
            <a:avLst/>
          </a:prstGeom>
          <a:noFill/>
          <a:ln w="9525">
            <a:noFill/>
            <a:miter lim="800000"/>
            <a:headEnd/>
            <a:tailEnd/>
          </a:ln>
        </p:spPr>
        <p:txBody>
          <a:bodyPr/>
          <a:lstStyle/>
          <a:p>
            <a:endParaRPr lang="ja-JP" altLang="en-US">
              <a:solidFill>
                <a:prstClr val="black"/>
              </a:solidFill>
            </a:endParaRPr>
          </a:p>
        </p:txBody>
      </p:sp>
      <p:grpSp>
        <p:nvGrpSpPr>
          <p:cNvPr id="6" name="Group 32"/>
          <p:cNvGrpSpPr>
            <a:grpSpLocks/>
          </p:cNvGrpSpPr>
          <p:nvPr/>
        </p:nvGrpSpPr>
        <p:grpSpPr bwMode="auto">
          <a:xfrm>
            <a:off x="4426074" y="3218871"/>
            <a:ext cx="742950" cy="779462"/>
            <a:chOff x="2816" y="1629"/>
            <a:chExt cx="110" cy="490"/>
          </a:xfrm>
        </p:grpSpPr>
        <p:sp>
          <p:nvSpPr>
            <p:cNvPr id="11320" name="Rectangle 33"/>
            <p:cNvSpPr>
              <a:spLocks noChangeArrowheads="1"/>
            </p:cNvSpPr>
            <p:nvPr/>
          </p:nvSpPr>
          <p:spPr bwMode="auto">
            <a:xfrm>
              <a:off x="2858" y="1716"/>
              <a:ext cx="25" cy="403"/>
            </a:xfrm>
            <a:prstGeom prst="rect">
              <a:avLst/>
            </a:prstGeom>
            <a:solidFill>
              <a:srgbClr val="000000"/>
            </a:solidFill>
            <a:ln w="9525">
              <a:noFill/>
              <a:miter lim="800000"/>
              <a:headEnd/>
              <a:tailEnd/>
            </a:ln>
          </p:spPr>
          <p:txBody>
            <a:bodyPr/>
            <a:lstStyle/>
            <a:p>
              <a:endParaRPr lang="ja-JP" altLang="en-US">
                <a:solidFill>
                  <a:prstClr val="black"/>
                </a:solidFill>
              </a:endParaRPr>
            </a:p>
          </p:txBody>
        </p:sp>
        <p:sp>
          <p:nvSpPr>
            <p:cNvPr id="11321" name="Freeform 34"/>
            <p:cNvSpPr>
              <a:spLocks/>
            </p:cNvSpPr>
            <p:nvPr/>
          </p:nvSpPr>
          <p:spPr bwMode="auto">
            <a:xfrm>
              <a:off x="2816" y="1629"/>
              <a:ext cx="110" cy="89"/>
            </a:xfrm>
            <a:custGeom>
              <a:avLst/>
              <a:gdLst>
                <a:gd name="T0" fmla="*/ 110 w 110"/>
                <a:gd name="T1" fmla="*/ 0 h 179"/>
                <a:gd name="T2" fmla="*/ 54 w 110"/>
                <a:gd name="T3" fmla="*/ 0 h 179"/>
                <a:gd name="T4" fmla="*/ 0 w 110"/>
                <a:gd name="T5" fmla="*/ 0 h 179"/>
                <a:gd name="T6" fmla="*/ 110 w 110"/>
                <a:gd name="T7" fmla="*/ 0 h 179"/>
                <a:gd name="T8" fmla="*/ 0 60000 65536"/>
                <a:gd name="T9" fmla="*/ 0 60000 65536"/>
                <a:gd name="T10" fmla="*/ 0 60000 65536"/>
                <a:gd name="T11" fmla="*/ 0 60000 65536"/>
                <a:gd name="T12" fmla="*/ 0 w 110"/>
                <a:gd name="T13" fmla="*/ 0 h 179"/>
                <a:gd name="T14" fmla="*/ 110 w 110"/>
                <a:gd name="T15" fmla="*/ 179 h 179"/>
              </a:gdLst>
              <a:ahLst/>
              <a:cxnLst>
                <a:cxn ang="T8">
                  <a:pos x="T0" y="T1"/>
                </a:cxn>
                <a:cxn ang="T9">
                  <a:pos x="T2" y="T3"/>
                </a:cxn>
                <a:cxn ang="T10">
                  <a:pos x="T4" y="T5"/>
                </a:cxn>
                <a:cxn ang="T11">
                  <a:pos x="T6" y="T7"/>
                </a:cxn>
              </a:cxnLst>
              <a:rect l="T12" t="T13" r="T14" b="T15"/>
              <a:pathLst>
                <a:path w="110" h="179">
                  <a:moveTo>
                    <a:pt x="110" y="179"/>
                  </a:moveTo>
                  <a:lnTo>
                    <a:pt x="54" y="0"/>
                  </a:lnTo>
                  <a:lnTo>
                    <a:pt x="0" y="179"/>
                  </a:lnTo>
                  <a:lnTo>
                    <a:pt x="110" y="179"/>
                  </a:lnTo>
                  <a:close/>
                </a:path>
              </a:pathLst>
            </a:custGeom>
            <a:solidFill>
              <a:srgbClr val="000000"/>
            </a:solidFill>
            <a:ln w="9525">
              <a:noFill/>
              <a:round/>
              <a:headEnd/>
              <a:tailEnd/>
            </a:ln>
          </p:spPr>
          <p:txBody>
            <a:bodyPr/>
            <a:lstStyle/>
            <a:p>
              <a:endParaRPr lang="ja-JP" altLang="en-US">
                <a:solidFill>
                  <a:prstClr val="black"/>
                </a:solidFill>
              </a:endParaRPr>
            </a:p>
          </p:txBody>
        </p:sp>
      </p:grpSp>
      <p:sp>
        <p:nvSpPr>
          <p:cNvPr id="11289" name="Freeform 35"/>
          <p:cNvSpPr>
            <a:spLocks/>
          </p:cNvSpPr>
          <p:nvPr/>
        </p:nvSpPr>
        <p:spPr bwMode="auto">
          <a:xfrm>
            <a:off x="2144713" y="4509122"/>
            <a:ext cx="5511800" cy="790575"/>
          </a:xfrm>
          <a:custGeom>
            <a:avLst/>
            <a:gdLst>
              <a:gd name="T0" fmla="*/ 2147483647 w 3205"/>
              <a:gd name="T1" fmla="*/ 2147483647 h 1823"/>
              <a:gd name="T2" fmla="*/ 2147483647 w 3205"/>
              <a:gd name="T3" fmla="*/ 2147483647 h 1823"/>
              <a:gd name="T4" fmla="*/ 2147483647 w 3205"/>
              <a:gd name="T5" fmla="*/ 2147483647 h 1823"/>
              <a:gd name="T6" fmla="*/ 2147483647 w 3205"/>
              <a:gd name="T7" fmla="*/ 2147483647 h 1823"/>
              <a:gd name="T8" fmla="*/ 2147483647 w 3205"/>
              <a:gd name="T9" fmla="*/ 2147483647 h 1823"/>
              <a:gd name="T10" fmla="*/ 2147483647 w 3205"/>
              <a:gd name="T11" fmla="*/ 2147483647 h 1823"/>
              <a:gd name="T12" fmla="*/ 2147483647 w 3205"/>
              <a:gd name="T13" fmla="*/ 2147483647 h 1823"/>
              <a:gd name="T14" fmla="*/ 2147483647 w 3205"/>
              <a:gd name="T15" fmla="*/ 2147483647 h 1823"/>
              <a:gd name="T16" fmla="*/ 0 w 3205"/>
              <a:gd name="T17" fmla="*/ 2147483647 h 1823"/>
              <a:gd name="T18" fmla="*/ 2147483647 w 3205"/>
              <a:gd name="T19" fmla="*/ 2147483647 h 1823"/>
              <a:gd name="T20" fmla="*/ 2147483647 w 3205"/>
              <a:gd name="T21" fmla="*/ 2147483647 h 1823"/>
              <a:gd name="T22" fmla="*/ 2147483647 w 3205"/>
              <a:gd name="T23" fmla="*/ 2147483647 h 1823"/>
              <a:gd name="T24" fmla="*/ 2147483647 w 3205"/>
              <a:gd name="T25" fmla="*/ 2147483647 h 1823"/>
              <a:gd name="T26" fmla="*/ 2147483647 w 3205"/>
              <a:gd name="T27" fmla="*/ 2147483647 h 1823"/>
              <a:gd name="T28" fmla="*/ 2147483647 w 3205"/>
              <a:gd name="T29" fmla="*/ 2147483647 h 1823"/>
              <a:gd name="T30" fmla="*/ 2147483647 w 3205"/>
              <a:gd name="T31" fmla="*/ 2147483647 h 1823"/>
              <a:gd name="T32" fmla="*/ 2147483647 w 3205"/>
              <a:gd name="T33" fmla="*/ 2147483647 h 1823"/>
              <a:gd name="T34" fmla="*/ 2147483647 w 3205"/>
              <a:gd name="T35" fmla="*/ 2147483647 h 1823"/>
              <a:gd name="T36" fmla="*/ 2147483647 w 3205"/>
              <a:gd name="T37" fmla="*/ 2147483647 h 1823"/>
              <a:gd name="T38" fmla="*/ 2147483647 w 3205"/>
              <a:gd name="T39" fmla="*/ 2147483647 h 1823"/>
              <a:gd name="T40" fmla="*/ 2147483647 w 3205"/>
              <a:gd name="T41" fmla="*/ 2147483647 h 1823"/>
              <a:gd name="T42" fmla="*/ 2147483647 w 3205"/>
              <a:gd name="T43" fmla="*/ 2147483647 h 1823"/>
              <a:gd name="T44" fmla="*/ 2147483647 w 3205"/>
              <a:gd name="T45" fmla="*/ 2147483647 h 1823"/>
              <a:gd name="T46" fmla="*/ 2147483647 w 3205"/>
              <a:gd name="T47" fmla="*/ 2147483647 h 1823"/>
              <a:gd name="T48" fmla="*/ 2147483647 w 3205"/>
              <a:gd name="T49" fmla="*/ 2147483647 h 1823"/>
              <a:gd name="T50" fmla="*/ 2147483647 w 3205"/>
              <a:gd name="T51" fmla="*/ 2147483647 h 1823"/>
              <a:gd name="T52" fmla="*/ 2147483647 w 3205"/>
              <a:gd name="T53" fmla="*/ 2147483647 h 1823"/>
              <a:gd name="T54" fmla="*/ 2147483647 w 3205"/>
              <a:gd name="T55" fmla="*/ 2147483647 h 1823"/>
              <a:gd name="T56" fmla="*/ 2147483647 w 3205"/>
              <a:gd name="T57" fmla="*/ 2147483647 h 1823"/>
              <a:gd name="T58" fmla="*/ 2147483647 w 3205"/>
              <a:gd name="T59" fmla="*/ 2147483647 h 1823"/>
              <a:gd name="T60" fmla="*/ 2147483647 w 3205"/>
              <a:gd name="T61" fmla="*/ 2147483647 h 1823"/>
              <a:gd name="T62" fmla="*/ 2147483647 w 3205"/>
              <a:gd name="T63" fmla="*/ 2147483647 h 1823"/>
              <a:gd name="T64" fmla="*/ 2147483647 w 3205"/>
              <a:gd name="T65" fmla="*/ 2147483647 h 1823"/>
              <a:gd name="T66" fmla="*/ 2147483647 w 3205"/>
              <a:gd name="T67" fmla="*/ 0 h 182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205"/>
              <a:gd name="T103" fmla="*/ 0 h 1823"/>
              <a:gd name="T104" fmla="*/ 3205 w 3205"/>
              <a:gd name="T105" fmla="*/ 1823 h 182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205" h="1823">
                <a:moveTo>
                  <a:pt x="190" y="0"/>
                </a:moveTo>
                <a:lnTo>
                  <a:pt x="170" y="1"/>
                </a:lnTo>
                <a:lnTo>
                  <a:pt x="152" y="6"/>
                </a:lnTo>
                <a:lnTo>
                  <a:pt x="133" y="13"/>
                </a:lnTo>
                <a:lnTo>
                  <a:pt x="116" y="23"/>
                </a:lnTo>
                <a:lnTo>
                  <a:pt x="99" y="36"/>
                </a:lnTo>
                <a:lnTo>
                  <a:pt x="84" y="51"/>
                </a:lnTo>
                <a:lnTo>
                  <a:pt x="69" y="69"/>
                </a:lnTo>
                <a:lnTo>
                  <a:pt x="56" y="89"/>
                </a:lnTo>
                <a:lnTo>
                  <a:pt x="44" y="111"/>
                </a:lnTo>
                <a:lnTo>
                  <a:pt x="32" y="134"/>
                </a:lnTo>
                <a:lnTo>
                  <a:pt x="23" y="159"/>
                </a:lnTo>
                <a:lnTo>
                  <a:pt x="15" y="185"/>
                </a:lnTo>
                <a:lnTo>
                  <a:pt x="9" y="213"/>
                </a:lnTo>
                <a:lnTo>
                  <a:pt x="4" y="242"/>
                </a:lnTo>
                <a:lnTo>
                  <a:pt x="1" y="271"/>
                </a:lnTo>
                <a:lnTo>
                  <a:pt x="0" y="303"/>
                </a:lnTo>
                <a:lnTo>
                  <a:pt x="0" y="1519"/>
                </a:lnTo>
                <a:lnTo>
                  <a:pt x="1" y="1550"/>
                </a:lnTo>
                <a:lnTo>
                  <a:pt x="4" y="1580"/>
                </a:lnTo>
                <a:lnTo>
                  <a:pt x="9" y="1610"/>
                </a:lnTo>
                <a:lnTo>
                  <a:pt x="15" y="1638"/>
                </a:lnTo>
                <a:lnTo>
                  <a:pt x="23" y="1664"/>
                </a:lnTo>
                <a:lnTo>
                  <a:pt x="32" y="1689"/>
                </a:lnTo>
                <a:lnTo>
                  <a:pt x="44" y="1712"/>
                </a:lnTo>
                <a:lnTo>
                  <a:pt x="56" y="1734"/>
                </a:lnTo>
                <a:lnTo>
                  <a:pt x="69" y="1754"/>
                </a:lnTo>
                <a:lnTo>
                  <a:pt x="84" y="1772"/>
                </a:lnTo>
                <a:lnTo>
                  <a:pt x="99" y="1787"/>
                </a:lnTo>
                <a:lnTo>
                  <a:pt x="116" y="1800"/>
                </a:lnTo>
                <a:lnTo>
                  <a:pt x="133" y="1810"/>
                </a:lnTo>
                <a:lnTo>
                  <a:pt x="152" y="1817"/>
                </a:lnTo>
                <a:lnTo>
                  <a:pt x="170" y="1822"/>
                </a:lnTo>
                <a:lnTo>
                  <a:pt x="190" y="1823"/>
                </a:lnTo>
                <a:lnTo>
                  <a:pt x="3015" y="1823"/>
                </a:lnTo>
                <a:lnTo>
                  <a:pt x="3035" y="1822"/>
                </a:lnTo>
                <a:lnTo>
                  <a:pt x="3053" y="1817"/>
                </a:lnTo>
                <a:lnTo>
                  <a:pt x="3072" y="1810"/>
                </a:lnTo>
                <a:lnTo>
                  <a:pt x="3090" y="1800"/>
                </a:lnTo>
                <a:lnTo>
                  <a:pt x="3106" y="1787"/>
                </a:lnTo>
                <a:lnTo>
                  <a:pt x="3122" y="1772"/>
                </a:lnTo>
                <a:lnTo>
                  <a:pt x="3136" y="1754"/>
                </a:lnTo>
                <a:lnTo>
                  <a:pt x="3149" y="1734"/>
                </a:lnTo>
                <a:lnTo>
                  <a:pt x="3162" y="1712"/>
                </a:lnTo>
                <a:lnTo>
                  <a:pt x="3173" y="1689"/>
                </a:lnTo>
                <a:lnTo>
                  <a:pt x="3182" y="1664"/>
                </a:lnTo>
                <a:lnTo>
                  <a:pt x="3191" y="1638"/>
                </a:lnTo>
                <a:lnTo>
                  <a:pt x="3197" y="1610"/>
                </a:lnTo>
                <a:lnTo>
                  <a:pt x="3201" y="1580"/>
                </a:lnTo>
                <a:lnTo>
                  <a:pt x="3204" y="1550"/>
                </a:lnTo>
                <a:lnTo>
                  <a:pt x="3205" y="1519"/>
                </a:lnTo>
                <a:lnTo>
                  <a:pt x="3205" y="303"/>
                </a:lnTo>
                <a:lnTo>
                  <a:pt x="3204" y="271"/>
                </a:lnTo>
                <a:lnTo>
                  <a:pt x="3201" y="242"/>
                </a:lnTo>
                <a:lnTo>
                  <a:pt x="3197" y="213"/>
                </a:lnTo>
                <a:lnTo>
                  <a:pt x="3191" y="185"/>
                </a:lnTo>
                <a:lnTo>
                  <a:pt x="3182" y="159"/>
                </a:lnTo>
                <a:lnTo>
                  <a:pt x="3173" y="134"/>
                </a:lnTo>
                <a:lnTo>
                  <a:pt x="3162" y="111"/>
                </a:lnTo>
                <a:lnTo>
                  <a:pt x="3149" y="89"/>
                </a:lnTo>
                <a:lnTo>
                  <a:pt x="3136" y="69"/>
                </a:lnTo>
                <a:lnTo>
                  <a:pt x="3122" y="51"/>
                </a:lnTo>
                <a:lnTo>
                  <a:pt x="3106" y="36"/>
                </a:lnTo>
                <a:lnTo>
                  <a:pt x="3090" y="23"/>
                </a:lnTo>
                <a:lnTo>
                  <a:pt x="3072" y="13"/>
                </a:lnTo>
                <a:lnTo>
                  <a:pt x="3053" y="6"/>
                </a:lnTo>
                <a:lnTo>
                  <a:pt x="3035" y="1"/>
                </a:lnTo>
                <a:lnTo>
                  <a:pt x="3015" y="0"/>
                </a:lnTo>
                <a:lnTo>
                  <a:pt x="190" y="0"/>
                </a:lnTo>
                <a:close/>
              </a:path>
            </a:pathLst>
          </a:custGeom>
          <a:solidFill>
            <a:schemeClr val="accent1">
              <a:lumMod val="60000"/>
              <a:lumOff val="40000"/>
            </a:schemeClr>
          </a:solidFill>
          <a:ln w="25400">
            <a:solidFill>
              <a:srgbClr val="000000"/>
            </a:solidFill>
            <a:round/>
            <a:headEnd/>
            <a:tailEnd/>
          </a:ln>
        </p:spPr>
        <p:txBody>
          <a:bodyPr/>
          <a:lstStyle/>
          <a:p>
            <a:endParaRPr lang="ja-JP" altLang="en-US">
              <a:solidFill>
                <a:prstClr val="black"/>
              </a:solidFill>
            </a:endParaRPr>
          </a:p>
        </p:txBody>
      </p:sp>
      <p:sp>
        <p:nvSpPr>
          <p:cNvPr id="11290" name="Rectangle 36"/>
          <p:cNvSpPr>
            <a:spLocks noChangeArrowheads="1"/>
          </p:cNvSpPr>
          <p:nvPr/>
        </p:nvSpPr>
        <p:spPr bwMode="auto">
          <a:xfrm>
            <a:off x="2606677" y="3745921"/>
            <a:ext cx="2703513" cy="1293812"/>
          </a:xfrm>
          <a:prstGeom prst="rect">
            <a:avLst/>
          </a:prstGeom>
          <a:noFill/>
          <a:ln w="9525">
            <a:noFill/>
            <a:miter lim="800000"/>
            <a:headEnd/>
            <a:tailEnd/>
          </a:ln>
        </p:spPr>
        <p:txBody>
          <a:bodyPr/>
          <a:lstStyle/>
          <a:p>
            <a:endParaRPr lang="ja-JP" altLang="en-US">
              <a:solidFill>
                <a:prstClr val="black"/>
              </a:solidFill>
            </a:endParaRPr>
          </a:p>
        </p:txBody>
      </p:sp>
      <p:sp>
        <p:nvSpPr>
          <p:cNvPr id="11291" name="Rectangle 37"/>
          <p:cNvSpPr>
            <a:spLocks noChangeArrowheads="1"/>
          </p:cNvSpPr>
          <p:nvPr/>
        </p:nvSpPr>
        <p:spPr bwMode="auto">
          <a:xfrm>
            <a:off x="5302250" y="3723696"/>
            <a:ext cx="2476500" cy="1292225"/>
          </a:xfrm>
          <a:prstGeom prst="rect">
            <a:avLst/>
          </a:prstGeom>
          <a:noFill/>
          <a:ln w="9525">
            <a:noFill/>
            <a:miter lim="800000"/>
            <a:headEnd/>
            <a:tailEnd/>
          </a:ln>
        </p:spPr>
        <p:txBody>
          <a:bodyPr/>
          <a:lstStyle/>
          <a:p>
            <a:endParaRPr lang="ja-JP" altLang="en-US">
              <a:solidFill>
                <a:prstClr val="black"/>
              </a:solidFill>
            </a:endParaRPr>
          </a:p>
        </p:txBody>
      </p:sp>
      <p:grpSp>
        <p:nvGrpSpPr>
          <p:cNvPr id="7" name="Group 38"/>
          <p:cNvGrpSpPr>
            <a:grpSpLocks/>
          </p:cNvGrpSpPr>
          <p:nvPr/>
        </p:nvGrpSpPr>
        <p:grpSpPr bwMode="auto">
          <a:xfrm>
            <a:off x="3836878" y="5288971"/>
            <a:ext cx="1806575" cy="357187"/>
            <a:chOff x="2372" y="3171"/>
            <a:chExt cx="1051" cy="227"/>
          </a:xfrm>
        </p:grpSpPr>
        <p:sp>
          <p:nvSpPr>
            <p:cNvPr id="11318" name="Freeform 39"/>
            <p:cNvSpPr>
              <a:spLocks/>
            </p:cNvSpPr>
            <p:nvPr/>
          </p:nvSpPr>
          <p:spPr bwMode="auto">
            <a:xfrm>
              <a:off x="2372" y="3179"/>
              <a:ext cx="1047" cy="212"/>
            </a:xfrm>
            <a:custGeom>
              <a:avLst/>
              <a:gdLst>
                <a:gd name="T0" fmla="*/ 0 w 1047"/>
                <a:gd name="T1" fmla="*/ 1 h 424"/>
                <a:gd name="T2" fmla="*/ 262 w 1047"/>
                <a:gd name="T3" fmla="*/ 1 h 424"/>
                <a:gd name="T4" fmla="*/ 262 w 1047"/>
                <a:gd name="T5" fmla="*/ 1 h 424"/>
                <a:gd name="T6" fmla="*/ 786 w 1047"/>
                <a:gd name="T7" fmla="*/ 1 h 424"/>
                <a:gd name="T8" fmla="*/ 786 w 1047"/>
                <a:gd name="T9" fmla="*/ 1 h 424"/>
                <a:gd name="T10" fmla="*/ 1047 w 1047"/>
                <a:gd name="T11" fmla="*/ 1 h 424"/>
                <a:gd name="T12" fmla="*/ 524 w 1047"/>
                <a:gd name="T13" fmla="*/ 0 h 424"/>
                <a:gd name="T14" fmla="*/ 0 w 1047"/>
                <a:gd name="T15" fmla="*/ 1 h 424"/>
                <a:gd name="T16" fmla="*/ 0 60000 65536"/>
                <a:gd name="T17" fmla="*/ 0 60000 65536"/>
                <a:gd name="T18" fmla="*/ 0 60000 65536"/>
                <a:gd name="T19" fmla="*/ 0 60000 65536"/>
                <a:gd name="T20" fmla="*/ 0 60000 65536"/>
                <a:gd name="T21" fmla="*/ 0 60000 65536"/>
                <a:gd name="T22" fmla="*/ 0 60000 65536"/>
                <a:gd name="T23" fmla="*/ 0 60000 65536"/>
                <a:gd name="T24" fmla="*/ 0 w 1047"/>
                <a:gd name="T25" fmla="*/ 0 h 424"/>
                <a:gd name="T26" fmla="*/ 1047 w 1047"/>
                <a:gd name="T27" fmla="*/ 424 h 42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47" h="424">
                  <a:moveTo>
                    <a:pt x="0" y="200"/>
                  </a:moveTo>
                  <a:lnTo>
                    <a:pt x="262" y="200"/>
                  </a:lnTo>
                  <a:lnTo>
                    <a:pt x="262" y="424"/>
                  </a:lnTo>
                  <a:lnTo>
                    <a:pt x="786" y="424"/>
                  </a:lnTo>
                  <a:lnTo>
                    <a:pt x="786" y="200"/>
                  </a:lnTo>
                  <a:lnTo>
                    <a:pt x="1047" y="200"/>
                  </a:lnTo>
                  <a:lnTo>
                    <a:pt x="524" y="0"/>
                  </a:lnTo>
                  <a:lnTo>
                    <a:pt x="0" y="200"/>
                  </a:lnTo>
                  <a:close/>
                </a:path>
              </a:pathLst>
            </a:custGeom>
            <a:solidFill>
              <a:srgbClr val="FF99CC"/>
            </a:solidFill>
            <a:ln w="9525">
              <a:noFill/>
              <a:round/>
              <a:headEnd/>
              <a:tailEnd/>
            </a:ln>
          </p:spPr>
          <p:txBody>
            <a:bodyPr/>
            <a:lstStyle/>
            <a:p>
              <a:endParaRPr lang="ja-JP" altLang="en-US">
                <a:solidFill>
                  <a:prstClr val="black"/>
                </a:solidFill>
              </a:endParaRPr>
            </a:p>
          </p:txBody>
        </p:sp>
        <p:sp>
          <p:nvSpPr>
            <p:cNvPr id="11319" name="Freeform 40"/>
            <p:cNvSpPr>
              <a:spLocks noEditPoints="1"/>
            </p:cNvSpPr>
            <p:nvPr/>
          </p:nvSpPr>
          <p:spPr bwMode="auto">
            <a:xfrm>
              <a:off x="2372" y="3171"/>
              <a:ext cx="1051" cy="227"/>
            </a:xfrm>
            <a:custGeom>
              <a:avLst/>
              <a:gdLst>
                <a:gd name="T0" fmla="*/ 264 w 1051"/>
                <a:gd name="T1" fmla="*/ 1 h 454"/>
                <a:gd name="T2" fmla="*/ 264 w 1051"/>
                <a:gd name="T3" fmla="*/ 1 h 454"/>
                <a:gd name="T4" fmla="*/ 254 w 1051"/>
                <a:gd name="T5" fmla="*/ 1 h 454"/>
                <a:gd name="T6" fmla="*/ 254 w 1051"/>
                <a:gd name="T7" fmla="*/ 1 h 454"/>
                <a:gd name="T8" fmla="*/ 254 w 1051"/>
                <a:gd name="T9" fmla="*/ 1 h 454"/>
                <a:gd name="T10" fmla="*/ 264 w 1051"/>
                <a:gd name="T11" fmla="*/ 1 h 454"/>
                <a:gd name="T12" fmla="*/ 788 w 1051"/>
                <a:gd name="T13" fmla="*/ 1 h 454"/>
                <a:gd name="T14" fmla="*/ 797 w 1051"/>
                <a:gd name="T15" fmla="*/ 1 h 454"/>
                <a:gd name="T16" fmla="*/ 797 w 1051"/>
                <a:gd name="T17" fmla="*/ 1 h 454"/>
                <a:gd name="T18" fmla="*/ 797 w 1051"/>
                <a:gd name="T19" fmla="*/ 1 h 454"/>
                <a:gd name="T20" fmla="*/ 788 w 1051"/>
                <a:gd name="T21" fmla="*/ 1 h 454"/>
                <a:gd name="T22" fmla="*/ 788 w 1051"/>
                <a:gd name="T23" fmla="*/ 1 h 454"/>
                <a:gd name="T24" fmla="*/ 1049 w 1051"/>
                <a:gd name="T25" fmla="*/ 1 h 454"/>
                <a:gd name="T26" fmla="*/ 1051 w 1051"/>
                <a:gd name="T27" fmla="*/ 1 h 454"/>
                <a:gd name="T28" fmla="*/ 528 w 1051"/>
                <a:gd name="T29" fmla="*/ 1 h 454"/>
                <a:gd name="T30" fmla="*/ 526 w 1051"/>
                <a:gd name="T31" fmla="*/ 0 h 454"/>
                <a:gd name="T32" fmla="*/ 524 w 1051"/>
                <a:gd name="T33" fmla="*/ 1 h 454"/>
                <a:gd name="T34" fmla="*/ 0 w 1051"/>
                <a:gd name="T35" fmla="*/ 1 h 454"/>
                <a:gd name="T36" fmla="*/ 2 w 1051"/>
                <a:gd name="T37" fmla="*/ 1 h 454"/>
                <a:gd name="T38" fmla="*/ 264 w 1051"/>
                <a:gd name="T39" fmla="*/ 1 h 454"/>
                <a:gd name="T40" fmla="*/ 2 w 1051"/>
                <a:gd name="T41" fmla="*/ 1 h 454"/>
                <a:gd name="T42" fmla="*/ 2 w 1051"/>
                <a:gd name="T43" fmla="*/ 1 h 454"/>
                <a:gd name="T44" fmla="*/ 4 w 1051"/>
                <a:gd name="T45" fmla="*/ 1 h 454"/>
                <a:gd name="T46" fmla="*/ 528 w 1051"/>
                <a:gd name="T47" fmla="*/ 1 h 454"/>
                <a:gd name="T48" fmla="*/ 526 w 1051"/>
                <a:gd name="T49" fmla="*/ 1 h 454"/>
                <a:gd name="T50" fmla="*/ 524 w 1051"/>
                <a:gd name="T51" fmla="*/ 1 h 454"/>
                <a:gd name="T52" fmla="*/ 1047 w 1051"/>
                <a:gd name="T53" fmla="*/ 1 h 454"/>
                <a:gd name="T54" fmla="*/ 1049 w 1051"/>
                <a:gd name="T55" fmla="*/ 1 h 454"/>
                <a:gd name="T56" fmla="*/ 1049 w 1051"/>
                <a:gd name="T57" fmla="*/ 1 h 454"/>
                <a:gd name="T58" fmla="*/ 788 w 1051"/>
                <a:gd name="T59" fmla="*/ 1 h 454"/>
                <a:gd name="T60" fmla="*/ 778 w 1051"/>
                <a:gd name="T61" fmla="*/ 1 h 454"/>
                <a:gd name="T62" fmla="*/ 778 w 1051"/>
                <a:gd name="T63" fmla="*/ 1 h 454"/>
                <a:gd name="T64" fmla="*/ 778 w 1051"/>
                <a:gd name="T65" fmla="*/ 1 h 454"/>
                <a:gd name="T66" fmla="*/ 788 w 1051"/>
                <a:gd name="T67" fmla="*/ 1 h 454"/>
                <a:gd name="T68" fmla="*/ 788 w 1051"/>
                <a:gd name="T69" fmla="*/ 1 h 454"/>
                <a:gd name="T70" fmla="*/ 264 w 1051"/>
                <a:gd name="T71" fmla="*/ 1 h 454"/>
                <a:gd name="T72" fmla="*/ 264 w 1051"/>
                <a:gd name="T73" fmla="*/ 1 h 454"/>
                <a:gd name="T74" fmla="*/ 273 w 1051"/>
                <a:gd name="T75" fmla="*/ 1 h 454"/>
                <a:gd name="T76" fmla="*/ 273 w 1051"/>
                <a:gd name="T77" fmla="*/ 1 h 454"/>
                <a:gd name="T78" fmla="*/ 273 w 1051"/>
                <a:gd name="T79" fmla="*/ 1 h 454"/>
                <a:gd name="T80" fmla="*/ 264 w 1051"/>
                <a:gd name="T81" fmla="*/ 1 h 454"/>
                <a:gd name="T82" fmla="*/ 2 w 1051"/>
                <a:gd name="T83" fmla="*/ 1 h 45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51"/>
                <a:gd name="T127" fmla="*/ 0 h 454"/>
                <a:gd name="T128" fmla="*/ 1051 w 1051"/>
                <a:gd name="T129" fmla="*/ 454 h 45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51" h="454">
                  <a:moveTo>
                    <a:pt x="264" y="230"/>
                  </a:moveTo>
                  <a:lnTo>
                    <a:pt x="264" y="215"/>
                  </a:lnTo>
                  <a:lnTo>
                    <a:pt x="254" y="215"/>
                  </a:lnTo>
                  <a:lnTo>
                    <a:pt x="254" y="439"/>
                  </a:lnTo>
                  <a:lnTo>
                    <a:pt x="254" y="454"/>
                  </a:lnTo>
                  <a:lnTo>
                    <a:pt x="264" y="454"/>
                  </a:lnTo>
                  <a:lnTo>
                    <a:pt x="788" y="454"/>
                  </a:lnTo>
                  <a:lnTo>
                    <a:pt x="797" y="454"/>
                  </a:lnTo>
                  <a:lnTo>
                    <a:pt x="797" y="439"/>
                  </a:lnTo>
                  <a:lnTo>
                    <a:pt x="797" y="215"/>
                  </a:lnTo>
                  <a:lnTo>
                    <a:pt x="788" y="215"/>
                  </a:lnTo>
                  <a:lnTo>
                    <a:pt x="788" y="230"/>
                  </a:lnTo>
                  <a:lnTo>
                    <a:pt x="1049" y="230"/>
                  </a:lnTo>
                  <a:lnTo>
                    <a:pt x="1051" y="202"/>
                  </a:lnTo>
                  <a:lnTo>
                    <a:pt x="528" y="2"/>
                  </a:lnTo>
                  <a:lnTo>
                    <a:pt x="526" y="0"/>
                  </a:lnTo>
                  <a:lnTo>
                    <a:pt x="524" y="2"/>
                  </a:lnTo>
                  <a:lnTo>
                    <a:pt x="0" y="202"/>
                  </a:lnTo>
                  <a:lnTo>
                    <a:pt x="2" y="230"/>
                  </a:lnTo>
                  <a:lnTo>
                    <a:pt x="264" y="230"/>
                  </a:lnTo>
                  <a:close/>
                  <a:moveTo>
                    <a:pt x="2" y="200"/>
                  </a:moveTo>
                  <a:lnTo>
                    <a:pt x="2" y="215"/>
                  </a:lnTo>
                  <a:lnTo>
                    <a:pt x="4" y="230"/>
                  </a:lnTo>
                  <a:lnTo>
                    <a:pt x="528" y="30"/>
                  </a:lnTo>
                  <a:lnTo>
                    <a:pt x="526" y="15"/>
                  </a:lnTo>
                  <a:lnTo>
                    <a:pt x="524" y="30"/>
                  </a:lnTo>
                  <a:lnTo>
                    <a:pt x="1047" y="230"/>
                  </a:lnTo>
                  <a:lnTo>
                    <a:pt x="1049" y="215"/>
                  </a:lnTo>
                  <a:lnTo>
                    <a:pt x="1049" y="200"/>
                  </a:lnTo>
                  <a:lnTo>
                    <a:pt x="788" y="200"/>
                  </a:lnTo>
                  <a:lnTo>
                    <a:pt x="778" y="200"/>
                  </a:lnTo>
                  <a:lnTo>
                    <a:pt x="778" y="215"/>
                  </a:lnTo>
                  <a:lnTo>
                    <a:pt x="778" y="439"/>
                  </a:lnTo>
                  <a:lnTo>
                    <a:pt x="788" y="439"/>
                  </a:lnTo>
                  <a:lnTo>
                    <a:pt x="788" y="424"/>
                  </a:lnTo>
                  <a:lnTo>
                    <a:pt x="264" y="424"/>
                  </a:lnTo>
                  <a:lnTo>
                    <a:pt x="264" y="439"/>
                  </a:lnTo>
                  <a:lnTo>
                    <a:pt x="273" y="439"/>
                  </a:lnTo>
                  <a:lnTo>
                    <a:pt x="273" y="215"/>
                  </a:lnTo>
                  <a:lnTo>
                    <a:pt x="273" y="200"/>
                  </a:lnTo>
                  <a:lnTo>
                    <a:pt x="264" y="200"/>
                  </a:lnTo>
                  <a:lnTo>
                    <a:pt x="2" y="200"/>
                  </a:lnTo>
                  <a:close/>
                </a:path>
              </a:pathLst>
            </a:custGeom>
            <a:solidFill>
              <a:srgbClr val="FF99CC"/>
            </a:solidFill>
            <a:ln w="9525">
              <a:noFill/>
              <a:round/>
              <a:headEnd/>
              <a:tailEnd/>
            </a:ln>
          </p:spPr>
          <p:txBody>
            <a:bodyPr/>
            <a:lstStyle/>
            <a:p>
              <a:endParaRPr lang="ja-JP" altLang="en-US">
                <a:solidFill>
                  <a:prstClr val="black"/>
                </a:solidFill>
              </a:endParaRPr>
            </a:p>
          </p:txBody>
        </p:sp>
      </p:grpSp>
      <p:sp>
        <p:nvSpPr>
          <p:cNvPr id="11293" name="Rectangle 41"/>
          <p:cNvSpPr>
            <a:spLocks noChangeArrowheads="1"/>
          </p:cNvSpPr>
          <p:nvPr/>
        </p:nvSpPr>
        <p:spPr bwMode="auto">
          <a:xfrm>
            <a:off x="4556958" y="5419146"/>
            <a:ext cx="333425" cy="200055"/>
          </a:xfrm>
          <a:prstGeom prst="rect">
            <a:avLst/>
          </a:prstGeom>
          <a:noFill/>
          <a:ln w="9525">
            <a:noFill/>
            <a:miter lim="800000"/>
            <a:headEnd/>
            <a:tailEnd/>
          </a:ln>
        </p:spPr>
        <p:txBody>
          <a:bodyPr wrap="none" lIns="0" tIns="0" rIns="0" bIns="0">
            <a:spAutoFit/>
          </a:bodyPr>
          <a:lstStyle/>
          <a:p>
            <a:r>
              <a:rPr lang="ja-JP" altLang="en-US" sz="1300" dirty="0">
                <a:solidFill>
                  <a:srgbClr val="000000"/>
                </a:solidFill>
                <a:latin typeface="ＭＳ ゴシック" pitchFamily="49" charset="-128"/>
                <a:ea typeface="ＭＳ ゴシック" pitchFamily="49" charset="-128"/>
              </a:rPr>
              <a:t>支援</a:t>
            </a:r>
            <a:endParaRPr lang="ja-JP" altLang="en-US" sz="2400" dirty="0">
              <a:solidFill>
                <a:prstClr val="black"/>
              </a:solidFill>
              <a:latin typeface="Times New Roman" pitchFamily="18" charset="0"/>
            </a:endParaRPr>
          </a:p>
        </p:txBody>
      </p:sp>
      <p:sp>
        <p:nvSpPr>
          <p:cNvPr id="11294" name="Rectangle 42"/>
          <p:cNvSpPr>
            <a:spLocks noChangeArrowheads="1"/>
          </p:cNvSpPr>
          <p:nvPr/>
        </p:nvSpPr>
        <p:spPr bwMode="auto">
          <a:xfrm>
            <a:off x="3440834" y="4122789"/>
            <a:ext cx="2736304" cy="314325"/>
          </a:xfrm>
          <a:prstGeom prst="rect">
            <a:avLst/>
          </a:prstGeom>
          <a:solidFill>
            <a:schemeClr val="bg1"/>
          </a:solidFill>
          <a:ln w="9525">
            <a:solidFill>
              <a:srgbClr val="000000"/>
            </a:solidFill>
            <a:miter lim="800000"/>
            <a:headEnd/>
            <a:tailEnd/>
          </a:ln>
        </p:spPr>
        <p:txBody>
          <a:bodyPr/>
          <a:lstStyle/>
          <a:p>
            <a:endParaRPr lang="ja-JP" altLang="en-US">
              <a:solidFill>
                <a:prstClr val="black"/>
              </a:solidFill>
            </a:endParaRPr>
          </a:p>
        </p:txBody>
      </p:sp>
      <p:sp>
        <p:nvSpPr>
          <p:cNvPr id="11295" name="Rectangle 43"/>
          <p:cNvSpPr>
            <a:spLocks noChangeArrowheads="1"/>
          </p:cNvSpPr>
          <p:nvPr/>
        </p:nvSpPr>
        <p:spPr bwMode="auto">
          <a:xfrm>
            <a:off x="3989984" y="4149082"/>
            <a:ext cx="1654299" cy="246221"/>
          </a:xfrm>
          <a:prstGeom prst="rect">
            <a:avLst/>
          </a:prstGeom>
          <a:noFill/>
          <a:ln w="9525">
            <a:noFill/>
            <a:miter lim="800000"/>
            <a:headEnd/>
            <a:tailEnd/>
          </a:ln>
        </p:spPr>
        <p:txBody>
          <a:bodyPr wrap="none" lIns="0" tIns="0" rIns="0" bIns="0">
            <a:spAutoFit/>
          </a:bodyPr>
          <a:lstStyle/>
          <a:p>
            <a:pPr algn="ctr"/>
            <a:r>
              <a:rPr lang="ja-JP" altLang="en-US" sz="1600" b="1" dirty="0">
                <a:solidFill>
                  <a:srgbClr val="000000"/>
                </a:solidFill>
                <a:latin typeface="ＭＳ ゴシック" pitchFamily="49" charset="-128"/>
                <a:ea typeface="ＭＳ ゴシック" pitchFamily="49" charset="-128"/>
              </a:rPr>
              <a:t>地域生活支援事業</a:t>
            </a:r>
            <a:endParaRPr lang="ja-JP" altLang="en-US" sz="1600" dirty="0">
              <a:solidFill>
                <a:prstClr val="black"/>
              </a:solidFill>
              <a:latin typeface="Times New Roman" pitchFamily="18" charset="0"/>
            </a:endParaRPr>
          </a:p>
        </p:txBody>
      </p:sp>
      <p:sp>
        <p:nvSpPr>
          <p:cNvPr id="11296" name="Text Box 44"/>
          <p:cNvSpPr txBox="1">
            <a:spLocks noChangeArrowheads="1"/>
          </p:cNvSpPr>
          <p:nvPr/>
        </p:nvSpPr>
        <p:spPr bwMode="auto">
          <a:xfrm>
            <a:off x="3440834" y="476674"/>
            <a:ext cx="2641600" cy="396875"/>
          </a:xfrm>
          <a:prstGeom prst="rect">
            <a:avLst/>
          </a:prstGeom>
          <a:noFill/>
          <a:ln w="9525">
            <a:noFill/>
            <a:miter lim="800000"/>
            <a:headEnd/>
            <a:tailEnd/>
          </a:ln>
        </p:spPr>
        <p:txBody>
          <a:bodyPr lIns="91176" tIns="45600" rIns="91176" bIns="45600">
            <a:spAutoFit/>
          </a:bodyPr>
          <a:lstStyle/>
          <a:p>
            <a:pPr algn="ctr">
              <a:spcBef>
                <a:spcPct val="50000"/>
              </a:spcBef>
            </a:pPr>
            <a:r>
              <a:rPr lang="ja-JP" altLang="en-US" sz="2000" dirty="0">
                <a:solidFill>
                  <a:prstClr val="black"/>
                </a:solidFill>
                <a:latin typeface="Times New Roman" pitchFamily="18" charset="0"/>
              </a:rPr>
              <a:t>市　町　村</a:t>
            </a:r>
          </a:p>
        </p:txBody>
      </p:sp>
      <p:sp>
        <p:nvSpPr>
          <p:cNvPr id="11297" name="Text Box 45"/>
          <p:cNvSpPr txBox="1">
            <a:spLocks noChangeArrowheads="1"/>
          </p:cNvSpPr>
          <p:nvPr/>
        </p:nvSpPr>
        <p:spPr bwMode="auto">
          <a:xfrm>
            <a:off x="368796" y="1016734"/>
            <a:ext cx="2559050" cy="1406297"/>
          </a:xfrm>
          <a:prstGeom prst="rect">
            <a:avLst/>
          </a:prstGeom>
          <a:noFill/>
          <a:ln w="9525">
            <a:noFill/>
            <a:miter lim="800000"/>
            <a:headEnd/>
            <a:tailEnd/>
          </a:ln>
        </p:spPr>
        <p:txBody>
          <a:bodyPr lIns="91176" tIns="45600" rIns="91176" bIns="45600">
            <a:spAutoFit/>
          </a:bodyPr>
          <a:lstStyle/>
          <a:p>
            <a:pPr>
              <a:spcBef>
                <a:spcPct val="50000"/>
              </a:spcBef>
            </a:pPr>
            <a:r>
              <a:rPr lang="ja-JP" altLang="en-US" sz="1400" dirty="0">
                <a:solidFill>
                  <a:prstClr val="black"/>
                </a:solidFill>
                <a:latin typeface="Times New Roman" pitchFamily="18" charset="0"/>
              </a:rPr>
              <a:t>・居宅</a:t>
            </a:r>
            <a:r>
              <a:rPr lang="ja-JP" altLang="en-US" sz="1400" dirty="0" smtClean="0">
                <a:solidFill>
                  <a:prstClr val="black"/>
                </a:solidFill>
                <a:latin typeface="Times New Roman" pitchFamily="18" charset="0"/>
              </a:rPr>
              <a:t>介護　　・重度訪問介護</a:t>
            </a:r>
          </a:p>
          <a:p>
            <a:pPr>
              <a:lnSpc>
                <a:spcPct val="60000"/>
              </a:lnSpc>
              <a:spcBef>
                <a:spcPct val="50000"/>
              </a:spcBef>
            </a:pPr>
            <a:r>
              <a:rPr lang="ja-JP" altLang="en-US" sz="1400" dirty="0" smtClean="0">
                <a:solidFill>
                  <a:prstClr val="black"/>
                </a:solidFill>
                <a:latin typeface="Times New Roman" pitchFamily="18" charset="0"/>
              </a:rPr>
              <a:t>・同行援護　　・</a:t>
            </a:r>
            <a:r>
              <a:rPr lang="ja-JP" altLang="en-US" sz="1400" dirty="0">
                <a:solidFill>
                  <a:prstClr val="black"/>
                </a:solidFill>
                <a:latin typeface="Times New Roman" pitchFamily="18" charset="0"/>
              </a:rPr>
              <a:t>行動援護</a:t>
            </a:r>
          </a:p>
          <a:p>
            <a:pPr>
              <a:lnSpc>
                <a:spcPct val="50000"/>
              </a:lnSpc>
              <a:spcBef>
                <a:spcPct val="50000"/>
              </a:spcBef>
            </a:pPr>
            <a:r>
              <a:rPr lang="ja-JP" altLang="en-US" sz="1400" dirty="0">
                <a:solidFill>
                  <a:prstClr val="black"/>
                </a:solidFill>
                <a:latin typeface="Times New Roman" pitchFamily="18" charset="0"/>
              </a:rPr>
              <a:t>・療養</a:t>
            </a:r>
            <a:r>
              <a:rPr lang="ja-JP" altLang="en-US" sz="1400" dirty="0" smtClean="0">
                <a:solidFill>
                  <a:prstClr val="black"/>
                </a:solidFill>
                <a:latin typeface="Times New Roman" pitchFamily="18" charset="0"/>
              </a:rPr>
              <a:t>介護　　・</a:t>
            </a:r>
            <a:r>
              <a:rPr lang="ja-JP" altLang="en-US" sz="1400" dirty="0">
                <a:solidFill>
                  <a:prstClr val="black"/>
                </a:solidFill>
                <a:latin typeface="Times New Roman" pitchFamily="18" charset="0"/>
              </a:rPr>
              <a:t>生活介護</a:t>
            </a:r>
          </a:p>
          <a:p>
            <a:pPr>
              <a:lnSpc>
                <a:spcPct val="50000"/>
              </a:lnSpc>
              <a:spcBef>
                <a:spcPct val="50000"/>
              </a:spcBef>
            </a:pPr>
            <a:r>
              <a:rPr lang="ja-JP" altLang="en-US" sz="1400" dirty="0" smtClean="0">
                <a:solidFill>
                  <a:prstClr val="black"/>
                </a:solidFill>
                <a:latin typeface="Times New Roman" pitchFamily="18" charset="0"/>
              </a:rPr>
              <a:t>・</a:t>
            </a:r>
            <a:r>
              <a:rPr lang="ja-JP" altLang="en-US" sz="1400" dirty="0">
                <a:solidFill>
                  <a:prstClr val="black"/>
                </a:solidFill>
                <a:latin typeface="Times New Roman" pitchFamily="18" charset="0"/>
              </a:rPr>
              <a:t>短期入所</a:t>
            </a:r>
          </a:p>
          <a:p>
            <a:pPr>
              <a:lnSpc>
                <a:spcPct val="50000"/>
              </a:lnSpc>
              <a:spcBef>
                <a:spcPct val="50000"/>
              </a:spcBef>
            </a:pPr>
            <a:r>
              <a:rPr lang="ja-JP" altLang="en-US" sz="1400" dirty="0">
                <a:solidFill>
                  <a:prstClr val="black"/>
                </a:solidFill>
                <a:latin typeface="Times New Roman" pitchFamily="18" charset="0"/>
              </a:rPr>
              <a:t>・重度障害者等包括支援</a:t>
            </a:r>
          </a:p>
          <a:p>
            <a:pPr>
              <a:lnSpc>
                <a:spcPct val="50000"/>
              </a:lnSpc>
              <a:spcBef>
                <a:spcPct val="50000"/>
              </a:spcBef>
            </a:pPr>
            <a:r>
              <a:rPr lang="ja-JP" altLang="en-US" sz="1400" dirty="0" smtClean="0">
                <a:solidFill>
                  <a:prstClr val="black"/>
                </a:solidFill>
                <a:latin typeface="Times New Roman" pitchFamily="18" charset="0"/>
              </a:rPr>
              <a:t>・</a:t>
            </a:r>
            <a:r>
              <a:rPr lang="ja-JP" altLang="en-US" sz="1400" dirty="0">
                <a:solidFill>
                  <a:prstClr val="black"/>
                </a:solidFill>
                <a:latin typeface="Times New Roman" pitchFamily="18" charset="0"/>
              </a:rPr>
              <a:t>施設入所支援　　　　　　</a:t>
            </a:r>
          </a:p>
        </p:txBody>
      </p:sp>
      <p:sp>
        <p:nvSpPr>
          <p:cNvPr id="11298" name="Text Box 46"/>
          <p:cNvSpPr txBox="1">
            <a:spLocks noChangeArrowheads="1"/>
          </p:cNvSpPr>
          <p:nvPr/>
        </p:nvSpPr>
        <p:spPr bwMode="auto">
          <a:xfrm>
            <a:off x="6141133" y="1106404"/>
            <a:ext cx="3672409" cy="738421"/>
          </a:xfrm>
          <a:prstGeom prst="rect">
            <a:avLst/>
          </a:prstGeom>
          <a:noFill/>
          <a:ln w="9525">
            <a:noFill/>
            <a:miter lim="800000"/>
            <a:headEnd/>
            <a:tailEnd/>
          </a:ln>
        </p:spPr>
        <p:txBody>
          <a:bodyPr wrap="square" lIns="91176" tIns="45600" rIns="91176" bIns="45600">
            <a:spAutoFit/>
          </a:bodyPr>
          <a:lstStyle/>
          <a:p>
            <a:pPr>
              <a:spcBef>
                <a:spcPct val="50000"/>
              </a:spcBef>
            </a:pPr>
            <a:r>
              <a:rPr lang="ja-JP" altLang="en-US" sz="1400" dirty="0" smtClean="0">
                <a:solidFill>
                  <a:prstClr val="black"/>
                </a:solidFill>
                <a:latin typeface="Times New Roman" pitchFamily="18" charset="0"/>
              </a:rPr>
              <a:t>・基本相談支援</a:t>
            </a:r>
          </a:p>
          <a:p>
            <a:pPr>
              <a:lnSpc>
                <a:spcPct val="50000"/>
              </a:lnSpc>
              <a:spcBef>
                <a:spcPct val="50000"/>
              </a:spcBef>
            </a:pPr>
            <a:r>
              <a:rPr lang="ja-JP" altLang="en-US" sz="1400" dirty="0" smtClean="0">
                <a:solidFill>
                  <a:prstClr val="black"/>
                </a:solidFill>
                <a:latin typeface="Times New Roman" pitchFamily="18" charset="0"/>
              </a:rPr>
              <a:t>・地域相談支援</a:t>
            </a:r>
            <a:r>
              <a:rPr lang="ja-JP" altLang="en-US" sz="1300" dirty="0" smtClean="0">
                <a:solidFill>
                  <a:prstClr val="black"/>
                </a:solidFill>
                <a:latin typeface="Times New Roman" pitchFamily="18" charset="0"/>
              </a:rPr>
              <a:t>（地域移行支援</a:t>
            </a:r>
            <a:r>
              <a:rPr lang="ja-JP" altLang="en-US" sz="1300" dirty="0">
                <a:solidFill>
                  <a:prstClr val="black"/>
                </a:solidFill>
                <a:latin typeface="Times New Roman" pitchFamily="18" charset="0"/>
              </a:rPr>
              <a:t>・</a:t>
            </a:r>
            <a:r>
              <a:rPr lang="ja-JP" altLang="en-US" sz="1300" dirty="0" smtClean="0">
                <a:solidFill>
                  <a:prstClr val="black"/>
                </a:solidFill>
                <a:latin typeface="Times New Roman" pitchFamily="18" charset="0"/>
              </a:rPr>
              <a:t>地域定着支援）</a:t>
            </a:r>
          </a:p>
          <a:p>
            <a:pPr>
              <a:lnSpc>
                <a:spcPct val="50000"/>
              </a:lnSpc>
              <a:spcBef>
                <a:spcPct val="50000"/>
              </a:spcBef>
            </a:pPr>
            <a:r>
              <a:rPr lang="ja-JP" altLang="en-US" sz="1400" dirty="0" smtClean="0">
                <a:solidFill>
                  <a:prstClr val="black"/>
                </a:solidFill>
                <a:latin typeface="Times New Roman" pitchFamily="18" charset="0"/>
              </a:rPr>
              <a:t>・計画相談支援</a:t>
            </a:r>
            <a:r>
              <a:rPr lang="ja-JP" altLang="en-US" sz="1400" dirty="0">
                <a:solidFill>
                  <a:prstClr val="black"/>
                </a:solidFill>
                <a:latin typeface="Times New Roman" pitchFamily="18" charset="0"/>
              </a:rPr>
              <a:t>　　　　　　</a:t>
            </a:r>
          </a:p>
        </p:txBody>
      </p:sp>
      <p:sp>
        <p:nvSpPr>
          <p:cNvPr id="11299" name="Freeform 47"/>
          <p:cNvSpPr>
            <a:spLocks/>
          </p:cNvSpPr>
          <p:nvPr/>
        </p:nvSpPr>
        <p:spPr bwMode="auto">
          <a:xfrm>
            <a:off x="6346827" y="2452108"/>
            <a:ext cx="3222625" cy="949325"/>
          </a:xfrm>
          <a:custGeom>
            <a:avLst/>
            <a:gdLst>
              <a:gd name="T0" fmla="*/ 2147483647 w 1874"/>
              <a:gd name="T1" fmla="*/ 2147483647 h 1871"/>
              <a:gd name="T2" fmla="*/ 2147483647 w 1874"/>
              <a:gd name="T3" fmla="*/ 2147483647 h 1871"/>
              <a:gd name="T4" fmla="*/ 2147483647 w 1874"/>
              <a:gd name="T5" fmla="*/ 2147483647 h 1871"/>
              <a:gd name="T6" fmla="*/ 2147483647 w 1874"/>
              <a:gd name="T7" fmla="*/ 2147483647 h 1871"/>
              <a:gd name="T8" fmla="*/ 2147483647 w 1874"/>
              <a:gd name="T9" fmla="*/ 2147483647 h 1871"/>
              <a:gd name="T10" fmla="*/ 2147483647 w 1874"/>
              <a:gd name="T11" fmla="*/ 2147483647 h 1871"/>
              <a:gd name="T12" fmla="*/ 2147483647 w 1874"/>
              <a:gd name="T13" fmla="*/ 2147483647 h 1871"/>
              <a:gd name="T14" fmla="*/ 2147483647 w 1874"/>
              <a:gd name="T15" fmla="*/ 2147483647 h 1871"/>
              <a:gd name="T16" fmla="*/ 0 w 1874"/>
              <a:gd name="T17" fmla="*/ 2147483647 h 1871"/>
              <a:gd name="T18" fmla="*/ 2147483647 w 1874"/>
              <a:gd name="T19" fmla="*/ 2147483647 h 1871"/>
              <a:gd name="T20" fmla="*/ 2147483647 w 1874"/>
              <a:gd name="T21" fmla="*/ 2147483647 h 1871"/>
              <a:gd name="T22" fmla="*/ 2147483647 w 1874"/>
              <a:gd name="T23" fmla="*/ 2147483647 h 1871"/>
              <a:gd name="T24" fmla="*/ 2147483647 w 1874"/>
              <a:gd name="T25" fmla="*/ 2147483647 h 1871"/>
              <a:gd name="T26" fmla="*/ 2147483647 w 1874"/>
              <a:gd name="T27" fmla="*/ 2147483647 h 1871"/>
              <a:gd name="T28" fmla="*/ 2147483647 w 1874"/>
              <a:gd name="T29" fmla="*/ 2147483647 h 1871"/>
              <a:gd name="T30" fmla="*/ 2147483647 w 1874"/>
              <a:gd name="T31" fmla="*/ 2147483647 h 1871"/>
              <a:gd name="T32" fmla="*/ 2147483647 w 1874"/>
              <a:gd name="T33" fmla="*/ 2147483647 h 1871"/>
              <a:gd name="T34" fmla="*/ 2147483647 w 1874"/>
              <a:gd name="T35" fmla="*/ 2147483647 h 1871"/>
              <a:gd name="T36" fmla="*/ 2147483647 w 1874"/>
              <a:gd name="T37" fmla="*/ 2147483647 h 1871"/>
              <a:gd name="T38" fmla="*/ 2147483647 w 1874"/>
              <a:gd name="T39" fmla="*/ 2147483647 h 1871"/>
              <a:gd name="T40" fmla="*/ 2147483647 w 1874"/>
              <a:gd name="T41" fmla="*/ 2147483647 h 1871"/>
              <a:gd name="T42" fmla="*/ 2147483647 w 1874"/>
              <a:gd name="T43" fmla="*/ 2147483647 h 1871"/>
              <a:gd name="T44" fmla="*/ 2147483647 w 1874"/>
              <a:gd name="T45" fmla="*/ 2147483647 h 1871"/>
              <a:gd name="T46" fmla="*/ 2147483647 w 1874"/>
              <a:gd name="T47" fmla="*/ 2147483647 h 1871"/>
              <a:gd name="T48" fmla="*/ 2147483647 w 1874"/>
              <a:gd name="T49" fmla="*/ 2147483647 h 1871"/>
              <a:gd name="T50" fmla="*/ 2147483647 w 1874"/>
              <a:gd name="T51" fmla="*/ 2147483647 h 1871"/>
              <a:gd name="T52" fmla="*/ 2147483647 w 1874"/>
              <a:gd name="T53" fmla="*/ 2147483647 h 1871"/>
              <a:gd name="T54" fmla="*/ 2147483647 w 1874"/>
              <a:gd name="T55" fmla="*/ 2147483647 h 1871"/>
              <a:gd name="T56" fmla="*/ 2147483647 w 1874"/>
              <a:gd name="T57" fmla="*/ 2147483647 h 1871"/>
              <a:gd name="T58" fmla="*/ 2147483647 w 1874"/>
              <a:gd name="T59" fmla="*/ 2147483647 h 1871"/>
              <a:gd name="T60" fmla="*/ 2147483647 w 1874"/>
              <a:gd name="T61" fmla="*/ 2147483647 h 1871"/>
              <a:gd name="T62" fmla="*/ 2147483647 w 1874"/>
              <a:gd name="T63" fmla="*/ 2147483647 h 1871"/>
              <a:gd name="T64" fmla="*/ 2147483647 w 1874"/>
              <a:gd name="T65" fmla="*/ 2147483647 h 1871"/>
              <a:gd name="T66" fmla="*/ 2147483647 w 1874"/>
              <a:gd name="T67" fmla="*/ 0 h 18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874"/>
              <a:gd name="T103" fmla="*/ 0 h 1871"/>
              <a:gd name="T104" fmla="*/ 1874 w 1874"/>
              <a:gd name="T105" fmla="*/ 1871 h 187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874" h="1871">
                <a:moveTo>
                  <a:pt x="194" y="0"/>
                </a:moveTo>
                <a:lnTo>
                  <a:pt x="174" y="1"/>
                </a:lnTo>
                <a:lnTo>
                  <a:pt x="155" y="6"/>
                </a:lnTo>
                <a:lnTo>
                  <a:pt x="136" y="13"/>
                </a:lnTo>
                <a:lnTo>
                  <a:pt x="119" y="25"/>
                </a:lnTo>
                <a:lnTo>
                  <a:pt x="101" y="38"/>
                </a:lnTo>
                <a:lnTo>
                  <a:pt x="86" y="53"/>
                </a:lnTo>
                <a:lnTo>
                  <a:pt x="70" y="71"/>
                </a:lnTo>
                <a:lnTo>
                  <a:pt x="57" y="91"/>
                </a:lnTo>
                <a:lnTo>
                  <a:pt x="44" y="112"/>
                </a:lnTo>
                <a:lnTo>
                  <a:pt x="33" y="137"/>
                </a:lnTo>
                <a:lnTo>
                  <a:pt x="24" y="162"/>
                </a:lnTo>
                <a:lnTo>
                  <a:pt x="15" y="190"/>
                </a:lnTo>
                <a:lnTo>
                  <a:pt x="8" y="218"/>
                </a:lnTo>
                <a:lnTo>
                  <a:pt x="4" y="248"/>
                </a:lnTo>
                <a:lnTo>
                  <a:pt x="1" y="280"/>
                </a:lnTo>
                <a:lnTo>
                  <a:pt x="0" y="311"/>
                </a:lnTo>
                <a:lnTo>
                  <a:pt x="0" y="1560"/>
                </a:lnTo>
                <a:lnTo>
                  <a:pt x="1" y="1592"/>
                </a:lnTo>
                <a:lnTo>
                  <a:pt x="4" y="1623"/>
                </a:lnTo>
                <a:lnTo>
                  <a:pt x="8" y="1653"/>
                </a:lnTo>
                <a:lnTo>
                  <a:pt x="15" y="1681"/>
                </a:lnTo>
                <a:lnTo>
                  <a:pt x="24" y="1709"/>
                </a:lnTo>
                <a:lnTo>
                  <a:pt x="33" y="1734"/>
                </a:lnTo>
                <a:lnTo>
                  <a:pt x="44" y="1759"/>
                </a:lnTo>
                <a:lnTo>
                  <a:pt x="57" y="1780"/>
                </a:lnTo>
                <a:lnTo>
                  <a:pt x="70" y="1800"/>
                </a:lnTo>
                <a:lnTo>
                  <a:pt x="86" y="1818"/>
                </a:lnTo>
                <a:lnTo>
                  <a:pt x="101" y="1833"/>
                </a:lnTo>
                <a:lnTo>
                  <a:pt x="119" y="1847"/>
                </a:lnTo>
                <a:lnTo>
                  <a:pt x="136" y="1858"/>
                </a:lnTo>
                <a:lnTo>
                  <a:pt x="155" y="1865"/>
                </a:lnTo>
                <a:lnTo>
                  <a:pt x="174" y="1870"/>
                </a:lnTo>
                <a:lnTo>
                  <a:pt x="194" y="1871"/>
                </a:lnTo>
                <a:lnTo>
                  <a:pt x="1680" y="1871"/>
                </a:lnTo>
                <a:lnTo>
                  <a:pt x="1699" y="1870"/>
                </a:lnTo>
                <a:lnTo>
                  <a:pt x="1719" y="1865"/>
                </a:lnTo>
                <a:lnTo>
                  <a:pt x="1737" y="1858"/>
                </a:lnTo>
                <a:lnTo>
                  <a:pt x="1755" y="1847"/>
                </a:lnTo>
                <a:lnTo>
                  <a:pt x="1772" y="1833"/>
                </a:lnTo>
                <a:lnTo>
                  <a:pt x="1788" y="1818"/>
                </a:lnTo>
                <a:lnTo>
                  <a:pt x="1803" y="1800"/>
                </a:lnTo>
                <a:lnTo>
                  <a:pt x="1817" y="1780"/>
                </a:lnTo>
                <a:lnTo>
                  <a:pt x="1829" y="1759"/>
                </a:lnTo>
                <a:lnTo>
                  <a:pt x="1841" y="1734"/>
                </a:lnTo>
                <a:lnTo>
                  <a:pt x="1850" y="1709"/>
                </a:lnTo>
                <a:lnTo>
                  <a:pt x="1858" y="1681"/>
                </a:lnTo>
                <a:lnTo>
                  <a:pt x="1865" y="1653"/>
                </a:lnTo>
                <a:lnTo>
                  <a:pt x="1869" y="1623"/>
                </a:lnTo>
                <a:lnTo>
                  <a:pt x="1872" y="1592"/>
                </a:lnTo>
                <a:lnTo>
                  <a:pt x="1874" y="1560"/>
                </a:lnTo>
                <a:lnTo>
                  <a:pt x="1874" y="311"/>
                </a:lnTo>
                <a:lnTo>
                  <a:pt x="1872" y="280"/>
                </a:lnTo>
                <a:lnTo>
                  <a:pt x="1869" y="248"/>
                </a:lnTo>
                <a:lnTo>
                  <a:pt x="1865" y="218"/>
                </a:lnTo>
                <a:lnTo>
                  <a:pt x="1858" y="190"/>
                </a:lnTo>
                <a:lnTo>
                  <a:pt x="1850" y="162"/>
                </a:lnTo>
                <a:lnTo>
                  <a:pt x="1841" y="137"/>
                </a:lnTo>
                <a:lnTo>
                  <a:pt x="1829" y="112"/>
                </a:lnTo>
                <a:lnTo>
                  <a:pt x="1817" y="91"/>
                </a:lnTo>
                <a:lnTo>
                  <a:pt x="1803" y="71"/>
                </a:lnTo>
                <a:lnTo>
                  <a:pt x="1788" y="53"/>
                </a:lnTo>
                <a:lnTo>
                  <a:pt x="1772" y="38"/>
                </a:lnTo>
                <a:lnTo>
                  <a:pt x="1755" y="25"/>
                </a:lnTo>
                <a:lnTo>
                  <a:pt x="1737" y="13"/>
                </a:lnTo>
                <a:lnTo>
                  <a:pt x="1719" y="6"/>
                </a:lnTo>
                <a:lnTo>
                  <a:pt x="1699" y="1"/>
                </a:lnTo>
                <a:lnTo>
                  <a:pt x="1680" y="0"/>
                </a:lnTo>
                <a:lnTo>
                  <a:pt x="194" y="0"/>
                </a:lnTo>
                <a:close/>
              </a:path>
            </a:pathLst>
          </a:custGeom>
          <a:solidFill>
            <a:srgbClr val="FF99CC"/>
          </a:solidFill>
          <a:ln w="25400">
            <a:solidFill>
              <a:srgbClr val="000000"/>
            </a:solidFill>
            <a:round/>
            <a:headEnd/>
            <a:tailEnd/>
          </a:ln>
        </p:spPr>
        <p:txBody>
          <a:bodyPr/>
          <a:lstStyle/>
          <a:p>
            <a:endParaRPr lang="ja-JP" altLang="en-US">
              <a:solidFill>
                <a:prstClr val="black"/>
              </a:solidFill>
            </a:endParaRPr>
          </a:p>
        </p:txBody>
      </p:sp>
      <p:sp>
        <p:nvSpPr>
          <p:cNvPr id="11300" name="Rectangle 48"/>
          <p:cNvSpPr>
            <a:spLocks noChangeArrowheads="1"/>
          </p:cNvSpPr>
          <p:nvPr/>
        </p:nvSpPr>
        <p:spPr bwMode="auto">
          <a:xfrm>
            <a:off x="6717196" y="2299708"/>
            <a:ext cx="2412000" cy="312738"/>
          </a:xfrm>
          <a:prstGeom prst="rect">
            <a:avLst/>
          </a:prstGeom>
          <a:solidFill>
            <a:srgbClr val="FFFFFF"/>
          </a:solidFill>
          <a:ln w="9525">
            <a:solidFill>
              <a:srgbClr val="000000"/>
            </a:solidFill>
            <a:miter lim="800000"/>
            <a:headEnd/>
            <a:tailEnd/>
          </a:ln>
        </p:spPr>
        <p:txBody>
          <a:bodyPr/>
          <a:lstStyle/>
          <a:p>
            <a:endParaRPr lang="ja-JP" altLang="en-US">
              <a:solidFill>
                <a:prstClr val="black"/>
              </a:solidFill>
            </a:endParaRPr>
          </a:p>
        </p:txBody>
      </p:sp>
      <p:sp>
        <p:nvSpPr>
          <p:cNvPr id="11301" name="Rectangle 49"/>
          <p:cNvSpPr>
            <a:spLocks noChangeArrowheads="1"/>
          </p:cNvSpPr>
          <p:nvPr/>
        </p:nvSpPr>
        <p:spPr bwMode="auto">
          <a:xfrm>
            <a:off x="7077238" y="2333046"/>
            <a:ext cx="1716087" cy="244475"/>
          </a:xfrm>
          <a:prstGeom prst="rect">
            <a:avLst/>
          </a:prstGeom>
          <a:noFill/>
          <a:ln w="9525">
            <a:noFill/>
            <a:miter lim="800000"/>
            <a:headEnd/>
            <a:tailEnd/>
          </a:ln>
        </p:spPr>
        <p:txBody>
          <a:bodyPr lIns="0" tIns="0" rIns="0" bIns="0">
            <a:spAutoFit/>
          </a:bodyPr>
          <a:lstStyle/>
          <a:p>
            <a:pPr algn="ctr"/>
            <a:r>
              <a:rPr lang="ja-JP" altLang="en-US" sz="1600" b="1" dirty="0">
                <a:solidFill>
                  <a:prstClr val="black"/>
                </a:solidFill>
                <a:latin typeface="Times New Roman" pitchFamily="18" charset="0"/>
              </a:rPr>
              <a:t>自立支援医療</a:t>
            </a:r>
          </a:p>
        </p:txBody>
      </p:sp>
      <p:sp>
        <p:nvSpPr>
          <p:cNvPr id="11302" name="Text Box 50"/>
          <p:cNvSpPr txBox="1">
            <a:spLocks noChangeArrowheads="1"/>
          </p:cNvSpPr>
          <p:nvPr/>
        </p:nvSpPr>
        <p:spPr bwMode="auto">
          <a:xfrm>
            <a:off x="6686550" y="2604508"/>
            <a:ext cx="2559050" cy="738421"/>
          </a:xfrm>
          <a:prstGeom prst="rect">
            <a:avLst/>
          </a:prstGeom>
          <a:noFill/>
          <a:ln w="9525">
            <a:noFill/>
            <a:miter lim="800000"/>
            <a:headEnd/>
            <a:tailEnd/>
          </a:ln>
        </p:spPr>
        <p:txBody>
          <a:bodyPr lIns="91176" tIns="45600" rIns="91176" bIns="45600">
            <a:spAutoFit/>
          </a:bodyPr>
          <a:lstStyle/>
          <a:p>
            <a:pPr>
              <a:spcBef>
                <a:spcPct val="50000"/>
              </a:spcBef>
            </a:pPr>
            <a:r>
              <a:rPr lang="ja-JP" altLang="en-US" sz="1400" dirty="0">
                <a:solidFill>
                  <a:prstClr val="black"/>
                </a:solidFill>
                <a:latin typeface="Times New Roman" pitchFamily="18" charset="0"/>
              </a:rPr>
              <a:t>・更生医療</a:t>
            </a:r>
          </a:p>
          <a:p>
            <a:pPr>
              <a:lnSpc>
                <a:spcPct val="50000"/>
              </a:lnSpc>
              <a:spcBef>
                <a:spcPct val="50000"/>
              </a:spcBef>
            </a:pPr>
            <a:r>
              <a:rPr lang="ja-JP" altLang="en-US" sz="1400" dirty="0">
                <a:solidFill>
                  <a:prstClr val="black"/>
                </a:solidFill>
                <a:latin typeface="Times New Roman" pitchFamily="18" charset="0"/>
              </a:rPr>
              <a:t>・育成医療</a:t>
            </a:r>
          </a:p>
          <a:p>
            <a:pPr>
              <a:lnSpc>
                <a:spcPct val="50000"/>
              </a:lnSpc>
              <a:spcBef>
                <a:spcPct val="50000"/>
              </a:spcBef>
            </a:pPr>
            <a:r>
              <a:rPr lang="ja-JP" altLang="en-US" sz="1400" dirty="0">
                <a:solidFill>
                  <a:prstClr val="black"/>
                </a:solidFill>
                <a:latin typeface="Times New Roman" pitchFamily="18" charset="0"/>
              </a:rPr>
              <a:t>・精神通院医療　　　　</a:t>
            </a:r>
          </a:p>
        </p:txBody>
      </p:sp>
      <p:sp>
        <p:nvSpPr>
          <p:cNvPr id="11303" name="Text Box 51"/>
          <p:cNvSpPr txBox="1">
            <a:spLocks noChangeArrowheads="1"/>
          </p:cNvSpPr>
          <p:nvPr/>
        </p:nvSpPr>
        <p:spPr bwMode="auto">
          <a:xfrm>
            <a:off x="2222502" y="4506458"/>
            <a:ext cx="5530850" cy="830754"/>
          </a:xfrm>
          <a:prstGeom prst="rect">
            <a:avLst/>
          </a:prstGeom>
          <a:noFill/>
          <a:ln w="9525">
            <a:noFill/>
            <a:miter lim="800000"/>
            <a:headEnd/>
            <a:tailEnd/>
          </a:ln>
        </p:spPr>
        <p:txBody>
          <a:bodyPr lIns="91176" tIns="45600" rIns="91176" bIns="45600">
            <a:spAutoFit/>
          </a:bodyPr>
          <a:lstStyle/>
          <a:p>
            <a:pPr>
              <a:spcBef>
                <a:spcPct val="50000"/>
              </a:spcBef>
            </a:pPr>
            <a:r>
              <a:rPr lang="ja-JP" altLang="en-US" sz="1600" b="1" dirty="0">
                <a:solidFill>
                  <a:prstClr val="black"/>
                </a:solidFill>
                <a:latin typeface="Times New Roman" pitchFamily="18" charset="0"/>
              </a:rPr>
              <a:t>・相談</a:t>
            </a:r>
            <a:r>
              <a:rPr lang="ja-JP" altLang="en-US" sz="1600" b="1" dirty="0" smtClean="0">
                <a:solidFill>
                  <a:prstClr val="black"/>
                </a:solidFill>
                <a:latin typeface="Times New Roman" pitchFamily="18" charset="0"/>
              </a:rPr>
              <a:t>支援　　　</a:t>
            </a:r>
            <a:r>
              <a:rPr lang="ja-JP" altLang="en-US" sz="1600" b="1" dirty="0" smtClean="0">
                <a:solidFill>
                  <a:srgbClr val="FF0000"/>
                </a:solidFill>
                <a:latin typeface="Times New Roman" pitchFamily="18" charset="0"/>
              </a:rPr>
              <a:t>・</a:t>
            </a:r>
            <a:r>
              <a:rPr lang="ja-JP" altLang="en-US" sz="1600" b="1" u="sng" dirty="0" smtClean="0">
                <a:solidFill>
                  <a:srgbClr val="FF0000"/>
                </a:solidFill>
                <a:latin typeface="Times New Roman" pitchFamily="18" charset="0"/>
              </a:rPr>
              <a:t>意思疎通支援　</a:t>
            </a:r>
            <a:r>
              <a:rPr lang="ja-JP" altLang="en-US" sz="1600" b="1" dirty="0" smtClean="0">
                <a:solidFill>
                  <a:prstClr val="black"/>
                </a:solidFill>
                <a:latin typeface="Times New Roman" pitchFamily="18" charset="0"/>
              </a:rPr>
              <a:t>　　・日常</a:t>
            </a:r>
            <a:r>
              <a:rPr lang="ja-JP" altLang="en-US" sz="1600" b="1" dirty="0">
                <a:solidFill>
                  <a:prstClr val="black"/>
                </a:solidFill>
                <a:latin typeface="Times New Roman" pitchFamily="18" charset="0"/>
              </a:rPr>
              <a:t>生活用具</a:t>
            </a:r>
          </a:p>
          <a:p>
            <a:pPr>
              <a:lnSpc>
                <a:spcPct val="50000"/>
              </a:lnSpc>
              <a:spcBef>
                <a:spcPct val="50000"/>
              </a:spcBef>
            </a:pPr>
            <a:r>
              <a:rPr lang="ja-JP" altLang="en-US" sz="1600" b="1" dirty="0">
                <a:solidFill>
                  <a:prstClr val="black"/>
                </a:solidFill>
                <a:latin typeface="Times New Roman" pitchFamily="18" charset="0"/>
              </a:rPr>
              <a:t>・移動支援　　　</a:t>
            </a:r>
            <a:r>
              <a:rPr lang="ja-JP" altLang="en-US" sz="1600" b="1" dirty="0" smtClean="0">
                <a:solidFill>
                  <a:prstClr val="black"/>
                </a:solidFill>
                <a:latin typeface="Times New Roman" pitchFamily="18" charset="0"/>
              </a:rPr>
              <a:t>・</a:t>
            </a:r>
            <a:r>
              <a:rPr lang="ja-JP" altLang="en-US" sz="1600" b="1" dirty="0">
                <a:solidFill>
                  <a:prstClr val="black"/>
                </a:solidFill>
                <a:latin typeface="Times New Roman" pitchFamily="18" charset="0"/>
              </a:rPr>
              <a:t>地域活動支援センター</a:t>
            </a:r>
          </a:p>
          <a:p>
            <a:pPr>
              <a:lnSpc>
                <a:spcPct val="50000"/>
              </a:lnSpc>
              <a:spcBef>
                <a:spcPct val="50000"/>
              </a:spcBef>
            </a:pPr>
            <a:r>
              <a:rPr lang="ja-JP" altLang="en-US" sz="1600" b="1" dirty="0">
                <a:solidFill>
                  <a:prstClr val="black"/>
                </a:solidFill>
                <a:latin typeface="Times New Roman" pitchFamily="18" charset="0"/>
              </a:rPr>
              <a:t>・福祉ホーム　　　　　　　　　　　　　　　　　　　　　　　　　等</a:t>
            </a:r>
          </a:p>
        </p:txBody>
      </p:sp>
      <p:sp>
        <p:nvSpPr>
          <p:cNvPr id="11304" name="Freeform 52"/>
          <p:cNvSpPr>
            <a:spLocks/>
          </p:cNvSpPr>
          <p:nvPr/>
        </p:nvSpPr>
        <p:spPr bwMode="auto">
          <a:xfrm>
            <a:off x="6356350" y="3657019"/>
            <a:ext cx="3222625" cy="292100"/>
          </a:xfrm>
          <a:custGeom>
            <a:avLst/>
            <a:gdLst>
              <a:gd name="T0" fmla="*/ 2147483647 w 1874"/>
              <a:gd name="T1" fmla="*/ 2147483647 h 1871"/>
              <a:gd name="T2" fmla="*/ 2147483647 w 1874"/>
              <a:gd name="T3" fmla="*/ 2147483647 h 1871"/>
              <a:gd name="T4" fmla="*/ 2147483647 w 1874"/>
              <a:gd name="T5" fmla="*/ 2147483647 h 1871"/>
              <a:gd name="T6" fmla="*/ 2147483647 w 1874"/>
              <a:gd name="T7" fmla="*/ 2147483647 h 1871"/>
              <a:gd name="T8" fmla="*/ 2147483647 w 1874"/>
              <a:gd name="T9" fmla="*/ 2147483647 h 1871"/>
              <a:gd name="T10" fmla="*/ 2147483647 w 1874"/>
              <a:gd name="T11" fmla="*/ 2147483647 h 1871"/>
              <a:gd name="T12" fmla="*/ 2147483647 w 1874"/>
              <a:gd name="T13" fmla="*/ 2147483647 h 1871"/>
              <a:gd name="T14" fmla="*/ 2147483647 w 1874"/>
              <a:gd name="T15" fmla="*/ 2147483647 h 1871"/>
              <a:gd name="T16" fmla="*/ 0 w 1874"/>
              <a:gd name="T17" fmla="*/ 2147483647 h 1871"/>
              <a:gd name="T18" fmla="*/ 2147483647 w 1874"/>
              <a:gd name="T19" fmla="*/ 2147483647 h 1871"/>
              <a:gd name="T20" fmla="*/ 2147483647 w 1874"/>
              <a:gd name="T21" fmla="*/ 2147483647 h 1871"/>
              <a:gd name="T22" fmla="*/ 2147483647 w 1874"/>
              <a:gd name="T23" fmla="*/ 2147483647 h 1871"/>
              <a:gd name="T24" fmla="*/ 2147483647 w 1874"/>
              <a:gd name="T25" fmla="*/ 2147483647 h 1871"/>
              <a:gd name="T26" fmla="*/ 2147483647 w 1874"/>
              <a:gd name="T27" fmla="*/ 2147483647 h 1871"/>
              <a:gd name="T28" fmla="*/ 2147483647 w 1874"/>
              <a:gd name="T29" fmla="*/ 2147483647 h 1871"/>
              <a:gd name="T30" fmla="*/ 2147483647 w 1874"/>
              <a:gd name="T31" fmla="*/ 2147483647 h 1871"/>
              <a:gd name="T32" fmla="*/ 2147483647 w 1874"/>
              <a:gd name="T33" fmla="*/ 2147483647 h 1871"/>
              <a:gd name="T34" fmla="*/ 2147483647 w 1874"/>
              <a:gd name="T35" fmla="*/ 2147483647 h 1871"/>
              <a:gd name="T36" fmla="*/ 2147483647 w 1874"/>
              <a:gd name="T37" fmla="*/ 2147483647 h 1871"/>
              <a:gd name="T38" fmla="*/ 2147483647 w 1874"/>
              <a:gd name="T39" fmla="*/ 2147483647 h 1871"/>
              <a:gd name="T40" fmla="*/ 2147483647 w 1874"/>
              <a:gd name="T41" fmla="*/ 2147483647 h 1871"/>
              <a:gd name="T42" fmla="*/ 2147483647 w 1874"/>
              <a:gd name="T43" fmla="*/ 2147483647 h 1871"/>
              <a:gd name="T44" fmla="*/ 2147483647 w 1874"/>
              <a:gd name="T45" fmla="*/ 2147483647 h 1871"/>
              <a:gd name="T46" fmla="*/ 2147483647 w 1874"/>
              <a:gd name="T47" fmla="*/ 2147483647 h 1871"/>
              <a:gd name="T48" fmla="*/ 2147483647 w 1874"/>
              <a:gd name="T49" fmla="*/ 2147483647 h 1871"/>
              <a:gd name="T50" fmla="*/ 2147483647 w 1874"/>
              <a:gd name="T51" fmla="*/ 2147483647 h 1871"/>
              <a:gd name="T52" fmla="*/ 2147483647 w 1874"/>
              <a:gd name="T53" fmla="*/ 2147483647 h 1871"/>
              <a:gd name="T54" fmla="*/ 2147483647 w 1874"/>
              <a:gd name="T55" fmla="*/ 2147483647 h 1871"/>
              <a:gd name="T56" fmla="*/ 2147483647 w 1874"/>
              <a:gd name="T57" fmla="*/ 2147483647 h 1871"/>
              <a:gd name="T58" fmla="*/ 2147483647 w 1874"/>
              <a:gd name="T59" fmla="*/ 2147483647 h 1871"/>
              <a:gd name="T60" fmla="*/ 2147483647 w 1874"/>
              <a:gd name="T61" fmla="*/ 2147483647 h 1871"/>
              <a:gd name="T62" fmla="*/ 2147483647 w 1874"/>
              <a:gd name="T63" fmla="*/ 2147483647 h 1871"/>
              <a:gd name="T64" fmla="*/ 2147483647 w 1874"/>
              <a:gd name="T65" fmla="*/ 2147483647 h 1871"/>
              <a:gd name="T66" fmla="*/ 2147483647 w 1874"/>
              <a:gd name="T67" fmla="*/ 0 h 18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874"/>
              <a:gd name="T103" fmla="*/ 0 h 1871"/>
              <a:gd name="T104" fmla="*/ 1874 w 1874"/>
              <a:gd name="T105" fmla="*/ 1871 h 187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874" h="1871">
                <a:moveTo>
                  <a:pt x="194" y="0"/>
                </a:moveTo>
                <a:lnTo>
                  <a:pt x="174" y="1"/>
                </a:lnTo>
                <a:lnTo>
                  <a:pt x="155" y="6"/>
                </a:lnTo>
                <a:lnTo>
                  <a:pt x="136" y="13"/>
                </a:lnTo>
                <a:lnTo>
                  <a:pt x="119" y="25"/>
                </a:lnTo>
                <a:lnTo>
                  <a:pt x="101" y="38"/>
                </a:lnTo>
                <a:lnTo>
                  <a:pt x="86" y="53"/>
                </a:lnTo>
                <a:lnTo>
                  <a:pt x="70" y="71"/>
                </a:lnTo>
                <a:lnTo>
                  <a:pt x="57" y="91"/>
                </a:lnTo>
                <a:lnTo>
                  <a:pt x="44" y="112"/>
                </a:lnTo>
                <a:lnTo>
                  <a:pt x="33" y="137"/>
                </a:lnTo>
                <a:lnTo>
                  <a:pt x="24" y="162"/>
                </a:lnTo>
                <a:lnTo>
                  <a:pt x="15" y="190"/>
                </a:lnTo>
                <a:lnTo>
                  <a:pt x="8" y="218"/>
                </a:lnTo>
                <a:lnTo>
                  <a:pt x="4" y="248"/>
                </a:lnTo>
                <a:lnTo>
                  <a:pt x="1" y="280"/>
                </a:lnTo>
                <a:lnTo>
                  <a:pt x="0" y="311"/>
                </a:lnTo>
                <a:lnTo>
                  <a:pt x="0" y="1560"/>
                </a:lnTo>
                <a:lnTo>
                  <a:pt x="1" y="1592"/>
                </a:lnTo>
                <a:lnTo>
                  <a:pt x="4" y="1623"/>
                </a:lnTo>
                <a:lnTo>
                  <a:pt x="8" y="1653"/>
                </a:lnTo>
                <a:lnTo>
                  <a:pt x="15" y="1681"/>
                </a:lnTo>
                <a:lnTo>
                  <a:pt x="24" y="1709"/>
                </a:lnTo>
                <a:lnTo>
                  <a:pt x="33" y="1734"/>
                </a:lnTo>
                <a:lnTo>
                  <a:pt x="44" y="1759"/>
                </a:lnTo>
                <a:lnTo>
                  <a:pt x="57" y="1780"/>
                </a:lnTo>
                <a:lnTo>
                  <a:pt x="70" y="1800"/>
                </a:lnTo>
                <a:lnTo>
                  <a:pt x="86" y="1818"/>
                </a:lnTo>
                <a:lnTo>
                  <a:pt x="101" y="1833"/>
                </a:lnTo>
                <a:lnTo>
                  <a:pt x="119" y="1847"/>
                </a:lnTo>
                <a:lnTo>
                  <a:pt x="136" y="1858"/>
                </a:lnTo>
                <a:lnTo>
                  <a:pt x="155" y="1865"/>
                </a:lnTo>
                <a:lnTo>
                  <a:pt x="174" y="1870"/>
                </a:lnTo>
                <a:lnTo>
                  <a:pt x="194" y="1871"/>
                </a:lnTo>
                <a:lnTo>
                  <a:pt x="1680" y="1871"/>
                </a:lnTo>
                <a:lnTo>
                  <a:pt x="1699" y="1870"/>
                </a:lnTo>
                <a:lnTo>
                  <a:pt x="1719" y="1865"/>
                </a:lnTo>
                <a:lnTo>
                  <a:pt x="1737" y="1858"/>
                </a:lnTo>
                <a:lnTo>
                  <a:pt x="1755" y="1847"/>
                </a:lnTo>
                <a:lnTo>
                  <a:pt x="1772" y="1833"/>
                </a:lnTo>
                <a:lnTo>
                  <a:pt x="1788" y="1818"/>
                </a:lnTo>
                <a:lnTo>
                  <a:pt x="1803" y="1800"/>
                </a:lnTo>
                <a:lnTo>
                  <a:pt x="1817" y="1780"/>
                </a:lnTo>
                <a:lnTo>
                  <a:pt x="1829" y="1759"/>
                </a:lnTo>
                <a:lnTo>
                  <a:pt x="1841" y="1734"/>
                </a:lnTo>
                <a:lnTo>
                  <a:pt x="1850" y="1709"/>
                </a:lnTo>
                <a:lnTo>
                  <a:pt x="1858" y="1681"/>
                </a:lnTo>
                <a:lnTo>
                  <a:pt x="1865" y="1653"/>
                </a:lnTo>
                <a:lnTo>
                  <a:pt x="1869" y="1623"/>
                </a:lnTo>
                <a:lnTo>
                  <a:pt x="1872" y="1592"/>
                </a:lnTo>
                <a:lnTo>
                  <a:pt x="1874" y="1560"/>
                </a:lnTo>
                <a:lnTo>
                  <a:pt x="1874" y="311"/>
                </a:lnTo>
                <a:lnTo>
                  <a:pt x="1872" y="280"/>
                </a:lnTo>
                <a:lnTo>
                  <a:pt x="1869" y="248"/>
                </a:lnTo>
                <a:lnTo>
                  <a:pt x="1865" y="218"/>
                </a:lnTo>
                <a:lnTo>
                  <a:pt x="1858" y="190"/>
                </a:lnTo>
                <a:lnTo>
                  <a:pt x="1850" y="162"/>
                </a:lnTo>
                <a:lnTo>
                  <a:pt x="1841" y="137"/>
                </a:lnTo>
                <a:lnTo>
                  <a:pt x="1829" y="112"/>
                </a:lnTo>
                <a:lnTo>
                  <a:pt x="1817" y="91"/>
                </a:lnTo>
                <a:lnTo>
                  <a:pt x="1803" y="71"/>
                </a:lnTo>
                <a:lnTo>
                  <a:pt x="1788" y="53"/>
                </a:lnTo>
                <a:lnTo>
                  <a:pt x="1772" y="38"/>
                </a:lnTo>
                <a:lnTo>
                  <a:pt x="1755" y="25"/>
                </a:lnTo>
                <a:lnTo>
                  <a:pt x="1737" y="13"/>
                </a:lnTo>
                <a:lnTo>
                  <a:pt x="1719" y="6"/>
                </a:lnTo>
                <a:lnTo>
                  <a:pt x="1699" y="1"/>
                </a:lnTo>
                <a:lnTo>
                  <a:pt x="1680" y="0"/>
                </a:lnTo>
                <a:lnTo>
                  <a:pt x="194" y="0"/>
                </a:lnTo>
                <a:close/>
              </a:path>
            </a:pathLst>
          </a:custGeom>
          <a:solidFill>
            <a:srgbClr val="FF99CC"/>
          </a:solidFill>
          <a:ln w="25400">
            <a:solidFill>
              <a:srgbClr val="000000"/>
            </a:solidFill>
            <a:round/>
            <a:headEnd/>
            <a:tailEnd/>
          </a:ln>
        </p:spPr>
        <p:txBody>
          <a:bodyPr/>
          <a:lstStyle/>
          <a:p>
            <a:endParaRPr lang="ja-JP" altLang="en-US">
              <a:solidFill>
                <a:prstClr val="black"/>
              </a:solidFill>
            </a:endParaRPr>
          </a:p>
        </p:txBody>
      </p:sp>
      <p:sp>
        <p:nvSpPr>
          <p:cNvPr id="11305" name="Rectangle 53"/>
          <p:cNvSpPr>
            <a:spLocks noChangeArrowheads="1"/>
          </p:cNvSpPr>
          <p:nvPr/>
        </p:nvSpPr>
        <p:spPr bwMode="auto">
          <a:xfrm>
            <a:off x="6780213" y="3504621"/>
            <a:ext cx="2412000" cy="304800"/>
          </a:xfrm>
          <a:prstGeom prst="rect">
            <a:avLst/>
          </a:prstGeom>
          <a:solidFill>
            <a:srgbClr val="FFFFFF"/>
          </a:solidFill>
          <a:ln w="9525">
            <a:solidFill>
              <a:srgbClr val="000000"/>
            </a:solidFill>
            <a:miter lim="800000"/>
            <a:headEnd/>
            <a:tailEnd/>
          </a:ln>
        </p:spPr>
        <p:txBody>
          <a:bodyPr/>
          <a:lstStyle/>
          <a:p>
            <a:endParaRPr lang="ja-JP" altLang="en-US">
              <a:solidFill>
                <a:prstClr val="black"/>
              </a:solidFill>
            </a:endParaRPr>
          </a:p>
        </p:txBody>
      </p:sp>
      <p:sp>
        <p:nvSpPr>
          <p:cNvPr id="11306" name="Rectangle 54"/>
          <p:cNvSpPr>
            <a:spLocks noChangeArrowheads="1"/>
          </p:cNvSpPr>
          <p:nvPr/>
        </p:nvSpPr>
        <p:spPr bwMode="auto">
          <a:xfrm>
            <a:off x="7605715" y="3544568"/>
            <a:ext cx="620363" cy="246221"/>
          </a:xfrm>
          <a:prstGeom prst="rect">
            <a:avLst/>
          </a:prstGeom>
          <a:noFill/>
          <a:ln w="9525">
            <a:noFill/>
            <a:miter lim="800000"/>
            <a:headEnd/>
            <a:tailEnd/>
          </a:ln>
        </p:spPr>
        <p:txBody>
          <a:bodyPr wrap="none" lIns="0" tIns="0" rIns="0" bIns="0">
            <a:spAutoFit/>
          </a:bodyPr>
          <a:lstStyle/>
          <a:p>
            <a:r>
              <a:rPr lang="ja-JP" altLang="en-US" sz="1600" b="1" dirty="0">
                <a:solidFill>
                  <a:prstClr val="black"/>
                </a:solidFill>
                <a:latin typeface="Times New Roman" pitchFamily="18" charset="0"/>
              </a:rPr>
              <a:t>補装具</a:t>
            </a:r>
          </a:p>
        </p:txBody>
      </p:sp>
      <p:sp>
        <p:nvSpPr>
          <p:cNvPr id="11307" name="Text Box 55"/>
          <p:cNvSpPr txBox="1">
            <a:spLocks noChangeArrowheads="1"/>
          </p:cNvSpPr>
          <p:nvPr/>
        </p:nvSpPr>
        <p:spPr bwMode="auto">
          <a:xfrm>
            <a:off x="3656857" y="1313871"/>
            <a:ext cx="2146300" cy="396875"/>
          </a:xfrm>
          <a:prstGeom prst="rect">
            <a:avLst/>
          </a:prstGeom>
          <a:noFill/>
          <a:ln w="9525">
            <a:noFill/>
            <a:miter lim="800000"/>
            <a:headEnd/>
            <a:tailEnd/>
          </a:ln>
        </p:spPr>
        <p:txBody>
          <a:bodyPr lIns="91176" tIns="45600" rIns="91176" bIns="45600">
            <a:spAutoFit/>
          </a:bodyPr>
          <a:lstStyle/>
          <a:p>
            <a:pPr algn="ctr">
              <a:spcBef>
                <a:spcPct val="50000"/>
              </a:spcBef>
            </a:pPr>
            <a:r>
              <a:rPr lang="ja-JP" altLang="en-US" sz="2000" u="sng" dirty="0">
                <a:solidFill>
                  <a:prstClr val="black"/>
                </a:solidFill>
                <a:latin typeface="Times New Roman" pitchFamily="18" charset="0"/>
              </a:rPr>
              <a:t>自立支援給付</a:t>
            </a:r>
          </a:p>
        </p:txBody>
      </p:sp>
      <p:sp>
        <p:nvSpPr>
          <p:cNvPr id="11309" name="Text Box 57"/>
          <p:cNvSpPr txBox="1">
            <a:spLocks noChangeArrowheads="1"/>
          </p:cNvSpPr>
          <p:nvPr/>
        </p:nvSpPr>
        <p:spPr bwMode="auto">
          <a:xfrm>
            <a:off x="2072680" y="2204866"/>
            <a:ext cx="1155700" cy="244475"/>
          </a:xfrm>
          <a:prstGeom prst="rect">
            <a:avLst/>
          </a:prstGeom>
          <a:noFill/>
          <a:ln w="9525">
            <a:noFill/>
            <a:miter lim="800000"/>
            <a:headEnd/>
            <a:tailEnd/>
          </a:ln>
        </p:spPr>
        <p:txBody>
          <a:bodyPr lIns="91176" tIns="45600" rIns="91176" bIns="45600">
            <a:spAutoFit/>
          </a:bodyPr>
          <a:lstStyle/>
          <a:p>
            <a:r>
              <a:rPr lang="ja-JP" altLang="en-US" sz="1000" dirty="0">
                <a:solidFill>
                  <a:prstClr val="black"/>
                </a:solidFill>
                <a:latin typeface="ＭＳ Ｐゴシック" charset="-128"/>
              </a:rPr>
              <a:t>第２８条</a:t>
            </a:r>
            <a:r>
              <a:rPr lang="ja-JP" altLang="en-US" sz="1000" dirty="0" smtClean="0">
                <a:solidFill>
                  <a:prstClr val="black"/>
                </a:solidFill>
                <a:latin typeface="ＭＳ Ｐゴシック" charset="-128"/>
              </a:rPr>
              <a:t>第１項</a:t>
            </a:r>
            <a:endParaRPr lang="ja-JP" altLang="ja-JP" sz="2400" dirty="0">
              <a:solidFill>
                <a:prstClr val="black"/>
              </a:solidFill>
              <a:latin typeface="ＭＳ Ｐゴシック" charset="-128"/>
            </a:endParaRPr>
          </a:p>
        </p:txBody>
      </p:sp>
      <p:sp>
        <p:nvSpPr>
          <p:cNvPr id="11310" name="Text Box 58"/>
          <p:cNvSpPr txBox="1">
            <a:spLocks noChangeArrowheads="1"/>
          </p:cNvSpPr>
          <p:nvPr/>
        </p:nvSpPr>
        <p:spPr bwMode="auto">
          <a:xfrm>
            <a:off x="8621836" y="1664806"/>
            <a:ext cx="1155700" cy="244475"/>
          </a:xfrm>
          <a:prstGeom prst="rect">
            <a:avLst/>
          </a:prstGeom>
          <a:noFill/>
          <a:ln w="9525">
            <a:noFill/>
            <a:miter lim="800000"/>
            <a:headEnd/>
            <a:tailEnd/>
          </a:ln>
        </p:spPr>
        <p:txBody>
          <a:bodyPr lIns="91176" tIns="45600" rIns="91176" bIns="45600">
            <a:spAutoFit/>
          </a:bodyPr>
          <a:lstStyle/>
          <a:p>
            <a:r>
              <a:rPr lang="ja-JP" altLang="en-US" sz="1000" dirty="0" smtClean="0">
                <a:solidFill>
                  <a:prstClr val="black"/>
                </a:solidFill>
                <a:latin typeface="ＭＳ Ｐゴシック" charset="-128"/>
              </a:rPr>
              <a:t>第５条第</a:t>
            </a:r>
            <a:r>
              <a:rPr lang="en-US" altLang="ja-JP" sz="1000" dirty="0" smtClean="0">
                <a:solidFill>
                  <a:prstClr val="black"/>
                </a:solidFill>
                <a:latin typeface="ＭＳ Ｐゴシック" charset="-128"/>
              </a:rPr>
              <a:t>16</a:t>
            </a:r>
            <a:r>
              <a:rPr lang="ja-JP" altLang="en-US" sz="1000" dirty="0" smtClean="0">
                <a:solidFill>
                  <a:prstClr val="black"/>
                </a:solidFill>
                <a:latin typeface="ＭＳ Ｐゴシック" charset="-128"/>
              </a:rPr>
              <a:t>項</a:t>
            </a:r>
            <a:endParaRPr lang="ja-JP" altLang="ja-JP" sz="2400" dirty="0">
              <a:solidFill>
                <a:prstClr val="black"/>
              </a:solidFill>
              <a:latin typeface="ＭＳ Ｐゴシック" charset="-128"/>
            </a:endParaRPr>
          </a:p>
        </p:txBody>
      </p:sp>
      <p:sp>
        <p:nvSpPr>
          <p:cNvPr id="11311" name="Text Box 59"/>
          <p:cNvSpPr txBox="1">
            <a:spLocks noChangeArrowheads="1"/>
          </p:cNvSpPr>
          <p:nvPr/>
        </p:nvSpPr>
        <p:spPr bwMode="auto">
          <a:xfrm>
            <a:off x="5421052" y="1456335"/>
            <a:ext cx="648072" cy="244475"/>
          </a:xfrm>
          <a:prstGeom prst="rect">
            <a:avLst/>
          </a:prstGeom>
          <a:noFill/>
          <a:ln w="9525">
            <a:noFill/>
            <a:miter lim="800000"/>
            <a:headEnd/>
            <a:tailEnd/>
          </a:ln>
        </p:spPr>
        <p:txBody>
          <a:bodyPr wrap="square" lIns="91176" tIns="45600" rIns="91176" bIns="45600">
            <a:spAutoFit/>
          </a:bodyPr>
          <a:lstStyle/>
          <a:p>
            <a:r>
              <a:rPr lang="ja-JP" altLang="en-US" sz="1000" dirty="0">
                <a:solidFill>
                  <a:prstClr val="black"/>
                </a:solidFill>
                <a:latin typeface="ＭＳ Ｐゴシック" charset="-128"/>
              </a:rPr>
              <a:t>第６条</a:t>
            </a:r>
            <a:endParaRPr lang="ja-JP" altLang="ja-JP" sz="2400" dirty="0">
              <a:solidFill>
                <a:prstClr val="black"/>
              </a:solidFill>
              <a:latin typeface="ＭＳ Ｐゴシック" charset="-128"/>
            </a:endParaRPr>
          </a:p>
        </p:txBody>
      </p:sp>
      <p:sp>
        <p:nvSpPr>
          <p:cNvPr id="11312" name="Text Box 60"/>
          <p:cNvSpPr txBox="1">
            <a:spLocks noChangeArrowheads="1"/>
          </p:cNvSpPr>
          <p:nvPr/>
        </p:nvSpPr>
        <p:spPr bwMode="auto">
          <a:xfrm>
            <a:off x="8693844" y="3040511"/>
            <a:ext cx="1155700" cy="244475"/>
          </a:xfrm>
          <a:prstGeom prst="rect">
            <a:avLst/>
          </a:prstGeom>
          <a:noFill/>
          <a:ln w="9525">
            <a:noFill/>
            <a:miter lim="800000"/>
            <a:headEnd/>
            <a:tailEnd/>
          </a:ln>
        </p:spPr>
        <p:txBody>
          <a:bodyPr lIns="91176" tIns="45600" rIns="91176" bIns="45600">
            <a:spAutoFit/>
          </a:bodyPr>
          <a:lstStyle/>
          <a:p>
            <a:r>
              <a:rPr lang="ja-JP" altLang="en-US" sz="1000" dirty="0">
                <a:solidFill>
                  <a:prstClr val="black"/>
                </a:solidFill>
                <a:latin typeface="ＭＳ Ｐゴシック" charset="-128"/>
              </a:rPr>
              <a:t>第５</a:t>
            </a:r>
            <a:r>
              <a:rPr lang="en-US" sz="1000" dirty="0">
                <a:solidFill>
                  <a:prstClr val="black"/>
                </a:solidFill>
                <a:latin typeface="ＭＳ Ｐゴシック" charset="-128"/>
              </a:rPr>
              <a:t>条</a:t>
            </a:r>
            <a:r>
              <a:rPr lang="ja-JP" altLang="en-US" sz="1000" dirty="0" smtClean="0">
                <a:solidFill>
                  <a:prstClr val="black"/>
                </a:solidFill>
                <a:latin typeface="ＭＳ Ｐゴシック" charset="-128"/>
              </a:rPr>
              <a:t>第</a:t>
            </a:r>
            <a:r>
              <a:rPr lang="en-US" altLang="ja-JP" sz="1000" dirty="0">
                <a:solidFill>
                  <a:prstClr val="black"/>
                </a:solidFill>
                <a:latin typeface="ＭＳ Ｐゴシック" charset="-128"/>
              </a:rPr>
              <a:t>22</a:t>
            </a:r>
            <a:r>
              <a:rPr lang="ja-JP" altLang="en-US" sz="1000" dirty="0" smtClean="0">
                <a:solidFill>
                  <a:prstClr val="black"/>
                </a:solidFill>
                <a:latin typeface="ＭＳ Ｐゴシック" charset="-128"/>
              </a:rPr>
              <a:t>項</a:t>
            </a:r>
            <a:endParaRPr lang="ja-JP" altLang="ja-JP" sz="2400" dirty="0">
              <a:solidFill>
                <a:prstClr val="black"/>
              </a:solidFill>
              <a:latin typeface="ＭＳ Ｐゴシック" charset="-128"/>
            </a:endParaRPr>
          </a:p>
        </p:txBody>
      </p:sp>
      <p:sp>
        <p:nvSpPr>
          <p:cNvPr id="11313" name="Text Box 61"/>
          <p:cNvSpPr txBox="1">
            <a:spLocks noChangeArrowheads="1"/>
          </p:cNvSpPr>
          <p:nvPr/>
        </p:nvSpPr>
        <p:spPr bwMode="auto">
          <a:xfrm>
            <a:off x="8301372" y="3557008"/>
            <a:ext cx="1155700" cy="244475"/>
          </a:xfrm>
          <a:prstGeom prst="rect">
            <a:avLst/>
          </a:prstGeom>
          <a:noFill/>
          <a:ln w="9525">
            <a:noFill/>
            <a:miter lim="800000"/>
            <a:headEnd/>
            <a:tailEnd/>
          </a:ln>
        </p:spPr>
        <p:txBody>
          <a:bodyPr lIns="91176" tIns="45600" rIns="91176" bIns="45600">
            <a:spAutoFit/>
          </a:bodyPr>
          <a:lstStyle/>
          <a:p>
            <a:r>
              <a:rPr lang="ja-JP" altLang="en-US" sz="1000" dirty="0">
                <a:solidFill>
                  <a:prstClr val="black"/>
                </a:solidFill>
                <a:latin typeface="ＭＳ Ｐゴシック" charset="-128"/>
              </a:rPr>
              <a:t>第５条</a:t>
            </a:r>
            <a:r>
              <a:rPr lang="ja-JP" altLang="en-US" sz="1000" dirty="0" smtClean="0">
                <a:solidFill>
                  <a:prstClr val="black"/>
                </a:solidFill>
                <a:latin typeface="ＭＳ Ｐゴシック" charset="-128"/>
              </a:rPr>
              <a:t>第</a:t>
            </a:r>
            <a:r>
              <a:rPr lang="en-US" altLang="ja-JP" sz="1000" dirty="0">
                <a:solidFill>
                  <a:prstClr val="black"/>
                </a:solidFill>
                <a:latin typeface="ＭＳ Ｐゴシック" charset="-128"/>
              </a:rPr>
              <a:t>23</a:t>
            </a:r>
            <a:r>
              <a:rPr lang="en-US" sz="1000" dirty="0" smtClean="0">
                <a:solidFill>
                  <a:prstClr val="black"/>
                </a:solidFill>
                <a:latin typeface="ＭＳ Ｐゴシック" charset="-128"/>
              </a:rPr>
              <a:t>項</a:t>
            </a:r>
            <a:endParaRPr lang="ja-JP" altLang="ja-JP" sz="2400" dirty="0">
              <a:solidFill>
                <a:prstClr val="black"/>
              </a:solidFill>
              <a:latin typeface="ＭＳ Ｐゴシック" charset="-128"/>
            </a:endParaRPr>
          </a:p>
        </p:txBody>
      </p:sp>
      <p:sp>
        <p:nvSpPr>
          <p:cNvPr id="11314" name="Text Box 62"/>
          <p:cNvSpPr txBox="1">
            <a:spLocks noChangeArrowheads="1"/>
          </p:cNvSpPr>
          <p:nvPr/>
        </p:nvSpPr>
        <p:spPr bwMode="auto">
          <a:xfrm>
            <a:off x="6501172" y="4804707"/>
            <a:ext cx="1155700" cy="244475"/>
          </a:xfrm>
          <a:prstGeom prst="rect">
            <a:avLst/>
          </a:prstGeom>
          <a:noFill/>
          <a:ln w="9525">
            <a:noFill/>
            <a:miter lim="800000"/>
            <a:headEnd/>
            <a:tailEnd/>
          </a:ln>
        </p:spPr>
        <p:txBody>
          <a:bodyPr lIns="91176" tIns="45600" rIns="91176" bIns="45600">
            <a:spAutoFit/>
          </a:bodyPr>
          <a:lstStyle/>
          <a:p>
            <a:r>
              <a:rPr lang="ja-JP" altLang="en-US" sz="1000">
                <a:solidFill>
                  <a:prstClr val="black"/>
                </a:solidFill>
                <a:latin typeface="ＭＳ Ｐゴシック" charset="-128"/>
              </a:rPr>
              <a:t>第７７条第１項</a:t>
            </a:r>
            <a:endParaRPr lang="ja-JP" altLang="ja-JP" sz="2400">
              <a:solidFill>
                <a:prstClr val="black"/>
              </a:solidFill>
              <a:latin typeface="ＭＳ Ｐゴシック" charset="-128"/>
            </a:endParaRPr>
          </a:p>
        </p:txBody>
      </p:sp>
      <p:sp>
        <p:nvSpPr>
          <p:cNvPr id="11315" name="Text Box 63"/>
          <p:cNvSpPr txBox="1">
            <a:spLocks noChangeArrowheads="1"/>
          </p:cNvSpPr>
          <p:nvPr/>
        </p:nvSpPr>
        <p:spPr bwMode="auto">
          <a:xfrm>
            <a:off x="6589713" y="5992839"/>
            <a:ext cx="1155700" cy="244475"/>
          </a:xfrm>
          <a:prstGeom prst="rect">
            <a:avLst/>
          </a:prstGeom>
          <a:noFill/>
          <a:ln w="9525">
            <a:noFill/>
            <a:miter lim="800000"/>
            <a:headEnd/>
            <a:tailEnd/>
          </a:ln>
        </p:spPr>
        <p:txBody>
          <a:bodyPr lIns="91176" tIns="45600" rIns="91176" bIns="45600">
            <a:spAutoFit/>
          </a:bodyPr>
          <a:lstStyle/>
          <a:p>
            <a:r>
              <a:rPr lang="ja-JP" altLang="en-US" sz="1000" dirty="0">
                <a:solidFill>
                  <a:prstClr val="black"/>
                </a:solidFill>
                <a:latin typeface="ＭＳ Ｐゴシック" charset="-128"/>
              </a:rPr>
              <a:t>第７８</a:t>
            </a:r>
            <a:r>
              <a:rPr lang="en-US" sz="1000" dirty="0">
                <a:solidFill>
                  <a:prstClr val="black"/>
                </a:solidFill>
                <a:latin typeface="ＭＳ Ｐゴシック" charset="-128"/>
              </a:rPr>
              <a:t>条</a:t>
            </a:r>
            <a:endParaRPr lang="ja-JP" altLang="ja-JP" sz="2400" dirty="0">
              <a:solidFill>
                <a:prstClr val="black"/>
              </a:solidFill>
              <a:latin typeface="ＭＳ Ｐゴシック" charset="-128"/>
            </a:endParaRPr>
          </a:p>
        </p:txBody>
      </p:sp>
      <p:sp>
        <p:nvSpPr>
          <p:cNvPr id="11316" name="Text Box 64"/>
          <p:cNvSpPr txBox="1">
            <a:spLocks noChangeArrowheads="1"/>
          </p:cNvSpPr>
          <p:nvPr/>
        </p:nvSpPr>
        <p:spPr bwMode="auto">
          <a:xfrm>
            <a:off x="8265370" y="5450038"/>
            <a:ext cx="1640633" cy="553755"/>
          </a:xfrm>
          <a:prstGeom prst="rect">
            <a:avLst/>
          </a:prstGeom>
          <a:noFill/>
          <a:ln w="9525">
            <a:noFill/>
            <a:miter lim="800000"/>
            <a:headEnd/>
            <a:tailEnd/>
          </a:ln>
        </p:spPr>
        <p:txBody>
          <a:bodyPr wrap="square" lIns="91176" tIns="45600" rIns="91176" bIns="45600">
            <a:spAutoFit/>
          </a:bodyPr>
          <a:lstStyle/>
          <a:p>
            <a:pPr>
              <a:spcBef>
                <a:spcPct val="50000"/>
              </a:spcBef>
            </a:pPr>
            <a:r>
              <a:rPr lang="ja-JP" altLang="en-US" sz="1000" dirty="0">
                <a:solidFill>
                  <a:prstClr val="black"/>
                </a:solidFill>
                <a:latin typeface="Times New Roman" pitchFamily="18" charset="0"/>
              </a:rPr>
              <a:t>★</a:t>
            </a:r>
            <a:r>
              <a:rPr lang="ja-JP" altLang="en-US" sz="1000" dirty="0" smtClean="0">
                <a:solidFill>
                  <a:prstClr val="black"/>
                </a:solidFill>
                <a:latin typeface="Times New Roman" pitchFamily="18" charset="0"/>
              </a:rPr>
              <a:t>自立</a:t>
            </a:r>
            <a:r>
              <a:rPr lang="ja-JP" altLang="en-US" sz="1000" dirty="0">
                <a:solidFill>
                  <a:prstClr val="black"/>
                </a:solidFill>
                <a:latin typeface="Times New Roman" pitchFamily="18" charset="0"/>
              </a:rPr>
              <a:t>支援医療の</a:t>
            </a:r>
            <a:r>
              <a:rPr lang="ja-JP" altLang="en-US" sz="1000" dirty="0" smtClean="0">
                <a:solidFill>
                  <a:prstClr val="black"/>
                </a:solidFill>
                <a:latin typeface="Times New Roman" pitchFamily="18" charset="0"/>
              </a:rPr>
              <a:t>うち、</a:t>
            </a:r>
            <a:r>
              <a:rPr lang="ja-JP" altLang="en-US" sz="1000" dirty="0">
                <a:solidFill>
                  <a:prstClr val="black"/>
                </a:solidFill>
                <a:latin typeface="Times New Roman" pitchFamily="18" charset="0"/>
              </a:rPr>
              <a:t>精神通院医療の実施主体は</a:t>
            </a:r>
            <a:r>
              <a:rPr lang="ja-JP" altLang="en-US" sz="1000" dirty="0" smtClean="0">
                <a:solidFill>
                  <a:prstClr val="black"/>
                </a:solidFill>
                <a:latin typeface="Times New Roman" pitchFamily="18" charset="0"/>
              </a:rPr>
              <a:t>都道府県及び指定都市</a:t>
            </a:r>
            <a:endParaRPr lang="ja-JP" altLang="en-US" sz="1000" dirty="0">
              <a:solidFill>
                <a:prstClr val="black"/>
              </a:solidFill>
              <a:latin typeface="Times New Roman" pitchFamily="18" charset="0"/>
            </a:endParaRPr>
          </a:p>
        </p:txBody>
      </p:sp>
      <p:sp>
        <p:nvSpPr>
          <p:cNvPr id="66" name="テキスト ボックス 65"/>
          <p:cNvSpPr txBox="1"/>
          <p:nvPr/>
        </p:nvSpPr>
        <p:spPr>
          <a:xfrm>
            <a:off x="3620852" y="1664806"/>
            <a:ext cx="2307042" cy="307777"/>
          </a:xfrm>
          <a:prstGeom prst="rect">
            <a:avLst/>
          </a:prstGeom>
          <a:noFill/>
        </p:spPr>
        <p:txBody>
          <a:bodyPr wrap="none" rtlCol="0">
            <a:spAutoFit/>
          </a:bodyPr>
          <a:lstStyle/>
          <a:p>
            <a:r>
              <a:rPr lang="ja-JP" altLang="en-US" sz="1400" b="1" dirty="0" smtClean="0">
                <a:solidFill>
                  <a:prstClr val="black"/>
                </a:solidFill>
              </a:rPr>
              <a:t>★原則として国が１／２負担</a:t>
            </a:r>
            <a:endParaRPr lang="ja-JP" altLang="en-US" sz="1400" b="1" dirty="0">
              <a:solidFill>
                <a:prstClr val="black"/>
              </a:solidFill>
            </a:endParaRPr>
          </a:p>
        </p:txBody>
      </p:sp>
      <p:sp>
        <p:nvSpPr>
          <p:cNvPr id="67" name="テキスト ボックス 66"/>
          <p:cNvSpPr txBox="1"/>
          <p:nvPr/>
        </p:nvSpPr>
        <p:spPr>
          <a:xfrm>
            <a:off x="6249146" y="4057329"/>
            <a:ext cx="2031325" cy="307777"/>
          </a:xfrm>
          <a:prstGeom prst="rect">
            <a:avLst/>
          </a:prstGeom>
          <a:noFill/>
        </p:spPr>
        <p:txBody>
          <a:bodyPr wrap="none" rtlCol="0">
            <a:spAutoFit/>
          </a:bodyPr>
          <a:lstStyle/>
          <a:p>
            <a:r>
              <a:rPr lang="ja-JP" altLang="en-US" sz="1400" b="1" dirty="0" smtClean="0">
                <a:solidFill>
                  <a:prstClr val="black"/>
                </a:solidFill>
              </a:rPr>
              <a:t>★国が１／２以内で補助</a:t>
            </a:r>
            <a:endParaRPr lang="ja-JP" altLang="en-US" sz="1400" b="1" dirty="0">
              <a:solidFill>
                <a:prstClr val="black"/>
              </a:solidFill>
            </a:endParaRPr>
          </a:p>
        </p:txBody>
      </p:sp>
      <p:sp>
        <p:nvSpPr>
          <p:cNvPr id="73" name="Freeform 12"/>
          <p:cNvSpPr>
            <a:spLocks/>
          </p:cNvSpPr>
          <p:nvPr/>
        </p:nvSpPr>
        <p:spPr bwMode="auto">
          <a:xfrm>
            <a:off x="196903" y="2652011"/>
            <a:ext cx="2880320" cy="1627938"/>
          </a:xfrm>
          <a:custGeom>
            <a:avLst/>
            <a:gdLst>
              <a:gd name="T0" fmla="*/ 2147483647 w 1874"/>
              <a:gd name="T1" fmla="*/ 2147483647 h 1871"/>
              <a:gd name="T2" fmla="*/ 2147483647 w 1874"/>
              <a:gd name="T3" fmla="*/ 2147483647 h 1871"/>
              <a:gd name="T4" fmla="*/ 2147483647 w 1874"/>
              <a:gd name="T5" fmla="*/ 2147483647 h 1871"/>
              <a:gd name="T6" fmla="*/ 2147483647 w 1874"/>
              <a:gd name="T7" fmla="*/ 2147483647 h 1871"/>
              <a:gd name="T8" fmla="*/ 2147483647 w 1874"/>
              <a:gd name="T9" fmla="*/ 2147483647 h 1871"/>
              <a:gd name="T10" fmla="*/ 2147483647 w 1874"/>
              <a:gd name="T11" fmla="*/ 2147483647 h 1871"/>
              <a:gd name="T12" fmla="*/ 2147483647 w 1874"/>
              <a:gd name="T13" fmla="*/ 2147483647 h 1871"/>
              <a:gd name="T14" fmla="*/ 2147483647 w 1874"/>
              <a:gd name="T15" fmla="*/ 2147483647 h 1871"/>
              <a:gd name="T16" fmla="*/ 0 w 1874"/>
              <a:gd name="T17" fmla="*/ 2147483647 h 1871"/>
              <a:gd name="T18" fmla="*/ 2147483647 w 1874"/>
              <a:gd name="T19" fmla="*/ 2147483647 h 1871"/>
              <a:gd name="T20" fmla="*/ 2147483647 w 1874"/>
              <a:gd name="T21" fmla="*/ 2147483647 h 1871"/>
              <a:gd name="T22" fmla="*/ 2147483647 w 1874"/>
              <a:gd name="T23" fmla="*/ 2147483647 h 1871"/>
              <a:gd name="T24" fmla="*/ 2147483647 w 1874"/>
              <a:gd name="T25" fmla="*/ 2147483647 h 1871"/>
              <a:gd name="T26" fmla="*/ 2147483647 w 1874"/>
              <a:gd name="T27" fmla="*/ 2147483647 h 1871"/>
              <a:gd name="T28" fmla="*/ 2147483647 w 1874"/>
              <a:gd name="T29" fmla="*/ 2147483647 h 1871"/>
              <a:gd name="T30" fmla="*/ 2147483647 w 1874"/>
              <a:gd name="T31" fmla="*/ 2147483647 h 1871"/>
              <a:gd name="T32" fmla="*/ 2147483647 w 1874"/>
              <a:gd name="T33" fmla="*/ 2147483647 h 1871"/>
              <a:gd name="T34" fmla="*/ 2147483647 w 1874"/>
              <a:gd name="T35" fmla="*/ 2147483647 h 1871"/>
              <a:gd name="T36" fmla="*/ 2147483647 w 1874"/>
              <a:gd name="T37" fmla="*/ 2147483647 h 1871"/>
              <a:gd name="T38" fmla="*/ 2147483647 w 1874"/>
              <a:gd name="T39" fmla="*/ 2147483647 h 1871"/>
              <a:gd name="T40" fmla="*/ 2147483647 w 1874"/>
              <a:gd name="T41" fmla="*/ 2147483647 h 1871"/>
              <a:gd name="T42" fmla="*/ 2147483647 w 1874"/>
              <a:gd name="T43" fmla="*/ 2147483647 h 1871"/>
              <a:gd name="T44" fmla="*/ 2147483647 w 1874"/>
              <a:gd name="T45" fmla="*/ 2147483647 h 1871"/>
              <a:gd name="T46" fmla="*/ 2147483647 w 1874"/>
              <a:gd name="T47" fmla="*/ 2147483647 h 1871"/>
              <a:gd name="T48" fmla="*/ 2147483647 w 1874"/>
              <a:gd name="T49" fmla="*/ 2147483647 h 1871"/>
              <a:gd name="T50" fmla="*/ 2147483647 w 1874"/>
              <a:gd name="T51" fmla="*/ 2147483647 h 1871"/>
              <a:gd name="T52" fmla="*/ 2147483647 w 1874"/>
              <a:gd name="T53" fmla="*/ 2147483647 h 1871"/>
              <a:gd name="T54" fmla="*/ 2147483647 w 1874"/>
              <a:gd name="T55" fmla="*/ 2147483647 h 1871"/>
              <a:gd name="T56" fmla="*/ 2147483647 w 1874"/>
              <a:gd name="T57" fmla="*/ 2147483647 h 1871"/>
              <a:gd name="T58" fmla="*/ 2147483647 w 1874"/>
              <a:gd name="T59" fmla="*/ 2147483647 h 1871"/>
              <a:gd name="T60" fmla="*/ 2147483647 w 1874"/>
              <a:gd name="T61" fmla="*/ 2147483647 h 1871"/>
              <a:gd name="T62" fmla="*/ 2147483647 w 1874"/>
              <a:gd name="T63" fmla="*/ 2147483647 h 1871"/>
              <a:gd name="T64" fmla="*/ 2147483647 w 1874"/>
              <a:gd name="T65" fmla="*/ 2147483647 h 1871"/>
              <a:gd name="T66" fmla="*/ 2147483647 w 1874"/>
              <a:gd name="T67" fmla="*/ 0 h 18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874"/>
              <a:gd name="T103" fmla="*/ 0 h 1871"/>
              <a:gd name="T104" fmla="*/ 1874 w 1874"/>
              <a:gd name="T105" fmla="*/ 1871 h 187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874" h="1871">
                <a:moveTo>
                  <a:pt x="194" y="0"/>
                </a:moveTo>
                <a:lnTo>
                  <a:pt x="174" y="1"/>
                </a:lnTo>
                <a:lnTo>
                  <a:pt x="155" y="6"/>
                </a:lnTo>
                <a:lnTo>
                  <a:pt x="136" y="13"/>
                </a:lnTo>
                <a:lnTo>
                  <a:pt x="119" y="25"/>
                </a:lnTo>
                <a:lnTo>
                  <a:pt x="101" y="38"/>
                </a:lnTo>
                <a:lnTo>
                  <a:pt x="86" y="53"/>
                </a:lnTo>
                <a:lnTo>
                  <a:pt x="70" y="71"/>
                </a:lnTo>
                <a:lnTo>
                  <a:pt x="57" y="91"/>
                </a:lnTo>
                <a:lnTo>
                  <a:pt x="44" y="112"/>
                </a:lnTo>
                <a:lnTo>
                  <a:pt x="33" y="137"/>
                </a:lnTo>
                <a:lnTo>
                  <a:pt x="24" y="162"/>
                </a:lnTo>
                <a:lnTo>
                  <a:pt x="15" y="190"/>
                </a:lnTo>
                <a:lnTo>
                  <a:pt x="8" y="218"/>
                </a:lnTo>
                <a:lnTo>
                  <a:pt x="4" y="248"/>
                </a:lnTo>
                <a:lnTo>
                  <a:pt x="1" y="280"/>
                </a:lnTo>
                <a:lnTo>
                  <a:pt x="0" y="311"/>
                </a:lnTo>
                <a:lnTo>
                  <a:pt x="0" y="1560"/>
                </a:lnTo>
                <a:lnTo>
                  <a:pt x="1" y="1592"/>
                </a:lnTo>
                <a:lnTo>
                  <a:pt x="4" y="1623"/>
                </a:lnTo>
                <a:lnTo>
                  <a:pt x="8" y="1653"/>
                </a:lnTo>
                <a:lnTo>
                  <a:pt x="15" y="1681"/>
                </a:lnTo>
                <a:lnTo>
                  <a:pt x="24" y="1709"/>
                </a:lnTo>
                <a:lnTo>
                  <a:pt x="33" y="1734"/>
                </a:lnTo>
                <a:lnTo>
                  <a:pt x="44" y="1759"/>
                </a:lnTo>
                <a:lnTo>
                  <a:pt x="57" y="1780"/>
                </a:lnTo>
                <a:lnTo>
                  <a:pt x="70" y="1800"/>
                </a:lnTo>
                <a:lnTo>
                  <a:pt x="86" y="1818"/>
                </a:lnTo>
                <a:lnTo>
                  <a:pt x="101" y="1833"/>
                </a:lnTo>
                <a:lnTo>
                  <a:pt x="119" y="1847"/>
                </a:lnTo>
                <a:lnTo>
                  <a:pt x="136" y="1858"/>
                </a:lnTo>
                <a:lnTo>
                  <a:pt x="155" y="1865"/>
                </a:lnTo>
                <a:lnTo>
                  <a:pt x="174" y="1870"/>
                </a:lnTo>
                <a:lnTo>
                  <a:pt x="194" y="1871"/>
                </a:lnTo>
                <a:lnTo>
                  <a:pt x="1680" y="1871"/>
                </a:lnTo>
                <a:lnTo>
                  <a:pt x="1699" y="1870"/>
                </a:lnTo>
                <a:lnTo>
                  <a:pt x="1719" y="1865"/>
                </a:lnTo>
                <a:lnTo>
                  <a:pt x="1737" y="1858"/>
                </a:lnTo>
                <a:lnTo>
                  <a:pt x="1755" y="1847"/>
                </a:lnTo>
                <a:lnTo>
                  <a:pt x="1772" y="1833"/>
                </a:lnTo>
                <a:lnTo>
                  <a:pt x="1788" y="1818"/>
                </a:lnTo>
                <a:lnTo>
                  <a:pt x="1803" y="1800"/>
                </a:lnTo>
                <a:lnTo>
                  <a:pt x="1817" y="1780"/>
                </a:lnTo>
                <a:lnTo>
                  <a:pt x="1829" y="1759"/>
                </a:lnTo>
                <a:lnTo>
                  <a:pt x="1841" y="1734"/>
                </a:lnTo>
                <a:lnTo>
                  <a:pt x="1850" y="1709"/>
                </a:lnTo>
                <a:lnTo>
                  <a:pt x="1858" y="1681"/>
                </a:lnTo>
                <a:lnTo>
                  <a:pt x="1865" y="1653"/>
                </a:lnTo>
                <a:lnTo>
                  <a:pt x="1869" y="1623"/>
                </a:lnTo>
                <a:lnTo>
                  <a:pt x="1872" y="1592"/>
                </a:lnTo>
                <a:lnTo>
                  <a:pt x="1874" y="1560"/>
                </a:lnTo>
                <a:lnTo>
                  <a:pt x="1874" y="311"/>
                </a:lnTo>
                <a:lnTo>
                  <a:pt x="1872" y="280"/>
                </a:lnTo>
                <a:lnTo>
                  <a:pt x="1869" y="248"/>
                </a:lnTo>
                <a:lnTo>
                  <a:pt x="1865" y="218"/>
                </a:lnTo>
                <a:lnTo>
                  <a:pt x="1858" y="190"/>
                </a:lnTo>
                <a:lnTo>
                  <a:pt x="1850" y="162"/>
                </a:lnTo>
                <a:lnTo>
                  <a:pt x="1841" y="137"/>
                </a:lnTo>
                <a:lnTo>
                  <a:pt x="1829" y="112"/>
                </a:lnTo>
                <a:lnTo>
                  <a:pt x="1817" y="91"/>
                </a:lnTo>
                <a:lnTo>
                  <a:pt x="1803" y="71"/>
                </a:lnTo>
                <a:lnTo>
                  <a:pt x="1788" y="53"/>
                </a:lnTo>
                <a:lnTo>
                  <a:pt x="1772" y="38"/>
                </a:lnTo>
                <a:lnTo>
                  <a:pt x="1755" y="25"/>
                </a:lnTo>
                <a:lnTo>
                  <a:pt x="1737" y="13"/>
                </a:lnTo>
                <a:lnTo>
                  <a:pt x="1719" y="6"/>
                </a:lnTo>
                <a:lnTo>
                  <a:pt x="1699" y="1"/>
                </a:lnTo>
                <a:lnTo>
                  <a:pt x="1680" y="0"/>
                </a:lnTo>
                <a:lnTo>
                  <a:pt x="194" y="0"/>
                </a:lnTo>
                <a:close/>
              </a:path>
            </a:pathLst>
          </a:custGeom>
          <a:solidFill>
            <a:srgbClr val="FF99CC"/>
          </a:solidFill>
          <a:ln w="25400">
            <a:solidFill>
              <a:srgbClr val="000000"/>
            </a:solidFill>
            <a:round/>
            <a:headEnd/>
            <a:tailEnd/>
          </a:ln>
        </p:spPr>
        <p:txBody>
          <a:bodyPr/>
          <a:lstStyle/>
          <a:p>
            <a:endParaRPr lang="ja-JP" altLang="en-US">
              <a:solidFill>
                <a:prstClr val="black"/>
              </a:solidFill>
            </a:endParaRPr>
          </a:p>
        </p:txBody>
      </p:sp>
      <p:sp>
        <p:nvSpPr>
          <p:cNvPr id="76" name="Rectangle 26"/>
          <p:cNvSpPr>
            <a:spLocks noChangeArrowheads="1"/>
          </p:cNvSpPr>
          <p:nvPr/>
        </p:nvSpPr>
        <p:spPr bwMode="auto">
          <a:xfrm>
            <a:off x="560512" y="2528932"/>
            <a:ext cx="2052000" cy="288000"/>
          </a:xfrm>
          <a:prstGeom prst="rect">
            <a:avLst/>
          </a:prstGeom>
          <a:solidFill>
            <a:srgbClr val="FFFFFF"/>
          </a:solidFill>
          <a:ln w="9525">
            <a:solidFill>
              <a:srgbClr val="000000"/>
            </a:solidFill>
            <a:miter lim="800000"/>
            <a:headEnd/>
            <a:tailEnd/>
          </a:ln>
        </p:spPr>
        <p:txBody>
          <a:bodyPr/>
          <a:lstStyle/>
          <a:p>
            <a:pPr algn="ctr"/>
            <a:endParaRPr lang="ja-JP" altLang="en-US" sz="1600" b="1" dirty="0">
              <a:solidFill>
                <a:prstClr val="black"/>
              </a:solidFill>
              <a:latin typeface="ＭＳ ゴシック" pitchFamily="49" charset="-128"/>
              <a:ea typeface="ＭＳ ゴシック" pitchFamily="49" charset="-128"/>
            </a:endParaRPr>
          </a:p>
        </p:txBody>
      </p:sp>
      <p:sp>
        <p:nvSpPr>
          <p:cNvPr id="77" name="Text Box 46"/>
          <p:cNvSpPr txBox="1">
            <a:spLocks noChangeArrowheads="1"/>
          </p:cNvSpPr>
          <p:nvPr/>
        </p:nvSpPr>
        <p:spPr bwMode="auto">
          <a:xfrm>
            <a:off x="200472" y="2800332"/>
            <a:ext cx="3041650" cy="1384752"/>
          </a:xfrm>
          <a:prstGeom prst="rect">
            <a:avLst/>
          </a:prstGeom>
          <a:noFill/>
          <a:ln w="9525">
            <a:noFill/>
            <a:miter lim="800000"/>
            <a:headEnd/>
            <a:tailEnd/>
          </a:ln>
        </p:spPr>
        <p:txBody>
          <a:bodyPr lIns="91176" tIns="45600" rIns="91176" bIns="45600">
            <a:spAutoFit/>
          </a:bodyPr>
          <a:lstStyle/>
          <a:p>
            <a:pPr>
              <a:spcBef>
                <a:spcPct val="50000"/>
              </a:spcBef>
            </a:pPr>
            <a:r>
              <a:rPr lang="ja-JP" altLang="en-US" sz="1400" dirty="0">
                <a:solidFill>
                  <a:prstClr val="black"/>
                </a:solidFill>
                <a:latin typeface="Times New Roman" pitchFamily="18" charset="0"/>
              </a:rPr>
              <a:t>・自立訓練（機能訓練・生活訓練）</a:t>
            </a:r>
          </a:p>
          <a:p>
            <a:pPr>
              <a:lnSpc>
                <a:spcPct val="50000"/>
              </a:lnSpc>
              <a:spcBef>
                <a:spcPct val="50000"/>
              </a:spcBef>
            </a:pPr>
            <a:r>
              <a:rPr lang="ja-JP" altLang="en-US" sz="1400" dirty="0">
                <a:solidFill>
                  <a:prstClr val="black"/>
                </a:solidFill>
                <a:latin typeface="Times New Roman" pitchFamily="18" charset="0"/>
              </a:rPr>
              <a:t>・就労移行支援</a:t>
            </a:r>
          </a:p>
          <a:p>
            <a:pPr>
              <a:lnSpc>
                <a:spcPct val="50000"/>
              </a:lnSpc>
              <a:spcBef>
                <a:spcPct val="50000"/>
              </a:spcBef>
            </a:pPr>
            <a:r>
              <a:rPr lang="ja-JP" altLang="en-US" sz="1400" dirty="0">
                <a:solidFill>
                  <a:prstClr val="black"/>
                </a:solidFill>
                <a:latin typeface="Times New Roman" pitchFamily="18" charset="0"/>
              </a:rPr>
              <a:t>・就労継続</a:t>
            </a:r>
            <a:r>
              <a:rPr lang="ja-JP" altLang="en-US" sz="1400" dirty="0" smtClean="0">
                <a:solidFill>
                  <a:prstClr val="black"/>
                </a:solidFill>
                <a:latin typeface="Times New Roman" pitchFamily="18" charset="0"/>
              </a:rPr>
              <a:t>支援（Ａ型・Ｂ型）</a:t>
            </a:r>
            <a:endParaRPr lang="en-US" altLang="ja-JP" sz="1400" dirty="0" smtClean="0">
              <a:solidFill>
                <a:prstClr val="black"/>
              </a:solidFill>
              <a:latin typeface="Times New Roman" pitchFamily="18" charset="0"/>
            </a:endParaRPr>
          </a:p>
          <a:p>
            <a:pPr>
              <a:lnSpc>
                <a:spcPct val="50000"/>
              </a:lnSpc>
              <a:spcBef>
                <a:spcPct val="50000"/>
              </a:spcBef>
            </a:pPr>
            <a:r>
              <a:rPr lang="ja-JP" altLang="en-US" sz="1400" dirty="0" smtClean="0">
                <a:solidFill>
                  <a:prstClr val="black"/>
                </a:solidFill>
                <a:latin typeface="Times New Roman" pitchFamily="18" charset="0"/>
              </a:rPr>
              <a:t>・就労定着支援（新規</a:t>
            </a:r>
            <a:r>
              <a:rPr lang="en-US" altLang="ja-JP" sz="1400" dirty="0" smtClean="0">
                <a:solidFill>
                  <a:prstClr val="black"/>
                </a:solidFill>
                <a:latin typeface="Times New Roman" pitchFamily="18" charset="0"/>
              </a:rPr>
              <a:t>※</a:t>
            </a:r>
            <a:r>
              <a:rPr lang="ja-JP" altLang="en-US" sz="1400" dirty="0" smtClean="0">
                <a:solidFill>
                  <a:prstClr val="black"/>
                </a:solidFill>
                <a:latin typeface="Times New Roman" pitchFamily="18" charset="0"/>
              </a:rPr>
              <a:t>）</a:t>
            </a:r>
            <a:endParaRPr lang="en-US" altLang="ja-JP" sz="1400" dirty="0" smtClean="0">
              <a:solidFill>
                <a:prstClr val="black"/>
              </a:solidFill>
              <a:latin typeface="Times New Roman" pitchFamily="18" charset="0"/>
            </a:endParaRPr>
          </a:p>
          <a:p>
            <a:pPr>
              <a:lnSpc>
                <a:spcPct val="50000"/>
              </a:lnSpc>
              <a:spcBef>
                <a:spcPct val="50000"/>
              </a:spcBef>
            </a:pPr>
            <a:r>
              <a:rPr lang="ja-JP" altLang="en-US" sz="1400" dirty="0" smtClean="0">
                <a:solidFill>
                  <a:prstClr val="black"/>
                </a:solidFill>
                <a:latin typeface="Times New Roman" pitchFamily="18" charset="0"/>
              </a:rPr>
              <a:t>・自立生活援助（新規</a:t>
            </a:r>
            <a:r>
              <a:rPr lang="en-US" altLang="ja-JP" sz="1400" dirty="0" smtClean="0">
                <a:solidFill>
                  <a:prstClr val="black"/>
                </a:solidFill>
                <a:latin typeface="Times New Roman" pitchFamily="18" charset="0"/>
              </a:rPr>
              <a:t>※</a:t>
            </a:r>
            <a:r>
              <a:rPr lang="ja-JP" altLang="en-US" sz="1400" dirty="0" smtClean="0">
                <a:solidFill>
                  <a:prstClr val="black"/>
                </a:solidFill>
                <a:latin typeface="Times New Roman" pitchFamily="18" charset="0"/>
              </a:rPr>
              <a:t>）</a:t>
            </a:r>
            <a:endParaRPr lang="ja-JP" altLang="en-US" sz="1400" dirty="0">
              <a:solidFill>
                <a:prstClr val="black"/>
              </a:solidFill>
              <a:latin typeface="Times New Roman" pitchFamily="18" charset="0"/>
            </a:endParaRPr>
          </a:p>
          <a:p>
            <a:pPr>
              <a:lnSpc>
                <a:spcPct val="50000"/>
              </a:lnSpc>
              <a:spcBef>
                <a:spcPct val="50000"/>
              </a:spcBef>
            </a:pPr>
            <a:r>
              <a:rPr lang="ja-JP" altLang="en-US" sz="1400" dirty="0">
                <a:solidFill>
                  <a:prstClr val="black"/>
                </a:solidFill>
                <a:latin typeface="Times New Roman" pitchFamily="18" charset="0"/>
              </a:rPr>
              <a:t>・共同生活援助　　　　　　</a:t>
            </a:r>
          </a:p>
        </p:txBody>
      </p:sp>
      <p:sp>
        <p:nvSpPr>
          <p:cNvPr id="78" name="Text Box 58"/>
          <p:cNvSpPr txBox="1">
            <a:spLocks noChangeArrowheads="1"/>
          </p:cNvSpPr>
          <p:nvPr/>
        </p:nvSpPr>
        <p:spPr bwMode="auto">
          <a:xfrm>
            <a:off x="2105112" y="3846551"/>
            <a:ext cx="1155700" cy="244475"/>
          </a:xfrm>
          <a:prstGeom prst="rect">
            <a:avLst/>
          </a:prstGeom>
          <a:noFill/>
          <a:ln w="9525">
            <a:noFill/>
            <a:miter lim="800000"/>
            <a:headEnd/>
            <a:tailEnd/>
          </a:ln>
        </p:spPr>
        <p:txBody>
          <a:bodyPr lIns="91176" tIns="45600" rIns="91176" bIns="45600">
            <a:spAutoFit/>
          </a:bodyPr>
          <a:lstStyle/>
          <a:p>
            <a:r>
              <a:rPr lang="ja-JP" altLang="en-US" sz="1000" dirty="0">
                <a:solidFill>
                  <a:prstClr val="black"/>
                </a:solidFill>
                <a:latin typeface="ＭＳ Ｐゴシック" charset="-128"/>
              </a:rPr>
              <a:t>第２８条</a:t>
            </a:r>
            <a:r>
              <a:rPr lang="ja-JP" altLang="en-US" sz="1000" dirty="0" smtClean="0">
                <a:solidFill>
                  <a:prstClr val="black"/>
                </a:solidFill>
                <a:latin typeface="ＭＳ Ｐゴシック" charset="-128"/>
              </a:rPr>
              <a:t>第２項</a:t>
            </a:r>
            <a:endParaRPr lang="ja-JP" altLang="ja-JP" sz="2400" dirty="0">
              <a:solidFill>
                <a:prstClr val="black"/>
              </a:solidFill>
              <a:latin typeface="ＭＳ Ｐゴシック" charset="-128"/>
            </a:endParaRPr>
          </a:p>
        </p:txBody>
      </p:sp>
      <p:sp>
        <p:nvSpPr>
          <p:cNvPr id="74" name="Rectangle 27"/>
          <p:cNvSpPr>
            <a:spLocks noChangeArrowheads="1"/>
          </p:cNvSpPr>
          <p:nvPr/>
        </p:nvSpPr>
        <p:spPr bwMode="auto">
          <a:xfrm>
            <a:off x="524508" y="2528902"/>
            <a:ext cx="2016224" cy="246221"/>
          </a:xfrm>
          <a:prstGeom prst="rect">
            <a:avLst/>
          </a:prstGeom>
          <a:noFill/>
          <a:ln w="9525">
            <a:noFill/>
            <a:miter lim="800000"/>
            <a:headEnd/>
            <a:tailEnd/>
          </a:ln>
        </p:spPr>
        <p:txBody>
          <a:bodyPr wrap="square" lIns="0" tIns="0" rIns="0" bIns="0">
            <a:spAutoFit/>
          </a:bodyPr>
          <a:lstStyle/>
          <a:p>
            <a:pPr algn="ctr"/>
            <a:r>
              <a:rPr lang="ja-JP" altLang="en-US" sz="1600" b="1" dirty="0" smtClean="0">
                <a:solidFill>
                  <a:srgbClr val="000000"/>
                </a:solidFill>
                <a:latin typeface="ＭＳ ゴシック" pitchFamily="49" charset="-128"/>
                <a:ea typeface="ＭＳ ゴシック" pitchFamily="49" charset="-128"/>
              </a:rPr>
              <a:t>訓練等給付</a:t>
            </a:r>
            <a:endParaRPr lang="ja-JP" altLang="en-US" sz="1600" dirty="0">
              <a:solidFill>
                <a:prstClr val="black"/>
              </a:solidFill>
              <a:latin typeface="Times New Roman" pitchFamily="18" charset="0"/>
            </a:endParaRPr>
          </a:p>
        </p:txBody>
      </p:sp>
      <p:sp>
        <p:nvSpPr>
          <p:cNvPr id="75" name="Rectangle 27"/>
          <p:cNvSpPr>
            <a:spLocks noChangeArrowheads="1"/>
          </p:cNvSpPr>
          <p:nvPr/>
        </p:nvSpPr>
        <p:spPr bwMode="auto">
          <a:xfrm>
            <a:off x="6753200" y="764706"/>
            <a:ext cx="2448272" cy="246221"/>
          </a:xfrm>
          <a:prstGeom prst="rect">
            <a:avLst/>
          </a:prstGeom>
          <a:noFill/>
          <a:ln w="9525">
            <a:noFill/>
            <a:miter lim="800000"/>
            <a:headEnd/>
            <a:tailEnd/>
          </a:ln>
        </p:spPr>
        <p:txBody>
          <a:bodyPr wrap="square" lIns="0" tIns="0" rIns="0" bIns="0">
            <a:spAutoFit/>
          </a:bodyPr>
          <a:lstStyle/>
          <a:p>
            <a:pPr algn="ctr"/>
            <a:r>
              <a:rPr lang="ja-JP" altLang="en-US" sz="1600" b="1" dirty="0" smtClean="0">
                <a:solidFill>
                  <a:srgbClr val="000000"/>
                </a:solidFill>
                <a:latin typeface="ＭＳ ゴシック" pitchFamily="49" charset="-128"/>
                <a:ea typeface="ＭＳ ゴシック" pitchFamily="49" charset="-128"/>
              </a:rPr>
              <a:t>相談支援</a:t>
            </a:r>
            <a:endParaRPr lang="ja-JP" altLang="en-US" sz="1600" dirty="0">
              <a:solidFill>
                <a:prstClr val="black"/>
              </a:solidFill>
              <a:latin typeface="Times New Roman" pitchFamily="18" charset="0"/>
            </a:endParaRPr>
          </a:p>
        </p:txBody>
      </p:sp>
      <p:sp>
        <p:nvSpPr>
          <p:cNvPr id="80" name="正方形/長方形 79"/>
          <p:cNvSpPr/>
          <p:nvPr/>
        </p:nvSpPr>
        <p:spPr>
          <a:xfrm>
            <a:off x="200473" y="-41898"/>
            <a:ext cx="9380588" cy="571500"/>
          </a:xfrm>
          <a:prstGeom prst="rect">
            <a:avLst/>
          </a:prstGeom>
          <a:no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prstClr val="black"/>
                </a:solidFill>
              </a:rPr>
              <a:t>障害者</a:t>
            </a:r>
            <a:r>
              <a:rPr lang="ja-JP" altLang="en-US" sz="2800" dirty="0">
                <a:solidFill>
                  <a:prstClr val="black"/>
                </a:solidFill>
              </a:rPr>
              <a:t>総合支援法の給付・事業</a:t>
            </a:r>
          </a:p>
        </p:txBody>
      </p:sp>
      <p:cxnSp>
        <p:nvCxnSpPr>
          <p:cNvPr id="81" name="直線コネクタ 80"/>
          <p:cNvCxnSpPr/>
          <p:nvPr/>
        </p:nvCxnSpPr>
        <p:spPr>
          <a:xfrm>
            <a:off x="0" y="461596"/>
            <a:ext cx="9906000" cy="0"/>
          </a:xfrm>
          <a:prstGeom prst="line">
            <a:avLst/>
          </a:prstGeom>
          <a:ln w="38100">
            <a:solidFill>
              <a:srgbClr val="333399"/>
            </a:solidFill>
          </a:ln>
        </p:spPr>
        <p:style>
          <a:lnRef idx="1">
            <a:schemeClr val="accent1"/>
          </a:lnRef>
          <a:fillRef idx="0">
            <a:schemeClr val="accent1"/>
          </a:fillRef>
          <a:effectRef idx="0">
            <a:schemeClr val="accent1"/>
          </a:effectRef>
          <a:fontRef idx="minor">
            <a:schemeClr val="tx1"/>
          </a:fontRef>
        </p:style>
      </p:cxnSp>
      <p:sp>
        <p:nvSpPr>
          <p:cNvPr id="79" name="Text Box 64"/>
          <p:cNvSpPr txBox="1">
            <a:spLocks noChangeArrowheads="1"/>
          </p:cNvSpPr>
          <p:nvPr/>
        </p:nvSpPr>
        <p:spPr bwMode="auto">
          <a:xfrm>
            <a:off x="2123016" y="4018554"/>
            <a:ext cx="986242" cy="245979"/>
          </a:xfrm>
          <a:prstGeom prst="rect">
            <a:avLst/>
          </a:prstGeom>
          <a:noFill/>
          <a:ln w="9525">
            <a:noFill/>
            <a:miter lim="800000"/>
            <a:headEnd/>
            <a:tailEnd/>
          </a:ln>
        </p:spPr>
        <p:txBody>
          <a:bodyPr wrap="square" lIns="91176" tIns="45600" rIns="91176" bIns="45600">
            <a:spAutoFit/>
          </a:bodyPr>
          <a:lstStyle/>
          <a:p>
            <a:pPr>
              <a:spcBef>
                <a:spcPct val="50000"/>
              </a:spcBef>
            </a:pPr>
            <a:r>
              <a:rPr lang="en-US" altLang="ja-JP" sz="1000" dirty="0" smtClean="0">
                <a:solidFill>
                  <a:srgbClr val="FF0000"/>
                </a:solidFill>
                <a:latin typeface="Times New Roman" pitchFamily="18" charset="0"/>
              </a:rPr>
              <a:t>※H30.4.1</a:t>
            </a:r>
            <a:r>
              <a:rPr lang="ja-JP" altLang="en-US" sz="1000" dirty="0">
                <a:solidFill>
                  <a:srgbClr val="FF0000"/>
                </a:solidFill>
                <a:latin typeface="Times New Roman" pitchFamily="18" charset="0"/>
              </a:rPr>
              <a:t>～</a:t>
            </a:r>
          </a:p>
        </p:txBody>
      </p:sp>
      <p:sp>
        <p:nvSpPr>
          <p:cNvPr id="82"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17</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28418079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92461" y="812316"/>
            <a:ext cx="9586948" cy="1476000"/>
          </a:xfrm>
          <a:prstGeom prst="rect">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400" dirty="0">
              <a:solidFill>
                <a:prstClr val="black"/>
              </a:solidFill>
            </a:endParaRPr>
          </a:p>
        </p:txBody>
      </p:sp>
      <p:sp>
        <p:nvSpPr>
          <p:cNvPr id="10" name="角丸四角形 9"/>
          <p:cNvSpPr/>
          <p:nvPr/>
        </p:nvSpPr>
        <p:spPr>
          <a:xfrm>
            <a:off x="2702885" y="476672"/>
            <a:ext cx="3762148" cy="464655"/>
          </a:xfrm>
          <a:prstGeom prst="roundRect">
            <a:avLst>
              <a:gd name="adj" fmla="val 50000"/>
            </a:avLst>
          </a:prstGeom>
          <a:solidFill>
            <a:schemeClr val="accent2">
              <a:lumMod val="75000"/>
            </a:schemeClr>
          </a:solidFill>
          <a:ln>
            <a:noFill/>
          </a:ln>
        </p:spPr>
        <p:style>
          <a:lnRef idx="1">
            <a:schemeClr val="accent6"/>
          </a:lnRef>
          <a:fillRef idx="2">
            <a:schemeClr val="accent6"/>
          </a:fillRef>
          <a:effectRef idx="1">
            <a:schemeClr val="accent6"/>
          </a:effectRef>
          <a:fontRef idx="minor">
            <a:schemeClr val="dk1"/>
          </a:fontRef>
        </p:style>
        <p:txBody>
          <a:bodyPr rtlCol="0" anchor="ctr" anchorCtr="0"/>
          <a:lstStyle/>
          <a:p>
            <a:pPr algn="ctr"/>
            <a:r>
              <a:rPr lang="ja-JP" altLang="en-US" sz="2000" b="1" dirty="0" smtClean="0">
                <a:solidFill>
                  <a:prstClr val="white"/>
                </a:solidFill>
                <a:latin typeface="HG丸ｺﾞｼｯｸM-PRO" pitchFamily="50" charset="-128"/>
                <a:ea typeface="HG丸ｺﾞｼｯｸM-PRO" pitchFamily="50" charset="-128"/>
              </a:rPr>
              <a:t>支援者の派遣等</a:t>
            </a:r>
            <a:endParaRPr lang="en-US" altLang="ja-JP" sz="2000" dirty="0" smtClean="0">
              <a:solidFill>
                <a:prstClr val="white"/>
              </a:solidFill>
              <a:latin typeface="HG丸ｺﾞｼｯｸM-PRO" pitchFamily="50" charset="-128"/>
              <a:ea typeface="HG丸ｺﾞｼｯｸM-PRO" pitchFamily="50" charset="-128"/>
            </a:endParaRPr>
          </a:p>
        </p:txBody>
      </p:sp>
      <p:sp>
        <p:nvSpPr>
          <p:cNvPr id="5" name="角丸四角形 4"/>
          <p:cNvSpPr/>
          <p:nvPr/>
        </p:nvSpPr>
        <p:spPr>
          <a:xfrm>
            <a:off x="1" y="47626"/>
            <a:ext cx="9906000" cy="381000"/>
          </a:xfrm>
          <a:prstGeom prst="roundRect">
            <a:avLst>
              <a:gd name="adj" fmla="val 34000"/>
            </a:avLst>
          </a:prstGeom>
          <a:ln>
            <a:noFill/>
          </a:ln>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ja-JP" altLang="en-US" sz="2400" dirty="0" smtClean="0">
                <a:solidFill>
                  <a:srgbClr val="1F497D"/>
                </a:solidFill>
                <a:latin typeface="ＤＨＰ特太ゴシック体" panose="020B0500000000000000" pitchFamily="50" charset="-128"/>
                <a:ea typeface="ＤＨＰ特太ゴシック体" panose="020B0500000000000000" pitchFamily="50" charset="-128"/>
              </a:rPr>
              <a:t>意思疎通支援者の養成</a:t>
            </a:r>
            <a:r>
              <a:rPr lang="ja-JP" altLang="en-US" sz="2400" dirty="0">
                <a:solidFill>
                  <a:srgbClr val="1F497D"/>
                </a:solidFill>
                <a:latin typeface="ＤＨＰ特太ゴシック体" panose="020B0500000000000000" pitchFamily="50" charset="-128"/>
                <a:ea typeface="ＤＨＰ特太ゴシック体" panose="020B0500000000000000" pitchFamily="50" charset="-128"/>
              </a:rPr>
              <a:t>、</a:t>
            </a:r>
            <a:r>
              <a:rPr lang="ja-JP" altLang="en-US" sz="2400" dirty="0" smtClean="0">
                <a:solidFill>
                  <a:srgbClr val="1F497D"/>
                </a:solidFill>
                <a:latin typeface="ＤＨＰ特太ゴシック体" panose="020B0500000000000000" pitchFamily="50" charset="-128"/>
                <a:ea typeface="ＤＨＰ特太ゴシック体" panose="020B0500000000000000" pitchFamily="50" charset="-128"/>
              </a:rPr>
              <a:t>派遣及び設置の概要</a:t>
            </a:r>
            <a:endParaRPr lang="en-US" altLang="ja-JP" sz="2400" dirty="0" smtClean="0">
              <a:solidFill>
                <a:srgbClr val="1F497D"/>
              </a:solidFill>
              <a:latin typeface="ＤＨＰ特太ゴシック体" panose="020B0500000000000000" pitchFamily="50" charset="-128"/>
              <a:ea typeface="ＤＨＰ特太ゴシック体" panose="020B0500000000000000" pitchFamily="50" charset="-128"/>
            </a:endParaRPr>
          </a:p>
        </p:txBody>
      </p:sp>
      <p:sp>
        <p:nvSpPr>
          <p:cNvPr id="37" name="正方形/長方形 36"/>
          <p:cNvSpPr/>
          <p:nvPr/>
        </p:nvSpPr>
        <p:spPr>
          <a:xfrm>
            <a:off x="92460" y="2872663"/>
            <a:ext cx="9721080" cy="1476164"/>
          </a:xfrm>
          <a:prstGeom prst="rect">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dirty="0">
              <a:solidFill>
                <a:prstClr val="black"/>
              </a:solidFill>
            </a:endParaRPr>
          </a:p>
        </p:txBody>
      </p:sp>
      <p:sp>
        <p:nvSpPr>
          <p:cNvPr id="46" name="下矢印 45"/>
          <p:cNvSpPr/>
          <p:nvPr/>
        </p:nvSpPr>
        <p:spPr>
          <a:xfrm rot="10800000">
            <a:off x="3980890" y="2298080"/>
            <a:ext cx="1293149" cy="275947"/>
          </a:xfrm>
          <a:prstGeom prst="downArrow">
            <a:avLst/>
          </a:prstGeom>
          <a:solidFill>
            <a:schemeClr val="accent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1" name="角丸四角形 60"/>
          <p:cNvSpPr/>
          <p:nvPr/>
        </p:nvSpPr>
        <p:spPr>
          <a:xfrm>
            <a:off x="5460714" y="3082920"/>
            <a:ext cx="4028790" cy="1152000"/>
          </a:xfrm>
          <a:prstGeom prst="roundRect">
            <a:avLst>
              <a:gd name="adj" fmla="val 5052"/>
            </a:avLst>
          </a:prstGeom>
          <a:solidFill>
            <a:srgbClr val="66FF66"/>
          </a:solidFill>
          <a:ln>
            <a:solidFill>
              <a:srgbClr val="66FF66"/>
            </a:solidFill>
          </a:ln>
        </p:spPr>
        <p:style>
          <a:lnRef idx="1">
            <a:schemeClr val="accent3"/>
          </a:lnRef>
          <a:fillRef idx="2">
            <a:schemeClr val="accent3"/>
          </a:fillRef>
          <a:effectRef idx="1">
            <a:schemeClr val="accent3"/>
          </a:effectRef>
          <a:fontRef idx="minor">
            <a:schemeClr val="dk1"/>
          </a:fontRef>
        </p:style>
        <p:txBody>
          <a:bodyPr rtlCol="0" anchor="ctr" anchorCtr="0"/>
          <a:lstStyle/>
          <a:p>
            <a:r>
              <a:rPr lang="ja-JP" altLang="en-US" sz="1600" dirty="0" smtClean="0">
                <a:solidFill>
                  <a:prstClr val="black"/>
                </a:solidFill>
                <a:latin typeface="HG丸ｺﾞｼｯｸM-PRO" pitchFamily="50" charset="-128"/>
                <a:ea typeface="HG丸ｺﾞｼｯｸM-PRO" pitchFamily="50" charset="-128"/>
              </a:rPr>
              <a:t>○手話通訳者の養成</a:t>
            </a:r>
            <a:endParaRPr lang="en-US" altLang="ja-JP" sz="1600" dirty="0" smtClean="0">
              <a:solidFill>
                <a:prstClr val="black"/>
              </a:solidFill>
              <a:latin typeface="HG丸ｺﾞｼｯｸM-PRO" pitchFamily="50" charset="-128"/>
              <a:ea typeface="HG丸ｺﾞｼｯｸM-PRO" pitchFamily="50" charset="-128"/>
            </a:endParaRPr>
          </a:p>
          <a:p>
            <a:r>
              <a:rPr lang="ja-JP" altLang="en-US" sz="1600" dirty="0">
                <a:solidFill>
                  <a:prstClr val="black"/>
                </a:solidFill>
                <a:uFill>
                  <a:solidFill>
                    <a:srgbClr val="FF0000"/>
                  </a:solidFill>
                </a:uFill>
                <a:latin typeface="HG丸ｺﾞｼｯｸM-PRO" pitchFamily="50" charset="-128"/>
                <a:ea typeface="HG丸ｺﾞｼｯｸM-PRO" pitchFamily="50" charset="-128"/>
              </a:rPr>
              <a:t>○</a:t>
            </a:r>
            <a:r>
              <a:rPr lang="ja-JP" altLang="en-US" sz="1600" dirty="0" smtClean="0">
                <a:solidFill>
                  <a:prstClr val="black"/>
                </a:solidFill>
                <a:uFill>
                  <a:solidFill>
                    <a:srgbClr val="FF0000"/>
                  </a:solidFill>
                </a:uFill>
                <a:latin typeface="HG丸ｺﾞｼｯｸM-PRO" pitchFamily="50" charset="-128"/>
                <a:ea typeface="HG丸ｺﾞｼｯｸM-PRO" pitchFamily="50" charset="-128"/>
              </a:rPr>
              <a:t>要約筆記者の養成</a:t>
            </a:r>
            <a:endParaRPr lang="en-US" altLang="ja-JP" sz="1600" dirty="0" smtClean="0">
              <a:solidFill>
                <a:prstClr val="black"/>
              </a:solidFill>
              <a:latin typeface="HG丸ｺﾞｼｯｸM-PRO" pitchFamily="50" charset="-128"/>
              <a:ea typeface="HG丸ｺﾞｼｯｸM-PRO" pitchFamily="50" charset="-128"/>
            </a:endParaRPr>
          </a:p>
          <a:p>
            <a:r>
              <a:rPr lang="ja-JP" altLang="en-US" sz="1600" dirty="0" smtClean="0">
                <a:solidFill>
                  <a:prstClr val="black"/>
                </a:solidFill>
                <a:latin typeface="HG丸ｺﾞｼｯｸM-PRO" pitchFamily="50" charset="-128"/>
                <a:ea typeface="HG丸ｺﾞｼｯｸM-PRO" pitchFamily="50" charset="-128"/>
              </a:rPr>
              <a:t>○盲</a:t>
            </a:r>
            <a:r>
              <a:rPr lang="ja-JP" altLang="en-US" sz="1600" dirty="0" err="1" smtClean="0">
                <a:solidFill>
                  <a:prstClr val="black"/>
                </a:solidFill>
                <a:latin typeface="HG丸ｺﾞｼｯｸM-PRO" pitchFamily="50" charset="-128"/>
                <a:ea typeface="HG丸ｺﾞｼｯｸM-PRO" pitchFamily="50" charset="-128"/>
              </a:rPr>
              <a:t>ろう</a:t>
            </a:r>
            <a:r>
              <a:rPr lang="ja-JP" altLang="en-US" sz="1600" dirty="0" smtClean="0">
                <a:solidFill>
                  <a:prstClr val="black"/>
                </a:solidFill>
                <a:latin typeface="HG丸ｺﾞｼｯｸM-PRO" pitchFamily="50" charset="-128"/>
                <a:ea typeface="HG丸ｺﾞｼｯｸM-PRO" pitchFamily="50" charset="-128"/>
              </a:rPr>
              <a:t>者向け通訳･介助員の養成</a:t>
            </a:r>
            <a:endParaRPr lang="en-US" altLang="ja-JP" sz="1600" dirty="0" smtClean="0">
              <a:solidFill>
                <a:prstClr val="black"/>
              </a:solidFill>
              <a:latin typeface="HG丸ｺﾞｼｯｸM-PRO" pitchFamily="50" charset="-128"/>
              <a:ea typeface="HG丸ｺﾞｼｯｸM-PRO" pitchFamily="50" charset="-128"/>
            </a:endParaRPr>
          </a:p>
          <a:p>
            <a:r>
              <a:rPr lang="ja-JP" altLang="en-US" sz="1600" dirty="0" smtClean="0">
                <a:solidFill>
                  <a:prstClr val="black"/>
                </a:solidFill>
                <a:latin typeface="HG丸ｺﾞｼｯｸM-PRO" pitchFamily="50" charset="-128"/>
                <a:ea typeface="HG丸ｺﾞｼｯｸM-PRO" pitchFamily="50" charset="-128"/>
              </a:rPr>
              <a:t>○失語症者向け意思疎通支援者の養成</a:t>
            </a:r>
            <a:endParaRPr lang="en-US" altLang="ja-JP" sz="1600" dirty="0" smtClean="0">
              <a:solidFill>
                <a:prstClr val="black"/>
              </a:solidFill>
              <a:latin typeface="HG丸ｺﾞｼｯｸM-PRO" pitchFamily="50" charset="-128"/>
              <a:ea typeface="HG丸ｺﾞｼｯｸM-PRO" pitchFamily="50" charset="-128"/>
            </a:endParaRPr>
          </a:p>
        </p:txBody>
      </p:sp>
      <p:sp>
        <p:nvSpPr>
          <p:cNvPr id="62" name="角丸四角形 61"/>
          <p:cNvSpPr/>
          <p:nvPr/>
        </p:nvSpPr>
        <p:spPr>
          <a:xfrm>
            <a:off x="5014197" y="3095620"/>
            <a:ext cx="446517" cy="1152000"/>
          </a:xfrm>
          <a:prstGeom prst="roundRect">
            <a:avLst/>
          </a:prstGeom>
          <a:ln>
            <a:solidFill>
              <a:srgbClr val="66FF66"/>
            </a:solidFill>
          </a:ln>
        </p:spPr>
        <p:style>
          <a:lnRef idx="2">
            <a:schemeClr val="accent3"/>
          </a:lnRef>
          <a:fillRef idx="1">
            <a:schemeClr val="lt1"/>
          </a:fillRef>
          <a:effectRef idx="0">
            <a:schemeClr val="accent3"/>
          </a:effectRef>
          <a:fontRef idx="minor">
            <a:schemeClr val="dk1"/>
          </a:fontRef>
        </p:style>
        <p:txBody>
          <a:bodyPr vert="eaVert" rtlCol="0" anchor="ctr"/>
          <a:lstStyle/>
          <a:p>
            <a:pPr algn="ctr"/>
            <a:r>
              <a:rPr lang="ja-JP" altLang="en-US" sz="2000" dirty="0" smtClean="0">
                <a:solidFill>
                  <a:prstClr val="black"/>
                </a:solidFill>
                <a:latin typeface="HG丸ｺﾞｼｯｸM-PRO" pitchFamily="50" charset="-128"/>
                <a:ea typeface="HG丸ｺﾞｼｯｸM-PRO" pitchFamily="50" charset="-128"/>
              </a:rPr>
              <a:t>都道府県</a:t>
            </a:r>
            <a:endParaRPr lang="en-US" altLang="ja-JP" sz="2000" dirty="0" smtClean="0">
              <a:solidFill>
                <a:prstClr val="black"/>
              </a:solidFill>
              <a:latin typeface="HG丸ｺﾞｼｯｸM-PRO" pitchFamily="50" charset="-128"/>
              <a:ea typeface="HG丸ｺﾞｼｯｸM-PRO" pitchFamily="50" charset="-128"/>
            </a:endParaRPr>
          </a:p>
        </p:txBody>
      </p:sp>
      <p:sp>
        <p:nvSpPr>
          <p:cNvPr id="59" name="角丸四角形 58"/>
          <p:cNvSpPr/>
          <p:nvPr/>
        </p:nvSpPr>
        <p:spPr>
          <a:xfrm>
            <a:off x="875016" y="3095620"/>
            <a:ext cx="3384000" cy="1152000"/>
          </a:xfrm>
          <a:prstGeom prst="roundRect">
            <a:avLst>
              <a:gd name="adj" fmla="val 5052"/>
            </a:avLst>
          </a:prstGeom>
          <a:solidFill>
            <a:schemeClr val="accent1">
              <a:lumMod val="60000"/>
              <a:lumOff val="40000"/>
            </a:schemeClr>
          </a:solidFill>
          <a:ln>
            <a:solidFill>
              <a:schemeClr val="tx2">
                <a:lumMod val="40000"/>
                <a:lumOff val="60000"/>
              </a:schemeClr>
            </a:solidFill>
          </a:ln>
        </p:spPr>
        <p:style>
          <a:lnRef idx="1">
            <a:schemeClr val="accent3"/>
          </a:lnRef>
          <a:fillRef idx="2">
            <a:schemeClr val="accent3"/>
          </a:fillRef>
          <a:effectRef idx="1">
            <a:schemeClr val="accent3"/>
          </a:effectRef>
          <a:fontRef idx="minor">
            <a:schemeClr val="dk1"/>
          </a:fontRef>
        </p:style>
        <p:txBody>
          <a:bodyPr rtlCol="0" anchor="ctr" anchorCtr="0"/>
          <a:lstStyle/>
          <a:p>
            <a:r>
              <a:rPr lang="ja-JP" altLang="en-US" sz="1600" dirty="0" smtClean="0">
                <a:solidFill>
                  <a:prstClr val="black"/>
                </a:solidFill>
                <a:latin typeface="HG丸ｺﾞｼｯｸM-PRO" pitchFamily="50" charset="-128"/>
                <a:ea typeface="HG丸ｺﾞｼｯｸM-PRO" pitchFamily="50" charset="-128"/>
              </a:rPr>
              <a:t>○手話奉仕員の養成</a:t>
            </a:r>
            <a:endParaRPr lang="en-US" altLang="ja-JP" sz="1600" u="sng" dirty="0" smtClean="0">
              <a:solidFill>
                <a:prstClr val="black"/>
              </a:solidFill>
              <a:latin typeface="HG丸ｺﾞｼｯｸM-PRO" pitchFamily="50" charset="-128"/>
              <a:ea typeface="HG丸ｺﾞｼｯｸM-PRO" pitchFamily="50" charset="-128"/>
            </a:endParaRPr>
          </a:p>
        </p:txBody>
      </p:sp>
      <p:sp>
        <p:nvSpPr>
          <p:cNvPr id="60" name="角丸四角形 59"/>
          <p:cNvSpPr/>
          <p:nvPr/>
        </p:nvSpPr>
        <p:spPr>
          <a:xfrm>
            <a:off x="448909" y="3095619"/>
            <a:ext cx="426107" cy="1152000"/>
          </a:xfrm>
          <a:prstGeom prst="roundRect">
            <a:avLst/>
          </a:prstGeom>
          <a:ln>
            <a:solidFill>
              <a:schemeClr val="tx2">
                <a:lumMod val="40000"/>
                <a:lumOff val="60000"/>
              </a:schemeClr>
            </a:solidFill>
          </a:ln>
        </p:spPr>
        <p:style>
          <a:lnRef idx="2">
            <a:schemeClr val="accent3"/>
          </a:lnRef>
          <a:fillRef idx="1">
            <a:schemeClr val="lt1"/>
          </a:fillRef>
          <a:effectRef idx="0">
            <a:schemeClr val="accent3"/>
          </a:effectRef>
          <a:fontRef idx="minor">
            <a:schemeClr val="dk1"/>
          </a:fontRef>
        </p:style>
        <p:txBody>
          <a:bodyPr vert="eaVert" rtlCol="0" anchor="ctr"/>
          <a:lstStyle/>
          <a:p>
            <a:pPr algn="ctr"/>
            <a:r>
              <a:rPr lang="ja-JP" altLang="en-US" sz="2000" dirty="0" smtClean="0">
                <a:solidFill>
                  <a:prstClr val="black"/>
                </a:solidFill>
                <a:latin typeface="HG丸ｺﾞｼｯｸM-PRO" pitchFamily="50" charset="-128"/>
                <a:ea typeface="HG丸ｺﾞｼｯｸM-PRO" pitchFamily="50" charset="-128"/>
              </a:rPr>
              <a:t>市町村</a:t>
            </a:r>
            <a:endParaRPr lang="en-US" altLang="ja-JP" sz="2000" dirty="0" smtClean="0">
              <a:solidFill>
                <a:prstClr val="black"/>
              </a:solidFill>
              <a:latin typeface="HG丸ｺﾞｼｯｸM-PRO" pitchFamily="50" charset="-128"/>
              <a:ea typeface="HG丸ｺﾞｼｯｸM-PRO" pitchFamily="50" charset="-128"/>
            </a:endParaRPr>
          </a:p>
        </p:txBody>
      </p:sp>
      <p:sp>
        <p:nvSpPr>
          <p:cNvPr id="17" name="角丸四角形 16"/>
          <p:cNvSpPr/>
          <p:nvPr/>
        </p:nvSpPr>
        <p:spPr>
          <a:xfrm>
            <a:off x="5349044" y="1016732"/>
            <a:ext cx="4068452" cy="1152000"/>
          </a:xfrm>
          <a:prstGeom prst="roundRect">
            <a:avLst>
              <a:gd name="adj" fmla="val 5052"/>
            </a:avLst>
          </a:prstGeom>
          <a:solidFill>
            <a:srgbClr val="66FF66"/>
          </a:solidFill>
          <a:ln>
            <a:solidFill>
              <a:srgbClr val="66FF66"/>
            </a:solidFill>
          </a:ln>
        </p:spPr>
        <p:style>
          <a:lnRef idx="1">
            <a:schemeClr val="accent3"/>
          </a:lnRef>
          <a:fillRef idx="2">
            <a:schemeClr val="accent3"/>
          </a:fillRef>
          <a:effectRef idx="1">
            <a:schemeClr val="accent3"/>
          </a:effectRef>
          <a:fontRef idx="minor">
            <a:schemeClr val="dk1"/>
          </a:fontRef>
        </p:style>
        <p:txBody>
          <a:bodyPr rtlCol="0" anchor="ctr" anchorCtr="0"/>
          <a:lstStyle/>
          <a:p>
            <a:pPr>
              <a:lnSpc>
                <a:spcPct val="150000"/>
              </a:lnSpc>
            </a:pPr>
            <a:r>
              <a:rPr lang="ja-JP" altLang="en-US" sz="1600" dirty="0" smtClean="0">
                <a:solidFill>
                  <a:prstClr val="black"/>
                </a:solidFill>
                <a:latin typeface="HG丸ｺﾞｼｯｸM-PRO" pitchFamily="50" charset="-128"/>
                <a:ea typeface="HG丸ｺﾞｼｯｸM-PRO" pitchFamily="50" charset="-128"/>
              </a:rPr>
              <a:t>○盲</a:t>
            </a:r>
            <a:r>
              <a:rPr lang="ja-JP" altLang="en-US" sz="1600" dirty="0" err="1" smtClean="0">
                <a:solidFill>
                  <a:prstClr val="black"/>
                </a:solidFill>
                <a:latin typeface="HG丸ｺﾞｼｯｸM-PRO" pitchFamily="50" charset="-128"/>
                <a:ea typeface="HG丸ｺﾞｼｯｸM-PRO" pitchFamily="50" charset="-128"/>
              </a:rPr>
              <a:t>ろう</a:t>
            </a:r>
            <a:r>
              <a:rPr lang="ja-JP" altLang="en-US" sz="1600" dirty="0" smtClean="0">
                <a:solidFill>
                  <a:prstClr val="black"/>
                </a:solidFill>
                <a:latin typeface="HG丸ｺﾞｼｯｸM-PRO" pitchFamily="50" charset="-128"/>
                <a:ea typeface="HG丸ｺﾞｼｯｸM-PRO" pitchFamily="50" charset="-128"/>
              </a:rPr>
              <a:t>者向け通訳･介助員派遣事業</a:t>
            </a:r>
            <a:endParaRPr lang="en-US" altLang="ja-JP" sz="1600" dirty="0" smtClean="0">
              <a:solidFill>
                <a:prstClr val="black"/>
              </a:solidFill>
              <a:latin typeface="HG丸ｺﾞｼｯｸM-PRO" pitchFamily="50" charset="-128"/>
              <a:ea typeface="HG丸ｺﾞｼｯｸM-PRO" pitchFamily="50" charset="-128"/>
            </a:endParaRPr>
          </a:p>
          <a:p>
            <a:pPr>
              <a:lnSpc>
                <a:spcPct val="150000"/>
              </a:lnSpc>
            </a:pPr>
            <a:r>
              <a:rPr lang="en-US" altLang="ja-JP" sz="1600" dirty="0">
                <a:solidFill>
                  <a:prstClr val="black"/>
                </a:solidFill>
                <a:latin typeface="HG丸ｺﾞｼｯｸM-PRO" pitchFamily="50" charset="-128"/>
                <a:ea typeface="HG丸ｺﾞｼｯｸM-PRO" pitchFamily="50" charset="-128"/>
              </a:rPr>
              <a:t>※</a:t>
            </a:r>
            <a:r>
              <a:rPr lang="ja-JP" altLang="en-US" sz="1600" dirty="0" smtClean="0">
                <a:solidFill>
                  <a:prstClr val="black"/>
                </a:solidFill>
                <a:latin typeface="HG丸ｺﾞｼｯｸM-PRO" pitchFamily="50" charset="-128"/>
                <a:ea typeface="HG丸ｺﾞｼｯｸM-PRO" pitchFamily="50" charset="-128"/>
              </a:rPr>
              <a:t>派遣に係る市町村</a:t>
            </a:r>
            <a:r>
              <a:rPr lang="ja-JP" altLang="en-US" sz="1600" dirty="0">
                <a:solidFill>
                  <a:prstClr val="black"/>
                </a:solidFill>
                <a:latin typeface="HG丸ｺﾞｼｯｸM-PRO" pitchFamily="50" charset="-128"/>
                <a:ea typeface="HG丸ｺﾞｼｯｸM-PRO" pitchFamily="50" charset="-128"/>
              </a:rPr>
              <a:t>相互間の連絡</a:t>
            </a:r>
            <a:r>
              <a:rPr lang="ja-JP" altLang="en-US" sz="1600" dirty="0" smtClean="0">
                <a:solidFill>
                  <a:prstClr val="black"/>
                </a:solidFill>
                <a:latin typeface="HG丸ｺﾞｼｯｸM-PRO" pitchFamily="50" charset="-128"/>
                <a:ea typeface="HG丸ｺﾞｼｯｸM-PRO" pitchFamily="50" charset="-128"/>
              </a:rPr>
              <a:t>調整</a:t>
            </a:r>
            <a:endParaRPr lang="ja-JP" altLang="en-US" sz="1600" dirty="0">
              <a:solidFill>
                <a:prstClr val="black"/>
              </a:solidFill>
              <a:latin typeface="HG丸ｺﾞｼｯｸM-PRO" pitchFamily="50" charset="-128"/>
              <a:ea typeface="HG丸ｺﾞｼｯｸM-PRO" pitchFamily="50" charset="-128"/>
            </a:endParaRPr>
          </a:p>
        </p:txBody>
      </p:sp>
      <p:sp>
        <p:nvSpPr>
          <p:cNvPr id="85" name="角丸四角形 84"/>
          <p:cNvSpPr/>
          <p:nvPr/>
        </p:nvSpPr>
        <p:spPr>
          <a:xfrm>
            <a:off x="4916996" y="1019172"/>
            <a:ext cx="446517" cy="1152000"/>
          </a:xfrm>
          <a:prstGeom prst="roundRect">
            <a:avLst/>
          </a:prstGeom>
          <a:ln>
            <a:solidFill>
              <a:srgbClr val="66FF66"/>
            </a:solidFill>
          </a:ln>
        </p:spPr>
        <p:style>
          <a:lnRef idx="2">
            <a:schemeClr val="accent3"/>
          </a:lnRef>
          <a:fillRef idx="1">
            <a:schemeClr val="lt1"/>
          </a:fillRef>
          <a:effectRef idx="0">
            <a:schemeClr val="accent3"/>
          </a:effectRef>
          <a:fontRef idx="minor">
            <a:schemeClr val="dk1"/>
          </a:fontRef>
        </p:style>
        <p:txBody>
          <a:bodyPr vert="eaVert" rtlCol="0" anchor="ctr"/>
          <a:lstStyle/>
          <a:p>
            <a:pPr algn="ctr"/>
            <a:r>
              <a:rPr lang="ja-JP" altLang="en-US" sz="2000" dirty="0" smtClean="0">
                <a:solidFill>
                  <a:prstClr val="black"/>
                </a:solidFill>
                <a:latin typeface="HG丸ｺﾞｼｯｸM-PRO" pitchFamily="50" charset="-128"/>
                <a:ea typeface="HG丸ｺﾞｼｯｸM-PRO" pitchFamily="50" charset="-128"/>
              </a:rPr>
              <a:t>都道府県</a:t>
            </a:r>
            <a:endParaRPr lang="en-US" altLang="ja-JP" sz="2000" dirty="0" smtClean="0">
              <a:solidFill>
                <a:prstClr val="black"/>
              </a:solidFill>
              <a:latin typeface="HG丸ｺﾞｼｯｸM-PRO" pitchFamily="50" charset="-128"/>
              <a:ea typeface="HG丸ｺﾞｼｯｸM-PRO" pitchFamily="50" charset="-128"/>
            </a:endParaRPr>
          </a:p>
        </p:txBody>
      </p:sp>
      <p:sp>
        <p:nvSpPr>
          <p:cNvPr id="13" name="角丸四角形 12"/>
          <p:cNvSpPr/>
          <p:nvPr/>
        </p:nvSpPr>
        <p:spPr>
          <a:xfrm>
            <a:off x="812540" y="1006295"/>
            <a:ext cx="3385196" cy="1152000"/>
          </a:xfrm>
          <a:prstGeom prst="roundRect">
            <a:avLst>
              <a:gd name="adj" fmla="val 5052"/>
            </a:avLst>
          </a:prstGeom>
          <a:solidFill>
            <a:schemeClr val="accent1">
              <a:lumMod val="60000"/>
              <a:lumOff val="40000"/>
            </a:schemeClr>
          </a:solidFill>
          <a:ln>
            <a:solidFill>
              <a:schemeClr val="tx2">
                <a:lumMod val="40000"/>
                <a:lumOff val="60000"/>
              </a:schemeClr>
            </a:solidFill>
          </a:ln>
        </p:spPr>
        <p:style>
          <a:lnRef idx="1">
            <a:schemeClr val="accent3"/>
          </a:lnRef>
          <a:fillRef idx="2">
            <a:schemeClr val="accent3"/>
          </a:fillRef>
          <a:effectRef idx="1">
            <a:schemeClr val="accent3"/>
          </a:effectRef>
          <a:fontRef idx="minor">
            <a:schemeClr val="dk1"/>
          </a:fontRef>
        </p:style>
        <p:txBody>
          <a:bodyPr rtlCol="0" anchor="ctr" anchorCtr="0"/>
          <a:lstStyle/>
          <a:p>
            <a:pPr>
              <a:lnSpc>
                <a:spcPct val="150000"/>
              </a:lnSpc>
            </a:pPr>
            <a:r>
              <a:rPr lang="ja-JP" altLang="en-US" sz="1600" dirty="0" smtClean="0">
                <a:solidFill>
                  <a:prstClr val="black"/>
                </a:solidFill>
                <a:latin typeface="HG丸ｺﾞｼｯｸM-PRO" pitchFamily="50" charset="-128"/>
                <a:ea typeface="HG丸ｺﾞｼｯｸM-PRO" pitchFamily="50" charset="-128"/>
              </a:rPr>
              <a:t>○手話通訳者の派遣</a:t>
            </a:r>
            <a:endParaRPr lang="en-US" altLang="ja-JP" sz="1600" dirty="0" smtClean="0">
              <a:solidFill>
                <a:prstClr val="black"/>
              </a:solidFill>
              <a:latin typeface="HG丸ｺﾞｼｯｸM-PRO" pitchFamily="50" charset="-128"/>
              <a:ea typeface="HG丸ｺﾞｼｯｸM-PRO" pitchFamily="50" charset="-128"/>
            </a:endParaRPr>
          </a:p>
          <a:p>
            <a:pPr>
              <a:lnSpc>
                <a:spcPct val="150000"/>
              </a:lnSpc>
            </a:pPr>
            <a:r>
              <a:rPr lang="ja-JP" altLang="en-US" sz="1600" dirty="0" smtClean="0">
                <a:solidFill>
                  <a:prstClr val="black"/>
                </a:solidFill>
                <a:latin typeface="HG丸ｺﾞｼｯｸM-PRO" pitchFamily="50" charset="-128"/>
                <a:ea typeface="HG丸ｺﾞｼｯｸM-PRO" pitchFamily="50" charset="-128"/>
              </a:rPr>
              <a:t>○</a:t>
            </a:r>
            <a:r>
              <a:rPr lang="zh-TW" altLang="en-US" sz="1600" dirty="0">
                <a:solidFill>
                  <a:prstClr val="black"/>
                </a:solidFill>
                <a:latin typeface="HG丸ｺﾞｼｯｸM-PRO" pitchFamily="50" charset="-128"/>
                <a:ea typeface="HG丸ｺﾞｼｯｸM-PRO" pitchFamily="50" charset="-128"/>
              </a:rPr>
              <a:t>要約筆</a:t>
            </a:r>
            <a:r>
              <a:rPr lang="zh-TW" altLang="en-US" sz="1600" dirty="0" smtClean="0">
                <a:solidFill>
                  <a:prstClr val="black"/>
                </a:solidFill>
                <a:latin typeface="HG丸ｺﾞｼｯｸM-PRO" pitchFamily="50" charset="-128"/>
                <a:ea typeface="HG丸ｺﾞｼｯｸM-PRO" pitchFamily="50" charset="-128"/>
              </a:rPr>
              <a:t>記者</a:t>
            </a:r>
            <a:r>
              <a:rPr lang="ja-JP" altLang="en-US" sz="1600" dirty="0" smtClean="0">
                <a:solidFill>
                  <a:prstClr val="black"/>
                </a:solidFill>
                <a:latin typeface="HG丸ｺﾞｼｯｸM-PRO" pitchFamily="50" charset="-128"/>
                <a:ea typeface="HG丸ｺﾞｼｯｸM-PRO" pitchFamily="50" charset="-128"/>
              </a:rPr>
              <a:t>の</a:t>
            </a:r>
            <a:r>
              <a:rPr lang="zh-TW" altLang="en-US" sz="1600" dirty="0" smtClean="0">
                <a:solidFill>
                  <a:prstClr val="black"/>
                </a:solidFill>
                <a:latin typeface="HG丸ｺﾞｼｯｸM-PRO" pitchFamily="50" charset="-128"/>
                <a:ea typeface="HG丸ｺﾞｼｯｸM-PRO" pitchFamily="50" charset="-128"/>
              </a:rPr>
              <a:t>派遣</a:t>
            </a:r>
            <a:endParaRPr lang="zh-TW" altLang="en-US" sz="1600" dirty="0">
              <a:solidFill>
                <a:prstClr val="black"/>
              </a:solidFill>
              <a:latin typeface="HG丸ｺﾞｼｯｸM-PRO" pitchFamily="50" charset="-128"/>
              <a:ea typeface="HG丸ｺﾞｼｯｸM-PRO" pitchFamily="50" charset="-128"/>
            </a:endParaRPr>
          </a:p>
          <a:p>
            <a:pPr>
              <a:lnSpc>
                <a:spcPct val="150000"/>
              </a:lnSpc>
            </a:pPr>
            <a:r>
              <a:rPr lang="ja-JP" altLang="en-US" sz="1600" dirty="0" smtClean="0">
                <a:solidFill>
                  <a:prstClr val="black"/>
                </a:solidFill>
                <a:latin typeface="HG丸ｺﾞｼｯｸM-PRO" pitchFamily="50" charset="-128"/>
                <a:ea typeface="HG丸ｺﾞｼｯｸM-PRO" pitchFamily="50" charset="-128"/>
              </a:rPr>
              <a:t>○</a:t>
            </a:r>
            <a:r>
              <a:rPr lang="zh-TW" altLang="en-US" sz="1600" dirty="0">
                <a:solidFill>
                  <a:prstClr val="black"/>
                </a:solidFill>
                <a:latin typeface="HG丸ｺﾞｼｯｸM-PRO" pitchFamily="50" charset="-128"/>
                <a:ea typeface="HG丸ｺﾞｼｯｸM-PRO" pitchFamily="50" charset="-128"/>
              </a:rPr>
              <a:t>手話通</a:t>
            </a:r>
            <a:r>
              <a:rPr lang="zh-TW" altLang="en-US" sz="1600" dirty="0" smtClean="0">
                <a:solidFill>
                  <a:prstClr val="black"/>
                </a:solidFill>
                <a:latin typeface="HG丸ｺﾞｼｯｸM-PRO" pitchFamily="50" charset="-128"/>
                <a:ea typeface="HG丸ｺﾞｼｯｸM-PRO" pitchFamily="50" charset="-128"/>
              </a:rPr>
              <a:t>訳者</a:t>
            </a:r>
            <a:r>
              <a:rPr lang="ja-JP" altLang="en-US" sz="1600" dirty="0" smtClean="0">
                <a:solidFill>
                  <a:prstClr val="black"/>
                </a:solidFill>
                <a:latin typeface="HG丸ｺﾞｼｯｸM-PRO" pitchFamily="50" charset="-128"/>
                <a:ea typeface="HG丸ｺﾞｼｯｸM-PRO" pitchFamily="50" charset="-128"/>
              </a:rPr>
              <a:t>の</a:t>
            </a:r>
            <a:r>
              <a:rPr lang="zh-TW" altLang="en-US" sz="1600" dirty="0" smtClean="0">
                <a:solidFill>
                  <a:prstClr val="black"/>
                </a:solidFill>
                <a:latin typeface="HG丸ｺﾞｼｯｸM-PRO" pitchFamily="50" charset="-128"/>
                <a:ea typeface="HG丸ｺﾞｼｯｸM-PRO" pitchFamily="50" charset="-128"/>
              </a:rPr>
              <a:t>設置</a:t>
            </a:r>
            <a:endParaRPr lang="zh-TW" altLang="en-US" sz="1600" dirty="0">
              <a:solidFill>
                <a:prstClr val="black"/>
              </a:solidFill>
              <a:latin typeface="HG丸ｺﾞｼｯｸM-PRO" pitchFamily="50" charset="-128"/>
              <a:ea typeface="HG丸ｺﾞｼｯｸM-PRO" pitchFamily="50" charset="-128"/>
            </a:endParaRPr>
          </a:p>
        </p:txBody>
      </p:sp>
      <p:sp>
        <p:nvSpPr>
          <p:cNvPr id="87" name="角丸四角形 86"/>
          <p:cNvSpPr/>
          <p:nvPr/>
        </p:nvSpPr>
        <p:spPr>
          <a:xfrm>
            <a:off x="380492" y="1018993"/>
            <a:ext cx="426107" cy="1152000"/>
          </a:xfrm>
          <a:prstGeom prst="roundRect">
            <a:avLst/>
          </a:prstGeom>
          <a:ln>
            <a:solidFill>
              <a:schemeClr val="tx2">
                <a:lumMod val="40000"/>
                <a:lumOff val="60000"/>
              </a:schemeClr>
            </a:solidFill>
          </a:ln>
        </p:spPr>
        <p:style>
          <a:lnRef idx="2">
            <a:schemeClr val="accent3"/>
          </a:lnRef>
          <a:fillRef idx="1">
            <a:schemeClr val="lt1"/>
          </a:fillRef>
          <a:effectRef idx="0">
            <a:schemeClr val="accent3"/>
          </a:effectRef>
          <a:fontRef idx="minor">
            <a:schemeClr val="dk1"/>
          </a:fontRef>
        </p:style>
        <p:txBody>
          <a:bodyPr vert="eaVert" rtlCol="0" anchor="ctr"/>
          <a:lstStyle/>
          <a:p>
            <a:pPr algn="ctr"/>
            <a:r>
              <a:rPr lang="ja-JP" altLang="en-US" sz="2000" dirty="0" smtClean="0">
                <a:solidFill>
                  <a:prstClr val="black"/>
                </a:solidFill>
                <a:latin typeface="HG丸ｺﾞｼｯｸM-PRO" pitchFamily="50" charset="-128"/>
                <a:ea typeface="HG丸ｺﾞｼｯｸM-PRO" pitchFamily="50" charset="-128"/>
              </a:rPr>
              <a:t>市町村</a:t>
            </a:r>
            <a:endParaRPr lang="en-US" altLang="ja-JP" sz="2000" dirty="0" smtClean="0">
              <a:solidFill>
                <a:prstClr val="black"/>
              </a:solidFill>
              <a:latin typeface="HG丸ｺﾞｼｯｸM-PRO" pitchFamily="50" charset="-128"/>
              <a:ea typeface="HG丸ｺﾞｼｯｸM-PRO" pitchFamily="50" charset="-128"/>
            </a:endParaRPr>
          </a:p>
        </p:txBody>
      </p:sp>
      <p:sp>
        <p:nvSpPr>
          <p:cNvPr id="88" name="下矢印 87"/>
          <p:cNvSpPr/>
          <p:nvPr/>
        </p:nvSpPr>
        <p:spPr>
          <a:xfrm rot="10800000">
            <a:off x="3980890" y="4358198"/>
            <a:ext cx="1293149" cy="275947"/>
          </a:xfrm>
          <a:prstGeom prst="downArrow">
            <a:avLst/>
          </a:prstGeom>
          <a:solidFill>
            <a:schemeClr val="accent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角丸四角形 17"/>
          <p:cNvSpPr/>
          <p:nvPr/>
        </p:nvSpPr>
        <p:spPr>
          <a:xfrm>
            <a:off x="6629110" y="2260165"/>
            <a:ext cx="3172162" cy="362628"/>
          </a:xfrm>
          <a:prstGeom prst="roundRect">
            <a:avLst>
              <a:gd name="adj" fmla="val 5052"/>
            </a:avLst>
          </a:prstGeom>
          <a:noFill/>
          <a:ln>
            <a:noFill/>
          </a:ln>
        </p:spPr>
        <p:style>
          <a:lnRef idx="1">
            <a:schemeClr val="accent3"/>
          </a:lnRef>
          <a:fillRef idx="2">
            <a:schemeClr val="accent3"/>
          </a:fillRef>
          <a:effectRef idx="1">
            <a:schemeClr val="accent3"/>
          </a:effectRef>
          <a:fontRef idx="minor">
            <a:schemeClr val="dk1"/>
          </a:fontRef>
        </p:style>
        <p:txBody>
          <a:bodyPr rtlCol="0" anchor="ctr" anchorCtr="0"/>
          <a:lstStyle/>
          <a:p>
            <a:r>
              <a:rPr lang="ja-JP" altLang="en-US" sz="1100" dirty="0" smtClean="0">
                <a:solidFill>
                  <a:prstClr val="black"/>
                </a:solidFill>
                <a:latin typeface="HG丸ｺﾞｼｯｸM-PRO" pitchFamily="50" charset="-128"/>
                <a:ea typeface="HG丸ｺﾞｼｯｸM-PRO" pitchFamily="50" charset="-128"/>
              </a:rPr>
              <a:t>（注）主な必須事業についてまとめたもの。</a:t>
            </a:r>
            <a:endParaRPr lang="en-US" altLang="ja-JP" sz="1100" dirty="0" smtClean="0">
              <a:solidFill>
                <a:prstClr val="black"/>
              </a:solidFill>
              <a:latin typeface="HG丸ｺﾞｼｯｸM-PRO" pitchFamily="50" charset="-128"/>
              <a:ea typeface="HG丸ｺﾞｼｯｸM-PRO" pitchFamily="50" charset="-128"/>
            </a:endParaRPr>
          </a:p>
        </p:txBody>
      </p:sp>
      <p:sp>
        <p:nvSpPr>
          <p:cNvPr id="19" name="正方形/長方形 18"/>
          <p:cNvSpPr/>
          <p:nvPr/>
        </p:nvSpPr>
        <p:spPr>
          <a:xfrm>
            <a:off x="92460" y="4931673"/>
            <a:ext cx="9721080" cy="1872000"/>
          </a:xfrm>
          <a:prstGeom prst="rect">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
        <p:nvSpPr>
          <p:cNvPr id="20" name="角丸四角形 19"/>
          <p:cNvSpPr/>
          <p:nvPr/>
        </p:nvSpPr>
        <p:spPr>
          <a:xfrm>
            <a:off x="776538" y="5165700"/>
            <a:ext cx="8640960" cy="1152000"/>
          </a:xfrm>
          <a:prstGeom prst="roundRect">
            <a:avLst>
              <a:gd name="adj" fmla="val 5052"/>
            </a:avLst>
          </a:prstGeom>
          <a:solidFill>
            <a:srgbClr val="FFCCCC"/>
          </a:solidFill>
          <a:ln>
            <a:solidFill>
              <a:srgbClr val="FFCCCC"/>
            </a:solidFill>
          </a:ln>
        </p:spPr>
        <p:style>
          <a:lnRef idx="1">
            <a:schemeClr val="accent3"/>
          </a:lnRef>
          <a:fillRef idx="2">
            <a:schemeClr val="accent3"/>
          </a:fillRef>
          <a:effectRef idx="1">
            <a:schemeClr val="accent3"/>
          </a:effectRef>
          <a:fontRef idx="minor">
            <a:schemeClr val="dk1"/>
          </a:fontRef>
        </p:style>
        <p:txBody>
          <a:bodyPr rtlCol="0" anchor="ctr" anchorCtr="0"/>
          <a:lstStyle/>
          <a:p>
            <a:r>
              <a:rPr lang="ja-JP" altLang="en-US" sz="1600" dirty="0" smtClean="0">
                <a:solidFill>
                  <a:prstClr val="black"/>
                </a:solidFill>
                <a:latin typeface="HG丸ｺﾞｼｯｸM-PRO" pitchFamily="50" charset="-128"/>
                <a:ea typeface="HG丸ｺﾞｼｯｸM-PRO" pitchFamily="50" charset="-128"/>
              </a:rPr>
              <a:t>○社会福祉法人 全国手話研修センター（手話奉仕員・手話通訳者の指導者養成を実施）</a:t>
            </a:r>
            <a:endParaRPr lang="en-US" altLang="ja-JP" sz="1600" dirty="0" smtClean="0">
              <a:solidFill>
                <a:prstClr val="black"/>
              </a:solidFill>
              <a:latin typeface="HG丸ｺﾞｼｯｸM-PRO" pitchFamily="50" charset="-128"/>
              <a:ea typeface="HG丸ｺﾞｼｯｸM-PRO" pitchFamily="50" charset="-128"/>
            </a:endParaRPr>
          </a:p>
          <a:p>
            <a:r>
              <a:rPr lang="ja-JP" altLang="en-US" sz="1600" dirty="0" smtClean="0">
                <a:solidFill>
                  <a:prstClr val="black"/>
                </a:solidFill>
                <a:latin typeface="HG丸ｺﾞｼｯｸM-PRO" pitchFamily="50" charset="-128"/>
                <a:ea typeface="HG丸ｺﾞｼｯｸM-PRO" pitchFamily="50" charset="-128"/>
              </a:rPr>
              <a:t>○社会福祉法人 聴力障害者情報文化センター（要約筆記者の指導者養成を実施）</a:t>
            </a:r>
            <a:endParaRPr lang="en-US" altLang="ja-JP" sz="1600" dirty="0" smtClean="0">
              <a:solidFill>
                <a:prstClr val="black"/>
              </a:solidFill>
              <a:latin typeface="HG丸ｺﾞｼｯｸM-PRO" pitchFamily="50" charset="-128"/>
              <a:ea typeface="HG丸ｺﾞｼｯｸM-PRO" pitchFamily="50" charset="-128"/>
            </a:endParaRPr>
          </a:p>
          <a:p>
            <a:r>
              <a:rPr lang="ja-JP" altLang="en-US" sz="1600" dirty="0" smtClean="0">
                <a:solidFill>
                  <a:prstClr val="black"/>
                </a:solidFill>
                <a:latin typeface="HG丸ｺﾞｼｯｸM-PRO" pitchFamily="50" charset="-128"/>
                <a:ea typeface="HG丸ｺﾞｼｯｸM-PRO" pitchFamily="50" charset="-128"/>
              </a:rPr>
              <a:t>○社会福祉法人 全国盲</a:t>
            </a:r>
            <a:r>
              <a:rPr lang="ja-JP" altLang="en-US" sz="1600" dirty="0" err="1" smtClean="0">
                <a:solidFill>
                  <a:prstClr val="black"/>
                </a:solidFill>
                <a:latin typeface="HG丸ｺﾞｼｯｸM-PRO" pitchFamily="50" charset="-128"/>
                <a:ea typeface="HG丸ｺﾞｼｯｸM-PRO" pitchFamily="50" charset="-128"/>
              </a:rPr>
              <a:t>ろう</a:t>
            </a:r>
            <a:r>
              <a:rPr lang="ja-JP" altLang="en-US" sz="1600" dirty="0" smtClean="0">
                <a:solidFill>
                  <a:prstClr val="black"/>
                </a:solidFill>
                <a:latin typeface="HG丸ｺﾞｼｯｸM-PRO" pitchFamily="50" charset="-128"/>
                <a:ea typeface="HG丸ｺﾞｼｯｸM-PRO" pitchFamily="50" charset="-128"/>
              </a:rPr>
              <a:t>者協会（盲ろう者向け通訳・介助員</a:t>
            </a:r>
            <a:r>
              <a:rPr lang="ja-JP" altLang="en-US" sz="1050" dirty="0" smtClean="0">
                <a:solidFill>
                  <a:prstClr val="black"/>
                </a:solidFill>
                <a:latin typeface="HG丸ｺﾞｼｯｸM-PRO" pitchFamily="50" charset="-128"/>
                <a:ea typeface="HG丸ｺﾞｼｯｸM-PRO" pitchFamily="50" charset="-128"/>
              </a:rPr>
              <a:t>（</a:t>
            </a:r>
            <a:r>
              <a:rPr lang="en-US" altLang="ja-JP" sz="1050" dirty="0" smtClean="0">
                <a:solidFill>
                  <a:prstClr val="black"/>
                </a:solidFill>
                <a:latin typeface="HG丸ｺﾞｼｯｸM-PRO" pitchFamily="50" charset="-128"/>
                <a:ea typeface="HG丸ｺﾞｼｯｸM-PRO" pitchFamily="50" charset="-128"/>
              </a:rPr>
              <a:t>※</a:t>
            </a:r>
            <a:r>
              <a:rPr lang="ja-JP" altLang="en-US" sz="1050" dirty="0" smtClean="0">
                <a:solidFill>
                  <a:prstClr val="black"/>
                </a:solidFill>
                <a:latin typeface="HG丸ｺﾞｼｯｸM-PRO" pitchFamily="50" charset="-128"/>
                <a:ea typeface="HG丸ｺﾞｼｯｸM-PRO" pitchFamily="50" charset="-128"/>
              </a:rPr>
              <a:t>指導者として活用可）</a:t>
            </a:r>
            <a:r>
              <a:rPr lang="ja-JP" altLang="en-US" sz="1600" dirty="0" smtClean="0">
                <a:solidFill>
                  <a:prstClr val="black"/>
                </a:solidFill>
                <a:latin typeface="HG丸ｺﾞｼｯｸM-PRO" pitchFamily="50" charset="-128"/>
                <a:ea typeface="HG丸ｺﾞｼｯｸM-PRO" pitchFamily="50" charset="-128"/>
              </a:rPr>
              <a:t>を実施）</a:t>
            </a:r>
            <a:endParaRPr lang="en-US" altLang="ja-JP" sz="1600" dirty="0" smtClean="0">
              <a:solidFill>
                <a:prstClr val="black"/>
              </a:solidFill>
              <a:latin typeface="HG丸ｺﾞｼｯｸM-PRO" pitchFamily="50" charset="-128"/>
              <a:ea typeface="HG丸ｺﾞｼｯｸM-PRO" pitchFamily="50" charset="-128"/>
            </a:endParaRPr>
          </a:p>
          <a:p>
            <a:r>
              <a:rPr lang="ja-JP" altLang="en-US" sz="1600" dirty="0" smtClean="0">
                <a:solidFill>
                  <a:prstClr val="black"/>
                </a:solidFill>
                <a:latin typeface="HG丸ｺﾞｼｯｸM-PRO" pitchFamily="50" charset="-128"/>
                <a:ea typeface="HG丸ｺﾞｼｯｸM-PRO" pitchFamily="50" charset="-128"/>
              </a:rPr>
              <a:t>○一般社団法人 日本言語聴覚士協会（失語症者向け意思疎通支援者指導者養成事業を実施）</a:t>
            </a:r>
            <a:endParaRPr lang="en-US" altLang="ja-JP" sz="1600" dirty="0" smtClean="0">
              <a:solidFill>
                <a:prstClr val="black"/>
              </a:solidFill>
              <a:latin typeface="HG丸ｺﾞｼｯｸM-PRO" pitchFamily="50" charset="-128"/>
              <a:ea typeface="HG丸ｺﾞｼｯｸM-PRO" pitchFamily="50" charset="-128"/>
            </a:endParaRPr>
          </a:p>
        </p:txBody>
      </p:sp>
      <p:sp>
        <p:nvSpPr>
          <p:cNvPr id="21" name="角丸四角形 20"/>
          <p:cNvSpPr/>
          <p:nvPr/>
        </p:nvSpPr>
        <p:spPr>
          <a:xfrm>
            <a:off x="403828" y="5191547"/>
            <a:ext cx="360000" cy="1152000"/>
          </a:xfrm>
          <a:prstGeom prst="roundRect">
            <a:avLst/>
          </a:prstGeom>
          <a:noFill/>
          <a:ln>
            <a:solidFill>
              <a:srgbClr val="FF99CC"/>
            </a:solidFill>
          </a:ln>
        </p:spPr>
        <p:style>
          <a:lnRef idx="1">
            <a:schemeClr val="accent3"/>
          </a:lnRef>
          <a:fillRef idx="2">
            <a:schemeClr val="accent3"/>
          </a:fillRef>
          <a:effectRef idx="1">
            <a:schemeClr val="accent3"/>
          </a:effectRef>
          <a:fontRef idx="minor">
            <a:schemeClr val="dk1"/>
          </a:fontRef>
        </p:style>
        <p:txBody>
          <a:bodyPr vert="eaVert" rtlCol="0" anchor="ctr"/>
          <a:lstStyle/>
          <a:p>
            <a:pPr algn="ctr"/>
            <a:r>
              <a:rPr lang="ja-JP" altLang="en-US" sz="1600" dirty="0" smtClean="0">
                <a:solidFill>
                  <a:prstClr val="black"/>
                </a:solidFill>
                <a:latin typeface="HG丸ｺﾞｼｯｸM-PRO" pitchFamily="50" charset="-128"/>
                <a:ea typeface="HG丸ｺﾞｼｯｸM-PRO" pitchFamily="50" charset="-128"/>
              </a:rPr>
              <a:t>団体委託</a:t>
            </a:r>
            <a:endParaRPr lang="en-US" altLang="ja-JP" sz="1600" dirty="0" smtClean="0">
              <a:solidFill>
                <a:prstClr val="black"/>
              </a:solidFill>
              <a:latin typeface="HG丸ｺﾞｼｯｸM-PRO" pitchFamily="50" charset="-128"/>
              <a:ea typeface="HG丸ｺﾞｼｯｸM-PRO" pitchFamily="50" charset="-128"/>
            </a:endParaRPr>
          </a:p>
        </p:txBody>
      </p:sp>
      <p:sp>
        <p:nvSpPr>
          <p:cNvPr id="38" name="角丸四角形 37"/>
          <p:cNvSpPr/>
          <p:nvPr/>
        </p:nvSpPr>
        <p:spPr>
          <a:xfrm>
            <a:off x="2792760" y="2574030"/>
            <a:ext cx="3672273" cy="452320"/>
          </a:xfrm>
          <a:prstGeom prst="roundRect">
            <a:avLst>
              <a:gd name="adj" fmla="val 50000"/>
            </a:avLst>
          </a:prstGeom>
          <a:solidFill>
            <a:schemeClr val="accent2">
              <a:lumMod val="75000"/>
            </a:schemeClr>
          </a:solidFill>
          <a:ln>
            <a:noFill/>
          </a:ln>
        </p:spPr>
        <p:style>
          <a:lnRef idx="1">
            <a:schemeClr val="accent6"/>
          </a:lnRef>
          <a:fillRef idx="2">
            <a:schemeClr val="accent6"/>
          </a:fillRef>
          <a:effectRef idx="1">
            <a:schemeClr val="accent6"/>
          </a:effectRef>
          <a:fontRef idx="minor">
            <a:schemeClr val="dk1"/>
          </a:fontRef>
        </p:style>
        <p:txBody>
          <a:bodyPr rtlCol="0" anchor="ctr" anchorCtr="0"/>
          <a:lstStyle/>
          <a:p>
            <a:pPr algn="ctr"/>
            <a:r>
              <a:rPr lang="ja-JP" altLang="en-US" sz="2000" b="1" dirty="0" smtClean="0">
                <a:solidFill>
                  <a:prstClr val="white"/>
                </a:solidFill>
                <a:latin typeface="HG丸ｺﾞｼｯｸM-PRO" pitchFamily="50" charset="-128"/>
                <a:ea typeface="HG丸ｺﾞｼｯｸM-PRO" pitchFamily="50" charset="-128"/>
              </a:rPr>
              <a:t>養成研修を実施</a:t>
            </a:r>
            <a:endParaRPr lang="en-US" altLang="ja-JP" sz="2000" dirty="0" smtClean="0">
              <a:solidFill>
                <a:prstClr val="white"/>
              </a:solidFill>
              <a:latin typeface="HG丸ｺﾞｼｯｸM-PRO" pitchFamily="50" charset="-128"/>
              <a:ea typeface="HG丸ｺﾞｼｯｸM-PRO" pitchFamily="50" charset="-128"/>
            </a:endParaRPr>
          </a:p>
        </p:txBody>
      </p:sp>
      <p:sp>
        <p:nvSpPr>
          <p:cNvPr id="75" name="角丸四角形 74"/>
          <p:cNvSpPr/>
          <p:nvPr/>
        </p:nvSpPr>
        <p:spPr>
          <a:xfrm>
            <a:off x="2792761" y="4634147"/>
            <a:ext cx="3672272" cy="468053"/>
          </a:xfrm>
          <a:prstGeom prst="roundRect">
            <a:avLst>
              <a:gd name="adj" fmla="val 50000"/>
            </a:avLst>
          </a:prstGeom>
          <a:solidFill>
            <a:schemeClr val="accent2">
              <a:lumMod val="75000"/>
            </a:schemeClr>
          </a:solidFill>
          <a:ln>
            <a:noFill/>
          </a:ln>
        </p:spPr>
        <p:style>
          <a:lnRef idx="1">
            <a:schemeClr val="accent6"/>
          </a:lnRef>
          <a:fillRef idx="2">
            <a:schemeClr val="accent6"/>
          </a:fillRef>
          <a:effectRef idx="1">
            <a:schemeClr val="accent6"/>
          </a:effectRef>
          <a:fontRef idx="minor">
            <a:schemeClr val="dk1"/>
          </a:fontRef>
        </p:style>
        <p:txBody>
          <a:bodyPr rtlCol="0" anchor="ctr" anchorCtr="0"/>
          <a:lstStyle/>
          <a:p>
            <a:pPr algn="ctr"/>
            <a:r>
              <a:rPr lang="ja-JP" altLang="en-US" sz="2000" b="1" dirty="0" smtClean="0">
                <a:solidFill>
                  <a:prstClr val="white"/>
                </a:solidFill>
                <a:latin typeface="HG丸ｺﾞｼｯｸM-PRO" pitchFamily="50" charset="-128"/>
                <a:ea typeface="HG丸ｺﾞｼｯｸM-PRO" pitchFamily="50" charset="-128"/>
              </a:rPr>
              <a:t>指導者を養成</a:t>
            </a:r>
            <a:endParaRPr lang="en-US" altLang="ja-JP" sz="2000" dirty="0" smtClean="0">
              <a:solidFill>
                <a:prstClr val="white"/>
              </a:solidFill>
              <a:latin typeface="HG丸ｺﾞｼｯｸM-PRO" pitchFamily="50" charset="-128"/>
              <a:ea typeface="HG丸ｺﾞｼｯｸM-PRO" pitchFamily="50" charset="-128"/>
            </a:endParaRPr>
          </a:p>
        </p:txBody>
      </p:sp>
      <p:sp>
        <p:nvSpPr>
          <p:cNvPr id="22" name="角丸四角形 21"/>
          <p:cNvSpPr/>
          <p:nvPr/>
        </p:nvSpPr>
        <p:spPr>
          <a:xfrm>
            <a:off x="763838" y="6369053"/>
            <a:ext cx="8653660" cy="360000"/>
          </a:xfrm>
          <a:prstGeom prst="roundRect">
            <a:avLst>
              <a:gd name="adj" fmla="val 12108"/>
            </a:avLst>
          </a:prstGeom>
          <a:solidFill>
            <a:srgbClr val="FFCCCC"/>
          </a:solidFill>
          <a:ln>
            <a:noFill/>
          </a:ln>
        </p:spPr>
        <p:style>
          <a:lnRef idx="1">
            <a:schemeClr val="accent3"/>
          </a:lnRef>
          <a:fillRef idx="2">
            <a:schemeClr val="accent3"/>
          </a:fillRef>
          <a:effectRef idx="1">
            <a:schemeClr val="accent3"/>
          </a:effectRef>
          <a:fontRef idx="minor">
            <a:schemeClr val="dk1"/>
          </a:fontRef>
        </p:style>
        <p:txBody>
          <a:bodyPr rtlCol="0" anchor="ctr" anchorCtr="0"/>
          <a:lstStyle/>
          <a:p>
            <a:r>
              <a:rPr lang="ja-JP" altLang="en-US" sz="1600" dirty="0" smtClean="0">
                <a:solidFill>
                  <a:prstClr val="black"/>
                </a:solidFill>
                <a:latin typeface="HG丸ｺﾞｼｯｸM-PRO" pitchFamily="50" charset="-128"/>
                <a:ea typeface="HG丸ｺﾞｼｯｸM-PRO" pitchFamily="50" charset="-128"/>
              </a:rPr>
              <a:t>○国立障害者リハビリテーションセンター（盲</a:t>
            </a:r>
            <a:r>
              <a:rPr lang="ja-JP" altLang="en-US" sz="1600" dirty="0" err="1" smtClean="0">
                <a:solidFill>
                  <a:prstClr val="black"/>
                </a:solidFill>
                <a:latin typeface="HG丸ｺﾞｼｯｸM-PRO" pitchFamily="50" charset="-128"/>
                <a:ea typeface="HG丸ｺﾞｼｯｸM-PRO" pitchFamily="50" charset="-128"/>
              </a:rPr>
              <a:t>ろう</a:t>
            </a:r>
            <a:r>
              <a:rPr lang="ja-JP" altLang="en-US" sz="1600" dirty="0" smtClean="0">
                <a:solidFill>
                  <a:prstClr val="black"/>
                </a:solidFill>
                <a:latin typeface="HG丸ｺﾞｼｯｸM-PRO" pitchFamily="50" charset="-128"/>
                <a:ea typeface="HG丸ｺﾞｼｯｸM-PRO" pitchFamily="50" charset="-128"/>
              </a:rPr>
              <a:t>者通訳・介助員の指導者養成を実施）</a:t>
            </a:r>
            <a:endParaRPr lang="en-US" altLang="ja-JP" sz="1600" dirty="0" smtClean="0">
              <a:solidFill>
                <a:prstClr val="black"/>
              </a:solidFill>
              <a:latin typeface="HG丸ｺﾞｼｯｸM-PRO" pitchFamily="50" charset="-128"/>
              <a:ea typeface="HG丸ｺﾞｼｯｸM-PRO" pitchFamily="50" charset="-128"/>
            </a:endParaRPr>
          </a:p>
        </p:txBody>
      </p:sp>
      <p:sp>
        <p:nvSpPr>
          <p:cNvPr id="24" name="角丸四角形 23"/>
          <p:cNvSpPr/>
          <p:nvPr/>
        </p:nvSpPr>
        <p:spPr>
          <a:xfrm>
            <a:off x="416528" y="6369053"/>
            <a:ext cx="360000" cy="360000"/>
          </a:xfrm>
          <a:prstGeom prst="roundRect">
            <a:avLst/>
          </a:prstGeom>
          <a:noFill/>
          <a:ln>
            <a:solidFill>
              <a:srgbClr val="FF99CC"/>
            </a:solidFill>
          </a:ln>
        </p:spPr>
        <p:style>
          <a:lnRef idx="1">
            <a:schemeClr val="accent3"/>
          </a:lnRef>
          <a:fillRef idx="2">
            <a:schemeClr val="accent3"/>
          </a:fillRef>
          <a:effectRef idx="1">
            <a:schemeClr val="accent3"/>
          </a:effectRef>
          <a:fontRef idx="minor">
            <a:schemeClr val="dk1"/>
          </a:fontRef>
        </p:style>
        <p:txBody>
          <a:bodyPr vert="eaVert" rtlCol="0" anchor="ctr"/>
          <a:lstStyle/>
          <a:p>
            <a:pPr algn="ctr"/>
            <a:r>
              <a:rPr lang="ja-JP" altLang="en-US" sz="1600" dirty="0">
                <a:solidFill>
                  <a:prstClr val="black"/>
                </a:solidFill>
                <a:latin typeface="HG丸ｺﾞｼｯｸM-PRO" pitchFamily="50" charset="-128"/>
                <a:ea typeface="HG丸ｺﾞｼｯｸM-PRO" pitchFamily="50" charset="-128"/>
              </a:rPr>
              <a:t>国</a:t>
            </a:r>
            <a:endParaRPr lang="en-US" altLang="ja-JP" sz="1600" dirty="0" smtClean="0">
              <a:solidFill>
                <a:prstClr val="black"/>
              </a:solidFill>
              <a:latin typeface="HG丸ｺﾞｼｯｸM-PRO" pitchFamily="50" charset="-128"/>
              <a:ea typeface="HG丸ｺﾞｼｯｸM-PRO" pitchFamily="50" charset="-128"/>
            </a:endParaRPr>
          </a:p>
        </p:txBody>
      </p:sp>
      <p:sp>
        <p:nvSpPr>
          <p:cNvPr id="25"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18</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23602127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415925" y="811213"/>
            <a:ext cx="3960813" cy="585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85" tIns="0" rIns="74285" bIns="0"/>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just" eaLnBrk="1" hangingPunct="1">
              <a:lnSpc>
                <a:spcPts val="2600"/>
              </a:lnSpc>
              <a:spcBef>
                <a:spcPct val="0"/>
              </a:spcBef>
              <a:buFontTx/>
              <a:buNone/>
            </a:pPr>
            <a:r>
              <a:rPr lang="ja-JP" altLang="en-US" sz="1200" u="sng">
                <a:solidFill>
                  <a:srgbClr val="000000"/>
                </a:solidFill>
                <a:latin typeface="ＭＳ ゴシック" pitchFamily="49" charset="-128"/>
                <a:ea typeface="ＭＳ ゴシック" pitchFamily="49" charset="-128"/>
              </a:rPr>
              <a:t>１　理解促進研修・啓発事業 </a:t>
            </a:r>
            <a:endParaRPr lang="en-US" altLang="ja-JP" sz="1200" u="sng">
              <a:solidFill>
                <a:srgbClr val="000000"/>
              </a:solidFill>
              <a:latin typeface="ＭＳ ゴシック" pitchFamily="49" charset="-128"/>
              <a:ea typeface="ＭＳ ゴシック" pitchFamily="49" charset="-128"/>
            </a:endParaRPr>
          </a:p>
          <a:p>
            <a:pPr algn="just" eaLnBrk="1" hangingPunct="1">
              <a:lnSpc>
                <a:spcPts val="2600"/>
              </a:lnSpc>
              <a:spcBef>
                <a:spcPct val="0"/>
              </a:spcBef>
              <a:buFontTx/>
              <a:buNone/>
            </a:pPr>
            <a:r>
              <a:rPr lang="ja-JP" altLang="en-US" sz="1200" u="sng">
                <a:solidFill>
                  <a:srgbClr val="000000"/>
                </a:solidFill>
                <a:latin typeface="ＭＳ ゴシック" pitchFamily="49" charset="-128"/>
                <a:ea typeface="ＭＳ ゴシック" pitchFamily="49" charset="-128"/>
              </a:rPr>
              <a:t>２　自発的活動支援事業 </a:t>
            </a:r>
            <a:endParaRPr lang="en-US" altLang="ja-JP" sz="1200" u="sng">
              <a:solidFill>
                <a:srgbClr val="000000"/>
              </a:solidFill>
              <a:latin typeface="ＭＳ ゴシック" pitchFamily="49" charset="-128"/>
              <a:ea typeface="ＭＳ ゴシック" pitchFamily="49" charset="-128"/>
            </a:endParaRPr>
          </a:p>
          <a:p>
            <a:pPr algn="just" eaLnBrk="1" hangingPunct="1">
              <a:lnSpc>
                <a:spcPts val="2600"/>
              </a:lnSpc>
              <a:spcBef>
                <a:spcPct val="0"/>
              </a:spcBef>
              <a:buFontTx/>
              <a:buNone/>
            </a:pPr>
            <a:r>
              <a:rPr lang="ja-JP" altLang="en-US" sz="1200" u="sng">
                <a:solidFill>
                  <a:srgbClr val="000000"/>
                </a:solidFill>
                <a:latin typeface="ＭＳ ゴシック" pitchFamily="49" charset="-128"/>
                <a:ea typeface="ＭＳ ゴシック" pitchFamily="49" charset="-128"/>
              </a:rPr>
              <a:t>３　相談支援事業</a:t>
            </a:r>
          </a:p>
          <a:p>
            <a:pPr algn="just" eaLnBrk="1" hangingPunct="1">
              <a:lnSpc>
                <a:spcPts val="2600"/>
              </a:lnSpc>
              <a:spcBef>
                <a:spcPct val="0"/>
              </a:spcBef>
              <a:buFontTx/>
              <a:buNone/>
            </a:pPr>
            <a:r>
              <a:rPr lang="ja-JP" altLang="en-US" sz="1200">
                <a:solidFill>
                  <a:srgbClr val="000000"/>
                </a:solidFill>
                <a:latin typeface="ＭＳ ゴシック" pitchFamily="49" charset="-128"/>
                <a:ea typeface="ＭＳ ゴシック" pitchFamily="49" charset="-128"/>
              </a:rPr>
              <a:t>　</a:t>
            </a:r>
            <a:r>
              <a:rPr lang="en-US" altLang="ja-JP" sz="1200">
                <a:solidFill>
                  <a:srgbClr val="000000"/>
                </a:solidFill>
                <a:latin typeface="ＭＳ ゴシック" pitchFamily="49" charset="-128"/>
                <a:ea typeface="ＭＳ ゴシック" pitchFamily="49" charset="-128"/>
              </a:rPr>
              <a:t>(1)</a:t>
            </a:r>
            <a:r>
              <a:rPr lang="ja-JP" altLang="en-US" sz="1200">
                <a:solidFill>
                  <a:srgbClr val="000000"/>
                </a:solidFill>
                <a:latin typeface="ＭＳ ゴシック" pitchFamily="49" charset="-128"/>
                <a:ea typeface="ＭＳ ゴシック" pitchFamily="49" charset="-128"/>
              </a:rPr>
              <a:t>　障害者相談支援事業</a:t>
            </a:r>
            <a:r>
              <a:rPr lang="en-US" altLang="ja-JP" sz="1200">
                <a:solidFill>
                  <a:srgbClr val="000000"/>
                </a:solidFill>
                <a:latin typeface="ＭＳ ゴシック" pitchFamily="49" charset="-128"/>
                <a:ea typeface="ＭＳ ゴシック" pitchFamily="49" charset="-128"/>
              </a:rPr>
              <a:t>《</a:t>
            </a:r>
            <a:r>
              <a:rPr lang="ja-JP" altLang="en-US" sz="1200">
                <a:solidFill>
                  <a:srgbClr val="000000"/>
                </a:solidFill>
                <a:latin typeface="ＭＳ ゴシック" pitchFamily="49" charset="-128"/>
                <a:ea typeface="ＭＳ ゴシック" pitchFamily="49" charset="-128"/>
              </a:rPr>
              <a:t>交付税</a:t>
            </a:r>
            <a:r>
              <a:rPr lang="en-US" altLang="ja-JP" sz="1200">
                <a:solidFill>
                  <a:srgbClr val="000000"/>
                </a:solidFill>
                <a:latin typeface="ＭＳ ゴシック" pitchFamily="49" charset="-128"/>
                <a:ea typeface="ＭＳ ゴシック" pitchFamily="49" charset="-128"/>
              </a:rPr>
              <a:t>》</a:t>
            </a:r>
          </a:p>
          <a:p>
            <a:pPr algn="just" eaLnBrk="1" hangingPunct="1">
              <a:lnSpc>
                <a:spcPts val="2600"/>
              </a:lnSpc>
              <a:spcBef>
                <a:spcPct val="0"/>
              </a:spcBef>
              <a:buFontTx/>
              <a:buNone/>
            </a:pPr>
            <a:r>
              <a:rPr lang="ja-JP" altLang="en-US" sz="1200">
                <a:solidFill>
                  <a:srgbClr val="000000"/>
                </a:solidFill>
                <a:latin typeface="ＭＳ ゴシック" pitchFamily="49" charset="-128"/>
                <a:ea typeface="ＭＳ ゴシック" pitchFamily="49" charset="-128"/>
              </a:rPr>
              <a:t>　</a:t>
            </a:r>
            <a:r>
              <a:rPr lang="en-US" altLang="ja-JP" sz="1200">
                <a:solidFill>
                  <a:srgbClr val="000000"/>
                </a:solidFill>
                <a:latin typeface="ＭＳ ゴシック" pitchFamily="49" charset="-128"/>
                <a:ea typeface="ＭＳ ゴシック" pitchFamily="49" charset="-128"/>
              </a:rPr>
              <a:t>(2)  </a:t>
            </a:r>
            <a:r>
              <a:rPr lang="ja-JP" altLang="en-US" sz="1200">
                <a:solidFill>
                  <a:srgbClr val="000000"/>
                </a:solidFill>
                <a:latin typeface="ＭＳ ゴシック" pitchFamily="49" charset="-128"/>
                <a:ea typeface="ＭＳ ゴシック" pitchFamily="49" charset="-128"/>
              </a:rPr>
              <a:t>基幹相談支援センター等機能強化事業</a:t>
            </a:r>
          </a:p>
          <a:p>
            <a:pPr algn="just" eaLnBrk="1" hangingPunct="1">
              <a:lnSpc>
                <a:spcPts val="2600"/>
              </a:lnSpc>
              <a:spcBef>
                <a:spcPct val="0"/>
              </a:spcBef>
              <a:buFontTx/>
              <a:buNone/>
            </a:pPr>
            <a:r>
              <a:rPr lang="ja-JP" altLang="en-US" sz="1200">
                <a:solidFill>
                  <a:srgbClr val="000000"/>
                </a:solidFill>
                <a:latin typeface="ＭＳ ゴシック" pitchFamily="49" charset="-128"/>
                <a:ea typeface="ＭＳ ゴシック" pitchFamily="49" charset="-128"/>
              </a:rPr>
              <a:t>　</a:t>
            </a:r>
            <a:r>
              <a:rPr lang="en-US" altLang="ja-JP" sz="1200">
                <a:solidFill>
                  <a:srgbClr val="000000"/>
                </a:solidFill>
                <a:latin typeface="ＭＳ ゴシック" pitchFamily="49" charset="-128"/>
                <a:ea typeface="ＭＳ ゴシック" pitchFamily="49" charset="-128"/>
              </a:rPr>
              <a:t>(3)  </a:t>
            </a:r>
            <a:r>
              <a:rPr lang="ja-JP" altLang="en-US" sz="1200">
                <a:solidFill>
                  <a:srgbClr val="000000"/>
                </a:solidFill>
                <a:latin typeface="ＭＳ ゴシック" pitchFamily="49" charset="-128"/>
                <a:ea typeface="ＭＳ ゴシック" pitchFamily="49" charset="-128"/>
              </a:rPr>
              <a:t>住宅入居等支援事業（居住サポート事業）</a:t>
            </a:r>
          </a:p>
          <a:p>
            <a:pPr algn="just" eaLnBrk="1" hangingPunct="1">
              <a:lnSpc>
                <a:spcPts val="2600"/>
              </a:lnSpc>
              <a:spcBef>
                <a:spcPct val="0"/>
              </a:spcBef>
              <a:buFontTx/>
              <a:buNone/>
            </a:pPr>
            <a:r>
              <a:rPr lang="ja-JP" altLang="en-US" sz="1200" u="sng">
                <a:solidFill>
                  <a:srgbClr val="000000"/>
                </a:solidFill>
                <a:latin typeface="ＭＳ ゴシック" pitchFamily="49" charset="-128"/>
                <a:ea typeface="ＭＳ ゴシック" pitchFamily="49" charset="-128"/>
              </a:rPr>
              <a:t>４　成年後見制度利用支援事業</a:t>
            </a:r>
            <a:endParaRPr lang="en-US" altLang="ja-JP" sz="1200" u="sng">
              <a:solidFill>
                <a:srgbClr val="000000"/>
              </a:solidFill>
              <a:latin typeface="ＭＳ ゴシック" pitchFamily="49" charset="-128"/>
              <a:ea typeface="ＭＳ ゴシック" pitchFamily="49" charset="-128"/>
            </a:endParaRPr>
          </a:p>
          <a:p>
            <a:pPr algn="just" eaLnBrk="1" hangingPunct="1">
              <a:lnSpc>
                <a:spcPts val="2600"/>
              </a:lnSpc>
              <a:spcBef>
                <a:spcPct val="0"/>
              </a:spcBef>
              <a:buFontTx/>
              <a:buNone/>
            </a:pPr>
            <a:r>
              <a:rPr lang="ja-JP" altLang="en-US" sz="1200" u="sng">
                <a:solidFill>
                  <a:srgbClr val="000000"/>
                </a:solidFill>
                <a:latin typeface="ＭＳ ゴシック" pitchFamily="49" charset="-128"/>
                <a:ea typeface="ＭＳ ゴシック" pitchFamily="49" charset="-128"/>
              </a:rPr>
              <a:t>５　成年後見制度法人後見支援事業</a:t>
            </a:r>
            <a:endParaRPr lang="en-US" altLang="ja-JP" sz="1200" u="sng">
              <a:solidFill>
                <a:srgbClr val="000000"/>
              </a:solidFill>
              <a:latin typeface="ＭＳ ゴシック" pitchFamily="49" charset="-128"/>
              <a:ea typeface="ＭＳ ゴシック" pitchFamily="49" charset="-128"/>
            </a:endParaRPr>
          </a:p>
          <a:p>
            <a:pPr algn="just" eaLnBrk="1" hangingPunct="1">
              <a:lnSpc>
                <a:spcPts val="2600"/>
              </a:lnSpc>
              <a:spcBef>
                <a:spcPct val="0"/>
              </a:spcBef>
              <a:buFontTx/>
              <a:buNone/>
            </a:pPr>
            <a:r>
              <a:rPr lang="ja-JP" altLang="en-US" sz="1200" u="sng">
                <a:solidFill>
                  <a:srgbClr val="000000"/>
                </a:solidFill>
                <a:latin typeface="ＭＳ ゴシック" pitchFamily="49" charset="-128"/>
                <a:ea typeface="ＭＳ ゴシック" pitchFamily="49" charset="-128"/>
              </a:rPr>
              <a:t>６　意思疎通支援事業</a:t>
            </a:r>
            <a:endParaRPr lang="en-US" altLang="ja-JP" sz="1200" u="sng">
              <a:solidFill>
                <a:srgbClr val="000000"/>
              </a:solidFill>
              <a:latin typeface="ＭＳ ゴシック" pitchFamily="49" charset="-128"/>
              <a:ea typeface="ＭＳ ゴシック" pitchFamily="49" charset="-128"/>
            </a:endParaRPr>
          </a:p>
          <a:p>
            <a:pPr algn="just" eaLnBrk="1" hangingPunct="1">
              <a:lnSpc>
                <a:spcPts val="2600"/>
              </a:lnSpc>
              <a:spcBef>
                <a:spcPct val="0"/>
              </a:spcBef>
              <a:buFontTx/>
              <a:buNone/>
            </a:pPr>
            <a:r>
              <a:rPr lang="ja-JP" altLang="en-US" sz="1200" u="sng">
                <a:solidFill>
                  <a:srgbClr val="000000"/>
                </a:solidFill>
                <a:latin typeface="ＭＳ ゴシック" pitchFamily="49" charset="-128"/>
                <a:ea typeface="ＭＳ ゴシック" pitchFamily="49" charset="-128"/>
              </a:rPr>
              <a:t>７　日常生活用具給付等事業　</a:t>
            </a:r>
          </a:p>
          <a:p>
            <a:pPr algn="just" eaLnBrk="1" hangingPunct="1">
              <a:lnSpc>
                <a:spcPts val="2600"/>
              </a:lnSpc>
              <a:spcBef>
                <a:spcPct val="0"/>
              </a:spcBef>
              <a:buFontTx/>
              <a:buNone/>
            </a:pPr>
            <a:r>
              <a:rPr lang="ja-JP" altLang="en-US" sz="1200" u="sng">
                <a:solidFill>
                  <a:srgbClr val="000000"/>
                </a:solidFill>
                <a:latin typeface="ＭＳ ゴシック" pitchFamily="49" charset="-128"/>
                <a:ea typeface="ＭＳ ゴシック" pitchFamily="49" charset="-128"/>
              </a:rPr>
              <a:t>８　</a:t>
            </a:r>
            <a:r>
              <a:rPr lang="zh-TW" altLang="en-US" sz="1200" u="sng">
                <a:solidFill>
                  <a:srgbClr val="000000"/>
                </a:solidFill>
                <a:latin typeface="ＭＳ ゴシック" pitchFamily="49" charset="-128"/>
                <a:ea typeface="ＭＳ ゴシック" pitchFamily="49" charset="-128"/>
              </a:rPr>
              <a:t>手話奉仕員養成研修事業</a:t>
            </a:r>
            <a:endParaRPr lang="ja-JP" altLang="en-US" sz="1200" u="sng">
              <a:solidFill>
                <a:srgbClr val="000000"/>
              </a:solidFill>
              <a:latin typeface="ＭＳ ゴシック" pitchFamily="49" charset="-128"/>
              <a:ea typeface="ＭＳ ゴシック" pitchFamily="49" charset="-128"/>
            </a:endParaRPr>
          </a:p>
          <a:p>
            <a:pPr algn="just" eaLnBrk="1" hangingPunct="1">
              <a:lnSpc>
                <a:spcPts val="2600"/>
              </a:lnSpc>
              <a:spcBef>
                <a:spcPct val="0"/>
              </a:spcBef>
              <a:buFontTx/>
              <a:buNone/>
            </a:pPr>
            <a:r>
              <a:rPr lang="ja-JP" altLang="en-US" sz="1200" u="sng">
                <a:solidFill>
                  <a:srgbClr val="000000"/>
                </a:solidFill>
                <a:latin typeface="ＭＳ ゴシック" pitchFamily="49" charset="-128"/>
                <a:ea typeface="ＭＳ ゴシック" pitchFamily="49" charset="-128"/>
              </a:rPr>
              <a:t>９　移動支援事業</a:t>
            </a:r>
          </a:p>
          <a:p>
            <a:pPr algn="just" eaLnBrk="1" hangingPunct="1">
              <a:lnSpc>
                <a:spcPts val="2600"/>
              </a:lnSpc>
              <a:spcBef>
                <a:spcPct val="0"/>
              </a:spcBef>
              <a:buFontTx/>
              <a:buNone/>
            </a:pPr>
            <a:r>
              <a:rPr lang="en-US" altLang="ja-JP" sz="1200" u="sng">
                <a:solidFill>
                  <a:srgbClr val="000000"/>
                </a:solidFill>
                <a:latin typeface="ＭＳ ゴシック" pitchFamily="49" charset="-128"/>
                <a:ea typeface="ＭＳ ゴシック" pitchFamily="49" charset="-128"/>
              </a:rPr>
              <a:t>10</a:t>
            </a:r>
            <a:r>
              <a:rPr lang="ja-JP" altLang="en-US" sz="1200" u="sng">
                <a:solidFill>
                  <a:srgbClr val="000000"/>
                </a:solidFill>
                <a:latin typeface="ＭＳ ゴシック" pitchFamily="49" charset="-128"/>
                <a:ea typeface="ＭＳ ゴシック" pitchFamily="49" charset="-128"/>
              </a:rPr>
              <a:t>　地域活動支援センター</a:t>
            </a:r>
          </a:p>
          <a:p>
            <a:pPr algn="just" eaLnBrk="1" hangingPunct="1">
              <a:lnSpc>
                <a:spcPts val="2600"/>
              </a:lnSpc>
              <a:spcBef>
                <a:spcPct val="0"/>
              </a:spcBef>
              <a:buFontTx/>
              <a:buNone/>
            </a:pPr>
            <a:r>
              <a:rPr lang="ja-JP" altLang="en-US" sz="1200">
                <a:solidFill>
                  <a:srgbClr val="000000"/>
                </a:solidFill>
                <a:latin typeface="ＭＳ ゴシック" pitchFamily="49" charset="-128"/>
                <a:ea typeface="ＭＳ ゴシック" pitchFamily="49" charset="-128"/>
              </a:rPr>
              <a:t>　</a:t>
            </a:r>
            <a:r>
              <a:rPr lang="en-US" altLang="ja-JP" sz="1200">
                <a:solidFill>
                  <a:srgbClr val="000000"/>
                </a:solidFill>
                <a:latin typeface="ＭＳ ゴシック" pitchFamily="49" charset="-128"/>
                <a:ea typeface="ＭＳ ゴシック" pitchFamily="49" charset="-128"/>
              </a:rPr>
              <a:t>(1)</a:t>
            </a:r>
            <a:r>
              <a:rPr lang="ja-JP" altLang="en-US" sz="1200">
                <a:solidFill>
                  <a:srgbClr val="000000"/>
                </a:solidFill>
                <a:latin typeface="ＭＳ ゴシック" pitchFamily="49" charset="-128"/>
                <a:ea typeface="ＭＳ ゴシック" pitchFamily="49" charset="-128"/>
              </a:rPr>
              <a:t>　地域活動支援センター基礎的事業</a:t>
            </a:r>
            <a:r>
              <a:rPr lang="en-US" altLang="ja-JP" sz="1200">
                <a:solidFill>
                  <a:srgbClr val="000000"/>
                </a:solidFill>
                <a:latin typeface="ＭＳ ゴシック" pitchFamily="49" charset="-128"/>
                <a:ea typeface="ＭＳ ゴシック" pitchFamily="49" charset="-128"/>
              </a:rPr>
              <a:t>《</a:t>
            </a:r>
            <a:r>
              <a:rPr lang="ja-JP" altLang="en-US" sz="1200">
                <a:solidFill>
                  <a:srgbClr val="000000"/>
                </a:solidFill>
                <a:latin typeface="ＭＳ ゴシック" pitchFamily="49" charset="-128"/>
                <a:ea typeface="ＭＳ ゴシック" pitchFamily="49" charset="-128"/>
              </a:rPr>
              <a:t>交付税</a:t>
            </a:r>
            <a:r>
              <a:rPr lang="en-US" altLang="ja-JP" sz="1200">
                <a:solidFill>
                  <a:srgbClr val="000000"/>
                </a:solidFill>
                <a:latin typeface="ＭＳ ゴシック" pitchFamily="49" charset="-128"/>
                <a:ea typeface="ＭＳ ゴシック" pitchFamily="49" charset="-128"/>
              </a:rPr>
              <a:t>》</a:t>
            </a:r>
          </a:p>
          <a:p>
            <a:pPr algn="just" eaLnBrk="1" hangingPunct="1">
              <a:lnSpc>
                <a:spcPts val="2600"/>
              </a:lnSpc>
              <a:spcBef>
                <a:spcPct val="0"/>
              </a:spcBef>
              <a:buFontTx/>
              <a:buNone/>
            </a:pPr>
            <a:r>
              <a:rPr lang="ja-JP" altLang="en-US" sz="1200">
                <a:solidFill>
                  <a:srgbClr val="000000"/>
                </a:solidFill>
                <a:latin typeface="ＭＳ ゴシック" pitchFamily="49" charset="-128"/>
                <a:ea typeface="ＭＳ ゴシック" pitchFamily="49" charset="-128"/>
              </a:rPr>
              <a:t>　</a:t>
            </a:r>
            <a:r>
              <a:rPr lang="en-US" altLang="ja-JP" sz="1200">
                <a:solidFill>
                  <a:srgbClr val="000000"/>
                </a:solidFill>
                <a:latin typeface="ＭＳ ゴシック" pitchFamily="49" charset="-128"/>
                <a:ea typeface="ＭＳ ゴシック" pitchFamily="49" charset="-128"/>
              </a:rPr>
              <a:t>(2)</a:t>
            </a:r>
            <a:r>
              <a:rPr lang="ja-JP" altLang="en-US" sz="1200">
                <a:solidFill>
                  <a:srgbClr val="000000"/>
                </a:solidFill>
                <a:latin typeface="ＭＳ ゴシック" pitchFamily="49" charset="-128"/>
                <a:ea typeface="ＭＳ ゴシック" pitchFamily="49" charset="-128"/>
              </a:rPr>
              <a:t>　地域活動支援センター機能強化事業</a:t>
            </a:r>
          </a:p>
          <a:p>
            <a:pPr algn="just" eaLnBrk="1" hangingPunct="1">
              <a:lnSpc>
                <a:spcPts val="1800"/>
              </a:lnSpc>
              <a:spcBef>
                <a:spcPct val="0"/>
              </a:spcBef>
              <a:buFontTx/>
              <a:buNone/>
            </a:pPr>
            <a:endParaRPr lang="ja-JP" altLang="en-US" sz="1200">
              <a:solidFill>
                <a:srgbClr val="000000"/>
              </a:solidFill>
              <a:latin typeface="ＭＳ ゴシック" pitchFamily="49" charset="-128"/>
              <a:ea typeface="ＭＳ ゴシック" pitchFamily="49" charset="-128"/>
            </a:endParaRPr>
          </a:p>
          <a:p>
            <a:pPr algn="just" eaLnBrk="1" hangingPunct="1">
              <a:lnSpc>
                <a:spcPts val="1800"/>
              </a:lnSpc>
              <a:spcBef>
                <a:spcPct val="0"/>
              </a:spcBef>
              <a:buFontTx/>
              <a:buNone/>
            </a:pPr>
            <a:r>
              <a:rPr lang="ja-JP" altLang="en-US" sz="1200">
                <a:solidFill>
                  <a:srgbClr val="000000"/>
                </a:solidFill>
                <a:latin typeface="ＭＳ ゴシック" pitchFamily="49" charset="-128"/>
                <a:ea typeface="ＭＳ ゴシック" pitchFamily="49" charset="-128"/>
              </a:rPr>
              <a:t>　</a:t>
            </a:r>
          </a:p>
        </p:txBody>
      </p:sp>
      <p:sp>
        <p:nvSpPr>
          <p:cNvPr id="3075" name="Rectangle 7"/>
          <p:cNvSpPr>
            <a:spLocks noChangeArrowheads="1"/>
          </p:cNvSpPr>
          <p:nvPr/>
        </p:nvSpPr>
        <p:spPr bwMode="auto">
          <a:xfrm>
            <a:off x="344488" y="6597650"/>
            <a:ext cx="115411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3" rIns="91428" bIns="45713"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a:solidFill>
                  <a:srgbClr val="000000"/>
                </a:solidFill>
              </a:rPr>
              <a:t>注）下線は必須事業</a:t>
            </a:r>
          </a:p>
        </p:txBody>
      </p:sp>
      <p:sp>
        <p:nvSpPr>
          <p:cNvPr id="3076" name="Text Box 11"/>
          <p:cNvSpPr txBox="1">
            <a:spLocks noChangeArrowheads="1"/>
          </p:cNvSpPr>
          <p:nvPr/>
        </p:nvSpPr>
        <p:spPr bwMode="auto">
          <a:xfrm>
            <a:off x="0" y="4763"/>
            <a:ext cx="9906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3" rIns="91428" bIns="45713">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600">
                <a:solidFill>
                  <a:srgbClr val="000000"/>
                </a:solidFill>
                <a:latin typeface="ＤＦ特太ゴシック体" pitchFamily="49" charset="-128"/>
                <a:ea typeface="ＤＦ特太ゴシック体" pitchFamily="49" charset="-128"/>
              </a:rPr>
              <a:t>平成</a:t>
            </a:r>
            <a:r>
              <a:rPr lang="en-US" altLang="ja-JP" sz="1600">
                <a:solidFill>
                  <a:srgbClr val="000000"/>
                </a:solidFill>
                <a:latin typeface="ＤＦ特太ゴシック体" pitchFamily="49" charset="-128"/>
                <a:ea typeface="ＤＦ特太ゴシック体" pitchFamily="49" charset="-128"/>
              </a:rPr>
              <a:t>30</a:t>
            </a:r>
            <a:r>
              <a:rPr lang="ja-JP" altLang="en-US" sz="1600">
                <a:solidFill>
                  <a:srgbClr val="000000"/>
                </a:solidFill>
                <a:latin typeface="ＤＦ特太ゴシック体" pitchFamily="49" charset="-128"/>
                <a:ea typeface="ＤＦ特太ゴシック体" pitchFamily="49" charset="-128"/>
              </a:rPr>
              <a:t>年度地域生活支援事業一覧</a:t>
            </a:r>
          </a:p>
        </p:txBody>
      </p:sp>
      <p:sp>
        <p:nvSpPr>
          <p:cNvPr id="3077" name="Rectangle 3"/>
          <p:cNvSpPr>
            <a:spLocks noChangeArrowheads="1"/>
          </p:cNvSpPr>
          <p:nvPr/>
        </p:nvSpPr>
        <p:spPr bwMode="auto">
          <a:xfrm>
            <a:off x="4521200" y="792163"/>
            <a:ext cx="5321300" cy="597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85" tIns="0" rIns="74285" bIns="0"/>
          <a:lstStyle>
            <a:lvl1pPr eaLnBrk="0" hangingPunct="0">
              <a:defRPr kumimoji="1" sz="1200">
                <a:solidFill>
                  <a:schemeClr val="tx1"/>
                </a:solidFill>
                <a:latin typeface="Arial" charset="0"/>
                <a:ea typeface="ＭＳ Ｐゴシック" pitchFamily="50" charset="-128"/>
              </a:defRPr>
            </a:lvl1pPr>
            <a:lvl2pPr marL="742950" indent="-285750" eaLnBrk="0" hangingPunct="0">
              <a:defRPr kumimoji="1" sz="1200">
                <a:solidFill>
                  <a:schemeClr val="tx1"/>
                </a:solidFill>
                <a:latin typeface="Arial" charset="0"/>
                <a:ea typeface="ＭＳ Ｐゴシック" pitchFamily="50" charset="-128"/>
              </a:defRPr>
            </a:lvl2pPr>
            <a:lvl3pPr marL="1143000" indent="-228600" eaLnBrk="0" hangingPunct="0">
              <a:defRPr kumimoji="1" sz="1200">
                <a:solidFill>
                  <a:schemeClr val="tx1"/>
                </a:solidFill>
                <a:latin typeface="Arial" charset="0"/>
                <a:ea typeface="ＭＳ Ｐゴシック" pitchFamily="50" charset="-128"/>
              </a:defRPr>
            </a:lvl3pPr>
            <a:lvl4pPr marL="1600200" indent="-228600" eaLnBrk="0" hangingPunct="0">
              <a:defRPr kumimoji="1" sz="1200">
                <a:solidFill>
                  <a:schemeClr val="tx1"/>
                </a:solidFill>
                <a:latin typeface="Arial" charset="0"/>
                <a:ea typeface="ＭＳ Ｐゴシック" pitchFamily="50" charset="-128"/>
              </a:defRPr>
            </a:lvl4pPr>
            <a:lvl5pPr marL="2057400" indent="-228600" eaLnBrk="0" hangingPunct="0">
              <a:defRPr kumimoji="1" sz="12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algn="just" eaLnBrk="1" hangingPunct="1">
              <a:lnSpc>
                <a:spcPts val="1800"/>
              </a:lnSpc>
              <a:defRPr/>
            </a:pPr>
            <a:r>
              <a:rPr lang="en-US" altLang="ja-JP" dirty="0" smtClean="0">
                <a:solidFill>
                  <a:srgbClr val="000000"/>
                </a:solidFill>
                <a:latin typeface="ＭＳ ゴシック" pitchFamily="49" charset="-128"/>
                <a:ea typeface="ＭＳ ゴシック" pitchFamily="49" charset="-128"/>
              </a:rPr>
              <a:t>11</a:t>
            </a:r>
            <a:r>
              <a:rPr lang="ja-JP" altLang="en-US" dirty="0" smtClean="0">
                <a:solidFill>
                  <a:srgbClr val="000000"/>
                </a:solidFill>
                <a:latin typeface="ＭＳ ゴシック" pitchFamily="49" charset="-128"/>
                <a:ea typeface="ＭＳ ゴシック" pitchFamily="49" charset="-128"/>
              </a:rPr>
              <a:t>　任意事業</a:t>
            </a:r>
            <a:endParaRPr lang="en-US" altLang="ja-JP" dirty="0" smtClean="0">
              <a:solidFill>
                <a:srgbClr val="000000"/>
              </a:solidFill>
              <a:latin typeface="ＭＳ ゴシック" pitchFamily="49" charset="-128"/>
              <a:ea typeface="ＭＳ ゴシック" pitchFamily="49" charset="-128"/>
            </a:endParaRP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a:t>
            </a:r>
            <a:r>
              <a:rPr lang="ja-JP" altLang="en-US" dirty="0" smtClean="0">
                <a:solidFill>
                  <a:srgbClr val="000000"/>
                </a:solidFill>
                <a:latin typeface="ＭＳ ゴシック" pitchFamily="49" charset="-128"/>
                <a:ea typeface="ＭＳ ゴシック" pitchFamily="49" charset="-128"/>
              </a:rPr>
              <a:t>日常生活支援</a:t>
            </a:r>
            <a:r>
              <a:rPr lang="en-US" altLang="ja-JP" dirty="0" smtClean="0">
                <a:solidFill>
                  <a:srgbClr val="000000"/>
                </a:solidFill>
                <a:latin typeface="ＭＳ ゴシック" pitchFamily="49" charset="-128"/>
                <a:ea typeface="ＭＳ ゴシック" pitchFamily="49" charset="-128"/>
              </a:rPr>
              <a:t>】</a:t>
            </a:r>
          </a:p>
          <a:p>
            <a:pPr algn="just" eaLnBrk="1" hangingPunct="1">
              <a:lnSpc>
                <a:spcPts val="1800"/>
              </a:lnSpc>
              <a:defRPr/>
            </a:pPr>
            <a:r>
              <a:rPr lang="en-US" altLang="ja-JP" dirty="0" smtClean="0">
                <a:solidFill>
                  <a:srgbClr val="000000"/>
                </a:solidFill>
                <a:latin typeface="ＭＳ ゴシック" pitchFamily="49" charset="-128"/>
                <a:ea typeface="ＭＳ ゴシック" pitchFamily="49" charset="-128"/>
              </a:rPr>
              <a:t>    (1)</a:t>
            </a:r>
            <a:r>
              <a:rPr lang="ja-JP" altLang="en-US" dirty="0" smtClean="0">
                <a:solidFill>
                  <a:srgbClr val="000000"/>
                </a:solidFill>
                <a:latin typeface="ＭＳ ゴシック" pitchFamily="49" charset="-128"/>
                <a:ea typeface="ＭＳ ゴシック" pitchFamily="49" charset="-128"/>
              </a:rPr>
              <a:t>　福祉ホームの運営</a:t>
            </a: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(2)  </a:t>
            </a:r>
            <a:r>
              <a:rPr lang="ja-JP" altLang="en-US" dirty="0" smtClean="0">
                <a:solidFill>
                  <a:srgbClr val="000000"/>
                </a:solidFill>
                <a:latin typeface="ＭＳ ゴシック" pitchFamily="49" charset="-128"/>
                <a:ea typeface="ＭＳ ゴシック" pitchFamily="49" charset="-128"/>
              </a:rPr>
              <a:t>訪問入浴サービス</a:t>
            </a: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(3)</a:t>
            </a:r>
            <a:r>
              <a:rPr lang="ja-JP" altLang="en-US" dirty="0" smtClean="0">
                <a:solidFill>
                  <a:srgbClr val="000000"/>
                </a:solidFill>
                <a:latin typeface="ＭＳ ゴシック" pitchFamily="49" charset="-128"/>
                <a:ea typeface="ＭＳ ゴシック" pitchFamily="49" charset="-128"/>
              </a:rPr>
              <a:t>　生活訓練等</a:t>
            </a:r>
            <a:endParaRPr lang="en-US" altLang="ja-JP" dirty="0" smtClean="0">
              <a:solidFill>
                <a:srgbClr val="000000"/>
              </a:solidFill>
              <a:latin typeface="ＭＳ ゴシック" pitchFamily="49" charset="-128"/>
              <a:ea typeface="ＭＳ ゴシック" pitchFamily="49" charset="-128"/>
            </a:endParaRP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(4)</a:t>
            </a:r>
            <a:r>
              <a:rPr lang="ja-JP" altLang="en-US" dirty="0" smtClean="0">
                <a:solidFill>
                  <a:srgbClr val="000000"/>
                </a:solidFill>
                <a:latin typeface="ＭＳ ゴシック" pitchFamily="49" charset="-128"/>
                <a:ea typeface="ＭＳ ゴシック" pitchFamily="49" charset="-128"/>
              </a:rPr>
              <a:t>　日中一時支援</a:t>
            </a:r>
            <a:endParaRPr lang="en-US" altLang="ja-JP" dirty="0" smtClean="0">
              <a:solidFill>
                <a:srgbClr val="000000"/>
              </a:solidFill>
              <a:latin typeface="ＭＳ ゴシック" pitchFamily="49" charset="-128"/>
              <a:ea typeface="ＭＳ ゴシック" pitchFamily="49" charset="-128"/>
            </a:endParaRP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(5)</a:t>
            </a:r>
            <a:r>
              <a:rPr lang="ja-JP" altLang="en-US" dirty="0" smtClean="0">
                <a:solidFill>
                  <a:srgbClr val="000000"/>
                </a:solidFill>
                <a:latin typeface="ＭＳ ゴシック" pitchFamily="49" charset="-128"/>
                <a:ea typeface="ＭＳ ゴシック" pitchFamily="49" charset="-128"/>
              </a:rPr>
              <a:t>　地域移行のための安心生活支援</a:t>
            </a:r>
            <a:endParaRPr lang="en-US" altLang="ja-JP" dirty="0" smtClean="0">
              <a:solidFill>
                <a:srgbClr val="000000"/>
              </a:solidFill>
              <a:latin typeface="ＭＳ ゴシック" pitchFamily="49" charset="-128"/>
              <a:ea typeface="ＭＳ ゴシック" pitchFamily="49" charset="-128"/>
            </a:endParaRP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(6)</a:t>
            </a:r>
            <a:r>
              <a:rPr lang="ja-JP" altLang="en-US" dirty="0" smtClean="0">
                <a:solidFill>
                  <a:srgbClr val="000000"/>
                </a:solidFill>
                <a:latin typeface="ＭＳ ゴシック" pitchFamily="49" charset="-128"/>
                <a:ea typeface="ＭＳ ゴシック" pitchFamily="49" charset="-128"/>
              </a:rPr>
              <a:t>  </a:t>
            </a:r>
            <a:r>
              <a:rPr lang="zh-TW" altLang="en-US" dirty="0" smtClean="0">
                <a:solidFill>
                  <a:srgbClr val="000000"/>
                </a:solidFill>
              </a:rPr>
              <a:t>巡回支援専門員整備</a:t>
            </a:r>
            <a:endParaRPr lang="en-US" altLang="zh-TW" dirty="0" smtClean="0">
              <a:solidFill>
                <a:srgbClr val="000000"/>
              </a:solidFill>
            </a:endParaRPr>
          </a:p>
          <a:p>
            <a:pPr algn="just" eaLnBrk="1" hangingPunct="1">
              <a:lnSpc>
                <a:spcPts val="1800"/>
              </a:lnSpc>
              <a:defRPr/>
            </a:pPr>
            <a:r>
              <a:rPr lang="ja-JP" altLang="en-US" dirty="0" smtClean="0">
                <a:solidFill>
                  <a:srgbClr val="000000"/>
                </a:solidFill>
              </a:rPr>
              <a:t>　　　</a:t>
            </a:r>
            <a:r>
              <a:rPr lang="en-US" altLang="ja-JP" dirty="0" smtClean="0">
                <a:solidFill>
                  <a:srgbClr val="000000"/>
                </a:solidFill>
                <a:latin typeface="ＭＳ ゴシック" pitchFamily="49" charset="-128"/>
                <a:ea typeface="ＭＳ ゴシック" pitchFamily="49" charset="-128"/>
              </a:rPr>
              <a:t>(7)</a:t>
            </a:r>
            <a:r>
              <a:rPr lang="ja-JP" altLang="en-US" dirty="0" smtClean="0">
                <a:solidFill>
                  <a:srgbClr val="000000"/>
                </a:solidFill>
                <a:latin typeface="ＭＳ ゴシック" pitchFamily="49" charset="-128"/>
                <a:ea typeface="ＭＳ ゴシック" pitchFamily="49" charset="-128"/>
              </a:rPr>
              <a:t>  </a:t>
            </a:r>
            <a:r>
              <a:rPr lang="ja-JP" altLang="en-US" dirty="0" smtClean="0">
                <a:solidFill>
                  <a:srgbClr val="000000"/>
                </a:solidFill>
              </a:rPr>
              <a:t>相談支援事業所等（地域援助事業者）における退院支援体制確保</a:t>
            </a:r>
            <a:endParaRPr lang="en-US" altLang="ja-JP" dirty="0" smtClean="0">
              <a:solidFill>
                <a:srgbClr val="000000"/>
              </a:solidFill>
            </a:endParaRPr>
          </a:p>
          <a:p>
            <a:pPr marL="622300" indent="-622300" algn="just" eaLnBrk="1" hangingPunct="1">
              <a:lnSpc>
                <a:spcPts val="1800"/>
              </a:lnSpc>
              <a:defRPr/>
            </a:pPr>
            <a:r>
              <a:rPr lang="en-US" altLang="ja-JP" dirty="0" smtClean="0">
                <a:solidFill>
                  <a:srgbClr val="000000"/>
                </a:solidFill>
                <a:latin typeface="ＭＳ ゴシック" panose="020B0609070205080204" pitchFamily="49" charset="-128"/>
                <a:ea typeface="ＭＳ ゴシック" panose="020B0609070205080204" pitchFamily="49" charset="-128"/>
              </a:rPr>
              <a:t>    (8)  </a:t>
            </a:r>
            <a:r>
              <a:rPr lang="ja-JP" altLang="en-US" dirty="0" smtClean="0">
                <a:solidFill>
                  <a:srgbClr val="000000"/>
                </a:solidFill>
                <a:latin typeface="ＭＳ ゴシック" panose="020B0609070205080204" pitchFamily="49" charset="-128"/>
                <a:ea typeface="ＭＳ ゴシック" panose="020B0609070205080204" pitchFamily="49" charset="-128"/>
              </a:rPr>
              <a:t>協議会における地域資源の開発・利用促進等の支援</a:t>
            </a:r>
            <a:endParaRPr lang="en-US" altLang="ja-JP" dirty="0" smtClean="0">
              <a:solidFill>
                <a:srgbClr val="000000"/>
              </a:solidFill>
              <a:latin typeface="ＭＳ ゴシック" panose="020B0609070205080204" pitchFamily="49" charset="-128"/>
              <a:ea typeface="ＭＳ ゴシック" panose="020B0609070205080204" pitchFamily="49" charset="-128"/>
            </a:endParaRP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a:t>
            </a:r>
            <a:r>
              <a:rPr lang="ja-JP" altLang="en-US" dirty="0" smtClean="0">
                <a:solidFill>
                  <a:srgbClr val="000000"/>
                </a:solidFill>
                <a:latin typeface="ＭＳ ゴシック" pitchFamily="49" charset="-128"/>
                <a:ea typeface="ＭＳ ゴシック" pitchFamily="49" charset="-128"/>
              </a:rPr>
              <a:t>社会参加支援</a:t>
            </a:r>
            <a:r>
              <a:rPr lang="en-US" altLang="ja-JP" dirty="0" smtClean="0">
                <a:solidFill>
                  <a:srgbClr val="000000"/>
                </a:solidFill>
                <a:latin typeface="ＭＳ ゴシック" pitchFamily="49" charset="-128"/>
                <a:ea typeface="ＭＳ ゴシック" pitchFamily="49" charset="-128"/>
              </a:rPr>
              <a:t>】</a:t>
            </a: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(1)</a:t>
            </a:r>
            <a:r>
              <a:rPr lang="ja-JP" altLang="en-US" dirty="0" smtClean="0">
                <a:solidFill>
                  <a:srgbClr val="000000"/>
                </a:solidFill>
                <a:latin typeface="ＭＳ ゴシック" pitchFamily="49" charset="-128"/>
                <a:ea typeface="ＭＳ ゴシック" pitchFamily="49" charset="-128"/>
              </a:rPr>
              <a:t>　レクリエーション活動等支援</a:t>
            </a:r>
            <a:endParaRPr lang="en-US" altLang="ja-JP" dirty="0" smtClean="0">
              <a:solidFill>
                <a:srgbClr val="000000"/>
              </a:solidFill>
              <a:latin typeface="ＭＳ ゴシック" pitchFamily="49" charset="-128"/>
              <a:ea typeface="ＭＳ ゴシック" pitchFamily="49" charset="-128"/>
            </a:endParaRP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(2)</a:t>
            </a:r>
            <a:r>
              <a:rPr lang="ja-JP" altLang="en-US" dirty="0" smtClean="0">
                <a:solidFill>
                  <a:srgbClr val="000000"/>
                </a:solidFill>
                <a:latin typeface="ＭＳ ゴシック" pitchFamily="49" charset="-128"/>
                <a:ea typeface="ＭＳ ゴシック" pitchFamily="49" charset="-128"/>
              </a:rPr>
              <a:t>　</a:t>
            </a:r>
            <a:r>
              <a:rPr lang="ja-JP" altLang="en-US" dirty="0">
                <a:solidFill>
                  <a:srgbClr val="000000"/>
                </a:solidFill>
                <a:latin typeface="ＭＳ ゴシック" pitchFamily="49" charset="-128"/>
                <a:ea typeface="ＭＳ ゴシック" pitchFamily="49" charset="-128"/>
              </a:rPr>
              <a:t>芸術</a:t>
            </a:r>
            <a:r>
              <a:rPr lang="ja-JP" altLang="en-US" dirty="0" smtClean="0">
                <a:solidFill>
                  <a:srgbClr val="000000"/>
                </a:solidFill>
                <a:latin typeface="ＭＳ ゴシック" pitchFamily="49" charset="-128"/>
                <a:ea typeface="ＭＳ ゴシック" pitchFamily="49" charset="-128"/>
              </a:rPr>
              <a:t>文化活動振興</a:t>
            </a:r>
            <a:endParaRPr lang="en-US" altLang="ja-JP" dirty="0" smtClean="0">
              <a:solidFill>
                <a:srgbClr val="000000"/>
              </a:solidFill>
              <a:latin typeface="ＭＳ ゴシック" pitchFamily="49" charset="-128"/>
              <a:ea typeface="ＭＳ ゴシック" pitchFamily="49" charset="-128"/>
            </a:endParaRP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(3)</a:t>
            </a:r>
            <a:r>
              <a:rPr lang="ja-JP" altLang="en-US" dirty="0" smtClean="0">
                <a:solidFill>
                  <a:srgbClr val="000000"/>
                </a:solidFill>
                <a:latin typeface="ＭＳ ゴシック" pitchFamily="49" charset="-128"/>
                <a:ea typeface="ＭＳ ゴシック" pitchFamily="49" charset="-128"/>
              </a:rPr>
              <a:t>　点字・声の広報等発行</a:t>
            </a:r>
            <a:endParaRPr lang="en-US" altLang="ja-JP" dirty="0" smtClean="0">
              <a:solidFill>
                <a:srgbClr val="000000"/>
              </a:solidFill>
              <a:latin typeface="ＭＳ ゴシック" pitchFamily="49" charset="-128"/>
              <a:ea typeface="ＭＳ ゴシック" pitchFamily="49" charset="-128"/>
            </a:endParaRP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(4)</a:t>
            </a:r>
            <a:r>
              <a:rPr lang="ja-JP" altLang="en-US" dirty="0" smtClean="0">
                <a:solidFill>
                  <a:srgbClr val="000000"/>
                </a:solidFill>
                <a:latin typeface="ＭＳ ゴシック" pitchFamily="49" charset="-128"/>
                <a:ea typeface="ＭＳ ゴシック" pitchFamily="49" charset="-128"/>
              </a:rPr>
              <a:t>　奉仕員養成研修</a:t>
            </a:r>
            <a:endParaRPr lang="en-US" altLang="ja-JP" dirty="0" smtClean="0">
              <a:solidFill>
                <a:srgbClr val="000000"/>
              </a:solidFill>
              <a:latin typeface="ＭＳ ゴシック" pitchFamily="49" charset="-128"/>
              <a:ea typeface="ＭＳ ゴシック" pitchFamily="49" charset="-128"/>
            </a:endParaRPr>
          </a:p>
          <a:p>
            <a:pPr marL="622300" indent="-622300" algn="just" eaLnBrk="1" hangingPunct="1">
              <a:lnSpc>
                <a:spcPts val="1800"/>
              </a:lnSpc>
              <a:defRPr/>
            </a:pPr>
            <a:r>
              <a:rPr lang="en-US" altLang="ja-JP" dirty="0" smtClean="0">
                <a:solidFill>
                  <a:srgbClr val="000000"/>
                </a:solidFill>
                <a:latin typeface="ＭＳ ゴシック" pitchFamily="49" charset="-128"/>
                <a:ea typeface="ＭＳ ゴシック" pitchFamily="49" charset="-128"/>
              </a:rPr>
              <a:t>    (5)</a:t>
            </a:r>
            <a:r>
              <a:rPr lang="ja-JP" altLang="en-US" dirty="0" smtClean="0">
                <a:solidFill>
                  <a:srgbClr val="000000"/>
                </a:solidFill>
                <a:latin typeface="ＭＳ ゴシック" pitchFamily="49" charset="-128"/>
                <a:ea typeface="ＭＳ ゴシック" pitchFamily="49" charset="-128"/>
              </a:rPr>
              <a:t>　</a:t>
            </a:r>
            <a:r>
              <a:rPr lang="ja-JP" altLang="ja-JP" dirty="0" smtClean="0">
                <a:solidFill>
                  <a:prstClr val="black"/>
                </a:solidFill>
              </a:rPr>
              <a:t>複数</a:t>
            </a:r>
            <a:r>
              <a:rPr lang="ja-JP" altLang="ja-JP" dirty="0">
                <a:solidFill>
                  <a:prstClr val="black"/>
                </a:solidFill>
              </a:rPr>
              <a:t>市町村における意思疎通支援の共同実施</a:t>
            </a:r>
            <a:r>
              <a:rPr lang="ja-JP" altLang="ja-JP" dirty="0" smtClean="0">
                <a:solidFill>
                  <a:prstClr val="black"/>
                </a:solidFill>
              </a:rPr>
              <a:t>促進</a:t>
            </a:r>
            <a:endParaRPr lang="en-US" altLang="ja-JP" dirty="0" smtClean="0">
              <a:solidFill>
                <a:srgbClr val="000000"/>
              </a:solidFill>
              <a:latin typeface="ＭＳ ゴシック" pitchFamily="49" charset="-128"/>
              <a:ea typeface="ＭＳ ゴシック" pitchFamily="49" charset="-128"/>
            </a:endParaRP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(6)</a:t>
            </a:r>
            <a:r>
              <a:rPr lang="ja-JP" altLang="en-US" dirty="0" smtClean="0">
                <a:solidFill>
                  <a:srgbClr val="000000"/>
                </a:solidFill>
              </a:rPr>
              <a:t>　 自動車運転免許取得・改造助成</a:t>
            </a:r>
            <a:r>
              <a:rPr lang="en-US" altLang="ja-JP" dirty="0">
                <a:solidFill>
                  <a:srgbClr val="000000"/>
                </a:solidFill>
                <a:latin typeface="ＭＳ ゴシック" pitchFamily="49" charset="-128"/>
                <a:ea typeface="ＭＳ ゴシック" pitchFamily="49" charset="-128"/>
              </a:rPr>
              <a:t>《</a:t>
            </a:r>
            <a:r>
              <a:rPr lang="ja-JP" altLang="en-US" dirty="0">
                <a:solidFill>
                  <a:srgbClr val="000000"/>
                </a:solidFill>
                <a:latin typeface="ＭＳ ゴシック" pitchFamily="49" charset="-128"/>
                <a:ea typeface="ＭＳ ゴシック" pitchFamily="49" charset="-128"/>
              </a:rPr>
              <a:t>交付税</a:t>
            </a:r>
            <a:r>
              <a:rPr lang="en-US" altLang="ja-JP" dirty="0">
                <a:solidFill>
                  <a:srgbClr val="000000"/>
                </a:solidFill>
                <a:latin typeface="ＭＳ ゴシック" pitchFamily="49" charset="-128"/>
                <a:ea typeface="ＭＳ ゴシック" pitchFamily="49" charset="-128"/>
              </a:rPr>
              <a:t>》</a:t>
            </a:r>
            <a:endParaRPr lang="en-US" altLang="ja-JP" dirty="0" smtClean="0">
              <a:solidFill>
                <a:srgbClr val="000000"/>
              </a:solidFill>
            </a:endParaRPr>
          </a:p>
          <a:p>
            <a:pPr algn="just" eaLnBrk="1" hangingPunct="1">
              <a:lnSpc>
                <a:spcPts val="1800"/>
              </a:lnSpc>
              <a:defRPr/>
            </a:pPr>
            <a:r>
              <a:rPr lang="ja-JP" altLang="en-US" dirty="0" smtClean="0">
                <a:solidFill>
                  <a:srgbClr val="000000"/>
                </a:solidFill>
              </a:rPr>
              <a:t>　　</a:t>
            </a:r>
            <a:r>
              <a:rPr lang="en-US" altLang="ja-JP" dirty="0" smtClean="0">
                <a:solidFill>
                  <a:srgbClr val="000000"/>
                </a:solidFill>
              </a:rPr>
              <a:t>【</a:t>
            </a:r>
            <a:r>
              <a:rPr lang="ja-JP" altLang="en-US" dirty="0" smtClean="0">
                <a:solidFill>
                  <a:srgbClr val="000000"/>
                </a:solidFill>
              </a:rPr>
              <a:t>就業・就労支援</a:t>
            </a:r>
            <a:r>
              <a:rPr lang="en-US" altLang="ja-JP" dirty="0" smtClean="0">
                <a:solidFill>
                  <a:srgbClr val="000000"/>
                </a:solidFill>
              </a:rPr>
              <a:t>】</a:t>
            </a: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(1)</a:t>
            </a:r>
            <a:r>
              <a:rPr lang="ja-JP" altLang="en-US" dirty="0" smtClean="0">
                <a:solidFill>
                  <a:srgbClr val="000000"/>
                </a:solidFill>
                <a:latin typeface="ＭＳ ゴシック" pitchFamily="49" charset="-128"/>
                <a:ea typeface="ＭＳ ゴシック" pitchFamily="49" charset="-128"/>
              </a:rPr>
              <a:t>　盲人ホームの運営</a:t>
            </a:r>
            <a:endParaRPr lang="en-US" altLang="ja-JP" dirty="0" smtClean="0">
              <a:solidFill>
                <a:srgbClr val="000000"/>
              </a:solidFill>
              <a:latin typeface="ＭＳ ゴシック" pitchFamily="49" charset="-128"/>
              <a:ea typeface="ＭＳ ゴシック" pitchFamily="49" charset="-128"/>
            </a:endParaRP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(2)</a:t>
            </a:r>
            <a:r>
              <a:rPr lang="ja-JP" altLang="en-US" dirty="0" smtClean="0">
                <a:solidFill>
                  <a:srgbClr val="000000"/>
                </a:solidFill>
                <a:latin typeface="ＭＳ ゴシック" pitchFamily="49" charset="-128"/>
                <a:ea typeface="ＭＳ ゴシック" pitchFamily="49" charset="-128"/>
              </a:rPr>
              <a:t>　更生訓練費給付</a:t>
            </a:r>
            <a:r>
              <a:rPr lang="en-US" altLang="ja-JP" dirty="0">
                <a:solidFill>
                  <a:srgbClr val="000000"/>
                </a:solidFill>
                <a:latin typeface="ＭＳ ゴシック" pitchFamily="49" charset="-128"/>
                <a:ea typeface="ＭＳ ゴシック" pitchFamily="49" charset="-128"/>
              </a:rPr>
              <a:t>《</a:t>
            </a:r>
            <a:r>
              <a:rPr lang="ja-JP" altLang="en-US" dirty="0">
                <a:solidFill>
                  <a:srgbClr val="000000"/>
                </a:solidFill>
                <a:latin typeface="ＭＳ ゴシック" pitchFamily="49" charset="-128"/>
                <a:ea typeface="ＭＳ ゴシック" pitchFamily="49" charset="-128"/>
              </a:rPr>
              <a:t>交付税</a:t>
            </a:r>
            <a:r>
              <a:rPr lang="en-US" altLang="ja-JP" dirty="0">
                <a:solidFill>
                  <a:srgbClr val="000000"/>
                </a:solidFill>
                <a:latin typeface="ＭＳ ゴシック" pitchFamily="49" charset="-128"/>
                <a:ea typeface="ＭＳ ゴシック" pitchFamily="49" charset="-128"/>
              </a:rPr>
              <a:t>》</a:t>
            </a:r>
            <a:endParaRPr lang="en-US" altLang="ja-JP" dirty="0" smtClean="0">
              <a:solidFill>
                <a:srgbClr val="000000"/>
              </a:solidFill>
              <a:latin typeface="ＭＳ ゴシック" pitchFamily="49" charset="-128"/>
              <a:ea typeface="ＭＳ ゴシック" pitchFamily="49" charset="-128"/>
            </a:endParaRP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r>
              <a:rPr lang="en-US" altLang="ja-JP" dirty="0" smtClean="0">
                <a:solidFill>
                  <a:srgbClr val="000000"/>
                </a:solidFill>
                <a:latin typeface="ＭＳ ゴシック" pitchFamily="49" charset="-128"/>
                <a:ea typeface="ＭＳ ゴシック" pitchFamily="49" charset="-128"/>
              </a:rPr>
              <a:t>(3)</a:t>
            </a:r>
            <a:r>
              <a:rPr lang="ja-JP" altLang="en-US" dirty="0" smtClean="0">
                <a:solidFill>
                  <a:srgbClr val="000000"/>
                </a:solidFill>
                <a:latin typeface="ＭＳ ゴシック" pitchFamily="49" charset="-128"/>
                <a:ea typeface="ＭＳ ゴシック" pitchFamily="49" charset="-128"/>
              </a:rPr>
              <a:t>　知的障害者職親委託　</a:t>
            </a:r>
            <a:endParaRPr lang="en-US" altLang="ja-JP" dirty="0" smtClean="0">
              <a:solidFill>
                <a:srgbClr val="000000"/>
              </a:solidFill>
              <a:latin typeface="ＭＳ ゴシック" pitchFamily="49" charset="-128"/>
              <a:ea typeface="ＭＳ ゴシック" pitchFamily="49" charset="-128"/>
            </a:endParaRPr>
          </a:p>
          <a:p>
            <a:pPr algn="just" eaLnBrk="1" hangingPunct="1">
              <a:lnSpc>
                <a:spcPts val="1800"/>
              </a:lnSpc>
              <a:defRPr/>
            </a:pPr>
            <a:r>
              <a:rPr lang="en-US" altLang="zh-TW" dirty="0" smtClean="0">
                <a:solidFill>
                  <a:srgbClr val="000000"/>
                </a:solidFill>
                <a:latin typeface="ＭＳ ゴシック" pitchFamily="49" charset="-128"/>
                <a:ea typeface="ＭＳ ゴシック" pitchFamily="49" charset="-128"/>
              </a:rPr>
              <a:t>12</a:t>
            </a:r>
            <a:r>
              <a:rPr lang="ja-JP" altLang="en-US" dirty="0" smtClean="0">
                <a:solidFill>
                  <a:srgbClr val="000000"/>
                </a:solidFill>
                <a:latin typeface="ＭＳ ゴシック" pitchFamily="49" charset="-128"/>
                <a:ea typeface="ＭＳ ゴシック" pitchFamily="49" charset="-128"/>
              </a:rPr>
              <a:t>　</a:t>
            </a:r>
            <a:r>
              <a:rPr lang="zh-TW" altLang="en-US" dirty="0" smtClean="0">
                <a:solidFill>
                  <a:srgbClr val="000000"/>
                </a:solidFill>
                <a:latin typeface="ＭＳ ゴシック" pitchFamily="49" charset="-128"/>
                <a:ea typeface="ＭＳ ゴシック" pitchFamily="49" charset="-128"/>
              </a:rPr>
              <a:t>障害</a:t>
            </a:r>
            <a:r>
              <a:rPr lang="ja-JP" altLang="en-US" dirty="0" smtClean="0">
                <a:solidFill>
                  <a:srgbClr val="000000"/>
                </a:solidFill>
                <a:latin typeface="ＭＳ ゴシック" pitchFamily="49" charset="-128"/>
                <a:ea typeface="ＭＳ ゴシック" pitchFamily="49" charset="-128"/>
              </a:rPr>
              <a:t>支援</a:t>
            </a:r>
            <a:r>
              <a:rPr lang="zh-TW" altLang="en-US" dirty="0" smtClean="0">
                <a:solidFill>
                  <a:srgbClr val="000000"/>
                </a:solidFill>
                <a:latin typeface="ＭＳ ゴシック" pitchFamily="49" charset="-128"/>
                <a:ea typeface="ＭＳ ゴシック" pitchFamily="49" charset="-128"/>
              </a:rPr>
              <a:t>区分認定等事務</a:t>
            </a:r>
            <a:r>
              <a:rPr lang="en-US" altLang="ja-JP" dirty="0">
                <a:solidFill>
                  <a:srgbClr val="000000"/>
                </a:solidFill>
                <a:latin typeface="ＭＳ ゴシック" pitchFamily="49" charset="-128"/>
                <a:ea typeface="ＭＳ ゴシック" pitchFamily="49" charset="-128"/>
              </a:rPr>
              <a:t>《</a:t>
            </a:r>
            <a:r>
              <a:rPr lang="ja-JP" altLang="en-US" dirty="0">
                <a:solidFill>
                  <a:srgbClr val="000000"/>
                </a:solidFill>
                <a:latin typeface="ＭＳ ゴシック" pitchFamily="49" charset="-128"/>
                <a:ea typeface="ＭＳ ゴシック" pitchFamily="49" charset="-128"/>
              </a:rPr>
              <a:t>交付税</a:t>
            </a:r>
            <a:r>
              <a:rPr lang="en-US" altLang="ja-JP" dirty="0">
                <a:solidFill>
                  <a:srgbClr val="000000"/>
                </a:solidFill>
                <a:latin typeface="ＭＳ ゴシック" pitchFamily="49" charset="-128"/>
                <a:ea typeface="ＭＳ ゴシック" pitchFamily="49" charset="-128"/>
              </a:rPr>
              <a:t>》</a:t>
            </a:r>
            <a:endParaRPr lang="ja-JP" altLang="en-US" dirty="0" smtClean="0">
              <a:solidFill>
                <a:srgbClr val="000000"/>
              </a:solidFill>
              <a:latin typeface="ＭＳ ゴシック" pitchFamily="49" charset="-128"/>
              <a:ea typeface="ＭＳ ゴシック" pitchFamily="49" charset="-128"/>
            </a:endParaRPr>
          </a:p>
          <a:p>
            <a:pPr algn="just" eaLnBrk="1" hangingPunct="1">
              <a:lnSpc>
                <a:spcPts val="1800"/>
              </a:lnSpc>
              <a:defRPr/>
            </a:pPr>
            <a:r>
              <a:rPr lang="ja-JP" altLang="en-US" dirty="0" smtClean="0">
                <a:solidFill>
                  <a:srgbClr val="000000"/>
                </a:solidFill>
                <a:latin typeface="ＭＳ ゴシック" pitchFamily="49" charset="-128"/>
                <a:ea typeface="ＭＳ ゴシック" pitchFamily="49" charset="-128"/>
              </a:rPr>
              <a:t>　</a:t>
            </a:r>
          </a:p>
        </p:txBody>
      </p:sp>
      <p:sp>
        <p:nvSpPr>
          <p:cNvPr id="7" name="正方形/長方形 6"/>
          <p:cNvSpPr/>
          <p:nvPr/>
        </p:nvSpPr>
        <p:spPr bwMode="auto">
          <a:xfrm>
            <a:off x="200025" y="549275"/>
            <a:ext cx="9642475" cy="6264275"/>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lIns="36804" tIns="7359" rIns="36804" bIns="7359"/>
          <a:lstStyle/>
          <a:p>
            <a:pPr marL="119063" indent="-119063" defTabSz="873125">
              <a:defRPr/>
            </a:pPr>
            <a:endParaRPr lang="ja-JP" altLang="en-US">
              <a:solidFill>
                <a:srgbClr val="000000"/>
              </a:solidFill>
            </a:endParaRPr>
          </a:p>
        </p:txBody>
      </p:sp>
      <p:sp>
        <p:nvSpPr>
          <p:cNvPr id="122885" name="Rectangle 5"/>
          <p:cNvSpPr>
            <a:spLocks noChangeArrowheads="1"/>
          </p:cNvSpPr>
          <p:nvPr/>
        </p:nvSpPr>
        <p:spPr bwMode="auto">
          <a:xfrm>
            <a:off x="2249488" y="404813"/>
            <a:ext cx="5200650" cy="287337"/>
          </a:xfrm>
          <a:prstGeom prst="rect">
            <a:avLst/>
          </a:prstGeom>
          <a:gradFill rotWithShape="1">
            <a:gsLst>
              <a:gs pos="0">
                <a:schemeClr val="accent1">
                  <a:gamma/>
                  <a:shade val="86275"/>
                  <a:invGamma/>
                </a:schemeClr>
              </a:gs>
              <a:gs pos="50000">
                <a:schemeClr val="accent1"/>
              </a:gs>
              <a:gs pos="100000">
                <a:schemeClr val="accent1">
                  <a:gamma/>
                  <a:shade val="86275"/>
                  <a:invGamma/>
                </a:schemeClr>
              </a:gs>
            </a:gsLst>
            <a:lin ang="5400000" scaled="1"/>
          </a:gradFill>
          <a:ln w="9525">
            <a:solidFill>
              <a:schemeClr val="tx1"/>
            </a:solidFill>
            <a:miter lim="800000"/>
            <a:headEnd/>
            <a:tailEnd/>
          </a:ln>
          <a:effectLst/>
        </p:spPr>
        <p:txBody>
          <a:bodyPr wrap="none" lIns="91428" tIns="45713" rIns="91428" bIns="45713" anchor="ctr"/>
          <a:lstStyle/>
          <a:p>
            <a:pPr algn="ctr">
              <a:defRPr/>
            </a:pPr>
            <a:r>
              <a:rPr lang="ja-JP" altLang="en-US" sz="1600" dirty="0">
                <a:solidFill>
                  <a:srgbClr val="000000"/>
                </a:solidFill>
                <a:latin typeface="Arial" pitchFamily="34" charset="0"/>
                <a:ea typeface="ＤＦ特太ゴシック体" pitchFamily="1" charset="-128"/>
              </a:rPr>
              <a:t>市　町　村　事　業</a:t>
            </a:r>
          </a:p>
        </p:txBody>
      </p:sp>
      <p:sp>
        <p:nvSpPr>
          <p:cNvPr id="8"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19</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2230788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944043" y="1106489"/>
            <a:ext cx="3376439" cy="782960"/>
          </a:xfrm>
        </p:spPr>
        <p:txBody>
          <a:bodyPr/>
          <a:lstStyle/>
          <a:p>
            <a:pPr eaLnBrk="1" hangingPunct="1"/>
            <a:r>
              <a:rPr lang="ja-JP" altLang="en-US" sz="2400" b="1" dirty="0" smtClean="0">
                <a:solidFill>
                  <a:schemeClr val="tx1"/>
                </a:solidFill>
              </a:rPr>
              <a:t>（在宅・施設別）</a:t>
            </a:r>
          </a:p>
        </p:txBody>
      </p:sp>
      <p:sp>
        <p:nvSpPr>
          <p:cNvPr id="1028" name="Rectangle 3"/>
          <p:cNvSpPr>
            <a:spLocks noGrp="1" noChangeArrowheads="1"/>
          </p:cNvSpPr>
          <p:nvPr>
            <p:ph type="body" idx="1"/>
          </p:nvPr>
        </p:nvSpPr>
        <p:spPr>
          <a:xfrm>
            <a:off x="1584178" y="1652414"/>
            <a:ext cx="2891942" cy="552450"/>
          </a:xfrm>
        </p:spPr>
        <p:txBody>
          <a:bodyPr>
            <a:normAutofit lnSpcReduction="10000"/>
          </a:bodyPr>
          <a:lstStyle/>
          <a:p>
            <a:pPr algn="just" eaLnBrk="1" hangingPunct="1">
              <a:buFontTx/>
              <a:buNone/>
            </a:pPr>
            <a:r>
              <a:rPr lang="ja-JP" altLang="en-US" sz="900" dirty="0" smtClean="0">
                <a:latin typeface="Century" pitchFamily="18" charset="0"/>
                <a:ea typeface="HGPｺﾞｼｯｸM" pitchFamily="50" charset="-128"/>
              </a:rPr>
              <a:t>障害者総数　９３６．６万人（人口の約</a:t>
            </a:r>
            <a:r>
              <a:rPr lang="ja-JP" altLang="en-US" sz="900" dirty="0">
                <a:latin typeface="Century" pitchFamily="18" charset="0"/>
                <a:ea typeface="HGPｺﾞｼｯｸM" pitchFamily="50" charset="-128"/>
              </a:rPr>
              <a:t>７．４</a:t>
            </a:r>
            <a:r>
              <a:rPr lang="ja-JP" altLang="en-US" sz="900" dirty="0" smtClean="0">
                <a:latin typeface="Century" pitchFamily="18" charset="0"/>
                <a:ea typeface="HGPｺﾞｼｯｸM" pitchFamily="50" charset="-128"/>
              </a:rPr>
              <a:t>％）</a:t>
            </a:r>
            <a:endParaRPr lang="en-US" altLang="ja-JP" sz="900" dirty="0" smtClean="0">
              <a:latin typeface="Century" pitchFamily="18" charset="0"/>
              <a:ea typeface="HGPｺﾞｼｯｸM" pitchFamily="50" charset="-128"/>
            </a:endParaRPr>
          </a:p>
          <a:p>
            <a:pPr algn="just" eaLnBrk="1" hangingPunct="1">
              <a:buFontTx/>
              <a:buNone/>
            </a:pPr>
            <a:r>
              <a:rPr lang="ja-JP" altLang="en-US" sz="900" dirty="0" smtClean="0">
                <a:latin typeface="Century" pitchFamily="18" charset="0"/>
                <a:ea typeface="HGPｺﾞｼｯｸM" pitchFamily="50" charset="-128"/>
              </a:rPr>
              <a:t>　　　うち在宅　　　　　８８６．０万人（９４．６％）</a:t>
            </a:r>
          </a:p>
          <a:p>
            <a:pPr algn="just" eaLnBrk="1" hangingPunct="1">
              <a:buFontTx/>
              <a:buNone/>
            </a:pPr>
            <a:r>
              <a:rPr lang="ja-JP" altLang="en-US" sz="900" dirty="0" smtClean="0">
                <a:latin typeface="Century" pitchFamily="18" charset="0"/>
                <a:ea typeface="HGPｺﾞｼｯｸM" pitchFamily="50" charset="-128"/>
              </a:rPr>
              <a:t>　　　うち施設入所　　　</a:t>
            </a:r>
            <a:r>
              <a:rPr lang="ja-JP" altLang="en-US" sz="900" dirty="0">
                <a:latin typeface="Century" pitchFamily="18" charset="0"/>
                <a:ea typeface="HGPｺﾞｼｯｸM" pitchFamily="50" charset="-128"/>
              </a:rPr>
              <a:t>５０．６</a:t>
            </a:r>
            <a:r>
              <a:rPr lang="ja-JP" altLang="en-US" sz="900" dirty="0" smtClean="0">
                <a:latin typeface="Century" pitchFamily="18" charset="0"/>
                <a:ea typeface="HGPｺﾞｼｯｸM" pitchFamily="50" charset="-128"/>
              </a:rPr>
              <a:t>万人（　５．４％）</a:t>
            </a:r>
            <a:endParaRPr lang="ja-JP" altLang="en-US" sz="90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132958260"/>
              </p:ext>
            </p:extLst>
          </p:nvPr>
        </p:nvGraphicFramePr>
        <p:xfrm>
          <a:off x="225620" y="2166860"/>
          <a:ext cx="4538652" cy="3638404"/>
        </p:xfrm>
        <a:graphic>
          <a:graphicData uri="http://schemas.openxmlformats.org/presentationml/2006/ole">
            <mc:AlternateContent xmlns:mc="http://schemas.openxmlformats.org/markup-compatibility/2006">
              <mc:Choice xmlns:v="urn:schemas-microsoft-com:vml" Requires="v">
                <p:oleObj spid="_x0000_s6176" name="Document" r:id="rId4" imgW="8676434" imgH="6996027" progId="Word.Document.8">
                  <p:embed/>
                </p:oleObj>
              </mc:Choice>
              <mc:Fallback>
                <p:oleObj name="Document" r:id="rId4" imgW="8676434" imgH="6996027" progId="Word.Document.8">
                  <p:embed/>
                  <p:pic>
                    <p:nvPicPr>
                      <p:cNvPr id="0" name=""/>
                      <p:cNvPicPr>
                        <a:picLocks noChangeAspect="1" noChangeArrowheads="1"/>
                      </p:cNvPicPr>
                      <p:nvPr/>
                    </p:nvPicPr>
                    <p:blipFill>
                      <a:blip r:embed="rId5"/>
                      <a:srcRect/>
                      <a:stretch>
                        <a:fillRect/>
                      </a:stretch>
                    </p:blipFill>
                    <p:spPr bwMode="auto">
                      <a:xfrm>
                        <a:off x="225620" y="2166860"/>
                        <a:ext cx="4538652" cy="3638404"/>
                      </a:xfrm>
                      <a:prstGeom prst="rect">
                        <a:avLst/>
                      </a:prstGeom>
                      <a:noFill/>
                      <a:extLst/>
                    </p:spPr>
                  </p:pic>
                </p:oleObj>
              </mc:Fallback>
            </mc:AlternateContent>
          </a:graphicData>
        </a:graphic>
      </p:graphicFrame>
      <p:sp>
        <p:nvSpPr>
          <p:cNvPr id="6" name="Rectangle 2"/>
          <p:cNvSpPr txBox="1">
            <a:spLocks noChangeArrowheads="1"/>
          </p:cNvSpPr>
          <p:nvPr/>
        </p:nvSpPr>
        <p:spPr bwMode="auto">
          <a:xfrm>
            <a:off x="6325935" y="1206963"/>
            <a:ext cx="2171011" cy="602879"/>
          </a:xfrm>
          <a:prstGeom prst="rect">
            <a:avLst/>
          </a:prstGeom>
          <a:noFill/>
          <a:ln w="9525">
            <a:noFill/>
            <a:miter lim="800000"/>
            <a:headEnd/>
            <a:tailEnd/>
          </a:ln>
        </p:spPr>
        <p:txBody>
          <a:bodyPr vert="horz" wrap="square" lIns="91399" tIns="45701" rIns="91399" bIns="45701" numCol="1" anchor="ctr" anchorCtr="0" compatLnSpc="1">
            <a:prstTxWarp prst="textNoShape">
              <a:avLst/>
            </a:prstTxWarp>
          </a:bodyPr>
          <a:lstStyle/>
          <a:p>
            <a:pPr algn="ctr">
              <a:defRPr/>
            </a:pPr>
            <a:r>
              <a:rPr lang="ja-JP" altLang="en-US" sz="2400" b="1" kern="0" dirty="0" smtClean="0">
                <a:solidFill>
                  <a:prstClr val="black"/>
                </a:solidFill>
                <a:latin typeface="Calibri"/>
                <a:ea typeface="ＭＳ Ｐゴシック"/>
              </a:rPr>
              <a:t>（年齢別）</a:t>
            </a:r>
          </a:p>
        </p:txBody>
      </p:sp>
      <p:sp>
        <p:nvSpPr>
          <p:cNvPr id="9" name="Rectangle 4"/>
          <p:cNvSpPr txBox="1">
            <a:spLocks noChangeArrowheads="1"/>
          </p:cNvSpPr>
          <p:nvPr/>
        </p:nvSpPr>
        <p:spPr bwMode="auto">
          <a:xfrm>
            <a:off x="6249361" y="1666394"/>
            <a:ext cx="2679633" cy="500466"/>
          </a:xfrm>
          <a:prstGeom prst="rect">
            <a:avLst/>
          </a:prstGeom>
          <a:noFill/>
          <a:ln w="9525">
            <a:noFill/>
            <a:miter lim="800000"/>
            <a:headEnd/>
            <a:tailEnd/>
          </a:ln>
        </p:spPr>
        <p:txBody>
          <a:bodyPr vert="horz" wrap="square" lIns="91399" tIns="45701" rIns="91399" bIns="45701" numCol="1" anchor="t" anchorCtr="0" compatLnSpc="1">
            <a:prstTxWarp prst="textNoShape">
              <a:avLst/>
            </a:prstTxWarp>
          </a:bodyPr>
          <a:lstStyle/>
          <a:p>
            <a:pPr marL="342900" indent="-342900" algn="just">
              <a:spcBef>
                <a:spcPct val="20000"/>
              </a:spcBef>
              <a:defRPr/>
            </a:pPr>
            <a:r>
              <a:rPr lang="ja-JP" altLang="en-US" sz="900" kern="0" dirty="0" smtClean="0">
                <a:solidFill>
                  <a:prstClr val="black"/>
                </a:solidFill>
                <a:latin typeface="Century" pitchFamily="18" charset="0"/>
                <a:ea typeface="HGPｺﾞｼｯｸM" pitchFamily="50" charset="-128"/>
              </a:rPr>
              <a:t>障害者総数　９３６．６万人（人口の約</a:t>
            </a:r>
            <a:r>
              <a:rPr lang="ja-JP" altLang="en-US" sz="900" kern="0" dirty="0">
                <a:solidFill>
                  <a:prstClr val="black"/>
                </a:solidFill>
                <a:latin typeface="Century" pitchFamily="18" charset="0"/>
                <a:ea typeface="HGPｺﾞｼｯｸM" pitchFamily="50" charset="-128"/>
              </a:rPr>
              <a:t>７．４</a:t>
            </a:r>
            <a:r>
              <a:rPr lang="ja-JP" altLang="en-US" sz="900" kern="0" dirty="0" smtClean="0">
                <a:solidFill>
                  <a:prstClr val="black"/>
                </a:solidFill>
                <a:latin typeface="Century" pitchFamily="18" charset="0"/>
                <a:ea typeface="HGPｺﾞｼｯｸM" pitchFamily="50" charset="-128"/>
              </a:rPr>
              <a:t>％）</a:t>
            </a:r>
            <a:endParaRPr lang="en-US" altLang="ja-JP" sz="900" kern="0" dirty="0" smtClean="0">
              <a:solidFill>
                <a:prstClr val="black"/>
              </a:solidFill>
              <a:latin typeface="Century" pitchFamily="18" charset="0"/>
              <a:ea typeface="HGPｺﾞｼｯｸM" pitchFamily="50" charset="-128"/>
            </a:endParaRPr>
          </a:p>
          <a:p>
            <a:pPr marL="342900" indent="-342900" algn="just">
              <a:spcBef>
                <a:spcPct val="20000"/>
              </a:spcBef>
              <a:defRPr/>
            </a:pPr>
            <a:r>
              <a:rPr lang="ja-JP" altLang="en-US" sz="900" kern="0" dirty="0" smtClean="0">
                <a:solidFill>
                  <a:prstClr val="black"/>
                </a:solidFill>
                <a:latin typeface="Century" pitchFamily="18" charset="0"/>
                <a:ea typeface="HGPｺﾞｼｯｸM" pitchFamily="50" charset="-128"/>
              </a:rPr>
              <a:t>　　　　　　うち６５歳未満　　　４８％</a:t>
            </a:r>
            <a:endParaRPr lang="ja-JP" altLang="en-US" sz="900" kern="0" dirty="0" smtClean="0">
              <a:solidFill>
                <a:prstClr val="black"/>
              </a:solidFill>
              <a:latin typeface="Century" pitchFamily="18" charset="0"/>
              <a:ea typeface="ＭＳ ゴシック" pitchFamily="49" charset="-128"/>
            </a:endParaRPr>
          </a:p>
          <a:p>
            <a:pPr marL="342900" indent="-342900" algn="just">
              <a:spcBef>
                <a:spcPct val="20000"/>
              </a:spcBef>
              <a:defRPr/>
            </a:pPr>
            <a:r>
              <a:rPr lang="ja-JP" altLang="en-US" sz="900" kern="0" dirty="0" smtClean="0">
                <a:solidFill>
                  <a:prstClr val="black"/>
                </a:solidFill>
                <a:latin typeface="Century" pitchFamily="18" charset="0"/>
                <a:ea typeface="HGPｺﾞｼｯｸM" pitchFamily="50" charset="-128"/>
              </a:rPr>
              <a:t>   　　  　　うち６５歳以上　　　５２％</a:t>
            </a:r>
          </a:p>
        </p:txBody>
      </p:sp>
      <p:sp>
        <p:nvSpPr>
          <p:cNvPr id="10" name="テキスト ボックス 9"/>
          <p:cNvSpPr txBox="1"/>
          <p:nvPr/>
        </p:nvSpPr>
        <p:spPr>
          <a:xfrm>
            <a:off x="692784" y="486883"/>
            <a:ext cx="8496944" cy="830997"/>
          </a:xfrm>
          <a:prstGeom prst="rect">
            <a:avLst/>
          </a:prstGeom>
          <a:solidFill>
            <a:srgbClr val="F9F9F9"/>
          </a:solidFill>
          <a:ln w="38100">
            <a:solidFill>
              <a:schemeClr val="bg1">
                <a:lumMod val="65000"/>
              </a:schemeClr>
            </a:solidFill>
          </a:ln>
        </p:spPr>
        <p:txBody>
          <a:bodyPr wrap="square" rtlCol="0">
            <a:spAutoFit/>
          </a:bodyPr>
          <a:lstStyle/>
          <a:p>
            <a:r>
              <a:rPr lang="ja-JP" altLang="en-US" sz="1600" dirty="0" smtClean="0">
                <a:solidFill>
                  <a:prstClr val="black"/>
                </a:solidFill>
              </a:rPr>
              <a:t>○ 障害者の総数は９３６．６万人であり、人口の約</a:t>
            </a:r>
            <a:r>
              <a:rPr lang="ja-JP" altLang="en-US" sz="1600" dirty="0">
                <a:solidFill>
                  <a:prstClr val="black"/>
                </a:solidFill>
              </a:rPr>
              <a:t>７．４</a:t>
            </a:r>
            <a:r>
              <a:rPr lang="ja-JP" altLang="en-US" sz="1600" dirty="0" smtClean="0">
                <a:solidFill>
                  <a:prstClr val="black"/>
                </a:solidFill>
              </a:rPr>
              <a:t>％に相当。</a:t>
            </a:r>
            <a:endParaRPr lang="en-US" altLang="ja-JP" sz="1600" dirty="0" smtClean="0">
              <a:solidFill>
                <a:prstClr val="black"/>
              </a:solidFill>
            </a:endParaRPr>
          </a:p>
          <a:p>
            <a:r>
              <a:rPr lang="ja-JP" altLang="en-US" sz="1600" dirty="0" smtClean="0">
                <a:solidFill>
                  <a:prstClr val="black"/>
                </a:solidFill>
              </a:rPr>
              <a:t>○ そのうち身体障害者は４３６．０万人、知的障害者は１０８．２万人、精神障害者は３９２．４万人。</a:t>
            </a:r>
            <a:endParaRPr lang="en-US" altLang="ja-JP" sz="1600" dirty="0" smtClean="0">
              <a:solidFill>
                <a:prstClr val="black"/>
              </a:solidFill>
            </a:endParaRPr>
          </a:p>
          <a:p>
            <a:r>
              <a:rPr lang="ja-JP" altLang="en-US" sz="1600" dirty="0" smtClean="0">
                <a:solidFill>
                  <a:prstClr val="black"/>
                </a:solidFill>
              </a:rPr>
              <a:t>○ 障害者数全体は増加傾向にあり、また、在宅・通所の障害者は増加傾向となっている。</a:t>
            </a:r>
            <a:endParaRPr lang="en-US" altLang="ja-JP" sz="1600" dirty="0" smtClean="0">
              <a:solidFill>
                <a:prstClr val="black"/>
              </a:solidFill>
            </a:endParaRPr>
          </a:p>
        </p:txBody>
      </p:sp>
      <p:sp>
        <p:nvSpPr>
          <p:cNvPr id="12" name="正方形/長方形 11"/>
          <p:cNvSpPr/>
          <p:nvPr/>
        </p:nvSpPr>
        <p:spPr>
          <a:xfrm>
            <a:off x="2448272" y="-61797"/>
            <a:ext cx="4824536" cy="476672"/>
          </a:xfrm>
          <a:prstGeom prst="rect">
            <a:avLst/>
          </a:prstGeom>
          <a:no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prstClr val="black"/>
                </a:solidFill>
              </a:rPr>
              <a:t>障害者の数</a:t>
            </a:r>
            <a:endParaRPr lang="ja-JP" altLang="en-US" sz="2800" dirty="0">
              <a:solidFill>
                <a:prstClr val="black"/>
              </a:solidFill>
            </a:endParaRPr>
          </a:p>
        </p:txBody>
      </p:sp>
      <p:cxnSp>
        <p:nvCxnSpPr>
          <p:cNvPr id="14" name="直線コネクタ 13"/>
          <p:cNvCxnSpPr/>
          <p:nvPr/>
        </p:nvCxnSpPr>
        <p:spPr>
          <a:xfrm>
            <a:off x="15552" y="414875"/>
            <a:ext cx="9906000" cy="0"/>
          </a:xfrm>
          <a:prstGeom prst="line">
            <a:avLst/>
          </a:prstGeom>
          <a:ln w="38100">
            <a:solidFill>
              <a:srgbClr val="333399"/>
            </a:solidFill>
          </a:ln>
        </p:spPr>
        <p:style>
          <a:lnRef idx="1">
            <a:schemeClr val="accent1"/>
          </a:lnRef>
          <a:fillRef idx="0">
            <a:schemeClr val="accent1"/>
          </a:fillRef>
          <a:effectRef idx="0">
            <a:schemeClr val="accent1"/>
          </a:effectRef>
          <a:fontRef idx="minor">
            <a:schemeClr val="tx1"/>
          </a:fontRef>
        </p:style>
      </p:cxnSp>
      <p:sp>
        <p:nvSpPr>
          <p:cNvPr id="11" name="Rectangle 3"/>
          <p:cNvSpPr txBox="1">
            <a:spLocks noChangeArrowheads="1"/>
          </p:cNvSpPr>
          <p:nvPr/>
        </p:nvSpPr>
        <p:spPr bwMode="auto">
          <a:xfrm>
            <a:off x="152214" y="5637362"/>
            <a:ext cx="9793088" cy="1220638"/>
          </a:xfrm>
          <a:prstGeom prst="rect">
            <a:avLst/>
          </a:prstGeom>
          <a:noFill/>
          <a:ln w="9525">
            <a:noFill/>
            <a:miter lim="800000"/>
            <a:headEnd/>
            <a:tailEnd/>
          </a:ln>
        </p:spPr>
        <p:txBody>
          <a:bodyPr vert="horz" wrap="square" lIns="91399" tIns="45701" rIns="91399" bIns="45701"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en-US" altLang="ja-JP" sz="800" dirty="0" smtClean="0">
                <a:solidFill>
                  <a:prstClr val="black"/>
                </a:solidFill>
                <a:latin typeface="HGPｺﾞｼｯｸM" pitchFamily="50" charset="-128"/>
                <a:ea typeface="HGPｺﾞｼｯｸM" pitchFamily="50" charset="-128"/>
              </a:rPr>
              <a:t>※</a:t>
            </a:r>
            <a:r>
              <a:rPr lang="ja-JP" altLang="ja-JP" sz="800" dirty="0">
                <a:solidFill>
                  <a:prstClr val="black"/>
                </a:solidFill>
                <a:latin typeface="HGPｺﾞｼｯｸM" pitchFamily="50" charset="-128"/>
                <a:ea typeface="HGPｺﾞｼｯｸM" pitchFamily="50" charset="-128"/>
              </a:rPr>
              <a:t>身体障害者（児） </a:t>
            </a:r>
            <a:r>
              <a:rPr lang="ja-JP" altLang="en-US" sz="800" dirty="0" smtClean="0">
                <a:solidFill>
                  <a:prstClr val="black"/>
                </a:solidFill>
                <a:latin typeface="HGPｺﾞｼｯｸM" pitchFamily="50" charset="-128"/>
                <a:ea typeface="HGPｺﾞｼｯｸM" pitchFamily="50" charset="-128"/>
              </a:rPr>
              <a:t>及び知的</a:t>
            </a:r>
            <a:r>
              <a:rPr lang="ja-JP" altLang="ja-JP" sz="800" dirty="0" smtClean="0">
                <a:solidFill>
                  <a:prstClr val="black"/>
                </a:solidFill>
                <a:latin typeface="HGPｺﾞｼｯｸM" pitchFamily="50" charset="-128"/>
                <a:ea typeface="HGPｺﾞｼｯｸM" pitchFamily="50" charset="-128"/>
              </a:rPr>
              <a:t>障害者</a:t>
            </a:r>
            <a:r>
              <a:rPr lang="ja-JP" altLang="ja-JP" sz="800" dirty="0">
                <a:solidFill>
                  <a:prstClr val="black"/>
                </a:solidFill>
                <a:latin typeface="HGPｺﾞｼｯｸM" pitchFamily="50" charset="-128"/>
                <a:ea typeface="HGPｺﾞｼｯｸM" pitchFamily="50" charset="-128"/>
              </a:rPr>
              <a:t>（児）数は</a:t>
            </a:r>
            <a:r>
              <a:rPr lang="ja-JP" altLang="ja-JP" sz="800" dirty="0" smtClean="0">
                <a:solidFill>
                  <a:prstClr val="black"/>
                </a:solidFill>
                <a:latin typeface="HGPｺﾞｼｯｸM" pitchFamily="50" charset="-128"/>
                <a:ea typeface="HGPｺﾞｼｯｸM" pitchFamily="50" charset="-128"/>
              </a:rPr>
              <a:t>平成</a:t>
            </a:r>
            <a:r>
              <a:rPr lang="en-US" altLang="ja-JP" sz="800" dirty="0">
                <a:solidFill>
                  <a:prstClr val="black"/>
                </a:solidFill>
                <a:latin typeface="HGPｺﾞｼｯｸM" pitchFamily="50" charset="-128"/>
                <a:ea typeface="HGPｺﾞｼｯｸM" pitchFamily="50" charset="-128"/>
              </a:rPr>
              <a:t>28</a:t>
            </a:r>
            <a:r>
              <a:rPr lang="ja-JP" altLang="ja-JP" sz="800" dirty="0" smtClean="0">
                <a:solidFill>
                  <a:prstClr val="black"/>
                </a:solidFill>
                <a:latin typeface="HGPｺﾞｼｯｸM" pitchFamily="50" charset="-128"/>
                <a:ea typeface="HGPｺﾞｼｯｸM" pitchFamily="50" charset="-128"/>
              </a:rPr>
              <a:t>年</a:t>
            </a:r>
            <a:r>
              <a:rPr lang="ja-JP" altLang="ja-JP" sz="800" dirty="0">
                <a:solidFill>
                  <a:prstClr val="black"/>
                </a:solidFill>
                <a:latin typeface="HGPｺﾞｼｯｸM" pitchFamily="50" charset="-128"/>
                <a:ea typeface="HGPｺﾞｼｯｸM" pitchFamily="50" charset="-128"/>
              </a:rPr>
              <a:t>（在宅）、</a:t>
            </a:r>
            <a:r>
              <a:rPr lang="ja-JP" altLang="ja-JP" sz="800" dirty="0" smtClean="0">
                <a:solidFill>
                  <a:prstClr val="black"/>
                </a:solidFill>
                <a:latin typeface="HGPｺﾞｼｯｸM" pitchFamily="50" charset="-128"/>
                <a:ea typeface="HGPｺﾞｼｯｸM" pitchFamily="50" charset="-128"/>
              </a:rPr>
              <a:t>平成</a:t>
            </a:r>
            <a:r>
              <a:rPr lang="en-US" altLang="ja-JP" sz="800" dirty="0">
                <a:solidFill>
                  <a:prstClr val="black"/>
                </a:solidFill>
                <a:latin typeface="HGPｺﾞｼｯｸM" pitchFamily="50" charset="-128"/>
                <a:ea typeface="HGPｺﾞｼｯｸM" pitchFamily="50" charset="-128"/>
              </a:rPr>
              <a:t>27</a:t>
            </a:r>
            <a:r>
              <a:rPr lang="ja-JP" altLang="ja-JP" sz="800" dirty="0" smtClean="0">
                <a:solidFill>
                  <a:prstClr val="black"/>
                </a:solidFill>
                <a:latin typeface="HGPｺﾞｼｯｸM" pitchFamily="50" charset="-128"/>
                <a:ea typeface="HGPｺﾞｼｯｸM" pitchFamily="50" charset="-128"/>
              </a:rPr>
              <a:t>年</a:t>
            </a:r>
            <a:r>
              <a:rPr lang="ja-JP" altLang="ja-JP" sz="800" dirty="0">
                <a:solidFill>
                  <a:prstClr val="black"/>
                </a:solidFill>
                <a:latin typeface="HGPｺﾞｼｯｸM" pitchFamily="50" charset="-128"/>
                <a:ea typeface="HGPｺﾞｼｯｸM" pitchFamily="50" charset="-128"/>
              </a:rPr>
              <a:t>（施設）の調査等</a:t>
            </a:r>
            <a:r>
              <a:rPr lang="ja-JP" altLang="ja-JP" sz="800" dirty="0" smtClean="0">
                <a:solidFill>
                  <a:prstClr val="black"/>
                </a:solidFill>
                <a:latin typeface="HGPｺﾞｼｯｸM" pitchFamily="50" charset="-128"/>
                <a:ea typeface="HGPｺﾞｼｯｸM" pitchFamily="50" charset="-128"/>
              </a:rPr>
              <a:t>、精神</a:t>
            </a:r>
            <a:r>
              <a:rPr lang="ja-JP" altLang="ja-JP" sz="800" dirty="0">
                <a:solidFill>
                  <a:prstClr val="black"/>
                </a:solidFill>
                <a:latin typeface="HGPｺﾞｼｯｸM" pitchFamily="50" charset="-128"/>
                <a:ea typeface="HGPｺﾞｼｯｸM" pitchFamily="50" charset="-128"/>
              </a:rPr>
              <a:t>障害者数は</a:t>
            </a:r>
            <a:r>
              <a:rPr lang="ja-JP" altLang="ja-JP" sz="800" dirty="0" smtClean="0">
                <a:solidFill>
                  <a:prstClr val="black"/>
                </a:solidFill>
                <a:latin typeface="HGPｺﾞｼｯｸM" pitchFamily="50" charset="-128"/>
                <a:ea typeface="HGPｺﾞｼｯｸM" pitchFamily="50" charset="-128"/>
              </a:rPr>
              <a:t>平成</a:t>
            </a:r>
            <a:r>
              <a:rPr lang="en-US" altLang="ja-JP" sz="800" dirty="0">
                <a:solidFill>
                  <a:prstClr val="black"/>
                </a:solidFill>
                <a:latin typeface="HGPｺﾞｼｯｸM" pitchFamily="50" charset="-128"/>
                <a:ea typeface="HGPｺﾞｼｯｸM" pitchFamily="50" charset="-128"/>
              </a:rPr>
              <a:t>26</a:t>
            </a:r>
            <a:r>
              <a:rPr lang="ja-JP" altLang="ja-JP" sz="800" dirty="0" smtClean="0">
                <a:solidFill>
                  <a:prstClr val="black"/>
                </a:solidFill>
                <a:latin typeface="HGPｺﾞｼｯｸM" pitchFamily="50" charset="-128"/>
                <a:ea typeface="HGPｺﾞｼｯｸM" pitchFamily="50" charset="-128"/>
              </a:rPr>
              <a:t>年</a:t>
            </a:r>
            <a:r>
              <a:rPr lang="ja-JP" altLang="ja-JP" sz="800" dirty="0">
                <a:solidFill>
                  <a:prstClr val="black"/>
                </a:solidFill>
                <a:latin typeface="HGPｺﾞｼｯｸM" pitchFamily="50" charset="-128"/>
                <a:ea typeface="HGPｺﾞｼｯｸM" pitchFamily="50" charset="-128"/>
              </a:rPr>
              <a:t>の</a:t>
            </a:r>
            <a:r>
              <a:rPr lang="ja-JP" altLang="ja-JP" sz="800" dirty="0" smtClean="0">
                <a:solidFill>
                  <a:prstClr val="black"/>
                </a:solidFill>
                <a:latin typeface="HGPｺﾞｼｯｸM" pitchFamily="50" charset="-128"/>
                <a:ea typeface="HGPｺﾞｼｯｸM" pitchFamily="50" charset="-128"/>
              </a:rPr>
              <a:t>調査に</a:t>
            </a:r>
            <a:r>
              <a:rPr lang="ja-JP" altLang="ja-JP" sz="800" dirty="0">
                <a:solidFill>
                  <a:prstClr val="black"/>
                </a:solidFill>
                <a:latin typeface="HGPｺﾞｼｯｸM" pitchFamily="50" charset="-128"/>
                <a:ea typeface="HGPｺﾞｼｯｸM" pitchFamily="50" charset="-128"/>
              </a:rPr>
              <a:t>よる推計</a:t>
            </a:r>
            <a:r>
              <a:rPr lang="ja-JP" altLang="ja-JP" sz="800" dirty="0" smtClean="0">
                <a:solidFill>
                  <a:prstClr val="black"/>
                </a:solidFill>
                <a:latin typeface="HGPｺﾞｼｯｸM" pitchFamily="50" charset="-128"/>
                <a:ea typeface="HGPｺﾞｼｯｸM" pitchFamily="50" charset="-128"/>
              </a:rPr>
              <a:t>。なお</a:t>
            </a:r>
            <a:r>
              <a:rPr lang="ja-JP" altLang="ja-JP" sz="800" dirty="0">
                <a:solidFill>
                  <a:prstClr val="black"/>
                </a:solidFill>
                <a:latin typeface="HGPｺﾞｼｯｸM" pitchFamily="50" charset="-128"/>
                <a:ea typeface="HGPｺﾞｼｯｸM" pitchFamily="50" charset="-128"/>
              </a:rPr>
              <a:t>、身体障害者（児</a:t>
            </a:r>
            <a:r>
              <a:rPr lang="ja-JP" altLang="ja-JP" sz="800" dirty="0" smtClean="0">
                <a:solidFill>
                  <a:prstClr val="black"/>
                </a:solidFill>
                <a:latin typeface="HGPｺﾞｼｯｸM" pitchFamily="50" charset="-128"/>
                <a:ea typeface="HGPｺﾞｼｯｸM" pitchFamily="50" charset="-128"/>
              </a:rPr>
              <a:t>）には</a:t>
            </a:r>
            <a:r>
              <a:rPr lang="ja-JP" altLang="ja-JP" sz="800" dirty="0">
                <a:solidFill>
                  <a:prstClr val="black"/>
                </a:solidFill>
                <a:latin typeface="HGPｺﾞｼｯｸM" pitchFamily="50" charset="-128"/>
                <a:ea typeface="HGPｺﾞｼｯｸM" pitchFamily="50" charset="-128"/>
              </a:rPr>
              <a:t>高齢者施設に入所している身体</a:t>
            </a:r>
            <a:r>
              <a:rPr lang="ja-JP" altLang="ja-JP" sz="800" dirty="0" smtClean="0">
                <a:solidFill>
                  <a:prstClr val="black"/>
                </a:solidFill>
                <a:latin typeface="HGPｺﾞｼｯｸM" pitchFamily="50" charset="-128"/>
                <a:ea typeface="HGPｺﾞｼｯｸM" pitchFamily="50" charset="-128"/>
              </a:rPr>
              <a:t>障害者は含まれて</a:t>
            </a:r>
            <a:r>
              <a:rPr lang="ja-JP" altLang="ja-JP" sz="800" dirty="0">
                <a:solidFill>
                  <a:prstClr val="black"/>
                </a:solidFill>
                <a:latin typeface="HGPｺﾞｼｯｸM" pitchFamily="50" charset="-128"/>
                <a:ea typeface="HGPｺﾞｼｯｸM" pitchFamily="50" charset="-128"/>
              </a:rPr>
              <a:t>いない</a:t>
            </a:r>
            <a:r>
              <a:rPr lang="ja-JP" altLang="ja-JP" sz="800" dirty="0" smtClean="0">
                <a:solidFill>
                  <a:prstClr val="black"/>
                </a:solidFill>
                <a:latin typeface="HGPｺﾞｼｯｸM" pitchFamily="50" charset="-128"/>
                <a:ea typeface="HGPｺﾞｼｯｸM" pitchFamily="50" charset="-128"/>
              </a:rPr>
              <a:t>。</a:t>
            </a:r>
            <a:endParaRPr lang="ja-JP" altLang="ja-JP" sz="800" dirty="0">
              <a:solidFill>
                <a:prstClr val="black"/>
              </a:solidFill>
              <a:latin typeface="HGPｺﾞｼｯｸM" pitchFamily="50" charset="-128"/>
              <a:ea typeface="HGPｺﾞｼｯｸM" pitchFamily="50" charset="-128"/>
            </a:endParaRPr>
          </a:p>
          <a:p>
            <a:pPr marL="0" indent="0">
              <a:buFontTx/>
              <a:buNone/>
            </a:pPr>
            <a:r>
              <a:rPr lang="ja-JP" altLang="ja-JP" sz="800" dirty="0">
                <a:solidFill>
                  <a:prstClr val="black"/>
                </a:solidFill>
                <a:latin typeface="HGPｺﾞｼｯｸM" pitchFamily="50" charset="-128"/>
                <a:ea typeface="HGPｺﾞｼｯｸM" pitchFamily="50" charset="-128"/>
              </a:rPr>
              <a:t>※平成</a:t>
            </a:r>
            <a:r>
              <a:rPr lang="en-US" altLang="ja-JP" sz="800" smtClean="0">
                <a:solidFill>
                  <a:prstClr val="black"/>
                </a:solidFill>
                <a:latin typeface="HGPｺﾞｼｯｸM" pitchFamily="50" charset="-128"/>
                <a:ea typeface="HGPｺﾞｼｯｸM" pitchFamily="50" charset="-128"/>
              </a:rPr>
              <a:t>2</a:t>
            </a:r>
            <a:r>
              <a:rPr lang="en-US" altLang="ja-JP" sz="800" dirty="0">
                <a:solidFill>
                  <a:prstClr val="black"/>
                </a:solidFill>
                <a:latin typeface="HGPｺﾞｼｯｸM" pitchFamily="50" charset="-128"/>
                <a:ea typeface="HGPｺﾞｼｯｸM" pitchFamily="50" charset="-128"/>
              </a:rPr>
              <a:t>8</a:t>
            </a:r>
            <a:r>
              <a:rPr lang="ja-JP" altLang="ja-JP" sz="800" smtClean="0">
                <a:solidFill>
                  <a:prstClr val="black"/>
                </a:solidFill>
                <a:latin typeface="HGPｺﾞｼｯｸM" pitchFamily="50" charset="-128"/>
                <a:ea typeface="HGPｺﾞｼｯｸM" pitchFamily="50" charset="-128"/>
              </a:rPr>
              <a:t>年</a:t>
            </a:r>
            <a:r>
              <a:rPr lang="ja-JP" altLang="ja-JP" sz="800" dirty="0">
                <a:solidFill>
                  <a:prstClr val="black"/>
                </a:solidFill>
                <a:latin typeface="HGPｺﾞｼｯｸM" pitchFamily="50" charset="-128"/>
                <a:ea typeface="HGPｺﾞｼｯｸM" pitchFamily="50" charset="-128"/>
              </a:rPr>
              <a:t>の調査における在宅身体障害者（児）</a:t>
            </a:r>
            <a:r>
              <a:rPr lang="ja-JP" altLang="en-US" sz="800" dirty="0">
                <a:solidFill>
                  <a:prstClr val="black"/>
                </a:solidFill>
                <a:latin typeface="HGPｺﾞｼｯｸM" pitchFamily="50" charset="-128"/>
                <a:ea typeface="HGPｺﾞｼｯｸM" pitchFamily="50" charset="-128"/>
              </a:rPr>
              <a:t>及び</a:t>
            </a:r>
            <a:r>
              <a:rPr lang="ja-JP" altLang="ja-JP" sz="800" dirty="0">
                <a:solidFill>
                  <a:prstClr val="black"/>
                </a:solidFill>
                <a:latin typeface="HGPｺﾞｼｯｸM" pitchFamily="50" charset="-128"/>
                <a:ea typeface="HGPｺﾞｼｯｸM" pitchFamily="50" charset="-128"/>
              </a:rPr>
              <a:t>在宅知的障害者（児</a:t>
            </a:r>
            <a:r>
              <a:rPr lang="ja-JP" altLang="ja-JP" sz="800" dirty="0" smtClean="0">
                <a:solidFill>
                  <a:prstClr val="black"/>
                </a:solidFill>
                <a:latin typeface="HGPｺﾞｼｯｸM" pitchFamily="50" charset="-128"/>
                <a:ea typeface="HGPｺﾞｼｯｸM" pitchFamily="50" charset="-128"/>
              </a:rPr>
              <a:t>）は</a:t>
            </a:r>
            <a:r>
              <a:rPr lang="ja-JP" altLang="en-US" sz="800" dirty="0">
                <a:solidFill>
                  <a:prstClr val="black"/>
                </a:solidFill>
                <a:latin typeface="HGPｺﾞｼｯｸM" pitchFamily="50" charset="-128"/>
                <a:ea typeface="HGPｺﾞｼｯｸM" pitchFamily="50" charset="-128"/>
              </a:rPr>
              <a:t>鳥取県倉吉市</a:t>
            </a:r>
            <a:r>
              <a:rPr lang="ja-JP" altLang="ja-JP" sz="800" dirty="0">
                <a:solidFill>
                  <a:prstClr val="black"/>
                </a:solidFill>
                <a:latin typeface="HGPｺﾞｼｯｸM" pitchFamily="50" charset="-128"/>
                <a:ea typeface="HGPｺﾞｼｯｸM" pitchFamily="50" charset="-128"/>
              </a:rPr>
              <a:t>を除いた数値である。</a:t>
            </a:r>
            <a:endParaRPr lang="en-US" altLang="ja-JP" sz="800" dirty="0" smtClean="0">
              <a:solidFill>
                <a:prstClr val="black"/>
              </a:solidFill>
              <a:latin typeface="HGPｺﾞｼｯｸM" pitchFamily="50" charset="-128"/>
              <a:ea typeface="HGPｺﾞｼｯｸM" pitchFamily="50" charset="-128"/>
            </a:endParaRPr>
          </a:p>
          <a:p>
            <a:pPr marL="0" indent="0">
              <a:buFontTx/>
              <a:buNone/>
            </a:pPr>
            <a:r>
              <a:rPr lang="ja-JP" altLang="ja-JP" sz="800" dirty="0" smtClean="0">
                <a:solidFill>
                  <a:prstClr val="black"/>
                </a:solidFill>
                <a:latin typeface="HGPｺﾞｼｯｸM" pitchFamily="50" charset="-128"/>
                <a:ea typeface="HGPｺﾞｼｯｸM" pitchFamily="50" charset="-128"/>
              </a:rPr>
              <a:t>※</a:t>
            </a:r>
            <a:r>
              <a:rPr lang="ja-JP" altLang="ja-JP" sz="800" dirty="0">
                <a:solidFill>
                  <a:prstClr val="black"/>
                </a:solidFill>
                <a:latin typeface="HGPｺﾞｼｯｸM" pitchFamily="50" charset="-128"/>
                <a:ea typeface="HGPｺﾞｼｯｸM" pitchFamily="50" charset="-128"/>
              </a:rPr>
              <a:t>在宅身体障害者（児</a:t>
            </a:r>
            <a:r>
              <a:rPr lang="ja-JP" altLang="ja-JP" sz="800" dirty="0" smtClean="0">
                <a:solidFill>
                  <a:prstClr val="black"/>
                </a:solidFill>
                <a:latin typeface="HGPｺﾞｼｯｸM" pitchFamily="50" charset="-128"/>
                <a:ea typeface="HGPｺﾞｼｯｸM" pitchFamily="50" charset="-128"/>
              </a:rPr>
              <a:t>）</a:t>
            </a:r>
            <a:r>
              <a:rPr lang="ja-JP" altLang="en-US" sz="800" dirty="0" smtClean="0">
                <a:solidFill>
                  <a:prstClr val="black"/>
                </a:solidFill>
                <a:latin typeface="HGPｺﾞｼｯｸM" pitchFamily="50" charset="-128"/>
                <a:ea typeface="HGPｺﾞｼｯｸM" pitchFamily="50" charset="-128"/>
              </a:rPr>
              <a:t>及び</a:t>
            </a:r>
            <a:r>
              <a:rPr lang="ja-JP" altLang="ja-JP" sz="800" dirty="0" smtClean="0">
                <a:solidFill>
                  <a:prstClr val="black"/>
                </a:solidFill>
                <a:latin typeface="HGPｺﾞｼｯｸM" pitchFamily="50" charset="-128"/>
                <a:ea typeface="HGPｺﾞｼｯｸM" pitchFamily="50" charset="-128"/>
              </a:rPr>
              <a:t>在宅</a:t>
            </a:r>
            <a:r>
              <a:rPr lang="ja-JP" altLang="ja-JP" sz="800" dirty="0">
                <a:solidFill>
                  <a:prstClr val="black"/>
                </a:solidFill>
                <a:latin typeface="HGPｺﾞｼｯｸM" pitchFamily="50" charset="-128"/>
                <a:ea typeface="HGPｺﾞｼｯｸM" pitchFamily="50" charset="-128"/>
              </a:rPr>
              <a:t>知的障害者（児）は、障害者手帳</a:t>
            </a:r>
            <a:r>
              <a:rPr lang="ja-JP" altLang="ja-JP" sz="800" dirty="0" smtClean="0">
                <a:solidFill>
                  <a:prstClr val="black"/>
                </a:solidFill>
                <a:latin typeface="HGPｺﾞｼｯｸM" pitchFamily="50" charset="-128"/>
                <a:ea typeface="HGPｺﾞｼｯｸM" pitchFamily="50" charset="-128"/>
              </a:rPr>
              <a:t>所持者数</a:t>
            </a:r>
            <a:r>
              <a:rPr lang="ja-JP" altLang="en-US" sz="800" dirty="0" smtClean="0">
                <a:solidFill>
                  <a:prstClr val="black"/>
                </a:solidFill>
                <a:latin typeface="HGPｺﾞｼｯｸM" pitchFamily="50" charset="-128"/>
                <a:ea typeface="HGPｺﾞｼｯｸM" pitchFamily="50" charset="-128"/>
              </a:rPr>
              <a:t>の推計</a:t>
            </a:r>
            <a:r>
              <a:rPr lang="ja-JP" altLang="ja-JP" sz="800" dirty="0" smtClean="0">
                <a:solidFill>
                  <a:prstClr val="black"/>
                </a:solidFill>
                <a:latin typeface="HGPｺﾞｼｯｸM" pitchFamily="50" charset="-128"/>
                <a:ea typeface="HGPｺﾞｼｯｸM" pitchFamily="50" charset="-128"/>
              </a:rPr>
              <a:t>。</a:t>
            </a:r>
            <a:r>
              <a:rPr lang="ja-JP" altLang="ja-JP" sz="800" dirty="0">
                <a:solidFill>
                  <a:prstClr val="black"/>
                </a:solidFill>
                <a:latin typeface="HGPｺﾞｼｯｸM" pitchFamily="50" charset="-128"/>
                <a:ea typeface="HGPｺﾞｼｯｸM" pitchFamily="50" charset="-128"/>
              </a:rPr>
              <a:t>障害者手帳非所持で、自立支援給付等（精神通院医療を除く。）を受けている者</a:t>
            </a:r>
            <a:r>
              <a:rPr lang="ja-JP" altLang="ja-JP" sz="800" dirty="0" smtClean="0">
                <a:solidFill>
                  <a:prstClr val="black"/>
                </a:solidFill>
                <a:latin typeface="HGPｺﾞｼｯｸM" pitchFamily="50" charset="-128"/>
                <a:ea typeface="HGPｺﾞｼｯｸM" pitchFamily="50" charset="-128"/>
              </a:rPr>
              <a:t>は</a:t>
            </a:r>
            <a:r>
              <a:rPr lang="en-US" altLang="ja-JP" sz="800" dirty="0">
                <a:solidFill>
                  <a:prstClr val="black"/>
                </a:solidFill>
                <a:latin typeface="HGPｺﾞｼｯｸM" pitchFamily="50" charset="-128"/>
                <a:ea typeface="HGPｺﾞｼｯｸM" pitchFamily="50" charset="-128"/>
              </a:rPr>
              <a:t>19.4</a:t>
            </a:r>
            <a:r>
              <a:rPr lang="ja-JP" altLang="ja-JP" sz="800" dirty="0" smtClean="0">
                <a:solidFill>
                  <a:prstClr val="black"/>
                </a:solidFill>
                <a:latin typeface="HGPｺﾞｼｯｸM" pitchFamily="50" charset="-128"/>
                <a:ea typeface="HGPｺﾞｼｯｸM" pitchFamily="50" charset="-128"/>
              </a:rPr>
              <a:t>万人</a:t>
            </a:r>
            <a:r>
              <a:rPr lang="ja-JP" altLang="en-US" sz="800" dirty="0" smtClean="0">
                <a:solidFill>
                  <a:prstClr val="black"/>
                </a:solidFill>
                <a:latin typeface="HGPｺﾞｼｯｸM" pitchFamily="50" charset="-128"/>
                <a:ea typeface="HGPｺﾞｼｯｸM" pitchFamily="50" charset="-128"/>
              </a:rPr>
              <a:t>と推計される</a:t>
            </a:r>
            <a:r>
              <a:rPr lang="ja-JP" altLang="ja-JP" sz="800" dirty="0" smtClean="0">
                <a:solidFill>
                  <a:prstClr val="black"/>
                </a:solidFill>
                <a:latin typeface="HGPｺﾞｼｯｸM" pitchFamily="50" charset="-128"/>
                <a:ea typeface="HGPｺﾞｼｯｸM" pitchFamily="50" charset="-128"/>
              </a:rPr>
              <a:t>が</a:t>
            </a:r>
            <a:r>
              <a:rPr lang="ja-JP" altLang="ja-JP" sz="800" dirty="0">
                <a:solidFill>
                  <a:prstClr val="black"/>
                </a:solidFill>
                <a:latin typeface="HGPｺﾞｼｯｸM" pitchFamily="50" charset="-128"/>
                <a:ea typeface="HGPｺﾞｼｯｸM" pitchFamily="50" charset="-128"/>
              </a:rPr>
              <a:t>、障害種別が不明のため、上記</a:t>
            </a:r>
            <a:r>
              <a:rPr lang="ja-JP" altLang="ja-JP" sz="800" dirty="0" smtClean="0">
                <a:solidFill>
                  <a:prstClr val="black"/>
                </a:solidFill>
                <a:latin typeface="HGPｺﾞｼｯｸM" pitchFamily="50" charset="-128"/>
                <a:ea typeface="HGPｺﾞｼｯｸM" pitchFamily="50" charset="-128"/>
              </a:rPr>
              <a:t>には</a:t>
            </a:r>
            <a:endParaRPr lang="en-US" altLang="ja-JP" sz="800" dirty="0" smtClean="0">
              <a:solidFill>
                <a:prstClr val="black"/>
              </a:solidFill>
              <a:latin typeface="HGPｺﾞｼｯｸM" pitchFamily="50" charset="-128"/>
              <a:ea typeface="HGPｺﾞｼｯｸM" pitchFamily="50" charset="-128"/>
            </a:endParaRPr>
          </a:p>
          <a:p>
            <a:pPr marL="0" indent="0">
              <a:buFontTx/>
              <a:buNone/>
            </a:pPr>
            <a:r>
              <a:rPr lang="ja-JP" altLang="en-US" sz="800" dirty="0">
                <a:solidFill>
                  <a:prstClr val="black"/>
                </a:solidFill>
                <a:latin typeface="HGPｺﾞｼｯｸM" pitchFamily="50" charset="-128"/>
                <a:ea typeface="HGPｺﾞｼｯｸM" pitchFamily="50" charset="-128"/>
              </a:rPr>
              <a:t>　</a:t>
            </a:r>
            <a:r>
              <a:rPr lang="ja-JP" altLang="ja-JP" sz="800" dirty="0" smtClean="0">
                <a:solidFill>
                  <a:prstClr val="black"/>
                </a:solidFill>
                <a:latin typeface="HGPｺﾞｼｯｸM" pitchFamily="50" charset="-128"/>
                <a:ea typeface="HGPｺﾞｼｯｸM" pitchFamily="50" charset="-128"/>
              </a:rPr>
              <a:t>含まれて</a:t>
            </a:r>
            <a:r>
              <a:rPr lang="ja-JP" altLang="ja-JP" sz="800" dirty="0">
                <a:solidFill>
                  <a:prstClr val="black"/>
                </a:solidFill>
                <a:latin typeface="HGPｺﾞｼｯｸM" pitchFamily="50" charset="-128"/>
                <a:ea typeface="HGPｺﾞｼｯｸM" pitchFamily="50" charset="-128"/>
              </a:rPr>
              <a:t>いない。</a:t>
            </a:r>
          </a:p>
          <a:p>
            <a:pPr marL="0" indent="0">
              <a:buFontTx/>
              <a:buNone/>
            </a:pPr>
            <a:r>
              <a:rPr lang="ja-JP" altLang="ja-JP" sz="800" dirty="0">
                <a:solidFill>
                  <a:prstClr val="black"/>
                </a:solidFill>
                <a:latin typeface="HGPｺﾞｼｯｸM" pitchFamily="50" charset="-128"/>
                <a:ea typeface="HGPｺﾞｼｯｸM" pitchFamily="50" charset="-128"/>
              </a:rPr>
              <a:t>※複数の障害種別に該当する</a:t>
            </a:r>
            <a:r>
              <a:rPr lang="ja-JP" altLang="ja-JP" sz="800" dirty="0" smtClean="0">
                <a:solidFill>
                  <a:prstClr val="black"/>
                </a:solidFill>
                <a:latin typeface="HGPｺﾞｼｯｸM" pitchFamily="50" charset="-128"/>
                <a:ea typeface="HGPｺﾞｼｯｸM" pitchFamily="50" charset="-128"/>
              </a:rPr>
              <a:t>者</a:t>
            </a:r>
            <a:r>
              <a:rPr lang="ja-JP" altLang="en-US" sz="800" dirty="0" smtClean="0">
                <a:solidFill>
                  <a:prstClr val="black"/>
                </a:solidFill>
                <a:latin typeface="HGPｺﾞｼｯｸM" pitchFamily="50" charset="-128"/>
                <a:ea typeface="HGPｺﾞｼｯｸM" pitchFamily="50" charset="-128"/>
              </a:rPr>
              <a:t>の</a:t>
            </a:r>
            <a:r>
              <a:rPr lang="ja-JP" altLang="ja-JP" sz="800" dirty="0" smtClean="0">
                <a:solidFill>
                  <a:prstClr val="black"/>
                </a:solidFill>
                <a:latin typeface="HGPｺﾞｼｯｸM" pitchFamily="50" charset="-128"/>
                <a:ea typeface="HGPｺﾞｼｯｸM" pitchFamily="50" charset="-128"/>
              </a:rPr>
              <a:t>重複が</a:t>
            </a:r>
            <a:r>
              <a:rPr lang="ja-JP" altLang="ja-JP" sz="800" dirty="0">
                <a:solidFill>
                  <a:prstClr val="black"/>
                </a:solidFill>
                <a:latin typeface="HGPｺﾞｼｯｸM" pitchFamily="50" charset="-128"/>
                <a:ea typeface="HGPｺﾞｼｯｸM" pitchFamily="50" charset="-128"/>
              </a:rPr>
              <a:t>あることから、障害者の総数は粗い</a:t>
            </a:r>
            <a:r>
              <a:rPr lang="ja-JP" altLang="ja-JP" sz="800" dirty="0" smtClean="0">
                <a:solidFill>
                  <a:prstClr val="black"/>
                </a:solidFill>
                <a:latin typeface="HGPｺﾞｼｯｸM" pitchFamily="50" charset="-128"/>
                <a:ea typeface="HGPｺﾞｼｯｸM" pitchFamily="50" charset="-128"/>
              </a:rPr>
              <a:t>推計で</a:t>
            </a:r>
            <a:r>
              <a:rPr lang="ja-JP" altLang="ja-JP" sz="800" dirty="0">
                <a:solidFill>
                  <a:prstClr val="black"/>
                </a:solidFill>
                <a:latin typeface="HGPｺﾞｼｯｸM" pitchFamily="50" charset="-128"/>
                <a:ea typeface="HGPｺﾞｼｯｸM" pitchFamily="50" charset="-128"/>
              </a:rPr>
              <a:t>ある</a:t>
            </a:r>
            <a:r>
              <a:rPr lang="ja-JP" altLang="ja-JP" sz="800" dirty="0" smtClean="0">
                <a:solidFill>
                  <a:prstClr val="black"/>
                </a:solidFill>
                <a:latin typeface="HGPｺﾞｼｯｸM" pitchFamily="50" charset="-128"/>
                <a:ea typeface="HGPｺﾞｼｯｸM" pitchFamily="50" charset="-128"/>
              </a:rPr>
              <a:t>。</a:t>
            </a:r>
            <a:endParaRPr lang="ja-JP" altLang="ja-JP" sz="800" dirty="0">
              <a:solidFill>
                <a:prstClr val="black"/>
              </a:solidFill>
              <a:latin typeface="HGPｺﾞｼｯｸM" pitchFamily="50" charset="-128"/>
              <a:ea typeface="HGPｺﾞｼｯｸM" pitchFamily="50" charset="-128"/>
            </a:endParaRPr>
          </a:p>
        </p:txBody>
      </p:sp>
      <p:graphicFrame>
        <p:nvGraphicFramePr>
          <p:cNvPr id="2" name="オブジェクト 1"/>
          <p:cNvGraphicFramePr>
            <a:graphicFrameLocks/>
          </p:cNvGraphicFramePr>
          <p:nvPr>
            <p:extLst>
              <p:ext uri="{D42A27DB-BD31-4B8C-83A1-F6EECF244321}">
                <p14:modId xmlns:p14="http://schemas.microsoft.com/office/powerpoint/2010/main" val="1450327129"/>
              </p:ext>
            </p:extLst>
          </p:nvPr>
        </p:nvGraphicFramePr>
        <p:xfrm>
          <a:off x="4968552" y="2183761"/>
          <a:ext cx="4680000" cy="3679863"/>
        </p:xfrm>
        <a:graphic>
          <a:graphicData uri="http://schemas.openxmlformats.org/presentationml/2006/ole">
            <mc:AlternateContent xmlns:mc="http://schemas.openxmlformats.org/markup-compatibility/2006">
              <mc:Choice xmlns:v="urn:schemas-microsoft-com:vml" Requires="v">
                <p:oleObj spid="_x0000_s6177" name="Document" r:id="rId6" imgW="8411308" imgH="6878749" progId="Word.Document.8">
                  <p:embed/>
                </p:oleObj>
              </mc:Choice>
              <mc:Fallback>
                <p:oleObj name="Document" r:id="rId6" imgW="8411308" imgH="6878749" progId="Word.Document.8">
                  <p:embed/>
                  <p:pic>
                    <p:nvPicPr>
                      <p:cNvPr id="0" name=""/>
                      <p:cNvPicPr>
                        <a:picLocks noChangeArrowheads="1"/>
                      </p:cNvPicPr>
                      <p:nvPr/>
                    </p:nvPicPr>
                    <p:blipFill>
                      <a:blip r:embed="rId7"/>
                      <a:srcRect/>
                      <a:stretch>
                        <a:fillRect/>
                      </a:stretch>
                    </p:blipFill>
                    <p:spPr bwMode="auto">
                      <a:xfrm>
                        <a:off x="4968552" y="2183761"/>
                        <a:ext cx="4680000" cy="3679863"/>
                      </a:xfrm>
                      <a:prstGeom prst="rect">
                        <a:avLst/>
                      </a:prstGeom>
                      <a:noFill/>
                      <a:ln>
                        <a:noFill/>
                      </a:ln>
                    </p:spPr>
                  </p:pic>
                </p:oleObj>
              </mc:Fallback>
            </mc:AlternateContent>
          </a:graphicData>
        </a:graphic>
      </p:graphicFrame>
      <p:sp>
        <p:nvSpPr>
          <p:cNvPr id="13"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2</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26915253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5051578" y="704850"/>
            <a:ext cx="4537075"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85" tIns="8889" rIns="74285" bIns="8889"/>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７　任意事業</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a:t>
            </a:r>
            <a:r>
              <a:rPr lang="ja-JP" altLang="en-US" sz="1100" dirty="0">
                <a:solidFill>
                  <a:srgbClr val="000000"/>
                </a:solidFill>
                <a:latin typeface="ＭＳ ゴシック" pitchFamily="49" charset="-128"/>
                <a:ea typeface="ＭＳ ゴシック" pitchFamily="49" charset="-128"/>
              </a:rPr>
              <a:t>日常生活支援</a:t>
            </a:r>
            <a:r>
              <a:rPr lang="en-US" altLang="ja-JP" sz="1100" dirty="0">
                <a:solidFill>
                  <a:srgbClr val="000000"/>
                </a:solidFill>
                <a:latin typeface="ＭＳ ゴシック" pitchFamily="49" charset="-128"/>
                <a:ea typeface="ＭＳ ゴシック" pitchFamily="49" charset="-128"/>
              </a:rPr>
              <a:t>】</a:t>
            </a:r>
            <a:endParaRPr lang="ja-JP" altLang="en-US"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(1)</a:t>
            </a:r>
            <a:r>
              <a:rPr lang="ja-JP" altLang="en-US" sz="1100" dirty="0">
                <a:solidFill>
                  <a:srgbClr val="000000"/>
                </a:solidFill>
                <a:latin typeface="ＭＳ ゴシック" pitchFamily="49" charset="-128"/>
                <a:ea typeface="ＭＳ ゴシック" pitchFamily="49" charset="-128"/>
              </a:rPr>
              <a:t>　福祉ホームの運営</a:t>
            </a: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(2)  </a:t>
            </a:r>
            <a:r>
              <a:rPr lang="ja-JP" altLang="en-US" sz="1100" dirty="0">
                <a:solidFill>
                  <a:srgbClr val="000000"/>
                </a:solidFill>
                <a:latin typeface="ＭＳ ゴシック" pitchFamily="49" charset="-128"/>
                <a:ea typeface="ＭＳ ゴシック" pitchFamily="49" charset="-128"/>
              </a:rPr>
              <a:t>オストメイト（人工肛門、人工膀胱造設者）社会適応訓練</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(3)</a:t>
            </a:r>
            <a:r>
              <a:rPr lang="ja-JP" altLang="en-US" sz="1100" dirty="0">
                <a:solidFill>
                  <a:srgbClr val="000000"/>
                </a:solidFill>
                <a:latin typeface="ＭＳ ゴシック" pitchFamily="49" charset="-128"/>
                <a:ea typeface="ＭＳ ゴシック" pitchFamily="49" charset="-128"/>
              </a:rPr>
              <a:t>　音声機能障害者発声訓練</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en-US" altLang="ja-JP" sz="1100" dirty="0">
                <a:solidFill>
                  <a:srgbClr val="000000"/>
                </a:solidFill>
                <a:latin typeface="ＭＳ ゴシック" pitchFamily="49" charset="-128"/>
                <a:ea typeface="ＭＳ ゴシック" pitchFamily="49" charset="-128"/>
              </a:rPr>
              <a:t> </a:t>
            </a: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(4)</a:t>
            </a:r>
            <a:r>
              <a:rPr lang="ja-JP" altLang="en-US" sz="1100" dirty="0">
                <a:solidFill>
                  <a:srgbClr val="000000"/>
                </a:solidFill>
                <a:latin typeface="ＭＳ ゴシック" pitchFamily="49" charset="-128"/>
                <a:ea typeface="ＭＳ ゴシック" pitchFamily="49" charset="-128"/>
              </a:rPr>
              <a:t>　児童発達支援センター等の機能強化等</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(5)</a:t>
            </a:r>
            <a:r>
              <a:rPr lang="ja-JP" altLang="en-US" sz="1100" dirty="0">
                <a:solidFill>
                  <a:srgbClr val="000000"/>
                </a:solidFill>
                <a:latin typeface="ＭＳ ゴシック" pitchFamily="49" charset="-128"/>
                <a:ea typeface="ＭＳ ゴシック" pitchFamily="49" charset="-128"/>
              </a:rPr>
              <a:t>　矯正施設等を退所した障害者の地域生活への移行促進</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en-US" altLang="ja-JP" sz="1100" dirty="0">
                <a:solidFill>
                  <a:srgbClr val="000000"/>
                </a:solidFill>
                <a:latin typeface="ＭＳ ゴシック" pitchFamily="49" charset="-128"/>
                <a:ea typeface="ＭＳ ゴシック" pitchFamily="49" charset="-128"/>
              </a:rPr>
              <a:t> </a:t>
            </a: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 (6)</a:t>
            </a:r>
            <a:r>
              <a:rPr lang="ja-JP" altLang="en-US" sz="1100" dirty="0">
                <a:solidFill>
                  <a:srgbClr val="000000"/>
                </a:solidFill>
                <a:latin typeface="ＭＳ ゴシック" pitchFamily="49" charset="-128"/>
                <a:ea typeface="ＭＳ ゴシック" pitchFamily="49" charset="-128"/>
              </a:rPr>
              <a:t>　医療型短期入所事業所開設支援</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(7)</a:t>
            </a:r>
            <a:r>
              <a:rPr lang="ja-JP" altLang="en-US" sz="1100" dirty="0">
                <a:solidFill>
                  <a:srgbClr val="000000"/>
                </a:solidFill>
                <a:latin typeface="ＭＳ ゴシック" pitchFamily="49" charset="-128"/>
                <a:ea typeface="ＭＳ ゴシック" pitchFamily="49" charset="-128"/>
              </a:rPr>
              <a:t>　障害者の地域生活の推進に向けた体制強化支援事業</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en-US" altLang="ja-JP" sz="1100" dirty="0">
                <a:solidFill>
                  <a:srgbClr val="000000"/>
                </a:solidFill>
                <a:latin typeface="ＭＳ ゴシック" pitchFamily="49" charset="-128"/>
                <a:ea typeface="ＭＳ ゴシック" pitchFamily="49" charset="-128"/>
              </a:rPr>
              <a:t> 【</a:t>
            </a:r>
            <a:r>
              <a:rPr lang="ja-JP" altLang="en-US" sz="1100" dirty="0">
                <a:solidFill>
                  <a:srgbClr val="000000"/>
                </a:solidFill>
                <a:latin typeface="ＭＳ ゴシック" pitchFamily="49" charset="-128"/>
                <a:ea typeface="ＭＳ ゴシック" pitchFamily="49" charset="-128"/>
              </a:rPr>
              <a:t>社会参加支援</a:t>
            </a:r>
            <a:r>
              <a:rPr lang="en-US" altLang="ja-JP" sz="1100" dirty="0">
                <a:solidFill>
                  <a:srgbClr val="000000"/>
                </a:solidFill>
                <a:latin typeface="ＭＳ ゴシック" pitchFamily="49" charset="-128"/>
                <a:ea typeface="ＭＳ ゴシック" pitchFamily="49" charset="-128"/>
              </a:rPr>
              <a:t>】</a:t>
            </a: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(1)</a:t>
            </a:r>
            <a:r>
              <a:rPr lang="ja-JP" altLang="en-US" sz="1100" dirty="0">
                <a:solidFill>
                  <a:srgbClr val="000000"/>
                </a:solidFill>
                <a:latin typeface="ＭＳ ゴシック" pitchFamily="49" charset="-128"/>
                <a:ea typeface="ＭＳ ゴシック" pitchFamily="49" charset="-128"/>
              </a:rPr>
              <a:t>　手話通訳者設置</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(2)</a:t>
            </a:r>
            <a:r>
              <a:rPr lang="ja-JP" altLang="en-US" sz="1100" dirty="0">
                <a:solidFill>
                  <a:srgbClr val="000000"/>
                </a:solidFill>
                <a:latin typeface="ＭＳ ゴシック" pitchFamily="49" charset="-128"/>
                <a:ea typeface="ＭＳ ゴシック" pitchFamily="49" charset="-128"/>
              </a:rPr>
              <a:t>　字幕入り映像ライブラリーの提供</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(3)</a:t>
            </a:r>
            <a:r>
              <a:rPr lang="ja-JP" altLang="en-US" sz="1100" dirty="0">
                <a:solidFill>
                  <a:srgbClr val="000000"/>
                </a:solidFill>
                <a:latin typeface="ＭＳ ゴシック" pitchFamily="49" charset="-128"/>
                <a:ea typeface="ＭＳ ゴシック" pitchFamily="49" charset="-128"/>
              </a:rPr>
              <a:t>　点字・声の広報等発行</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(4)</a:t>
            </a:r>
            <a:r>
              <a:rPr lang="ja-JP" altLang="en-US" sz="1100" dirty="0">
                <a:solidFill>
                  <a:srgbClr val="000000"/>
                </a:solidFill>
                <a:latin typeface="ＭＳ ゴシック" pitchFamily="49" charset="-128"/>
                <a:ea typeface="ＭＳ ゴシック" pitchFamily="49" charset="-128"/>
              </a:rPr>
              <a:t>　点字による即時情報ネットワーク</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(5)</a:t>
            </a:r>
            <a:r>
              <a:rPr lang="ja-JP" altLang="en-US" sz="1100" dirty="0">
                <a:solidFill>
                  <a:srgbClr val="000000"/>
                </a:solidFill>
                <a:latin typeface="ＭＳ ゴシック" pitchFamily="49" charset="-128"/>
                <a:ea typeface="ＭＳ ゴシック" pitchFamily="49" charset="-128"/>
              </a:rPr>
              <a:t>　障害者ＩＴサポートセンター運営</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(6)</a:t>
            </a:r>
            <a:r>
              <a:rPr lang="ja-JP" altLang="en-US" sz="1100" dirty="0">
                <a:solidFill>
                  <a:srgbClr val="000000"/>
                </a:solidFill>
                <a:latin typeface="ＭＳ ゴシック" pitchFamily="49" charset="-128"/>
                <a:ea typeface="ＭＳ ゴシック" pitchFamily="49" charset="-128"/>
              </a:rPr>
              <a:t>　パソコンボランティア養成・派遣</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(7)</a:t>
            </a:r>
            <a:r>
              <a:rPr lang="ja-JP" altLang="en-US" sz="1100" dirty="0">
                <a:solidFill>
                  <a:srgbClr val="000000"/>
                </a:solidFill>
                <a:latin typeface="ＭＳ ゴシック" pitchFamily="49" charset="-128"/>
                <a:ea typeface="ＭＳ ゴシック" pitchFamily="49" charset="-128"/>
              </a:rPr>
              <a:t>　都道府県障害者社会参加推進センター運営</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(8)</a:t>
            </a:r>
            <a:r>
              <a:rPr lang="ja-JP" altLang="en-US" sz="1100" dirty="0">
                <a:solidFill>
                  <a:srgbClr val="000000"/>
                </a:solidFill>
                <a:latin typeface="ＭＳ ゴシック" pitchFamily="49" charset="-128"/>
                <a:ea typeface="ＭＳ ゴシック" pitchFamily="49" charset="-128"/>
              </a:rPr>
              <a:t>　</a:t>
            </a:r>
            <a:r>
              <a:rPr lang="zh-TW" altLang="en-US" sz="1100" dirty="0">
                <a:solidFill>
                  <a:srgbClr val="000000"/>
                </a:solidFill>
                <a:latin typeface="ＭＳ ゴシック" pitchFamily="49" charset="-128"/>
                <a:ea typeface="ＭＳ ゴシック" pitchFamily="49" charset="-128"/>
              </a:rPr>
              <a:t>奉仕員養成研修</a:t>
            </a:r>
            <a:endParaRPr lang="en-US" altLang="zh-TW"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(9)</a:t>
            </a:r>
            <a:r>
              <a:rPr lang="ja-JP" altLang="en-US" sz="1100" dirty="0">
                <a:solidFill>
                  <a:srgbClr val="000000"/>
                </a:solidFill>
                <a:latin typeface="ＭＳ ゴシック" pitchFamily="49" charset="-128"/>
                <a:ea typeface="ＭＳ ゴシック" pitchFamily="49" charset="-128"/>
              </a:rPr>
              <a:t>　レクリエーション活動等支援</a:t>
            </a: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(10)</a:t>
            </a:r>
            <a:r>
              <a:rPr lang="ja-JP" altLang="en-US" sz="1100" dirty="0">
                <a:solidFill>
                  <a:srgbClr val="000000"/>
                </a:solidFill>
                <a:latin typeface="ＭＳ ゴシック" pitchFamily="49" charset="-128"/>
                <a:ea typeface="ＭＳ ゴシック" pitchFamily="49" charset="-128"/>
              </a:rPr>
              <a:t> 芸術文化活動振興</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(11)</a:t>
            </a:r>
            <a:r>
              <a:rPr lang="ja-JP" altLang="en-US" sz="1100" dirty="0">
                <a:solidFill>
                  <a:srgbClr val="000000"/>
                </a:solidFill>
                <a:latin typeface="ＭＳ ゴシック" pitchFamily="49" charset="-128"/>
                <a:ea typeface="ＭＳ ゴシック" pitchFamily="49" charset="-128"/>
              </a:rPr>
              <a:t> サービス提供者情報提供等</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(12)</a:t>
            </a:r>
            <a:r>
              <a:rPr lang="ja-JP" altLang="en-US" sz="1100" dirty="0">
                <a:solidFill>
                  <a:srgbClr val="000000"/>
                </a:solidFill>
                <a:latin typeface="ＭＳ ゴシック" pitchFamily="49" charset="-128"/>
                <a:ea typeface="ＭＳ ゴシック" pitchFamily="49" charset="-128"/>
              </a:rPr>
              <a:t> 地域における障害者自立支援機器の普及促進</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en-US" altLang="ja-JP" sz="1100" dirty="0">
                <a:solidFill>
                  <a:srgbClr val="000000"/>
                </a:solidFill>
                <a:latin typeface="ＭＳ ゴシック" pitchFamily="49" charset="-128"/>
                <a:ea typeface="ＭＳ ゴシック" pitchFamily="49" charset="-128"/>
              </a:rPr>
              <a:t>    (13) </a:t>
            </a:r>
            <a:r>
              <a:rPr lang="ja-JP" altLang="en-US" sz="1100" dirty="0">
                <a:solidFill>
                  <a:srgbClr val="000000"/>
                </a:solidFill>
                <a:latin typeface="ＭＳ ゴシック" pitchFamily="49" charset="-128"/>
                <a:ea typeface="ＭＳ ゴシック" pitchFamily="49" charset="-128"/>
              </a:rPr>
              <a:t>視覚障害者用地域情報提供</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en-US" altLang="ja-JP" sz="1100" dirty="0">
                <a:solidFill>
                  <a:srgbClr val="000000"/>
                </a:solidFill>
                <a:latin typeface="ＭＳ ゴシック" pitchFamily="49" charset="-128"/>
                <a:ea typeface="ＭＳ ゴシック" pitchFamily="49" charset="-128"/>
              </a:rPr>
              <a:t>    (14) </a:t>
            </a:r>
            <a:r>
              <a:rPr lang="ja-JP" altLang="en-US" sz="1100" dirty="0">
                <a:solidFill>
                  <a:srgbClr val="000000"/>
                </a:solidFill>
                <a:latin typeface="ＭＳ ゴシック" pitchFamily="49" charset="-128"/>
                <a:ea typeface="ＭＳ ゴシック" pitchFamily="49" charset="-128"/>
              </a:rPr>
              <a:t>企業ＣＳＲ連携促進</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a:t>
            </a:r>
            <a:r>
              <a:rPr lang="ja-JP" altLang="en-US" sz="1100" dirty="0">
                <a:solidFill>
                  <a:srgbClr val="000000"/>
                </a:solidFill>
                <a:latin typeface="ＭＳ ゴシック" pitchFamily="49" charset="-128"/>
                <a:ea typeface="ＭＳ ゴシック" pitchFamily="49" charset="-128"/>
              </a:rPr>
              <a:t>就業・就労支援</a:t>
            </a:r>
            <a:r>
              <a:rPr lang="en-US" altLang="ja-JP" sz="1100" dirty="0">
                <a:solidFill>
                  <a:srgbClr val="000000"/>
                </a:solidFill>
                <a:latin typeface="ＭＳ ゴシック" pitchFamily="49" charset="-128"/>
                <a:ea typeface="ＭＳ ゴシック" pitchFamily="49" charset="-128"/>
              </a:rPr>
              <a:t>】</a:t>
            </a: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(1)</a:t>
            </a:r>
            <a:r>
              <a:rPr lang="ja-JP" altLang="en-US" sz="1100" dirty="0">
                <a:solidFill>
                  <a:srgbClr val="000000"/>
                </a:solidFill>
                <a:latin typeface="ＭＳ ゴシック" pitchFamily="49" charset="-128"/>
                <a:ea typeface="ＭＳ ゴシック" pitchFamily="49" charset="-128"/>
              </a:rPr>
              <a:t>　盲人ホームの運営</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(2)</a:t>
            </a:r>
            <a:r>
              <a:rPr lang="ja-JP" altLang="en-US" sz="1100" dirty="0">
                <a:solidFill>
                  <a:srgbClr val="000000"/>
                </a:solidFill>
                <a:latin typeface="ＭＳ ゴシック" pitchFamily="49" charset="-128"/>
                <a:ea typeface="ＭＳ ゴシック" pitchFamily="49" charset="-128"/>
              </a:rPr>
              <a:t>　重度障害者在宅就労促進（バーチャル工房支援）</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(3)  </a:t>
            </a:r>
            <a:r>
              <a:rPr lang="ja-JP" altLang="en-US" sz="1100" dirty="0">
                <a:solidFill>
                  <a:srgbClr val="000000"/>
                </a:solidFill>
                <a:latin typeface="ＭＳ ゴシック" pitchFamily="49" charset="-128"/>
                <a:ea typeface="ＭＳ ゴシック" pitchFamily="49" charset="-128"/>
              </a:rPr>
              <a:t>一般就労移行等促進　</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(4)</a:t>
            </a:r>
            <a:r>
              <a:rPr lang="ja-JP" altLang="en-US" sz="1100" dirty="0">
                <a:solidFill>
                  <a:srgbClr val="000000"/>
                </a:solidFill>
                <a:latin typeface="ＭＳ ゴシック" pitchFamily="49" charset="-128"/>
                <a:ea typeface="ＭＳ ゴシック" pitchFamily="49" charset="-128"/>
              </a:rPr>
              <a:t>　障害者就業・生活支援センター体制強化等</a:t>
            </a:r>
            <a:endParaRPr lang="en-US" altLang="ja-JP" sz="1100" dirty="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r>
              <a:rPr lang="ja-JP" altLang="en-US" sz="1100" dirty="0">
                <a:solidFill>
                  <a:srgbClr val="000000"/>
                </a:solidFill>
                <a:latin typeface="ＭＳ ゴシック" pitchFamily="49" charset="-128"/>
                <a:ea typeface="ＭＳ ゴシック" pitchFamily="49" charset="-128"/>
              </a:rPr>
              <a:t> </a:t>
            </a:r>
            <a:r>
              <a:rPr lang="en-US" altLang="ja-JP" sz="1100" dirty="0">
                <a:solidFill>
                  <a:srgbClr val="000000"/>
                </a:solidFill>
                <a:latin typeface="ＭＳ ゴシック" pitchFamily="49" charset="-128"/>
                <a:ea typeface="ＭＳ ゴシック" pitchFamily="49" charset="-128"/>
              </a:rPr>
              <a:t>【</a:t>
            </a:r>
            <a:r>
              <a:rPr lang="ja-JP" altLang="en-US" sz="1100" dirty="0">
                <a:solidFill>
                  <a:srgbClr val="000000"/>
                </a:solidFill>
                <a:latin typeface="ＭＳ ゴシック" pitchFamily="49" charset="-128"/>
                <a:ea typeface="ＭＳ ゴシック" pitchFamily="49" charset="-128"/>
              </a:rPr>
              <a:t>重度障害者に係る市町村特別支援</a:t>
            </a:r>
            <a:r>
              <a:rPr lang="en-US" altLang="ja-JP" sz="1100" dirty="0">
                <a:solidFill>
                  <a:srgbClr val="000000"/>
                </a:solidFill>
                <a:latin typeface="ＭＳ ゴシック" pitchFamily="49" charset="-128"/>
                <a:ea typeface="ＭＳ ゴシック" pitchFamily="49" charset="-128"/>
              </a:rPr>
              <a:t>】</a:t>
            </a:r>
          </a:p>
          <a:p>
            <a:pPr algn="just" eaLnBrk="1" hangingPunct="1">
              <a:lnSpc>
                <a:spcPts val="1600"/>
              </a:lnSpc>
              <a:spcBef>
                <a:spcPct val="0"/>
              </a:spcBef>
              <a:buFontTx/>
              <a:buNone/>
            </a:pPr>
            <a:r>
              <a:rPr lang="ja-JP" altLang="en-US" sz="1100" dirty="0">
                <a:solidFill>
                  <a:srgbClr val="000000"/>
                </a:solidFill>
                <a:latin typeface="ＭＳ ゴシック" pitchFamily="49" charset="-128"/>
                <a:ea typeface="ＭＳ ゴシック" pitchFamily="49" charset="-128"/>
              </a:rPr>
              <a:t>　</a:t>
            </a:r>
            <a:endParaRPr lang="en-US" altLang="ja-JP" sz="1100" dirty="0">
              <a:solidFill>
                <a:srgbClr val="000000"/>
              </a:solidFill>
              <a:latin typeface="ＭＳ ゴシック" pitchFamily="49" charset="-128"/>
              <a:ea typeface="ＭＳ ゴシック" pitchFamily="49" charset="-128"/>
            </a:endParaRPr>
          </a:p>
        </p:txBody>
      </p:sp>
      <p:sp>
        <p:nvSpPr>
          <p:cNvPr id="4100" name="Rectangle 4"/>
          <p:cNvSpPr>
            <a:spLocks noChangeArrowheads="1"/>
          </p:cNvSpPr>
          <p:nvPr/>
        </p:nvSpPr>
        <p:spPr bwMode="auto">
          <a:xfrm>
            <a:off x="349250" y="633413"/>
            <a:ext cx="4608513"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85" tIns="8889" rIns="74285" bIns="8889"/>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just" eaLnBrk="1" hangingPunct="1">
              <a:lnSpc>
                <a:spcPts val="1400"/>
              </a:lnSpc>
              <a:spcBef>
                <a:spcPct val="0"/>
              </a:spcBef>
              <a:buFontTx/>
              <a:buNone/>
            </a:pPr>
            <a:r>
              <a:rPr lang="ja-JP" altLang="en-US" sz="1100" u="sng">
                <a:solidFill>
                  <a:srgbClr val="000000"/>
                </a:solidFill>
                <a:latin typeface="ＭＳ ゴシック" pitchFamily="49" charset="-128"/>
                <a:ea typeface="ＭＳ ゴシック" pitchFamily="49" charset="-128"/>
              </a:rPr>
              <a:t>１　専門性の高い相談支援事業</a:t>
            </a: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(1)  </a:t>
            </a:r>
            <a:r>
              <a:rPr lang="ja-JP" altLang="en-US" sz="1100">
                <a:solidFill>
                  <a:srgbClr val="000000"/>
                </a:solidFill>
                <a:latin typeface="ＭＳ ゴシック" pitchFamily="49" charset="-128"/>
                <a:ea typeface="ＭＳ ゴシック" pitchFamily="49" charset="-128"/>
              </a:rPr>
              <a:t>発達障害者支援センター運営事業</a:t>
            </a:r>
            <a:endParaRPr lang="en-US" altLang="ja-JP"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(2)</a:t>
            </a:r>
            <a:r>
              <a:rPr lang="ja-JP" altLang="en-US" sz="1100">
                <a:solidFill>
                  <a:srgbClr val="000000"/>
                </a:solidFill>
                <a:latin typeface="ＭＳ ゴシック" pitchFamily="49" charset="-128"/>
                <a:ea typeface="ＭＳ ゴシック" pitchFamily="49" charset="-128"/>
              </a:rPr>
              <a:t>　高次脳機能障害及びその関連障害に対する</a:t>
            </a:r>
            <a:endParaRPr lang="en-US" altLang="ja-JP"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支援普及事業</a:t>
            </a:r>
            <a:endParaRPr lang="en-US" altLang="ja-JP"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(3)</a:t>
            </a:r>
            <a:r>
              <a:rPr lang="ja-JP" altLang="en-US" sz="1100">
                <a:solidFill>
                  <a:srgbClr val="000000"/>
                </a:solidFill>
                <a:latin typeface="ＭＳ ゴシック" pitchFamily="49" charset="-128"/>
                <a:ea typeface="ＭＳ ゴシック" pitchFamily="49" charset="-128"/>
              </a:rPr>
              <a:t>　障害児等療育支援事業</a:t>
            </a:r>
            <a:r>
              <a:rPr lang="en-US" altLang="ja-JP" sz="1100">
                <a:solidFill>
                  <a:srgbClr val="000000"/>
                </a:solidFill>
                <a:latin typeface="ＭＳ ゴシック" pitchFamily="49" charset="-128"/>
                <a:ea typeface="ＭＳ ゴシック" pitchFamily="49" charset="-128"/>
              </a:rPr>
              <a:t>《</a:t>
            </a:r>
            <a:r>
              <a:rPr lang="ja-JP" altLang="en-US" sz="1100">
                <a:solidFill>
                  <a:srgbClr val="000000"/>
                </a:solidFill>
                <a:latin typeface="ＭＳ ゴシック" pitchFamily="49" charset="-128"/>
                <a:ea typeface="ＭＳ ゴシック" pitchFamily="49" charset="-128"/>
              </a:rPr>
              <a:t>交付税</a:t>
            </a:r>
            <a:r>
              <a:rPr lang="en-US" altLang="ja-JP" sz="1100">
                <a:solidFill>
                  <a:srgbClr val="000000"/>
                </a:solidFill>
                <a:latin typeface="ＭＳ ゴシック" pitchFamily="49" charset="-128"/>
                <a:ea typeface="ＭＳ ゴシック" pitchFamily="49" charset="-128"/>
              </a:rPr>
              <a:t>》</a:t>
            </a:r>
            <a:endParaRPr lang="ja-JP" altLang="en-US"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ja-JP" altLang="en-US" sz="1100" u="sng">
                <a:solidFill>
                  <a:srgbClr val="000000"/>
                </a:solidFill>
                <a:latin typeface="ＭＳ ゴシック" pitchFamily="49" charset="-128"/>
                <a:ea typeface="ＭＳ ゴシック" pitchFamily="49" charset="-128"/>
              </a:rPr>
              <a:t>２　専門性の高い意思疎通支援を行う者の養成研修事業</a:t>
            </a:r>
            <a:endParaRPr lang="en-US" altLang="ja-JP" sz="1100" u="sng">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(1)  </a:t>
            </a:r>
            <a:r>
              <a:rPr lang="ja-JP" altLang="en-US" sz="1100">
                <a:solidFill>
                  <a:srgbClr val="000000"/>
                </a:solidFill>
                <a:latin typeface="ＭＳ ゴシック" pitchFamily="49" charset="-128"/>
                <a:ea typeface="ＭＳ ゴシック" pitchFamily="49" charset="-128"/>
              </a:rPr>
              <a:t>手話通訳者・要約筆記者養成研修事業</a:t>
            </a:r>
            <a:endParaRPr lang="en-US" altLang="ja-JP"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en-US" altLang="ja-JP" sz="1100">
                <a:solidFill>
                  <a:srgbClr val="000000"/>
                </a:solidFill>
                <a:latin typeface="ＭＳ ゴシック" pitchFamily="49" charset="-128"/>
                <a:ea typeface="ＭＳ ゴシック" pitchFamily="49" charset="-128"/>
              </a:rPr>
              <a:t>  (2)</a:t>
            </a:r>
            <a:r>
              <a:rPr lang="ja-JP" altLang="en-US" sz="1100">
                <a:solidFill>
                  <a:srgbClr val="000000"/>
                </a:solidFill>
                <a:latin typeface="ＭＳ ゴシック" pitchFamily="49" charset="-128"/>
                <a:ea typeface="ＭＳ ゴシック" pitchFamily="49" charset="-128"/>
              </a:rPr>
              <a:t>　盲ろう者向け通訳・介助員養成研修事業</a:t>
            </a:r>
            <a:endParaRPr lang="en-US" altLang="ja-JP"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en-US" altLang="ja-JP" sz="1100">
                <a:solidFill>
                  <a:srgbClr val="000000"/>
                </a:solidFill>
                <a:latin typeface="ＭＳ ゴシック" pitchFamily="49" charset="-128"/>
                <a:ea typeface="ＭＳ ゴシック" pitchFamily="49" charset="-128"/>
              </a:rPr>
              <a:t>  (3)  </a:t>
            </a:r>
            <a:r>
              <a:rPr lang="ja-JP" altLang="en-US" sz="1100">
                <a:solidFill>
                  <a:srgbClr val="000000"/>
                </a:solidFill>
                <a:latin typeface="ＭＳ ゴシック" pitchFamily="49" charset="-128"/>
                <a:ea typeface="ＭＳ ゴシック" pitchFamily="49" charset="-128"/>
              </a:rPr>
              <a:t>失語症者向け意思疎通支援者養成研修事業</a:t>
            </a:r>
            <a:endParaRPr lang="en-US" altLang="ja-JP" sz="1100" u="sng">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ja-JP" altLang="en-US" sz="1100" u="sng">
                <a:solidFill>
                  <a:srgbClr val="000000"/>
                </a:solidFill>
                <a:latin typeface="ＭＳ ゴシック" pitchFamily="49" charset="-128"/>
                <a:ea typeface="ＭＳ ゴシック" pitchFamily="49" charset="-128"/>
              </a:rPr>
              <a:t>３　専門性の高い意思疎通支援を行う者の派遣事業</a:t>
            </a:r>
            <a:endParaRPr lang="en-US" altLang="ja-JP" sz="1100" u="sng">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(1)</a:t>
            </a:r>
            <a:r>
              <a:rPr lang="ja-JP" altLang="en-US" sz="1100">
                <a:solidFill>
                  <a:srgbClr val="000000"/>
                </a:solidFill>
                <a:latin typeface="ＭＳ ゴシック" pitchFamily="49" charset="-128"/>
                <a:ea typeface="ＭＳ ゴシック" pitchFamily="49" charset="-128"/>
              </a:rPr>
              <a:t>　手話通訳者・要約筆記者派遣事業</a:t>
            </a:r>
            <a:endParaRPr lang="en-US" altLang="ja-JP"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(2)</a:t>
            </a:r>
            <a:r>
              <a:rPr lang="ja-JP" altLang="en-US" sz="1100">
                <a:solidFill>
                  <a:srgbClr val="000000"/>
                </a:solidFill>
                <a:latin typeface="ＭＳ ゴシック" pitchFamily="49" charset="-128"/>
                <a:ea typeface="ＭＳ ゴシック" pitchFamily="49" charset="-128"/>
              </a:rPr>
              <a:t>　盲ろう者向け通訳・介助員派遣事業</a:t>
            </a:r>
            <a:endParaRPr lang="en-US" altLang="ja-JP" sz="1100" u="sng">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ja-JP" altLang="en-US" sz="1100" u="sng">
                <a:solidFill>
                  <a:srgbClr val="000000"/>
                </a:solidFill>
                <a:latin typeface="ＭＳ ゴシック" pitchFamily="49" charset="-128"/>
                <a:ea typeface="ＭＳ ゴシック" pitchFamily="49" charset="-128"/>
              </a:rPr>
              <a:t>４　意思疎通支援を行う者の派遣に係る市町村相互間の連絡調整事業</a:t>
            </a:r>
            <a:endParaRPr lang="en-US" altLang="ja-JP" sz="1100" u="sng">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ja-JP" altLang="en-US" sz="1100" u="sng">
                <a:solidFill>
                  <a:srgbClr val="000000"/>
                </a:solidFill>
                <a:latin typeface="ＭＳ ゴシック" pitchFamily="49" charset="-128"/>
                <a:ea typeface="ＭＳ ゴシック" pitchFamily="49" charset="-128"/>
              </a:rPr>
              <a:t>５　広域的な支援事業</a:t>
            </a: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(1)  </a:t>
            </a:r>
            <a:r>
              <a:rPr lang="ja-JP" altLang="en-US" sz="1100">
                <a:solidFill>
                  <a:srgbClr val="000000"/>
                </a:solidFill>
                <a:latin typeface="ＭＳ ゴシック" pitchFamily="49" charset="-128"/>
                <a:ea typeface="ＭＳ ゴシック" pitchFamily="49" charset="-128"/>
              </a:rPr>
              <a:t>都道府県相談支援体制整備事業</a:t>
            </a:r>
            <a:endParaRPr lang="en-US" altLang="ja-JP"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en-US" altLang="ja-JP" sz="1100">
                <a:solidFill>
                  <a:srgbClr val="000000"/>
                </a:solidFill>
                <a:latin typeface="ＭＳ ゴシック" pitchFamily="49" charset="-128"/>
                <a:ea typeface="ＭＳ ゴシック" pitchFamily="49" charset="-128"/>
              </a:rPr>
              <a:t>  (2)  </a:t>
            </a:r>
            <a:r>
              <a:rPr lang="ja-JP" altLang="en-US" sz="1100">
                <a:solidFill>
                  <a:srgbClr val="000000"/>
                </a:solidFill>
                <a:latin typeface="ＭＳ ゴシック" pitchFamily="49" charset="-128"/>
                <a:ea typeface="ＭＳ ゴシック" pitchFamily="49" charset="-128"/>
              </a:rPr>
              <a:t>精神障害者地域生活支援広域調整等事業</a:t>
            </a:r>
            <a:endParaRPr lang="en-US" altLang="ja-JP"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en-US" altLang="ja-JP" sz="1100">
                <a:solidFill>
                  <a:srgbClr val="000000"/>
                </a:solidFill>
                <a:latin typeface="ＭＳ ゴシック" pitchFamily="49" charset="-128"/>
                <a:ea typeface="ＭＳ ゴシック" pitchFamily="49" charset="-128"/>
              </a:rPr>
              <a:t>  (3)</a:t>
            </a:r>
            <a:r>
              <a:rPr lang="ja-JP" altLang="en-US" sz="1100">
                <a:solidFill>
                  <a:srgbClr val="000000"/>
                </a:solidFill>
                <a:latin typeface="ＭＳ ゴシック" pitchFamily="49" charset="-128"/>
                <a:ea typeface="ＭＳ ゴシック" pitchFamily="49" charset="-128"/>
              </a:rPr>
              <a:t>　発達障害者支援地域協議会による体制整備事業</a:t>
            </a: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６　サービス・相談支援者、指導者育成事業</a:t>
            </a: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(1)  </a:t>
            </a:r>
            <a:r>
              <a:rPr lang="ja-JP" altLang="en-US" sz="1100">
                <a:solidFill>
                  <a:srgbClr val="000000"/>
                </a:solidFill>
                <a:latin typeface="ＭＳ ゴシック" pitchFamily="49" charset="-128"/>
                <a:ea typeface="ＭＳ ゴシック" pitchFamily="49" charset="-128"/>
              </a:rPr>
              <a:t>障害支援区分認定調査員等研修事業</a:t>
            </a: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(2)</a:t>
            </a:r>
            <a:r>
              <a:rPr lang="ja-JP" altLang="en-US" sz="1100">
                <a:solidFill>
                  <a:srgbClr val="000000"/>
                </a:solidFill>
                <a:latin typeface="ＭＳ ゴシック" pitchFamily="49" charset="-128"/>
                <a:ea typeface="ＭＳ ゴシック" pitchFamily="49" charset="-128"/>
              </a:rPr>
              <a:t>　相談支援従事者研修事業</a:t>
            </a: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(3)  </a:t>
            </a:r>
            <a:r>
              <a:rPr lang="ja-JP" altLang="en-US" sz="1100">
                <a:solidFill>
                  <a:srgbClr val="000000"/>
                </a:solidFill>
                <a:latin typeface="ＭＳ ゴシック" pitchFamily="49" charset="-128"/>
                <a:ea typeface="ＭＳ ゴシック" pitchFamily="49" charset="-128"/>
              </a:rPr>
              <a:t>サービス管理責任者研修事業</a:t>
            </a: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(4)</a:t>
            </a:r>
            <a:r>
              <a:rPr lang="ja-JP" altLang="en-US" sz="1100">
                <a:solidFill>
                  <a:srgbClr val="000000"/>
                </a:solidFill>
                <a:latin typeface="ＭＳ ゴシック" pitchFamily="49" charset="-128"/>
                <a:ea typeface="ＭＳ ゴシック" pitchFamily="49" charset="-128"/>
              </a:rPr>
              <a:t>　居宅介護従事者等養成研修事業</a:t>
            </a:r>
            <a:endParaRPr lang="en-US" altLang="ja-JP"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(5)</a:t>
            </a:r>
            <a:r>
              <a:rPr lang="ja-JP" altLang="en-US" sz="1100">
                <a:solidFill>
                  <a:srgbClr val="000000"/>
                </a:solidFill>
                <a:latin typeface="ＭＳ ゴシック" pitchFamily="49" charset="-128"/>
                <a:ea typeface="ＭＳ ゴシック" pitchFamily="49" charset="-128"/>
              </a:rPr>
              <a:t>  身体障害者・知的障害者相談員活動強化事業</a:t>
            </a: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(6)  </a:t>
            </a:r>
            <a:r>
              <a:rPr lang="ja-JP" altLang="en-US" sz="1100">
                <a:solidFill>
                  <a:srgbClr val="000000"/>
                </a:solidFill>
                <a:latin typeface="ＭＳ ゴシック" pitchFamily="49" charset="-128"/>
                <a:ea typeface="ＭＳ ゴシック" pitchFamily="49" charset="-128"/>
              </a:rPr>
              <a:t>音声機能障害者発声訓練指導者養成事業</a:t>
            </a:r>
            <a:endParaRPr lang="en-US" altLang="ja-JP"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ja-JP" sz="1100">
                <a:solidFill>
                  <a:srgbClr val="000000"/>
                </a:solidFill>
                <a:latin typeface="ＭＳ ゴシック" pitchFamily="49" charset="-128"/>
                <a:ea typeface="ＭＳ ゴシック" pitchFamily="49" charset="-128"/>
              </a:rPr>
              <a:t>(7)  </a:t>
            </a:r>
            <a:r>
              <a:rPr lang="ja-JP" altLang="en-US" sz="1100">
                <a:solidFill>
                  <a:srgbClr val="000000"/>
                </a:solidFill>
                <a:latin typeface="ＭＳ ゴシック" pitchFamily="49" charset="-128"/>
                <a:ea typeface="ＭＳ ゴシック" pitchFamily="49" charset="-128"/>
              </a:rPr>
              <a:t>精神障害関係従事者養成研修事業</a:t>
            </a:r>
            <a:endParaRPr lang="en-US" altLang="ja-JP"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r>
              <a:rPr lang="ja-JP" altLang="en-US" sz="1100">
                <a:solidFill>
                  <a:srgbClr val="000000"/>
                </a:solidFill>
                <a:latin typeface="ＭＳ ゴシック" pitchFamily="49" charset="-128"/>
                <a:ea typeface="ＭＳ ゴシック" pitchFamily="49" charset="-128"/>
              </a:rPr>
              <a:t>　</a:t>
            </a:r>
            <a:r>
              <a:rPr lang="en-US" altLang="zh-TW" sz="1100">
                <a:solidFill>
                  <a:srgbClr val="000000"/>
                </a:solidFill>
                <a:latin typeface="ＭＳ ゴシック" pitchFamily="49" charset="-128"/>
                <a:ea typeface="ＭＳ ゴシック" pitchFamily="49" charset="-128"/>
              </a:rPr>
              <a:t>(8)  </a:t>
            </a:r>
            <a:r>
              <a:rPr lang="ja-JP" altLang="en-US" sz="1100">
                <a:solidFill>
                  <a:srgbClr val="000000"/>
                </a:solidFill>
                <a:latin typeface="ＭＳ ゴシック" pitchFamily="49" charset="-128"/>
                <a:ea typeface="ＭＳ ゴシック" pitchFamily="49" charset="-128"/>
              </a:rPr>
              <a:t>精神障害者支援の障害特性と支援技法を学ぶ研修事業</a:t>
            </a:r>
            <a:endParaRPr lang="en-US" altLang="ja-JP" sz="1100">
              <a:solidFill>
                <a:srgbClr val="000000"/>
              </a:solidFill>
              <a:latin typeface="ＭＳ ゴシック" pitchFamily="49" charset="-128"/>
              <a:ea typeface="ＭＳ ゴシック" pitchFamily="49" charset="-128"/>
            </a:endParaRPr>
          </a:p>
          <a:p>
            <a:pPr algn="just" eaLnBrk="1" hangingPunct="1">
              <a:lnSpc>
                <a:spcPts val="1500"/>
              </a:lnSpc>
              <a:spcBef>
                <a:spcPct val="0"/>
              </a:spcBef>
              <a:buFontTx/>
              <a:buNone/>
            </a:pPr>
            <a:endParaRPr lang="en-US" altLang="ja-JP"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endParaRPr lang="en-US" altLang="ja-JP"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endParaRPr lang="ja-JP" altLang="en-US" sz="1100">
              <a:solidFill>
                <a:srgbClr val="000000"/>
              </a:solidFill>
              <a:latin typeface="ＭＳ ゴシック" pitchFamily="49" charset="-128"/>
              <a:ea typeface="ＭＳ ゴシック" pitchFamily="49" charset="-128"/>
            </a:endParaRPr>
          </a:p>
          <a:p>
            <a:pPr algn="just" eaLnBrk="1" hangingPunct="1">
              <a:lnSpc>
                <a:spcPts val="1400"/>
              </a:lnSpc>
              <a:spcBef>
                <a:spcPct val="0"/>
              </a:spcBef>
              <a:buFontTx/>
              <a:buNone/>
            </a:pPr>
            <a:endParaRPr lang="en-US" altLang="ja-JP" sz="1100">
              <a:solidFill>
                <a:srgbClr val="000000"/>
              </a:solidFill>
              <a:latin typeface="ＭＳ ゴシック" pitchFamily="49" charset="-128"/>
              <a:ea typeface="ＭＳ ゴシック" pitchFamily="49" charset="-128"/>
            </a:endParaRPr>
          </a:p>
        </p:txBody>
      </p:sp>
      <p:sp>
        <p:nvSpPr>
          <p:cNvPr id="4101" name="Rectangle 7"/>
          <p:cNvSpPr>
            <a:spLocks noChangeArrowheads="1"/>
          </p:cNvSpPr>
          <p:nvPr/>
        </p:nvSpPr>
        <p:spPr bwMode="auto">
          <a:xfrm>
            <a:off x="7508504" y="6507163"/>
            <a:ext cx="1154112"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3" rIns="91428" bIns="45713"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100" dirty="0">
                <a:solidFill>
                  <a:srgbClr val="000000"/>
                </a:solidFill>
              </a:rPr>
              <a:t>注）下線は必須事業</a:t>
            </a:r>
          </a:p>
        </p:txBody>
      </p:sp>
      <p:sp>
        <p:nvSpPr>
          <p:cNvPr id="8" name="正方形/長方形 6"/>
          <p:cNvSpPr>
            <a:spLocks noChangeArrowheads="1"/>
          </p:cNvSpPr>
          <p:nvPr/>
        </p:nvSpPr>
        <p:spPr bwMode="auto">
          <a:xfrm>
            <a:off x="300190" y="476250"/>
            <a:ext cx="9359900" cy="6337300"/>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lIns="36804" tIns="7359" rIns="36804" bIns="7359"/>
          <a:lstStyle/>
          <a:p>
            <a:pPr marL="119063" indent="-119063" defTabSz="873125">
              <a:defRPr/>
            </a:pPr>
            <a:endParaRPr lang="ja-JP" altLang="en-US">
              <a:solidFill>
                <a:srgbClr val="000000"/>
              </a:solidFill>
            </a:endParaRPr>
          </a:p>
        </p:txBody>
      </p:sp>
      <p:sp>
        <p:nvSpPr>
          <p:cNvPr id="9" name="Rectangle 5"/>
          <p:cNvSpPr>
            <a:spLocks noChangeArrowheads="1"/>
          </p:cNvSpPr>
          <p:nvPr/>
        </p:nvSpPr>
        <p:spPr bwMode="auto">
          <a:xfrm>
            <a:off x="2216150" y="333375"/>
            <a:ext cx="5200650" cy="287338"/>
          </a:xfrm>
          <a:prstGeom prst="rect">
            <a:avLst/>
          </a:prstGeom>
          <a:gradFill rotWithShape="1">
            <a:gsLst>
              <a:gs pos="0">
                <a:schemeClr val="accent1">
                  <a:gamma/>
                  <a:shade val="86275"/>
                  <a:invGamma/>
                </a:schemeClr>
              </a:gs>
              <a:gs pos="50000">
                <a:schemeClr val="accent1"/>
              </a:gs>
              <a:gs pos="100000">
                <a:schemeClr val="accent1">
                  <a:gamma/>
                  <a:shade val="86275"/>
                  <a:invGamma/>
                </a:schemeClr>
              </a:gs>
            </a:gsLst>
            <a:lin ang="5400000" scaled="1"/>
          </a:gradFill>
          <a:ln w="9525">
            <a:solidFill>
              <a:schemeClr val="tx1"/>
            </a:solidFill>
            <a:miter lim="800000"/>
            <a:headEnd/>
            <a:tailEnd/>
          </a:ln>
          <a:effectLst/>
        </p:spPr>
        <p:txBody>
          <a:bodyPr wrap="none" lIns="91428" tIns="45713" rIns="91428" bIns="45713" anchor="ctr"/>
          <a:lstStyle/>
          <a:p>
            <a:pPr algn="ctr">
              <a:defRPr/>
            </a:pPr>
            <a:r>
              <a:rPr lang="ja-JP" altLang="en-US" sz="1600" dirty="0">
                <a:solidFill>
                  <a:srgbClr val="000000"/>
                </a:solidFill>
                <a:latin typeface="Arial" pitchFamily="34" charset="0"/>
                <a:ea typeface="ＤＦ特太ゴシック体" pitchFamily="1" charset="-128"/>
              </a:rPr>
              <a:t>都　道　府　県　事　業</a:t>
            </a:r>
          </a:p>
        </p:txBody>
      </p:sp>
      <p:sp>
        <p:nvSpPr>
          <p:cNvPr id="4104" name="Text Box 11"/>
          <p:cNvSpPr txBox="1">
            <a:spLocks noChangeArrowheads="1"/>
          </p:cNvSpPr>
          <p:nvPr/>
        </p:nvSpPr>
        <p:spPr bwMode="auto">
          <a:xfrm>
            <a:off x="0" y="4763"/>
            <a:ext cx="9906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3" rIns="91428" bIns="45713">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600">
                <a:solidFill>
                  <a:srgbClr val="000000"/>
                </a:solidFill>
                <a:latin typeface="ＤＦ特太ゴシック体" pitchFamily="49" charset="-128"/>
                <a:ea typeface="ＤＦ特太ゴシック体" pitchFamily="49" charset="-128"/>
              </a:rPr>
              <a:t>平成</a:t>
            </a:r>
            <a:r>
              <a:rPr lang="en-US" altLang="ja-JP" sz="1600">
                <a:solidFill>
                  <a:srgbClr val="000000"/>
                </a:solidFill>
                <a:latin typeface="ＤＦ特太ゴシック体" pitchFamily="49" charset="-128"/>
                <a:ea typeface="ＤＦ特太ゴシック体" pitchFamily="49" charset="-128"/>
              </a:rPr>
              <a:t>30</a:t>
            </a:r>
            <a:r>
              <a:rPr lang="ja-JP" altLang="en-US" sz="1600">
                <a:solidFill>
                  <a:srgbClr val="000000"/>
                </a:solidFill>
                <a:latin typeface="ＤＦ特太ゴシック体" pitchFamily="49" charset="-128"/>
                <a:ea typeface="ＤＦ特太ゴシック体" pitchFamily="49" charset="-128"/>
              </a:rPr>
              <a:t>年度地域生活支援事業一覧</a:t>
            </a:r>
            <a:endParaRPr lang="en-US" altLang="ja-JP" sz="1600">
              <a:solidFill>
                <a:srgbClr val="000000"/>
              </a:solidFill>
              <a:latin typeface="ＤＦ特太ゴシック体" pitchFamily="49" charset="-128"/>
              <a:ea typeface="ＤＦ特太ゴシック体" pitchFamily="49" charset="-128"/>
            </a:endParaRPr>
          </a:p>
        </p:txBody>
      </p:sp>
      <p:sp>
        <p:nvSpPr>
          <p:cNvPr id="4105" name="Rectangle 7"/>
          <p:cNvSpPr>
            <a:spLocks noChangeArrowheads="1"/>
          </p:cNvSpPr>
          <p:nvPr/>
        </p:nvSpPr>
        <p:spPr bwMode="auto">
          <a:xfrm>
            <a:off x="7356999" y="6472238"/>
            <a:ext cx="266541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8" tIns="45713" rIns="91428" bIns="45713"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100">
              <a:solidFill>
                <a:srgbClr val="000000"/>
              </a:solidFill>
            </a:endParaRPr>
          </a:p>
        </p:txBody>
      </p:sp>
      <p:sp>
        <p:nvSpPr>
          <p:cNvPr id="10" name="スライド番号プレースホルダー 1"/>
          <p:cNvSpPr>
            <a:spLocks noGrp="1"/>
          </p:cNvSpPr>
          <p:nvPr>
            <p:ph type="sldNum" sz="quarter" idx="12"/>
          </p:nvPr>
        </p:nvSpPr>
        <p:spPr>
          <a:xfrm>
            <a:off x="7401272"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20</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1569558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5" name="表 84"/>
          <p:cNvGraphicFramePr>
            <a:graphicFrameLocks noGrp="1"/>
          </p:cNvGraphicFramePr>
          <p:nvPr>
            <p:extLst>
              <p:ext uri="{D42A27DB-BD31-4B8C-83A1-F6EECF244321}">
                <p14:modId xmlns:p14="http://schemas.microsoft.com/office/powerpoint/2010/main" val="4163121196"/>
              </p:ext>
            </p:extLst>
          </p:nvPr>
        </p:nvGraphicFramePr>
        <p:xfrm>
          <a:off x="92460" y="1141831"/>
          <a:ext cx="9755181" cy="5658032"/>
        </p:xfrm>
        <a:graphic>
          <a:graphicData uri="http://schemas.openxmlformats.org/drawingml/2006/table">
            <a:tbl>
              <a:tblPr firstRow="1" bandRow="1">
                <a:tableStyleId>{5940675A-B579-460E-94D1-54222C63F5DA}</a:tableStyleId>
              </a:tblPr>
              <a:tblGrid>
                <a:gridCol w="1628773">
                  <a:extLst>
                    <a:ext uri="{9D8B030D-6E8A-4147-A177-3AD203B41FA5}">
                      <a16:colId xmlns:a16="http://schemas.microsoft.com/office/drawing/2014/main" val="20000"/>
                    </a:ext>
                  </a:extLst>
                </a:gridCol>
                <a:gridCol w="2080283">
                  <a:extLst>
                    <a:ext uri="{9D8B030D-6E8A-4147-A177-3AD203B41FA5}">
                      <a16:colId xmlns:a16="http://schemas.microsoft.com/office/drawing/2014/main" val="20001"/>
                    </a:ext>
                  </a:extLst>
                </a:gridCol>
                <a:gridCol w="1634508">
                  <a:extLst>
                    <a:ext uri="{9D8B030D-6E8A-4147-A177-3AD203B41FA5}">
                      <a16:colId xmlns:a16="http://schemas.microsoft.com/office/drawing/2014/main" val="20002"/>
                    </a:ext>
                  </a:extLst>
                </a:gridCol>
                <a:gridCol w="1560212">
                  <a:extLst>
                    <a:ext uri="{9D8B030D-6E8A-4147-A177-3AD203B41FA5}">
                      <a16:colId xmlns:a16="http://schemas.microsoft.com/office/drawing/2014/main" val="20003"/>
                    </a:ext>
                  </a:extLst>
                </a:gridCol>
                <a:gridCol w="1413148">
                  <a:extLst>
                    <a:ext uri="{9D8B030D-6E8A-4147-A177-3AD203B41FA5}">
                      <a16:colId xmlns:a16="http://schemas.microsoft.com/office/drawing/2014/main" val="20004"/>
                    </a:ext>
                  </a:extLst>
                </a:gridCol>
                <a:gridCol w="1438257">
                  <a:extLst>
                    <a:ext uri="{9D8B030D-6E8A-4147-A177-3AD203B41FA5}">
                      <a16:colId xmlns:a16="http://schemas.microsoft.com/office/drawing/2014/main" val="20005"/>
                    </a:ext>
                  </a:extLst>
                </a:gridCol>
              </a:tblGrid>
              <a:tr h="308645">
                <a:tc>
                  <a:txBody>
                    <a:bodyPr/>
                    <a:lstStyle/>
                    <a:p>
                      <a:pPr algn="ctr"/>
                      <a:r>
                        <a:rPr kumimoji="1" lang="ja-JP" altLang="en-US" sz="1400" b="0" dirty="0" smtClean="0">
                          <a:effectLst/>
                          <a:latin typeface="HGｺﾞｼｯｸM" pitchFamily="49" charset="-128"/>
                          <a:ea typeface="HGｺﾞｼｯｸM" pitchFamily="49" charset="-128"/>
                        </a:rPr>
                        <a:t>養成主体</a:t>
                      </a:r>
                      <a:endParaRPr kumimoji="1" lang="ja-JP" altLang="en-US" sz="1400" b="0" dirty="0">
                        <a:effectLst/>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solidFill>
                      <a:srgbClr val="FFFF99"/>
                    </a:solidFill>
                  </a:tcPr>
                </a:tc>
                <a:tc gridSpan="2">
                  <a:txBody>
                    <a:bodyPr/>
                    <a:lstStyle/>
                    <a:p>
                      <a:pPr algn="ctr"/>
                      <a:r>
                        <a:rPr kumimoji="1" lang="ja-JP" altLang="en-US" sz="1400" dirty="0" smtClean="0">
                          <a:effectLst/>
                          <a:latin typeface="HGｺﾞｼｯｸM" pitchFamily="49" charset="-128"/>
                          <a:ea typeface="HGｺﾞｼｯｸM" pitchFamily="49" charset="-128"/>
                        </a:rPr>
                        <a:t>聴覚障害者</a:t>
                      </a:r>
                      <a:endParaRPr kumimoji="1" lang="ja-JP" altLang="en-US" sz="1400" dirty="0">
                        <a:effectLst/>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solidFill>
                      <a:srgbClr val="FFFF99"/>
                    </a:solidFill>
                  </a:tcPr>
                </a:tc>
                <a:tc hMerge="1">
                  <a:txBody>
                    <a:bodyPr/>
                    <a:lstStyle/>
                    <a:p>
                      <a:pPr algn="ctr"/>
                      <a:endParaRPr kumimoji="1" lang="ja-JP" altLang="en-US" sz="1000" dirty="0">
                        <a:latin typeface="HGｺﾞｼｯｸM" pitchFamily="49" charset="-128"/>
                        <a:ea typeface="HGｺﾞｼｯｸM" pitchFamily="49" charset="-128"/>
                      </a:endParaRPr>
                    </a:p>
                  </a:txBody>
                  <a:tcPr anchor="ctr">
                    <a:solidFill>
                      <a:srgbClr val="FFFF66"/>
                    </a:solidFill>
                  </a:tcPr>
                </a:tc>
                <a:tc>
                  <a:txBody>
                    <a:bodyPr/>
                    <a:lstStyle/>
                    <a:p>
                      <a:pPr algn="ctr"/>
                      <a:r>
                        <a:rPr kumimoji="1" lang="ja-JP" altLang="en-US" sz="1400" dirty="0" smtClean="0">
                          <a:effectLst/>
                          <a:latin typeface="HGｺﾞｼｯｸM" pitchFamily="49" charset="-128"/>
                          <a:ea typeface="HGｺﾞｼｯｸM" pitchFamily="49" charset="-128"/>
                        </a:rPr>
                        <a:t>視覚障害者</a:t>
                      </a:r>
                      <a:endParaRPr kumimoji="1" lang="ja-JP" altLang="en-US" sz="1400" dirty="0">
                        <a:effectLst/>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400" dirty="0" smtClean="0">
                          <a:effectLst/>
                          <a:latin typeface="HGｺﾞｼｯｸM" pitchFamily="49" charset="-128"/>
                          <a:ea typeface="HGｺﾞｼｯｸM" pitchFamily="49" charset="-128"/>
                        </a:rPr>
                        <a:t>盲</a:t>
                      </a:r>
                      <a:r>
                        <a:rPr kumimoji="1" lang="ja-JP" altLang="en-US" sz="1400" dirty="0" err="1" smtClean="0">
                          <a:effectLst/>
                          <a:latin typeface="HGｺﾞｼｯｸM" pitchFamily="49" charset="-128"/>
                          <a:ea typeface="HGｺﾞｼｯｸM" pitchFamily="49" charset="-128"/>
                        </a:rPr>
                        <a:t>ろう</a:t>
                      </a:r>
                      <a:r>
                        <a:rPr kumimoji="1" lang="ja-JP" altLang="en-US" sz="1400" dirty="0" smtClean="0">
                          <a:effectLst/>
                          <a:latin typeface="HGｺﾞｼｯｸM" pitchFamily="49" charset="-128"/>
                          <a:ea typeface="HGｺﾞｼｯｸM" pitchFamily="49" charset="-128"/>
                        </a:rPr>
                        <a:t>者</a:t>
                      </a:r>
                      <a:endParaRPr kumimoji="1" lang="ja-JP" altLang="en-US" sz="1400" dirty="0">
                        <a:effectLst/>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400" dirty="0" smtClean="0">
                          <a:effectLst/>
                          <a:latin typeface="HGｺﾞｼｯｸM" pitchFamily="49" charset="-128"/>
                          <a:ea typeface="HGｺﾞｼｯｸM" pitchFamily="49" charset="-128"/>
                        </a:rPr>
                        <a:t>失語症</a:t>
                      </a:r>
                      <a:endParaRPr kumimoji="1" lang="ja-JP" altLang="en-US" sz="1400" dirty="0">
                        <a:effectLst/>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1753374">
                <a:tc>
                  <a:txBody>
                    <a:bodyPr/>
                    <a:lstStyle/>
                    <a:p>
                      <a:pPr algn="ctr"/>
                      <a:r>
                        <a:rPr kumimoji="1" lang="ja-JP" altLang="en-US" sz="1050" dirty="0" smtClean="0">
                          <a:latin typeface="HGｺﾞｼｯｸM" pitchFamily="49" charset="-128"/>
                          <a:ea typeface="HGｺﾞｼｯｸM" pitchFamily="49" charset="-128"/>
                        </a:rPr>
                        <a:t>厚生労働省令に基づく</a:t>
                      </a:r>
                      <a:endParaRPr kumimoji="1" lang="en-US" altLang="ja-JP" sz="1050" dirty="0" smtClean="0">
                        <a:latin typeface="HGｺﾞｼｯｸM" pitchFamily="49" charset="-128"/>
                        <a:ea typeface="HGｺﾞｼｯｸM" pitchFamily="49" charset="-128"/>
                      </a:endParaRPr>
                    </a:p>
                    <a:p>
                      <a:pPr algn="ctr"/>
                      <a:r>
                        <a:rPr kumimoji="1" lang="ja-JP" altLang="en-US" sz="1050" dirty="0" smtClean="0">
                          <a:latin typeface="HGｺﾞｼｯｸM" pitchFamily="49" charset="-128"/>
                          <a:ea typeface="HGｺﾞｼｯｸM" pitchFamily="49" charset="-128"/>
                        </a:rPr>
                        <a:t>認定資格</a:t>
                      </a:r>
                      <a:endParaRPr kumimoji="1" lang="en-US" altLang="ja-JP" sz="1050" dirty="0" smtClean="0">
                        <a:latin typeface="HGｺﾞｼｯｸM" pitchFamily="49" charset="-128"/>
                        <a:ea typeface="HGｺﾞｼｯｸM" pitchFamily="49" charset="-128"/>
                      </a:endParaRPr>
                    </a:p>
                  </a:txBody>
                  <a:tcPr marL="39000" marR="39000" anchor="ctr">
                    <a:lnT w="12700" cap="flat" cmpd="sng" algn="ctr">
                      <a:solidFill>
                        <a:schemeClr val="tx1"/>
                      </a:solidFill>
                      <a:prstDash val="solid"/>
                      <a:round/>
                      <a:headEnd type="none" w="med" len="med"/>
                      <a:tailEnd type="none" w="med" len="med"/>
                    </a:lnT>
                    <a:noFill/>
                  </a:tcPr>
                </a:tc>
                <a:tc>
                  <a:txBody>
                    <a:bodyPr/>
                    <a:lstStyle/>
                    <a:p>
                      <a:pPr algn="ctr"/>
                      <a:r>
                        <a:rPr kumimoji="1" lang="ja-JP" altLang="en-US" sz="1400" b="0" dirty="0" smtClean="0">
                          <a:solidFill>
                            <a:schemeClr val="tx1"/>
                          </a:solidFill>
                          <a:latin typeface="HGｺﾞｼｯｸM" pitchFamily="49" charset="-128"/>
                          <a:ea typeface="HGｺﾞｼｯｸM" pitchFamily="49" charset="-128"/>
                        </a:rPr>
                        <a:t>手話通訳士の養成</a:t>
                      </a:r>
                      <a:endParaRPr kumimoji="1" lang="en-US" altLang="ja-JP" sz="1400" b="0" dirty="0" smtClean="0">
                        <a:solidFill>
                          <a:schemeClr val="tx1"/>
                        </a:solidFill>
                        <a:latin typeface="HGｺﾞｼｯｸM" pitchFamily="49" charset="-128"/>
                        <a:ea typeface="HGｺﾞｼｯｸM" pitchFamily="49" charset="-128"/>
                      </a:endParaRPr>
                    </a:p>
                    <a:p>
                      <a:pPr algn="ctr"/>
                      <a:endParaRPr kumimoji="1" lang="en-US" altLang="ja-JP" sz="700" b="0" dirty="0" smtClean="0">
                        <a:solidFill>
                          <a:schemeClr val="tx1"/>
                        </a:solidFill>
                        <a:latin typeface="HGｺﾞｼｯｸM" pitchFamily="49" charset="-128"/>
                        <a:ea typeface="HGｺﾞｼｯｸM" pitchFamily="49" charset="-128"/>
                      </a:endParaRPr>
                    </a:p>
                    <a:p>
                      <a:pPr algn="l"/>
                      <a:r>
                        <a:rPr kumimoji="1" lang="ja-JP" altLang="en-US" sz="1050" b="0" dirty="0" smtClean="0">
                          <a:solidFill>
                            <a:schemeClr val="tx1"/>
                          </a:solidFill>
                          <a:latin typeface="HGｺﾞｼｯｸM" pitchFamily="49" charset="-128"/>
                          <a:ea typeface="HGｺﾞｼｯｸM" pitchFamily="49" charset="-128"/>
                        </a:rPr>
                        <a:t>平成</a:t>
                      </a:r>
                      <a:r>
                        <a:rPr kumimoji="1" lang="en-US" altLang="ja-JP" sz="1050" b="0" dirty="0" smtClean="0">
                          <a:solidFill>
                            <a:schemeClr val="tx1"/>
                          </a:solidFill>
                          <a:latin typeface="HGｺﾞｼｯｸM" pitchFamily="49" charset="-128"/>
                          <a:ea typeface="HGｺﾞｼｯｸM" pitchFamily="49" charset="-128"/>
                        </a:rPr>
                        <a:t>21</a:t>
                      </a:r>
                      <a:r>
                        <a:rPr kumimoji="1" lang="ja-JP" altLang="en-US" sz="1050" b="0" dirty="0" smtClean="0">
                          <a:solidFill>
                            <a:schemeClr val="tx1"/>
                          </a:solidFill>
                          <a:latin typeface="HGｺﾞｼｯｸM" pitchFamily="49" charset="-128"/>
                          <a:ea typeface="HGｺﾞｼｯｸM" pitchFamily="49" charset="-128"/>
                        </a:rPr>
                        <a:t>年</a:t>
                      </a:r>
                      <a:r>
                        <a:rPr kumimoji="1" lang="en-US" altLang="ja-JP" sz="1050" b="0" dirty="0" smtClean="0">
                          <a:solidFill>
                            <a:schemeClr val="tx1"/>
                          </a:solidFill>
                          <a:latin typeface="HGｺﾞｼｯｸM" pitchFamily="49" charset="-128"/>
                          <a:ea typeface="HGｺﾞｼｯｸM" pitchFamily="49" charset="-128"/>
                        </a:rPr>
                        <a:t>3</a:t>
                      </a:r>
                      <a:r>
                        <a:rPr kumimoji="1" lang="ja-JP" altLang="en-US" sz="1050" b="0" dirty="0" smtClean="0">
                          <a:solidFill>
                            <a:schemeClr val="tx1"/>
                          </a:solidFill>
                          <a:latin typeface="HGｺﾞｼｯｸM" pitchFamily="49" charset="-128"/>
                          <a:ea typeface="HGｺﾞｼｯｸM" pitchFamily="49" charset="-128"/>
                        </a:rPr>
                        <a:t>月</a:t>
                      </a:r>
                      <a:r>
                        <a:rPr kumimoji="1" lang="en-US" altLang="ja-JP" sz="1050" b="0" dirty="0" smtClean="0">
                          <a:solidFill>
                            <a:schemeClr val="tx1"/>
                          </a:solidFill>
                          <a:latin typeface="HGｺﾞｼｯｸM" pitchFamily="49" charset="-128"/>
                          <a:ea typeface="HGｺﾞｼｯｸM" pitchFamily="49" charset="-128"/>
                        </a:rPr>
                        <a:t>31</a:t>
                      </a:r>
                      <a:r>
                        <a:rPr kumimoji="1" lang="ja-JP" altLang="en-US" sz="1050" b="0" dirty="0" smtClean="0">
                          <a:solidFill>
                            <a:schemeClr val="tx1"/>
                          </a:solidFill>
                          <a:latin typeface="HGｺﾞｼｯｸM" pitchFamily="49" charset="-128"/>
                          <a:ea typeface="HGｺﾞｼｯｸM" pitchFamily="49" charset="-128"/>
                        </a:rPr>
                        <a:t>日厚労令</a:t>
                      </a:r>
                      <a:r>
                        <a:rPr kumimoji="1" lang="en-US" altLang="ja-JP" sz="1050" b="0" dirty="0" smtClean="0">
                          <a:solidFill>
                            <a:schemeClr val="tx1"/>
                          </a:solidFill>
                          <a:latin typeface="HGｺﾞｼｯｸM" pitchFamily="49" charset="-128"/>
                          <a:ea typeface="HGｺﾞｼｯｸM" pitchFamily="49" charset="-128"/>
                        </a:rPr>
                        <a:t>96</a:t>
                      </a:r>
                    </a:p>
                    <a:p>
                      <a:pPr algn="l"/>
                      <a:r>
                        <a:rPr kumimoji="1" lang="ja-JP" altLang="en-US" sz="1050" b="0" dirty="0" smtClean="0">
                          <a:solidFill>
                            <a:schemeClr val="tx1"/>
                          </a:solidFill>
                          <a:latin typeface="HGｺﾞｼｯｸM" pitchFamily="49" charset="-128"/>
                          <a:ea typeface="HGｺﾞｼｯｸM" pitchFamily="49" charset="-128"/>
                        </a:rPr>
                        <a:t>「手話通訳を行う者の知識及び</a:t>
                      </a:r>
                      <a:endParaRPr kumimoji="1" lang="en-US" altLang="ja-JP" sz="1050" b="0" dirty="0" smtClean="0">
                        <a:solidFill>
                          <a:schemeClr val="tx1"/>
                        </a:solidFill>
                        <a:latin typeface="HGｺﾞｼｯｸM" pitchFamily="49" charset="-128"/>
                        <a:ea typeface="HGｺﾞｼｯｸM" pitchFamily="49" charset="-128"/>
                      </a:endParaRPr>
                    </a:p>
                    <a:p>
                      <a:pPr algn="l"/>
                      <a:r>
                        <a:rPr kumimoji="1" lang="ja-JP" altLang="en-US" sz="1050" b="0" dirty="0" smtClean="0">
                          <a:solidFill>
                            <a:schemeClr val="tx1"/>
                          </a:solidFill>
                          <a:latin typeface="HGｺﾞｼｯｸM" pitchFamily="49" charset="-128"/>
                          <a:ea typeface="HGｺﾞｼｯｸM" pitchFamily="49" charset="-128"/>
                        </a:rPr>
                        <a:t>　技能の審査・証明事業の認定</a:t>
                      </a:r>
                      <a:endParaRPr kumimoji="1" lang="en-US" altLang="ja-JP" sz="1050" b="0" dirty="0" smtClean="0">
                        <a:solidFill>
                          <a:schemeClr val="tx1"/>
                        </a:solidFill>
                        <a:latin typeface="HGｺﾞｼｯｸM" pitchFamily="49" charset="-128"/>
                        <a:ea typeface="HGｺﾞｼｯｸM" pitchFamily="49" charset="-128"/>
                      </a:endParaRPr>
                    </a:p>
                    <a:p>
                      <a:pPr algn="l"/>
                      <a:r>
                        <a:rPr kumimoji="1" lang="ja-JP" altLang="en-US" sz="1050" b="0" dirty="0" smtClean="0">
                          <a:solidFill>
                            <a:schemeClr val="tx1"/>
                          </a:solidFill>
                          <a:latin typeface="HGｺﾞｼｯｸM" pitchFamily="49" charset="-128"/>
                          <a:ea typeface="HGｺﾞｼｯｸM" pitchFamily="49" charset="-128"/>
                        </a:rPr>
                        <a:t>　に関する</a:t>
                      </a:r>
                      <a:r>
                        <a:rPr kumimoji="1" lang="ja-JP" altLang="en-US" sz="1050" b="0" u="none" dirty="0" smtClean="0">
                          <a:solidFill>
                            <a:schemeClr val="tx1"/>
                          </a:solidFill>
                          <a:latin typeface="HGｺﾞｼｯｸM" pitchFamily="49" charset="-128"/>
                          <a:ea typeface="HGｺﾞｼｯｸM" pitchFamily="49" charset="-128"/>
                        </a:rPr>
                        <a:t>省令」に基づき</a:t>
                      </a:r>
                      <a:r>
                        <a:rPr kumimoji="1" lang="ja-JP" altLang="en-US" sz="1050" b="1" u="sng" dirty="0" smtClean="0">
                          <a:solidFill>
                            <a:schemeClr val="tx1"/>
                          </a:solidFill>
                          <a:latin typeface="HGｺﾞｼｯｸM" pitchFamily="49" charset="-128"/>
                          <a:ea typeface="HGｺﾞｼｯｸM" pitchFamily="49" charset="-128"/>
                        </a:rPr>
                        <a:t>試験</a:t>
                      </a:r>
                      <a:endParaRPr kumimoji="1" lang="en-US" altLang="ja-JP" sz="1050" b="1" u="sng" dirty="0" smtClean="0">
                        <a:solidFill>
                          <a:schemeClr val="tx1"/>
                        </a:solidFill>
                        <a:latin typeface="HGｺﾞｼｯｸM" pitchFamily="49" charset="-128"/>
                        <a:ea typeface="HGｺﾞｼｯｸM" pitchFamily="49" charset="-128"/>
                      </a:endParaRPr>
                    </a:p>
                    <a:p>
                      <a:pPr algn="l"/>
                      <a:r>
                        <a:rPr kumimoji="1" lang="ja-JP" altLang="en-US" sz="1050" b="1" u="none" dirty="0" smtClean="0">
                          <a:solidFill>
                            <a:schemeClr val="tx1"/>
                          </a:solidFill>
                          <a:latin typeface="HGｺﾞｼｯｸM" pitchFamily="49" charset="-128"/>
                          <a:ea typeface="HGｺﾞｼｯｸM" pitchFamily="49" charset="-128"/>
                        </a:rPr>
                        <a:t>　</a:t>
                      </a:r>
                      <a:r>
                        <a:rPr kumimoji="1" lang="ja-JP" altLang="en-US" sz="1050" b="1" u="sng" dirty="0" smtClean="0">
                          <a:solidFill>
                            <a:schemeClr val="tx1"/>
                          </a:solidFill>
                          <a:latin typeface="HGｺﾞｼｯｸM" pitchFamily="49" charset="-128"/>
                          <a:ea typeface="HGｺﾞｼｯｸM" pitchFamily="49" charset="-128"/>
                        </a:rPr>
                        <a:t>を実施し認定</a:t>
                      </a:r>
                      <a:endParaRPr kumimoji="1" lang="en-US" altLang="ja-JP" sz="1050" b="0" dirty="0" smtClean="0">
                        <a:solidFill>
                          <a:schemeClr val="tx1"/>
                        </a:solidFill>
                        <a:latin typeface="HGｺﾞｼｯｸM" pitchFamily="49" charset="-128"/>
                        <a:ea typeface="HGｺﾞｼｯｸM" pitchFamily="49" charset="-128"/>
                      </a:endParaRPr>
                    </a:p>
                    <a:p>
                      <a:pPr algn="l"/>
                      <a:endParaRPr kumimoji="1" lang="en-US" altLang="ja-JP" sz="1050" b="0" dirty="0" smtClean="0">
                        <a:solidFill>
                          <a:schemeClr val="tx1"/>
                        </a:solidFill>
                        <a:latin typeface="HGｺﾞｼｯｸM" pitchFamily="49" charset="-128"/>
                        <a:ea typeface="HGｺﾞｼｯｸM" pitchFamily="49" charset="-128"/>
                      </a:endParaRPr>
                    </a:p>
                    <a:p>
                      <a:pPr algn="l"/>
                      <a:r>
                        <a:rPr kumimoji="1" lang="ja-JP" altLang="en-US" sz="1050" b="0" dirty="0" smtClean="0">
                          <a:solidFill>
                            <a:schemeClr val="tx1"/>
                          </a:solidFill>
                          <a:latin typeface="HGｺﾞｼｯｸM" pitchFamily="49" charset="-128"/>
                          <a:ea typeface="HGｺﾞｼｯｸM" pitchFamily="49" charset="-128"/>
                        </a:rPr>
                        <a:t>　</a:t>
                      </a:r>
                      <a:r>
                        <a:rPr kumimoji="1" lang="en-US" altLang="ja-JP" sz="1050" b="0" dirty="0" smtClean="0">
                          <a:solidFill>
                            <a:schemeClr val="tx1"/>
                          </a:solidFill>
                          <a:latin typeface="HGｺﾞｼｯｸM" pitchFamily="49" charset="-128"/>
                          <a:ea typeface="HGｺﾞｼｯｸM" pitchFamily="49" charset="-128"/>
                        </a:rPr>
                        <a:t>※ </a:t>
                      </a:r>
                      <a:r>
                        <a:rPr kumimoji="1" lang="ja-JP" altLang="en-US" sz="1050" b="0" dirty="0" smtClean="0">
                          <a:solidFill>
                            <a:schemeClr val="tx1"/>
                          </a:solidFill>
                          <a:latin typeface="HGｺﾞｼｯｸM" pitchFamily="49" charset="-128"/>
                          <a:ea typeface="HGｺﾞｼｯｸM" pitchFamily="49" charset="-128"/>
                        </a:rPr>
                        <a:t>認定試験は、聴力障害者</a:t>
                      </a:r>
                      <a:endParaRPr kumimoji="1" lang="en-US" altLang="ja-JP" sz="1050" b="0" dirty="0" smtClean="0">
                        <a:solidFill>
                          <a:schemeClr val="tx1"/>
                        </a:solidFill>
                        <a:latin typeface="HGｺﾞｼｯｸM" pitchFamily="49" charset="-128"/>
                        <a:ea typeface="HGｺﾞｼｯｸM" pitchFamily="49" charset="-128"/>
                      </a:endParaRPr>
                    </a:p>
                    <a:p>
                      <a:pPr algn="l"/>
                      <a:r>
                        <a:rPr kumimoji="1" lang="ja-JP" altLang="en-US" sz="1050" b="0" dirty="0" smtClean="0">
                          <a:solidFill>
                            <a:schemeClr val="tx1"/>
                          </a:solidFill>
                          <a:latin typeface="HGｺﾞｼｯｸM" pitchFamily="49" charset="-128"/>
                          <a:ea typeface="HGｺﾞｼｯｸM" pitchFamily="49" charset="-128"/>
                        </a:rPr>
                        <a:t> 　情報文化センターにて実施</a:t>
                      </a:r>
                      <a:endParaRPr kumimoji="1" lang="ja-JP" altLang="en-US" sz="1050" b="0" dirty="0">
                        <a:solidFill>
                          <a:schemeClr val="tx1"/>
                        </a:solidFill>
                        <a:latin typeface="HGｺﾞｼｯｸM" pitchFamily="49" charset="-128"/>
                        <a:ea typeface="HGｺﾞｼｯｸM" pitchFamily="49" charset="-128"/>
                      </a:endParaRPr>
                    </a:p>
                  </a:txBody>
                  <a:tcPr marL="99060" marR="99060" anchor="ct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HGｺﾞｼｯｸM" pitchFamily="49" charset="-128"/>
                          <a:ea typeface="HGｺﾞｼｯｸM" pitchFamily="49" charset="-128"/>
                        </a:rPr>
                        <a:t>－</a:t>
                      </a:r>
                    </a:p>
                  </a:txBody>
                  <a:tcPr marL="99060" marR="99060" anchor="ct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HGｺﾞｼｯｸM" pitchFamily="49" charset="-128"/>
                          <a:ea typeface="HGｺﾞｼｯｸM" pitchFamily="49" charset="-128"/>
                        </a:rPr>
                        <a:t>－</a:t>
                      </a:r>
                    </a:p>
                  </a:txBody>
                  <a:tcPr marL="99060" marR="99060" anchor="ctr">
                    <a:lnT w="12700" cap="flat" cmpd="sng" algn="ctr">
                      <a:solidFill>
                        <a:schemeClr val="tx1"/>
                      </a:solidFill>
                      <a:prstDash val="solid"/>
                      <a:round/>
                      <a:headEnd type="none" w="med" len="med"/>
                      <a:tailEnd type="none" w="med" len="med"/>
                    </a:lnT>
                    <a:noFill/>
                  </a:tcPr>
                </a:tc>
                <a:tc>
                  <a:txBody>
                    <a:bodyPr/>
                    <a:lstStyle/>
                    <a:p>
                      <a:pPr algn="ctr"/>
                      <a:r>
                        <a:rPr kumimoji="1" lang="ja-JP" altLang="en-US" sz="1000" dirty="0" smtClean="0">
                          <a:solidFill>
                            <a:schemeClr val="tx1"/>
                          </a:solidFill>
                          <a:latin typeface="HGｺﾞｼｯｸM" pitchFamily="49" charset="-128"/>
                          <a:ea typeface="HGｺﾞｼｯｸM" pitchFamily="49" charset="-128"/>
                        </a:rPr>
                        <a:t>－</a:t>
                      </a:r>
                      <a:endParaRPr kumimoji="1" lang="ja-JP" altLang="en-US" sz="1000" dirty="0">
                        <a:solidFill>
                          <a:schemeClr val="tx1"/>
                        </a:solidFill>
                        <a:latin typeface="HGｺﾞｼｯｸM" pitchFamily="49" charset="-128"/>
                        <a:ea typeface="HGｺﾞｼｯｸM" pitchFamily="49" charset="-128"/>
                      </a:endParaRPr>
                    </a:p>
                  </a:txBody>
                  <a:tcPr marL="99060" marR="99060" anchor="ct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HGｺﾞｼｯｸM" pitchFamily="49" charset="-128"/>
                          <a:ea typeface="HGｺﾞｼｯｸM" pitchFamily="49" charset="-128"/>
                        </a:rPr>
                        <a:t>－</a:t>
                      </a:r>
                    </a:p>
                  </a:txBody>
                  <a:tcPr marL="99060" marR="9906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1197258">
                <a:tc rowSpan="2">
                  <a:txBody>
                    <a:bodyPr/>
                    <a:lstStyle/>
                    <a:p>
                      <a:pPr algn="ctr"/>
                      <a:r>
                        <a:rPr kumimoji="1" lang="ja-JP" altLang="en-US" sz="1050" dirty="0" smtClean="0">
                          <a:latin typeface="HGｺﾞｼｯｸM" pitchFamily="49" charset="-128"/>
                          <a:ea typeface="HGｺﾞｼｯｸM" pitchFamily="49" charset="-128"/>
                        </a:rPr>
                        <a:t>厚生労働省として</a:t>
                      </a:r>
                      <a:endParaRPr kumimoji="1" lang="en-US" altLang="ja-JP" sz="1050" dirty="0" smtClean="0">
                        <a:latin typeface="HGｺﾞｼｯｸM" pitchFamily="49" charset="-128"/>
                        <a:ea typeface="HGｺﾞｼｯｸM" pitchFamily="49" charset="-128"/>
                      </a:endParaRPr>
                    </a:p>
                    <a:p>
                      <a:pPr algn="ctr"/>
                      <a:r>
                        <a:rPr kumimoji="1" lang="ja-JP" altLang="en-US" sz="1050" dirty="0" smtClean="0">
                          <a:latin typeface="HGｺﾞｼｯｸM" pitchFamily="49" charset="-128"/>
                          <a:ea typeface="HGｺﾞｼｯｸM" pitchFamily="49" charset="-128"/>
                        </a:rPr>
                        <a:t>カリキュラムを定め</a:t>
                      </a:r>
                      <a:endParaRPr kumimoji="1" lang="en-US" altLang="ja-JP" sz="1050" dirty="0" smtClean="0">
                        <a:latin typeface="HGｺﾞｼｯｸM" pitchFamily="49" charset="-128"/>
                        <a:ea typeface="HGｺﾞｼｯｸM" pitchFamily="49" charset="-128"/>
                      </a:endParaRPr>
                    </a:p>
                    <a:p>
                      <a:pPr algn="ctr"/>
                      <a:r>
                        <a:rPr kumimoji="1" lang="ja-JP" altLang="en-US" sz="1050" dirty="0" smtClean="0">
                          <a:latin typeface="HGｺﾞｼｯｸM" pitchFamily="49" charset="-128"/>
                          <a:ea typeface="HGｺﾞｼｯｸM" pitchFamily="49" charset="-128"/>
                        </a:rPr>
                        <a:t>通知している者</a:t>
                      </a:r>
                      <a:endParaRPr kumimoji="1" lang="en-US" altLang="ja-JP" sz="1050" dirty="0" smtClean="0">
                        <a:latin typeface="HGｺﾞｼｯｸM" pitchFamily="49" charset="-128"/>
                        <a:ea typeface="HGｺﾞｼｯｸM" pitchFamily="49" charset="-128"/>
                      </a:endParaRPr>
                    </a:p>
                  </a:txBody>
                  <a:tcPr marL="39000" marR="39000" anchor="ctr">
                    <a:lnB w="12700" cap="flat" cmpd="sng" algn="ctr">
                      <a:solidFill>
                        <a:schemeClr val="tx1"/>
                      </a:solidFill>
                      <a:prstDash val="solid"/>
                      <a:round/>
                      <a:headEnd type="none" w="med" len="med"/>
                      <a:tailEnd type="none" w="med" len="med"/>
                    </a:lnB>
                  </a:tcPr>
                </a:tc>
                <a:tc>
                  <a:txBody>
                    <a:bodyPr/>
                    <a:lstStyle/>
                    <a:p>
                      <a:pPr algn="ctr"/>
                      <a:r>
                        <a:rPr kumimoji="1" lang="ja-JP" altLang="en-US" sz="1400" b="0" dirty="0" smtClean="0">
                          <a:solidFill>
                            <a:schemeClr val="tx1"/>
                          </a:solidFill>
                          <a:latin typeface="HGｺﾞｼｯｸM" pitchFamily="49" charset="-128"/>
                          <a:ea typeface="HGｺﾞｼｯｸM" pitchFamily="49" charset="-128"/>
                        </a:rPr>
                        <a:t>手話通訳者の養成</a:t>
                      </a:r>
                      <a:endParaRPr kumimoji="1" lang="en-US" altLang="ja-JP" sz="1400" b="0" dirty="0" smtClean="0">
                        <a:solidFill>
                          <a:schemeClr val="tx1"/>
                        </a:solidFill>
                        <a:latin typeface="HGｺﾞｼｯｸM" pitchFamily="49" charset="-128"/>
                        <a:ea typeface="HGｺﾞｼｯｸM" pitchFamily="49" charset="-128"/>
                      </a:endParaRPr>
                    </a:p>
                    <a:p>
                      <a:pPr algn="ctr"/>
                      <a:endParaRPr kumimoji="1" lang="en-US" altLang="ja-JP" sz="700" b="0" dirty="0" smtClean="0">
                        <a:solidFill>
                          <a:schemeClr val="tx1"/>
                        </a:solidFill>
                        <a:latin typeface="HGｺﾞｼｯｸM" pitchFamily="49" charset="-128"/>
                        <a:ea typeface="HGｺﾞｼｯｸM" pitchFamily="49" charset="-128"/>
                      </a:endParaRPr>
                    </a:p>
                    <a:p>
                      <a:pPr algn="l"/>
                      <a:r>
                        <a:rPr kumimoji="1" lang="en-US" altLang="ja-JP" sz="1100" b="0" baseline="0" dirty="0" smtClean="0">
                          <a:solidFill>
                            <a:schemeClr val="tx1"/>
                          </a:solidFill>
                          <a:latin typeface="HGｺﾞｼｯｸM" pitchFamily="49" charset="-128"/>
                          <a:ea typeface="HGｺﾞｼｯｸM" pitchFamily="49" charset="-128"/>
                        </a:rPr>
                        <a:t>  </a:t>
                      </a:r>
                      <a:r>
                        <a:rPr kumimoji="1" lang="en-US" altLang="ja-JP" sz="1100" b="0" dirty="0" smtClean="0">
                          <a:solidFill>
                            <a:schemeClr val="tx1"/>
                          </a:solidFill>
                          <a:latin typeface="HGｺﾞｼｯｸM" pitchFamily="49" charset="-128"/>
                          <a:ea typeface="HGｺﾞｼｯｸM" pitchFamily="49" charset="-128"/>
                        </a:rPr>
                        <a:t> </a:t>
                      </a:r>
                      <a:r>
                        <a:rPr kumimoji="1" lang="ja-JP" altLang="en-US" sz="1100" b="0" dirty="0" smtClean="0">
                          <a:solidFill>
                            <a:schemeClr val="tx1"/>
                          </a:solidFill>
                          <a:latin typeface="HGｺﾞｼｯｸM" pitchFamily="49" charset="-128"/>
                          <a:ea typeface="HGｺﾞｼｯｸM" pitchFamily="49" charset="-128"/>
                        </a:rPr>
                        <a:t>　基本課程</a:t>
                      </a:r>
                      <a:r>
                        <a:rPr kumimoji="1" lang="en-US" altLang="ja-JP" sz="1100" b="0" dirty="0" smtClean="0">
                          <a:solidFill>
                            <a:schemeClr val="tx1"/>
                          </a:solidFill>
                          <a:latin typeface="HGｺﾞｼｯｸM" pitchFamily="49" charset="-128"/>
                          <a:ea typeface="HGｺﾞｼｯｸM" pitchFamily="49" charset="-128"/>
                        </a:rPr>
                        <a:t>35</a:t>
                      </a:r>
                      <a:r>
                        <a:rPr kumimoji="1" lang="ja-JP" altLang="en-US" sz="1100" b="0" dirty="0" smtClean="0">
                          <a:solidFill>
                            <a:schemeClr val="tx1"/>
                          </a:solidFill>
                          <a:latin typeface="HGｺﾞｼｯｸM" pitchFamily="49" charset="-128"/>
                          <a:ea typeface="HGｺﾞｼｯｸM" pitchFamily="49" charset="-128"/>
                        </a:rPr>
                        <a:t>時間</a:t>
                      </a:r>
                      <a:endParaRPr kumimoji="1" lang="en-US" altLang="ja-JP" sz="1100" b="0" dirty="0" smtClean="0">
                        <a:solidFill>
                          <a:schemeClr val="tx1"/>
                        </a:solidFill>
                        <a:latin typeface="HGｺﾞｼｯｸM" pitchFamily="49" charset="-128"/>
                        <a:ea typeface="HGｺﾞｼｯｸM" pitchFamily="49" charset="-128"/>
                      </a:endParaRPr>
                    </a:p>
                    <a:p>
                      <a:pPr algn="l"/>
                      <a:r>
                        <a:rPr kumimoji="1" lang="ja-JP" altLang="en-US" sz="1100" b="0" dirty="0" smtClean="0">
                          <a:solidFill>
                            <a:schemeClr val="tx1"/>
                          </a:solidFill>
                          <a:latin typeface="HGｺﾞｼｯｸM" pitchFamily="49" charset="-128"/>
                          <a:ea typeface="HGｺﾞｼｯｸM" pitchFamily="49" charset="-128"/>
                        </a:rPr>
                        <a:t>　 　応用課程</a:t>
                      </a:r>
                      <a:r>
                        <a:rPr kumimoji="1" lang="en-US" altLang="ja-JP" sz="1100" b="0" dirty="0" smtClean="0">
                          <a:solidFill>
                            <a:schemeClr val="tx1"/>
                          </a:solidFill>
                          <a:latin typeface="HGｺﾞｼｯｸM" pitchFamily="49" charset="-128"/>
                          <a:ea typeface="HGｺﾞｼｯｸM" pitchFamily="49" charset="-128"/>
                        </a:rPr>
                        <a:t>35</a:t>
                      </a:r>
                      <a:r>
                        <a:rPr kumimoji="1" lang="ja-JP" altLang="en-US" sz="1100" b="0" dirty="0" smtClean="0">
                          <a:solidFill>
                            <a:schemeClr val="tx1"/>
                          </a:solidFill>
                          <a:latin typeface="HGｺﾞｼｯｸM" pitchFamily="49" charset="-128"/>
                          <a:ea typeface="HGｺﾞｼｯｸM" pitchFamily="49" charset="-128"/>
                        </a:rPr>
                        <a:t>時間</a:t>
                      </a:r>
                      <a:endParaRPr kumimoji="1" lang="en-US" altLang="ja-JP" sz="1100" b="0" dirty="0" smtClean="0">
                        <a:solidFill>
                          <a:schemeClr val="tx1"/>
                        </a:solidFill>
                        <a:latin typeface="HGｺﾞｼｯｸM" pitchFamily="49" charset="-128"/>
                        <a:ea typeface="HGｺﾞｼｯｸM" pitchFamily="49" charset="-128"/>
                      </a:endParaRPr>
                    </a:p>
                    <a:p>
                      <a:pPr algn="l"/>
                      <a:r>
                        <a:rPr kumimoji="1" lang="ja-JP" altLang="en-US" sz="1100" b="0" dirty="0" smtClean="0">
                          <a:solidFill>
                            <a:schemeClr val="tx1"/>
                          </a:solidFill>
                          <a:latin typeface="HGｺﾞｼｯｸM" pitchFamily="49" charset="-128"/>
                          <a:ea typeface="HGｺﾞｼｯｸM" pitchFamily="49" charset="-128"/>
                        </a:rPr>
                        <a:t>　 　実践課程</a:t>
                      </a:r>
                      <a:r>
                        <a:rPr kumimoji="1" lang="en-US" altLang="ja-JP" sz="1100" b="0" dirty="0" smtClean="0">
                          <a:solidFill>
                            <a:schemeClr val="tx1"/>
                          </a:solidFill>
                          <a:latin typeface="HGｺﾞｼｯｸM" pitchFamily="49" charset="-128"/>
                          <a:ea typeface="HGｺﾞｼｯｸM" pitchFamily="49" charset="-128"/>
                        </a:rPr>
                        <a:t>20</a:t>
                      </a:r>
                      <a:r>
                        <a:rPr kumimoji="1" lang="ja-JP" altLang="en-US" sz="1100" b="0" dirty="0" smtClean="0">
                          <a:solidFill>
                            <a:schemeClr val="tx1"/>
                          </a:solidFill>
                          <a:latin typeface="HGｺﾞｼｯｸM" pitchFamily="49" charset="-128"/>
                          <a:ea typeface="HGｺﾞｼｯｸM" pitchFamily="49" charset="-128"/>
                        </a:rPr>
                        <a:t>時間</a:t>
                      </a:r>
                      <a:endParaRPr kumimoji="1" lang="en-US" altLang="ja-JP" sz="1100" b="0" dirty="0" smtClean="0">
                        <a:solidFill>
                          <a:schemeClr val="tx1"/>
                        </a:solidFill>
                        <a:latin typeface="HGｺﾞｼｯｸM" pitchFamily="49" charset="-128"/>
                        <a:ea typeface="HGｺﾞｼｯｸM" pitchFamily="49" charset="-128"/>
                      </a:endParaRPr>
                    </a:p>
                    <a:p>
                      <a:pPr algn="l"/>
                      <a:r>
                        <a:rPr kumimoji="1" lang="ja-JP" altLang="en-US" sz="1100" b="0" dirty="0" smtClean="0">
                          <a:solidFill>
                            <a:schemeClr val="tx1"/>
                          </a:solidFill>
                          <a:latin typeface="HGｺﾞｼｯｸM" pitchFamily="49" charset="-128"/>
                          <a:ea typeface="HGｺﾞｼｯｸM" pitchFamily="49" charset="-128"/>
                        </a:rPr>
                        <a:t>　　　　　　　　</a:t>
                      </a:r>
                      <a:r>
                        <a:rPr kumimoji="1" lang="ja-JP" altLang="en-US" sz="1100" b="1" u="sng" dirty="0" smtClean="0">
                          <a:solidFill>
                            <a:schemeClr val="tx1"/>
                          </a:solidFill>
                          <a:latin typeface="HGｺﾞｼｯｸM" pitchFamily="49" charset="-128"/>
                          <a:ea typeface="HGｺﾞｼｯｸM" pitchFamily="49" charset="-128"/>
                        </a:rPr>
                        <a:t>計</a:t>
                      </a:r>
                      <a:r>
                        <a:rPr kumimoji="1" lang="en-US" altLang="ja-JP" sz="1100" b="1" u="sng" dirty="0" smtClean="0">
                          <a:solidFill>
                            <a:schemeClr val="tx1"/>
                          </a:solidFill>
                          <a:latin typeface="HGｺﾞｼｯｸM" pitchFamily="49" charset="-128"/>
                          <a:ea typeface="HGｺﾞｼｯｸM" pitchFamily="49" charset="-128"/>
                        </a:rPr>
                        <a:t>90</a:t>
                      </a:r>
                      <a:r>
                        <a:rPr kumimoji="1" lang="ja-JP" altLang="en-US" sz="1100" b="1" u="sng" dirty="0" smtClean="0">
                          <a:solidFill>
                            <a:schemeClr val="tx1"/>
                          </a:solidFill>
                          <a:latin typeface="HGｺﾞｼｯｸM" pitchFamily="49" charset="-128"/>
                          <a:ea typeface="HGｺﾞｼｯｸM" pitchFamily="49" charset="-128"/>
                        </a:rPr>
                        <a:t>時間</a:t>
                      </a:r>
                      <a:endParaRPr kumimoji="1" lang="en-US" altLang="ja-JP" sz="1100" b="1" u="sng" dirty="0" smtClean="0">
                        <a:solidFill>
                          <a:schemeClr val="tx1"/>
                        </a:solidFill>
                        <a:latin typeface="HGｺﾞｼｯｸM" pitchFamily="49" charset="-128"/>
                        <a:ea typeface="HGｺﾞｼｯｸM" pitchFamily="49" charset="-128"/>
                      </a:endParaRPr>
                    </a:p>
                    <a:p>
                      <a:pPr algn="l"/>
                      <a:r>
                        <a:rPr kumimoji="1" lang="ja-JP" altLang="en-US" sz="1100" b="0" baseline="0" dirty="0" smtClean="0">
                          <a:solidFill>
                            <a:schemeClr val="tx1"/>
                          </a:solidFill>
                          <a:latin typeface="HGｺﾞｼｯｸM" pitchFamily="49" charset="-128"/>
                          <a:ea typeface="HGｺﾞｼｯｸM" pitchFamily="49" charset="-128"/>
                        </a:rPr>
                        <a:t> </a:t>
                      </a:r>
                      <a:r>
                        <a:rPr kumimoji="1" lang="en-US" altLang="ja-JP" sz="1100" b="0" dirty="0" smtClean="0">
                          <a:solidFill>
                            <a:schemeClr val="tx1"/>
                          </a:solidFill>
                          <a:latin typeface="HGｺﾞｼｯｸM" pitchFamily="49" charset="-128"/>
                          <a:ea typeface="HGｺﾞｼｯｸM" pitchFamily="49" charset="-128"/>
                        </a:rPr>
                        <a:t>※ </a:t>
                      </a:r>
                      <a:r>
                        <a:rPr kumimoji="1" lang="ja-JP" altLang="en-US" sz="1100" b="0" dirty="0" smtClean="0">
                          <a:solidFill>
                            <a:schemeClr val="tx1"/>
                          </a:solidFill>
                          <a:latin typeface="HGｺﾞｼｯｸM" pitchFamily="49" charset="-128"/>
                          <a:ea typeface="HGｺﾞｼｯｸM" pitchFamily="49" charset="-128"/>
                        </a:rPr>
                        <a:t>手話語彙</a:t>
                      </a:r>
                      <a:r>
                        <a:rPr kumimoji="1" lang="en-US" altLang="ja-JP" sz="1100" b="0" dirty="0" smtClean="0">
                          <a:solidFill>
                            <a:schemeClr val="tx1"/>
                          </a:solidFill>
                          <a:latin typeface="HGｺﾞｼｯｸM" pitchFamily="49" charset="-128"/>
                          <a:ea typeface="HGｺﾞｼｯｸM" pitchFamily="49" charset="-128"/>
                        </a:rPr>
                        <a:t>(1500</a:t>
                      </a:r>
                      <a:r>
                        <a:rPr kumimoji="1" lang="ja-JP" altLang="en-US" sz="1100" b="0" dirty="0" smtClean="0">
                          <a:solidFill>
                            <a:schemeClr val="tx1"/>
                          </a:solidFill>
                          <a:latin typeface="HGｺﾞｼｯｸM" pitchFamily="49" charset="-128"/>
                          <a:ea typeface="HGｺﾞｼｯｸM" pitchFamily="49" charset="-128"/>
                        </a:rPr>
                        <a:t>語</a:t>
                      </a:r>
                      <a:r>
                        <a:rPr kumimoji="1" lang="en-US" altLang="ja-JP" sz="1100" b="0" dirty="0" smtClean="0">
                          <a:solidFill>
                            <a:schemeClr val="tx1"/>
                          </a:solidFill>
                          <a:latin typeface="HGｺﾞｼｯｸM" pitchFamily="49" charset="-128"/>
                          <a:ea typeface="HGｺﾞｼｯｸM" pitchFamily="49" charset="-128"/>
                        </a:rPr>
                        <a:t>)</a:t>
                      </a:r>
                      <a:r>
                        <a:rPr kumimoji="1" lang="ja-JP" altLang="en-US" sz="1100" b="0" dirty="0" err="1" smtClean="0">
                          <a:solidFill>
                            <a:schemeClr val="tx1"/>
                          </a:solidFill>
                          <a:latin typeface="HGｺﾞｼｯｸM" pitchFamily="49" charset="-128"/>
                          <a:ea typeface="HGｺﾞｼｯｸM" pitchFamily="49" charset="-128"/>
                        </a:rPr>
                        <a:t>を習</a:t>
                      </a:r>
                      <a:r>
                        <a:rPr kumimoji="1" lang="ja-JP" altLang="en-US" sz="1100" b="0" dirty="0" smtClean="0">
                          <a:solidFill>
                            <a:schemeClr val="tx1"/>
                          </a:solidFill>
                          <a:latin typeface="HGｺﾞｼｯｸM" pitchFamily="49" charset="-128"/>
                          <a:ea typeface="HGｺﾞｼｯｸM" pitchFamily="49" charset="-128"/>
                        </a:rPr>
                        <a:t>得</a:t>
                      </a:r>
                      <a:endParaRPr kumimoji="1" lang="en-US" altLang="ja-JP" sz="1100" b="0" dirty="0" smtClean="0">
                        <a:solidFill>
                          <a:schemeClr val="tx1"/>
                        </a:solidFill>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tcPr>
                </a:tc>
                <a:tc>
                  <a:txBody>
                    <a:bodyPr/>
                    <a:lstStyle/>
                    <a:p>
                      <a:pPr algn="ctr"/>
                      <a:r>
                        <a:rPr kumimoji="1" lang="ja-JP" altLang="en-US" sz="1350" b="0" u="none" dirty="0" smtClean="0">
                          <a:solidFill>
                            <a:schemeClr val="tx1"/>
                          </a:solidFill>
                          <a:latin typeface="HGｺﾞｼｯｸM" pitchFamily="49" charset="-128"/>
                          <a:ea typeface="HGｺﾞｼｯｸM" pitchFamily="49" charset="-128"/>
                        </a:rPr>
                        <a:t>要約筆記者の養成</a:t>
                      </a:r>
                      <a:endParaRPr kumimoji="1" lang="en-US" altLang="ja-JP" sz="1350" b="0" u="none" dirty="0" smtClean="0">
                        <a:solidFill>
                          <a:schemeClr val="tx1"/>
                        </a:solidFill>
                        <a:latin typeface="HGｺﾞｼｯｸM" pitchFamily="49" charset="-128"/>
                        <a:ea typeface="HGｺﾞｼｯｸM" pitchFamily="49" charset="-128"/>
                      </a:endParaRPr>
                    </a:p>
                    <a:p>
                      <a:pPr algn="ctr"/>
                      <a:endParaRPr kumimoji="1" lang="en-US" altLang="ja-JP" sz="700" b="0" u="none" dirty="0" smtClean="0">
                        <a:solidFill>
                          <a:schemeClr val="tx1"/>
                        </a:solidFill>
                        <a:latin typeface="HGｺﾞｼｯｸM" pitchFamily="49" charset="-128"/>
                        <a:ea typeface="HGｺﾞｼｯｸM" pitchFamily="49" charset="-128"/>
                      </a:endParaRPr>
                    </a:p>
                    <a:p>
                      <a:pPr algn="l"/>
                      <a:r>
                        <a:rPr kumimoji="1" lang="en-US" altLang="ja-JP" sz="1100" b="0" u="none" dirty="0" smtClean="0">
                          <a:solidFill>
                            <a:schemeClr val="tx1"/>
                          </a:solidFill>
                          <a:latin typeface="HGｺﾞｼｯｸM" pitchFamily="49" charset="-128"/>
                          <a:ea typeface="HGｺﾞｼｯｸM" pitchFamily="49" charset="-128"/>
                        </a:rPr>
                        <a:t> </a:t>
                      </a:r>
                      <a:r>
                        <a:rPr kumimoji="1" lang="en-US" altLang="ja-JP" sz="1100" b="0" u="none" baseline="0" dirty="0" smtClean="0">
                          <a:solidFill>
                            <a:schemeClr val="tx1"/>
                          </a:solidFill>
                          <a:latin typeface="HGｺﾞｼｯｸM" pitchFamily="49" charset="-128"/>
                          <a:ea typeface="HGｺﾞｼｯｸM" pitchFamily="49" charset="-128"/>
                        </a:rPr>
                        <a:t>  </a:t>
                      </a:r>
                      <a:r>
                        <a:rPr kumimoji="1" lang="en-US" altLang="ja-JP" sz="1100" b="0" u="none" dirty="0" smtClean="0">
                          <a:solidFill>
                            <a:schemeClr val="tx1"/>
                          </a:solidFill>
                          <a:latin typeface="HGｺﾞｼｯｸM" pitchFamily="49" charset="-128"/>
                          <a:ea typeface="HGｺﾞｼｯｸM" pitchFamily="49" charset="-128"/>
                        </a:rPr>
                        <a:t> </a:t>
                      </a:r>
                      <a:r>
                        <a:rPr kumimoji="1" lang="ja-JP" altLang="en-US" sz="1100" b="0" u="none" dirty="0" smtClean="0">
                          <a:solidFill>
                            <a:schemeClr val="tx1"/>
                          </a:solidFill>
                          <a:latin typeface="HGｺﾞｼｯｸM" pitchFamily="49" charset="-128"/>
                          <a:ea typeface="HGｺﾞｼｯｸM" pitchFamily="49" charset="-128"/>
                        </a:rPr>
                        <a:t>必修</a:t>
                      </a:r>
                      <a:r>
                        <a:rPr kumimoji="1" lang="en-US" altLang="ja-JP" sz="1100" b="0" u="none" dirty="0" smtClean="0">
                          <a:solidFill>
                            <a:schemeClr val="tx1"/>
                          </a:solidFill>
                          <a:latin typeface="HGｺﾞｼｯｸM" pitchFamily="49" charset="-128"/>
                          <a:ea typeface="HGｺﾞｼｯｸM" pitchFamily="49" charset="-128"/>
                        </a:rPr>
                        <a:t>74</a:t>
                      </a:r>
                      <a:r>
                        <a:rPr kumimoji="1" lang="ja-JP" altLang="en-US" sz="1100" b="0" u="none" dirty="0" smtClean="0">
                          <a:solidFill>
                            <a:schemeClr val="tx1"/>
                          </a:solidFill>
                          <a:latin typeface="HGｺﾞｼｯｸM" pitchFamily="49" charset="-128"/>
                          <a:ea typeface="HGｺﾞｼｯｸM" pitchFamily="49" charset="-128"/>
                        </a:rPr>
                        <a:t>時間</a:t>
                      </a:r>
                      <a:endParaRPr kumimoji="1" lang="en-US" altLang="ja-JP" sz="1100" b="0" u="none" dirty="0" smtClean="0">
                        <a:solidFill>
                          <a:schemeClr val="tx1"/>
                        </a:solidFill>
                        <a:latin typeface="HGｺﾞｼｯｸM" pitchFamily="49" charset="-128"/>
                        <a:ea typeface="HGｺﾞｼｯｸM" pitchFamily="49" charset="-128"/>
                      </a:endParaRPr>
                    </a:p>
                    <a:p>
                      <a:pPr algn="l"/>
                      <a:r>
                        <a:rPr kumimoji="1" lang="en-US" altLang="ja-JP" sz="1100" b="0" u="none" dirty="0" smtClean="0">
                          <a:solidFill>
                            <a:schemeClr val="tx1"/>
                          </a:solidFill>
                          <a:latin typeface="HGｺﾞｼｯｸM" pitchFamily="49" charset="-128"/>
                          <a:ea typeface="HGｺﾞｼｯｸM" pitchFamily="49" charset="-128"/>
                        </a:rPr>
                        <a:t>    </a:t>
                      </a:r>
                      <a:r>
                        <a:rPr kumimoji="1" lang="ja-JP" altLang="en-US" sz="1100" b="0" u="none" dirty="0" smtClean="0">
                          <a:solidFill>
                            <a:schemeClr val="tx1"/>
                          </a:solidFill>
                          <a:latin typeface="HGｺﾞｼｯｸM" pitchFamily="49" charset="-128"/>
                          <a:ea typeface="HGｺﾞｼｯｸM" pitchFamily="49" charset="-128"/>
                        </a:rPr>
                        <a:t>選択</a:t>
                      </a:r>
                      <a:r>
                        <a:rPr kumimoji="1" lang="en-US" altLang="ja-JP" sz="1100" b="0" u="none" dirty="0" smtClean="0">
                          <a:solidFill>
                            <a:schemeClr val="tx1"/>
                          </a:solidFill>
                          <a:latin typeface="HGｺﾞｼｯｸM" pitchFamily="49" charset="-128"/>
                          <a:ea typeface="HGｺﾞｼｯｸM" pitchFamily="49" charset="-128"/>
                        </a:rPr>
                        <a:t>10</a:t>
                      </a:r>
                      <a:r>
                        <a:rPr kumimoji="1" lang="ja-JP" altLang="en-US" sz="1100" b="0" u="none" dirty="0" smtClean="0">
                          <a:solidFill>
                            <a:schemeClr val="tx1"/>
                          </a:solidFill>
                          <a:latin typeface="HGｺﾞｼｯｸM" pitchFamily="49" charset="-128"/>
                          <a:ea typeface="HGｺﾞｼｯｸM" pitchFamily="49" charset="-128"/>
                        </a:rPr>
                        <a:t>時間</a:t>
                      </a:r>
                      <a:endParaRPr kumimoji="1" lang="en-US" altLang="ja-JP" sz="1100" b="0" u="none" dirty="0" smtClean="0">
                        <a:solidFill>
                          <a:schemeClr val="tx1"/>
                        </a:solidFill>
                        <a:latin typeface="HGｺﾞｼｯｸM" pitchFamily="49" charset="-128"/>
                        <a:ea typeface="HGｺﾞｼｯｸM" pitchFamily="49" charset="-128"/>
                      </a:endParaRPr>
                    </a:p>
                    <a:p>
                      <a:pPr algn="l"/>
                      <a:r>
                        <a:rPr kumimoji="1" lang="en-US" altLang="ja-JP" sz="1100" b="0" u="none" dirty="0" smtClean="0">
                          <a:solidFill>
                            <a:schemeClr val="tx1"/>
                          </a:solidFill>
                          <a:latin typeface="HGｺﾞｼｯｸM" pitchFamily="49" charset="-128"/>
                          <a:ea typeface="HGｺﾞｼｯｸM" pitchFamily="49" charset="-128"/>
                        </a:rPr>
                        <a:t>           </a:t>
                      </a:r>
                      <a:r>
                        <a:rPr kumimoji="1" lang="ja-JP" altLang="en-US" sz="1100" b="1" u="sng" dirty="0" smtClean="0">
                          <a:solidFill>
                            <a:schemeClr val="tx1"/>
                          </a:solidFill>
                          <a:latin typeface="HGｺﾞｼｯｸM" pitchFamily="49" charset="-128"/>
                          <a:ea typeface="HGｺﾞｼｯｸM" pitchFamily="49" charset="-128"/>
                        </a:rPr>
                        <a:t>計</a:t>
                      </a:r>
                      <a:r>
                        <a:rPr kumimoji="1" lang="en-US" altLang="ja-JP" sz="1100" b="1" u="sng" dirty="0" smtClean="0">
                          <a:solidFill>
                            <a:schemeClr val="tx1"/>
                          </a:solidFill>
                          <a:latin typeface="HGｺﾞｼｯｸM" pitchFamily="49" charset="-128"/>
                          <a:ea typeface="HGｺﾞｼｯｸM" pitchFamily="49" charset="-128"/>
                        </a:rPr>
                        <a:t>84</a:t>
                      </a:r>
                      <a:r>
                        <a:rPr kumimoji="1" lang="ja-JP" altLang="en-US" sz="1100" b="1" u="sng" dirty="0" smtClean="0">
                          <a:solidFill>
                            <a:schemeClr val="tx1"/>
                          </a:solidFill>
                          <a:latin typeface="HGｺﾞｼｯｸM" pitchFamily="49" charset="-128"/>
                          <a:ea typeface="HGｺﾞｼｯｸM" pitchFamily="49" charset="-128"/>
                        </a:rPr>
                        <a:t>時間</a:t>
                      </a:r>
                      <a:endParaRPr kumimoji="1" lang="en-US" altLang="ja-JP" sz="1050" b="1" u="sng" dirty="0" smtClean="0">
                        <a:solidFill>
                          <a:schemeClr val="tx1"/>
                        </a:solidFill>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u="none" dirty="0" smtClean="0">
                          <a:solidFill>
                            <a:schemeClr val="tx1"/>
                          </a:solidFill>
                          <a:latin typeface="HGｺﾞｼｯｸM" pitchFamily="49" charset="-128"/>
                          <a:ea typeface="HGｺﾞｼｯｸM" pitchFamily="49" charset="-128"/>
                        </a:rPr>
                        <a:t>－</a:t>
                      </a:r>
                    </a:p>
                  </a:txBody>
                  <a:tcPr marL="99060" marR="99060" anchor="ctr"/>
                </a:tc>
                <a:tc>
                  <a:txBody>
                    <a:bodyPr/>
                    <a:lstStyle/>
                    <a:p>
                      <a:pPr algn="ctr"/>
                      <a:r>
                        <a:rPr kumimoji="1" lang="ja-JP" altLang="en-US" sz="1400" b="0" u="none" dirty="0" smtClean="0">
                          <a:solidFill>
                            <a:schemeClr val="tx1"/>
                          </a:solidFill>
                          <a:latin typeface="HGｺﾞｼｯｸM" pitchFamily="49" charset="-128"/>
                          <a:ea typeface="HGｺﾞｼｯｸM" pitchFamily="49" charset="-128"/>
                        </a:rPr>
                        <a:t>盲</a:t>
                      </a:r>
                      <a:r>
                        <a:rPr kumimoji="1" lang="ja-JP" altLang="en-US" sz="1400" b="0" u="none" dirty="0" err="1" smtClean="0">
                          <a:solidFill>
                            <a:schemeClr val="tx1"/>
                          </a:solidFill>
                          <a:latin typeface="HGｺﾞｼｯｸM" pitchFamily="49" charset="-128"/>
                          <a:ea typeface="HGｺﾞｼｯｸM" pitchFamily="49" charset="-128"/>
                        </a:rPr>
                        <a:t>ろう</a:t>
                      </a:r>
                      <a:r>
                        <a:rPr kumimoji="1" lang="ja-JP" altLang="en-US" sz="1400" b="0" u="none" dirty="0" smtClean="0">
                          <a:solidFill>
                            <a:schemeClr val="tx1"/>
                          </a:solidFill>
                          <a:latin typeface="HGｺﾞｼｯｸM" pitchFamily="49" charset="-128"/>
                          <a:ea typeface="HGｺﾞｼｯｸM" pitchFamily="49" charset="-128"/>
                        </a:rPr>
                        <a:t>者向け</a:t>
                      </a:r>
                      <a:endParaRPr kumimoji="1" lang="en-US" altLang="ja-JP" sz="1400" b="0" u="none" dirty="0" smtClean="0">
                        <a:solidFill>
                          <a:schemeClr val="tx1"/>
                        </a:solidFill>
                        <a:latin typeface="HGｺﾞｼｯｸM" pitchFamily="49" charset="-128"/>
                        <a:ea typeface="HGｺﾞｼｯｸM" pitchFamily="49" charset="-128"/>
                      </a:endParaRPr>
                    </a:p>
                    <a:p>
                      <a:pPr algn="ctr"/>
                      <a:r>
                        <a:rPr kumimoji="1" lang="ja-JP" altLang="en-US" sz="1400" b="0" u="none" dirty="0" smtClean="0">
                          <a:solidFill>
                            <a:schemeClr val="tx1"/>
                          </a:solidFill>
                          <a:latin typeface="HGｺﾞｼｯｸM" pitchFamily="49" charset="-128"/>
                          <a:ea typeface="HGｺﾞｼｯｸM" pitchFamily="49" charset="-128"/>
                        </a:rPr>
                        <a:t>通訳･介助員の</a:t>
                      </a:r>
                      <a:endParaRPr kumimoji="1" lang="en-US" altLang="ja-JP" sz="1400" b="0" u="none" dirty="0" smtClean="0">
                        <a:solidFill>
                          <a:schemeClr val="tx1"/>
                        </a:solidFill>
                        <a:latin typeface="HGｺﾞｼｯｸM" pitchFamily="49" charset="-128"/>
                        <a:ea typeface="HGｺﾞｼｯｸM" pitchFamily="49" charset="-128"/>
                      </a:endParaRPr>
                    </a:p>
                    <a:p>
                      <a:pPr algn="ctr"/>
                      <a:r>
                        <a:rPr kumimoji="1" lang="ja-JP" altLang="en-US" sz="1400" b="0" u="none" dirty="0" smtClean="0">
                          <a:solidFill>
                            <a:schemeClr val="tx1"/>
                          </a:solidFill>
                          <a:latin typeface="HGｺﾞｼｯｸM" pitchFamily="49" charset="-128"/>
                          <a:ea typeface="HGｺﾞｼｯｸM" pitchFamily="49" charset="-128"/>
                        </a:rPr>
                        <a:t>養成</a:t>
                      </a:r>
                      <a:endParaRPr kumimoji="1" lang="en-US" altLang="ja-JP" sz="1400" b="0" u="none" dirty="0" smtClean="0">
                        <a:solidFill>
                          <a:schemeClr val="tx1"/>
                        </a:solidFill>
                        <a:latin typeface="HGｺﾞｼｯｸM" pitchFamily="49" charset="-128"/>
                        <a:ea typeface="HGｺﾞｼｯｸM" pitchFamily="49" charset="-128"/>
                      </a:endParaRPr>
                    </a:p>
                    <a:p>
                      <a:pPr algn="ctr"/>
                      <a:endParaRPr kumimoji="1" lang="en-US" altLang="ja-JP" sz="700" b="0" u="none" dirty="0" smtClean="0">
                        <a:solidFill>
                          <a:schemeClr val="tx1"/>
                        </a:solidFill>
                        <a:latin typeface="HGｺﾞｼｯｸM" pitchFamily="49" charset="-128"/>
                        <a:ea typeface="HGｺﾞｼｯｸM" pitchFamily="49" charset="-128"/>
                      </a:endParaRPr>
                    </a:p>
                    <a:p>
                      <a:pPr algn="l"/>
                      <a:r>
                        <a:rPr kumimoji="1" lang="en-US" altLang="ja-JP" sz="1100" b="0" u="none" dirty="0" smtClean="0">
                          <a:solidFill>
                            <a:schemeClr val="tx1"/>
                          </a:solidFill>
                          <a:latin typeface="HGｺﾞｼｯｸM" pitchFamily="49" charset="-128"/>
                          <a:ea typeface="HGｺﾞｼｯｸM" pitchFamily="49" charset="-128"/>
                        </a:rPr>
                        <a:t> </a:t>
                      </a:r>
                      <a:r>
                        <a:rPr kumimoji="1" lang="en-US" altLang="ja-JP" sz="1100" b="0" u="none" baseline="0" dirty="0" smtClean="0">
                          <a:solidFill>
                            <a:schemeClr val="tx1"/>
                          </a:solidFill>
                          <a:latin typeface="HGｺﾞｼｯｸM" pitchFamily="49" charset="-128"/>
                          <a:ea typeface="HGｺﾞｼｯｸM" pitchFamily="49" charset="-128"/>
                        </a:rPr>
                        <a:t>  </a:t>
                      </a:r>
                      <a:r>
                        <a:rPr kumimoji="1" lang="en-US" altLang="ja-JP" sz="1100" b="0" u="none" dirty="0" smtClean="0">
                          <a:solidFill>
                            <a:schemeClr val="tx1"/>
                          </a:solidFill>
                          <a:latin typeface="HGｺﾞｼｯｸM" pitchFamily="49" charset="-128"/>
                          <a:ea typeface="HGｺﾞｼｯｸM" pitchFamily="49" charset="-128"/>
                        </a:rPr>
                        <a:t> </a:t>
                      </a:r>
                      <a:r>
                        <a:rPr kumimoji="1" lang="ja-JP" altLang="en-US" sz="1100" b="0" u="none" dirty="0" smtClean="0">
                          <a:solidFill>
                            <a:schemeClr val="tx1"/>
                          </a:solidFill>
                          <a:latin typeface="HGｺﾞｼｯｸM" pitchFamily="49" charset="-128"/>
                          <a:ea typeface="HGｺﾞｼｯｸM" pitchFamily="49" charset="-128"/>
                        </a:rPr>
                        <a:t>必修</a:t>
                      </a:r>
                      <a:r>
                        <a:rPr kumimoji="1" lang="en-US" altLang="ja-JP" sz="1100" b="0" u="none" dirty="0" smtClean="0">
                          <a:solidFill>
                            <a:schemeClr val="tx1"/>
                          </a:solidFill>
                          <a:latin typeface="HGｺﾞｼｯｸM" pitchFamily="49" charset="-128"/>
                          <a:ea typeface="HGｺﾞｼｯｸM" pitchFamily="49" charset="-128"/>
                        </a:rPr>
                        <a:t>42</a:t>
                      </a:r>
                      <a:r>
                        <a:rPr kumimoji="1" lang="ja-JP" altLang="en-US" sz="1100" b="0" u="none" dirty="0" smtClean="0">
                          <a:solidFill>
                            <a:schemeClr val="tx1"/>
                          </a:solidFill>
                          <a:latin typeface="HGｺﾞｼｯｸM" pitchFamily="49" charset="-128"/>
                          <a:ea typeface="HGｺﾞｼｯｸM" pitchFamily="49" charset="-128"/>
                        </a:rPr>
                        <a:t>時間</a:t>
                      </a:r>
                      <a:endParaRPr kumimoji="1" lang="en-US" altLang="ja-JP" sz="1100" b="0" u="none" dirty="0" smtClean="0">
                        <a:solidFill>
                          <a:schemeClr val="tx1"/>
                        </a:solidFill>
                        <a:latin typeface="HGｺﾞｼｯｸM" pitchFamily="49" charset="-128"/>
                        <a:ea typeface="HGｺﾞｼｯｸM" pitchFamily="49" charset="-128"/>
                      </a:endParaRPr>
                    </a:p>
                    <a:p>
                      <a:pPr algn="l"/>
                      <a:r>
                        <a:rPr kumimoji="1" lang="en-US" altLang="ja-JP" sz="1100" b="0" u="none" dirty="0" smtClean="0">
                          <a:solidFill>
                            <a:schemeClr val="tx1"/>
                          </a:solidFill>
                          <a:latin typeface="HGｺﾞｼｯｸM" pitchFamily="49" charset="-128"/>
                          <a:ea typeface="HGｺﾞｼｯｸM" pitchFamily="49" charset="-128"/>
                        </a:rPr>
                        <a:t>    </a:t>
                      </a:r>
                      <a:r>
                        <a:rPr kumimoji="1" lang="ja-JP" altLang="en-US" sz="1100" b="0" u="none" dirty="0" smtClean="0">
                          <a:solidFill>
                            <a:schemeClr val="tx1"/>
                          </a:solidFill>
                          <a:latin typeface="HGｺﾞｼｯｸM" pitchFamily="49" charset="-128"/>
                          <a:ea typeface="HGｺﾞｼｯｸM" pitchFamily="49" charset="-128"/>
                        </a:rPr>
                        <a:t>選択</a:t>
                      </a:r>
                      <a:r>
                        <a:rPr kumimoji="1" lang="en-US" altLang="ja-JP" sz="1100" b="0" u="none" dirty="0" smtClean="0">
                          <a:solidFill>
                            <a:schemeClr val="tx1"/>
                          </a:solidFill>
                          <a:latin typeface="HGｺﾞｼｯｸM" pitchFamily="49" charset="-128"/>
                          <a:ea typeface="HGｺﾞｼｯｸM" pitchFamily="49" charset="-128"/>
                        </a:rPr>
                        <a:t>42</a:t>
                      </a:r>
                      <a:r>
                        <a:rPr kumimoji="1" lang="ja-JP" altLang="en-US" sz="1100" b="0" u="none" dirty="0" smtClean="0">
                          <a:solidFill>
                            <a:schemeClr val="tx1"/>
                          </a:solidFill>
                          <a:latin typeface="HGｺﾞｼｯｸM" pitchFamily="49" charset="-128"/>
                          <a:ea typeface="HGｺﾞｼｯｸM" pitchFamily="49" charset="-128"/>
                        </a:rPr>
                        <a:t>時間</a:t>
                      </a:r>
                      <a:endParaRPr kumimoji="1" lang="en-US" altLang="ja-JP" sz="1100" b="0" u="none" dirty="0" smtClean="0">
                        <a:solidFill>
                          <a:schemeClr val="tx1"/>
                        </a:solidFill>
                        <a:latin typeface="HGｺﾞｼｯｸM" pitchFamily="49" charset="-128"/>
                        <a:ea typeface="HGｺﾞｼｯｸM" pitchFamily="49" charset="-128"/>
                      </a:endParaRPr>
                    </a:p>
                    <a:p>
                      <a:pPr algn="l"/>
                      <a:r>
                        <a:rPr kumimoji="1" lang="ja-JP" altLang="en-US" sz="1100" b="1" u="none" dirty="0" smtClean="0">
                          <a:solidFill>
                            <a:schemeClr val="tx1"/>
                          </a:solidFill>
                          <a:latin typeface="HGｺﾞｼｯｸM" pitchFamily="49" charset="-128"/>
                          <a:ea typeface="HGｺﾞｼｯｸM" pitchFamily="49" charset="-128"/>
                        </a:rPr>
                        <a:t>         </a:t>
                      </a:r>
                      <a:r>
                        <a:rPr kumimoji="1" lang="ja-JP" altLang="en-US" sz="1100" b="1" u="sng" dirty="0" smtClean="0">
                          <a:solidFill>
                            <a:schemeClr val="tx1"/>
                          </a:solidFill>
                          <a:latin typeface="HGｺﾞｼｯｸM" pitchFamily="49" charset="-128"/>
                          <a:ea typeface="HGｺﾞｼｯｸM" pitchFamily="49" charset="-128"/>
                        </a:rPr>
                        <a:t>計</a:t>
                      </a:r>
                      <a:r>
                        <a:rPr kumimoji="1" lang="en-US" altLang="ja-JP" sz="1100" b="1" u="sng" dirty="0" smtClean="0">
                          <a:solidFill>
                            <a:schemeClr val="tx1"/>
                          </a:solidFill>
                          <a:latin typeface="HGｺﾞｼｯｸM" pitchFamily="49" charset="-128"/>
                          <a:ea typeface="HGｺﾞｼｯｸM" pitchFamily="49" charset="-128"/>
                        </a:rPr>
                        <a:t>84</a:t>
                      </a:r>
                      <a:r>
                        <a:rPr kumimoji="1" lang="ja-JP" altLang="en-US" sz="1100" b="1" u="sng" dirty="0" smtClean="0">
                          <a:solidFill>
                            <a:schemeClr val="tx1"/>
                          </a:solidFill>
                          <a:latin typeface="HGｺﾞｼｯｸM" pitchFamily="49" charset="-128"/>
                          <a:ea typeface="HGｺﾞｼｯｸM" pitchFamily="49" charset="-128"/>
                        </a:rPr>
                        <a:t>時間</a:t>
                      </a:r>
                      <a:endParaRPr kumimoji="1" lang="en-US" altLang="ja-JP" sz="1100" b="1" u="sng" dirty="0" smtClean="0">
                        <a:solidFill>
                          <a:schemeClr val="tx1"/>
                        </a:solidFill>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tcPr>
                </a:tc>
                <a:tc rowSpan="3">
                  <a:txBody>
                    <a:bodyPr/>
                    <a:lstStyle/>
                    <a:p>
                      <a:pPr algn="l"/>
                      <a:endParaRPr kumimoji="1" lang="ja-JP" altLang="en-US" sz="1000" b="0" dirty="0">
                        <a:solidFill>
                          <a:schemeClr val="tx1"/>
                        </a:solidFill>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36258">
                <a:tc vMerge="1">
                  <a:txBody>
                    <a:bodyPr/>
                    <a:lstStyle/>
                    <a:p>
                      <a:endParaRPr kumimoji="1" lang="ja-JP" altLang="en-US"/>
                    </a:p>
                  </a:txBody>
                  <a:tcPr/>
                </a:tc>
                <a:tc>
                  <a:txBody>
                    <a:bodyPr/>
                    <a:lstStyle/>
                    <a:p>
                      <a:pPr algn="ctr"/>
                      <a:r>
                        <a:rPr kumimoji="1" lang="ja-JP" altLang="en-US" sz="1400" b="0" dirty="0" smtClean="0">
                          <a:solidFill>
                            <a:schemeClr val="tx1"/>
                          </a:solidFill>
                          <a:latin typeface="HGｺﾞｼｯｸM" pitchFamily="49" charset="-128"/>
                          <a:ea typeface="HGｺﾞｼｯｸM" pitchFamily="49" charset="-128"/>
                        </a:rPr>
                        <a:t>手話奉仕員の養成</a:t>
                      </a:r>
                      <a:endParaRPr kumimoji="1" lang="en-US" altLang="ja-JP" sz="1400" b="0" dirty="0" smtClean="0">
                        <a:solidFill>
                          <a:schemeClr val="tx1"/>
                        </a:solidFill>
                        <a:latin typeface="HGｺﾞｼｯｸM" pitchFamily="49" charset="-128"/>
                        <a:ea typeface="HGｺﾞｼｯｸM" pitchFamily="49" charset="-128"/>
                      </a:endParaRPr>
                    </a:p>
                    <a:p>
                      <a:pPr algn="ctr"/>
                      <a:endParaRPr kumimoji="1" lang="en-US" altLang="ja-JP" sz="700" b="0" dirty="0" smtClean="0">
                        <a:solidFill>
                          <a:schemeClr val="tx1"/>
                        </a:solidFill>
                        <a:latin typeface="HGｺﾞｼｯｸM" pitchFamily="49" charset="-128"/>
                        <a:ea typeface="HGｺﾞｼｯｸM" pitchFamily="49" charset="-128"/>
                      </a:endParaRPr>
                    </a:p>
                    <a:p>
                      <a:pPr algn="l"/>
                      <a:r>
                        <a:rPr kumimoji="1" lang="en-US" altLang="ja-JP" sz="1100" b="0" baseline="0" dirty="0" smtClean="0">
                          <a:solidFill>
                            <a:schemeClr val="tx1"/>
                          </a:solidFill>
                          <a:latin typeface="HGｺﾞｼｯｸM" pitchFamily="49" charset="-128"/>
                          <a:ea typeface="HGｺﾞｼｯｸM" pitchFamily="49" charset="-128"/>
                        </a:rPr>
                        <a:t> </a:t>
                      </a:r>
                      <a:r>
                        <a:rPr kumimoji="1" lang="ja-JP" altLang="en-US" sz="1100" b="0" baseline="0" dirty="0" smtClean="0">
                          <a:solidFill>
                            <a:schemeClr val="tx1"/>
                          </a:solidFill>
                          <a:latin typeface="HGｺﾞｼｯｸM" pitchFamily="49" charset="-128"/>
                          <a:ea typeface="HGｺﾞｼｯｸM" pitchFamily="49" charset="-128"/>
                        </a:rPr>
                        <a:t>　</a:t>
                      </a:r>
                      <a:r>
                        <a:rPr kumimoji="1" lang="en-US" altLang="ja-JP" sz="1100" b="0" baseline="0" dirty="0" smtClean="0">
                          <a:solidFill>
                            <a:schemeClr val="tx1"/>
                          </a:solidFill>
                          <a:latin typeface="HGｺﾞｼｯｸM" pitchFamily="49" charset="-128"/>
                          <a:ea typeface="HGｺﾞｼｯｸM" pitchFamily="49" charset="-128"/>
                        </a:rPr>
                        <a:t> </a:t>
                      </a:r>
                      <a:r>
                        <a:rPr kumimoji="1" lang="en-US" altLang="ja-JP" sz="1100" b="0" dirty="0" smtClean="0">
                          <a:solidFill>
                            <a:schemeClr val="tx1"/>
                          </a:solidFill>
                          <a:latin typeface="HGｺﾞｼｯｸM" pitchFamily="49" charset="-128"/>
                          <a:ea typeface="HGｺﾞｼｯｸM" pitchFamily="49" charset="-128"/>
                        </a:rPr>
                        <a:t> </a:t>
                      </a:r>
                      <a:r>
                        <a:rPr kumimoji="1" lang="ja-JP" altLang="en-US" sz="1100" b="0" dirty="0" smtClean="0">
                          <a:solidFill>
                            <a:schemeClr val="tx1"/>
                          </a:solidFill>
                          <a:latin typeface="HGｺﾞｼｯｸM" pitchFamily="49" charset="-128"/>
                          <a:ea typeface="HGｺﾞｼｯｸM" pitchFamily="49" charset="-128"/>
                        </a:rPr>
                        <a:t>入門課程</a:t>
                      </a:r>
                      <a:r>
                        <a:rPr kumimoji="1" lang="en-US" altLang="ja-JP" sz="1100" b="0" dirty="0" smtClean="0">
                          <a:solidFill>
                            <a:schemeClr val="tx1"/>
                          </a:solidFill>
                          <a:latin typeface="HGｺﾞｼｯｸM" pitchFamily="49" charset="-128"/>
                          <a:ea typeface="HGｺﾞｼｯｸM" pitchFamily="49" charset="-128"/>
                        </a:rPr>
                        <a:t>35</a:t>
                      </a:r>
                      <a:r>
                        <a:rPr kumimoji="1" lang="ja-JP" altLang="en-US" sz="1100" b="0" dirty="0" smtClean="0">
                          <a:solidFill>
                            <a:schemeClr val="tx1"/>
                          </a:solidFill>
                          <a:latin typeface="HGｺﾞｼｯｸM" pitchFamily="49" charset="-128"/>
                          <a:ea typeface="HGｺﾞｼｯｸM" pitchFamily="49" charset="-128"/>
                        </a:rPr>
                        <a:t>時間</a:t>
                      </a:r>
                      <a:endParaRPr kumimoji="1" lang="en-US" altLang="ja-JP" sz="1100" b="0" dirty="0" smtClean="0">
                        <a:solidFill>
                          <a:schemeClr val="tx1"/>
                        </a:solidFill>
                        <a:latin typeface="HGｺﾞｼｯｸM" pitchFamily="49" charset="-128"/>
                        <a:ea typeface="HGｺﾞｼｯｸM" pitchFamily="49" charset="-128"/>
                      </a:endParaRPr>
                    </a:p>
                    <a:p>
                      <a:pPr algn="l"/>
                      <a:r>
                        <a:rPr kumimoji="1" lang="ja-JP" altLang="en-US" sz="1100" b="0" dirty="0" smtClean="0">
                          <a:solidFill>
                            <a:schemeClr val="tx1"/>
                          </a:solidFill>
                          <a:latin typeface="HGｺﾞｼｯｸM" pitchFamily="49" charset="-128"/>
                          <a:ea typeface="HGｺﾞｼｯｸM" pitchFamily="49" charset="-128"/>
                        </a:rPr>
                        <a:t>　　 基礎課程</a:t>
                      </a:r>
                      <a:r>
                        <a:rPr kumimoji="1" lang="en-US" altLang="ja-JP" sz="1100" b="0" dirty="0" smtClean="0">
                          <a:solidFill>
                            <a:schemeClr val="tx1"/>
                          </a:solidFill>
                          <a:latin typeface="HGｺﾞｼｯｸM" pitchFamily="49" charset="-128"/>
                          <a:ea typeface="HGｺﾞｼｯｸM" pitchFamily="49" charset="-128"/>
                        </a:rPr>
                        <a:t>45</a:t>
                      </a:r>
                      <a:r>
                        <a:rPr kumimoji="1" lang="ja-JP" altLang="en-US" sz="1100" b="0" dirty="0" smtClean="0">
                          <a:solidFill>
                            <a:schemeClr val="tx1"/>
                          </a:solidFill>
                          <a:latin typeface="HGｺﾞｼｯｸM" pitchFamily="49" charset="-128"/>
                          <a:ea typeface="HGｺﾞｼｯｸM" pitchFamily="49" charset="-128"/>
                        </a:rPr>
                        <a:t>時間</a:t>
                      </a:r>
                      <a:endParaRPr kumimoji="1" lang="en-US" altLang="ja-JP" sz="1100" b="0" dirty="0" smtClean="0">
                        <a:solidFill>
                          <a:schemeClr val="tx1"/>
                        </a:solidFill>
                        <a:latin typeface="HGｺﾞｼｯｸM" pitchFamily="49" charset="-128"/>
                        <a:ea typeface="HGｺﾞｼｯｸM" pitchFamily="49" charset="-128"/>
                      </a:endParaRPr>
                    </a:p>
                    <a:p>
                      <a:pPr algn="l"/>
                      <a:r>
                        <a:rPr kumimoji="1" lang="ja-JP" altLang="en-US" sz="1100" b="0" u="none" dirty="0" smtClean="0">
                          <a:solidFill>
                            <a:schemeClr val="tx1"/>
                          </a:solidFill>
                          <a:latin typeface="HGｺﾞｼｯｸM" pitchFamily="49" charset="-128"/>
                          <a:ea typeface="HGｺﾞｼｯｸM" pitchFamily="49" charset="-128"/>
                        </a:rPr>
                        <a:t>　              </a:t>
                      </a:r>
                      <a:r>
                        <a:rPr kumimoji="1" lang="ja-JP" altLang="en-US" sz="1100" b="1" u="sng" dirty="0" smtClean="0">
                          <a:solidFill>
                            <a:schemeClr val="tx1"/>
                          </a:solidFill>
                          <a:latin typeface="HGｺﾞｼｯｸM" pitchFamily="49" charset="-128"/>
                          <a:ea typeface="HGｺﾞｼｯｸM" pitchFamily="49" charset="-128"/>
                        </a:rPr>
                        <a:t>計</a:t>
                      </a:r>
                      <a:r>
                        <a:rPr kumimoji="1" lang="en-US" altLang="ja-JP" sz="1100" b="1" u="sng" dirty="0" smtClean="0">
                          <a:solidFill>
                            <a:schemeClr val="tx1"/>
                          </a:solidFill>
                          <a:latin typeface="HGｺﾞｼｯｸM" pitchFamily="49" charset="-128"/>
                          <a:ea typeface="HGｺﾞｼｯｸM" pitchFamily="49" charset="-128"/>
                        </a:rPr>
                        <a:t>80</a:t>
                      </a:r>
                      <a:r>
                        <a:rPr kumimoji="1" lang="ja-JP" altLang="en-US" sz="1100" b="1" u="sng" dirty="0" smtClean="0">
                          <a:solidFill>
                            <a:schemeClr val="tx1"/>
                          </a:solidFill>
                          <a:latin typeface="HGｺﾞｼｯｸM" pitchFamily="49" charset="-128"/>
                          <a:ea typeface="HGｺﾞｼｯｸM" pitchFamily="49" charset="-128"/>
                        </a:rPr>
                        <a:t>時間</a:t>
                      </a:r>
                      <a:endParaRPr kumimoji="1" lang="en-US" altLang="ja-JP" sz="1100" b="1" u="sng" dirty="0" smtClean="0">
                        <a:solidFill>
                          <a:schemeClr val="tx1"/>
                        </a:solidFill>
                        <a:latin typeface="HGｺﾞｼｯｸM" pitchFamily="49" charset="-128"/>
                        <a:ea typeface="HGｺﾞｼｯｸM" pitchFamily="49" charset="-128"/>
                      </a:endParaRPr>
                    </a:p>
                    <a:p>
                      <a:pPr algn="l"/>
                      <a:r>
                        <a:rPr kumimoji="1" lang="ja-JP" altLang="en-US" sz="1100" b="0" baseline="0" dirty="0" smtClean="0">
                          <a:solidFill>
                            <a:schemeClr val="tx1"/>
                          </a:solidFill>
                          <a:latin typeface="HGｺﾞｼｯｸM" pitchFamily="49" charset="-128"/>
                          <a:ea typeface="HGｺﾞｼｯｸM" pitchFamily="49" charset="-128"/>
                        </a:rPr>
                        <a:t> </a:t>
                      </a:r>
                      <a:r>
                        <a:rPr kumimoji="1" lang="en-US" altLang="ja-JP" sz="1100" b="0" dirty="0" smtClean="0">
                          <a:solidFill>
                            <a:schemeClr val="tx1"/>
                          </a:solidFill>
                          <a:latin typeface="HGｺﾞｼｯｸM" pitchFamily="49" charset="-128"/>
                          <a:ea typeface="HGｺﾞｼｯｸM" pitchFamily="49" charset="-128"/>
                        </a:rPr>
                        <a:t>※ </a:t>
                      </a:r>
                      <a:r>
                        <a:rPr kumimoji="1" lang="ja-JP" altLang="en-US" sz="1100" b="0" dirty="0" smtClean="0">
                          <a:solidFill>
                            <a:schemeClr val="tx1"/>
                          </a:solidFill>
                          <a:latin typeface="HGｺﾞｼｯｸM" pitchFamily="49" charset="-128"/>
                          <a:ea typeface="HGｺﾞｼｯｸM" pitchFamily="49" charset="-128"/>
                        </a:rPr>
                        <a:t>手話語彙</a:t>
                      </a:r>
                      <a:r>
                        <a:rPr kumimoji="1" lang="en-US" altLang="ja-JP" sz="1100" b="0" dirty="0" smtClean="0">
                          <a:solidFill>
                            <a:schemeClr val="tx1"/>
                          </a:solidFill>
                          <a:latin typeface="HGｺﾞｼｯｸM" pitchFamily="49" charset="-128"/>
                          <a:ea typeface="HGｺﾞｼｯｸM" pitchFamily="49" charset="-128"/>
                        </a:rPr>
                        <a:t>(600</a:t>
                      </a:r>
                      <a:r>
                        <a:rPr kumimoji="1" lang="ja-JP" altLang="en-US" sz="1100" b="0" dirty="0" smtClean="0">
                          <a:solidFill>
                            <a:schemeClr val="tx1"/>
                          </a:solidFill>
                          <a:latin typeface="HGｺﾞｼｯｸM" pitchFamily="49" charset="-128"/>
                          <a:ea typeface="HGｺﾞｼｯｸM" pitchFamily="49" charset="-128"/>
                        </a:rPr>
                        <a:t>語</a:t>
                      </a:r>
                      <a:r>
                        <a:rPr kumimoji="1" lang="en-US" altLang="ja-JP" sz="1100" b="0" dirty="0" smtClean="0">
                          <a:solidFill>
                            <a:schemeClr val="tx1"/>
                          </a:solidFill>
                          <a:latin typeface="HGｺﾞｼｯｸM" pitchFamily="49" charset="-128"/>
                          <a:ea typeface="HGｺﾞｼｯｸM" pitchFamily="49" charset="-128"/>
                        </a:rPr>
                        <a:t>)</a:t>
                      </a:r>
                      <a:r>
                        <a:rPr kumimoji="1" lang="ja-JP" altLang="en-US" sz="1100" b="0" dirty="0" err="1" smtClean="0">
                          <a:solidFill>
                            <a:schemeClr val="tx1"/>
                          </a:solidFill>
                          <a:latin typeface="HGｺﾞｼｯｸM" pitchFamily="49" charset="-128"/>
                          <a:ea typeface="HGｺﾞｼｯｸM" pitchFamily="49" charset="-128"/>
                        </a:rPr>
                        <a:t>を習</a:t>
                      </a:r>
                      <a:r>
                        <a:rPr kumimoji="1" lang="ja-JP" altLang="en-US" sz="1100" b="0" dirty="0" smtClean="0">
                          <a:solidFill>
                            <a:schemeClr val="tx1"/>
                          </a:solidFill>
                          <a:latin typeface="HGｺﾞｼｯｸM" pitchFamily="49" charset="-128"/>
                          <a:ea typeface="HGｺﾞｼｯｸM" pitchFamily="49" charset="-128"/>
                        </a:rPr>
                        <a:t>得</a:t>
                      </a:r>
                      <a:endParaRPr kumimoji="1" lang="ja-JP" altLang="en-US" sz="1100" b="0" dirty="0">
                        <a:solidFill>
                          <a:schemeClr val="tx1"/>
                        </a:solidFill>
                        <a:latin typeface="HGｺﾞｼｯｸM" pitchFamily="49" charset="-128"/>
                        <a:ea typeface="HGｺﾞｼｯｸM" pitchFamily="49" charset="-128"/>
                      </a:endParaRPr>
                    </a:p>
                  </a:txBody>
                  <a:tcPr marL="99060" marR="9906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HGｺﾞｼｯｸM" pitchFamily="49" charset="-128"/>
                          <a:ea typeface="HGｺﾞｼｯｸM" pitchFamily="49" charset="-128"/>
                        </a:rPr>
                        <a:t>－</a:t>
                      </a:r>
                    </a:p>
                  </a:txBody>
                  <a:tcPr marL="99060" marR="99060" anchor="ctr">
                    <a:lnT w="12700" cap="flat" cmpd="sng" algn="ctr">
                      <a:solidFill>
                        <a:schemeClr val="tx1"/>
                      </a:solidFill>
                      <a:prstDash val="solid"/>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HGｺﾞｼｯｸM" pitchFamily="49" charset="-128"/>
                          <a:ea typeface="HGｺﾞｼｯｸM" pitchFamily="49" charset="-128"/>
                        </a:rPr>
                        <a:t>－</a:t>
                      </a:r>
                    </a:p>
                  </a:txBody>
                  <a:tcPr marL="99060" marR="99060"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HGｺﾞｼｯｸM" pitchFamily="49" charset="-128"/>
                          <a:ea typeface="HGｺﾞｼｯｸM" pitchFamily="49" charset="-128"/>
                        </a:rPr>
                        <a:t>－</a:t>
                      </a:r>
                    </a:p>
                  </a:txBody>
                  <a:tcPr marL="99060" marR="99060" anchor="ct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extLst>
                  <a:ext uri="{0D108BD9-81ED-4DB2-BD59-A6C34878D82A}">
                    <a16:rowId xmlns:a16="http://schemas.microsoft.com/office/drawing/2014/main" val="10003"/>
                  </a:ext>
                </a:extLst>
              </a:tr>
              <a:tr h="1172853">
                <a:tc>
                  <a:txBody>
                    <a:bodyPr/>
                    <a:lstStyle/>
                    <a:p>
                      <a:pPr algn="ctr"/>
                      <a:endParaRPr kumimoji="1" lang="en-US" altLang="ja-JP" sz="1000" dirty="0" smtClean="0">
                        <a:latin typeface="HGｺﾞｼｯｸM" pitchFamily="49" charset="-128"/>
                        <a:ea typeface="HGｺﾞｼｯｸM" pitchFamily="49" charset="-128"/>
                      </a:endParaRPr>
                    </a:p>
                    <a:p>
                      <a:pPr algn="ctr"/>
                      <a:endParaRPr kumimoji="1" lang="en-US" altLang="ja-JP" sz="1000" dirty="0" smtClean="0">
                        <a:latin typeface="HGｺﾞｼｯｸM" pitchFamily="49" charset="-128"/>
                        <a:ea typeface="HGｺﾞｼｯｸM" pitchFamily="49" charset="-128"/>
                      </a:endParaRPr>
                    </a:p>
                    <a:p>
                      <a:pPr algn="ctr"/>
                      <a:endParaRPr kumimoji="1" lang="en-US" altLang="ja-JP" sz="1000" dirty="0" smtClean="0">
                        <a:latin typeface="HGｺﾞｼｯｸM" pitchFamily="49" charset="-128"/>
                        <a:ea typeface="HGｺﾞｼｯｸM" pitchFamily="49" charset="-128"/>
                      </a:endParaRPr>
                    </a:p>
                    <a:p>
                      <a:pPr algn="ctr"/>
                      <a:endParaRPr kumimoji="1" lang="en-US" altLang="ja-JP" sz="1000" dirty="0" smtClean="0">
                        <a:latin typeface="HGｺﾞｼｯｸM" pitchFamily="49" charset="-128"/>
                        <a:ea typeface="HGｺﾞｼｯｸM" pitchFamily="49" charset="-128"/>
                      </a:endParaRPr>
                    </a:p>
                    <a:p>
                      <a:pPr algn="ctr"/>
                      <a:endParaRPr kumimoji="1" lang="en-US" altLang="ja-JP" sz="1000" dirty="0" smtClean="0">
                        <a:latin typeface="HGｺﾞｼｯｸM" pitchFamily="49" charset="-128"/>
                        <a:ea typeface="HGｺﾞｼｯｸM" pitchFamily="49" charset="-128"/>
                      </a:endParaRPr>
                    </a:p>
                    <a:p>
                      <a:pPr algn="ctr"/>
                      <a:r>
                        <a:rPr kumimoji="1" lang="ja-JP" altLang="en-US" sz="1000" dirty="0" smtClean="0">
                          <a:latin typeface="HGｺﾞｼｯｸM" pitchFamily="49" charset="-128"/>
                          <a:ea typeface="HGｺﾞｼｯｸM" pitchFamily="49" charset="-128"/>
                        </a:rPr>
                        <a:t>実施要綱において</a:t>
                      </a:r>
                      <a:endParaRPr kumimoji="1" lang="en-US" altLang="ja-JP" sz="1000" dirty="0" smtClean="0">
                        <a:latin typeface="HGｺﾞｼｯｸM" pitchFamily="49" charset="-128"/>
                        <a:ea typeface="HGｺﾞｼｯｸM" pitchFamily="49" charset="-128"/>
                      </a:endParaRPr>
                    </a:p>
                    <a:p>
                      <a:pPr algn="ctr"/>
                      <a:r>
                        <a:rPr kumimoji="1" lang="ja-JP" altLang="en-US" sz="1000" dirty="0" smtClean="0">
                          <a:latin typeface="HGｺﾞｼｯｸM" pitchFamily="49" charset="-128"/>
                          <a:ea typeface="HGｺﾞｼｯｸM" pitchFamily="49" charset="-128"/>
                        </a:rPr>
                        <a:t>養成可能とされている者</a:t>
                      </a:r>
                      <a:endParaRPr kumimoji="1" lang="ja-JP" altLang="en-US" sz="1000" dirty="0">
                        <a:latin typeface="HGｺﾞｼｯｸM" pitchFamily="49" charset="-128"/>
                        <a:ea typeface="HGｺﾞｼｯｸM" pitchFamily="49" charset="-128"/>
                      </a:endParaRPr>
                    </a:p>
                  </a:txBody>
                  <a:tcPr marL="39000" marR="39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HGｺﾞｼｯｸM" pitchFamily="49" charset="-128"/>
                          <a:ea typeface="HGｺﾞｼｯｸM" pitchFamily="49" charset="-128"/>
                        </a:rPr>
                        <a:t>－</a:t>
                      </a:r>
                    </a:p>
                  </a:txBody>
                  <a:tcPr marL="99060" marR="9906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HGｺﾞｼｯｸM" pitchFamily="49" charset="-128"/>
                          <a:ea typeface="HGｺﾞｼｯｸM" pitchFamily="49" charset="-128"/>
                        </a:rPr>
                        <a:t>－</a:t>
                      </a:r>
                    </a:p>
                  </a:txBody>
                  <a:tcPr marL="99060" marR="99060" anchor="ctr">
                    <a:lnB w="12700" cap="flat" cmpd="sng" algn="ctr">
                      <a:solidFill>
                        <a:schemeClr val="tx1"/>
                      </a:solidFill>
                      <a:prstDash val="solid"/>
                      <a:round/>
                      <a:headEnd type="none" w="med" len="med"/>
                      <a:tailEnd type="none" w="med" len="med"/>
                    </a:lnB>
                  </a:tcPr>
                </a:tc>
                <a:tc>
                  <a:txBody>
                    <a:bodyPr/>
                    <a:lstStyle/>
                    <a:p>
                      <a:pPr algn="l"/>
                      <a:r>
                        <a:rPr kumimoji="1" lang="ja-JP" altLang="en-US" sz="1200" b="0" dirty="0" smtClean="0">
                          <a:solidFill>
                            <a:schemeClr val="tx1"/>
                          </a:solidFill>
                          <a:latin typeface="HGｺﾞｼｯｸM" pitchFamily="49" charset="-128"/>
                          <a:ea typeface="HGｺﾞｼｯｸM" pitchFamily="49" charset="-128"/>
                        </a:rPr>
                        <a:t>点訳・代読・</a:t>
                      </a:r>
                      <a:endParaRPr kumimoji="1" lang="en-US" altLang="ja-JP" sz="1200" b="0" dirty="0" smtClean="0">
                        <a:solidFill>
                          <a:schemeClr val="tx1"/>
                        </a:solidFill>
                        <a:latin typeface="HGｺﾞｼｯｸM" pitchFamily="49" charset="-128"/>
                        <a:ea typeface="HGｺﾞｼｯｸM" pitchFamily="49" charset="-128"/>
                      </a:endParaRPr>
                    </a:p>
                    <a:p>
                      <a:pPr algn="l"/>
                      <a:r>
                        <a:rPr kumimoji="1" lang="ja-JP" altLang="en-US" sz="1200" b="0" dirty="0" smtClean="0">
                          <a:solidFill>
                            <a:schemeClr val="tx1"/>
                          </a:solidFill>
                          <a:latin typeface="HGｺﾞｼｯｸM" pitchFamily="49" charset="-128"/>
                          <a:ea typeface="HGｺﾞｼｯｸM" pitchFamily="49" charset="-128"/>
                        </a:rPr>
                        <a:t>代筆・音訳奉仕員の養成</a:t>
                      </a:r>
                      <a:endParaRPr kumimoji="1" lang="en-US" altLang="ja-JP" sz="1200" b="0" dirty="0" smtClean="0">
                        <a:solidFill>
                          <a:schemeClr val="tx1"/>
                        </a:solidFill>
                        <a:latin typeface="HGｺﾞｼｯｸM" pitchFamily="49" charset="-128"/>
                        <a:ea typeface="HGｺﾞｼｯｸM" pitchFamily="49" charset="-128"/>
                      </a:endParaRPr>
                    </a:p>
                    <a:p>
                      <a:pPr algn="ctr"/>
                      <a:endParaRPr kumimoji="1" lang="en-US" altLang="ja-JP" sz="700" b="0" dirty="0" smtClean="0">
                        <a:solidFill>
                          <a:schemeClr val="tx1"/>
                        </a:solidFill>
                        <a:latin typeface="HGｺﾞｼｯｸM" pitchFamily="49" charset="-128"/>
                        <a:ea typeface="HGｺﾞｼｯｸM" pitchFamily="49" charset="-128"/>
                      </a:endParaRPr>
                    </a:p>
                    <a:p>
                      <a:pPr algn="l"/>
                      <a:r>
                        <a:rPr kumimoji="1" lang="ja-JP" altLang="en-US" sz="1000" b="0" baseline="0" dirty="0" smtClean="0">
                          <a:solidFill>
                            <a:schemeClr val="tx1"/>
                          </a:solidFill>
                          <a:latin typeface="HGｺﾞｼｯｸM" pitchFamily="49" charset="-128"/>
                          <a:ea typeface="HGｺﾞｼｯｸM" pitchFamily="49" charset="-128"/>
                        </a:rPr>
                        <a:t> </a:t>
                      </a:r>
                      <a:r>
                        <a:rPr kumimoji="1" lang="en-US" altLang="ja-JP" sz="1000" b="0" dirty="0" smtClean="0">
                          <a:solidFill>
                            <a:schemeClr val="tx1"/>
                          </a:solidFill>
                          <a:latin typeface="HGｺﾞｼｯｸM" pitchFamily="49" charset="-128"/>
                          <a:ea typeface="HGｺﾞｼｯｸM" pitchFamily="49" charset="-128"/>
                        </a:rPr>
                        <a:t>※ </a:t>
                      </a:r>
                      <a:r>
                        <a:rPr kumimoji="1" lang="ja-JP" altLang="en-US" sz="1000" b="0" dirty="0" smtClean="0">
                          <a:solidFill>
                            <a:schemeClr val="tx1"/>
                          </a:solidFill>
                          <a:latin typeface="HGｺﾞｼｯｸM" pitchFamily="49" charset="-128"/>
                          <a:ea typeface="HGｺﾞｼｯｸM" pitchFamily="49" charset="-128"/>
                        </a:rPr>
                        <a:t>養成は、各自治体</a:t>
                      </a:r>
                      <a:endParaRPr kumimoji="1" lang="en-US" altLang="ja-JP" sz="1000" b="0" dirty="0" smtClean="0">
                        <a:solidFill>
                          <a:schemeClr val="tx1"/>
                        </a:solidFill>
                        <a:latin typeface="HGｺﾞｼｯｸM" pitchFamily="49" charset="-128"/>
                        <a:ea typeface="HGｺﾞｼｯｸM" pitchFamily="49" charset="-128"/>
                      </a:endParaRPr>
                    </a:p>
                    <a:p>
                      <a:pPr algn="l"/>
                      <a:r>
                        <a:rPr kumimoji="1" lang="en-US" altLang="ja-JP" sz="1000" b="0" dirty="0" smtClean="0">
                          <a:solidFill>
                            <a:schemeClr val="tx1"/>
                          </a:solidFill>
                          <a:latin typeface="HGｺﾞｼｯｸM" pitchFamily="49" charset="-128"/>
                          <a:ea typeface="HGｺﾞｼｯｸM" pitchFamily="49" charset="-128"/>
                        </a:rPr>
                        <a:t> </a:t>
                      </a:r>
                      <a:r>
                        <a:rPr kumimoji="1" lang="ja-JP" altLang="en-US" sz="1000" b="0" dirty="0" smtClean="0">
                          <a:solidFill>
                            <a:schemeClr val="tx1"/>
                          </a:solidFill>
                          <a:latin typeface="HGｺﾞｼｯｸM" pitchFamily="49" charset="-128"/>
                          <a:ea typeface="HGｺﾞｼｯｸM" pitchFamily="49" charset="-128"/>
                        </a:rPr>
                        <a:t> において独自に実施</a:t>
                      </a:r>
                      <a:endParaRPr kumimoji="1" lang="ja-JP" altLang="en-US" sz="1000" b="0" dirty="0">
                        <a:solidFill>
                          <a:schemeClr val="tx1"/>
                        </a:solidFill>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HGｺﾞｼｯｸM" pitchFamily="49" charset="-128"/>
                          <a:ea typeface="HGｺﾞｼｯｸM" pitchFamily="49" charset="-128"/>
                        </a:rPr>
                        <a:t>－</a:t>
                      </a:r>
                    </a:p>
                  </a:txBody>
                  <a:tcPr marL="99060" marR="99060" anchor="ctr">
                    <a:lnB w="12700" cap="flat" cmpd="sng" algn="ctr">
                      <a:solidFill>
                        <a:schemeClr val="tx1"/>
                      </a:solidFill>
                      <a:prstDash val="solid"/>
                      <a:round/>
                      <a:headEnd type="none" w="med" len="med"/>
                      <a:tailEnd type="none" w="med" len="med"/>
                    </a:lnB>
                  </a:tcPr>
                </a:tc>
                <a:tc vMerge="1">
                  <a:txBody>
                    <a:bodyPr/>
                    <a:lstStyle/>
                    <a:p>
                      <a:pPr algn="ctr"/>
                      <a:endParaRPr kumimoji="1" lang="ja-JP" altLang="en-US" sz="1000" b="0" dirty="0">
                        <a:solidFill>
                          <a:schemeClr val="tx1"/>
                        </a:solidFill>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3" name="角丸四角形 12"/>
          <p:cNvSpPr/>
          <p:nvPr/>
        </p:nvSpPr>
        <p:spPr>
          <a:xfrm>
            <a:off x="404092" y="3309466"/>
            <a:ext cx="1056110" cy="76760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solidFill>
                  <a:prstClr val="black"/>
                </a:solidFill>
                <a:latin typeface="ＭＳ Ｐゴシック"/>
              </a:rPr>
              <a:t>地域生活</a:t>
            </a:r>
            <a:endParaRPr lang="en-US" altLang="ja-JP" dirty="0" smtClean="0">
              <a:solidFill>
                <a:prstClr val="black"/>
              </a:solidFill>
              <a:latin typeface="ＭＳ Ｐゴシック"/>
            </a:endParaRPr>
          </a:p>
          <a:p>
            <a:pPr algn="ctr"/>
            <a:r>
              <a:rPr lang="ja-JP" altLang="en-US" dirty="0" smtClean="0">
                <a:solidFill>
                  <a:prstClr val="black"/>
                </a:solidFill>
                <a:latin typeface="ＭＳ Ｐゴシック"/>
              </a:rPr>
              <a:t>支援事業</a:t>
            </a:r>
            <a:endParaRPr lang="en-US" altLang="ja-JP" dirty="0" smtClean="0">
              <a:solidFill>
                <a:prstClr val="black"/>
              </a:solidFill>
              <a:latin typeface="ＭＳ Ｐゴシック"/>
            </a:endParaRPr>
          </a:p>
          <a:p>
            <a:pPr algn="ctr"/>
            <a:r>
              <a:rPr lang="en-US" altLang="ja-JP" dirty="0">
                <a:solidFill>
                  <a:prstClr val="black"/>
                </a:solidFill>
                <a:latin typeface="ＭＳ Ｐゴシック"/>
              </a:rPr>
              <a:t>【</a:t>
            </a:r>
            <a:r>
              <a:rPr lang="ja-JP" altLang="en-US" dirty="0" smtClean="0">
                <a:solidFill>
                  <a:prstClr val="black"/>
                </a:solidFill>
                <a:latin typeface="ＭＳ Ｐゴシック"/>
              </a:rPr>
              <a:t>必須事業</a:t>
            </a:r>
            <a:r>
              <a:rPr lang="en-US" altLang="ja-JP" dirty="0" smtClean="0">
                <a:solidFill>
                  <a:prstClr val="black"/>
                </a:solidFill>
                <a:latin typeface="ＭＳ Ｐゴシック"/>
              </a:rPr>
              <a:t>】</a:t>
            </a:r>
            <a:endParaRPr lang="ja-JP" altLang="en-US" dirty="0">
              <a:solidFill>
                <a:prstClr val="black"/>
              </a:solidFill>
              <a:latin typeface="ＭＳ Ｐゴシック"/>
            </a:endParaRPr>
          </a:p>
          <a:p>
            <a:pPr algn="ctr"/>
            <a:r>
              <a:rPr lang="ja-JP" altLang="en-US" dirty="0" smtClean="0">
                <a:solidFill>
                  <a:prstClr val="black"/>
                </a:solidFill>
                <a:latin typeface="ＭＳ Ｐゴシック"/>
              </a:rPr>
              <a:t>（都道府県）</a:t>
            </a:r>
            <a:endParaRPr lang="en-US" altLang="ja-JP" dirty="0" smtClean="0">
              <a:solidFill>
                <a:prstClr val="black"/>
              </a:solidFill>
              <a:latin typeface="ＭＳ Ｐゴシック"/>
            </a:endParaRPr>
          </a:p>
        </p:txBody>
      </p:sp>
      <p:sp>
        <p:nvSpPr>
          <p:cNvPr id="19" name="角丸四角形 18"/>
          <p:cNvSpPr/>
          <p:nvPr/>
        </p:nvSpPr>
        <p:spPr>
          <a:xfrm>
            <a:off x="413210" y="5661248"/>
            <a:ext cx="1056111" cy="74737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solidFill>
                  <a:prstClr val="black"/>
                </a:solidFill>
                <a:latin typeface="ＭＳ Ｐゴシック"/>
              </a:rPr>
              <a:t>地域生活</a:t>
            </a:r>
            <a:endParaRPr lang="en-US" altLang="ja-JP" dirty="0" smtClean="0">
              <a:solidFill>
                <a:prstClr val="black"/>
              </a:solidFill>
              <a:latin typeface="ＭＳ Ｐゴシック"/>
            </a:endParaRPr>
          </a:p>
          <a:p>
            <a:pPr algn="ctr"/>
            <a:r>
              <a:rPr lang="ja-JP" altLang="en-US" dirty="0" smtClean="0">
                <a:solidFill>
                  <a:prstClr val="black"/>
                </a:solidFill>
                <a:latin typeface="ＭＳ Ｐゴシック"/>
              </a:rPr>
              <a:t>支援事業</a:t>
            </a:r>
            <a:endParaRPr lang="en-US" altLang="ja-JP" dirty="0" smtClean="0">
              <a:solidFill>
                <a:prstClr val="black"/>
              </a:solidFill>
              <a:latin typeface="ＭＳ Ｐゴシック"/>
            </a:endParaRPr>
          </a:p>
          <a:p>
            <a:pPr algn="ctr"/>
            <a:r>
              <a:rPr lang="en-US" altLang="ja-JP" dirty="0" smtClean="0">
                <a:solidFill>
                  <a:prstClr val="black"/>
                </a:solidFill>
                <a:latin typeface="ＭＳ Ｐゴシック"/>
              </a:rPr>
              <a:t>【</a:t>
            </a:r>
            <a:r>
              <a:rPr lang="ja-JP" altLang="en-US" dirty="0" smtClean="0">
                <a:solidFill>
                  <a:prstClr val="black"/>
                </a:solidFill>
                <a:latin typeface="ＭＳ Ｐゴシック"/>
              </a:rPr>
              <a:t>任意事業</a:t>
            </a:r>
            <a:r>
              <a:rPr lang="en-US" altLang="ja-JP" dirty="0" smtClean="0">
                <a:solidFill>
                  <a:prstClr val="black"/>
                </a:solidFill>
                <a:latin typeface="ＭＳ Ｐゴシック"/>
              </a:rPr>
              <a:t>】</a:t>
            </a:r>
            <a:endParaRPr lang="ja-JP" altLang="en-US" dirty="0">
              <a:solidFill>
                <a:prstClr val="black"/>
              </a:solidFill>
              <a:latin typeface="ＭＳ Ｐゴシック"/>
            </a:endParaRPr>
          </a:p>
          <a:p>
            <a:pPr algn="ctr"/>
            <a:r>
              <a:rPr lang="ja-JP" altLang="en-US" dirty="0" smtClean="0">
                <a:solidFill>
                  <a:prstClr val="black"/>
                </a:solidFill>
                <a:latin typeface="ＭＳ Ｐゴシック"/>
              </a:rPr>
              <a:t>（市町村）</a:t>
            </a:r>
            <a:endParaRPr lang="en-US" altLang="ja-JP" dirty="0">
              <a:solidFill>
                <a:prstClr val="black"/>
              </a:solidFill>
              <a:latin typeface="ＭＳ Ｐゴシック"/>
            </a:endParaRPr>
          </a:p>
        </p:txBody>
      </p:sp>
      <p:sp>
        <p:nvSpPr>
          <p:cNvPr id="21" name="角丸四角形 20"/>
          <p:cNvSpPr/>
          <p:nvPr/>
        </p:nvSpPr>
        <p:spPr>
          <a:xfrm>
            <a:off x="344488" y="1592797"/>
            <a:ext cx="1212231" cy="504055"/>
          </a:xfrm>
          <a:prstGeom prst="roundRect">
            <a:avLst>
              <a:gd name="adj" fmla="val 10158"/>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solidFill>
                  <a:prstClr val="black"/>
                </a:solidFill>
              </a:rPr>
              <a:t>国リハ、大学、専門学校等</a:t>
            </a:r>
            <a:endParaRPr lang="en-US" altLang="ja-JP" dirty="0" smtClean="0">
              <a:solidFill>
                <a:prstClr val="black"/>
              </a:solidFill>
            </a:endParaRPr>
          </a:p>
        </p:txBody>
      </p:sp>
      <p:sp>
        <p:nvSpPr>
          <p:cNvPr id="14" name="角丸四角形 13"/>
          <p:cNvSpPr/>
          <p:nvPr/>
        </p:nvSpPr>
        <p:spPr>
          <a:xfrm>
            <a:off x="404093" y="4722330"/>
            <a:ext cx="1056110" cy="76760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solidFill>
                  <a:prstClr val="black"/>
                </a:solidFill>
                <a:latin typeface="ＭＳ Ｐゴシック"/>
              </a:rPr>
              <a:t>地域生活</a:t>
            </a:r>
            <a:endParaRPr lang="en-US" altLang="ja-JP" dirty="0" smtClean="0">
              <a:solidFill>
                <a:prstClr val="black"/>
              </a:solidFill>
              <a:latin typeface="ＭＳ Ｐゴシック"/>
            </a:endParaRPr>
          </a:p>
          <a:p>
            <a:pPr algn="ctr"/>
            <a:r>
              <a:rPr lang="ja-JP" altLang="en-US" dirty="0" smtClean="0">
                <a:solidFill>
                  <a:prstClr val="black"/>
                </a:solidFill>
                <a:latin typeface="ＭＳ Ｐゴシック"/>
              </a:rPr>
              <a:t>支援事業</a:t>
            </a:r>
            <a:endParaRPr lang="en-US" altLang="ja-JP" dirty="0" smtClean="0">
              <a:solidFill>
                <a:prstClr val="black"/>
              </a:solidFill>
              <a:latin typeface="ＭＳ Ｐゴシック"/>
            </a:endParaRPr>
          </a:p>
          <a:p>
            <a:pPr algn="ctr"/>
            <a:r>
              <a:rPr lang="en-US" altLang="ja-JP" dirty="0">
                <a:solidFill>
                  <a:prstClr val="black"/>
                </a:solidFill>
                <a:latin typeface="ＭＳ Ｐゴシック"/>
              </a:rPr>
              <a:t>【</a:t>
            </a:r>
            <a:r>
              <a:rPr lang="ja-JP" altLang="en-US" dirty="0" smtClean="0">
                <a:solidFill>
                  <a:prstClr val="black"/>
                </a:solidFill>
                <a:latin typeface="ＭＳ Ｐゴシック"/>
              </a:rPr>
              <a:t>必須事業</a:t>
            </a:r>
            <a:r>
              <a:rPr lang="en-US" altLang="ja-JP" dirty="0" smtClean="0">
                <a:solidFill>
                  <a:prstClr val="black"/>
                </a:solidFill>
                <a:latin typeface="ＭＳ Ｐゴシック"/>
              </a:rPr>
              <a:t>】</a:t>
            </a:r>
            <a:endParaRPr lang="ja-JP" altLang="en-US" dirty="0">
              <a:solidFill>
                <a:prstClr val="black"/>
              </a:solidFill>
              <a:latin typeface="ＭＳ Ｐゴシック"/>
            </a:endParaRPr>
          </a:p>
          <a:p>
            <a:pPr algn="ctr"/>
            <a:r>
              <a:rPr lang="ja-JP" altLang="en-US" dirty="0" smtClean="0">
                <a:solidFill>
                  <a:prstClr val="black"/>
                </a:solidFill>
                <a:latin typeface="ＭＳ Ｐゴシック"/>
              </a:rPr>
              <a:t>（市町村）</a:t>
            </a:r>
            <a:endParaRPr lang="en-US" altLang="ja-JP" dirty="0" smtClean="0">
              <a:solidFill>
                <a:prstClr val="black"/>
              </a:solidFill>
              <a:latin typeface="ＭＳ Ｐゴシック"/>
            </a:endParaRPr>
          </a:p>
        </p:txBody>
      </p:sp>
      <p:sp>
        <p:nvSpPr>
          <p:cNvPr id="17" name="テキスト ボックス 16"/>
          <p:cNvSpPr txBox="1"/>
          <p:nvPr/>
        </p:nvSpPr>
        <p:spPr>
          <a:xfrm>
            <a:off x="70104" y="476763"/>
            <a:ext cx="9777536" cy="611979"/>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marL="182563" indent="-182563">
              <a:lnSpc>
                <a:spcPts val="1800"/>
              </a:lnSpc>
            </a:pPr>
            <a:r>
              <a:rPr lang="ja-JP" altLang="en-US" sz="1600" dirty="0" smtClean="0">
                <a:solidFill>
                  <a:prstClr val="black"/>
                </a:solidFill>
                <a:latin typeface="ＭＳ Ｐゴシック"/>
              </a:rPr>
              <a:t>○ 手話</a:t>
            </a:r>
            <a:r>
              <a:rPr lang="ja-JP" altLang="en-US" sz="1600" dirty="0">
                <a:solidFill>
                  <a:prstClr val="black"/>
                </a:solidFill>
                <a:latin typeface="ＭＳ Ｐゴシック"/>
              </a:rPr>
              <a:t>通訳士、要約筆</a:t>
            </a:r>
            <a:r>
              <a:rPr lang="ja-JP" altLang="en-US" sz="1600" dirty="0" smtClean="0">
                <a:solidFill>
                  <a:prstClr val="black"/>
                </a:solidFill>
                <a:latin typeface="ＭＳ Ｐゴシック"/>
              </a:rPr>
              <a:t>記者等の意志疎通支援の支援者については、求められる水準に対応して、国、自治体等が役割分担して養成を行っている。</a:t>
            </a:r>
            <a:endParaRPr lang="en-US" altLang="ja-JP" sz="1600" dirty="0" smtClean="0">
              <a:solidFill>
                <a:prstClr val="black"/>
              </a:solidFill>
              <a:latin typeface="ＭＳ Ｐゴシック"/>
            </a:endParaRPr>
          </a:p>
        </p:txBody>
      </p:sp>
      <p:sp>
        <p:nvSpPr>
          <p:cNvPr id="15" name="角丸四角形 14"/>
          <p:cNvSpPr/>
          <p:nvPr/>
        </p:nvSpPr>
        <p:spPr>
          <a:xfrm>
            <a:off x="413211" y="2528968"/>
            <a:ext cx="1056110" cy="61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solidFill>
                  <a:prstClr val="black"/>
                </a:solidFill>
              </a:rPr>
              <a:t>地域生活</a:t>
            </a:r>
            <a:endParaRPr lang="en-US" altLang="ja-JP" dirty="0" smtClean="0">
              <a:solidFill>
                <a:prstClr val="black"/>
              </a:solidFill>
            </a:endParaRPr>
          </a:p>
          <a:p>
            <a:pPr algn="ctr"/>
            <a:r>
              <a:rPr lang="ja-JP" altLang="en-US" dirty="0" smtClean="0">
                <a:solidFill>
                  <a:prstClr val="black"/>
                </a:solidFill>
              </a:rPr>
              <a:t>支援事業</a:t>
            </a:r>
            <a:endParaRPr lang="en-US" altLang="ja-JP" dirty="0" smtClean="0">
              <a:solidFill>
                <a:prstClr val="black"/>
              </a:solidFill>
            </a:endParaRPr>
          </a:p>
          <a:p>
            <a:pPr algn="ctr"/>
            <a:r>
              <a:rPr lang="en-US" altLang="ja-JP" dirty="0" smtClean="0">
                <a:solidFill>
                  <a:prstClr val="black"/>
                </a:solidFill>
              </a:rPr>
              <a:t>【</a:t>
            </a:r>
            <a:r>
              <a:rPr lang="ja-JP" altLang="en-US" dirty="0" smtClean="0">
                <a:solidFill>
                  <a:prstClr val="black"/>
                </a:solidFill>
              </a:rPr>
              <a:t>任意事業</a:t>
            </a:r>
            <a:r>
              <a:rPr lang="en-US" altLang="ja-JP" dirty="0" smtClean="0">
                <a:solidFill>
                  <a:prstClr val="black"/>
                </a:solidFill>
              </a:rPr>
              <a:t>】</a:t>
            </a:r>
          </a:p>
        </p:txBody>
      </p:sp>
      <p:sp>
        <p:nvSpPr>
          <p:cNvPr id="16" name="正方形/長方形 15"/>
          <p:cNvSpPr/>
          <p:nvPr/>
        </p:nvSpPr>
        <p:spPr>
          <a:xfrm>
            <a:off x="200474" y="-72096"/>
            <a:ext cx="9505055" cy="461665"/>
          </a:xfrm>
          <a:prstGeom prst="rect">
            <a:avLst/>
          </a:prstGeom>
        </p:spPr>
        <p:txBody>
          <a:bodyPr wrap="square">
            <a:spAutoFit/>
          </a:bodyPr>
          <a:lstStyle/>
          <a:p>
            <a:pPr algn="ctr"/>
            <a:r>
              <a:rPr lang="ja-JP" altLang="en-US" sz="2400" dirty="0" smtClean="0">
                <a:solidFill>
                  <a:srgbClr val="1F497D"/>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意思</a:t>
            </a:r>
            <a:r>
              <a:rPr lang="ja-JP" altLang="en-US" sz="2400" dirty="0">
                <a:solidFill>
                  <a:srgbClr val="1F497D"/>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疎通</a:t>
            </a:r>
            <a:r>
              <a:rPr lang="ja-JP" altLang="en-US" sz="2400" dirty="0" smtClean="0">
                <a:solidFill>
                  <a:srgbClr val="1F497D"/>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支援の支援者の養成について①</a:t>
            </a:r>
            <a:endParaRPr lang="en-US" altLang="ja-JP" sz="2400" dirty="0">
              <a:solidFill>
                <a:srgbClr val="1F497D"/>
              </a:solidFill>
              <a:latin typeface="ＤＦ特太ゴシック体" panose="020B0509000000000000" pitchFamily="49" charset="-128"/>
              <a:ea typeface="ＤＦ特太ゴシック体" panose="020B0509000000000000" pitchFamily="49" charset="-128"/>
              <a:cs typeface="メイリオ" panose="020B0604030504040204" pitchFamily="50" charset="-128"/>
            </a:endParaRPr>
          </a:p>
        </p:txBody>
      </p:sp>
      <p:cxnSp>
        <p:nvCxnSpPr>
          <p:cNvPr id="20" name="直線コネクタ 19"/>
          <p:cNvCxnSpPr/>
          <p:nvPr/>
        </p:nvCxnSpPr>
        <p:spPr>
          <a:xfrm>
            <a:off x="56456" y="368660"/>
            <a:ext cx="9806736" cy="0"/>
          </a:xfrm>
          <a:prstGeom prst="line">
            <a:avLst/>
          </a:prstGeom>
          <a:ln w="88900" cmpd="thinThick">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9693638" y="3081198"/>
            <a:ext cx="1080121" cy="684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cxnSp>
        <p:nvCxnSpPr>
          <p:cNvPr id="6" name="直線コネクタ 5"/>
          <p:cNvCxnSpPr/>
          <p:nvPr/>
        </p:nvCxnSpPr>
        <p:spPr>
          <a:xfrm>
            <a:off x="8409384" y="4547220"/>
            <a:ext cx="1438256"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8409384" y="5627340"/>
            <a:ext cx="1438256"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8409384" y="3172306"/>
            <a:ext cx="1438256" cy="1354217"/>
          </a:xfrm>
          <a:prstGeom prst="rect">
            <a:avLst/>
          </a:prstGeom>
          <a:noFill/>
        </p:spPr>
        <p:txBody>
          <a:bodyPr wrap="square" rtlCol="0">
            <a:spAutoFit/>
          </a:bodyPr>
          <a:lstStyle/>
          <a:p>
            <a:pPr algn="ctr" fontAlgn="auto">
              <a:spcBef>
                <a:spcPts val="0"/>
              </a:spcBef>
              <a:spcAft>
                <a:spcPts val="0"/>
              </a:spcAft>
            </a:pPr>
            <a:r>
              <a:rPr lang="ja-JP" altLang="en-US" sz="1400" dirty="0">
                <a:solidFill>
                  <a:prstClr val="black"/>
                </a:solidFill>
                <a:latin typeface="HGｺﾞｼｯｸM" pitchFamily="49" charset="-128"/>
                <a:ea typeface="HGｺﾞｼｯｸM" pitchFamily="49" charset="-128"/>
              </a:rPr>
              <a:t>失語症</a:t>
            </a:r>
            <a:r>
              <a:rPr lang="ja-JP" altLang="en-US" sz="1400" dirty="0" smtClean="0">
                <a:solidFill>
                  <a:prstClr val="black"/>
                </a:solidFill>
                <a:latin typeface="HGｺﾞｼｯｸM" pitchFamily="49" charset="-128"/>
                <a:ea typeface="HGｺﾞｼｯｸM" pitchFamily="49" charset="-128"/>
              </a:rPr>
              <a:t>者向け</a:t>
            </a:r>
            <a:endParaRPr lang="en-US" altLang="ja-JP" sz="1400" dirty="0">
              <a:solidFill>
                <a:prstClr val="black"/>
              </a:solidFill>
              <a:latin typeface="HGｺﾞｼｯｸM" pitchFamily="49" charset="-128"/>
              <a:ea typeface="HGｺﾞｼｯｸM" pitchFamily="49" charset="-128"/>
            </a:endParaRPr>
          </a:p>
          <a:p>
            <a:pPr algn="ctr" fontAlgn="auto">
              <a:spcBef>
                <a:spcPts val="0"/>
              </a:spcBef>
              <a:spcAft>
                <a:spcPts val="0"/>
              </a:spcAft>
            </a:pPr>
            <a:r>
              <a:rPr lang="ja-JP" altLang="en-US" sz="1400" dirty="0" smtClean="0">
                <a:solidFill>
                  <a:prstClr val="black"/>
                </a:solidFill>
                <a:latin typeface="HGｺﾞｼｯｸM" pitchFamily="49" charset="-128"/>
                <a:ea typeface="HGｺﾞｼｯｸM" pitchFamily="49" charset="-128"/>
              </a:rPr>
              <a:t>意思疎通支援者の養成</a:t>
            </a:r>
            <a:endParaRPr lang="en-US" altLang="ja-JP" sz="1400" dirty="0">
              <a:solidFill>
                <a:prstClr val="black"/>
              </a:solidFill>
              <a:latin typeface="HGｺﾞｼｯｸM" pitchFamily="49" charset="-128"/>
              <a:ea typeface="HGｺﾞｼｯｸM" pitchFamily="49" charset="-128"/>
            </a:endParaRPr>
          </a:p>
          <a:p>
            <a:pPr algn="ctr" fontAlgn="auto">
              <a:spcBef>
                <a:spcPts val="0"/>
              </a:spcBef>
              <a:spcAft>
                <a:spcPts val="0"/>
              </a:spcAft>
            </a:pPr>
            <a:endParaRPr lang="en-US" altLang="ja-JP" sz="700" dirty="0">
              <a:solidFill>
                <a:prstClr val="black"/>
              </a:solidFill>
              <a:latin typeface="HGｺﾞｼｯｸM" pitchFamily="49" charset="-128"/>
              <a:ea typeface="HGｺﾞｼｯｸM" pitchFamily="49" charset="-128"/>
            </a:endParaRPr>
          </a:p>
          <a:p>
            <a:pPr fontAlgn="auto">
              <a:spcBef>
                <a:spcPts val="0"/>
              </a:spcBef>
              <a:spcAft>
                <a:spcPts val="0"/>
              </a:spcAft>
            </a:pPr>
            <a:r>
              <a:rPr lang="en-US" altLang="ja-JP" sz="1100" dirty="0">
                <a:solidFill>
                  <a:prstClr val="black"/>
                </a:solidFill>
                <a:latin typeface="HGｺﾞｼｯｸM" pitchFamily="49" charset="-128"/>
                <a:ea typeface="HGｺﾞｼｯｸM" pitchFamily="49" charset="-128"/>
              </a:rPr>
              <a:t>    </a:t>
            </a:r>
            <a:r>
              <a:rPr lang="ja-JP" altLang="en-US" sz="1100" dirty="0" smtClean="0">
                <a:solidFill>
                  <a:prstClr val="black"/>
                </a:solidFill>
                <a:latin typeface="HGｺﾞｼｯｸM" pitchFamily="49" charset="-128"/>
                <a:ea typeface="HGｺﾞｼｯｸM" pitchFamily="49" charset="-128"/>
              </a:rPr>
              <a:t>必修</a:t>
            </a:r>
            <a:r>
              <a:rPr lang="en-US" altLang="ja-JP" sz="1100" dirty="0" smtClean="0">
                <a:solidFill>
                  <a:prstClr val="black"/>
                </a:solidFill>
                <a:latin typeface="HGｺﾞｼｯｸM" pitchFamily="49" charset="-128"/>
                <a:ea typeface="HGｺﾞｼｯｸM" pitchFamily="49" charset="-128"/>
              </a:rPr>
              <a:t>40</a:t>
            </a:r>
            <a:r>
              <a:rPr lang="ja-JP" altLang="en-US" sz="1100" dirty="0" smtClean="0">
                <a:solidFill>
                  <a:prstClr val="black"/>
                </a:solidFill>
                <a:latin typeface="HGｺﾞｼｯｸM" pitchFamily="49" charset="-128"/>
                <a:ea typeface="HGｺﾞｼｯｸM" pitchFamily="49" charset="-128"/>
              </a:rPr>
              <a:t>時間</a:t>
            </a:r>
            <a:endParaRPr lang="en-US" altLang="ja-JP" sz="1100" dirty="0">
              <a:solidFill>
                <a:prstClr val="black"/>
              </a:solidFill>
              <a:latin typeface="HGｺﾞｼｯｸM" pitchFamily="49" charset="-128"/>
              <a:ea typeface="HGｺﾞｼｯｸM" pitchFamily="49" charset="-128"/>
            </a:endParaRPr>
          </a:p>
          <a:p>
            <a:pPr fontAlgn="auto">
              <a:spcBef>
                <a:spcPts val="0"/>
              </a:spcBef>
              <a:spcAft>
                <a:spcPts val="0"/>
              </a:spcAft>
            </a:pPr>
            <a:r>
              <a:rPr lang="en-US" altLang="ja-JP" sz="1100" dirty="0">
                <a:solidFill>
                  <a:prstClr val="black"/>
                </a:solidFill>
                <a:latin typeface="HGｺﾞｼｯｸM" pitchFamily="49" charset="-128"/>
                <a:ea typeface="HGｺﾞｼｯｸM" pitchFamily="49" charset="-128"/>
              </a:rPr>
              <a:t>    </a:t>
            </a:r>
            <a:r>
              <a:rPr lang="ja-JP" altLang="en-US" sz="1100" dirty="0" smtClean="0">
                <a:solidFill>
                  <a:prstClr val="black"/>
                </a:solidFill>
                <a:latin typeface="HGｺﾞｼｯｸM" pitchFamily="49" charset="-128"/>
                <a:ea typeface="HGｺﾞｼｯｸM" pitchFamily="49" charset="-128"/>
              </a:rPr>
              <a:t>選択</a:t>
            </a:r>
            <a:r>
              <a:rPr lang="en-US" altLang="ja-JP" sz="1100" dirty="0" smtClean="0">
                <a:solidFill>
                  <a:prstClr val="black"/>
                </a:solidFill>
                <a:latin typeface="HGｺﾞｼｯｸM" pitchFamily="49" charset="-128"/>
                <a:ea typeface="HGｺﾞｼｯｸM" pitchFamily="49" charset="-128"/>
              </a:rPr>
              <a:t>40</a:t>
            </a:r>
            <a:r>
              <a:rPr lang="ja-JP" altLang="en-US" sz="1100" dirty="0" smtClean="0">
                <a:solidFill>
                  <a:prstClr val="black"/>
                </a:solidFill>
                <a:latin typeface="HGｺﾞｼｯｸM" pitchFamily="49" charset="-128"/>
                <a:ea typeface="HGｺﾞｼｯｸM" pitchFamily="49" charset="-128"/>
              </a:rPr>
              <a:t>時間</a:t>
            </a:r>
            <a:endParaRPr lang="en-US" altLang="ja-JP" sz="1100" dirty="0">
              <a:solidFill>
                <a:prstClr val="black"/>
              </a:solidFill>
              <a:latin typeface="HGｺﾞｼｯｸM" pitchFamily="49" charset="-128"/>
              <a:ea typeface="HGｺﾞｼｯｸM" pitchFamily="49" charset="-128"/>
            </a:endParaRPr>
          </a:p>
          <a:p>
            <a:pPr fontAlgn="auto">
              <a:spcBef>
                <a:spcPts val="0"/>
              </a:spcBef>
              <a:spcAft>
                <a:spcPts val="0"/>
              </a:spcAft>
            </a:pPr>
            <a:r>
              <a:rPr lang="ja-JP" altLang="en-US" sz="1100" b="1" dirty="0">
                <a:solidFill>
                  <a:prstClr val="black"/>
                </a:solidFill>
                <a:latin typeface="HGｺﾞｼｯｸM" pitchFamily="49" charset="-128"/>
                <a:ea typeface="HGｺﾞｼｯｸM" pitchFamily="49" charset="-128"/>
              </a:rPr>
              <a:t>         </a:t>
            </a:r>
            <a:r>
              <a:rPr lang="ja-JP" altLang="en-US" sz="1100" b="1" u="sng" dirty="0" smtClean="0">
                <a:solidFill>
                  <a:prstClr val="black"/>
                </a:solidFill>
                <a:latin typeface="HGｺﾞｼｯｸM" pitchFamily="49" charset="-128"/>
                <a:ea typeface="HGｺﾞｼｯｸM" pitchFamily="49" charset="-128"/>
              </a:rPr>
              <a:t>計</a:t>
            </a:r>
            <a:r>
              <a:rPr lang="en-US" altLang="ja-JP" sz="1100" b="1" u="sng" dirty="0" smtClean="0">
                <a:solidFill>
                  <a:prstClr val="black"/>
                </a:solidFill>
                <a:latin typeface="HGｺﾞｼｯｸM" pitchFamily="49" charset="-128"/>
                <a:ea typeface="HGｺﾞｼｯｸM" pitchFamily="49" charset="-128"/>
              </a:rPr>
              <a:t>80</a:t>
            </a:r>
            <a:r>
              <a:rPr lang="ja-JP" altLang="en-US" sz="1100" b="1" u="sng" dirty="0" smtClean="0">
                <a:solidFill>
                  <a:prstClr val="black"/>
                </a:solidFill>
                <a:latin typeface="HGｺﾞｼｯｸM" pitchFamily="49" charset="-128"/>
                <a:ea typeface="HGｺﾞｼｯｸM" pitchFamily="49" charset="-128"/>
              </a:rPr>
              <a:t>時間</a:t>
            </a:r>
            <a:endParaRPr lang="ja-JP" altLang="en-US" dirty="0">
              <a:solidFill>
                <a:prstClr val="black"/>
              </a:solidFill>
            </a:endParaRPr>
          </a:p>
        </p:txBody>
      </p:sp>
      <p:sp>
        <p:nvSpPr>
          <p:cNvPr id="22" name="スライド番号プレースホルダー 1"/>
          <p:cNvSpPr>
            <a:spLocks noGrp="1"/>
          </p:cNvSpPr>
          <p:nvPr>
            <p:ph type="sldNum" sz="quarter" idx="12"/>
          </p:nvPr>
        </p:nvSpPr>
        <p:spPr>
          <a:xfrm>
            <a:off x="7617296" y="6525344"/>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21</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31221689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5" name="表 84"/>
          <p:cNvGraphicFramePr>
            <a:graphicFrameLocks noGrp="1"/>
          </p:cNvGraphicFramePr>
          <p:nvPr>
            <p:extLst>
              <p:ext uri="{D42A27DB-BD31-4B8C-83A1-F6EECF244321}">
                <p14:modId xmlns:p14="http://schemas.microsoft.com/office/powerpoint/2010/main" val="589771574"/>
              </p:ext>
            </p:extLst>
          </p:nvPr>
        </p:nvGraphicFramePr>
        <p:xfrm>
          <a:off x="28229" y="1052737"/>
          <a:ext cx="9849544" cy="5710274"/>
        </p:xfrm>
        <a:graphic>
          <a:graphicData uri="http://schemas.openxmlformats.org/drawingml/2006/table">
            <a:tbl>
              <a:tblPr firstRow="1" bandRow="1">
                <a:tableStyleId>{5940675A-B579-460E-94D1-54222C63F5DA}</a:tableStyleId>
              </a:tblPr>
              <a:tblGrid>
                <a:gridCol w="364204">
                  <a:extLst>
                    <a:ext uri="{9D8B030D-6E8A-4147-A177-3AD203B41FA5}">
                      <a16:colId xmlns:a16="http://schemas.microsoft.com/office/drawing/2014/main" val="20000"/>
                    </a:ext>
                  </a:extLst>
                </a:gridCol>
                <a:gridCol w="1808490">
                  <a:extLst>
                    <a:ext uri="{9D8B030D-6E8A-4147-A177-3AD203B41FA5}">
                      <a16:colId xmlns:a16="http://schemas.microsoft.com/office/drawing/2014/main" val="20001"/>
                    </a:ext>
                  </a:extLst>
                </a:gridCol>
                <a:gridCol w="7676850">
                  <a:extLst>
                    <a:ext uri="{9D8B030D-6E8A-4147-A177-3AD203B41FA5}">
                      <a16:colId xmlns:a16="http://schemas.microsoft.com/office/drawing/2014/main" val="20002"/>
                    </a:ext>
                  </a:extLst>
                </a:gridCol>
              </a:tblGrid>
              <a:tr h="335053">
                <a:tc>
                  <a:txBody>
                    <a:bodyPr/>
                    <a:lstStyle/>
                    <a:p>
                      <a:pPr algn="ctr"/>
                      <a:endParaRPr kumimoji="1" lang="ja-JP" altLang="en-US" sz="1400" b="1" dirty="0">
                        <a:effectLst>
                          <a:outerShdw blurRad="38100" dist="38100" dir="2700000" algn="tl">
                            <a:srgbClr val="000000">
                              <a:alpha val="43137"/>
                            </a:srgbClr>
                          </a:outerShdw>
                        </a:effectLst>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600" b="0" dirty="0" smtClean="0">
                          <a:effectLst/>
                          <a:latin typeface="HGｺﾞｼｯｸM" pitchFamily="49" charset="-128"/>
                          <a:ea typeface="HGｺﾞｼｯｸM" pitchFamily="49" charset="-128"/>
                        </a:rPr>
                        <a:t>名　   称</a:t>
                      </a:r>
                      <a:endParaRPr kumimoji="1" lang="ja-JP" altLang="en-US" sz="1600" b="0" dirty="0">
                        <a:effectLst/>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solidFill>
                      <a:srgbClr val="FFFF99"/>
                    </a:solidFill>
                  </a:tcPr>
                </a:tc>
                <a:tc>
                  <a:txBody>
                    <a:bodyPr/>
                    <a:lstStyle/>
                    <a:p>
                      <a:pPr algn="ctr"/>
                      <a:r>
                        <a:rPr kumimoji="1" lang="ja-JP" altLang="en-US" sz="1600" b="0" dirty="0" smtClean="0">
                          <a:effectLst/>
                          <a:latin typeface="HGｺﾞｼｯｸM" pitchFamily="49" charset="-128"/>
                          <a:ea typeface="HGｺﾞｼｯｸM" pitchFamily="49" charset="-128"/>
                        </a:rPr>
                        <a:t>資  格  要  件</a:t>
                      </a:r>
                      <a:endParaRPr kumimoji="1" lang="ja-JP" altLang="en-US" sz="1600" b="0" dirty="0">
                        <a:effectLst/>
                        <a:latin typeface="HGｺﾞｼｯｸM" pitchFamily="49" charset="-128"/>
                        <a:ea typeface="HGｺﾞｼｯｸM" pitchFamily="49" charset="-128"/>
                      </a:endParaRPr>
                    </a:p>
                  </a:txBody>
                  <a:tcPr marL="99060" marR="99060" anchor="ctr">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1081307">
                <a:tc rowSpan="3">
                  <a:txBody>
                    <a:bodyPr/>
                    <a:lstStyle/>
                    <a:p>
                      <a:pPr algn="ctr"/>
                      <a:r>
                        <a:rPr kumimoji="1" lang="ja-JP" altLang="en-US" sz="1600" b="0" dirty="0" smtClean="0">
                          <a:latin typeface="HGｺﾞｼｯｸM" panose="020B0609000000000000" pitchFamily="49" charset="-128"/>
                          <a:ea typeface="HGｺﾞｼｯｸM" panose="020B0609000000000000" pitchFamily="49" charset="-128"/>
                        </a:rPr>
                        <a:t>手</a:t>
                      </a:r>
                      <a:endParaRPr kumimoji="1" lang="en-US" altLang="ja-JP" sz="1600" b="0" dirty="0" smtClean="0">
                        <a:latin typeface="HGｺﾞｼｯｸM" panose="020B0609000000000000" pitchFamily="49" charset="-128"/>
                        <a:ea typeface="HGｺﾞｼｯｸM" panose="020B0609000000000000" pitchFamily="49" charset="-128"/>
                      </a:endParaRPr>
                    </a:p>
                    <a:p>
                      <a:pPr algn="ctr"/>
                      <a:r>
                        <a:rPr kumimoji="1" lang="ja-JP" altLang="en-US" sz="1600" b="0" dirty="0" smtClean="0">
                          <a:latin typeface="HGｺﾞｼｯｸM" panose="020B0609000000000000" pitchFamily="49" charset="-128"/>
                          <a:ea typeface="HGｺﾞｼｯｸM" panose="020B0609000000000000" pitchFamily="49" charset="-128"/>
                        </a:rPr>
                        <a:t>　　　</a:t>
                      </a:r>
                      <a:endParaRPr kumimoji="1" lang="en-US" altLang="ja-JP" sz="1600" b="0" dirty="0" smtClean="0">
                        <a:latin typeface="HGｺﾞｼｯｸM" panose="020B0609000000000000" pitchFamily="49" charset="-128"/>
                        <a:ea typeface="HGｺﾞｼｯｸM" panose="020B0609000000000000" pitchFamily="49" charset="-128"/>
                      </a:endParaRPr>
                    </a:p>
                    <a:p>
                      <a:pPr algn="ctr"/>
                      <a:r>
                        <a:rPr kumimoji="1" lang="ja-JP" altLang="en-US" sz="1600" b="0" dirty="0" smtClean="0">
                          <a:latin typeface="HGｺﾞｼｯｸM" panose="020B0609000000000000" pitchFamily="49" charset="-128"/>
                          <a:ea typeface="HGｺﾞｼｯｸM" panose="020B0609000000000000" pitchFamily="49" charset="-128"/>
                        </a:rPr>
                        <a:t>　話</a:t>
                      </a:r>
                      <a:endParaRPr kumimoji="1" lang="en-US" altLang="ja-JP" sz="1600" b="0" dirty="0" smtClean="0">
                        <a:latin typeface="HGｺﾞｼｯｸM" panose="020B0609000000000000" pitchFamily="49" charset="-128"/>
                        <a:ea typeface="HGｺﾞｼｯｸM" panose="020B0609000000000000" pitchFamily="49" charset="-128"/>
                      </a:endParaRPr>
                    </a:p>
                  </a:txBody>
                  <a:tcPr marL="39000" marR="39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en-US" altLang="ja-JP" sz="800" b="0" dirty="0" smtClean="0">
                        <a:latin typeface="HGｺﾞｼｯｸM" panose="020B0609000000000000" pitchFamily="49" charset="-128"/>
                        <a:ea typeface="HGｺﾞｼｯｸM" panose="020B0609000000000000" pitchFamily="49" charset="-128"/>
                      </a:endParaRPr>
                    </a:p>
                    <a:p>
                      <a:pPr algn="l"/>
                      <a:r>
                        <a:rPr kumimoji="1" lang="ja-JP" altLang="en-US" sz="1600" b="0" dirty="0" smtClean="0">
                          <a:latin typeface="HGｺﾞｼｯｸM" panose="020B0609000000000000" pitchFamily="49" charset="-128"/>
                          <a:ea typeface="HGｺﾞｼｯｸM" panose="020B0609000000000000" pitchFamily="49" charset="-128"/>
                        </a:rPr>
                        <a:t>手話通訳士</a:t>
                      </a:r>
                      <a:endParaRPr kumimoji="1" lang="en-US" altLang="ja-JP" sz="1600" b="0" dirty="0" smtClean="0">
                        <a:latin typeface="HGｺﾞｼｯｸM" panose="020B0609000000000000" pitchFamily="49" charset="-128"/>
                        <a:ea typeface="HGｺﾞｼｯｸM" panose="020B0609000000000000" pitchFamily="49" charset="-128"/>
                      </a:endParaRPr>
                    </a:p>
                    <a:p>
                      <a:pPr algn="l"/>
                      <a:endParaRPr kumimoji="1" lang="en-US" altLang="ja-JP" sz="600" b="0" dirty="0" smtClean="0">
                        <a:latin typeface="HGｺﾞｼｯｸM" panose="020B0609000000000000" pitchFamily="49" charset="-128"/>
                        <a:ea typeface="HGｺﾞｼｯｸM" panose="020B0609000000000000" pitchFamily="49" charset="-128"/>
                      </a:endParaRPr>
                    </a:p>
                    <a:p>
                      <a:pPr algn="l"/>
                      <a:r>
                        <a:rPr kumimoji="1" lang="en-US" altLang="ja-JP" sz="1400" b="0" dirty="0" smtClean="0">
                          <a:latin typeface="HGｺﾞｼｯｸM" panose="020B0609000000000000" pitchFamily="49" charset="-128"/>
                          <a:ea typeface="HGｺﾞｼｯｸM" panose="020B0609000000000000" pitchFamily="49" charset="-128"/>
                        </a:rPr>
                        <a:t> 3,601</a:t>
                      </a:r>
                      <a:r>
                        <a:rPr kumimoji="1" lang="ja-JP" altLang="en-US" sz="1400" b="0" dirty="0" smtClean="0">
                          <a:latin typeface="HGｺﾞｼｯｸM" panose="020B0609000000000000" pitchFamily="49" charset="-128"/>
                          <a:ea typeface="HGｺﾞｼｯｸM" panose="020B0609000000000000" pitchFamily="49" charset="-128"/>
                        </a:rPr>
                        <a:t>人</a:t>
                      </a:r>
                      <a:r>
                        <a:rPr kumimoji="1" lang="ja-JP" altLang="en-US" sz="1400" b="0" baseline="0" dirty="0" smtClean="0">
                          <a:latin typeface="HGｺﾞｼｯｸM" panose="020B0609000000000000" pitchFamily="49" charset="-128"/>
                          <a:ea typeface="HGｺﾞｼｯｸM" panose="020B0609000000000000" pitchFamily="49" charset="-128"/>
                        </a:rPr>
                        <a:t> </a:t>
                      </a:r>
                      <a:r>
                        <a:rPr kumimoji="1" lang="en-US" altLang="ja-JP" sz="1100" b="0" dirty="0" smtClean="0">
                          <a:latin typeface="HGｺﾞｼｯｸM" panose="020B0609000000000000" pitchFamily="49" charset="-128"/>
                          <a:ea typeface="HGｺﾞｼｯｸM" panose="020B0609000000000000" pitchFamily="49" charset="-128"/>
                        </a:rPr>
                        <a:t>H30.3.1</a:t>
                      </a:r>
                      <a:r>
                        <a:rPr kumimoji="1" lang="ja-JP" altLang="en-US" sz="1100" b="0" dirty="0" smtClean="0">
                          <a:latin typeface="HGｺﾞｼｯｸM" panose="020B0609000000000000" pitchFamily="49" charset="-128"/>
                          <a:ea typeface="HGｺﾞｼｯｸM" panose="020B0609000000000000" pitchFamily="49" charset="-128"/>
                        </a:rPr>
                        <a:t>時点</a:t>
                      </a:r>
                      <a:endParaRPr kumimoji="1" lang="en-US" altLang="ja-JP" sz="1100" b="0" dirty="0" smtClean="0">
                        <a:latin typeface="HGｺﾞｼｯｸM" panose="020B0609000000000000" pitchFamily="49" charset="-128"/>
                        <a:ea typeface="HGｺﾞｼｯｸM" panose="020B0609000000000000" pitchFamily="49" charset="-128"/>
                      </a:endParaRPr>
                    </a:p>
                  </a:txBody>
                  <a:tcPr marL="39000" marR="39000" anchor="ctr">
                    <a:lnT w="12700" cap="flat" cmpd="sng" algn="ctr">
                      <a:solidFill>
                        <a:schemeClr val="tx1"/>
                      </a:solidFill>
                      <a:prstDash val="solid"/>
                      <a:round/>
                      <a:headEnd type="none" w="med" len="med"/>
                      <a:tailEnd type="none" w="med" len="med"/>
                    </a:lnT>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HGｺﾞｼｯｸM" pitchFamily="49" charset="-128"/>
                          <a:ea typeface="HGｺﾞｼｯｸM" pitchFamily="49" charset="-128"/>
                        </a:rPr>
                        <a:t>○手話通訳を行う者の知識及び技能の審査・証明事業の認定に関する省令（平成</a:t>
                      </a:r>
                      <a:r>
                        <a:rPr kumimoji="1" lang="en-US" altLang="ja-JP" sz="1200" dirty="0" smtClean="0">
                          <a:solidFill>
                            <a:schemeClr val="tx1"/>
                          </a:solidFill>
                          <a:latin typeface="HGｺﾞｼｯｸM" pitchFamily="49" charset="-128"/>
                          <a:ea typeface="HGｺﾞｼｯｸM" pitchFamily="49" charset="-128"/>
                        </a:rPr>
                        <a:t>21</a:t>
                      </a:r>
                      <a:r>
                        <a:rPr kumimoji="1" lang="ja-JP" altLang="en-US" sz="1200" dirty="0" smtClean="0">
                          <a:solidFill>
                            <a:schemeClr val="tx1"/>
                          </a:solidFill>
                          <a:latin typeface="HGｺﾞｼｯｸM" pitchFamily="49" charset="-128"/>
                          <a:ea typeface="HGｺﾞｼｯｸM" pitchFamily="49" charset="-128"/>
                        </a:rPr>
                        <a:t>年</a:t>
                      </a:r>
                      <a:r>
                        <a:rPr kumimoji="1" lang="en-US" altLang="ja-JP" sz="1200" dirty="0" smtClean="0">
                          <a:solidFill>
                            <a:schemeClr val="tx1"/>
                          </a:solidFill>
                          <a:latin typeface="HGｺﾞｼｯｸM" pitchFamily="49" charset="-128"/>
                          <a:ea typeface="HGｺﾞｼｯｸM" pitchFamily="49" charset="-128"/>
                        </a:rPr>
                        <a:t>3</a:t>
                      </a:r>
                      <a:r>
                        <a:rPr kumimoji="1" lang="ja-JP" altLang="en-US" sz="1200" dirty="0" smtClean="0">
                          <a:solidFill>
                            <a:schemeClr val="tx1"/>
                          </a:solidFill>
                          <a:latin typeface="HGｺﾞｼｯｸM" pitchFamily="49" charset="-128"/>
                          <a:ea typeface="HGｺﾞｼｯｸM" pitchFamily="49" charset="-128"/>
                        </a:rPr>
                        <a:t>月</a:t>
                      </a:r>
                      <a:r>
                        <a:rPr kumimoji="1" lang="en-US" altLang="ja-JP" sz="1200" dirty="0" smtClean="0">
                          <a:solidFill>
                            <a:schemeClr val="tx1"/>
                          </a:solidFill>
                          <a:latin typeface="HGｺﾞｼｯｸM" pitchFamily="49" charset="-128"/>
                          <a:ea typeface="HGｺﾞｼｯｸM" pitchFamily="49" charset="-128"/>
                        </a:rPr>
                        <a:t>31</a:t>
                      </a:r>
                      <a:r>
                        <a:rPr kumimoji="1" lang="ja-JP" altLang="en-US" sz="1200" dirty="0" smtClean="0">
                          <a:solidFill>
                            <a:schemeClr val="tx1"/>
                          </a:solidFill>
                          <a:latin typeface="HGｺﾞｼｯｸM" pitchFamily="49" charset="-128"/>
                          <a:ea typeface="HGｺﾞｼｯｸM" pitchFamily="49" charset="-128"/>
                        </a:rPr>
                        <a:t>日厚生労働省令第</a:t>
                      </a:r>
                      <a:endParaRPr kumimoji="1" lang="en-US" altLang="ja-JP" sz="1200" dirty="0" smtClean="0">
                        <a:solidFill>
                          <a:schemeClr val="tx1"/>
                        </a:solidFill>
                        <a:latin typeface="HGｺﾞｼｯｸM" pitchFamily="49" charset="-128"/>
                        <a:ea typeface="HGｺﾞｼｯｸM"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HGｺﾞｼｯｸM" pitchFamily="49" charset="-128"/>
                          <a:ea typeface="HGｺﾞｼｯｸM" pitchFamily="49" charset="-128"/>
                        </a:rPr>
                        <a:t>　</a:t>
                      </a:r>
                      <a:r>
                        <a:rPr kumimoji="1" lang="en-US" altLang="ja-JP" sz="1200" dirty="0" smtClean="0">
                          <a:solidFill>
                            <a:schemeClr val="tx1"/>
                          </a:solidFill>
                          <a:latin typeface="HGｺﾞｼｯｸM" pitchFamily="49" charset="-128"/>
                          <a:ea typeface="HGｺﾞｼｯｸM" pitchFamily="49" charset="-128"/>
                        </a:rPr>
                        <a:t>96</a:t>
                      </a:r>
                      <a:r>
                        <a:rPr kumimoji="1" lang="ja-JP" altLang="en-US" sz="1200" dirty="0" smtClean="0">
                          <a:solidFill>
                            <a:schemeClr val="tx1"/>
                          </a:solidFill>
                          <a:latin typeface="HGｺﾞｼｯｸM" pitchFamily="49" charset="-128"/>
                          <a:ea typeface="HGｺﾞｼｯｸM" pitchFamily="49" charset="-128"/>
                        </a:rPr>
                        <a:t>号）に基づき実施された</a:t>
                      </a:r>
                      <a:r>
                        <a:rPr kumimoji="1" lang="ja-JP" altLang="en-US" sz="1200" u="sng" dirty="0" smtClean="0">
                          <a:solidFill>
                            <a:schemeClr val="tx1"/>
                          </a:solidFill>
                          <a:latin typeface="HGｺﾞｼｯｸM" pitchFamily="49" charset="-128"/>
                          <a:ea typeface="HGｺﾞｼｯｸM" pitchFamily="49" charset="-128"/>
                        </a:rPr>
                        <a:t>手話通訳技能認定試験に合格し、登録を受けた者</a:t>
                      </a:r>
                      <a:endParaRPr kumimoji="1" lang="en-US" altLang="ja-JP" sz="1200" dirty="0" smtClean="0">
                        <a:solidFill>
                          <a:schemeClr val="tx1"/>
                        </a:solidFill>
                        <a:latin typeface="HGｺﾞｼｯｸM" pitchFamily="49" charset="-128"/>
                        <a:ea typeface="HGｺﾞｼｯｸM"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HGｺﾞｼｯｸM" pitchFamily="49" charset="-128"/>
                          <a:ea typeface="HGｺﾞｼｯｸM" pitchFamily="49" charset="-128"/>
                        </a:rPr>
                        <a:t>　</a:t>
                      </a:r>
                      <a:r>
                        <a:rPr kumimoji="1" lang="en-US" altLang="ja-JP" sz="1200" dirty="0" smtClean="0">
                          <a:solidFill>
                            <a:schemeClr val="tx1"/>
                          </a:solidFill>
                          <a:latin typeface="HGｺﾞｼｯｸM" pitchFamily="49" charset="-128"/>
                          <a:ea typeface="HGｺﾞｼｯｸM" pitchFamily="49" charset="-128"/>
                        </a:rPr>
                        <a:t>※</a:t>
                      </a:r>
                      <a:r>
                        <a:rPr kumimoji="1" lang="ja-JP" altLang="en-US" sz="1200" dirty="0" smtClean="0">
                          <a:solidFill>
                            <a:schemeClr val="tx1"/>
                          </a:solidFill>
                          <a:latin typeface="HGｺﾞｼｯｸM" pitchFamily="49" charset="-128"/>
                          <a:ea typeface="HGｺﾞｼｯｸM" pitchFamily="49" charset="-128"/>
                        </a:rPr>
                        <a:t>公職選挙法に規定される政見放送において、手話通訳を担当することができる。</a:t>
                      </a:r>
                      <a:endParaRPr kumimoji="1" lang="en-US" altLang="ja-JP" sz="1200" dirty="0" smtClean="0">
                        <a:solidFill>
                          <a:schemeClr val="tx1"/>
                        </a:solidFill>
                        <a:latin typeface="HGｺﾞｼｯｸM" pitchFamily="49" charset="-128"/>
                        <a:ea typeface="HGｺﾞｼｯｸM" pitchFamily="49" charset="-128"/>
                      </a:endParaRPr>
                    </a:p>
                    <a:p>
                      <a:pPr marL="0" marR="0" indent="0" algn="l" defTabSz="914400" rtl="0" eaLnBrk="1" fontAlgn="auto" latinLnBrk="0" hangingPunct="1">
                        <a:lnSpc>
                          <a:spcPts val="800"/>
                        </a:lnSpc>
                        <a:spcBef>
                          <a:spcPts val="0"/>
                        </a:spcBef>
                        <a:spcAft>
                          <a:spcPts val="0"/>
                        </a:spcAft>
                        <a:buClrTx/>
                        <a:buSzTx/>
                        <a:buFontTx/>
                        <a:buNone/>
                        <a:tabLst/>
                        <a:defRPr/>
                      </a:pPr>
                      <a:r>
                        <a:rPr kumimoji="1" lang="ja-JP" altLang="en-US" sz="1200" dirty="0" smtClean="0">
                          <a:solidFill>
                            <a:schemeClr val="tx1"/>
                          </a:solidFill>
                          <a:latin typeface="HGｺﾞｼｯｸM" panose="020B0609000000000000" pitchFamily="49" charset="-128"/>
                          <a:ea typeface="HGｺﾞｼｯｸM" panose="020B0609000000000000" pitchFamily="49" charset="-128"/>
                        </a:rPr>
                        <a:t>　</a:t>
                      </a:r>
                      <a:endParaRPr kumimoji="1" lang="en-US" altLang="ja-JP" sz="1200" dirty="0" smtClean="0">
                        <a:solidFill>
                          <a:schemeClr val="tx1"/>
                        </a:solidFill>
                        <a:latin typeface="HGｺﾞｼｯｸM" panose="020B0609000000000000" pitchFamily="49" charset="-128"/>
                        <a:ea typeface="HGｺﾞｼｯｸM" panose="020B0609000000000000"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HGｺﾞｼｯｸM" panose="020B0609000000000000" pitchFamily="49" charset="-128"/>
                          <a:ea typeface="HGｺﾞｼｯｸM" panose="020B0609000000000000" pitchFamily="49" charset="-128"/>
                        </a:rPr>
                        <a:t>○上記認定試験に合格し都道府県等に登録された者であって、手話通訳業務に従事する者</a:t>
                      </a:r>
                      <a:endParaRPr kumimoji="1" lang="en-US" altLang="ja-JP" sz="1200" dirty="0" smtClean="0">
                        <a:solidFill>
                          <a:schemeClr val="tx1"/>
                        </a:solidFill>
                        <a:latin typeface="HGｺﾞｼｯｸM" panose="020B0609000000000000" pitchFamily="49" charset="-128"/>
                        <a:ea typeface="HGｺﾞｼｯｸM" panose="020B0609000000000000" pitchFamily="49" charset="-128"/>
                      </a:endParaRPr>
                    </a:p>
                  </a:txBody>
                  <a:tcPr marL="99060" marR="9906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1066077">
                <a:tc vMerge="1">
                  <a:txBody>
                    <a:bodyPr/>
                    <a:lstStyle/>
                    <a:p>
                      <a:endParaRPr lang="ja-JP" altLang="en-US" dirty="0"/>
                    </a:p>
                  </a:txBody>
                  <a:tcPr marL="39000" marR="39000" anchor="ctr">
                    <a:lnB w="12700" cap="flat" cmpd="sng" algn="ctr">
                      <a:solidFill>
                        <a:schemeClr val="tx1"/>
                      </a:solidFill>
                      <a:prstDash val="solid"/>
                      <a:round/>
                      <a:headEnd type="none" w="med" len="med"/>
                      <a:tailEnd type="none" w="med" len="med"/>
                    </a:lnB>
                  </a:tcPr>
                </a:tc>
                <a:tc>
                  <a:txBody>
                    <a:bodyPr/>
                    <a:lstStyle/>
                    <a:p>
                      <a:endParaRPr lang="en-US" altLang="ja-JP" sz="900" dirty="0" smtClean="0">
                        <a:latin typeface="HGｺﾞｼｯｸM" panose="020B0609000000000000" pitchFamily="49" charset="-128"/>
                        <a:ea typeface="HGｺﾞｼｯｸM" panose="020B0609000000000000" pitchFamily="49" charset="-128"/>
                      </a:endParaRPr>
                    </a:p>
                    <a:p>
                      <a:r>
                        <a:rPr lang="ja-JP" altLang="en-US" sz="1600" dirty="0" smtClean="0">
                          <a:latin typeface="HGｺﾞｼｯｸM" panose="020B0609000000000000" pitchFamily="49" charset="-128"/>
                          <a:ea typeface="HGｺﾞｼｯｸM" panose="020B0609000000000000" pitchFamily="49" charset="-128"/>
                        </a:rPr>
                        <a:t>手話通訳者</a:t>
                      </a:r>
                      <a:endParaRPr lang="en-US" altLang="ja-JP" sz="1600" dirty="0" smtClean="0">
                        <a:latin typeface="HGｺﾞｼｯｸM" panose="020B0609000000000000" pitchFamily="49" charset="-128"/>
                        <a:ea typeface="HGｺﾞｼｯｸM" panose="020B0609000000000000" pitchFamily="49" charset="-128"/>
                      </a:endParaRPr>
                    </a:p>
                    <a:p>
                      <a:endParaRPr lang="en-US" altLang="ja-JP" sz="600" dirty="0" smtClean="0">
                        <a:latin typeface="HGｺﾞｼｯｸM" panose="020B0609000000000000" pitchFamily="49" charset="-128"/>
                        <a:ea typeface="HGｺﾞｼｯｸM" panose="020B0609000000000000" pitchFamily="49" charset="-128"/>
                      </a:endParaRPr>
                    </a:p>
                    <a:p>
                      <a:r>
                        <a:rPr lang="en-US" altLang="ja-JP" sz="1400" dirty="0" smtClean="0">
                          <a:latin typeface="HGｺﾞｼｯｸM" panose="020B0609000000000000" pitchFamily="49" charset="-128"/>
                          <a:ea typeface="HGｺﾞｼｯｸM" panose="020B0609000000000000" pitchFamily="49" charset="-128"/>
                        </a:rPr>
                        <a:t> 8,093</a:t>
                      </a:r>
                      <a:r>
                        <a:rPr lang="ja-JP" altLang="en-US" sz="1400" dirty="0" smtClean="0">
                          <a:latin typeface="HGｺﾞｼｯｸM" panose="020B0609000000000000" pitchFamily="49" charset="-128"/>
                          <a:ea typeface="HGｺﾞｼｯｸM" panose="020B0609000000000000" pitchFamily="49" charset="-128"/>
                        </a:rPr>
                        <a:t>人</a:t>
                      </a:r>
                      <a:r>
                        <a:rPr lang="ja-JP" altLang="en-US" sz="1400" baseline="0" dirty="0" smtClean="0">
                          <a:latin typeface="HGｺﾞｼｯｸM" panose="020B0609000000000000" pitchFamily="49" charset="-128"/>
                          <a:ea typeface="HGｺﾞｼｯｸM" panose="020B0609000000000000" pitchFamily="49" charset="-128"/>
                        </a:rPr>
                        <a:t> </a:t>
                      </a:r>
                      <a:r>
                        <a:rPr lang="en-US" altLang="ja-JP" sz="1100" baseline="0" dirty="0" smtClean="0">
                          <a:latin typeface="HGｺﾞｼｯｸM" panose="020B0609000000000000" pitchFamily="49" charset="-128"/>
                          <a:ea typeface="HGｺﾞｼｯｸM" panose="020B0609000000000000" pitchFamily="49" charset="-128"/>
                        </a:rPr>
                        <a:t>H26.3.31</a:t>
                      </a:r>
                      <a:r>
                        <a:rPr lang="ja-JP" altLang="en-US" sz="1100" dirty="0" smtClean="0">
                          <a:latin typeface="HGｺﾞｼｯｸM" panose="020B0609000000000000" pitchFamily="49" charset="-128"/>
                          <a:ea typeface="HGｺﾞｼｯｸM" panose="020B0609000000000000" pitchFamily="49" charset="-128"/>
                        </a:rPr>
                        <a:t>時点</a:t>
                      </a:r>
                      <a:endParaRPr lang="ja-JP" altLang="en-US" sz="1100" dirty="0">
                        <a:latin typeface="HGｺﾞｼｯｸM" panose="020B0609000000000000" pitchFamily="49" charset="-128"/>
                        <a:ea typeface="HGｺﾞｼｯｸM" panose="020B0609000000000000" pitchFamily="49" charset="-128"/>
                      </a:endParaRPr>
                    </a:p>
                  </a:txBody>
                  <a:tcPr marL="39000" marR="39000" anchor="ctr">
                    <a:lnB w="12700" cap="flat" cmpd="sng" algn="ctr">
                      <a:solidFill>
                        <a:schemeClr val="tx1"/>
                      </a:solidFill>
                      <a:prstDash val="solid"/>
                      <a:round/>
                      <a:headEnd type="none" w="med" len="med"/>
                      <a:tailEnd type="none" w="med" len="med"/>
                    </a:lnB>
                  </a:tcPr>
                </a:tc>
                <a:tc>
                  <a:txBody>
                    <a:bodyPr/>
                    <a:lstStyle/>
                    <a:p>
                      <a:pPr algn="l"/>
                      <a:r>
                        <a:rPr lang="ja-JP" altLang="en-US" sz="1200" dirty="0" smtClean="0">
                          <a:latin typeface="HGｺﾞｼｯｸM" panose="020B0609000000000000" pitchFamily="49" charset="-128"/>
                          <a:ea typeface="HGｺﾞｼｯｸM" panose="020B0609000000000000" pitchFamily="49" charset="-128"/>
                        </a:rPr>
                        <a:t>○身体障害者福祉の概要や手話通訳の役割・責務等について理解と認識を深めるとともに、</a:t>
                      </a:r>
                      <a:r>
                        <a:rPr lang="ja-JP" altLang="en-US" sz="1200" u="sng" dirty="0" smtClean="0">
                          <a:latin typeface="HGｺﾞｼｯｸM" panose="020B0609000000000000" pitchFamily="49" charset="-128"/>
                          <a:ea typeface="HGｺﾞｼｯｸM" panose="020B0609000000000000" pitchFamily="49" charset="-128"/>
                        </a:rPr>
                        <a:t>手話通訳に必要な</a:t>
                      </a:r>
                      <a:endParaRPr lang="en-US" altLang="ja-JP" sz="1200" u="sng" dirty="0" smtClean="0">
                        <a:latin typeface="HGｺﾞｼｯｸM" panose="020B0609000000000000" pitchFamily="49" charset="-128"/>
                        <a:ea typeface="HGｺﾞｼｯｸM" panose="020B0609000000000000" pitchFamily="49" charset="-128"/>
                      </a:endParaRPr>
                    </a:p>
                    <a:p>
                      <a:pPr algn="l"/>
                      <a:r>
                        <a:rPr lang="ja-JP" altLang="en-US" sz="1200" u="none" dirty="0" smtClean="0">
                          <a:latin typeface="HGｺﾞｼｯｸM" panose="020B0609000000000000" pitchFamily="49" charset="-128"/>
                          <a:ea typeface="HGｺﾞｼｯｸM" panose="020B0609000000000000" pitchFamily="49" charset="-128"/>
                        </a:rPr>
                        <a:t>　</a:t>
                      </a:r>
                      <a:r>
                        <a:rPr lang="ja-JP" altLang="en-US" sz="1200" u="sng" dirty="0" smtClean="0">
                          <a:latin typeface="HGｺﾞｼｯｸM" panose="020B0609000000000000" pitchFamily="49" charset="-128"/>
                          <a:ea typeface="HGｺﾞｼｯｸM" panose="020B0609000000000000" pitchFamily="49" charset="-128"/>
                        </a:rPr>
                        <a:t>手話語彙、手話表現技術及び基本技術を習得</a:t>
                      </a:r>
                      <a:r>
                        <a:rPr lang="ja-JP" altLang="en-US" sz="1200" dirty="0" smtClean="0">
                          <a:latin typeface="HGｺﾞｼｯｸM" panose="020B0609000000000000" pitchFamily="49" charset="-128"/>
                          <a:ea typeface="HGｺﾞｼｯｸM" panose="020B0609000000000000" pitchFamily="49" charset="-128"/>
                        </a:rPr>
                        <a:t>している者</a:t>
                      </a:r>
                      <a:endParaRPr lang="en-US" altLang="ja-JP" sz="1200" dirty="0" smtClean="0">
                        <a:latin typeface="HGｺﾞｼｯｸM" panose="020B0609000000000000" pitchFamily="49" charset="-128"/>
                        <a:ea typeface="HGｺﾞｼｯｸM" panose="020B0609000000000000" pitchFamily="49" charset="-128"/>
                      </a:endParaRPr>
                    </a:p>
                    <a:p>
                      <a:pPr algn="l">
                        <a:lnSpc>
                          <a:spcPts val="800"/>
                        </a:lnSpc>
                      </a:pPr>
                      <a:r>
                        <a:rPr lang="ja-JP" altLang="en-US" sz="1200" dirty="0" smtClean="0">
                          <a:latin typeface="HGｺﾞｼｯｸM" panose="020B0609000000000000" pitchFamily="49" charset="-128"/>
                          <a:ea typeface="HGｺﾞｼｯｸM" panose="020B0609000000000000" pitchFamily="49" charset="-128"/>
                        </a:rPr>
                        <a:t>　</a:t>
                      </a:r>
                      <a:endParaRPr lang="en-US" altLang="ja-JP" sz="1200" dirty="0" smtClean="0">
                        <a:latin typeface="HGｺﾞｼｯｸM" panose="020B0609000000000000" pitchFamily="49" charset="-128"/>
                        <a:ea typeface="HGｺﾞｼｯｸM" panose="020B0609000000000000" pitchFamily="49" charset="-128"/>
                      </a:endParaRPr>
                    </a:p>
                    <a:p>
                      <a:pPr algn="l"/>
                      <a:r>
                        <a:rPr lang="ja-JP" altLang="en-US" sz="1200" dirty="0" smtClean="0">
                          <a:latin typeface="HGｺﾞｼｯｸM" panose="020B0609000000000000" pitchFamily="49" charset="-128"/>
                          <a:ea typeface="HGｺﾞｼｯｸM" panose="020B0609000000000000" pitchFamily="49" charset="-128"/>
                        </a:rPr>
                        <a:t>○都道府県、指定都市、中核市が実施する手話通訳者養成研修を修了し登録試験に合格した者であって、</a:t>
                      </a:r>
                      <a:endParaRPr lang="en-US" altLang="ja-JP" sz="1200" dirty="0" smtClean="0">
                        <a:latin typeface="HGｺﾞｼｯｸM" panose="020B0609000000000000" pitchFamily="49" charset="-128"/>
                        <a:ea typeface="HGｺﾞｼｯｸM" panose="020B0609000000000000" pitchFamily="49" charset="-128"/>
                      </a:endParaRPr>
                    </a:p>
                    <a:p>
                      <a:pPr algn="l"/>
                      <a:r>
                        <a:rPr lang="ja-JP" altLang="en-US" sz="1200" dirty="0" smtClean="0">
                          <a:latin typeface="HGｺﾞｼｯｸM" panose="020B0609000000000000" pitchFamily="49" charset="-128"/>
                          <a:ea typeface="HGｺﾞｼｯｸM" panose="020B0609000000000000" pitchFamily="49" charset="-128"/>
                        </a:rPr>
                        <a:t>　意思疎通支援事業において手話通訳者として派遣され、手話通訳業務に従事する者</a:t>
                      </a:r>
                      <a:endParaRPr lang="ja-JP" altLang="en-US" sz="1200" dirty="0">
                        <a:latin typeface="HGｺﾞｼｯｸM" panose="020B0609000000000000" pitchFamily="49" charset="-128"/>
                        <a:ea typeface="HGｺﾞｼｯｸM" panose="020B0609000000000000" pitchFamily="49" charset="-128"/>
                      </a:endParaRPr>
                    </a:p>
                  </a:txBody>
                  <a:tcPr marL="99060" marR="99060" anchor="ctr"/>
                </a:tc>
                <a:extLst>
                  <a:ext uri="{0D108BD9-81ED-4DB2-BD59-A6C34878D82A}">
                    <a16:rowId xmlns:a16="http://schemas.microsoft.com/office/drawing/2014/main" val="10002"/>
                  </a:ext>
                </a:extLst>
              </a:tr>
              <a:tr h="937715">
                <a:tc vMerge="1">
                  <a:txBody>
                    <a:bodyPr/>
                    <a:lstStyle/>
                    <a:p>
                      <a:endParaRPr lang="ja-JP" altLang="en-US" dirty="0"/>
                    </a:p>
                  </a:txBody>
                  <a:tcPr marL="39000" marR="39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600" dirty="0" smtClean="0">
                          <a:latin typeface="HGｺﾞｼｯｸM" panose="020B0609000000000000" pitchFamily="49" charset="-128"/>
                          <a:ea typeface="HGｺﾞｼｯｸM" panose="020B0609000000000000" pitchFamily="49" charset="-128"/>
                        </a:rPr>
                        <a:t>手話奉仕員</a:t>
                      </a:r>
                      <a:endParaRPr lang="en-US" altLang="ja-JP" sz="1600" dirty="0" smtClean="0">
                        <a:latin typeface="HGｺﾞｼｯｸM" panose="020B0609000000000000" pitchFamily="49" charset="-128"/>
                        <a:ea typeface="HGｺﾞｼｯｸM" panose="020B0609000000000000" pitchFamily="49" charset="-128"/>
                      </a:endParaRPr>
                    </a:p>
                    <a:p>
                      <a:endParaRPr lang="en-US" altLang="ja-JP" sz="600" dirty="0" smtClean="0">
                        <a:latin typeface="HGｺﾞｼｯｸM" panose="020B0609000000000000" pitchFamily="49" charset="-128"/>
                        <a:ea typeface="HGｺﾞｼｯｸM" panose="020B0609000000000000"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latin typeface="HGｺﾞｼｯｸM" panose="020B0609000000000000" pitchFamily="49" charset="-128"/>
                          <a:ea typeface="HGｺﾞｼｯｸM" panose="020B0609000000000000" pitchFamily="49" charset="-128"/>
                        </a:rPr>
                        <a:t>18,700</a:t>
                      </a:r>
                      <a:r>
                        <a:rPr lang="ja-JP" altLang="en-US" sz="1400" dirty="0" smtClean="0">
                          <a:latin typeface="HGｺﾞｼｯｸM" panose="020B0609000000000000" pitchFamily="49" charset="-128"/>
                          <a:ea typeface="HGｺﾞｼｯｸM" panose="020B0609000000000000" pitchFamily="49" charset="-128"/>
                        </a:rPr>
                        <a:t>人</a:t>
                      </a:r>
                      <a:r>
                        <a:rPr lang="ja-JP" altLang="en-US" sz="1400" baseline="0" dirty="0" smtClean="0">
                          <a:latin typeface="HGｺﾞｼｯｸM" panose="020B0609000000000000" pitchFamily="49" charset="-128"/>
                          <a:ea typeface="HGｺﾞｼｯｸM" panose="020B0609000000000000" pitchFamily="49" charset="-128"/>
                        </a:rPr>
                        <a:t> </a:t>
                      </a:r>
                      <a:r>
                        <a:rPr lang="en-US" altLang="ja-JP" sz="1100" baseline="0" dirty="0" smtClean="0">
                          <a:latin typeface="HGｺﾞｼｯｸM" panose="020B0609000000000000" pitchFamily="49" charset="-128"/>
                          <a:ea typeface="HGｺﾞｼｯｸM" panose="020B0609000000000000" pitchFamily="49" charset="-128"/>
                        </a:rPr>
                        <a:t>H26.3.31</a:t>
                      </a:r>
                      <a:r>
                        <a:rPr lang="ja-JP" altLang="en-US" sz="1100" dirty="0" smtClean="0">
                          <a:latin typeface="HGｺﾞｼｯｸM" panose="020B0609000000000000" pitchFamily="49" charset="-128"/>
                          <a:ea typeface="HGｺﾞｼｯｸM" panose="020B0609000000000000" pitchFamily="49" charset="-128"/>
                        </a:rPr>
                        <a:t>時点</a:t>
                      </a:r>
                    </a:p>
                  </a:txBody>
                  <a:tcPr marL="39000" marR="39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200" dirty="0" smtClean="0">
                          <a:latin typeface="HGｺﾞｼｯｸM" panose="020B0609000000000000" pitchFamily="49" charset="-128"/>
                          <a:ea typeface="HGｺﾞｼｯｸM" panose="020B0609000000000000" pitchFamily="49" charset="-128"/>
                        </a:rPr>
                        <a:t>○聴覚障害者の生活及び関連する福祉度等について理解と認識を深めるとともに、</a:t>
                      </a:r>
                      <a:r>
                        <a:rPr lang="ja-JP" altLang="en-US" sz="1200" u="sng" dirty="0" smtClean="0">
                          <a:latin typeface="HGｺﾞｼｯｸM" panose="020B0609000000000000" pitchFamily="49" charset="-128"/>
                          <a:ea typeface="HGｺﾞｼｯｸM" panose="020B0609000000000000" pitchFamily="49" charset="-128"/>
                        </a:rPr>
                        <a:t>手話で日常会話を行うのに</a:t>
                      </a:r>
                      <a:endParaRPr lang="en-US" altLang="ja-JP" sz="1200" u="sng" dirty="0" smtClean="0">
                        <a:latin typeface="HGｺﾞｼｯｸM" panose="020B0609000000000000" pitchFamily="49" charset="-128"/>
                        <a:ea typeface="HGｺﾞｼｯｸM" panose="020B0609000000000000" pitchFamily="49" charset="-128"/>
                      </a:endParaRPr>
                    </a:p>
                    <a:p>
                      <a:pPr algn="l"/>
                      <a:r>
                        <a:rPr lang="ja-JP" altLang="en-US" sz="1200" u="none" dirty="0" smtClean="0">
                          <a:latin typeface="HGｺﾞｼｯｸM" panose="020B0609000000000000" pitchFamily="49" charset="-128"/>
                          <a:ea typeface="HGｺﾞｼｯｸM" panose="020B0609000000000000" pitchFamily="49" charset="-128"/>
                        </a:rPr>
                        <a:t>　</a:t>
                      </a:r>
                      <a:r>
                        <a:rPr lang="ja-JP" altLang="en-US" sz="1200" u="sng" dirty="0" smtClean="0">
                          <a:latin typeface="HGｺﾞｼｯｸM" panose="020B0609000000000000" pitchFamily="49" charset="-128"/>
                          <a:ea typeface="HGｺﾞｼｯｸM" panose="020B0609000000000000" pitchFamily="49" charset="-128"/>
                        </a:rPr>
                        <a:t>必要な手話語彙及び手話表現技術を習得</a:t>
                      </a:r>
                      <a:r>
                        <a:rPr lang="ja-JP" altLang="en-US" sz="1200" dirty="0" smtClean="0">
                          <a:latin typeface="HGｺﾞｼｯｸM" panose="020B0609000000000000" pitchFamily="49" charset="-128"/>
                          <a:ea typeface="HGｺﾞｼｯｸM" panose="020B0609000000000000" pitchFamily="49" charset="-128"/>
                        </a:rPr>
                        <a:t>している者</a:t>
                      </a:r>
                      <a:endParaRPr lang="en-US" altLang="ja-JP" sz="1200" dirty="0" smtClean="0">
                        <a:latin typeface="HGｺﾞｼｯｸM" panose="020B0609000000000000" pitchFamily="49" charset="-128"/>
                        <a:ea typeface="HGｺﾞｼｯｸM" panose="020B0609000000000000" pitchFamily="49" charset="-128"/>
                      </a:endParaRPr>
                    </a:p>
                    <a:p>
                      <a:pPr algn="l">
                        <a:lnSpc>
                          <a:spcPts val="800"/>
                        </a:lnSpc>
                      </a:pPr>
                      <a:endParaRPr lang="en-US" altLang="ja-JP" sz="1200" dirty="0" smtClean="0">
                        <a:latin typeface="HGｺﾞｼｯｸM" panose="020B0609000000000000" pitchFamily="49" charset="-128"/>
                        <a:ea typeface="HGｺﾞｼｯｸM" panose="020B0609000000000000"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HGｺﾞｼｯｸM" panose="020B0609000000000000" pitchFamily="49" charset="-128"/>
                          <a:ea typeface="HGｺﾞｼｯｸM" panose="020B0609000000000000" pitchFamily="49" charset="-128"/>
                        </a:rPr>
                        <a:t>○市町村及び都道府県が実施する手話奉仕員養成研修を修了し登録された者であって、意思疎通支援事業に</a:t>
                      </a:r>
                      <a:endParaRPr lang="en-US" altLang="ja-JP" sz="1200" dirty="0" smtClean="0">
                        <a:latin typeface="HGｺﾞｼｯｸM" panose="020B0609000000000000" pitchFamily="49" charset="-128"/>
                        <a:ea typeface="HGｺﾞｼｯｸM" panose="020B0609000000000000"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HGｺﾞｼｯｸM" panose="020B0609000000000000" pitchFamily="49" charset="-128"/>
                          <a:ea typeface="HGｺﾞｼｯｸM" panose="020B0609000000000000" pitchFamily="49" charset="-128"/>
                        </a:rPr>
                        <a:t>　おいて派遣され、</a:t>
                      </a:r>
                      <a:r>
                        <a:rPr kumimoji="1" lang="ja-JP" altLang="en-US" sz="1200" dirty="0" smtClean="0">
                          <a:solidFill>
                            <a:schemeClr val="tx1"/>
                          </a:solidFill>
                          <a:latin typeface="HGｺﾞｼｯｸM" panose="020B0609000000000000" pitchFamily="49" charset="-128"/>
                          <a:ea typeface="HGｺﾞｼｯｸM" panose="020B0609000000000000" pitchFamily="49" charset="-128"/>
                        </a:rPr>
                        <a:t>手話による意思疎通支援に従事する者</a:t>
                      </a:r>
                      <a:endParaRPr kumimoji="1" lang="en-US" altLang="ja-JP" sz="1200" dirty="0" smtClean="0">
                        <a:solidFill>
                          <a:schemeClr val="tx1"/>
                        </a:solidFill>
                        <a:latin typeface="HGｺﾞｼｯｸM" panose="020B0609000000000000" pitchFamily="49" charset="-128"/>
                        <a:ea typeface="HGｺﾞｼｯｸM" panose="020B0609000000000000" pitchFamily="49" charset="-128"/>
                      </a:endParaRPr>
                    </a:p>
                    <a:p>
                      <a:pPr marL="0" marR="0" indent="0" algn="l" defTabSz="914400" rtl="0" eaLnBrk="1" fontAlgn="auto" latinLnBrk="0" hangingPunct="1">
                        <a:lnSpc>
                          <a:spcPts val="800"/>
                        </a:lnSpc>
                        <a:spcBef>
                          <a:spcPts val="0"/>
                        </a:spcBef>
                        <a:spcAft>
                          <a:spcPts val="0"/>
                        </a:spcAft>
                        <a:buClrTx/>
                        <a:buSzTx/>
                        <a:buFontTx/>
                        <a:buNone/>
                        <a:tabLst/>
                        <a:defRPr/>
                      </a:pPr>
                      <a:r>
                        <a:rPr kumimoji="1" lang="ja-JP" altLang="en-US" sz="1200" dirty="0" smtClean="0">
                          <a:solidFill>
                            <a:schemeClr val="tx1"/>
                          </a:solidFill>
                          <a:latin typeface="HGｺﾞｼｯｸM" panose="020B0609000000000000" pitchFamily="49" charset="-128"/>
                          <a:ea typeface="HGｺﾞｼｯｸM" panose="020B0609000000000000" pitchFamily="49" charset="-128"/>
                        </a:rPr>
                        <a:t>　</a:t>
                      </a:r>
                      <a:endParaRPr kumimoji="1" lang="en-US" altLang="ja-JP" sz="1200" dirty="0" smtClean="0">
                        <a:solidFill>
                          <a:schemeClr val="tx1"/>
                        </a:solidFill>
                        <a:latin typeface="HGｺﾞｼｯｸM" panose="020B0609000000000000" pitchFamily="49" charset="-128"/>
                        <a:ea typeface="HGｺﾞｼｯｸM" panose="020B0609000000000000" pitchFamily="49" charset="-128"/>
                      </a:endParaRPr>
                    </a:p>
                  </a:txBody>
                  <a:tcPr marL="99060" marR="99060" anchor="ctr"/>
                </a:tc>
                <a:extLst>
                  <a:ext uri="{0D108BD9-81ED-4DB2-BD59-A6C34878D82A}">
                    <a16:rowId xmlns:a16="http://schemas.microsoft.com/office/drawing/2014/main" val="10003"/>
                  </a:ext>
                </a:extLst>
              </a:tr>
              <a:tr h="1135373">
                <a:tc>
                  <a:txBody>
                    <a:bodyPr/>
                    <a:lstStyle/>
                    <a:p>
                      <a:pPr algn="ctr"/>
                      <a:r>
                        <a:rPr lang="ja-JP" altLang="en-US" sz="1600" dirty="0" smtClean="0">
                          <a:latin typeface="HGｺﾞｼｯｸM" panose="020B0609000000000000" pitchFamily="49" charset="-128"/>
                          <a:ea typeface="HGｺﾞｼｯｸM" panose="020B0609000000000000" pitchFamily="49" charset="-128"/>
                        </a:rPr>
                        <a:t>要約筆記</a:t>
                      </a:r>
                      <a:endParaRPr lang="ja-JP" altLang="en-US" sz="1600" dirty="0">
                        <a:latin typeface="HGｺﾞｼｯｸM" panose="020B0609000000000000" pitchFamily="49" charset="-128"/>
                        <a:ea typeface="HGｺﾞｼｯｸM" panose="020B0609000000000000" pitchFamily="49" charset="-128"/>
                      </a:endParaRPr>
                    </a:p>
                  </a:txBody>
                  <a:tcPr marL="39000" marR="39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600" dirty="0" smtClean="0">
                          <a:latin typeface="HGｺﾞｼｯｸM" panose="020B0609000000000000" pitchFamily="49" charset="-128"/>
                          <a:ea typeface="HGｺﾞｼｯｸM" panose="020B0609000000000000" pitchFamily="49" charset="-128"/>
                        </a:rPr>
                        <a:t>要約筆記者</a:t>
                      </a:r>
                      <a:endParaRPr lang="en-US" altLang="ja-JP" sz="1600" dirty="0" smtClean="0">
                        <a:latin typeface="HGｺﾞｼｯｸM" panose="020B0609000000000000" pitchFamily="49" charset="-128"/>
                        <a:ea typeface="HGｺﾞｼｯｸM" panose="020B0609000000000000" pitchFamily="49" charset="-128"/>
                      </a:endParaRPr>
                    </a:p>
                    <a:p>
                      <a:endParaRPr lang="en-US" altLang="ja-JP" sz="600" dirty="0" smtClean="0">
                        <a:latin typeface="HGｺﾞｼｯｸM" panose="020B0609000000000000" pitchFamily="49" charset="-128"/>
                        <a:ea typeface="HGｺﾞｼｯｸM" panose="020B0609000000000000"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latin typeface="HGｺﾞｼｯｸM" panose="020B0609000000000000" pitchFamily="49" charset="-128"/>
                          <a:ea typeface="HGｺﾞｼｯｸM" panose="020B0609000000000000" pitchFamily="49" charset="-128"/>
                        </a:rPr>
                        <a:t> 3,513</a:t>
                      </a:r>
                      <a:r>
                        <a:rPr lang="ja-JP" altLang="en-US" sz="1400" dirty="0" smtClean="0">
                          <a:latin typeface="HGｺﾞｼｯｸM" panose="020B0609000000000000" pitchFamily="49" charset="-128"/>
                          <a:ea typeface="HGｺﾞｼｯｸM" panose="020B0609000000000000" pitchFamily="49" charset="-128"/>
                        </a:rPr>
                        <a:t>人</a:t>
                      </a:r>
                      <a:r>
                        <a:rPr lang="ja-JP" altLang="en-US" sz="1400" baseline="0" dirty="0" smtClean="0">
                          <a:latin typeface="HGｺﾞｼｯｸM" panose="020B0609000000000000" pitchFamily="49" charset="-128"/>
                          <a:ea typeface="HGｺﾞｼｯｸM" panose="020B0609000000000000" pitchFamily="49" charset="-128"/>
                        </a:rPr>
                        <a:t> </a:t>
                      </a:r>
                      <a:r>
                        <a:rPr lang="en-US" altLang="ja-JP" sz="1100" baseline="0" dirty="0" smtClean="0">
                          <a:latin typeface="HGｺﾞｼｯｸM" panose="020B0609000000000000" pitchFamily="49" charset="-128"/>
                          <a:ea typeface="HGｺﾞｼｯｸM" panose="020B0609000000000000" pitchFamily="49" charset="-128"/>
                        </a:rPr>
                        <a:t>H26.3.31</a:t>
                      </a:r>
                      <a:r>
                        <a:rPr lang="ja-JP" altLang="en-US" sz="1100" dirty="0" smtClean="0">
                          <a:latin typeface="HGｺﾞｼｯｸM" panose="020B0609000000000000" pitchFamily="49" charset="-128"/>
                          <a:ea typeface="HGｺﾞｼｯｸM" panose="020B0609000000000000" pitchFamily="49" charset="-128"/>
                        </a:rPr>
                        <a:t>時点</a:t>
                      </a:r>
                    </a:p>
                  </a:txBody>
                  <a:tcPr marL="39000" marR="39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200" dirty="0" smtClean="0">
                          <a:latin typeface="HGｺﾞｼｯｸM" panose="020B0609000000000000" pitchFamily="49" charset="-128"/>
                          <a:ea typeface="HGｺﾞｼｯｸM" panose="020B0609000000000000" pitchFamily="49" charset="-128"/>
                        </a:rPr>
                        <a:t>○聴覚障害、とりわけ中途失聴・難聴者の生活及び関連する福祉制度や権利擁護、対人援助等についての理解</a:t>
                      </a:r>
                      <a:endParaRPr lang="en-US" altLang="ja-JP" sz="1200" dirty="0" smtClean="0">
                        <a:latin typeface="HGｺﾞｼｯｸM" panose="020B0609000000000000" pitchFamily="49" charset="-128"/>
                        <a:ea typeface="HGｺﾞｼｯｸM" panose="020B0609000000000000" pitchFamily="49" charset="-128"/>
                      </a:endParaRPr>
                    </a:p>
                    <a:p>
                      <a:pPr algn="l"/>
                      <a:r>
                        <a:rPr lang="ja-JP" altLang="en-US" sz="1200" dirty="0" smtClean="0">
                          <a:latin typeface="HGｺﾞｼｯｸM" panose="020B0609000000000000" pitchFamily="49" charset="-128"/>
                          <a:ea typeface="HGｺﾞｼｯｸM" panose="020B0609000000000000" pitchFamily="49" charset="-128"/>
                        </a:rPr>
                        <a:t>　と認識を深めるとともに、難聴者等の多様なニーズに対応できる要約筆記を行うのに必要な知識及び技術を</a:t>
                      </a:r>
                      <a:endParaRPr lang="en-US" altLang="ja-JP" sz="1200" dirty="0" smtClean="0">
                        <a:latin typeface="HGｺﾞｼｯｸM" panose="020B0609000000000000" pitchFamily="49" charset="-128"/>
                        <a:ea typeface="HGｺﾞｼｯｸM" panose="020B0609000000000000" pitchFamily="49" charset="-128"/>
                      </a:endParaRPr>
                    </a:p>
                    <a:p>
                      <a:pPr algn="l"/>
                      <a:r>
                        <a:rPr lang="ja-JP" altLang="en-US" sz="1200" dirty="0" smtClean="0">
                          <a:latin typeface="HGｺﾞｼｯｸM" panose="020B0609000000000000" pitchFamily="49" charset="-128"/>
                          <a:ea typeface="HGｺﾞｼｯｸM" panose="020B0609000000000000" pitchFamily="49" charset="-128"/>
                        </a:rPr>
                        <a:t>　習得している者</a:t>
                      </a:r>
                      <a:endParaRPr lang="en-US" altLang="ja-JP" sz="1200" dirty="0" smtClean="0">
                        <a:latin typeface="HGｺﾞｼｯｸM" panose="020B0609000000000000" pitchFamily="49" charset="-128"/>
                        <a:ea typeface="HGｺﾞｼｯｸM" panose="020B0609000000000000" pitchFamily="49" charset="-128"/>
                      </a:endParaRPr>
                    </a:p>
                    <a:p>
                      <a:pPr algn="l">
                        <a:lnSpc>
                          <a:spcPts val="800"/>
                        </a:lnSpc>
                      </a:pPr>
                      <a:endParaRPr lang="en-US" altLang="ja-JP" sz="1200" dirty="0" smtClean="0">
                        <a:latin typeface="HGｺﾞｼｯｸM" panose="020B0609000000000000" pitchFamily="49" charset="-128"/>
                        <a:ea typeface="HGｺﾞｼｯｸM" panose="020B0609000000000000" pitchFamily="49" charset="-128"/>
                      </a:endParaRPr>
                    </a:p>
                    <a:p>
                      <a:pPr algn="l"/>
                      <a:r>
                        <a:rPr lang="ja-JP" altLang="en-US" sz="1200" dirty="0" smtClean="0">
                          <a:latin typeface="HGｺﾞｼｯｸM" panose="020B0609000000000000" pitchFamily="49" charset="-128"/>
                          <a:ea typeface="HGｺﾞｼｯｸM" panose="020B0609000000000000" pitchFamily="49" charset="-128"/>
                        </a:rPr>
                        <a:t>○都道府県、指定都市、中核市が実施する要約筆記者養成研修を修了し登録試験に合格した者であって、</a:t>
                      </a:r>
                      <a:endParaRPr lang="en-US" altLang="ja-JP" sz="1200" dirty="0" smtClean="0">
                        <a:latin typeface="HGｺﾞｼｯｸM" panose="020B0609000000000000" pitchFamily="49" charset="-128"/>
                        <a:ea typeface="HGｺﾞｼｯｸM" panose="020B0609000000000000" pitchFamily="49" charset="-128"/>
                      </a:endParaRPr>
                    </a:p>
                    <a:p>
                      <a:pPr algn="l"/>
                      <a:r>
                        <a:rPr lang="ja-JP" altLang="en-US" sz="1200" dirty="0" smtClean="0">
                          <a:latin typeface="HGｺﾞｼｯｸM" panose="020B0609000000000000" pitchFamily="49" charset="-128"/>
                          <a:ea typeface="HGｺﾞｼｯｸM" panose="020B0609000000000000" pitchFamily="49" charset="-128"/>
                        </a:rPr>
                        <a:t>　意思疎通支援事業において要約筆記者として派遣され、要約筆記業務に従事する者</a:t>
                      </a:r>
                      <a:endParaRPr lang="ja-JP" altLang="en-US" sz="1200" dirty="0">
                        <a:latin typeface="HGｺﾞｼｯｸM" panose="020B0609000000000000" pitchFamily="49" charset="-128"/>
                        <a:ea typeface="HGｺﾞｼｯｸM" panose="020B0609000000000000" pitchFamily="49" charset="-128"/>
                      </a:endParaRPr>
                    </a:p>
                  </a:txBody>
                  <a:tcPr marL="99060" marR="99060" anchor="ctr"/>
                </a:tc>
                <a:extLst>
                  <a:ext uri="{0D108BD9-81ED-4DB2-BD59-A6C34878D82A}">
                    <a16:rowId xmlns:a16="http://schemas.microsoft.com/office/drawing/2014/main" val="10004"/>
                  </a:ext>
                </a:extLst>
              </a:tr>
              <a:tr h="1066077">
                <a:tc>
                  <a:txBody>
                    <a:bodyPr/>
                    <a:lstStyle/>
                    <a:p>
                      <a:pPr algn="ctr"/>
                      <a:r>
                        <a:rPr lang="ja-JP" altLang="en-US" sz="1600" dirty="0" smtClean="0">
                          <a:latin typeface="HGｺﾞｼｯｸM" panose="020B0609000000000000" pitchFamily="49" charset="-128"/>
                          <a:ea typeface="HGｺﾞｼｯｸM" panose="020B0609000000000000" pitchFamily="49" charset="-128"/>
                        </a:rPr>
                        <a:t>盲</a:t>
                      </a:r>
                      <a:r>
                        <a:rPr lang="ja-JP" altLang="en-US" sz="1600" dirty="0" err="1" smtClean="0">
                          <a:latin typeface="HGｺﾞｼｯｸM" panose="020B0609000000000000" pitchFamily="49" charset="-128"/>
                          <a:ea typeface="HGｺﾞｼｯｸM" panose="020B0609000000000000" pitchFamily="49" charset="-128"/>
                        </a:rPr>
                        <a:t>ろう</a:t>
                      </a:r>
                      <a:endParaRPr lang="ja-JP" altLang="en-US" sz="1600" dirty="0">
                        <a:latin typeface="HGｺﾞｼｯｸM" panose="020B0609000000000000" pitchFamily="49" charset="-128"/>
                        <a:ea typeface="HGｺﾞｼｯｸM" panose="020B0609000000000000" pitchFamily="49" charset="-128"/>
                      </a:endParaRPr>
                    </a:p>
                  </a:txBody>
                  <a:tcPr marL="39000" marR="39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600" dirty="0" smtClean="0">
                          <a:latin typeface="HGｺﾞｼｯｸM" panose="020B0609000000000000" pitchFamily="49" charset="-128"/>
                          <a:ea typeface="HGｺﾞｼｯｸM" panose="020B0609000000000000" pitchFamily="49" charset="-128"/>
                        </a:rPr>
                        <a:t>盲</a:t>
                      </a:r>
                      <a:r>
                        <a:rPr lang="ja-JP" altLang="en-US" sz="1600" dirty="0" err="1" smtClean="0">
                          <a:latin typeface="HGｺﾞｼｯｸM" panose="020B0609000000000000" pitchFamily="49" charset="-128"/>
                          <a:ea typeface="HGｺﾞｼｯｸM" panose="020B0609000000000000" pitchFamily="49" charset="-128"/>
                        </a:rPr>
                        <a:t>ろう</a:t>
                      </a:r>
                      <a:r>
                        <a:rPr lang="ja-JP" altLang="en-US" sz="1600" dirty="0" smtClean="0">
                          <a:latin typeface="HGｺﾞｼｯｸM" panose="020B0609000000000000" pitchFamily="49" charset="-128"/>
                          <a:ea typeface="HGｺﾞｼｯｸM" panose="020B0609000000000000" pitchFamily="49" charset="-128"/>
                        </a:rPr>
                        <a:t>者向け</a:t>
                      </a:r>
                      <a:endParaRPr lang="en-US" altLang="ja-JP" sz="1600" dirty="0" smtClean="0">
                        <a:latin typeface="HGｺﾞｼｯｸM" panose="020B0609000000000000" pitchFamily="49" charset="-128"/>
                        <a:ea typeface="HGｺﾞｼｯｸM" panose="020B0609000000000000" pitchFamily="49" charset="-128"/>
                      </a:endParaRPr>
                    </a:p>
                    <a:p>
                      <a:r>
                        <a:rPr lang="ja-JP" altLang="en-US" sz="1600" dirty="0" smtClean="0">
                          <a:latin typeface="HGｺﾞｼｯｸM" panose="020B0609000000000000" pitchFamily="49" charset="-128"/>
                          <a:ea typeface="HGｺﾞｼｯｸM" panose="020B0609000000000000" pitchFamily="49" charset="-128"/>
                        </a:rPr>
                        <a:t>通訳・介助員</a:t>
                      </a:r>
                      <a:endParaRPr lang="en-US" altLang="ja-JP" sz="1600" dirty="0" smtClean="0">
                        <a:latin typeface="HGｺﾞｼｯｸM" panose="020B0609000000000000" pitchFamily="49" charset="-128"/>
                        <a:ea typeface="HGｺﾞｼｯｸM" panose="020B0609000000000000" pitchFamily="49" charset="-128"/>
                      </a:endParaRPr>
                    </a:p>
                    <a:p>
                      <a:endParaRPr lang="en-US" altLang="ja-JP" sz="600" dirty="0" smtClean="0">
                        <a:latin typeface="HGｺﾞｼｯｸM" panose="020B0609000000000000" pitchFamily="49" charset="-128"/>
                        <a:ea typeface="HGｺﾞｼｯｸM" panose="020B06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latin typeface="HGｺﾞｼｯｸM" panose="020B0609000000000000" pitchFamily="49" charset="-128"/>
                          <a:ea typeface="HGｺﾞｼｯｸM" panose="020B0609000000000000" pitchFamily="49" charset="-128"/>
                        </a:rPr>
                        <a:t> 5,656</a:t>
                      </a:r>
                      <a:r>
                        <a:rPr lang="ja-JP" altLang="en-US" sz="1050" dirty="0" smtClean="0">
                          <a:latin typeface="HGｺﾞｼｯｸM" panose="020B0609000000000000" pitchFamily="49" charset="-128"/>
                          <a:ea typeface="HGｺﾞｼｯｸM" panose="020B0609000000000000" pitchFamily="49" charset="-128"/>
                        </a:rPr>
                        <a:t>人 </a:t>
                      </a:r>
                      <a:r>
                        <a:rPr kumimoji="1" lang="en-US" altLang="ja-JP" sz="11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mn-cs"/>
                        </a:rPr>
                        <a:t>H26.3.31</a:t>
                      </a:r>
                      <a:r>
                        <a:rPr kumimoji="1" lang="ja-JP" altLang="en-US" sz="11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mn-cs"/>
                        </a:rPr>
                        <a:t>時点</a:t>
                      </a:r>
                    </a:p>
                  </a:txBody>
                  <a:tcPr marL="39000" marR="39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200" dirty="0" smtClean="0">
                          <a:latin typeface="HGｺﾞｼｯｸM" panose="020B0609000000000000" pitchFamily="49" charset="-128"/>
                          <a:ea typeface="HGｺﾞｼｯｸM" panose="020B0609000000000000" pitchFamily="49" charset="-128"/>
                        </a:rPr>
                        <a:t>○盲</a:t>
                      </a:r>
                      <a:r>
                        <a:rPr lang="ja-JP" altLang="en-US" sz="1200" dirty="0" err="1" smtClean="0">
                          <a:latin typeface="HGｺﾞｼｯｸM" panose="020B0609000000000000" pitchFamily="49" charset="-128"/>
                          <a:ea typeface="HGｺﾞｼｯｸM" panose="020B0609000000000000" pitchFamily="49" charset="-128"/>
                        </a:rPr>
                        <a:t>ろう</a:t>
                      </a:r>
                      <a:r>
                        <a:rPr lang="ja-JP" altLang="en-US" sz="1200" dirty="0" smtClean="0">
                          <a:latin typeface="HGｺﾞｼｯｸM" panose="020B0609000000000000" pitchFamily="49" charset="-128"/>
                          <a:ea typeface="HGｺﾞｼｯｸM" panose="020B0609000000000000" pitchFamily="49" charset="-128"/>
                        </a:rPr>
                        <a:t>者の生活及び支援のあり方についての理解と認識を深めるとともに、盲ろう者との日常的なコミュニ</a:t>
                      </a:r>
                      <a:endParaRPr lang="en-US" altLang="ja-JP" sz="1200" dirty="0" smtClean="0">
                        <a:latin typeface="HGｺﾞｼｯｸM" panose="020B0609000000000000" pitchFamily="49" charset="-128"/>
                        <a:ea typeface="HGｺﾞｼｯｸM" panose="020B0609000000000000" pitchFamily="49" charset="-128"/>
                      </a:endParaRPr>
                    </a:p>
                    <a:p>
                      <a:pPr algn="l"/>
                      <a:r>
                        <a:rPr lang="ja-JP" altLang="en-US" sz="1200" dirty="0" smtClean="0">
                          <a:latin typeface="HGｺﾞｼｯｸM" panose="020B0609000000000000" pitchFamily="49" charset="-128"/>
                          <a:ea typeface="HGｺﾞｼｯｸM" panose="020B0609000000000000" pitchFamily="49" charset="-128"/>
                        </a:rPr>
                        <a:t>　ケーションや盲ろう者への通訳及び移動介助を行うに際し、必要な知識及び技術を習得している者</a:t>
                      </a:r>
                      <a:endParaRPr lang="en-US" altLang="ja-JP" sz="1200" dirty="0" smtClean="0">
                        <a:latin typeface="HGｺﾞｼｯｸM" panose="020B0609000000000000" pitchFamily="49" charset="-128"/>
                        <a:ea typeface="HGｺﾞｼｯｸM" panose="020B0609000000000000" pitchFamily="49" charset="-128"/>
                      </a:endParaRPr>
                    </a:p>
                    <a:p>
                      <a:pPr algn="l">
                        <a:lnSpc>
                          <a:spcPts val="800"/>
                        </a:lnSpc>
                      </a:pPr>
                      <a:endParaRPr lang="en-US" altLang="ja-JP" sz="1200" dirty="0" smtClean="0">
                        <a:latin typeface="HGｺﾞｼｯｸM" panose="020B0609000000000000" pitchFamily="49" charset="-128"/>
                        <a:ea typeface="HGｺﾞｼｯｸM" panose="020B0609000000000000" pitchFamily="49" charset="-128"/>
                      </a:endParaRPr>
                    </a:p>
                    <a:p>
                      <a:pPr algn="l"/>
                      <a:r>
                        <a:rPr lang="ja-JP" altLang="en-US" sz="1200" dirty="0" smtClean="0">
                          <a:latin typeface="HGｺﾞｼｯｸM" panose="020B0609000000000000" pitchFamily="49" charset="-128"/>
                          <a:ea typeface="HGｺﾞｼｯｸM" panose="020B0609000000000000" pitchFamily="49" charset="-128"/>
                        </a:rPr>
                        <a:t>○都道府県、指定都市、中核市が実施する盲</a:t>
                      </a:r>
                      <a:r>
                        <a:rPr lang="ja-JP" altLang="en-US" sz="1200" dirty="0" err="1" smtClean="0">
                          <a:latin typeface="HGｺﾞｼｯｸM" panose="020B0609000000000000" pitchFamily="49" charset="-128"/>
                          <a:ea typeface="HGｺﾞｼｯｸM" panose="020B0609000000000000" pitchFamily="49" charset="-128"/>
                        </a:rPr>
                        <a:t>ろう</a:t>
                      </a:r>
                      <a:r>
                        <a:rPr lang="ja-JP" altLang="en-US" sz="1200" dirty="0" smtClean="0">
                          <a:latin typeface="HGｺﾞｼｯｸM" panose="020B0609000000000000" pitchFamily="49" charset="-128"/>
                          <a:ea typeface="HGｺﾞｼｯｸM" panose="020B0609000000000000" pitchFamily="49" charset="-128"/>
                        </a:rPr>
                        <a:t>者向け通訳・介助員養成研修を修了した者であって、</a:t>
                      </a:r>
                      <a:endParaRPr lang="en-US" altLang="ja-JP" sz="1200" dirty="0" smtClean="0">
                        <a:latin typeface="HGｺﾞｼｯｸM" panose="020B0609000000000000" pitchFamily="49" charset="-128"/>
                        <a:ea typeface="HGｺﾞｼｯｸM" panose="020B0609000000000000" pitchFamily="49" charset="-128"/>
                      </a:endParaRPr>
                    </a:p>
                    <a:p>
                      <a:pPr algn="l"/>
                      <a:r>
                        <a:rPr lang="ja-JP" altLang="en-US" sz="1200" dirty="0" smtClean="0">
                          <a:latin typeface="HGｺﾞｼｯｸM" panose="020B0609000000000000" pitchFamily="49" charset="-128"/>
                          <a:ea typeface="HGｺﾞｼｯｸM" panose="020B0609000000000000" pitchFamily="49" charset="-128"/>
                        </a:rPr>
                        <a:t>　意思疎通支援事業において通訳・介助員として派遣されコミュニケーションや移動等の支援に従事する者</a:t>
                      </a:r>
                      <a:endParaRPr lang="en-US" altLang="ja-JP" sz="1200" dirty="0" smtClean="0">
                        <a:latin typeface="HGｺﾞｼｯｸM" panose="020B0609000000000000" pitchFamily="49" charset="-128"/>
                        <a:ea typeface="HGｺﾞｼｯｸM" panose="020B0609000000000000" pitchFamily="49" charset="-128"/>
                      </a:endParaRPr>
                    </a:p>
                  </a:txBody>
                  <a:tcPr marL="99060" marR="9906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4" name="テキスト ボックス 13"/>
          <p:cNvSpPr txBox="1"/>
          <p:nvPr/>
        </p:nvSpPr>
        <p:spPr>
          <a:xfrm>
            <a:off x="20453" y="548680"/>
            <a:ext cx="9863192" cy="432048"/>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a:lnSpc>
                <a:spcPts val="2400"/>
              </a:lnSpc>
            </a:pPr>
            <a:r>
              <a:rPr lang="ja-JP" altLang="en-US" sz="1600" dirty="0" smtClean="0">
                <a:solidFill>
                  <a:prstClr val="black"/>
                </a:solidFill>
                <a:latin typeface="ＭＳ Ｐゴシック"/>
              </a:rPr>
              <a:t>○ 意思疎通支援の支援者については、国が示す養成カリキュラム等に基づき自治体等において養成されている。</a:t>
            </a:r>
            <a:endParaRPr lang="en-US" altLang="ja-JP" sz="1600" dirty="0" smtClean="0">
              <a:solidFill>
                <a:prstClr val="black"/>
              </a:solidFill>
              <a:latin typeface="ＭＳ Ｐゴシック"/>
            </a:endParaRPr>
          </a:p>
        </p:txBody>
      </p:sp>
      <p:sp>
        <p:nvSpPr>
          <p:cNvPr id="2" name="正方形/長方形 1"/>
          <p:cNvSpPr/>
          <p:nvPr/>
        </p:nvSpPr>
        <p:spPr>
          <a:xfrm>
            <a:off x="200474" y="-20997"/>
            <a:ext cx="9505055" cy="461665"/>
          </a:xfrm>
          <a:prstGeom prst="rect">
            <a:avLst/>
          </a:prstGeom>
        </p:spPr>
        <p:txBody>
          <a:bodyPr wrap="square">
            <a:spAutoFit/>
          </a:bodyPr>
          <a:lstStyle/>
          <a:p>
            <a:pPr algn="ctr"/>
            <a:r>
              <a:rPr lang="ja-JP" altLang="en-US" sz="2400" dirty="0" smtClean="0">
                <a:solidFill>
                  <a:srgbClr val="1F497D"/>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意思</a:t>
            </a:r>
            <a:r>
              <a:rPr lang="ja-JP" altLang="en-US" sz="2400" dirty="0">
                <a:solidFill>
                  <a:srgbClr val="1F497D"/>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疎通</a:t>
            </a:r>
            <a:r>
              <a:rPr lang="ja-JP" altLang="en-US" sz="2400" dirty="0" smtClean="0">
                <a:solidFill>
                  <a:srgbClr val="1F497D"/>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支援の支援者の養成について②</a:t>
            </a:r>
            <a:endParaRPr lang="en-US" altLang="ja-JP" sz="2400" dirty="0">
              <a:solidFill>
                <a:srgbClr val="1F497D"/>
              </a:solidFill>
              <a:latin typeface="ＤＦ特太ゴシック体" panose="020B0509000000000000" pitchFamily="49" charset="-128"/>
              <a:ea typeface="ＤＦ特太ゴシック体" panose="020B0509000000000000" pitchFamily="49" charset="-128"/>
              <a:cs typeface="メイリオ" panose="020B0604030504040204" pitchFamily="50" charset="-128"/>
            </a:endParaRPr>
          </a:p>
        </p:txBody>
      </p:sp>
      <p:cxnSp>
        <p:nvCxnSpPr>
          <p:cNvPr id="9" name="直線コネクタ 8"/>
          <p:cNvCxnSpPr/>
          <p:nvPr/>
        </p:nvCxnSpPr>
        <p:spPr>
          <a:xfrm>
            <a:off x="56456" y="440668"/>
            <a:ext cx="9806736" cy="0"/>
          </a:xfrm>
          <a:prstGeom prst="line">
            <a:avLst/>
          </a:prstGeom>
          <a:ln w="88900" cmpd="thinThick">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1"/>
          <p:cNvSpPr>
            <a:spLocks noGrp="1"/>
          </p:cNvSpPr>
          <p:nvPr>
            <p:ph type="sldNum" sz="quarter" idx="12"/>
          </p:nvPr>
        </p:nvSpPr>
        <p:spPr>
          <a:xfrm>
            <a:off x="7617296" y="6495848"/>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22</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17072324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b="1" u="sng" dirty="0">
                <a:solidFill>
                  <a:schemeClr val="accent1">
                    <a:lumMod val="50000"/>
                  </a:schemeClr>
                </a:solidFill>
              </a:rPr>
              <a:t>失語症者関係の調査等</a:t>
            </a:r>
            <a:endParaRPr kumimoji="1" lang="ja-JP" altLang="en-US" sz="3200" b="1" u="sng" dirty="0">
              <a:solidFill>
                <a:schemeClr val="accent1">
                  <a:lumMod val="50000"/>
                </a:schemeClr>
              </a:solidFill>
            </a:endParaRPr>
          </a:p>
        </p:txBody>
      </p:sp>
      <p:sp>
        <p:nvSpPr>
          <p:cNvPr id="3" name="コンテンツ プレースホルダー 2"/>
          <p:cNvSpPr>
            <a:spLocks noGrp="1"/>
          </p:cNvSpPr>
          <p:nvPr>
            <p:ph idx="1"/>
          </p:nvPr>
        </p:nvSpPr>
        <p:spPr>
          <a:xfrm>
            <a:off x="495300" y="1340768"/>
            <a:ext cx="8915400" cy="5328592"/>
          </a:xfrm>
        </p:spPr>
        <p:txBody>
          <a:bodyPr>
            <a:normAutofit/>
          </a:bodyPr>
          <a:lstStyle/>
          <a:p>
            <a:pPr marL="0" indent="0">
              <a:buNone/>
            </a:pPr>
            <a:r>
              <a:rPr lang="ja-JP" altLang="en-US" sz="2600" dirty="0"/>
              <a:t>●「失語症の人の生活のしづらさに関する調査」</a:t>
            </a:r>
            <a:r>
              <a:rPr lang="ja-JP" altLang="en-US" sz="2600" dirty="0" smtClean="0"/>
              <a:t>（平成</a:t>
            </a:r>
            <a:r>
              <a:rPr lang="en-US" altLang="ja-JP" sz="2600" dirty="0" smtClean="0"/>
              <a:t>24</a:t>
            </a:r>
            <a:r>
              <a:rPr lang="ja-JP" altLang="en-US" sz="2600" dirty="0" smtClean="0"/>
              <a:t>年度）</a:t>
            </a:r>
            <a:endParaRPr lang="en-US" altLang="ja-JP" sz="2600" dirty="0"/>
          </a:p>
          <a:p>
            <a:pPr marL="0" indent="0">
              <a:buNone/>
            </a:pPr>
            <a:endParaRPr lang="en-US" altLang="ja-JP" sz="2600" dirty="0" smtClean="0"/>
          </a:p>
          <a:p>
            <a:pPr marL="0" indent="0">
              <a:buNone/>
            </a:pPr>
            <a:r>
              <a:rPr lang="ja-JP" altLang="en-US" sz="2600" dirty="0" smtClean="0"/>
              <a:t>●</a:t>
            </a:r>
            <a:r>
              <a:rPr lang="ja-JP" altLang="en-US" sz="2600" dirty="0"/>
              <a:t>「意思疎通を図ることに支障がある障害者等</a:t>
            </a:r>
            <a:r>
              <a:rPr lang="ja-JP" altLang="en-US" sz="2600" dirty="0" smtClean="0"/>
              <a:t>に対する</a:t>
            </a:r>
            <a:endParaRPr lang="en-US" altLang="ja-JP" sz="2600" dirty="0" smtClean="0"/>
          </a:p>
          <a:p>
            <a:pPr marL="0" indent="0">
              <a:buNone/>
            </a:pPr>
            <a:r>
              <a:rPr lang="ja-JP" altLang="en-US" sz="2600" dirty="0"/>
              <a:t>　</a:t>
            </a:r>
            <a:r>
              <a:rPr lang="ja-JP" altLang="en-US" sz="2600" dirty="0" smtClean="0"/>
              <a:t>　　　　　　　　　　　支援</a:t>
            </a:r>
            <a:r>
              <a:rPr lang="ja-JP" altLang="en-US" sz="2600" dirty="0"/>
              <a:t>の在り方に関する研究」</a:t>
            </a:r>
            <a:r>
              <a:rPr lang="ja-JP" altLang="en-US" sz="2600" dirty="0" smtClean="0"/>
              <a:t> （平成</a:t>
            </a:r>
            <a:r>
              <a:rPr lang="en-US" altLang="ja-JP" sz="2600" dirty="0" smtClean="0"/>
              <a:t>27</a:t>
            </a:r>
            <a:r>
              <a:rPr lang="ja-JP" altLang="en-US" sz="2600" dirty="0" smtClean="0"/>
              <a:t>年度）</a:t>
            </a:r>
            <a:endParaRPr lang="en-US" altLang="ja-JP" sz="2600" dirty="0" smtClean="0"/>
          </a:p>
          <a:p>
            <a:pPr marL="0" indent="0">
              <a:buNone/>
            </a:pPr>
            <a:endParaRPr lang="en-US" altLang="ja-JP" sz="2600" dirty="0" smtClean="0"/>
          </a:p>
          <a:p>
            <a:pPr marL="0" indent="0">
              <a:buNone/>
            </a:pPr>
            <a:r>
              <a:rPr lang="ja-JP" altLang="en-US" sz="2600" dirty="0"/>
              <a:t>■「失語症者向け意思疎通支援者の</a:t>
            </a:r>
            <a:endParaRPr lang="en-US" altLang="ja-JP" sz="2600" dirty="0" smtClean="0"/>
          </a:p>
          <a:p>
            <a:pPr marL="0" indent="0">
              <a:buNone/>
            </a:pPr>
            <a:r>
              <a:rPr lang="ja-JP" altLang="en-US" sz="2600" dirty="0" smtClean="0"/>
              <a:t>　　　　　　　　　　　　　　養成カリキュラム等について」（</a:t>
            </a:r>
            <a:r>
              <a:rPr lang="en-US" altLang="ja-JP" sz="2600" dirty="0" smtClean="0"/>
              <a:t>H30.3.29</a:t>
            </a:r>
            <a:r>
              <a:rPr lang="ja-JP" altLang="en-US" sz="2600" dirty="0" smtClean="0"/>
              <a:t>）</a:t>
            </a:r>
            <a:endParaRPr lang="en-US" altLang="ja-JP" sz="2600" dirty="0" smtClean="0"/>
          </a:p>
          <a:p>
            <a:pPr marL="0" indent="0">
              <a:buNone/>
            </a:pPr>
            <a:endParaRPr kumimoji="1" lang="en-US" altLang="ja-JP" sz="2600" dirty="0" smtClean="0"/>
          </a:p>
          <a:p>
            <a:pPr marL="0" indent="0">
              <a:buNone/>
            </a:pPr>
            <a:r>
              <a:rPr lang="ja-JP" altLang="en-US" sz="2600" dirty="0" smtClean="0"/>
              <a:t>■障害者</a:t>
            </a:r>
            <a:r>
              <a:rPr lang="ja-JP" altLang="en-US" sz="2600" dirty="0"/>
              <a:t>総合</a:t>
            </a:r>
            <a:r>
              <a:rPr lang="ja-JP" altLang="en-US" sz="2600" dirty="0" smtClean="0"/>
              <a:t>支援法（地域生活支援事業）</a:t>
            </a:r>
            <a:endParaRPr lang="en-US" altLang="ja-JP" sz="2600" dirty="0" smtClean="0"/>
          </a:p>
          <a:p>
            <a:pPr marL="0" indent="0">
              <a:buNone/>
            </a:pPr>
            <a:r>
              <a:rPr kumimoji="1" lang="ja-JP" altLang="en-US" sz="2600" dirty="0" smtClean="0"/>
              <a:t>　　➣</a:t>
            </a:r>
            <a:r>
              <a:rPr lang="ja-JP" altLang="en-US" sz="2600" dirty="0"/>
              <a:t>失語症者向け意思疎通</a:t>
            </a:r>
            <a:r>
              <a:rPr lang="ja-JP" altLang="en-US" sz="2600" dirty="0" smtClean="0"/>
              <a:t>支援者</a:t>
            </a:r>
            <a:endParaRPr lang="en-US" altLang="ja-JP" sz="2600" dirty="0" smtClean="0"/>
          </a:p>
          <a:p>
            <a:pPr marL="0" indent="0">
              <a:buNone/>
            </a:pPr>
            <a:r>
              <a:rPr lang="ja-JP" altLang="en-US" sz="2600" dirty="0"/>
              <a:t>　</a:t>
            </a:r>
            <a:r>
              <a:rPr lang="ja-JP" altLang="en-US" sz="2600" dirty="0" smtClean="0"/>
              <a:t>　　　　　　　　　　　　　　養成</a:t>
            </a:r>
            <a:r>
              <a:rPr kumimoji="1" lang="ja-JP" altLang="en-US" sz="2600" dirty="0" smtClean="0"/>
              <a:t>研修事業（</a:t>
            </a:r>
            <a:r>
              <a:rPr kumimoji="1" lang="en-US" altLang="ja-JP" sz="2600" dirty="0" smtClean="0"/>
              <a:t>H30</a:t>
            </a:r>
            <a:r>
              <a:rPr kumimoji="1" lang="ja-JP" altLang="en-US" sz="2600" dirty="0" smtClean="0"/>
              <a:t>年度～）　</a:t>
            </a:r>
            <a:r>
              <a:rPr kumimoji="1" lang="en-US" altLang="ja-JP" sz="2000" dirty="0" smtClean="0"/>
              <a:t>※</a:t>
            </a:r>
            <a:r>
              <a:rPr kumimoji="1" lang="ja-JP" altLang="en-US" sz="2000" dirty="0" smtClean="0"/>
              <a:t>必須事業</a:t>
            </a:r>
            <a:endParaRPr kumimoji="1" lang="en-US" altLang="ja-JP" sz="2000" dirty="0" smtClean="0"/>
          </a:p>
          <a:p>
            <a:pPr marL="0" indent="0">
              <a:buNone/>
            </a:pPr>
            <a:endParaRPr kumimoji="1" lang="en-US" altLang="ja-JP" sz="2600" dirty="0" smtClean="0"/>
          </a:p>
          <a:p>
            <a:pPr marL="0" indent="0">
              <a:buNone/>
            </a:pPr>
            <a:endParaRPr kumimoji="1" lang="en-US" altLang="ja-JP" sz="2600" dirty="0" smtClean="0"/>
          </a:p>
          <a:p>
            <a:pPr marL="0" indent="0">
              <a:buNone/>
            </a:pPr>
            <a:endParaRPr kumimoji="1" lang="ja-JP" altLang="en-US" sz="2600" dirty="0"/>
          </a:p>
        </p:txBody>
      </p:sp>
      <p:sp>
        <p:nvSpPr>
          <p:cNvPr id="5"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23</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9236084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23750"/>
            <a:ext cx="9906000" cy="404664"/>
          </a:xfrm>
        </p:spPr>
        <p:txBody>
          <a:bodyPr>
            <a:noAutofit/>
          </a:bodyPr>
          <a:lstStyle/>
          <a:p>
            <a:r>
              <a:rPr lang="ja-JP" altLang="en-US" sz="2400" dirty="0" smtClean="0">
                <a:solidFill>
                  <a:schemeClr val="tx2"/>
                </a:solidFill>
                <a:latin typeface="ＤＦ特太ゴシック体" panose="020B0509000000000000" pitchFamily="49" charset="-128"/>
                <a:ea typeface="ＤＦ特太ゴシック体" panose="020B0509000000000000" pitchFamily="49" charset="-128"/>
              </a:rPr>
              <a:t>意思疎通支援が必要な者の状況等</a:t>
            </a:r>
            <a:r>
              <a:rPr lang="ja-JP" altLang="en-US" sz="2400" dirty="0">
                <a:solidFill>
                  <a:schemeClr val="tx2"/>
                </a:solidFill>
                <a:latin typeface="ＤＦ特太ゴシック体" panose="020B0509000000000000" pitchFamily="49" charset="-128"/>
                <a:ea typeface="ＤＦ特太ゴシック体" panose="020B0509000000000000" pitchFamily="49" charset="-128"/>
              </a:rPr>
              <a:t> </a:t>
            </a:r>
            <a:r>
              <a:rPr lang="ja-JP" altLang="en-US" sz="2400" dirty="0" smtClean="0">
                <a:solidFill>
                  <a:schemeClr val="tx2"/>
                </a:solidFill>
                <a:latin typeface="ＤＦ特太ゴシック体" panose="020B0509000000000000" pitchFamily="49" charset="-128"/>
                <a:ea typeface="ＤＦ特太ゴシック体" panose="020B0509000000000000" pitchFamily="49" charset="-128"/>
              </a:rPr>
              <a:t>～失語症者</a:t>
            </a:r>
          </a:p>
        </p:txBody>
      </p:sp>
      <p:sp>
        <p:nvSpPr>
          <p:cNvPr id="24" name="テキスト ボックス 23"/>
          <p:cNvSpPr txBox="1"/>
          <p:nvPr/>
        </p:nvSpPr>
        <p:spPr>
          <a:xfrm>
            <a:off x="139236" y="548679"/>
            <a:ext cx="9666610" cy="5797515"/>
          </a:xfrm>
          <a:prstGeom prst="rect">
            <a:avLst/>
          </a:prstGeom>
          <a:ln w="28575">
            <a:solidFill>
              <a:schemeClr val="tx2"/>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a:lnSpc>
                <a:spcPts val="1800"/>
              </a:lnSpc>
            </a:pPr>
            <a:r>
              <a:rPr lang="ja-JP" altLang="en-US" sz="1400" b="1" dirty="0" smtClean="0">
                <a:solidFill>
                  <a:prstClr val="black"/>
                </a:solidFill>
                <a:latin typeface="ＭＳ ゴシック" pitchFamily="49" charset="-128"/>
                <a:ea typeface="ＭＳ ゴシック" pitchFamily="49" charset="-128"/>
              </a:rPr>
              <a:t>  　</a:t>
            </a:r>
            <a:r>
              <a:rPr lang="ja-JP" altLang="en-US" sz="1500" b="1" dirty="0" smtClean="0">
                <a:solidFill>
                  <a:prstClr val="black"/>
                </a:solidFill>
                <a:latin typeface="ＭＳ ゴシック" pitchFamily="49" charset="-128"/>
                <a:ea typeface="ＭＳ ゴシック" pitchFamily="49" charset="-128"/>
              </a:rPr>
              <a:t>①　失語症者の数</a:t>
            </a:r>
            <a:endParaRPr lang="en-US" altLang="ja-JP" sz="1500" b="1" dirty="0" smtClean="0">
              <a:solidFill>
                <a:prstClr val="black"/>
              </a:solidFill>
              <a:latin typeface="ＭＳ ゴシック" pitchFamily="49" charset="-128"/>
              <a:ea typeface="ＭＳ ゴシック" pitchFamily="49" charset="-128"/>
            </a:endParaRPr>
          </a:p>
          <a:p>
            <a:pPr>
              <a:lnSpc>
                <a:spcPts val="500"/>
              </a:lnSpc>
            </a:pPr>
            <a:r>
              <a:rPr lang="ja-JP" altLang="en-US" sz="1500" dirty="0" smtClean="0">
                <a:solidFill>
                  <a:prstClr val="black"/>
                </a:solidFill>
                <a:latin typeface="ＭＳ ゴシック" pitchFamily="49" charset="-128"/>
                <a:ea typeface="ＭＳ ゴシック" pitchFamily="49" charset="-128"/>
              </a:rPr>
              <a:t>　</a:t>
            </a:r>
            <a:r>
              <a:rPr lang="ja-JP" altLang="en-US" sz="1500" dirty="0">
                <a:solidFill>
                  <a:prstClr val="black"/>
                </a:solidFill>
                <a:latin typeface="ＭＳ ゴシック" pitchFamily="49" charset="-128"/>
                <a:ea typeface="ＭＳ ゴシック" pitchFamily="49" charset="-128"/>
              </a:rPr>
              <a:t>　　  </a:t>
            </a:r>
            <a:endParaRPr lang="en-US" altLang="ja-JP" sz="1500" dirty="0" smtClean="0">
              <a:solidFill>
                <a:prstClr val="black"/>
              </a:solidFill>
              <a:latin typeface="ＭＳ ゴシック" pitchFamily="49" charset="-128"/>
              <a:ea typeface="ＭＳ ゴシック" pitchFamily="49" charset="-128"/>
            </a:endParaRPr>
          </a:p>
          <a:p>
            <a:pPr>
              <a:lnSpc>
                <a:spcPts val="1800"/>
              </a:lnSpc>
            </a:pPr>
            <a:r>
              <a:rPr lang="en-US" altLang="ja-JP" sz="1500" dirty="0">
                <a:solidFill>
                  <a:prstClr val="black"/>
                </a:solidFill>
                <a:latin typeface="ＭＳ ゴシック" pitchFamily="49" charset="-128"/>
                <a:ea typeface="ＭＳ ゴシック" pitchFamily="49" charset="-128"/>
              </a:rPr>
              <a:t> </a:t>
            </a:r>
            <a:r>
              <a:rPr lang="en-US" altLang="ja-JP" sz="1500" dirty="0" smtClean="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２０万～５０万人と推計</a:t>
            </a:r>
            <a:endParaRPr lang="en-US" altLang="ja-JP" sz="1500" dirty="0" smtClean="0">
              <a:solidFill>
                <a:prstClr val="black"/>
              </a:solidFill>
              <a:latin typeface="ＭＳ ゴシック" pitchFamily="49" charset="-128"/>
              <a:ea typeface="ＭＳ ゴシック" pitchFamily="49" charset="-128"/>
            </a:endParaRPr>
          </a:p>
          <a:p>
            <a:pPr>
              <a:lnSpc>
                <a:spcPts val="1800"/>
              </a:lnSpc>
            </a:pPr>
            <a:endParaRPr lang="en-US" altLang="ja-JP" sz="1500" dirty="0">
              <a:solidFill>
                <a:prstClr val="black"/>
              </a:solidFill>
              <a:latin typeface="ＭＳ ゴシック" pitchFamily="49" charset="-128"/>
              <a:ea typeface="ＭＳ ゴシック" pitchFamily="49" charset="-128"/>
            </a:endParaRPr>
          </a:p>
          <a:p>
            <a:pPr>
              <a:lnSpc>
                <a:spcPts val="1800"/>
              </a:lnSpc>
            </a:pPr>
            <a:endParaRPr lang="en-US" altLang="ja-JP" sz="1500" dirty="0" smtClean="0">
              <a:solidFill>
                <a:prstClr val="black"/>
              </a:solidFill>
              <a:latin typeface="ＭＳ ゴシック" pitchFamily="49" charset="-128"/>
              <a:ea typeface="ＭＳ ゴシック" pitchFamily="49" charset="-128"/>
            </a:endParaRPr>
          </a:p>
          <a:p>
            <a:pPr>
              <a:lnSpc>
                <a:spcPts val="1200"/>
              </a:lnSpc>
            </a:pPr>
            <a:endParaRPr lang="en-US" altLang="ja-JP" sz="1500" dirty="0">
              <a:solidFill>
                <a:prstClr val="black"/>
              </a:solidFill>
              <a:latin typeface="ＭＳ ゴシック" pitchFamily="49" charset="-128"/>
              <a:ea typeface="ＭＳ ゴシック" pitchFamily="49" charset="-128"/>
            </a:endParaRPr>
          </a:p>
          <a:p>
            <a:pPr>
              <a:lnSpc>
                <a:spcPts val="1800"/>
              </a:lnSpc>
            </a:pPr>
            <a:r>
              <a:rPr lang="ja-JP" altLang="en-US" sz="1500" dirty="0" smtClean="0">
                <a:solidFill>
                  <a:prstClr val="black"/>
                </a:solidFill>
                <a:latin typeface="ＭＳ ゴシック" pitchFamily="49" charset="-128"/>
                <a:ea typeface="ＭＳ ゴシック" pitchFamily="49" charset="-128"/>
              </a:rPr>
              <a:t>　</a:t>
            </a:r>
            <a:r>
              <a:rPr lang="ja-JP" altLang="en-US" sz="1500" b="1" dirty="0" smtClean="0">
                <a:solidFill>
                  <a:prstClr val="black"/>
                </a:solidFill>
                <a:latin typeface="ＭＳ ゴシック" pitchFamily="49" charset="-128"/>
                <a:ea typeface="ＭＳ ゴシック" pitchFamily="49" charset="-128"/>
              </a:rPr>
              <a:t>　②　障害の程度</a:t>
            </a:r>
            <a:endParaRPr lang="en-US" altLang="ja-JP" sz="1500" b="1" dirty="0" smtClean="0">
              <a:solidFill>
                <a:prstClr val="black"/>
              </a:solidFill>
              <a:latin typeface="ＭＳ ゴシック" pitchFamily="49" charset="-128"/>
              <a:ea typeface="ＭＳ ゴシック" pitchFamily="49" charset="-128"/>
            </a:endParaRPr>
          </a:p>
          <a:p>
            <a:pPr>
              <a:lnSpc>
                <a:spcPts val="500"/>
              </a:lnSpc>
            </a:pPr>
            <a:endParaRPr lang="en-US" altLang="ja-JP" sz="1500" b="1" dirty="0" smtClean="0">
              <a:solidFill>
                <a:prstClr val="black"/>
              </a:solidFill>
              <a:latin typeface="ＭＳ ゴシック" pitchFamily="49" charset="-128"/>
              <a:ea typeface="ＭＳ ゴシック" pitchFamily="49" charset="-128"/>
            </a:endParaRPr>
          </a:p>
          <a:p>
            <a:pPr>
              <a:lnSpc>
                <a:spcPts val="1800"/>
              </a:lnSpc>
            </a:pPr>
            <a:r>
              <a:rPr lang="ja-JP" altLang="en-US" sz="1500" dirty="0" smtClean="0">
                <a:solidFill>
                  <a:prstClr val="black"/>
                </a:solidFill>
                <a:latin typeface="ＭＳ ゴシック" pitchFamily="49" charset="-128"/>
                <a:ea typeface="ＭＳ ゴシック" pitchFamily="49" charset="-128"/>
              </a:rPr>
              <a:t>　　　　　３級：</a:t>
            </a:r>
            <a:r>
              <a:rPr lang="en-US" altLang="ja-JP" sz="1500" dirty="0">
                <a:solidFill>
                  <a:prstClr val="black"/>
                </a:solidFill>
                <a:latin typeface="ＭＳ ゴシック" pitchFamily="49" charset="-128"/>
                <a:ea typeface="ＭＳ ゴシック" pitchFamily="49" charset="-128"/>
              </a:rPr>
              <a:t>27</a:t>
            </a:r>
            <a:r>
              <a:rPr lang="ja-JP" altLang="en-US" sz="1500" dirty="0" smtClean="0">
                <a:solidFill>
                  <a:prstClr val="black"/>
                </a:solidFill>
                <a:latin typeface="ＭＳ ゴシック" pitchFamily="49" charset="-128"/>
                <a:ea typeface="ＭＳ ゴシック" pitchFamily="49" charset="-128"/>
              </a:rPr>
              <a:t>％　　４級：</a:t>
            </a:r>
            <a:r>
              <a:rPr lang="en-US" altLang="ja-JP" sz="1500" dirty="0" smtClean="0">
                <a:solidFill>
                  <a:prstClr val="black"/>
                </a:solidFill>
                <a:latin typeface="ＭＳ ゴシック" pitchFamily="49" charset="-128"/>
                <a:ea typeface="ＭＳ ゴシック" pitchFamily="49" charset="-128"/>
              </a:rPr>
              <a:t>12</a:t>
            </a:r>
            <a:r>
              <a:rPr lang="ja-JP" altLang="en-US" sz="1500" dirty="0" smtClean="0">
                <a:solidFill>
                  <a:prstClr val="black"/>
                </a:solidFill>
                <a:latin typeface="ＭＳ ゴシック" pitchFamily="49" charset="-128"/>
                <a:ea typeface="ＭＳ ゴシック" pitchFamily="49" charset="-128"/>
              </a:rPr>
              <a:t>％　　持っていない：</a:t>
            </a:r>
            <a:r>
              <a:rPr lang="en-US" altLang="ja-JP" sz="1500" dirty="0" smtClean="0">
                <a:solidFill>
                  <a:prstClr val="black"/>
                </a:solidFill>
                <a:latin typeface="ＭＳ ゴシック" pitchFamily="49" charset="-128"/>
                <a:ea typeface="ＭＳ ゴシック" pitchFamily="49" charset="-128"/>
              </a:rPr>
              <a:t>21</a:t>
            </a:r>
            <a:r>
              <a:rPr lang="ja-JP" altLang="en-US" sz="1500" dirty="0" smtClean="0">
                <a:solidFill>
                  <a:prstClr val="black"/>
                </a:solidFill>
                <a:latin typeface="ＭＳ ゴシック" pitchFamily="49" charset="-128"/>
                <a:ea typeface="ＭＳ ゴシック" pitchFamily="49" charset="-128"/>
              </a:rPr>
              <a:t>％　　不明：</a:t>
            </a:r>
            <a:r>
              <a:rPr lang="en-US" altLang="ja-JP" sz="1500" dirty="0" smtClean="0">
                <a:solidFill>
                  <a:prstClr val="black"/>
                </a:solidFill>
                <a:latin typeface="ＭＳ ゴシック" pitchFamily="49" charset="-128"/>
                <a:ea typeface="ＭＳ ゴシック" pitchFamily="49" charset="-128"/>
              </a:rPr>
              <a:t>40</a:t>
            </a:r>
            <a:r>
              <a:rPr lang="ja-JP" altLang="en-US" sz="1500" dirty="0" smtClean="0">
                <a:solidFill>
                  <a:prstClr val="black"/>
                </a:solidFill>
                <a:latin typeface="ＭＳ ゴシック" pitchFamily="49" charset="-128"/>
                <a:ea typeface="ＭＳ ゴシック" pitchFamily="49" charset="-128"/>
              </a:rPr>
              <a:t>％</a:t>
            </a:r>
            <a:endParaRPr lang="en-US" altLang="ja-JP" sz="1500" dirty="0" smtClean="0">
              <a:solidFill>
                <a:prstClr val="black"/>
              </a:solidFill>
              <a:latin typeface="ＭＳ ゴシック" pitchFamily="49" charset="-128"/>
              <a:ea typeface="ＭＳ ゴシック" pitchFamily="49" charset="-128"/>
            </a:endParaRPr>
          </a:p>
          <a:p>
            <a:pPr>
              <a:lnSpc>
                <a:spcPts val="1500"/>
              </a:lnSpc>
            </a:pPr>
            <a:endParaRPr lang="en-US" altLang="ja-JP" sz="1500" dirty="0" smtClean="0">
              <a:solidFill>
                <a:prstClr val="black"/>
              </a:solidFill>
              <a:latin typeface="ＭＳ ゴシック" pitchFamily="49" charset="-128"/>
              <a:ea typeface="ＭＳ ゴシック" pitchFamily="49" charset="-128"/>
            </a:endParaRPr>
          </a:p>
          <a:p>
            <a:pPr>
              <a:lnSpc>
                <a:spcPts val="1200"/>
              </a:lnSpc>
            </a:pPr>
            <a:r>
              <a:rPr lang="ja-JP" altLang="en-US" sz="1500" dirty="0" smtClean="0">
                <a:solidFill>
                  <a:prstClr val="black"/>
                </a:solidFill>
                <a:latin typeface="ＭＳ ゴシック" pitchFamily="49" charset="-128"/>
                <a:ea typeface="ＭＳ ゴシック" pitchFamily="49" charset="-128"/>
              </a:rPr>
              <a:t>　　 </a:t>
            </a:r>
            <a:r>
              <a:rPr lang="en-US" altLang="ja-JP" sz="1500" dirty="0" smtClean="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言語障害以外の障害により身体障害者手帳を取得している者の状況</a:t>
            </a:r>
            <a:endParaRPr lang="en-US" altLang="ja-JP" sz="1500" dirty="0" smtClean="0">
              <a:solidFill>
                <a:prstClr val="black"/>
              </a:solidFill>
              <a:latin typeface="ＭＳ ゴシック" pitchFamily="49" charset="-128"/>
              <a:ea typeface="ＭＳ ゴシック" pitchFamily="49" charset="-128"/>
            </a:endParaRPr>
          </a:p>
          <a:p>
            <a:pPr>
              <a:lnSpc>
                <a:spcPts val="700"/>
              </a:lnSpc>
            </a:pPr>
            <a:endParaRPr lang="en-US" altLang="ja-JP" sz="1500" dirty="0" smtClean="0">
              <a:solidFill>
                <a:prstClr val="black"/>
              </a:solidFill>
              <a:latin typeface="ＭＳ ゴシック" pitchFamily="49" charset="-128"/>
              <a:ea typeface="ＭＳ ゴシック" pitchFamily="49" charset="-128"/>
            </a:endParaRPr>
          </a:p>
          <a:p>
            <a:pPr>
              <a:lnSpc>
                <a:spcPts val="2000"/>
              </a:lnSpc>
            </a:pPr>
            <a:r>
              <a:rPr lang="ja-JP" altLang="en-US" sz="1500" dirty="0" smtClean="0">
                <a:solidFill>
                  <a:prstClr val="black"/>
                </a:solidFill>
                <a:latin typeface="ＭＳ ゴシック" pitchFamily="49" charset="-128"/>
                <a:ea typeface="ＭＳ ゴシック" pitchFamily="49" charset="-128"/>
              </a:rPr>
              <a:t>　</a:t>
            </a:r>
            <a:r>
              <a:rPr lang="ja-JP" altLang="en-US" sz="1500" dirty="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　　　１級：</a:t>
            </a:r>
            <a:r>
              <a:rPr lang="en-US" altLang="ja-JP" sz="1500" dirty="0" smtClean="0">
                <a:solidFill>
                  <a:prstClr val="black"/>
                </a:solidFill>
                <a:latin typeface="ＭＳ ゴシック" pitchFamily="49" charset="-128"/>
                <a:ea typeface="ＭＳ ゴシック" pitchFamily="49" charset="-128"/>
              </a:rPr>
              <a:t>43</a:t>
            </a:r>
            <a:r>
              <a:rPr lang="ja-JP" altLang="en-US" sz="1500" dirty="0" smtClean="0">
                <a:solidFill>
                  <a:prstClr val="black"/>
                </a:solidFill>
                <a:latin typeface="ＭＳ ゴシック" pitchFamily="49" charset="-128"/>
                <a:ea typeface="ＭＳ ゴシック" pitchFamily="49" charset="-128"/>
              </a:rPr>
              <a:t>％　　２級：</a:t>
            </a:r>
            <a:r>
              <a:rPr lang="en-US" altLang="ja-JP" sz="1500" dirty="0" smtClean="0">
                <a:solidFill>
                  <a:prstClr val="black"/>
                </a:solidFill>
                <a:latin typeface="ＭＳ ゴシック" pitchFamily="49" charset="-128"/>
                <a:ea typeface="ＭＳ ゴシック" pitchFamily="49" charset="-128"/>
              </a:rPr>
              <a:t>38</a:t>
            </a:r>
            <a:r>
              <a:rPr lang="ja-JP" altLang="en-US" sz="1500" dirty="0" smtClean="0">
                <a:solidFill>
                  <a:prstClr val="black"/>
                </a:solidFill>
                <a:latin typeface="ＭＳ ゴシック" pitchFamily="49" charset="-128"/>
                <a:ea typeface="ＭＳ ゴシック" pitchFamily="49" charset="-128"/>
              </a:rPr>
              <a:t>％　　３級：９％　　４級：７％　　５・６級：３％</a:t>
            </a:r>
            <a:endParaRPr lang="en-US" altLang="ja-JP" sz="1500" dirty="0" smtClean="0">
              <a:solidFill>
                <a:prstClr val="black"/>
              </a:solidFill>
              <a:latin typeface="ＭＳ ゴシック" pitchFamily="49" charset="-128"/>
              <a:ea typeface="ＭＳ ゴシック" pitchFamily="49" charset="-128"/>
            </a:endParaRPr>
          </a:p>
          <a:p>
            <a:pPr>
              <a:lnSpc>
                <a:spcPts val="1200"/>
              </a:lnSpc>
            </a:pPr>
            <a:endParaRPr lang="en-US" altLang="ja-JP" sz="1500" dirty="0" smtClean="0">
              <a:solidFill>
                <a:prstClr val="black"/>
              </a:solidFill>
              <a:latin typeface="ＭＳ ゴシック" pitchFamily="49" charset="-128"/>
              <a:ea typeface="ＭＳ ゴシック" pitchFamily="49" charset="-128"/>
            </a:endParaRPr>
          </a:p>
          <a:p>
            <a:pPr>
              <a:lnSpc>
                <a:spcPts val="1800"/>
              </a:lnSpc>
            </a:pPr>
            <a:r>
              <a:rPr lang="ja-JP" altLang="en-US" sz="1500" b="1" dirty="0" smtClean="0">
                <a:solidFill>
                  <a:prstClr val="black"/>
                </a:solidFill>
                <a:latin typeface="ＭＳ ゴシック" pitchFamily="49" charset="-128"/>
                <a:ea typeface="ＭＳ ゴシック" pitchFamily="49" charset="-128"/>
              </a:rPr>
              <a:t>　　③　</a:t>
            </a:r>
            <a:r>
              <a:rPr lang="ja-JP" altLang="en-US" sz="1500" b="1" dirty="0">
                <a:solidFill>
                  <a:prstClr val="black"/>
                </a:solidFill>
                <a:latin typeface="ＭＳ ゴシック" pitchFamily="49" charset="-128"/>
                <a:ea typeface="ＭＳ ゴシック" pitchFamily="49" charset="-128"/>
              </a:rPr>
              <a:t>年齢</a:t>
            </a:r>
            <a:r>
              <a:rPr lang="ja-JP" altLang="en-US" sz="1500" b="1" dirty="0" smtClean="0">
                <a:solidFill>
                  <a:prstClr val="black"/>
                </a:solidFill>
                <a:latin typeface="ＭＳ ゴシック" pitchFamily="49" charset="-128"/>
                <a:ea typeface="ＭＳ ゴシック" pitchFamily="49" charset="-128"/>
              </a:rPr>
              <a:t>構成</a:t>
            </a:r>
            <a:endParaRPr lang="en-US" altLang="ja-JP" sz="1500" b="1" dirty="0" smtClean="0">
              <a:solidFill>
                <a:prstClr val="black"/>
              </a:solidFill>
              <a:latin typeface="ＭＳ ゴシック" pitchFamily="49" charset="-128"/>
              <a:ea typeface="ＭＳ ゴシック" pitchFamily="49" charset="-128"/>
            </a:endParaRPr>
          </a:p>
          <a:p>
            <a:pPr>
              <a:lnSpc>
                <a:spcPts val="500"/>
              </a:lnSpc>
            </a:pPr>
            <a:r>
              <a:rPr lang="ja-JP" altLang="en-US" sz="1500" b="1" dirty="0" smtClean="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　</a:t>
            </a:r>
            <a:endParaRPr lang="en-US" altLang="ja-JP" sz="1500" dirty="0" smtClean="0">
              <a:solidFill>
                <a:prstClr val="black"/>
              </a:solidFill>
              <a:latin typeface="ＭＳ ゴシック" pitchFamily="49" charset="-128"/>
              <a:ea typeface="ＭＳ ゴシック" pitchFamily="49" charset="-128"/>
            </a:endParaRPr>
          </a:p>
          <a:p>
            <a:pPr>
              <a:lnSpc>
                <a:spcPts val="1800"/>
              </a:lnSpc>
            </a:pPr>
            <a:r>
              <a:rPr lang="ja-JP" altLang="en-US" sz="1500" dirty="0" smtClean="0">
                <a:solidFill>
                  <a:prstClr val="black"/>
                </a:solidFill>
                <a:latin typeface="ＭＳ ゴシック" pitchFamily="49" charset="-128"/>
                <a:ea typeface="ＭＳ ゴシック" pitchFamily="49" charset="-128"/>
              </a:rPr>
              <a:t>　</a:t>
            </a:r>
            <a:r>
              <a:rPr lang="ja-JP" altLang="en-US" sz="1500" dirty="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　　　</a:t>
            </a:r>
            <a:r>
              <a:rPr lang="en-US" altLang="ja-JP" sz="1500" dirty="0" smtClean="0">
                <a:solidFill>
                  <a:prstClr val="black"/>
                </a:solidFill>
                <a:latin typeface="ＭＳ ゴシック" pitchFamily="49" charset="-128"/>
                <a:ea typeface="ＭＳ ゴシック" pitchFamily="49" charset="-128"/>
              </a:rPr>
              <a:t>30</a:t>
            </a:r>
            <a:r>
              <a:rPr lang="ja-JP" altLang="en-US" sz="1500" dirty="0" smtClean="0">
                <a:solidFill>
                  <a:prstClr val="black"/>
                </a:solidFill>
                <a:latin typeface="ＭＳ ゴシック" pitchFamily="49" charset="-128"/>
                <a:ea typeface="ＭＳ ゴシック" pitchFamily="49" charset="-128"/>
              </a:rPr>
              <a:t>・</a:t>
            </a:r>
            <a:r>
              <a:rPr lang="en-US" altLang="ja-JP" sz="1500" dirty="0" smtClean="0">
                <a:solidFill>
                  <a:prstClr val="black"/>
                </a:solidFill>
                <a:latin typeface="ＭＳ ゴシック" pitchFamily="49" charset="-128"/>
                <a:ea typeface="ＭＳ ゴシック" pitchFamily="49" charset="-128"/>
              </a:rPr>
              <a:t>40</a:t>
            </a:r>
            <a:r>
              <a:rPr lang="ja-JP" altLang="en-US" sz="1500" dirty="0" smtClean="0">
                <a:solidFill>
                  <a:prstClr val="black"/>
                </a:solidFill>
                <a:latin typeface="ＭＳ ゴシック" pitchFamily="49" charset="-128"/>
                <a:ea typeface="ＭＳ ゴシック" pitchFamily="49" charset="-128"/>
              </a:rPr>
              <a:t>歳代：</a:t>
            </a:r>
            <a:r>
              <a:rPr lang="en-US" altLang="ja-JP" sz="1500" dirty="0" smtClean="0">
                <a:solidFill>
                  <a:prstClr val="black"/>
                </a:solidFill>
                <a:latin typeface="ＭＳ ゴシック" pitchFamily="49" charset="-128"/>
                <a:ea typeface="ＭＳ ゴシック" pitchFamily="49" charset="-128"/>
              </a:rPr>
              <a:t>11</a:t>
            </a:r>
            <a:r>
              <a:rPr lang="ja-JP" altLang="en-US" sz="1500" dirty="0" smtClean="0">
                <a:solidFill>
                  <a:prstClr val="black"/>
                </a:solidFill>
                <a:latin typeface="ＭＳ ゴシック" pitchFamily="49" charset="-128"/>
                <a:ea typeface="ＭＳ ゴシック" pitchFamily="49" charset="-128"/>
              </a:rPr>
              <a:t>％　 　</a:t>
            </a:r>
            <a:r>
              <a:rPr lang="en-US" altLang="ja-JP" sz="1500" dirty="0" smtClean="0">
                <a:solidFill>
                  <a:prstClr val="black"/>
                </a:solidFill>
                <a:latin typeface="ＭＳ ゴシック" pitchFamily="49" charset="-128"/>
                <a:ea typeface="ＭＳ ゴシック" pitchFamily="49" charset="-128"/>
              </a:rPr>
              <a:t>50</a:t>
            </a:r>
            <a:r>
              <a:rPr lang="ja-JP" altLang="en-US" sz="1500" dirty="0" smtClean="0">
                <a:solidFill>
                  <a:prstClr val="black"/>
                </a:solidFill>
                <a:latin typeface="ＭＳ ゴシック" pitchFamily="49" charset="-128"/>
                <a:ea typeface="ＭＳ ゴシック" pitchFamily="49" charset="-128"/>
              </a:rPr>
              <a:t>歳代：</a:t>
            </a:r>
            <a:r>
              <a:rPr lang="en-US" altLang="ja-JP" sz="1500" dirty="0" smtClean="0">
                <a:solidFill>
                  <a:prstClr val="black"/>
                </a:solidFill>
                <a:latin typeface="ＭＳ ゴシック" pitchFamily="49" charset="-128"/>
                <a:ea typeface="ＭＳ ゴシック" pitchFamily="49" charset="-128"/>
              </a:rPr>
              <a:t>13</a:t>
            </a:r>
            <a:r>
              <a:rPr lang="ja-JP" altLang="en-US" sz="1500" dirty="0" smtClean="0">
                <a:solidFill>
                  <a:prstClr val="black"/>
                </a:solidFill>
                <a:latin typeface="ＭＳ ゴシック" pitchFamily="49" charset="-128"/>
                <a:ea typeface="ＭＳ ゴシック" pitchFamily="49" charset="-128"/>
              </a:rPr>
              <a:t>％　　 </a:t>
            </a:r>
            <a:r>
              <a:rPr lang="en-US" altLang="ja-JP" sz="1500" dirty="0" smtClean="0">
                <a:solidFill>
                  <a:prstClr val="black"/>
                </a:solidFill>
                <a:latin typeface="ＭＳ ゴシック" pitchFamily="49" charset="-128"/>
                <a:ea typeface="ＭＳ ゴシック" pitchFamily="49" charset="-128"/>
              </a:rPr>
              <a:t>60</a:t>
            </a:r>
            <a:r>
              <a:rPr lang="ja-JP" altLang="en-US" sz="1500" dirty="0" smtClean="0">
                <a:solidFill>
                  <a:prstClr val="black"/>
                </a:solidFill>
                <a:latin typeface="ＭＳ ゴシック" pitchFamily="49" charset="-128"/>
                <a:ea typeface="ＭＳ ゴシック" pitchFamily="49" charset="-128"/>
              </a:rPr>
              <a:t>歳代：</a:t>
            </a:r>
            <a:r>
              <a:rPr lang="en-US" altLang="ja-JP" sz="1500" dirty="0" smtClean="0">
                <a:solidFill>
                  <a:prstClr val="black"/>
                </a:solidFill>
                <a:latin typeface="ＭＳ ゴシック" pitchFamily="49" charset="-128"/>
                <a:ea typeface="ＭＳ ゴシック" pitchFamily="49" charset="-128"/>
              </a:rPr>
              <a:t>38</a:t>
            </a:r>
            <a:r>
              <a:rPr lang="ja-JP" altLang="en-US" sz="1500" dirty="0" smtClean="0">
                <a:solidFill>
                  <a:prstClr val="black"/>
                </a:solidFill>
                <a:latin typeface="ＭＳ ゴシック" pitchFamily="49" charset="-128"/>
                <a:ea typeface="ＭＳ ゴシック" pitchFamily="49" charset="-128"/>
              </a:rPr>
              <a:t>％　　 </a:t>
            </a:r>
            <a:r>
              <a:rPr lang="en-US" altLang="ja-JP" sz="1500" dirty="0" smtClean="0">
                <a:solidFill>
                  <a:prstClr val="black"/>
                </a:solidFill>
                <a:latin typeface="ＭＳ ゴシック" pitchFamily="49" charset="-128"/>
                <a:ea typeface="ＭＳ ゴシック" pitchFamily="49" charset="-128"/>
              </a:rPr>
              <a:t>70</a:t>
            </a:r>
            <a:r>
              <a:rPr lang="ja-JP" altLang="en-US" sz="1500" dirty="0" smtClean="0">
                <a:solidFill>
                  <a:prstClr val="black"/>
                </a:solidFill>
                <a:latin typeface="ＭＳ ゴシック" pitchFamily="49" charset="-128"/>
                <a:ea typeface="ＭＳ ゴシック" pitchFamily="49" charset="-128"/>
              </a:rPr>
              <a:t>歳代：</a:t>
            </a:r>
            <a:r>
              <a:rPr lang="en-US" altLang="ja-JP" sz="1500" dirty="0" smtClean="0">
                <a:solidFill>
                  <a:prstClr val="black"/>
                </a:solidFill>
                <a:latin typeface="ＭＳ ゴシック" pitchFamily="49" charset="-128"/>
                <a:ea typeface="ＭＳ ゴシック" pitchFamily="49" charset="-128"/>
              </a:rPr>
              <a:t>30</a:t>
            </a:r>
            <a:r>
              <a:rPr lang="ja-JP" altLang="en-US" sz="1500" dirty="0" smtClean="0">
                <a:solidFill>
                  <a:prstClr val="black"/>
                </a:solidFill>
                <a:latin typeface="ＭＳ ゴシック" pitchFamily="49" charset="-128"/>
                <a:ea typeface="ＭＳ ゴシック" pitchFamily="49" charset="-128"/>
              </a:rPr>
              <a:t>％　</a:t>
            </a:r>
            <a:endParaRPr lang="en-US" altLang="ja-JP" sz="1500" dirty="0" smtClean="0">
              <a:solidFill>
                <a:prstClr val="black"/>
              </a:solidFill>
              <a:latin typeface="ＭＳ ゴシック" pitchFamily="49" charset="-128"/>
              <a:ea typeface="ＭＳ ゴシック" pitchFamily="49" charset="-128"/>
            </a:endParaRPr>
          </a:p>
          <a:p>
            <a:pPr>
              <a:lnSpc>
                <a:spcPts val="1200"/>
              </a:lnSpc>
            </a:pPr>
            <a:r>
              <a:rPr lang="ja-JP" altLang="en-US" sz="1500" dirty="0" smtClean="0">
                <a:solidFill>
                  <a:prstClr val="black"/>
                </a:solidFill>
                <a:latin typeface="ＭＳ ゴシック" pitchFamily="49" charset="-128"/>
                <a:ea typeface="ＭＳ ゴシック" pitchFamily="49" charset="-128"/>
              </a:rPr>
              <a:t>　</a:t>
            </a:r>
            <a:endParaRPr lang="en-US" altLang="ja-JP" sz="1500" dirty="0">
              <a:solidFill>
                <a:prstClr val="black"/>
              </a:solidFill>
              <a:latin typeface="ＭＳ ゴシック" pitchFamily="49" charset="-128"/>
              <a:ea typeface="ＭＳ ゴシック" pitchFamily="49" charset="-128"/>
            </a:endParaRPr>
          </a:p>
          <a:p>
            <a:pPr>
              <a:lnSpc>
                <a:spcPts val="1800"/>
              </a:lnSpc>
            </a:pPr>
            <a:r>
              <a:rPr lang="ja-JP" altLang="en-US" sz="1500" b="1" dirty="0" smtClean="0">
                <a:solidFill>
                  <a:prstClr val="black"/>
                </a:solidFill>
                <a:latin typeface="ＭＳ ゴシック" pitchFamily="49" charset="-128"/>
                <a:ea typeface="ＭＳ ゴシック" pitchFamily="49" charset="-128"/>
              </a:rPr>
              <a:t>　　④　</a:t>
            </a:r>
            <a:r>
              <a:rPr lang="ja-JP" altLang="en-US" sz="1500" b="1" dirty="0">
                <a:solidFill>
                  <a:prstClr val="black"/>
                </a:solidFill>
                <a:latin typeface="ＭＳ ゴシック" pitchFamily="49" charset="-128"/>
                <a:ea typeface="ＭＳ ゴシック" pitchFamily="49" charset="-128"/>
              </a:rPr>
              <a:t>発症</a:t>
            </a:r>
            <a:r>
              <a:rPr lang="ja-JP" altLang="en-US" sz="1500" b="1" dirty="0" smtClean="0">
                <a:solidFill>
                  <a:prstClr val="black"/>
                </a:solidFill>
                <a:latin typeface="ＭＳ ゴシック" pitchFamily="49" charset="-128"/>
                <a:ea typeface="ＭＳ ゴシック" pitchFamily="49" charset="-128"/>
              </a:rPr>
              <a:t>年齢</a:t>
            </a:r>
            <a:endParaRPr lang="en-US" altLang="ja-JP" sz="1500" b="1" dirty="0" smtClean="0">
              <a:solidFill>
                <a:prstClr val="black"/>
              </a:solidFill>
              <a:latin typeface="ＭＳ ゴシック" pitchFamily="49" charset="-128"/>
              <a:ea typeface="ＭＳ ゴシック" pitchFamily="49" charset="-128"/>
            </a:endParaRPr>
          </a:p>
          <a:p>
            <a:pPr>
              <a:lnSpc>
                <a:spcPts val="500"/>
              </a:lnSpc>
            </a:pPr>
            <a:endParaRPr lang="en-US" altLang="ja-JP" sz="1500" b="1" dirty="0" smtClean="0">
              <a:solidFill>
                <a:prstClr val="black"/>
              </a:solidFill>
              <a:latin typeface="ＭＳ ゴシック" pitchFamily="49" charset="-128"/>
              <a:ea typeface="ＭＳ ゴシック" pitchFamily="49" charset="-128"/>
            </a:endParaRPr>
          </a:p>
          <a:p>
            <a:pPr>
              <a:lnSpc>
                <a:spcPts val="1800"/>
              </a:lnSpc>
            </a:pPr>
            <a:r>
              <a:rPr lang="ja-JP" altLang="en-US" sz="1500" dirty="0" smtClean="0">
                <a:solidFill>
                  <a:prstClr val="black"/>
                </a:solidFill>
                <a:latin typeface="ＭＳ ゴシック" pitchFamily="49" charset="-128"/>
                <a:ea typeface="ＭＳ ゴシック" pitchFamily="49" charset="-128"/>
              </a:rPr>
              <a:t>　</a:t>
            </a:r>
            <a:r>
              <a:rPr lang="ja-JP" altLang="en-US" sz="1500" dirty="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　</a:t>
            </a:r>
            <a:r>
              <a:rPr lang="ja-JP" altLang="en-US" sz="1500" dirty="0">
                <a:solidFill>
                  <a:prstClr val="black"/>
                </a:solidFill>
                <a:latin typeface="ＭＳ ゴシック" pitchFamily="49" charset="-128"/>
                <a:ea typeface="ＭＳ ゴシック" pitchFamily="49" charset="-128"/>
              </a:rPr>
              <a:t>　　</a:t>
            </a:r>
            <a:r>
              <a:rPr lang="en-US" altLang="ja-JP" sz="1500" dirty="0" smtClean="0">
                <a:solidFill>
                  <a:prstClr val="black"/>
                </a:solidFill>
                <a:latin typeface="ＭＳ ゴシック" pitchFamily="49" charset="-128"/>
                <a:ea typeface="ＭＳ ゴシック" pitchFamily="49" charset="-128"/>
              </a:rPr>
              <a:t>20</a:t>
            </a:r>
            <a:r>
              <a:rPr lang="ja-JP" altLang="en-US" sz="1500" dirty="0">
                <a:solidFill>
                  <a:prstClr val="black"/>
                </a:solidFill>
                <a:latin typeface="ＭＳ ゴシック" pitchFamily="49" charset="-128"/>
                <a:ea typeface="ＭＳ ゴシック" pitchFamily="49" charset="-128"/>
              </a:rPr>
              <a:t>・</a:t>
            </a:r>
            <a:r>
              <a:rPr lang="en-US" altLang="ja-JP" sz="1500" dirty="0" smtClean="0">
                <a:solidFill>
                  <a:prstClr val="black"/>
                </a:solidFill>
                <a:latin typeface="ＭＳ ゴシック" pitchFamily="49" charset="-128"/>
                <a:ea typeface="ＭＳ ゴシック" pitchFamily="49" charset="-128"/>
              </a:rPr>
              <a:t>30</a:t>
            </a:r>
            <a:r>
              <a:rPr lang="ja-JP" altLang="en-US" sz="1500" dirty="0" smtClean="0">
                <a:solidFill>
                  <a:prstClr val="black"/>
                </a:solidFill>
                <a:latin typeface="ＭＳ ゴシック" pitchFamily="49" charset="-128"/>
                <a:ea typeface="ＭＳ ゴシック" pitchFamily="49" charset="-128"/>
              </a:rPr>
              <a:t>歳代</a:t>
            </a:r>
            <a:r>
              <a:rPr lang="ja-JP" altLang="en-US" sz="1500" dirty="0">
                <a:solidFill>
                  <a:prstClr val="black"/>
                </a:solidFill>
                <a:latin typeface="ＭＳ ゴシック" pitchFamily="49" charset="-128"/>
                <a:ea typeface="ＭＳ ゴシック" pitchFamily="49" charset="-128"/>
              </a:rPr>
              <a:t>：</a:t>
            </a:r>
            <a:r>
              <a:rPr lang="en-US" altLang="ja-JP" sz="1500" dirty="0">
                <a:solidFill>
                  <a:prstClr val="black"/>
                </a:solidFill>
                <a:latin typeface="ＭＳ ゴシック" pitchFamily="49" charset="-128"/>
                <a:ea typeface="ＭＳ ゴシック" pitchFamily="49" charset="-128"/>
              </a:rPr>
              <a:t>12</a:t>
            </a:r>
            <a:r>
              <a:rPr lang="ja-JP" altLang="en-US" sz="1500" dirty="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 　</a:t>
            </a:r>
            <a:r>
              <a:rPr lang="en-US" altLang="ja-JP" sz="1500" dirty="0" smtClean="0">
                <a:solidFill>
                  <a:prstClr val="black"/>
                </a:solidFill>
                <a:latin typeface="ＭＳ ゴシック" pitchFamily="49" charset="-128"/>
                <a:ea typeface="ＭＳ ゴシック" pitchFamily="49" charset="-128"/>
              </a:rPr>
              <a:t>40</a:t>
            </a:r>
            <a:r>
              <a:rPr lang="ja-JP" altLang="en-US" sz="1500" dirty="0" smtClean="0">
                <a:solidFill>
                  <a:prstClr val="black"/>
                </a:solidFill>
                <a:latin typeface="ＭＳ ゴシック" pitchFamily="49" charset="-128"/>
                <a:ea typeface="ＭＳ ゴシック" pitchFamily="49" charset="-128"/>
              </a:rPr>
              <a:t>歳代</a:t>
            </a:r>
            <a:r>
              <a:rPr lang="ja-JP" altLang="en-US" sz="1500" dirty="0">
                <a:solidFill>
                  <a:prstClr val="black"/>
                </a:solidFill>
                <a:latin typeface="ＭＳ ゴシック" pitchFamily="49" charset="-128"/>
                <a:ea typeface="ＭＳ ゴシック" pitchFamily="49" charset="-128"/>
              </a:rPr>
              <a:t>：</a:t>
            </a:r>
            <a:r>
              <a:rPr lang="en-US" altLang="ja-JP" sz="1500" dirty="0">
                <a:solidFill>
                  <a:prstClr val="black"/>
                </a:solidFill>
                <a:latin typeface="ＭＳ ゴシック" pitchFamily="49" charset="-128"/>
                <a:ea typeface="ＭＳ ゴシック" pitchFamily="49" charset="-128"/>
              </a:rPr>
              <a:t>15</a:t>
            </a:r>
            <a:r>
              <a:rPr lang="ja-JP" altLang="en-US" sz="1500" dirty="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　 </a:t>
            </a:r>
            <a:r>
              <a:rPr lang="en-US" altLang="ja-JP" sz="1500" dirty="0" smtClean="0">
                <a:solidFill>
                  <a:prstClr val="black"/>
                </a:solidFill>
                <a:latin typeface="ＭＳ ゴシック" pitchFamily="49" charset="-128"/>
                <a:ea typeface="ＭＳ ゴシック" pitchFamily="49" charset="-128"/>
              </a:rPr>
              <a:t>50</a:t>
            </a:r>
            <a:r>
              <a:rPr lang="ja-JP" altLang="en-US" sz="1500" dirty="0" smtClean="0">
                <a:solidFill>
                  <a:prstClr val="black"/>
                </a:solidFill>
                <a:latin typeface="ＭＳ ゴシック" pitchFamily="49" charset="-128"/>
                <a:ea typeface="ＭＳ ゴシック" pitchFamily="49" charset="-128"/>
              </a:rPr>
              <a:t>歳代</a:t>
            </a:r>
            <a:r>
              <a:rPr lang="ja-JP" altLang="en-US" sz="1500" dirty="0">
                <a:solidFill>
                  <a:prstClr val="black"/>
                </a:solidFill>
                <a:latin typeface="ＭＳ ゴシック" pitchFamily="49" charset="-128"/>
                <a:ea typeface="ＭＳ ゴシック" pitchFamily="49" charset="-128"/>
              </a:rPr>
              <a:t>：</a:t>
            </a:r>
            <a:r>
              <a:rPr lang="en-US" altLang="ja-JP" sz="1500" dirty="0">
                <a:solidFill>
                  <a:prstClr val="black"/>
                </a:solidFill>
                <a:latin typeface="ＭＳ ゴシック" pitchFamily="49" charset="-128"/>
                <a:ea typeface="ＭＳ ゴシック" pitchFamily="49" charset="-128"/>
              </a:rPr>
              <a:t>38</a:t>
            </a:r>
            <a:r>
              <a:rPr lang="ja-JP" altLang="en-US" sz="1500" dirty="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　 </a:t>
            </a:r>
            <a:r>
              <a:rPr lang="en-US" altLang="ja-JP" sz="1500" dirty="0" smtClean="0">
                <a:solidFill>
                  <a:prstClr val="black"/>
                </a:solidFill>
                <a:latin typeface="ＭＳ ゴシック" pitchFamily="49" charset="-128"/>
                <a:ea typeface="ＭＳ ゴシック" pitchFamily="49" charset="-128"/>
              </a:rPr>
              <a:t>60</a:t>
            </a:r>
            <a:r>
              <a:rPr lang="ja-JP" altLang="en-US" sz="1500" dirty="0" smtClean="0">
                <a:solidFill>
                  <a:prstClr val="black"/>
                </a:solidFill>
                <a:latin typeface="ＭＳ ゴシック" pitchFamily="49" charset="-128"/>
                <a:ea typeface="ＭＳ ゴシック" pitchFamily="49" charset="-128"/>
              </a:rPr>
              <a:t>歳代</a:t>
            </a:r>
            <a:r>
              <a:rPr lang="ja-JP" altLang="en-US" sz="1500" dirty="0">
                <a:solidFill>
                  <a:prstClr val="black"/>
                </a:solidFill>
                <a:latin typeface="ＭＳ ゴシック" pitchFamily="49" charset="-128"/>
                <a:ea typeface="ＭＳ ゴシック" pitchFamily="49" charset="-128"/>
              </a:rPr>
              <a:t>：</a:t>
            </a:r>
            <a:r>
              <a:rPr lang="en-US" altLang="ja-JP" sz="1500" dirty="0">
                <a:solidFill>
                  <a:prstClr val="black"/>
                </a:solidFill>
                <a:latin typeface="ＭＳ ゴシック" pitchFamily="49" charset="-128"/>
                <a:ea typeface="ＭＳ ゴシック" pitchFamily="49" charset="-128"/>
              </a:rPr>
              <a:t>24</a:t>
            </a:r>
            <a:r>
              <a:rPr lang="ja-JP" altLang="en-US" sz="1500" dirty="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　 </a:t>
            </a:r>
            <a:r>
              <a:rPr lang="en-US" altLang="ja-JP" sz="1500" dirty="0" smtClean="0">
                <a:solidFill>
                  <a:prstClr val="black"/>
                </a:solidFill>
                <a:latin typeface="ＭＳ ゴシック" pitchFamily="49" charset="-128"/>
                <a:ea typeface="ＭＳ ゴシック" pitchFamily="49" charset="-128"/>
              </a:rPr>
              <a:t>70</a:t>
            </a:r>
            <a:r>
              <a:rPr lang="ja-JP" altLang="en-US" sz="1500" dirty="0" smtClean="0">
                <a:solidFill>
                  <a:prstClr val="black"/>
                </a:solidFill>
                <a:latin typeface="ＭＳ ゴシック" pitchFamily="49" charset="-128"/>
                <a:ea typeface="ＭＳ ゴシック" pitchFamily="49" charset="-128"/>
              </a:rPr>
              <a:t>歳代</a:t>
            </a:r>
            <a:r>
              <a:rPr lang="ja-JP" altLang="en-US" sz="1500" dirty="0">
                <a:solidFill>
                  <a:prstClr val="black"/>
                </a:solidFill>
                <a:latin typeface="ＭＳ ゴシック" pitchFamily="49" charset="-128"/>
                <a:ea typeface="ＭＳ ゴシック" pitchFamily="49" charset="-128"/>
              </a:rPr>
              <a:t>：８％　</a:t>
            </a:r>
            <a:r>
              <a:rPr lang="ja-JP" altLang="en-US" sz="1500" dirty="0" smtClean="0">
                <a:solidFill>
                  <a:prstClr val="black"/>
                </a:solidFill>
                <a:latin typeface="ＭＳ ゴシック" pitchFamily="49" charset="-128"/>
                <a:ea typeface="ＭＳ ゴシック" pitchFamily="49" charset="-128"/>
              </a:rPr>
              <a:t>　　</a:t>
            </a:r>
            <a:endParaRPr lang="en-US" altLang="ja-JP" sz="1500" dirty="0" smtClean="0">
              <a:solidFill>
                <a:prstClr val="black"/>
              </a:solidFill>
              <a:latin typeface="ＭＳ ゴシック" pitchFamily="49" charset="-128"/>
              <a:ea typeface="ＭＳ ゴシック" pitchFamily="49" charset="-128"/>
            </a:endParaRPr>
          </a:p>
          <a:p>
            <a:pPr>
              <a:lnSpc>
                <a:spcPts val="1200"/>
              </a:lnSpc>
            </a:pPr>
            <a:r>
              <a:rPr lang="ja-JP" altLang="en-US" sz="1500" dirty="0" smtClean="0">
                <a:solidFill>
                  <a:prstClr val="black"/>
                </a:solidFill>
                <a:latin typeface="ＭＳ ゴシック" pitchFamily="49" charset="-128"/>
                <a:ea typeface="ＭＳ ゴシック" pitchFamily="49" charset="-128"/>
              </a:rPr>
              <a:t>　</a:t>
            </a:r>
            <a:r>
              <a:rPr lang="ja-JP" altLang="en-US" sz="1500" dirty="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　　　　　</a:t>
            </a:r>
            <a:endParaRPr lang="en-US" altLang="ja-JP" sz="1500" dirty="0" smtClean="0">
              <a:solidFill>
                <a:prstClr val="black"/>
              </a:solidFill>
              <a:latin typeface="ＭＳ ゴシック" pitchFamily="49" charset="-128"/>
              <a:ea typeface="ＭＳ ゴシック" pitchFamily="49" charset="-128"/>
            </a:endParaRPr>
          </a:p>
          <a:p>
            <a:pPr>
              <a:lnSpc>
                <a:spcPts val="1800"/>
              </a:lnSpc>
            </a:pPr>
            <a:r>
              <a:rPr lang="ja-JP" altLang="en-US" sz="1500" b="1" dirty="0" smtClean="0">
                <a:solidFill>
                  <a:prstClr val="black"/>
                </a:solidFill>
                <a:latin typeface="ＭＳ ゴシック" pitchFamily="49" charset="-128"/>
                <a:ea typeface="ＭＳ ゴシック" pitchFamily="49" charset="-128"/>
              </a:rPr>
              <a:t>　</a:t>
            </a:r>
            <a:r>
              <a:rPr lang="ja-JP" altLang="en-US" sz="1500" b="1" dirty="0">
                <a:solidFill>
                  <a:prstClr val="black"/>
                </a:solidFill>
                <a:latin typeface="ＭＳ ゴシック" pitchFamily="49" charset="-128"/>
                <a:ea typeface="ＭＳ ゴシック" pitchFamily="49" charset="-128"/>
              </a:rPr>
              <a:t>　</a:t>
            </a:r>
            <a:r>
              <a:rPr lang="ja-JP" altLang="en-US" sz="1500" b="1" dirty="0" smtClean="0">
                <a:solidFill>
                  <a:prstClr val="black"/>
                </a:solidFill>
                <a:latin typeface="ＭＳ ゴシック" pitchFamily="49" charset="-128"/>
                <a:ea typeface="ＭＳ ゴシック" pitchFamily="49" charset="-128"/>
              </a:rPr>
              <a:t>⑤　情報入手・コミュニケーション方法</a:t>
            </a:r>
            <a:endParaRPr lang="en-US" altLang="ja-JP" sz="1500" b="1" dirty="0" smtClean="0">
              <a:solidFill>
                <a:prstClr val="black"/>
              </a:solidFill>
              <a:latin typeface="ＭＳ ゴシック" pitchFamily="49" charset="-128"/>
              <a:ea typeface="ＭＳ ゴシック" pitchFamily="49" charset="-128"/>
            </a:endParaRPr>
          </a:p>
          <a:p>
            <a:pPr>
              <a:lnSpc>
                <a:spcPts val="500"/>
              </a:lnSpc>
            </a:pPr>
            <a:endParaRPr lang="en-US" altLang="ja-JP" sz="1500" b="1" dirty="0" smtClean="0">
              <a:solidFill>
                <a:prstClr val="black"/>
              </a:solidFill>
              <a:latin typeface="ＭＳ ゴシック" pitchFamily="49" charset="-128"/>
              <a:ea typeface="ＭＳ ゴシック" pitchFamily="49" charset="-128"/>
            </a:endParaRPr>
          </a:p>
          <a:p>
            <a:pPr>
              <a:lnSpc>
                <a:spcPts val="2000"/>
              </a:lnSpc>
            </a:pPr>
            <a:r>
              <a:rPr lang="ja-JP" altLang="en-US" sz="1500" dirty="0" smtClean="0">
                <a:solidFill>
                  <a:prstClr val="black"/>
                </a:solidFill>
                <a:latin typeface="ＭＳ ゴシック" pitchFamily="49" charset="-128"/>
                <a:ea typeface="ＭＳ ゴシック" pitchFamily="49" charset="-128"/>
              </a:rPr>
              <a:t>　</a:t>
            </a:r>
            <a:r>
              <a:rPr lang="ja-JP" altLang="en-US" sz="1500" dirty="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　・ 携帯などを使うことができる：</a:t>
            </a:r>
            <a:r>
              <a:rPr lang="en-US" altLang="ja-JP" sz="1500" dirty="0" smtClean="0">
                <a:solidFill>
                  <a:prstClr val="black"/>
                </a:solidFill>
                <a:latin typeface="ＭＳ ゴシック" pitchFamily="49" charset="-128"/>
                <a:ea typeface="ＭＳ ゴシック" pitchFamily="49" charset="-128"/>
              </a:rPr>
              <a:t>54</a:t>
            </a:r>
            <a:r>
              <a:rPr lang="ja-JP" altLang="en-US" sz="1500" dirty="0" smtClean="0">
                <a:solidFill>
                  <a:prstClr val="black"/>
                </a:solidFill>
                <a:latin typeface="ＭＳ ゴシック" pitchFamily="49" charset="-128"/>
                <a:ea typeface="ＭＳ ゴシック" pitchFamily="49" charset="-128"/>
              </a:rPr>
              <a:t>％</a:t>
            </a:r>
            <a:endParaRPr lang="en-US" altLang="ja-JP" sz="1500" dirty="0" smtClean="0">
              <a:solidFill>
                <a:prstClr val="black"/>
              </a:solidFill>
              <a:latin typeface="ＭＳ ゴシック" pitchFamily="49" charset="-128"/>
              <a:ea typeface="ＭＳ ゴシック" pitchFamily="49" charset="-128"/>
            </a:endParaRPr>
          </a:p>
          <a:p>
            <a:pPr>
              <a:lnSpc>
                <a:spcPts val="2000"/>
              </a:lnSpc>
            </a:pPr>
            <a:r>
              <a:rPr lang="ja-JP" altLang="en-US" sz="1500" dirty="0" smtClean="0">
                <a:solidFill>
                  <a:prstClr val="black"/>
                </a:solidFill>
                <a:latin typeface="ＭＳ ゴシック" pitchFamily="49" charset="-128"/>
                <a:ea typeface="ＭＳ ゴシック" pitchFamily="49" charset="-128"/>
              </a:rPr>
              <a:t>　</a:t>
            </a:r>
            <a:r>
              <a:rPr lang="ja-JP" altLang="en-US" sz="1500" dirty="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　・ 家族との簡単なｺﾐｭﾆｹｰｼｮﾝ 　 </a:t>
            </a:r>
            <a:r>
              <a:rPr lang="ja-JP" altLang="en-US" sz="1400" dirty="0" smtClean="0">
                <a:solidFill>
                  <a:prstClr val="black"/>
                </a:solidFill>
                <a:latin typeface="ＭＳ ゴシック" pitchFamily="49" charset="-128"/>
                <a:ea typeface="ＭＳ ゴシック" pitchFamily="49" charset="-128"/>
              </a:rPr>
              <a:t>（言葉で可能：</a:t>
            </a:r>
            <a:r>
              <a:rPr lang="en-US" altLang="ja-JP" sz="1400" dirty="0" smtClean="0">
                <a:solidFill>
                  <a:prstClr val="black"/>
                </a:solidFill>
                <a:latin typeface="ＭＳ ゴシック" pitchFamily="49" charset="-128"/>
                <a:ea typeface="ＭＳ ゴシック" pitchFamily="49" charset="-128"/>
              </a:rPr>
              <a:t>47</a:t>
            </a:r>
            <a:r>
              <a:rPr lang="ja-JP" altLang="en-US" sz="1400" dirty="0" smtClean="0">
                <a:solidFill>
                  <a:prstClr val="black"/>
                </a:solidFill>
                <a:latin typeface="ＭＳ ゴシック" pitchFamily="49" charset="-128"/>
                <a:ea typeface="ＭＳ ゴシック" pitchFamily="49" charset="-128"/>
              </a:rPr>
              <a:t>％　身振り手振り：</a:t>
            </a:r>
            <a:r>
              <a:rPr lang="en-US" altLang="ja-JP" sz="1400" dirty="0" smtClean="0">
                <a:solidFill>
                  <a:prstClr val="black"/>
                </a:solidFill>
                <a:latin typeface="ＭＳ ゴシック" pitchFamily="49" charset="-128"/>
                <a:ea typeface="ＭＳ ゴシック" pitchFamily="49" charset="-128"/>
              </a:rPr>
              <a:t>44</a:t>
            </a:r>
            <a:r>
              <a:rPr lang="ja-JP" altLang="en-US" sz="1400" dirty="0" smtClean="0">
                <a:solidFill>
                  <a:prstClr val="black"/>
                </a:solidFill>
                <a:latin typeface="ＭＳ ゴシック" pitchFamily="49" charset="-128"/>
                <a:ea typeface="ＭＳ ゴシック" pitchFamily="49" charset="-128"/>
              </a:rPr>
              <a:t>％　できない：５％）</a:t>
            </a:r>
            <a:endParaRPr lang="en-US" altLang="ja-JP" sz="1500" dirty="0" smtClean="0">
              <a:solidFill>
                <a:prstClr val="black"/>
              </a:solidFill>
              <a:latin typeface="ＭＳ ゴシック" pitchFamily="49" charset="-128"/>
              <a:ea typeface="ＭＳ ゴシック" pitchFamily="49" charset="-128"/>
            </a:endParaRPr>
          </a:p>
          <a:p>
            <a:pPr>
              <a:lnSpc>
                <a:spcPts val="2000"/>
              </a:lnSpc>
            </a:pPr>
            <a:r>
              <a:rPr lang="ja-JP" altLang="en-US" sz="1500" dirty="0" smtClean="0">
                <a:solidFill>
                  <a:prstClr val="black"/>
                </a:solidFill>
                <a:latin typeface="ＭＳ ゴシック" pitchFamily="49" charset="-128"/>
                <a:ea typeface="ＭＳ ゴシック" pitchFamily="49" charset="-128"/>
              </a:rPr>
              <a:t>　</a:t>
            </a:r>
            <a:r>
              <a:rPr lang="ja-JP" altLang="en-US" sz="1500" dirty="0">
                <a:solidFill>
                  <a:prstClr val="black"/>
                </a:solidFill>
                <a:latin typeface="ＭＳ ゴシック" pitchFamily="49" charset="-128"/>
                <a:ea typeface="ＭＳ ゴシック" pitchFamily="49" charset="-128"/>
              </a:rPr>
              <a:t>　</a:t>
            </a:r>
            <a:r>
              <a:rPr lang="ja-JP" altLang="en-US" sz="1500" dirty="0" smtClean="0">
                <a:solidFill>
                  <a:prstClr val="black"/>
                </a:solidFill>
                <a:latin typeface="ＭＳ ゴシック" pitchFamily="49" charset="-128"/>
                <a:ea typeface="ＭＳ ゴシック" pitchFamily="49" charset="-128"/>
              </a:rPr>
              <a:t>　　 家族以外との簡単なｺﾐｭﾆｹｰｼｮﾝ</a:t>
            </a:r>
            <a:r>
              <a:rPr lang="ja-JP" altLang="en-US" sz="1400" dirty="0" smtClean="0">
                <a:solidFill>
                  <a:prstClr val="black"/>
                </a:solidFill>
                <a:latin typeface="ＭＳ ゴシック" pitchFamily="49" charset="-128"/>
                <a:ea typeface="ＭＳ ゴシック" pitchFamily="49" charset="-128"/>
              </a:rPr>
              <a:t>（言葉で可能：</a:t>
            </a:r>
            <a:r>
              <a:rPr lang="en-US" altLang="ja-JP" sz="1400" dirty="0" smtClean="0">
                <a:solidFill>
                  <a:prstClr val="black"/>
                </a:solidFill>
                <a:latin typeface="ＭＳ ゴシック" pitchFamily="49" charset="-128"/>
                <a:ea typeface="ＭＳ ゴシック" pitchFamily="49" charset="-128"/>
              </a:rPr>
              <a:t>31</a:t>
            </a:r>
            <a:r>
              <a:rPr lang="ja-JP" altLang="en-US" sz="1400" dirty="0" smtClean="0">
                <a:solidFill>
                  <a:prstClr val="black"/>
                </a:solidFill>
                <a:latin typeface="ＭＳ ゴシック" pitchFamily="49" charset="-128"/>
                <a:ea typeface="ＭＳ ゴシック" pitchFamily="49" charset="-128"/>
              </a:rPr>
              <a:t>％　身振り手振り：</a:t>
            </a:r>
            <a:r>
              <a:rPr lang="en-US" altLang="ja-JP" sz="1400" dirty="0" smtClean="0">
                <a:solidFill>
                  <a:prstClr val="black"/>
                </a:solidFill>
                <a:latin typeface="ＭＳ ゴシック" pitchFamily="49" charset="-128"/>
                <a:ea typeface="ＭＳ ゴシック" pitchFamily="49" charset="-128"/>
              </a:rPr>
              <a:t>45</a:t>
            </a:r>
            <a:r>
              <a:rPr lang="ja-JP" altLang="en-US" sz="1400" dirty="0" smtClean="0">
                <a:solidFill>
                  <a:prstClr val="black"/>
                </a:solidFill>
                <a:latin typeface="ＭＳ ゴシック" pitchFamily="49" charset="-128"/>
                <a:ea typeface="ＭＳ ゴシック" pitchFamily="49" charset="-128"/>
              </a:rPr>
              <a:t>％　できない：</a:t>
            </a:r>
            <a:r>
              <a:rPr lang="en-US" altLang="ja-JP" sz="1400" dirty="0" smtClean="0">
                <a:solidFill>
                  <a:prstClr val="black"/>
                </a:solidFill>
                <a:latin typeface="ＭＳ ゴシック" pitchFamily="49" charset="-128"/>
                <a:ea typeface="ＭＳ ゴシック" pitchFamily="49" charset="-128"/>
              </a:rPr>
              <a:t>18</a:t>
            </a:r>
            <a:r>
              <a:rPr lang="ja-JP" altLang="en-US" sz="1400" dirty="0" smtClean="0">
                <a:solidFill>
                  <a:prstClr val="black"/>
                </a:solidFill>
                <a:latin typeface="ＭＳ ゴシック" pitchFamily="49" charset="-128"/>
                <a:ea typeface="ＭＳ ゴシック" pitchFamily="49" charset="-128"/>
              </a:rPr>
              <a:t>％）</a:t>
            </a:r>
            <a:r>
              <a:rPr lang="ja-JP" altLang="en-US" sz="1500" dirty="0" smtClean="0">
                <a:solidFill>
                  <a:prstClr val="black"/>
                </a:solidFill>
                <a:latin typeface="ＭＳ ゴシック" pitchFamily="49" charset="-128"/>
                <a:ea typeface="ＭＳ ゴシック" pitchFamily="49" charset="-128"/>
              </a:rPr>
              <a:t>　</a:t>
            </a:r>
            <a:endParaRPr lang="en-US" altLang="ja-JP" sz="1500" dirty="0" smtClean="0">
              <a:solidFill>
                <a:prstClr val="black"/>
              </a:solidFill>
              <a:latin typeface="ＭＳ ゴシック" pitchFamily="49" charset="-128"/>
              <a:ea typeface="ＭＳ ゴシック" pitchFamily="49" charset="-128"/>
            </a:endParaRPr>
          </a:p>
          <a:p>
            <a:pPr>
              <a:lnSpc>
                <a:spcPts val="2000"/>
              </a:lnSpc>
            </a:pPr>
            <a:r>
              <a:rPr lang="ja-JP" altLang="en-US" sz="1500" dirty="0" smtClean="0">
                <a:solidFill>
                  <a:prstClr val="black"/>
                </a:solidFill>
                <a:latin typeface="ＭＳ ゴシック" pitchFamily="49" charset="-128"/>
                <a:ea typeface="ＭＳ ゴシック" pitchFamily="49" charset="-128"/>
              </a:rPr>
              <a:t>　　　・ 以前はパソコンを使っていた者のうち、失語症になってから使えなくなった者：</a:t>
            </a:r>
            <a:r>
              <a:rPr lang="en-US" altLang="ja-JP" sz="1500" dirty="0" smtClean="0">
                <a:solidFill>
                  <a:prstClr val="black"/>
                </a:solidFill>
                <a:latin typeface="ＭＳ ゴシック" pitchFamily="49" charset="-128"/>
                <a:ea typeface="ＭＳ ゴシック" pitchFamily="49" charset="-128"/>
              </a:rPr>
              <a:t>65</a:t>
            </a:r>
            <a:r>
              <a:rPr lang="ja-JP" altLang="en-US" sz="1500" dirty="0" smtClean="0">
                <a:solidFill>
                  <a:prstClr val="black"/>
                </a:solidFill>
                <a:latin typeface="ＭＳ ゴシック" pitchFamily="49" charset="-128"/>
                <a:ea typeface="ＭＳ ゴシック" pitchFamily="49" charset="-128"/>
              </a:rPr>
              <a:t>％</a:t>
            </a:r>
            <a:endParaRPr lang="en-US" altLang="ja-JP" dirty="0" smtClean="0">
              <a:solidFill>
                <a:prstClr val="black"/>
              </a:solidFill>
              <a:latin typeface="ＭＳ ゴシック" pitchFamily="49" charset="-128"/>
              <a:ea typeface="ＭＳ ゴシック" pitchFamily="49" charset="-128"/>
            </a:endParaRPr>
          </a:p>
        </p:txBody>
      </p:sp>
      <p:sp>
        <p:nvSpPr>
          <p:cNvPr id="22" name="正方形/長方形 21"/>
          <p:cNvSpPr/>
          <p:nvPr/>
        </p:nvSpPr>
        <p:spPr>
          <a:xfrm>
            <a:off x="4304928" y="6346195"/>
            <a:ext cx="5544616" cy="323165"/>
          </a:xfrm>
          <a:prstGeom prst="rect">
            <a:avLst/>
          </a:prstGeom>
        </p:spPr>
        <p:txBody>
          <a:bodyPr wrap="square">
            <a:spAutoFit/>
          </a:bodyPr>
          <a:lstStyle/>
          <a:p>
            <a:pPr>
              <a:lnSpc>
                <a:spcPts val="1800"/>
              </a:lnSpc>
            </a:pPr>
            <a:r>
              <a:rPr lang="ja-JP" altLang="en-US" sz="1100" dirty="0" smtClean="0">
                <a:solidFill>
                  <a:prstClr val="black"/>
                </a:solidFill>
                <a:latin typeface="ＭＳ Ｐゴシック"/>
                <a:ea typeface="ＭＳ Ｐゴシック"/>
              </a:rPr>
              <a:t>出典：「</a:t>
            </a:r>
            <a:r>
              <a:rPr lang="ja-JP" altLang="en-US" sz="1100" dirty="0">
                <a:solidFill>
                  <a:prstClr val="black"/>
                </a:solidFill>
                <a:latin typeface="ＭＳ Ｐゴシック"/>
                <a:ea typeface="ＭＳ Ｐゴシック"/>
              </a:rPr>
              <a:t>失語症の人の生活のしづらさに関する調査」（特定非営利法人全国</a:t>
            </a:r>
            <a:r>
              <a:rPr lang="ja-JP" altLang="en-US" sz="1100" dirty="0" smtClean="0">
                <a:solidFill>
                  <a:prstClr val="black"/>
                </a:solidFill>
                <a:latin typeface="ＭＳ Ｐゴシック"/>
                <a:ea typeface="ＭＳ Ｐゴシック"/>
              </a:rPr>
              <a:t>失語症協議会）</a:t>
            </a:r>
            <a:endParaRPr lang="en-US" altLang="ja-JP" sz="1100" dirty="0">
              <a:solidFill>
                <a:prstClr val="black"/>
              </a:solidFill>
              <a:latin typeface="ＭＳ Ｐゴシック"/>
              <a:ea typeface="ＭＳ Ｐゴシック"/>
            </a:endParaRPr>
          </a:p>
        </p:txBody>
      </p:sp>
      <p:sp>
        <p:nvSpPr>
          <p:cNvPr id="2" name="正方形/長方形 1"/>
          <p:cNvSpPr/>
          <p:nvPr/>
        </p:nvSpPr>
        <p:spPr>
          <a:xfrm>
            <a:off x="3764868" y="764704"/>
            <a:ext cx="5832648" cy="1246495"/>
          </a:xfrm>
          <a:prstGeom prst="rect">
            <a:avLst/>
          </a:prstGeom>
          <a:ln w="12700">
            <a:solidFill>
              <a:schemeClr val="tx1"/>
            </a:solidFill>
            <a:prstDash val="dash"/>
          </a:ln>
        </p:spPr>
        <p:txBody>
          <a:bodyPr wrap="square">
            <a:spAutoFit/>
          </a:bodyPr>
          <a:lstStyle/>
          <a:p>
            <a:pPr>
              <a:lnSpc>
                <a:spcPts val="1800"/>
              </a:lnSpc>
            </a:pPr>
            <a:r>
              <a:rPr lang="ja-JP" altLang="en-US" dirty="0">
                <a:solidFill>
                  <a:prstClr val="black"/>
                </a:solidFill>
                <a:latin typeface="ＭＳ Ｐゴシック"/>
                <a:ea typeface="ＭＳ Ｐゴシック"/>
              </a:rPr>
              <a:t>「</a:t>
            </a:r>
            <a:r>
              <a:rPr lang="ja-JP" altLang="en-US" dirty="0" smtClean="0">
                <a:solidFill>
                  <a:prstClr val="black"/>
                </a:solidFill>
                <a:latin typeface="ＭＳ Ｐゴシック"/>
                <a:ea typeface="ＭＳ Ｐゴシック"/>
              </a:rPr>
              <a:t>失語症」</a:t>
            </a:r>
            <a:endParaRPr lang="en-US" altLang="ja-JP" dirty="0">
              <a:solidFill>
                <a:prstClr val="black"/>
              </a:solidFill>
              <a:latin typeface="ＭＳ Ｐゴシック"/>
              <a:ea typeface="ＭＳ Ｐゴシック"/>
            </a:endParaRPr>
          </a:p>
          <a:p>
            <a:pPr>
              <a:lnSpc>
                <a:spcPts val="1800"/>
              </a:lnSpc>
            </a:pPr>
            <a:r>
              <a:rPr lang="ja-JP" altLang="en-US" dirty="0">
                <a:solidFill>
                  <a:prstClr val="black"/>
                </a:solidFill>
                <a:latin typeface="ＭＳ Ｐゴシック"/>
                <a:ea typeface="ＭＳ Ｐゴシック"/>
              </a:rPr>
              <a:t>　　脳梗塞や脳外傷などにより脳の言語中枢が損傷され起こる障害。</a:t>
            </a:r>
            <a:endParaRPr lang="en-US" altLang="ja-JP" dirty="0">
              <a:solidFill>
                <a:prstClr val="black"/>
              </a:solidFill>
              <a:latin typeface="ＭＳ Ｐゴシック"/>
              <a:ea typeface="ＭＳ Ｐゴシック"/>
            </a:endParaRPr>
          </a:p>
          <a:p>
            <a:pPr marL="174625" indent="-174625">
              <a:lnSpc>
                <a:spcPts val="1800"/>
              </a:lnSpc>
            </a:pPr>
            <a:r>
              <a:rPr lang="ja-JP" altLang="en-US" dirty="0">
                <a:solidFill>
                  <a:prstClr val="black"/>
                </a:solidFill>
                <a:latin typeface="ＭＳ Ｐゴシック"/>
                <a:ea typeface="ＭＳ Ｐゴシック"/>
              </a:rPr>
              <a:t>　　物事を考える機能は保たれているが、自分の考えを「言葉」</a:t>
            </a:r>
            <a:r>
              <a:rPr lang="ja-JP" altLang="en-US" dirty="0" smtClean="0">
                <a:solidFill>
                  <a:prstClr val="black"/>
                </a:solidFill>
                <a:latin typeface="ＭＳ Ｐゴシック"/>
                <a:ea typeface="ＭＳ Ｐゴシック"/>
              </a:rPr>
              <a:t>の</a:t>
            </a:r>
            <a:r>
              <a:rPr lang="ja-JP" altLang="en-US" dirty="0">
                <a:solidFill>
                  <a:prstClr val="black"/>
                </a:solidFill>
                <a:latin typeface="ＭＳ Ｐゴシック"/>
                <a:ea typeface="ＭＳ Ｐゴシック"/>
              </a:rPr>
              <a:t>形</a:t>
            </a:r>
            <a:r>
              <a:rPr lang="ja-JP" altLang="en-US" dirty="0" smtClean="0">
                <a:solidFill>
                  <a:prstClr val="black"/>
                </a:solidFill>
                <a:latin typeface="ＭＳ Ｐゴシック"/>
                <a:ea typeface="ＭＳ Ｐゴシック"/>
              </a:rPr>
              <a:t>に</a:t>
            </a:r>
            <a:r>
              <a:rPr lang="ja-JP" altLang="en-US" dirty="0">
                <a:solidFill>
                  <a:prstClr val="black"/>
                </a:solidFill>
                <a:latin typeface="ＭＳ Ｐゴシック"/>
                <a:ea typeface="ＭＳ Ｐゴシック"/>
              </a:rPr>
              <a:t>することができず、「</a:t>
            </a:r>
            <a:r>
              <a:rPr lang="ja-JP" altLang="en-US" dirty="0" smtClean="0">
                <a:solidFill>
                  <a:prstClr val="black"/>
                </a:solidFill>
                <a:latin typeface="ＭＳ Ｐゴシック"/>
                <a:ea typeface="ＭＳ Ｐゴシック"/>
              </a:rPr>
              <a:t>話す</a:t>
            </a:r>
            <a:r>
              <a:rPr lang="en-US" altLang="ja-JP" dirty="0">
                <a:solidFill>
                  <a:prstClr val="black"/>
                </a:solidFill>
                <a:latin typeface="ＭＳ Ｐゴシック"/>
                <a:ea typeface="ＭＳ Ｐゴシック"/>
              </a:rPr>
              <a:t>｣</a:t>
            </a:r>
            <a:r>
              <a:rPr lang="ja-JP" altLang="en-US" dirty="0" smtClean="0">
                <a:solidFill>
                  <a:prstClr val="black"/>
                </a:solidFill>
                <a:latin typeface="ＭＳ Ｐゴシック"/>
                <a:ea typeface="ＭＳ Ｐゴシック"/>
              </a:rPr>
              <a:t>「</a:t>
            </a:r>
            <a:r>
              <a:rPr lang="ja-JP" altLang="en-US" dirty="0">
                <a:solidFill>
                  <a:prstClr val="black"/>
                </a:solidFill>
                <a:latin typeface="ＭＳ Ｐゴシック"/>
                <a:ea typeface="ＭＳ Ｐゴシック"/>
              </a:rPr>
              <a:t>話を聞いて</a:t>
            </a:r>
            <a:r>
              <a:rPr lang="ja-JP" altLang="en-US" dirty="0" smtClean="0">
                <a:solidFill>
                  <a:prstClr val="black"/>
                </a:solidFill>
                <a:latin typeface="ＭＳ Ｐゴシック"/>
                <a:ea typeface="ＭＳ Ｐゴシック"/>
              </a:rPr>
              <a:t>理解する</a:t>
            </a:r>
            <a:r>
              <a:rPr lang="en-US" altLang="ja-JP" dirty="0" smtClean="0">
                <a:solidFill>
                  <a:prstClr val="black"/>
                </a:solidFill>
                <a:latin typeface="ＭＳ Ｐゴシック"/>
                <a:ea typeface="ＭＳ Ｐゴシック"/>
              </a:rPr>
              <a:t>｣</a:t>
            </a:r>
            <a:r>
              <a:rPr lang="ja-JP" altLang="en-US" dirty="0" smtClean="0">
                <a:solidFill>
                  <a:prstClr val="black"/>
                </a:solidFill>
                <a:latin typeface="ＭＳ Ｐゴシック"/>
                <a:ea typeface="ＭＳ Ｐゴシック"/>
              </a:rPr>
              <a:t>「読む</a:t>
            </a:r>
            <a:r>
              <a:rPr lang="en-US" altLang="ja-JP" dirty="0" smtClean="0">
                <a:solidFill>
                  <a:prstClr val="black"/>
                </a:solidFill>
                <a:latin typeface="ＭＳ Ｐゴシック"/>
                <a:ea typeface="ＭＳ Ｐゴシック"/>
              </a:rPr>
              <a:t>｣</a:t>
            </a:r>
            <a:r>
              <a:rPr lang="ja-JP" altLang="en-US" dirty="0" smtClean="0">
                <a:solidFill>
                  <a:prstClr val="black"/>
                </a:solidFill>
                <a:latin typeface="ＭＳ Ｐゴシック"/>
                <a:ea typeface="ＭＳ Ｐゴシック"/>
              </a:rPr>
              <a:t>「書く」</a:t>
            </a:r>
            <a:r>
              <a:rPr lang="ja-JP" altLang="en-US" dirty="0">
                <a:solidFill>
                  <a:prstClr val="black"/>
                </a:solidFill>
                <a:latin typeface="ＭＳ Ｐゴシック"/>
                <a:ea typeface="ＭＳ Ｐゴシック"/>
              </a:rPr>
              <a:t>など言葉にかかわる</a:t>
            </a:r>
            <a:r>
              <a:rPr lang="ja-JP" altLang="en-US" dirty="0" smtClean="0">
                <a:solidFill>
                  <a:prstClr val="black"/>
                </a:solidFill>
                <a:latin typeface="ＭＳ Ｐゴシック"/>
                <a:ea typeface="ＭＳ Ｐゴシック"/>
              </a:rPr>
              <a:t>機能が障害され</a:t>
            </a:r>
            <a:r>
              <a:rPr lang="ja-JP" altLang="en-US" dirty="0">
                <a:solidFill>
                  <a:prstClr val="black"/>
                </a:solidFill>
                <a:latin typeface="ＭＳ Ｐゴシック"/>
                <a:ea typeface="ＭＳ Ｐゴシック"/>
              </a:rPr>
              <a:t>、周囲とのコミュニケーションをとることが</a:t>
            </a:r>
            <a:r>
              <a:rPr lang="ja-JP" altLang="en-US" dirty="0" smtClean="0">
                <a:solidFill>
                  <a:prstClr val="black"/>
                </a:solidFill>
                <a:latin typeface="ＭＳ Ｐゴシック"/>
                <a:ea typeface="ＭＳ Ｐゴシック"/>
              </a:rPr>
              <a:t>困難と</a:t>
            </a:r>
            <a:r>
              <a:rPr lang="ja-JP" altLang="en-US" dirty="0">
                <a:solidFill>
                  <a:prstClr val="black"/>
                </a:solidFill>
                <a:latin typeface="ＭＳ Ｐゴシック"/>
                <a:ea typeface="ＭＳ Ｐゴシック"/>
              </a:rPr>
              <a:t>なる。</a:t>
            </a:r>
            <a:endParaRPr lang="en-US" altLang="ja-JP" dirty="0">
              <a:solidFill>
                <a:prstClr val="black"/>
              </a:solidFill>
              <a:latin typeface="ＭＳ Ｐゴシック"/>
              <a:ea typeface="ＭＳ Ｐゴシック"/>
            </a:endParaRPr>
          </a:p>
        </p:txBody>
      </p:sp>
      <p:cxnSp>
        <p:nvCxnSpPr>
          <p:cNvPr id="8" name="直線コネクタ 7"/>
          <p:cNvCxnSpPr/>
          <p:nvPr/>
        </p:nvCxnSpPr>
        <p:spPr>
          <a:xfrm>
            <a:off x="128464" y="440668"/>
            <a:ext cx="9660590" cy="0"/>
          </a:xfrm>
          <a:prstGeom prst="line">
            <a:avLst/>
          </a:prstGeom>
          <a:ln w="88900" cmpd="thinThick">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24</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22607944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44488" y="1268760"/>
            <a:ext cx="9361040" cy="5184576"/>
          </a:xfrm>
          <a:prstGeom prst="rect">
            <a:avLst/>
          </a:prstGeom>
          <a:gradFill flip="none" rotWithShape="1">
            <a:gsLst>
              <a:gs pos="0">
                <a:schemeClr val="tx2">
                  <a:lumMod val="20000"/>
                  <a:lumOff val="80000"/>
                </a:schemeClr>
              </a:gs>
              <a:gs pos="12000">
                <a:schemeClr val="accent1">
                  <a:lumMod val="40000"/>
                  <a:lumOff val="60000"/>
                </a:schemeClr>
              </a:gs>
              <a:gs pos="100000">
                <a:schemeClr val="tx2">
                  <a:lumMod val="20000"/>
                  <a:lumOff val="8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正方形/長方形 4"/>
          <p:cNvSpPr/>
          <p:nvPr/>
        </p:nvSpPr>
        <p:spPr>
          <a:xfrm>
            <a:off x="344488" y="204776"/>
            <a:ext cx="9361040" cy="6478697"/>
          </a:xfrm>
          <a:prstGeom prst="rect">
            <a:avLst/>
          </a:prstGeom>
        </p:spPr>
        <p:txBody>
          <a:bodyPr wrap="square">
            <a:spAutoFit/>
          </a:bodyPr>
          <a:lstStyle/>
          <a:p>
            <a:pPr>
              <a:lnSpc>
                <a:spcPts val="2600"/>
              </a:lnSpc>
            </a:pPr>
            <a:r>
              <a:rPr lang="ja-JP"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ja-JP"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２７年度障害者支援状況等調査研究事業</a:t>
            </a: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600"/>
              </a:lnSpc>
            </a:pP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意思</a:t>
            </a:r>
            <a:r>
              <a:rPr lang="ja-JP"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疎通を図ることに支障がある障害者等に対する支援の在り方に関する</a:t>
            </a:r>
            <a:r>
              <a:rPr lang="ja-JP"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研究</a:t>
            </a: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600"/>
              </a:lnSpc>
            </a:pP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zh-TW"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ja-JP"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２８（２０１６）</a:t>
            </a:r>
            <a:r>
              <a:rPr lang="zh-TW"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ja-JP"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３月</a:t>
            </a: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みずほ</a:t>
            </a:r>
            <a:r>
              <a:rPr lang="ja-JP"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情報総研株式</a:t>
            </a:r>
            <a:r>
              <a:rPr lang="ja-JP"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会社</a:t>
            </a: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endPar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＜目次＞</a:t>
            </a:r>
            <a:endPar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１．研究概要</a:t>
            </a:r>
            <a:endPar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２．研究内容</a:t>
            </a:r>
            <a:endParaRPr lang="en-US"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1800" cap="small"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800" cap="small"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失語症のある方の意思疎通に関する実態把握</a:t>
            </a:r>
            <a:r>
              <a:rPr lang="en-US" altLang="ja-JP" sz="1800" cap="small"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cap="small"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アンケート調査</a:t>
            </a:r>
            <a:r>
              <a:rPr lang="ja-JP" altLang="en-US" sz="1800" cap="small"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より</a:t>
            </a:r>
            <a:r>
              <a:rPr lang="en-US" altLang="ja-JP" sz="1800" cap="small"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800" cap="small"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市区町村</a:t>
            </a: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２）都道府県　</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失語症のある方 </a:t>
            </a:r>
            <a:r>
              <a:rPr lang="en-US"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４）支援者・家族</a:t>
            </a:r>
            <a:endParaRPr lang="ja-JP"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a:t>
            </a:r>
            <a:r>
              <a:rPr lang="en-US"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アンケート調査結果のまとめ</a:t>
            </a:r>
            <a:endParaRPr lang="ja-JP"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1800" cap="small"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1800" cap="small"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意思疎通支援者の養成内容</a:t>
            </a:r>
            <a:r>
              <a:rPr lang="en-US" altLang="ja-JP" sz="1800" cap="small"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・養成派遣事業のスキームの検討（</a:t>
            </a:r>
            <a:r>
              <a:rPr lang="en-US" altLang="ja-JP" sz="1800" cap="small"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ヒアリング調査</a:t>
            </a:r>
            <a:r>
              <a:rPr lang="ja-JP" altLang="en-US" sz="1800" cap="small"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より</a:t>
            </a:r>
            <a:r>
              <a:rPr lang="en-US" altLang="ja-JP" sz="1800" cap="small"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800" cap="small"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）養成内容・</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養成派遣事業のスキームの検討</a:t>
            </a: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先進</a:t>
            </a:r>
            <a:r>
              <a:rPr lang="en-US" altLang="ja-JP" sz="18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事例</a:t>
            </a:r>
            <a:endParaRPr lang="ja-JP"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1800" cap="small"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a:t>
            </a:r>
            <a:r>
              <a:rPr lang="en-US" altLang="ja-JP" sz="1800" cap="small"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失語症者向けの意思疎通支援者の養成カリキュラム</a:t>
            </a:r>
            <a:r>
              <a:rPr lang="en-US" altLang="ja-JP" sz="1800" cap="small"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（案）の作成</a:t>
            </a:r>
            <a:r>
              <a:rPr lang="en-US" altLang="ja-JP" sz="1800" cap="small"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sz="1800" cap="small"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カリキュラムの方向性</a:t>
            </a: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カリキュラム案</a:t>
            </a:r>
            <a:endParaRPr lang="ja-JP"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1800" cap="small"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６．</a:t>
            </a:r>
            <a:r>
              <a:rPr lang="en-US" altLang="ja-JP" sz="1800" cap="small"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まとめ</a:t>
            </a:r>
            <a:endParaRPr lang="ja-JP" altLang="ja-JP" sz="1800" cap="small"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失語症者の抱える意思疎通支援に関する課題について</a:t>
            </a:r>
            <a:endParaRPr lang="ja-JP"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）養成・</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派遣事業の実施に向けた課題について</a:t>
            </a:r>
            <a:r>
              <a:rPr lang="ja-JP" altLang="en-US"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今後の課題について</a:t>
            </a:r>
            <a:endParaRPr lang="ja-JP"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25</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33150587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60512" y="404664"/>
            <a:ext cx="9001000" cy="5847755"/>
          </a:xfrm>
          <a:prstGeom prst="rect">
            <a:avLst/>
          </a:prstGeom>
        </p:spPr>
        <p:txBody>
          <a:bodyPr wrap="square">
            <a:spAutoFit/>
          </a:bodyPr>
          <a:lstStyle/>
          <a:p>
            <a:r>
              <a:rPr lang="ja-JP" altLang="en-US" sz="18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8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研究</a:t>
            </a:r>
            <a:r>
              <a:rPr lang="ja-JP" altLang="ja-JP" sz="18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概要</a:t>
            </a:r>
          </a:p>
          <a:p>
            <a:pPr>
              <a:lnSpc>
                <a:spcPts val="2400"/>
              </a:lnSpc>
            </a:pP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意思</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疎通が困難な者に対する支援方法としては、既に一定程度その手法が確立</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され、</a:t>
            </a:r>
            <a:endParaRPr lang="en-US"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の事業等による支援も制度化されている手話通訳や要約</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筆記等がある</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一方</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失語症者</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に対する意思疎通については、支援する手法が確立されていないなど</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未だ</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に家族以外の第三者による支援が広がっていない。</a:t>
            </a:r>
          </a:p>
          <a:p>
            <a:pPr>
              <a:lnSpc>
                <a:spcPts val="2400"/>
              </a:lnSpc>
            </a:pP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ため、まずは失語症者の生活の実情や自治体の支援の現状の</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把握</a:t>
            </a: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全国</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どの地域においても一定の水準により支援ができるよう、支援者を養成</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するため</a:t>
            </a:r>
            <a:endParaRPr lang="en-US"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カリキュラムを作成することが必要となる。</a:t>
            </a:r>
          </a:p>
          <a:p>
            <a:pPr>
              <a:lnSpc>
                <a:spcPts val="2400"/>
              </a:lnSpc>
            </a:pP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本研究</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では、失語症者の家族や失語症に関する専門職である言語</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聴覚士</a:t>
            </a: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だけでなく、</a:t>
            </a:r>
            <a:endParaRPr lang="en-US"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広く</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一般の人々を対象に、意思疎通が困難な</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失語症者の</a:t>
            </a: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コミュニケーションを支援</a:t>
            </a:r>
            <a:endParaRPr lang="en-US"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者（意思疎通支援者）を全国一律で養成</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できるような</a:t>
            </a: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標準的カリキュラムを</a:t>
            </a:r>
            <a:endParaRPr lang="en-US"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作成</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することを目指した</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8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アンケート調査</a:t>
            </a:r>
            <a:r>
              <a:rPr lang="ja-JP" altLang="en-US" sz="18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（目的）</a:t>
            </a:r>
            <a:endParaRPr lang="ja-JP" altLang="ja-JP" sz="18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本調査</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は、失語症者が感じる日常生活上の意思疎通に関する困難と支援ニーズ</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明らか</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にするとともに、支援者の活動状況の実態を把握することを目的とした。</a:t>
            </a:r>
          </a:p>
          <a:p>
            <a:pPr>
              <a:lnSpc>
                <a:spcPts val="2400"/>
              </a:lnSpc>
            </a:pP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具体的</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には、失語症者や家族が求める支援内容や利用意向、支援者の支援状況</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自治体</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の支援者養成状況等について実態を明らかにし、支援者養成</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カリキュラムの</a:t>
            </a:r>
            <a:endParaRPr lang="en-US"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内容</a:t>
            </a:r>
            <a:r>
              <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を検討するために、必要なデータを収集することを目指した</a:t>
            </a:r>
            <a:r>
              <a:rPr lang="ja-JP" altLang="ja-JP" sz="1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26</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17522197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435684608"/>
              </p:ext>
            </p:extLst>
          </p:nvPr>
        </p:nvGraphicFramePr>
        <p:xfrm>
          <a:off x="776536" y="332656"/>
          <a:ext cx="8784976" cy="6399836"/>
        </p:xfrm>
        <a:graphic>
          <a:graphicData uri="http://schemas.openxmlformats.org/drawingml/2006/table">
            <a:tbl>
              <a:tblPr firstRow="1" firstCol="1" bandRow="1">
                <a:tableStyleId>{5C22544A-7EE6-4342-B048-85BDC9FD1C3A}</a:tableStyleId>
              </a:tblPr>
              <a:tblGrid>
                <a:gridCol w="8784976">
                  <a:extLst>
                    <a:ext uri="{9D8B030D-6E8A-4147-A177-3AD203B41FA5}">
                      <a16:colId xmlns:a16="http://schemas.microsoft.com/office/drawing/2014/main" val="20000"/>
                    </a:ext>
                  </a:extLst>
                </a:gridCol>
              </a:tblGrid>
              <a:tr h="1886914">
                <a:tc>
                  <a:txBody>
                    <a:bodyPr/>
                    <a:lstStyle/>
                    <a:p>
                      <a:pPr marL="0" lvl="0" indent="0" algn="just" fontAlgn="base">
                        <a:lnSpc>
                          <a:spcPts val="2000"/>
                        </a:lnSpc>
                        <a:spcAft>
                          <a:spcPts val="0"/>
                        </a:spcAft>
                        <a:buFont typeface="+mj-ea"/>
                        <a:buNone/>
                      </a:pPr>
                      <a:endPar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lvl="0" indent="0" algn="just" fontAlgn="base">
                        <a:lnSpc>
                          <a:spcPts val="2000"/>
                        </a:lnSpc>
                        <a:spcAft>
                          <a:spcPts val="0"/>
                        </a:spcAft>
                        <a:buFont typeface="+mj-ea"/>
                        <a:buNone/>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①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取組み</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の発展過程について</a:t>
                      </a:r>
                    </a:p>
                    <a:p>
                      <a:pPr indent="133350" algn="just" fontAlgn="base">
                        <a:lnSpc>
                          <a:spcPts val="2000"/>
                        </a:lnSpc>
                        <a:spcAft>
                          <a:spcPts val="0"/>
                        </a:spcAft>
                      </a:pPr>
                      <a:r>
                        <a:rPr lang="ja-JP" altLang="en-US" sz="1600" b="0" kern="100" baseline="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どのようなきっかけや問題意識で取り組みはじめたか？</a:t>
                      </a:r>
                    </a:p>
                    <a:p>
                      <a:pPr indent="133350" algn="just" fontAlgn="base">
                        <a:lnSpc>
                          <a:spcPts val="2000"/>
                        </a:lnSpc>
                        <a:spcAft>
                          <a:spcPts val="0"/>
                        </a:spcAft>
                      </a:pPr>
                      <a:r>
                        <a:rPr lang="ja-JP" altLang="en-US" sz="1600" b="0" kern="100" baseline="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養成・派遣事業を立ち上げる際に、何が事前準備として必要か？</a:t>
                      </a:r>
                    </a:p>
                    <a:p>
                      <a:pPr indent="133350" algn="just" fontAlgn="base">
                        <a:lnSpc>
                          <a:spcPts val="2000"/>
                        </a:lnSpc>
                        <a:spcAft>
                          <a:spcPts val="0"/>
                        </a:spcAft>
                      </a:pPr>
                      <a:r>
                        <a:rPr lang="ja-JP" altLang="en-US" sz="1600" b="0" kern="100" baseline="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軌道にのるまでの経緯はどうだったのか？成功要因、阻害要因は？</a:t>
                      </a:r>
                    </a:p>
                    <a:p>
                      <a:pPr indent="133350" algn="just" fontAlgn="base">
                        <a:lnSpc>
                          <a:spcPts val="2000"/>
                        </a:lnSpc>
                        <a:spcAft>
                          <a:spcPts val="0"/>
                        </a:spcAft>
                      </a:pPr>
                      <a:r>
                        <a:rPr lang="ja-JP" altLang="en-US" sz="1600" b="0" kern="100" baseline="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支援団体との連携や調整は？地域の</a:t>
                      </a: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ST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との連携は？</a:t>
                      </a:r>
                    </a:p>
                    <a:p>
                      <a:pPr marL="133350" algn="just" fontAlgn="base">
                        <a:lnSpc>
                          <a:spcPts val="2000"/>
                        </a:lnSpc>
                        <a:spcAft>
                          <a:spcPts val="0"/>
                        </a:spcAft>
                      </a:pPr>
                      <a:r>
                        <a:rPr lang="ja-JP" altLang="en-US" sz="1600" b="0" kern="100" baseline="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応募者を集め、修了してもらい、修了後も継続的に活動してもらうための工夫は？</a:t>
                      </a:r>
                    </a:p>
                  </a:txBody>
                  <a:tcPr marL="61718" marR="61718" marT="0" marB="0">
                    <a:noFill/>
                  </a:tcPr>
                </a:tc>
                <a:extLst>
                  <a:ext uri="{0D108BD9-81ED-4DB2-BD59-A6C34878D82A}">
                    <a16:rowId xmlns:a16="http://schemas.microsoft.com/office/drawing/2014/main" val="10000"/>
                  </a:ext>
                </a:extLst>
              </a:tr>
              <a:tr h="1100700">
                <a:tc>
                  <a:txBody>
                    <a:bodyPr/>
                    <a:lstStyle/>
                    <a:p>
                      <a:pPr marL="0" lvl="0" indent="0" algn="just" fontAlgn="base">
                        <a:lnSpc>
                          <a:spcPts val="2000"/>
                        </a:lnSpc>
                        <a:spcAft>
                          <a:spcPts val="0"/>
                        </a:spcAft>
                        <a:buFont typeface="+mj-ea"/>
                        <a:buNone/>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②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取組</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状況について</a:t>
                      </a:r>
                    </a:p>
                    <a:p>
                      <a:pPr indent="133350" algn="just" fontAlgn="base">
                        <a:lnSpc>
                          <a:spcPts val="2000"/>
                        </a:lnSpc>
                        <a:spcAft>
                          <a:spcPts val="0"/>
                        </a:spcAft>
                      </a:pPr>
                      <a:r>
                        <a:rPr lang="ja-JP" altLang="en-US" sz="1600" b="0" kern="100" baseline="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失語症者はどのような意思疎通支援を求めていると感じるか？</a:t>
                      </a:r>
                    </a:p>
                    <a:p>
                      <a:pPr indent="133350" algn="just" fontAlgn="base">
                        <a:lnSpc>
                          <a:spcPts val="2000"/>
                        </a:lnSpc>
                        <a:spcAft>
                          <a:spcPts val="0"/>
                        </a:spcAft>
                      </a:pPr>
                      <a:r>
                        <a:rPr lang="ja-JP" altLang="en-US" sz="1600" b="0" kern="100" baseline="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今は、どのような支援者を養成し派遣しているのか？</a:t>
                      </a:r>
                    </a:p>
                    <a:p>
                      <a:pPr indent="133350" algn="just" fontAlgn="base">
                        <a:lnSpc>
                          <a:spcPts val="2000"/>
                        </a:lnSpc>
                        <a:spcAft>
                          <a:spcPts val="0"/>
                        </a:spcAft>
                      </a:pPr>
                      <a:r>
                        <a:rPr lang="ja-JP" altLang="en-US" sz="1600" b="0" kern="100" baseline="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支援者は何人いるのか？足りているのか？</a:t>
                      </a:r>
                    </a:p>
                  </a:txBody>
                  <a:tcPr marL="61718" marR="61718" marT="0" marB="0">
                    <a:noFill/>
                  </a:tcPr>
                </a:tc>
                <a:extLst>
                  <a:ext uri="{0D108BD9-81ED-4DB2-BD59-A6C34878D82A}">
                    <a16:rowId xmlns:a16="http://schemas.microsoft.com/office/drawing/2014/main" val="10001"/>
                  </a:ext>
                </a:extLst>
              </a:tr>
              <a:tr h="2192524">
                <a:tc>
                  <a:txBody>
                    <a:bodyPr/>
                    <a:lstStyle/>
                    <a:p>
                      <a:pPr marL="0" lvl="0" indent="0" algn="just" fontAlgn="base">
                        <a:lnSpc>
                          <a:spcPts val="2000"/>
                        </a:lnSpc>
                        <a:spcAft>
                          <a:spcPts val="0"/>
                        </a:spcAft>
                        <a:buFont typeface="+mj-ea"/>
                        <a:buNone/>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③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養成</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講座の内容について</a:t>
                      </a:r>
                    </a:p>
                    <a:p>
                      <a:pPr indent="133350" algn="just" fontAlgn="base">
                        <a:lnSpc>
                          <a:spcPts val="2000"/>
                        </a:lnSpc>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教えるべき、盛り込まれるべき内容は何か？</a:t>
                      </a:r>
                    </a:p>
                    <a:p>
                      <a:pPr indent="133350" algn="just" fontAlgn="base">
                        <a:lnSpc>
                          <a:spcPts val="2000"/>
                        </a:lnSpc>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実際に支援の現場で活かせるようにするためには、何が重要か？</a:t>
                      </a:r>
                    </a:p>
                    <a:p>
                      <a:pPr indent="133350" algn="just" fontAlgn="base">
                        <a:lnSpc>
                          <a:spcPts val="2000"/>
                        </a:lnSpc>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誰が講師になっているのか？それはなぜか？</a:t>
                      </a:r>
                    </a:p>
                    <a:p>
                      <a:pPr indent="133350" algn="just" fontAlgn="base">
                        <a:lnSpc>
                          <a:spcPts val="2000"/>
                        </a:lnSpc>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講師の養成はどのように行っているのか？</a:t>
                      </a:r>
                    </a:p>
                    <a:p>
                      <a:pPr indent="133350" algn="just" fontAlgn="base">
                        <a:lnSpc>
                          <a:spcPts val="2000"/>
                        </a:lnSpc>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養成講座の応募者の集め方は？どの程度集まるのか？</a:t>
                      </a:r>
                    </a:p>
                    <a:p>
                      <a:pPr indent="133350" algn="just" fontAlgn="base">
                        <a:lnSpc>
                          <a:spcPts val="2000"/>
                        </a:lnSpc>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どの程度の人が修了して、継続して支援に関わってくれるのか？</a:t>
                      </a:r>
                    </a:p>
                    <a:p>
                      <a:pPr indent="133350" algn="just" fontAlgn="base">
                        <a:lnSpc>
                          <a:spcPts val="2000"/>
                        </a:lnSpc>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支援者の質を維持するにはどうすべきか？</a:t>
                      </a:r>
                    </a:p>
                  </a:txBody>
                  <a:tcPr marL="61718" marR="61718" marT="0" marB="0">
                    <a:noFill/>
                  </a:tcPr>
                </a:tc>
                <a:extLst>
                  <a:ext uri="{0D108BD9-81ED-4DB2-BD59-A6C34878D82A}">
                    <a16:rowId xmlns:a16="http://schemas.microsoft.com/office/drawing/2014/main" val="10002"/>
                  </a:ext>
                </a:extLst>
              </a:tr>
              <a:tr h="609849">
                <a:tc>
                  <a:txBody>
                    <a:bodyPr/>
                    <a:lstStyle/>
                    <a:p>
                      <a:pPr marL="0" lvl="0" indent="0" algn="just" fontAlgn="base">
                        <a:lnSpc>
                          <a:spcPts val="2000"/>
                        </a:lnSpc>
                        <a:spcAft>
                          <a:spcPts val="0"/>
                        </a:spcAft>
                        <a:buFont typeface="+mj-ea"/>
                        <a:buNone/>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④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取組み</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の今後の課題について</a:t>
                      </a:r>
                    </a:p>
                    <a:p>
                      <a:pPr indent="133350" algn="just" fontAlgn="base">
                        <a:lnSpc>
                          <a:spcPts val="2000"/>
                        </a:lnSpc>
                        <a:spcAft>
                          <a:spcPts val="0"/>
                        </a:spcAft>
                      </a:pPr>
                      <a:r>
                        <a:rPr lang="ja-JP" altLang="en-US" sz="1600" b="0" kern="100" baseline="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取組みの今後の課題</a:t>
                      </a:r>
                    </a:p>
                  </a:txBody>
                  <a:tcPr marL="61718" marR="61718" marT="0" marB="0">
                    <a:noFill/>
                  </a:tcPr>
                </a:tc>
                <a:extLst>
                  <a:ext uri="{0D108BD9-81ED-4DB2-BD59-A6C34878D82A}">
                    <a16:rowId xmlns:a16="http://schemas.microsoft.com/office/drawing/2014/main" val="10003"/>
                  </a:ext>
                </a:extLst>
              </a:tr>
              <a:tr h="609849">
                <a:tc>
                  <a:txBody>
                    <a:bodyPr/>
                    <a:lstStyle/>
                    <a:p>
                      <a:pPr marL="0" lvl="0" indent="0" algn="just" fontAlgn="base">
                        <a:lnSpc>
                          <a:spcPts val="2000"/>
                        </a:lnSpc>
                        <a:spcAft>
                          <a:spcPts val="0"/>
                        </a:spcAft>
                        <a:buFont typeface="+mj-ea"/>
                        <a:buNone/>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⑤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その他</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indent="133350" algn="just" fontAlgn="base">
                        <a:lnSpc>
                          <a:spcPts val="2000"/>
                        </a:lnSpc>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失語症者を対象とした意思疎通支援者を全国の自治体で養成・派遣することへの意見</a:t>
                      </a:r>
                    </a:p>
                  </a:txBody>
                  <a:tcPr marL="61718" marR="61718" marT="0" marB="0">
                    <a:noFill/>
                  </a:tcPr>
                </a:tc>
                <a:extLst>
                  <a:ext uri="{0D108BD9-81ED-4DB2-BD59-A6C34878D82A}">
                    <a16:rowId xmlns:a16="http://schemas.microsoft.com/office/drawing/2014/main" val="10004"/>
                  </a:ext>
                </a:extLst>
              </a:tr>
            </a:tbl>
          </a:graphicData>
        </a:graphic>
      </p:graphicFrame>
      <p:sp>
        <p:nvSpPr>
          <p:cNvPr id="6" name="Rectangle 1"/>
          <p:cNvSpPr>
            <a:spLocks noChangeArrowheads="1"/>
          </p:cNvSpPr>
          <p:nvPr/>
        </p:nvSpPr>
        <p:spPr bwMode="auto">
          <a:xfrm>
            <a:off x="488504" y="245259"/>
            <a:ext cx="35509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en-US" sz="18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8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ヒアリング調査</a:t>
            </a:r>
            <a:r>
              <a:rPr lang="ja-JP" altLang="en-US" sz="18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（調査項目）</a:t>
            </a:r>
            <a:endParaRPr lang="ja-JP" altLang="ja-JP" sz="18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27</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2013675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587" tIns="76176" rIns="91440" bIns="38088" numCol="1" anchor="ctr" anchorCtr="0" compatLnSpc="1">
            <a:prstTxWarp prst="textNoShape">
              <a:avLst/>
            </a:prstTxWarp>
            <a:spAutoFit/>
          </a:bodyPr>
          <a:lstStyle/>
          <a:p>
            <a:endParaRPr lang="ja-JP" altLang="en-US">
              <a:solidFill>
                <a:prstClr val="black"/>
              </a:solidFill>
            </a:endParaRPr>
          </a:p>
        </p:txBody>
      </p:sp>
      <p:sp>
        <p:nvSpPr>
          <p:cNvPr id="8" name="Rectangle 4"/>
          <p:cNvSpPr>
            <a:spLocks noChangeArrowheads="1"/>
          </p:cNvSpPr>
          <p:nvPr/>
        </p:nvSpPr>
        <p:spPr bwMode="auto">
          <a:xfrm>
            <a:off x="0" y="9144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solidFill>
                <a:prstClr val="black"/>
              </a:solidFill>
            </a:endParaRPr>
          </a:p>
        </p:txBody>
      </p:sp>
      <p:sp>
        <p:nvSpPr>
          <p:cNvPr id="9" name="Rectangle 5"/>
          <p:cNvSpPr>
            <a:spLocks noChangeArrowheads="1"/>
          </p:cNvSpPr>
          <p:nvPr/>
        </p:nvSpPr>
        <p:spPr bwMode="auto">
          <a:xfrm rot="10800000" flipV="1">
            <a:off x="272480" y="44624"/>
            <a:ext cx="9361040" cy="66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308" tIns="76176" rIns="91440" bIns="76176" numCol="1" anchor="ctr" anchorCtr="0" compatLnSpc="1">
            <a:prstTxWarp prst="textNoShape">
              <a:avLst/>
            </a:prstTxWarp>
            <a:spAutoFit/>
          </a:bodyPr>
          <a:lstStyle>
            <a:lvl1pPr indent="133350">
              <a:tabLst>
                <a:tab pos="617538" algn="l"/>
              </a:tabLst>
              <a:defRPr kumimoji="1">
                <a:solidFill>
                  <a:schemeClr val="tx1"/>
                </a:solidFill>
                <a:latin typeface="Arial" pitchFamily="34" charset="0"/>
                <a:ea typeface="ＭＳ Ｐゴシック" pitchFamily="50" charset="-128"/>
                <a:cs typeface="ＭＳ Ｐゴシック" pitchFamily="50" charset="-128"/>
              </a:defRPr>
            </a:lvl1pPr>
            <a:lvl2pPr>
              <a:tabLst>
                <a:tab pos="617538" algn="l"/>
              </a:tabLst>
              <a:defRPr kumimoji="1">
                <a:solidFill>
                  <a:schemeClr val="tx1"/>
                </a:solidFill>
                <a:latin typeface="Arial" pitchFamily="34" charset="0"/>
                <a:ea typeface="ＭＳ Ｐゴシック" pitchFamily="50" charset="-128"/>
                <a:cs typeface="ＭＳ Ｐゴシック" pitchFamily="50" charset="-128"/>
              </a:defRPr>
            </a:lvl2pPr>
            <a:lvl3pPr>
              <a:tabLst>
                <a:tab pos="617538" algn="l"/>
              </a:tabLst>
              <a:defRPr kumimoji="1">
                <a:solidFill>
                  <a:schemeClr val="tx1"/>
                </a:solidFill>
                <a:latin typeface="Arial" pitchFamily="34" charset="0"/>
                <a:ea typeface="ＭＳ Ｐゴシック" pitchFamily="50" charset="-128"/>
                <a:cs typeface="ＭＳ Ｐゴシック" pitchFamily="50" charset="-128"/>
              </a:defRPr>
            </a:lvl3pPr>
            <a:lvl4pPr>
              <a:tabLst>
                <a:tab pos="617538" algn="l"/>
              </a:tabLst>
              <a:defRPr kumimoji="1">
                <a:solidFill>
                  <a:schemeClr val="tx1"/>
                </a:solidFill>
                <a:latin typeface="Arial" pitchFamily="34" charset="0"/>
                <a:ea typeface="ＭＳ Ｐゴシック" pitchFamily="50" charset="-128"/>
                <a:cs typeface="ＭＳ Ｐゴシック" pitchFamily="50" charset="-128"/>
              </a:defRPr>
            </a:lvl4pPr>
            <a:lvl5pPr>
              <a:tabLst>
                <a:tab pos="617538" algn="l"/>
              </a:tabLs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tabLst>
                <a:tab pos="617538" algn="l"/>
              </a:tabLs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tabLst>
                <a:tab pos="617538" algn="l"/>
              </a:tabLs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tabLst>
                <a:tab pos="617538" algn="l"/>
              </a:tabLs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tabLst>
                <a:tab pos="617538" algn="l"/>
              </a:tabLst>
              <a:defRPr kumimoji="1">
                <a:solidFill>
                  <a:schemeClr val="tx1"/>
                </a:solidFill>
                <a:latin typeface="Arial" pitchFamily="34" charset="0"/>
                <a:ea typeface="ＭＳ Ｐゴシック" pitchFamily="50" charset="-128"/>
                <a:cs typeface="ＭＳ Ｐゴシック" pitchFamily="50" charset="-128"/>
              </a:defRPr>
            </a:lvl9pPr>
          </a:lstStyle>
          <a:p>
            <a:r>
              <a:rPr lang="ja-JP" altLang="en-US" sz="1800" b="1" u="sng" dirty="0" smtClean="0" bmk="_Toc446405586">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800" b="1" u="sng" dirty="0" smtClean="0" bmk="_Toc446405586">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失語症者向けの意思疎通支援者の養成カリキュラム（案）の作成</a:t>
            </a:r>
            <a:endParaRPr lang="ja-JP" altLang="ja-JP" sz="18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lnSpc>
                <a:spcPts val="800"/>
              </a:lnSpc>
            </a:pPr>
            <a:endParaRPr lang="en-US" altLang="ja-JP"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ja-JP" sz="1500" b="1"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）カリキュラムの方向性</a:t>
            </a:r>
          </a:p>
          <a:p>
            <a:pPr eaLnBrk="0" hangingPunct="0"/>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アンケート調査、ヒアリング調査結果を踏まえ、検討会において失語症者向けの意思疎通支援者</a:t>
            </a:r>
            <a:endParaRPr lang="en-US"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養成カリキュラム案を作成した。カリキュラムの作成方針は以下の通りである。</a:t>
            </a:r>
          </a:p>
          <a:p>
            <a:pPr eaLnBrk="0" hangingPunct="0"/>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b="1"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○目的</a:t>
            </a:r>
          </a:p>
          <a:p>
            <a:pPr eaLnBrk="0" hangingPunct="0"/>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・失語症者の家族や言語聴覚士だけでなく、広く一般の人々を対象に、意思疎通が困難な失語症者</a:t>
            </a:r>
            <a:endParaRPr lang="en-US"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に対しコミュニケーションを支援する者（意思疎通支援者）を全国一律で養成できるような標準</a:t>
            </a:r>
            <a:endParaRPr lang="en-US"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的カリキュラムを作成する。</a:t>
            </a:r>
          </a:p>
          <a:p>
            <a:pPr eaLnBrk="0" hangingPunct="0"/>
            <a:r>
              <a:rPr lang="ja-JP" altLang="en-US" sz="1500" b="1"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b="1"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○養成する支援者像</a:t>
            </a:r>
          </a:p>
          <a:p>
            <a:pPr eaLnBrk="0" hangingPunct="0"/>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・カリキュラムで養成する意思疎通支援者は、失語症のある方へ個人派遣されることを想定する。</a:t>
            </a:r>
            <a:endParaRPr lang="en-US"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具体的には、日常生活上の外出に同行し意思疎通を支援する役割を担う。また場合によっては、</a:t>
            </a:r>
            <a:endParaRPr lang="en-US"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複数の方への同時の支援や個別訪問等を行うことも考えられる。</a:t>
            </a:r>
          </a:p>
          <a:p>
            <a:pPr eaLnBrk="0" hangingPunct="0"/>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b="1"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○カリキュラムの内容の方向性</a:t>
            </a:r>
          </a:p>
          <a:p>
            <a:pPr eaLnBrk="0" hangingPunct="0"/>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・カリキュラムの内容は、実習を重視する。実習は、会話サロンのような失語症者の集まる場所で</a:t>
            </a:r>
            <a:endParaRPr lang="en-US"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行うことを想定する。</a:t>
            </a:r>
          </a:p>
          <a:p>
            <a:pPr eaLnBrk="0" hangingPunct="0"/>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・カリキュラムは必修科目と選択科目から構成されるが、必修科目を履修するだけで、意思疎通</a:t>
            </a:r>
            <a:endParaRPr lang="en-US"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支援者として支援に従事できるようになることを想定する。</a:t>
            </a:r>
          </a:p>
          <a:p>
            <a:pPr eaLnBrk="0" hangingPunct="0"/>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・各科目の内容は、できる限り学術的に確立されており専門家の間でコンセンサスが取れている</a:t>
            </a:r>
            <a:endParaRPr lang="en-US"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内容とする。</a:t>
            </a:r>
          </a:p>
          <a:p>
            <a:pPr eaLnBrk="0" hangingPunct="0"/>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・時間数については、確かなスキルを持った支援者を養成するために、十分な時間数を見込む。</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今年度は、他の障害者への意思疎通支援者の養成カリキュラムと足並みを揃え、必修科目</a:t>
            </a:r>
            <a:r>
              <a:rPr lang="en-US"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500" dirty="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選択科目</a:t>
            </a:r>
            <a:r>
              <a:rPr lang="en-US" altLang="ja-JP"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500"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時間でカリキュラムを一旦作成することとする。</a:t>
            </a:r>
          </a:p>
          <a:p>
            <a:pPr eaLnBrk="0" hangingPunct="0"/>
            <a:r>
              <a:rPr lang="ja-JP" altLang="en-US" sz="1500" b="1" dirty="0" smtClean="0" bmk="">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２）カリキュラム案</a:t>
            </a:r>
            <a:endParaRPr lang="ja-JP" altLang="en-US" sz="15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カリキュラム案の作成にあたっては、既に失語症者向けの意思疎通支援者の養成を行っている</a:t>
            </a:r>
            <a:endParaRPr lang="en-US" altLang="ja-JP"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複数の団体にご協力いただき、実際に使用されているカリキュラムをご提供いただいた。</a:t>
            </a:r>
          </a:p>
          <a:p>
            <a:pPr eaLnBrk="0" hangingPunct="0"/>
            <a:r>
              <a:rPr lang="ja-JP" altLang="en-US"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それらの既存のカリキュラムをベースに、上記の方向性に従って原案を作成し、検討会での確認</a:t>
            </a:r>
            <a:endParaRPr lang="en-US" altLang="ja-JP"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15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を経て取りまとめている。</a:t>
            </a:r>
          </a:p>
        </p:txBody>
      </p:sp>
      <p:sp>
        <p:nvSpPr>
          <p:cNvPr id="6"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28</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40483115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4749" y="1954869"/>
            <a:ext cx="9596505" cy="461665"/>
          </a:xfrm>
          <a:prstGeom prst="rect">
            <a:avLst/>
          </a:prstGeom>
          <a:solidFill>
            <a:schemeClr val="accent5">
              <a:lumMod val="40000"/>
              <a:lumOff val="6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話す、聞く、書く、読むなどの意思伝達手段に障害のある失語症の人に対し、失語症に関する知識と会話技術を習得した失語症会話パートナーを派遣し、会話の機会の拡大と社会</a:t>
            </a:r>
            <a:r>
              <a:rPr kumimoji="1" lang="ja-JP" altLang="en-US" sz="1200" b="0" i="0" u="none" strike="noStrike" kern="1200" cap="none" spc="0" normalizeH="0" baseline="0" noProof="0" dirty="0" err="1">
                <a:ln>
                  <a:noFill/>
                </a:ln>
                <a:solidFill>
                  <a:prstClr val="black"/>
                </a:solidFill>
                <a:effectLst/>
                <a:uLnTx/>
                <a:uFillTx/>
                <a:latin typeface="Calibri"/>
                <a:ea typeface="ＭＳ Ｐゴシック" panose="020B0600070205080204" pitchFamily="50" charset="-128"/>
                <a:cs typeface="+mn-cs"/>
              </a:rPr>
              <a:t>参加参加</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の促進を図ることを目的と</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する。</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267" name="Rectangle 3"/>
          <p:cNvSpPr>
            <a:spLocks noChangeArrowheads="1"/>
          </p:cNvSpPr>
          <p:nvPr/>
        </p:nvSpPr>
        <p:spPr bwMode="auto">
          <a:xfrm>
            <a:off x="154749" y="2675178"/>
            <a:ext cx="9596505" cy="1569660"/>
          </a:xfrm>
          <a:prstGeom prst="rect">
            <a:avLst/>
          </a:prstGeom>
          <a:solidFill>
            <a:schemeClr val="accent5">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（１）失語症会話パートナーの養成</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　　　　定員１５名とし、２名の言語聴覚士が講師を担当。講座は講習５回と実習５回で構成され、概ね交互に行うよう計画。受講費用はテキスト代を含めて無料。</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（２）スキルアップ講座の開催</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　　　　会話技術の向上を図るため、養成した失語症会話パートナーを対象に、スキルアップ講座を開催。</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（３）失語症会話パートナーの派遣</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　　　　個人派遣が原則だが、同じ場所に一同が集まり、仲間意識を持って会話を楽しむことのほうが失語症者のニーズに適しているとの判断から、市内２箇所の公共施設に活動場所を確保し、失語症会話パートナーを派遣。失語症者の費用負担は無料。</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p:txBody>
      </p:sp>
      <p:sp>
        <p:nvSpPr>
          <p:cNvPr id="11268" name="Rectangle 4"/>
          <p:cNvSpPr>
            <a:spLocks noChangeArrowheads="1"/>
          </p:cNvSpPr>
          <p:nvPr/>
        </p:nvSpPr>
        <p:spPr bwMode="auto">
          <a:xfrm>
            <a:off x="154747" y="4375760"/>
            <a:ext cx="9519114"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74625"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ＭＳ Ｐゴシック" pitchFamily="50" charset="-128"/>
              </a:rPr>
              <a:t>養成講座修了者</a:t>
            </a:r>
            <a:r>
              <a:rPr kumimoji="1" lang="en-US" altLang="ja-JP" sz="1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ＭＳ Ｐゴシック"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ＭＳ Ｐゴシック" pitchFamily="50" charset="-128"/>
              </a:rPr>
              <a:t>２３人（</a:t>
            </a:r>
            <a:r>
              <a:rPr kumimoji="1" lang="en-US" altLang="ja-JP" sz="1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ＭＳ Ｐゴシック" pitchFamily="50" charset="-128"/>
              </a:rPr>
              <a:t>H25</a:t>
            </a:r>
            <a:r>
              <a:rPr kumimoji="1" lang="ja-JP" altLang="en-US" sz="1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ＭＳ Ｐゴシック" pitchFamily="50" charset="-128"/>
              </a:rPr>
              <a:t>実施分）　　　パートナー派遣利用者</a:t>
            </a:r>
            <a:r>
              <a:rPr kumimoji="1" lang="en-US" altLang="ja-JP" sz="1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ＭＳ Ｐゴシック" pitchFamily="50" charset="-128"/>
              </a:rPr>
              <a:t>…</a:t>
            </a: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ＭＳ Ｐゴシック" pitchFamily="50" charset="-128"/>
              </a:rPr>
              <a:t>３７４</a:t>
            </a:r>
            <a:r>
              <a:rPr kumimoji="1" lang="ja-JP" altLang="en-US" sz="1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ＭＳ Ｐゴシック" pitchFamily="50" charset="-128"/>
              </a:rPr>
              <a:t>人（</a:t>
            </a:r>
            <a:r>
              <a:rPr kumimoji="1" lang="en-US" altLang="ja-JP" sz="1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ＭＳ Ｐゴシック" pitchFamily="50" charset="-128"/>
              </a:rPr>
              <a:t>H25.4</a:t>
            </a:r>
            <a:r>
              <a:rPr kumimoji="1" lang="ja-JP" altLang="en-US" sz="1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ＭＳ Ｐゴシック"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ＭＳ Ｐゴシック" pitchFamily="50" charset="-128"/>
              </a:rPr>
              <a:t>H26.3</a:t>
            </a:r>
            <a:r>
              <a:rPr kumimoji="1" lang="ja-JP" altLang="en-US" sz="1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ＭＳ Ｐゴシック" pitchFamily="50" charset="-128"/>
              </a:rPr>
              <a:t>の延べ人数）</a:t>
            </a:r>
          </a:p>
        </p:txBody>
      </p:sp>
      <p:sp>
        <p:nvSpPr>
          <p:cNvPr id="19" name="正方形/長方形 18"/>
          <p:cNvSpPr/>
          <p:nvPr/>
        </p:nvSpPr>
        <p:spPr>
          <a:xfrm>
            <a:off x="154747" y="1696455"/>
            <a:ext cx="1625215" cy="2601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目　　的</a:t>
            </a:r>
            <a:endPar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8" name="正方形/長方形 27"/>
          <p:cNvSpPr/>
          <p:nvPr/>
        </p:nvSpPr>
        <p:spPr>
          <a:xfrm>
            <a:off x="154747" y="2428713"/>
            <a:ext cx="1625215" cy="2601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事業内容</a:t>
            </a:r>
            <a:endPar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0" name="正方形/長方形 29"/>
          <p:cNvSpPr/>
          <p:nvPr/>
        </p:nvSpPr>
        <p:spPr>
          <a:xfrm>
            <a:off x="154747" y="4220509"/>
            <a:ext cx="1625215" cy="260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（活動実績）</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3" name="角丸四角形 32"/>
          <p:cNvSpPr/>
          <p:nvPr/>
        </p:nvSpPr>
        <p:spPr>
          <a:xfrm>
            <a:off x="56456" y="936962"/>
            <a:ext cx="9806736" cy="739719"/>
          </a:xfrm>
          <a:prstGeom prst="roundRect">
            <a:avLst>
              <a:gd name="adj" fmla="val 744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■訓練</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よって</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症状</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を</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軽減すること</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は</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可能だ</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が、完治することは困難である。失語症状が生涯にわたって永続することにより、日常生活でのコミュニケーションや社会的な孤立が深刻な問題となっている。</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■失語症者が残されたコミュニケーション機能を用いて地域で生活するためには</a:t>
            </a: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対話者側が失語症に関する知識と会話技術を身につける必要がある。</a:t>
            </a:r>
          </a:p>
        </p:txBody>
      </p:sp>
      <p:sp>
        <p:nvSpPr>
          <p:cNvPr id="34" name="角丸四角形 33"/>
          <p:cNvSpPr/>
          <p:nvPr/>
        </p:nvSpPr>
        <p:spPr>
          <a:xfrm>
            <a:off x="92460" y="748855"/>
            <a:ext cx="2089562" cy="260115"/>
          </a:xfrm>
          <a:prstGeom prst="round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事業実施の背景</a:t>
            </a:r>
            <a:endPar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aphicFrame>
        <p:nvGraphicFramePr>
          <p:cNvPr id="26" name="表 25"/>
          <p:cNvGraphicFramePr>
            <a:graphicFrameLocks noGrp="1"/>
          </p:cNvGraphicFramePr>
          <p:nvPr>
            <p:extLst/>
          </p:nvPr>
        </p:nvGraphicFramePr>
        <p:xfrm>
          <a:off x="232140" y="4869160"/>
          <a:ext cx="8841150" cy="1928830"/>
        </p:xfrm>
        <a:graphic>
          <a:graphicData uri="http://schemas.openxmlformats.org/drawingml/2006/table">
            <a:tbl>
              <a:tblPr/>
              <a:tblGrid>
                <a:gridCol w="1449374">
                  <a:extLst>
                    <a:ext uri="{9D8B030D-6E8A-4147-A177-3AD203B41FA5}">
                      <a16:colId xmlns:a16="http://schemas.microsoft.com/office/drawing/2014/main" val="20000"/>
                    </a:ext>
                  </a:extLst>
                </a:gridCol>
                <a:gridCol w="7391776">
                  <a:extLst>
                    <a:ext uri="{9D8B030D-6E8A-4147-A177-3AD203B41FA5}">
                      <a16:colId xmlns:a16="http://schemas.microsoft.com/office/drawing/2014/main" val="20001"/>
                    </a:ext>
                  </a:extLst>
                </a:gridCol>
              </a:tblGrid>
              <a:tr h="192883">
                <a:tc>
                  <a:txBody>
                    <a:bodyPr/>
                    <a:lstStyle/>
                    <a:p>
                      <a:pPr algn="ctr">
                        <a:spcAft>
                          <a:spcPts val="0"/>
                        </a:spcAft>
                      </a:pPr>
                      <a:r>
                        <a:rPr lang="ja-JP" sz="1050" kern="0" dirty="0">
                          <a:latin typeface="Century"/>
                          <a:ea typeface="ＭＳ 明朝"/>
                          <a:cs typeface="ＭＳ Ｐゴシック"/>
                        </a:rPr>
                        <a:t>第</a:t>
                      </a:r>
                      <a:r>
                        <a:rPr lang="en-US" sz="1050" kern="0" dirty="0">
                          <a:latin typeface="Century"/>
                          <a:ea typeface="ＭＳ 明朝"/>
                          <a:cs typeface="ＭＳ Ｐゴシック"/>
                        </a:rPr>
                        <a:t>1</a:t>
                      </a:r>
                      <a:r>
                        <a:rPr lang="ja-JP" sz="1050" kern="0" dirty="0">
                          <a:latin typeface="Century"/>
                          <a:ea typeface="ＭＳ 明朝"/>
                          <a:cs typeface="ＭＳ Ｐゴシック"/>
                        </a:rPr>
                        <a:t>回講習</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latin typeface="Century"/>
                          <a:ea typeface="ＭＳ 明朝"/>
                          <a:cs typeface="ＭＳ Ｐゴシック"/>
                        </a:rPr>
                        <a:t>コミュニケーションと</a:t>
                      </a:r>
                      <a:r>
                        <a:rPr lang="ja-JP" sz="1050" kern="0" dirty="0" smtClean="0">
                          <a:latin typeface="Century"/>
                          <a:ea typeface="ＭＳ 明朝"/>
                          <a:cs typeface="ＭＳ Ｐゴシック"/>
                        </a:rPr>
                        <a:t>は</a:t>
                      </a:r>
                      <a:r>
                        <a:rPr lang="ja-JP" altLang="en-US" sz="1050" kern="0" dirty="0" smtClean="0">
                          <a:latin typeface="Century"/>
                          <a:ea typeface="ＭＳ 明朝"/>
                          <a:cs typeface="ＭＳ Ｐゴシック"/>
                        </a:rPr>
                        <a:t>　　</a:t>
                      </a:r>
                      <a:r>
                        <a:rPr lang="ja-JP" sz="1050" kern="0" dirty="0" smtClean="0">
                          <a:latin typeface="Century"/>
                          <a:ea typeface="ＭＳ 明朝"/>
                          <a:cs typeface="ＭＳ Ｐゴシック"/>
                        </a:rPr>
                        <a:t>失語症の</a:t>
                      </a:r>
                      <a:r>
                        <a:rPr lang="ja-JP" sz="1050" kern="0" dirty="0">
                          <a:latin typeface="Century"/>
                          <a:ea typeface="ＭＳ 明朝"/>
                          <a:cs typeface="ＭＳ Ｐゴシック"/>
                        </a:rPr>
                        <a:t>基礎</a:t>
                      </a:r>
                      <a:r>
                        <a:rPr lang="ja-JP" sz="1050" kern="0" dirty="0" smtClean="0">
                          <a:latin typeface="Century"/>
                          <a:ea typeface="ＭＳ 明朝"/>
                          <a:cs typeface="ＭＳ Ｐゴシック"/>
                        </a:rPr>
                        <a:t>知識</a:t>
                      </a:r>
                      <a:r>
                        <a:rPr lang="ja-JP" altLang="en-US" sz="1050" kern="0" dirty="0" smtClean="0">
                          <a:latin typeface="Century"/>
                          <a:ea typeface="ＭＳ 明朝"/>
                          <a:cs typeface="ＭＳ Ｐゴシック"/>
                        </a:rPr>
                        <a:t>　　</a:t>
                      </a:r>
                      <a:r>
                        <a:rPr lang="ja-JP" sz="1050" kern="0" dirty="0" smtClean="0">
                          <a:latin typeface="Century"/>
                          <a:ea typeface="ＭＳ 明朝"/>
                          <a:cs typeface="ＭＳ Ｐゴシック"/>
                        </a:rPr>
                        <a:t>会話</a:t>
                      </a:r>
                      <a:r>
                        <a:rPr lang="ja-JP" sz="1050" kern="0" dirty="0">
                          <a:latin typeface="Century"/>
                          <a:ea typeface="ＭＳ 明朝"/>
                          <a:cs typeface="ＭＳ Ｐゴシック"/>
                        </a:rPr>
                        <a:t>パートナーの</a:t>
                      </a:r>
                      <a:r>
                        <a:rPr lang="ja-JP" sz="1050" kern="0" dirty="0" smtClean="0">
                          <a:latin typeface="Century"/>
                          <a:ea typeface="ＭＳ 明朝"/>
                          <a:cs typeface="ＭＳ Ｐゴシック"/>
                        </a:rPr>
                        <a:t>役割</a:t>
                      </a:r>
                      <a:r>
                        <a:rPr lang="ja-JP" altLang="en-US" sz="1050" kern="0" dirty="0" smtClean="0">
                          <a:latin typeface="Century"/>
                          <a:ea typeface="ＭＳ 明朝"/>
                          <a:cs typeface="ＭＳ Ｐゴシック"/>
                        </a:rPr>
                        <a:t>　　</a:t>
                      </a:r>
                      <a:r>
                        <a:rPr lang="ja-JP" sz="1050" kern="0" dirty="0" smtClean="0">
                          <a:latin typeface="Century"/>
                          <a:ea typeface="ＭＳ 明朝"/>
                          <a:cs typeface="ＭＳ Ｐゴシック"/>
                        </a:rPr>
                        <a:t>コミュニケーション</a:t>
                      </a:r>
                      <a:r>
                        <a:rPr lang="ja-JP" sz="1050" kern="0" dirty="0">
                          <a:latin typeface="Century"/>
                          <a:ea typeface="ＭＳ 明朝"/>
                          <a:cs typeface="ＭＳ Ｐゴシック"/>
                        </a:rPr>
                        <a:t>の基本姿勢</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2883">
                <a:tc>
                  <a:txBody>
                    <a:bodyPr/>
                    <a:lstStyle/>
                    <a:p>
                      <a:pPr algn="ctr">
                        <a:spcAft>
                          <a:spcPts val="0"/>
                        </a:spcAft>
                      </a:pPr>
                      <a:r>
                        <a:rPr lang="ja-JP" sz="1050" kern="0">
                          <a:latin typeface="Century"/>
                          <a:ea typeface="ＭＳ 明朝"/>
                          <a:cs typeface="ＭＳ Ｐゴシック"/>
                        </a:rPr>
                        <a:t>第</a:t>
                      </a:r>
                      <a:r>
                        <a:rPr lang="en-US" sz="1050" kern="0">
                          <a:latin typeface="Century"/>
                          <a:ea typeface="ＭＳ 明朝"/>
                          <a:cs typeface="ＭＳ Ｐゴシック"/>
                        </a:rPr>
                        <a:t>1</a:t>
                      </a:r>
                      <a:r>
                        <a:rPr lang="ja-JP" sz="1050" kern="0">
                          <a:latin typeface="Century"/>
                          <a:ea typeface="ＭＳ 明朝"/>
                          <a:cs typeface="ＭＳ Ｐゴシック"/>
                        </a:rPr>
                        <a:t>回実習</a:t>
                      </a:r>
                      <a:endParaRPr lang="ja-JP" sz="1050" kern="10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0" dirty="0">
                          <a:latin typeface="Century"/>
                          <a:ea typeface="ＭＳ 明朝"/>
                          <a:cs typeface="ＭＳ Ｐゴシック"/>
                        </a:rPr>
                        <a:t>コミュニケーションの基本姿勢</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2883">
                <a:tc>
                  <a:txBody>
                    <a:bodyPr/>
                    <a:lstStyle/>
                    <a:p>
                      <a:pPr algn="ctr">
                        <a:spcAft>
                          <a:spcPts val="0"/>
                        </a:spcAft>
                      </a:pPr>
                      <a:r>
                        <a:rPr lang="ja-JP" sz="1050" kern="0">
                          <a:latin typeface="Century"/>
                          <a:ea typeface="ＭＳ 明朝"/>
                          <a:cs typeface="ＭＳ Ｐゴシック"/>
                        </a:rPr>
                        <a:t>第</a:t>
                      </a:r>
                      <a:r>
                        <a:rPr lang="en-US" sz="1050" kern="0">
                          <a:latin typeface="Century"/>
                          <a:ea typeface="ＭＳ 明朝"/>
                          <a:cs typeface="ＭＳ Ｐゴシック"/>
                        </a:rPr>
                        <a:t>2</a:t>
                      </a:r>
                      <a:r>
                        <a:rPr lang="ja-JP" sz="1050" kern="0">
                          <a:latin typeface="Century"/>
                          <a:ea typeface="ＭＳ 明朝"/>
                          <a:cs typeface="ＭＳ Ｐゴシック"/>
                        </a:rPr>
                        <a:t>回講習</a:t>
                      </a:r>
                      <a:endParaRPr lang="ja-JP" sz="1050" kern="10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smtClean="0">
                          <a:latin typeface="Century"/>
                          <a:ea typeface="ＭＳ 明朝"/>
                          <a:cs typeface="ＭＳ Ｐゴシック"/>
                        </a:rPr>
                        <a:t>失語症と</a:t>
                      </a:r>
                      <a:r>
                        <a:rPr lang="ja-JP" sz="1050" kern="0" dirty="0">
                          <a:latin typeface="Century"/>
                          <a:ea typeface="ＭＳ 明朝"/>
                          <a:cs typeface="ＭＳ Ｐゴシック"/>
                        </a:rPr>
                        <a:t>一緒に起こりやすい</a:t>
                      </a:r>
                      <a:r>
                        <a:rPr lang="ja-JP" sz="1050" kern="0" dirty="0" smtClean="0">
                          <a:latin typeface="Century"/>
                          <a:ea typeface="ＭＳ 明朝"/>
                          <a:cs typeface="ＭＳ Ｐゴシック"/>
                        </a:rPr>
                        <a:t>症状</a:t>
                      </a:r>
                      <a:r>
                        <a:rPr lang="ja-JP" altLang="en-US" sz="1050" kern="0" dirty="0" smtClean="0">
                          <a:latin typeface="Century"/>
                          <a:ea typeface="ＭＳ 明朝"/>
                          <a:cs typeface="ＭＳ Ｐゴシック"/>
                        </a:rPr>
                        <a:t>　　</a:t>
                      </a:r>
                      <a:r>
                        <a:rPr lang="ja-JP" sz="1050" kern="0" dirty="0" smtClean="0">
                          <a:latin typeface="Century"/>
                          <a:ea typeface="ＭＳ 明朝"/>
                          <a:cs typeface="ＭＳ Ｐゴシック"/>
                        </a:rPr>
                        <a:t>失語症と</a:t>
                      </a:r>
                      <a:r>
                        <a:rPr lang="ja-JP" sz="1050" kern="0" dirty="0">
                          <a:latin typeface="Century"/>
                          <a:ea typeface="ＭＳ 明朝"/>
                          <a:cs typeface="ＭＳ Ｐゴシック"/>
                        </a:rPr>
                        <a:t>間違えやすい他の</a:t>
                      </a:r>
                      <a:r>
                        <a:rPr lang="ja-JP" sz="1050" kern="0" dirty="0" smtClean="0">
                          <a:latin typeface="Century"/>
                          <a:ea typeface="ＭＳ 明朝"/>
                          <a:cs typeface="ＭＳ Ｐゴシック"/>
                        </a:rPr>
                        <a:t>障害</a:t>
                      </a:r>
                      <a:r>
                        <a:rPr lang="ja-JP" altLang="en-US" sz="1050" kern="0" dirty="0" smtClean="0">
                          <a:latin typeface="Century"/>
                          <a:ea typeface="ＭＳ 明朝"/>
                          <a:cs typeface="ＭＳ Ｐゴシック"/>
                        </a:rPr>
                        <a:t>　　</a:t>
                      </a:r>
                      <a:r>
                        <a:rPr lang="ja-JP" sz="1050" kern="0" dirty="0" smtClean="0">
                          <a:latin typeface="Century"/>
                          <a:ea typeface="ＭＳ 明朝"/>
                          <a:cs typeface="ＭＳ Ｐゴシック"/>
                        </a:rPr>
                        <a:t>話し</a:t>
                      </a:r>
                      <a:r>
                        <a:rPr lang="ja-JP" sz="1050" kern="0" dirty="0">
                          <a:latin typeface="Century"/>
                          <a:ea typeface="ＭＳ 明朝"/>
                          <a:cs typeface="ＭＳ Ｐゴシック"/>
                        </a:rPr>
                        <a:t>ことばの工夫</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2883">
                <a:tc>
                  <a:txBody>
                    <a:bodyPr/>
                    <a:lstStyle/>
                    <a:p>
                      <a:pPr algn="ctr">
                        <a:spcAft>
                          <a:spcPts val="0"/>
                        </a:spcAft>
                      </a:pPr>
                      <a:r>
                        <a:rPr lang="ja-JP" sz="1050" kern="0">
                          <a:latin typeface="Century"/>
                          <a:ea typeface="ＭＳ 明朝"/>
                          <a:cs typeface="ＭＳ Ｐゴシック"/>
                        </a:rPr>
                        <a:t>第</a:t>
                      </a:r>
                      <a:r>
                        <a:rPr lang="en-US" sz="1050" kern="0">
                          <a:latin typeface="Century"/>
                          <a:ea typeface="ＭＳ 明朝"/>
                          <a:cs typeface="ＭＳ Ｐゴシック"/>
                        </a:rPr>
                        <a:t>2</a:t>
                      </a:r>
                      <a:r>
                        <a:rPr lang="ja-JP" sz="1050" kern="0">
                          <a:latin typeface="Century"/>
                          <a:ea typeface="ＭＳ 明朝"/>
                          <a:cs typeface="ＭＳ Ｐゴシック"/>
                        </a:rPr>
                        <a:t>回実習</a:t>
                      </a:r>
                      <a:endParaRPr lang="ja-JP" sz="1050" kern="10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0" dirty="0">
                          <a:latin typeface="Century"/>
                          <a:ea typeface="ＭＳ 明朝"/>
                          <a:cs typeface="ＭＳ Ｐゴシック"/>
                        </a:rPr>
                        <a:t>コミュニケーションの基本</a:t>
                      </a:r>
                      <a:r>
                        <a:rPr lang="ja-JP" sz="1050" kern="0" dirty="0" smtClean="0">
                          <a:latin typeface="Century"/>
                          <a:ea typeface="ＭＳ 明朝"/>
                          <a:cs typeface="ＭＳ Ｐゴシック"/>
                        </a:rPr>
                        <a:t>姿勢</a:t>
                      </a:r>
                      <a:r>
                        <a:rPr lang="ja-JP" altLang="en-US" sz="1050" kern="0" dirty="0" smtClean="0">
                          <a:latin typeface="Century"/>
                          <a:ea typeface="ＭＳ 明朝"/>
                          <a:cs typeface="ＭＳ Ｐゴシック"/>
                        </a:rPr>
                        <a:t>　　</a:t>
                      </a:r>
                      <a:r>
                        <a:rPr lang="ja-JP" sz="1050" kern="0" dirty="0" smtClean="0">
                          <a:latin typeface="Century"/>
                          <a:ea typeface="ＭＳ 明朝"/>
                          <a:cs typeface="ＭＳ Ｐゴシック"/>
                        </a:rPr>
                        <a:t>話し</a:t>
                      </a:r>
                      <a:r>
                        <a:rPr lang="ja-JP" sz="1050" kern="0" dirty="0">
                          <a:latin typeface="Century"/>
                          <a:ea typeface="ＭＳ 明朝"/>
                          <a:cs typeface="ＭＳ Ｐゴシック"/>
                        </a:rPr>
                        <a:t>ことばの工夫</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2883">
                <a:tc>
                  <a:txBody>
                    <a:bodyPr/>
                    <a:lstStyle/>
                    <a:p>
                      <a:pPr algn="ctr">
                        <a:spcAft>
                          <a:spcPts val="0"/>
                        </a:spcAft>
                      </a:pPr>
                      <a:r>
                        <a:rPr lang="ja-JP" sz="1050" kern="0">
                          <a:latin typeface="Century"/>
                          <a:ea typeface="ＭＳ 明朝"/>
                          <a:cs typeface="ＭＳ Ｐゴシック"/>
                        </a:rPr>
                        <a:t>第</a:t>
                      </a:r>
                      <a:r>
                        <a:rPr lang="en-US" sz="1050" kern="0">
                          <a:latin typeface="Century"/>
                          <a:ea typeface="ＭＳ 明朝"/>
                          <a:cs typeface="ＭＳ Ｐゴシック"/>
                        </a:rPr>
                        <a:t>3</a:t>
                      </a:r>
                      <a:r>
                        <a:rPr lang="ja-JP" sz="1050" kern="0">
                          <a:latin typeface="Century"/>
                          <a:ea typeface="ＭＳ 明朝"/>
                          <a:cs typeface="ＭＳ Ｐゴシック"/>
                        </a:rPr>
                        <a:t>回実習</a:t>
                      </a:r>
                      <a:endParaRPr lang="ja-JP" sz="1050" kern="10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0" dirty="0">
                          <a:latin typeface="Century"/>
                          <a:ea typeface="ＭＳ 明朝"/>
                          <a:cs typeface="ＭＳ Ｐゴシック"/>
                        </a:rPr>
                        <a:t>コミュニケーションの基本</a:t>
                      </a:r>
                      <a:r>
                        <a:rPr lang="ja-JP" sz="1050" kern="0" dirty="0" smtClean="0">
                          <a:latin typeface="Century"/>
                          <a:ea typeface="ＭＳ 明朝"/>
                          <a:cs typeface="ＭＳ Ｐゴシック"/>
                        </a:rPr>
                        <a:t>姿勢</a:t>
                      </a:r>
                      <a:r>
                        <a:rPr lang="ja-JP" altLang="en-US" sz="1050" kern="0" dirty="0" smtClean="0">
                          <a:latin typeface="Century"/>
                          <a:ea typeface="ＭＳ 明朝"/>
                          <a:cs typeface="ＭＳ Ｐゴシック"/>
                        </a:rPr>
                        <a:t>　　</a:t>
                      </a:r>
                      <a:r>
                        <a:rPr lang="ja-JP" sz="1050" kern="0" dirty="0" smtClean="0">
                          <a:latin typeface="Century"/>
                          <a:ea typeface="ＭＳ 明朝"/>
                          <a:cs typeface="ＭＳ Ｐゴシック"/>
                        </a:rPr>
                        <a:t>話し</a:t>
                      </a:r>
                      <a:r>
                        <a:rPr lang="ja-JP" sz="1050" kern="0" dirty="0">
                          <a:latin typeface="Century"/>
                          <a:ea typeface="ＭＳ 明朝"/>
                          <a:cs typeface="ＭＳ Ｐゴシック"/>
                        </a:rPr>
                        <a:t>ことばの</a:t>
                      </a:r>
                      <a:r>
                        <a:rPr lang="ja-JP" sz="1050" kern="0" dirty="0" smtClean="0">
                          <a:latin typeface="Century"/>
                          <a:ea typeface="ＭＳ 明朝"/>
                          <a:cs typeface="ＭＳ Ｐゴシック"/>
                        </a:rPr>
                        <a:t>工夫</a:t>
                      </a:r>
                      <a:r>
                        <a:rPr lang="ja-JP" altLang="en-US" sz="1050" kern="0" dirty="0" smtClean="0">
                          <a:latin typeface="Century"/>
                          <a:ea typeface="ＭＳ 明朝"/>
                          <a:cs typeface="ＭＳ Ｐゴシック"/>
                        </a:rPr>
                        <a:t>　　</a:t>
                      </a:r>
                      <a:r>
                        <a:rPr lang="ja-JP" sz="1050" kern="0" dirty="0" smtClean="0">
                          <a:latin typeface="Century"/>
                          <a:ea typeface="ＭＳ 明朝"/>
                          <a:cs typeface="ＭＳ Ｐゴシック"/>
                        </a:rPr>
                        <a:t>コミュニケーション</a:t>
                      </a:r>
                      <a:r>
                        <a:rPr lang="ja-JP" sz="1050" kern="0" dirty="0">
                          <a:latin typeface="Century"/>
                          <a:ea typeface="ＭＳ 明朝"/>
                          <a:cs typeface="ＭＳ Ｐゴシック"/>
                        </a:rPr>
                        <a:t>の話題を考える</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2883">
                <a:tc>
                  <a:txBody>
                    <a:bodyPr/>
                    <a:lstStyle/>
                    <a:p>
                      <a:pPr algn="ctr">
                        <a:spcAft>
                          <a:spcPts val="0"/>
                        </a:spcAft>
                      </a:pPr>
                      <a:r>
                        <a:rPr lang="ja-JP" sz="1050" kern="0">
                          <a:latin typeface="Century"/>
                          <a:ea typeface="ＭＳ 明朝"/>
                          <a:cs typeface="ＭＳ Ｐゴシック"/>
                        </a:rPr>
                        <a:t>第</a:t>
                      </a:r>
                      <a:r>
                        <a:rPr lang="en-US" sz="1050" kern="0">
                          <a:latin typeface="Century"/>
                          <a:ea typeface="ＭＳ 明朝"/>
                          <a:cs typeface="ＭＳ Ｐゴシック"/>
                        </a:rPr>
                        <a:t>3</a:t>
                      </a:r>
                      <a:r>
                        <a:rPr lang="ja-JP" sz="1050" kern="0">
                          <a:latin typeface="Century"/>
                          <a:ea typeface="ＭＳ 明朝"/>
                          <a:cs typeface="ＭＳ Ｐゴシック"/>
                        </a:rPr>
                        <a:t>回講習</a:t>
                      </a:r>
                      <a:endParaRPr lang="ja-JP" sz="1050" kern="10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0" dirty="0">
                          <a:latin typeface="Century"/>
                          <a:ea typeface="ＭＳ 明朝"/>
                          <a:cs typeface="ＭＳ Ｐゴシック"/>
                        </a:rPr>
                        <a:t>いろいろな手段や道具の</a:t>
                      </a:r>
                      <a:r>
                        <a:rPr lang="ja-JP" sz="1050" kern="0" dirty="0" smtClean="0">
                          <a:latin typeface="Century"/>
                          <a:ea typeface="ＭＳ 明朝"/>
                          <a:cs typeface="ＭＳ Ｐゴシック"/>
                        </a:rPr>
                        <a:t>活用</a:t>
                      </a:r>
                      <a:r>
                        <a:rPr lang="ja-JP" altLang="en-US" sz="1050" kern="0" dirty="0" smtClean="0">
                          <a:latin typeface="Century"/>
                          <a:ea typeface="ＭＳ 明朝"/>
                          <a:cs typeface="ＭＳ Ｐゴシック"/>
                        </a:rPr>
                        <a:t>　　</a:t>
                      </a:r>
                      <a:r>
                        <a:rPr lang="ja-JP" sz="1050" kern="0" dirty="0" smtClean="0">
                          <a:latin typeface="Century"/>
                          <a:ea typeface="ＭＳ 明朝"/>
                          <a:cs typeface="ＭＳ Ｐゴシック"/>
                        </a:rPr>
                        <a:t>確認</a:t>
                      </a:r>
                      <a:r>
                        <a:rPr lang="ja-JP" sz="1050" kern="0" dirty="0">
                          <a:latin typeface="Century"/>
                          <a:ea typeface="ＭＳ 明朝"/>
                          <a:cs typeface="ＭＳ Ｐゴシック"/>
                        </a:rPr>
                        <a:t>の</a:t>
                      </a:r>
                      <a:r>
                        <a:rPr lang="ja-JP" sz="1050" kern="0" dirty="0" smtClean="0">
                          <a:latin typeface="Century"/>
                          <a:ea typeface="ＭＳ 明朝"/>
                          <a:cs typeface="ＭＳ Ｐゴシック"/>
                        </a:rPr>
                        <a:t>方法</a:t>
                      </a:r>
                      <a:r>
                        <a:rPr lang="ja-JP" altLang="en-US" sz="1050" kern="0" dirty="0" smtClean="0">
                          <a:latin typeface="Century"/>
                          <a:ea typeface="ＭＳ 明朝"/>
                          <a:cs typeface="ＭＳ Ｐゴシック"/>
                        </a:rPr>
                        <a:t>　　</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2883">
                <a:tc>
                  <a:txBody>
                    <a:bodyPr/>
                    <a:lstStyle/>
                    <a:p>
                      <a:pPr algn="ctr">
                        <a:spcAft>
                          <a:spcPts val="0"/>
                        </a:spcAft>
                      </a:pPr>
                      <a:r>
                        <a:rPr lang="ja-JP" sz="1050" kern="0">
                          <a:latin typeface="Century"/>
                          <a:ea typeface="ＭＳ 明朝"/>
                          <a:cs typeface="ＭＳ Ｐゴシック"/>
                        </a:rPr>
                        <a:t>第</a:t>
                      </a:r>
                      <a:r>
                        <a:rPr lang="en-US" sz="1050" kern="0">
                          <a:latin typeface="Century"/>
                          <a:ea typeface="ＭＳ 明朝"/>
                          <a:cs typeface="ＭＳ Ｐゴシック"/>
                        </a:rPr>
                        <a:t>4</a:t>
                      </a:r>
                      <a:r>
                        <a:rPr lang="ja-JP" sz="1050" kern="0">
                          <a:latin typeface="Century"/>
                          <a:ea typeface="ＭＳ 明朝"/>
                          <a:cs typeface="ＭＳ Ｐゴシック"/>
                        </a:rPr>
                        <a:t>回実習</a:t>
                      </a:r>
                      <a:endParaRPr lang="ja-JP" sz="1050" kern="10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0" dirty="0">
                          <a:latin typeface="Century"/>
                          <a:ea typeface="ＭＳ 明朝"/>
                          <a:cs typeface="ＭＳ Ｐゴシック"/>
                        </a:rPr>
                        <a:t>いろいろな手段や道具の</a:t>
                      </a:r>
                      <a:r>
                        <a:rPr lang="ja-JP" sz="1050" kern="0" dirty="0" smtClean="0">
                          <a:latin typeface="Century"/>
                          <a:ea typeface="ＭＳ 明朝"/>
                          <a:cs typeface="ＭＳ Ｐゴシック"/>
                        </a:rPr>
                        <a:t>活用</a:t>
                      </a:r>
                      <a:r>
                        <a:rPr lang="ja-JP" altLang="en-US" sz="1050" kern="0" dirty="0" smtClean="0">
                          <a:latin typeface="Century"/>
                          <a:ea typeface="ＭＳ 明朝"/>
                          <a:cs typeface="ＭＳ Ｐゴシック"/>
                        </a:rPr>
                        <a:t>　　</a:t>
                      </a:r>
                      <a:r>
                        <a:rPr lang="ja-JP" sz="1050" kern="0" dirty="0" smtClean="0">
                          <a:latin typeface="Century"/>
                          <a:ea typeface="ＭＳ 明朝"/>
                          <a:cs typeface="ＭＳ Ｐゴシック"/>
                        </a:rPr>
                        <a:t>確認</a:t>
                      </a:r>
                      <a:r>
                        <a:rPr lang="ja-JP" sz="1050" kern="0" dirty="0">
                          <a:latin typeface="Century"/>
                          <a:ea typeface="ＭＳ 明朝"/>
                          <a:cs typeface="ＭＳ Ｐゴシック"/>
                        </a:rPr>
                        <a:t>の方法</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2883">
                <a:tc>
                  <a:txBody>
                    <a:bodyPr/>
                    <a:lstStyle/>
                    <a:p>
                      <a:pPr algn="ctr">
                        <a:spcAft>
                          <a:spcPts val="0"/>
                        </a:spcAft>
                      </a:pPr>
                      <a:r>
                        <a:rPr lang="ja-JP" sz="1050" kern="0">
                          <a:latin typeface="Century"/>
                          <a:ea typeface="ＭＳ 明朝"/>
                          <a:cs typeface="ＭＳ Ｐゴシック"/>
                        </a:rPr>
                        <a:t>第</a:t>
                      </a:r>
                      <a:r>
                        <a:rPr lang="en-US" sz="1050" kern="0">
                          <a:latin typeface="Century"/>
                          <a:ea typeface="ＭＳ 明朝"/>
                          <a:cs typeface="ＭＳ Ｐゴシック"/>
                        </a:rPr>
                        <a:t>4</a:t>
                      </a:r>
                      <a:r>
                        <a:rPr lang="ja-JP" sz="1050" kern="0">
                          <a:latin typeface="Century"/>
                          <a:ea typeface="ＭＳ 明朝"/>
                          <a:cs typeface="ＭＳ Ｐゴシック"/>
                        </a:rPr>
                        <a:t>回講習</a:t>
                      </a:r>
                      <a:endParaRPr lang="ja-JP" sz="1050" kern="10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0" dirty="0">
                          <a:latin typeface="Century"/>
                          <a:ea typeface="ＭＳ 明朝"/>
                          <a:cs typeface="ＭＳ Ｐゴシック"/>
                        </a:rPr>
                        <a:t>良い例，悪い例に</a:t>
                      </a:r>
                      <a:r>
                        <a:rPr lang="ja-JP" sz="1050" kern="0" dirty="0" smtClean="0">
                          <a:latin typeface="Century"/>
                          <a:ea typeface="ＭＳ 明朝"/>
                          <a:cs typeface="ＭＳ Ｐゴシック"/>
                        </a:rPr>
                        <a:t>ついて</a:t>
                      </a:r>
                      <a:r>
                        <a:rPr lang="ja-JP" altLang="en-US" sz="1050" kern="0" dirty="0" smtClean="0">
                          <a:latin typeface="Century"/>
                          <a:ea typeface="ＭＳ 明朝"/>
                          <a:cs typeface="ＭＳ Ｐゴシック"/>
                        </a:rPr>
                        <a:t>　　</a:t>
                      </a:r>
                      <a:r>
                        <a:rPr lang="ja-JP" sz="1050" kern="0" dirty="0" smtClean="0">
                          <a:latin typeface="Century"/>
                          <a:ea typeface="ＭＳ 明朝"/>
                          <a:cs typeface="ＭＳ Ｐゴシック"/>
                        </a:rPr>
                        <a:t>移動</a:t>
                      </a:r>
                      <a:r>
                        <a:rPr lang="ja-JP" sz="1050" kern="0" dirty="0">
                          <a:latin typeface="Century"/>
                          <a:ea typeface="ＭＳ 明朝"/>
                          <a:cs typeface="ＭＳ Ｐゴシック"/>
                        </a:rPr>
                        <a:t>の介助方法</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2883">
                <a:tc>
                  <a:txBody>
                    <a:bodyPr/>
                    <a:lstStyle/>
                    <a:p>
                      <a:pPr algn="ctr">
                        <a:spcAft>
                          <a:spcPts val="0"/>
                        </a:spcAft>
                      </a:pPr>
                      <a:r>
                        <a:rPr lang="ja-JP" sz="1050" kern="0">
                          <a:latin typeface="Century"/>
                          <a:ea typeface="ＭＳ 明朝"/>
                          <a:cs typeface="ＭＳ Ｐゴシック"/>
                        </a:rPr>
                        <a:t>第</a:t>
                      </a:r>
                      <a:r>
                        <a:rPr lang="en-US" sz="1050" kern="0">
                          <a:latin typeface="Century"/>
                          <a:ea typeface="ＭＳ 明朝"/>
                          <a:cs typeface="ＭＳ Ｐゴシック"/>
                        </a:rPr>
                        <a:t>5</a:t>
                      </a:r>
                      <a:r>
                        <a:rPr lang="ja-JP" sz="1050" kern="0">
                          <a:latin typeface="Century"/>
                          <a:ea typeface="ＭＳ 明朝"/>
                          <a:cs typeface="ＭＳ Ｐゴシック"/>
                        </a:rPr>
                        <a:t>回実習</a:t>
                      </a:r>
                      <a:endParaRPr lang="ja-JP" sz="1050" kern="10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0" dirty="0">
                          <a:latin typeface="Century"/>
                          <a:ea typeface="ＭＳ 明朝"/>
                          <a:cs typeface="ＭＳ Ｐゴシック"/>
                        </a:rPr>
                        <a:t>自由会話の実践</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92883">
                <a:tc>
                  <a:txBody>
                    <a:bodyPr/>
                    <a:lstStyle/>
                    <a:p>
                      <a:pPr algn="ctr">
                        <a:spcAft>
                          <a:spcPts val="0"/>
                        </a:spcAft>
                      </a:pPr>
                      <a:r>
                        <a:rPr lang="ja-JP" sz="1050" kern="0" dirty="0">
                          <a:latin typeface="Century"/>
                          <a:ea typeface="ＭＳ 明朝"/>
                          <a:cs typeface="ＭＳ Ｐゴシック"/>
                        </a:rPr>
                        <a:t>第</a:t>
                      </a:r>
                      <a:r>
                        <a:rPr lang="en-US" sz="1050" kern="0" dirty="0">
                          <a:latin typeface="Century"/>
                          <a:ea typeface="ＭＳ 明朝"/>
                          <a:cs typeface="ＭＳ Ｐゴシック"/>
                        </a:rPr>
                        <a:t>5</a:t>
                      </a:r>
                      <a:r>
                        <a:rPr lang="ja-JP" sz="1050" kern="0" dirty="0">
                          <a:latin typeface="Century"/>
                          <a:ea typeface="ＭＳ 明朝"/>
                          <a:cs typeface="ＭＳ Ｐゴシック"/>
                        </a:rPr>
                        <a:t>回講習</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0" dirty="0">
                          <a:latin typeface="Century"/>
                          <a:ea typeface="ＭＳ 明朝"/>
                          <a:cs typeface="ＭＳ Ｐゴシック"/>
                        </a:rPr>
                        <a:t>友の会活動の</a:t>
                      </a:r>
                      <a:r>
                        <a:rPr lang="ja-JP" sz="1050" kern="0" dirty="0" smtClean="0">
                          <a:latin typeface="Century"/>
                          <a:ea typeface="ＭＳ 明朝"/>
                          <a:cs typeface="ＭＳ Ｐゴシック"/>
                        </a:rPr>
                        <a:t>紹介</a:t>
                      </a:r>
                      <a:r>
                        <a:rPr lang="ja-JP" altLang="en-US" sz="1050" kern="0" dirty="0" smtClean="0">
                          <a:latin typeface="Century"/>
                          <a:ea typeface="ＭＳ 明朝"/>
                          <a:cs typeface="ＭＳ Ｐゴシック"/>
                        </a:rPr>
                        <a:t>　　</a:t>
                      </a:r>
                      <a:r>
                        <a:rPr lang="ja-JP" sz="1050" kern="0" dirty="0" smtClean="0">
                          <a:latin typeface="Century"/>
                          <a:ea typeface="ＭＳ 明朝"/>
                          <a:cs typeface="ＭＳ Ｐゴシック"/>
                        </a:rPr>
                        <a:t>リハビリテーション</a:t>
                      </a:r>
                      <a:r>
                        <a:rPr lang="ja-JP" sz="1050" kern="0" dirty="0">
                          <a:latin typeface="Century"/>
                          <a:ea typeface="ＭＳ 明朝"/>
                          <a:cs typeface="ＭＳ Ｐゴシック"/>
                        </a:rPr>
                        <a:t>と</a:t>
                      </a:r>
                      <a:r>
                        <a:rPr lang="ja-JP" sz="1050" kern="0" dirty="0" smtClean="0">
                          <a:latin typeface="Century"/>
                          <a:ea typeface="ＭＳ 明朝"/>
                          <a:cs typeface="ＭＳ Ｐゴシック"/>
                        </a:rPr>
                        <a:t>は</a:t>
                      </a:r>
                      <a:r>
                        <a:rPr lang="ja-JP" altLang="en-US" sz="1050" kern="0" dirty="0" smtClean="0">
                          <a:latin typeface="Century"/>
                          <a:ea typeface="ＭＳ 明朝"/>
                          <a:cs typeface="ＭＳ Ｐゴシック"/>
                        </a:rPr>
                        <a:t>　　</a:t>
                      </a:r>
                      <a:r>
                        <a:rPr lang="ja-JP" sz="1050" kern="0" dirty="0" smtClean="0">
                          <a:latin typeface="Century"/>
                          <a:ea typeface="ＭＳ 明朝"/>
                          <a:cs typeface="ＭＳ Ｐゴシック"/>
                        </a:rPr>
                        <a:t>社会</a:t>
                      </a:r>
                      <a:r>
                        <a:rPr lang="ja-JP" sz="1050" kern="0" dirty="0">
                          <a:latin typeface="Century"/>
                          <a:ea typeface="ＭＳ 明朝"/>
                          <a:cs typeface="ＭＳ Ｐゴシック"/>
                        </a:rPr>
                        <a:t>福祉サービスの基礎</a:t>
                      </a:r>
                      <a:r>
                        <a:rPr lang="ja-JP" sz="1050" kern="0" dirty="0" smtClean="0">
                          <a:latin typeface="Century"/>
                          <a:ea typeface="ＭＳ 明朝"/>
                          <a:cs typeface="ＭＳ Ｐゴシック"/>
                        </a:rPr>
                        <a:t>知識</a:t>
                      </a:r>
                      <a:r>
                        <a:rPr lang="ja-JP" altLang="en-US" sz="1050" kern="100" dirty="0" smtClean="0">
                          <a:latin typeface="Century"/>
                          <a:ea typeface="ＭＳ 明朝"/>
                          <a:cs typeface="Times New Roman"/>
                        </a:rPr>
                        <a:t>　　</a:t>
                      </a:r>
                      <a:r>
                        <a:rPr lang="ja-JP" sz="1050" kern="0" dirty="0" smtClean="0">
                          <a:latin typeface="Century"/>
                          <a:ea typeface="ＭＳ 明朝"/>
                          <a:cs typeface="ＭＳ Ｐゴシック"/>
                        </a:rPr>
                        <a:t>これ</a:t>
                      </a:r>
                      <a:r>
                        <a:rPr lang="ja-JP" sz="1050" kern="0" dirty="0">
                          <a:latin typeface="Century"/>
                          <a:ea typeface="ＭＳ 明朝"/>
                          <a:cs typeface="ＭＳ Ｐゴシック"/>
                        </a:rPr>
                        <a:t>までのまとめ</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27" name="正方形/長方形 26"/>
          <p:cNvSpPr/>
          <p:nvPr/>
        </p:nvSpPr>
        <p:spPr>
          <a:xfrm>
            <a:off x="136606" y="4642540"/>
            <a:ext cx="1957587" cy="25391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参考：講習と実習の主な内容</a:t>
            </a:r>
            <a:r>
              <a:rPr kumimoji="1" lang="en-US" altLang="ja-JP"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cxnSp>
        <p:nvCxnSpPr>
          <p:cNvPr id="15" name="直線コネクタ 14"/>
          <p:cNvCxnSpPr/>
          <p:nvPr/>
        </p:nvCxnSpPr>
        <p:spPr>
          <a:xfrm>
            <a:off x="56456" y="656692"/>
            <a:ext cx="9806736" cy="0"/>
          </a:xfrm>
          <a:prstGeom prst="line">
            <a:avLst/>
          </a:prstGeom>
          <a:ln w="88900" cmpd="thinThick">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Rectangle 2"/>
          <p:cNvSpPr txBox="1">
            <a:spLocks noChangeArrowheads="1"/>
          </p:cNvSpPr>
          <p:nvPr/>
        </p:nvSpPr>
        <p:spPr>
          <a:xfrm>
            <a:off x="0" y="-27384"/>
            <a:ext cx="9906000" cy="6890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1F497D"/>
                </a:solidFill>
                <a:effectLst/>
                <a:uLnTx/>
                <a:uFillTx/>
                <a:latin typeface="ＤＦ特太ゴシック体" panose="020B0509000000000000" pitchFamily="49" charset="-128"/>
                <a:ea typeface="ＤＦ特太ゴシック体" panose="020B0509000000000000" pitchFamily="49" charset="-128"/>
                <a:cs typeface="+mj-cs"/>
              </a:rPr>
              <a:t>（参考）失語症</a:t>
            </a:r>
            <a:r>
              <a:rPr kumimoji="1" lang="ja-JP" altLang="en-US" sz="2400" b="0" i="0" u="none" strike="noStrike" kern="1200" cap="none" spc="0" normalizeH="0" baseline="0" noProof="0" dirty="0">
                <a:ln>
                  <a:noFill/>
                </a:ln>
                <a:solidFill>
                  <a:srgbClr val="1F497D"/>
                </a:solidFill>
                <a:effectLst/>
                <a:uLnTx/>
                <a:uFillTx/>
                <a:latin typeface="ＤＦ特太ゴシック体" panose="020B0509000000000000" pitchFamily="49" charset="-128"/>
                <a:ea typeface="ＤＦ特太ゴシック体" panose="020B0509000000000000" pitchFamily="49" charset="-128"/>
                <a:cs typeface="+mj-cs"/>
              </a:rPr>
              <a:t>会話パートナー派遣事業（我孫子市</a:t>
            </a:r>
            <a:r>
              <a:rPr kumimoji="1" lang="ja-JP" altLang="en-US" sz="2400" b="0" i="0" u="none" strike="noStrike" kern="1200" cap="none" spc="0" normalizeH="0" baseline="0" noProof="0" dirty="0" smtClean="0">
                <a:ln>
                  <a:noFill/>
                </a:ln>
                <a:solidFill>
                  <a:srgbClr val="1F497D"/>
                </a:solidFill>
                <a:effectLst/>
                <a:uLnTx/>
                <a:uFillTx/>
                <a:latin typeface="ＤＦ特太ゴシック体" panose="020B0509000000000000" pitchFamily="49" charset="-128"/>
                <a:ea typeface="ＤＦ特太ゴシック体" panose="020B0509000000000000" pitchFamily="49" charset="-128"/>
                <a:cs typeface="+mj-cs"/>
              </a:rPr>
              <a:t>）</a:t>
            </a:r>
          </a:p>
        </p:txBody>
      </p:sp>
      <p:sp>
        <p:nvSpPr>
          <p:cNvPr id="14" name="スライド番号プレースホルダー 1"/>
          <p:cNvSpPr>
            <a:spLocks noGrp="1"/>
          </p:cNvSpPr>
          <p:nvPr>
            <p:ph type="sldNum" sz="quarter" idx="12"/>
          </p:nvPr>
        </p:nvSpPr>
        <p:spPr>
          <a:xfrm>
            <a:off x="7538144" y="6517566"/>
            <a:ext cx="2311400" cy="331814"/>
          </a:xfrm>
        </p:spPr>
        <p:txBody>
          <a:bodyPr/>
          <a:lstStyle/>
          <a:p>
            <a:pPr>
              <a:defRPr/>
            </a:pPr>
            <a:r>
              <a:rPr lang="en-US" altLang="ja-JP" sz="1600" dirty="0" smtClean="0">
                <a:solidFill>
                  <a:prstClr val="black"/>
                </a:solidFill>
                <a:latin typeface="Cooper Black" panose="0208090404030B020404" pitchFamily="18" charset="0"/>
              </a:rPr>
              <a:t>29</a:t>
            </a:r>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96208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89200" y="1340768"/>
          <a:ext cx="9760344" cy="5262880"/>
        </p:xfrm>
        <a:graphic>
          <a:graphicData uri="http://schemas.openxmlformats.org/drawingml/2006/table">
            <a:tbl>
              <a:tblPr firstRow="1" bandRow="1">
                <a:tableStyleId>{5940675A-B579-460E-94D1-54222C63F5DA}</a:tableStyleId>
              </a:tblPr>
              <a:tblGrid>
                <a:gridCol w="1335409">
                  <a:extLst>
                    <a:ext uri="{9D8B030D-6E8A-4147-A177-3AD203B41FA5}">
                      <a16:colId xmlns:a16="http://schemas.microsoft.com/office/drawing/2014/main" val="20000"/>
                    </a:ext>
                  </a:extLst>
                </a:gridCol>
                <a:gridCol w="2412268">
                  <a:extLst>
                    <a:ext uri="{9D8B030D-6E8A-4147-A177-3AD203B41FA5}">
                      <a16:colId xmlns:a16="http://schemas.microsoft.com/office/drawing/2014/main" val="20001"/>
                    </a:ext>
                  </a:extLst>
                </a:gridCol>
                <a:gridCol w="3780419">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tblGrid>
              <a:tr h="240120">
                <a:tc rowSpan="2">
                  <a:txBody>
                    <a:bodyPr/>
                    <a:lstStyle/>
                    <a:p>
                      <a:pPr algn="ctr"/>
                      <a:r>
                        <a:rPr kumimoji="1" lang="ja-JP" altLang="en-US" sz="1400" b="1" dirty="0" smtClean="0"/>
                        <a:t>障害種別</a:t>
                      </a:r>
                      <a:endParaRPr kumimoji="1" lang="ja-JP" altLang="en-US" sz="1400" b="1" dirty="0"/>
                    </a:p>
                  </a:txBody>
                  <a:tcPr marL="99060" marR="99060" anchor="ct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t>意 思  疎 通 支 援 の 方 法</a:t>
                      </a:r>
                    </a:p>
                  </a:txBody>
                  <a:tcPr marL="99060" marR="99060" anchor="ctr">
                    <a:lnT w="12700" cap="flat" cmpd="sng" algn="ctr">
                      <a:solidFill>
                        <a:schemeClr val="tx1"/>
                      </a:solidFill>
                      <a:prstDash val="solid"/>
                      <a:round/>
                      <a:headEnd type="none" w="med" len="med"/>
                      <a:tailEnd type="none" w="med" len="med"/>
                    </a:lnT>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b="1" dirty="0" smtClean="0"/>
                    </a:p>
                  </a:txBody>
                  <a:tcPr marL="99060" marR="99060" anchor="ctr">
                    <a:lnT w="12700" cap="flat" cmpd="sng" algn="ctr">
                      <a:solidFill>
                        <a:schemeClr val="tx1"/>
                      </a:solidFill>
                      <a:prstDash val="solid"/>
                      <a:round/>
                      <a:headEnd type="none" w="med" len="med"/>
                      <a:tailEnd type="none" w="med" len="med"/>
                    </a:lnT>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b="1" dirty="0" smtClean="0"/>
                    </a:p>
                  </a:txBody>
                  <a:tcPr marL="99060" marR="9906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240120">
                <a:tc vMerge="1">
                  <a:txBody>
                    <a:bodyPr/>
                    <a:lstStyle/>
                    <a:p>
                      <a:pPr algn="ctr"/>
                      <a:endParaRPr kumimoji="1" lang="ja-JP" altLang="en-US" sz="1400" b="1" dirty="0"/>
                    </a:p>
                  </a:txBody>
                  <a:tcPr marL="99060" marR="990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t>地域生活支援事業</a:t>
                      </a:r>
                    </a:p>
                  </a:txBody>
                  <a:tcPr marL="99060" marR="990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t>障害福祉サービス</a:t>
                      </a:r>
                    </a:p>
                  </a:txBody>
                  <a:tcPr marL="99060" marR="990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t>補助事業など</a:t>
                      </a:r>
                    </a:p>
                  </a:txBody>
                  <a:tcPr marL="99060" marR="99060" anchor="ctr"/>
                </a:tc>
                <a:extLst>
                  <a:ext uri="{0D108BD9-81ED-4DB2-BD59-A6C34878D82A}">
                    <a16:rowId xmlns:a16="http://schemas.microsoft.com/office/drawing/2014/main" val="10001"/>
                  </a:ext>
                </a:extLst>
              </a:tr>
              <a:tr h="1402864">
                <a:tc>
                  <a:txBody>
                    <a:bodyPr/>
                    <a:lstStyle/>
                    <a:p>
                      <a:r>
                        <a:rPr kumimoji="1" lang="ja-JP" altLang="en-US" sz="1400" dirty="0" smtClean="0"/>
                        <a:t>視覚障害</a:t>
                      </a:r>
                      <a:endParaRPr kumimoji="1" lang="en-US" altLang="ja-JP" sz="1400" dirty="0" smtClean="0"/>
                    </a:p>
                    <a:p>
                      <a:pPr>
                        <a:lnSpc>
                          <a:spcPts val="500"/>
                        </a:lnSpc>
                      </a:pPr>
                      <a:endParaRPr kumimoji="1" lang="en-US" altLang="ja-JP" sz="1400" dirty="0" smtClean="0"/>
                    </a:p>
                    <a:p>
                      <a:r>
                        <a:rPr kumimoji="1" lang="en-US" altLang="ja-JP" sz="1400" dirty="0" smtClean="0"/>
                        <a:t>(</a:t>
                      </a:r>
                      <a:r>
                        <a:rPr kumimoji="1" lang="ja-JP" altLang="en-US" sz="1400" dirty="0" smtClean="0"/>
                        <a:t>約</a:t>
                      </a:r>
                      <a:r>
                        <a:rPr kumimoji="1" lang="en-US" altLang="ja-JP" sz="1400" dirty="0" smtClean="0"/>
                        <a:t>31</a:t>
                      </a:r>
                      <a:r>
                        <a:rPr kumimoji="1" lang="ja-JP" altLang="en-US" sz="1400" dirty="0" smtClean="0"/>
                        <a:t>万人</a:t>
                      </a:r>
                      <a:r>
                        <a:rPr kumimoji="1" lang="en-US" altLang="ja-JP" sz="1400" dirty="0" smtClean="0"/>
                        <a:t>)</a:t>
                      </a:r>
                    </a:p>
                    <a:p>
                      <a:r>
                        <a:rPr kumimoji="1" lang="en-US" altLang="ja-JP" sz="1200" dirty="0" smtClean="0"/>
                        <a:t>H28.12.1</a:t>
                      </a:r>
                      <a:r>
                        <a:rPr kumimoji="1" lang="ja-JP" altLang="en-US" sz="1200" dirty="0" smtClean="0"/>
                        <a:t>時点</a:t>
                      </a:r>
                      <a:endParaRPr kumimoji="1" lang="en-US" altLang="ja-JP" sz="1200" dirty="0" smtClean="0"/>
                    </a:p>
                    <a:p>
                      <a:r>
                        <a:rPr kumimoji="1" lang="ja-JP" altLang="en-US" sz="1100" dirty="0" smtClean="0"/>
                        <a:t> 「生活のしづらさ</a:t>
                      </a:r>
                      <a:endParaRPr kumimoji="1" lang="en-US" altLang="ja-JP" sz="1100" dirty="0" smtClean="0"/>
                    </a:p>
                    <a:p>
                      <a:r>
                        <a:rPr kumimoji="1" lang="ja-JP" altLang="en-US" sz="1100" dirty="0" smtClean="0"/>
                        <a:t>などに関する調査」</a:t>
                      </a:r>
                      <a:endParaRPr kumimoji="1" lang="en-US" altLang="ja-JP" sz="1100" dirty="0" smtClean="0"/>
                    </a:p>
                    <a:p>
                      <a:endParaRPr kumimoji="1" lang="en-US" altLang="ja-JP" sz="1100" dirty="0" smtClean="0"/>
                    </a:p>
                    <a:p>
                      <a:endParaRPr kumimoji="1" lang="en-US" altLang="ja-JP" sz="1100" dirty="0" smtClean="0"/>
                    </a:p>
                    <a:p>
                      <a:endParaRPr kumimoji="1" lang="en-US" altLang="ja-JP" sz="1100" dirty="0" smtClean="0"/>
                    </a:p>
                    <a:p>
                      <a:endParaRPr kumimoji="1" lang="en-US" altLang="ja-JP" sz="1100" dirty="0" smtClean="0"/>
                    </a:p>
                    <a:p>
                      <a:endParaRPr kumimoji="1" lang="en-US" altLang="ja-JP" sz="1100" dirty="0" smtClean="0"/>
                    </a:p>
                    <a:p>
                      <a:endParaRPr kumimoji="1" lang="ja-JP" altLang="en-US" sz="1100" dirty="0"/>
                    </a:p>
                  </a:txBody>
                  <a:tcPr marL="99060" marR="990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dirty="0" smtClean="0"/>
                    </a:p>
                  </a:txBody>
                  <a:tcPr marL="99060" marR="99060"/>
                </a:tc>
                <a:tc>
                  <a:txBody>
                    <a:bodyPr/>
                    <a:lstStyle/>
                    <a:p>
                      <a:pPr>
                        <a:lnSpc>
                          <a:spcPct val="100000"/>
                        </a:lnSpc>
                      </a:pPr>
                      <a:endParaRPr kumimoji="1" lang="en-US" altLang="ja-JP" sz="1300" b="0" dirty="0" smtClean="0"/>
                    </a:p>
                  </a:txBody>
                  <a:tcPr marL="99060" marR="99060"/>
                </a:tc>
                <a:tc>
                  <a:txBody>
                    <a:bodyPr/>
                    <a:lstStyle/>
                    <a:p>
                      <a:pPr marL="92075" indent="-92075"/>
                      <a:endParaRPr kumimoji="1" lang="ja-JP" altLang="en-US" sz="1200" dirty="0"/>
                    </a:p>
                  </a:txBody>
                  <a:tcPr marL="99060" marR="99060"/>
                </a:tc>
                <a:extLst>
                  <a:ext uri="{0D108BD9-81ED-4DB2-BD59-A6C34878D82A}">
                    <a16:rowId xmlns:a16="http://schemas.microsoft.com/office/drawing/2014/main" val="10002"/>
                  </a:ext>
                </a:extLst>
              </a:tr>
              <a:tr h="1402864">
                <a:tc>
                  <a:txBody>
                    <a:bodyPr/>
                    <a:lstStyle/>
                    <a:p>
                      <a:r>
                        <a:rPr kumimoji="1" lang="ja-JP" altLang="en-US" sz="1400" dirty="0" smtClean="0"/>
                        <a:t>聴覚障害</a:t>
                      </a:r>
                      <a:endParaRPr kumimoji="1" lang="en-US" altLang="ja-JP" sz="1400" dirty="0" smtClean="0"/>
                    </a:p>
                    <a:p>
                      <a:pPr>
                        <a:lnSpc>
                          <a:spcPts val="500"/>
                        </a:lnSpc>
                      </a:pPr>
                      <a:endParaRPr kumimoji="1" lang="en-US" altLang="ja-JP" sz="1400" dirty="0" smtClean="0"/>
                    </a:p>
                    <a:p>
                      <a:r>
                        <a:rPr kumimoji="1" lang="en-US" altLang="ja-JP" sz="1400" dirty="0" smtClean="0"/>
                        <a:t>(</a:t>
                      </a:r>
                      <a:r>
                        <a:rPr kumimoji="1" lang="ja-JP" altLang="en-US" sz="1400" dirty="0" smtClean="0"/>
                        <a:t>約</a:t>
                      </a:r>
                      <a:r>
                        <a:rPr kumimoji="1" lang="en-US" altLang="ja-JP" sz="1400" dirty="0" smtClean="0"/>
                        <a:t>34</a:t>
                      </a:r>
                      <a:r>
                        <a:rPr kumimoji="1" lang="ja-JP" altLang="en-US" sz="1400" dirty="0" smtClean="0"/>
                        <a:t>万人</a:t>
                      </a:r>
                      <a:r>
                        <a:rPr kumimoji="1" lang="en-US" altLang="ja-JP" sz="1400" dirty="0" smtClean="0"/>
                        <a:t>)</a:t>
                      </a:r>
                    </a:p>
                    <a:p>
                      <a:r>
                        <a:rPr kumimoji="1" lang="en-US" altLang="ja-JP" sz="1200" dirty="0" smtClean="0"/>
                        <a:t>H28.12.1</a:t>
                      </a:r>
                      <a:r>
                        <a:rPr kumimoji="1" lang="ja-JP" altLang="en-US" sz="1200" dirty="0" smtClean="0"/>
                        <a:t>時点</a:t>
                      </a:r>
                      <a:endParaRPr kumimoji="1" lang="en-US" altLang="ja-JP" sz="1200" dirty="0" smtClean="0"/>
                    </a:p>
                    <a:p>
                      <a:r>
                        <a:rPr kumimoji="1" lang="ja-JP" altLang="en-US" sz="1100" dirty="0" smtClean="0"/>
                        <a:t> 「生活のしづらさ</a:t>
                      </a:r>
                      <a:endParaRPr kumimoji="1" lang="en-US" altLang="ja-JP" sz="1100" dirty="0" smtClean="0"/>
                    </a:p>
                    <a:p>
                      <a:r>
                        <a:rPr kumimoji="1" lang="ja-JP" altLang="en-US" sz="1100" dirty="0" smtClean="0"/>
                        <a:t>などに関する調査」</a:t>
                      </a:r>
                      <a:endParaRPr kumimoji="1" lang="en-US" altLang="ja-JP" sz="1100" dirty="0" smtClean="0"/>
                    </a:p>
                    <a:p>
                      <a:endParaRPr kumimoji="1" lang="en-US" altLang="ja-JP" sz="1100" dirty="0" smtClean="0"/>
                    </a:p>
                    <a:p>
                      <a:endParaRPr kumimoji="1" lang="en-US" altLang="ja-JP" sz="1100" dirty="0" smtClean="0"/>
                    </a:p>
                  </a:txBody>
                  <a:tcPr marL="99060" marR="99060"/>
                </a:tc>
                <a:tc>
                  <a:txBody>
                    <a:bodyPr/>
                    <a:lstStyle/>
                    <a:p>
                      <a:pPr marL="92075" indent="-92075"/>
                      <a:r>
                        <a:rPr kumimoji="1" lang="ja-JP" altLang="en-US" sz="1300" dirty="0" smtClean="0"/>
                        <a:t>・手話通訳者、要約筆記者等の養成及び派遣</a:t>
                      </a:r>
                      <a:endParaRPr kumimoji="1" lang="en-US" altLang="ja-JP" sz="1300" dirty="0" smtClean="0"/>
                    </a:p>
                    <a:p>
                      <a:pPr marL="92075" indent="-92075" algn="dist"/>
                      <a:r>
                        <a:rPr kumimoji="1" lang="ja-JP" altLang="en-US" sz="1300" dirty="0" smtClean="0"/>
                        <a:t>・ファクス、情報受信装置など</a:t>
                      </a:r>
                      <a:endParaRPr kumimoji="1" lang="en-US" altLang="ja-JP" sz="1300" dirty="0" smtClean="0"/>
                    </a:p>
                    <a:p>
                      <a:pPr marL="92075" indent="-92075"/>
                      <a:r>
                        <a:rPr kumimoji="1" lang="ja-JP" altLang="en-US" sz="1300" dirty="0" smtClean="0"/>
                        <a:t>　日常生活用具の給付</a:t>
                      </a:r>
                      <a:endParaRPr kumimoji="1" lang="en-US" altLang="ja-JP" sz="1300" dirty="0" smtClean="0"/>
                    </a:p>
                    <a:p>
                      <a:pPr marL="92075" indent="-92075"/>
                      <a:r>
                        <a:rPr kumimoji="1" lang="ja-JP" altLang="en-US" sz="1300" dirty="0" smtClean="0"/>
                        <a:t>・字幕入り映像ライブラリー事業の実施</a:t>
                      </a:r>
                      <a:endParaRPr kumimoji="1" lang="en-US" altLang="ja-JP" sz="1300" dirty="0" smtClean="0"/>
                    </a:p>
                    <a:p>
                      <a:r>
                        <a:rPr kumimoji="1" lang="ja-JP" altLang="en-US" sz="1300" dirty="0" smtClean="0"/>
                        <a:t>・補助犬（聴導犬）の育成</a:t>
                      </a:r>
                      <a:endParaRPr kumimoji="1" lang="en-US" altLang="ja-JP" sz="1300" dirty="0" smtClean="0"/>
                    </a:p>
                  </a:txBody>
                  <a:tcPr marL="99060" marR="99060" anchor="ctr"/>
                </a:tc>
                <a:tc>
                  <a:txBody>
                    <a:bodyPr/>
                    <a:lstStyle/>
                    <a:p>
                      <a:pPr marL="720725" indent="-720725">
                        <a:lnSpc>
                          <a:spcPct val="100000"/>
                        </a:lnSpc>
                      </a:pPr>
                      <a:endParaRPr kumimoji="1" lang="ja-JP" altLang="en-US" sz="1300" b="0" dirty="0"/>
                    </a:p>
                  </a:txBody>
                  <a:tcPr marL="99060" marR="99060"/>
                </a:tc>
                <a:tc>
                  <a:txBody>
                    <a:bodyPr/>
                    <a:lstStyle/>
                    <a:p>
                      <a:endParaRPr kumimoji="1" lang="ja-JP" altLang="en-US" sz="1300" dirty="0">
                        <a:latin typeface="+mj-ea"/>
                        <a:ea typeface="+mj-ea"/>
                      </a:endParaRPr>
                    </a:p>
                  </a:txBody>
                  <a:tcPr marL="99060" marR="99060"/>
                </a:tc>
                <a:extLst>
                  <a:ext uri="{0D108BD9-81ED-4DB2-BD59-A6C34878D82A}">
                    <a16:rowId xmlns:a16="http://schemas.microsoft.com/office/drawing/2014/main" val="10003"/>
                  </a:ext>
                </a:extLst>
              </a:tr>
              <a:tr h="395842">
                <a:tc>
                  <a:txBody>
                    <a:bodyPr/>
                    <a:lstStyle/>
                    <a:p>
                      <a:r>
                        <a:rPr kumimoji="1" lang="ja-JP" altLang="en-US" sz="1400" dirty="0" smtClean="0"/>
                        <a:t>盲</a:t>
                      </a:r>
                      <a:r>
                        <a:rPr kumimoji="1" lang="ja-JP" altLang="en-US" sz="1400" dirty="0" err="1" smtClean="0"/>
                        <a:t>ろう</a:t>
                      </a:r>
                      <a:endParaRPr kumimoji="1" lang="en-US" altLang="ja-JP" sz="1400" dirty="0" smtClean="0"/>
                    </a:p>
                    <a:p>
                      <a:pPr>
                        <a:lnSpc>
                          <a:spcPts val="500"/>
                        </a:lnSpc>
                      </a:pPr>
                      <a:endParaRPr kumimoji="1" lang="en-US" altLang="ja-JP" sz="1400" dirty="0" smtClean="0"/>
                    </a:p>
                    <a:p>
                      <a:r>
                        <a:rPr kumimoji="1" lang="en-US" altLang="ja-JP" sz="1400" dirty="0" smtClean="0"/>
                        <a:t>(</a:t>
                      </a:r>
                      <a:r>
                        <a:rPr kumimoji="1" lang="ja-JP" altLang="en-US" sz="1400" dirty="0" smtClean="0"/>
                        <a:t>約</a:t>
                      </a:r>
                      <a:r>
                        <a:rPr kumimoji="1" lang="en-US" altLang="ja-JP" sz="1400" dirty="0" smtClean="0"/>
                        <a:t>1.4</a:t>
                      </a:r>
                      <a:r>
                        <a:rPr kumimoji="1" lang="ja-JP" altLang="en-US" sz="1400" dirty="0" smtClean="0"/>
                        <a:t>万人</a:t>
                      </a:r>
                      <a:r>
                        <a:rPr kumimoji="1" lang="en-US" altLang="ja-JP" sz="1400" dirty="0" smtClean="0"/>
                        <a:t>)</a:t>
                      </a:r>
                    </a:p>
                    <a:p>
                      <a:r>
                        <a:rPr kumimoji="1" lang="en-US" altLang="ja-JP" sz="1200" dirty="0" smtClean="0"/>
                        <a:t>H24.10.31</a:t>
                      </a:r>
                      <a:r>
                        <a:rPr kumimoji="1" lang="ja-JP" altLang="en-US" sz="1200" dirty="0" smtClean="0"/>
                        <a:t>時点</a:t>
                      </a:r>
                      <a:endParaRPr kumimoji="1" lang="en-US" altLang="ja-JP" sz="1200" dirty="0" smtClean="0"/>
                    </a:p>
                    <a:p>
                      <a:r>
                        <a:rPr kumimoji="1" lang="ja-JP" altLang="en-US" sz="1100" baseline="0" dirty="0" smtClean="0"/>
                        <a:t> </a:t>
                      </a:r>
                      <a:r>
                        <a:rPr kumimoji="1" lang="ja-JP" altLang="en-US" sz="1100" dirty="0" smtClean="0"/>
                        <a:t>「盲</a:t>
                      </a:r>
                      <a:r>
                        <a:rPr kumimoji="1" lang="ja-JP" altLang="en-US" sz="1100" dirty="0" err="1" smtClean="0"/>
                        <a:t>ろう</a:t>
                      </a:r>
                      <a:r>
                        <a:rPr kumimoji="1" lang="ja-JP" altLang="en-US" sz="1100" dirty="0" smtClean="0"/>
                        <a:t>者に関する</a:t>
                      </a:r>
                      <a:endParaRPr kumimoji="1" lang="en-US" altLang="ja-JP" sz="1100" dirty="0" smtClean="0"/>
                    </a:p>
                    <a:p>
                      <a:r>
                        <a:rPr kumimoji="1" lang="ja-JP" altLang="en-US" sz="1100" dirty="0" smtClean="0"/>
                        <a:t>  実態調査」</a:t>
                      </a:r>
                      <a:endParaRPr kumimoji="1" lang="ja-JP" altLang="en-US" sz="1100" dirty="0"/>
                    </a:p>
                  </a:txBody>
                  <a:tcPr marL="99060" marR="99060"/>
                </a:tc>
                <a:tc>
                  <a:txBody>
                    <a:bodyPr/>
                    <a:lstStyle/>
                    <a:p>
                      <a:pPr marL="92075" indent="-92075"/>
                      <a:endParaRPr kumimoji="1" lang="en-US" altLang="ja-JP" sz="1300" dirty="0" smtClean="0"/>
                    </a:p>
                  </a:txBody>
                  <a:tcPr marL="99060" marR="99060"/>
                </a:tc>
                <a:tc>
                  <a:txBody>
                    <a:bodyPr/>
                    <a:lstStyle/>
                    <a:p>
                      <a:pPr marL="92075" indent="-92075"/>
                      <a:endParaRPr kumimoji="1" lang="en-US" altLang="ja-JP" sz="1300" b="0" dirty="0" smtClean="0"/>
                    </a:p>
                  </a:txBody>
                  <a:tcPr marL="99060" marR="99060"/>
                </a:tc>
                <a:tc>
                  <a:txBody>
                    <a:bodyPr/>
                    <a:lstStyle/>
                    <a:p>
                      <a:endParaRPr kumimoji="1" lang="en-US" altLang="ja-JP" sz="1300" dirty="0" smtClean="0"/>
                    </a:p>
                  </a:txBody>
                  <a:tcPr marL="99060" marR="99060"/>
                </a:tc>
                <a:extLst>
                  <a:ext uri="{0D108BD9-81ED-4DB2-BD59-A6C34878D82A}">
                    <a16:rowId xmlns:a16="http://schemas.microsoft.com/office/drawing/2014/main" val="10004"/>
                  </a:ext>
                </a:extLst>
              </a:tr>
            </a:tbl>
          </a:graphicData>
        </a:graphic>
      </p:graphicFrame>
      <p:sp>
        <p:nvSpPr>
          <p:cNvPr id="2" name="正方形/長方形 1"/>
          <p:cNvSpPr/>
          <p:nvPr/>
        </p:nvSpPr>
        <p:spPr>
          <a:xfrm>
            <a:off x="200472" y="-27384"/>
            <a:ext cx="9505056" cy="46166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1F497D"/>
                </a:solidFill>
                <a:effectLst/>
                <a:uLnTx/>
                <a:uFillTx/>
                <a:latin typeface="ＤＨＰ特太ゴシック体" panose="020B0500000000000000" pitchFamily="50" charset="-128"/>
                <a:ea typeface="ＤＨＰ特太ゴシック体" panose="020B0500000000000000" pitchFamily="50" charset="-128"/>
                <a:cs typeface="+mn-cs"/>
              </a:rPr>
              <a:t>障害</a:t>
            </a:r>
            <a:r>
              <a:rPr kumimoji="1" lang="ja-JP" altLang="en-US" sz="2400" b="0" i="0" u="none" strike="noStrike" kern="1200" cap="none" spc="0" normalizeH="0" baseline="0" noProof="0" dirty="0">
                <a:ln>
                  <a:noFill/>
                </a:ln>
                <a:solidFill>
                  <a:srgbClr val="1F497D"/>
                </a:solidFill>
                <a:effectLst/>
                <a:uLnTx/>
                <a:uFillTx/>
                <a:latin typeface="ＤＨＰ特太ゴシック体" panose="020B0500000000000000" pitchFamily="50" charset="-128"/>
                <a:ea typeface="ＤＨＰ特太ゴシック体" panose="020B0500000000000000" pitchFamily="50" charset="-128"/>
                <a:cs typeface="+mn-cs"/>
              </a:rPr>
              <a:t>種別ごとの意思疎通支援のニーズとその対応に</a:t>
            </a:r>
            <a:r>
              <a:rPr kumimoji="1" lang="ja-JP" altLang="en-US" sz="2400" b="0" i="0" u="none" strike="noStrike" kern="1200" cap="none" spc="0" normalizeH="0" baseline="0" noProof="0" dirty="0" smtClean="0">
                <a:ln>
                  <a:noFill/>
                </a:ln>
                <a:solidFill>
                  <a:srgbClr val="1F497D"/>
                </a:solidFill>
                <a:effectLst/>
                <a:uLnTx/>
                <a:uFillTx/>
                <a:latin typeface="ＤＨＰ特太ゴシック体" panose="020B0500000000000000" pitchFamily="50" charset="-128"/>
                <a:ea typeface="ＤＨＰ特太ゴシック体" panose="020B0500000000000000" pitchFamily="50" charset="-128"/>
                <a:cs typeface="+mn-cs"/>
              </a:rPr>
              <a:t>ついて ①</a:t>
            </a:r>
            <a:endParaRPr kumimoji="1" lang="ja-JP" altLang="en-US" sz="2400" b="0" i="0" u="none" strike="noStrike" kern="1200" cap="none" spc="0" normalizeH="0" baseline="0" noProof="0" dirty="0">
              <a:ln>
                <a:noFill/>
              </a:ln>
              <a:solidFill>
                <a:srgbClr val="1F497D"/>
              </a:solidFill>
              <a:effectLst/>
              <a:uLnTx/>
              <a:uFillTx/>
              <a:latin typeface="ＤＨＰ特太ゴシック体" panose="020B0500000000000000" pitchFamily="50" charset="-128"/>
              <a:ea typeface="ＤＨＰ特太ゴシック体" panose="020B0500000000000000" pitchFamily="50" charset="-128"/>
              <a:cs typeface="+mn-cs"/>
            </a:endParaRPr>
          </a:p>
        </p:txBody>
      </p:sp>
      <p:cxnSp>
        <p:nvCxnSpPr>
          <p:cNvPr id="8" name="直線コネクタ 7"/>
          <p:cNvCxnSpPr/>
          <p:nvPr/>
        </p:nvCxnSpPr>
        <p:spPr>
          <a:xfrm>
            <a:off x="159528" y="466792"/>
            <a:ext cx="9589697" cy="0"/>
          </a:xfrm>
          <a:prstGeom prst="line">
            <a:avLst/>
          </a:prstGeom>
          <a:ln w="88900" cmpd="thinThick">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81889" y="620688"/>
            <a:ext cx="9749225" cy="648072"/>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marL="182563" marR="0" lvl="0" indent="-182563" algn="l" defTabSz="914400" rtl="0" eaLnBrk="1" fontAlgn="auto" latinLnBrk="0" hangingPunct="1">
              <a:lnSpc>
                <a:spcPts val="2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現行の意思疎通支援は、主に地域生活支援事業において実施されており、視覚障害、聴覚障害、盲</a:t>
            </a:r>
            <a:r>
              <a:rPr kumimoji="1" lang="ja-JP" altLang="en-US" sz="1600" b="0" i="0" u="none" strike="noStrike" kern="1200" cap="none" spc="0" normalizeH="0" baseline="0" noProof="0" dirty="0" err="1"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ろう</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者、失語症者等を対象としている。</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 name="テキスト ボックス 2"/>
          <p:cNvSpPr txBox="1"/>
          <p:nvPr/>
        </p:nvSpPr>
        <p:spPr>
          <a:xfrm>
            <a:off x="1424609" y="1988840"/>
            <a:ext cx="2412268" cy="1892826"/>
          </a:xfrm>
          <a:prstGeom prst="rect">
            <a:avLst/>
          </a:prstGeom>
          <a:noFill/>
        </p:spPr>
        <p:txBody>
          <a:bodyPr wrap="square" rtlCol="0">
            <a:spAutoFit/>
          </a:bodyPr>
          <a:lstStyle/>
          <a:p>
            <a:pPr marL="92075" marR="0" lvl="0" indent="-92075" algn="dist"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・代</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筆者、代</a:t>
            </a: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読者の養成</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及び</a:t>
            </a:r>
            <a:endParaRPr kumimoji="1" lang="en-US" altLang="ja-JP"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派遣</a:t>
            </a:r>
            <a:endPar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・点訳・朗読奉仕員の養成及び派遣</a:t>
            </a:r>
            <a:endPar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・点字ディスプレイ、拡大読書器、デイジー図書</a:t>
            </a:r>
            <a:r>
              <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大活字図書など日常生活用具の給付</a:t>
            </a:r>
            <a:endPar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・移動支援事業</a:t>
            </a:r>
            <a:endPar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・補助犬（盲導犬）の育成</a:t>
            </a:r>
            <a:endPar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 name="テキスト ボックス 4"/>
          <p:cNvSpPr txBox="1"/>
          <p:nvPr/>
        </p:nvSpPr>
        <p:spPr>
          <a:xfrm>
            <a:off x="7617297" y="1912184"/>
            <a:ext cx="2232248" cy="2092881"/>
          </a:xfrm>
          <a:prstGeom prst="rect">
            <a:avLst/>
          </a:prstGeom>
          <a:noFill/>
        </p:spPr>
        <p:txBody>
          <a:bodyPr wrap="square" rtlCol="0">
            <a:spAutoFit/>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・盲人安全</a:t>
            </a:r>
            <a:r>
              <a:rPr kumimoji="1" lang="ja-JP" altLang="en-US" sz="1300"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つえ</a:t>
            </a: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、眼鏡など補装具の給付</a:t>
            </a:r>
            <a:endPar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・視覚障害者情報提供施設（点字図書館）の運営</a:t>
            </a:r>
            <a:endPar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・視覚障害者用図書</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事業の</a:t>
            </a:r>
            <a:endPar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実施</a:t>
            </a: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（日本点字図書館</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日本ライトハウス</a:t>
            </a:r>
            <a:r>
              <a:rPr kumimoji="1" lang="en-US" altLang="ja-JP"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日本盲人会連合</a:t>
            </a: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が受託）</a:t>
            </a:r>
            <a:endPar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・視覚障害者用図書</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情報ネットワーク</a:t>
            </a:r>
            <a:r>
              <a:rPr kumimoji="1" lang="en-US" altLang="ja-JP"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「サピエ」の運営</a:t>
            </a:r>
          </a:p>
        </p:txBody>
      </p:sp>
      <p:sp>
        <p:nvSpPr>
          <p:cNvPr id="7" name="テキスト ボックス 6"/>
          <p:cNvSpPr txBox="1"/>
          <p:nvPr/>
        </p:nvSpPr>
        <p:spPr>
          <a:xfrm>
            <a:off x="3836876" y="1948188"/>
            <a:ext cx="3924436" cy="18928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・居宅介護：家事援助の中で代読・代筆を実施</a:t>
            </a:r>
            <a:endParaRPr kumimoji="1" lang="en-US" altLang="ja-JP"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628650" marR="0" lvl="0" indent="-62865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・同行援護：移動に必要な情報の提供</a:t>
            </a:r>
            <a:r>
              <a:rPr kumimoji="1" lang="ja-JP" altLang="en-US" sz="13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（代読・代筆を含む</a:t>
            </a: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628650" marR="0" lvl="0" indent="-62865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・生活介護：視覚・聴覚言語障害者支援体制加算あり</a:t>
            </a:r>
          </a:p>
          <a:p>
            <a:pPr marL="628650" marR="0" lvl="0" indent="-62865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・自立訓練</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（機能訓練）</a:t>
            </a: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：歩行訓練、点字読み書き等</a:t>
            </a:r>
            <a:r>
              <a:rPr kumimoji="1" lang="ja-JP" altLang="en-US" sz="13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の訓練</a:t>
            </a: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加算あり</a:t>
            </a:r>
            <a:endParaRPr kumimoji="1" lang="en-US" altLang="ja-JP"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628650" marR="0" lvl="0" indent="-62865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・就労移行支援</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（養成施設）</a:t>
            </a: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：あんまマッサージ指圧師、はり師、きゅう師免許取得のための教育・実習加算あり</a:t>
            </a:r>
            <a:endParaRPr kumimoji="1" lang="en-US" altLang="ja-JP"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0" name="テキスト ボックス 9"/>
          <p:cNvSpPr txBox="1"/>
          <p:nvPr/>
        </p:nvSpPr>
        <p:spPr>
          <a:xfrm>
            <a:off x="3836876" y="4100591"/>
            <a:ext cx="3924436" cy="1092607"/>
          </a:xfrm>
          <a:prstGeom prst="rect">
            <a:avLst/>
          </a:prstGeom>
          <a:noFill/>
        </p:spPr>
        <p:txBody>
          <a:bodyPr wrap="square" rtlCol="0">
            <a:spAutoFit/>
          </a:bodyPr>
          <a:lstStyle/>
          <a:p>
            <a:pPr marL="720725" marR="0" lvl="0" indent="-72072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・居宅介護</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（家事援助）</a:t>
            </a: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：ヘルパー研修において</a:t>
            </a:r>
            <a:r>
              <a:rPr kumimoji="1" lang="ja-JP" altLang="en-US" sz="13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障害</a:t>
            </a:r>
            <a:endParaRPr kumimoji="1" lang="en-US" altLang="ja-JP" sz="13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720725" marR="0" lvl="0" indent="-72072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特性</a:t>
            </a: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ごとのコミュニケーション研修を受講（ヘルパーに手話等の技術が</a:t>
            </a:r>
            <a:r>
              <a:rPr kumimoji="1" lang="ja-JP" altLang="en-US" sz="13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求められる</a:t>
            </a:r>
            <a:endParaRPr kumimoji="1" lang="en-US" altLang="ja-JP" sz="13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720725" marR="0" lvl="0" indent="-72072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場合</a:t>
            </a: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がある。）</a:t>
            </a:r>
            <a:endParaRPr kumimoji="1" lang="en-US" altLang="ja-JP"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628650" marR="0" lvl="0" indent="-62865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・生活介護：視覚・聴覚言語障害者支援体制加算あり</a:t>
            </a:r>
          </a:p>
        </p:txBody>
      </p:sp>
      <p:sp>
        <p:nvSpPr>
          <p:cNvPr id="11" name="テキスト ボックス 10"/>
          <p:cNvSpPr txBox="1"/>
          <p:nvPr/>
        </p:nvSpPr>
        <p:spPr>
          <a:xfrm>
            <a:off x="7603648" y="4080554"/>
            <a:ext cx="2288704" cy="129266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・補聴器など補装具の給付</a:t>
            </a:r>
            <a:endPar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・聴覚障害者情報提供施設の運営</a:t>
            </a:r>
            <a:endPar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・手話通訳者現任研修</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の実施 </a:t>
            </a:r>
            <a:endParaRPr kumimoji="1" lang="en-US" altLang="ja-JP"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（全国</a:t>
            </a: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手話研修センター</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a:t>
            </a:r>
            <a:endParaRPr kumimoji="1" lang="en-US" altLang="ja-JP"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受託</a:t>
            </a: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2" name="テキスト ボックス 11"/>
          <p:cNvSpPr txBox="1"/>
          <p:nvPr/>
        </p:nvSpPr>
        <p:spPr>
          <a:xfrm>
            <a:off x="1424608" y="5524780"/>
            <a:ext cx="2520280" cy="892552"/>
          </a:xfrm>
          <a:prstGeom prst="rect">
            <a:avLst/>
          </a:prstGeom>
          <a:noFill/>
        </p:spPr>
        <p:txBody>
          <a:bodyPr wrap="square" rtlCol="0">
            <a:spAutoFit/>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・盲</a:t>
            </a:r>
            <a:r>
              <a:rPr kumimoji="1" lang="ja-JP" altLang="en-US" sz="1300" b="0" i="0" u="none" strike="noStrike" kern="1200" cap="none" spc="0" normalizeH="0" baseline="0" noProof="0" dirty="0" err="1">
                <a:ln>
                  <a:noFill/>
                </a:ln>
                <a:solidFill>
                  <a:prstClr val="black"/>
                </a:solidFill>
                <a:effectLst/>
                <a:uLnTx/>
                <a:uFillTx/>
                <a:latin typeface="Calibri"/>
                <a:ea typeface="ＭＳ Ｐゴシック" panose="020B0600070205080204" pitchFamily="50" charset="-128"/>
                <a:cs typeface="+mn-cs"/>
              </a:rPr>
              <a:t>ろう</a:t>
            </a: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者向け</a:t>
            </a:r>
            <a:r>
              <a:rPr kumimoji="1" lang="ja-JP" altLang="en-US" sz="13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通訳・介助員の　</a:t>
            </a:r>
            <a:endParaRPr kumimoji="1" lang="en-US" altLang="ja-JP" sz="13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養成</a:t>
            </a: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及び派遣</a:t>
            </a:r>
            <a:endParaRPr kumimoji="1" lang="en-US" altLang="ja-JP"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・点字ディスプレイなど</a:t>
            </a: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日常生活用具の給付</a:t>
            </a:r>
            <a:endParaRPr kumimoji="1" lang="en-US" altLang="ja-JP"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3" name="テキスト ボックス 12"/>
          <p:cNvSpPr txBox="1"/>
          <p:nvPr/>
        </p:nvSpPr>
        <p:spPr>
          <a:xfrm>
            <a:off x="3836875" y="5560784"/>
            <a:ext cx="3708413" cy="892552"/>
          </a:xfrm>
          <a:prstGeom prst="rect">
            <a:avLst/>
          </a:prstGeom>
          <a:noFill/>
        </p:spPr>
        <p:txBody>
          <a:bodyPr wrap="square" rtlCol="0">
            <a:spAutoFit/>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・居宅介護、生活介護、自立訓練、同行援護などが利用可能であるが、事業者に盲</a:t>
            </a:r>
            <a:r>
              <a:rPr kumimoji="1" lang="ja-JP" altLang="en-US" sz="1300" b="0" i="0" u="none" strike="noStrike" kern="1200" cap="none" spc="0" normalizeH="0" baseline="0" noProof="0" dirty="0" err="1">
                <a:ln>
                  <a:noFill/>
                </a:ln>
                <a:solidFill>
                  <a:prstClr val="black"/>
                </a:solidFill>
                <a:effectLst/>
                <a:uLnTx/>
                <a:uFillTx/>
                <a:latin typeface="Calibri"/>
                <a:ea typeface="ＭＳ Ｐゴシック" panose="020B0600070205080204" pitchFamily="50" charset="-128"/>
                <a:cs typeface="+mn-cs"/>
              </a:rPr>
              <a:t>ろう</a:t>
            </a: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者に対応したコミュニケーション技術を習得している従事者が少ないため、利用は低調</a:t>
            </a:r>
            <a:endParaRPr kumimoji="1" lang="en-US" altLang="ja-JP"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 name="テキスト ボックス 13"/>
          <p:cNvSpPr txBox="1"/>
          <p:nvPr/>
        </p:nvSpPr>
        <p:spPr>
          <a:xfrm>
            <a:off x="7617298" y="5550333"/>
            <a:ext cx="2164165" cy="830997"/>
          </a:xfrm>
          <a:prstGeom prst="rect">
            <a:avLst/>
          </a:prstGeom>
          <a:noFill/>
        </p:spPr>
        <p:txBody>
          <a:bodyPr wrap="square" rtlCol="0">
            <a:spAutoFit/>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・盲</a:t>
            </a:r>
            <a:r>
              <a:rPr kumimoji="1" lang="ja-JP" altLang="en-US" sz="1300"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ろう</a:t>
            </a: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者向け生活訓練等</a:t>
            </a:r>
            <a:r>
              <a:rPr kumimoji="1" lang="ja-JP" altLang="en-US" sz="13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事業の</a:t>
            </a:r>
            <a:r>
              <a:rPr kumimoji="1" lang="ja-JP" altLang="en-US"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実施</a:t>
            </a:r>
            <a:endParaRPr kumimoji="1" lang="en-US" altLang="ja-JP" sz="13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（上欄の視覚障害者向け、</a:t>
            </a:r>
            <a:r>
              <a:rPr kumimoji="1" lang="ja-JP" altLang="en-US"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聴覚障</a:t>
            </a:r>
            <a:endParaRPr kumimoji="1" lang="en-US" altLang="ja-JP"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害者向け</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の事業の利用も可能）</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 name="スライド番号プレースホルダー 1"/>
          <p:cNvSpPr>
            <a:spLocks noGrp="1"/>
          </p:cNvSpPr>
          <p:nvPr>
            <p:ph type="sldNum" sz="quarter" idx="12"/>
          </p:nvPr>
        </p:nvSpPr>
        <p:spPr>
          <a:xfrm>
            <a:off x="7473280" y="6517566"/>
            <a:ext cx="2311400" cy="331814"/>
          </a:xfrm>
        </p:spPr>
        <p:txBody>
          <a:bodyPr/>
          <a:lstStyle/>
          <a:p>
            <a:pPr>
              <a:defRPr/>
            </a:pPr>
            <a:r>
              <a:rPr lang="en-US" altLang="ja-JP" sz="1600" dirty="0" smtClean="0">
                <a:solidFill>
                  <a:prstClr val="black"/>
                </a:solidFill>
                <a:latin typeface="Cooper Black" panose="0208090404030B020404" pitchFamily="18" charset="0"/>
              </a:rPr>
              <a:t>3</a:t>
            </a:r>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17725618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8524" y="3573016"/>
            <a:ext cx="184730" cy="36933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mn-cs"/>
            </a:endParaRPr>
          </a:p>
        </p:txBody>
      </p:sp>
      <p:sp>
        <p:nvSpPr>
          <p:cNvPr id="6" name="テキスト ボックス 5"/>
          <p:cNvSpPr txBox="1"/>
          <p:nvPr/>
        </p:nvSpPr>
        <p:spPr>
          <a:xfrm>
            <a:off x="154749" y="690539"/>
            <a:ext cx="9596505" cy="461665"/>
          </a:xfrm>
          <a:prstGeom prst="rect">
            <a:avLst/>
          </a:prstGeom>
          <a:solidFill>
            <a:schemeClr val="accent5">
              <a:lumMod val="40000"/>
              <a:lumOff val="6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失語症会話パートナーを派遣することにより、話す、聞く、読む、書くこと等に障害があるため、意思疎通を図ることが困難な失語症者の社会生活等におけるコミュニケーションを円滑に行い、もって失語症者の社会参加の促進を図ることを目的とする。</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267" name="Rectangle 3"/>
          <p:cNvSpPr>
            <a:spLocks noChangeArrowheads="1"/>
          </p:cNvSpPr>
          <p:nvPr/>
        </p:nvSpPr>
        <p:spPr bwMode="auto">
          <a:xfrm>
            <a:off x="154746" y="1410034"/>
            <a:ext cx="9596505" cy="3231654"/>
          </a:xfrm>
          <a:prstGeom prst="rect">
            <a:avLst/>
          </a:prstGeom>
          <a:solidFill>
            <a:schemeClr val="accent5">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（１）失語症会話パートナーの養成</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　　　・定員３０名。</a:t>
            </a:r>
            <a:r>
              <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対象者は、市内に住所又は勤務地を有している者</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　</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　　・カリキュラムは</a:t>
            </a:r>
            <a:r>
              <a:rPr kumimoji="1" lang="ja-JP" altLang="en-US"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講義</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５回（計１３時間）と実習１回（約２時間）で構成。</a:t>
            </a:r>
            <a:r>
              <a:rPr kumimoji="1" lang="ja-JP" altLang="en-US"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　</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　</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　　・受講費用は</a:t>
            </a:r>
            <a:r>
              <a:rPr kumimoji="1" lang="ja-JP" altLang="en-US"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１，０００</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円（資料代）。</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　</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　</a:t>
            </a:r>
            <a:r>
              <a:rPr kumimoji="1" lang="ja-JP" altLang="en-US"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　</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a:t>
            </a:r>
            <a:r>
              <a:rPr kumimoji="1" lang="ja-JP" altLang="en-US"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講師は、市内医療機関及び市社会福祉協議会に所属する言語聴覚士</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a:t>
            </a:r>
            <a:r>
              <a:rPr kumimoji="1" lang="ja-JP" altLang="en-US"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２</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）失語症会話パートナーの登録</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　</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　　・（１）の失語症会話パートナー養成カリキュラムに基づく養成講座を修了している者。</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　</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　　・登録者数は３６名（平成</a:t>
            </a:r>
            <a:r>
              <a:rPr kumimoji="1" lang="en-US" altLang="ja-JP"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27</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年</a:t>
            </a:r>
            <a:r>
              <a:rPr kumimoji="1" lang="ja-JP" altLang="en-US"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１</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月時点）。</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（３）失語症会話パートナーの派遣</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　　　・失語症者が参加する会議、失語症者のために行われる催し物、団体活動等について派遣を実施している。</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　　</a:t>
            </a:r>
            <a:r>
              <a:rPr kumimoji="1" lang="ja-JP" altLang="en-US"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　・派遣の実績は合計９１９時間（昨年比＋１７０時間）</a:t>
            </a:r>
            <a:r>
              <a:rPr kumimoji="1" lang="en-US" altLang="ja-JP"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a:t>
            </a:r>
            <a:r>
              <a:rPr kumimoji="1" lang="ja-JP" altLang="en-US"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平成</a:t>
            </a:r>
            <a:r>
              <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Times New Roman" pitchFamily="18" charset="0"/>
              </a:rPr>
              <a:t>26</a:t>
            </a:r>
            <a:r>
              <a:rPr kumimoji="1" lang="ja-JP" altLang="en-US"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年４月～</a:t>
            </a:r>
            <a:r>
              <a:rPr kumimoji="1" lang="en-US" altLang="ja-JP"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26</a:t>
            </a:r>
            <a:r>
              <a:rPr kumimoji="1" lang="ja-JP" altLang="en-US"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年</a:t>
            </a:r>
            <a:r>
              <a:rPr kumimoji="1" lang="en-US" altLang="ja-JP"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12</a:t>
            </a:r>
            <a:r>
              <a:rPr kumimoji="1" lang="ja-JP" altLang="en-US"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月の累計</a:t>
            </a:r>
            <a:endParaRPr kumimoji="1" lang="en-US" altLang="ja-JP"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Times New Roman" pitchFamily="18" charset="0"/>
              </a:rPr>
              <a:t>　</a:t>
            </a:r>
            <a:r>
              <a:rPr kumimoji="1" lang="ja-JP" altLang="en-US"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　　・利用者数は延べ３</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Times New Roman" pitchFamily="18" charset="0"/>
              </a:rPr>
              <a:t>５５</a:t>
            </a:r>
            <a:r>
              <a:rPr kumimoji="1" lang="ja-JP" altLang="en-US"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名（平成２６年１２月時点） </a:t>
            </a:r>
            <a:r>
              <a:rPr kumimoji="1" lang="en-US" altLang="ja-JP"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 </a:t>
            </a:r>
            <a:r>
              <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Times New Roman" pitchFamily="18" charset="0"/>
              </a:rPr>
              <a:t>※</a:t>
            </a:r>
            <a:r>
              <a:rPr kumimoji="1" lang="ja-JP" altLang="en-US"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平成</a:t>
            </a:r>
            <a:r>
              <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Times New Roman" pitchFamily="18" charset="0"/>
              </a:rPr>
              <a:t>26</a:t>
            </a:r>
            <a:r>
              <a:rPr kumimoji="1" lang="ja-JP" altLang="en-US"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年</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Times New Roman" pitchFamily="18" charset="0"/>
              </a:rPr>
              <a:t>４月</a:t>
            </a:r>
            <a:r>
              <a:rPr kumimoji="1" lang="ja-JP" altLang="en-US"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a:t>
            </a:r>
            <a:r>
              <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Times New Roman" pitchFamily="18" charset="0"/>
              </a:rPr>
              <a:t>26</a:t>
            </a:r>
            <a:r>
              <a:rPr kumimoji="1" lang="ja-JP" altLang="en-US"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年</a:t>
            </a:r>
            <a:r>
              <a:rPr kumimoji="1" lang="en-US" altLang="ja-JP"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12</a:t>
            </a:r>
            <a:r>
              <a:rPr kumimoji="1" lang="ja-JP" altLang="en-US"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rPr>
              <a:t>月</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Times New Roman" pitchFamily="18" charset="0"/>
              </a:rPr>
              <a:t>の累計</a:t>
            </a:r>
            <a:endParaRPr kumimoji="1" lang="en-US" altLang="ja-JP" sz="1200" b="0" i="0" u="none" strike="noStrike" kern="1200" cap="none" spc="0" normalizeH="0" baseline="0" noProof="0" dirty="0" smtClean="0">
              <a:ln>
                <a:noFill/>
              </a:ln>
              <a:solidFill>
                <a:prstClr val="black"/>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（４）失語症パートナーのスキルアップ講座</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　　　・グループワーク形式による実際の支援事例を題材とし、対応技術の向上や効果的な支援方法等について意見交換などを行う。</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　　　・講師は、市内医療機関及び市社会福祉協議会に所属する言語聴覚士。</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a:p>
            <a:pPr marL="449263" marR="0" lvl="0" indent="-449263"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　</a:t>
            </a:r>
            <a:r>
              <a:rPr kumimoji="1" lang="ja-JP" altLang="en-US"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rPr>
              <a:t>いずれもＮＰＯ法人障害者福祉チャレンジド・ネットに委託して実施。</a:t>
            </a:r>
            <a:endParaRPr kumimoji="1" lang="en-US" altLang="ja-JP" sz="1200" b="0" i="0" u="none" strike="noStrike" kern="1200" cap="none" spc="0" normalizeH="0" baseline="0" noProof="0" dirty="0" smtClean="0">
              <a:ln>
                <a:noFill/>
              </a:ln>
              <a:solidFill>
                <a:srgbClr val="000000"/>
              </a:solidFill>
              <a:effectLst/>
              <a:uLnTx/>
              <a:uFillTx/>
              <a:latin typeface="ＭＳ ゴシック" pitchFamily="49" charset="-128"/>
              <a:ea typeface="ＭＳ ゴシック" pitchFamily="49" charset="-128"/>
              <a:cs typeface="Times New Roman" pitchFamily="18" charset="0"/>
            </a:endParaRPr>
          </a:p>
        </p:txBody>
      </p:sp>
      <p:sp>
        <p:nvSpPr>
          <p:cNvPr id="19" name="正方形/長方形 18"/>
          <p:cNvSpPr/>
          <p:nvPr/>
        </p:nvSpPr>
        <p:spPr>
          <a:xfrm>
            <a:off x="154747" y="476224"/>
            <a:ext cx="1625215" cy="2143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目　　　的</a:t>
            </a:r>
            <a:endPar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8" name="正方形/長方形 27"/>
          <p:cNvSpPr/>
          <p:nvPr/>
        </p:nvSpPr>
        <p:spPr>
          <a:xfrm>
            <a:off x="154746" y="1196752"/>
            <a:ext cx="1625215" cy="2143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事業内容</a:t>
            </a:r>
            <a:endPar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aphicFrame>
        <p:nvGraphicFramePr>
          <p:cNvPr id="26" name="表 25"/>
          <p:cNvGraphicFramePr>
            <a:graphicFrameLocks noGrp="1"/>
          </p:cNvGraphicFramePr>
          <p:nvPr>
            <p:extLst/>
          </p:nvPr>
        </p:nvGraphicFramePr>
        <p:xfrm>
          <a:off x="232155" y="5019671"/>
          <a:ext cx="8746746" cy="1200157"/>
        </p:xfrm>
        <a:graphic>
          <a:graphicData uri="http://schemas.openxmlformats.org/drawingml/2006/table">
            <a:tbl>
              <a:tblPr/>
              <a:tblGrid>
                <a:gridCol w="1433898">
                  <a:extLst>
                    <a:ext uri="{9D8B030D-6E8A-4147-A177-3AD203B41FA5}">
                      <a16:colId xmlns:a16="http://schemas.microsoft.com/office/drawing/2014/main" val="20000"/>
                    </a:ext>
                  </a:extLst>
                </a:gridCol>
                <a:gridCol w="7312848">
                  <a:extLst>
                    <a:ext uri="{9D8B030D-6E8A-4147-A177-3AD203B41FA5}">
                      <a16:colId xmlns:a16="http://schemas.microsoft.com/office/drawing/2014/main" val="20001"/>
                    </a:ext>
                  </a:extLst>
                </a:gridCol>
              </a:tblGrid>
              <a:tr h="171451">
                <a:tc>
                  <a:txBody>
                    <a:bodyPr/>
                    <a:lstStyle/>
                    <a:p>
                      <a:pPr algn="ctr">
                        <a:spcAft>
                          <a:spcPts val="0"/>
                        </a:spcAft>
                      </a:pPr>
                      <a:r>
                        <a:rPr lang="ja-JP" sz="1050" kern="0" dirty="0" smtClean="0">
                          <a:latin typeface="Century"/>
                          <a:ea typeface="ＭＳ 明朝"/>
                          <a:cs typeface="ＭＳ Ｐゴシック"/>
                        </a:rPr>
                        <a:t>第</a:t>
                      </a:r>
                      <a:r>
                        <a:rPr lang="ja-JP" altLang="en-US" sz="1050" kern="0" dirty="0" smtClean="0">
                          <a:latin typeface="Century"/>
                          <a:ea typeface="ＭＳ 明朝"/>
                          <a:cs typeface="ＭＳ Ｐゴシック"/>
                        </a:rPr>
                        <a:t>１、２</a:t>
                      </a:r>
                      <a:r>
                        <a:rPr lang="ja-JP" sz="1050" kern="0" dirty="0" smtClean="0">
                          <a:latin typeface="Century"/>
                          <a:ea typeface="ＭＳ 明朝"/>
                          <a:cs typeface="ＭＳ Ｐゴシック"/>
                        </a:rPr>
                        <a:t>回</a:t>
                      </a:r>
                      <a:r>
                        <a:rPr lang="ja-JP" altLang="en-US" sz="1050" kern="0" dirty="0" smtClean="0">
                          <a:latin typeface="Century"/>
                          <a:ea typeface="ＭＳ 明朝"/>
                          <a:cs typeface="ＭＳ Ｐゴシック"/>
                        </a:rPr>
                        <a:t>（５ｈ）</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altLang="en-US" sz="1050" kern="100" dirty="0" smtClean="0">
                          <a:latin typeface="Century"/>
                          <a:ea typeface="ＭＳ 明朝"/>
                          <a:cs typeface="Times New Roman"/>
                        </a:rPr>
                        <a:t>会話パートナーとは　失語症の基礎　失語症から起こる様々な問題　コミュニケーションの取り方</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1451">
                <a:tc>
                  <a:txBody>
                    <a:bodyPr/>
                    <a:lstStyle/>
                    <a:p>
                      <a:pPr algn="ctr">
                        <a:spcAft>
                          <a:spcPts val="0"/>
                        </a:spcAft>
                      </a:pPr>
                      <a:r>
                        <a:rPr lang="ja-JP" sz="1050" kern="0" dirty="0" smtClean="0">
                          <a:latin typeface="Century"/>
                          <a:ea typeface="ＭＳ 明朝"/>
                          <a:cs typeface="ＭＳ Ｐゴシック"/>
                        </a:rPr>
                        <a:t>第</a:t>
                      </a:r>
                      <a:r>
                        <a:rPr lang="ja-JP" altLang="en-US" sz="1050" kern="0" dirty="0" smtClean="0">
                          <a:latin typeface="Century"/>
                          <a:ea typeface="ＭＳ 明朝"/>
                          <a:cs typeface="ＭＳ Ｐゴシック"/>
                        </a:rPr>
                        <a:t>３回（３ｈ）</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0" dirty="0">
                          <a:latin typeface="Century"/>
                          <a:ea typeface="ＭＳ 明朝"/>
                          <a:cs typeface="ＭＳ Ｐゴシック"/>
                        </a:rPr>
                        <a:t>コミュニケーション</a:t>
                      </a:r>
                      <a:r>
                        <a:rPr lang="ja-JP" sz="1050" kern="0" dirty="0" smtClean="0">
                          <a:latin typeface="Century"/>
                          <a:ea typeface="ＭＳ 明朝"/>
                          <a:cs typeface="ＭＳ Ｐゴシック"/>
                        </a:rPr>
                        <a:t>の</a:t>
                      </a:r>
                      <a:r>
                        <a:rPr lang="ja-JP" altLang="en-US" sz="1050" kern="0" dirty="0" smtClean="0">
                          <a:latin typeface="Century"/>
                          <a:ea typeface="ＭＳ 明朝"/>
                          <a:cs typeface="ＭＳ Ｐゴシック"/>
                        </a:rPr>
                        <a:t>工夫や手段　失語症者の症状に気付く</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1451">
                <a:tc>
                  <a:txBody>
                    <a:bodyPr/>
                    <a:lstStyle/>
                    <a:p>
                      <a:pPr algn="ctr">
                        <a:spcAft>
                          <a:spcPts val="0"/>
                        </a:spcAft>
                      </a:pPr>
                      <a:r>
                        <a:rPr lang="ja-JP" sz="1050" kern="0" dirty="0" smtClean="0">
                          <a:latin typeface="Century"/>
                          <a:ea typeface="ＭＳ 明朝"/>
                          <a:cs typeface="ＭＳ Ｐゴシック"/>
                        </a:rPr>
                        <a:t>第</a:t>
                      </a:r>
                      <a:r>
                        <a:rPr lang="ja-JP" altLang="en-US" sz="1050" kern="0" dirty="0" smtClean="0">
                          <a:latin typeface="Century"/>
                          <a:ea typeface="ＭＳ 明朝"/>
                          <a:cs typeface="ＭＳ Ｐゴシック"/>
                        </a:rPr>
                        <a:t>４回（３ｈ）</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altLang="en-US" sz="1050" kern="0" dirty="0" smtClean="0">
                          <a:latin typeface="Century"/>
                          <a:ea typeface="ＭＳ 明朝"/>
                          <a:cs typeface="Times New Roman"/>
                        </a:rPr>
                        <a:t>身体介助の方法　会話の工夫　グループ会話</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1451">
                <a:tc>
                  <a:txBody>
                    <a:bodyPr/>
                    <a:lstStyle/>
                    <a:p>
                      <a:pPr algn="ctr">
                        <a:spcAft>
                          <a:spcPts val="0"/>
                        </a:spcAft>
                      </a:pPr>
                      <a:r>
                        <a:rPr lang="ja-JP" sz="1050" kern="0" dirty="0" smtClean="0">
                          <a:latin typeface="Century"/>
                          <a:ea typeface="ＭＳ 明朝"/>
                          <a:cs typeface="ＭＳ Ｐゴシック"/>
                        </a:rPr>
                        <a:t>第</a:t>
                      </a:r>
                      <a:r>
                        <a:rPr lang="ja-JP" altLang="en-US" sz="1050" kern="0" dirty="0" smtClean="0">
                          <a:latin typeface="Century"/>
                          <a:ea typeface="ＭＳ 明朝"/>
                          <a:cs typeface="ＭＳ Ｐゴシック"/>
                        </a:rPr>
                        <a:t>５回（２ｈ）</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50" kern="100" dirty="0" smtClean="0">
                          <a:latin typeface="Century"/>
                          <a:ea typeface="ＭＳ 明朝"/>
                          <a:cs typeface="Times New Roman"/>
                        </a:rPr>
                        <a:t>困難ケース　「ありがち」な対応を考える</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1451">
                <a:tc>
                  <a:txBody>
                    <a:bodyPr/>
                    <a:lstStyle/>
                    <a:p>
                      <a:pPr algn="ctr">
                        <a:spcAft>
                          <a:spcPts val="0"/>
                        </a:spcAft>
                      </a:pPr>
                      <a:r>
                        <a:rPr lang="ja-JP" altLang="en-US" sz="1050" kern="0" dirty="0" smtClean="0">
                          <a:latin typeface="Century"/>
                          <a:ea typeface="ＭＳ 明朝"/>
                          <a:cs typeface="Times New Roman"/>
                        </a:rPr>
                        <a:t>演習①（２ｈ）</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50" kern="100" dirty="0" smtClean="0">
                          <a:latin typeface="Century"/>
                          <a:ea typeface="ＭＳ 明朝"/>
                          <a:cs typeface="Times New Roman"/>
                        </a:rPr>
                        <a:t>「よっかいち失語症友の会：定例会」</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1451">
                <a:tc>
                  <a:txBody>
                    <a:bodyPr/>
                    <a:lstStyle/>
                    <a:p>
                      <a:pPr algn="ctr">
                        <a:spcAft>
                          <a:spcPts val="0"/>
                        </a:spcAft>
                      </a:pPr>
                      <a:r>
                        <a:rPr lang="ja-JP" altLang="en-US" sz="1050" kern="0" dirty="0" smtClean="0">
                          <a:latin typeface="Century"/>
                          <a:ea typeface="ＭＳ 明朝"/>
                          <a:cs typeface="Times New Roman"/>
                        </a:rPr>
                        <a:t>演習②（</a:t>
                      </a:r>
                      <a:r>
                        <a:rPr lang="en-US" altLang="ja-JP" sz="1050" kern="0" dirty="0" smtClean="0">
                          <a:latin typeface="Century"/>
                          <a:ea typeface="ＭＳ 明朝"/>
                          <a:cs typeface="Times New Roman"/>
                        </a:rPr>
                        <a:t>1.5</a:t>
                      </a:r>
                      <a:r>
                        <a:rPr lang="ja-JP" altLang="en-US" sz="1050" kern="0" dirty="0" smtClean="0">
                          <a:latin typeface="Century"/>
                          <a:ea typeface="ＭＳ 明朝"/>
                          <a:cs typeface="Times New Roman"/>
                        </a:rPr>
                        <a:t>ｈ）</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50" kern="100" dirty="0" smtClean="0">
                          <a:latin typeface="Century"/>
                          <a:ea typeface="ＭＳ 明朝"/>
                          <a:cs typeface="Times New Roman"/>
                        </a:rPr>
                        <a:t>「四日市市障害者福祉センター交流会」</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1451">
                <a:tc>
                  <a:txBody>
                    <a:bodyPr/>
                    <a:lstStyle/>
                    <a:p>
                      <a:pPr algn="ctr">
                        <a:spcAft>
                          <a:spcPts val="0"/>
                        </a:spcAft>
                      </a:pPr>
                      <a:r>
                        <a:rPr lang="ja-JP" altLang="en-US" sz="1050" kern="0" dirty="0" smtClean="0">
                          <a:latin typeface="Century"/>
                          <a:ea typeface="ＭＳ 明朝"/>
                          <a:cs typeface="Times New Roman"/>
                        </a:rPr>
                        <a:t>演習③（２ｈ）</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50" kern="100" dirty="0" smtClean="0">
                          <a:latin typeface="Century"/>
                          <a:ea typeface="ＭＳ 明朝"/>
                          <a:cs typeface="Times New Roman"/>
                        </a:rPr>
                        <a:t>「よっかいち失語症友の会：交流会」</a:t>
                      </a:r>
                      <a:endParaRPr lang="ja-JP" sz="1050" kern="100" dirty="0">
                        <a:latin typeface="Century"/>
                        <a:ea typeface="ＭＳ 明朝"/>
                        <a:cs typeface="Times New Roman"/>
                      </a:endParaRPr>
                    </a:p>
                  </a:txBody>
                  <a:tcPr marL="44957" marR="449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27" name="正方形/長方形 26"/>
          <p:cNvSpPr/>
          <p:nvPr/>
        </p:nvSpPr>
        <p:spPr>
          <a:xfrm>
            <a:off x="154747" y="4778875"/>
            <a:ext cx="3826689" cy="25391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参考：失語症</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会話</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パートナー養成講座カリキュラムの主な内容</a:t>
            </a:r>
            <a:r>
              <a:rPr kumimoji="1" lang="en-US" altLang="ja-JP"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 name="テキスト ボックス 1"/>
          <p:cNvSpPr txBox="1"/>
          <p:nvPr/>
        </p:nvSpPr>
        <p:spPr>
          <a:xfrm>
            <a:off x="210721" y="6214313"/>
            <a:ext cx="8920578"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＊演習①～③のうち、いずれか１回は参加が必要。</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＊講座（１～５回）・演習（１回）に全て出席した者に修了証を授与。</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＊失語症会話パートナーとして登録された者には登録証を授与。</a:t>
            </a: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2" name="テキスト ボックス 11"/>
          <p:cNvSpPr txBox="1"/>
          <p:nvPr/>
        </p:nvSpPr>
        <p:spPr>
          <a:xfrm>
            <a:off x="22303" y="-52237"/>
            <a:ext cx="9863191" cy="461665"/>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1F497D"/>
                </a:solidFill>
                <a:effectLst/>
                <a:uLnTx/>
                <a:uFillTx/>
                <a:latin typeface="ＤＦ特太ゴシック体" panose="020B0509000000000000" pitchFamily="49" charset="-128"/>
                <a:ea typeface="ＤＦ特太ゴシック体" panose="020B0509000000000000" pitchFamily="49" charset="-128"/>
                <a:cs typeface="+mn-cs"/>
              </a:rPr>
              <a:t>（参考）失語症</a:t>
            </a:r>
            <a:r>
              <a:rPr kumimoji="1" lang="ja-JP" altLang="en-US" sz="2400" b="0" i="0" u="none" strike="noStrike" kern="1200" cap="none" spc="0" normalizeH="0" baseline="0" noProof="0" dirty="0">
                <a:ln>
                  <a:noFill/>
                </a:ln>
                <a:solidFill>
                  <a:srgbClr val="1F497D"/>
                </a:solidFill>
                <a:effectLst/>
                <a:uLnTx/>
                <a:uFillTx/>
                <a:latin typeface="ＤＦ特太ゴシック体" panose="020B0509000000000000" pitchFamily="49" charset="-128"/>
                <a:ea typeface="ＤＦ特太ゴシック体" panose="020B0509000000000000" pitchFamily="49" charset="-128"/>
                <a:cs typeface="+mn-cs"/>
              </a:rPr>
              <a:t>会話パートナー派遣事業（四日市市</a:t>
            </a:r>
            <a:r>
              <a:rPr kumimoji="1" lang="ja-JP" altLang="en-US" sz="2400" b="0" i="0" u="none" strike="noStrike" kern="1200" cap="none" spc="0" normalizeH="0" baseline="0" noProof="0" dirty="0" smtClean="0">
                <a:ln>
                  <a:noFill/>
                </a:ln>
                <a:solidFill>
                  <a:srgbClr val="1F497D"/>
                </a:solidFill>
                <a:effectLst/>
                <a:uLnTx/>
                <a:uFillTx/>
                <a:latin typeface="ＤＦ特太ゴシック体" panose="020B0509000000000000" pitchFamily="49" charset="-128"/>
                <a:ea typeface="ＤＦ特太ゴシック体" panose="020B0509000000000000" pitchFamily="49" charset="-128"/>
                <a:cs typeface="+mn-cs"/>
              </a:rPr>
              <a:t>）</a:t>
            </a:r>
            <a:endParaRPr kumimoji="1" lang="ja-JP" altLang="en-US" sz="2400" b="0" i="0" u="none" strike="noStrike" kern="1200" cap="none" spc="0" normalizeH="0" baseline="0" noProof="0" dirty="0">
              <a:ln>
                <a:noFill/>
              </a:ln>
              <a:solidFill>
                <a:srgbClr val="1F497D"/>
              </a:solidFill>
              <a:effectLst/>
              <a:uLnTx/>
              <a:uFillTx/>
              <a:latin typeface="ＤＦ特太ゴシック体" panose="020B0509000000000000" pitchFamily="49" charset="-128"/>
              <a:ea typeface="ＤＦ特太ゴシック体" panose="020B0509000000000000" pitchFamily="49" charset="-128"/>
              <a:cs typeface="+mn-cs"/>
            </a:endParaRPr>
          </a:p>
        </p:txBody>
      </p:sp>
      <p:cxnSp>
        <p:nvCxnSpPr>
          <p:cNvPr id="14" name="直線コネクタ 13"/>
          <p:cNvCxnSpPr/>
          <p:nvPr/>
        </p:nvCxnSpPr>
        <p:spPr>
          <a:xfrm>
            <a:off x="56456" y="404664"/>
            <a:ext cx="9806736" cy="0"/>
          </a:xfrm>
          <a:prstGeom prst="line">
            <a:avLst/>
          </a:prstGeom>
          <a:ln w="88900" cmpd="thinThick">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スライド番号プレースホルダー 1"/>
          <p:cNvSpPr>
            <a:spLocks noGrp="1"/>
          </p:cNvSpPr>
          <p:nvPr>
            <p:ph type="sldNum" sz="quarter" idx="12"/>
          </p:nvPr>
        </p:nvSpPr>
        <p:spPr>
          <a:xfrm>
            <a:off x="7538144" y="6517566"/>
            <a:ext cx="2311400" cy="331814"/>
          </a:xfrm>
        </p:spPr>
        <p:txBody>
          <a:bodyPr/>
          <a:lstStyle/>
          <a:p>
            <a:pPr>
              <a:defRPr/>
            </a:pPr>
            <a:r>
              <a:rPr lang="en-US" altLang="ja-JP" sz="1600" dirty="0" smtClean="0">
                <a:solidFill>
                  <a:prstClr val="black"/>
                </a:solidFill>
                <a:latin typeface="Cooper Black" panose="0208090404030B020404" pitchFamily="18" charset="0"/>
              </a:rPr>
              <a:t>30</a:t>
            </a:r>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42109963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6136192" y="1080654"/>
            <a:ext cx="3641344" cy="5767689"/>
          </a:xfrm>
          <a:prstGeom prst="roundRect">
            <a:avLst>
              <a:gd name="adj" fmla="val 6730"/>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algn="ctr" fontAlgn="auto">
              <a:spcBef>
                <a:spcPts val="0"/>
              </a:spcBef>
              <a:spcAft>
                <a:spcPts val="0"/>
              </a:spcAft>
            </a:pPr>
            <a:endParaRPr lang="ja-JP" altLang="en-US" sz="1800" dirty="0">
              <a:solidFill>
                <a:prstClr val="black"/>
              </a:solidFill>
            </a:endParaRPr>
          </a:p>
        </p:txBody>
      </p:sp>
      <p:sp>
        <p:nvSpPr>
          <p:cNvPr id="18" name="角丸四角形 17"/>
          <p:cNvSpPr/>
          <p:nvPr/>
        </p:nvSpPr>
        <p:spPr>
          <a:xfrm>
            <a:off x="3091148" y="1082232"/>
            <a:ext cx="2857374" cy="5767689"/>
          </a:xfrm>
          <a:prstGeom prst="roundRect">
            <a:avLst>
              <a:gd name="adj" fmla="val 6730"/>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algn="ctr" fontAlgn="auto">
              <a:spcBef>
                <a:spcPts val="0"/>
              </a:spcBef>
              <a:spcAft>
                <a:spcPts val="0"/>
              </a:spcAft>
            </a:pPr>
            <a:endParaRPr lang="ja-JP" altLang="en-US" sz="1800" dirty="0">
              <a:solidFill>
                <a:prstClr val="black"/>
              </a:solidFill>
            </a:endParaRPr>
          </a:p>
        </p:txBody>
      </p:sp>
      <p:sp>
        <p:nvSpPr>
          <p:cNvPr id="17" name="角丸四角形 16"/>
          <p:cNvSpPr/>
          <p:nvPr/>
        </p:nvSpPr>
        <p:spPr>
          <a:xfrm>
            <a:off x="111012" y="1080654"/>
            <a:ext cx="2825764" cy="5767689"/>
          </a:xfrm>
          <a:prstGeom prst="roundRect">
            <a:avLst>
              <a:gd name="adj" fmla="val 6730"/>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algn="ctr" fontAlgn="auto">
              <a:spcBef>
                <a:spcPts val="0"/>
              </a:spcBef>
              <a:spcAft>
                <a:spcPts val="0"/>
              </a:spcAft>
            </a:pPr>
            <a:endParaRPr lang="ja-JP" altLang="en-US" sz="1800">
              <a:solidFill>
                <a:prstClr val="black"/>
              </a:solidFill>
            </a:endParaRPr>
          </a:p>
        </p:txBody>
      </p:sp>
      <p:sp>
        <p:nvSpPr>
          <p:cNvPr id="6" name="角丸四角形 5"/>
          <p:cNvSpPr/>
          <p:nvPr/>
        </p:nvSpPr>
        <p:spPr>
          <a:xfrm>
            <a:off x="382076" y="2738590"/>
            <a:ext cx="5188993" cy="69041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fontAlgn="auto">
              <a:spcBef>
                <a:spcPts val="0"/>
              </a:spcBef>
              <a:spcAft>
                <a:spcPts val="0"/>
              </a:spcAft>
            </a:pPr>
            <a:r>
              <a:rPr lang="ja-JP" altLang="en-US" sz="1600" b="1" u="sng" dirty="0" smtClean="0">
                <a:solidFill>
                  <a:prstClr val="black"/>
                </a:solidFill>
                <a:effectLst>
                  <a:outerShdw blurRad="38100" dist="38100" dir="2700000" algn="tl">
                    <a:srgbClr val="000000">
                      <a:alpha val="43137"/>
                    </a:srgbClr>
                  </a:outerShdw>
                </a:effectLst>
              </a:rPr>
              <a:t>地域生活支援事業（特別支援事業）</a:t>
            </a:r>
            <a:endParaRPr lang="en-US" altLang="ja-JP" sz="1600" b="1" u="sng" dirty="0">
              <a:solidFill>
                <a:prstClr val="black"/>
              </a:solidFill>
              <a:effectLst>
                <a:outerShdw blurRad="38100" dist="38100" dir="2700000" algn="tl">
                  <a:srgbClr val="000000">
                    <a:alpha val="43137"/>
                  </a:srgbClr>
                </a:outerShdw>
              </a:effectLst>
            </a:endParaRPr>
          </a:p>
          <a:p>
            <a:pPr algn="ctr" fontAlgn="auto">
              <a:spcBef>
                <a:spcPts val="0"/>
              </a:spcBef>
              <a:spcAft>
                <a:spcPts val="0"/>
              </a:spcAft>
            </a:pPr>
            <a:r>
              <a:rPr lang="en-US" altLang="ja-JP" sz="1400" b="1" dirty="0" smtClean="0">
                <a:solidFill>
                  <a:prstClr val="black"/>
                </a:solidFill>
              </a:rPr>
              <a:t>※</a:t>
            </a:r>
            <a:r>
              <a:rPr lang="ja-JP" altLang="en-US" sz="1400" b="1" dirty="0" smtClean="0">
                <a:solidFill>
                  <a:prstClr val="black"/>
                </a:solidFill>
              </a:rPr>
              <a:t>手上げによりモデル的に実施。</a:t>
            </a:r>
            <a:endParaRPr lang="en-US" altLang="ja-JP" sz="1400" b="1" dirty="0" smtClean="0">
              <a:solidFill>
                <a:prstClr val="black"/>
              </a:solidFill>
            </a:endParaRPr>
          </a:p>
          <a:p>
            <a:pPr fontAlgn="auto">
              <a:spcBef>
                <a:spcPts val="0"/>
              </a:spcBef>
              <a:spcAft>
                <a:spcPts val="0"/>
              </a:spcAft>
            </a:pPr>
            <a:endParaRPr lang="en-US" altLang="ja-JP" sz="700" dirty="0">
              <a:solidFill>
                <a:prstClr val="black"/>
              </a:solidFill>
            </a:endParaRPr>
          </a:p>
        </p:txBody>
      </p:sp>
      <p:sp>
        <p:nvSpPr>
          <p:cNvPr id="7" name="角丸四角形 6"/>
          <p:cNvSpPr/>
          <p:nvPr/>
        </p:nvSpPr>
        <p:spPr>
          <a:xfrm>
            <a:off x="411296" y="3861048"/>
            <a:ext cx="5261784" cy="1080120"/>
          </a:xfrm>
          <a:prstGeom prst="roundRect">
            <a:avLst>
              <a:gd name="adj" fmla="val 11682"/>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fontAlgn="auto">
              <a:spcBef>
                <a:spcPts val="0"/>
              </a:spcBef>
              <a:spcAft>
                <a:spcPts val="0"/>
              </a:spcAft>
            </a:pPr>
            <a:r>
              <a:rPr lang="ja-JP" altLang="en-US" sz="1600" b="1" u="sng" dirty="0" smtClean="0">
                <a:solidFill>
                  <a:prstClr val="black"/>
                </a:solidFill>
                <a:effectLst>
                  <a:outerShdw blurRad="38100" dist="38100" dir="2700000" algn="tl">
                    <a:srgbClr val="000000">
                      <a:alpha val="43137"/>
                    </a:srgbClr>
                  </a:outerShdw>
                </a:effectLst>
              </a:rPr>
              <a:t>養成テキストの作成等</a:t>
            </a:r>
            <a:endParaRPr lang="en-US" altLang="ja-JP" sz="700" dirty="0">
              <a:solidFill>
                <a:prstClr val="black"/>
              </a:solidFill>
            </a:endParaRPr>
          </a:p>
        </p:txBody>
      </p:sp>
      <p:sp>
        <p:nvSpPr>
          <p:cNvPr id="14" name="テキスト ボックス 13"/>
          <p:cNvSpPr txBox="1"/>
          <p:nvPr/>
        </p:nvSpPr>
        <p:spPr>
          <a:xfrm>
            <a:off x="818542" y="1052131"/>
            <a:ext cx="1688396" cy="400110"/>
          </a:xfrm>
          <a:prstGeom prst="rect">
            <a:avLst/>
          </a:prstGeom>
          <a:noFill/>
        </p:spPr>
        <p:txBody>
          <a:bodyPr wrap="square" rtlCol="0">
            <a:spAutoFit/>
          </a:bodyPr>
          <a:lstStyle/>
          <a:p>
            <a:pPr fontAlgn="auto">
              <a:spcBef>
                <a:spcPts val="0"/>
              </a:spcBef>
              <a:spcAft>
                <a:spcPts val="0"/>
              </a:spcAft>
            </a:pPr>
            <a:r>
              <a:rPr lang="ja-JP" altLang="en-US" sz="2000" dirty="0" smtClean="0">
                <a:solidFill>
                  <a:prstClr val="black"/>
                </a:solidFill>
                <a:latin typeface="ＤＨＰ特太ゴシック体" panose="020B0500000000000000" pitchFamily="50" charset="-128"/>
                <a:ea typeface="ＤＨＰ特太ゴシック体" panose="020B0500000000000000" pitchFamily="50" charset="-128"/>
              </a:rPr>
              <a:t>平成２８年度</a:t>
            </a:r>
            <a:endParaRPr lang="ja-JP" altLang="en-US" sz="2000" dirty="0">
              <a:solidFill>
                <a:prstClr val="black"/>
              </a:solidFill>
              <a:latin typeface="ＤＨＰ特太ゴシック体" panose="020B0500000000000000" pitchFamily="50" charset="-128"/>
              <a:ea typeface="ＤＨＰ特太ゴシック体" panose="020B0500000000000000" pitchFamily="50" charset="-128"/>
            </a:endParaRPr>
          </a:p>
        </p:txBody>
      </p:sp>
      <p:sp>
        <p:nvSpPr>
          <p:cNvPr id="15" name="テキスト ボックス 14"/>
          <p:cNvSpPr txBox="1"/>
          <p:nvPr/>
        </p:nvSpPr>
        <p:spPr>
          <a:xfrm>
            <a:off x="3800872" y="1052131"/>
            <a:ext cx="1688396" cy="400110"/>
          </a:xfrm>
          <a:prstGeom prst="rect">
            <a:avLst/>
          </a:prstGeom>
          <a:noFill/>
        </p:spPr>
        <p:txBody>
          <a:bodyPr wrap="square" rtlCol="0">
            <a:spAutoFit/>
          </a:bodyPr>
          <a:lstStyle/>
          <a:p>
            <a:pPr fontAlgn="auto">
              <a:spcBef>
                <a:spcPts val="0"/>
              </a:spcBef>
              <a:spcAft>
                <a:spcPts val="0"/>
              </a:spcAft>
            </a:pPr>
            <a:r>
              <a:rPr lang="ja-JP" altLang="en-US" sz="2000" dirty="0" smtClean="0">
                <a:solidFill>
                  <a:prstClr val="black"/>
                </a:solidFill>
                <a:latin typeface="ＤＨＰ特太ゴシック体" panose="020B0500000000000000" pitchFamily="50" charset="-128"/>
                <a:ea typeface="ＤＨＰ特太ゴシック体" panose="020B0500000000000000" pitchFamily="50" charset="-128"/>
              </a:rPr>
              <a:t>平成２９年度</a:t>
            </a:r>
            <a:endParaRPr lang="ja-JP" altLang="en-US" sz="2000" dirty="0">
              <a:solidFill>
                <a:prstClr val="black"/>
              </a:solidFill>
              <a:latin typeface="ＤＨＰ特太ゴシック体" panose="020B0500000000000000" pitchFamily="50" charset="-128"/>
              <a:ea typeface="ＤＨＰ特太ゴシック体" panose="020B0500000000000000" pitchFamily="50" charset="-128"/>
            </a:endParaRPr>
          </a:p>
        </p:txBody>
      </p:sp>
      <p:sp>
        <p:nvSpPr>
          <p:cNvPr id="16" name="テキスト ボックス 15"/>
          <p:cNvSpPr txBox="1"/>
          <p:nvPr/>
        </p:nvSpPr>
        <p:spPr>
          <a:xfrm>
            <a:off x="6987445" y="1054231"/>
            <a:ext cx="2127311" cy="400110"/>
          </a:xfrm>
          <a:prstGeom prst="rect">
            <a:avLst/>
          </a:prstGeom>
          <a:noFill/>
        </p:spPr>
        <p:txBody>
          <a:bodyPr wrap="square" rtlCol="0">
            <a:spAutoFit/>
          </a:bodyPr>
          <a:lstStyle/>
          <a:p>
            <a:pPr fontAlgn="auto">
              <a:spcBef>
                <a:spcPts val="0"/>
              </a:spcBef>
              <a:spcAft>
                <a:spcPts val="0"/>
              </a:spcAft>
            </a:pPr>
            <a:r>
              <a:rPr lang="ja-JP" altLang="en-US" sz="2000" dirty="0" smtClean="0">
                <a:solidFill>
                  <a:prstClr val="black"/>
                </a:solidFill>
                <a:latin typeface="ＤＨＰ特太ゴシック体" panose="020B0500000000000000" pitchFamily="50" charset="-128"/>
                <a:ea typeface="ＤＨＰ特太ゴシック体" panose="020B0500000000000000" pitchFamily="50" charset="-128"/>
              </a:rPr>
              <a:t>平成３０年度  ～</a:t>
            </a:r>
            <a:endParaRPr lang="ja-JP" altLang="en-US" sz="2000" dirty="0">
              <a:solidFill>
                <a:prstClr val="black"/>
              </a:solidFill>
              <a:latin typeface="ＤＨＰ特太ゴシック体" panose="020B0500000000000000" pitchFamily="50" charset="-128"/>
              <a:ea typeface="ＤＨＰ特太ゴシック体" panose="020B0500000000000000" pitchFamily="50" charset="-128"/>
            </a:endParaRPr>
          </a:p>
        </p:txBody>
      </p:sp>
      <p:sp>
        <p:nvSpPr>
          <p:cNvPr id="20" name="角丸四角形 19"/>
          <p:cNvSpPr/>
          <p:nvPr/>
        </p:nvSpPr>
        <p:spPr>
          <a:xfrm>
            <a:off x="252816" y="1493173"/>
            <a:ext cx="9422462" cy="792088"/>
          </a:xfrm>
          <a:prstGeom prst="roundRect">
            <a:avLst/>
          </a:prstGeom>
          <a:solidFill>
            <a:schemeClr val="accent1">
              <a:lumMod val="60000"/>
              <a:lumOff val="40000"/>
            </a:schemeClr>
          </a:solidFill>
        </p:spPr>
        <p:style>
          <a:lnRef idx="1">
            <a:schemeClr val="dk1"/>
          </a:lnRef>
          <a:fillRef idx="2">
            <a:schemeClr val="dk1"/>
          </a:fillRef>
          <a:effectRef idx="1">
            <a:schemeClr val="dk1"/>
          </a:effectRef>
          <a:fontRef idx="minor">
            <a:schemeClr val="dk1"/>
          </a:fontRef>
        </p:style>
        <p:txBody>
          <a:bodyPr rtlCol="0" anchor="ctr"/>
          <a:lstStyle/>
          <a:p>
            <a:pPr algn="ctr" fontAlgn="auto">
              <a:spcBef>
                <a:spcPts val="0"/>
              </a:spcBef>
              <a:spcAft>
                <a:spcPts val="0"/>
              </a:spcAft>
            </a:pPr>
            <a:r>
              <a:rPr lang="ja-JP" altLang="en-US" sz="1600" b="1" u="sng" dirty="0" smtClean="0">
                <a:solidFill>
                  <a:prstClr val="black"/>
                </a:solidFill>
                <a:effectLst>
                  <a:outerShdw blurRad="38100" dist="38100" dir="2700000" algn="tl">
                    <a:srgbClr val="000000">
                      <a:alpha val="43137"/>
                    </a:srgbClr>
                  </a:outerShdw>
                </a:effectLst>
              </a:rPr>
              <a:t>地域生活支援事業</a:t>
            </a:r>
            <a:endParaRPr lang="en-US" altLang="ja-JP" sz="1600" b="1" u="sng" dirty="0" smtClean="0">
              <a:solidFill>
                <a:prstClr val="black"/>
              </a:solidFill>
              <a:effectLst>
                <a:outerShdw blurRad="38100" dist="38100" dir="2700000" algn="tl">
                  <a:srgbClr val="000000">
                    <a:alpha val="43137"/>
                  </a:srgbClr>
                </a:outerShdw>
              </a:effectLst>
            </a:endParaRPr>
          </a:p>
          <a:p>
            <a:pPr algn="ctr" fontAlgn="auto">
              <a:spcBef>
                <a:spcPts val="0"/>
              </a:spcBef>
              <a:spcAft>
                <a:spcPts val="0"/>
              </a:spcAft>
            </a:pPr>
            <a:endParaRPr lang="en-US" altLang="ja-JP" sz="700" b="1" u="sng" dirty="0" smtClean="0">
              <a:solidFill>
                <a:prstClr val="black"/>
              </a:solidFill>
              <a:effectLst>
                <a:outerShdw blurRad="38100" dist="38100" dir="2700000" algn="tl">
                  <a:srgbClr val="000000">
                    <a:alpha val="43137"/>
                  </a:srgbClr>
                </a:outerShdw>
              </a:effectLst>
            </a:endParaRPr>
          </a:p>
          <a:p>
            <a:pPr algn="ctr" fontAlgn="auto">
              <a:spcBef>
                <a:spcPts val="0"/>
              </a:spcBef>
              <a:spcAft>
                <a:spcPts val="0"/>
              </a:spcAft>
            </a:pPr>
            <a:r>
              <a:rPr lang="ja-JP" altLang="en-US" sz="1700" b="1" u="sng" dirty="0" smtClean="0">
                <a:solidFill>
                  <a:prstClr val="black"/>
                </a:solidFill>
              </a:rPr>
              <a:t>○意思</a:t>
            </a:r>
            <a:r>
              <a:rPr lang="ja-JP" altLang="en-US" sz="1700" b="1" u="sng" dirty="0">
                <a:solidFill>
                  <a:prstClr val="black"/>
                </a:solidFill>
              </a:rPr>
              <a:t>疎通支援</a:t>
            </a:r>
            <a:r>
              <a:rPr lang="ja-JP" altLang="en-US" sz="1700" b="1" u="sng" dirty="0" smtClean="0">
                <a:solidFill>
                  <a:prstClr val="black"/>
                </a:solidFill>
              </a:rPr>
              <a:t>事業（市町村必須事業）の</a:t>
            </a:r>
            <a:r>
              <a:rPr lang="ja-JP" altLang="en-US" sz="1700" b="1" u="sng" dirty="0">
                <a:solidFill>
                  <a:prstClr val="black"/>
                </a:solidFill>
              </a:rPr>
              <a:t>中で失語症者が対象であることを</a:t>
            </a:r>
            <a:r>
              <a:rPr lang="ja-JP" altLang="en-US" sz="1700" b="1" u="sng" dirty="0" smtClean="0">
                <a:solidFill>
                  <a:prstClr val="black"/>
                </a:solidFill>
              </a:rPr>
              <a:t>明確化</a:t>
            </a:r>
            <a:endParaRPr lang="ja-JP" altLang="en-US" sz="1700" b="1" u="sng" dirty="0">
              <a:solidFill>
                <a:prstClr val="black"/>
              </a:solidFill>
            </a:endParaRPr>
          </a:p>
        </p:txBody>
      </p:sp>
      <p:sp>
        <p:nvSpPr>
          <p:cNvPr id="2" name="角丸四角形 1"/>
          <p:cNvSpPr/>
          <p:nvPr/>
        </p:nvSpPr>
        <p:spPr>
          <a:xfrm>
            <a:off x="414040" y="1579036"/>
            <a:ext cx="507000" cy="648072"/>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fontAlgn="auto">
              <a:spcBef>
                <a:spcPts val="0"/>
              </a:spcBef>
              <a:spcAft>
                <a:spcPts val="0"/>
              </a:spcAft>
            </a:pP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派遣</a:t>
            </a:r>
            <a:endParaRPr lang="ja-JP" altLang="en-US" sz="16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3" name="ホームベース 2"/>
          <p:cNvSpPr/>
          <p:nvPr/>
        </p:nvSpPr>
        <p:spPr>
          <a:xfrm>
            <a:off x="3180692" y="5301208"/>
            <a:ext cx="6513714" cy="1305259"/>
          </a:xfrm>
          <a:prstGeom prst="homePlate">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800">
              <a:solidFill>
                <a:prstClr val="white"/>
              </a:solidFill>
            </a:endParaRPr>
          </a:p>
        </p:txBody>
      </p:sp>
      <p:sp>
        <p:nvSpPr>
          <p:cNvPr id="8" name="角丸四角形 7"/>
          <p:cNvSpPr/>
          <p:nvPr/>
        </p:nvSpPr>
        <p:spPr>
          <a:xfrm>
            <a:off x="3350490" y="5373216"/>
            <a:ext cx="5607248" cy="1172048"/>
          </a:xfrm>
          <a:prstGeom prst="roundRect">
            <a:avLst>
              <a:gd name="adj" fmla="val 10459"/>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fontAlgn="auto">
              <a:spcBef>
                <a:spcPts val="0"/>
              </a:spcBef>
              <a:spcAft>
                <a:spcPts val="0"/>
              </a:spcAft>
            </a:pPr>
            <a:r>
              <a:rPr lang="ja-JP" altLang="en-US" sz="1600" b="1" u="sng" dirty="0" smtClean="0">
                <a:solidFill>
                  <a:prstClr val="black"/>
                </a:solidFill>
                <a:effectLst>
                  <a:outerShdw blurRad="38100" dist="38100" dir="2700000" algn="tl">
                    <a:srgbClr val="000000">
                      <a:alpha val="43137"/>
                    </a:srgbClr>
                  </a:outerShdw>
                </a:effectLst>
              </a:rPr>
              <a:t>指導者養成研修の実施</a:t>
            </a:r>
            <a:endParaRPr lang="en-US" altLang="ja-JP" sz="1600" b="1" u="sng" dirty="0" smtClean="0">
              <a:solidFill>
                <a:prstClr val="black"/>
              </a:solidFill>
              <a:effectLst>
                <a:outerShdw blurRad="38100" dist="38100" dir="2700000" algn="tl">
                  <a:srgbClr val="000000">
                    <a:alpha val="43137"/>
                  </a:srgbClr>
                </a:outerShdw>
              </a:effectLst>
            </a:endParaRPr>
          </a:p>
          <a:p>
            <a:pPr fontAlgn="auto">
              <a:spcBef>
                <a:spcPts val="0"/>
              </a:spcBef>
              <a:spcAft>
                <a:spcPts val="0"/>
              </a:spcAft>
            </a:pPr>
            <a:endParaRPr lang="en-US" altLang="ja-JP" sz="700" dirty="0">
              <a:solidFill>
                <a:prstClr val="black"/>
              </a:solidFill>
            </a:endParaRPr>
          </a:p>
          <a:p>
            <a:pPr fontAlgn="auto">
              <a:lnSpc>
                <a:spcPts val="1900"/>
              </a:lnSpc>
              <a:spcBef>
                <a:spcPts val="0"/>
              </a:spcBef>
              <a:spcAft>
                <a:spcPts val="0"/>
              </a:spcAft>
            </a:pPr>
            <a:r>
              <a:rPr lang="ja-JP" altLang="en-US" sz="1600" dirty="0" smtClean="0">
                <a:solidFill>
                  <a:prstClr val="black"/>
                </a:solidFill>
              </a:rPr>
              <a:t>ＳＴ協会の協力のもと、厚生労働省が実施する失語症者向け意思疎通支援者の指導者養成研修を実施予定。</a:t>
            </a:r>
            <a:endParaRPr lang="en-US" altLang="ja-JP" sz="1600" dirty="0" smtClean="0">
              <a:solidFill>
                <a:prstClr val="black"/>
              </a:solidFill>
            </a:endParaRPr>
          </a:p>
        </p:txBody>
      </p:sp>
      <p:sp>
        <p:nvSpPr>
          <p:cNvPr id="13" name="角丸四角形 12"/>
          <p:cNvSpPr/>
          <p:nvPr/>
        </p:nvSpPr>
        <p:spPr>
          <a:xfrm>
            <a:off x="6909017" y="2420888"/>
            <a:ext cx="2788217" cy="2767847"/>
          </a:xfrm>
          <a:prstGeom prst="roundRect">
            <a:avLst>
              <a:gd name="adj" fmla="val 12455"/>
            </a:avLst>
          </a:prstGeom>
          <a:solidFill>
            <a:srgbClr val="66FF66"/>
          </a:solidFill>
        </p:spPr>
        <p:style>
          <a:lnRef idx="1">
            <a:schemeClr val="dk1"/>
          </a:lnRef>
          <a:fillRef idx="2">
            <a:schemeClr val="dk1"/>
          </a:fillRef>
          <a:effectRef idx="1">
            <a:schemeClr val="dk1"/>
          </a:effectRef>
          <a:fontRef idx="minor">
            <a:schemeClr val="dk1"/>
          </a:fontRef>
        </p:style>
        <p:txBody>
          <a:bodyPr rtlCol="0" anchor="ctr"/>
          <a:lstStyle/>
          <a:p>
            <a:pPr algn="ctr" fontAlgn="auto">
              <a:spcBef>
                <a:spcPts val="0"/>
              </a:spcBef>
              <a:spcAft>
                <a:spcPts val="0"/>
              </a:spcAft>
            </a:pPr>
            <a:endParaRPr lang="en-US" altLang="ja-JP" sz="1600" dirty="0" smtClean="0">
              <a:solidFill>
                <a:prstClr val="black"/>
              </a:solidFill>
              <a:effectLst>
                <a:outerShdw blurRad="38100" dist="38100" dir="2700000" algn="tl">
                  <a:srgbClr val="000000">
                    <a:alpha val="43137"/>
                  </a:srgbClr>
                </a:outerShdw>
              </a:effectLst>
            </a:endParaRPr>
          </a:p>
          <a:p>
            <a:pPr algn="ctr" fontAlgn="auto">
              <a:spcBef>
                <a:spcPts val="0"/>
              </a:spcBef>
              <a:spcAft>
                <a:spcPts val="0"/>
              </a:spcAft>
            </a:pPr>
            <a:endParaRPr lang="en-US" altLang="ja-JP" sz="1600" dirty="0" smtClean="0">
              <a:solidFill>
                <a:prstClr val="black"/>
              </a:solidFill>
              <a:effectLst>
                <a:outerShdw blurRad="38100" dist="38100" dir="2700000" algn="tl">
                  <a:srgbClr val="000000">
                    <a:alpha val="43137"/>
                  </a:srgbClr>
                </a:outerShdw>
              </a:effectLst>
            </a:endParaRPr>
          </a:p>
          <a:p>
            <a:pPr algn="ctr" fontAlgn="auto">
              <a:spcBef>
                <a:spcPts val="0"/>
              </a:spcBef>
              <a:spcAft>
                <a:spcPts val="0"/>
              </a:spcAft>
            </a:pPr>
            <a:r>
              <a:rPr lang="ja-JP" altLang="en-US" sz="1600" b="1" u="sng" dirty="0" smtClean="0">
                <a:solidFill>
                  <a:prstClr val="black"/>
                </a:solidFill>
                <a:effectLst>
                  <a:outerShdw blurRad="38100" dist="38100" dir="2700000" algn="tl">
                    <a:srgbClr val="000000">
                      <a:alpha val="43137"/>
                    </a:srgbClr>
                  </a:outerShdw>
                </a:effectLst>
              </a:rPr>
              <a:t>地域生活支援事業</a:t>
            </a:r>
            <a:endParaRPr lang="en-US" altLang="ja-JP" sz="1600" b="1" u="sng" dirty="0">
              <a:solidFill>
                <a:prstClr val="black"/>
              </a:solidFill>
              <a:effectLst>
                <a:outerShdw blurRad="38100" dist="38100" dir="2700000" algn="tl">
                  <a:srgbClr val="000000">
                    <a:alpha val="43137"/>
                  </a:srgbClr>
                </a:outerShdw>
              </a:effectLst>
            </a:endParaRPr>
          </a:p>
          <a:p>
            <a:pPr algn="ctr" fontAlgn="auto">
              <a:spcBef>
                <a:spcPts val="0"/>
              </a:spcBef>
              <a:spcAft>
                <a:spcPts val="0"/>
              </a:spcAft>
            </a:pPr>
            <a:endParaRPr lang="en-US" altLang="ja-JP" sz="700" b="1" u="sng" dirty="0" smtClean="0">
              <a:solidFill>
                <a:prstClr val="black"/>
              </a:solidFill>
              <a:effectLst>
                <a:outerShdw blurRad="38100" dist="38100" dir="2700000" algn="tl">
                  <a:srgbClr val="000000">
                    <a:alpha val="43137"/>
                  </a:srgbClr>
                </a:outerShdw>
              </a:effectLst>
            </a:endParaRPr>
          </a:p>
          <a:p>
            <a:pPr algn="ctr" fontAlgn="auto">
              <a:spcBef>
                <a:spcPts val="0"/>
              </a:spcBef>
              <a:spcAft>
                <a:spcPts val="0"/>
              </a:spcAft>
            </a:pPr>
            <a:r>
              <a:rPr lang="ja-JP" altLang="en-US" sz="1500" b="1" u="sng" dirty="0">
                <a:solidFill>
                  <a:prstClr val="black"/>
                </a:solidFill>
              </a:rPr>
              <a:t>○</a:t>
            </a:r>
            <a:r>
              <a:rPr lang="ja-JP" altLang="en-US" sz="1500" b="1" u="sng" dirty="0" smtClean="0">
                <a:solidFill>
                  <a:prstClr val="black"/>
                </a:solidFill>
              </a:rPr>
              <a:t>失語症者に対する</a:t>
            </a:r>
            <a:endParaRPr lang="en-US" altLang="ja-JP" sz="1500" b="1" u="sng" dirty="0" smtClean="0">
              <a:solidFill>
                <a:prstClr val="black"/>
              </a:solidFill>
            </a:endParaRPr>
          </a:p>
          <a:p>
            <a:pPr algn="ctr" fontAlgn="auto">
              <a:spcBef>
                <a:spcPts val="0"/>
              </a:spcBef>
              <a:spcAft>
                <a:spcPts val="0"/>
              </a:spcAft>
            </a:pPr>
            <a:r>
              <a:rPr lang="ja-JP" altLang="en-US" sz="1500" b="1" u="sng" dirty="0" smtClean="0">
                <a:solidFill>
                  <a:prstClr val="black"/>
                </a:solidFill>
              </a:rPr>
              <a:t>意思疎通支援者の養成</a:t>
            </a:r>
            <a:endParaRPr lang="en-US" altLang="ja-JP" sz="1500" b="1" u="sng" dirty="0" smtClean="0">
              <a:solidFill>
                <a:prstClr val="black"/>
              </a:solidFill>
            </a:endParaRPr>
          </a:p>
          <a:p>
            <a:pPr algn="ctr" fontAlgn="auto">
              <a:spcBef>
                <a:spcPts val="0"/>
              </a:spcBef>
              <a:spcAft>
                <a:spcPts val="0"/>
              </a:spcAft>
            </a:pPr>
            <a:r>
              <a:rPr lang="ja-JP" altLang="en-US" sz="1500" b="1" u="sng" dirty="0" smtClean="0">
                <a:solidFill>
                  <a:prstClr val="black"/>
                </a:solidFill>
              </a:rPr>
              <a:t>（都道府県必須事業）を予定</a:t>
            </a:r>
            <a:endParaRPr lang="en-US" altLang="ja-JP" sz="1500" b="1" u="sng" dirty="0" smtClean="0">
              <a:solidFill>
                <a:prstClr val="black"/>
              </a:solidFill>
            </a:endParaRPr>
          </a:p>
          <a:p>
            <a:pPr fontAlgn="auto">
              <a:spcBef>
                <a:spcPts val="0"/>
              </a:spcBef>
              <a:spcAft>
                <a:spcPts val="0"/>
              </a:spcAft>
            </a:pPr>
            <a:endParaRPr lang="en-US" altLang="ja-JP" sz="1600" dirty="0" smtClean="0">
              <a:solidFill>
                <a:prstClr val="black"/>
              </a:solidFill>
            </a:endParaRPr>
          </a:p>
          <a:p>
            <a:pPr fontAlgn="auto">
              <a:spcBef>
                <a:spcPts val="0"/>
              </a:spcBef>
              <a:spcAft>
                <a:spcPts val="0"/>
              </a:spcAft>
            </a:pPr>
            <a:r>
              <a:rPr lang="ja-JP" altLang="en-US" sz="1500" dirty="0" smtClean="0">
                <a:solidFill>
                  <a:prstClr val="black"/>
                </a:solidFill>
              </a:rPr>
              <a:t>→  専門性の高い意思疎通支援を行う者の養成研修事業</a:t>
            </a:r>
            <a:endParaRPr lang="en-US" altLang="ja-JP" sz="1500" dirty="0" smtClean="0">
              <a:solidFill>
                <a:prstClr val="black"/>
              </a:solidFill>
            </a:endParaRPr>
          </a:p>
          <a:p>
            <a:pPr fontAlgn="auto">
              <a:spcBef>
                <a:spcPts val="0"/>
              </a:spcBef>
              <a:spcAft>
                <a:spcPts val="0"/>
              </a:spcAft>
            </a:pPr>
            <a:r>
              <a:rPr lang="ja-JP" altLang="en-US" sz="1500" dirty="0" smtClean="0">
                <a:solidFill>
                  <a:prstClr val="black"/>
                </a:solidFill>
              </a:rPr>
              <a:t>（都道府県必須事業）に</a:t>
            </a:r>
            <a:endParaRPr lang="en-US" altLang="ja-JP" sz="1500" dirty="0" smtClean="0">
              <a:solidFill>
                <a:prstClr val="black"/>
              </a:solidFill>
            </a:endParaRPr>
          </a:p>
          <a:p>
            <a:pPr fontAlgn="auto">
              <a:spcBef>
                <a:spcPts val="0"/>
              </a:spcBef>
              <a:spcAft>
                <a:spcPts val="0"/>
              </a:spcAft>
            </a:pPr>
            <a:r>
              <a:rPr lang="ja-JP" altLang="en-US" sz="1500" dirty="0" smtClean="0">
                <a:solidFill>
                  <a:prstClr val="black"/>
                </a:solidFill>
              </a:rPr>
              <a:t>失語症者に対する意思疎通支援者の養成を追加。</a:t>
            </a:r>
            <a:endParaRPr lang="en-US" altLang="ja-JP" sz="1500" dirty="0" smtClean="0">
              <a:solidFill>
                <a:prstClr val="black"/>
              </a:solidFill>
            </a:endParaRPr>
          </a:p>
          <a:p>
            <a:pPr fontAlgn="auto">
              <a:spcBef>
                <a:spcPts val="0"/>
              </a:spcBef>
              <a:spcAft>
                <a:spcPts val="0"/>
              </a:spcAft>
            </a:pPr>
            <a:endParaRPr lang="en-US" altLang="ja-JP" sz="1600" dirty="0" smtClean="0">
              <a:solidFill>
                <a:prstClr val="black"/>
              </a:solidFill>
            </a:endParaRPr>
          </a:p>
          <a:p>
            <a:pPr fontAlgn="auto">
              <a:spcBef>
                <a:spcPts val="0"/>
              </a:spcBef>
              <a:spcAft>
                <a:spcPts val="0"/>
              </a:spcAft>
            </a:pPr>
            <a:endParaRPr lang="en-US" altLang="ja-JP" sz="1600" dirty="0">
              <a:solidFill>
                <a:prstClr val="black"/>
              </a:solidFill>
            </a:endParaRPr>
          </a:p>
        </p:txBody>
      </p:sp>
      <p:sp>
        <p:nvSpPr>
          <p:cNvPr id="21" name="角丸四角形 20"/>
          <p:cNvSpPr/>
          <p:nvPr/>
        </p:nvSpPr>
        <p:spPr>
          <a:xfrm>
            <a:off x="6234251" y="2554461"/>
            <a:ext cx="1131017" cy="432000"/>
          </a:xfrm>
          <a:prstGeom prst="roundRect">
            <a:avLst/>
          </a:prstGeom>
        </p:spPr>
        <p:style>
          <a:lnRef idx="2">
            <a:schemeClr val="dk1"/>
          </a:lnRef>
          <a:fillRef idx="1">
            <a:schemeClr val="lt1"/>
          </a:fillRef>
          <a:effectRef idx="0">
            <a:schemeClr val="dk1"/>
          </a:effectRef>
          <a:fontRef idx="minor">
            <a:schemeClr val="dk1"/>
          </a:fontRef>
        </p:style>
        <p:txBody>
          <a:bodyPr vert="horz" rtlCol="0" anchor="ctr"/>
          <a:lstStyle/>
          <a:p>
            <a:pPr algn="ctr" fontAlgn="auto">
              <a:spcBef>
                <a:spcPts val="0"/>
              </a:spcBef>
              <a:spcAft>
                <a:spcPts val="0"/>
              </a:spcAft>
            </a:pP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養 成</a:t>
            </a:r>
            <a:endParaRPr lang="ja-JP" altLang="en-US" sz="16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22" name="Rectangle 2"/>
          <p:cNvSpPr txBox="1">
            <a:spLocks noChangeArrowheads="1"/>
          </p:cNvSpPr>
          <p:nvPr/>
        </p:nvSpPr>
        <p:spPr>
          <a:xfrm>
            <a:off x="0" y="0"/>
            <a:ext cx="9906000" cy="4046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2400" dirty="0" smtClean="0">
                <a:solidFill>
                  <a:srgbClr val="1F497D"/>
                </a:solidFill>
                <a:latin typeface="ＤＦ特太ゴシック体" panose="020B0509000000000000" pitchFamily="49" charset="-128"/>
                <a:ea typeface="ＤＦ特太ゴシック体" panose="020B0509000000000000" pitchFamily="49" charset="-128"/>
              </a:rPr>
              <a:t>失語症のある方にかかる意思疎通支援について</a:t>
            </a:r>
          </a:p>
        </p:txBody>
      </p:sp>
      <p:cxnSp>
        <p:nvCxnSpPr>
          <p:cNvPr id="24" name="直線コネクタ 23"/>
          <p:cNvCxnSpPr/>
          <p:nvPr/>
        </p:nvCxnSpPr>
        <p:spPr>
          <a:xfrm>
            <a:off x="128464" y="400402"/>
            <a:ext cx="9660590" cy="0"/>
          </a:xfrm>
          <a:prstGeom prst="line">
            <a:avLst/>
          </a:prstGeom>
          <a:ln w="88900" cmpd="thinThick">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92460" y="504171"/>
            <a:ext cx="9749225" cy="534710"/>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wrap="square" rtlCol="0" anchor="ctr" anchorCtr="0">
            <a:noAutofit/>
          </a:bodyPr>
          <a:lstStyle/>
          <a:p>
            <a:pPr marL="182563" indent="-182563" fontAlgn="auto">
              <a:lnSpc>
                <a:spcPts val="2000"/>
              </a:lnSpc>
              <a:spcBef>
                <a:spcPts val="0"/>
              </a:spcBef>
              <a:spcAft>
                <a:spcPts val="0"/>
              </a:spcAft>
            </a:pPr>
            <a:r>
              <a:rPr lang="ja-JP" altLang="en-US" sz="1600" dirty="0" smtClean="0">
                <a:solidFill>
                  <a:prstClr val="black"/>
                </a:solidFill>
                <a:latin typeface="ＭＳ Ｐゴシック"/>
              </a:rPr>
              <a:t>○部会報告書で「きめ細かな見直しを行うべき」とされたことを踏まえ、失語症者向け意思疎通支援者のあり方を検討し、平成</a:t>
            </a:r>
            <a:r>
              <a:rPr lang="en-US" altLang="ja-JP" sz="1600" dirty="0" smtClean="0">
                <a:solidFill>
                  <a:prstClr val="black"/>
                </a:solidFill>
                <a:latin typeface="ＭＳ Ｐゴシック"/>
              </a:rPr>
              <a:t>30</a:t>
            </a:r>
            <a:r>
              <a:rPr lang="ja-JP" altLang="en-US" sz="1600" dirty="0" smtClean="0">
                <a:solidFill>
                  <a:prstClr val="black"/>
                </a:solidFill>
                <a:latin typeface="ＭＳ Ｐゴシック"/>
              </a:rPr>
              <a:t>年度には各都道府県で失語症者向け意思疎通支援者養成研修事業を実施予定。</a:t>
            </a:r>
            <a:endParaRPr lang="en-US" altLang="ja-JP" sz="1600" dirty="0" smtClean="0">
              <a:solidFill>
                <a:prstClr val="black"/>
              </a:solidFill>
              <a:latin typeface="ＭＳ Ｐゴシック"/>
            </a:endParaRPr>
          </a:p>
        </p:txBody>
      </p:sp>
      <p:sp>
        <p:nvSpPr>
          <p:cNvPr id="26" name="スライド番号プレースホルダー 1"/>
          <p:cNvSpPr>
            <a:spLocks noGrp="1"/>
          </p:cNvSpPr>
          <p:nvPr>
            <p:ph type="sldNum" sz="quarter" idx="12"/>
          </p:nvPr>
        </p:nvSpPr>
        <p:spPr>
          <a:xfrm>
            <a:off x="7473280"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31</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6791268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減算記号 3"/>
          <p:cNvSpPr/>
          <p:nvPr/>
        </p:nvSpPr>
        <p:spPr>
          <a:xfrm>
            <a:off x="-1482165" y="476672"/>
            <a:ext cx="12831875" cy="144016"/>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テキスト ボックス 4"/>
          <p:cNvSpPr txBox="1"/>
          <p:nvPr/>
        </p:nvSpPr>
        <p:spPr>
          <a:xfrm>
            <a:off x="560512" y="-6072"/>
            <a:ext cx="8793908" cy="523220"/>
          </a:xfrm>
          <a:prstGeom prst="rect">
            <a:avLst/>
          </a:prstGeom>
          <a:noFill/>
        </p:spPr>
        <p:txBody>
          <a:bodyPr wrap="square" rtlCol="0">
            <a:spAutoFit/>
          </a:bodyPr>
          <a:lstStyle/>
          <a:p>
            <a:pPr algn="ctr"/>
            <a:r>
              <a:rPr lang="ja-JP" altLang="en-US" sz="2800" dirty="0" smtClean="0">
                <a:solidFill>
                  <a:prstClr val="black"/>
                </a:solidFill>
                <a:latin typeface="ＤＦ特太ゴシック体" panose="020B0509000000000000" pitchFamily="49" charset="-128"/>
                <a:ea typeface="ＤＦ特太ゴシック体" panose="020B0509000000000000" pitchFamily="49" charset="-128"/>
              </a:rPr>
              <a:t>失語症者向け意思疎通支援事業について</a:t>
            </a:r>
            <a:endParaRPr lang="ja-JP" altLang="en-US" sz="28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2" name="角丸四角形 1"/>
          <p:cNvSpPr/>
          <p:nvPr/>
        </p:nvSpPr>
        <p:spPr>
          <a:xfrm>
            <a:off x="19227" y="1244274"/>
            <a:ext cx="9867546" cy="5400376"/>
          </a:xfrm>
          <a:prstGeom prst="roundRect">
            <a:avLst>
              <a:gd name="adj" fmla="val 3196"/>
            </a:avLst>
          </a:prstGeom>
          <a:ln>
            <a:noFill/>
          </a:ln>
        </p:spPr>
        <p:style>
          <a:lnRef idx="2">
            <a:schemeClr val="dk1"/>
          </a:lnRef>
          <a:fillRef idx="1">
            <a:schemeClr val="lt1"/>
          </a:fillRef>
          <a:effectRef idx="0">
            <a:schemeClr val="dk1"/>
          </a:effectRef>
          <a:fontRef idx="minor">
            <a:schemeClr val="dk1"/>
          </a:fontRef>
        </p:style>
        <p:txBody>
          <a:bodyPr rtlCol="0" anchor="t"/>
          <a:lstStyle/>
          <a:p>
            <a:pPr>
              <a:lnSpc>
                <a:spcPts val="30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（１）失語症者向け意思疎通支援者の養成</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・失語症者向け意思疎通支援者養成カリキュラムの</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必須科目（講義</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時間、実習</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時間）を基本として、支援者の養成を実施する。</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spcBef>
                <a:spcPts val="1200"/>
              </a:spcBef>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（２）失語症者向け意思疎通支援者の派遣</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・失語症者が参加する会議、失語症者のために行われる催し物、</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団体活動及び失語症者の外出時に支援が必要な場面について派遣を実施する。</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spcBef>
                <a:spcPts val="1200"/>
              </a:spcBef>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（３）留意事項</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・養成カリキュラム</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ついては、各地域の状況や利用者ニーズに応じて、</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各自治体において一部構成を変更することも可能。</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・各地域における言語聴覚士協会や失語症関係団体と連携を図り事業の円滑な</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実施に努めること。</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・失語症者の集まるサロンを開催し、実地研修及び失語症者の個別ニーズの</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聞き出しの場として活用するよう努めること。</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182608" y="836712"/>
            <a:ext cx="1602040" cy="43227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000" dirty="0">
                <a:solidFill>
                  <a:prstClr val="white"/>
                </a:solidFill>
                <a:latin typeface="ＤＦ特太ゴシック体" panose="020B0509000000000000" pitchFamily="49" charset="-128"/>
                <a:ea typeface="ＤＦ特太ゴシック体" panose="020B0509000000000000" pitchFamily="49" charset="-128"/>
              </a:rPr>
              <a:t>事業概要</a:t>
            </a:r>
          </a:p>
        </p:txBody>
      </p:sp>
      <p:sp>
        <p:nvSpPr>
          <p:cNvPr id="7"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32</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29361495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38453" y="296680"/>
            <a:ext cx="2808313" cy="46802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800" dirty="0" smtClean="0">
                <a:solidFill>
                  <a:prstClr val="white"/>
                </a:solidFill>
                <a:latin typeface="ＤＦ特太ゴシック体" panose="020B0509000000000000" pitchFamily="49" charset="-128"/>
                <a:ea typeface="ＤＦ特太ゴシック体" panose="020B0509000000000000" pitchFamily="49" charset="-128"/>
              </a:rPr>
              <a:t>事業イメージ</a:t>
            </a:r>
            <a:endParaRPr lang="ja-JP" altLang="en-US" sz="1800" dirty="0">
              <a:solidFill>
                <a:prstClr val="white"/>
              </a:solidFill>
              <a:latin typeface="ＤＦ特太ゴシック体" panose="020B0509000000000000" pitchFamily="49" charset="-128"/>
              <a:ea typeface="ＤＦ特太ゴシック体" panose="020B0509000000000000" pitchFamily="49" charset="-128"/>
            </a:endParaRPr>
          </a:p>
        </p:txBody>
      </p:sp>
      <p:sp>
        <p:nvSpPr>
          <p:cNvPr id="9" name="角丸四角形 8"/>
          <p:cNvSpPr/>
          <p:nvPr/>
        </p:nvSpPr>
        <p:spPr>
          <a:xfrm>
            <a:off x="498113" y="1196752"/>
            <a:ext cx="1790591" cy="36001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それぞれの役割</a:t>
            </a:r>
            <a:endParaRPr lang="ja-JP" altLang="en-US" sz="16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11" name="正方形/長方形 10"/>
          <p:cNvSpPr/>
          <p:nvPr/>
        </p:nvSpPr>
        <p:spPr>
          <a:xfrm>
            <a:off x="69985" y="1812486"/>
            <a:ext cx="536874" cy="1256498"/>
          </a:xfrm>
          <a:prstGeom prst="rect">
            <a:avLst/>
          </a:prstGeom>
        </p:spPr>
        <p:style>
          <a:lnRef idx="1">
            <a:schemeClr val="dk1"/>
          </a:lnRef>
          <a:fillRef idx="2">
            <a:schemeClr val="dk1"/>
          </a:fillRef>
          <a:effectRef idx="1">
            <a:schemeClr val="dk1"/>
          </a:effectRef>
          <a:fontRef idx="minor">
            <a:schemeClr val="dk1"/>
          </a:fontRef>
        </p:style>
        <p:txBody>
          <a:bodyPr vert="wordArtVertRtl" rtlCol="0" anchor="ctr"/>
          <a:lstStyle/>
          <a:p>
            <a:pPr algn="ct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自治体</a:t>
            </a:r>
            <a:endParaRPr lang="ja-JP" altLang="en-US" sz="16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579657" y="1694418"/>
            <a:ext cx="2548433" cy="1641475"/>
          </a:xfrm>
          <a:prstGeom prst="rect">
            <a:avLst/>
          </a:prstGeom>
          <a:noFill/>
        </p:spPr>
        <p:txBody>
          <a:bodyPr wrap="square" rtlCol="0">
            <a:spAutoFit/>
          </a:bodyPr>
          <a:lstStyle/>
          <a:p>
            <a:r>
              <a:rPr lang="ja-JP" altLang="en-US" sz="1400" dirty="0">
                <a:solidFill>
                  <a:prstClr val="black"/>
                </a:solidFill>
                <a:latin typeface="HG丸ｺﾞｼｯｸM-PRO" panose="020F0600000000000000" pitchFamily="50" charset="-128"/>
                <a:ea typeface="HG丸ｺﾞｼｯｸM-PRO" panose="020F0600000000000000" pitchFamily="50" charset="-128"/>
              </a:rPr>
              <a:t>①</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失語症者向け意思疎通</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支援者の養成講座の実施</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000"/>
              </a:lnSpc>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②失語症</a:t>
            </a:r>
            <a:r>
              <a:rPr lang="ja-JP" altLang="en-US" sz="1400" dirty="0">
                <a:solidFill>
                  <a:prstClr val="black"/>
                </a:solidFill>
                <a:latin typeface="HG丸ｺﾞｼｯｸM-PRO" panose="020F0600000000000000" pitchFamily="50" charset="-128"/>
                <a:ea typeface="HG丸ｺﾞｼｯｸM-PRO" panose="020F0600000000000000" pitchFamily="50" charset="-128"/>
              </a:rPr>
              <a:t>サロンの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開催</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000"/>
              </a:lnSpc>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a:solidFill>
                  <a:prstClr val="black"/>
                </a:solidFill>
                <a:latin typeface="HG丸ｺﾞｼｯｸM-PRO" panose="020F0600000000000000" pitchFamily="50" charset="-128"/>
                <a:ea typeface="HG丸ｺﾞｼｯｸM-PRO" panose="020F0600000000000000" pitchFamily="50" charset="-128"/>
              </a:rPr>
              <a:t>③</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意思疎通支援者の派遣を</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　コーディネート及び派遣</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　の実施</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69985" y="4978787"/>
            <a:ext cx="532778" cy="1296040"/>
          </a:xfrm>
          <a:prstGeom prst="rect">
            <a:avLst/>
          </a:prstGeom>
        </p:spPr>
        <p:style>
          <a:lnRef idx="1">
            <a:schemeClr val="dk1"/>
          </a:lnRef>
          <a:fillRef idx="2">
            <a:schemeClr val="dk1"/>
          </a:fillRef>
          <a:effectRef idx="1">
            <a:schemeClr val="dk1"/>
          </a:effectRef>
          <a:fontRef idx="minor">
            <a:schemeClr val="dk1"/>
          </a:fontRef>
        </p:style>
        <p:txBody>
          <a:bodyPr vert="wordArtVertRtl" rtlCol="0" anchor="ctr"/>
          <a:lstStyle/>
          <a:p>
            <a:pPr algn="ct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失語症</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友</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会等</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575562" y="5001270"/>
            <a:ext cx="2145190" cy="1308050"/>
          </a:xfrm>
          <a:prstGeom prst="rect">
            <a:avLst/>
          </a:prstGeom>
          <a:noFill/>
        </p:spPr>
        <p:txBody>
          <a:bodyPr wrap="square" rtlCol="0">
            <a:spAutoFit/>
          </a:bodyPr>
          <a:lstStyle/>
          <a:p>
            <a:r>
              <a:rPr lang="ja-JP" altLang="en-US" sz="1400" dirty="0">
                <a:solidFill>
                  <a:prstClr val="black"/>
                </a:solidFill>
                <a:latin typeface="HG丸ｺﾞｼｯｸM-PRO" panose="020F0600000000000000" pitchFamily="50" charset="-128"/>
                <a:ea typeface="HG丸ｺﾞｼｯｸM-PRO" panose="020F0600000000000000" pitchFamily="50" charset="-128"/>
              </a:rPr>
              <a:t>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失語症サロンの開催へ</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　の協力（場所の提供、</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　会員への周知等）</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endParaRPr lang="en-US" altLang="ja-JP" sz="9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a:solidFill>
                  <a:prstClr val="black"/>
                </a:solidFill>
                <a:latin typeface="HG丸ｺﾞｼｯｸM-PRO" panose="020F0600000000000000" pitchFamily="50" charset="-128"/>
                <a:ea typeface="HG丸ｺﾞｼｯｸM-PRO" panose="020F0600000000000000" pitchFamily="50" charset="-128"/>
              </a:rPr>
              <a:t>⑦</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地域の失語症者への</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呼びかけ</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8842" y="1108978"/>
            <a:ext cx="7041569" cy="5560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角丸四角形 22"/>
          <p:cNvSpPr/>
          <p:nvPr/>
        </p:nvSpPr>
        <p:spPr>
          <a:xfrm>
            <a:off x="2952465" y="676929"/>
            <a:ext cx="2601309" cy="43204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事業実施における相関図</a:t>
            </a:r>
            <a:endParaRPr lang="ja-JP" altLang="en-US" sz="16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13" name="右中かっこ 12"/>
          <p:cNvSpPr/>
          <p:nvPr/>
        </p:nvSpPr>
        <p:spPr>
          <a:xfrm>
            <a:off x="2566263" y="1644541"/>
            <a:ext cx="546061" cy="4975285"/>
          </a:xfrm>
          <a:prstGeom prst="rightBrace">
            <a:avLst>
              <a:gd name="adj1" fmla="val 52630"/>
              <a:gd name="adj2" fmla="val 50000"/>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ja-JP" altLang="en-US">
              <a:solidFill>
                <a:prstClr val="black"/>
              </a:solidFill>
            </a:endParaRPr>
          </a:p>
        </p:txBody>
      </p:sp>
      <p:sp>
        <p:nvSpPr>
          <p:cNvPr id="24" name="正方形/長方形 23"/>
          <p:cNvSpPr/>
          <p:nvPr/>
        </p:nvSpPr>
        <p:spPr>
          <a:xfrm>
            <a:off x="69985" y="3316864"/>
            <a:ext cx="532536" cy="1415102"/>
          </a:xfrm>
          <a:prstGeom prst="rect">
            <a:avLst/>
          </a:prstGeom>
        </p:spPr>
        <p:style>
          <a:lnRef idx="1">
            <a:schemeClr val="dk1"/>
          </a:lnRef>
          <a:fillRef idx="2">
            <a:schemeClr val="dk1"/>
          </a:fillRef>
          <a:effectRef idx="1">
            <a:schemeClr val="dk1"/>
          </a:effectRef>
          <a:fontRef idx="minor">
            <a:schemeClr val="dk1"/>
          </a:fontRef>
        </p:style>
        <p:txBody>
          <a:bodyPr vert="wordArtVertRtl" rtlCol="0" anchor="ctr"/>
          <a:lstStyle/>
          <a:p>
            <a:pPr algn="ctr"/>
            <a:r>
              <a:rPr lang="ja-JP" altLang="en-US" sz="1400" dirty="0">
                <a:solidFill>
                  <a:prstClr val="black"/>
                </a:solidFill>
                <a:latin typeface="HG丸ｺﾞｼｯｸM-PRO" panose="020F0600000000000000" pitchFamily="50" charset="-128"/>
                <a:ea typeface="HG丸ｺﾞｼｯｸM-PRO" panose="020F0600000000000000" pitchFamily="50" charset="-128"/>
              </a:rPr>
              <a:t>言語</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聴覚</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1400" smtClean="0">
                <a:solidFill>
                  <a:prstClr val="black"/>
                </a:solidFill>
                <a:latin typeface="HG丸ｺﾞｼｯｸM-PRO" panose="020F0600000000000000" pitchFamily="50" charset="-128"/>
                <a:ea typeface="HG丸ｺﾞｼｯｸM-PRO" panose="020F0600000000000000" pitchFamily="50" charset="-128"/>
              </a:rPr>
              <a:t>士会</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等</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575320" y="3423916"/>
            <a:ext cx="2145190" cy="1308050"/>
          </a:xfrm>
          <a:prstGeom prst="rect">
            <a:avLst/>
          </a:prstGeom>
          <a:noFill/>
        </p:spPr>
        <p:txBody>
          <a:bodyPr wrap="square" rtlCol="0">
            <a:spAutoFit/>
          </a:bodyPr>
          <a:lstStyle/>
          <a:p>
            <a:r>
              <a:rPr lang="ja-JP" altLang="en-US" sz="1400" dirty="0">
                <a:solidFill>
                  <a:prstClr val="black"/>
                </a:solidFill>
                <a:latin typeface="HG丸ｺﾞｼｯｸM-PRO" panose="020F0600000000000000" pitchFamily="50" charset="-128"/>
                <a:ea typeface="HG丸ｺﾞｼｯｸM-PRO" panose="020F0600000000000000" pitchFamily="50" charset="-128"/>
              </a:rPr>
              <a:t>④</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失語症者向け意思疎通</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支援者養成講座への</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講師派遣</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endParaRPr lang="en-US" altLang="ja-JP" sz="9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a:solidFill>
                  <a:prstClr val="black"/>
                </a:solidFill>
                <a:latin typeface="HG丸ｺﾞｼｯｸM-PRO" panose="020F0600000000000000" pitchFamily="50" charset="-128"/>
                <a:ea typeface="HG丸ｺﾞｼｯｸM-PRO" panose="020F0600000000000000" pitchFamily="50" charset="-128"/>
              </a:rPr>
              <a:t>⑤</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失語症サロンの開催へ</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　の協力（人的支援）</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2922539" y="620687"/>
            <a:ext cx="6951929" cy="5999140"/>
          </a:xfrm>
          <a:prstGeom prst="rect">
            <a:avLst/>
          </a:prstGeom>
          <a:noFill/>
          <a:ln w="25400">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7" name="スライド番号プレースホルダー 1"/>
          <p:cNvSpPr>
            <a:spLocks noGrp="1"/>
          </p:cNvSpPr>
          <p:nvPr>
            <p:ph type="sldNum" sz="quarter" idx="12"/>
          </p:nvPr>
        </p:nvSpPr>
        <p:spPr>
          <a:xfrm>
            <a:off x="7586211" y="6549098"/>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33</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38214688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94600" y="6480053"/>
            <a:ext cx="2311400" cy="365125"/>
          </a:xfrm>
        </p:spPr>
        <p:txBody>
          <a:bodyPr/>
          <a:lstStyle/>
          <a:p>
            <a:pPr>
              <a:defRPr/>
            </a:pPr>
            <a:fld id="{28111373-AF96-435E-B421-EF15E0FA5871}" type="slidenum">
              <a:rPr lang="en-US" altLang="ja-JP" sz="1600" smtClean="0">
                <a:solidFill>
                  <a:schemeClr val="tx1"/>
                </a:solidFill>
                <a:latin typeface="Cooper Black" panose="0208090404030B020404" pitchFamily="18" charset="0"/>
              </a:rPr>
              <a:pPr>
                <a:defRPr/>
              </a:pPr>
              <a:t>34</a:t>
            </a:fld>
            <a:endParaRPr lang="en-US" altLang="ja-JP" sz="1600" dirty="0">
              <a:solidFill>
                <a:schemeClr val="tx1"/>
              </a:solidFill>
              <a:latin typeface="Cooper Black" panose="0208090404030B020404" pitchFamily="18" charset="0"/>
            </a:endParaRPr>
          </a:p>
        </p:txBody>
      </p:sp>
      <p:sp>
        <p:nvSpPr>
          <p:cNvPr id="3" name="テキスト ボックス 2"/>
          <p:cNvSpPr txBox="1"/>
          <p:nvPr/>
        </p:nvSpPr>
        <p:spPr>
          <a:xfrm>
            <a:off x="400243" y="2338422"/>
            <a:ext cx="9282236" cy="3754874"/>
          </a:xfrm>
          <a:prstGeom prst="rect">
            <a:avLst/>
          </a:prstGeom>
          <a:noFill/>
        </p:spPr>
        <p:txBody>
          <a:bodyPr wrap="square" rtlCol="0">
            <a:spAutoFit/>
          </a:bodyPr>
          <a:lstStyle/>
          <a:p>
            <a:r>
              <a:rPr lang="ja-JP" altLang="en-US" sz="1400" dirty="0" smtClean="0"/>
              <a:t>　  </a:t>
            </a:r>
            <a:r>
              <a:rPr lang="ja-JP" altLang="en-US" sz="1400" dirty="0" smtClean="0">
                <a:latin typeface="+mn-ea"/>
                <a:ea typeface="+mn-ea"/>
              </a:rPr>
              <a:t>失語症者</a:t>
            </a:r>
            <a:r>
              <a:rPr lang="ja-JP" altLang="en-US" sz="1400" dirty="0">
                <a:latin typeface="+mn-ea"/>
                <a:ea typeface="+mn-ea"/>
              </a:rPr>
              <a:t>に対する意思疎通支援について、地域生活支援事業の「専門性の高い意思疎通支援を行う者の養成研修事業（都道府県必須事業）」に「失語症者向け意思疎通支援者養成研修事業」が追加されました。カリキュラム及び養成等における留意事項を定めましたので、御了知の上、管内市町村及び関係団体への周知について特段の配慮をお願いします</a:t>
            </a:r>
            <a:r>
              <a:rPr lang="ja-JP" altLang="en-US" sz="1400" dirty="0" smtClean="0">
                <a:latin typeface="+mn-ea"/>
                <a:ea typeface="+mn-ea"/>
              </a:rPr>
              <a:t>。</a:t>
            </a:r>
            <a:endParaRPr lang="en-US" altLang="ja-JP" sz="1400" dirty="0" smtClean="0">
              <a:latin typeface="+mn-ea"/>
              <a:ea typeface="+mn-ea"/>
            </a:endParaRPr>
          </a:p>
          <a:p>
            <a:pPr algn="ctr"/>
            <a:endParaRPr lang="en-US" altLang="ja-JP" sz="1400" dirty="0" smtClean="0">
              <a:latin typeface="+mn-ea"/>
              <a:ea typeface="+mn-ea"/>
            </a:endParaRPr>
          </a:p>
          <a:p>
            <a:pPr algn="ctr"/>
            <a:r>
              <a:rPr lang="ja-JP" altLang="en-US" sz="1400" dirty="0" smtClean="0">
                <a:latin typeface="+mn-ea"/>
                <a:ea typeface="+mn-ea"/>
              </a:rPr>
              <a:t>記</a:t>
            </a:r>
            <a:endParaRPr lang="en-US" altLang="ja-JP" sz="1400" dirty="0" smtClean="0">
              <a:latin typeface="+mn-ea"/>
              <a:ea typeface="+mn-ea"/>
            </a:endParaRPr>
          </a:p>
          <a:p>
            <a:pPr algn="ctr"/>
            <a:endParaRPr lang="ja-JP" altLang="en-US" sz="1400" dirty="0">
              <a:latin typeface="+mn-ea"/>
              <a:ea typeface="+mn-ea"/>
            </a:endParaRPr>
          </a:p>
          <a:p>
            <a:r>
              <a:rPr lang="ja-JP" altLang="en-US" sz="1400" dirty="0" smtClean="0">
                <a:latin typeface="+mn-ea"/>
                <a:ea typeface="+mn-ea"/>
              </a:rPr>
              <a:t>（</a:t>
            </a:r>
            <a:r>
              <a:rPr lang="ja-JP" altLang="en-US" sz="1400" dirty="0">
                <a:latin typeface="+mn-ea"/>
                <a:ea typeface="+mn-ea"/>
              </a:rPr>
              <a:t>実施主体）</a:t>
            </a:r>
          </a:p>
          <a:p>
            <a:r>
              <a:rPr lang="ja-JP" altLang="en-US" sz="1400" dirty="0">
                <a:latin typeface="+mn-ea"/>
                <a:ea typeface="+mn-ea"/>
              </a:rPr>
              <a:t>１　失語症者向け意思疎通支援者の養成は、専門性が高いこと等から都道府県（指定都市、中核市を含む）が行うこととしている。</a:t>
            </a:r>
          </a:p>
          <a:p>
            <a:endParaRPr lang="ja-JP" altLang="en-US" sz="1400" dirty="0">
              <a:latin typeface="+mn-ea"/>
              <a:ea typeface="+mn-ea"/>
            </a:endParaRPr>
          </a:p>
          <a:p>
            <a:r>
              <a:rPr lang="ja-JP" altLang="en-US" sz="1400" dirty="0">
                <a:latin typeface="+mn-ea"/>
                <a:ea typeface="+mn-ea"/>
              </a:rPr>
              <a:t>（派遣の実施主体）</a:t>
            </a:r>
          </a:p>
          <a:p>
            <a:pPr marL="88900" indent="-88900"/>
            <a:r>
              <a:rPr lang="ja-JP" altLang="en-US" sz="1400" dirty="0">
                <a:latin typeface="+mn-ea"/>
                <a:ea typeface="+mn-ea"/>
              </a:rPr>
              <a:t>２　養成された支援者は、「意思疎通支援事業（市町村必須事業）」による派遣の対象とする。なお、地域の実情を勘案し、都道府県が市町村に代わって派遣事業を実施することも可能であるため、適宜連携いただきたい。</a:t>
            </a:r>
          </a:p>
          <a:p>
            <a:endParaRPr lang="ja-JP" altLang="en-US" sz="1400" dirty="0">
              <a:latin typeface="+mn-ea"/>
              <a:ea typeface="+mn-ea"/>
            </a:endParaRPr>
          </a:p>
          <a:p>
            <a:r>
              <a:rPr lang="ja-JP" altLang="en-US" sz="1400" dirty="0">
                <a:latin typeface="+mn-ea"/>
                <a:ea typeface="+mn-ea"/>
              </a:rPr>
              <a:t>（登録者名簿の配布）</a:t>
            </a:r>
          </a:p>
          <a:p>
            <a:pPr marL="88900" indent="-88900"/>
            <a:r>
              <a:rPr lang="ja-JP" altLang="en-US" sz="1400" dirty="0">
                <a:latin typeface="+mn-ea"/>
                <a:ea typeface="+mn-ea"/>
              </a:rPr>
              <a:t>３　養成研修を修了した者については、登録者名簿を作成し、住所地以外の市町村での活動や市町村による広域派遣の際の便宜を図るため、管内の市町村に配布されたい</a:t>
            </a:r>
            <a:r>
              <a:rPr lang="ja-JP" altLang="en-US" sz="1100" dirty="0" smtClean="0">
                <a:latin typeface="+mn-ea"/>
                <a:ea typeface="+mn-ea"/>
              </a:rPr>
              <a:t>。</a:t>
            </a:r>
            <a:endParaRPr lang="ja-JP" altLang="en-US" sz="1100" dirty="0">
              <a:latin typeface="+mn-ea"/>
              <a:ea typeface="+mn-ea"/>
            </a:endParaRPr>
          </a:p>
        </p:txBody>
      </p:sp>
      <p:sp>
        <p:nvSpPr>
          <p:cNvPr id="8" name="テキスト ボックス 7"/>
          <p:cNvSpPr txBox="1"/>
          <p:nvPr/>
        </p:nvSpPr>
        <p:spPr>
          <a:xfrm>
            <a:off x="416496" y="348979"/>
            <a:ext cx="9217024" cy="667048"/>
          </a:xfrm>
          <a:prstGeom prst="horizontalScroll">
            <a:avLst>
              <a:gd name="adj" fmla="val 15707"/>
            </a:avLst>
          </a:prstGeom>
          <a:noFill/>
          <a:ln>
            <a:solidFill>
              <a:schemeClr val="tx1"/>
            </a:solidFill>
          </a:ln>
        </p:spPr>
        <p:txBody>
          <a:bodyPr wrap="square" rtlCol="0">
            <a:spAutoFit/>
          </a:bodyPr>
          <a:lstStyle/>
          <a:p>
            <a:pPr algn="ctr"/>
            <a:r>
              <a:rPr lang="ja-JP" altLang="en-US" sz="2400" dirty="0">
                <a:latin typeface="ＭＳ Ｐゴシック" panose="020B0600070205080204" pitchFamily="50" charset="-128"/>
                <a:ea typeface="ＭＳ Ｐゴシック" panose="020B0600070205080204" pitchFamily="50" charset="-128"/>
              </a:rPr>
              <a:t>失語症者向け意思疎通支援者の養成カリキュラム等に</a:t>
            </a:r>
            <a:r>
              <a:rPr lang="ja-JP" altLang="en-US" sz="2400" dirty="0" smtClean="0">
                <a:latin typeface="ＭＳ Ｐゴシック" panose="020B0600070205080204" pitchFamily="50" charset="-128"/>
                <a:ea typeface="ＭＳ Ｐゴシック" panose="020B0600070205080204" pitchFamily="50" charset="-128"/>
              </a:rPr>
              <a:t>ついて</a:t>
            </a:r>
            <a:endParaRPr lang="en-US" altLang="ja-JP" sz="2400" dirty="0" smtClean="0">
              <a:latin typeface="ＭＳ Ｐゴシック" panose="020B0600070205080204" pitchFamily="50" charset="-128"/>
              <a:ea typeface="ＭＳ Ｐゴシック" panose="020B0600070205080204" pitchFamily="50" charset="-128"/>
            </a:endParaRPr>
          </a:p>
        </p:txBody>
      </p:sp>
      <p:sp>
        <p:nvSpPr>
          <p:cNvPr id="9" name="テキスト ボックス 8"/>
          <p:cNvSpPr txBox="1"/>
          <p:nvPr/>
        </p:nvSpPr>
        <p:spPr>
          <a:xfrm>
            <a:off x="3872880" y="1273751"/>
            <a:ext cx="5760640" cy="817245"/>
          </a:xfrm>
          <a:prstGeom prst="bracketPair">
            <a:avLst/>
          </a:prstGeom>
          <a:noFill/>
          <a:ln>
            <a:solidFill>
              <a:schemeClr val="tx1"/>
            </a:solidFill>
          </a:ln>
        </p:spPr>
        <p:txBody>
          <a:bodyPr wrap="square" rtlCol="0">
            <a:spAutoFit/>
          </a:bodyPr>
          <a:lstStyle/>
          <a:p>
            <a:r>
              <a:rPr lang="ja-JP" altLang="en-US" sz="1400" dirty="0" smtClean="0">
                <a:latin typeface="+mn-ea"/>
                <a:ea typeface="+mn-ea"/>
              </a:rPr>
              <a:t>平成</a:t>
            </a:r>
            <a:r>
              <a:rPr lang="en-US" altLang="ja-JP" sz="1400" dirty="0" smtClean="0">
                <a:latin typeface="+mn-ea"/>
                <a:ea typeface="+mn-ea"/>
              </a:rPr>
              <a:t>30</a:t>
            </a:r>
            <a:r>
              <a:rPr lang="ja-JP" altLang="en-US" sz="1400" dirty="0" smtClean="0">
                <a:latin typeface="+mn-ea"/>
                <a:ea typeface="+mn-ea"/>
              </a:rPr>
              <a:t>年</a:t>
            </a:r>
            <a:r>
              <a:rPr lang="en-US" altLang="ja-JP" sz="1400" dirty="0" smtClean="0">
                <a:latin typeface="+mn-ea"/>
                <a:ea typeface="+mn-ea"/>
              </a:rPr>
              <a:t>3</a:t>
            </a:r>
            <a:r>
              <a:rPr lang="ja-JP" altLang="en-US" sz="1400" dirty="0" smtClean="0">
                <a:latin typeface="+mn-ea"/>
                <a:ea typeface="+mn-ea"/>
              </a:rPr>
              <a:t>月</a:t>
            </a:r>
            <a:r>
              <a:rPr lang="en-US" altLang="ja-JP" sz="1400" dirty="0" smtClean="0">
                <a:latin typeface="+mn-ea"/>
                <a:ea typeface="+mn-ea"/>
              </a:rPr>
              <a:t>29</a:t>
            </a:r>
            <a:r>
              <a:rPr lang="ja-JP" altLang="en-US" sz="1400" dirty="0" smtClean="0">
                <a:latin typeface="+mn-ea"/>
                <a:ea typeface="+mn-ea"/>
              </a:rPr>
              <a:t>日障企自発</a:t>
            </a:r>
            <a:r>
              <a:rPr lang="en-US" altLang="ja-JP" sz="1400" dirty="0" smtClean="0">
                <a:latin typeface="+mn-ea"/>
                <a:ea typeface="+mn-ea"/>
              </a:rPr>
              <a:t>0329</a:t>
            </a:r>
            <a:r>
              <a:rPr lang="ja-JP" altLang="en-US" sz="1400" dirty="0" smtClean="0">
                <a:latin typeface="+mn-ea"/>
                <a:ea typeface="+mn-ea"/>
              </a:rPr>
              <a:t>第</a:t>
            </a:r>
            <a:r>
              <a:rPr lang="en-US" altLang="ja-JP" sz="1400" dirty="0" smtClean="0">
                <a:latin typeface="+mn-ea"/>
                <a:ea typeface="+mn-ea"/>
              </a:rPr>
              <a:t>1</a:t>
            </a:r>
            <a:r>
              <a:rPr lang="ja-JP" altLang="en-US" sz="1400" dirty="0" smtClean="0">
                <a:latin typeface="+mn-ea"/>
                <a:ea typeface="+mn-ea"/>
              </a:rPr>
              <a:t>号</a:t>
            </a:r>
          </a:p>
          <a:p>
            <a:r>
              <a:rPr lang="ja-JP" altLang="en-US" sz="1400" dirty="0" smtClean="0">
                <a:latin typeface="+mn-ea"/>
                <a:ea typeface="+mn-ea"/>
              </a:rPr>
              <a:t>各都道府県・指定都市・中核市民政主管部（局）長あて</a:t>
            </a:r>
          </a:p>
          <a:p>
            <a:r>
              <a:rPr lang="ja-JP" altLang="en-US" sz="1400" dirty="0" smtClean="0">
                <a:latin typeface="+mn-ea"/>
                <a:ea typeface="+mn-ea"/>
              </a:rPr>
              <a:t>厚生労働省社会・援護局障害保健福祉部企画課自立支援振興室長通知</a:t>
            </a:r>
            <a:endParaRPr lang="ja-JP" altLang="en-US" sz="1400" dirty="0">
              <a:latin typeface="+mn-ea"/>
              <a:ea typeface="+mn-ea"/>
            </a:endParaRPr>
          </a:p>
        </p:txBody>
      </p:sp>
    </p:spTree>
    <p:extLst>
      <p:ext uri="{BB962C8B-B14F-4D97-AF65-F5344CB8AC3E}">
        <p14:creationId xmlns:p14="http://schemas.microsoft.com/office/powerpoint/2010/main" val="37589329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94600" y="6492875"/>
            <a:ext cx="2311400" cy="365125"/>
          </a:xfrm>
        </p:spPr>
        <p:txBody>
          <a:bodyPr/>
          <a:lstStyle/>
          <a:p>
            <a:pPr>
              <a:defRPr/>
            </a:pPr>
            <a:fld id="{28111373-AF96-435E-B421-EF15E0FA5871}" type="slidenum">
              <a:rPr lang="en-US" altLang="ja-JP" sz="1600" smtClean="0">
                <a:solidFill>
                  <a:schemeClr val="tx1"/>
                </a:solidFill>
                <a:latin typeface="Cooper Black" panose="0208090404030B020404" pitchFamily="18" charset="0"/>
              </a:rPr>
              <a:pPr>
                <a:defRPr/>
              </a:pPr>
              <a:t>35</a:t>
            </a:fld>
            <a:endParaRPr lang="en-US" altLang="ja-JP" sz="1600" dirty="0">
              <a:solidFill>
                <a:schemeClr val="tx1"/>
              </a:solidFill>
              <a:latin typeface="Cooper Black" panose="0208090404030B020404" pitchFamily="18" charset="0"/>
            </a:endParaRPr>
          </a:p>
        </p:txBody>
      </p:sp>
      <p:graphicFrame>
        <p:nvGraphicFramePr>
          <p:cNvPr id="5" name="表 4"/>
          <p:cNvGraphicFramePr>
            <a:graphicFrameLocks noGrp="1"/>
          </p:cNvGraphicFramePr>
          <p:nvPr>
            <p:extLst>
              <p:ext uri="{D42A27DB-BD31-4B8C-83A1-F6EECF244321}">
                <p14:modId xmlns:p14="http://schemas.microsoft.com/office/powerpoint/2010/main" val="3007594003"/>
              </p:ext>
            </p:extLst>
          </p:nvPr>
        </p:nvGraphicFramePr>
        <p:xfrm>
          <a:off x="495300" y="620688"/>
          <a:ext cx="8928817" cy="5286574"/>
        </p:xfrm>
        <a:graphic>
          <a:graphicData uri="http://schemas.openxmlformats.org/drawingml/2006/table">
            <a:tbl>
              <a:tblPr/>
              <a:tblGrid>
                <a:gridCol w="317971">
                  <a:extLst>
                    <a:ext uri="{9D8B030D-6E8A-4147-A177-3AD203B41FA5}">
                      <a16:colId xmlns:a16="http://schemas.microsoft.com/office/drawing/2014/main" val="2693453923"/>
                    </a:ext>
                  </a:extLst>
                </a:gridCol>
                <a:gridCol w="899369">
                  <a:extLst>
                    <a:ext uri="{9D8B030D-6E8A-4147-A177-3AD203B41FA5}">
                      <a16:colId xmlns:a16="http://schemas.microsoft.com/office/drawing/2014/main" val="4058468958"/>
                    </a:ext>
                  </a:extLst>
                </a:gridCol>
                <a:gridCol w="341939">
                  <a:extLst>
                    <a:ext uri="{9D8B030D-6E8A-4147-A177-3AD203B41FA5}">
                      <a16:colId xmlns:a16="http://schemas.microsoft.com/office/drawing/2014/main" val="708599769"/>
                    </a:ext>
                  </a:extLst>
                </a:gridCol>
                <a:gridCol w="31518">
                  <a:extLst>
                    <a:ext uri="{9D8B030D-6E8A-4147-A177-3AD203B41FA5}">
                      <a16:colId xmlns:a16="http://schemas.microsoft.com/office/drawing/2014/main" val="1029091735"/>
                    </a:ext>
                  </a:extLst>
                </a:gridCol>
                <a:gridCol w="2910895">
                  <a:extLst>
                    <a:ext uri="{9D8B030D-6E8A-4147-A177-3AD203B41FA5}">
                      <a16:colId xmlns:a16="http://schemas.microsoft.com/office/drawing/2014/main" val="3582277024"/>
                    </a:ext>
                  </a:extLst>
                </a:gridCol>
                <a:gridCol w="3562898">
                  <a:extLst>
                    <a:ext uri="{9D8B030D-6E8A-4147-A177-3AD203B41FA5}">
                      <a16:colId xmlns:a16="http://schemas.microsoft.com/office/drawing/2014/main" val="2196763148"/>
                    </a:ext>
                  </a:extLst>
                </a:gridCol>
                <a:gridCol w="864227">
                  <a:extLst>
                    <a:ext uri="{9D8B030D-6E8A-4147-A177-3AD203B41FA5}">
                      <a16:colId xmlns:a16="http://schemas.microsoft.com/office/drawing/2014/main" val="20104802"/>
                    </a:ext>
                  </a:extLst>
                </a:gridCol>
              </a:tblGrid>
              <a:tr h="499625">
                <a:tc gridSpan="7">
                  <a:txBody>
                    <a:bodyPr/>
                    <a:lstStyle/>
                    <a:p>
                      <a:pPr algn="ctr" fontAlgn="ct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失語症者向け意思疎通支援者養成カリキュラム</a:t>
                      </a:r>
                    </a:p>
                  </a:txBody>
                  <a:tcPr marL="6118" marR="6118" marT="6118"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39876746"/>
                  </a:ext>
                </a:extLst>
              </a:tr>
              <a:tr h="148447">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a:noFill/>
                    </a:lnB>
                  </a:tcPr>
                </a:tc>
                <a:tc>
                  <a:txBody>
                    <a:bodyPr/>
                    <a:lstStyle/>
                    <a:p>
                      <a:pPr algn="ctr"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a:noFill/>
                    </a:lnB>
                  </a:tcPr>
                </a:tc>
                <a:tc gridSpan="2">
                  <a:txBody>
                    <a:bodyPr/>
                    <a:lstStyle/>
                    <a:p>
                      <a:endParaRPr kumimoji="1" lang="ja-JP" altLang="en-US"/>
                    </a:p>
                  </a:txBody>
                  <a:tcPr marL="6118" marR="6118" marT="6118" marB="0" anchor="ctr">
                    <a:lnL>
                      <a:noFill/>
                    </a:lnL>
                    <a:lnR>
                      <a:noFill/>
                    </a:lnR>
                    <a:lnT>
                      <a:noFill/>
                    </a:lnT>
                    <a:lnB>
                      <a:noFill/>
                    </a:lnB>
                  </a:tcPr>
                </a:tc>
                <a:tc hMerge="1">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a:noFill/>
                    </a:lnB>
                  </a:tcPr>
                </a:tc>
                <a:tc>
                  <a:txBody>
                    <a:bodyPr/>
                    <a:lstStyle/>
                    <a:p>
                      <a:endParaRPr kumimoji="1" lang="ja-JP" altLang="en-US"/>
                    </a:p>
                  </a:txBody>
                  <a:tcPr marL="6118" marR="6118" marT="6118" marB="0" anchor="ctr">
                    <a:lnL>
                      <a:noFill/>
                    </a:lnL>
                    <a:lnR>
                      <a:noFill/>
                    </a:lnR>
                    <a:lnT>
                      <a:noFill/>
                    </a:lnT>
                    <a:lnB>
                      <a:noFill/>
                    </a:lnB>
                  </a:tcPr>
                </a:tc>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a:noFill/>
                    </a:lnB>
                  </a:tcPr>
                </a:tc>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a:noFill/>
                    </a:lnB>
                  </a:tcPr>
                </a:tc>
                <a:extLst>
                  <a:ext uri="{0D108BD9-81ED-4DB2-BD59-A6C34878D82A}">
                    <a16:rowId xmlns:a16="http://schemas.microsoft.com/office/drawing/2014/main" val="712702596"/>
                  </a:ext>
                </a:extLst>
              </a:tr>
              <a:tr h="462914">
                <a:tc gridSpan="5">
                  <a:txBody>
                    <a:bodyPr/>
                    <a:lstStyle/>
                    <a:p>
                      <a:pPr algn="l" fontAlgn="ctr"/>
                      <a:r>
                        <a:rPr lang="en-US" altLang="zh-TW" sz="14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zh-TW"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必修科目（</a:t>
                      </a:r>
                      <a:r>
                        <a:rPr lang="en-US" altLang="zh-TW" sz="1400" b="1" i="0" u="none" strike="noStrike" dirty="0">
                          <a:solidFill>
                            <a:srgbClr val="000000"/>
                          </a:solidFill>
                          <a:effectLst/>
                          <a:latin typeface="ＭＳ Ｐゴシック" panose="020B0600070205080204" pitchFamily="50" charset="-128"/>
                          <a:ea typeface="ＭＳ Ｐゴシック" panose="020B0600070205080204" pitchFamily="50" charset="-128"/>
                        </a:rPr>
                        <a:t>40</a:t>
                      </a:r>
                      <a:r>
                        <a:rPr lang="zh-TW"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時間）</a:t>
                      </a:r>
                      <a:r>
                        <a:rPr lang="en-US" altLang="zh-TW" sz="14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dirty="0"/>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8682492"/>
                  </a:ext>
                </a:extLst>
              </a:tr>
              <a:tr h="836830">
                <a:tc gridSpan="2">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養 成 目 標</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5">
                  <a:txBody>
                    <a:bodyPr/>
                    <a:lstStyle/>
                    <a:p>
                      <a:pPr algn="l" fontAlgn="ct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失語症者の日常生活や支援の在り方を理解し、１対１のコミュニケーションを行うための技術を身につける。さらに、日常生活上の外出に同行し意思疎通を支援するための最低限必要な知識及び技術を習得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47351526"/>
                  </a:ext>
                </a:extLst>
              </a:tr>
              <a:tr h="865811">
                <a:tc gridSpan="2">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到 達 目 標</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5">
                  <a:txBody>
                    <a:bodyPr/>
                    <a:lstStyle/>
                    <a:p>
                      <a:pPr algn="l" fontAlgn="ct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失語症者との１対１の会話を行えるようになり、買い物・役所での手続き等の日常生活上の外出場面において意思疎通の支援を行えるようになる。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21562967"/>
                  </a:ext>
                </a:extLst>
              </a:tr>
              <a:tr h="288863">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endParaRPr kumimoji="1" lang="ja-JP" altLang="en-US"/>
                    </a:p>
                  </a:txBody>
                  <a:tcPr marL="6118" marR="6118" marT="6118"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l"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06484018"/>
                  </a:ext>
                </a:extLst>
              </a:tr>
              <a:tr h="462914">
                <a:tc gridSpan="5">
                  <a:txBody>
                    <a:bodyPr/>
                    <a:lstStyle/>
                    <a:p>
                      <a:pPr algn="l" fontAlgn="ctr"/>
                      <a:r>
                        <a:rPr lang="en-US" altLang="zh-TW" sz="14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zh-TW"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選択科目（</a:t>
                      </a:r>
                      <a:r>
                        <a:rPr lang="en-US" altLang="zh-TW" sz="1400" b="1" i="0" u="none" strike="noStrike" dirty="0">
                          <a:solidFill>
                            <a:srgbClr val="000000"/>
                          </a:solidFill>
                          <a:effectLst/>
                          <a:latin typeface="ＭＳ Ｐゴシック" panose="020B0600070205080204" pitchFamily="50" charset="-128"/>
                          <a:ea typeface="ＭＳ Ｐゴシック" panose="020B0600070205080204" pitchFamily="50" charset="-128"/>
                        </a:rPr>
                        <a:t>40</a:t>
                      </a:r>
                      <a:r>
                        <a:rPr lang="zh-TW"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時間）</a:t>
                      </a:r>
                      <a:r>
                        <a:rPr lang="en-US" altLang="zh-TW" sz="14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6333674"/>
                  </a:ext>
                </a:extLst>
              </a:tr>
              <a:tr h="760391">
                <a:tc gridSpan="2">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養 成 目 標</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5">
                  <a:txBody>
                    <a:bodyPr/>
                    <a:lstStyle/>
                    <a:p>
                      <a:pPr algn="l" fontAlgn="ct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多様なニーズや場面に応じた意思疎通支援を行うために、応用的な知識とコミュニケーション技術を習得するとともに、併発の多い他の障害に関する知識や移動介助技術を身につける。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39731252"/>
                  </a:ext>
                </a:extLst>
              </a:tr>
              <a:tr h="828788">
                <a:tc gridSpan="2">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到 達 目 標</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5">
                  <a:txBody>
                    <a:bodyPr/>
                    <a:lstStyle/>
                    <a:p>
                      <a:pPr algn="l" fontAlgn="ct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電車・バスなどの公共交通機関の利用を伴う外出や、複数の方への支援、個別訪問等の場面を想定し、失語症者の多様なニーズに応え、意思疎通の支援を行えるようになる。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89853129"/>
                  </a:ext>
                </a:extLst>
              </a:tr>
            </a:tbl>
          </a:graphicData>
        </a:graphic>
      </p:graphicFrame>
    </p:spTree>
    <p:extLst>
      <p:ext uri="{BB962C8B-B14F-4D97-AF65-F5344CB8AC3E}">
        <p14:creationId xmlns:p14="http://schemas.microsoft.com/office/powerpoint/2010/main" val="36933921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94600" y="6462237"/>
            <a:ext cx="2311400" cy="365125"/>
          </a:xfrm>
        </p:spPr>
        <p:txBody>
          <a:bodyPr/>
          <a:lstStyle/>
          <a:p>
            <a:pPr>
              <a:defRPr/>
            </a:pPr>
            <a:fld id="{28111373-AF96-435E-B421-EF15E0FA5871}" type="slidenum">
              <a:rPr lang="en-US" altLang="ja-JP" sz="1600" smtClean="0">
                <a:solidFill>
                  <a:schemeClr val="tx1"/>
                </a:solidFill>
                <a:latin typeface="Cooper Black" panose="0208090404030B020404" pitchFamily="18" charset="0"/>
              </a:rPr>
              <a:pPr>
                <a:defRPr/>
              </a:pPr>
              <a:t>36</a:t>
            </a:fld>
            <a:endParaRPr lang="en-US" altLang="ja-JP" sz="1600">
              <a:solidFill>
                <a:schemeClr val="tx1"/>
              </a:solidFill>
              <a:latin typeface="Cooper Black" panose="0208090404030B020404" pitchFamily="18" charset="0"/>
            </a:endParaRPr>
          </a:p>
        </p:txBody>
      </p:sp>
      <p:graphicFrame>
        <p:nvGraphicFramePr>
          <p:cNvPr id="7" name="表 6"/>
          <p:cNvGraphicFramePr>
            <a:graphicFrameLocks noGrp="1"/>
          </p:cNvGraphicFramePr>
          <p:nvPr>
            <p:extLst>
              <p:ext uri="{D42A27DB-BD31-4B8C-83A1-F6EECF244321}">
                <p14:modId xmlns:p14="http://schemas.microsoft.com/office/powerpoint/2010/main" val="3118653790"/>
              </p:ext>
            </p:extLst>
          </p:nvPr>
        </p:nvGraphicFramePr>
        <p:xfrm>
          <a:off x="495300" y="260647"/>
          <a:ext cx="8915400" cy="6227998"/>
        </p:xfrm>
        <a:graphic>
          <a:graphicData uri="http://schemas.openxmlformats.org/drawingml/2006/table">
            <a:tbl>
              <a:tblPr/>
              <a:tblGrid>
                <a:gridCol w="425252">
                  <a:extLst>
                    <a:ext uri="{9D8B030D-6E8A-4147-A177-3AD203B41FA5}">
                      <a16:colId xmlns:a16="http://schemas.microsoft.com/office/drawing/2014/main" val="3239811027"/>
                    </a:ext>
                  </a:extLst>
                </a:gridCol>
                <a:gridCol w="791597">
                  <a:extLst>
                    <a:ext uri="{9D8B030D-6E8A-4147-A177-3AD203B41FA5}">
                      <a16:colId xmlns:a16="http://schemas.microsoft.com/office/drawing/2014/main" val="2454765632"/>
                    </a:ext>
                  </a:extLst>
                </a:gridCol>
                <a:gridCol w="504547">
                  <a:extLst>
                    <a:ext uri="{9D8B030D-6E8A-4147-A177-3AD203B41FA5}">
                      <a16:colId xmlns:a16="http://schemas.microsoft.com/office/drawing/2014/main" val="33714584"/>
                    </a:ext>
                  </a:extLst>
                </a:gridCol>
                <a:gridCol w="2766879">
                  <a:extLst>
                    <a:ext uri="{9D8B030D-6E8A-4147-A177-3AD203B41FA5}">
                      <a16:colId xmlns:a16="http://schemas.microsoft.com/office/drawing/2014/main" val="2233324936"/>
                    </a:ext>
                  </a:extLst>
                </a:gridCol>
                <a:gridCol w="3562898">
                  <a:extLst>
                    <a:ext uri="{9D8B030D-6E8A-4147-A177-3AD203B41FA5}">
                      <a16:colId xmlns:a16="http://schemas.microsoft.com/office/drawing/2014/main" val="268025012"/>
                    </a:ext>
                  </a:extLst>
                </a:gridCol>
                <a:gridCol w="864227">
                  <a:extLst>
                    <a:ext uri="{9D8B030D-6E8A-4147-A177-3AD203B41FA5}">
                      <a16:colId xmlns:a16="http://schemas.microsoft.com/office/drawing/2014/main" val="3063528706"/>
                    </a:ext>
                  </a:extLst>
                </a:gridCol>
              </a:tblGrid>
              <a:tr h="288033">
                <a:tc gridSpan="4">
                  <a:txBody>
                    <a:bodyPr/>
                    <a:lstStyle/>
                    <a:p>
                      <a:pPr algn="l" fontAlgn="ctr"/>
                      <a:r>
                        <a:rPr lang="en-US" altLang="zh-TW"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必修科目（４０時間）</a:t>
                      </a:r>
                      <a:r>
                        <a:rPr lang="en-US" altLang="zh-TW"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2879857"/>
                  </a:ext>
                </a:extLst>
              </a:tr>
              <a:tr h="648072">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形態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教科名</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時間数</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目的（学習の目標）</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内容</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講義</a:t>
                      </a:r>
                      <a:r>
                        <a:rPr lang="zh-TW"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担当</a:t>
                      </a:r>
                      <a:endParaRPr lang="en-US" altLang="zh-TW"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zh-TW"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職種例</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8049528"/>
                  </a:ext>
                </a:extLst>
              </a:tr>
              <a:tr h="1627589">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講義</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失語症概論</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失語症の原因、症状、コミュニケーション方法の種類、生活状況等を知り、失語症に関する基礎知識を会得する。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・原因、症状、タイプ</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・類似の障害との差異</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・日常生活、社会生活への影響</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・心理的側面への影響</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・失語症のリハビリテーションの概要</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・コミュニケーション方法</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・地域生活の状況</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9330344"/>
                  </a:ext>
                </a:extLst>
              </a:tr>
              <a:tr h="1584176">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講義</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失語症のある人の日常生活とニーズ</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失語症者の日常生活における困難と、支援ニーズを、具体的に理解する。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・失語症者による体験談</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・失語症者の生育歴・障害歴</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・日常生活における困難</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・必要としている支援</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・会話の実例（失語症者でも、サポートがあれば会話が可能であることを理解してもらう）</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失語症者</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失語症者の家族</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6947937"/>
                  </a:ext>
                </a:extLst>
              </a:tr>
              <a:tr h="892691">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講義</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意思疎通支援者とは何か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失語症者の抱える困難や支援ニーズを踏まえ、意思疎通支援者の役割と支援内容を理解する。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・対人支援とは何か</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・意思疎通支援者の役割</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・基本的な支援内容</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36391"/>
                  </a:ext>
                </a:extLst>
              </a:tr>
              <a:tr h="1187437">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講義</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意思疎通支援者の心構えと倫理</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意思疎通支援者としての失語症者への関わり方を理解する。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・心構えと倫理（対等姓、自己決定の尊重）</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・適切なコミュニケーション態度（受容・共感等）</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・守秘義務</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769943"/>
                  </a:ext>
                </a:extLst>
              </a:tr>
            </a:tbl>
          </a:graphicData>
        </a:graphic>
      </p:graphicFrame>
    </p:spTree>
    <p:extLst>
      <p:ext uri="{BB962C8B-B14F-4D97-AF65-F5344CB8AC3E}">
        <p14:creationId xmlns:p14="http://schemas.microsoft.com/office/powerpoint/2010/main" val="740092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94600" y="6476090"/>
            <a:ext cx="2311400" cy="365125"/>
          </a:xfrm>
        </p:spPr>
        <p:txBody>
          <a:bodyPr/>
          <a:lstStyle/>
          <a:p>
            <a:pPr>
              <a:defRPr/>
            </a:pPr>
            <a:fld id="{28111373-AF96-435E-B421-EF15E0FA5871}" type="slidenum">
              <a:rPr lang="en-US" altLang="ja-JP" sz="1600" smtClean="0">
                <a:solidFill>
                  <a:schemeClr val="tx1"/>
                </a:solidFill>
                <a:latin typeface="Cooper Black" panose="0208090404030B020404" pitchFamily="18" charset="0"/>
              </a:rPr>
              <a:pPr>
                <a:defRPr/>
              </a:pPr>
              <a:t>37</a:t>
            </a:fld>
            <a:endParaRPr lang="en-US" altLang="ja-JP" sz="1600" dirty="0">
              <a:solidFill>
                <a:schemeClr val="tx1"/>
              </a:solidFill>
              <a:latin typeface="Cooper Black" panose="0208090404030B020404" pitchFamily="18" charset="0"/>
            </a:endParaRPr>
          </a:p>
        </p:txBody>
      </p:sp>
      <p:graphicFrame>
        <p:nvGraphicFramePr>
          <p:cNvPr id="5" name="表 4"/>
          <p:cNvGraphicFramePr>
            <a:graphicFrameLocks noGrp="1"/>
          </p:cNvGraphicFramePr>
          <p:nvPr>
            <p:extLst>
              <p:ext uri="{D42A27DB-BD31-4B8C-83A1-F6EECF244321}">
                <p14:modId xmlns:p14="http://schemas.microsoft.com/office/powerpoint/2010/main" val="3564751416"/>
              </p:ext>
            </p:extLst>
          </p:nvPr>
        </p:nvGraphicFramePr>
        <p:xfrm>
          <a:off x="495300" y="332654"/>
          <a:ext cx="8915400" cy="6120682"/>
        </p:xfrm>
        <a:graphic>
          <a:graphicData uri="http://schemas.openxmlformats.org/drawingml/2006/table">
            <a:tbl>
              <a:tblPr/>
              <a:tblGrid>
                <a:gridCol w="425252">
                  <a:extLst>
                    <a:ext uri="{9D8B030D-6E8A-4147-A177-3AD203B41FA5}">
                      <a16:colId xmlns:a16="http://schemas.microsoft.com/office/drawing/2014/main" val="1373482368"/>
                    </a:ext>
                  </a:extLst>
                </a:gridCol>
                <a:gridCol w="791597">
                  <a:extLst>
                    <a:ext uri="{9D8B030D-6E8A-4147-A177-3AD203B41FA5}">
                      <a16:colId xmlns:a16="http://schemas.microsoft.com/office/drawing/2014/main" val="4032827167"/>
                    </a:ext>
                  </a:extLst>
                </a:gridCol>
                <a:gridCol w="504547">
                  <a:extLst>
                    <a:ext uri="{9D8B030D-6E8A-4147-A177-3AD203B41FA5}">
                      <a16:colId xmlns:a16="http://schemas.microsoft.com/office/drawing/2014/main" val="3868491582"/>
                    </a:ext>
                  </a:extLst>
                </a:gridCol>
                <a:gridCol w="2766879">
                  <a:extLst>
                    <a:ext uri="{9D8B030D-6E8A-4147-A177-3AD203B41FA5}">
                      <a16:colId xmlns:a16="http://schemas.microsoft.com/office/drawing/2014/main" val="2031618399"/>
                    </a:ext>
                  </a:extLst>
                </a:gridCol>
                <a:gridCol w="3562898">
                  <a:extLst>
                    <a:ext uri="{9D8B030D-6E8A-4147-A177-3AD203B41FA5}">
                      <a16:colId xmlns:a16="http://schemas.microsoft.com/office/drawing/2014/main" val="2746241864"/>
                    </a:ext>
                  </a:extLst>
                </a:gridCol>
                <a:gridCol w="864227">
                  <a:extLst>
                    <a:ext uri="{9D8B030D-6E8A-4147-A177-3AD203B41FA5}">
                      <a16:colId xmlns:a16="http://schemas.microsoft.com/office/drawing/2014/main" val="3268931993"/>
                    </a:ext>
                  </a:extLst>
                </a:gridCol>
              </a:tblGrid>
              <a:tr h="807409">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講義</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コミュニケーション支援技法</a:t>
                      </a: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Ⅰ</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失語症者とコミュニケーションを取るために必要な、基本的な会話技術を理解する。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・一対一の会話場面を想定し、以下のような意思疎通支援に係る技術（道具や絵の利用等も含む）を理解・習得する。</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理解面を補う会話技術</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表出面を補う会話技術</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話の内容を確認する会話技術</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話の要点を書き表す技術 </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適切な態度によるコミュニケーションの実践</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会話サロンのような場での実習を想定</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8128941"/>
                  </a:ext>
                </a:extLst>
              </a:tr>
              <a:tr h="1745044">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実習</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コミュニケーション支援実習</a:t>
                      </a: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Ⅰ</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失語症者とコミュニケーションを取るために必要な、基本的な会話技術を習得する。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0021810"/>
                  </a:ext>
                </a:extLst>
              </a:tr>
              <a:tr h="651137">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講義</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外出同行支援</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失語症者が外出先で困難を感じる場面を具体的に想定し、意思疎通を促進するための技術を理解する。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・意思疎通支援を行う場面を具体的に想定し、必要な技術を理解・習得する。（買い物、役所での手続き等）</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1145425"/>
                  </a:ext>
                </a:extLst>
              </a:tr>
              <a:tr h="651137">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実習</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外出同行支援実習</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外出時の基本的な意思疎通支援技術を習得する。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7244577"/>
                  </a:ext>
                </a:extLst>
              </a:tr>
              <a:tr h="963681">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講義</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派遣事業と意思疎通支援者の業務</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失語症者向け意思疎通支援者派遣事業の運用の運用の仕組みやルールを理解する。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・事業の概要</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・依頼から派遣までの流れ</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・トラブル発生時の対応等</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行政職員</a:t>
                      </a:r>
                      <a:b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有識者</a:t>
                      </a:r>
                      <a:b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3253556"/>
                  </a:ext>
                </a:extLst>
              </a:tr>
              <a:tr h="651137">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講義</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身体介助の方法</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外出時に身体介助を安心・安全に行うための基本的な技術を理解する。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・外出時に必要な、身体介助（特に片麻痺の方向け）と声の掛け方</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・階段昇降、椅子からの立ち上がり、装具や衣服の着脱、食事や排泄時の介助法等</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理学療法士</a:t>
                      </a:r>
                      <a:b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作業療法士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9093795"/>
                  </a:ext>
                </a:extLst>
              </a:tr>
              <a:tr h="651137">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実習</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身体介助実習</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外出時に身体介助を安心・安全に行うための基本的な技術を習得する。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理学療法士</a:t>
                      </a:r>
                      <a:b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作業療法士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7538648"/>
                  </a:ext>
                </a:extLst>
              </a:tr>
            </a:tbl>
          </a:graphicData>
        </a:graphic>
      </p:graphicFrame>
    </p:spTree>
    <p:extLst>
      <p:ext uri="{BB962C8B-B14F-4D97-AF65-F5344CB8AC3E}">
        <p14:creationId xmlns:p14="http://schemas.microsoft.com/office/powerpoint/2010/main" val="39191236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94600" y="6492875"/>
            <a:ext cx="2311400" cy="365125"/>
          </a:xfrm>
        </p:spPr>
        <p:txBody>
          <a:bodyPr/>
          <a:lstStyle/>
          <a:p>
            <a:pPr>
              <a:defRPr/>
            </a:pPr>
            <a:fld id="{28111373-AF96-435E-B421-EF15E0FA5871}" type="slidenum">
              <a:rPr lang="en-US" altLang="ja-JP" sz="1600" smtClean="0">
                <a:solidFill>
                  <a:schemeClr val="tx1"/>
                </a:solidFill>
                <a:latin typeface="Cooper Black" panose="0208090404030B020404" pitchFamily="18" charset="0"/>
              </a:rPr>
              <a:pPr>
                <a:defRPr/>
              </a:pPr>
              <a:t>38</a:t>
            </a:fld>
            <a:endParaRPr lang="en-US" altLang="ja-JP" sz="1600" dirty="0">
              <a:solidFill>
                <a:schemeClr val="tx1"/>
              </a:solidFill>
              <a:latin typeface="Cooper Black" panose="0208090404030B020404" pitchFamily="18" charset="0"/>
            </a:endParaRPr>
          </a:p>
        </p:txBody>
      </p:sp>
      <p:graphicFrame>
        <p:nvGraphicFramePr>
          <p:cNvPr id="5" name="表 4"/>
          <p:cNvGraphicFramePr>
            <a:graphicFrameLocks noGrp="1"/>
          </p:cNvGraphicFramePr>
          <p:nvPr>
            <p:extLst>
              <p:ext uri="{D42A27DB-BD31-4B8C-83A1-F6EECF244321}">
                <p14:modId xmlns:p14="http://schemas.microsoft.com/office/powerpoint/2010/main" val="3132012752"/>
              </p:ext>
            </p:extLst>
          </p:nvPr>
        </p:nvGraphicFramePr>
        <p:xfrm>
          <a:off x="495300" y="260648"/>
          <a:ext cx="8915401" cy="6137513"/>
        </p:xfrm>
        <a:graphic>
          <a:graphicData uri="http://schemas.openxmlformats.org/drawingml/2006/table">
            <a:tbl>
              <a:tblPr/>
              <a:tblGrid>
                <a:gridCol w="425252">
                  <a:extLst>
                    <a:ext uri="{9D8B030D-6E8A-4147-A177-3AD203B41FA5}">
                      <a16:colId xmlns:a16="http://schemas.microsoft.com/office/drawing/2014/main" val="530260741"/>
                    </a:ext>
                  </a:extLst>
                </a:gridCol>
                <a:gridCol w="936104">
                  <a:extLst>
                    <a:ext uri="{9D8B030D-6E8A-4147-A177-3AD203B41FA5}">
                      <a16:colId xmlns:a16="http://schemas.microsoft.com/office/drawing/2014/main" val="871336136"/>
                    </a:ext>
                  </a:extLst>
                </a:gridCol>
                <a:gridCol w="504056">
                  <a:extLst>
                    <a:ext uri="{9D8B030D-6E8A-4147-A177-3AD203B41FA5}">
                      <a16:colId xmlns:a16="http://schemas.microsoft.com/office/drawing/2014/main" val="1478786345"/>
                    </a:ext>
                  </a:extLst>
                </a:gridCol>
                <a:gridCol w="2622863">
                  <a:extLst>
                    <a:ext uri="{9D8B030D-6E8A-4147-A177-3AD203B41FA5}">
                      <a16:colId xmlns:a16="http://schemas.microsoft.com/office/drawing/2014/main" val="3324533534"/>
                    </a:ext>
                  </a:extLst>
                </a:gridCol>
                <a:gridCol w="3562899">
                  <a:extLst>
                    <a:ext uri="{9D8B030D-6E8A-4147-A177-3AD203B41FA5}">
                      <a16:colId xmlns:a16="http://schemas.microsoft.com/office/drawing/2014/main" val="3138764461"/>
                    </a:ext>
                  </a:extLst>
                </a:gridCol>
                <a:gridCol w="864227">
                  <a:extLst>
                    <a:ext uri="{9D8B030D-6E8A-4147-A177-3AD203B41FA5}">
                      <a16:colId xmlns:a16="http://schemas.microsoft.com/office/drawing/2014/main" val="2851339325"/>
                    </a:ext>
                  </a:extLst>
                </a:gridCol>
              </a:tblGrid>
              <a:tr h="275495">
                <a:tc gridSpan="3">
                  <a:txBody>
                    <a:bodyPr/>
                    <a:lstStyle/>
                    <a:p>
                      <a:pPr algn="l" fontAlgn="ctr"/>
                      <a:r>
                        <a:rPr lang="en-US" altLang="zh-TW" sz="12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選択科目（４０時間）</a:t>
                      </a:r>
                      <a:r>
                        <a:rPr lang="en-US" altLang="zh-TW" sz="12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118" marR="6118" marT="6118"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6911467"/>
                  </a:ext>
                </a:extLst>
              </a:tr>
              <a:tr h="492553">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形態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教科名</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時間数</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目的（学習の目標）</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内容</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講義担当職種例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5971663"/>
                  </a:ext>
                </a:extLst>
              </a:tr>
              <a:tr h="977003">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講義</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失語症と合併しやすい障害について</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失語症以外の障害を併せ持つ失語症者の生活における課題と、その支援方法を理解する。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・他の障害（高次脳機能障害等）の併発状況</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・原因疾病や合併疾病に対する治療の実際</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・病気や服薬などの医療的状況</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・他の障害を併せ持つ失語症者への支援方法</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1236652"/>
                  </a:ext>
                </a:extLst>
              </a:tr>
              <a:tr h="1219228">
                <a:tc>
                  <a:txBody>
                    <a:bodyPr/>
                    <a:lstStyle/>
                    <a:p>
                      <a:pPr algn="ctr"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講義</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福祉制度概論</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失語症者が利用する障害者福祉制度や各種事業、地域の社会支援の状況を理解する。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・障害者総合支援法の仕組み</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・意思疎通支援者派遣事業について</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・障害福祉サービス、医療保険制度、介護保険制度について</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・地域の社会資源の状況</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行政職員</a:t>
                      </a:r>
                      <a:b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有識者</a:t>
                      </a:r>
                      <a:b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6257208"/>
                  </a:ext>
                </a:extLst>
              </a:tr>
              <a:tr h="734778">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講義</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コミュニケーション方法の選択法</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失語症者の会話能力を把握し、その人に合わせたコミュニケーション方法の選択法を理解する。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・音声、文字、絵、身振り、表情の理解が可能か。</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・音声、文字、絵、身振り、表情の伝達が可能か。</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・返答できる質問形式は何か。</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・会話中に、自分のミスに気づくことができるか　等</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会話サロンのような場での実習を想定</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2099652"/>
                  </a:ext>
                </a:extLst>
              </a:tr>
              <a:tr h="734778">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実習</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コミュニケーション方法の選択法</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失語症者の会話能力を把握し、その人に合わせたコミュニケーション方法の選択法を理解する。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1102732"/>
                  </a:ext>
                </a:extLst>
              </a:tr>
              <a:tr h="734778">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講義</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コミュニケーション支援技法</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Ⅱ</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応用的な会話技術を理解する。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・集団の交流場面や個人宅訪問時を想定し、以下の技術を理解・習得する。</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理解面を補う会話技術</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表出面を補う会話技術</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話の内容を確認する会話技術</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適切な態度によるコミュニケーションの実践</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会話サロンのような場での実習を想定</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621870"/>
                  </a:ext>
                </a:extLst>
              </a:tr>
              <a:tr h="96890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実習</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コミュニケーション支援実習</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Ⅱ</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応用的な会話技術を習得する。</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言語聴覚士</a:t>
                      </a:r>
                    </a:p>
                  </a:txBody>
                  <a:tcPr marL="6118" marR="6118" marT="6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9566217"/>
                  </a:ext>
                </a:extLst>
              </a:tr>
            </a:tbl>
          </a:graphicData>
        </a:graphic>
      </p:graphicFrame>
    </p:spTree>
    <p:extLst>
      <p:ext uri="{BB962C8B-B14F-4D97-AF65-F5344CB8AC3E}">
        <p14:creationId xmlns:p14="http://schemas.microsoft.com/office/powerpoint/2010/main" val="3929748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41699" y="728700"/>
          <a:ext cx="9832351" cy="5800360"/>
        </p:xfrm>
        <a:graphic>
          <a:graphicData uri="http://schemas.openxmlformats.org/drawingml/2006/table">
            <a:tbl>
              <a:tblPr firstRow="1" bandRow="1">
                <a:tableStyleId>{5940675A-B579-460E-94D1-54222C63F5DA}</a:tableStyleId>
              </a:tblPr>
              <a:tblGrid>
                <a:gridCol w="2030981">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3744416">
                  <a:extLst>
                    <a:ext uri="{9D8B030D-6E8A-4147-A177-3AD203B41FA5}">
                      <a16:colId xmlns:a16="http://schemas.microsoft.com/office/drawing/2014/main" val="20002"/>
                    </a:ext>
                  </a:extLst>
                </a:gridCol>
                <a:gridCol w="2040730">
                  <a:extLst>
                    <a:ext uri="{9D8B030D-6E8A-4147-A177-3AD203B41FA5}">
                      <a16:colId xmlns:a16="http://schemas.microsoft.com/office/drawing/2014/main" val="20003"/>
                    </a:ext>
                  </a:extLst>
                </a:gridCol>
              </a:tblGrid>
              <a:tr h="269175">
                <a:tc rowSpan="2">
                  <a:txBody>
                    <a:bodyPr/>
                    <a:lstStyle/>
                    <a:p>
                      <a:pPr algn="ctr"/>
                      <a:r>
                        <a:rPr kumimoji="1" lang="ja-JP" altLang="en-US" sz="1400" b="1" dirty="0" smtClean="0"/>
                        <a:t>障　害　種　別</a:t>
                      </a:r>
                      <a:endParaRPr kumimoji="1" lang="ja-JP" altLang="en-US" sz="1400" b="1" dirty="0"/>
                    </a:p>
                  </a:txBody>
                  <a:tcPr marL="99060" marR="99060" anchor="ct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t>意 思 疎 通 支 援 の 方 法</a:t>
                      </a:r>
                    </a:p>
                  </a:txBody>
                  <a:tcPr marL="99060" marR="99060" anchor="ctr">
                    <a:lnT w="12700" cap="flat" cmpd="sng" algn="ctr">
                      <a:solidFill>
                        <a:schemeClr val="tx1"/>
                      </a:solidFill>
                      <a:prstDash val="solid"/>
                      <a:round/>
                      <a:headEnd type="none" w="med" len="med"/>
                      <a:tailEnd type="none" w="med" len="med"/>
                    </a:lnT>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b="1" dirty="0" smtClean="0"/>
                    </a:p>
                  </a:txBody>
                  <a:tcPr marL="99060" marR="99060" anchor="ctr">
                    <a:lnT w="12700" cap="flat" cmpd="sng" algn="ctr">
                      <a:solidFill>
                        <a:schemeClr val="tx1"/>
                      </a:solidFill>
                      <a:prstDash val="solid"/>
                      <a:round/>
                      <a:headEnd type="none" w="med" len="med"/>
                      <a:tailEnd type="none" w="med" len="med"/>
                    </a:lnT>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b="1" dirty="0" smtClean="0"/>
                    </a:p>
                  </a:txBody>
                  <a:tcPr marL="99060" marR="9906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240120">
                <a:tc vMerge="1">
                  <a:txBody>
                    <a:bodyPr/>
                    <a:lstStyle/>
                    <a:p>
                      <a:pPr algn="ctr"/>
                      <a:endParaRPr kumimoji="1" lang="ja-JP" altLang="en-US" sz="1400" b="1" dirty="0"/>
                    </a:p>
                  </a:txBody>
                  <a:tcPr marL="99060" marR="990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地域生活支援事業</a:t>
                      </a:r>
                    </a:p>
                  </a:txBody>
                  <a:tcPr marL="99060" marR="990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t>障害福祉サービス</a:t>
                      </a:r>
                    </a:p>
                  </a:txBody>
                  <a:tcPr marL="99060" marR="990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t>補助事業など</a:t>
                      </a:r>
                    </a:p>
                  </a:txBody>
                  <a:tcPr marL="99060" marR="99060" anchor="ctr"/>
                </a:tc>
                <a:extLst>
                  <a:ext uri="{0D108BD9-81ED-4DB2-BD59-A6C34878D82A}">
                    <a16:rowId xmlns:a16="http://schemas.microsoft.com/office/drawing/2014/main" val="10001"/>
                  </a:ext>
                </a:extLst>
              </a:tr>
              <a:tr h="1026969">
                <a:tc>
                  <a:txBody>
                    <a:bodyPr/>
                    <a:lstStyle/>
                    <a:p>
                      <a:r>
                        <a:rPr kumimoji="1" lang="ja-JP" altLang="en-US" sz="1400" dirty="0" smtClean="0"/>
                        <a:t>失語症</a:t>
                      </a:r>
                      <a:endParaRPr kumimoji="1" lang="en-US" altLang="ja-JP" sz="1400" dirty="0" smtClean="0"/>
                    </a:p>
                    <a:p>
                      <a:pPr>
                        <a:lnSpc>
                          <a:spcPts val="500"/>
                        </a:lnSpc>
                      </a:pPr>
                      <a:endParaRPr kumimoji="1" lang="en-US" altLang="ja-JP" sz="1400" dirty="0" smtClean="0"/>
                    </a:p>
                    <a:p>
                      <a:r>
                        <a:rPr kumimoji="1" lang="en-US" altLang="ja-JP" sz="1400" dirty="0" smtClean="0">
                          <a:latin typeface="+mj-ea"/>
                          <a:ea typeface="+mj-ea"/>
                        </a:rPr>
                        <a:t>(</a:t>
                      </a:r>
                      <a:r>
                        <a:rPr kumimoji="1" lang="ja-JP" altLang="en-US" sz="1400" dirty="0" smtClean="0">
                          <a:latin typeface="+mj-ea"/>
                          <a:ea typeface="+mj-ea"/>
                        </a:rPr>
                        <a:t>約</a:t>
                      </a:r>
                      <a:r>
                        <a:rPr kumimoji="1" lang="en-US" altLang="ja-JP" sz="1400" dirty="0" smtClean="0">
                          <a:latin typeface="+mj-ea"/>
                          <a:ea typeface="+mj-ea"/>
                        </a:rPr>
                        <a:t>20</a:t>
                      </a:r>
                      <a:r>
                        <a:rPr kumimoji="1" lang="ja-JP" altLang="en-US" sz="1400" dirty="0" smtClean="0">
                          <a:latin typeface="+mj-ea"/>
                          <a:ea typeface="+mj-ea"/>
                        </a:rPr>
                        <a:t>～</a:t>
                      </a:r>
                      <a:r>
                        <a:rPr kumimoji="1" lang="en-US" altLang="ja-JP" sz="1400" dirty="0" smtClean="0">
                          <a:latin typeface="+mj-ea"/>
                          <a:ea typeface="+mj-ea"/>
                        </a:rPr>
                        <a:t>50</a:t>
                      </a:r>
                      <a:r>
                        <a:rPr kumimoji="1" lang="ja-JP" altLang="en-US" sz="1400" dirty="0" smtClean="0">
                          <a:latin typeface="+mj-ea"/>
                          <a:ea typeface="+mj-ea"/>
                        </a:rPr>
                        <a:t>万人</a:t>
                      </a:r>
                      <a:r>
                        <a:rPr kumimoji="1" lang="en-US" altLang="ja-JP" sz="1400" dirty="0" smtClean="0">
                          <a:latin typeface="+mj-ea"/>
                          <a:ea typeface="+mj-ea"/>
                        </a:rPr>
                        <a:t>)</a:t>
                      </a:r>
                    </a:p>
                    <a:p>
                      <a:r>
                        <a:rPr kumimoji="1" lang="en-US" altLang="ja-JP" sz="1200" dirty="0" smtClean="0"/>
                        <a:t>H26.3.31</a:t>
                      </a:r>
                      <a:r>
                        <a:rPr kumimoji="1" lang="ja-JP" altLang="en-US" sz="1200" dirty="0" smtClean="0"/>
                        <a:t>時点</a:t>
                      </a:r>
                      <a:endParaRPr kumimoji="1" lang="en-US" altLang="ja-JP" sz="1200" dirty="0" smtClean="0"/>
                    </a:p>
                    <a:p>
                      <a:r>
                        <a:rPr kumimoji="1" lang="ja-JP" altLang="en-US" sz="1200" dirty="0" smtClean="0"/>
                        <a:t> 「失語症協議会調査」</a:t>
                      </a:r>
                      <a:endParaRPr lang="ja-JP" altLang="en-US" sz="1200" dirty="0"/>
                    </a:p>
                  </a:txBody>
                  <a:tcPr marL="99060" marR="99060" anchor="ctr"/>
                </a:tc>
                <a:tc>
                  <a:txBody>
                    <a:bodyPr/>
                    <a:lstStyle/>
                    <a:p>
                      <a:pPr marL="92075" indent="-92075"/>
                      <a:r>
                        <a:rPr kumimoji="1" lang="ja-JP" altLang="en-US" sz="1300" dirty="0" smtClean="0"/>
                        <a:t>・会話支援者の養成</a:t>
                      </a:r>
                      <a:r>
                        <a:rPr kumimoji="1" lang="ja-JP" altLang="en-US" sz="1300" smtClean="0"/>
                        <a:t>及び派遣</a:t>
                      </a:r>
                      <a:endParaRPr kumimoji="1" lang="en-US" altLang="ja-JP" sz="1300" dirty="0" smtClean="0"/>
                    </a:p>
                  </a:txBody>
                  <a:tcPr marL="99060" marR="99060"/>
                </a:tc>
                <a:tc>
                  <a:txBody>
                    <a:bodyPr/>
                    <a:lstStyle/>
                    <a:p>
                      <a:pPr marL="92075" indent="-92075"/>
                      <a:r>
                        <a:rPr kumimoji="1" lang="ja-JP" altLang="en-US" sz="1300" dirty="0" smtClean="0"/>
                        <a:t>・多くは身体障害を伴うため、居宅介護、生活介護、共同生活援助など各種サービスの利用が可能</a:t>
                      </a:r>
                      <a:endParaRPr kumimoji="1" lang="en-US" altLang="ja-JP" sz="1300" dirty="0" smtClean="0"/>
                    </a:p>
                    <a:p>
                      <a:pPr marL="92075" indent="-92075"/>
                      <a:r>
                        <a:rPr kumimoji="1" lang="ja-JP" altLang="en-US" sz="1300" dirty="0" smtClean="0"/>
                        <a:t>（言語障害の場合、右片の麻痺という特性があるため、ヘルパー等支援者は意思疎通を図るための技術が必要）</a:t>
                      </a:r>
                    </a:p>
                  </a:txBody>
                  <a:tcPr marL="99060" marR="99060"/>
                </a:tc>
                <a:tc>
                  <a:txBody>
                    <a:bodyPr/>
                    <a:lstStyle/>
                    <a:p>
                      <a:endParaRPr kumimoji="1" lang="ja-JP" altLang="en-US" sz="1100" dirty="0" smtClean="0"/>
                    </a:p>
                  </a:txBody>
                  <a:tcPr marL="99060" marR="99060" anchor="ctr"/>
                </a:tc>
                <a:extLst>
                  <a:ext uri="{0D108BD9-81ED-4DB2-BD59-A6C34878D82A}">
                    <a16:rowId xmlns:a16="http://schemas.microsoft.com/office/drawing/2014/main" val="10002"/>
                  </a:ext>
                </a:extLst>
              </a:tr>
              <a:tr h="11521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j-ea"/>
                          <a:ea typeface="+mj-ea"/>
                        </a:rPr>
                        <a:t>ＡＬＳ等</a:t>
                      </a:r>
                      <a:r>
                        <a:rPr kumimoji="1" lang="en-US" altLang="ja-JP" sz="1400" dirty="0" smtClean="0">
                          <a:latin typeface="+mj-ea"/>
                          <a:ea typeface="+mj-ea"/>
                        </a:rPr>
                        <a:t>(</a:t>
                      </a:r>
                      <a:r>
                        <a:rPr kumimoji="1" lang="ja-JP" altLang="en-US" sz="1400" dirty="0" smtClean="0">
                          <a:latin typeface="+mj-ea"/>
                          <a:ea typeface="+mj-ea"/>
                        </a:rPr>
                        <a:t>構音障害＋運動障害）</a:t>
                      </a:r>
                      <a:endParaRPr kumimoji="1" lang="en-US" altLang="ja-JP" sz="1400" dirty="0" smtClean="0">
                        <a:latin typeface="+mj-ea"/>
                        <a:ea typeface="+mj-ea"/>
                      </a:endParaRPr>
                    </a:p>
                    <a:p>
                      <a:pPr marL="0" marR="0" indent="0" algn="l" defTabSz="914400" rtl="0" eaLnBrk="1" fontAlgn="auto" latinLnBrk="0" hangingPunct="1">
                        <a:lnSpc>
                          <a:spcPts val="500"/>
                        </a:lnSpc>
                        <a:spcBef>
                          <a:spcPts val="0"/>
                        </a:spcBef>
                        <a:spcAft>
                          <a:spcPts val="0"/>
                        </a:spcAft>
                        <a:buClrTx/>
                        <a:buSzTx/>
                        <a:buFontTx/>
                        <a:buNone/>
                        <a:tabLst/>
                        <a:defRPr/>
                      </a:pPr>
                      <a:endParaRPr kumimoji="1" lang="en-US" altLang="ja-JP" sz="1400" dirty="0" smtClean="0">
                        <a:latin typeface="+mj-ea"/>
                        <a:ea typeface="+mj-ea"/>
                      </a:endParaRPr>
                    </a:p>
                    <a:p>
                      <a:r>
                        <a:rPr kumimoji="1" lang="en-US" altLang="ja-JP" sz="1400" dirty="0" smtClean="0">
                          <a:latin typeface="+mj-ea"/>
                          <a:ea typeface="+mj-ea"/>
                        </a:rPr>
                        <a:t>(</a:t>
                      </a:r>
                      <a:r>
                        <a:rPr kumimoji="1" lang="ja-JP" altLang="en-US" sz="1400" dirty="0" smtClean="0">
                          <a:latin typeface="+mj-ea"/>
                          <a:ea typeface="+mj-ea"/>
                        </a:rPr>
                        <a:t>ＡＬＳ患者</a:t>
                      </a:r>
                      <a:r>
                        <a:rPr kumimoji="1" lang="en-US" altLang="ja-JP" sz="1400" dirty="0" smtClean="0">
                          <a:latin typeface="+mj-ea"/>
                          <a:ea typeface="+mj-ea"/>
                        </a:rPr>
                        <a:t> </a:t>
                      </a:r>
                      <a:r>
                        <a:rPr kumimoji="1" lang="ja-JP" altLang="en-US" sz="1400" dirty="0" smtClean="0">
                          <a:latin typeface="+mj-ea"/>
                          <a:ea typeface="+mj-ea"/>
                        </a:rPr>
                        <a:t>約</a:t>
                      </a:r>
                      <a:r>
                        <a:rPr kumimoji="1" lang="en-US" altLang="ja-JP" sz="1400" dirty="0" smtClean="0">
                          <a:latin typeface="+mj-ea"/>
                          <a:ea typeface="+mj-ea"/>
                        </a:rPr>
                        <a:t>9</a:t>
                      </a:r>
                      <a:r>
                        <a:rPr kumimoji="1" lang="ja-JP" altLang="en-US" sz="1400" dirty="0" smtClean="0">
                          <a:latin typeface="+mj-ea"/>
                          <a:ea typeface="+mj-ea"/>
                        </a:rPr>
                        <a:t>千人</a:t>
                      </a:r>
                      <a:r>
                        <a:rPr kumimoji="1" lang="en-US" altLang="ja-JP" sz="1400" dirty="0" smtClean="0">
                          <a:latin typeface="+mj-ea"/>
                          <a:ea typeface="+mj-ea"/>
                        </a:rPr>
                        <a:t>)</a:t>
                      </a:r>
                    </a:p>
                    <a:p>
                      <a:pPr algn="l"/>
                      <a:r>
                        <a:rPr kumimoji="1" lang="en-US" altLang="ja-JP" sz="1200" dirty="0" smtClean="0"/>
                        <a:t>H26.3.31</a:t>
                      </a:r>
                      <a:r>
                        <a:rPr kumimoji="1" lang="ja-JP" altLang="en-US" sz="1200" dirty="0" smtClean="0"/>
                        <a:t>時点</a:t>
                      </a:r>
                      <a:endParaRPr kumimoji="1" lang="en-US" altLang="ja-JP" sz="1200" dirty="0" smtClean="0"/>
                    </a:p>
                    <a:p>
                      <a:r>
                        <a:rPr kumimoji="1" lang="ja-JP" altLang="en-US" sz="1200" dirty="0" smtClean="0"/>
                        <a:t> 「衛生行政報告例」</a:t>
                      </a:r>
                      <a:endParaRPr lang="ja-JP" altLang="en-US" dirty="0"/>
                    </a:p>
                  </a:txBody>
                  <a:tcPr marL="99060" marR="99060"/>
                </a:tc>
                <a:tc>
                  <a:txBody>
                    <a:bodyPr/>
                    <a:lstStyle/>
                    <a:p>
                      <a:pPr marL="92075" indent="-92075"/>
                      <a:r>
                        <a:rPr kumimoji="1" lang="ja-JP" altLang="en-US" sz="1300" dirty="0" smtClean="0"/>
                        <a:t>・入院時、</a:t>
                      </a:r>
                      <a:r>
                        <a:rPr kumimoji="1" lang="ja-JP" altLang="en-US" sz="1200" dirty="0" smtClean="0"/>
                        <a:t>ヘルパー派遣による</a:t>
                      </a:r>
                      <a:r>
                        <a:rPr kumimoji="1" lang="ja-JP" altLang="en-US" sz="1300" dirty="0" smtClean="0"/>
                        <a:t>コミュニケーション支援を実施</a:t>
                      </a:r>
                      <a:endParaRPr kumimoji="1" lang="ja-JP" altLang="en-US" sz="1300" dirty="0"/>
                    </a:p>
                  </a:txBody>
                  <a:tcPr marL="99060" marR="99060"/>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t>・居宅介護、</a:t>
                      </a:r>
                      <a:r>
                        <a:rPr kumimoji="1" lang="ja-JP" altLang="en-US" sz="1300" b="0" dirty="0" smtClean="0"/>
                        <a:t>重度訪問介護、</a:t>
                      </a:r>
                      <a:r>
                        <a:rPr kumimoji="1" lang="ja-JP" altLang="en-US" sz="1300" dirty="0" smtClean="0"/>
                        <a:t>生活介護などのサービスが利用可能であり、意思疎通の</a:t>
                      </a:r>
                      <a:r>
                        <a:rPr kumimoji="1" lang="ja-JP" altLang="en-US" sz="1300" b="0" dirty="0" smtClean="0"/>
                        <a:t>支援はサービス提供の一環として実施</a:t>
                      </a:r>
                      <a:endParaRPr kumimoji="1" lang="en-US" altLang="ja-JP" sz="1300" b="0" dirty="0" smtClean="0"/>
                    </a:p>
                  </a:txBody>
                  <a:tcPr marL="99060" marR="99060"/>
                </a:tc>
                <a:tc>
                  <a:txBody>
                    <a:bodyPr/>
                    <a:lstStyle/>
                    <a:p>
                      <a:pPr marL="92075" marR="0" indent="-92075" algn="l" defTabSz="914400" rtl="0" eaLnBrk="1" fontAlgn="auto" latinLnBrk="0" hangingPunct="1">
                        <a:lnSpc>
                          <a:spcPts val="1600"/>
                        </a:lnSpc>
                        <a:spcBef>
                          <a:spcPts val="0"/>
                        </a:spcBef>
                        <a:spcAft>
                          <a:spcPts val="0"/>
                        </a:spcAft>
                        <a:buClrTx/>
                        <a:buSzTx/>
                        <a:buFontTx/>
                        <a:buNone/>
                        <a:tabLst/>
                        <a:defRPr/>
                      </a:pPr>
                      <a:r>
                        <a:rPr kumimoji="1" lang="ja-JP" altLang="en-US" sz="1300" dirty="0" smtClean="0"/>
                        <a:t>・重度意思伝達装置など補装具の給付</a:t>
                      </a:r>
                      <a:endParaRPr kumimoji="1" lang="en-US" altLang="ja-JP" sz="1300" dirty="0" smtClean="0"/>
                    </a:p>
                    <a:p>
                      <a:endParaRPr kumimoji="1" lang="ja-JP" altLang="en-US" sz="1300" dirty="0"/>
                    </a:p>
                  </a:txBody>
                  <a:tcPr marL="99060" marR="99060"/>
                </a:tc>
                <a:extLst>
                  <a:ext uri="{0D108BD9-81ED-4DB2-BD59-A6C34878D82A}">
                    <a16:rowId xmlns:a16="http://schemas.microsoft.com/office/drawing/2014/main" val="10003"/>
                  </a:ext>
                </a:extLst>
              </a:tr>
              <a:tr h="535084">
                <a:tc gridSpan="2">
                  <a:txBody>
                    <a:bodyPr/>
                    <a:lstStyle/>
                    <a:p>
                      <a:r>
                        <a:rPr kumimoji="1" lang="ja-JP" altLang="en-US" sz="1400" dirty="0" smtClean="0"/>
                        <a:t>総合支援法の対象となっている難病患者</a:t>
                      </a:r>
                      <a:endParaRPr kumimoji="1" lang="ja-JP" altLang="en-US" sz="1400" dirty="0"/>
                    </a:p>
                  </a:txBody>
                  <a:tcPr marL="99060" marR="99060" anchor="ctr"/>
                </a:tc>
                <a:tc hMerge="1">
                  <a:txBody>
                    <a:bodyPr/>
                    <a:lstStyle/>
                    <a:p>
                      <a:endParaRPr kumimoji="1" lang="ja-JP" altLang="en-US" sz="1000" dirty="0"/>
                    </a:p>
                  </a:txBody>
                  <a:tcPr marL="99060" marR="99060" anchor="ctr"/>
                </a:tc>
                <a:tc rowSpan="5">
                  <a:txBody>
                    <a:bodyPr/>
                    <a:lstStyle/>
                    <a:p>
                      <a:pPr marL="92075" indent="-92075">
                        <a:lnSpc>
                          <a:spcPct val="100000"/>
                        </a:lnSpc>
                      </a:pPr>
                      <a:r>
                        <a:rPr kumimoji="1" lang="ja-JP" altLang="en-US" sz="1300" dirty="0" smtClean="0"/>
                        <a:t>・居宅介護、重度訪問介護、行動援護、生活介護、自立訓練（生活訓練）、就労支援（就労移行支援、就労継続支援Ａ型・Ｂ型）、共同生活援助などのサービスが利用可能であり、障害特性に応じた意思疎通の支援（</a:t>
                      </a:r>
                      <a:r>
                        <a:rPr kumimoji="1" lang="en-US" altLang="ja-JP" sz="1300" dirty="0" smtClean="0"/>
                        <a:t>※</a:t>
                      </a:r>
                      <a:r>
                        <a:rPr kumimoji="1" lang="ja-JP" altLang="en-US" sz="1300" dirty="0" smtClean="0"/>
                        <a:t>）も含めたサービス提供が行われている。</a:t>
                      </a:r>
                      <a:endParaRPr kumimoji="1" lang="en-US" altLang="ja-JP" sz="1300" dirty="0" smtClean="0"/>
                    </a:p>
                    <a:p>
                      <a:pPr marL="92075" indent="-92075">
                        <a:lnSpc>
                          <a:spcPts val="700"/>
                        </a:lnSpc>
                      </a:pPr>
                      <a:endParaRPr kumimoji="1" lang="en-US" altLang="ja-JP" sz="1300" dirty="0" smtClean="0"/>
                    </a:p>
                    <a:p>
                      <a:pPr marL="92075" indent="-92075">
                        <a:lnSpc>
                          <a:spcPct val="100000"/>
                        </a:lnSpc>
                      </a:pPr>
                      <a:r>
                        <a:rPr kumimoji="1" lang="en-US" altLang="ja-JP" sz="1300" dirty="0" smtClean="0"/>
                        <a:t>※</a:t>
                      </a:r>
                      <a:r>
                        <a:rPr kumimoji="1" lang="ja-JP" altLang="en-US" sz="1300" dirty="0" smtClean="0"/>
                        <a:t>ルビの振り方、文章の長さ、漢字と仮名の交じり方、絵文字と一緒に標記するなど、文字情報を伝達する際の配慮など</a:t>
                      </a:r>
                      <a:endParaRPr kumimoji="1" lang="en-US" altLang="ja-JP" sz="1300" dirty="0" smtClean="0"/>
                    </a:p>
                  </a:txBody>
                  <a:tcPr marL="99060" marR="99060"/>
                </a:tc>
                <a:tc rowSpan="5">
                  <a:txBody>
                    <a:bodyPr/>
                    <a:lstStyle/>
                    <a:p>
                      <a:pPr>
                        <a:lnSpc>
                          <a:spcPts val="1600"/>
                        </a:lnSpc>
                      </a:pPr>
                      <a:r>
                        <a:rPr kumimoji="1" lang="ja-JP" altLang="en-US" sz="1300" dirty="0" smtClean="0"/>
                        <a:t>・トーキングエイド、ＶＯＣＡなどの携帯用会話補助装置や意思疎通支援のためのスマートフォン向けアプリケーションの開発を支援</a:t>
                      </a:r>
                      <a:endParaRPr kumimoji="1" lang="en-US" altLang="ja-JP" sz="1300" dirty="0" smtClean="0"/>
                    </a:p>
                    <a:p>
                      <a:endParaRPr kumimoji="1" lang="ja-JP" altLang="en-US" sz="1300" dirty="0" smtClean="0"/>
                    </a:p>
                  </a:txBody>
                  <a:tcPr marL="99060" marR="99060"/>
                </a:tc>
                <a:extLst>
                  <a:ext uri="{0D108BD9-81ED-4DB2-BD59-A6C34878D82A}">
                    <a16:rowId xmlns:a16="http://schemas.microsoft.com/office/drawing/2014/main" val="10004"/>
                  </a:ext>
                </a:extLst>
              </a:tr>
              <a:tr h="648072">
                <a:tc gridSpan="2">
                  <a:txBody>
                    <a:bodyPr/>
                    <a:lstStyle/>
                    <a:p>
                      <a:r>
                        <a:rPr kumimoji="1" lang="ja-JP" altLang="en-US" sz="1400" dirty="0" smtClean="0"/>
                        <a:t>知的障害</a:t>
                      </a:r>
                      <a:endParaRPr kumimoji="1" lang="en-US" altLang="ja-JP" sz="1400" dirty="0" smtClean="0"/>
                    </a:p>
                    <a:p>
                      <a:r>
                        <a:rPr kumimoji="1" lang="en-US" altLang="ja-JP" sz="1400" dirty="0" smtClean="0">
                          <a:latin typeface="+mj-ea"/>
                          <a:ea typeface="+mj-ea"/>
                        </a:rPr>
                        <a:t>(</a:t>
                      </a:r>
                      <a:r>
                        <a:rPr kumimoji="1" lang="ja-JP" altLang="en-US" sz="1400" dirty="0" smtClean="0">
                          <a:latin typeface="+mj-ea"/>
                          <a:ea typeface="+mj-ea"/>
                        </a:rPr>
                        <a:t>約</a:t>
                      </a:r>
                      <a:r>
                        <a:rPr kumimoji="1" lang="en-US" altLang="ja-JP" sz="1400" dirty="0" smtClean="0">
                          <a:latin typeface="+mj-ea"/>
                          <a:ea typeface="+mj-ea"/>
                        </a:rPr>
                        <a:t>55</a:t>
                      </a:r>
                      <a:r>
                        <a:rPr kumimoji="1" lang="ja-JP" altLang="en-US" sz="1400" dirty="0" smtClean="0">
                          <a:latin typeface="+mj-ea"/>
                          <a:ea typeface="+mj-ea"/>
                        </a:rPr>
                        <a:t>万人</a:t>
                      </a:r>
                      <a:r>
                        <a:rPr kumimoji="1" lang="en-US" altLang="ja-JP" sz="1400" dirty="0" smtClean="0">
                          <a:latin typeface="+mj-ea"/>
                          <a:ea typeface="+mj-ea"/>
                        </a:rPr>
                        <a:t>)</a:t>
                      </a:r>
                      <a:r>
                        <a:rPr kumimoji="1" lang="en-US" altLang="ja-JP" sz="1200" dirty="0" smtClean="0"/>
                        <a:t>H17.11.1</a:t>
                      </a:r>
                      <a:r>
                        <a:rPr kumimoji="1" lang="ja-JP" altLang="en-US" sz="1200" dirty="0" smtClean="0"/>
                        <a:t>時点　「</a:t>
                      </a:r>
                      <a:r>
                        <a:rPr kumimoji="1" lang="zh-TW" altLang="en-US" sz="1200" dirty="0" smtClean="0">
                          <a:latin typeface="ＭＳ Ｐゴシック" panose="020B0600070205080204" pitchFamily="50" charset="-128"/>
                          <a:ea typeface="ＭＳ Ｐゴシック" panose="020B0600070205080204" pitchFamily="50" charset="-128"/>
                        </a:rPr>
                        <a:t>知的障害児（者）基礎調査</a:t>
                      </a:r>
                      <a:r>
                        <a:rPr kumimoji="1" lang="ja-JP" altLang="en-US" sz="1200" dirty="0" smtClean="0">
                          <a:latin typeface="ＭＳ Ｐゴシック" panose="020B0600070205080204" pitchFamily="50" charset="-128"/>
                          <a:ea typeface="ＭＳ Ｐゴシック" panose="020B0600070205080204" pitchFamily="50" charset="-128"/>
                        </a:rPr>
                        <a:t>」</a:t>
                      </a:r>
                      <a:endParaRPr kumimoji="1" lang="ja-JP" altLang="en-US" sz="1200" dirty="0">
                        <a:latin typeface="ＭＳ Ｐゴシック" panose="020B0600070205080204" pitchFamily="50" charset="-128"/>
                        <a:ea typeface="ＭＳ Ｐゴシック" panose="020B0600070205080204" pitchFamily="50" charset="-128"/>
                      </a:endParaRPr>
                    </a:p>
                  </a:txBody>
                  <a:tcPr marL="99060" marR="99060" anchor="ctr"/>
                </a:tc>
                <a:tc hMerge="1">
                  <a:txBody>
                    <a:bodyPr/>
                    <a:lstStyle/>
                    <a:p>
                      <a:endParaRPr kumimoji="1" lang="ja-JP" altLang="en-US" dirty="0"/>
                    </a:p>
                  </a:txBody>
                  <a:tcPr marL="99060" marR="99060" anchor="ctr"/>
                </a:tc>
                <a:tc vMerge="1">
                  <a:txBody>
                    <a:bodyPr/>
                    <a:lstStyle/>
                    <a:p>
                      <a:endParaRPr kumimoji="1" lang="en-US" altLang="ja-JP" sz="900" dirty="0" smtClean="0"/>
                    </a:p>
                  </a:txBody>
                  <a:tcPr marL="99060" marR="99060" anchor="ctr"/>
                </a:tc>
                <a:tc vMerge="1">
                  <a:txBody>
                    <a:bodyPr/>
                    <a:lstStyle/>
                    <a:p>
                      <a:endParaRPr kumimoji="1" lang="ja-JP" altLang="en-US" dirty="0"/>
                    </a:p>
                  </a:txBody>
                  <a:tcPr marL="99060" marR="99060" anchor="ctr"/>
                </a:tc>
                <a:extLst>
                  <a:ext uri="{0D108BD9-81ED-4DB2-BD59-A6C34878D82A}">
                    <a16:rowId xmlns:a16="http://schemas.microsoft.com/office/drawing/2014/main" val="10005"/>
                  </a:ext>
                </a:extLst>
              </a:tr>
              <a:tr h="576064">
                <a:tc gridSpan="2">
                  <a:txBody>
                    <a:bodyPr/>
                    <a:lstStyle/>
                    <a:p>
                      <a:r>
                        <a:rPr kumimoji="1" lang="ja-JP" altLang="en-US" sz="1400" dirty="0" smtClean="0"/>
                        <a:t>発達障害</a:t>
                      </a:r>
                      <a:endParaRPr kumimoji="1" lang="en-US" altLang="ja-JP" sz="1400" dirty="0" smtClean="0"/>
                    </a:p>
                    <a:p>
                      <a:r>
                        <a:rPr kumimoji="1" lang="ja-JP" altLang="en-US" sz="1300" dirty="0" smtClean="0">
                          <a:latin typeface="+mj-ea"/>
                          <a:ea typeface="+mj-ea"/>
                        </a:rPr>
                        <a:t>（小中学生の</a:t>
                      </a:r>
                      <a:r>
                        <a:rPr kumimoji="1" lang="en-US" altLang="ja-JP" sz="1300" dirty="0" smtClean="0">
                          <a:latin typeface="+mj-ea"/>
                          <a:ea typeface="+mj-ea"/>
                        </a:rPr>
                        <a:t>6.5</a:t>
                      </a:r>
                      <a:r>
                        <a:rPr kumimoji="1" lang="ja-JP" altLang="en-US" sz="1300" dirty="0" smtClean="0">
                          <a:latin typeface="+mj-ea"/>
                          <a:ea typeface="+mj-ea"/>
                        </a:rPr>
                        <a:t>％程度）</a:t>
                      </a:r>
                      <a:r>
                        <a:rPr kumimoji="1" lang="en-US" altLang="ja-JP" sz="1200" dirty="0" smtClean="0"/>
                        <a:t>H25.5.1</a:t>
                      </a:r>
                      <a:r>
                        <a:rPr kumimoji="1" lang="ja-JP" altLang="en-US" sz="1200" dirty="0" smtClean="0"/>
                        <a:t>時点 「文部科学省調査」</a:t>
                      </a:r>
                      <a:endParaRPr kumimoji="1" lang="ja-JP" altLang="en-US" sz="1200" dirty="0"/>
                    </a:p>
                  </a:txBody>
                  <a:tcPr marL="99060" marR="99060" anchor="ctr"/>
                </a:tc>
                <a:tc hMerge="1">
                  <a:txBody>
                    <a:bodyPr/>
                    <a:lstStyle/>
                    <a:p>
                      <a:endParaRPr kumimoji="1" lang="ja-JP" altLang="en-US" dirty="0"/>
                    </a:p>
                  </a:txBody>
                  <a:tcPr marL="99060" marR="99060" anchor="ctr"/>
                </a:tc>
                <a:tc vMerge="1">
                  <a:txBody>
                    <a:bodyPr/>
                    <a:lstStyle/>
                    <a:p>
                      <a:endParaRPr kumimoji="1" lang="ja-JP" altLang="en-US"/>
                    </a:p>
                  </a:txBody>
                  <a:tcPr/>
                </a:tc>
                <a:tc vMerge="1">
                  <a:txBody>
                    <a:bodyPr/>
                    <a:lstStyle/>
                    <a:p>
                      <a:endParaRPr kumimoji="1" lang="ja-JP" altLang="en-US" dirty="0"/>
                    </a:p>
                  </a:txBody>
                  <a:tcPr marL="99060" marR="99060" anchor="ctr"/>
                </a:tc>
                <a:extLst>
                  <a:ext uri="{0D108BD9-81ED-4DB2-BD59-A6C34878D82A}">
                    <a16:rowId xmlns:a16="http://schemas.microsoft.com/office/drawing/2014/main" val="10006"/>
                  </a:ext>
                </a:extLst>
              </a:tr>
              <a:tr h="576064">
                <a:tc gridSpan="2">
                  <a:txBody>
                    <a:bodyPr/>
                    <a:lstStyle/>
                    <a:p>
                      <a:r>
                        <a:rPr kumimoji="1" lang="ja-JP" altLang="en-US" sz="1400" dirty="0" smtClean="0"/>
                        <a:t>高次脳機能障害</a:t>
                      </a:r>
                      <a:endParaRPr kumimoji="1" lang="en-US" altLang="ja-JP" sz="1400" dirty="0" smtClean="0"/>
                    </a:p>
                    <a:p>
                      <a:r>
                        <a:rPr kumimoji="1" lang="ja-JP" altLang="en-US" sz="1400" dirty="0" smtClean="0">
                          <a:latin typeface="+mj-ea"/>
                          <a:ea typeface="+mj-ea"/>
                        </a:rPr>
                        <a:t>（約</a:t>
                      </a:r>
                      <a:r>
                        <a:rPr kumimoji="1" lang="en-US" altLang="ja-JP" sz="1400" dirty="0" smtClean="0">
                          <a:latin typeface="+mj-ea"/>
                          <a:ea typeface="+mj-ea"/>
                        </a:rPr>
                        <a:t>27</a:t>
                      </a:r>
                      <a:r>
                        <a:rPr kumimoji="1" lang="ja-JP" altLang="en-US" sz="1400" dirty="0" smtClean="0">
                          <a:latin typeface="+mj-ea"/>
                          <a:ea typeface="+mj-ea"/>
                        </a:rPr>
                        <a:t>万人</a:t>
                      </a:r>
                      <a:r>
                        <a:rPr kumimoji="1" lang="en-US" altLang="ja-JP" sz="1400" dirty="0" smtClean="0">
                          <a:latin typeface="+mj-ea"/>
                          <a:ea typeface="+mj-ea"/>
                        </a:rPr>
                        <a:t>)</a:t>
                      </a:r>
                    </a:p>
                    <a:p>
                      <a:r>
                        <a:rPr kumimoji="1" lang="en-US" altLang="ja-JP" sz="1200" dirty="0" smtClean="0"/>
                        <a:t>H13~H17</a:t>
                      </a:r>
                      <a:r>
                        <a:rPr kumimoji="1" lang="ja-JP" altLang="en-US" sz="1200" dirty="0" smtClean="0"/>
                        <a:t>調査 「高次脳機能障害支援モデル事業」</a:t>
                      </a:r>
                      <a:endParaRPr kumimoji="1" lang="ja-JP" altLang="en-US" sz="1200" dirty="0"/>
                    </a:p>
                  </a:txBody>
                  <a:tcPr marL="99060" marR="99060" anchor="ctr"/>
                </a:tc>
                <a:tc hMerge="1">
                  <a:txBody>
                    <a:bodyPr/>
                    <a:lstStyle/>
                    <a:p>
                      <a:endParaRPr kumimoji="1" lang="ja-JP" altLang="en-US" dirty="0"/>
                    </a:p>
                  </a:txBody>
                  <a:tcPr marL="99060" marR="99060" anchor="ctr"/>
                </a:tc>
                <a:tc vMerge="1">
                  <a:txBody>
                    <a:bodyPr/>
                    <a:lstStyle/>
                    <a:p>
                      <a:endParaRPr kumimoji="1" lang="ja-JP" altLang="en-US"/>
                    </a:p>
                  </a:txBody>
                  <a:tcPr/>
                </a:tc>
                <a:tc vMerge="1">
                  <a:txBody>
                    <a:bodyPr/>
                    <a:lstStyle/>
                    <a:p>
                      <a:endParaRPr kumimoji="1" lang="ja-JP" altLang="en-US" dirty="0"/>
                    </a:p>
                  </a:txBody>
                  <a:tcPr marL="99060" marR="99060" anchor="ctr"/>
                </a:tc>
                <a:extLst>
                  <a:ext uri="{0D108BD9-81ED-4DB2-BD59-A6C34878D82A}">
                    <a16:rowId xmlns:a16="http://schemas.microsoft.com/office/drawing/2014/main" val="10007"/>
                  </a:ext>
                </a:extLst>
              </a:tr>
              <a:tr h="504056">
                <a:tc gridSpan="2">
                  <a:txBody>
                    <a:bodyPr/>
                    <a:lstStyle/>
                    <a:p>
                      <a:r>
                        <a:rPr kumimoji="1" lang="ja-JP" altLang="en-US" sz="1400" dirty="0" smtClean="0"/>
                        <a:t>精神障害</a:t>
                      </a:r>
                      <a:endParaRPr kumimoji="1" lang="en-US" altLang="ja-JP" sz="1400" dirty="0" smtClean="0"/>
                    </a:p>
                    <a:p>
                      <a:r>
                        <a:rPr kumimoji="1" lang="ja-JP" altLang="en-US" sz="1400" dirty="0" smtClean="0">
                          <a:latin typeface="+mj-ea"/>
                          <a:ea typeface="+mj-ea"/>
                        </a:rPr>
                        <a:t>（約</a:t>
                      </a:r>
                      <a:r>
                        <a:rPr kumimoji="1" lang="en-US" altLang="ja-JP" sz="1400" dirty="0" smtClean="0">
                          <a:latin typeface="+mj-ea"/>
                          <a:ea typeface="+mj-ea"/>
                        </a:rPr>
                        <a:t>320</a:t>
                      </a:r>
                      <a:r>
                        <a:rPr kumimoji="1" lang="ja-JP" altLang="en-US" sz="1400" dirty="0" smtClean="0">
                          <a:latin typeface="+mj-ea"/>
                          <a:ea typeface="+mj-ea"/>
                        </a:rPr>
                        <a:t>万人）</a:t>
                      </a:r>
                      <a:r>
                        <a:rPr kumimoji="1" lang="en-US" altLang="ja-JP" sz="1200" dirty="0" smtClean="0"/>
                        <a:t>H23.10.1</a:t>
                      </a:r>
                      <a:r>
                        <a:rPr kumimoji="1" lang="ja-JP" altLang="en-US" sz="1200" dirty="0" smtClean="0"/>
                        <a:t>時点　「患者調査」</a:t>
                      </a:r>
                      <a:endParaRPr kumimoji="1" lang="ja-JP" altLang="en-US" sz="1200" dirty="0"/>
                    </a:p>
                  </a:txBody>
                  <a:tcPr marL="99060" marR="99060" anchor="ctr"/>
                </a:tc>
                <a:tc hMerge="1">
                  <a:txBody>
                    <a:bodyPr/>
                    <a:lstStyle/>
                    <a:p>
                      <a:endParaRPr kumimoji="1" lang="ja-JP" altLang="en-US" dirty="0"/>
                    </a:p>
                  </a:txBody>
                  <a:tcPr marL="99060" marR="99060" anchor="ctr"/>
                </a:tc>
                <a:tc vMerge="1">
                  <a:txBody>
                    <a:bodyPr/>
                    <a:lstStyle/>
                    <a:p>
                      <a:endParaRPr kumimoji="1" lang="ja-JP" altLang="en-US"/>
                    </a:p>
                  </a:txBody>
                  <a:tcPr/>
                </a:tc>
                <a:tc vMerge="1">
                  <a:txBody>
                    <a:bodyPr/>
                    <a:lstStyle/>
                    <a:p>
                      <a:endParaRPr kumimoji="1" lang="ja-JP" altLang="en-US" dirty="0"/>
                    </a:p>
                  </a:txBody>
                  <a:tcPr marL="99060" marR="99060" anchor="ctr"/>
                </a:tc>
                <a:extLst>
                  <a:ext uri="{0D108BD9-81ED-4DB2-BD59-A6C34878D82A}">
                    <a16:rowId xmlns:a16="http://schemas.microsoft.com/office/drawing/2014/main" val="10008"/>
                  </a:ext>
                </a:extLst>
              </a:tr>
            </a:tbl>
          </a:graphicData>
        </a:graphic>
      </p:graphicFrame>
      <p:sp>
        <p:nvSpPr>
          <p:cNvPr id="5" name="正方形/長方形 4"/>
          <p:cNvSpPr/>
          <p:nvPr/>
        </p:nvSpPr>
        <p:spPr>
          <a:xfrm>
            <a:off x="200472" y="-27384"/>
            <a:ext cx="9505056" cy="46166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1F497D"/>
                </a:solidFill>
                <a:effectLst/>
                <a:uLnTx/>
                <a:uFillTx/>
                <a:latin typeface="ＤＨＰ特太ゴシック体" panose="020B0500000000000000" pitchFamily="50" charset="-128"/>
                <a:ea typeface="ＤＨＰ特太ゴシック体" panose="020B0500000000000000" pitchFamily="50" charset="-128"/>
                <a:cs typeface="+mn-cs"/>
              </a:rPr>
              <a:t>障害</a:t>
            </a:r>
            <a:r>
              <a:rPr kumimoji="1" lang="ja-JP" altLang="en-US" sz="2400" b="0" i="0" u="none" strike="noStrike" kern="1200" cap="none" spc="0" normalizeH="0" baseline="0" noProof="0" dirty="0">
                <a:ln>
                  <a:noFill/>
                </a:ln>
                <a:solidFill>
                  <a:srgbClr val="1F497D"/>
                </a:solidFill>
                <a:effectLst/>
                <a:uLnTx/>
                <a:uFillTx/>
                <a:latin typeface="ＤＨＰ特太ゴシック体" panose="020B0500000000000000" pitchFamily="50" charset="-128"/>
                <a:ea typeface="ＤＨＰ特太ゴシック体" panose="020B0500000000000000" pitchFamily="50" charset="-128"/>
                <a:cs typeface="+mn-cs"/>
              </a:rPr>
              <a:t>種別ごとの意思疎通支援のニーズとその対応に</a:t>
            </a:r>
            <a:r>
              <a:rPr kumimoji="1" lang="ja-JP" altLang="en-US" sz="2400" b="0" i="0" u="none" strike="noStrike" kern="1200" cap="none" spc="0" normalizeH="0" baseline="0" noProof="0" dirty="0" smtClean="0">
                <a:ln>
                  <a:noFill/>
                </a:ln>
                <a:solidFill>
                  <a:srgbClr val="1F497D"/>
                </a:solidFill>
                <a:effectLst/>
                <a:uLnTx/>
                <a:uFillTx/>
                <a:latin typeface="ＤＨＰ特太ゴシック体" panose="020B0500000000000000" pitchFamily="50" charset="-128"/>
                <a:ea typeface="ＤＨＰ特太ゴシック体" panose="020B0500000000000000" pitchFamily="50" charset="-128"/>
                <a:cs typeface="+mn-cs"/>
              </a:rPr>
              <a:t>ついて ➁</a:t>
            </a:r>
            <a:endParaRPr kumimoji="1" lang="ja-JP" altLang="en-US" sz="2400" b="0" i="0" u="none" strike="noStrike" kern="1200" cap="none" spc="0" normalizeH="0" baseline="0" noProof="0" dirty="0">
              <a:ln>
                <a:noFill/>
              </a:ln>
              <a:solidFill>
                <a:srgbClr val="1F497D"/>
              </a:solidFill>
              <a:effectLst/>
              <a:uLnTx/>
              <a:uFillTx/>
              <a:latin typeface="ＤＨＰ特太ゴシック体" panose="020B0500000000000000" pitchFamily="50" charset="-128"/>
              <a:ea typeface="ＤＨＰ特太ゴシック体" panose="020B0500000000000000" pitchFamily="50" charset="-128"/>
              <a:cs typeface="+mn-cs"/>
            </a:endParaRPr>
          </a:p>
        </p:txBody>
      </p:sp>
      <p:cxnSp>
        <p:nvCxnSpPr>
          <p:cNvPr id="8" name="直線コネクタ 7"/>
          <p:cNvCxnSpPr/>
          <p:nvPr/>
        </p:nvCxnSpPr>
        <p:spPr>
          <a:xfrm>
            <a:off x="159528" y="466792"/>
            <a:ext cx="9589697" cy="0"/>
          </a:xfrm>
          <a:prstGeom prst="line">
            <a:avLst/>
          </a:prstGeom>
          <a:ln w="88900" cmpd="thinThick">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1"/>
          <p:cNvSpPr>
            <a:spLocks noGrp="1"/>
          </p:cNvSpPr>
          <p:nvPr>
            <p:ph type="sldNum" sz="quarter" idx="12"/>
          </p:nvPr>
        </p:nvSpPr>
        <p:spPr>
          <a:xfrm>
            <a:off x="7473280" y="6517566"/>
            <a:ext cx="2311400" cy="331814"/>
          </a:xfrm>
        </p:spPr>
        <p:txBody>
          <a:bodyPr/>
          <a:lstStyle/>
          <a:p>
            <a:pPr>
              <a:defRPr/>
            </a:pPr>
            <a:r>
              <a:rPr lang="en-US" altLang="ja-JP" sz="1600" dirty="0" smtClean="0">
                <a:solidFill>
                  <a:prstClr val="black"/>
                </a:solidFill>
                <a:latin typeface="Cooper Black" panose="0208090404030B020404" pitchFamily="18" charset="0"/>
              </a:rPr>
              <a:t>4</a:t>
            </a:r>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894503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1" name="直線コネクタ 80"/>
          <p:cNvCxnSpPr/>
          <p:nvPr/>
        </p:nvCxnSpPr>
        <p:spPr>
          <a:xfrm flipV="1">
            <a:off x="1661084" y="2141983"/>
            <a:ext cx="1460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1985122" y="2132855"/>
            <a:ext cx="7508080" cy="10728"/>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93" name="右矢印 92"/>
          <p:cNvSpPr/>
          <p:nvPr/>
        </p:nvSpPr>
        <p:spPr>
          <a:xfrm>
            <a:off x="2504731" y="332656"/>
            <a:ext cx="6166779" cy="900100"/>
          </a:xfrm>
          <a:prstGeom prst="rightArrow">
            <a:avLst>
              <a:gd name="adj1" fmla="val 50000"/>
              <a:gd name="adj2" fmla="val 48688"/>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endParaRPr lang="ja-JP" altLang="en-US" sz="1100" dirty="0">
              <a:solidFill>
                <a:srgbClr val="1F497D">
                  <a:lumMod val="75000"/>
                </a:srgbClr>
              </a:solidFill>
            </a:endParaRPr>
          </a:p>
        </p:txBody>
      </p:sp>
      <p:cxnSp>
        <p:nvCxnSpPr>
          <p:cNvPr id="59" name="直線コネクタ 58"/>
          <p:cNvCxnSpPr/>
          <p:nvPr/>
        </p:nvCxnSpPr>
        <p:spPr>
          <a:xfrm flipV="1">
            <a:off x="61907" y="2564904"/>
            <a:ext cx="9752012" cy="513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5028433" y="2996955"/>
            <a:ext cx="773113" cy="276999"/>
          </a:xfrm>
          <a:prstGeom prst="rect">
            <a:avLst/>
          </a:prstGeom>
          <a:noFill/>
        </p:spPr>
        <p:txBody>
          <a:bodyPr>
            <a:spAutoFit/>
          </a:bodyPr>
          <a:lstStyle/>
          <a:p>
            <a:pPr algn="ctr">
              <a:defRPr/>
            </a:pPr>
            <a:r>
              <a:rPr lang="en-US" altLang="ja-JP" dirty="0" smtClean="0">
                <a:solidFill>
                  <a:prstClr val="black"/>
                </a:solidFill>
                <a:latin typeface="ＭＳ Ｐゴシック"/>
                <a:ea typeface="ＭＳ Ｐゴシック"/>
              </a:rPr>
              <a:t>【H15】</a:t>
            </a:r>
            <a:endParaRPr lang="ja-JP" altLang="en-US" dirty="0">
              <a:solidFill>
                <a:prstClr val="black"/>
              </a:solidFill>
              <a:latin typeface="ＭＳ Ｐゴシック"/>
              <a:ea typeface="ＭＳ Ｐゴシック"/>
            </a:endParaRPr>
          </a:p>
        </p:txBody>
      </p:sp>
      <p:sp>
        <p:nvSpPr>
          <p:cNvPr id="44" name="テキスト ボックス 43"/>
          <p:cNvSpPr txBox="1"/>
          <p:nvPr/>
        </p:nvSpPr>
        <p:spPr>
          <a:xfrm>
            <a:off x="1949118" y="955759"/>
            <a:ext cx="585417" cy="276999"/>
          </a:xfrm>
          <a:prstGeom prst="rect">
            <a:avLst/>
          </a:prstGeom>
          <a:noFill/>
        </p:spPr>
        <p:txBody>
          <a:bodyPr wrap="none">
            <a:spAutoFit/>
          </a:bodyPr>
          <a:lstStyle/>
          <a:p>
            <a:pPr>
              <a:defRPr/>
            </a:pPr>
            <a:r>
              <a:rPr lang="en-US" altLang="ja-JP" dirty="0" smtClean="0">
                <a:solidFill>
                  <a:prstClr val="black"/>
                </a:solidFill>
                <a:latin typeface="ＭＳ Ｐゴシック"/>
                <a:ea typeface="ＭＳ Ｐゴシック"/>
              </a:rPr>
              <a:t>【S56】</a:t>
            </a:r>
            <a:endParaRPr lang="ja-JP" altLang="en-US" dirty="0">
              <a:solidFill>
                <a:prstClr val="black"/>
              </a:solidFill>
              <a:latin typeface="ＭＳ Ｐゴシック"/>
              <a:ea typeface="ＭＳ Ｐゴシック"/>
            </a:endParaRPr>
          </a:p>
        </p:txBody>
      </p:sp>
      <p:sp>
        <p:nvSpPr>
          <p:cNvPr id="52" name="正方形/長方形 51"/>
          <p:cNvSpPr/>
          <p:nvPr/>
        </p:nvSpPr>
        <p:spPr>
          <a:xfrm>
            <a:off x="40905" y="1772815"/>
            <a:ext cx="1656183" cy="654918"/>
          </a:xfrm>
          <a:prstGeom prst="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black"/>
                </a:solidFill>
                <a:latin typeface="ＭＳ Ｐゴシック"/>
              </a:rPr>
              <a:t>障害者基本法</a:t>
            </a:r>
            <a:endParaRPr lang="en-US" altLang="ja-JP" b="1" dirty="0">
              <a:solidFill>
                <a:prstClr val="black"/>
              </a:solidFill>
              <a:latin typeface="ＭＳ Ｐゴシック"/>
            </a:endParaRPr>
          </a:p>
          <a:p>
            <a:pPr algn="ctr">
              <a:defRPr/>
            </a:pPr>
            <a:r>
              <a:rPr lang="ja-JP" altLang="en-US" sz="1100" dirty="0">
                <a:solidFill>
                  <a:prstClr val="black"/>
                </a:solidFill>
                <a:latin typeface="ＭＳ Ｐゴシック"/>
              </a:rPr>
              <a:t>（心身障害者対策</a:t>
            </a:r>
            <a:r>
              <a:rPr lang="ja-JP" altLang="en-US" sz="1100" dirty="0" smtClean="0">
                <a:solidFill>
                  <a:prstClr val="black"/>
                </a:solidFill>
                <a:latin typeface="ＭＳ Ｐゴシック"/>
              </a:rPr>
              <a:t>基本法</a:t>
            </a:r>
            <a:endParaRPr lang="en-US" altLang="ja-JP" sz="1100" dirty="0" smtClean="0">
              <a:solidFill>
                <a:prstClr val="black"/>
              </a:solidFill>
              <a:latin typeface="ＭＳ Ｐゴシック"/>
            </a:endParaRPr>
          </a:p>
          <a:p>
            <a:pPr algn="ctr">
              <a:defRPr/>
            </a:pPr>
            <a:r>
              <a:rPr lang="ja-JP" altLang="en-US" sz="1100" dirty="0" smtClean="0">
                <a:solidFill>
                  <a:prstClr val="black"/>
                </a:solidFill>
                <a:latin typeface="ＭＳ Ｐゴシック"/>
              </a:rPr>
              <a:t>として昭和</a:t>
            </a:r>
            <a:r>
              <a:rPr lang="en-US" altLang="ja-JP" sz="1100" dirty="0" smtClean="0">
                <a:solidFill>
                  <a:prstClr val="black"/>
                </a:solidFill>
                <a:latin typeface="ＭＳ Ｐゴシック"/>
              </a:rPr>
              <a:t>45</a:t>
            </a:r>
            <a:r>
              <a:rPr lang="ja-JP" altLang="en-US" sz="1100" dirty="0" smtClean="0">
                <a:solidFill>
                  <a:prstClr val="black"/>
                </a:solidFill>
                <a:latin typeface="ＭＳ Ｐゴシック"/>
              </a:rPr>
              <a:t>年</a:t>
            </a:r>
            <a:r>
              <a:rPr lang="ja-JP" altLang="en-US" sz="1100" dirty="0">
                <a:solidFill>
                  <a:prstClr val="black"/>
                </a:solidFill>
                <a:latin typeface="ＭＳ Ｐゴシック"/>
              </a:rPr>
              <a:t>制定）</a:t>
            </a:r>
          </a:p>
        </p:txBody>
      </p:sp>
      <p:sp>
        <p:nvSpPr>
          <p:cNvPr id="7181" name="Text Box 23" descr="セーム皮"/>
          <p:cNvSpPr txBox="1">
            <a:spLocks noChangeArrowheads="1"/>
          </p:cNvSpPr>
          <p:nvPr/>
        </p:nvSpPr>
        <p:spPr bwMode="auto">
          <a:xfrm rot="-5400000">
            <a:off x="1628404" y="2028167"/>
            <a:ext cx="482600" cy="230832"/>
          </a:xfrm>
          <a:prstGeom prst="rect">
            <a:avLst/>
          </a:prstGeom>
          <a:noFill/>
          <a:ln w="9525">
            <a:noFill/>
            <a:miter lim="800000"/>
            <a:headEnd/>
            <a:tailEnd/>
          </a:ln>
        </p:spPr>
        <p:txBody>
          <a:bodyPr lIns="96633" tIns="0" rIns="96633" bIns="0">
            <a:spAutoFit/>
          </a:bodyPr>
          <a:lstStyle/>
          <a:p>
            <a:pPr algn="ctr" defTabSz="966788">
              <a:spcBef>
                <a:spcPct val="50000"/>
              </a:spcBef>
            </a:pPr>
            <a:r>
              <a:rPr lang="en-US" altLang="ja-JP" sz="1500" b="1" dirty="0">
                <a:solidFill>
                  <a:prstClr val="black"/>
                </a:solidFill>
                <a:latin typeface="JustUnitMarkG" pitchFamily="2" charset="2"/>
              </a:rPr>
              <a:t></a:t>
            </a:r>
          </a:p>
        </p:txBody>
      </p:sp>
      <p:cxnSp>
        <p:nvCxnSpPr>
          <p:cNvPr id="51" name="直線コネクタ 50"/>
          <p:cNvCxnSpPr/>
          <p:nvPr/>
        </p:nvCxnSpPr>
        <p:spPr>
          <a:xfrm flipV="1">
            <a:off x="1985122" y="5884990"/>
            <a:ext cx="7508080" cy="28290"/>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V="1">
            <a:off x="2169091" y="4663828"/>
            <a:ext cx="7324109" cy="10692"/>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40906" y="3095749"/>
            <a:ext cx="1656184" cy="661988"/>
          </a:xfrm>
          <a:prstGeom prst="rect">
            <a:avLst/>
          </a:prstGeom>
          <a:solidFill>
            <a:schemeClr val="accent1">
              <a:lumMod val="20000"/>
              <a:lumOff val="80000"/>
            </a:schemeClr>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black"/>
                </a:solidFill>
                <a:latin typeface="ＭＳ Ｐゴシック"/>
              </a:rPr>
              <a:t>身体障害者福祉法</a:t>
            </a:r>
            <a:endParaRPr lang="en-US" altLang="ja-JP" b="1" dirty="0">
              <a:solidFill>
                <a:prstClr val="black"/>
              </a:solidFill>
              <a:latin typeface="ＭＳ Ｐゴシック"/>
            </a:endParaRPr>
          </a:p>
          <a:p>
            <a:pPr algn="ctr">
              <a:defRPr/>
            </a:pPr>
            <a:r>
              <a:rPr lang="ja-JP" altLang="en-US" sz="1100" dirty="0" smtClean="0">
                <a:solidFill>
                  <a:prstClr val="black"/>
                </a:solidFill>
                <a:latin typeface="ＭＳ Ｐゴシック"/>
              </a:rPr>
              <a:t>（昭和</a:t>
            </a:r>
            <a:r>
              <a:rPr lang="en-US" altLang="ja-JP" sz="1100" dirty="0" smtClean="0">
                <a:solidFill>
                  <a:prstClr val="black"/>
                </a:solidFill>
                <a:latin typeface="ＭＳ Ｐゴシック"/>
              </a:rPr>
              <a:t>24</a:t>
            </a:r>
            <a:r>
              <a:rPr lang="ja-JP" altLang="en-US" sz="1100" dirty="0" smtClean="0">
                <a:solidFill>
                  <a:prstClr val="black"/>
                </a:solidFill>
                <a:latin typeface="ＭＳ Ｐゴシック"/>
              </a:rPr>
              <a:t>年</a:t>
            </a:r>
            <a:r>
              <a:rPr lang="ja-JP" altLang="en-US" sz="1100" dirty="0">
                <a:solidFill>
                  <a:prstClr val="black"/>
                </a:solidFill>
                <a:latin typeface="ＭＳ Ｐゴシック"/>
              </a:rPr>
              <a:t>制定）</a:t>
            </a:r>
          </a:p>
        </p:txBody>
      </p:sp>
      <p:sp>
        <p:nvSpPr>
          <p:cNvPr id="17" name="正方形/長方形 16"/>
          <p:cNvSpPr/>
          <p:nvPr/>
        </p:nvSpPr>
        <p:spPr>
          <a:xfrm>
            <a:off x="40906" y="4287962"/>
            <a:ext cx="1656184" cy="6635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black"/>
                </a:solidFill>
                <a:latin typeface="ＭＳ Ｐゴシック"/>
              </a:rPr>
              <a:t>知的障害者福祉法</a:t>
            </a:r>
            <a:endParaRPr lang="en-US" altLang="ja-JP" b="1" dirty="0">
              <a:solidFill>
                <a:prstClr val="black"/>
              </a:solidFill>
              <a:latin typeface="ＭＳ Ｐゴシック"/>
            </a:endParaRPr>
          </a:p>
          <a:p>
            <a:pPr algn="ctr">
              <a:defRPr/>
            </a:pPr>
            <a:r>
              <a:rPr lang="ja-JP" altLang="en-US" sz="1100" dirty="0">
                <a:solidFill>
                  <a:prstClr val="black"/>
                </a:solidFill>
                <a:latin typeface="ＭＳ Ｐゴシック"/>
              </a:rPr>
              <a:t>（精神薄弱者</a:t>
            </a:r>
            <a:r>
              <a:rPr lang="ja-JP" altLang="en-US" sz="1100" dirty="0" smtClean="0">
                <a:solidFill>
                  <a:prstClr val="black"/>
                </a:solidFill>
                <a:latin typeface="ＭＳ Ｐゴシック"/>
              </a:rPr>
              <a:t>福祉法</a:t>
            </a:r>
            <a:endParaRPr lang="en-US" altLang="ja-JP" sz="1100" dirty="0" smtClean="0">
              <a:solidFill>
                <a:prstClr val="black"/>
              </a:solidFill>
              <a:latin typeface="ＭＳ Ｐゴシック"/>
            </a:endParaRPr>
          </a:p>
          <a:p>
            <a:pPr algn="ctr">
              <a:defRPr/>
            </a:pPr>
            <a:r>
              <a:rPr lang="ja-JP" altLang="en-US" sz="1100" dirty="0" smtClean="0">
                <a:solidFill>
                  <a:prstClr val="black"/>
                </a:solidFill>
                <a:latin typeface="ＭＳ Ｐゴシック"/>
              </a:rPr>
              <a:t>として昭和</a:t>
            </a:r>
            <a:r>
              <a:rPr lang="en-US" altLang="ja-JP" sz="1100" dirty="0" smtClean="0">
                <a:solidFill>
                  <a:prstClr val="black"/>
                </a:solidFill>
                <a:latin typeface="ＭＳ Ｐゴシック"/>
              </a:rPr>
              <a:t>35</a:t>
            </a:r>
            <a:r>
              <a:rPr lang="ja-JP" altLang="en-US" sz="1100" dirty="0" smtClean="0">
                <a:solidFill>
                  <a:prstClr val="black"/>
                </a:solidFill>
                <a:latin typeface="ＭＳ Ｐゴシック"/>
              </a:rPr>
              <a:t>年</a:t>
            </a:r>
            <a:r>
              <a:rPr lang="ja-JP" altLang="en-US" sz="1100" dirty="0">
                <a:solidFill>
                  <a:prstClr val="black"/>
                </a:solidFill>
                <a:latin typeface="ＭＳ Ｐゴシック"/>
              </a:rPr>
              <a:t>制定）</a:t>
            </a:r>
          </a:p>
        </p:txBody>
      </p:sp>
      <p:sp>
        <p:nvSpPr>
          <p:cNvPr id="18" name="正方形/長方形 17"/>
          <p:cNvSpPr/>
          <p:nvPr/>
        </p:nvSpPr>
        <p:spPr>
          <a:xfrm>
            <a:off x="40906" y="5553201"/>
            <a:ext cx="1656184" cy="6635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black"/>
                </a:solidFill>
                <a:latin typeface="ＭＳ Ｐゴシック"/>
              </a:rPr>
              <a:t>精神保健福祉法</a:t>
            </a:r>
            <a:endParaRPr lang="en-US" altLang="ja-JP" b="1" dirty="0">
              <a:solidFill>
                <a:prstClr val="black"/>
              </a:solidFill>
              <a:latin typeface="ＭＳ Ｐゴシック"/>
            </a:endParaRPr>
          </a:p>
          <a:p>
            <a:pPr algn="ctr">
              <a:defRPr/>
            </a:pPr>
            <a:r>
              <a:rPr lang="ja-JP" altLang="en-US" sz="1100" dirty="0">
                <a:solidFill>
                  <a:prstClr val="black"/>
                </a:solidFill>
                <a:latin typeface="ＭＳ Ｐゴシック"/>
              </a:rPr>
              <a:t>（精神衛生法と</a:t>
            </a:r>
            <a:r>
              <a:rPr lang="ja-JP" altLang="en-US" sz="1100" dirty="0" smtClean="0">
                <a:solidFill>
                  <a:prstClr val="black"/>
                </a:solidFill>
                <a:latin typeface="ＭＳ Ｐゴシック"/>
              </a:rPr>
              <a:t>して</a:t>
            </a:r>
            <a:endParaRPr lang="en-US" altLang="ja-JP" sz="1100" dirty="0" smtClean="0">
              <a:solidFill>
                <a:prstClr val="black"/>
              </a:solidFill>
              <a:latin typeface="ＭＳ Ｐゴシック"/>
            </a:endParaRPr>
          </a:p>
          <a:p>
            <a:pPr algn="ctr">
              <a:defRPr/>
            </a:pPr>
            <a:r>
              <a:rPr lang="ja-JP" altLang="en-US" sz="1100" dirty="0" smtClean="0">
                <a:solidFill>
                  <a:prstClr val="black"/>
                </a:solidFill>
                <a:latin typeface="ＭＳ Ｐゴシック"/>
              </a:rPr>
              <a:t>昭和</a:t>
            </a:r>
            <a:r>
              <a:rPr lang="en-US" altLang="ja-JP" sz="1100" dirty="0" smtClean="0">
                <a:solidFill>
                  <a:prstClr val="black"/>
                </a:solidFill>
                <a:latin typeface="ＭＳ Ｐゴシック"/>
              </a:rPr>
              <a:t>25</a:t>
            </a:r>
            <a:r>
              <a:rPr lang="ja-JP" altLang="en-US" sz="1100" dirty="0" smtClean="0">
                <a:solidFill>
                  <a:prstClr val="black"/>
                </a:solidFill>
                <a:latin typeface="ＭＳ Ｐゴシック"/>
              </a:rPr>
              <a:t>年</a:t>
            </a:r>
            <a:r>
              <a:rPr lang="ja-JP" altLang="en-US" sz="1100" dirty="0">
                <a:solidFill>
                  <a:prstClr val="black"/>
                </a:solidFill>
                <a:latin typeface="ＭＳ Ｐゴシック"/>
              </a:rPr>
              <a:t>制定）</a:t>
            </a:r>
          </a:p>
        </p:txBody>
      </p:sp>
      <p:cxnSp>
        <p:nvCxnSpPr>
          <p:cNvPr id="22" name="直線コネクタ 21"/>
          <p:cNvCxnSpPr/>
          <p:nvPr/>
        </p:nvCxnSpPr>
        <p:spPr>
          <a:xfrm flipV="1">
            <a:off x="1684898" y="3392612"/>
            <a:ext cx="1460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188" name="Text Box 23" descr="セーム皮"/>
          <p:cNvSpPr txBox="1">
            <a:spLocks noChangeArrowheads="1"/>
          </p:cNvSpPr>
          <p:nvPr/>
        </p:nvSpPr>
        <p:spPr bwMode="auto">
          <a:xfrm rot="-5400000">
            <a:off x="1471243" y="3275609"/>
            <a:ext cx="796925" cy="230832"/>
          </a:xfrm>
          <a:prstGeom prst="rect">
            <a:avLst/>
          </a:prstGeom>
          <a:noFill/>
          <a:ln w="9525">
            <a:noFill/>
            <a:miter lim="800000"/>
            <a:headEnd/>
            <a:tailEnd/>
          </a:ln>
        </p:spPr>
        <p:txBody>
          <a:bodyPr lIns="96633" tIns="0" rIns="96633" bIns="0">
            <a:spAutoFit/>
          </a:bodyPr>
          <a:lstStyle/>
          <a:p>
            <a:pPr algn="ctr" defTabSz="966788">
              <a:spcBef>
                <a:spcPct val="50000"/>
              </a:spcBef>
            </a:pPr>
            <a:r>
              <a:rPr lang="en-US" altLang="ja-JP" sz="1500" b="1" dirty="0">
                <a:solidFill>
                  <a:prstClr val="black"/>
                </a:solidFill>
                <a:latin typeface="JustUnitMarkG" pitchFamily="2" charset="2"/>
              </a:rPr>
              <a:t></a:t>
            </a:r>
          </a:p>
        </p:txBody>
      </p:sp>
      <p:sp>
        <p:nvSpPr>
          <p:cNvPr id="7189" name="Text Box 23" descr="セーム皮"/>
          <p:cNvSpPr txBox="1">
            <a:spLocks noChangeArrowheads="1"/>
          </p:cNvSpPr>
          <p:nvPr/>
        </p:nvSpPr>
        <p:spPr bwMode="auto">
          <a:xfrm rot="-5400000">
            <a:off x="1472034" y="4559102"/>
            <a:ext cx="795338" cy="230832"/>
          </a:xfrm>
          <a:prstGeom prst="rect">
            <a:avLst/>
          </a:prstGeom>
          <a:noFill/>
          <a:ln w="9525">
            <a:noFill/>
            <a:miter lim="800000"/>
            <a:headEnd/>
            <a:tailEnd/>
          </a:ln>
        </p:spPr>
        <p:txBody>
          <a:bodyPr lIns="96633" tIns="0" rIns="96633" bIns="0">
            <a:spAutoFit/>
          </a:bodyPr>
          <a:lstStyle/>
          <a:p>
            <a:pPr algn="ctr" defTabSz="966788">
              <a:spcBef>
                <a:spcPct val="50000"/>
              </a:spcBef>
            </a:pPr>
            <a:r>
              <a:rPr lang="en-US" altLang="ja-JP" sz="1500" b="1" dirty="0">
                <a:solidFill>
                  <a:prstClr val="black"/>
                </a:solidFill>
                <a:latin typeface="JustUnitMarkG" pitchFamily="2" charset="2"/>
              </a:rPr>
              <a:t></a:t>
            </a:r>
          </a:p>
        </p:txBody>
      </p:sp>
      <p:sp>
        <p:nvSpPr>
          <p:cNvPr id="7190" name="Text Box 23" descr="セーム皮"/>
          <p:cNvSpPr txBox="1">
            <a:spLocks noChangeArrowheads="1"/>
          </p:cNvSpPr>
          <p:nvPr/>
        </p:nvSpPr>
        <p:spPr bwMode="auto">
          <a:xfrm rot="-5400000">
            <a:off x="1547962" y="5814021"/>
            <a:ext cx="673100" cy="230832"/>
          </a:xfrm>
          <a:prstGeom prst="rect">
            <a:avLst/>
          </a:prstGeom>
          <a:noFill/>
          <a:ln w="9525">
            <a:noFill/>
            <a:miter lim="800000"/>
            <a:headEnd/>
            <a:tailEnd/>
          </a:ln>
        </p:spPr>
        <p:txBody>
          <a:bodyPr lIns="96633" tIns="0" rIns="96633" bIns="0">
            <a:spAutoFit/>
          </a:bodyPr>
          <a:lstStyle/>
          <a:p>
            <a:pPr algn="ctr" defTabSz="966788">
              <a:spcBef>
                <a:spcPct val="50000"/>
              </a:spcBef>
            </a:pPr>
            <a:r>
              <a:rPr lang="en-US" altLang="ja-JP" sz="1500" b="1" dirty="0">
                <a:solidFill>
                  <a:prstClr val="black"/>
                </a:solidFill>
                <a:latin typeface="JustUnitMarkG" pitchFamily="2" charset="2"/>
              </a:rPr>
              <a:t></a:t>
            </a:r>
          </a:p>
        </p:txBody>
      </p:sp>
      <p:cxnSp>
        <p:nvCxnSpPr>
          <p:cNvPr id="30" name="直線コネクタ 29"/>
          <p:cNvCxnSpPr/>
          <p:nvPr/>
        </p:nvCxnSpPr>
        <p:spPr>
          <a:xfrm flipV="1">
            <a:off x="1684898" y="4676899"/>
            <a:ext cx="1460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1684898" y="5913279"/>
            <a:ext cx="14605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a:stCxn id="7188" idx="2"/>
          </p:cNvCxnSpPr>
          <p:nvPr/>
        </p:nvCxnSpPr>
        <p:spPr>
          <a:xfrm flipV="1">
            <a:off x="1985122" y="3356995"/>
            <a:ext cx="7508079" cy="34030"/>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6089578" y="3284988"/>
            <a:ext cx="360040" cy="2788915"/>
          </a:xfrm>
          <a:prstGeom prst="rect">
            <a:avLst/>
          </a:prstGeom>
          <a:solidFill>
            <a:schemeClr val="accent6">
              <a:lumMod val="60000"/>
              <a:lumOff val="4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600" b="1" dirty="0">
                <a:solidFill>
                  <a:prstClr val="black"/>
                </a:solidFill>
              </a:rPr>
              <a:t>障害者自立支援法施行</a:t>
            </a:r>
          </a:p>
        </p:txBody>
      </p:sp>
      <p:sp>
        <p:nvSpPr>
          <p:cNvPr id="49" name="テキスト ボックス 48"/>
          <p:cNvSpPr txBox="1"/>
          <p:nvPr/>
        </p:nvSpPr>
        <p:spPr>
          <a:xfrm>
            <a:off x="5909556" y="2996955"/>
            <a:ext cx="774700" cy="276999"/>
          </a:xfrm>
          <a:prstGeom prst="rect">
            <a:avLst/>
          </a:prstGeom>
          <a:noFill/>
        </p:spPr>
        <p:txBody>
          <a:bodyPr>
            <a:spAutoFit/>
          </a:bodyPr>
          <a:lstStyle/>
          <a:p>
            <a:pPr algn="ctr">
              <a:defRPr/>
            </a:pPr>
            <a:r>
              <a:rPr lang="en-US" altLang="ja-JP" dirty="0" smtClean="0">
                <a:solidFill>
                  <a:prstClr val="black"/>
                </a:solidFill>
                <a:latin typeface="ＭＳ Ｐゴシック"/>
                <a:ea typeface="ＭＳ Ｐゴシック"/>
              </a:rPr>
              <a:t>【H18】</a:t>
            </a:r>
            <a:endParaRPr lang="ja-JP" altLang="en-US" dirty="0">
              <a:solidFill>
                <a:prstClr val="black"/>
              </a:solidFill>
              <a:latin typeface="ＭＳ Ｐゴシック"/>
              <a:ea typeface="ＭＳ Ｐゴシック"/>
            </a:endParaRPr>
          </a:p>
        </p:txBody>
      </p:sp>
      <p:sp>
        <p:nvSpPr>
          <p:cNvPr id="68" name="角丸四角形 67"/>
          <p:cNvSpPr/>
          <p:nvPr/>
        </p:nvSpPr>
        <p:spPr>
          <a:xfrm>
            <a:off x="7853774" y="3248982"/>
            <a:ext cx="504056" cy="2822066"/>
          </a:xfrm>
          <a:prstGeom prst="roundRect">
            <a:avLst/>
          </a:prstGeom>
          <a:solidFill>
            <a:srgbClr val="FF8029"/>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600" b="1" dirty="0" smtClean="0">
                <a:solidFill>
                  <a:prstClr val="black"/>
                </a:solidFill>
              </a:rPr>
              <a:t>障害者総合支援法施行</a:t>
            </a:r>
            <a:endParaRPr lang="ja-JP" altLang="en-US" sz="1600" b="1" dirty="0">
              <a:solidFill>
                <a:prstClr val="black"/>
              </a:solidFill>
            </a:endParaRPr>
          </a:p>
        </p:txBody>
      </p:sp>
      <p:sp>
        <p:nvSpPr>
          <p:cNvPr id="70" name="正方形/長方形 69"/>
          <p:cNvSpPr/>
          <p:nvPr/>
        </p:nvSpPr>
        <p:spPr>
          <a:xfrm>
            <a:off x="5225481" y="3284988"/>
            <a:ext cx="360040" cy="2231297"/>
          </a:xfrm>
          <a:prstGeom prst="rect">
            <a:avLst/>
          </a:prstGeom>
          <a:solidFill>
            <a:schemeClr val="accent6">
              <a:lumMod val="60000"/>
              <a:lumOff val="4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600" b="1" dirty="0">
                <a:solidFill>
                  <a:prstClr val="black"/>
                </a:solidFill>
              </a:rPr>
              <a:t>支援費制度の施行</a:t>
            </a:r>
          </a:p>
        </p:txBody>
      </p:sp>
      <p:sp>
        <p:nvSpPr>
          <p:cNvPr id="74" name="円/楕円 73"/>
          <p:cNvSpPr/>
          <p:nvPr/>
        </p:nvSpPr>
        <p:spPr>
          <a:xfrm>
            <a:off x="2381165" y="5563670"/>
            <a:ext cx="1071288" cy="74565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dirty="0">
                <a:solidFill>
                  <a:prstClr val="black"/>
                </a:solidFill>
              </a:rPr>
              <a:t>精神衛生法から精神保健法</a:t>
            </a:r>
            <a:r>
              <a:rPr lang="ja-JP" altLang="en-US" dirty="0" smtClean="0">
                <a:solidFill>
                  <a:prstClr val="black"/>
                </a:solidFill>
              </a:rPr>
              <a:t>へ</a:t>
            </a:r>
            <a:endParaRPr lang="ja-JP" altLang="en-US" dirty="0">
              <a:solidFill>
                <a:prstClr val="black"/>
              </a:solidFill>
            </a:endParaRPr>
          </a:p>
        </p:txBody>
      </p:sp>
      <p:sp>
        <p:nvSpPr>
          <p:cNvPr id="75" name="テキスト ボックス 74"/>
          <p:cNvSpPr txBox="1"/>
          <p:nvPr/>
        </p:nvSpPr>
        <p:spPr>
          <a:xfrm>
            <a:off x="2237150" y="5348247"/>
            <a:ext cx="773113" cy="276999"/>
          </a:xfrm>
          <a:prstGeom prst="rect">
            <a:avLst/>
          </a:prstGeom>
          <a:noFill/>
        </p:spPr>
        <p:txBody>
          <a:bodyPr>
            <a:spAutoFit/>
          </a:bodyPr>
          <a:lstStyle/>
          <a:p>
            <a:pPr algn="ctr">
              <a:defRPr/>
            </a:pPr>
            <a:r>
              <a:rPr lang="en-US" altLang="ja-JP" dirty="0" smtClean="0">
                <a:solidFill>
                  <a:prstClr val="black"/>
                </a:solidFill>
                <a:latin typeface="ＭＳ Ｐゴシック"/>
                <a:ea typeface="ＭＳ Ｐゴシック"/>
              </a:rPr>
              <a:t>【S62】</a:t>
            </a:r>
            <a:endParaRPr lang="ja-JP" altLang="en-US" dirty="0">
              <a:solidFill>
                <a:prstClr val="black"/>
              </a:solidFill>
              <a:latin typeface="ＭＳ Ｐゴシック"/>
              <a:ea typeface="ＭＳ Ｐゴシック"/>
            </a:endParaRPr>
          </a:p>
        </p:txBody>
      </p:sp>
      <p:sp>
        <p:nvSpPr>
          <p:cNvPr id="76" name="円/楕円 75"/>
          <p:cNvSpPr/>
          <p:nvPr/>
        </p:nvSpPr>
        <p:spPr>
          <a:xfrm>
            <a:off x="3557639" y="4288088"/>
            <a:ext cx="1595835" cy="72509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dirty="0">
                <a:solidFill>
                  <a:prstClr val="black"/>
                </a:solidFill>
              </a:rPr>
              <a:t>精神薄弱者福祉法から知的障害者福祉法へ</a:t>
            </a:r>
          </a:p>
        </p:txBody>
      </p:sp>
      <p:sp>
        <p:nvSpPr>
          <p:cNvPr id="77" name="テキスト ボックス 76"/>
          <p:cNvSpPr txBox="1"/>
          <p:nvPr/>
        </p:nvSpPr>
        <p:spPr>
          <a:xfrm>
            <a:off x="3605300" y="4088107"/>
            <a:ext cx="677862" cy="276999"/>
          </a:xfrm>
          <a:prstGeom prst="rect">
            <a:avLst/>
          </a:prstGeom>
          <a:noFill/>
        </p:spPr>
        <p:txBody>
          <a:bodyPr>
            <a:spAutoFit/>
          </a:bodyPr>
          <a:lstStyle/>
          <a:p>
            <a:pPr algn="ctr">
              <a:defRPr/>
            </a:pPr>
            <a:r>
              <a:rPr lang="en-US" altLang="ja-JP" dirty="0" smtClean="0">
                <a:solidFill>
                  <a:prstClr val="black"/>
                </a:solidFill>
                <a:latin typeface="ＭＳ Ｐゴシック"/>
                <a:ea typeface="ＭＳ Ｐゴシック"/>
              </a:rPr>
              <a:t>【H10】</a:t>
            </a:r>
            <a:endParaRPr lang="ja-JP" altLang="en-US" dirty="0">
              <a:solidFill>
                <a:prstClr val="black"/>
              </a:solidFill>
              <a:latin typeface="ＭＳ Ｐゴシック"/>
              <a:ea typeface="ＭＳ Ｐゴシック"/>
            </a:endParaRPr>
          </a:p>
        </p:txBody>
      </p:sp>
      <p:sp>
        <p:nvSpPr>
          <p:cNvPr id="78" name="円/楕円 77"/>
          <p:cNvSpPr/>
          <p:nvPr/>
        </p:nvSpPr>
        <p:spPr>
          <a:xfrm>
            <a:off x="3533292" y="5553238"/>
            <a:ext cx="1439530" cy="74565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dirty="0">
                <a:solidFill>
                  <a:prstClr val="black"/>
                </a:solidFill>
                <a:latin typeface="ＭＳ Ｐゴシック"/>
              </a:rPr>
              <a:t>精神保健法</a:t>
            </a:r>
            <a:r>
              <a:rPr lang="ja-JP" altLang="en-US" dirty="0" smtClean="0">
                <a:solidFill>
                  <a:prstClr val="black"/>
                </a:solidFill>
                <a:latin typeface="ＭＳ Ｐゴシック"/>
              </a:rPr>
              <a:t>から精神</a:t>
            </a:r>
            <a:r>
              <a:rPr lang="ja-JP" altLang="en-US" dirty="0">
                <a:solidFill>
                  <a:prstClr val="black"/>
                </a:solidFill>
                <a:latin typeface="ＭＳ Ｐゴシック"/>
              </a:rPr>
              <a:t>保健福祉法</a:t>
            </a:r>
            <a:r>
              <a:rPr lang="ja-JP" altLang="en-US" dirty="0" smtClean="0">
                <a:solidFill>
                  <a:prstClr val="black"/>
                </a:solidFill>
                <a:latin typeface="ＭＳ Ｐゴシック"/>
              </a:rPr>
              <a:t>へ</a:t>
            </a:r>
            <a:endParaRPr lang="ja-JP" altLang="en-US" dirty="0">
              <a:solidFill>
                <a:prstClr val="black"/>
              </a:solidFill>
              <a:latin typeface="ＭＳ Ｐゴシック"/>
            </a:endParaRPr>
          </a:p>
        </p:txBody>
      </p:sp>
      <p:sp>
        <p:nvSpPr>
          <p:cNvPr id="89" name="テキスト ボックス 88"/>
          <p:cNvSpPr txBox="1"/>
          <p:nvPr/>
        </p:nvSpPr>
        <p:spPr>
          <a:xfrm>
            <a:off x="3389276" y="5348247"/>
            <a:ext cx="774700" cy="276999"/>
          </a:xfrm>
          <a:prstGeom prst="rect">
            <a:avLst/>
          </a:prstGeom>
          <a:noFill/>
        </p:spPr>
        <p:txBody>
          <a:bodyPr>
            <a:spAutoFit/>
          </a:bodyPr>
          <a:lstStyle/>
          <a:p>
            <a:pPr algn="ctr">
              <a:defRPr/>
            </a:pPr>
            <a:r>
              <a:rPr lang="en-US" altLang="ja-JP" dirty="0" smtClean="0">
                <a:solidFill>
                  <a:prstClr val="black"/>
                </a:solidFill>
                <a:latin typeface="ＭＳ Ｐゴシック"/>
                <a:ea typeface="ＭＳ Ｐゴシック"/>
              </a:rPr>
              <a:t>【H7】</a:t>
            </a:r>
            <a:endParaRPr lang="ja-JP" altLang="en-US" dirty="0">
              <a:solidFill>
                <a:prstClr val="black"/>
              </a:solidFill>
              <a:latin typeface="ＭＳ Ｐゴシック"/>
              <a:ea typeface="ＭＳ Ｐゴシック"/>
            </a:endParaRPr>
          </a:p>
        </p:txBody>
      </p:sp>
      <p:sp>
        <p:nvSpPr>
          <p:cNvPr id="60" name="円形吹き出し 59"/>
          <p:cNvSpPr/>
          <p:nvPr/>
        </p:nvSpPr>
        <p:spPr>
          <a:xfrm>
            <a:off x="3137248" y="2973939"/>
            <a:ext cx="1806025" cy="648072"/>
          </a:xfrm>
          <a:prstGeom prst="wedgeEllipseCallout">
            <a:avLst>
              <a:gd name="adj1" fmla="val 63541"/>
              <a:gd name="adj2" fmla="val 37002"/>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smtClean="0">
                <a:solidFill>
                  <a:prstClr val="black"/>
                </a:solidFill>
                <a:latin typeface="ＭＳ Ｐゴシック"/>
              </a:rPr>
              <a:t>利用者が</a:t>
            </a:r>
            <a:endParaRPr lang="en-US" altLang="ja-JP" sz="1100" b="1" dirty="0" smtClean="0">
              <a:solidFill>
                <a:prstClr val="black"/>
              </a:solidFill>
              <a:latin typeface="ＭＳ Ｐゴシック"/>
            </a:endParaRPr>
          </a:p>
          <a:p>
            <a:pPr algn="ctr">
              <a:defRPr/>
            </a:pPr>
            <a:r>
              <a:rPr lang="ja-JP" altLang="en-US" sz="1100" b="1" dirty="0" smtClean="0">
                <a:solidFill>
                  <a:prstClr val="black"/>
                </a:solidFill>
                <a:latin typeface="ＭＳ Ｐゴシック"/>
              </a:rPr>
              <a:t>サービスを選択</a:t>
            </a:r>
            <a:endParaRPr lang="en-US" altLang="ja-JP" sz="1100" b="1" dirty="0" smtClean="0">
              <a:solidFill>
                <a:prstClr val="black"/>
              </a:solidFill>
              <a:latin typeface="ＭＳ Ｐゴシック"/>
            </a:endParaRPr>
          </a:p>
          <a:p>
            <a:pPr algn="ctr">
              <a:defRPr/>
            </a:pPr>
            <a:r>
              <a:rPr lang="ja-JP" altLang="en-US" sz="1100" b="1" dirty="0" smtClean="0">
                <a:solidFill>
                  <a:prstClr val="black"/>
                </a:solidFill>
                <a:latin typeface="ＭＳ Ｐゴシック"/>
              </a:rPr>
              <a:t>できる仕組み</a:t>
            </a:r>
            <a:endParaRPr lang="ja-JP" altLang="en-US" sz="1100" dirty="0">
              <a:solidFill>
                <a:prstClr val="black"/>
              </a:solidFill>
              <a:latin typeface="ＭＳ Ｐゴシック"/>
            </a:endParaRPr>
          </a:p>
        </p:txBody>
      </p:sp>
      <p:sp>
        <p:nvSpPr>
          <p:cNvPr id="61" name="円形吹き出し 60"/>
          <p:cNvSpPr/>
          <p:nvPr/>
        </p:nvSpPr>
        <p:spPr>
          <a:xfrm>
            <a:off x="5009458" y="2528902"/>
            <a:ext cx="1260140" cy="432047"/>
          </a:xfrm>
          <a:prstGeom prst="wedgeEllipseCallout">
            <a:avLst>
              <a:gd name="adj1" fmla="val 41610"/>
              <a:gd name="adj2" fmla="val 146611"/>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smtClean="0">
                <a:solidFill>
                  <a:prstClr val="black"/>
                </a:solidFill>
              </a:rPr>
              <a:t>３障害</a:t>
            </a:r>
            <a:endParaRPr lang="en-US" altLang="ja-JP" sz="1000" b="1" dirty="0">
              <a:solidFill>
                <a:prstClr val="black"/>
              </a:solidFill>
            </a:endParaRPr>
          </a:p>
          <a:p>
            <a:pPr algn="ctr">
              <a:defRPr/>
            </a:pPr>
            <a:r>
              <a:rPr lang="ja-JP" altLang="en-US" sz="1000" b="1" dirty="0" smtClean="0">
                <a:solidFill>
                  <a:prstClr val="black"/>
                </a:solidFill>
              </a:rPr>
              <a:t>共通の制度</a:t>
            </a:r>
            <a:endParaRPr lang="ja-JP" altLang="en-US" sz="1000" b="1" dirty="0">
              <a:solidFill>
                <a:prstClr val="black"/>
              </a:solidFill>
            </a:endParaRPr>
          </a:p>
        </p:txBody>
      </p:sp>
      <p:sp>
        <p:nvSpPr>
          <p:cNvPr id="54" name="円形吹き出し 53"/>
          <p:cNvSpPr/>
          <p:nvPr/>
        </p:nvSpPr>
        <p:spPr>
          <a:xfrm>
            <a:off x="5117468" y="5571520"/>
            <a:ext cx="792088" cy="756020"/>
          </a:xfrm>
          <a:prstGeom prst="wedgeEllipseCallout">
            <a:avLst>
              <a:gd name="adj1" fmla="val 71674"/>
              <a:gd name="adj2" fmla="val -31615"/>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1000" b="1" dirty="0" smtClean="0">
                <a:solidFill>
                  <a:prstClr val="black"/>
                </a:solidFill>
              </a:rPr>
              <a:t>地域生活を支援</a:t>
            </a:r>
            <a:endParaRPr lang="ja-JP" altLang="en-US" sz="1000" b="1" dirty="0">
              <a:solidFill>
                <a:prstClr val="black"/>
              </a:solidFill>
            </a:endParaRPr>
          </a:p>
        </p:txBody>
      </p:sp>
      <p:sp>
        <p:nvSpPr>
          <p:cNvPr id="56" name="円/楕円 55"/>
          <p:cNvSpPr/>
          <p:nvPr/>
        </p:nvSpPr>
        <p:spPr>
          <a:xfrm>
            <a:off x="2957228" y="1767978"/>
            <a:ext cx="2189322" cy="724917"/>
          </a:xfrm>
          <a:prstGeom prst="ellipse">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dirty="0" smtClean="0">
                <a:solidFill>
                  <a:prstClr val="black"/>
                </a:solidFill>
              </a:rPr>
              <a:t>心身障害者対策基本法から障害者基本法へ</a:t>
            </a:r>
            <a:endParaRPr lang="ja-JP" altLang="en-US" dirty="0">
              <a:solidFill>
                <a:prstClr val="black"/>
              </a:solidFill>
            </a:endParaRPr>
          </a:p>
        </p:txBody>
      </p:sp>
      <p:sp>
        <p:nvSpPr>
          <p:cNvPr id="58" name="テキスト ボックス 57"/>
          <p:cNvSpPr txBox="1"/>
          <p:nvPr/>
        </p:nvSpPr>
        <p:spPr>
          <a:xfrm>
            <a:off x="2819426" y="1628801"/>
            <a:ext cx="677862" cy="276999"/>
          </a:xfrm>
          <a:prstGeom prst="rect">
            <a:avLst/>
          </a:prstGeom>
          <a:noFill/>
        </p:spPr>
        <p:txBody>
          <a:bodyPr>
            <a:spAutoFit/>
          </a:bodyPr>
          <a:lstStyle/>
          <a:p>
            <a:pPr algn="ctr">
              <a:defRPr/>
            </a:pPr>
            <a:r>
              <a:rPr lang="en-US" altLang="ja-JP" dirty="0" smtClean="0">
                <a:solidFill>
                  <a:prstClr val="black"/>
                </a:solidFill>
                <a:latin typeface="ＭＳ Ｐゴシック"/>
                <a:ea typeface="ＭＳ Ｐゴシック"/>
              </a:rPr>
              <a:t>【H5】</a:t>
            </a:r>
            <a:endParaRPr lang="ja-JP" altLang="en-US" dirty="0">
              <a:solidFill>
                <a:prstClr val="black"/>
              </a:solidFill>
              <a:latin typeface="ＭＳ Ｐゴシック"/>
              <a:ea typeface="ＭＳ Ｐゴシック"/>
            </a:endParaRPr>
          </a:p>
        </p:txBody>
      </p:sp>
      <p:sp>
        <p:nvSpPr>
          <p:cNvPr id="48" name="テキスト ボックス 47"/>
          <p:cNvSpPr txBox="1"/>
          <p:nvPr/>
        </p:nvSpPr>
        <p:spPr>
          <a:xfrm>
            <a:off x="2017953" y="5121188"/>
            <a:ext cx="255198" cy="261610"/>
          </a:xfrm>
          <a:prstGeom prst="rect">
            <a:avLst/>
          </a:prstGeom>
          <a:noFill/>
        </p:spPr>
        <p:txBody>
          <a:bodyPr wrap="none" rtlCol="0">
            <a:spAutoFit/>
          </a:bodyPr>
          <a:lstStyle/>
          <a:p>
            <a:r>
              <a:rPr lang="ja-JP" altLang="en-US" sz="1100" dirty="0" smtClean="0">
                <a:solidFill>
                  <a:prstClr val="black"/>
                </a:solidFill>
              </a:rPr>
              <a:t>“</a:t>
            </a:r>
            <a:endParaRPr lang="ja-JP" altLang="en-US" sz="1100" dirty="0">
              <a:solidFill>
                <a:prstClr val="black"/>
              </a:solidFill>
            </a:endParaRPr>
          </a:p>
        </p:txBody>
      </p:sp>
      <p:sp>
        <p:nvSpPr>
          <p:cNvPr id="53" name="テキスト ボックス 52"/>
          <p:cNvSpPr txBox="1"/>
          <p:nvPr/>
        </p:nvSpPr>
        <p:spPr>
          <a:xfrm>
            <a:off x="2237148" y="3800075"/>
            <a:ext cx="117594" cy="276999"/>
          </a:xfrm>
          <a:prstGeom prst="rect">
            <a:avLst/>
          </a:prstGeom>
          <a:noFill/>
        </p:spPr>
        <p:txBody>
          <a:bodyPr wrap="square" rtlCol="0">
            <a:spAutoFit/>
          </a:bodyPr>
          <a:lstStyle/>
          <a:p>
            <a:r>
              <a:rPr lang="ja-JP" altLang="en-US" dirty="0" smtClean="0">
                <a:solidFill>
                  <a:prstClr val="black"/>
                </a:solidFill>
              </a:rPr>
              <a:t>”</a:t>
            </a:r>
            <a:endParaRPr lang="ja-JP" altLang="en-US" dirty="0">
              <a:solidFill>
                <a:prstClr val="black"/>
              </a:solidFill>
            </a:endParaRPr>
          </a:p>
        </p:txBody>
      </p:sp>
      <p:sp>
        <p:nvSpPr>
          <p:cNvPr id="85" name="円/楕円 84"/>
          <p:cNvSpPr/>
          <p:nvPr/>
        </p:nvSpPr>
        <p:spPr>
          <a:xfrm>
            <a:off x="6389898" y="1844826"/>
            <a:ext cx="1319858" cy="595451"/>
          </a:xfrm>
          <a:prstGeom prst="ellipse">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dirty="0" smtClean="0">
                <a:solidFill>
                  <a:prstClr val="black"/>
                </a:solidFill>
              </a:rPr>
              <a:t>障害者基本法の一部改正</a:t>
            </a:r>
            <a:endParaRPr lang="ja-JP" altLang="en-US" dirty="0">
              <a:solidFill>
                <a:prstClr val="black"/>
              </a:solidFill>
            </a:endParaRPr>
          </a:p>
        </p:txBody>
      </p:sp>
      <p:sp>
        <p:nvSpPr>
          <p:cNvPr id="86" name="テキスト ボックス 85"/>
          <p:cNvSpPr txBox="1"/>
          <p:nvPr/>
        </p:nvSpPr>
        <p:spPr>
          <a:xfrm>
            <a:off x="6209878" y="1628802"/>
            <a:ext cx="677862" cy="276999"/>
          </a:xfrm>
          <a:prstGeom prst="rect">
            <a:avLst/>
          </a:prstGeom>
          <a:noFill/>
        </p:spPr>
        <p:txBody>
          <a:bodyPr>
            <a:spAutoFit/>
          </a:bodyPr>
          <a:lstStyle/>
          <a:p>
            <a:pPr algn="ctr">
              <a:defRPr/>
            </a:pPr>
            <a:r>
              <a:rPr lang="en-US" altLang="ja-JP" dirty="0" smtClean="0">
                <a:solidFill>
                  <a:prstClr val="black"/>
                </a:solidFill>
                <a:latin typeface="ＭＳ Ｐゴシック"/>
                <a:ea typeface="ＭＳ Ｐゴシック"/>
              </a:rPr>
              <a:t>【H23】</a:t>
            </a:r>
            <a:endParaRPr lang="ja-JP" altLang="en-US" dirty="0">
              <a:solidFill>
                <a:prstClr val="black"/>
              </a:solidFill>
              <a:latin typeface="ＭＳ Ｐゴシック"/>
              <a:ea typeface="ＭＳ Ｐゴシック"/>
            </a:endParaRPr>
          </a:p>
        </p:txBody>
      </p:sp>
      <p:sp>
        <p:nvSpPr>
          <p:cNvPr id="87" name="円形吹き出し 86"/>
          <p:cNvSpPr/>
          <p:nvPr/>
        </p:nvSpPr>
        <p:spPr>
          <a:xfrm>
            <a:off x="7905070" y="1671650"/>
            <a:ext cx="1532880" cy="425202"/>
          </a:xfrm>
          <a:prstGeom prst="wedgeEllipseCallout">
            <a:avLst>
              <a:gd name="adj1" fmla="val -60427"/>
              <a:gd name="adj2" fmla="val 50149"/>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rPr>
              <a:t>共生社会の実現</a:t>
            </a:r>
            <a:endParaRPr lang="ja-JP" altLang="en-US" b="1" dirty="0">
              <a:solidFill>
                <a:prstClr val="black"/>
              </a:solidFill>
            </a:endParaRPr>
          </a:p>
        </p:txBody>
      </p:sp>
      <p:sp>
        <p:nvSpPr>
          <p:cNvPr id="73" name="テキスト ボックス 72"/>
          <p:cNvSpPr txBox="1"/>
          <p:nvPr/>
        </p:nvSpPr>
        <p:spPr>
          <a:xfrm>
            <a:off x="7673752" y="2996954"/>
            <a:ext cx="883344" cy="276999"/>
          </a:xfrm>
          <a:prstGeom prst="rect">
            <a:avLst/>
          </a:prstGeom>
          <a:noFill/>
        </p:spPr>
        <p:txBody>
          <a:bodyPr wrap="square">
            <a:spAutoFit/>
          </a:bodyPr>
          <a:lstStyle/>
          <a:p>
            <a:pPr algn="ctr">
              <a:defRPr/>
            </a:pPr>
            <a:r>
              <a:rPr lang="en-US" altLang="ja-JP" dirty="0" smtClean="0">
                <a:solidFill>
                  <a:prstClr val="black"/>
                </a:solidFill>
                <a:latin typeface="ＭＳ Ｐゴシック"/>
                <a:ea typeface="ＭＳ Ｐゴシック"/>
              </a:rPr>
              <a:t>【H25.4】</a:t>
            </a:r>
            <a:endParaRPr lang="ja-JP" altLang="en-US" dirty="0">
              <a:solidFill>
                <a:prstClr val="black"/>
              </a:solidFill>
              <a:latin typeface="ＭＳ Ｐゴシック"/>
              <a:ea typeface="ＭＳ Ｐゴシック"/>
            </a:endParaRPr>
          </a:p>
        </p:txBody>
      </p:sp>
      <p:sp>
        <p:nvSpPr>
          <p:cNvPr id="62" name="正方形/長方形 61"/>
          <p:cNvSpPr/>
          <p:nvPr/>
        </p:nvSpPr>
        <p:spPr>
          <a:xfrm>
            <a:off x="6992634" y="3284988"/>
            <a:ext cx="585065" cy="2788915"/>
          </a:xfrm>
          <a:prstGeom prst="rect">
            <a:avLst/>
          </a:prstGeom>
          <a:solidFill>
            <a:schemeClr val="accent6">
              <a:lumMod val="60000"/>
              <a:lumOff val="40000"/>
            </a:schemeClr>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defRPr/>
            </a:pPr>
            <a:r>
              <a:rPr lang="ja-JP" altLang="en-US" sz="1600" b="1" dirty="0" smtClean="0">
                <a:solidFill>
                  <a:prstClr val="black"/>
                </a:solidFill>
              </a:rPr>
              <a:t>障害者</a:t>
            </a:r>
            <a:r>
              <a:rPr lang="ja-JP" altLang="en-US" sz="1600" b="1" dirty="0">
                <a:solidFill>
                  <a:prstClr val="black"/>
                </a:solidFill>
              </a:rPr>
              <a:t>自立</a:t>
            </a:r>
            <a:r>
              <a:rPr lang="ja-JP" altLang="en-US" sz="1600" b="1" dirty="0" smtClean="0">
                <a:solidFill>
                  <a:prstClr val="black"/>
                </a:solidFill>
              </a:rPr>
              <a:t>支援法・</a:t>
            </a:r>
            <a:endParaRPr lang="en-US" altLang="ja-JP" sz="1600" b="1" dirty="0" smtClean="0">
              <a:solidFill>
                <a:prstClr val="black"/>
              </a:solidFill>
            </a:endParaRPr>
          </a:p>
          <a:p>
            <a:pPr>
              <a:defRPr/>
            </a:pPr>
            <a:r>
              <a:rPr lang="ja-JP" altLang="en-US" sz="1600" b="1" dirty="0" smtClean="0">
                <a:solidFill>
                  <a:prstClr val="black"/>
                </a:solidFill>
              </a:rPr>
              <a:t>児童福祉法の一部改正</a:t>
            </a:r>
            <a:r>
              <a:rPr lang="ja-JP" altLang="en-US" sz="1600" b="1" dirty="0">
                <a:solidFill>
                  <a:prstClr val="black"/>
                </a:solidFill>
              </a:rPr>
              <a:t>法</a:t>
            </a:r>
            <a:r>
              <a:rPr lang="ja-JP" altLang="en-US" sz="1600" b="1" dirty="0" smtClean="0">
                <a:solidFill>
                  <a:prstClr val="black"/>
                </a:solidFill>
              </a:rPr>
              <a:t>施行　</a:t>
            </a:r>
            <a:endParaRPr lang="ja-JP" altLang="en-US" sz="1600" b="1" dirty="0">
              <a:solidFill>
                <a:prstClr val="black"/>
              </a:solidFill>
            </a:endParaRPr>
          </a:p>
        </p:txBody>
      </p:sp>
      <p:sp>
        <p:nvSpPr>
          <p:cNvPr id="66" name="テキスト ボックス 65"/>
          <p:cNvSpPr txBox="1"/>
          <p:nvPr/>
        </p:nvSpPr>
        <p:spPr>
          <a:xfrm>
            <a:off x="6902008" y="2996954"/>
            <a:ext cx="774700" cy="276999"/>
          </a:xfrm>
          <a:prstGeom prst="rect">
            <a:avLst/>
          </a:prstGeom>
          <a:noFill/>
        </p:spPr>
        <p:txBody>
          <a:bodyPr>
            <a:spAutoFit/>
          </a:bodyPr>
          <a:lstStyle/>
          <a:p>
            <a:pPr algn="ctr">
              <a:defRPr/>
            </a:pPr>
            <a:r>
              <a:rPr lang="en-US" altLang="ja-JP" dirty="0" smtClean="0">
                <a:solidFill>
                  <a:prstClr val="black"/>
                </a:solidFill>
                <a:latin typeface="ＭＳ Ｐゴシック"/>
                <a:ea typeface="ＭＳ Ｐゴシック"/>
              </a:rPr>
              <a:t>【H24.4】</a:t>
            </a:r>
            <a:endParaRPr lang="ja-JP" altLang="en-US" dirty="0">
              <a:solidFill>
                <a:prstClr val="black"/>
              </a:solidFill>
              <a:latin typeface="ＭＳ Ｐゴシック"/>
              <a:ea typeface="ＭＳ Ｐゴシック"/>
            </a:endParaRPr>
          </a:p>
        </p:txBody>
      </p:sp>
      <p:sp>
        <p:nvSpPr>
          <p:cNvPr id="67" name="上矢印吹き出し 66"/>
          <p:cNvSpPr/>
          <p:nvPr/>
        </p:nvSpPr>
        <p:spPr bwMode="auto">
          <a:xfrm>
            <a:off x="6341605" y="5995376"/>
            <a:ext cx="1803156" cy="807912"/>
          </a:xfrm>
          <a:prstGeom prst="upArrowCallout">
            <a:avLst>
              <a:gd name="adj1" fmla="val 25000"/>
              <a:gd name="adj2" fmla="val 21472"/>
              <a:gd name="adj3" fmla="val 25000"/>
              <a:gd name="adj4" fmla="val 50764"/>
            </a:avLst>
          </a:prstGeom>
          <a:solidFill>
            <a:schemeClr val="accent6">
              <a:lumMod val="20000"/>
              <a:lumOff val="80000"/>
            </a:schemeClr>
          </a:solidFill>
          <a:ln w="15875" cap="flat" cmpd="sng" algn="ctr">
            <a:solidFill>
              <a:schemeClr val="accent6">
                <a:lumMod val="50000"/>
              </a:schemeClr>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63" indent="-119063" defTabSz="873125"/>
            <a:r>
              <a:rPr lang="ja-JP" altLang="en-US" b="1" dirty="0" smtClean="0">
                <a:solidFill>
                  <a:prstClr val="black"/>
                </a:solidFill>
                <a:latin typeface="ＭＳ Ｐゴシック"/>
                <a:ea typeface="ＭＳ Ｐゴシック"/>
              </a:rPr>
              <a:t> 相談支援の充実、障害児</a:t>
            </a:r>
            <a:endParaRPr lang="en-US" altLang="ja-JP" b="1" dirty="0" smtClean="0">
              <a:solidFill>
                <a:prstClr val="black"/>
              </a:solidFill>
              <a:latin typeface="ＭＳ Ｐゴシック"/>
              <a:ea typeface="ＭＳ Ｐゴシック"/>
            </a:endParaRPr>
          </a:p>
          <a:p>
            <a:pPr marL="119063" indent="-119063" defTabSz="873125"/>
            <a:r>
              <a:rPr lang="ja-JP" altLang="en-US" b="1" dirty="0">
                <a:solidFill>
                  <a:prstClr val="black"/>
                </a:solidFill>
                <a:latin typeface="ＭＳ Ｐゴシック"/>
                <a:ea typeface="ＭＳ Ｐゴシック"/>
              </a:rPr>
              <a:t>　</a:t>
            </a:r>
            <a:r>
              <a:rPr lang="ja-JP" altLang="en-US" b="1" dirty="0" smtClean="0">
                <a:solidFill>
                  <a:prstClr val="black"/>
                </a:solidFill>
                <a:latin typeface="ＭＳ Ｐゴシック"/>
                <a:ea typeface="ＭＳ Ｐゴシック"/>
              </a:rPr>
              <a:t>支援の強化など</a:t>
            </a:r>
          </a:p>
        </p:txBody>
      </p:sp>
      <p:sp>
        <p:nvSpPr>
          <p:cNvPr id="63" name="円形吹き出し 62"/>
          <p:cNvSpPr/>
          <p:nvPr/>
        </p:nvSpPr>
        <p:spPr>
          <a:xfrm>
            <a:off x="6521624" y="2528900"/>
            <a:ext cx="1440160" cy="432048"/>
          </a:xfrm>
          <a:prstGeom prst="wedgeEllipseCallout">
            <a:avLst>
              <a:gd name="adj1" fmla="val 41940"/>
              <a:gd name="adj2" fmla="val 135983"/>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algn="ctr">
              <a:defRPr/>
            </a:pPr>
            <a:r>
              <a:rPr lang="ja-JP" altLang="en-US" sz="1000" b="1" dirty="0" smtClean="0">
                <a:solidFill>
                  <a:prstClr val="black"/>
                </a:solidFill>
              </a:rPr>
              <a:t>地域社会に</a:t>
            </a:r>
            <a:endParaRPr lang="en-US" altLang="ja-JP" sz="1000" b="1" dirty="0" smtClean="0">
              <a:solidFill>
                <a:prstClr val="black"/>
              </a:solidFill>
            </a:endParaRPr>
          </a:p>
          <a:p>
            <a:pPr algn="ctr">
              <a:defRPr/>
            </a:pPr>
            <a:r>
              <a:rPr lang="ja-JP" altLang="en-US" sz="1000" b="1" dirty="0" smtClean="0">
                <a:solidFill>
                  <a:prstClr val="black"/>
                </a:solidFill>
              </a:rPr>
              <a:t>おける共生の実現</a:t>
            </a:r>
            <a:endParaRPr lang="ja-JP" altLang="en-US" sz="1000" b="1" dirty="0">
              <a:solidFill>
                <a:prstClr val="black"/>
              </a:solidFill>
            </a:endParaRPr>
          </a:p>
        </p:txBody>
      </p:sp>
      <p:sp>
        <p:nvSpPr>
          <p:cNvPr id="55" name="円形吹き出し 54"/>
          <p:cNvSpPr/>
          <p:nvPr/>
        </p:nvSpPr>
        <p:spPr>
          <a:xfrm>
            <a:off x="7277710" y="5949280"/>
            <a:ext cx="950208" cy="467802"/>
          </a:xfrm>
          <a:prstGeom prst="wedgeEllipseCallout">
            <a:avLst>
              <a:gd name="adj1" fmla="val 26637"/>
              <a:gd name="adj2" fmla="val -89394"/>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50" b="1" dirty="0" smtClean="0">
                <a:solidFill>
                  <a:prstClr val="black"/>
                </a:solidFill>
              </a:rPr>
              <a:t>難病等を対象に</a:t>
            </a:r>
            <a:endParaRPr lang="ja-JP" altLang="en-US" sz="950" b="1" dirty="0">
              <a:solidFill>
                <a:prstClr val="black"/>
              </a:solidFill>
            </a:endParaRPr>
          </a:p>
        </p:txBody>
      </p:sp>
      <p:sp>
        <p:nvSpPr>
          <p:cNvPr id="57" name="正方形/長方形 56"/>
          <p:cNvSpPr/>
          <p:nvPr/>
        </p:nvSpPr>
        <p:spPr>
          <a:xfrm>
            <a:off x="2504730" y="-99392"/>
            <a:ext cx="4824536" cy="571500"/>
          </a:xfrm>
          <a:prstGeom prst="rect">
            <a:avLst/>
          </a:prstGeom>
          <a:no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prstClr val="black"/>
                </a:solidFill>
              </a:rPr>
              <a:t>障害保健福祉</a:t>
            </a:r>
            <a:r>
              <a:rPr lang="ja-JP" altLang="en-US" sz="2800" dirty="0">
                <a:solidFill>
                  <a:prstClr val="black"/>
                </a:solidFill>
              </a:rPr>
              <a:t>施策の歴史</a:t>
            </a:r>
          </a:p>
        </p:txBody>
      </p:sp>
      <p:cxnSp>
        <p:nvCxnSpPr>
          <p:cNvPr id="64" name="直線コネクタ 63"/>
          <p:cNvCxnSpPr/>
          <p:nvPr/>
        </p:nvCxnSpPr>
        <p:spPr>
          <a:xfrm>
            <a:off x="-15552" y="476672"/>
            <a:ext cx="9906000" cy="0"/>
          </a:xfrm>
          <a:prstGeom prst="line">
            <a:avLst/>
          </a:prstGeom>
          <a:ln w="38100">
            <a:solidFill>
              <a:srgbClr val="333399"/>
            </a:solidFill>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8753872" y="3248982"/>
            <a:ext cx="576064" cy="2822066"/>
          </a:xfrm>
          <a:prstGeom prst="roundRect">
            <a:avLst/>
          </a:prstGeom>
          <a:solidFill>
            <a:srgbClr val="FF8029"/>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defRPr/>
            </a:pPr>
            <a:r>
              <a:rPr lang="ja-JP" altLang="en-US" sz="1600" b="1" dirty="0" smtClean="0">
                <a:solidFill>
                  <a:prstClr val="black"/>
                </a:solidFill>
              </a:rPr>
              <a:t>障害者総合支援法・</a:t>
            </a:r>
            <a:endParaRPr lang="en-US" altLang="ja-JP" sz="1600" b="1" dirty="0" smtClean="0">
              <a:solidFill>
                <a:prstClr val="black"/>
              </a:solidFill>
            </a:endParaRPr>
          </a:p>
          <a:p>
            <a:pPr algn="ctr">
              <a:defRPr/>
            </a:pPr>
            <a:r>
              <a:rPr lang="ja-JP" altLang="en-US" sz="1600" b="1" dirty="0" smtClean="0">
                <a:solidFill>
                  <a:prstClr val="black"/>
                </a:solidFill>
              </a:rPr>
              <a:t>児童福祉法の一部改正法成立</a:t>
            </a:r>
            <a:endParaRPr lang="ja-JP" altLang="en-US" sz="1600" b="1" dirty="0">
              <a:solidFill>
                <a:prstClr val="black"/>
              </a:solidFill>
            </a:endParaRPr>
          </a:p>
        </p:txBody>
      </p:sp>
      <p:sp>
        <p:nvSpPr>
          <p:cNvPr id="69" name="テキスト ボックス 68"/>
          <p:cNvSpPr txBox="1"/>
          <p:nvPr/>
        </p:nvSpPr>
        <p:spPr>
          <a:xfrm>
            <a:off x="8590608" y="2971983"/>
            <a:ext cx="883344" cy="276999"/>
          </a:xfrm>
          <a:prstGeom prst="rect">
            <a:avLst/>
          </a:prstGeom>
          <a:noFill/>
        </p:spPr>
        <p:txBody>
          <a:bodyPr wrap="square">
            <a:spAutoFit/>
          </a:bodyPr>
          <a:lstStyle/>
          <a:p>
            <a:pPr algn="ctr">
              <a:defRPr/>
            </a:pPr>
            <a:r>
              <a:rPr lang="en-US" altLang="ja-JP" dirty="0" smtClean="0">
                <a:solidFill>
                  <a:prstClr val="black"/>
                </a:solidFill>
                <a:latin typeface="ＭＳ Ｐゴシック"/>
                <a:ea typeface="ＭＳ Ｐゴシック"/>
              </a:rPr>
              <a:t>【H28.5】</a:t>
            </a:r>
            <a:endParaRPr lang="ja-JP" altLang="en-US" dirty="0">
              <a:solidFill>
                <a:prstClr val="black"/>
              </a:solidFill>
              <a:latin typeface="ＭＳ Ｐゴシック"/>
              <a:ea typeface="ＭＳ Ｐゴシック"/>
            </a:endParaRPr>
          </a:p>
        </p:txBody>
      </p:sp>
      <p:sp>
        <p:nvSpPr>
          <p:cNvPr id="72" name="上矢印吹き出し 71"/>
          <p:cNvSpPr/>
          <p:nvPr/>
        </p:nvSpPr>
        <p:spPr bwMode="auto">
          <a:xfrm>
            <a:off x="8213812" y="5985284"/>
            <a:ext cx="1656184" cy="807912"/>
          </a:xfrm>
          <a:prstGeom prst="upArrowCallout">
            <a:avLst>
              <a:gd name="adj1" fmla="val 25000"/>
              <a:gd name="adj2" fmla="val 24477"/>
              <a:gd name="adj3" fmla="val 25000"/>
              <a:gd name="adj4" fmla="val 50764"/>
            </a:avLst>
          </a:prstGeom>
          <a:solidFill>
            <a:schemeClr val="accent6">
              <a:lumMod val="20000"/>
              <a:lumOff val="80000"/>
            </a:schemeClr>
          </a:solidFill>
          <a:ln w="15875" cap="flat" cmpd="sng" algn="ctr">
            <a:solidFill>
              <a:schemeClr val="accent6">
                <a:lumMod val="50000"/>
              </a:schemeClr>
            </a:solidFill>
            <a:prstDash val="solid"/>
            <a:round/>
            <a:headEnd type="none" w="med" len="med"/>
            <a:tailEnd type="none" w="med" len="med"/>
          </a:ln>
          <a:effectLst/>
        </p:spPr>
        <p:txBody>
          <a:bodyPr vert="horz" wrap="square" lIns="36804" tIns="7359" rIns="36804" bIns="7359" numCol="1" rtlCol="0" anchor="ctr" anchorCtr="0" compatLnSpc="1">
            <a:prstTxWarp prst="textNoShape">
              <a:avLst/>
            </a:prstTxWarp>
          </a:bodyPr>
          <a:lstStyle/>
          <a:p>
            <a:pPr marL="119063" indent="-119063" defTabSz="873125"/>
            <a:r>
              <a:rPr lang="ja-JP" altLang="en-US" b="1" dirty="0" smtClean="0">
                <a:solidFill>
                  <a:prstClr val="black"/>
                </a:solidFill>
                <a:latin typeface="ＭＳ Ｐゴシック"/>
                <a:ea typeface="ＭＳ Ｐゴシック"/>
              </a:rPr>
              <a:t> 「生活」と「就労」に</a:t>
            </a:r>
            <a:endParaRPr lang="en-US" altLang="ja-JP" b="1" dirty="0" smtClean="0">
              <a:solidFill>
                <a:prstClr val="black"/>
              </a:solidFill>
              <a:latin typeface="ＭＳ Ｐゴシック"/>
              <a:ea typeface="ＭＳ Ｐゴシック"/>
            </a:endParaRPr>
          </a:p>
          <a:p>
            <a:pPr marL="119063" indent="-119063" defTabSz="873125"/>
            <a:r>
              <a:rPr lang="ja-JP" altLang="en-US" b="1" dirty="0" smtClean="0">
                <a:solidFill>
                  <a:prstClr val="black"/>
                </a:solidFill>
                <a:latin typeface="ＭＳ Ｐゴシック"/>
                <a:ea typeface="ＭＳ Ｐゴシック"/>
              </a:rPr>
              <a:t>関する支援の充実など</a:t>
            </a:r>
          </a:p>
        </p:txBody>
      </p:sp>
      <p:sp>
        <p:nvSpPr>
          <p:cNvPr id="79" name="正方形/長方形 78"/>
          <p:cNvSpPr/>
          <p:nvPr/>
        </p:nvSpPr>
        <p:spPr>
          <a:xfrm>
            <a:off x="40904" y="1160750"/>
            <a:ext cx="1656183" cy="510902"/>
          </a:xfrm>
          <a:prstGeom prst="rect">
            <a:avLst/>
          </a:prstGeom>
          <a:solidFill>
            <a:srgbClr val="FFFF99"/>
          </a:solidFill>
          <a:ln w="28575">
            <a:solidFill>
              <a:srgbClr val="434343"/>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ja-JP" altLang="en-US" b="1" dirty="0" smtClean="0">
                <a:solidFill>
                  <a:prstClr val="black"/>
                </a:solidFill>
                <a:latin typeface="ＭＳ Ｐゴシック"/>
              </a:rPr>
              <a:t>障害者権利条約</a:t>
            </a:r>
            <a:endParaRPr lang="en-US" altLang="ja-JP" b="1" dirty="0" smtClean="0">
              <a:solidFill>
                <a:prstClr val="black"/>
              </a:solidFill>
              <a:latin typeface="ＭＳ Ｐゴシック"/>
            </a:endParaRPr>
          </a:p>
          <a:p>
            <a:pPr algn="ctr">
              <a:defRPr/>
            </a:pPr>
            <a:r>
              <a:rPr lang="ja-JP" altLang="en-US" sz="1100" dirty="0" smtClean="0">
                <a:solidFill>
                  <a:prstClr val="black"/>
                </a:solidFill>
                <a:latin typeface="ＭＳ Ｐゴシック"/>
              </a:rPr>
              <a:t>（平成</a:t>
            </a:r>
            <a:r>
              <a:rPr lang="en-US" altLang="ja-JP" sz="1100" dirty="0" smtClean="0">
                <a:solidFill>
                  <a:prstClr val="black"/>
                </a:solidFill>
                <a:latin typeface="ＭＳ Ｐゴシック"/>
              </a:rPr>
              <a:t>18</a:t>
            </a:r>
            <a:r>
              <a:rPr lang="ja-JP" altLang="en-US" sz="1100" dirty="0" smtClean="0">
                <a:solidFill>
                  <a:prstClr val="black"/>
                </a:solidFill>
                <a:latin typeface="ＭＳ Ｐゴシック"/>
              </a:rPr>
              <a:t>年国連で採択）</a:t>
            </a:r>
            <a:endParaRPr lang="ja-JP" altLang="en-US" b="1" dirty="0">
              <a:solidFill>
                <a:prstClr val="black"/>
              </a:solidFill>
              <a:latin typeface="ＭＳ Ｐゴシック"/>
            </a:endParaRPr>
          </a:p>
        </p:txBody>
      </p:sp>
      <p:cxnSp>
        <p:nvCxnSpPr>
          <p:cNvPr id="80" name="直線コネクタ 79"/>
          <p:cNvCxnSpPr/>
          <p:nvPr/>
        </p:nvCxnSpPr>
        <p:spPr>
          <a:xfrm>
            <a:off x="1963924" y="1391320"/>
            <a:ext cx="7508080" cy="10728"/>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82" name="Text Box 23" descr="セーム皮"/>
          <p:cNvSpPr txBox="1">
            <a:spLocks noChangeArrowheads="1"/>
          </p:cNvSpPr>
          <p:nvPr/>
        </p:nvSpPr>
        <p:spPr bwMode="auto">
          <a:xfrm rot="-5400000">
            <a:off x="1607208" y="1286632"/>
            <a:ext cx="482600" cy="230832"/>
          </a:xfrm>
          <a:prstGeom prst="rect">
            <a:avLst/>
          </a:prstGeom>
          <a:noFill/>
          <a:ln w="9525">
            <a:noFill/>
            <a:miter lim="800000"/>
            <a:headEnd/>
            <a:tailEnd/>
          </a:ln>
        </p:spPr>
        <p:txBody>
          <a:bodyPr lIns="96633" tIns="0" rIns="96633" bIns="0">
            <a:spAutoFit/>
          </a:bodyPr>
          <a:lstStyle/>
          <a:p>
            <a:pPr algn="ctr" defTabSz="966788">
              <a:spcBef>
                <a:spcPct val="50000"/>
              </a:spcBef>
            </a:pPr>
            <a:r>
              <a:rPr lang="en-US" altLang="ja-JP" sz="1500" b="1" dirty="0">
                <a:solidFill>
                  <a:prstClr val="black"/>
                </a:solidFill>
                <a:latin typeface="JustUnitMarkG" pitchFamily="2" charset="2"/>
              </a:rPr>
              <a:t></a:t>
            </a:r>
          </a:p>
        </p:txBody>
      </p:sp>
      <p:cxnSp>
        <p:nvCxnSpPr>
          <p:cNvPr id="88" name="直線コネクタ 87"/>
          <p:cNvCxnSpPr/>
          <p:nvPr/>
        </p:nvCxnSpPr>
        <p:spPr>
          <a:xfrm flipV="1">
            <a:off x="1697088" y="1412776"/>
            <a:ext cx="1460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円/楕円 42"/>
          <p:cNvSpPr/>
          <p:nvPr/>
        </p:nvSpPr>
        <p:spPr>
          <a:xfrm>
            <a:off x="2021124" y="1185721"/>
            <a:ext cx="396044" cy="5051593"/>
          </a:xfrm>
          <a:prstGeom prst="ellipse">
            <a:avLst/>
          </a:prstGeom>
          <a:solidFill>
            <a:schemeClr val="accent4">
              <a:lumMod val="20000"/>
              <a:lumOff val="80000"/>
            </a:schemeClr>
          </a:solidFill>
          <a:ln w="63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lgn="ctr">
              <a:defRPr/>
            </a:pPr>
            <a:r>
              <a:rPr lang="ja-JP" altLang="en-US" b="1" dirty="0">
                <a:solidFill>
                  <a:prstClr val="black">
                    <a:lumMod val="95000"/>
                    <a:lumOff val="5000"/>
                  </a:prstClr>
                </a:solidFill>
              </a:rPr>
              <a:t>国際</a:t>
            </a:r>
            <a:r>
              <a:rPr lang="ja-JP" altLang="en-US" b="1" dirty="0" smtClean="0">
                <a:solidFill>
                  <a:prstClr val="black">
                    <a:lumMod val="95000"/>
                    <a:lumOff val="5000"/>
                  </a:prstClr>
                </a:solidFill>
              </a:rPr>
              <a:t>障害者年</a:t>
            </a:r>
            <a:endParaRPr lang="en-US" altLang="ja-JP" b="1" dirty="0" smtClean="0">
              <a:solidFill>
                <a:prstClr val="black">
                  <a:lumMod val="95000"/>
                  <a:lumOff val="5000"/>
                </a:prstClr>
              </a:solidFill>
            </a:endParaRPr>
          </a:p>
          <a:p>
            <a:pPr algn="ctr">
              <a:defRPr/>
            </a:pPr>
            <a:endParaRPr lang="en-US" altLang="ja-JP" dirty="0" smtClean="0">
              <a:solidFill>
                <a:prstClr val="black">
                  <a:lumMod val="95000"/>
                  <a:lumOff val="5000"/>
                </a:prstClr>
              </a:solidFill>
            </a:endParaRPr>
          </a:p>
          <a:p>
            <a:pPr algn="ctr">
              <a:defRPr/>
            </a:pPr>
            <a:r>
              <a:rPr lang="ja-JP" altLang="en-US" dirty="0" smtClean="0">
                <a:solidFill>
                  <a:prstClr val="black">
                    <a:lumMod val="95000"/>
                    <a:lumOff val="5000"/>
                  </a:prstClr>
                </a:solidFill>
              </a:rPr>
              <a:t>完全参加と平等</a:t>
            </a:r>
            <a:endParaRPr lang="ja-JP" altLang="en-US" dirty="0">
              <a:solidFill>
                <a:prstClr val="black">
                  <a:lumMod val="95000"/>
                  <a:lumOff val="5000"/>
                </a:prstClr>
              </a:solidFill>
            </a:endParaRPr>
          </a:p>
        </p:txBody>
      </p:sp>
      <p:sp>
        <p:nvSpPr>
          <p:cNvPr id="90" name="円/楕円 89"/>
          <p:cNvSpPr/>
          <p:nvPr/>
        </p:nvSpPr>
        <p:spPr>
          <a:xfrm>
            <a:off x="5819548" y="1185721"/>
            <a:ext cx="1350150" cy="443079"/>
          </a:xfrm>
          <a:prstGeom prst="ellipse">
            <a:avLst/>
          </a:prstGeom>
          <a:solidFill>
            <a:srgbClr val="FFFF99"/>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dirty="0" smtClean="0">
                <a:solidFill>
                  <a:prstClr val="black"/>
                </a:solidFill>
              </a:rPr>
              <a:t>我が国が署名</a:t>
            </a:r>
            <a:endParaRPr lang="ja-JP" altLang="en-US" dirty="0">
              <a:solidFill>
                <a:prstClr val="black"/>
              </a:solidFill>
            </a:endParaRPr>
          </a:p>
        </p:txBody>
      </p:sp>
      <p:sp>
        <p:nvSpPr>
          <p:cNvPr id="94" name="テキスト ボックス 93"/>
          <p:cNvSpPr txBox="1"/>
          <p:nvPr/>
        </p:nvSpPr>
        <p:spPr>
          <a:xfrm>
            <a:off x="5663742" y="955759"/>
            <a:ext cx="677862" cy="276999"/>
          </a:xfrm>
          <a:prstGeom prst="rect">
            <a:avLst/>
          </a:prstGeom>
          <a:noFill/>
        </p:spPr>
        <p:txBody>
          <a:bodyPr>
            <a:spAutoFit/>
          </a:bodyPr>
          <a:lstStyle/>
          <a:p>
            <a:pPr algn="ctr">
              <a:defRPr/>
            </a:pPr>
            <a:r>
              <a:rPr lang="en-US" altLang="ja-JP" dirty="0" smtClean="0">
                <a:solidFill>
                  <a:prstClr val="black"/>
                </a:solidFill>
                <a:latin typeface="ＭＳ Ｐゴシック"/>
                <a:ea typeface="ＭＳ Ｐゴシック"/>
              </a:rPr>
              <a:t>【H19】</a:t>
            </a:r>
            <a:endParaRPr lang="ja-JP" altLang="en-US" dirty="0">
              <a:solidFill>
                <a:prstClr val="black"/>
              </a:solidFill>
              <a:latin typeface="ＭＳ Ｐゴシック"/>
              <a:ea typeface="ＭＳ Ｐゴシック"/>
            </a:endParaRPr>
          </a:p>
        </p:txBody>
      </p:sp>
      <p:sp>
        <p:nvSpPr>
          <p:cNvPr id="95" name="円/楕円 94"/>
          <p:cNvSpPr/>
          <p:nvPr/>
        </p:nvSpPr>
        <p:spPr>
          <a:xfrm>
            <a:off x="7961784" y="1185719"/>
            <a:ext cx="1296144" cy="443078"/>
          </a:xfrm>
          <a:prstGeom prst="ellipse">
            <a:avLst/>
          </a:prstGeom>
          <a:solidFill>
            <a:srgbClr val="FFFF99"/>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dirty="0" smtClean="0">
                <a:solidFill>
                  <a:prstClr val="black"/>
                </a:solidFill>
              </a:rPr>
              <a:t>我が国で発効</a:t>
            </a:r>
            <a:endParaRPr lang="ja-JP" altLang="en-US" dirty="0">
              <a:solidFill>
                <a:prstClr val="black"/>
              </a:solidFill>
            </a:endParaRPr>
          </a:p>
        </p:txBody>
      </p:sp>
      <p:sp>
        <p:nvSpPr>
          <p:cNvPr id="96" name="テキスト ボックス 95"/>
          <p:cNvSpPr txBox="1"/>
          <p:nvPr/>
        </p:nvSpPr>
        <p:spPr>
          <a:xfrm>
            <a:off x="7709756" y="955759"/>
            <a:ext cx="677862" cy="276999"/>
          </a:xfrm>
          <a:prstGeom prst="rect">
            <a:avLst/>
          </a:prstGeom>
          <a:noFill/>
        </p:spPr>
        <p:txBody>
          <a:bodyPr>
            <a:spAutoFit/>
          </a:bodyPr>
          <a:lstStyle/>
          <a:p>
            <a:pPr algn="ctr">
              <a:defRPr/>
            </a:pPr>
            <a:r>
              <a:rPr lang="en-US" altLang="ja-JP" dirty="0" smtClean="0">
                <a:solidFill>
                  <a:prstClr val="black"/>
                </a:solidFill>
                <a:latin typeface="ＭＳ Ｐゴシック"/>
                <a:ea typeface="ＭＳ Ｐゴシック"/>
              </a:rPr>
              <a:t>【H26】</a:t>
            </a:r>
            <a:endParaRPr lang="ja-JP" altLang="en-US" dirty="0">
              <a:solidFill>
                <a:prstClr val="black"/>
              </a:solidFill>
              <a:latin typeface="ＭＳ Ｐゴシック"/>
              <a:ea typeface="ＭＳ Ｐゴシック"/>
            </a:endParaRPr>
          </a:p>
        </p:txBody>
      </p:sp>
      <p:sp>
        <p:nvSpPr>
          <p:cNvPr id="2" name="テキスト ボックス 1"/>
          <p:cNvSpPr txBox="1"/>
          <p:nvPr/>
        </p:nvSpPr>
        <p:spPr>
          <a:xfrm>
            <a:off x="2625844" y="524870"/>
            <a:ext cx="5687839" cy="702358"/>
          </a:xfrm>
          <a:prstGeom prst="rect">
            <a:avLst/>
          </a:prstGeom>
          <a:noFill/>
        </p:spPr>
        <p:txBody>
          <a:bodyPr wrap="none" rtlCol="0">
            <a:spAutoFit/>
          </a:bodyPr>
          <a:lstStyle/>
          <a:p>
            <a:pPr algn="ctr">
              <a:defRPr/>
            </a:pPr>
            <a:r>
              <a:rPr lang="ja-JP" altLang="en-US" sz="1600" b="1" dirty="0">
                <a:solidFill>
                  <a:srgbClr val="1F497D">
                    <a:lumMod val="75000"/>
                  </a:srgbClr>
                </a:solidFill>
                <a:latin typeface="ＭＳ Ｐゴシック"/>
              </a:rPr>
              <a:t>「ノーマライゼーション」</a:t>
            </a:r>
            <a:r>
              <a:rPr lang="ja-JP" altLang="en-US" sz="1600" b="1" dirty="0" smtClean="0">
                <a:solidFill>
                  <a:srgbClr val="1F497D">
                    <a:lumMod val="75000"/>
                  </a:srgbClr>
                </a:solidFill>
                <a:latin typeface="ＭＳ Ｐゴシック"/>
              </a:rPr>
              <a:t>理念（</a:t>
            </a:r>
            <a:r>
              <a:rPr lang="en-US" altLang="ja-JP" sz="1600" b="1" dirty="0" smtClean="0">
                <a:solidFill>
                  <a:srgbClr val="1F497D">
                    <a:lumMod val="75000"/>
                  </a:srgbClr>
                </a:solidFill>
                <a:latin typeface="ＭＳ Ｐゴシック"/>
              </a:rPr>
              <a:t>※</a:t>
            </a:r>
            <a:r>
              <a:rPr lang="ja-JP" altLang="en-US" sz="1600" b="1" dirty="0" smtClean="0">
                <a:solidFill>
                  <a:srgbClr val="1F497D">
                    <a:lumMod val="75000"/>
                  </a:srgbClr>
                </a:solidFill>
                <a:latin typeface="ＭＳ Ｐゴシック"/>
              </a:rPr>
              <a:t>）の</a:t>
            </a:r>
            <a:r>
              <a:rPr lang="ja-JP" altLang="en-US" sz="1600" b="1" dirty="0">
                <a:solidFill>
                  <a:srgbClr val="1F497D">
                    <a:lumMod val="75000"/>
                  </a:srgbClr>
                </a:solidFill>
                <a:latin typeface="ＭＳ Ｐゴシック"/>
              </a:rPr>
              <a:t>浸透</a:t>
            </a:r>
            <a:endParaRPr lang="en-US" altLang="ja-JP" sz="1600" b="1" dirty="0">
              <a:solidFill>
                <a:srgbClr val="1F497D">
                  <a:lumMod val="75000"/>
                </a:srgbClr>
              </a:solidFill>
              <a:latin typeface="ＭＳ Ｐゴシック"/>
            </a:endParaRPr>
          </a:p>
          <a:p>
            <a:pPr algn="ctr">
              <a:defRPr/>
            </a:pPr>
            <a:r>
              <a:rPr lang="en-US" altLang="ja-JP" dirty="0">
                <a:solidFill>
                  <a:srgbClr val="1F497D">
                    <a:lumMod val="75000"/>
                  </a:srgbClr>
                </a:solidFill>
              </a:rPr>
              <a:t>※</a:t>
            </a:r>
            <a:r>
              <a:rPr lang="ja-JP" altLang="en-US" dirty="0">
                <a:solidFill>
                  <a:srgbClr val="1F497D">
                    <a:lumMod val="75000"/>
                  </a:srgbClr>
                </a:solidFill>
              </a:rPr>
              <a:t>　障害者などが地域で普通の生活を営むことを当然とする福祉の基本的考え</a:t>
            </a:r>
            <a:r>
              <a:rPr lang="ja-JP" altLang="en-US" sz="1100" dirty="0">
                <a:solidFill>
                  <a:srgbClr val="1F497D">
                    <a:lumMod val="75000"/>
                  </a:srgbClr>
                </a:solidFill>
              </a:rPr>
              <a:t>　</a:t>
            </a:r>
          </a:p>
          <a:p>
            <a:endParaRPr lang="ja-JP" altLang="en-US" dirty="0" smtClean="0">
              <a:solidFill>
                <a:prstClr val="black"/>
              </a:solidFill>
            </a:endParaRPr>
          </a:p>
        </p:txBody>
      </p:sp>
      <p:sp>
        <p:nvSpPr>
          <p:cNvPr id="3" name="スライド番号プレースホルダー 2"/>
          <p:cNvSpPr>
            <a:spLocks noGrp="1"/>
          </p:cNvSpPr>
          <p:nvPr>
            <p:ph type="sldNum" sz="quarter" idx="12"/>
          </p:nvPr>
        </p:nvSpPr>
        <p:spPr/>
        <p:txBody>
          <a:bodyPr/>
          <a:lstStyle/>
          <a:p>
            <a:pPr>
              <a:defRPr/>
            </a:pPr>
            <a:fld id="{28111373-AF96-435E-B421-EF15E0FA5871}" type="slidenum">
              <a:rPr lang="en-US" altLang="ja-JP" smtClean="0">
                <a:solidFill>
                  <a:prstClr val="black">
                    <a:tint val="75000"/>
                  </a:prstClr>
                </a:solidFill>
              </a:rPr>
              <a:pPr>
                <a:defRPr/>
              </a:pPr>
              <a:t>5</a:t>
            </a:fld>
            <a:endParaRPr lang="en-US" altLang="ja-JP">
              <a:solidFill>
                <a:prstClr val="black">
                  <a:tint val="75000"/>
                </a:prstClr>
              </a:solidFill>
            </a:endParaRPr>
          </a:p>
        </p:txBody>
      </p:sp>
      <p:sp>
        <p:nvSpPr>
          <p:cNvPr id="83" name="スライド番号プレースホルダー 1"/>
          <p:cNvSpPr txBox="1">
            <a:spLocks/>
          </p:cNvSpPr>
          <p:nvPr/>
        </p:nvSpPr>
        <p:spPr>
          <a:xfrm>
            <a:off x="7586211" y="6021288"/>
            <a:ext cx="2311400" cy="331814"/>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200" kern="1200">
                <a:solidFill>
                  <a:schemeClr val="tx1">
                    <a:tint val="75000"/>
                  </a:schemeClr>
                </a:solidFill>
                <a:latin typeface="Arial" charset="0"/>
                <a:ea typeface="ＭＳ Ｐゴシック" charset="-128"/>
                <a:cs typeface="+mn-cs"/>
              </a:defRPr>
            </a:lvl1pPr>
            <a:lvl2pPr marL="457200" algn="l"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defRPr/>
            </a:pPr>
            <a:fld id="{028E30FF-6DFA-4E32-896A-0181B2B83A32}" type="slidenum">
              <a:rPr lang="en-US" altLang="ja-JP" sz="1600" smtClean="0">
                <a:solidFill>
                  <a:prstClr val="black"/>
                </a:solidFill>
                <a:latin typeface="Cooper Black" panose="0208090404030B020404" pitchFamily="18" charset="0"/>
              </a:rPr>
              <a:pPr>
                <a:defRPr/>
              </a:pPr>
              <a:t>5</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3412190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906390" y="-27384"/>
            <a:ext cx="5976664" cy="360040"/>
          </a:xfrm>
          <a:prstGeom prst="rect">
            <a:avLst/>
          </a:prstGeom>
          <a:no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smtClean="0">
                <a:solidFill>
                  <a:srgbClr val="000000"/>
                </a:solidFill>
              </a:rPr>
              <a:t>障害保健福祉施策のこれまでの経緯</a:t>
            </a:r>
            <a:endParaRPr lang="ja-JP" altLang="en-US" sz="1800" b="1" dirty="0">
              <a:solidFill>
                <a:srgbClr val="000000"/>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474350984"/>
              </p:ext>
            </p:extLst>
          </p:nvPr>
        </p:nvGraphicFramePr>
        <p:xfrm>
          <a:off x="72008" y="343290"/>
          <a:ext cx="9761984" cy="6492240"/>
        </p:xfrm>
        <a:graphic>
          <a:graphicData uri="http://schemas.openxmlformats.org/drawingml/2006/table">
            <a:tbl>
              <a:tblPr firstRow="1" bandRow="1">
                <a:tableStyleId>{7DF18680-E054-41AD-8BC1-D1AEF772440D}</a:tableStyleId>
              </a:tblPr>
              <a:tblGrid>
                <a:gridCol w="905000">
                  <a:extLst>
                    <a:ext uri="{9D8B030D-6E8A-4147-A177-3AD203B41FA5}">
                      <a16:colId xmlns:a16="http://schemas.microsoft.com/office/drawing/2014/main" val="20000"/>
                    </a:ext>
                  </a:extLst>
                </a:gridCol>
                <a:gridCol w="5260464">
                  <a:extLst>
                    <a:ext uri="{9D8B030D-6E8A-4147-A177-3AD203B41FA5}">
                      <a16:colId xmlns:a16="http://schemas.microsoft.com/office/drawing/2014/main" val="20001"/>
                    </a:ext>
                  </a:extLst>
                </a:gridCol>
                <a:gridCol w="3596520">
                  <a:extLst>
                    <a:ext uri="{9D8B030D-6E8A-4147-A177-3AD203B41FA5}">
                      <a16:colId xmlns:a16="http://schemas.microsoft.com/office/drawing/2014/main" val="20002"/>
                    </a:ext>
                  </a:extLst>
                </a:gridCol>
              </a:tblGrid>
              <a:tr h="281969">
                <a:tc>
                  <a:txBody>
                    <a:bodyPr/>
                    <a:lstStyle/>
                    <a:p>
                      <a:endParaRPr kumimoji="1" lang="ja-JP" altLang="en-US" sz="1300" dirty="0">
                        <a:solidFill>
                          <a:schemeClr val="tx1"/>
                        </a:solidFill>
                        <a:latin typeface="+mj-ea"/>
                        <a:ea typeface="+mj-ea"/>
                      </a:endParaRPr>
                    </a:p>
                  </a:txBody>
                  <a:tcPr anchor="ctr">
                    <a:solidFill>
                      <a:srgbClr val="0000A2"/>
                    </a:solidFill>
                  </a:tcPr>
                </a:tc>
                <a:tc>
                  <a:txBody>
                    <a:bodyPr/>
                    <a:lstStyle/>
                    <a:p>
                      <a:pPr algn="ctr"/>
                      <a:r>
                        <a:rPr kumimoji="1" lang="ja-JP" altLang="en-US" sz="1300" dirty="0" smtClean="0">
                          <a:latin typeface="+mj-ea"/>
                          <a:ea typeface="+mj-ea"/>
                        </a:rPr>
                        <a:t>障害者総合支援法関係</a:t>
                      </a:r>
                      <a:endParaRPr kumimoji="1" lang="en-US" altLang="ja-JP" sz="1300" dirty="0" smtClean="0">
                        <a:solidFill>
                          <a:schemeClr val="tx1"/>
                        </a:solidFill>
                        <a:latin typeface="+mj-ea"/>
                        <a:ea typeface="+mj-ea"/>
                      </a:endParaRPr>
                    </a:p>
                  </a:txBody>
                  <a:tcPr anchor="ctr">
                    <a:solidFill>
                      <a:srgbClr val="0000A2"/>
                    </a:solidFill>
                  </a:tcPr>
                </a:tc>
                <a:tc>
                  <a:txBody>
                    <a:bodyPr/>
                    <a:lstStyle/>
                    <a:p>
                      <a:pPr algn="ctr"/>
                      <a:r>
                        <a:rPr kumimoji="1" lang="ja-JP" altLang="en-US" sz="1300" dirty="0" smtClean="0">
                          <a:latin typeface="+mj-ea"/>
                          <a:ea typeface="+mj-ea"/>
                        </a:rPr>
                        <a:t>その他障害者関連施策の動き</a:t>
                      </a:r>
                      <a:endParaRPr kumimoji="1" lang="en-US" altLang="ja-JP" sz="1300" dirty="0" smtClean="0">
                        <a:solidFill>
                          <a:schemeClr val="tx1"/>
                        </a:solidFill>
                        <a:latin typeface="+mj-ea"/>
                        <a:ea typeface="+mj-ea"/>
                      </a:endParaRPr>
                    </a:p>
                  </a:txBody>
                  <a:tcPr anchor="ctr">
                    <a:solidFill>
                      <a:srgbClr val="0000A2"/>
                    </a:solidFill>
                  </a:tcPr>
                </a:tc>
                <a:extLst>
                  <a:ext uri="{0D108BD9-81ED-4DB2-BD59-A6C34878D82A}">
                    <a16:rowId xmlns:a16="http://schemas.microsoft.com/office/drawing/2014/main" val="10000"/>
                  </a:ext>
                </a:extLst>
              </a:tr>
              <a:tr h="712343">
                <a:tc>
                  <a:txBody>
                    <a:bodyPr/>
                    <a:lstStyle/>
                    <a:p>
                      <a:pPr algn="ctr"/>
                      <a:r>
                        <a:rPr kumimoji="1" lang="ja-JP" altLang="en-US" sz="1200" dirty="0" smtClean="0">
                          <a:solidFill>
                            <a:schemeClr val="tx1"/>
                          </a:solidFill>
                          <a:latin typeface="+mj-ea"/>
                          <a:ea typeface="+mj-ea"/>
                        </a:rPr>
                        <a:t>平成１８年</a:t>
                      </a:r>
                      <a:endParaRPr kumimoji="1" lang="en-US" altLang="ja-JP" sz="1200" dirty="0" smtClean="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　４月：「障害者自立支援法」の一部施行</a:t>
                      </a:r>
                      <a:r>
                        <a:rPr kumimoji="1" lang="ja-JP" altLang="en-US" sz="900" dirty="0" smtClean="0">
                          <a:solidFill>
                            <a:schemeClr val="tx1"/>
                          </a:solidFill>
                          <a:latin typeface="+mj-ea"/>
                          <a:ea typeface="+mj-ea"/>
                        </a:rPr>
                        <a:t>（同年１０月に完全施行）</a:t>
                      </a:r>
                      <a:endParaRPr kumimoji="1" lang="en-US" altLang="ja-JP" sz="900" dirty="0" smtClean="0">
                        <a:solidFill>
                          <a:schemeClr val="tx1"/>
                        </a:solidFill>
                        <a:latin typeface="+mj-ea"/>
                        <a:ea typeface="+mj-ea"/>
                      </a:endParaRPr>
                    </a:p>
                    <a:p>
                      <a:endParaRPr kumimoji="1" lang="en-US" altLang="ja-JP" sz="300" dirty="0" smtClean="0">
                        <a:solidFill>
                          <a:schemeClr val="tx1"/>
                        </a:solidFill>
                        <a:latin typeface="+mj-ea"/>
                        <a:ea typeface="+mj-ea"/>
                      </a:endParaRPr>
                    </a:p>
                    <a:p>
                      <a:r>
                        <a:rPr kumimoji="1" lang="ja-JP" altLang="en-US" sz="1200" dirty="0" smtClean="0">
                          <a:solidFill>
                            <a:schemeClr val="tx1"/>
                          </a:solidFill>
                          <a:latin typeface="+mj-ea"/>
                          <a:ea typeface="+mj-ea"/>
                        </a:rPr>
                        <a:t>１２月：法の円滑な運営のための特別対策</a:t>
                      </a:r>
                    </a:p>
                    <a:p>
                      <a:r>
                        <a:rPr kumimoji="1" lang="ja-JP" altLang="en-US" sz="900" dirty="0" smtClean="0">
                          <a:solidFill>
                            <a:schemeClr val="tx1"/>
                          </a:solidFill>
                          <a:latin typeface="+mj-ea"/>
                          <a:ea typeface="+mj-ea"/>
                        </a:rPr>
                        <a:t>　　　　　　（①利用者負担の更なる軽減</a:t>
                      </a:r>
                      <a:r>
                        <a:rPr kumimoji="1" lang="ja-JP" altLang="en-US" sz="900" baseline="0" dirty="0" smtClean="0">
                          <a:solidFill>
                            <a:schemeClr val="tx1"/>
                          </a:solidFill>
                          <a:latin typeface="+mj-ea"/>
                          <a:ea typeface="+mj-ea"/>
                        </a:rPr>
                        <a:t> </a:t>
                      </a:r>
                      <a:r>
                        <a:rPr kumimoji="1" lang="ja-JP" altLang="en-US" sz="900" dirty="0" smtClean="0">
                          <a:solidFill>
                            <a:schemeClr val="tx1"/>
                          </a:solidFill>
                          <a:latin typeface="+mj-ea"/>
                          <a:ea typeface="+mj-ea"/>
                        </a:rPr>
                        <a:t>②事業者に対する激変緩和措置</a:t>
                      </a:r>
                      <a:r>
                        <a:rPr kumimoji="1" lang="ja-JP" altLang="en-US" sz="900" baseline="0" dirty="0" smtClean="0">
                          <a:solidFill>
                            <a:schemeClr val="tx1"/>
                          </a:solidFill>
                          <a:latin typeface="+mj-ea"/>
                          <a:ea typeface="+mj-ea"/>
                        </a:rPr>
                        <a:t> </a:t>
                      </a:r>
                      <a:r>
                        <a:rPr kumimoji="1" lang="ja-JP" altLang="en-US" sz="900" dirty="0" smtClean="0">
                          <a:solidFill>
                            <a:schemeClr val="tx1"/>
                          </a:solidFill>
                          <a:latin typeface="+mj-ea"/>
                          <a:ea typeface="+mj-ea"/>
                        </a:rPr>
                        <a:t>③新法移行のための経過措置）</a:t>
                      </a:r>
                      <a:endParaRPr kumimoji="1" lang="ja-JP" altLang="en-US" sz="900" dirty="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　４月：「障害者雇用促進法改正法」の施行</a:t>
                      </a:r>
                      <a:endParaRPr kumimoji="1" lang="en-US" altLang="ja-JP" sz="1200" dirty="0" smtClean="0">
                        <a:solidFill>
                          <a:schemeClr val="tx1"/>
                        </a:solidFill>
                        <a:latin typeface="+mj-ea"/>
                        <a:ea typeface="+mj-ea"/>
                      </a:endParaRPr>
                    </a:p>
                    <a:p>
                      <a:endParaRPr kumimoji="1" lang="ja-JP" altLang="en-US" sz="300" dirty="0" smtClean="0">
                        <a:solidFill>
                          <a:schemeClr val="tx1"/>
                        </a:solidFill>
                        <a:latin typeface="+mj-ea"/>
                        <a:ea typeface="+mj-ea"/>
                      </a:endParaRPr>
                    </a:p>
                    <a:p>
                      <a:r>
                        <a:rPr kumimoji="1" lang="ja-JP" altLang="en-US" sz="1200" dirty="0" smtClean="0">
                          <a:solidFill>
                            <a:schemeClr val="tx1"/>
                          </a:solidFill>
                          <a:latin typeface="+mj-ea"/>
                          <a:ea typeface="+mj-ea"/>
                        </a:rPr>
                        <a:t>１０月：「精神保健福祉法」の施行</a:t>
                      </a:r>
                      <a:endParaRPr kumimoji="1" lang="en-US" altLang="ja-JP" sz="1200" dirty="0" smtClean="0">
                        <a:solidFill>
                          <a:schemeClr val="tx1"/>
                        </a:solidFill>
                        <a:latin typeface="+mj-ea"/>
                        <a:ea typeface="+mj-ea"/>
                      </a:endParaRPr>
                    </a:p>
                    <a:p>
                      <a:endParaRPr kumimoji="1" lang="ja-JP" altLang="en-US" sz="300" dirty="0" smtClean="0">
                        <a:solidFill>
                          <a:schemeClr val="tx1"/>
                        </a:solidFill>
                        <a:latin typeface="+mj-ea"/>
                        <a:ea typeface="+mj-ea"/>
                      </a:endParaRPr>
                    </a:p>
                    <a:p>
                      <a:r>
                        <a:rPr kumimoji="1" lang="ja-JP" altLang="en-US" sz="1200" dirty="0" smtClean="0">
                          <a:solidFill>
                            <a:schemeClr val="tx1"/>
                          </a:solidFill>
                          <a:latin typeface="+mj-ea"/>
                          <a:ea typeface="+mj-ea"/>
                        </a:rPr>
                        <a:t>１２月：国連総会本会議で「障害者権利条約」が採択</a:t>
                      </a:r>
                      <a:endParaRPr kumimoji="1" lang="ja-JP" altLang="en-US" sz="1200" dirty="0">
                        <a:solidFill>
                          <a:schemeClr val="tx1"/>
                        </a:solidFill>
                        <a:latin typeface="+mj-ea"/>
                        <a:ea typeface="+mj-ea"/>
                      </a:endParaRPr>
                    </a:p>
                  </a:txBody>
                  <a:tcPr/>
                </a:tc>
                <a:extLst>
                  <a:ext uri="{0D108BD9-81ED-4DB2-BD59-A6C34878D82A}">
                    <a16:rowId xmlns:a16="http://schemas.microsoft.com/office/drawing/2014/main" val="10001"/>
                  </a:ext>
                </a:extLst>
              </a:tr>
              <a:tr h="623300">
                <a:tc>
                  <a:txBody>
                    <a:bodyPr/>
                    <a:lstStyle/>
                    <a:p>
                      <a:pPr algn="ctr"/>
                      <a:r>
                        <a:rPr kumimoji="1" lang="ja-JP" altLang="en-US" sz="1200" smtClean="0">
                          <a:solidFill>
                            <a:schemeClr val="tx1"/>
                          </a:solidFill>
                          <a:latin typeface="+mj-ea"/>
                          <a:ea typeface="+mj-ea"/>
                        </a:rPr>
                        <a:t>平成１９年</a:t>
                      </a:r>
                      <a:endParaRPr kumimoji="1" lang="ja-JP" altLang="en-US" sz="1200" dirty="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１２月：障害者自立支援法の抜本的な見直しに向けた緊急措置</a:t>
                      </a:r>
                    </a:p>
                    <a:p>
                      <a:r>
                        <a:rPr kumimoji="1" lang="ja-JP" altLang="en-US" sz="900" dirty="0" smtClean="0">
                          <a:solidFill>
                            <a:schemeClr val="tx1"/>
                          </a:solidFill>
                          <a:latin typeface="+mj-ea"/>
                          <a:ea typeface="+mj-ea"/>
                        </a:rPr>
                        <a:t>　　　　　　（①利用者負担の見直し</a:t>
                      </a:r>
                      <a:r>
                        <a:rPr kumimoji="1" lang="ja-JP" altLang="en-US" sz="900" baseline="0" dirty="0" smtClean="0">
                          <a:solidFill>
                            <a:schemeClr val="tx1"/>
                          </a:solidFill>
                          <a:latin typeface="+mj-ea"/>
                          <a:ea typeface="+mj-ea"/>
                        </a:rPr>
                        <a:t> </a:t>
                      </a:r>
                      <a:r>
                        <a:rPr kumimoji="1" lang="ja-JP" altLang="en-US" sz="900" dirty="0" smtClean="0">
                          <a:solidFill>
                            <a:schemeClr val="tx1"/>
                          </a:solidFill>
                          <a:latin typeface="+mj-ea"/>
                          <a:ea typeface="+mj-ea"/>
                        </a:rPr>
                        <a:t>②事業者の経営基盤の強化</a:t>
                      </a:r>
                      <a:r>
                        <a:rPr kumimoji="1" lang="ja-JP" altLang="en-US" sz="900" baseline="0" dirty="0" smtClean="0">
                          <a:solidFill>
                            <a:schemeClr val="tx1"/>
                          </a:solidFill>
                          <a:latin typeface="+mj-ea"/>
                          <a:ea typeface="+mj-ea"/>
                        </a:rPr>
                        <a:t> </a:t>
                      </a:r>
                      <a:r>
                        <a:rPr kumimoji="1" lang="ja-JP" altLang="en-US" sz="900" dirty="0" smtClean="0">
                          <a:solidFill>
                            <a:schemeClr val="tx1"/>
                          </a:solidFill>
                          <a:latin typeface="+mj-ea"/>
                          <a:ea typeface="+mj-ea"/>
                        </a:rPr>
                        <a:t>③グループホーム等の整備促進）</a:t>
                      </a:r>
                      <a:endParaRPr kumimoji="1" lang="ja-JP" altLang="en-US" sz="900" dirty="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　９月：「障害者権利条約」へ署名</a:t>
                      </a:r>
                      <a:endParaRPr kumimoji="1" lang="en-US" altLang="ja-JP" sz="1200" dirty="0" smtClean="0">
                        <a:solidFill>
                          <a:schemeClr val="tx1"/>
                        </a:solidFill>
                        <a:latin typeface="+mj-ea"/>
                        <a:ea typeface="+mj-ea"/>
                      </a:endParaRPr>
                    </a:p>
                    <a:p>
                      <a:endParaRPr kumimoji="1" lang="ja-JP" altLang="en-US" sz="300" dirty="0" smtClean="0">
                        <a:solidFill>
                          <a:schemeClr val="tx1"/>
                        </a:solidFill>
                        <a:latin typeface="+mj-ea"/>
                        <a:ea typeface="+mj-ea"/>
                      </a:endParaRPr>
                    </a:p>
                    <a:p>
                      <a:r>
                        <a:rPr kumimoji="1" lang="ja-JP" altLang="en-US" sz="1200" dirty="0" smtClean="0">
                          <a:solidFill>
                            <a:schemeClr val="tx1"/>
                          </a:solidFill>
                          <a:latin typeface="+mj-ea"/>
                          <a:ea typeface="+mj-ea"/>
                        </a:rPr>
                        <a:t>１１月：「身体障害者補助犬法改正法」の成立</a:t>
                      </a:r>
                      <a:endParaRPr kumimoji="1" lang="en-US" altLang="ja-JP" sz="1200" dirty="0" smtClean="0">
                        <a:solidFill>
                          <a:schemeClr val="tx1"/>
                        </a:solidFill>
                        <a:latin typeface="+mj-ea"/>
                        <a:ea typeface="+mj-ea"/>
                      </a:endParaRPr>
                    </a:p>
                    <a:p>
                      <a:r>
                        <a:rPr kumimoji="1" lang="ja-JP" altLang="en-US" sz="900" dirty="0" smtClean="0">
                          <a:solidFill>
                            <a:schemeClr val="tx1"/>
                          </a:solidFill>
                          <a:latin typeface="+mj-ea"/>
                          <a:ea typeface="+mj-ea"/>
                        </a:rPr>
                        <a:t>　　　　　　（平成２０年１０月に施行）</a:t>
                      </a:r>
                      <a:endParaRPr kumimoji="1" lang="ja-JP" altLang="en-US" sz="900" dirty="0">
                        <a:solidFill>
                          <a:schemeClr val="tx1"/>
                        </a:solidFill>
                        <a:latin typeface="+mj-ea"/>
                        <a:ea typeface="+mj-ea"/>
                      </a:endParaRPr>
                    </a:p>
                  </a:txBody>
                  <a:tcPr/>
                </a:tc>
                <a:extLst>
                  <a:ext uri="{0D108BD9-81ED-4DB2-BD59-A6C34878D82A}">
                    <a16:rowId xmlns:a16="http://schemas.microsoft.com/office/drawing/2014/main" val="10002"/>
                  </a:ext>
                </a:extLst>
              </a:tr>
              <a:tr h="400693">
                <a:tc>
                  <a:txBody>
                    <a:bodyPr/>
                    <a:lstStyle/>
                    <a:p>
                      <a:pPr algn="ctr"/>
                      <a:r>
                        <a:rPr kumimoji="1" lang="ja-JP" altLang="en-US" sz="1200" dirty="0" smtClean="0">
                          <a:solidFill>
                            <a:schemeClr val="tx1"/>
                          </a:solidFill>
                          <a:latin typeface="+mj-ea"/>
                          <a:ea typeface="+mj-ea"/>
                        </a:rPr>
                        <a:t>平成２０年</a:t>
                      </a:r>
                      <a:endParaRPr kumimoji="1" lang="ja-JP" altLang="en-US" sz="1200" dirty="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１２月：社会保障審議会障害者部会報告の取りまとめ</a:t>
                      </a:r>
                      <a:endParaRPr kumimoji="1" lang="ja-JP" altLang="en-US" sz="1200" dirty="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１２月：「障害者雇用促進法改正法」が成立</a:t>
                      </a:r>
                      <a:endParaRPr kumimoji="1" lang="en-US" altLang="ja-JP" sz="1200" dirty="0" smtClean="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ＭＳ Ｐゴシック"/>
                          <a:ea typeface="+mn-ea"/>
                        </a:rPr>
                        <a:t>　　　　　　（平成２１年４月に施行（一部、段階施行あり））</a:t>
                      </a:r>
                    </a:p>
                  </a:txBody>
                  <a:tcPr/>
                </a:tc>
                <a:extLst>
                  <a:ext uri="{0D108BD9-81ED-4DB2-BD59-A6C34878D82A}">
                    <a16:rowId xmlns:a16="http://schemas.microsoft.com/office/drawing/2014/main" val="10003"/>
                  </a:ext>
                </a:extLst>
              </a:tr>
              <a:tr h="519417">
                <a:tc>
                  <a:txBody>
                    <a:bodyPr/>
                    <a:lstStyle/>
                    <a:p>
                      <a:pPr algn="ctr"/>
                      <a:r>
                        <a:rPr kumimoji="1" lang="ja-JP" altLang="en-US" sz="1200" dirty="0" smtClean="0">
                          <a:solidFill>
                            <a:schemeClr val="tx1"/>
                          </a:solidFill>
                          <a:latin typeface="+mj-ea"/>
                          <a:ea typeface="+mj-ea"/>
                        </a:rPr>
                        <a:t>平成２１年</a:t>
                      </a:r>
                      <a:endParaRPr kumimoji="1" lang="ja-JP" altLang="en-US" sz="1200" dirty="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　３月：「障害者自立支援法等改正法案」　国会提出</a:t>
                      </a:r>
                      <a:r>
                        <a:rPr kumimoji="1" lang="ja-JP" altLang="en-US" sz="900" dirty="0" smtClean="0">
                          <a:solidFill>
                            <a:schemeClr val="tx1"/>
                          </a:solidFill>
                          <a:latin typeface="+mj-ea"/>
                          <a:ea typeface="+mj-ea"/>
                        </a:rPr>
                        <a:t>（ →</a:t>
                      </a:r>
                      <a:r>
                        <a:rPr kumimoji="1" lang="ja-JP" altLang="en-US" sz="900" baseline="0" dirty="0" smtClean="0">
                          <a:solidFill>
                            <a:schemeClr val="tx1"/>
                          </a:solidFill>
                          <a:latin typeface="+mj-ea"/>
                          <a:ea typeface="+mj-ea"/>
                        </a:rPr>
                        <a:t> ７</a:t>
                      </a:r>
                      <a:r>
                        <a:rPr kumimoji="1" lang="ja-JP" altLang="en-US" sz="900" dirty="0" smtClean="0">
                          <a:solidFill>
                            <a:schemeClr val="tx1"/>
                          </a:solidFill>
                          <a:latin typeface="+mj-ea"/>
                          <a:ea typeface="+mj-ea"/>
                        </a:rPr>
                        <a:t>月の衆議院解散に伴い廃案）</a:t>
                      </a:r>
                      <a:endParaRPr kumimoji="1" lang="en-US" altLang="ja-JP" sz="900" dirty="0" smtClean="0">
                        <a:solidFill>
                          <a:schemeClr val="tx1"/>
                        </a:solidFill>
                        <a:latin typeface="+mj-ea"/>
                        <a:ea typeface="+mj-ea"/>
                      </a:endParaRPr>
                    </a:p>
                    <a:p>
                      <a:endParaRPr kumimoji="1" lang="ja-JP" altLang="en-US" sz="500" dirty="0" smtClean="0">
                        <a:solidFill>
                          <a:schemeClr val="tx1"/>
                        </a:solidFill>
                        <a:latin typeface="+mj-ea"/>
                        <a:ea typeface="+mj-ea"/>
                      </a:endParaRPr>
                    </a:p>
                    <a:p>
                      <a:r>
                        <a:rPr kumimoji="1" lang="ja-JP" altLang="en-US" sz="1200" dirty="0" smtClean="0">
                          <a:solidFill>
                            <a:schemeClr val="tx1"/>
                          </a:solidFill>
                          <a:latin typeface="+mj-ea"/>
                          <a:ea typeface="+mj-ea"/>
                        </a:rPr>
                        <a:t>　９月：連立政権合意における障害者自立支援法の廃止の方針</a:t>
                      </a:r>
                      <a:endParaRPr kumimoji="1" lang="ja-JP" altLang="en-US" sz="1200" dirty="0">
                        <a:solidFill>
                          <a:schemeClr val="tx1"/>
                        </a:solidFill>
                        <a:latin typeface="+mj-ea"/>
                        <a:ea typeface="+mj-ea"/>
                      </a:endParaRPr>
                    </a:p>
                  </a:txBody>
                  <a:tcPr/>
                </a:tc>
                <a:tc>
                  <a:txBody>
                    <a:bodyPr/>
                    <a:lstStyle/>
                    <a:p>
                      <a:endParaRPr kumimoji="1" lang="ja-JP" altLang="en-US" sz="1200" dirty="0">
                        <a:solidFill>
                          <a:schemeClr val="tx1"/>
                        </a:solidFill>
                        <a:latin typeface="+mj-ea"/>
                        <a:ea typeface="+mj-ea"/>
                      </a:endParaRPr>
                    </a:p>
                  </a:txBody>
                  <a:tcPr/>
                </a:tc>
                <a:extLst>
                  <a:ext uri="{0D108BD9-81ED-4DB2-BD59-A6C34878D82A}">
                    <a16:rowId xmlns:a16="http://schemas.microsoft.com/office/drawing/2014/main" val="10004"/>
                  </a:ext>
                </a:extLst>
              </a:tr>
              <a:tr h="1199750">
                <a:tc>
                  <a:txBody>
                    <a:bodyPr/>
                    <a:lstStyle/>
                    <a:p>
                      <a:pPr algn="ctr"/>
                      <a:r>
                        <a:rPr kumimoji="1" lang="ja-JP" altLang="en-US" sz="1200" dirty="0" smtClean="0">
                          <a:solidFill>
                            <a:schemeClr val="tx1"/>
                          </a:solidFill>
                          <a:latin typeface="+mj-ea"/>
                          <a:ea typeface="+mj-ea"/>
                        </a:rPr>
                        <a:t>平成２２年</a:t>
                      </a:r>
                      <a:endParaRPr kumimoji="1" lang="ja-JP" altLang="en-US" sz="1200" dirty="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　１月：厚生労働省と障害者自立支援法違憲訴訟原告団・弁護団との基本合意</a:t>
                      </a:r>
                      <a:endParaRPr kumimoji="1" lang="en-US" altLang="ja-JP" sz="1200" dirty="0" smtClean="0">
                        <a:solidFill>
                          <a:schemeClr val="tx1"/>
                        </a:solidFill>
                        <a:latin typeface="+mj-ea"/>
                        <a:ea typeface="+mj-ea"/>
                      </a:endParaRPr>
                    </a:p>
                    <a:p>
                      <a:endParaRPr kumimoji="1" lang="ja-JP" altLang="en-US" sz="300" dirty="0" smtClean="0">
                        <a:solidFill>
                          <a:schemeClr val="tx1"/>
                        </a:solidFill>
                        <a:latin typeface="+mj-ea"/>
                        <a:ea typeface="+mj-ea"/>
                      </a:endParaRPr>
                    </a:p>
                    <a:p>
                      <a:r>
                        <a:rPr kumimoji="1" lang="ja-JP" altLang="en-US" sz="1200" dirty="0" smtClean="0">
                          <a:solidFill>
                            <a:schemeClr val="tx1"/>
                          </a:solidFill>
                          <a:latin typeface="+mj-ea"/>
                          <a:ea typeface="+mj-ea"/>
                        </a:rPr>
                        <a:t>          </a:t>
                      </a:r>
                      <a:r>
                        <a:rPr kumimoji="1" lang="ja-JP" altLang="en-US" sz="1200" dirty="0" err="1" smtClean="0">
                          <a:solidFill>
                            <a:schemeClr val="tx1"/>
                          </a:solidFill>
                          <a:latin typeface="+mj-ea"/>
                          <a:ea typeface="+mj-ea"/>
                        </a:rPr>
                        <a:t>障がい</a:t>
                      </a:r>
                      <a:r>
                        <a:rPr kumimoji="1" lang="ja-JP" altLang="en-US" sz="1200" dirty="0" smtClean="0">
                          <a:solidFill>
                            <a:schemeClr val="tx1"/>
                          </a:solidFill>
                          <a:latin typeface="+mj-ea"/>
                          <a:ea typeface="+mj-ea"/>
                        </a:rPr>
                        <a:t>者制度改革推進会議において議論開始</a:t>
                      </a:r>
                      <a:endParaRPr kumimoji="1" lang="en-US" altLang="ja-JP" sz="1200" dirty="0" smtClean="0">
                        <a:solidFill>
                          <a:schemeClr val="tx1"/>
                        </a:solidFill>
                        <a:latin typeface="+mj-ea"/>
                        <a:ea typeface="+mj-ea"/>
                      </a:endParaRPr>
                    </a:p>
                    <a:p>
                      <a:endParaRPr kumimoji="1" lang="ja-JP" altLang="en-US" sz="300" dirty="0" smtClean="0">
                        <a:solidFill>
                          <a:schemeClr val="tx1"/>
                        </a:solidFill>
                        <a:latin typeface="+mj-ea"/>
                        <a:ea typeface="+mj-ea"/>
                      </a:endParaRPr>
                    </a:p>
                    <a:p>
                      <a:r>
                        <a:rPr kumimoji="1" lang="ja-JP" altLang="en-US" sz="1200" kern="1200" dirty="0" smtClean="0">
                          <a:solidFill>
                            <a:schemeClr val="tx1"/>
                          </a:solidFill>
                          <a:latin typeface="+mj-ea"/>
                          <a:ea typeface="+mn-ea"/>
                          <a:cs typeface="+mn-cs"/>
                        </a:rPr>
                        <a:t>　４月：低所得者の障害福祉サービス及び補装具に係る利用者負担を無料化</a:t>
                      </a:r>
                      <a:endParaRPr kumimoji="1" lang="en-US" altLang="ja-JP" sz="1200" dirty="0" smtClean="0">
                        <a:solidFill>
                          <a:schemeClr val="tx1"/>
                        </a:solidFill>
                        <a:latin typeface="+mj-ea"/>
                        <a:ea typeface="+mj-ea"/>
                      </a:endParaRPr>
                    </a:p>
                    <a:p>
                      <a:endParaRPr kumimoji="1" lang="ja-JP" altLang="en-US" sz="300" dirty="0" smtClean="0">
                        <a:solidFill>
                          <a:schemeClr val="tx1"/>
                        </a:solidFill>
                        <a:latin typeface="+mj-ea"/>
                        <a:ea typeface="+mj-ea"/>
                      </a:endParaRPr>
                    </a:p>
                    <a:p>
                      <a:pPr marL="442913" indent="0"/>
                      <a:r>
                        <a:rPr kumimoji="1" lang="ja-JP" altLang="en-US" sz="1200" dirty="0" err="1" smtClean="0">
                          <a:solidFill>
                            <a:schemeClr val="tx1"/>
                          </a:solidFill>
                          <a:latin typeface="+mj-ea"/>
                          <a:ea typeface="+mj-ea"/>
                        </a:rPr>
                        <a:t>障がい</a:t>
                      </a:r>
                      <a:r>
                        <a:rPr kumimoji="1" lang="ja-JP" altLang="en-US" sz="1200" dirty="0" smtClean="0">
                          <a:solidFill>
                            <a:schemeClr val="tx1"/>
                          </a:solidFill>
                          <a:latin typeface="+mj-ea"/>
                          <a:ea typeface="+mj-ea"/>
                        </a:rPr>
                        <a:t>者制度改革推進会議総合福祉部会において議論開始</a:t>
                      </a:r>
                      <a:endParaRPr kumimoji="1" lang="en-US" altLang="ja-JP" sz="1200" dirty="0" smtClean="0">
                        <a:solidFill>
                          <a:schemeClr val="tx1"/>
                        </a:solidFill>
                        <a:latin typeface="+mj-ea"/>
                        <a:ea typeface="+mj-ea"/>
                      </a:endParaRPr>
                    </a:p>
                    <a:p>
                      <a:endParaRPr kumimoji="1" lang="ja-JP" altLang="en-US" sz="300" dirty="0" smtClean="0">
                        <a:solidFill>
                          <a:schemeClr val="tx1"/>
                        </a:solidFill>
                        <a:latin typeface="+mj-ea"/>
                        <a:ea typeface="+mj-ea"/>
                      </a:endParaRPr>
                    </a:p>
                    <a:p>
                      <a:r>
                        <a:rPr kumimoji="1" lang="ja-JP" altLang="en-US" sz="1200" dirty="0" smtClean="0">
                          <a:solidFill>
                            <a:schemeClr val="tx1"/>
                          </a:solidFill>
                          <a:latin typeface="+mj-ea"/>
                          <a:ea typeface="+mj-ea"/>
                        </a:rPr>
                        <a:t>　６月：「障害者制度改革の推進のための基本的な方向について」</a:t>
                      </a:r>
                      <a:r>
                        <a:rPr kumimoji="1" lang="ja-JP" altLang="en-US" sz="900" dirty="0" smtClean="0">
                          <a:solidFill>
                            <a:schemeClr val="tx1"/>
                          </a:solidFill>
                          <a:latin typeface="+mj-ea"/>
                          <a:ea typeface="+mj-ea"/>
                        </a:rPr>
                        <a:t>（閣議決定）</a:t>
                      </a:r>
                      <a:endParaRPr kumimoji="1" lang="en-US" altLang="ja-JP" sz="900" dirty="0" smtClean="0">
                        <a:solidFill>
                          <a:schemeClr val="tx1"/>
                        </a:solidFill>
                        <a:latin typeface="+mj-ea"/>
                        <a:ea typeface="+mj-ea"/>
                      </a:endParaRPr>
                    </a:p>
                    <a:p>
                      <a:endParaRPr kumimoji="1" lang="ja-JP" altLang="en-US" sz="300" dirty="0" smtClean="0">
                        <a:solidFill>
                          <a:schemeClr val="tx1"/>
                        </a:solidFill>
                        <a:latin typeface="+mj-ea"/>
                        <a:ea typeface="+mj-ea"/>
                      </a:endParaRPr>
                    </a:p>
                    <a:p>
                      <a:r>
                        <a:rPr kumimoji="1" lang="ja-JP" altLang="en-US" sz="1200" dirty="0" smtClean="0">
                          <a:solidFill>
                            <a:schemeClr val="tx1"/>
                          </a:solidFill>
                          <a:latin typeface="+mj-ea"/>
                          <a:ea typeface="+mj-ea"/>
                        </a:rPr>
                        <a:t>１２月：「障害者自立支援法等改正法」（議員立法）が成立</a:t>
                      </a:r>
                      <a:r>
                        <a:rPr kumimoji="1" lang="ja-JP" altLang="en-US" sz="900" dirty="0" smtClean="0">
                          <a:solidFill>
                            <a:schemeClr val="tx1"/>
                          </a:solidFill>
                          <a:latin typeface="+mj-ea"/>
                          <a:ea typeface="+mj-ea"/>
                        </a:rPr>
                        <a:t>（平成２４年４月に完全施行）</a:t>
                      </a:r>
                      <a:r>
                        <a:rPr kumimoji="1" lang="ja-JP" altLang="en-US" sz="1000" dirty="0" smtClean="0">
                          <a:solidFill>
                            <a:schemeClr val="tx1"/>
                          </a:solidFill>
                          <a:latin typeface="+mj-ea"/>
                          <a:ea typeface="+mj-ea"/>
                        </a:rPr>
                        <a:t>　</a:t>
                      </a:r>
                      <a:endParaRPr kumimoji="1" lang="en-US" altLang="ja-JP" sz="1000" dirty="0" smtClean="0">
                        <a:solidFill>
                          <a:schemeClr val="tx1"/>
                        </a:solidFill>
                        <a:latin typeface="+mj-ea"/>
                        <a:ea typeface="+mj-ea"/>
                      </a:endParaRPr>
                    </a:p>
                  </a:txBody>
                  <a:tcPr/>
                </a:tc>
                <a:tc>
                  <a:txBody>
                    <a:bodyPr/>
                    <a:lstStyle/>
                    <a:p>
                      <a:endParaRPr kumimoji="1" lang="ja-JP" altLang="en-US" sz="1200" dirty="0">
                        <a:solidFill>
                          <a:schemeClr val="tx1"/>
                        </a:solidFill>
                        <a:latin typeface="+mj-ea"/>
                        <a:ea typeface="+mj-ea"/>
                      </a:endParaRPr>
                    </a:p>
                  </a:txBody>
                  <a:tcPr/>
                </a:tc>
                <a:extLst>
                  <a:ext uri="{0D108BD9-81ED-4DB2-BD59-A6C34878D82A}">
                    <a16:rowId xmlns:a16="http://schemas.microsoft.com/office/drawing/2014/main" val="10005"/>
                  </a:ext>
                </a:extLst>
              </a:tr>
              <a:tr h="623300">
                <a:tc>
                  <a:txBody>
                    <a:bodyPr/>
                    <a:lstStyle/>
                    <a:p>
                      <a:pPr algn="ctr"/>
                      <a:r>
                        <a:rPr kumimoji="1" lang="ja-JP" altLang="en-US" sz="1200" dirty="0" smtClean="0">
                          <a:solidFill>
                            <a:schemeClr val="tx1"/>
                          </a:solidFill>
                          <a:latin typeface="+mj-ea"/>
                          <a:ea typeface="+mj-ea"/>
                        </a:rPr>
                        <a:t>平成２３年</a:t>
                      </a:r>
                      <a:endParaRPr kumimoji="1" lang="ja-JP" altLang="en-US" sz="1200" dirty="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　８月：「障害者総合福祉法の骨格に関する総合福祉部会の提言」取りまとめ</a:t>
                      </a:r>
                      <a:endParaRPr kumimoji="1" lang="ja-JP" altLang="en-US" sz="1200" dirty="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　６月：「障害者虐待防止法」（議員立法）が成立</a:t>
                      </a:r>
                      <a:endParaRPr kumimoji="1" lang="en-US" altLang="ja-JP" sz="1200" dirty="0" smtClean="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ＭＳ Ｐゴシック"/>
                          <a:ea typeface="+mn-ea"/>
                        </a:rPr>
                        <a:t>　　　　　　（平成２４年１０月に施行）</a:t>
                      </a:r>
                      <a:r>
                        <a:rPr kumimoji="1" lang="ja-JP" altLang="en-US" sz="900" dirty="0" smtClean="0">
                          <a:solidFill>
                            <a:schemeClr val="tx1"/>
                          </a:solidFill>
                          <a:latin typeface="+mj-ea"/>
                          <a:ea typeface="+mj-ea"/>
                        </a:rPr>
                        <a:t>　</a:t>
                      </a:r>
                      <a:endParaRPr kumimoji="1" lang="en-US" altLang="ja-JP" sz="900" dirty="0" smtClean="0">
                        <a:solidFill>
                          <a:schemeClr val="tx1"/>
                        </a:solidFill>
                        <a:latin typeface="+mj-ea"/>
                        <a:ea typeface="+mj-ea"/>
                      </a:endParaRPr>
                    </a:p>
                    <a:p>
                      <a:endParaRPr kumimoji="1" lang="ja-JP" altLang="en-US" sz="300" dirty="0" smtClean="0">
                        <a:solidFill>
                          <a:schemeClr val="tx1"/>
                        </a:solidFill>
                        <a:latin typeface="+mj-ea"/>
                        <a:ea typeface="+mj-ea"/>
                      </a:endParaRPr>
                    </a:p>
                    <a:p>
                      <a:r>
                        <a:rPr kumimoji="1" lang="ja-JP" altLang="en-US" sz="1200" dirty="0" smtClean="0">
                          <a:solidFill>
                            <a:schemeClr val="tx1"/>
                          </a:solidFill>
                          <a:latin typeface="+mj-ea"/>
                          <a:ea typeface="+mj-ea"/>
                        </a:rPr>
                        <a:t>　</a:t>
                      </a:r>
                      <a:r>
                        <a:rPr kumimoji="1" lang="ja-JP" altLang="en-US" sz="1200" dirty="0" smtClean="0">
                          <a:solidFill>
                            <a:srgbClr val="FF0000"/>
                          </a:solidFill>
                          <a:latin typeface="+mj-ea"/>
                          <a:ea typeface="+mj-ea"/>
                        </a:rPr>
                        <a:t>７月：「障害者基本法改正法」が成立</a:t>
                      </a:r>
                      <a:r>
                        <a:rPr kumimoji="1" lang="ja-JP" altLang="en-US" sz="900" b="0" i="0" u="none" strike="noStrike" kern="1200" cap="none" spc="0" normalizeH="0" baseline="0" noProof="0" dirty="0" smtClean="0">
                          <a:ln>
                            <a:noFill/>
                          </a:ln>
                          <a:solidFill>
                            <a:srgbClr val="FF0000"/>
                          </a:solidFill>
                          <a:effectLst/>
                          <a:uLnTx/>
                          <a:uFillTx/>
                          <a:latin typeface="ＭＳ Ｐゴシック"/>
                          <a:ea typeface="+mn-ea"/>
                        </a:rPr>
                        <a:t>（同年８月に施行）</a:t>
                      </a:r>
                      <a:endParaRPr kumimoji="1" lang="en-US" altLang="ja-JP" sz="1200" dirty="0" smtClean="0">
                        <a:solidFill>
                          <a:srgbClr val="FF0000"/>
                        </a:solidFill>
                        <a:latin typeface="+mj-ea"/>
                        <a:ea typeface="+mj-ea"/>
                      </a:endParaRPr>
                    </a:p>
                  </a:txBody>
                  <a:tcPr/>
                </a:tc>
                <a:extLst>
                  <a:ext uri="{0D108BD9-81ED-4DB2-BD59-A6C34878D82A}">
                    <a16:rowId xmlns:a16="http://schemas.microsoft.com/office/drawing/2014/main" val="10006"/>
                  </a:ext>
                </a:extLst>
              </a:tr>
              <a:tr h="222470">
                <a:tc>
                  <a:txBody>
                    <a:bodyPr/>
                    <a:lstStyle/>
                    <a:p>
                      <a:pPr algn="ctr"/>
                      <a:r>
                        <a:rPr kumimoji="1" lang="ja-JP" altLang="en-US" sz="1200" dirty="0" smtClean="0">
                          <a:solidFill>
                            <a:srgbClr val="FF0000"/>
                          </a:solidFill>
                          <a:latin typeface="+mj-ea"/>
                          <a:ea typeface="+mj-ea"/>
                        </a:rPr>
                        <a:t>平成２４年</a:t>
                      </a:r>
                      <a:endParaRPr kumimoji="1" lang="ja-JP" altLang="en-US" sz="1200" dirty="0">
                        <a:solidFill>
                          <a:srgbClr val="FF0000"/>
                        </a:solidFill>
                        <a:latin typeface="+mj-ea"/>
                        <a:ea typeface="+mj-ea"/>
                      </a:endParaRPr>
                    </a:p>
                  </a:txBody>
                  <a:tcPr/>
                </a:tc>
                <a:tc>
                  <a:txBody>
                    <a:bodyPr/>
                    <a:lstStyle/>
                    <a:p>
                      <a:r>
                        <a:rPr kumimoji="1" lang="ja-JP" altLang="en-US" sz="1200" dirty="0" smtClean="0">
                          <a:solidFill>
                            <a:srgbClr val="FF0000"/>
                          </a:solidFill>
                          <a:latin typeface="+mj-ea"/>
                          <a:ea typeface="+mj-ea"/>
                        </a:rPr>
                        <a:t>　６月：「障害者総合支援法」が成立</a:t>
                      </a:r>
                      <a:r>
                        <a:rPr kumimoji="1" lang="ja-JP" altLang="en-US" sz="900" dirty="0" smtClean="0">
                          <a:solidFill>
                            <a:srgbClr val="FF0000"/>
                          </a:solidFill>
                          <a:latin typeface="+mj-ea"/>
                          <a:ea typeface="+mj-ea"/>
                        </a:rPr>
                        <a:t>（平成２５年４月（一部、平成２６年４月）に施行</a:t>
                      </a:r>
                      <a:r>
                        <a:rPr kumimoji="1" lang="en-US" altLang="ja-JP" sz="900" dirty="0" smtClean="0">
                          <a:solidFill>
                            <a:srgbClr val="FF0000"/>
                          </a:solidFill>
                          <a:latin typeface="+mj-ea"/>
                          <a:ea typeface="+mj-ea"/>
                        </a:rPr>
                        <a:t>)</a:t>
                      </a:r>
                      <a:endParaRPr kumimoji="1" lang="ja-JP" altLang="en-US" sz="900" dirty="0">
                        <a:solidFill>
                          <a:srgbClr val="FF0000"/>
                        </a:solidFill>
                        <a:latin typeface="+mj-ea"/>
                        <a:ea typeface="+mj-ea"/>
                      </a:endParaRPr>
                    </a:p>
                  </a:txBody>
                  <a:tcPr/>
                </a:tc>
                <a:tc>
                  <a:txBody>
                    <a:bodyPr/>
                    <a:lstStyle/>
                    <a:p>
                      <a:r>
                        <a:rPr kumimoji="1" lang="ja-JP" altLang="en-US" sz="1200" dirty="0" smtClean="0">
                          <a:solidFill>
                            <a:schemeClr val="tx1"/>
                          </a:solidFill>
                          <a:latin typeface="+mj-ea"/>
                          <a:ea typeface="+mj-ea"/>
                        </a:rPr>
                        <a:t>　６月：「障害者優先調達推進法」（議員立法）が成立</a:t>
                      </a:r>
                      <a:endParaRPr kumimoji="1" lang="en-US" altLang="ja-JP" sz="1200" dirty="0" smtClean="0">
                        <a:solidFill>
                          <a:schemeClr val="tx1"/>
                        </a:solidFill>
                        <a:latin typeface="+mj-ea"/>
                        <a:ea typeface="+mj-ea"/>
                      </a:endParaRPr>
                    </a:p>
                    <a:p>
                      <a:r>
                        <a:rPr kumimoji="1" lang="ja-JP" altLang="en-US" sz="900" b="0" i="0" u="none" strike="noStrike" kern="1200" cap="none" spc="0" normalizeH="0" baseline="0" noProof="0" dirty="0" smtClean="0">
                          <a:ln>
                            <a:noFill/>
                          </a:ln>
                          <a:solidFill>
                            <a:prstClr val="black"/>
                          </a:solidFill>
                          <a:effectLst/>
                          <a:uLnTx/>
                          <a:uFillTx/>
                          <a:latin typeface="ＭＳ Ｐゴシック"/>
                          <a:ea typeface="+mn-ea"/>
                        </a:rPr>
                        <a:t>　　　　　　（平成２５年４月に施行）</a:t>
                      </a:r>
                      <a:endParaRPr kumimoji="1" lang="ja-JP" altLang="en-US" sz="1200" dirty="0">
                        <a:solidFill>
                          <a:schemeClr val="tx1"/>
                        </a:solidFill>
                        <a:latin typeface="+mj-ea"/>
                        <a:ea typeface="+mj-ea"/>
                      </a:endParaRPr>
                    </a:p>
                  </a:txBody>
                  <a:tcPr/>
                </a:tc>
                <a:extLst>
                  <a:ext uri="{0D108BD9-81ED-4DB2-BD59-A6C34878D82A}">
                    <a16:rowId xmlns:a16="http://schemas.microsoft.com/office/drawing/2014/main" val="10007"/>
                  </a:ext>
                </a:extLst>
              </a:tr>
              <a:tr h="1035126">
                <a:tc>
                  <a:txBody>
                    <a:bodyPr/>
                    <a:lstStyle/>
                    <a:p>
                      <a:pPr algn="ctr"/>
                      <a:r>
                        <a:rPr kumimoji="1" lang="ja-JP" altLang="en-US" sz="1200" dirty="0" smtClean="0">
                          <a:solidFill>
                            <a:schemeClr val="tx1"/>
                          </a:solidFill>
                          <a:latin typeface="+mj-ea"/>
                          <a:ea typeface="+mj-ea"/>
                        </a:rPr>
                        <a:t>平成２５年</a:t>
                      </a:r>
                      <a:endParaRPr kumimoji="1" lang="ja-JP" altLang="en-US" sz="1200" dirty="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　４月：基本理念の追加、障害者の範囲の見直し等について施行</a:t>
                      </a:r>
                      <a:endParaRPr kumimoji="1" lang="ja-JP" altLang="en-US" sz="1200" dirty="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　６月：「精神保健福祉法改正法」が成立</a:t>
                      </a:r>
                      <a:endParaRPr kumimoji="1" lang="en-US" altLang="ja-JP" sz="1200" dirty="0" smtClean="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rPr>
                        <a:t>　　　　　　（平成２６年４月（一部、平成２８年４月）に施行予定</a:t>
                      </a:r>
                      <a:r>
                        <a:rPr kumimoji="1" lang="en-US" altLang="ja-JP" sz="900" b="0" i="0" u="none" strike="noStrike" kern="1200" cap="none" spc="0" normalizeH="0" baseline="0" noProof="0" dirty="0" smtClean="0">
                          <a:ln>
                            <a:noFill/>
                          </a:ln>
                          <a:solidFill>
                            <a:schemeClr val="tx1"/>
                          </a:solidFill>
                          <a:effectLst/>
                          <a:uLnTx/>
                          <a:uFillTx/>
                          <a:latin typeface="ＭＳ Ｐゴシック"/>
                          <a:ea typeface="+mn-ea"/>
                        </a:rPr>
                        <a:t>)</a:t>
                      </a:r>
                      <a:endParaRPr kumimoji="1" lang="ja-JP" altLang="en-US" sz="900" b="0" i="0" u="none" strike="noStrike" kern="1200" cap="none" spc="0" normalizeH="0" baseline="0" noProof="0" dirty="0" smtClean="0">
                        <a:ln>
                          <a:noFill/>
                        </a:ln>
                        <a:solidFill>
                          <a:schemeClr val="tx1"/>
                        </a:solidFill>
                        <a:effectLst/>
                        <a:uLnTx/>
                        <a:uFillTx/>
                        <a:latin typeface="ＭＳ Ｐゴシック"/>
                        <a:ea typeface="+mn-ea"/>
                      </a:endParaRPr>
                    </a:p>
                    <a:p>
                      <a:endParaRPr kumimoji="1" lang="ja-JP" altLang="en-US" sz="300" dirty="0" smtClean="0">
                        <a:solidFill>
                          <a:schemeClr val="tx1"/>
                        </a:solidFill>
                        <a:latin typeface="+mj-ea"/>
                        <a:ea typeface="+mj-ea"/>
                      </a:endParaRPr>
                    </a:p>
                    <a:p>
                      <a:r>
                        <a:rPr kumimoji="1" lang="ja-JP" altLang="en-US" sz="1200" dirty="0" smtClean="0">
                          <a:solidFill>
                            <a:schemeClr val="tx1"/>
                          </a:solidFill>
                          <a:latin typeface="+mj-ea"/>
                          <a:ea typeface="+mj-ea"/>
                        </a:rPr>
                        <a:t>　　　　 「障害者差別解消法」が成立</a:t>
                      </a:r>
                      <a:endParaRPr kumimoji="1" lang="en-US" altLang="ja-JP" sz="1200" dirty="0" smtClean="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rPr>
                        <a:t>　　　　　　（平成２８年４月に施行予定）</a:t>
                      </a:r>
                      <a:endParaRPr kumimoji="1" lang="en-US" altLang="ja-JP" sz="1200" dirty="0" smtClean="0">
                        <a:solidFill>
                          <a:schemeClr val="tx1"/>
                        </a:solidFill>
                        <a:latin typeface="+mj-ea"/>
                        <a:ea typeface="+mj-ea"/>
                      </a:endParaRPr>
                    </a:p>
                    <a:p>
                      <a:endParaRPr kumimoji="1" lang="ja-JP" altLang="en-US" sz="300" dirty="0" smtClean="0">
                        <a:solidFill>
                          <a:schemeClr val="tx1"/>
                        </a:solidFill>
                        <a:latin typeface="+mj-ea"/>
                        <a:ea typeface="+mj-ea"/>
                      </a:endParaRPr>
                    </a:p>
                    <a:p>
                      <a:r>
                        <a:rPr kumimoji="1" lang="ja-JP" altLang="en-US" sz="1200" dirty="0" smtClean="0">
                          <a:solidFill>
                            <a:schemeClr val="tx1"/>
                          </a:solidFill>
                          <a:latin typeface="+mj-ea"/>
                          <a:ea typeface="+mj-ea"/>
                        </a:rPr>
                        <a:t>　　　　</a:t>
                      </a:r>
                      <a:r>
                        <a:rPr kumimoji="1" lang="ja-JP" altLang="en-US" sz="1200" baseline="0" dirty="0" smtClean="0">
                          <a:solidFill>
                            <a:schemeClr val="tx1"/>
                          </a:solidFill>
                          <a:latin typeface="+mj-ea"/>
                          <a:ea typeface="+mj-ea"/>
                        </a:rPr>
                        <a:t> </a:t>
                      </a:r>
                      <a:r>
                        <a:rPr kumimoji="1" lang="ja-JP" altLang="en-US" sz="1200" dirty="0" smtClean="0">
                          <a:solidFill>
                            <a:schemeClr val="tx1"/>
                          </a:solidFill>
                          <a:latin typeface="+mj-ea"/>
                          <a:ea typeface="+mj-ea"/>
                        </a:rPr>
                        <a:t>「障害者雇用促進法改正法」が成立</a:t>
                      </a:r>
                      <a:endParaRPr kumimoji="1" lang="en-US" altLang="ja-JP" sz="1200" dirty="0" smtClean="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rPr>
                        <a:t>　　　　　　（平成２８年４月（一部、平成３０年４月）に施行予定）</a:t>
                      </a:r>
                      <a:endParaRPr kumimoji="1" lang="en-US" altLang="ja-JP" sz="1200" b="0" i="0" u="none" strike="noStrike" kern="1200" cap="none" spc="0" normalizeH="0" baseline="0" noProof="0" dirty="0" smtClean="0">
                        <a:ln>
                          <a:noFill/>
                        </a:ln>
                        <a:solidFill>
                          <a:schemeClr val="tx1"/>
                        </a:solidFill>
                        <a:effectLst/>
                        <a:uLnTx/>
                        <a:uFillTx/>
                        <a:latin typeface="ＭＳ Ｐゴシック"/>
                        <a:ea typeface="+mn-ea"/>
                      </a:endParaRPr>
                    </a:p>
                  </a:txBody>
                  <a:tcPr/>
                </a:tc>
                <a:extLst>
                  <a:ext uri="{0D108BD9-81ED-4DB2-BD59-A6C34878D82A}">
                    <a16:rowId xmlns:a16="http://schemas.microsoft.com/office/drawing/2014/main" val="10008"/>
                  </a:ext>
                </a:extLst>
              </a:tr>
              <a:tr h="267129">
                <a:tc>
                  <a:txBody>
                    <a:bodyPr/>
                    <a:lstStyle/>
                    <a:p>
                      <a:pPr algn="ctr"/>
                      <a:r>
                        <a:rPr kumimoji="1" lang="ja-JP" altLang="en-US" sz="1200" dirty="0" smtClean="0">
                          <a:solidFill>
                            <a:schemeClr val="tx1"/>
                          </a:solidFill>
                          <a:latin typeface="+mj-ea"/>
                          <a:ea typeface="+mj-ea"/>
                        </a:rPr>
                        <a:t>平成２６年</a:t>
                      </a:r>
                      <a:endParaRPr kumimoji="1" lang="ja-JP" altLang="en-US" sz="1200" dirty="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　４月：障害支援区分、ケアホームとグループホームの一元化等について施行</a:t>
                      </a:r>
                      <a:endParaRPr kumimoji="1" lang="ja-JP" altLang="en-US" sz="1200" dirty="0">
                        <a:solidFill>
                          <a:schemeClr val="tx1"/>
                        </a:solidFill>
                        <a:latin typeface="+mj-ea"/>
                        <a:ea typeface="+mj-ea"/>
                      </a:endParaRPr>
                    </a:p>
                  </a:txBody>
                  <a:tcPr/>
                </a:tc>
                <a:tc>
                  <a:txBody>
                    <a:bodyPr/>
                    <a:lstStyle/>
                    <a:p>
                      <a:r>
                        <a:rPr kumimoji="1" lang="ja-JP" altLang="en-US" sz="1200" dirty="0" smtClean="0">
                          <a:solidFill>
                            <a:schemeClr val="tx1"/>
                          </a:solidFill>
                          <a:latin typeface="+mj-ea"/>
                          <a:ea typeface="+mj-ea"/>
                        </a:rPr>
                        <a:t>　１月：「障害者権利条約」を批准</a:t>
                      </a:r>
                      <a:endParaRPr kumimoji="1" lang="ja-JP" altLang="en-US" sz="1200" dirty="0">
                        <a:solidFill>
                          <a:schemeClr val="tx1"/>
                        </a:solidFill>
                        <a:latin typeface="+mj-ea"/>
                        <a:ea typeface="+mj-ea"/>
                      </a:endParaRPr>
                    </a:p>
                  </a:txBody>
                  <a:tcPr/>
                </a:tc>
                <a:extLst>
                  <a:ext uri="{0D108BD9-81ED-4DB2-BD59-A6C34878D82A}">
                    <a16:rowId xmlns:a16="http://schemas.microsoft.com/office/drawing/2014/main" val="10009"/>
                  </a:ext>
                </a:extLst>
              </a:tr>
            </a:tbl>
          </a:graphicData>
        </a:graphic>
      </p:graphicFrame>
      <p:cxnSp>
        <p:nvCxnSpPr>
          <p:cNvPr id="12" name="直線コネクタ 11"/>
          <p:cNvCxnSpPr/>
          <p:nvPr/>
        </p:nvCxnSpPr>
        <p:spPr>
          <a:xfrm>
            <a:off x="15552" y="2708920"/>
            <a:ext cx="9906000" cy="0"/>
          </a:xfrm>
          <a:prstGeom prst="line">
            <a:avLst/>
          </a:prstGeom>
          <a:ln w="38100">
            <a:solidFill>
              <a:srgbClr val="0070C0"/>
            </a:solidFill>
            <a:prstDash val="sysDot"/>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15552" y="5402806"/>
            <a:ext cx="9906000" cy="0"/>
          </a:xfrm>
          <a:prstGeom prst="line">
            <a:avLst/>
          </a:prstGeom>
          <a:ln w="38100">
            <a:solidFill>
              <a:srgbClr val="0070C0"/>
            </a:solidFill>
            <a:prstDash val="sysDot"/>
          </a:ln>
        </p:spPr>
        <p:style>
          <a:lnRef idx="1">
            <a:schemeClr val="accent1"/>
          </a:lnRef>
          <a:fillRef idx="0">
            <a:schemeClr val="accent1"/>
          </a:fillRef>
          <a:effectRef idx="0">
            <a:schemeClr val="accent1"/>
          </a:effectRef>
          <a:fontRef idx="minor">
            <a:schemeClr val="tx1"/>
          </a:fontRef>
        </p:style>
      </p:cxnSp>
      <p:sp>
        <p:nvSpPr>
          <p:cNvPr id="2" name="下矢印 1"/>
          <p:cNvSpPr/>
          <p:nvPr/>
        </p:nvSpPr>
        <p:spPr>
          <a:xfrm>
            <a:off x="1640635" y="5267336"/>
            <a:ext cx="296540" cy="173953"/>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下矢印 7"/>
          <p:cNvSpPr/>
          <p:nvPr/>
        </p:nvSpPr>
        <p:spPr>
          <a:xfrm>
            <a:off x="5291832" y="5276957"/>
            <a:ext cx="217824" cy="1209138"/>
          </a:xfrm>
          <a:prstGeom prst="downArrow">
            <a:avLst>
              <a:gd name="adj1" fmla="val 50000"/>
              <a:gd name="adj2" fmla="val 8498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星 5 13"/>
          <p:cNvSpPr/>
          <p:nvPr/>
        </p:nvSpPr>
        <p:spPr>
          <a:xfrm>
            <a:off x="101844" y="4797152"/>
            <a:ext cx="272480" cy="28803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ndParaRPr>
          </a:p>
        </p:txBody>
      </p:sp>
      <p:sp>
        <p:nvSpPr>
          <p:cNvPr id="15"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6</a:t>
            </a:fld>
            <a:endParaRPr lang="en-US" altLang="ja-JP" sz="1600" dirty="0">
              <a:solidFill>
                <a:prstClr val="black"/>
              </a:solidFill>
              <a:latin typeface="Cooper Black" panose="0208090404030B020404" pitchFamily="18" charset="0"/>
            </a:endParaRPr>
          </a:p>
        </p:txBody>
      </p:sp>
      <p:sp>
        <p:nvSpPr>
          <p:cNvPr id="16" name="星 5 15"/>
          <p:cNvSpPr/>
          <p:nvPr/>
        </p:nvSpPr>
        <p:spPr>
          <a:xfrm>
            <a:off x="6133380" y="4653136"/>
            <a:ext cx="272480" cy="28803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ndParaRPr>
          </a:p>
        </p:txBody>
      </p:sp>
    </p:spTree>
    <p:extLst>
      <p:ext uri="{BB962C8B-B14F-4D97-AF65-F5344CB8AC3E}">
        <p14:creationId xmlns:p14="http://schemas.microsoft.com/office/powerpoint/2010/main" val="26679686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コンテンツ プレースホルダー 13"/>
          <p:cNvSpPr>
            <a:spLocks noGrp="1"/>
          </p:cNvSpPr>
          <p:nvPr>
            <p:ph sz="half" idx="1"/>
          </p:nvPr>
        </p:nvSpPr>
        <p:spPr>
          <a:xfrm>
            <a:off x="0" y="332656"/>
            <a:ext cx="4953000" cy="5472608"/>
          </a:xfrm>
          <a:solidFill>
            <a:srgbClr val="CCFF99"/>
          </a:solidFill>
          <a:ln w="19050">
            <a:solidFill>
              <a:schemeClr val="tx1"/>
            </a:solidFill>
          </a:ln>
        </p:spPr>
        <p:txBody>
          <a:bodyPr rtlCol="0">
            <a:normAutofit/>
          </a:bodyPr>
          <a:lstStyle/>
          <a:p>
            <a:pPr marL="0" indent="0" eaLnBrk="1" fontAlgn="auto" hangingPunct="1">
              <a:spcAft>
                <a:spcPts val="0"/>
              </a:spcAft>
              <a:buNone/>
              <a:defRPr/>
            </a:pPr>
            <a:r>
              <a:rPr lang="ja-JP" altLang="en-US" sz="1000" b="1" dirty="0"/>
              <a:t>　</a:t>
            </a:r>
            <a:r>
              <a:rPr lang="ja-JP" altLang="en-US" sz="1000" b="1" dirty="0" smtClean="0"/>
              <a:t>総則関係　</a:t>
            </a:r>
            <a:r>
              <a:rPr lang="ja-JP" altLang="en-US" sz="1000" dirty="0" smtClean="0"/>
              <a:t>（公布日施行）</a:t>
            </a:r>
            <a:endParaRPr lang="en-US" altLang="ja-JP" sz="10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1100" dirty="0" smtClean="0"/>
          </a:p>
          <a:p>
            <a:pPr marL="0" indent="0" eaLnBrk="1" fontAlgn="auto" hangingPunct="1">
              <a:spcAft>
                <a:spcPts val="0"/>
              </a:spcAft>
              <a:buNone/>
              <a:defRPr/>
            </a:pPr>
            <a:endParaRPr lang="en-US" altLang="ja-JP" sz="300" dirty="0" smtClean="0"/>
          </a:p>
          <a:p>
            <a:pPr marL="0" indent="0" eaLnBrk="1" fontAlgn="auto" hangingPunct="1">
              <a:spcAft>
                <a:spcPts val="0"/>
              </a:spcAft>
              <a:buNone/>
              <a:defRPr/>
            </a:pPr>
            <a:endParaRPr lang="en-US" altLang="ja-JP" sz="300" dirty="0" smtClean="0"/>
          </a:p>
          <a:p>
            <a:pPr marL="0" indent="0" eaLnBrk="1" fontAlgn="auto" hangingPunct="1">
              <a:spcAft>
                <a:spcPts val="0"/>
              </a:spcAft>
              <a:buNone/>
              <a:defRPr/>
            </a:pPr>
            <a:r>
              <a:rPr lang="ja-JP" altLang="en-US" sz="1000" b="1" dirty="0" smtClean="0"/>
              <a:t>基本的施策関係</a:t>
            </a:r>
            <a:r>
              <a:rPr lang="ja-JP" altLang="en-US" sz="1000" dirty="0" smtClean="0"/>
              <a:t>（公布日施行）　</a:t>
            </a:r>
            <a:endParaRPr lang="en-US" altLang="ja-JP" sz="1000" dirty="0" smtClean="0"/>
          </a:p>
        </p:txBody>
      </p:sp>
      <p:sp>
        <p:nvSpPr>
          <p:cNvPr id="15" name="コンテンツ プレースホルダー 14"/>
          <p:cNvSpPr>
            <a:spLocks noGrp="1"/>
          </p:cNvSpPr>
          <p:nvPr>
            <p:ph sz="half" idx="2"/>
          </p:nvPr>
        </p:nvSpPr>
        <p:spPr>
          <a:xfrm>
            <a:off x="4953000" y="332656"/>
            <a:ext cx="4953000" cy="5472608"/>
          </a:xfrm>
          <a:solidFill>
            <a:srgbClr val="CCFF99"/>
          </a:solidFill>
          <a:ln w="19050">
            <a:solidFill>
              <a:schemeClr val="tx1"/>
            </a:solidFill>
          </a:ln>
        </p:spPr>
        <p:txBody>
          <a:bodyPr rtlCol="0">
            <a:normAutofit/>
          </a:bodyPr>
          <a:lstStyle/>
          <a:p>
            <a:pPr marL="0" indent="0" eaLnBrk="1" fontAlgn="auto" hangingPunct="1">
              <a:spcAft>
                <a:spcPts val="0"/>
              </a:spcAft>
              <a:buFont typeface="Arial" pitchFamily="34" charset="0"/>
              <a:buNone/>
              <a:defRPr/>
            </a:pPr>
            <a:r>
              <a:rPr lang="ja-JP" altLang="en-US" sz="1200" dirty="0" smtClean="0"/>
              <a:t>　　　　　　　　　　　　　</a:t>
            </a:r>
            <a:endParaRPr lang="ja-JP" altLang="en-US" sz="1200" dirty="0"/>
          </a:p>
        </p:txBody>
      </p:sp>
      <p:sp>
        <p:nvSpPr>
          <p:cNvPr id="2052" name="テキスト ボックス 17"/>
          <p:cNvSpPr txBox="1">
            <a:spLocks noChangeArrowheads="1"/>
          </p:cNvSpPr>
          <p:nvPr/>
        </p:nvSpPr>
        <p:spPr bwMode="auto">
          <a:xfrm>
            <a:off x="128464" y="548681"/>
            <a:ext cx="4752528" cy="3908762"/>
          </a:xfrm>
          <a:prstGeom prst="rect">
            <a:avLst/>
          </a:prstGeom>
          <a:solidFill>
            <a:srgbClr val="FFEFFF"/>
          </a:solidFill>
          <a:ln w="9525">
            <a:noFill/>
            <a:miter lim="800000"/>
            <a:headEnd/>
            <a:tailEnd/>
          </a:ln>
        </p:spPr>
        <p:txBody>
          <a:bodyPr wrap="square">
            <a:spAutoFit/>
          </a:bodyPr>
          <a:lstStyle/>
          <a:p>
            <a:r>
              <a:rPr lang="ja-JP" altLang="en-US" sz="800" b="1" u="sng" dirty="0" smtClean="0">
                <a:solidFill>
                  <a:prstClr val="black"/>
                </a:solidFill>
              </a:rPr>
              <a:t>１）目的規定の見直し（第１条関係）</a:t>
            </a:r>
          </a:p>
          <a:p>
            <a:r>
              <a:rPr lang="ja-JP" altLang="en-US" sz="800" dirty="0" smtClean="0">
                <a:solidFill>
                  <a:prstClr val="black"/>
                </a:solidFill>
              </a:rPr>
              <a:t>・全ての国民が、障害の有無にかかわらず、等しく基本的人権を享有するかけがえのない個人として尊重されるものであるとの理念にのっとり、全ての国民が、障害の有無によって分け隔てられることなく、相互に人格と個性を尊重し合いながら共生する社会を実現する。</a:t>
            </a:r>
          </a:p>
          <a:p>
            <a:r>
              <a:rPr lang="ja-JP" altLang="en-US" sz="800" b="1" u="sng" dirty="0" smtClean="0">
                <a:solidFill>
                  <a:prstClr val="black"/>
                </a:solidFill>
              </a:rPr>
              <a:t>２）障害者の定義の見直し（第２条関係）</a:t>
            </a:r>
          </a:p>
          <a:p>
            <a:r>
              <a:rPr lang="ja-JP" altLang="en-US" sz="800" dirty="0" smtClean="0">
                <a:solidFill>
                  <a:prstClr val="black"/>
                </a:solidFill>
              </a:rPr>
              <a:t>・身体障害、知的障害、精神障害（発達障害を含む。）その他の心身の機能の障害がある者であって、障害及び社会的障壁（障害がある者にとって障壁となるような事物・制度・慣行・観念その他一切のもの）により継続的に日常生活、社会生活に相当な制限を受ける状態にあるもの。</a:t>
            </a:r>
          </a:p>
          <a:p>
            <a:r>
              <a:rPr lang="ja-JP" altLang="en-US" sz="800" b="1" u="sng" dirty="0" smtClean="0">
                <a:solidFill>
                  <a:prstClr val="black"/>
                </a:solidFill>
              </a:rPr>
              <a:t>３）地域社会における共生等（第３条関係）</a:t>
            </a:r>
          </a:p>
          <a:p>
            <a:r>
              <a:rPr lang="ja-JP" altLang="en-US" sz="800" dirty="0" smtClean="0">
                <a:solidFill>
                  <a:prstClr val="black"/>
                </a:solidFill>
              </a:rPr>
              <a:t>１）に規定する社会の実現は、全ての障害者が、障害者でない者と等しく、基本的人権を享有する個人としてその尊厳が重んぜられ、その尊厳にふさわしい生活を保障される権利を有することを前提としつつ、次に掲げる事項を旨として図る。</a:t>
            </a:r>
          </a:p>
          <a:p>
            <a:r>
              <a:rPr lang="ja-JP" altLang="en-US" sz="800" dirty="0" smtClean="0">
                <a:solidFill>
                  <a:prstClr val="black"/>
                </a:solidFill>
              </a:rPr>
              <a:t>・全て障害者は、あらゆる分野の活動に参加する機会が確保されること。</a:t>
            </a:r>
          </a:p>
          <a:p>
            <a:r>
              <a:rPr lang="ja-JP" altLang="en-US" sz="800" dirty="0" smtClean="0">
                <a:solidFill>
                  <a:prstClr val="black"/>
                </a:solidFill>
              </a:rPr>
              <a:t>・全て障害者は、どこで誰と生活するかについての選択の機会が確保され、地域社会において他の人々と共生することを妨げられないこと。</a:t>
            </a:r>
          </a:p>
          <a:p>
            <a:r>
              <a:rPr lang="ja-JP" altLang="en-US" sz="800" dirty="0" smtClean="0">
                <a:solidFill>
                  <a:srgbClr val="FF0000"/>
                </a:solidFill>
              </a:rPr>
              <a:t>・全て障害者は、言語（手話を含む。）その他の意思疎通のための手段についての選択の機会が確保されるとともに、情報の取得又は利用のための手段についての選択の機会の拡大が図られること。</a:t>
            </a:r>
          </a:p>
          <a:p>
            <a:r>
              <a:rPr lang="ja-JP" altLang="en-US" sz="800" b="1" u="sng" dirty="0" smtClean="0">
                <a:solidFill>
                  <a:prstClr val="black"/>
                </a:solidFill>
              </a:rPr>
              <a:t>４）差別の禁止（第４条関係）</a:t>
            </a:r>
          </a:p>
          <a:p>
            <a:r>
              <a:rPr lang="ja-JP" altLang="en-US" sz="800" dirty="0" smtClean="0">
                <a:solidFill>
                  <a:prstClr val="black"/>
                </a:solidFill>
              </a:rPr>
              <a:t>・障害者に対して、障害を理由として、差別することその他の権利利益を侵害する行為をしてはならない。</a:t>
            </a:r>
          </a:p>
          <a:p>
            <a:r>
              <a:rPr lang="ja-JP" altLang="en-US" sz="800" dirty="0" smtClean="0">
                <a:solidFill>
                  <a:prstClr val="black"/>
                </a:solidFill>
              </a:rPr>
              <a:t>・社会的障壁の除去は、それを必要としている障害者が現に存し、かつ、その実施に伴う負担が過重でないときは、その実施について必要かつ合理的な配慮がされなければならない。</a:t>
            </a:r>
          </a:p>
          <a:p>
            <a:r>
              <a:rPr lang="ja-JP" altLang="en-US" sz="800" dirty="0" smtClean="0">
                <a:solidFill>
                  <a:prstClr val="black"/>
                </a:solidFill>
              </a:rPr>
              <a:t>・国は、差別の防止を図るため必要となる情報の収集、整理及び提供を行う。</a:t>
            </a:r>
          </a:p>
          <a:p>
            <a:r>
              <a:rPr lang="zh-TW" altLang="en-US" sz="800" b="1" u="sng" dirty="0" smtClean="0">
                <a:solidFill>
                  <a:prstClr val="black"/>
                </a:solidFill>
              </a:rPr>
              <a:t>５）国際的協調（第５条関係）</a:t>
            </a:r>
          </a:p>
          <a:p>
            <a:r>
              <a:rPr lang="ja-JP" altLang="en-US" sz="800" dirty="0" smtClean="0">
                <a:solidFill>
                  <a:prstClr val="black"/>
                </a:solidFill>
              </a:rPr>
              <a:t>・１）に規定する社会の実現は、国際的協調の下に図られなければならない。</a:t>
            </a:r>
          </a:p>
          <a:p>
            <a:r>
              <a:rPr lang="ja-JP" altLang="en-US" sz="800" b="1" u="sng" dirty="0" smtClean="0">
                <a:solidFill>
                  <a:prstClr val="black"/>
                </a:solidFill>
              </a:rPr>
              <a:t>６）国民の理解（第７条関係）</a:t>
            </a:r>
            <a:r>
              <a:rPr lang="en-US" altLang="ja-JP" sz="800" b="1" u="sng" dirty="0" smtClean="0">
                <a:solidFill>
                  <a:prstClr val="black"/>
                </a:solidFill>
              </a:rPr>
              <a:t>/</a:t>
            </a:r>
            <a:r>
              <a:rPr lang="ja-JP" altLang="en-US" sz="800" b="1" u="sng" dirty="0" smtClean="0">
                <a:solidFill>
                  <a:prstClr val="black"/>
                </a:solidFill>
              </a:rPr>
              <a:t>国民の責務（第８条関係）</a:t>
            </a:r>
          </a:p>
          <a:p>
            <a:r>
              <a:rPr lang="ja-JP" altLang="en-US" sz="800" dirty="0" smtClean="0">
                <a:solidFill>
                  <a:prstClr val="black"/>
                </a:solidFill>
              </a:rPr>
              <a:t>・国及び地方公共団体は、３）から５）までに定める基本原則に関する国民の理解を深めるよう必要な施策を実施。</a:t>
            </a:r>
          </a:p>
          <a:p>
            <a:r>
              <a:rPr lang="ja-JP" altLang="en-US" sz="800" dirty="0" smtClean="0">
                <a:solidFill>
                  <a:prstClr val="black"/>
                </a:solidFill>
              </a:rPr>
              <a:t>・国民は、基本原則にのっとり、１）に規定する社会の実現に寄与するよう努める。</a:t>
            </a:r>
          </a:p>
          <a:p>
            <a:r>
              <a:rPr lang="ja-JP" altLang="en-US" sz="800" b="1" u="sng" dirty="0" smtClean="0">
                <a:solidFill>
                  <a:prstClr val="black"/>
                </a:solidFill>
              </a:rPr>
              <a:t>７）施策の基本方針（第</a:t>
            </a:r>
            <a:r>
              <a:rPr lang="en-US" altLang="ja-JP" sz="800" b="1" u="sng" dirty="0" smtClean="0">
                <a:solidFill>
                  <a:prstClr val="black"/>
                </a:solidFill>
              </a:rPr>
              <a:t>10</a:t>
            </a:r>
            <a:r>
              <a:rPr lang="ja-JP" altLang="en-US" sz="800" b="1" u="sng" dirty="0" smtClean="0">
                <a:solidFill>
                  <a:prstClr val="black"/>
                </a:solidFill>
              </a:rPr>
              <a:t>条関係）</a:t>
            </a:r>
          </a:p>
          <a:p>
            <a:r>
              <a:rPr lang="ja-JP" altLang="en-US" sz="800" dirty="0" smtClean="0">
                <a:solidFill>
                  <a:prstClr val="black"/>
                </a:solidFill>
              </a:rPr>
              <a:t>・障害者の性別、年齢、障害の状態、生活の実態に応じて施策を実施。</a:t>
            </a:r>
          </a:p>
          <a:p>
            <a:r>
              <a:rPr lang="ja-JP" altLang="en-US" sz="800" dirty="0" smtClean="0">
                <a:solidFill>
                  <a:prstClr val="black"/>
                </a:solidFill>
              </a:rPr>
              <a:t>・障害者その他の関係者の意見を聴き、その意見を尊重するよう努める。</a:t>
            </a:r>
            <a:endParaRPr lang="en-US" altLang="ja-JP" sz="800" dirty="0">
              <a:solidFill>
                <a:prstClr val="black"/>
              </a:solidFill>
            </a:endParaRPr>
          </a:p>
        </p:txBody>
      </p:sp>
      <p:sp>
        <p:nvSpPr>
          <p:cNvPr id="2053" name="テキスト ボックス 18"/>
          <p:cNvSpPr txBox="1">
            <a:spLocks noChangeArrowheads="1"/>
          </p:cNvSpPr>
          <p:nvPr/>
        </p:nvSpPr>
        <p:spPr bwMode="auto">
          <a:xfrm>
            <a:off x="5025014" y="404665"/>
            <a:ext cx="4752528" cy="5386090"/>
          </a:xfrm>
          <a:prstGeom prst="rect">
            <a:avLst/>
          </a:prstGeom>
          <a:solidFill>
            <a:srgbClr val="FFEFFF"/>
          </a:solidFill>
          <a:ln w="9525">
            <a:noFill/>
            <a:miter lim="800000"/>
            <a:headEnd/>
            <a:tailEnd/>
          </a:ln>
        </p:spPr>
        <p:txBody>
          <a:bodyPr wrap="square">
            <a:spAutoFit/>
          </a:bodyPr>
          <a:lstStyle/>
          <a:p>
            <a:r>
              <a:rPr lang="ja-JP" altLang="en-US" sz="800" dirty="0" smtClean="0">
                <a:solidFill>
                  <a:prstClr val="black"/>
                </a:solidFill>
              </a:rPr>
              <a:t>・障害者である児童及び生徒並びにその保護者に対し十分な情報の提供を行うとともに、可能な限り</a:t>
            </a:r>
            <a:endParaRPr lang="en-US" altLang="ja-JP" sz="800" dirty="0" smtClean="0">
              <a:solidFill>
                <a:prstClr val="black"/>
              </a:solidFill>
            </a:endParaRPr>
          </a:p>
          <a:p>
            <a:r>
              <a:rPr lang="ja-JP" altLang="en-US" sz="800" dirty="0" smtClean="0">
                <a:solidFill>
                  <a:prstClr val="black"/>
                </a:solidFill>
              </a:rPr>
              <a:t>その意向を尊重</a:t>
            </a:r>
          </a:p>
          <a:p>
            <a:r>
              <a:rPr lang="ja-JP" altLang="en-US" sz="800" dirty="0" smtClean="0">
                <a:solidFill>
                  <a:prstClr val="black"/>
                </a:solidFill>
              </a:rPr>
              <a:t>・調査及び研究、人材の確保及び資質の向上、適切な教材等の提供、学校施設その他の環境の整備の</a:t>
            </a:r>
            <a:endParaRPr lang="en-US" altLang="ja-JP" sz="800" dirty="0" smtClean="0">
              <a:solidFill>
                <a:prstClr val="black"/>
              </a:solidFill>
            </a:endParaRPr>
          </a:p>
          <a:p>
            <a:r>
              <a:rPr lang="ja-JP" altLang="en-US" sz="800" dirty="0" smtClean="0">
                <a:solidFill>
                  <a:prstClr val="black"/>
                </a:solidFill>
              </a:rPr>
              <a:t>促進</a:t>
            </a:r>
          </a:p>
          <a:p>
            <a:r>
              <a:rPr lang="zh-TW" altLang="en-US" sz="800" b="1" u="sng" dirty="0" smtClean="0">
                <a:solidFill>
                  <a:prstClr val="black"/>
                </a:solidFill>
              </a:rPr>
              <a:t>３）療育</a:t>
            </a:r>
            <a:r>
              <a:rPr lang="en-US" altLang="zh-TW" sz="800" b="1" u="sng" dirty="0" smtClean="0">
                <a:solidFill>
                  <a:prstClr val="black"/>
                </a:solidFill>
              </a:rPr>
              <a:t>【</a:t>
            </a:r>
            <a:r>
              <a:rPr lang="zh-TW" altLang="en-US" sz="800" b="1" u="sng" dirty="0" smtClean="0">
                <a:solidFill>
                  <a:prstClr val="black"/>
                </a:solidFill>
              </a:rPr>
              <a:t>新設</a:t>
            </a:r>
            <a:r>
              <a:rPr lang="en-US" altLang="zh-TW" sz="800" b="1" u="sng" dirty="0" smtClean="0">
                <a:solidFill>
                  <a:prstClr val="black"/>
                </a:solidFill>
              </a:rPr>
              <a:t>】</a:t>
            </a:r>
            <a:r>
              <a:rPr lang="zh-TW" altLang="en-US" sz="800" b="1" u="sng" dirty="0" smtClean="0">
                <a:solidFill>
                  <a:prstClr val="black"/>
                </a:solidFill>
              </a:rPr>
              <a:t>（第</a:t>
            </a:r>
            <a:r>
              <a:rPr lang="en-US" altLang="zh-TW" sz="800" b="1" u="sng" dirty="0" smtClean="0">
                <a:solidFill>
                  <a:prstClr val="black"/>
                </a:solidFill>
              </a:rPr>
              <a:t>17</a:t>
            </a:r>
            <a:r>
              <a:rPr lang="zh-TW" altLang="en-US" sz="800" b="1" u="sng" dirty="0" smtClean="0">
                <a:solidFill>
                  <a:prstClr val="black"/>
                </a:solidFill>
              </a:rPr>
              <a:t>条関係）</a:t>
            </a:r>
          </a:p>
          <a:p>
            <a:r>
              <a:rPr lang="ja-JP" altLang="en-US" sz="800" dirty="0" smtClean="0">
                <a:solidFill>
                  <a:prstClr val="black"/>
                </a:solidFill>
              </a:rPr>
              <a:t>・身近な場所において療育その他これに関連する支援を受けられるよう必要な施策。</a:t>
            </a:r>
          </a:p>
          <a:p>
            <a:r>
              <a:rPr lang="ja-JP" altLang="en-US" sz="800" dirty="0" smtClean="0">
                <a:solidFill>
                  <a:prstClr val="black"/>
                </a:solidFill>
              </a:rPr>
              <a:t>・研究、開発及び普及の促進、専門的知識又は技能を有する職員の育成その他の環境の整備の促進</a:t>
            </a:r>
          </a:p>
          <a:p>
            <a:r>
              <a:rPr lang="zh-TW" altLang="en-US" sz="800" b="1" u="sng" dirty="0" smtClean="0">
                <a:solidFill>
                  <a:prstClr val="black"/>
                </a:solidFill>
              </a:rPr>
              <a:t>４）職業相談等（第</a:t>
            </a:r>
            <a:r>
              <a:rPr lang="en-US" altLang="zh-TW" sz="800" b="1" u="sng" dirty="0" smtClean="0">
                <a:solidFill>
                  <a:prstClr val="black"/>
                </a:solidFill>
              </a:rPr>
              <a:t>18</a:t>
            </a:r>
            <a:r>
              <a:rPr lang="zh-TW" altLang="en-US" sz="800" b="1" u="sng" dirty="0" smtClean="0">
                <a:solidFill>
                  <a:prstClr val="black"/>
                </a:solidFill>
              </a:rPr>
              <a:t>条関係）</a:t>
            </a:r>
          </a:p>
          <a:p>
            <a:r>
              <a:rPr lang="ja-JP" altLang="en-US" sz="800" dirty="0" smtClean="0">
                <a:solidFill>
                  <a:prstClr val="black"/>
                </a:solidFill>
              </a:rPr>
              <a:t>・多様な就業の機会を確保するよう努めるとともに、個々の障害者の特性に配慮した職業相談、</a:t>
            </a:r>
            <a:endParaRPr lang="en-US" altLang="ja-JP" sz="800" dirty="0" smtClean="0">
              <a:solidFill>
                <a:prstClr val="black"/>
              </a:solidFill>
            </a:endParaRPr>
          </a:p>
          <a:p>
            <a:r>
              <a:rPr lang="ja-JP" altLang="en-US" sz="800" dirty="0" smtClean="0">
                <a:solidFill>
                  <a:prstClr val="black"/>
                </a:solidFill>
              </a:rPr>
              <a:t>職業訓練等の施策</a:t>
            </a:r>
          </a:p>
          <a:p>
            <a:r>
              <a:rPr lang="ja-JP" altLang="en-US" sz="800" b="1" u="sng" dirty="0" smtClean="0">
                <a:solidFill>
                  <a:prstClr val="black"/>
                </a:solidFill>
              </a:rPr>
              <a:t>５）雇用の促進等（第</a:t>
            </a:r>
            <a:r>
              <a:rPr lang="en-US" altLang="ja-JP" sz="800" b="1" u="sng" dirty="0" smtClean="0">
                <a:solidFill>
                  <a:prstClr val="black"/>
                </a:solidFill>
              </a:rPr>
              <a:t>19</a:t>
            </a:r>
            <a:r>
              <a:rPr lang="ja-JP" altLang="en-US" sz="800" b="1" u="sng" dirty="0" smtClean="0">
                <a:solidFill>
                  <a:prstClr val="black"/>
                </a:solidFill>
              </a:rPr>
              <a:t>条関係）</a:t>
            </a:r>
          </a:p>
          <a:p>
            <a:r>
              <a:rPr lang="ja-JP" altLang="en-US" sz="800" dirty="0" smtClean="0">
                <a:solidFill>
                  <a:prstClr val="black"/>
                </a:solidFill>
              </a:rPr>
              <a:t>・国、地方公共団体、事業者における雇用を促進するため、障害者の優先雇用その他の施策</a:t>
            </a:r>
          </a:p>
          <a:p>
            <a:r>
              <a:rPr lang="ja-JP" altLang="en-US" sz="800" dirty="0" smtClean="0">
                <a:solidFill>
                  <a:prstClr val="black"/>
                </a:solidFill>
              </a:rPr>
              <a:t>・事業主は、適切な雇用の機会を確保するとともに、個々の障害者の特性に応じた適正な雇用管理</a:t>
            </a:r>
          </a:p>
          <a:p>
            <a:r>
              <a:rPr lang="ja-JP" altLang="en-US" sz="800" b="1" u="sng" dirty="0" smtClean="0">
                <a:solidFill>
                  <a:prstClr val="black"/>
                </a:solidFill>
              </a:rPr>
              <a:t>６）住宅の確保（第</a:t>
            </a:r>
            <a:r>
              <a:rPr lang="en-US" altLang="ja-JP" sz="800" b="1" u="sng" dirty="0" smtClean="0">
                <a:solidFill>
                  <a:prstClr val="black"/>
                </a:solidFill>
              </a:rPr>
              <a:t>20</a:t>
            </a:r>
            <a:r>
              <a:rPr lang="ja-JP" altLang="en-US" sz="800" b="1" u="sng" dirty="0" smtClean="0">
                <a:solidFill>
                  <a:prstClr val="black"/>
                </a:solidFill>
              </a:rPr>
              <a:t>条関係）</a:t>
            </a:r>
          </a:p>
          <a:p>
            <a:r>
              <a:rPr lang="ja-JP" altLang="en-US" sz="800" dirty="0" smtClean="0">
                <a:solidFill>
                  <a:prstClr val="black"/>
                </a:solidFill>
              </a:rPr>
              <a:t>・地域社会において安定した生活を営むことができるようにするため、住宅の確保、住宅の整備を促進するよう必要な施策</a:t>
            </a:r>
          </a:p>
          <a:p>
            <a:r>
              <a:rPr lang="ja-JP" altLang="en-US" sz="800" b="1" u="sng" dirty="0" smtClean="0">
                <a:solidFill>
                  <a:prstClr val="black"/>
                </a:solidFill>
              </a:rPr>
              <a:t>７）公共的施設のバリアフリー化（第</a:t>
            </a:r>
            <a:r>
              <a:rPr lang="en-US" altLang="ja-JP" sz="800" b="1" u="sng" dirty="0" smtClean="0">
                <a:solidFill>
                  <a:prstClr val="black"/>
                </a:solidFill>
              </a:rPr>
              <a:t>21</a:t>
            </a:r>
            <a:r>
              <a:rPr lang="ja-JP" altLang="en-US" sz="800" b="1" u="sng" dirty="0" smtClean="0">
                <a:solidFill>
                  <a:prstClr val="black"/>
                </a:solidFill>
              </a:rPr>
              <a:t>条関係）</a:t>
            </a:r>
          </a:p>
          <a:p>
            <a:r>
              <a:rPr lang="ja-JP" altLang="en-US" sz="800" dirty="0" smtClean="0">
                <a:solidFill>
                  <a:prstClr val="black"/>
                </a:solidFill>
              </a:rPr>
              <a:t>・交通施設（車両、船舶、航空機等の移動施設を含む。）その他の公共的施設について、円滑に利用できるような施設の構造及び設備の整備等の計画的推進</a:t>
            </a:r>
          </a:p>
          <a:p>
            <a:r>
              <a:rPr lang="ja-JP" altLang="en-US" sz="800" b="1" u="sng" dirty="0" smtClean="0">
                <a:solidFill>
                  <a:srgbClr val="FF0000"/>
                </a:solidFill>
              </a:rPr>
              <a:t>８）情報の利用におけるバリアフリー化等（第</a:t>
            </a:r>
            <a:r>
              <a:rPr lang="en-US" altLang="ja-JP" sz="800" b="1" u="sng" dirty="0" smtClean="0">
                <a:solidFill>
                  <a:srgbClr val="FF0000"/>
                </a:solidFill>
              </a:rPr>
              <a:t>22</a:t>
            </a:r>
            <a:r>
              <a:rPr lang="ja-JP" altLang="en-US" sz="800" b="1" u="sng" dirty="0" smtClean="0">
                <a:solidFill>
                  <a:srgbClr val="FF0000"/>
                </a:solidFill>
              </a:rPr>
              <a:t>条関係）</a:t>
            </a:r>
          </a:p>
          <a:p>
            <a:r>
              <a:rPr lang="ja-JP" altLang="en-US" sz="800" dirty="0" smtClean="0">
                <a:solidFill>
                  <a:srgbClr val="FF0000"/>
                </a:solidFill>
              </a:rPr>
              <a:t>・円滑に情報を取得・利用し、意思を表示し、他人との意思疎通を図ることができるよう、障害者の意思疎通を仲介する者の養成及び派遣等の必要な施策</a:t>
            </a:r>
          </a:p>
          <a:p>
            <a:r>
              <a:rPr lang="ja-JP" altLang="en-US" sz="800" dirty="0" smtClean="0">
                <a:solidFill>
                  <a:srgbClr val="FF0000"/>
                </a:solidFill>
              </a:rPr>
              <a:t>・災害等の場合に安全を確保するため必要な情報が迅速かつ的確に伝えられるよう必要な施策</a:t>
            </a:r>
          </a:p>
          <a:p>
            <a:r>
              <a:rPr lang="zh-TW" altLang="en-US" sz="800" b="1" u="sng" dirty="0" smtClean="0">
                <a:solidFill>
                  <a:prstClr val="black"/>
                </a:solidFill>
              </a:rPr>
              <a:t>９）相談等（第</a:t>
            </a:r>
            <a:r>
              <a:rPr lang="en-US" altLang="zh-TW" sz="800" b="1" u="sng" dirty="0" smtClean="0">
                <a:solidFill>
                  <a:prstClr val="black"/>
                </a:solidFill>
              </a:rPr>
              <a:t>23</a:t>
            </a:r>
            <a:r>
              <a:rPr lang="zh-TW" altLang="en-US" sz="800" b="1" u="sng" dirty="0" smtClean="0">
                <a:solidFill>
                  <a:prstClr val="black"/>
                </a:solidFill>
              </a:rPr>
              <a:t>条関係）</a:t>
            </a:r>
          </a:p>
          <a:p>
            <a:r>
              <a:rPr lang="ja-JP" altLang="en-US" sz="800" dirty="0" smtClean="0">
                <a:solidFill>
                  <a:prstClr val="black"/>
                </a:solidFill>
              </a:rPr>
              <a:t>・意思決定の支援に配慮しつつ、障害者の家族その他の関係者に対する相談業務等</a:t>
            </a:r>
          </a:p>
          <a:p>
            <a:r>
              <a:rPr lang="ja-JP" altLang="en-US" sz="800" dirty="0" smtClean="0">
                <a:solidFill>
                  <a:prstClr val="black"/>
                </a:solidFill>
              </a:rPr>
              <a:t>・障害者及びその家族その他の関係者からの各種の相談に総合的に応ずることができるよう、必要な相談体制の整備を図るとともに、障害者の家族が互いに支え合うための活動の支援その他の支援</a:t>
            </a:r>
          </a:p>
          <a:p>
            <a:r>
              <a:rPr lang="en-US" altLang="ja-JP" sz="800" b="1" u="sng" dirty="0" smtClean="0">
                <a:solidFill>
                  <a:prstClr val="black"/>
                </a:solidFill>
              </a:rPr>
              <a:t>10</a:t>
            </a:r>
            <a:r>
              <a:rPr lang="ja-JP" altLang="en-US" sz="800" b="1" u="sng" dirty="0" smtClean="0">
                <a:solidFill>
                  <a:prstClr val="black"/>
                </a:solidFill>
              </a:rPr>
              <a:t>）文化的諸条件の整備等（第</a:t>
            </a:r>
            <a:r>
              <a:rPr lang="en-US" altLang="ja-JP" sz="800" b="1" u="sng" dirty="0" smtClean="0">
                <a:solidFill>
                  <a:prstClr val="black"/>
                </a:solidFill>
              </a:rPr>
              <a:t>25</a:t>
            </a:r>
            <a:r>
              <a:rPr lang="ja-JP" altLang="en-US" sz="800" b="1" u="sng" dirty="0" smtClean="0">
                <a:solidFill>
                  <a:prstClr val="black"/>
                </a:solidFill>
              </a:rPr>
              <a:t>条関係）</a:t>
            </a:r>
          </a:p>
          <a:p>
            <a:r>
              <a:rPr lang="ja-JP" altLang="en-US" sz="800" dirty="0" smtClean="0">
                <a:solidFill>
                  <a:prstClr val="black"/>
                </a:solidFill>
              </a:rPr>
              <a:t>・円滑に文化芸術活動、スポーツ又はレクリエーションを行うことができるよう必要な施策</a:t>
            </a:r>
          </a:p>
          <a:p>
            <a:r>
              <a:rPr lang="en-US" altLang="ja-JP" sz="800" b="1" u="sng" dirty="0" smtClean="0">
                <a:solidFill>
                  <a:prstClr val="black"/>
                </a:solidFill>
              </a:rPr>
              <a:t>11</a:t>
            </a:r>
            <a:r>
              <a:rPr lang="ja-JP" altLang="en-US" sz="800" b="1" u="sng" dirty="0" smtClean="0">
                <a:solidFill>
                  <a:prstClr val="black"/>
                </a:solidFill>
              </a:rPr>
              <a:t>）防災及び防犯</a:t>
            </a:r>
            <a:r>
              <a:rPr lang="en-US" altLang="ja-JP" sz="800" b="1" u="sng" dirty="0" smtClean="0">
                <a:solidFill>
                  <a:prstClr val="black"/>
                </a:solidFill>
              </a:rPr>
              <a:t>【</a:t>
            </a:r>
            <a:r>
              <a:rPr lang="ja-JP" altLang="en-US" sz="800" b="1" u="sng" dirty="0" smtClean="0">
                <a:solidFill>
                  <a:prstClr val="black"/>
                </a:solidFill>
              </a:rPr>
              <a:t>新設</a:t>
            </a:r>
            <a:r>
              <a:rPr lang="en-US" altLang="ja-JP" sz="800" b="1" u="sng" dirty="0" smtClean="0">
                <a:solidFill>
                  <a:prstClr val="black"/>
                </a:solidFill>
              </a:rPr>
              <a:t>】</a:t>
            </a:r>
            <a:r>
              <a:rPr lang="ja-JP" altLang="en-US" sz="800" b="1" u="sng" dirty="0" smtClean="0">
                <a:solidFill>
                  <a:prstClr val="black"/>
                </a:solidFill>
              </a:rPr>
              <a:t>（第</a:t>
            </a:r>
            <a:r>
              <a:rPr lang="en-US" altLang="ja-JP" sz="800" b="1" u="sng" dirty="0" smtClean="0">
                <a:solidFill>
                  <a:prstClr val="black"/>
                </a:solidFill>
              </a:rPr>
              <a:t>26</a:t>
            </a:r>
            <a:r>
              <a:rPr lang="ja-JP" altLang="en-US" sz="800" b="1" u="sng" dirty="0" smtClean="0">
                <a:solidFill>
                  <a:prstClr val="black"/>
                </a:solidFill>
              </a:rPr>
              <a:t>条関係）</a:t>
            </a:r>
          </a:p>
          <a:p>
            <a:r>
              <a:rPr lang="ja-JP" altLang="en-US" sz="800" dirty="0" smtClean="0">
                <a:solidFill>
                  <a:prstClr val="black"/>
                </a:solidFill>
              </a:rPr>
              <a:t>・地域社会において安全にかつ安心して生活を営むことができるよう、障害者の性別、年齢、障害の状態、生活の実態に応じて、防災及び防犯に関し必要な施策</a:t>
            </a:r>
          </a:p>
          <a:p>
            <a:r>
              <a:rPr lang="en-US" altLang="ja-JP" sz="800" b="1" u="sng" dirty="0" smtClean="0">
                <a:solidFill>
                  <a:prstClr val="black"/>
                </a:solidFill>
              </a:rPr>
              <a:t>12</a:t>
            </a:r>
            <a:r>
              <a:rPr lang="ja-JP" altLang="en-US" sz="800" b="1" u="sng" dirty="0" smtClean="0">
                <a:solidFill>
                  <a:prstClr val="black"/>
                </a:solidFill>
              </a:rPr>
              <a:t>）消費者としての障害者の保護</a:t>
            </a:r>
            <a:r>
              <a:rPr lang="en-US" altLang="ja-JP" sz="800" b="1" u="sng" dirty="0" smtClean="0">
                <a:solidFill>
                  <a:prstClr val="black"/>
                </a:solidFill>
              </a:rPr>
              <a:t>【</a:t>
            </a:r>
            <a:r>
              <a:rPr lang="ja-JP" altLang="en-US" sz="800" b="1" u="sng" dirty="0" smtClean="0">
                <a:solidFill>
                  <a:prstClr val="black"/>
                </a:solidFill>
              </a:rPr>
              <a:t>新設</a:t>
            </a:r>
            <a:r>
              <a:rPr lang="en-US" altLang="ja-JP" sz="800" b="1" u="sng" dirty="0" smtClean="0">
                <a:solidFill>
                  <a:prstClr val="black"/>
                </a:solidFill>
              </a:rPr>
              <a:t>】</a:t>
            </a:r>
            <a:r>
              <a:rPr lang="ja-JP" altLang="en-US" sz="800" b="1" u="sng" dirty="0" smtClean="0">
                <a:solidFill>
                  <a:prstClr val="black"/>
                </a:solidFill>
              </a:rPr>
              <a:t>（第</a:t>
            </a:r>
            <a:r>
              <a:rPr lang="en-US" altLang="ja-JP" sz="800" b="1" u="sng" dirty="0" smtClean="0">
                <a:solidFill>
                  <a:prstClr val="black"/>
                </a:solidFill>
              </a:rPr>
              <a:t>27</a:t>
            </a:r>
            <a:r>
              <a:rPr lang="ja-JP" altLang="en-US" sz="800" b="1" u="sng" dirty="0" smtClean="0">
                <a:solidFill>
                  <a:prstClr val="black"/>
                </a:solidFill>
              </a:rPr>
              <a:t>条関係）</a:t>
            </a:r>
          </a:p>
          <a:p>
            <a:r>
              <a:rPr lang="ja-JP" altLang="en-US" sz="800" dirty="0" smtClean="0">
                <a:solidFill>
                  <a:prstClr val="black"/>
                </a:solidFill>
              </a:rPr>
              <a:t>・障害者の消費者としての利益の擁護及び増進が図られるよう、適切な方法による情報の提供</a:t>
            </a:r>
            <a:endParaRPr lang="en-US" altLang="ja-JP" sz="800" dirty="0" smtClean="0">
              <a:solidFill>
                <a:prstClr val="black"/>
              </a:solidFill>
            </a:endParaRPr>
          </a:p>
          <a:p>
            <a:r>
              <a:rPr lang="ja-JP" altLang="en-US" sz="800" dirty="0" smtClean="0">
                <a:solidFill>
                  <a:prstClr val="black"/>
                </a:solidFill>
              </a:rPr>
              <a:t>その他必要な施策</a:t>
            </a:r>
          </a:p>
          <a:p>
            <a:r>
              <a:rPr lang="en-US" altLang="ja-JP" sz="800" b="1" dirty="0" smtClean="0">
                <a:solidFill>
                  <a:prstClr val="black"/>
                </a:solidFill>
              </a:rPr>
              <a:t>13</a:t>
            </a:r>
            <a:r>
              <a:rPr lang="ja-JP" altLang="en-US" sz="800" b="1" dirty="0" smtClean="0">
                <a:solidFill>
                  <a:prstClr val="black"/>
                </a:solidFill>
              </a:rPr>
              <a:t>）選挙等における配慮</a:t>
            </a:r>
            <a:r>
              <a:rPr lang="en-US" altLang="ja-JP" sz="800" b="1" dirty="0" smtClean="0">
                <a:solidFill>
                  <a:prstClr val="black"/>
                </a:solidFill>
              </a:rPr>
              <a:t>【</a:t>
            </a:r>
            <a:r>
              <a:rPr lang="ja-JP" altLang="en-US" sz="800" b="1" dirty="0" smtClean="0">
                <a:solidFill>
                  <a:prstClr val="black"/>
                </a:solidFill>
              </a:rPr>
              <a:t>新設</a:t>
            </a:r>
            <a:r>
              <a:rPr lang="en-US" altLang="ja-JP" sz="800" b="1" dirty="0" smtClean="0">
                <a:solidFill>
                  <a:prstClr val="black"/>
                </a:solidFill>
              </a:rPr>
              <a:t>】</a:t>
            </a:r>
            <a:r>
              <a:rPr lang="ja-JP" altLang="en-US" sz="800" b="1" dirty="0" smtClean="0">
                <a:solidFill>
                  <a:prstClr val="black"/>
                </a:solidFill>
              </a:rPr>
              <a:t>（第</a:t>
            </a:r>
            <a:r>
              <a:rPr lang="en-US" altLang="ja-JP" sz="800" b="1" dirty="0" smtClean="0">
                <a:solidFill>
                  <a:prstClr val="black"/>
                </a:solidFill>
              </a:rPr>
              <a:t>28</a:t>
            </a:r>
            <a:r>
              <a:rPr lang="ja-JP" altLang="en-US" sz="800" b="1" dirty="0" smtClean="0">
                <a:solidFill>
                  <a:prstClr val="black"/>
                </a:solidFill>
              </a:rPr>
              <a:t>条関係）</a:t>
            </a:r>
          </a:p>
          <a:p>
            <a:r>
              <a:rPr lang="ja-JP" altLang="en-US" sz="800" dirty="0" smtClean="0">
                <a:solidFill>
                  <a:prstClr val="black"/>
                </a:solidFill>
              </a:rPr>
              <a:t>・選挙等において、円滑に投票できるようにするため、投票所の施設、設備の整備等必要な施策</a:t>
            </a:r>
          </a:p>
          <a:p>
            <a:r>
              <a:rPr lang="en-US" altLang="ja-JP" sz="800" b="1" dirty="0" smtClean="0">
                <a:solidFill>
                  <a:prstClr val="black"/>
                </a:solidFill>
              </a:rPr>
              <a:t>14</a:t>
            </a:r>
            <a:r>
              <a:rPr lang="ja-JP" altLang="en-US" sz="800" b="1" dirty="0" smtClean="0">
                <a:solidFill>
                  <a:prstClr val="black"/>
                </a:solidFill>
              </a:rPr>
              <a:t>）司法手続における配慮等</a:t>
            </a:r>
            <a:r>
              <a:rPr lang="en-US" altLang="ja-JP" sz="800" b="1" dirty="0" smtClean="0">
                <a:solidFill>
                  <a:prstClr val="black"/>
                </a:solidFill>
              </a:rPr>
              <a:t>【</a:t>
            </a:r>
            <a:r>
              <a:rPr lang="ja-JP" altLang="en-US" sz="800" b="1" dirty="0" smtClean="0">
                <a:solidFill>
                  <a:prstClr val="black"/>
                </a:solidFill>
              </a:rPr>
              <a:t>新設</a:t>
            </a:r>
            <a:r>
              <a:rPr lang="en-US" altLang="ja-JP" sz="800" b="1" dirty="0" smtClean="0">
                <a:solidFill>
                  <a:prstClr val="black"/>
                </a:solidFill>
              </a:rPr>
              <a:t>】</a:t>
            </a:r>
            <a:r>
              <a:rPr lang="ja-JP" altLang="en-US" sz="800" b="1" dirty="0" smtClean="0">
                <a:solidFill>
                  <a:prstClr val="black"/>
                </a:solidFill>
              </a:rPr>
              <a:t>（第</a:t>
            </a:r>
            <a:r>
              <a:rPr lang="en-US" altLang="ja-JP" sz="800" b="1" dirty="0" smtClean="0">
                <a:solidFill>
                  <a:prstClr val="black"/>
                </a:solidFill>
              </a:rPr>
              <a:t>29</a:t>
            </a:r>
            <a:r>
              <a:rPr lang="ja-JP" altLang="en-US" sz="800" b="1" dirty="0" smtClean="0">
                <a:solidFill>
                  <a:prstClr val="black"/>
                </a:solidFill>
              </a:rPr>
              <a:t>条関係）</a:t>
            </a:r>
          </a:p>
          <a:p>
            <a:r>
              <a:rPr lang="ja-JP" altLang="en-US" sz="800" dirty="0" smtClean="0">
                <a:solidFill>
                  <a:prstClr val="black"/>
                </a:solidFill>
              </a:rPr>
              <a:t>・刑事事件等の手続の対象となった場合、民事事件等に関する手続の当事者等となった場合、権利を円滑に行使できるよう、個々の障害者の特性に応じた意思疎通の手段を確保するよう配慮するとともに、関係職員に対する研修等必要な施策</a:t>
            </a:r>
          </a:p>
          <a:p>
            <a:r>
              <a:rPr lang="en-US" altLang="zh-TW" sz="800" b="1" dirty="0" smtClean="0">
                <a:solidFill>
                  <a:prstClr val="black"/>
                </a:solidFill>
              </a:rPr>
              <a:t>15</a:t>
            </a:r>
            <a:r>
              <a:rPr lang="zh-TW" altLang="en-US" sz="800" b="1" dirty="0" smtClean="0">
                <a:solidFill>
                  <a:prstClr val="black"/>
                </a:solidFill>
              </a:rPr>
              <a:t>）国際協力</a:t>
            </a:r>
            <a:r>
              <a:rPr lang="en-US" altLang="zh-TW" sz="800" b="1" dirty="0" smtClean="0">
                <a:solidFill>
                  <a:prstClr val="black"/>
                </a:solidFill>
              </a:rPr>
              <a:t>【</a:t>
            </a:r>
            <a:r>
              <a:rPr lang="zh-TW" altLang="en-US" sz="800" b="1" dirty="0" smtClean="0">
                <a:solidFill>
                  <a:prstClr val="black"/>
                </a:solidFill>
              </a:rPr>
              <a:t>新設</a:t>
            </a:r>
            <a:r>
              <a:rPr lang="en-US" altLang="zh-TW" sz="800" b="1" dirty="0" smtClean="0">
                <a:solidFill>
                  <a:prstClr val="black"/>
                </a:solidFill>
              </a:rPr>
              <a:t>】</a:t>
            </a:r>
            <a:r>
              <a:rPr lang="zh-TW" altLang="en-US" sz="800" b="1" dirty="0" smtClean="0">
                <a:solidFill>
                  <a:prstClr val="black"/>
                </a:solidFill>
              </a:rPr>
              <a:t>（第</a:t>
            </a:r>
            <a:r>
              <a:rPr lang="en-US" altLang="zh-TW" sz="800" b="1" dirty="0" smtClean="0">
                <a:solidFill>
                  <a:prstClr val="black"/>
                </a:solidFill>
              </a:rPr>
              <a:t>30</a:t>
            </a:r>
            <a:r>
              <a:rPr lang="zh-TW" altLang="en-US" sz="800" b="1" dirty="0" smtClean="0">
                <a:solidFill>
                  <a:prstClr val="black"/>
                </a:solidFill>
              </a:rPr>
              <a:t>条関係）</a:t>
            </a:r>
          </a:p>
          <a:p>
            <a:r>
              <a:rPr lang="ja-JP" altLang="en-US" sz="800" dirty="0" smtClean="0">
                <a:solidFill>
                  <a:prstClr val="black"/>
                </a:solidFill>
              </a:rPr>
              <a:t>・外国政府、国際機関又は関係団体等との情報の交換その他必要な施策</a:t>
            </a:r>
            <a:endParaRPr lang="en-US" altLang="ja-JP" sz="800" dirty="0">
              <a:solidFill>
                <a:prstClr val="black"/>
              </a:solidFill>
            </a:endParaRPr>
          </a:p>
        </p:txBody>
      </p:sp>
      <p:sp>
        <p:nvSpPr>
          <p:cNvPr id="20" name="コンテンツ プレースホルダー 13"/>
          <p:cNvSpPr txBox="1">
            <a:spLocks/>
          </p:cNvSpPr>
          <p:nvPr/>
        </p:nvSpPr>
        <p:spPr>
          <a:xfrm>
            <a:off x="0" y="5805294"/>
            <a:ext cx="9906000" cy="1052735"/>
          </a:xfrm>
          <a:prstGeom prst="rect">
            <a:avLst/>
          </a:prstGeom>
          <a:solidFill>
            <a:srgbClr val="CCFF99"/>
          </a:solidFill>
          <a:ln w="19050">
            <a:solidFill>
              <a:schemeClr val="tx1"/>
            </a:solidFill>
          </a:ln>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kumimoji="1"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8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8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8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8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800" kern="1200">
                <a:solidFill>
                  <a:schemeClr val="tx1"/>
                </a:solidFill>
                <a:latin typeface="+mn-lt"/>
                <a:ea typeface="+mn-ea"/>
                <a:cs typeface="+mn-cs"/>
              </a:defRPr>
            </a:lvl9pPr>
          </a:lstStyle>
          <a:p>
            <a:pPr marL="0" indent="0">
              <a:buClr>
                <a:srgbClr val="4F81BD"/>
              </a:buClr>
              <a:buFont typeface="Arial" pitchFamily="34" charset="0"/>
              <a:buNone/>
              <a:defRPr/>
            </a:pPr>
            <a:r>
              <a:rPr lang="ja-JP" altLang="en-US" sz="900" b="1" dirty="0" smtClean="0">
                <a:solidFill>
                  <a:prstClr val="black"/>
                </a:solidFill>
              </a:rPr>
              <a:t>障害者政策委員会等</a:t>
            </a:r>
            <a:r>
              <a:rPr lang="ja-JP" altLang="en-US" sz="900" dirty="0" smtClean="0">
                <a:solidFill>
                  <a:prstClr val="black"/>
                </a:solidFill>
              </a:rPr>
              <a:t>（公布の日から起算して１年を超えない範囲内において政令で定める日）　　　　　　　</a:t>
            </a:r>
            <a:r>
              <a:rPr lang="ja-JP" altLang="en-US" sz="900" b="1" dirty="0" smtClean="0">
                <a:solidFill>
                  <a:prstClr val="black"/>
                </a:solidFill>
              </a:rPr>
              <a:t>附則</a:t>
            </a:r>
            <a:endParaRPr lang="en-US" altLang="ja-JP" sz="900" b="1" dirty="0" smtClean="0">
              <a:solidFill>
                <a:prstClr val="black"/>
              </a:solidFill>
            </a:endParaRPr>
          </a:p>
          <a:p>
            <a:pPr marL="0" indent="0">
              <a:buClr>
                <a:srgbClr val="4F81BD"/>
              </a:buClr>
              <a:buFont typeface="Arial" pitchFamily="34" charset="0"/>
              <a:buNone/>
              <a:defRPr/>
            </a:pPr>
            <a:endParaRPr lang="ja-JP" altLang="en-US" sz="1200" b="1" dirty="0">
              <a:solidFill>
                <a:prstClr val="black"/>
              </a:solidFill>
            </a:endParaRPr>
          </a:p>
        </p:txBody>
      </p:sp>
      <p:sp>
        <p:nvSpPr>
          <p:cNvPr id="2055" name="テキスト ボックス 20"/>
          <p:cNvSpPr txBox="1">
            <a:spLocks noChangeArrowheads="1"/>
          </p:cNvSpPr>
          <p:nvPr/>
        </p:nvSpPr>
        <p:spPr bwMode="auto">
          <a:xfrm>
            <a:off x="128464" y="6021303"/>
            <a:ext cx="4752528" cy="738664"/>
          </a:xfrm>
          <a:prstGeom prst="rect">
            <a:avLst/>
          </a:prstGeom>
          <a:solidFill>
            <a:srgbClr val="FFEFFF"/>
          </a:solidFill>
          <a:ln w="9525">
            <a:noFill/>
            <a:miter lim="800000"/>
            <a:headEnd/>
            <a:tailEnd/>
          </a:ln>
        </p:spPr>
        <p:txBody>
          <a:bodyPr wrap="square" tIns="0" rIns="90000" bIns="0">
            <a:spAutoFit/>
          </a:bodyPr>
          <a:lstStyle/>
          <a:p>
            <a:r>
              <a:rPr lang="zh-CN" altLang="en-US" sz="800" b="1" u="sng" dirty="0" smtClean="0">
                <a:solidFill>
                  <a:prstClr val="black"/>
                </a:solidFill>
              </a:rPr>
              <a:t>国）障害者政策委員会</a:t>
            </a:r>
            <a:r>
              <a:rPr lang="zh-CN" altLang="en-US" sz="800" u="sng" dirty="0" smtClean="0">
                <a:solidFill>
                  <a:prstClr val="black"/>
                </a:solidFill>
              </a:rPr>
              <a:t>（第</a:t>
            </a:r>
            <a:r>
              <a:rPr lang="en-US" altLang="zh-CN" sz="800" u="sng" dirty="0" smtClean="0">
                <a:solidFill>
                  <a:prstClr val="black"/>
                </a:solidFill>
              </a:rPr>
              <a:t>32</a:t>
            </a:r>
            <a:r>
              <a:rPr lang="zh-CN" altLang="en-US" sz="800" u="sng" dirty="0" smtClean="0">
                <a:solidFill>
                  <a:prstClr val="black"/>
                </a:solidFill>
              </a:rPr>
              <a:t>～</a:t>
            </a:r>
            <a:r>
              <a:rPr lang="en-US" altLang="zh-CN" sz="800" u="sng" dirty="0" smtClean="0">
                <a:solidFill>
                  <a:prstClr val="black"/>
                </a:solidFill>
              </a:rPr>
              <a:t>35</a:t>
            </a:r>
            <a:r>
              <a:rPr lang="zh-CN" altLang="en-US" sz="800" u="sng" dirty="0" smtClean="0">
                <a:solidFill>
                  <a:prstClr val="black"/>
                </a:solidFill>
              </a:rPr>
              <a:t>条関係）</a:t>
            </a:r>
          </a:p>
          <a:p>
            <a:r>
              <a:rPr lang="ja-JP" altLang="en-US" sz="800" dirty="0" smtClean="0">
                <a:solidFill>
                  <a:prstClr val="black"/>
                </a:solidFill>
              </a:rPr>
              <a:t>・中央障害者施策推進協議会を改組し、「障害者政策委員会」を内閣府に設置（障害者、障害者の自立</a:t>
            </a:r>
            <a:endParaRPr lang="en-US" altLang="ja-JP" sz="800" dirty="0" smtClean="0">
              <a:solidFill>
                <a:prstClr val="black"/>
              </a:solidFill>
            </a:endParaRPr>
          </a:p>
          <a:p>
            <a:r>
              <a:rPr lang="ja-JP" altLang="en-US" sz="800" dirty="0" smtClean="0">
                <a:solidFill>
                  <a:prstClr val="black"/>
                </a:solidFill>
              </a:rPr>
              <a:t>及び社会参加に関する事業に従事する者、学識経験者のうちから総理が任命）</a:t>
            </a:r>
          </a:p>
          <a:p>
            <a:r>
              <a:rPr lang="ja-JP" altLang="en-US" sz="800" dirty="0" smtClean="0">
                <a:solidFill>
                  <a:prstClr val="black"/>
                </a:solidFill>
              </a:rPr>
              <a:t>・障害者基本計画の策定に関する調査審議・意見具申、同計画の実施状況の監視・勧告</a:t>
            </a:r>
          </a:p>
          <a:p>
            <a:r>
              <a:rPr lang="ja-JP" altLang="en-US" sz="800" b="1" u="sng" dirty="0" smtClean="0">
                <a:solidFill>
                  <a:prstClr val="black"/>
                </a:solidFill>
              </a:rPr>
              <a:t>地方）審議会その他の合議制の機関</a:t>
            </a:r>
            <a:r>
              <a:rPr lang="ja-JP" altLang="en-US" sz="800" u="sng" dirty="0" smtClean="0">
                <a:solidFill>
                  <a:prstClr val="black"/>
                </a:solidFill>
              </a:rPr>
              <a:t>（第</a:t>
            </a:r>
            <a:r>
              <a:rPr lang="en-US" altLang="ja-JP" sz="800" u="sng" dirty="0" smtClean="0">
                <a:solidFill>
                  <a:prstClr val="black"/>
                </a:solidFill>
              </a:rPr>
              <a:t>36</a:t>
            </a:r>
            <a:r>
              <a:rPr lang="ja-JP" altLang="en-US" sz="800" u="sng" dirty="0" smtClean="0">
                <a:solidFill>
                  <a:prstClr val="black"/>
                </a:solidFill>
              </a:rPr>
              <a:t>条関係）</a:t>
            </a:r>
          </a:p>
          <a:p>
            <a:r>
              <a:rPr lang="ja-JP" altLang="en-US" sz="800" dirty="0" smtClean="0">
                <a:solidFill>
                  <a:prstClr val="black"/>
                </a:solidFill>
              </a:rPr>
              <a:t>・地方障害者施策推進協議会を改組し、その所掌事務に障害者に関する施策の実施状況の監視を追加</a:t>
            </a:r>
            <a:endParaRPr lang="en-US" altLang="ja-JP" sz="300" dirty="0" smtClean="0">
              <a:solidFill>
                <a:prstClr val="black"/>
              </a:solidFill>
            </a:endParaRPr>
          </a:p>
        </p:txBody>
      </p:sp>
      <p:sp>
        <p:nvSpPr>
          <p:cNvPr id="2056" name="テキスト ボックス 21"/>
          <p:cNvSpPr txBox="1">
            <a:spLocks noChangeArrowheads="1"/>
          </p:cNvSpPr>
          <p:nvPr/>
        </p:nvSpPr>
        <p:spPr bwMode="auto">
          <a:xfrm>
            <a:off x="5025008" y="6021288"/>
            <a:ext cx="4728592" cy="738664"/>
          </a:xfrm>
          <a:prstGeom prst="rect">
            <a:avLst/>
          </a:prstGeom>
          <a:solidFill>
            <a:srgbClr val="FFEFFF"/>
          </a:solidFill>
          <a:ln w="9525">
            <a:noFill/>
            <a:miter lim="800000"/>
            <a:headEnd/>
            <a:tailEnd/>
          </a:ln>
        </p:spPr>
        <p:txBody>
          <a:bodyPr wrap="square" tIns="0" bIns="0">
            <a:spAutoFit/>
          </a:bodyPr>
          <a:lstStyle/>
          <a:p>
            <a:r>
              <a:rPr lang="zh-TW" altLang="en-US" sz="800" b="1" u="sng" dirty="0" smtClean="0">
                <a:solidFill>
                  <a:prstClr val="black"/>
                </a:solidFill>
              </a:rPr>
              <a:t>検討</a:t>
            </a:r>
            <a:r>
              <a:rPr lang="zh-TW" altLang="en-US" sz="800" u="sng" dirty="0" smtClean="0">
                <a:solidFill>
                  <a:prstClr val="black"/>
                </a:solidFill>
              </a:rPr>
              <a:t>（附則第２条関係）</a:t>
            </a:r>
          </a:p>
          <a:p>
            <a:r>
              <a:rPr lang="ja-JP" altLang="en-US" sz="800" dirty="0" smtClean="0">
                <a:solidFill>
                  <a:prstClr val="black"/>
                </a:solidFill>
              </a:rPr>
              <a:t>・施行後３年を経過した場合、施行の状況について検討を加え、その結果に基づき必要な措置</a:t>
            </a:r>
          </a:p>
          <a:p>
            <a:r>
              <a:rPr lang="ja-JP" altLang="en-US" sz="800" dirty="0" smtClean="0">
                <a:solidFill>
                  <a:prstClr val="black"/>
                </a:solidFill>
              </a:rPr>
              <a:t>・障害に応じた施策の実施状況を踏まえ、地域における保健、医療及び福祉の連携の確保</a:t>
            </a:r>
            <a:endParaRPr lang="en-US" altLang="ja-JP" sz="800" dirty="0" smtClean="0">
              <a:solidFill>
                <a:prstClr val="black"/>
              </a:solidFill>
            </a:endParaRPr>
          </a:p>
          <a:p>
            <a:r>
              <a:rPr lang="ja-JP" altLang="en-US" sz="800" dirty="0" smtClean="0">
                <a:solidFill>
                  <a:prstClr val="black"/>
                </a:solidFill>
              </a:rPr>
              <a:t>その他の障害者に対する支援体制の在り方について検討を加え、その結果に基づき必要な措置　　　　　等</a:t>
            </a:r>
            <a:endParaRPr lang="en-US" altLang="ja-JP" sz="800" dirty="0" smtClean="0">
              <a:solidFill>
                <a:prstClr val="black"/>
              </a:solidFill>
            </a:endParaRPr>
          </a:p>
          <a:p>
            <a:endParaRPr lang="en-US" altLang="ja-JP" sz="800" dirty="0" smtClean="0">
              <a:solidFill>
                <a:prstClr val="black"/>
              </a:solidFill>
            </a:endParaRPr>
          </a:p>
          <a:p>
            <a:endParaRPr lang="en-US" altLang="ja-JP" sz="800" dirty="0" smtClean="0">
              <a:solidFill>
                <a:prstClr val="black"/>
              </a:solidFill>
            </a:endParaRPr>
          </a:p>
        </p:txBody>
      </p:sp>
      <p:sp>
        <p:nvSpPr>
          <p:cNvPr id="2060" name="テキスト ボックス 18"/>
          <p:cNvSpPr txBox="1">
            <a:spLocks noChangeArrowheads="1"/>
          </p:cNvSpPr>
          <p:nvPr/>
        </p:nvSpPr>
        <p:spPr bwMode="auto">
          <a:xfrm>
            <a:off x="9517062" y="476672"/>
            <a:ext cx="388938" cy="5493812"/>
          </a:xfrm>
          <a:prstGeom prst="rect">
            <a:avLst/>
          </a:prstGeom>
          <a:noFill/>
          <a:ln w="9525">
            <a:noFill/>
            <a:miter lim="800000"/>
            <a:headEnd/>
            <a:tailEnd/>
          </a:ln>
        </p:spPr>
        <p:txBody>
          <a:bodyPr wrap="square">
            <a:spAutoFit/>
          </a:bodyPr>
          <a:lstStyle/>
          <a:p>
            <a:endParaRPr lang="en-US" altLang="ja-JP" sz="1000" b="1" u="sng" dirty="0">
              <a:solidFill>
                <a:prstClr val="black"/>
              </a:solidFill>
            </a:endParaRPr>
          </a:p>
          <a:p>
            <a:endParaRPr lang="en-US" altLang="ja-JP" sz="800" dirty="0">
              <a:solidFill>
                <a:prstClr val="black"/>
              </a:solidFill>
            </a:endParaRPr>
          </a:p>
          <a:p>
            <a:r>
              <a:rPr lang="ja-JP" altLang="en-US" sz="800" dirty="0">
                <a:solidFill>
                  <a:prstClr val="black"/>
                </a:solidFill>
              </a:rPr>
              <a:t>等</a:t>
            </a:r>
            <a:endParaRPr lang="en-US" altLang="ja-JP" sz="800" dirty="0">
              <a:solidFill>
                <a:prstClr val="black"/>
              </a:solidFill>
            </a:endParaRPr>
          </a:p>
          <a:p>
            <a:endParaRPr lang="en-US" altLang="ja-JP" sz="500" b="1" dirty="0">
              <a:solidFill>
                <a:prstClr val="black"/>
              </a:solidFill>
            </a:endParaRPr>
          </a:p>
          <a:p>
            <a:endParaRPr lang="en-US" altLang="ja-JP" sz="1000" b="1" u="sng" dirty="0">
              <a:solidFill>
                <a:prstClr val="black"/>
              </a:solidFill>
            </a:endParaRPr>
          </a:p>
          <a:p>
            <a:r>
              <a:rPr lang="ja-JP" altLang="en-US" sz="800" dirty="0" smtClean="0">
                <a:solidFill>
                  <a:prstClr val="black"/>
                </a:solidFill>
              </a:rPr>
              <a:t>等</a:t>
            </a:r>
            <a:endParaRPr lang="ja-JP" altLang="en-US" sz="800" dirty="0">
              <a:solidFill>
                <a:prstClr val="black"/>
              </a:solidFill>
            </a:endParaRPr>
          </a:p>
          <a:p>
            <a:endParaRPr lang="en-US" altLang="ja-JP" sz="500" dirty="0">
              <a:solidFill>
                <a:prstClr val="black"/>
              </a:solidFill>
            </a:endParaRPr>
          </a:p>
          <a:p>
            <a:endParaRPr lang="ja-JP" altLang="en-US" sz="1000" b="1" u="sng" dirty="0">
              <a:solidFill>
                <a:prstClr val="black"/>
              </a:solidFill>
            </a:endParaRPr>
          </a:p>
          <a:p>
            <a:r>
              <a:rPr lang="ja-JP" altLang="en-US" sz="800" dirty="0">
                <a:solidFill>
                  <a:prstClr val="black"/>
                </a:solidFill>
              </a:rPr>
              <a:t>等</a:t>
            </a:r>
            <a:endParaRPr lang="en-US" altLang="ja-JP" sz="800" dirty="0">
              <a:solidFill>
                <a:prstClr val="black"/>
              </a:solidFill>
            </a:endParaRPr>
          </a:p>
          <a:p>
            <a:endParaRPr lang="ja-JP" altLang="en-US" sz="500" dirty="0">
              <a:solidFill>
                <a:prstClr val="black"/>
              </a:solidFill>
            </a:endParaRPr>
          </a:p>
          <a:p>
            <a:endParaRPr lang="en-US" altLang="ja-JP" sz="1000" b="1" u="sng" dirty="0">
              <a:solidFill>
                <a:prstClr val="black"/>
              </a:solidFill>
            </a:endParaRPr>
          </a:p>
          <a:p>
            <a:r>
              <a:rPr lang="ja-JP" altLang="en-US" sz="800" dirty="0">
                <a:solidFill>
                  <a:prstClr val="black"/>
                </a:solidFill>
              </a:rPr>
              <a:t>等</a:t>
            </a:r>
          </a:p>
          <a:p>
            <a:endParaRPr lang="ja-JP" altLang="en-US" sz="500" dirty="0">
              <a:solidFill>
                <a:prstClr val="black"/>
              </a:solidFill>
            </a:endParaRPr>
          </a:p>
          <a:p>
            <a:endParaRPr lang="en-US" altLang="ja-JP" sz="1100" b="1" u="sng" dirty="0">
              <a:solidFill>
                <a:prstClr val="black"/>
              </a:solidFill>
            </a:endParaRPr>
          </a:p>
          <a:p>
            <a:endParaRPr lang="en-US" altLang="ja-JP" sz="500" dirty="0" smtClean="0">
              <a:solidFill>
                <a:prstClr val="black"/>
              </a:solidFill>
            </a:endParaRPr>
          </a:p>
          <a:p>
            <a:r>
              <a:rPr lang="ja-JP" altLang="en-US" sz="800" dirty="0" smtClean="0">
                <a:solidFill>
                  <a:prstClr val="black"/>
                </a:solidFill>
              </a:rPr>
              <a:t>等</a:t>
            </a:r>
            <a:endParaRPr lang="en-US" altLang="ja-JP" sz="800" dirty="0">
              <a:solidFill>
                <a:prstClr val="black"/>
              </a:solidFill>
            </a:endParaRPr>
          </a:p>
          <a:p>
            <a:endParaRPr lang="ja-JP" altLang="en-US" sz="500" dirty="0">
              <a:solidFill>
                <a:prstClr val="black"/>
              </a:solidFill>
            </a:endParaRPr>
          </a:p>
          <a:p>
            <a:endParaRPr lang="en-US" altLang="ja-JP" sz="1100" b="1" u="sng" dirty="0">
              <a:solidFill>
                <a:prstClr val="black"/>
              </a:solidFill>
            </a:endParaRPr>
          </a:p>
          <a:p>
            <a:r>
              <a:rPr lang="ja-JP" altLang="en-US" sz="800" dirty="0" smtClean="0">
                <a:solidFill>
                  <a:prstClr val="black"/>
                </a:solidFill>
              </a:rPr>
              <a:t>等</a:t>
            </a:r>
            <a:endParaRPr lang="en-US" altLang="ja-JP" sz="800" dirty="0">
              <a:solidFill>
                <a:prstClr val="black"/>
              </a:solidFill>
            </a:endParaRPr>
          </a:p>
          <a:p>
            <a:endParaRPr lang="ja-JP" altLang="en-US" sz="500" dirty="0">
              <a:solidFill>
                <a:prstClr val="black"/>
              </a:solidFill>
            </a:endParaRPr>
          </a:p>
          <a:p>
            <a:endParaRPr lang="ja-JP" altLang="en-US" sz="1000" b="1" u="sng" dirty="0">
              <a:solidFill>
                <a:prstClr val="black"/>
              </a:solidFill>
            </a:endParaRPr>
          </a:p>
          <a:p>
            <a:endParaRPr lang="ja-JP" altLang="en-US" sz="800" dirty="0">
              <a:solidFill>
                <a:prstClr val="black"/>
              </a:solidFill>
            </a:endParaRPr>
          </a:p>
          <a:p>
            <a:r>
              <a:rPr lang="ja-JP" altLang="en-US" sz="800" dirty="0">
                <a:solidFill>
                  <a:prstClr val="black"/>
                </a:solidFill>
              </a:rPr>
              <a:t>等</a:t>
            </a:r>
            <a:endParaRPr lang="en-US" altLang="ja-JP" sz="800" dirty="0">
              <a:solidFill>
                <a:prstClr val="black"/>
              </a:solidFill>
            </a:endParaRPr>
          </a:p>
          <a:p>
            <a:endParaRPr lang="ja-JP" altLang="en-US" sz="500" dirty="0">
              <a:solidFill>
                <a:prstClr val="black"/>
              </a:solidFill>
            </a:endParaRPr>
          </a:p>
          <a:p>
            <a:endParaRPr lang="ja-JP" altLang="en-US" sz="1000" b="1" u="sng" dirty="0">
              <a:solidFill>
                <a:prstClr val="black"/>
              </a:solidFill>
            </a:endParaRPr>
          </a:p>
          <a:p>
            <a:endParaRPr lang="en-US" altLang="ja-JP" sz="800" dirty="0" smtClean="0">
              <a:solidFill>
                <a:prstClr val="black"/>
              </a:solidFill>
            </a:endParaRPr>
          </a:p>
          <a:p>
            <a:r>
              <a:rPr lang="ja-JP" altLang="en-US" sz="800" dirty="0" smtClean="0">
                <a:solidFill>
                  <a:prstClr val="black"/>
                </a:solidFill>
              </a:rPr>
              <a:t>等</a:t>
            </a:r>
            <a:endParaRPr lang="en-US" altLang="ja-JP" sz="800" dirty="0">
              <a:solidFill>
                <a:prstClr val="black"/>
              </a:solidFill>
            </a:endParaRPr>
          </a:p>
          <a:p>
            <a:endParaRPr lang="ja-JP" altLang="en-US" sz="500" dirty="0">
              <a:solidFill>
                <a:prstClr val="black"/>
              </a:solidFill>
            </a:endParaRPr>
          </a:p>
          <a:p>
            <a:endParaRPr lang="en-US" altLang="ja-JP" sz="500" b="1" dirty="0" smtClean="0">
              <a:solidFill>
                <a:prstClr val="black"/>
              </a:solidFill>
            </a:endParaRPr>
          </a:p>
          <a:p>
            <a:r>
              <a:rPr lang="ja-JP" altLang="en-US" sz="800" dirty="0" smtClean="0">
                <a:solidFill>
                  <a:prstClr val="black"/>
                </a:solidFill>
              </a:rPr>
              <a:t>等</a:t>
            </a:r>
            <a:endParaRPr lang="en-US" altLang="ja-JP" sz="800" dirty="0">
              <a:solidFill>
                <a:prstClr val="black"/>
              </a:solidFill>
            </a:endParaRPr>
          </a:p>
          <a:p>
            <a:endParaRPr lang="ja-JP" altLang="en-US" sz="500" dirty="0">
              <a:solidFill>
                <a:prstClr val="black"/>
              </a:solidFill>
            </a:endParaRPr>
          </a:p>
          <a:p>
            <a:endParaRPr lang="ja-JP" altLang="en-US" sz="1000" b="1" u="sng" dirty="0">
              <a:solidFill>
                <a:prstClr val="black"/>
              </a:solidFill>
            </a:endParaRPr>
          </a:p>
          <a:p>
            <a:r>
              <a:rPr lang="ja-JP" altLang="en-US" sz="800" dirty="0">
                <a:solidFill>
                  <a:prstClr val="black"/>
                </a:solidFill>
              </a:rPr>
              <a:t>等</a:t>
            </a:r>
            <a:endParaRPr lang="en-US" altLang="ja-JP" sz="800" dirty="0">
              <a:solidFill>
                <a:prstClr val="black"/>
              </a:solidFill>
            </a:endParaRPr>
          </a:p>
          <a:p>
            <a:endParaRPr lang="en-US" altLang="ja-JP" sz="500" dirty="0">
              <a:solidFill>
                <a:prstClr val="black"/>
              </a:solidFill>
            </a:endParaRPr>
          </a:p>
          <a:p>
            <a:endParaRPr lang="en-US" altLang="ja-JP" sz="1000" b="1" u="sng" dirty="0">
              <a:solidFill>
                <a:prstClr val="black"/>
              </a:solidFill>
            </a:endParaRPr>
          </a:p>
          <a:p>
            <a:r>
              <a:rPr lang="ja-JP" altLang="en-US" sz="800" dirty="0" smtClean="0">
                <a:solidFill>
                  <a:prstClr val="black"/>
                </a:solidFill>
              </a:rPr>
              <a:t>等</a:t>
            </a:r>
            <a:endParaRPr lang="en-US" altLang="ja-JP" sz="800" dirty="0">
              <a:solidFill>
                <a:prstClr val="black"/>
              </a:solidFill>
            </a:endParaRPr>
          </a:p>
          <a:p>
            <a:endParaRPr lang="en-US" altLang="ja-JP" sz="500" dirty="0">
              <a:solidFill>
                <a:prstClr val="black"/>
              </a:solidFill>
            </a:endParaRPr>
          </a:p>
          <a:p>
            <a:endParaRPr lang="en-US" altLang="ja-JP" sz="800" dirty="0" smtClean="0">
              <a:solidFill>
                <a:prstClr val="black"/>
              </a:solidFill>
            </a:endParaRPr>
          </a:p>
          <a:p>
            <a:r>
              <a:rPr lang="ja-JP" altLang="en-US" sz="800" dirty="0" smtClean="0">
                <a:solidFill>
                  <a:prstClr val="black"/>
                </a:solidFill>
              </a:rPr>
              <a:t>等</a:t>
            </a:r>
            <a:endParaRPr lang="en-US" altLang="ja-JP" sz="800" dirty="0" smtClean="0">
              <a:solidFill>
                <a:prstClr val="black"/>
              </a:solidFill>
            </a:endParaRPr>
          </a:p>
          <a:p>
            <a:endParaRPr lang="en-US" altLang="ja-JP" sz="800" dirty="0" smtClean="0">
              <a:solidFill>
                <a:prstClr val="black"/>
              </a:solidFill>
            </a:endParaRPr>
          </a:p>
          <a:p>
            <a:endParaRPr lang="en-US" altLang="ja-JP" sz="800" dirty="0" smtClean="0">
              <a:solidFill>
                <a:prstClr val="black"/>
              </a:solidFill>
            </a:endParaRPr>
          </a:p>
          <a:p>
            <a:endParaRPr lang="en-US" altLang="ja-JP" sz="800" dirty="0" smtClean="0">
              <a:solidFill>
                <a:prstClr val="black"/>
              </a:solidFill>
            </a:endParaRPr>
          </a:p>
          <a:p>
            <a:r>
              <a:rPr lang="ja-JP" altLang="en-US" sz="800" dirty="0" smtClean="0">
                <a:solidFill>
                  <a:prstClr val="black"/>
                </a:solidFill>
              </a:rPr>
              <a:t>等</a:t>
            </a:r>
            <a:endParaRPr lang="en-US" altLang="ja-JP" sz="800" dirty="0" smtClean="0">
              <a:solidFill>
                <a:prstClr val="black"/>
              </a:solidFill>
            </a:endParaRPr>
          </a:p>
          <a:p>
            <a:endParaRPr lang="en-US" altLang="ja-JP" sz="800" dirty="0" smtClean="0">
              <a:solidFill>
                <a:prstClr val="black"/>
              </a:solidFill>
            </a:endParaRPr>
          </a:p>
          <a:p>
            <a:r>
              <a:rPr lang="ja-JP" altLang="en-US" sz="800" dirty="0" smtClean="0">
                <a:solidFill>
                  <a:prstClr val="black"/>
                </a:solidFill>
              </a:rPr>
              <a:t>等</a:t>
            </a:r>
            <a:endParaRPr lang="en-US" altLang="ja-JP" sz="800" dirty="0">
              <a:solidFill>
                <a:prstClr val="black"/>
              </a:solidFill>
            </a:endParaRPr>
          </a:p>
        </p:txBody>
      </p:sp>
      <p:sp>
        <p:nvSpPr>
          <p:cNvPr id="2061" name="テキスト ボックス 1"/>
          <p:cNvSpPr txBox="1">
            <a:spLocks noChangeArrowheads="1"/>
          </p:cNvSpPr>
          <p:nvPr/>
        </p:nvSpPr>
        <p:spPr bwMode="auto">
          <a:xfrm>
            <a:off x="4592962" y="6165304"/>
            <a:ext cx="228600" cy="630942"/>
          </a:xfrm>
          <a:prstGeom prst="rect">
            <a:avLst/>
          </a:prstGeom>
          <a:noFill/>
          <a:ln w="9525">
            <a:noFill/>
            <a:miter lim="800000"/>
            <a:headEnd/>
            <a:tailEnd/>
          </a:ln>
        </p:spPr>
        <p:txBody>
          <a:bodyPr wrap="square">
            <a:spAutoFit/>
          </a:bodyPr>
          <a:lstStyle/>
          <a:p>
            <a:endParaRPr lang="en-US" altLang="ja-JP" sz="800" dirty="0" smtClean="0">
              <a:solidFill>
                <a:prstClr val="black"/>
              </a:solidFill>
            </a:endParaRPr>
          </a:p>
          <a:p>
            <a:endParaRPr lang="en-US" altLang="ja-JP" sz="300" dirty="0" smtClean="0">
              <a:solidFill>
                <a:prstClr val="black"/>
              </a:solidFill>
            </a:endParaRPr>
          </a:p>
          <a:p>
            <a:r>
              <a:rPr lang="ja-JP" altLang="en-US" sz="800" dirty="0" smtClean="0">
                <a:solidFill>
                  <a:prstClr val="black"/>
                </a:solidFill>
              </a:rPr>
              <a:t>等</a:t>
            </a:r>
            <a:endParaRPr lang="en-US" altLang="ja-JP" sz="800" dirty="0">
              <a:solidFill>
                <a:prstClr val="black"/>
              </a:solidFill>
            </a:endParaRPr>
          </a:p>
          <a:p>
            <a:endParaRPr lang="en-US" altLang="ja-JP" sz="800" dirty="0" smtClean="0">
              <a:solidFill>
                <a:prstClr val="black"/>
              </a:solidFill>
            </a:endParaRPr>
          </a:p>
          <a:p>
            <a:r>
              <a:rPr lang="ja-JP" altLang="en-US" sz="800" dirty="0" smtClean="0">
                <a:solidFill>
                  <a:prstClr val="black"/>
                </a:solidFill>
              </a:rPr>
              <a:t>等</a:t>
            </a:r>
            <a:endParaRPr lang="ja-JP" altLang="en-US" sz="800" dirty="0">
              <a:solidFill>
                <a:prstClr val="black"/>
              </a:solidFill>
            </a:endParaRPr>
          </a:p>
        </p:txBody>
      </p:sp>
      <p:sp>
        <p:nvSpPr>
          <p:cNvPr id="3" name="横巻き 2"/>
          <p:cNvSpPr/>
          <p:nvPr/>
        </p:nvSpPr>
        <p:spPr>
          <a:xfrm>
            <a:off x="3" y="11113"/>
            <a:ext cx="9829801" cy="321543"/>
          </a:xfrm>
          <a:prstGeom prst="horizontalScroll">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065" name="テキスト ボックス 1"/>
          <p:cNvSpPr txBox="1">
            <a:spLocks noChangeArrowheads="1"/>
          </p:cNvSpPr>
          <p:nvPr/>
        </p:nvSpPr>
        <p:spPr bwMode="auto">
          <a:xfrm>
            <a:off x="381000" y="22226"/>
            <a:ext cx="9525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500">
                <a:solidFill>
                  <a:schemeClr val="tx1"/>
                </a:solidFill>
                <a:latin typeface="Arial" charset="0"/>
                <a:ea typeface="ＭＳ Ｐゴシック" pitchFamily="50" charset="-128"/>
              </a:defRPr>
            </a:lvl1pPr>
            <a:lvl2pPr marL="742950" indent="-285750" eaLnBrk="0" hangingPunct="0">
              <a:defRPr kumimoji="1" sz="1500">
                <a:solidFill>
                  <a:schemeClr val="tx1"/>
                </a:solidFill>
                <a:latin typeface="Arial" charset="0"/>
                <a:ea typeface="ＭＳ Ｐゴシック" pitchFamily="50" charset="-128"/>
              </a:defRPr>
            </a:lvl2pPr>
            <a:lvl3pPr marL="1143000" indent="-228600" eaLnBrk="0" hangingPunct="0">
              <a:defRPr kumimoji="1" sz="1500">
                <a:solidFill>
                  <a:schemeClr val="tx1"/>
                </a:solidFill>
                <a:latin typeface="Arial" charset="0"/>
                <a:ea typeface="ＭＳ Ｐゴシック" pitchFamily="50" charset="-128"/>
              </a:defRPr>
            </a:lvl3pPr>
            <a:lvl4pPr marL="1600200" indent="-228600" eaLnBrk="0" hangingPunct="0">
              <a:defRPr kumimoji="1" sz="1500">
                <a:solidFill>
                  <a:schemeClr val="tx1"/>
                </a:solidFill>
                <a:latin typeface="Arial" charset="0"/>
                <a:ea typeface="ＭＳ Ｐゴシック" pitchFamily="50" charset="-128"/>
              </a:defRPr>
            </a:lvl4pPr>
            <a:lvl5pPr marL="2057400" indent="-228600" eaLnBrk="0" hangingPunct="0">
              <a:defRPr kumimoji="1" sz="15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15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15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15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1500">
                <a:solidFill>
                  <a:schemeClr val="tx1"/>
                </a:solidFill>
                <a:latin typeface="Arial" charset="0"/>
                <a:ea typeface="ＭＳ Ｐゴシック" pitchFamily="50" charset="-128"/>
              </a:defRPr>
            </a:lvl9pPr>
          </a:lstStyle>
          <a:p>
            <a:pPr eaLnBrk="1" hangingPunct="1">
              <a:defRPr/>
            </a:pPr>
            <a:r>
              <a:rPr lang="ja-JP" altLang="en-US" sz="1400" b="1" spc="100" dirty="0" smtClean="0">
                <a:solidFill>
                  <a:prstClr val="black"/>
                </a:solidFill>
              </a:rPr>
              <a:t>　　　　　　　　　　　　　　　　　　障害者基本法の一部を改正する法律</a:t>
            </a:r>
            <a:r>
              <a:rPr lang="en-US" altLang="ja-JP" sz="1400" b="1" spc="100" dirty="0" smtClean="0">
                <a:solidFill>
                  <a:prstClr val="black"/>
                </a:solidFill>
              </a:rPr>
              <a:t>【</a:t>
            </a:r>
            <a:r>
              <a:rPr lang="ja-JP" altLang="en-US" sz="1400" b="1" spc="100" dirty="0" smtClean="0">
                <a:solidFill>
                  <a:prstClr val="black"/>
                </a:solidFill>
              </a:rPr>
              <a:t>概要</a:t>
            </a:r>
            <a:r>
              <a:rPr lang="en-US" altLang="ja-JP" sz="1400" b="1" spc="100" dirty="0" smtClean="0">
                <a:solidFill>
                  <a:prstClr val="black"/>
                </a:solidFill>
              </a:rPr>
              <a:t>】</a:t>
            </a:r>
            <a:r>
              <a:rPr lang="ja-JP" altLang="en-US" sz="1400" b="1" spc="100" dirty="0" smtClean="0">
                <a:solidFill>
                  <a:prstClr val="black"/>
                </a:solidFill>
              </a:rPr>
              <a:t>　</a:t>
            </a:r>
            <a:r>
              <a:rPr lang="en-US" altLang="ja-JP" sz="1100" b="1" spc="100" dirty="0" smtClean="0">
                <a:solidFill>
                  <a:prstClr val="black"/>
                </a:solidFill>
              </a:rPr>
              <a:t>〈</a:t>
            </a:r>
            <a:r>
              <a:rPr lang="ja-JP" altLang="en-US" sz="1100" b="1" spc="100" dirty="0" smtClean="0">
                <a:solidFill>
                  <a:prstClr val="black"/>
                </a:solidFill>
              </a:rPr>
              <a:t>平成</a:t>
            </a:r>
            <a:r>
              <a:rPr lang="en-US" altLang="ja-JP" sz="1100" b="1" spc="100" dirty="0" smtClean="0">
                <a:solidFill>
                  <a:prstClr val="black"/>
                </a:solidFill>
              </a:rPr>
              <a:t>23</a:t>
            </a:r>
            <a:r>
              <a:rPr lang="ja-JP" altLang="en-US" sz="1100" b="1" spc="100" dirty="0" smtClean="0">
                <a:solidFill>
                  <a:prstClr val="black"/>
                </a:solidFill>
              </a:rPr>
              <a:t>年</a:t>
            </a:r>
            <a:r>
              <a:rPr lang="en-US" altLang="ja-JP" sz="1100" b="1" spc="100" dirty="0" smtClean="0">
                <a:solidFill>
                  <a:prstClr val="black"/>
                </a:solidFill>
              </a:rPr>
              <a:t>7</a:t>
            </a:r>
            <a:r>
              <a:rPr lang="ja-JP" altLang="en-US" sz="1100" b="1" spc="100" dirty="0" smtClean="0">
                <a:solidFill>
                  <a:prstClr val="black"/>
                </a:solidFill>
              </a:rPr>
              <a:t>月</a:t>
            </a:r>
            <a:r>
              <a:rPr lang="en-US" altLang="ja-JP" sz="1100" b="1" spc="100" dirty="0" smtClean="0">
                <a:solidFill>
                  <a:prstClr val="black"/>
                </a:solidFill>
              </a:rPr>
              <a:t>29</a:t>
            </a:r>
            <a:r>
              <a:rPr lang="ja-JP" altLang="en-US" sz="1100" b="1" spc="100" dirty="0" smtClean="0">
                <a:solidFill>
                  <a:prstClr val="black"/>
                </a:solidFill>
              </a:rPr>
              <a:t>日成立・平成</a:t>
            </a:r>
            <a:r>
              <a:rPr lang="en-US" altLang="ja-JP" sz="1100" b="1" spc="100" dirty="0" smtClean="0">
                <a:solidFill>
                  <a:prstClr val="black"/>
                </a:solidFill>
              </a:rPr>
              <a:t>23</a:t>
            </a:r>
            <a:r>
              <a:rPr lang="ja-JP" altLang="en-US" sz="1100" b="1" spc="100" dirty="0" smtClean="0">
                <a:solidFill>
                  <a:prstClr val="black"/>
                </a:solidFill>
              </a:rPr>
              <a:t>年</a:t>
            </a:r>
            <a:r>
              <a:rPr lang="en-US" altLang="ja-JP" sz="1100" b="1" spc="100" dirty="0" smtClean="0">
                <a:solidFill>
                  <a:prstClr val="black"/>
                </a:solidFill>
              </a:rPr>
              <a:t>8</a:t>
            </a:r>
            <a:r>
              <a:rPr lang="ja-JP" altLang="en-US" sz="1100" b="1" spc="100" dirty="0" smtClean="0">
                <a:solidFill>
                  <a:prstClr val="black"/>
                </a:solidFill>
              </a:rPr>
              <a:t>月</a:t>
            </a:r>
            <a:r>
              <a:rPr lang="en-US" altLang="ja-JP" sz="1100" b="1" spc="100" dirty="0" smtClean="0">
                <a:solidFill>
                  <a:prstClr val="black"/>
                </a:solidFill>
              </a:rPr>
              <a:t>5</a:t>
            </a:r>
            <a:r>
              <a:rPr lang="ja-JP" altLang="en-US" sz="1100" b="1" spc="100" dirty="0" smtClean="0">
                <a:solidFill>
                  <a:prstClr val="black"/>
                </a:solidFill>
              </a:rPr>
              <a:t>日公布</a:t>
            </a:r>
            <a:r>
              <a:rPr lang="en-US" altLang="ja-JP" sz="1100" b="1" spc="100" dirty="0" smtClean="0">
                <a:solidFill>
                  <a:prstClr val="black"/>
                </a:solidFill>
              </a:rPr>
              <a:t>〉</a:t>
            </a:r>
            <a:endParaRPr lang="ja-JP" altLang="en-US" sz="1100" b="1" spc="100" dirty="0" smtClean="0">
              <a:solidFill>
                <a:prstClr val="black"/>
              </a:solidFill>
            </a:endParaRPr>
          </a:p>
        </p:txBody>
      </p:sp>
      <p:sp>
        <p:nvSpPr>
          <p:cNvPr id="2" name="テキスト ボックス 17"/>
          <p:cNvSpPr txBox="1">
            <a:spLocks noChangeArrowheads="1"/>
          </p:cNvSpPr>
          <p:nvPr/>
        </p:nvSpPr>
        <p:spPr bwMode="auto">
          <a:xfrm>
            <a:off x="4664968" y="548681"/>
            <a:ext cx="304800" cy="4632037"/>
          </a:xfrm>
          <a:prstGeom prst="rect">
            <a:avLst/>
          </a:prstGeom>
          <a:noFill/>
          <a:ln w="9525">
            <a:noFill/>
            <a:miter lim="800000"/>
            <a:headEnd/>
            <a:tailEnd/>
          </a:ln>
        </p:spPr>
        <p:txBody>
          <a:bodyPr wrap="square">
            <a:spAutoFit/>
          </a:bodyPr>
          <a:lstStyle/>
          <a:p>
            <a:endParaRPr lang="en-US" altLang="ja-JP" sz="1000" u="sng" dirty="0">
              <a:solidFill>
                <a:prstClr val="black"/>
              </a:solidFill>
            </a:endParaRPr>
          </a:p>
          <a:p>
            <a:endParaRPr lang="en-US" altLang="ja-JP" sz="800" dirty="0">
              <a:solidFill>
                <a:prstClr val="black"/>
              </a:solidFill>
            </a:endParaRPr>
          </a:p>
          <a:p>
            <a:endParaRPr lang="en-US" altLang="ja-JP" sz="800" dirty="0">
              <a:solidFill>
                <a:prstClr val="black"/>
              </a:solidFill>
            </a:endParaRPr>
          </a:p>
          <a:p>
            <a:r>
              <a:rPr lang="ja-JP" altLang="en-US" sz="800" dirty="0">
                <a:solidFill>
                  <a:prstClr val="black"/>
                </a:solidFill>
              </a:rPr>
              <a:t>等</a:t>
            </a:r>
          </a:p>
          <a:p>
            <a:endParaRPr lang="en-US" altLang="ja-JP" sz="400" b="1" dirty="0">
              <a:solidFill>
                <a:prstClr val="black"/>
              </a:solidFill>
            </a:endParaRPr>
          </a:p>
          <a:p>
            <a:endParaRPr lang="en-US" altLang="ja-JP" sz="1000" u="sng" dirty="0">
              <a:solidFill>
                <a:prstClr val="black"/>
              </a:solidFill>
            </a:endParaRPr>
          </a:p>
          <a:p>
            <a:endParaRPr lang="en-US" altLang="ja-JP" sz="800" dirty="0">
              <a:solidFill>
                <a:prstClr val="black"/>
              </a:solidFill>
            </a:endParaRPr>
          </a:p>
          <a:p>
            <a:endParaRPr lang="en-US" altLang="ja-JP" sz="200" dirty="0" smtClean="0">
              <a:solidFill>
                <a:prstClr val="black"/>
              </a:solidFill>
            </a:endParaRPr>
          </a:p>
          <a:p>
            <a:r>
              <a:rPr lang="ja-JP" altLang="en-US" sz="800" dirty="0" smtClean="0">
                <a:solidFill>
                  <a:prstClr val="black"/>
                </a:solidFill>
              </a:rPr>
              <a:t>等</a:t>
            </a:r>
            <a:endParaRPr lang="en-US" altLang="ja-JP" sz="800" dirty="0">
              <a:solidFill>
                <a:prstClr val="black"/>
              </a:solidFill>
            </a:endParaRPr>
          </a:p>
          <a:p>
            <a:endParaRPr lang="en-US" altLang="ja-JP" sz="400" dirty="0">
              <a:solidFill>
                <a:prstClr val="black"/>
              </a:solidFill>
            </a:endParaRPr>
          </a:p>
          <a:p>
            <a:endParaRPr lang="ja-JP" altLang="en-US" sz="1000" u="sng" dirty="0">
              <a:solidFill>
                <a:prstClr val="black"/>
              </a:solidFill>
            </a:endParaRPr>
          </a:p>
          <a:p>
            <a:endParaRPr lang="en-US" altLang="ja-JP" sz="800" dirty="0">
              <a:solidFill>
                <a:prstClr val="black"/>
              </a:solidFill>
            </a:endParaRPr>
          </a:p>
          <a:p>
            <a:endParaRPr lang="en-US" altLang="ja-JP" sz="800" dirty="0">
              <a:solidFill>
                <a:prstClr val="black"/>
              </a:solidFill>
            </a:endParaRPr>
          </a:p>
          <a:p>
            <a:endParaRPr lang="en-US" altLang="ja-JP" sz="800" dirty="0">
              <a:solidFill>
                <a:prstClr val="black"/>
              </a:solidFill>
            </a:endParaRPr>
          </a:p>
          <a:p>
            <a:endParaRPr lang="en-US" altLang="ja-JP" sz="800" dirty="0">
              <a:solidFill>
                <a:prstClr val="black"/>
              </a:solidFill>
            </a:endParaRPr>
          </a:p>
          <a:p>
            <a:endParaRPr lang="en-US" altLang="ja-JP" sz="800" dirty="0">
              <a:solidFill>
                <a:prstClr val="black"/>
              </a:solidFill>
            </a:endParaRPr>
          </a:p>
          <a:p>
            <a:endParaRPr lang="en-US" altLang="ja-JP" sz="800" dirty="0">
              <a:solidFill>
                <a:prstClr val="black"/>
              </a:solidFill>
            </a:endParaRPr>
          </a:p>
          <a:p>
            <a:endParaRPr lang="en-US" altLang="ja-JP" sz="300" dirty="0" smtClean="0">
              <a:solidFill>
                <a:prstClr val="black"/>
              </a:solidFill>
            </a:endParaRPr>
          </a:p>
          <a:p>
            <a:r>
              <a:rPr lang="ja-JP" altLang="en-US" sz="800" dirty="0" smtClean="0">
                <a:solidFill>
                  <a:prstClr val="black"/>
                </a:solidFill>
              </a:rPr>
              <a:t>等</a:t>
            </a:r>
            <a:endParaRPr lang="en-US" altLang="ja-JP" sz="800" dirty="0">
              <a:solidFill>
                <a:prstClr val="black"/>
              </a:solidFill>
            </a:endParaRPr>
          </a:p>
          <a:p>
            <a:endParaRPr lang="ja-JP" altLang="en-US" sz="400" dirty="0">
              <a:solidFill>
                <a:prstClr val="black"/>
              </a:solidFill>
            </a:endParaRPr>
          </a:p>
          <a:p>
            <a:endParaRPr lang="en-US" altLang="ja-JP" sz="1000" u="sng" dirty="0">
              <a:solidFill>
                <a:prstClr val="black"/>
              </a:solidFill>
            </a:endParaRPr>
          </a:p>
          <a:p>
            <a:endParaRPr lang="ja-JP" altLang="en-US" sz="800" dirty="0">
              <a:solidFill>
                <a:prstClr val="black"/>
              </a:solidFill>
            </a:endParaRPr>
          </a:p>
          <a:p>
            <a:endParaRPr lang="en-US" altLang="ja-JP" sz="600" dirty="0" smtClean="0">
              <a:solidFill>
                <a:prstClr val="black"/>
              </a:solidFill>
            </a:endParaRPr>
          </a:p>
          <a:p>
            <a:r>
              <a:rPr lang="ja-JP" altLang="en-US" sz="800" dirty="0" smtClean="0">
                <a:solidFill>
                  <a:prstClr val="black"/>
                </a:solidFill>
              </a:rPr>
              <a:t>等</a:t>
            </a:r>
            <a:endParaRPr lang="ja-JP" altLang="en-US" sz="800" dirty="0">
              <a:solidFill>
                <a:prstClr val="black"/>
              </a:solidFill>
            </a:endParaRPr>
          </a:p>
          <a:p>
            <a:endParaRPr lang="ja-JP" altLang="en-US" sz="400" dirty="0">
              <a:solidFill>
                <a:prstClr val="black"/>
              </a:solidFill>
            </a:endParaRPr>
          </a:p>
          <a:p>
            <a:endParaRPr lang="en-US" altLang="ja-JP" sz="600" b="1" u="sng" dirty="0" smtClean="0">
              <a:solidFill>
                <a:prstClr val="black"/>
              </a:solidFill>
            </a:endParaRPr>
          </a:p>
          <a:p>
            <a:r>
              <a:rPr lang="ja-JP" altLang="en-US" sz="800" dirty="0" smtClean="0">
                <a:solidFill>
                  <a:prstClr val="black"/>
                </a:solidFill>
              </a:rPr>
              <a:t>等</a:t>
            </a:r>
            <a:endParaRPr lang="ja-JP" altLang="en-US" sz="800" dirty="0">
              <a:solidFill>
                <a:prstClr val="black"/>
              </a:solidFill>
            </a:endParaRPr>
          </a:p>
          <a:p>
            <a:endParaRPr lang="ja-JP" altLang="en-US" sz="400" dirty="0">
              <a:solidFill>
                <a:prstClr val="black"/>
              </a:solidFill>
            </a:endParaRPr>
          </a:p>
          <a:p>
            <a:endParaRPr lang="en-US" altLang="ja-JP" sz="1000" b="1" u="sng" dirty="0">
              <a:solidFill>
                <a:prstClr val="black"/>
              </a:solidFill>
            </a:endParaRPr>
          </a:p>
          <a:p>
            <a:endParaRPr lang="en-US" altLang="ja-JP" sz="300" dirty="0" smtClean="0">
              <a:solidFill>
                <a:prstClr val="black"/>
              </a:solidFill>
            </a:endParaRPr>
          </a:p>
          <a:p>
            <a:endParaRPr lang="en-US" altLang="ja-JP" sz="300" dirty="0" smtClean="0">
              <a:solidFill>
                <a:prstClr val="black"/>
              </a:solidFill>
            </a:endParaRPr>
          </a:p>
          <a:p>
            <a:r>
              <a:rPr lang="ja-JP" altLang="en-US" sz="800" dirty="0" smtClean="0">
                <a:solidFill>
                  <a:prstClr val="black"/>
                </a:solidFill>
              </a:rPr>
              <a:t>等</a:t>
            </a:r>
            <a:endParaRPr lang="ja-JP" altLang="en-US" sz="800" dirty="0">
              <a:solidFill>
                <a:prstClr val="black"/>
              </a:solidFill>
            </a:endParaRPr>
          </a:p>
          <a:p>
            <a:endParaRPr lang="ja-JP" altLang="en-US" sz="400" dirty="0">
              <a:solidFill>
                <a:prstClr val="black"/>
              </a:solidFill>
            </a:endParaRPr>
          </a:p>
          <a:p>
            <a:endParaRPr lang="ja-JP" altLang="en-US" sz="1000" b="1" u="sng" dirty="0">
              <a:solidFill>
                <a:prstClr val="black"/>
              </a:solidFill>
            </a:endParaRPr>
          </a:p>
          <a:p>
            <a:r>
              <a:rPr lang="ja-JP" altLang="en-US" sz="800" dirty="0" smtClean="0">
                <a:solidFill>
                  <a:prstClr val="black"/>
                </a:solidFill>
              </a:rPr>
              <a:t>等</a:t>
            </a:r>
            <a:endParaRPr lang="en-US" altLang="ja-JP" sz="800" dirty="0" smtClean="0">
              <a:solidFill>
                <a:prstClr val="black"/>
              </a:solidFill>
            </a:endParaRPr>
          </a:p>
          <a:p>
            <a:endParaRPr lang="en-US" altLang="ja-JP" sz="800" dirty="0" smtClean="0">
              <a:solidFill>
                <a:prstClr val="black"/>
              </a:solidFill>
            </a:endParaRPr>
          </a:p>
          <a:p>
            <a:endParaRPr lang="en-US" altLang="ja-JP" sz="800" dirty="0" smtClean="0">
              <a:solidFill>
                <a:prstClr val="black"/>
              </a:solidFill>
            </a:endParaRPr>
          </a:p>
          <a:p>
            <a:endParaRPr lang="en-US" altLang="ja-JP" sz="800" dirty="0" smtClean="0">
              <a:solidFill>
                <a:prstClr val="black"/>
              </a:solidFill>
            </a:endParaRPr>
          </a:p>
          <a:p>
            <a:endParaRPr lang="en-US" altLang="ja-JP" sz="800" dirty="0" smtClean="0">
              <a:solidFill>
                <a:prstClr val="black"/>
              </a:solidFill>
            </a:endParaRPr>
          </a:p>
          <a:p>
            <a:endParaRPr lang="en-US" altLang="ja-JP" sz="800" dirty="0" smtClean="0">
              <a:solidFill>
                <a:prstClr val="black"/>
              </a:solidFill>
            </a:endParaRPr>
          </a:p>
          <a:p>
            <a:endParaRPr lang="en-US" altLang="ja-JP" sz="800" dirty="0">
              <a:solidFill>
                <a:prstClr val="black"/>
              </a:solidFill>
            </a:endParaRPr>
          </a:p>
          <a:p>
            <a:endParaRPr lang="ja-JP" altLang="en-US" sz="400" dirty="0">
              <a:solidFill>
                <a:prstClr val="black"/>
              </a:solidFill>
            </a:endParaRPr>
          </a:p>
        </p:txBody>
      </p:sp>
      <p:sp>
        <p:nvSpPr>
          <p:cNvPr id="19" name="テキスト ボックス 17"/>
          <p:cNvSpPr txBox="1">
            <a:spLocks noChangeArrowheads="1"/>
          </p:cNvSpPr>
          <p:nvPr/>
        </p:nvSpPr>
        <p:spPr bwMode="auto">
          <a:xfrm>
            <a:off x="128464" y="4653151"/>
            <a:ext cx="4752528" cy="1077218"/>
          </a:xfrm>
          <a:prstGeom prst="rect">
            <a:avLst/>
          </a:prstGeom>
          <a:solidFill>
            <a:srgbClr val="FFEFFF"/>
          </a:solidFill>
          <a:ln w="9525">
            <a:noFill/>
            <a:miter lim="800000"/>
            <a:headEnd/>
            <a:tailEnd/>
          </a:ln>
        </p:spPr>
        <p:txBody>
          <a:bodyPr wrap="square">
            <a:spAutoFit/>
          </a:bodyPr>
          <a:lstStyle/>
          <a:p>
            <a:r>
              <a:rPr lang="zh-TW" altLang="en-US" sz="800" b="1" u="sng" dirty="0" smtClean="0">
                <a:solidFill>
                  <a:prstClr val="black"/>
                </a:solidFill>
              </a:rPr>
              <a:t>１）医療、介護等（第</a:t>
            </a:r>
            <a:r>
              <a:rPr lang="en-US" altLang="zh-TW" sz="800" b="1" u="sng" dirty="0" smtClean="0">
                <a:solidFill>
                  <a:prstClr val="black"/>
                </a:solidFill>
              </a:rPr>
              <a:t>14</a:t>
            </a:r>
            <a:r>
              <a:rPr lang="zh-TW" altLang="en-US" sz="800" b="1" u="sng" dirty="0" smtClean="0">
                <a:solidFill>
                  <a:prstClr val="black"/>
                </a:solidFill>
              </a:rPr>
              <a:t>条関係）</a:t>
            </a:r>
          </a:p>
          <a:p>
            <a:r>
              <a:rPr lang="ja-JP" altLang="en-US" sz="800" dirty="0" smtClean="0">
                <a:solidFill>
                  <a:prstClr val="black"/>
                </a:solidFill>
              </a:rPr>
              <a:t>・障害者の性別、年齢、障害の状態、生活の実態に応じ、医療、介護、保健、生活支援等の適切な支援を受けられるよう必要な施策</a:t>
            </a:r>
          </a:p>
          <a:p>
            <a:r>
              <a:rPr lang="ja-JP" altLang="en-US" sz="800" dirty="0" smtClean="0">
                <a:solidFill>
                  <a:prstClr val="black"/>
                </a:solidFill>
              </a:rPr>
              <a:t>・身近な場所において医療、介護の給付等を受けられるよう必要な施策を講ずるほか、人権を十分尊重</a:t>
            </a:r>
            <a:endParaRPr lang="en-US" altLang="ja-JP" sz="800" dirty="0" smtClean="0">
              <a:solidFill>
                <a:prstClr val="black"/>
              </a:solidFill>
            </a:endParaRPr>
          </a:p>
          <a:p>
            <a:r>
              <a:rPr lang="ja-JP" altLang="en-US" sz="800" b="1" u="sng" dirty="0" smtClean="0">
                <a:solidFill>
                  <a:prstClr val="black"/>
                </a:solidFill>
              </a:rPr>
              <a:t>２）教育（第</a:t>
            </a:r>
            <a:r>
              <a:rPr lang="en-US" altLang="ja-JP" sz="800" b="1" u="sng" dirty="0" smtClean="0">
                <a:solidFill>
                  <a:prstClr val="black"/>
                </a:solidFill>
              </a:rPr>
              <a:t>16</a:t>
            </a:r>
            <a:r>
              <a:rPr lang="ja-JP" altLang="en-US" sz="800" b="1" u="sng" dirty="0" smtClean="0">
                <a:solidFill>
                  <a:prstClr val="black"/>
                </a:solidFill>
              </a:rPr>
              <a:t>条関係）</a:t>
            </a:r>
          </a:p>
          <a:p>
            <a:r>
              <a:rPr lang="ja-JP" altLang="en-US" sz="800" dirty="0" smtClean="0">
                <a:solidFill>
                  <a:prstClr val="black"/>
                </a:solidFill>
              </a:rPr>
              <a:t>・年齢、能力に応じ、その特性を踏まえた十分な教育が受けられるよう、障害者でない児童及び生徒と共に教育を受けられるよう配慮しつつ、教育の内容及び方法の改善及び充実を図る等必要な施策</a:t>
            </a:r>
            <a:endParaRPr lang="en-US" altLang="ja-JP" sz="800" dirty="0" smtClean="0">
              <a:solidFill>
                <a:prstClr val="black"/>
              </a:solidFill>
            </a:endParaRPr>
          </a:p>
          <a:p>
            <a:endParaRPr lang="en-US" altLang="ja-JP" sz="800" dirty="0" smtClean="0">
              <a:solidFill>
                <a:prstClr val="black"/>
              </a:solidFill>
            </a:endParaRPr>
          </a:p>
        </p:txBody>
      </p:sp>
      <p:sp>
        <p:nvSpPr>
          <p:cNvPr id="21" name="テキスト ボックス 17"/>
          <p:cNvSpPr txBox="1">
            <a:spLocks noChangeArrowheads="1"/>
          </p:cNvSpPr>
          <p:nvPr/>
        </p:nvSpPr>
        <p:spPr bwMode="auto">
          <a:xfrm>
            <a:off x="4664968" y="4869190"/>
            <a:ext cx="304800" cy="461665"/>
          </a:xfrm>
          <a:prstGeom prst="rect">
            <a:avLst/>
          </a:prstGeom>
          <a:noFill/>
          <a:ln w="9525">
            <a:noFill/>
            <a:miter lim="800000"/>
            <a:headEnd/>
            <a:tailEnd/>
          </a:ln>
        </p:spPr>
        <p:txBody>
          <a:bodyPr wrap="square">
            <a:spAutoFit/>
          </a:bodyPr>
          <a:lstStyle/>
          <a:p>
            <a:endParaRPr lang="en-US" altLang="ja-JP" sz="800" dirty="0">
              <a:solidFill>
                <a:prstClr val="black"/>
              </a:solidFill>
            </a:endParaRPr>
          </a:p>
          <a:p>
            <a:endParaRPr lang="en-US" altLang="ja-JP" sz="400" dirty="0" smtClean="0">
              <a:solidFill>
                <a:prstClr val="black"/>
              </a:solidFill>
            </a:endParaRPr>
          </a:p>
          <a:p>
            <a:r>
              <a:rPr lang="ja-JP" altLang="en-US" sz="800" dirty="0" smtClean="0">
                <a:solidFill>
                  <a:prstClr val="black"/>
                </a:solidFill>
              </a:rPr>
              <a:t>等</a:t>
            </a:r>
            <a:endParaRPr lang="ja-JP" altLang="en-US" sz="800" dirty="0">
              <a:solidFill>
                <a:prstClr val="black"/>
              </a:solidFill>
            </a:endParaRPr>
          </a:p>
          <a:p>
            <a:endParaRPr lang="en-US" altLang="ja-JP" sz="400" b="1" dirty="0">
              <a:solidFill>
                <a:prstClr val="black"/>
              </a:solidFill>
            </a:endParaRPr>
          </a:p>
        </p:txBody>
      </p:sp>
      <p:cxnSp>
        <p:nvCxnSpPr>
          <p:cNvPr id="24" name="直線コネクタ 23"/>
          <p:cNvCxnSpPr/>
          <p:nvPr/>
        </p:nvCxnSpPr>
        <p:spPr bwMode="auto">
          <a:xfrm>
            <a:off x="4953000" y="5805295"/>
            <a:ext cx="0" cy="1052735"/>
          </a:xfrm>
          <a:prstGeom prst="line">
            <a:avLst/>
          </a:prstGeom>
          <a:solidFill>
            <a:schemeClr val="bg1"/>
          </a:solidFill>
          <a:ln w="19050" cap="flat" cmpd="sng" algn="ctr">
            <a:solidFill>
              <a:schemeClr val="tx1"/>
            </a:solidFill>
            <a:prstDash val="solid"/>
            <a:round/>
            <a:headEnd type="none" w="med" len="med"/>
            <a:tailEnd type="none" w="med" len="med"/>
          </a:ln>
          <a:effectLst/>
        </p:spPr>
      </p:cxnSp>
      <p:sp>
        <p:nvSpPr>
          <p:cNvPr id="18" name="星 5 17"/>
          <p:cNvSpPr/>
          <p:nvPr/>
        </p:nvSpPr>
        <p:spPr>
          <a:xfrm>
            <a:off x="993" y="2215030"/>
            <a:ext cx="272480" cy="28803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ndParaRPr>
          </a:p>
        </p:txBody>
      </p:sp>
      <p:sp>
        <p:nvSpPr>
          <p:cNvPr id="22" name="星 5 21"/>
          <p:cNvSpPr/>
          <p:nvPr/>
        </p:nvSpPr>
        <p:spPr>
          <a:xfrm>
            <a:off x="4854610" y="2785540"/>
            <a:ext cx="272480" cy="28803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ndParaRPr>
          </a:p>
        </p:txBody>
      </p:sp>
      <p:sp>
        <p:nvSpPr>
          <p:cNvPr id="25" name="角丸四角形 24"/>
          <p:cNvSpPr/>
          <p:nvPr/>
        </p:nvSpPr>
        <p:spPr>
          <a:xfrm>
            <a:off x="143494" y="2382800"/>
            <a:ext cx="4711117" cy="301649"/>
          </a:xfrm>
          <a:prstGeom prst="round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prstClr val="black"/>
              </a:solidFill>
            </a:endParaRPr>
          </a:p>
        </p:txBody>
      </p:sp>
      <p:sp>
        <p:nvSpPr>
          <p:cNvPr id="26" name="角丸四角形 25"/>
          <p:cNvSpPr/>
          <p:nvPr/>
        </p:nvSpPr>
        <p:spPr>
          <a:xfrm>
            <a:off x="5052519" y="2761374"/>
            <a:ext cx="4711117" cy="509704"/>
          </a:xfrm>
          <a:prstGeom prst="round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prstClr val="black"/>
              </a:solidFill>
            </a:endParaRPr>
          </a:p>
        </p:txBody>
      </p:sp>
      <p:sp>
        <p:nvSpPr>
          <p:cNvPr id="23"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7</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3577099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274638"/>
            <a:ext cx="9649072" cy="1354162"/>
          </a:xfrm>
          <a:prstGeom prst="roundRect">
            <a:avLst>
              <a:gd name="adj" fmla="val 17879"/>
            </a:avLst>
          </a:prstGeom>
          <a:solidFill>
            <a:schemeClr val="tx2">
              <a:lumMod val="75000"/>
            </a:schemeClr>
          </a:solidFill>
          <a:scene3d>
            <a:camera prst="orthographicFront"/>
            <a:lightRig rig="threePt" dir="t"/>
          </a:scene3d>
          <a:sp3d>
            <a:bevelT/>
          </a:sp3d>
        </p:spPr>
        <p:txBody>
          <a:bodyPr>
            <a:normAutofit fontScale="90000"/>
          </a:bodyPr>
          <a:lstStyle/>
          <a:p>
            <a:r>
              <a:rPr lang="ja-JP" altLang="en-US" b="1" spc="100" dirty="0">
                <a:solidFill>
                  <a:schemeClr val="bg1"/>
                </a:solidFill>
              </a:rPr>
              <a:t>平成</a:t>
            </a:r>
            <a:r>
              <a:rPr lang="en-US" altLang="ja-JP" b="1" spc="100" dirty="0">
                <a:solidFill>
                  <a:schemeClr val="bg1"/>
                </a:solidFill>
              </a:rPr>
              <a:t>23</a:t>
            </a:r>
            <a:r>
              <a:rPr lang="ja-JP" altLang="en-US" b="1" spc="100" dirty="0">
                <a:solidFill>
                  <a:schemeClr val="bg1"/>
                </a:solidFill>
              </a:rPr>
              <a:t>年</a:t>
            </a:r>
            <a:r>
              <a:rPr lang="en-US" altLang="ja-JP" b="1" spc="100" dirty="0">
                <a:solidFill>
                  <a:schemeClr val="bg1"/>
                </a:solidFill>
              </a:rPr>
              <a:t>7</a:t>
            </a:r>
            <a:r>
              <a:rPr lang="ja-JP" altLang="en-US" b="1" spc="100" dirty="0">
                <a:solidFill>
                  <a:schemeClr val="bg1"/>
                </a:solidFill>
              </a:rPr>
              <a:t>月</a:t>
            </a:r>
            <a:r>
              <a:rPr lang="en-US" altLang="ja-JP" b="1" spc="100" dirty="0">
                <a:solidFill>
                  <a:schemeClr val="bg1"/>
                </a:solidFill>
              </a:rPr>
              <a:t>29</a:t>
            </a:r>
            <a:r>
              <a:rPr lang="ja-JP" altLang="en-US" b="1" spc="100" dirty="0">
                <a:solidFill>
                  <a:schemeClr val="bg1"/>
                </a:solidFill>
              </a:rPr>
              <a:t>日</a:t>
            </a:r>
            <a:r>
              <a:rPr lang="ja-JP" altLang="en-US" b="1" spc="100" dirty="0" smtClean="0">
                <a:solidFill>
                  <a:schemeClr val="bg1"/>
                </a:solidFill>
              </a:rPr>
              <a:t>成立、同年</a:t>
            </a:r>
            <a:r>
              <a:rPr lang="en-US" altLang="ja-JP" b="1" spc="100" dirty="0" smtClean="0">
                <a:solidFill>
                  <a:schemeClr val="bg1"/>
                </a:solidFill>
              </a:rPr>
              <a:t>8</a:t>
            </a:r>
            <a:r>
              <a:rPr lang="ja-JP" altLang="en-US" b="1" spc="100" dirty="0">
                <a:solidFill>
                  <a:schemeClr val="bg1"/>
                </a:solidFill>
              </a:rPr>
              <a:t>月</a:t>
            </a:r>
            <a:r>
              <a:rPr lang="en-US" altLang="ja-JP" b="1" spc="100" dirty="0">
                <a:solidFill>
                  <a:schemeClr val="bg1"/>
                </a:solidFill>
              </a:rPr>
              <a:t>5</a:t>
            </a:r>
            <a:r>
              <a:rPr lang="ja-JP" altLang="en-US" b="1" spc="100" dirty="0">
                <a:solidFill>
                  <a:schemeClr val="bg1"/>
                </a:solidFill>
              </a:rPr>
              <a:t>日公布</a:t>
            </a:r>
            <a:r>
              <a:rPr lang="ja-JP" altLang="en-US" dirty="0">
                <a:solidFill>
                  <a:schemeClr val="bg1"/>
                </a:solidFill>
              </a:rPr>
              <a:t/>
            </a:r>
            <a:br>
              <a:rPr lang="ja-JP" altLang="en-US" dirty="0">
                <a:solidFill>
                  <a:schemeClr val="bg1"/>
                </a:solidFill>
              </a:rPr>
            </a:br>
            <a:r>
              <a:rPr lang="ja-JP" altLang="en-US" dirty="0" smtClean="0">
                <a:solidFill>
                  <a:schemeClr val="bg1"/>
                </a:solidFill>
              </a:rPr>
              <a:t>　</a:t>
            </a:r>
            <a:r>
              <a:rPr lang="ja-JP" altLang="en-US" b="1" spc="100" dirty="0">
                <a:solidFill>
                  <a:schemeClr val="bg1"/>
                </a:solidFill>
              </a:rPr>
              <a:t>障害者基本法の一部を改正する</a:t>
            </a:r>
            <a:r>
              <a:rPr lang="ja-JP" altLang="en-US" b="1" spc="100" dirty="0" smtClean="0">
                <a:solidFill>
                  <a:schemeClr val="bg1"/>
                </a:solidFill>
              </a:rPr>
              <a:t>法律</a:t>
            </a:r>
            <a:endParaRPr kumimoji="1" lang="ja-JP" altLang="en-US" dirty="0">
              <a:solidFill>
                <a:schemeClr val="bg1"/>
              </a:solidFill>
            </a:endParaRPr>
          </a:p>
        </p:txBody>
      </p:sp>
      <p:sp>
        <p:nvSpPr>
          <p:cNvPr id="3" name="コンテンツ プレースホルダー 2"/>
          <p:cNvSpPr>
            <a:spLocks noGrp="1"/>
          </p:cNvSpPr>
          <p:nvPr>
            <p:ph idx="1"/>
          </p:nvPr>
        </p:nvSpPr>
        <p:spPr>
          <a:xfrm>
            <a:off x="495300" y="1751535"/>
            <a:ext cx="8915400" cy="2332851"/>
          </a:xfrm>
        </p:spPr>
        <p:txBody>
          <a:bodyPr>
            <a:noAutofit/>
          </a:bodyPr>
          <a:lstStyle/>
          <a:p>
            <a:pPr marL="0" indent="0">
              <a:buNone/>
              <a:defRPr/>
            </a:pPr>
            <a:r>
              <a:rPr lang="ja-JP" altLang="en-US" sz="2800" u="sng" dirty="0">
                <a:solidFill>
                  <a:schemeClr val="tx2">
                    <a:lumMod val="50000"/>
                  </a:schemeClr>
                </a:solidFill>
              </a:rPr>
              <a:t>■</a:t>
            </a:r>
            <a:r>
              <a:rPr lang="ja-JP" altLang="en-US" sz="2800" u="sng" dirty="0" smtClean="0">
                <a:solidFill>
                  <a:schemeClr val="tx2">
                    <a:lumMod val="50000"/>
                  </a:schemeClr>
                </a:solidFill>
              </a:rPr>
              <a:t>第３条関係</a:t>
            </a:r>
            <a:endParaRPr lang="en-US" altLang="ja-JP" sz="2800" u="sng" dirty="0" smtClean="0">
              <a:solidFill>
                <a:schemeClr val="tx2">
                  <a:lumMod val="50000"/>
                </a:schemeClr>
              </a:solidFill>
            </a:endParaRPr>
          </a:p>
          <a:p>
            <a:pPr marL="0" indent="0">
              <a:buNone/>
              <a:defRPr/>
            </a:pPr>
            <a:r>
              <a:rPr lang="ja-JP" altLang="en-US" sz="2800" dirty="0">
                <a:solidFill>
                  <a:schemeClr val="tx2">
                    <a:lumMod val="50000"/>
                  </a:schemeClr>
                </a:solidFill>
              </a:rPr>
              <a:t>　</a:t>
            </a:r>
            <a:r>
              <a:rPr lang="ja-JP" altLang="en-US" sz="2800" dirty="0" smtClean="0">
                <a:solidFill>
                  <a:schemeClr val="tx2">
                    <a:lumMod val="50000"/>
                  </a:schemeClr>
                </a:solidFill>
              </a:rPr>
              <a:t>全て</a:t>
            </a:r>
            <a:r>
              <a:rPr lang="ja-JP" altLang="en-US" sz="2800" dirty="0">
                <a:solidFill>
                  <a:schemeClr val="tx2">
                    <a:lumMod val="50000"/>
                  </a:schemeClr>
                </a:solidFill>
              </a:rPr>
              <a:t>障害者は、言語（手話を含む。）その他の意思疎通のための手段についての選択の機会が確保されるとともに、情報の取得又は利用のための手段についての選択の機会の拡大が図られること。</a:t>
            </a:r>
          </a:p>
          <a:p>
            <a:pPr marL="0" indent="0">
              <a:buNone/>
              <a:defRPr/>
            </a:pPr>
            <a:endParaRPr lang="en-US" altLang="ja-JP" sz="2800" b="1" spc="100" dirty="0" smtClean="0">
              <a:solidFill>
                <a:schemeClr val="tx2">
                  <a:lumMod val="50000"/>
                </a:schemeClr>
              </a:solidFill>
            </a:endParaRPr>
          </a:p>
        </p:txBody>
      </p:sp>
      <p:sp>
        <p:nvSpPr>
          <p:cNvPr id="5" name="コンテンツ プレースホルダー 2"/>
          <p:cNvSpPr txBox="1">
            <a:spLocks/>
          </p:cNvSpPr>
          <p:nvPr/>
        </p:nvSpPr>
        <p:spPr>
          <a:xfrm>
            <a:off x="495300" y="4365104"/>
            <a:ext cx="8915400" cy="19728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ja-JP" altLang="en-US" sz="2800" u="sng" dirty="0" smtClean="0">
                <a:solidFill>
                  <a:srgbClr val="1F497D">
                    <a:lumMod val="50000"/>
                  </a:srgbClr>
                </a:solidFill>
              </a:rPr>
              <a:t>■情報</a:t>
            </a:r>
            <a:r>
              <a:rPr lang="ja-JP" altLang="en-US" sz="2800" u="sng" dirty="0">
                <a:solidFill>
                  <a:srgbClr val="1F497D">
                    <a:lumMod val="50000"/>
                  </a:srgbClr>
                </a:solidFill>
              </a:rPr>
              <a:t>の利用におけるバリアフリー化等（第</a:t>
            </a:r>
            <a:r>
              <a:rPr lang="en-US" altLang="ja-JP" sz="2800" u="sng" dirty="0">
                <a:solidFill>
                  <a:srgbClr val="1F497D">
                    <a:lumMod val="50000"/>
                  </a:srgbClr>
                </a:solidFill>
              </a:rPr>
              <a:t>22</a:t>
            </a:r>
            <a:r>
              <a:rPr lang="ja-JP" altLang="en-US" sz="2800" u="sng" dirty="0">
                <a:solidFill>
                  <a:srgbClr val="1F497D">
                    <a:lumMod val="50000"/>
                  </a:srgbClr>
                </a:solidFill>
              </a:rPr>
              <a:t>条関係）</a:t>
            </a:r>
          </a:p>
          <a:p>
            <a:pPr marL="0" indent="0" fontAlgn="auto">
              <a:spcAft>
                <a:spcPts val="0"/>
              </a:spcAft>
              <a:buFont typeface="Arial" pitchFamily="34" charset="0"/>
              <a:buNone/>
              <a:defRPr/>
            </a:pPr>
            <a:r>
              <a:rPr lang="ja-JP" altLang="en-US" sz="2800" dirty="0" smtClean="0">
                <a:solidFill>
                  <a:srgbClr val="1F497D">
                    <a:lumMod val="50000"/>
                  </a:srgbClr>
                </a:solidFill>
              </a:rPr>
              <a:t>　円滑</a:t>
            </a:r>
            <a:r>
              <a:rPr lang="ja-JP" altLang="en-US" sz="2800" dirty="0">
                <a:solidFill>
                  <a:srgbClr val="1F497D">
                    <a:lumMod val="50000"/>
                  </a:srgbClr>
                </a:solidFill>
              </a:rPr>
              <a:t>に情報を取得・利用し、意思を表示し、他人との意思疎通を図ることができるよう、障害者の意思疎通を仲介する者の養成及び派遣等の必要な施策</a:t>
            </a:r>
            <a:endParaRPr lang="en-US" altLang="ja-JP" sz="2800" b="1" spc="100" dirty="0" smtClean="0">
              <a:solidFill>
                <a:srgbClr val="1F497D">
                  <a:lumMod val="50000"/>
                </a:srgbClr>
              </a:solidFill>
            </a:endParaRPr>
          </a:p>
        </p:txBody>
      </p:sp>
      <p:sp>
        <p:nvSpPr>
          <p:cNvPr id="6" name="スライド番号プレースホルダー 1"/>
          <p:cNvSpPr>
            <a:spLocks noGrp="1"/>
          </p:cNvSpPr>
          <p:nvPr>
            <p:ph type="sldNum" sz="quarter" idx="12"/>
          </p:nvPr>
        </p:nvSpPr>
        <p:spPr>
          <a:xfrm>
            <a:off x="7473280"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8</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3442613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56456" y="4920442"/>
            <a:ext cx="9792394" cy="308758"/>
          </a:xfrm>
          <a:prstGeom prst="roundRect">
            <a:avLst>
              <a:gd name="adj" fmla="val 5215"/>
            </a:avLst>
          </a:prstGeom>
          <a:ln w="19050">
            <a:solidFill>
              <a:srgbClr val="3E000C"/>
            </a:solidFill>
          </a:ln>
        </p:spPr>
        <p:style>
          <a:lnRef idx="2">
            <a:schemeClr val="accent2"/>
          </a:lnRef>
          <a:fillRef idx="1">
            <a:schemeClr val="lt1"/>
          </a:fillRef>
          <a:effectRef idx="0">
            <a:schemeClr val="accent2"/>
          </a:effectRef>
          <a:fontRef idx="minor">
            <a:schemeClr val="dk1"/>
          </a:fontRef>
        </p:style>
        <p:txBody>
          <a:bodyPr anchor="b"/>
          <a:lstStyle/>
          <a:p>
            <a:pPr marL="85725" indent="-85725">
              <a:defRPr/>
            </a:pPr>
            <a:r>
              <a:rPr lang="ja-JP" altLang="en-US" sz="1400" dirty="0" smtClean="0">
                <a:solidFill>
                  <a:srgbClr val="1F497D">
                    <a:lumMod val="75000"/>
                  </a:srgbClr>
                </a:solidFill>
                <a:latin typeface="ＭＳ Ｐゴシック"/>
              </a:rPr>
              <a:t>　</a:t>
            </a:r>
            <a:endParaRPr lang="en-US" altLang="ja-JP" sz="1400" dirty="0" smtClean="0">
              <a:solidFill>
                <a:srgbClr val="1F497D">
                  <a:lumMod val="75000"/>
                </a:srgbClr>
              </a:solidFill>
              <a:latin typeface="ＭＳ Ｐゴシック"/>
            </a:endParaRPr>
          </a:p>
          <a:p>
            <a:pPr marL="85725" indent="-85725">
              <a:defRPr/>
            </a:pPr>
            <a:r>
              <a:rPr lang="ja-JP" altLang="en-US" sz="1300" dirty="0" smtClean="0">
                <a:solidFill>
                  <a:prstClr val="black"/>
                </a:solidFill>
                <a:latin typeface="ＭＳ Ｐゴシック"/>
              </a:rPr>
              <a:t>平成２５年４月１日（ただし、４．及び５．①～③については、平成２６年４月１日）</a:t>
            </a:r>
            <a:endParaRPr lang="en-US" altLang="ja-JP" sz="1300" dirty="0" smtClean="0">
              <a:solidFill>
                <a:prstClr val="black"/>
              </a:solidFill>
              <a:latin typeface="ＭＳ Ｐゴシック"/>
            </a:endParaRPr>
          </a:p>
        </p:txBody>
      </p:sp>
      <p:sp>
        <p:nvSpPr>
          <p:cNvPr id="27" name="角丸四角形 26"/>
          <p:cNvSpPr/>
          <p:nvPr/>
        </p:nvSpPr>
        <p:spPr>
          <a:xfrm>
            <a:off x="56455" y="688771"/>
            <a:ext cx="9788188" cy="507983"/>
          </a:xfrm>
          <a:prstGeom prst="roundRect">
            <a:avLst>
              <a:gd name="adj" fmla="val 5215"/>
            </a:avLst>
          </a:prstGeom>
          <a:ln w="19050">
            <a:solidFill>
              <a:srgbClr val="3E000C"/>
            </a:solidFill>
          </a:ln>
        </p:spPr>
        <p:style>
          <a:lnRef idx="2">
            <a:schemeClr val="accent2"/>
          </a:lnRef>
          <a:fillRef idx="1">
            <a:schemeClr val="lt1"/>
          </a:fillRef>
          <a:effectRef idx="0">
            <a:schemeClr val="accent2"/>
          </a:effectRef>
          <a:fontRef idx="minor">
            <a:schemeClr val="dk1"/>
          </a:fontRef>
        </p:style>
        <p:txBody>
          <a:bodyPr anchor="b"/>
          <a:lstStyle/>
          <a:p>
            <a:pPr>
              <a:lnSpc>
                <a:spcPts val="1500"/>
              </a:lnSpc>
              <a:defRPr/>
            </a:pPr>
            <a:r>
              <a:rPr lang="ja-JP" altLang="en-US" sz="1400" dirty="0" smtClean="0">
                <a:solidFill>
                  <a:prstClr val="black"/>
                </a:solidFill>
              </a:rPr>
              <a:t>　</a:t>
            </a:r>
            <a:r>
              <a:rPr lang="ja-JP" altLang="en-US" sz="1300" dirty="0" err="1" smtClean="0">
                <a:solidFill>
                  <a:prstClr val="black"/>
                </a:solidFill>
              </a:rPr>
              <a:t>障がい</a:t>
            </a:r>
            <a:r>
              <a:rPr lang="ja-JP" altLang="en-US" sz="1300" dirty="0" smtClean="0">
                <a:solidFill>
                  <a:prstClr val="black"/>
                </a:solidFill>
              </a:rPr>
              <a:t>者制度改革推進本部等における検討を踏まえて、地域社会における共生の実現に向けて、障害福祉サービスの充実等障害者の日常生活及び社会生活を総合的に支援するため、新たな障害保健福祉施策を講ずるものとする。</a:t>
            </a:r>
            <a:endParaRPr lang="en-US" altLang="ja-JP" sz="1300" dirty="0" smtClean="0">
              <a:solidFill>
                <a:prstClr val="black"/>
              </a:solidFill>
            </a:endParaRPr>
          </a:p>
        </p:txBody>
      </p:sp>
      <p:sp>
        <p:nvSpPr>
          <p:cNvPr id="28" name="角丸四角形 27"/>
          <p:cNvSpPr/>
          <p:nvPr/>
        </p:nvSpPr>
        <p:spPr>
          <a:xfrm>
            <a:off x="62935" y="504371"/>
            <a:ext cx="936104" cy="234169"/>
          </a:xfrm>
          <a:prstGeom prst="roundRect">
            <a:avLst/>
          </a:prstGeom>
          <a:solidFill>
            <a:schemeClr val="tx2">
              <a:lumMod val="60000"/>
              <a:lumOff val="40000"/>
            </a:schemeClr>
          </a:solidFill>
          <a:ln>
            <a:solidFill>
              <a:schemeClr val="tx2">
                <a:lumMod val="50000"/>
              </a:schemeClr>
            </a:solidFill>
          </a:ln>
        </p:spPr>
        <p:style>
          <a:lnRef idx="1">
            <a:schemeClr val="accent4"/>
          </a:lnRef>
          <a:fillRef idx="2">
            <a:schemeClr val="accent4"/>
          </a:fillRef>
          <a:effectRef idx="1">
            <a:schemeClr val="accent4"/>
          </a:effectRef>
          <a:fontRef idx="minor">
            <a:schemeClr val="dk1"/>
          </a:fontRef>
        </p:style>
        <p:txBody>
          <a:bodyPr anchor="ctr"/>
          <a:lstStyle/>
          <a:p>
            <a:r>
              <a:rPr lang="ja-JP" altLang="en-US" sz="1400" b="1" dirty="0" smtClean="0">
                <a:solidFill>
                  <a:prstClr val="white"/>
                </a:solidFill>
              </a:rPr>
              <a:t>１．趣旨</a:t>
            </a:r>
            <a:endParaRPr lang="ja-JP" altLang="en-US" sz="1400" b="1" dirty="0">
              <a:solidFill>
                <a:prstClr val="white"/>
              </a:solidFill>
            </a:endParaRPr>
          </a:p>
        </p:txBody>
      </p:sp>
      <p:cxnSp>
        <p:nvCxnSpPr>
          <p:cNvPr id="29" name="直線コネクタ 28"/>
          <p:cNvCxnSpPr/>
          <p:nvPr/>
        </p:nvCxnSpPr>
        <p:spPr>
          <a:xfrm>
            <a:off x="92208" y="476672"/>
            <a:ext cx="9676305" cy="0"/>
          </a:xfrm>
          <a:prstGeom prst="line">
            <a:avLst/>
          </a:prstGeom>
          <a:ln w="508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56457" y="1340769"/>
            <a:ext cx="4824537" cy="3312367"/>
          </a:xfrm>
          <a:prstGeom prst="roundRect">
            <a:avLst>
              <a:gd name="adj" fmla="val 2455"/>
            </a:avLst>
          </a:prstGeom>
          <a:ln w="19050">
            <a:solidFill>
              <a:srgbClr val="3E000C"/>
            </a:solidFill>
          </a:ln>
        </p:spPr>
        <p:style>
          <a:lnRef idx="2">
            <a:schemeClr val="accent2"/>
          </a:lnRef>
          <a:fillRef idx="1">
            <a:schemeClr val="lt1"/>
          </a:fillRef>
          <a:effectRef idx="0">
            <a:schemeClr val="accent2"/>
          </a:effectRef>
          <a:fontRef idx="minor">
            <a:schemeClr val="dk1"/>
          </a:fontRef>
        </p:style>
        <p:txBody>
          <a:bodyPr lIns="72000" rIns="72000" anchor="b"/>
          <a:lstStyle/>
          <a:p>
            <a:pPr>
              <a:lnSpc>
                <a:spcPts val="1400"/>
              </a:lnSpc>
            </a:pPr>
            <a:r>
              <a:rPr lang="ja-JP" altLang="en-US" u="sng" dirty="0" smtClean="0">
                <a:solidFill>
                  <a:prstClr val="black"/>
                </a:solidFill>
                <a:latin typeface="ＭＳ Ｐゴシック"/>
              </a:rPr>
              <a:t>１．題名</a:t>
            </a:r>
            <a:endParaRPr lang="en-US" altLang="ja-JP" u="sng"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「障害者自立支援法」を「障害者の日常生活及び社会生活を総合的　</a:t>
            </a:r>
            <a:endParaRPr lang="en-US"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に支援するための法律（障害者総合支援法）」とする。</a:t>
            </a:r>
            <a:endParaRPr lang="en-US" altLang="ja-JP" dirty="0" smtClean="0">
              <a:solidFill>
                <a:prstClr val="black"/>
              </a:solidFill>
              <a:latin typeface="ＭＳ Ｐゴシック"/>
            </a:endParaRPr>
          </a:p>
          <a:p>
            <a:pPr>
              <a:lnSpc>
                <a:spcPts val="500"/>
              </a:lnSpc>
            </a:pPr>
            <a:endParaRPr lang="en-US" altLang="ja-JP" dirty="0" smtClean="0">
              <a:solidFill>
                <a:prstClr val="black"/>
              </a:solidFill>
              <a:latin typeface="ＭＳ Ｐゴシック"/>
            </a:endParaRPr>
          </a:p>
          <a:p>
            <a:pPr>
              <a:lnSpc>
                <a:spcPts val="1400"/>
              </a:lnSpc>
            </a:pPr>
            <a:r>
              <a:rPr lang="ja-JP" altLang="en-US" u="sng" dirty="0" smtClean="0">
                <a:solidFill>
                  <a:prstClr val="black"/>
                </a:solidFill>
                <a:latin typeface="ＭＳ Ｐゴシック"/>
              </a:rPr>
              <a:t>２．基本理念</a:t>
            </a:r>
            <a:endParaRPr lang="ja-JP" altLang="ja-JP" u="sng"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a:t>
            </a:r>
            <a:r>
              <a:rPr lang="ja-JP" altLang="ja-JP" dirty="0" smtClean="0">
                <a:solidFill>
                  <a:prstClr val="black"/>
                </a:solidFill>
                <a:latin typeface="ＭＳ Ｐゴシック"/>
              </a:rPr>
              <a:t>法に基づく日常生活</a:t>
            </a:r>
            <a:r>
              <a:rPr lang="ja-JP" altLang="en-US" dirty="0" smtClean="0">
                <a:solidFill>
                  <a:prstClr val="black"/>
                </a:solidFill>
                <a:latin typeface="ＭＳ Ｐゴシック"/>
              </a:rPr>
              <a:t>・</a:t>
            </a:r>
            <a:r>
              <a:rPr lang="ja-JP" altLang="ja-JP" dirty="0" smtClean="0">
                <a:solidFill>
                  <a:prstClr val="black"/>
                </a:solidFill>
                <a:latin typeface="ＭＳ Ｐゴシック"/>
              </a:rPr>
              <a:t>社会生活の支援が</a:t>
            </a:r>
            <a:r>
              <a:rPr lang="ja-JP" altLang="en-US" dirty="0" smtClean="0">
                <a:solidFill>
                  <a:prstClr val="black"/>
                </a:solidFill>
                <a:latin typeface="ＭＳ Ｐゴシック"/>
              </a:rPr>
              <a:t>、共生社会を実現するため、</a:t>
            </a:r>
            <a:endParaRPr lang="en-US"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社会参加の機会の確保及び地域社会における共生</a:t>
            </a:r>
            <a:r>
              <a:rPr lang="ja-JP" altLang="ja-JP" dirty="0" smtClean="0">
                <a:solidFill>
                  <a:prstClr val="black"/>
                </a:solidFill>
                <a:latin typeface="ＭＳ Ｐゴシック"/>
              </a:rPr>
              <a:t>、社会的障壁</a:t>
            </a:r>
            <a:r>
              <a:rPr lang="ja-JP" altLang="en-US" dirty="0" smtClean="0">
                <a:solidFill>
                  <a:prstClr val="black"/>
                </a:solidFill>
                <a:latin typeface="ＭＳ Ｐゴシック"/>
              </a:rPr>
              <a:t>の</a:t>
            </a:r>
            <a:r>
              <a:rPr lang="en-US" altLang="ja-JP" dirty="0" smtClean="0">
                <a:solidFill>
                  <a:prstClr val="black"/>
                </a:solidFill>
                <a:latin typeface="ＭＳ Ｐゴシック"/>
              </a:rPr>
              <a:t/>
            </a:r>
            <a:br>
              <a:rPr lang="en-US" altLang="ja-JP" dirty="0" smtClean="0">
                <a:solidFill>
                  <a:prstClr val="black"/>
                </a:solidFill>
                <a:latin typeface="ＭＳ Ｐゴシック"/>
              </a:rPr>
            </a:br>
            <a:r>
              <a:rPr lang="ja-JP" altLang="en-US" dirty="0" smtClean="0">
                <a:solidFill>
                  <a:prstClr val="black"/>
                </a:solidFill>
                <a:latin typeface="ＭＳ Ｐゴシック"/>
              </a:rPr>
              <a:t>　</a:t>
            </a:r>
            <a:r>
              <a:rPr lang="ja-JP" altLang="ja-JP" dirty="0" smtClean="0">
                <a:solidFill>
                  <a:prstClr val="black"/>
                </a:solidFill>
                <a:latin typeface="ＭＳ Ｐゴシック"/>
              </a:rPr>
              <a:t>除去に資する</a:t>
            </a:r>
            <a:r>
              <a:rPr lang="ja-JP" altLang="en-US" dirty="0" smtClean="0">
                <a:solidFill>
                  <a:prstClr val="black"/>
                </a:solidFill>
                <a:latin typeface="ＭＳ Ｐゴシック"/>
              </a:rPr>
              <a:t>よう、総合的かつ計画的に行われることを</a:t>
            </a:r>
            <a:r>
              <a:rPr lang="ja-JP" altLang="ja-JP" dirty="0" smtClean="0">
                <a:solidFill>
                  <a:prstClr val="black"/>
                </a:solidFill>
                <a:latin typeface="ＭＳ Ｐゴシック"/>
              </a:rPr>
              <a:t>法律の</a:t>
            </a:r>
            <a:r>
              <a:rPr lang="ja-JP" altLang="en-US" dirty="0" smtClean="0">
                <a:solidFill>
                  <a:prstClr val="black"/>
                </a:solidFill>
                <a:latin typeface="ＭＳ Ｐゴシック"/>
              </a:rPr>
              <a:t>基本</a:t>
            </a:r>
            <a:r>
              <a:rPr lang="en-US" altLang="ja-JP" dirty="0" smtClean="0">
                <a:solidFill>
                  <a:prstClr val="black"/>
                </a:solidFill>
                <a:latin typeface="ＭＳ Ｐゴシック"/>
              </a:rPr>
              <a:t/>
            </a:r>
            <a:br>
              <a:rPr lang="en-US" altLang="ja-JP" dirty="0" smtClean="0">
                <a:solidFill>
                  <a:prstClr val="black"/>
                </a:solidFill>
                <a:latin typeface="ＭＳ Ｐゴシック"/>
              </a:rPr>
            </a:br>
            <a:r>
              <a:rPr lang="ja-JP" altLang="en-US" dirty="0" smtClean="0">
                <a:solidFill>
                  <a:prstClr val="black"/>
                </a:solidFill>
                <a:latin typeface="ＭＳ Ｐゴシック"/>
              </a:rPr>
              <a:t>　</a:t>
            </a:r>
            <a:r>
              <a:rPr lang="ja-JP" altLang="ja-JP" dirty="0" smtClean="0">
                <a:solidFill>
                  <a:prstClr val="black"/>
                </a:solidFill>
                <a:latin typeface="ＭＳ Ｐゴシック"/>
              </a:rPr>
              <a:t>理念</a:t>
            </a:r>
            <a:r>
              <a:rPr lang="ja-JP" altLang="en-US" dirty="0" smtClean="0">
                <a:solidFill>
                  <a:prstClr val="black"/>
                </a:solidFill>
                <a:latin typeface="ＭＳ Ｐゴシック"/>
              </a:rPr>
              <a:t>として</a:t>
            </a:r>
            <a:r>
              <a:rPr lang="ja-JP" altLang="ja-JP" dirty="0" smtClean="0">
                <a:solidFill>
                  <a:prstClr val="black"/>
                </a:solidFill>
                <a:latin typeface="ＭＳ Ｐゴシック"/>
              </a:rPr>
              <a:t>新たに掲げる。</a:t>
            </a:r>
            <a:endParaRPr lang="en-US" altLang="ja-JP" dirty="0" smtClean="0">
              <a:solidFill>
                <a:prstClr val="black"/>
              </a:solidFill>
              <a:latin typeface="ＭＳ Ｐゴシック"/>
            </a:endParaRPr>
          </a:p>
          <a:p>
            <a:pPr>
              <a:lnSpc>
                <a:spcPts val="500"/>
              </a:lnSpc>
            </a:pPr>
            <a:endParaRPr lang="en-US" altLang="ja-JP" dirty="0" smtClean="0">
              <a:solidFill>
                <a:prstClr val="black"/>
              </a:solidFill>
              <a:latin typeface="ＭＳ Ｐゴシック"/>
            </a:endParaRPr>
          </a:p>
          <a:p>
            <a:pPr>
              <a:lnSpc>
                <a:spcPts val="1400"/>
              </a:lnSpc>
            </a:pPr>
            <a:r>
              <a:rPr lang="ja-JP" altLang="en-US" u="sng" dirty="0" smtClean="0">
                <a:solidFill>
                  <a:prstClr val="black"/>
                </a:solidFill>
                <a:latin typeface="ＭＳ Ｐゴシック"/>
              </a:rPr>
              <a:t>３</a:t>
            </a:r>
            <a:r>
              <a:rPr lang="ja-JP" altLang="ja-JP" u="sng" dirty="0" smtClean="0">
                <a:solidFill>
                  <a:prstClr val="black"/>
                </a:solidFill>
                <a:latin typeface="ＭＳ Ｐゴシック"/>
              </a:rPr>
              <a:t>．</a:t>
            </a:r>
            <a:r>
              <a:rPr lang="ja-JP" altLang="en-US" u="sng" dirty="0" smtClean="0">
                <a:solidFill>
                  <a:prstClr val="black"/>
                </a:solidFill>
                <a:latin typeface="ＭＳ Ｐゴシック"/>
              </a:rPr>
              <a:t>障害者の範囲</a:t>
            </a:r>
            <a:r>
              <a:rPr lang="ja-JP" altLang="en-US" dirty="0" smtClean="0">
                <a:solidFill>
                  <a:prstClr val="black"/>
                </a:solidFill>
                <a:latin typeface="ＭＳ Ｐゴシック"/>
              </a:rPr>
              <a:t>（障害児の範囲も同様に対応。）</a:t>
            </a:r>
            <a:endParaRPr lang="en-US" altLang="ja-JP" u="sng"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a:t>
            </a:r>
            <a:r>
              <a:rPr lang="ja-JP" altLang="ja-JP" dirty="0" smtClean="0">
                <a:solidFill>
                  <a:prstClr val="black"/>
                </a:solidFill>
                <a:latin typeface="ＭＳ Ｐゴシック"/>
              </a:rPr>
              <a:t>制度の谷間」を埋めるべく、障害者の範囲に</a:t>
            </a:r>
            <a:r>
              <a:rPr lang="ja-JP" altLang="en-US" dirty="0" smtClean="0">
                <a:solidFill>
                  <a:prstClr val="black"/>
                </a:solidFill>
                <a:latin typeface="ＭＳ Ｐゴシック"/>
              </a:rPr>
              <a:t>難病等</a:t>
            </a:r>
            <a:r>
              <a:rPr lang="ja-JP" altLang="ja-JP" dirty="0" smtClean="0">
                <a:solidFill>
                  <a:prstClr val="black"/>
                </a:solidFill>
                <a:latin typeface="ＭＳ Ｐゴシック"/>
              </a:rPr>
              <a:t>を加える。</a:t>
            </a:r>
            <a:endParaRPr lang="en-US" altLang="ja-JP" dirty="0" smtClean="0">
              <a:solidFill>
                <a:prstClr val="black"/>
              </a:solidFill>
              <a:latin typeface="ＭＳ Ｐゴシック"/>
            </a:endParaRPr>
          </a:p>
          <a:p>
            <a:pPr>
              <a:lnSpc>
                <a:spcPts val="500"/>
              </a:lnSpc>
            </a:pPr>
            <a:endParaRPr lang="en-US" altLang="ja-JP" dirty="0" smtClean="0">
              <a:solidFill>
                <a:prstClr val="black"/>
              </a:solidFill>
              <a:latin typeface="ＭＳ Ｐゴシック"/>
            </a:endParaRPr>
          </a:p>
          <a:p>
            <a:pPr>
              <a:lnSpc>
                <a:spcPts val="1400"/>
              </a:lnSpc>
            </a:pPr>
            <a:r>
              <a:rPr lang="ja-JP" altLang="en-US" u="sng" dirty="0" smtClean="0">
                <a:solidFill>
                  <a:prstClr val="black"/>
                </a:solidFill>
                <a:latin typeface="ＭＳ Ｐゴシック"/>
              </a:rPr>
              <a:t>４</a:t>
            </a:r>
            <a:r>
              <a:rPr lang="ja-JP" altLang="ja-JP" u="sng" dirty="0" smtClean="0">
                <a:solidFill>
                  <a:prstClr val="black"/>
                </a:solidFill>
                <a:latin typeface="ＭＳ Ｐゴシック"/>
              </a:rPr>
              <a:t>．</a:t>
            </a:r>
            <a:r>
              <a:rPr lang="ja-JP" altLang="en-US" u="sng" dirty="0" smtClean="0">
                <a:solidFill>
                  <a:prstClr val="black"/>
                </a:solidFill>
                <a:latin typeface="ＭＳ Ｐゴシック"/>
              </a:rPr>
              <a:t>障害支援区分の創設</a:t>
            </a:r>
            <a:endParaRPr lang="en-US" altLang="ja-JP" u="sng"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「障害程度区分」について、障害の多様な特性その他の心身の状態</a:t>
            </a:r>
            <a:endParaRPr lang="en-US"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に応じて必要とされる標準的な支援の度合いを総合的に示す「障害</a:t>
            </a:r>
            <a:r>
              <a:rPr lang="en-US" altLang="ja-JP" dirty="0" smtClean="0">
                <a:solidFill>
                  <a:prstClr val="black"/>
                </a:solidFill>
                <a:latin typeface="ＭＳ Ｐゴシック"/>
              </a:rPr>
              <a:t/>
            </a:r>
            <a:br>
              <a:rPr lang="en-US" altLang="ja-JP" dirty="0" smtClean="0">
                <a:solidFill>
                  <a:prstClr val="black"/>
                </a:solidFill>
                <a:latin typeface="ＭＳ Ｐゴシック"/>
              </a:rPr>
            </a:br>
            <a:r>
              <a:rPr lang="ja-JP" altLang="en-US" dirty="0" smtClean="0">
                <a:solidFill>
                  <a:prstClr val="black"/>
                </a:solidFill>
                <a:latin typeface="ＭＳ Ｐゴシック"/>
              </a:rPr>
              <a:t>　支援区分」に改める。</a:t>
            </a:r>
            <a:endParaRPr lang="ja-JP"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a:t>
            </a:r>
            <a:r>
              <a:rPr lang="en-US" altLang="ja-JP" dirty="0" smtClean="0">
                <a:solidFill>
                  <a:prstClr val="black"/>
                </a:solidFill>
                <a:latin typeface="ＭＳ Ｐゴシック"/>
              </a:rPr>
              <a:t>※</a:t>
            </a:r>
            <a:r>
              <a:rPr lang="ja-JP" altLang="en-US" dirty="0" smtClean="0">
                <a:solidFill>
                  <a:prstClr val="black"/>
                </a:solidFill>
                <a:latin typeface="ＭＳ Ｐゴシック"/>
              </a:rPr>
              <a:t> 　障害支援区分の認定が知的障害者・精神障害者の特性に応じて</a:t>
            </a:r>
            <a:endParaRPr lang="en-US"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行われるよう、区分の制定に当たっては適切な配慮等を行う。</a:t>
            </a:r>
            <a:endParaRPr lang="en-US" altLang="ja-JP" dirty="0" smtClean="0">
              <a:solidFill>
                <a:prstClr val="black"/>
              </a:solidFill>
              <a:latin typeface="ＭＳ Ｐゴシック"/>
            </a:endParaRPr>
          </a:p>
        </p:txBody>
      </p:sp>
      <p:sp>
        <p:nvSpPr>
          <p:cNvPr id="31" name="角丸四角形 30"/>
          <p:cNvSpPr/>
          <p:nvPr/>
        </p:nvSpPr>
        <p:spPr>
          <a:xfrm>
            <a:off x="51816" y="1246890"/>
            <a:ext cx="918688" cy="237894"/>
          </a:xfrm>
          <a:prstGeom prst="roundRect">
            <a:avLst/>
          </a:prstGeom>
          <a:solidFill>
            <a:schemeClr val="tx2">
              <a:lumMod val="60000"/>
              <a:lumOff val="40000"/>
            </a:schemeClr>
          </a:solidFill>
          <a:ln>
            <a:solidFill>
              <a:schemeClr val="tx2">
                <a:lumMod val="50000"/>
              </a:schemeClr>
            </a:solidFill>
          </a:ln>
        </p:spPr>
        <p:style>
          <a:lnRef idx="1">
            <a:schemeClr val="accent4"/>
          </a:lnRef>
          <a:fillRef idx="2">
            <a:schemeClr val="accent4"/>
          </a:fillRef>
          <a:effectRef idx="1">
            <a:schemeClr val="accent4"/>
          </a:effectRef>
          <a:fontRef idx="minor">
            <a:schemeClr val="dk1"/>
          </a:fontRef>
        </p:style>
        <p:txBody>
          <a:bodyPr anchor="ctr"/>
          <a:lstStyle/>
          <a:p>
            <a:r>
              <a:rPr lang="ja-JP" altLang="en-US" sz="1400" b="1" dirty="0" smtClean="0">
                <a:solidFill>
                  <a:prstClr val="white"/>
                </a:solidFill>
              </a:rPr>
              <a:t>２．概要</a:t>
            </a:r>
            <a:endParaRPr lang="ja-JP" altLang="en-US" sz="1400" b="1" dirty="0">
              <a:solidFill>
                <a:prstClr val="white"/>
              </a:solidFill>
            </a:endParaRPr>
          </a:p>
        </p:txBody>
      </p:sp>
      <p:sp>
        <p:nvSpPr>
          <p:cNvPr id="32" name="角丸四角形 31"/>
          <p:cNvSpPr/>
          <p:nvPr/>
        </p:nvSpPr>
        <p:spPr>
          <a:xfrm>
            <a:off x="50200" y="4726914"/>
            <a:ext cx="1409096" cy="225632"/>
          </a:xfrm>
          <a:prstGeom prst="roundRect">
            <a:avLst/>
          </a:prstGeom>
          <a:solidFill>
            <a:schemeClr val="tx2">
              <a:lumMod val="60000"/>
              <a:lumOff val="40000"/>
            </a:schemeClr>
          </a:solidFill>
          <a:ln>
            <a:solidFill>
              <a:schemeClr val="tx2">
                <a:lumMod val="50000"/>
              </a:schemeClr>
            </a:solidFill>
          </a:ln>
        </p:spPr>
        <p:style>
          <a:lnRef idx="1">
            <a:schemeClr val="accent4"/>
          </a:lnRef>
          <a:fillRef idx="2">
            <a:schemeClr val="accent4"/>
          </a:fillRef>
          <a:effectRef idx="1">
            <a:schemeClr val="accent4"/>
          </a:effectRef>
          <a:fontRef idx="minor">
            <a:schemeClr val="dk1"/>
          </a:fontRef>
        </p:style>
        <p:txBody>
          <a:bodyPr anchor="ctr"/>
          <a:lstStyle/>
          <a:p>
            <a:r>
              <a:rPr lang="ja-JP" altLang="en-US" sz="1400" b="1" dirty="0" smtClean="0">
                <a:solidFill>
                  <a:prstClr val="white"/>
                </a:solidFill>
              </a:rPr>
              <a:t>３．施行期日</a:t>
            </a:r>
            <a:endParaRPr lang="ja-JP" altLang="en-US" sz="1400" b="1" dirty="0">
              <a:solidFill>
                <a:prstClr val="white"/>
              </a:solidFill>
            </a:endParaRPr>
          </a:p>
        </p:txBody>
      </p:sp>
      <p:sp>
        <p:nvSpPr>
          <p:cNvPr id="33" name="Rectangle 2"/>
          <p:cNvSpPr txBox="1">
            <a:spLocks noChangeArrowheads="1"/>
          </p:cNvSpPr>
          <p:nvPr/>
        </p:nvSpPr>
        <p:spPr>
          <a:xfrm>
            <a:off x="-87561" y="-40918"/>
            <a:ext cx="10088787" cy="504056"/>
          </a:xfrm>
          <a:prstGeom prst="rect">
            <a:avLst/>
          </a:prstGeom>
        </p:spPr>
        <p:txBody>
          <a:bodyPr/>
          <a:lstStyle/>
          <a:p>
            <a:pPr algn="ctr">
              <a:lnSpc>
                <a:spcPts val="1800"/>
              </a:lnSpc>
              <a:defRPr/>
            </a:pPr>
            <a:r>
              <a:rPr lang="ja-JP" altLang="en-US" sz="1600" kern="0" dirty="0" smtClean="0">
                <a:solidFill>
                  <a:srgbClr val="1F497D"/>
                </a:solidFill>
                <a:latin typeface="Arial"/>
                <a:ea typeface="ＤＦ特太ゴシック体" pitchFamily="1" charset="-128"/>
              </a:rPr>
              <a:t>地域社会における共生の実現に向けて</a:t>
            </a:r>
            <a:r>
              <a:rPr lang="en-US" altLang="ja-JP" sz="1600" kern="0" dirty="0" smtClean="0">
                <a:solidFill>
                  <a:srgbClr val="1F497D"/>
                </a:solidFill>
                <a:latin typeface="Arial"/>
                <a:ea typeface="ＤＦ特太ゴシック体" pitchFamily="1" charset="-128"/>
              </a:rPr>
              <a:t/>
            </a:r>
            <a:br>
              <a:rPr lang="en-US" altLang="ja-JP" sz="1600" kern="0" dirty="0" smtClean="0">
                <a:solidFill>
                  <a:srgbClr val="1F497D"/>
                </a:solidFill>
                <a:latin typeface="Arial"/>
                <a:ea typeface="ＤＦ特太ゴシック体" pitchFamily="1" charset="-128"/>
              </a:rPr>
            </a:br>
            <a:r>
              <a:rPr lang="ja-JP" altLang="en-US" sz="1600" kern="0" dirty="0" smtClean="0">
                <a:solidFill>
                  <a:srgbClr val="1F497D"/>
                </a:solidFill>
                <a:latin typeface="Arial"/>
                <a:ea typeface="ＤＦ特太ゴシック体" pitchFamily="1" charset="-128"/>
              </a:rPr>
              <a:t>新たな障害保健福祉施策を講ずるための関係法律の整備に関する法律の概要</a:t>
            </a:r>
          </a:p>
        </p:txBody>
      </p:sp>
      <p:sp>
        <p:nvSpPr>
          <p:cNvPr id="34" name="角丸四角形 33"/>
          <p:cNvSpPr/>
          <p:nvPr/>
        </p:nvSpPr>
        <p:spPr>
          <a:xfrm>
            <a:off x="4928260" y="1340768"/>
            <a:ext cx="4901540" cy="3312369"/>
          </a:xfrm>
          <a:prstGeom prst="roundRect">
            <a:avLst>
              <a:gd name="adj" fmla="val 2455"/>
            </a:avLst>
          </a:prstGeom>
          <a:ln w="19050">
            <a:solidFill>
              <a:srgbClr val="3E000C"/>
            </a:solidFill>
          </a:ln>
        </p:spPr>
        <p:style>
          <a:lnRef idx="2">
            <a:schemeClr val="accent2"/>
          </a:lnRef>
          <a:fillRef idx="1">
            <a:schemeClr val="lt1"/>
          </a:fillRef>
          <a:effectRef idx="0">
            <a:schemeClr val="accent2"/>
          </a:effectRef>
          <a:fontRef idx="minor">
            <a:schemeClr val="dk1"/>
          </a:fontRef>
        </p:style>
        <p:txBody>
          <a:bodyPr lIns="72000" rIns="72000" anchor="b"/>
          <a:lstStyle/>
          <a:p>
            <a:pPr>
              <a:lnSpc>
                <a:spcPts val="1400"/>
              </a:lnSpc>
            </a:pPr>
            <a:endParaRPr lang="en-US" altLang="ja-JP" u="sng" dirty="0" smtClean="0">
              <a:solidFill>
                <a:prstClr val="black"/>
              </a:solidFill>
              <a:latin typeface="ＭＳ Ｐゴシック"/>
            </a:endParaRPr>
          </a:p>
          <a:p>
            <a:pPr>
              <a:lnSpc>
                <a:spcPts val="1400"/>
              </a:lnSpc>
            </a:pPr>
            <a:endParaRPr lang="en-US" altLang="ja-JP" u="sng" dirty="0" smtClean="0">
              <a:solidFill>
                <a:prstClr val="black"/>
              </a:solidFill>
              <a:latin typeface="ＭＳ Ｐゴシック"/>
            </a:endParaRPr>
          </a:p>
          <a:p>
            <a:pPr>
              <a:lnSpc>
                <a:spcPts val="1400"/>
              </a:lnSpc>
            </a:pPr>
            <a:endParaRPr lang="en-US" altLang="ja-JP" u="sng" dirty="0" smtClean="0">
              <a:solidFill>
                <a:prstClr val="black"/>
              </a:solidFill>
              <a:latin typeface="ＭＳ Ｐゴシック"/>
            </a:endParaRPr>
          </a:p>
          <a:p>
            <a:pPr>
              <a:lnSpc>
                <a:spcPts val="1400"/>
              </a:lnSpc>
            </a:pPr>
            <a:endParaRPr lang="en-US" altLang="ja-JP" u="sng" dirty="0" smtClean="0">
              <a:solidFill>
                <a:prstClr val="black"/>
              </a:solidFill>
              <a:latin typeface="ＭＳ Ｐゴシック"/>
            </a:endParaRPr>
          </a:p>
          <a:p>
            <a:pPr>
              <a:lnSpc>
                <a:spcPts val="1400"/>
              </a:lnSpc>
            </a:pPr>
            <a:endParaRPr lang="en-US" altLang="ja-JP" u="sng" dirty="0" smtClean="0">
              <a:solidFill>
                <a:prstClr val="black"/>
              </a:solidFill>
              <a:latin typeface="ＭＳ Ｐゴシック"/>
            </a:endParaRPr>
          </a:p>
          <a:p>
            <a:pPr>
              <a:lnSpc>
                <a:spcPts val="500"/>
              </a:lnSpc>
            </a:pPr>
            <a:endParaRPr lang="en-US" altLang="ja-JP" dirty="0" smtClean="0">
              <a:solidFill>
                <a:srgbClr val="1F497D">
                  <a:lumMod val="75000"/>
                </a:srgbClr>
              </a:solidFill>
              <a:latin typeface="ＭＳ Ｐゴシック"/>
            </a:endParaRPr>
          </a:p>
        </p:txBody>
      </p:sp>
      <p:sp>
        <p:nvSpPr>
          <p:cNvPr id="35" name="角丸四角形 34"/>
          <p:cNvSpPr/>
          <p:nvPr/>
        </p:nvSpPr>
        <p:spPr>
          <a:xfrm>
            <a:off x="56456" y="5370960"/>
            <a:ext cx="9782869" cy="1458466"/>
          </a:xfrm>
          <a:prstGeom prst="roundRect">
            <a:avLst>
              <a:gd name="adj" fmla="val 2455"/>
            </a:avLst>
          </a:prstGeom>
          <a:ln w="19050">
            <a:solidFill>
              <a:srgbClr val="3E000C"/>
            </a:solidFill>
          </a:ln>
        </p:spPr>
        <p:style>
          <a:lnRef idx="2">
            <a:schemeClr val="accent2"/>
          </a:lnRef>
          <a:fillRef idx="1">
            <a:schemeClr val="lt1"/>
          </a:fillRef>
          <a:effectRef idx="0">
            <a:schemeClr val="accent2"/>
          </a:effectRef>
          <a:fontRef idx="minor">
            <a:schemeClr val="dk1"/>
          </a:fontRef>
        </p:style>
        <p:txBody>
          <a:bodyPr lIns="72000" rIns="72000" anchor="b"/>
          <a:lstStyle/>
          <a:p>
            <a:pPr indent="165100" eaLnBrk="0" hangingPunct="0">
              <a:lnSpc>
                <a:spcPts val="1300"/>
              </a:lnSpc>
              <a:defRPr/>
            </a:pPr>
            <a:r>
              <a:rPr lang="ja-JP" altLang="ja-JP" dirty="0" smtClean="0">
                <a:solidFill>
                  <a:prstClr val="black"/>
                </a:solidFill>
                <a:latin typeface="ＭＳ Ｐゴシック"/>
              </a:rPr>
              <a:t>①</a:t>
            </a:r>
            <a:r>
              <a:rPr lang="ja-JP" altLang="en-US" dirty="0" smtClean="0">
                <a:solidFill>
                  <a:prstClr val="black"/>
                </a:solidFill>
                <a:latin typeface="ＭＳ Ｐゴシック"/>
              </a:rPr>
              <a:t>　常時介護を要する障害者等に対する支援、障害者等の移動の支援、障害者の就労の支援その他の障害福祉サービスの在り方</a:t>
            </a:r>
            <a:endParaRPr lang="en-US" altLang="ja-JP" dirty="0" smtClean="0">
              <a:solidFill>
                <a:prstClr val="black"/>
              </a:solidFill>
              <a:latin typeface="ＭＳ Ｐゴシック"/>
            </a:endParaRPr>
          </a:p>
          <a:p>
            <a:pPr indent="165100" eaLnBrk="0" hangingPunct="0">
              <a:lnSpc>
                <a:spcPts val="1300"/>
              </a:lnSpc>
              <a:defRPr/>
            </a:pPr>
            <a:r>
              <a:rPr lang="en-US" altLang="ja-JP" dirty="0" smtClean="0">
                <a:solidFill>
                  <a:prstClr val="black"/>
                </a:solidFill>
                <a:latin typeface="ＭＳ Ｐゴシック"/>
              </a:rPr>
              <a:t>②</a:t>
            </a:r>
            <a:r>
              <a:rPr lang="ja-JP" altLang="en-US" dirty="0" smtClean="0">
                <a:solidFill>
                  <a:prstClr val="black"/>
                </a:solidFill>
                <a:latin typeface="ＭＳ Ｐゴシック"/>
              </a:rPr>
              <a:t>　障害支援区分の認定を含めた支給決定の在り方</a:t>
            </a:r>
            <a:endParaRPr lang="en-US" altLang="ja-JP" dirty="0" smtClean="0">
              <a:solidFill>
                <a:prstClr val="black"/>
              </a:solidFill>
              <a:latin typeface="ＭＳ Ｐゴシック"/>
            </a:endParaRPr>
          </a:p>
          <a:p>
            <a:pPr indent="165100" eaLnBrk="0" hangingPunct="0">
              <a:lnSpc>
                <a:spcPts val="1300"/>
              </a:lnSpc>
              <a:defRPr/>
            </a:pPr>
            <a:r>
              <a:rPr lang="ja-JP" altLang="en-US" dirty="0" smtClean="0">
                <a:solidFill>
                  <a:prstClr val="black"/>
                </a:solidFill>
                <a:latin typeface="ＭＳ Ｐゴシック"/>
              </a:rPr>
              <a:t>③　障害者の意思決定支援の在り方、障害福祉サービスの利用の観点からの成年後見制度の利用促進の在り方</a:t>
            </a:r>
            <a:endParaRPr lang="en-US" altLang="ja-JP" dirty="0" smtClean="0">
              <a:solidFill>
                <a:prstClr val="black"/>
              </a:solidFill>
              <a:latin typeface="ＭＳ Ｐゴシック"/>
            </a:endParaRPr>
          </a:p>
          <a:p>
            <a:pPr indent="165100" eaLnBrk="0" hangingPunct="0">
              <a:lnSpc>
                <a:spcPts val="1300"/>
              </a:lnSpc>
              <a:defRPr/>
            </a:pPr>
            <a:r>
              <a:rPr lang="ja-JP" altLang="en-US" dirty="0" smtClean="0">
                <a:solidFill>
                  <a:prstClr val="black"/>
                </a:solidFill>
                <a:latin typeface="ＭＳ Ｐゴシック"/>
              </a:rPr>
              <a:t>④　手話通訳等を行う者の派遣その他の聴覚、言語機能、音声機能その他の障害のため意思疎通を図ることに支障がある障害者等に対する</a:t>
            </a:r>
            <a:r>
              <a:rPr lang="en-US" altLang="ja-JP" dirty="0" smtClean="0">
                <a:solidFill>
                  <a:prstClr val="black"/>
                </a:solidFill>
                <a:latin typeface="ＭＳ Ｐゴシック"/>
              </a:rPr>
              <a:t/>
            </a:r>
            <a:br>
              <a:rPr lang="en-US" altLang="ja-JP" dirty="0" smtClean="0">
                <a:solidFill>
                  <a:prstClr val="black"/>
                </a:solidFill>
                <a:latin typeface="ＭＳ Ｐゴシック"/>
              </a:rPr>
            </a:br>
            <a:r>
              <a:rPr lang="ja-JP" altLang="en-US" dirty="0" smtClean="0">
                <a:solidFill>
                  <a:prstClr val="black"/>
                </a:solidFill>
                <a:latin typeface="ＭＳ Ｐゴシック"/>
              </a:rPr>
              <a:t>　　　支援の在り方</a:t>
            </a:r>
            <a:endParaRPr lang="en-US" altLang="ja-JP" dirty="0" smtClean="0">
              <a:solidFill>
                <a:prstClr val="black"/>
              </a:solidFill>
              <a:latin typeface="ＭＳ Ｐゴシック"/>
            </a:endParaRPr>
          </a:p>
          <a:p>
            <a:pPr indent="165100" eaLnBrk="0" hangingPunct="0">
              <a:lnSpc>
                <a:spcPts val="1300"/>
              </a:lnSpc>
              <a:defRPr/>
            </a:pPr>
            <a:r>
              <a:rPr lang="ja-JP" altLang="en-US" dirty="0" smtClean="0">
                <a:solidFill>
                  <a:prstClr val="black"/>
                </a:solidFill>
                <a:latin typeface="ＭＳ Ｐゴシック"/>
              </a:rPr>
              <a:t>⑤　精神障害者及び高齢の障害者に対する支援の在り方</a:t>
            </a:r>
            <a:endParaRPr lang="en-US" altLang="ja-JP" dirty="0" smtClean="0">
              <a:solidFill>
                <a:prstClr val="black"/>
              </a:solidFill>
              <a:latin typeface="ＭＳ Ｐゴシック"/>
            </a:endParaRPr>
          </a:p>
          <a:p>
            <a:pPr indent="165100" eaLnBrk="0" hangingPunct="0">
              <a:lnSpc>
                <a:spcPts val="1300"/>
              </a:lnSpc>
              <a:defRPr/>
            </a:pPr>
            <a:r>
              <a:rPr lang="ja-JP" altLang="en-US" dirty="0" smtClean="0">
                <a:solidFill>
                  <a:prstClr val="black"/>
                </a:solidFill>
                <a:latin typeface="ＭＳ Ｐゴシック"/>
              </a:rPr>
              <a:t>　　</a:t>
            </a:r>
            <a:r>
              <a:rPr lang="en-US" altLang="ja-JP" dirty="0" smtClean="0">
                <a:solidFill>
                  <a:prstClr val="black"/>
                </a:solidFill>
                <a:latin typeface="ＭＳ Ｐゴシック"/>
              </a:rPr>
              <a:t>※</a:t>
            </a:r>
            <a:r>
              <a:rPr lang="ja-JP" altLang="en-US" dirty="0" smtClean="0">
                <a:solidFill>
                  <a:prstClr val="black"/>
                </a:solidFill>
                <a:latin typeface="ＭＳ Ｐゴシック"/>
              </a:rPr>
              <a:t>上記の検討に当たっては、障害者やその家族その他の関係者の意見を反映させる措置を講ずる。</a:t>
            </a:r>
            <a:endParaRPr lang="en-US" altLang="ja-JP" dirty="0" smtClean="0">
              <a:solidFill>
                <a:prstClr val="black"/>
              </a:solidFill>
              <a:latin typeface="ＭＳ Ｐゴシック"/>
            </a:endParaRPr>
          </a:p>
        </p:txBody>
      </p:sp>
      <p:sp>
        <p:nvSpPr>
          <p:cNvPr id="36" name="角丸四角形 35"/>
          <p:cNvSpPr/>
          <p:nvPr/>
        </p:nvSpPr>
        <p:spPr>
          <a:xfrm>
            <a:off x="50327" y="5270748"/>
            <a:ext cx="7710985" cy="266700"/>
          </a:xfrm>
          <a:prstGeom prst="roundRect">
            <a:avLst/>
          </a:prstGeom>
          <a:solidFill>
            <a:schemeClr val="tx2">
              <a:lumMod val="60000"/>
              <a:lumOff val="40000"/>
            </a:schemeClr>
          </a:solidFill>
          <a:ln>
            <a:solidFill>
              <a:schemeClr val="tx2">
                <a:lumMod val="50000"/>
              </a:schemeClr>
            </a:solidFill>
          </a:ln>
        </p:spPr>
        <p:style>
          <a:lnRef idx="1">
            <a:schemeClr val="accent4"/>
          </a:lnRef>
          <a:fillRef idx="2">
            <a:schemeClr val="accent4"/>
          </a:fillRef>
          <a:effectRef idx="1">
            <a:schemeClr val="accent4"/>
          </a:effectRef>
          <a:fontRef idx="minor">
            <a:schemeClr val="dk1"/>
          </a:fontRef>
        </p:style>
        <p:txBody>
          <a:bodyPr anchor="ctr"/>
          <a:lstStyle/>
          <a:p>
            <a:r>
              <a:rPr lang="ja-JP" altLang="en-US" sz="1400" b="1" dirty="0" smtClean="0">
                <a:solidFill>
                  <a:prstClr val="white"/>
                </a:solidFill>
              </a:rPr>
              <a:t>４．検討規定</a:t>
            </a:r>
            <a:r>
              <a:rPr lang="ja-JP" altLang="en-US" sz="1400" u="sng" dirty="0" smtClean="0">
                <a:solidFill>
                  <a:prstClr val="white"/>
                </a:solidFill>
                <a:latin typeface="ＭＳ Ｐゴシック"/>
              </a:rPr>
              <a:t>（障害者施策を段階的に講じるため、法の施行後３年を目途として、以下について検討）</a:t>
            </a:r>
            <a:endParaRPr lang="ja-JP" altLang="en-US" sz="1400" b="1" dirty="0">
              <a:solidFill>
                <a:prstClr val="white"/>
              </a:solidFill>
            </a:endParaRPr>
          </a:p>
        </p:txBody>
      </p:sp>
      <p:sp>
        <p:nvSpPr>
          <p:cNvPr id="37" name="テキスト ボックス 36"/>
          <p:cNvSpPr txBox="1"/>
          <p:nvPr/>
        </p:nvSpPr>
        <p:spPr>
          <a:xfrm>
            <a:off x="6937376" y="476672"/>
            <a:ext cx="3416275" cy="415498"/>
          </a:xfrm>
          <a:prstGeom prst="rect">
            <a:avLst/>
          </a:prstGeom>
          <a:noFill/>
        </p:spPr>
        <p:txBody>
          <a:bodyPr wrap="square" rtlCol="0">
            <a:spAutoFit/>
          </a:bodyPr>
          <a:lstStyle/>
          <a:p>
            <a:r>
              <a:rPr lang="ja-JP" altLang="en-US" sz="1050" dirty="0" smtClean="0">
                <a:solidFill>
                  <a:prstClr val="black"/>
                </a:solidFill>
              </a:rPr>
              <a:t>（平成２４年６月２０日 成立・同年６月２７日 公布）</a:t>
            </a:r>
          </a:p>
          <a:p>
            <a:endParaRPr lang="ja-JP" altLang="en-US" sz="1050" dirty="0">
              <a:solidFill>
                <a:prstClr val="black"/>
              </a:solidFill>
            </a:endParaRPr>
          </a:p>
        </p:txBody>
      </p:sp>
      <p:sp>
        <p:nvSpPr>
          <p:cNvPr id="38" name="テキスト ボックス 37"/>
          <p:cNvSpPr txBox="1"/>
          <p:nvPr/>
        </p:nvSpPr>
        <p:spPr>
          <a:xfrm>
            <a:off x="4953000" y="1296390"/>
            <a:ext cx="5472608" cy="3572773"/>
          </a:xfrm>
          <a:prstGeom prst="rect">
            <a:avLst/>
          </a:prstGeom>
          <a:noFill/>
        </p:spPr>
        <p:txBody>
          <a:bodyPr wrap="square" rtlCol="0">
            <a:spAutoFit/>
          </a:bodyPr>
          <a:lstStyle/>
          <a:p>
            <a:pPr>
              <a:lnSpc>
                <a:spcPts val="1400"/>
              </a:lnSpc>
            </a:pPr>
            <a:r>
              <a:rPr lang="ja-JP" altLang="en-US" u="sng" dirty="0" smtClean="0">
                <a:solidFill>
                  <a:prstClr val="black"/>
                </a:solidFill>
                <a:latin typeface="ＭＳ Ｐゴシック"/>
              </a:rPr>
              <a:t>５</a:t>
            </a:r>
            <a:r>
              <a:rPr lang="ja-JP" altLang="ja-JP" u="sng" dirty="0" smtClean="0">
                <a:solidFill>
                  <a:prstClr val="black"/>
                </a:solidFill>
                <a:latin typeface="ＭＳ Ｐゴシック"/>
              </a:rPr>
              <a:t>．障害者に対する支援</a:t>
            </a:r>
            <a:endParaRPr lang="en-US" altLang="ja-JP" u="sng"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①　重度訪問介護の対象拡大（重度の肢体不自由者等であって常時</a:t>
            </a:r>
            <a:r>
              <a:rPr lang="en-US" altLang="ja-JP" dirty="0" smtClean="0">
                <a:solidFill>
                  <a:prstClr val="black"/>
                </a:solidFill>
                <a:latin typeface="ＭＳ Ｐゴシック"/>
              </a:rPr>
              <a:t/>
            </a:r>
            <a:br>
              <a:rPr lang="en-US" altLang="ja-JP" dirty="0" smtClean="0">
                <a:solidFill>
                  <a:prstClr val="black"/>
                </a:solidFill>
                <a:latin typeface="ＭＳ Ｐゴシック"/>
              </a:rPr>
            </a:br>
            <a:r>
              <a:rPr lang="ja-JP" altLang="en-US" dirty="0" smtClean="0">
                <a:solidFill>
                  <a:prstClr val="black"/>
                </a:solidFill>
                <a:latin typeface="ＭＳ Ｐゴシック"/>
              </a:rPr>
              <a:t>　　介護を要する障害者として厚生労働省令で定めるものとする）</a:t>
            </a:r>
            <a:endParaRPr lang="en-US"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②　共同生活介護（</a:t>
            </a:r>
            <a:r>
              <a:rPr lang="ja-JP" altLang="ja-JP" dirty="0" smtClean="0">
                <a:solidFill>
                  <a:prstClr val="black"/>
                </a:solidFill>
                <a:latin typeface="ＭＳ Ｐゴシック"/>
              </a:rPr>
              <a:t>ケアホーム</a:t>
            </a:r>
            <a:r>
              <a:rPr lang="ja-JP" altLang="en-US" dirty="0" smtClean="0">
                <a:solidFill>
                  <a:prstClr val="black"/>
                </a:solidFill>
                <a:latin typeface="ＭＳ Ｐゴシック"/>
              </a:rPr>
              <a:t>）の共同生活援助（</a:t>
            </a:r>
            <a:r>
              <a:rPr lang="ja-JP" altLang="ja-JP" dirty="0" smtClean="0">
                <a:solidFill>
                  <a:prstClr val="black"/>
                </a:solidFill>
                <a:latin typeface="ＭＳ Ｐゴシック"/>
              </a:rPr>
              <a:t>グループホーム</a:t>
            </a:r>
            <a:r>
              <a:rPr lang="ja-JP" altLang="en-US" dirty="0" smtClean="0">
                <a:solidFill>
                  <a:prstClr val="black"/>
                </a:solidFill>
                <a:latin typeface="ＭＳ Ｐゴシック"/>
              </a:rPr>
              <a:t>）へ</a:t>
            </a:r>
            <a:endParaRPr lang="en-US"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a:t>
            </a:r>
            <a:r>
              <a:rPr lang="ja-JP" altLang="ja-JP" dirty="0" smtClean="0">
                <a:solidFill>
                  <a:prstClr val="black"/>
                </a:solidFill>
                <a:latin typeface="ＭＳ Ｐゴシック"/>
              </a:rPr>
              <a:t>の一元化</a:t>
            </a:r>
            <a:endParaRPr lang="en-US"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③　地域移行支援の対象拡大</a:t>
            </a:r>
            <a:r>
              <a:rPr lang="en-US" altLang="ja-JP" dirty="0" smtClean="0">
                <a:solidFill>
                  <a:prstClr val="black"/>
                </a:solidFill>
                <a:latin typeface="ＭＳ Ｐゴシック"/>
              </a:rPr>
              <a:t>(</a:t>
            </a:r>
            <a:r>
              <a:rPr lang="ja-JP" altLang="en-US" dirty="0" smtClean="0">
                <a:solidFill>
                  <a:prstClr val="black"/>
                </a:solidFill>
                <a:latin typeface="ＭＳ Ｐゴシック"/>
              </a:rPr>
              <a:t>地域における生活に移行するため重点　</a:t>
            </a:r>
            <a:endParaRPr lang="en-US"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的な支援を必要とする者であって厚生労働省令で定めるものを加える）</a:t>
            </a:r>
            <a:endParaRPr lang="ja-JP" altLang="ja-JP" dirty="0" smtClean="0">
              <a:solidFill>
                <a:prstClr val="black"/>
              </a:solidFill>
              <a:latin typeface="ＭＳ Ｐゴシック"/>
            </a:endParaRPr>
          </a:p>
          <a:p>
            <a:pPr>
              <a:lnSpc>
                <a:spcPts val="1400"/>
              </a:lnSpc>
            </a:pPr>
            <a:r>
              <a:rPr lang="ja-JP" altLang="en-US" dirty="0" smtClean="0">
                <a:solidFill>
                  <a:srgbClr val="FF0000"/>
                </a:solidFill>
                <a:latin typeface="ＭＳ Ｐゴシック"/>
              </a:rPr>
              <a:t>  ④</a:t>
            </a:r>
            <a:r>
              <a:rPr lang="ja-JP" altLang="ja-JP" dirty="0" smtClean="0">
                <a:solidFill>
                  <a:srgbClr val="FF0000"/>
                </a:solidFill>
                <a:latin typeface="ＭＳ Ｐゴシック"/>
              </a:rPr>
              <a:t>　地域生活支援事業の</a:t>
            </a:r>
            <a:r>
              <a:rPr lang="ja-JP" altLang="en-US" dirty="0" smtClean="0">
                <a:solidFill>
                  <a:srgbClr val="FF0000"/>
                </a:solidFill>
                <a:latin typeface="ＭＳ Ｐゴシック"/>
              </a:rPr>
              <a:t>追加</a:t>
            </a:r>
            <a:r>
              <a:rPr lang="ja-JP" altLang="en-US" dirty="0" smtClean="0">
                <a:solidFill>
                  <a:prstClr val="black"/>
                </a:solidFill>
                <a:latin typeface="ＭＳ Ｐゴシック"/>
              </a:rPr>
              <a:t>（</a:t>
            </a:r>
            <a:r>
              <a:rPr lang="ja-JP" altLang="ja-JP" dirty="0" smtClean="0">
                <a:solidFill>
                  <a:prstClr val="black"/>
                </a:solidFill>
                <a:latin typeface="ＭＳ Ｐゴシック"/>
              </a:rPr>
              <a:t>障害者に対する理解を深めるための</a:t>
            </a:r>
            <a:r>
              <a:rPr lang="en-US" altLang="ja-JP" dirty="0" smtClean="0">
                <a:solidFill>
                  <a:prstClr val="black"/>
                </a:solidFill>
                <a:latin typeface="ＭＳ Ｐゴシック"/>
              </a:rPr>
              <a:t/>
            </a:r>
            <a:br>
              <a:rPr lang="en-US" altLang="ja-JP" dirty="0" smtClean="0">
                <a:solidFill>
                  <a:prstClr val="black"/>
                </a:solidFill>
                <a:latin typeface="ＭＳ Ｐゴシック"/>
              </a:rPr>
            </a:br>
            <a:r>
              <a:rPr lang="ja-JP" altLang="en-US" dirty="0" smtClean="0">
                <a:solidFill>
                  <a:prstClr val="black"/>
                </a:solidFill>
                <a:latin typeface="ＭＳ Ｐゴシック"/>
              </a:rPr>
              <a:t>　　研修や</a:t>
            </a:r>
            <a:r>
              <a:rPr lang="ja-JP" altLang="ja-JP" dirty="0" smtClean="0">
                <a:solidFill>
                  <a:prstClr val="black"/>
                </a:solidFill>
                <a:latin typeface="ＭＳ Ｐゴシック"/>
              </a:rPr>
              <a:t>啓発</a:t>
            </a:r>
            <a:r>
              <a:rPr lang="ja-JP" altLang="en-US" dirty="0" smtClean="0">
                <a:solidFill>
                  <a:prstClr val="black"/>
                </a:solidFill>
                <a:latin typeface="ＭＳ Ｐゴシック"/>
              </a:rPr>
              <a:t>を行う事業、</a:t>
            </a:r>
            <a:r>
              <a:rPr lang="ja-JP" altLang="en-US" dirty="0" smtClean="0">
                <a:solidFill>
                  <a:srgbClr val="FF0000"/>
                </a:solidFill>
                <a:latin typeface="ＭＳ Ｐゴシック"/>
              </a:rPr>
              <a:t>意思疎通支援を行う者</a:t>
            </a:r>
            <a:r>
              <a:rPr lang="ja-JP" altLang="ja-JP" dirty="0" smtClean="0">
                <a:solidFill>
                  <a:srgbClr val="FF0000"/>
                </a:solidFill>
                <a:latin typeface="ＭＳ Ｐゴシック"/>
              </a:rPr>
              <a:t>を養成する</a:t>
            </a:r>
            <a:r>
              <a:rPr lang="ja-JP" altLang="en-US" dirty="0" smtClean="0">
                <a:solidFill>
                  <a:srgbClr val="FF0000"/>
                </a:solidFill>
                <a:latin typeface="ＭＳ Ｐゴシック"/>
              </a:rPr>
              <a:t>事業等</a:t>
            </a:r>
            <a:r>
              <a:rPr lang="ja-JP" altLang="en-US" dirty="0" smtClean="0">
                <a:solidFill>
                  <a:prstClr val="black"/>
                </a:solidFill>
                <a:latin typeface="ＭＳ Ｐゴシック"/>
              </a:rPr>
              <a:t>）</a:t>
            </a:r>
            <a:endParaRPr lang="en-US" altLang="ja-JP" dirty="0" smtClean="0">
              <a:solidFill>
                <a:prstClr val="black"/>
              </a:solidFill>
              <a:latin typeface="ＭＳ Ｐゴシック"/>
            </a:endParaRPr>
          </a:p>
          <a:p>
            <a:pPr>
              <a:lnSpc>
                <a:spcPts val="500"/>
              </a:lnSpc>
            </a:pPr>
            <a:endParaRPr lang="en-US" altLang="ja-JP" dirty="0" smtClean="0">
              <a:solidFill>
                <a:prstClr val="black"/>
              </a:solidFill>
              <a:latin typeface="ＭＳ Ｐゴシック"/>
            </a:endParaRPr>
          </a:p>
          <a:p>
            <a:pPr>
              <a:lnSpc>
                <a:spcPts val="1400"/>
              </a:lnSpc>
            </a:pPr>
            <a:r>
              <a:rPr lang="ja-JP" altLang="en-US" u="sng" dirty="0" smtClean="0">
                <a:solidFill>
                  <a:prstClr val="black"/>
                </a:solidFill>
                <a:latin typeface="ＭＳ Ｐゴシック"/>
              </a:rPr>
              <a:t>６．サービス基盤の計画的整備</a:t>
            </a:r>
            <a:endParaRPr lang="en-US" altLang="ja-JP" u="sng"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①　障害福祉サービス等の提供体制の確保に係る目標に関する事項　　</a:t>
            </a:r>
            <a:endParaRPr lang="en-US"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及び地域生活支援事業の実施に関する事項についての障害福祉</a:t>
            </a:r>
            <a:r>
              <a:rPr lang="en-US" altLang="ja-JP" dirty="0" smtClean="0">
                <a:solidFill>
                  <a:prstClr val="black"/>
                </a:solidFill>
                <a:latin typeface="ＭＳ Ｐゴシック"/>
              </a:rPr>
              <a:t/>
            </a:r>
            <a:br>
              <a:rPr lang="en-US" altLang="ja-JP" dirty="0" smtClean="0">
                <a:solidFill>
                  <a:prstClr val="black"/>
                </a:solidFill>
                <a:latin typeface="ＭＳ Ｐゴシック"/>
              </a:rPr>
            </a:br>
            <a:r>
              <a:rPr lang="ja-JP" altLang="en-US" dirty="0" smtClean="0">
                <a:solidFill>
                  <a:prstClr val="black"/>
                </a:solidFill>
                <a:latin typeface="ＭＳ Ｐゴシック"/>
              </a:rPr>
              <a:t>　　計画の策定</a:t>
            </a:r>
            <a:endParaRPr lang="en-US"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②　基本指針・障害福祉計画に関する定期的な検証と見直しを法定化</a:t>
            </a:r>
            <a:endParaRPr lang="en-US"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③　市町村は障害福祉計画を作成するに当たって、障害者等のニーズ</a:t>
            </a:r>
            <a:endParaRPr lang="en-US"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把握等を行うことを努力義務化</a:t>
            </a:r>
            <a:endParaRPr lang="en-US" altLang="ja-JP" dirty="0" smtClean="0">
              <a:solidFill>
                <a:prstClr val="black"/>
              </a:solidFill>
              <a:latin typeface="ＭＳ Ｐゴシック"/>
            </a:endParaRPr>
          </a:p>
          <a:p>
            <a:pPr>
              <a:lnSpc>
                <a:spcPts val="1400"/>
              </a:lnSpc>
            </a:pPr>
            <a:r>
              <a:rPr lang="ja-JP" altLang="en-US" dirty="0" smtClean="0">
                <a:solidFill>
                  <a:prstClr val="black"/>
                </a:solidFill>
                <a:latin typeface="ＭＳ Ｐゴシック"/>
              </a:rPr>
              <a:t>  ④　自立支援協議会の名称について、地域の実情に応じて定められる  </a:t>
            </a:r>
            <a:endParaRPr lang="en-US" altLang="ja-JP" dirty="0" smtClean="0">
              <a:solidFill>
                <a:prstClr val="black"/>
              </a:solidFill>
              <a:latin typeface="ＭＳ Ｐゴシック"/>
            </a:endParaRPr>
          </a:p>
          <a:p>
            <a:pPr>
              <a:lnSpc>
                <a:spcPts val="1400"/>
              </a:lnSpc>
            </a:pPr>
            <a:r>
              <a:rPr lang="en-US" altLang="ja-JP" dirty="0" smtClean="0">
                <a:solidFill>
                  <a:prstClr val="black"/>
                </a:solidFill>
                <a:latin typeface="ＭＳ Ｐゴシック"/>
              </a:rPr>
              <a:t>     </a:t>
            </a:r>
            <a:r>
              <a:rPr lang="ja-JP" altLang="en-US" dirty="0" smtClean="0">
                <a:solidFill>
                  <a:prstClr val="black"/>
                </a:solidFill>
                <a:latin typeface="ＭＳ Ｐゴシック"/>
              </a:rPr>
              <a:t>よう弾力化するとともに、当事者や家族の参画を明確化</a:t>
            </a:r>
            <a:endParaRPr lang="en-US" altLang="ja-JP" dirty="0" smtClean="0">
              <a:solidFill>
                <a:prstClr val="black"/>
              </a:solidFill>
              <a:latin typeface="ＭＳ Ｐゴシック"/>
            </a:endParaRPr>
          </a:p>
          <a:p>
            <a:endParaRPr lang="ja-JP" altLang="en-US" dirty="0">
              <a:solidFill>
                <a:prstClr val="black"/>
              </a:solidFill>
            </a:endParaRPr>
          </a:p>
        </p:txBody>
      </p:sp>
      <p:sp>
        <p:nvSpPr>
          <p:cNvPr id="16" name="星 5 15"/>
          <p:cNvSpPr/>
          <p:nvPr/>
        </p:nvSpPr>
        <p:spPr>
          <a:xfrm>
            <a:off x="4871562" y="2492896"/>
            <a:ext cx="272480" cy="28803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ndParaRPr>
          </a:p>
        </p:txBody>
      </p:sp>
      <p:sp>
        <p:nvSpPr>
          <p:cNvPr id="18" name="スライド番号プレースホルダー 1"/>
          <p:cNvSpPr>
            <a:spLocks noGrp="1"/>
          </p:cNvSpPr>
          <p:nvPr>
            <p:ph type="sldNum" sz="quarter" idx="12"/>
          </p:nvPr>
        </p:nvSpPr>
        <p:spPr>
          <a:xfrm>
            <a:off x="7586211" y="6517566"/>
            <a:ext cx="2311400" cy="331814"/>
          </a:xfrm>
        </p:spPr>
        <p:txBody>
          <a:bodyPr/>
          <a:lstStyle/>
          <a:p>
            <a:pPr>
              <a:defRPr/>
            </a:pPr>
            <a:fld id="{028E30FF-6DFA-4E32-896A-0181B2B83A32}" type="slidenum">
              <a:rPr lang="en-US" altLang="ja-JP" sz="1600" smtClean="0">
                <a:solidFill>
                  <a:prstClr val="black"/>
                </a:solidFill>
                <a:latin typeface="Cooper Black" panose="0208090404030B020404" pitchFamily="18" charset="0"/>
              </a:rPr>
              <a:pPr>
                <a:defRPr/>
              </a:pPr>
              <a:t>9</a:t>
            </a:fld>
            <a:endParaRPr lang="en-US" altLang="ja-JP" sz="1600" dirty="0">
              <a:solidFill>
                <a:prstClr val="black"/>
              </a:solidFill>
              <a:latin typeface="Cooper Black" panose="0208090404030B020404" pitchFamily="18" charset="0"/>
            </a:endParaRPr>
          </a:p>
        </p:txBody>
      </p:sp>
    </p:spTree>
    <p:extLst>
      <p:ext uri="{BB962C8B-B14F-4D97-AF65-F5344CB8AC3E}">
        <p14:creationId xmlns:p14="http://schemas.microsoft.com/office/powerpoint/2010/main" val="6551204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66675" cmpd="thickThi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6400</Words>
  <Application>Microsoft Office PowerPoint</Application>
  <PresentationFormat>A4 210 x 297 mm</PresentationFormat>
  <Paragraphs>1422</Paragraphs>
  <Slides>38</Slides>
  <Notes>24</Notes>
  <HiddenSlides>0</HiddenSlides>
  <MMClips>0</MMClips>
  <ScaleCrop>false</ScaleCrop>
  <HeadingPairs>
    <vt:vector size="8" baseType="variant">
      <vt:variant>
        <vt:lpstr>使用されているフォント</vt:lpstr>
      </vt:variant>
      <vt:variant>
        <vt:i4>16</vt:i4>
      </vt:variant>
      <vt:variant>
        <vt:lpstr>テーマ</vt:lpstr>
      </vt:variant>
      <vt:variant>
        <vt:i4>4</vt:i4>
      </vt:variant>
      <vt:variant>
        <vt:lpstr>埋め込まれた OLE サーバー</vt:lpstr>
      </vt:variant>
      <vt:variant>
        <vt:i4>1</vt:i4>
      </vt:variant>
      <vt:variant>
        <vt:lpstr>スライド タイトル</vt:lpstr>
      </vt:variant>
      <vt:variant>
        <vt:i4>38</vt:i4>
      </vt:variant>
    </vt:vector>
  </HeadingPairs>
  <TitlesOfParts>
    <vt:vector size="59" baseType="lpstr">
      <vt:lpstr>ＤＦ特太ゴシック体</vt:lpstr>
      <vt:lpstr>ＤＨＰ特太ゴシック体</vt:lpstr>
      <vt:lpstr>HGPｺﾞｼｯｸM</vt:lpstr>
      <vt:lpstr>HGｺﾞｼｯｸM</vt:lpstr>
      <vt:lpstr>HG丸ｺﾞｼｯｸM-PRO</vt:lpstr>
      <vt:lpstr>JustUnitMarkG</vt:lpstr>
      <vt:lpstr>ＭＳ Ｐゴシック</vt:lpstr>
      <vt:lpstr>ＭＳ Ｐ明朝</vt:lpstr>
      <vt:lpstr>ＭＳ ゴシック</vt:lpstr>
      <vt:lpstr>ＭＳ 明朝</vt:lpstr>
      <vt:lpstr>メイリオ</vt:lpstr>
      <vt:lpstr>Arial</vt:lpstr>
      <vt:lpstr>Calibri</vt:lpstr>
      <vt:lpstr>Century</vt:lpstr>
      <vt:lpstr>Cooper Black</vt:lpstr>
      <vt:lpstr>Times New Roman</vt:lpstr>
      <vt:lpstr>Office テーマ</vt:lpstr>
      <vt:lpstr>Office ​​テーマ</vt:lpstr>
      <vt:lpstr>3_Office テーマ</vt:lpstr>
      <vt:lpstr>1_Office ​​テーマ</vt:lpstr>
      <vt:lpstr>Document</vt:lpstr>
      <vt:lpstr>失語症者向け意思疎通支援の 経緯と概要</vt:lpstr>
      <vt:lpstr>（在宅・施設別）</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平成23年7月29日成立、同年8月5日公布 　障害者基本法の一部を改正する法律</vt:lpstr>
      <vt:lpstr>PowerPoint プレゼンテーション</vt:lpstr>
      <vt:lpstr>平成25年4月1日 障害者総合支援法の施行</vt:lpstr>
      <vt:lpstr>盲ろう者関係の主な事業・調査①</vt:lpstr>
      <vt:lpstr>盲ろう者関係の主な事業・調査②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失語症者関係の調査等</vt:lpstr>
      <vt:lpstr>意思疎通支援が必要な者の状況等 ～失語症者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2017-07-19T14:13:21Z</dcterms:created>
  <dcterms:modified xsi:type="dcterms:W3CDTF">2018-11-20T08:59:30Z</dcterms:modified>
</cp:coreProperties>
</file>