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0" r:id="rId2"/>
    <p:sldId id="256" r:id="rId3"/>
    <p:sldId id="257" r:id="rId4"/>
    <p:sldId id="259" r:id="rId5"/>
    <p:sldId id="263" r:id="rId6"/>
    <p:sldId id="258" r:id="rId7"/>
  </p:sldIdLst>
  <p:sldSz cx="7199313" cy="104394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0000FF"/>
    <a:srgbClr val="6666FF"/>
    <a:srgbClr val="669900"/>
    <a:srgbClr val="000066"/>
    <a:srgbClr val="D00054"/>
    <a:srgbClr val="FF0066"/>
    <a:srgbClr val="FFFF9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39" autoAdjust="0"/>
    <p:restoredTop sz="94660"/>
  </p:normalViewPr>
  <p:slideViewPr>
    <p:cSldViewPr snapToGrid="0">
      <p:cViewPr>
        <p:scale>
          <a:sx n="100" d="100"/>
          <a:sy n="100" d="100"/>
        </p:scale>
        <p:origin x="444" y="-3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16505768777958"/>
          <c:y val="0.12057256990679097"/>
          <c:w val="0.5856884450385148"/>
          <c:h val="0.52573476269478792"/>
        </c:manualLayout>
      </c:layout>
      <c:barChart>
        <c:barDir val="bar"/>
        <c:grouping val="percentStacked"/>
        <c:varyColors val="0"/>
        <c:ser>
          <c:idx val="0"/>
          <c:order val="0"/>
          <c:tx>
            <c:strRef>
              <c:f>Sheet1!$B$1</c:f>
              <c:strCache>
                <c:ptCount val="1"/>
                <c:pt idx="0">
                  <c:v>行動あり</c:v>
                </c:pt>
              </c:strCache>
            </c:strRef>
          </c:tx>
          <c:spPr>
            <a:solidFill>
              <a:schemeClr val="bg1"/>
            </a:solidFill>
            <a:ln w="6350">
              <a:solidFill>
                <a:schemeClr val="tx1"/>
              </a:solidFill>
            </a:ln>
            <a:effectLst/>
          </c:spPr>
          <c:invertIfNegative val="0"/>
          <c:dLbls>
            <c:dLbl>
              <c:idx val="0"/>
              <c:layout>
                <c:manualLayout>
                  <c:x val="0"/>
                  <c:y val="0.1472330049251565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9F-4B9F-8585-4C68E12DBBC4}"/>
                </c:ext>
              </c:extLst>
            </c:dLbl>
            <c:dLbl>
              <c:idx val="1"/>
              <c:layout>
                <c:manualLayout>
                  <c:x val="4.1935671340567453E-3"/>
                  <c:y val="0.1104247536938674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A9F-4B9F-8585-4C68E12DBBC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1999~2017</c:v>
                </c:pt>
                <c:pt idx="1">
                  <c:v>7月豪雨</c:v>
                </c:pt>
              </c:strCache>
            </c:strRef>
          </c:cat>
          <c:val>
            <c:numRef>
              <c:f>Sheet1!$B$2:$B$3</c:f>
              <c:numCache>
                <c:formatCode>General</c:formatCode>
                <c:ptCount val="2"/>
                <c:pt idx="0">
                  <c:v>79</c:v>
                </c:pt>
                <c:pt idx="1">
                  <c:v>27</c:v>
                </c:pt>
              </c:numCache>
            </c:numRef>
          </c:val>
          <c:extLst>
            <c:ext xmlns:c16="http://schemas.microsoft.com/office/drawing/2014/chart" uri="{C3380CC4-5D6E-409C-BE32-E72D297353CC}">
              <c16:uniqueId val="{00000000-6F2B-4817-935E-7922A0779A4A}"/>
            </c:ext>
          </c:extLst>
        </c:ser>
        <c:ser>
          <c:idx val="1"/>
          <c:order val="1"/>
          <c:tx>
            <c:strRef>
              <c:f>Sheet1!$C$1</c:f>
              <c:strCache>
                <c:ptCount val="1"/>
                <c:pt idx="0">
                  <c:v>行動なし</c:v>
                </c:pt>
              </c:strCache>
            </c:strRef>
          </c:tx>
          <c:spPr>
            <a:solidFill>
              <a:schemeClr val="tx1"/>
            </a:solidFill>
            <a:ln w="6350">
              <a:solidFill>
                <a:schemeClr val="tx1"/>
              </a:solidFill>
            </a:ln>
            <a:effectLst/>
          </c:spPr>
          <c:invertIfNegative val="0"/>
          <c:dLbls>
            <c:dLbl>
              <c:idx val="0"/>
              <c:layout>
                <c:manualLayout>
                  <c:x val="-8.3871342681135688E-3"/>
                  <c:y val="0.122694170770963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A9F-4B9F-8585-4C68E12DBBC4}"/>
                </c:ext>
              </c:extLst>
            </c:dLbl>
            <c:dLbl>
              <c:idx val="1"/>
              <c:layout>
                <c:manualLayout>
                  <c:x val="8.3871342681135688E-3"/>
                  <c:y val="0.1104247536938674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A9F-4B9F-8585-4C68E12DBBC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1999~2017</c:v>
                </c:pt>
                <c:pt idx="1">
                  <c:v>7月豪雨</c:v>
                </c:pt>
              </c:strCache>
            </c:strRef>
          </c:cat>
          <c:val>
            <c:numRef>
              <c:f>Sheet1!$C$2:$C$3</c:f>
              <c:numCache>
                <c:formatCode>General</c:formatCode>
                <c:ptCount val="2"/>
                <c:pt idx="0">
                  <c:v>921</c:v>
                </c:pt>
                <c:pt idx="1">
                  <c:v>181</c:v>
                </c:pt>
              </c:numCache>
            </c:numRef>
          </c:val>
          <c:extLst>
            <c:ext xmlns:c16="http://schemas.microsoft.com/office/drawing/2014/chart" uri="{C3380CC4-5D6E-409C-BE32-E72D297353CC}">
              <c16:uniqueId val="{00000001-6F2B-4817-935E-7922A0779A4A}"/>
            </c:ext>
          </c:extLst>
        </c:ser>
        <c:ser>
          <c:idx val="2"/>
          <c:order val="2"/>
          <c:tx>
            <c:strRef>
              <c:f>Sheet1!$D$1</c:f>
              <c:strCache>
                <c:ptCount val="1"/>
                <c:pt idx="0">
                  <c:v>不明</c:v>
                </c:pt>
              </c:strCache>
            </c:strRef>
          </c:tx>
          <c:spPr>
            <a:solidFill>
              <a:schemeClr val="bg1">
                <a:lumMod val="75000"/>
              </a:schemeClr>
            </a:solidFill>
            <a:ln w="6350">
              <a:solidFill>
                <a:schemeClr val="tx1"/>
              </a:solidFill>
            </a:ln>
            <a:effectLst/>
          </c:spPr>
          <c:invertIfNegative val="0"/>
          <c:dLbls>
            <c:dLbl>
              <c:idx val="0"/>
              <c:layout>
                <c:manualLayout>
                  <c:x val="-5.5610100974904922E-3"/>
                  <c:y val="0.1349633096608192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F2B-4817-935E-7922A0779A4A}"/>
                </c:ext>
              </c:extLst>
            </c:dLbl>
            <c:dLbl>
              <c:idx val="1"/>
              <c:layout>
                <c:manualLayout>
                  <c:x val="3.1329578714906119E-3"/>
                  <c:y val="0.122694170770963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F2B-4817-935E-7922A0779A4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1999~2017</c:v>
                </c:pt>
                <c:pt idx="1">
                  <c:v>7月豪雨</c:v>
                </c:pt>
              </c:strCache>
            </c:strRef>
          </c:cat>
          <c:val>
            <c:numRef>
              <c:f>Sheet1!$D$2:$D$3</c:f>
              <c:numCache>
                <c:formatCode>General</c:formatCode>
                <c:ptCount val="2"/>
                <c:pt idx="0">
                  <c:v>11</c:v>
                </c:pt>
                <c:pt idx="1">
                  <c:v>23</c:v>
                </c:pt>
              </c:numCache>
            </c:numRef>
          </c:val>
          <c:extLst>
            <c:ext xmlns:c16="http://schemas.microsoft.com/office/drawing/2014/chart" uri="{C3380CC4-5D6E-409C-BE32-E72D297353CC}">
              <c16:uniqueId val="{00000004-6F2B-4817-935E-7922A0779A4A}"/>
            </c:ext>
          </c:extLst>
        </c:ser>
        <c:dLbls>
          <c:showLegendKey val="0"/>
          <c:showVal val="0"/>
          <c:showCatName val="0"/>
          <c:showSerName val="0"/>
          <c:showPercent val="0"/>
          <c:showBubbleSize val="0"/>
        </c:dLbls>
        <c:gapWidth val="150"/>
        <c:overlap val="100"/>
        <c:axId val="878174031"/>
        <c:axId val="878171951"/>
      </c:barChart>
      <c:catAx>
        <c:axId val="878174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crossAx val="878171951"/>
        <c:crosses val="autoZero"/>
        <c:auto val="1"/>
        <c:lblAlgn val="ctr"/>
        <c:lblOffset val="100"/>
        <c:noMultiLvlLbl val="0"/>
      </c:catAx>
      <c:valAx>
        <c:axId val="8781719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878174031"/>
        <c:crosses val="autoZero"/>
        <c:crossBetween val="between"/>
      </c:valAx>
      <c:spPr>
        <a:noFill/>
        <a:ln>
          <a:noFill/>
        </a:ln>
        <a:effectLst/>
      </c:spPr>
    </c:plotArea>
    <c:legend>
      <c:legendPos val="b"/>
      <c:layout>
        <c:manualLayout>
          <c:xMode val="edge"/>
          <c:yMode val="edge"/>
          <c:x val="0.23794266792480187"/>
          <c:y val="0.79613803538708705"/>
          <c:w val="0.71501254243384404"/>
          <c:h val="0.171276252418246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chemeClr val="tx1"/>
          </a:solidFill>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80570481247729"/>
          <c:y val="3.1888071539974618E-2"/>
          <c:w val="0.35820979870230396"/>
          <c:h val="0.81824446987274757"/>
        </c:manualLayout>
      </c:layout>
      <c:barChart>
        <c:barDir val="bar"/>
        <c:grouping val="percentStacked"/>
        <c:varyColors val="0"/>
        <c:ser>
          <c:idx val="0"/>
          <c:order val="0"/>
          <c:tx>
            <c:strRef>
              <c:f>Sheet1!$B$1</c:f>
              <c:strCache>
                <c:ptCount val="1"/>
                <c:pt idx="0">
                  <c:v>当てはまる</c:v>
                </c:pt>
              </c:strCache>
            </c:strRef>
          </c:tx>
          <c:spPr>
            <a:solidFill>
              <a:schemeClr val="tx1"/>
            </a:solidFill>
            <a:ln w="6350">
              <a:solidFill>
                <a:schemeClr val="tx1"/>
              </a:solidFill>
            </a:ln>
            <a:effectLst/>
          </c:spPr>
          <c:invertIfNegative val="0"/>
          <c:cat>
            <c:strRef>
              <c:f>Sheet1!$A$2:$A$15</c:f>
              <c:strCache>
                <c:ptCount val="14"/>
                <c:pt idx="0">
                  <c:v>自宅にある家財、田畑、機械などが心配だったから</c:v>
                </c:pt>
                <c:pt idx="1">
                  <c:v>動きのとれない家族がいたから</c:v>
                </c:pt>
                <c:pt idx="2">
                  <c:v>浸水や土砂崩れで身動きがとれなかったから</c:v>
                </c:pt>
                <c:pt idx="3">
                  <c:v>具体的な理由はないが、安全だろうと思ったから</c:v>
                </c:pt>
                <c:pt idx="4">
                  <c:v>自宅では家屋の損壊、停電、断水などの被害・影響を受けなかったから</c:v>
                </c:pt>
                <c:pt idx="5">
                  <c:v>誰からも避難をすすめられなかったから</c:v>
                </c:pt>
                <c:pt idx="6">
                  <c:v>避難勧告などが出なかった、あるいは出たことに気づかなかったから</c:v>
                </c:pt>
                <c:pt idx="7">
                  <c:v>近所の人は誰も避難していなかったから</c:v>
                </c:pt>
                <c:pt idx="8">
                  <c:v>テレビなどの気象情報、水位などの情報から安全と判断したから</c:v>
                </c:pt>
                <c:pt idx="9">
                  <c:v>自宅から見える範囲の雨の降り方や周囲の様子から、安全と判断したから</c:v>
                </c:pt>
                <c:pt idx="10">
                  <c:v>自宅や周辺が浸水したり、土砂災害が来たりしなかったから</c:v>
                </c:pt>
                <c:pt idx="11">
                  <c:v>自宅を出て避難するほうがかえって危険だと思ったから</c:v>
                </c:pt>
                <c:pt idx="12">
                  <c:v>洪水や土砂災害による被害を受けても2階へ逃げればよいと思ったから</c:v>
                </c:pt>
                <c:pt idx="13">
                  <c:v>自宅は洪水や土砂災害の危険性は低いと思っていたから</c:v>
                </c:pt>
              </c:strCache>
            </c:strRef>
          </c:cat>
          <c:val>
            <c:numRef>
              <c:f>Sheet1!$B$2:$B$15</c:f>
              <c:numCache>
                <c:formatCode>General</c:formatCode>
                <c:ptCount val="14"/>
                <c:pt idx="0">
                  <c:v>37</c:v>
                </c:pt>
                <c:pt idx="1">
                  <c:v>41</c:v>
                </c:pt>
                <c:pt idx="2">
                  <c:v>36</c:v>
                </c:pt>
                <c:pt idx="3">
                  <c:v>240</c:v>
                </c:pt>
                <c:pt idx="4">
                  <c:v>326</c:v>
                </c:pt>
                <c:pt idx="5">
                  <c:v>226</c:v>
                </c:pt>
                <c:pt idx="6">
                  <c:v>129</c:v>
                </c:pt>
                <c:pt idx="7">
                  <c:v>267</c:v>
                </c:pt>
                <c:pt idx="8">
                  <c:v>275</c:v>
                </c:pt>
                <c:pt idx="9">
                  <c:v>286</c:v>
                </c:pt>
                <c:pt idx="10">
                  <c:v>321</c:v>
                </c:pt>
                <c:pt idx="11">
                  <c:v>255</c:v>
                </c:pt>
                <c:pt idx="12">
                  <c:v>182</c:v>
                </c:pt>
                <c:pt idx="13">
                  <c:v>324</c:v>
                </c:pt>
              </c:numCache>
            </c:numRef>
          </c:val>
          <c:extLst>
            <c:ext xmlns:c16="http://schemas.microsoft.com/office/drawing/2014/chart" uri="{C3380CC4-5D6E-409C-BE32-E72D297353CC}">
              <c16:uniqueId val="{00000000-9946-414C-AE92-FE74917E1E49}"/>
            </c:ext>
          </c:extLst>
        </c:ser>
        <c:ser>
          <c:idx val="1"/>
          <c:order val="1"/>
          <c:tx>
            <c:strRef>
              <c:f>Sheet1!$C$1</c:f>
              <c:strCache>
                <c:ptCount val="1"/>
                <c:pt idx="0">
                  <c:v>当てはまらない</c:v>
                </c:pt>
              </c:strCache>
            </c:strRef>
          </c:tx>
          <c:spPr>
            <a:solidFill>
              <a:schemeClr val="bg1"/>
            </a:solidFill>
            <a:ln w="6350">
              <a:solidFill>
                <a:schemeClr val="tx1"/>
              </a:solidFill>
            </a:ln>
            <a:effectLst/>
          </c:spPr>
          <c:invertIfNegative val="0"/>
          <c:cat>
            <c:strRef>
              <c:f>Sheet1!$A$2:$A$15</c:f>
              <c:strCache>
                <c:ptCount val="14"/>
                <c:pt idx="0">
                  <c:v>自宅にある家財、田畑、機械などが心配だったから</c:v>
                </c:pt>
                <c:pt idx="1">
                  <c:v>動きのとれない家族がいたから</c:v>
                </c:pt>
                <c:pt idx="2">
                  <c:v>浸水や土砂崩れで身動きがとれなかったから</c:v>
                </c:pt>
                <c:pt idx="3">
                  <c:v>具体的な理由はないが、安全だろうと思ったから</c:v>
                </c:pt>
                <c:pt idx="4">
                  <c:v>自宅では家屋の損壊、停電、断水などの被害・影響を受けなかったから</c:v>
                </c:pt>
                <c:pt idx="5">
                  <c:v>誰からも避難をすすめられなかったから</c:v>
                </c:pt>
                <c:pt idx="6">
                  <c:v>避難勧告などが出なかった、あるいは出たことに気づかなかったから</c:v>
                </c:pt>
                <c:pt idx="7">
                  <c:v>近所の人は誰も避難していなかったから</c:v>
                </c:pt>
                <c:pt idx="8">
                  <c:v>テレビなどの気象情報、水位などの情報から安全と判断したから</c:v>
                </c:pt>
                <c:pt idx="9">
                  <c:v>自宅から見える範囲の雨の降り方や周囲の様子から、安全と判断したから</c:v>
                </c:pt>
                <c:pt idx="10">
                  <c:v>自宅や周辺が浸水したり、土砂災害が来たりしなかったから</c:v>
                </c:pt>
                <c:pt idx="11">
                  <c:v>自宅を出て避難するほうがかえって危険だと思ったから</c:v>
                </c:pt>
                <c:pt idx="12">
                  <c:v>洪水や土砂災害による被害を受けても2階へ逃げればよいと思ったから</c:v>
                </c:pt>
                <c:pt idx="13">
                  <c:v>自宅は洪水や土砂災害の危険性は低いと思っていたから</c:v>
                </c:pt>
              </c:strCache>
            </c:strRef>
          </c:cat>
          <c:val>
            <c:numRef>
              <c:f>Sheet1!$C$2:$C$15</c:f>
              <c:numCache>
                <c:formatCode>General</c:formatCode>
                <c:ptCount val="14"/>
                <c:pt idx="0">
                  <c:v>358</c:v>
                </c:pt>
                <c:pt idx="1">
                  <c:v>354</c:v>
                </c:pt>
                <c:pt idx="2">
                  <c:v>359</c:v>
                </c:pt>
                <c:pt idx="3">
                  <c:v>155</c:v>
                </c:pt>
                <c:pt idx="4">
                  <c:v>69</c:v>
                </c:pt>
                <c:pt idx="5">
                  <c:v>169</c:v>
                </c:pt>
                <c:pt idx="6">
                  <c:v>266</c:v>
                </c:pt>
                <c:pt idx="7">
                  <c:v>128</c:v>
                </c:pt>
                <c:pt idx="8">
                  <c:v>120</c:v>
                </c:pt>
                <c:pt idx="9">
                  <c:v>109</c:v>
                </c:pt>
                <c:pt idx="10">
                  <c:v>74</c:v>
                </c:pt>
                <c:pt idx="11">
                  <c:v>140</c:v>
                </c:pt>
                <c:pt idx="12">
                  <c:v>213</c:v>
                </c:pt>
                <c:pt idx="13">
                  <c:v>71</c:v>
                </c:pt>
              </c:numCache>
            </c:numRef>
          </c:val>
          <c:extLst>
            <c:ext xmlns:c16="http://schemas.microsoft.com/office/drawing/2014/chart" uri="{C3380CC4-5D6E-409C-BE32-E72D297353CC}">
              <c16:uniqueId val="{00000001-9946-414C-AE92-FE74917E1E49}"/>
            </c:ext>
          </c:extLst>
        </c:ser>
        <c:dLbls>
          <c:showLegendKey val="0"/>
          <c:showVal val="0"/>
          <c:showCatName val="0"/>
          <c:showSerName val="0"/>
          <c:showPercent val="0"/>
          <c:showBubbleSize val="0"/>
        </c:dLbls>
        <c:gapWidth val="55"/>
        <c:overlap val="100"/>
        <c:axId val="1964448111"/>
        <c:axId val="2003026655"/>
      </c:barChart>
      <c:catAx>
        <c:axId val="196444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spc="-150" baseline="0">
                <a:solidFill>
                  <a:schemeClr val="tx1"/>
                </a:solidFill>
                <a:latin typeface="+mn-lt"/>
                <a:ea typeface="+mn-ea"/>
                <a:cs typeface="+mn-cs"/>
              </a:defRPr>
            </a:pPr>
            <a:endParaRPr lang="ja-JP"/>
          </a:p>
        </c:txPr>
        <c:crossAx val="2003026655"/>
        <c:crosses val="autoZero"/>
        <c:auto val="1"/>
        <c:lblAlgn val="ctr"/>
        <c:lblOffset val="100"/>
        <c:tickLblSkip val="1"/>
        <c:noMultiLvlLbl val="0"/>
      </c:catAx>
      <c:valAx>
        <c:axId val="20030266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964448111"/>
        <c:crosses val="autoZero"/>
        <c:crossBetween val="between"/>
      </c:valAx>
      <c:spPr>
        <a:noFill/>
        <a:ln>
          <a:noFill/>
        </a:ln>
        <a:effectLst/>
      </c:spPr>
    </c:plotArea>
    <c:legend>
      <c:legendPos val="r"/>
      <c:layout>
        <c:manualLayout>
          <c:xMode val="edge"/>
          <c:yMode val="edge"/>
          <c:x val="0.57552173122331218"/>
          <c:y val="0.9212608179269316"/>
          <c:w val="0.4015725006814333"/>
          <c:h val="6.1235835565173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12128817596045"/>
          <c:y val="0.12057256990679097"/>
          <c:w val="0.59071647690303997"/>
          <c:h val="0.52012282927227982"/>
        </c:manualLayout>
      </c:layout>
      <c:barChart>
        <c:barDir val="bar"/>
        <c:grouping val="percentStacked"/>
        <c:varyColors val="0"/>
        <c:ser>
          <c:idx val="0"/>
          <c:order val="0"/>
          <c:tx>
            <c:strRef>
              <c:f>Sheet1!$B$1</c:f>
              <c:strCache>
                <c:ptCount val="1"/>
                <c:pt idx="0">
                  <c:v>範囲内</c:v>
                </c:pt>
              </c:strCache>
            </c:strRef>
          </c:tx>
          <c:spPr>
            <a:solidFill>
              <a:schemeClr val="bg1"/>
            </a:solidFill>
            <a:ln w="6350">
              <a:solidFill>
                <a:schemeClr val="tx1"/>
              </a:solidFill>
            </a:ln>
            <a:effectLst/>
          </c:spPr>
          <c:invertIfNegative val="0"/>
          <c:dLbls>
            <c:dLbl>
              <c:idx val="0"/>
              <c:layout>
                <c:manualLayout>
                  <c:x val="-4.0876758183398245E-3"/>
                  <c:y val="0.1221240937855342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6D7-419B-BD90-16C8059DAA7B}"/>
                </c:ext>
              </c:extLst>
            </c:dLbl>
            <c:dLbl>
              <c:idx val="1"/>
              <c:layout>
                <c:manualLayout>
                  <c:x val="0"/>
                  <c:y val="0.1119470859700731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6D7-419B-BD90-16C8059DAA7B}"/>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2004～2017</c:v>
                </c:pt>
                <c:pt idx="1">
                  <c:v>7月豪雨</c:v>
                </c:pt>
              </c:strCache>
            </c:strRef>
          </c:cat>
          <c:val>
            <c:numRef>
              <c:f>Sheet1!$B$2:$B$3</c:f>
              <c:numCache>
                <c:formatCode>General</c:formatCode>
                <c:ptCount val="2"/>
                <c:pt idx="0">
                  <c:v>209</c:v>
                </c:pt>
                <c:pt idx="1">
                  <c:v>95</c:v>
                </c:pt>
              </c:numCache>
            </c:numRef>
          </c:val>
          <c:extLst>
            <c:ext xmlns:c16="http://schemas.microsoft.com/office/drawing/2014/chart" uri="{C3380CC4-5D6E-409C-BE32-E72D297353CC}">
              <c16:uniqueId val="{00000000-05B1-462B-9F30-27C9B20C842E}"/>
            </c:ext>
          </c:extLst>
        </c:ser>
        <c:ser>
          <c:idx val="1"/>
          <c:order val="1"/>
          <c:tx>
            <c:strRef>
              <c:f>Sheet1!$C$1</c:f>
              <c:strCache>
                <c:ptCount val="1"/>
                <c:pt idx="0">
                  <c:v>範囲近傍</c:v>
                </c:pt>
              </c:strCache>
            </c:strRef>
          </c:tx>
          <c:spPr>
            <a:solidFill>
              <a:schemeClr val="tx1"/>
            </a:solidFill>
            <a:ln w="6350">
              <a:solidFill>
                <a:schemeClr val="tx1"/>
              </a:solidFill>
            </a:ln>
            <a:effectLst/>
          </c:spPr>
          <c:invertIfNegative val="0"/>
          <c:dLbls>
            <c:dLbl>
              <c:idx val="0"/>
              <c:layout>
                <c:manualLayout>
                  <c:x val="-8.1753516366796491E-3"/>
                  <c:y val="0.1323011016009955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6D7-419B-BD90-16C8059DAA7B}"/>
                </c:ext>
              </c:extLst>
            </c:dLbl>
            <c:dLbl>
              <c:idx val="1"/>
              <c:layout>
                <c:manualLayout>
                  <c:x val="0"/>
                  <c:y val="0.1017700781546119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6D7-419B-BD90-16C8059DAA7B}"/>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2004～2017</c:v>
                </c:pt>
                <c:pt idx="1">
                  <c:v>7月豪雨</c:v>
                </c:pt>
              </c:strCache>
            </c:strRef>
          </c:cat>
          <c:val>
            <c:numRef>
              <c:f>Sheet1!$C$2:$C$3</c:f>
              <c:numCache>
                <c:formatCode>General</c:formatCode>
                <c:ptCount val="2"/>
                <c:pt idx="0">
                  <c:v>44</c:v>
                </c:pt>
                <c:pt idx="1">
                  <c:v>9</c:v>
                </c:pt>
              </c:numCache>
            </c:numRef>
          </c:val>
          <c:extLst>
            <c:ext xmlns:c16="http://schemas.microsoft.com/office/drawing/2014/chart" uri="{C3380CC4-5D6E-409C-BE32-E72D297353CC}">
              <c16:uniqueId val="{00000001-05B1-462B-9F30-27C9B20C842E}"/>
            </c:ext>
          </c:extLst>
        </c:ser>
        <c:ser>
          <c:idx val="2"/>
          <c:order val="2"/>
          <c:tx>
            <c:strRef>
              <c:f>Sheet1!$D$1</c:f>
              <c:strCache>
                <c:ptCount val="1"/>
                <c:pt idx="0">
                  <c:v>範囲外</c:v>
                </c:pt>
              </c:strCache>
            </c:strRef>
          </c:tx>
          <c:spPr>
            <a:solidFill>
              <a:schemeClr val="bg1">
                <a:lumMod val="75000"/>
              </a:schemeClr>
            </a:solidFill>
            <a:ln w="6350">
              <a:solidFill>
                <a:schemeClr val="tx1"/>
              </a:solidFill>
            </a:ln>
            <a:effectLst/>
          </c:spPr>
          <c:invertIfNegative val="0"/>
          <c:dLbls>
            <c:dLbl>
              <c:idx val="0"/>
              <c:layout>
                <c:manualLayout>
                  <c:x val="4.0876758183396745E-3"/>
                  <c:y val="0.1119470859700731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6D7-419B-BD90-16C8059DAA7B}"/>
                </c:ext>
              </c:extLst>
            </c:dLbl>
            <c:dLbl>
              <c:idx val="1"/>
              <c:layout>
                <c:manualLayout>
                  <c:x val="8.1753516366796491E-3"/>
                  <c:y val="0.1017700781546119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6D7-419B-BD90-16C8059DAA7B}"/>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2004～2017</c:v>
                </c:pt>
                <c:pt idx="1">
                  <c:v>7月豪雨</c:v>
                </c:pt>
              </c:strCache>
            </c:strRef>
          </c:cat>
          <c:val>
            <c:numRef>
              <c:f>Sheet1!$D$2:$D$3</c:f>
              <c:numCache>
                <c:formatCode>General</c:formatCode>
                <c:ptCount val="2"/>
                <c:pt idx="0">
                  <c:v>35</c:v>
                </c:pt>
                <c:pt idx="1">
                  <c:v>10</c:v>
                </c:pt>
              </c:numCache>
            </c:numRef>
          </c:val>
          <c:extLst>
            <c:ext xmlns:c16="http://schemas.microsoft.com/office/drawing/2014/chart" uri="{C3380CC4-5D6E-409C-BE32-E72D297353CC}">
              <c16:uniqueId val="{00000002-05B1-462B-9F30-27C9B20C842E}"/>
            </c:ext>
          </c:extLst>
        </c:ser>
        <c:dLbls>
          <c:showLegendKey val="0"/>
          <c:showVal val="0"/>
          <c:showCatName val="0"/>
          <c:showSerName val="0"/>
          <c:showPercent val="0"/>
          <c:showBubbleSize val="0"/>
        </c:dLbls>
        <c:gapWidth val="150"/>
        <c:overlap val="100"/>
        <c:axId val="878174031"/>
        <c:axId val="878171951"/>
      </c:barChart>
      <c:catAx>
        <c:axId val="878174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878171951"/>
        <c:crosses val="autoZero"/>
        <c:auto val="1"/>
        <c:lblAlgn val="ctr"/>
        <c:lblOffset val="100"/>
        <c:noMultiLvlLbl val="0"/>
      </c:catAx>
      <c:valAx>
        <c:axId val="8781719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878174031"/>
        <c:crosses val="autoZero"/>
        <c:crossBetween val="between"/>
      </c:valAx>
      <c:spPr>
        <a:noFill/>
        <a:ln>
          <a:noFill/>
        </a:ln>
        <a:effectLst/>
      </c:spPr>
    </c:plotArea>
    <c:legend>
      <c:legendPos val="b"/>
      <c:layout>
        <c:manualLayout>
          <c:xMode val="edge"/>
          <c:yMode val="edge"/>
          <c:x val="0.25518813839180565"/>
          <c:y val="0.82472628256341984"/>
          <c:w val="0.69146650994031911"/>
          <c:h val="0.115283558929301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38949340730611"/>
          <c:y val="0.12057256990679097"/>
          <c:w val="0.59164138238583708"/>
          <c:h val="0.55562740793261634"/>
        </c:manualLayout>
      </c:layout>
      <c:barChart>
        <c:barDir val="bar"/>
        <c:grouping val="percentStacked"/>
        <c:varyColors val="0"/>
        <c:ser>
          <c:idx val="0"/>
          <c:order val="0"/>
          <c:tx>
            <c:strRef>
              <c:f>Sheet1!$B$1</c:f>
              <c:strCache>
                <c:ptCount val="1"/>
                <c:pt idx="0">
                  <c:v>範囲内</c:v>
                </c:pt>
              </c:strCache>
            </c:strRef>
          </c:tx>
          <c:spPr>
            <a:solidFill>
              <a:schemeClr val="bg1"/>
            </a:solidFill>
            <a:ln w="6350">
              <a:solidFill>
                <a:schemeClr val="tx1"/>
              </a:solidFill>
            </a:ln>
            <a:effectLst/>
          </c:spPr>
          <c:invertIfNegative val="0"/>
          <c:dLbls>
            <c:dLbl>
              <c:idx val="0"/>
              <c:layout>
                <c:manualLayout>
                  <c:x val="-3.8664998210462956E-17"/>
                  <c:y val="0.1410375786982855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D4D-4270-8D1A-E0F50305A1C5}"/>
                </c:ext>
              </c:extLst>
            </c:dLbl>
            <c:dLbl>
              <c:idx val="1"/>
              <c:layout>
                <c:manualLayout>
                  <c:x val="0"/>
                  <c:y val="0.1193394896677800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D4D-4270-8D1A-E0F50305A1C5}"/>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2004～2017</c:v>
                </c:pt>
                <c:pt idx="1">
                  <c:v>7月豪雨</c:v>
                </c:pt>
              </c:strCache>
            </c:strRef>
          </c:cat>
          <c:val>
            <c:numRef>
              <c:f>Sheet1!$B$2:$B$3</c:f>
              <c:numCache>
                <c:formatCode>General</c:formatCode>
                <c:ptCount val="2"/>
                <c:pt idx="0">
                  <c:v>21</c:v>
                </c:pt>
                <c:pt idx="1">
                  <c:v>45</c:v>
                </c:pt>
              </c:numCache>
            </c:numRef>
          </c:val>
          <c:extLst>
            <c:ext xmlns:c16="http://schemas.microsoft.com/office/drawing/2014/chart" uri="{C3380CC4-5D6E-409C-BE32-E72D297353CC}">
              <c16:uniqueId val="{00000000-DE5A-410D-999B-76178ED985CC}"/>
            </c:ext>
          </c:extLst>
        </c:ser>
        <c:ser>
          <c:idx val="1"/>
          <c:order val="1"/>
          <c:tx>
            <c:strRef>
              <c:f>Sheet1!$C$1</c:f>
              <c:strCache>
                <c:ptCount val="1"/>
                <c:pt idx="0">
                  <c:v>範囲近傍</c:v>
                </c:pt>
              </c:strCache>
            </c:strRef>
          </c:tx>
          <c:spPr>
            <a:solidFill>
              <a:schemeClr val="tx1"/>
            </a:solidFill>
            <a:ln w="6350">
              <a:solidFill>
                <a:schemeClr val="tx1"/>
              </a:solidFill>
            </a:ln>
            <a:effectLst/>
          </c:spPr>
          <c:invertIfNegative val="0"/>
          <c:dLbls>
            <c:dLbl>
              <c:idx val="0"/>
              <c:layout>
                <c:manualLayout>
                  <c:x val="9.4417861143834356E-3"/>
                  <c:y val="0.130188534183032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E5A-410D-999B-76178ED985CC}"/>
                </c:ext>
              </c:extLst>
            </c:dLbl>
            <c:dLbl>
              <c:idx val="1"/>
              <c:layout>
                <c:manualLayout>
                  <c:x val="-4.2180485314715355E-3"/>
                  <c:y val="0.1193394896677800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D4D-4270-8D1A-E0F50305A1C5}"/>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2004～2017</c:v>
                </c:pt>
                <c:pt idx="1">
                  <c:v>7月豪雨</c:v>
                </c:pt>
              </c:strCache>
            </c:strRef>
          </c:cat>
          <c:val>
            <c:numRef>
              <c:f>Sheet1!$C$2:$C$3</c:f>
              <c:numCache>
                <c:formatCode>General</c:formatCode>
                <c:ptCount val="2"/>
                <c:pt idx="0">
                  <c:v>19</c:v>
                </c:pt>
                <c:pt idx="1">
                  <c:v>0</c:v>
                </c:pt>
              </c:numCache>
            </c:numRef>
          </c:val>
          <c:extLst>
            <c:ext xmlns:c16="http://schemas.microsoft.com/office/drawing/2014/chart" uri="{C3380CC4-5D6E-409C-BE32-E72D297353CC}">
              <c16:uniqueId val="{00000002-DE5A-410D-999B-76178ED985CC}"/>
            </c:ext>
          </c:extLst>
        </c:ser>
        <c:ser>
          <c:idx val="2"/>
          <c:order val="2"/>
          <c:tx>
            <c:strRef>
              <c:f>Sheet1!$D$1</c:f>
              <c:strCache>
                <c:ptCount val="1"/>
                <c:pt idx="0">
                  <c:v>範囲外</c:v>
                </c:pt>
              </c:strCache>
            </c:strRef>
          </c:tx>
          <c:spPr>
            <a:solidFill>
              <a:schemeClr val="bg1">
                <a:lumMod val="75000"/>
              </a:schemeClr>
            </a:solidFill>
            <a:ln w="6350">
              <a:solidFill>
                <a:schemeClr val="tx1"/>
              </a:solidFill>
            </a:ln>
            <a:effectLst/>
          </c:spPr>
          <c:invertIfNegative val="0"/>
          <c:dLbls>
            <c:dLbl>
              <c:idx val="0"/>
              <c:layout>
                <c:manualLayout>
                  <c:x val="-7.7329996420925911E-17"/>
                  <c:y val="0.1410375786982855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D4D-4270-8D1A-E0F50305A1C5}"/>
                </c:ext>
              </c:extLst>
            </c:dLbl>
            <c:dLbl>
              <c:idx val="1"/>
              <c:layout>
                <c:manualLayout>
                  <c:x val="-4.2180485314714583E-3"/>
                  <c:y val="0.1193394896677800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D4D-4270-8D1A-E0F50305A1C5}"/>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2004～2017</c:v>
                </c:pt>
                <c:pt idx="1">
                  <c:v>7月豪雨</c:v>
                </c:pt>
              </c:strCache>
            </c:strRef>
          </c:cat>
          <c:val>
            <c:numRef>
              <c:f>Sheet1!$D$2:$D$3</c:f>
              <c:numCache>
                <c:formatCode>General</c:formatCode>
                <c:ptCount val="2"/>
                <c:pt idx="0">
                  <c:v>76</c:v>
                </c:pt>
                <c:pt idx="1">
                  <c:v>28</c:v>
                </c:pt>
              </c:numCache>
            </c:numRef>
          </c:val>
          <c:extLst>
            <c:ext xmlns:c16="http://schemas.microsoft.com/office/drawing/2014/chart" uri="{C3380CC4-5D6E-409C-BE32-E72D297353CC}">
              <c16:uniqueId val="{00000003-DE5A-410D-999B-76178ED985CC}"/>
            </c:ext>
          </c:extLst>
        </c:ser>
        <c:dLbls>
          <c:showLegendKey val="0"/>
          <c:showVal val="0"/>
          <c:showCatName val="0"/>
          <c:showSerName val="0"/>
          <c:showPercent val="0"/>
          <c:showBubbleSize val="0"/>
        </c:dLbls>
        <c:gapWidth val="150"/>
        <c:overlap val="100"/>
        <c:axId val="878174031"/>
        <c:axId val="878171951"/>
      </c:barChart>
      <c:catAx>
        <c:axId val="878174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78171951"/>
        <c:crosses val="autoZero"/>
        <c:auto val="1"/>
        <c:lblAlgn val="ctr"/>
        <c:lblOffset val="100"/>
        <c:noMultiLvlLbl val="0"/>
      </c:catAx>
      <c:valAx>
        <c:axId val="8781719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878174031"/>
        <c:crosses val="autoZero"/>
        <c:crossBetween val="between"/>
      </c:valAx>
      <c:spPr>
        <a:noFill/>
        <a:ln>
          <a:noFill/>
        </a:ln>
        <a:effectLst/>
      </c:spPr>
    </c:plotArea>
    <c:legend>
      <c:legendPos val="b"/>
      <c:layout>
        <c:manualLayout>
          <c:xMode val="edge"/>
          <c:yMode val="edge"/>
          <c:x val="0.23520668935998915"/>
          <c:y val="0.85310650002989885"/>
          <c:w val="0.71030333593513906"/>
          <c:h val="0.115283558929301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sz="8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708486"/>
            <a:ext cx="6119416" cy="3634458"/>
          </a:xfrm>
        </p:spPr>
        <p:txBody>
          <a:bodyPr anchor="b"/>
          <a:lstStyle>
            <a:lvl1pPr algn="ctr">
              <a:defRPr sz="472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99914" y="5483102"/>
            <a:ext cx="5399485" cy="2520438"/>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84022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226276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555801"/>
            <a:ext cx="1552352" cy="88469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4953" y="555801"/>
            <a:ext cx="4567064" cy="88469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350539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22826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602603"/>
            <a:ext cx="6209407" cy="4342500"/>
          </a:xfrm>
        </p:spPr>
        <p:txBody>
          <a:bodyPr anchor="b"/>
          <a:lstStyle>
            <a:lvl1pPr>
              <a:defRPr sz="472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1204" y="6986185"/>
            <a:ext cx="6209407" cy="2283618"/>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250498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94953" y="2779007"/>
            <a:ext cx="3059708" cy="66237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644652" y="2779007"/>
            <a:ext cx="3059708" cy="66237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85629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555804"/>
            <a:ext cx="6209407" cy="2017801"/>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891" y="2559104"/>
            <a:ext cx="3045646" cy="125417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smtClean="0"/>
              <a:t>マスター テキストの書式設定</a:t>
            </a:r>
          </a:p>
        </p:txBody>
      </p:sp>
      <p:sp>
        <p:nvSpPr>
          <p:cNvPr id="4" name="Content Placeholder 3"/>
          <p:cNvSpPr>
            <a:spLocks noGrp="1"/>
          </p:cNvSpPr>
          <p:nvPr>
            <p:ph sz="half" idx="2"/>
          </p:nvPr>
        </p:nvSpPr>
        <p:spPr>
          <a:xfrm>
            <a:off x="495891" y="3813281"/>
            <a:ext cx="3045646" cy="56087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644652" y="2559104"/>
            <a:ext cx="3060646" cy="125417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644652" y="3813281"/>
            <a:ext cx="3060646" cy="56087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310118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405747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376615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695960"/>
            <a:ext cx="2321966" cy="2435860"/>
          </a:xfrm>
        </p:spPr>
        <p:txBody>
          <a:bodyPr anchor="b"/>
          <a:lstStyle>
            <a:lvl1pPr>
              <a:defRPr sz="251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060646" y="1503083"/>
            <a:ext cx="3644652" cy="7418740"/>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95890" y="3131820"/>
            <a:ext cx="2321966" cy="5802084"/>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321925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695960"/>
            <a:ext cx="2321966" cy="2435860"/>
          </a:xfrm>
        </p:spPr>
        <p:txBody>
          <a:bodyPr anchor="b"/>
          <a:lstStyle>
            <a:lvl1pPr>
              <a:defRPr sz="251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060646" y="1503083"/>
            <a:ext cx="3644652" cy="7418740"/>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smtClean="0"/>
              <a:t>図を追加</a:t>
            </a:r>
            <a:endParaRPr lang="en-US" dirty="0"/>
          </a:p>
        </p:txBody>
      </p:sp>
      <p:sp>
        <p:nvSpPr>
          <p:cNvPr id="4" name="Text Placeholder 3"/>
          <p:cNvSpPr>
            <a:spLocks noGrp="1"/>
          </p:cNvSpPr>
          <p:nvPr>
            <p:ph type="body" sz="half" idx="2"/>
          </p:nvPr>
        </p:nvSpPr>
        <p:spPr>
          <a:xfrm>
            <a:off x="495890" y="3131820"/>
            <a:ext cx="2321966" cy="5802084"/>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A7B47F0-761E-4688-8846-9730F62B51DD}" type="datetimeFigureOut">
              <a:rPr kumimoji="1" lang="ja-JP" altLang="en-US" smtClean="0"/>
              <a:t>2021/8/5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FB30C3-00EA-4B8E-B924-CBA89431BF49}" type="slidenum">
              <a:rPr kumimoji="1" lang="ja-JP" altLang="en-US" smtClean="0"/>
              <a:t>‹#›</a:t>
            </a:fld>
            <a:endParaRPr kumimoji="1" lang="ja-JP" altLang="en-US"/>
          </a:p>
        </p:txBody>
      </p:sp>
    </p:spTree>
    <p:extLst>
      <p:ext uri="{BB962C8B-B14F-4D97-AF65-F5344CB8AC3E}">
        <p14:creationId xmlns:p14="http://schemas.microsoft.com/office/powerpoint/2010/main" val="168594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555804"/>
            <a:ext cx="6209407" cy="2017801"/>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4953" y="2779007"/>
            <a:ext cx="6209407" cy="662370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94953" y="9675780"/>
            <a:ext cx="1619845" cy="555801"/>
          </a:xfrm>
          <a:prstGeom prst="rect">
            <a:avLst/>
          </a:prstGeom>
        </p:spPr>
        <p:txBody>
          <a:bodyPr vert="horz" lIns="91440" tIns="45720" rIns="91440" bIns="45720" rtlCol="0" anchor="ctr"/>
          <a:lstStyle>
            <a:lvl1pPr algn="l">
              <a:defRPr sz="945">
                <a:solidFill>
                  <a:schemeClr val="tx1">
                    <a:tint val="75000"/>
                  </a:schemeClr>
                </a:solidFill>
              </a:defRPr>
            </a:lvl1pPr>
          </a:lstStyle>
          <a:p>
            <a:fld id="{DA7B47F0-761E-4688-8846-9730F62B51DD}" type="datetimeFigureOut">
              <a:rPr kumimoji="1" lang="ja-JP" altLang="en-US" smtClean="0"/>
              <a:t>2021/8/5</a:t>
            </a:fld>
            <a:endParaRPr kumimoji="1" lang="ja-JP" altLang="en-US"/>
          </a:p>
        </p:txBody>
      </p:sp>
      <p:sp>
        <p:nvSpPr>
          <p:cNvPr id="5" name="Footer Placeholder 4"/>
          <p:cNvSpPr>
            <a:spLocks noGrp="1"/>
          </p:cNvSpPr>
          <p:nvPr>
            <p:ph type="ftr" sz="quarter" idx="3"/>
          </p:nvPr>
        </p:nvSpPr>
        <p:spPr>
          <a:xfrm>
            <a:off x="2384773" y="9675780"/>
            <a:ext cx="2429768" cy="555801"/>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9675780"/>
            <a:ext cx="1619845" cy="555801"/>
          </a:xfrm>
          <a:prstGeom prst="rect">
            <a:avLst/>
          </a:prstGeom>
        </p:spPr>
        <p:txBody>
          <a:bodyPr vert="horz" lIns="91440" tIns="45720" rIns="91440" bIns="45720" rtlCol="0" anchor="ctr"/>
          <a:lstStyle>
            <a:lvl1pPr algn="r">
              <a:defRPr sz="945">
                <a:solidFill>
                  <a:schemeClr val="tx1">
                    <a:tint val="75000"/>
                  </a:schemeClr>
                </a:solidFill>
              </a:defRPr>
            </a:lvl1pPr>
          </a:lstStyle>
          <a:p>
            <a:fld id="{48FB30C3-00EA-4B8E-B924-CBA89431BF49}" type="slidenum">
              <a:rPr kumimoji="1" lang="ja-JP" altLang="en-US" smtClean="0"/>
              <a:t>‹#›</a:t>
            </a:fld>
            <a:endParaRPr kumimoji="1" lang="ja-JP" altLang="en-US"/>
          </a:p>
        </p:txBody>
      </p:sp>
      <p:sp>
        <p:nvSpPr>
          <p:cNvPr id="7" name="正方形/長方形 6"/>
          <p:cNvSpPr/>
          <p:nvPr userDrawn="1"/>
        </p:nvSpPr>
        <p:spPr>
          <a:xfrm>
            <a:off x="0" y="0"/>
            <a:ext cx="353291" cy="1043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353291" y="0"/>
            <a:ext cx="6846022" cy="350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353291" y="10088998"/>
            <a:ext cx="6846022" cy="350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8748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microsoft.com/office/2007/relationships/hdphoto" Target="../media/hdphoto2.wdp"/><Relationship Id="rId7" Type="http://schemas.microsoft.com/office/2007/relationships/hdphoto" Target="../media/hdphoto4.wdp"/><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6.png"/><Relationship Id="rId1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12.wdp"/><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9.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14.png"/><Relationship Id="rId14" Type="http://schemas.microsoft.com/office/2007/relationships/hdphoto" Target="../media/hdphoto13.wdp"/></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4.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emf"/><Relationship Id="rId5" Type="http://schemas.microsoft.com/office/2007/relationships/hdphoto" Target="../media/hdphoto15.wdp"/><Relationship Id="rId10" Type="http://schemas.openxmlformats.org/officeDocument/2006/relationships/image" Target="../media/image22.png"/><Relationship Id="rId4" Type="http://schemas.openxmlformats.org/officeDocument/2006/relationships/image" Target="../media/image18.png"/><Relationship Id="rId9" Type="http://schemas.microsoft.com/office/2007/relationships/hdphoto" Target="../media/hdphoto16.wdp"/></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5913303" y="9839935"/>
            <a:ext cx="1041644" cy="347955"/>
          </a:xfrm>
          <a:prstGeom prst="rect">
            <a:avLst/>
          </a:prstGeom>
        </p:spPr>
      </p:pic>
      <p:sp>
        <p:nvSpPr>
          <p:cNvPr id="4" name="テキスト ボックス 3"/>
          <p:cNvSpPr txBox="1"/>
          <p:nvPr/>
        </p:nvSpPr>
        <p:spPr>
          <a:xfrm>
            <a:off x="1063839" y="2565456"/>
            <a:ext cx="5291642" cy="523220"/>
          </a:xfrm>
          <a:prstGeom prst="rect">
            <a:avLst/>
          </a:prstGeom>
          <a:noFill/>
        </p:spPr>
        <p:txBody>
          <a:bodyPr wrap="square" rtlCol="0">
            <a:spAutoFit/>
          </a:bodyPr>
          <a:lstStyle/>
          <a:p>
            <a:pPr algn="dist"/>
            <a:r>
              <a:rPr kumimoji="1" lang="ja-JP" altLang="en-US" sz="2800" b="1" dirty="0" smtClean="0">
                <a:latin typeface="Meiryo UI" panose="020B0604030504040204" pitchFamily="50" charset="-128"/>
                <a:ea typeface="Meiryo UI" panose="020B0604030504040204" pitchFamily="50" charset="-128"/>
              </a:rPr>
              <a:t>コミュニティ（地域の）タイムライン</a:t>
            </a:r>
            <a:endParaRPr kumimoji="1" lang="ja-JP" altLang="en-US" sz="2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558807" y="2063147"/>
            <a:ext cx="1514335" cy="400110"/>
          </a:xfrm>
          <a:prstGeom prst="rect">
            <a:avLst/>
          </a:prstGeom>
          <a:noFill/>
        </p:spPr>
        <p:txBody>
          <a:bodyPr wrap="square" rtlCol="0">
            <a:spAutoFit/>
          </a:bodyPr>
          <a:lstStyle/>
          <a:p>
            <a:r>
              <a:rPr kumimoji="1" lang="ja-JP" altLang="en-US" sz="2000" b="1" dirty="0" smtClean="0"/>
              <a:t>域の課題は</a:t>
            </a:r>
            <a:endParaRPr kumimoji="1" lang="ja-JP" altLang="en-US" sz="2000" b="1" dirty="0"/>
          </a:p>
        </p:txBody>
      </p:sp>
      <p:sp>
        <p:nvSpPr>
          <p:cNvPr id="15" name="楕円 14"/>
          <p:cNvSpPr/>
          <p:nvPr/>
        </p:nvSpPr>
        <p:spPr>
          <a:xfrm>
            <a:off x="1163357" y="2008335"/>
            <a:ext cx="443918" cy="4439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bIns="36000" rtlCol="0" anchor="ctr"/>
          <a:lstStyle/>
          <a:p>
            <a:pPr algn="ctr"/>
            <a:r>
              <a:rPr kumimoji="1" lang="ja-JP" altLang="en-US" sz="2400" b="1" dirty="0" smtClean="0">
                <a:solidFill>
                  <a:schemeClr val="bg1"/>
                </a:solidFill>
                <a:effectLst>
                  <a:outerShdw blurRad="38100" dist="38100" dir="2700000" algn="tl">
                    <a:srgbClr val="000000">
                      <a:alpha val="43137"/>
                    </a:srgbClr>
                  </a:outerShdw>
                </a:effectLst>
              </a:rPr>
              <a:t>地</a:t>
            </a:r>
            <a:endParaRPr kumimoji="1" lang="ja-JP" altLang="en-US" sz="2400" b="1" dirty="0">
              <a:solidFill>
                <a:schemeClr val="bg1"/>
              </a:solidFill>
              <a:effectLst>
                <a:outerShdw blurRad="38100" dist="38100" dir="2700000" algn="tl">
                  <a:srgbClr val="000000">
                    <a:alpha val="43137"/>
                  </a:srgbClr>
                </a:outerShdw>
              </a:effectLst>
            </a:endParaRPr>
          </a:p>
        </p:txBody>
      </p:sp>
      <p:sp>
        <p:nvSpPr>
          <p:cNvPr id="21" name="テキスト ボックス 20"/>
          <p:cNvSpPr txBox="1"/>
          <p:nvPr/>
        </p:nvSpPr>
        <p:spPr>
          <a:xfrm>
            <a:off x="3391713" y="2063147"/>
            <a:ext cx="1334969" cy="400110"/>
          </a:xfrm>
          <a:prstGeom prst="rect">
            <a:avLst/>
          </a:prstGeom>
          <a:noFill/>
        </p:spPr>
        <p:txBody>
          <a:bodyPr wrap="square" rtlCol="0">
            <a:spAutoFit/>
          </a:bodyPr>
          <a:lstStyle/>
          <a:p>
            <a:r>
              <a:rPr kumimoji="1" lang="ja-JP" altLang="en-US" sz="2000" b="1" dirty="0" smtClean="0"/>
              <a:t>域で解決</a:t>
            </a:r>
            <a:endParaRPr kumimoji="1" lang="ja-JP" altLang="en-US" sz="2000" b="1" dirty="0"/>
          </a:p>
        </p:txBody>
      </p:sp>
      <p:sp>
        <p:nvSpPr>
          <p:cNvPr id="25" name="楕円 24"/>
          <p:cNvSpPr/>
          <p:nvPr/>
        </p:nvSpPr>
        <p:spPr>
          <a:xfrm>
            <a:off x="2991333" y="2008335"/>
            <a:ext cx="443918" cy="4439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bIns="36000" rtlCol="0" anchor="ctr"/>
          <a:lstStyle/>
          <a:p>
            <a:pPr algn="ctr"/>
            <a:r>
              <a:rPr kumimoji="1" lang="ja-JP" altLang="en-US" sz="2400" b="1" dirty="0" smtClean="0">
                <a:solidFill>
                  <a:schemeClr val="bg1"/>
                </a:solidFill>
                <a:effectLst>
                  <a:outerShdw blurRad="38100" dist="38100" dir="2700000" algn="tl">
                    <a:srgbClr val="000000">
                      <a:alpha val="43137"/>
                    </a:srgbClr>
                  </a:outerShdw>
                </a:effectLst>
              </a:rPr>
              <a:t>地</a:t>
            </a:r>
            <a:endParaRPr kumimoji="1" lang="ja-JP" altLang="en-US" sz="2400" b="1" dirty="0">
              <a:solidFill>
                <a:schemeClr val="bg1"/>
              </a:solidFill>
              <a:effectLst>
                <a:outerShdw blurRad="38100" dist="38100" dir="2700000" algn="tl">
                  <a:srgbClr val="000000">
                    <a:alpha val="43137"/>
                  </a:srgbClr>
                </a:outerShdw>
              </a:effectLst>
            </a:endParaRPr>
          </a:p>
        </p:txBody>
      </p:sp>
      <p:sp>
        <p:nvSpPr>
          <p:cNvPr id="30" name="テキスト ボックス 29"/>
          <p:cNvSpPr txBox="1"/>
          <p:nvPr/>
        </p:nvSpPr>
        <p:spPr>
          <a:xfrm>
            <a:off x="848344" y="3854396"/>
            <a:ext cx="5722633"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～地域防災力の向上と地域コミュニティの活性化に向けて～</a:t>
            </a:r>
            <a:endParaRPr kumimoji="1" lang="en-US" altLang="ja-JP" sz="1600" dirty="0" smtClean="0">
              <a:latin typeface="Meiryo UI" panose="020B0604030504040204" pitchFamily="50" charset="-128"/>
              <a:ea typeface="Meiryo UI" panose="020B0604030504040204" pitchFamily="50" charset="-128"/>
            </a:endParaRPr>
          </a:p>
        </p:txBody>
      </p:sp>
      <p:sp>
        <p:nvSpPr>
          <p:cNvPr id="33" name="円 32"/>
          <p:cNvSpPr/>
          <p:nvPr/>
        </p:nvSpPr>
        <p:spPr>
          <a:xfrm rot="10800000">
            <a:off x="-2028829" y="4181942"/>
            <a:ext cx="4810134" cy="4810134"/>
          </a:xfrm>
          <a:prstGeom prst="pie">
            <a:avLst>
              <a:gd name="adj1" fmla="val 5400000"/>
              <a:gd name="adj2" fmla="val 16200000"/>
            </a:avLst>
          </a:prstGeom>
          <a:solidFill>
            <a:srgbClr val="669900"/>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円 33"/>
          <p:cNvSpPr/>
          <p:nvPr/>
        </p:nvSpPr>
        <p:spPr>
          <a:xfrm>
            <a:off x="6163522" y="7034499"/>
            <a:ext cx="1930482" cy="1930482"/>
          </a:xfrm>
          <a:prstGeom prst="pie">
            <a:avLst>
              <a:gd name="adj1" fmla="val 5400000"/>
              <a:gd name="adj2" fmla="val 16200000"/>
            </a:avLst>
          </a:prstGeom>
          <a:solidFill>
            <a:srgbClr val="6666FF"/>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967823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07208" y="6687371"/>
            <a:ext cx="2346033" cy="138499"/>
          </a:xfrm>
          <a:prstGeom prst="rect">
            <a:avLst/>
          </a:prstGeom>
          <a:noFill/>
        </p:spPr>
        <p:txBody>
          <a:bodyPr wrap="square" lIns="0" tIns="0" rIns="0" bIns="0" rtlCol="0" anchor="t" anchorCtr="0">
            <a:spAutoFit/>
          </a:bodyPr>
          <a:lstStyle/>
          <a:p>
            <a:pPr algn="ctr"/>
            <a:r>
              <a:rPr lang="ja-JP" altLang="en-US" sz="900" b="1" spc="-50" dirty="0" smtClean="0">
                <a:latin typeface="+mn-ea"/>
              </a:rPr>
              <a:t>暴風によって道路を塞ぐ倒木（平成</a:t>
            </a:r>
            <a:r>
              <a:rPr lang="en-US" altLang="ja-JP" sz="900" b="1" spc="-50" dirty="0">
                <a:latin typeface="+mn-ea"/>
              </a:rPr>
              <a:t>30</a:t>
            </a:r>
            <a:r>
              <a:rPr lang="ja-JP" altLang="en-US" sz="900" b="1" spc="-50" dirty="0" smtClean="0">
                <a:latin typeface="+mn-ea"/>
              </a:rPr>
              <a:t>年９月）</a:t>
            </a:r>
            <a:endParaRPr kumimoji="1" lang="ja-JP" altLang="en-US" sz="500" b="1" spc="-50" dirty="0" smtClean="0">
              <a:latin typeface="+mn-ea"/>
            </a:endParaRPr>
          </a:p>
        </p:txBody>
      </p:sp>
      <p:sp>
        <p:nvSpPr>
          <p:cNvPr id="5" name="テキスト ボックス 4"/>
          <p:cNvSpPr txBox="1"/>
          <p:nvPr/>
        </p:nvSpPr>
        <p:spPr>
          <a:xfrm>
            <a:off x="4465096" y="8403291"/>
            <a:ext cx="2397258" cy="1661993"/>
          </a:xfrm>
          <a:prstGeom prst="rect">
            <a:avLst/>
          </a:prstGeom>
          <a:noFill/>
        </p:spPr>
        <p:txBody>
          <a:bodyPr wrap="square" lIns="0" tIns="0" rIns="0" bIns="0" rtlCol="0" anchor="t" anchorCtr="0">
            <a:spAutoFit/>
          </a:bodyPr>
          <a:lstStyle/>
          <a:p>
            <a:r>
              <a:rPr lang="ja-JP" altLang="en-US" sz="900" spc="-70" dirty="0" smtClean="0">
                <a:latin typeface="+mn-ea"/>
              </a:rPr>
              <a:t>　台風</a:t>
            </a:r>
            <a:r>
              <a:rPr lang="ja-JP" altLang="en-US" sz="900" spc="-70" dirty="0">
                <a:latin typeface="+mn-ea"/>
              </a:rPr>
              <a:t>第</a:t>
            </a:r>
            <a:r>
              <a:rPr lang="en-US" altLang="ja-JP" sz="900" spc="-70" dirty="0">
                <a:latin typeface="+mn-ea"/>
              </a:rPr>
              <a:t>21 </a:t>
            </a:r>
            <a:r>
              <a:rPr lang="ja-JP" altLang="en-US" sz="900" spc="-70" dirty="0" smtClean="0">
                <a:latin typeface="+mn-ea"/>
              </a:rPr>
              <a:t>号の</a:t>
            </a:r>
            <a:r>
              <a:rPr lang="ja-JP" altLang="en-US" sz="900" spc="-70" dirty="0">
                <a:latin typeface="+mn-ea"/>
              </a:rPr>
              <a:t>接近・通過に伴って</a:t>
            </a:r>
            <a:r>
              <a:rPr lang="ja-JP" altLang="en-US" sz="900" spc="-70" dirty="0" smtClean="0">
                <a:latin typeface="+mn-ea"/>
              </a:rPr>
              <a:t>、特</a:t>
            </a:r>
            <a:r>
              <a:rPr lang="ja-JP" altLang="en-US" sz="900" spc="-70" dirty="0">
                <a:latin typeface="+mn-ea"/>
              </a:rPr>
              <a:t>に四国や近畿地方では</a:t>
            </a:r>
            <a:r>
              <a:rPr lang="ja-JP" altLang="en-US" sz="900" spc="-70" dirty="0" smtClean="0">
                <a:latin typeface="+mn-ea"/>
              </a:rPr>
              <a:t>、暴風と猛烈</a:t>
            </a:r>
            <a:r>
              <a:rPr lang="ja-JP" altLang="en-US" sz="900" spc="-70" dirty="0">
                <a:latin typeface="+mn-ea"/>
              </a:rPr>
              <a:t>な雨が降ったほか</a:t>
            </a:r>
            <a:r>
              <a:rPr lang="ja-JP" altLang="en-US" sz="900" spc="-70" dirty="0" smtClean="0">
                <a:latin typeface="+mn-ea"/>
              </a:rPr>
              <a:t>、高潮・高波による被害が顕著となった。</a:t>
            </a:r>
            <a:endParaRPr lang="ja-JP" altLang="en-US" sz="900" spc="-70" dirty="0">
              <a:latin typeface="+mn-ea"/>
            </a:endParaRPr>
          </a:p>
          <a:p>
            <a:r>
              <a:rPr lang="ja-JP" altLang="en-US" sz="900" spc="-70" dirty="0" smtClean="0">
                <a:latin typeface="+mn-ea"/>
              </a:rPr>
              <a:t>　大阪府</a:t>
            </a:r>
            <a:r>
              <a:rPr lang="ja-JP" altLang="en-US" sz="900" spc="-70" dirty="0">
                <a:latin typeface="+mn-ea"/>
              </a:rPr>
              <a:t>田尻町関空島（関西空港）では最大風速</a:t>
            </a:r>
            <a:r>
              <a:rPr lang="en-US" altLang="ja-JP" sz="900" spc="-70" dirty="0">
                <a:latin typeface="+mn-ea"/>
              </a:rPr>
              <a:t>46.5 </a:t>
            </a:r>
            <a:r>
              <a:rPr lang="ja-JP" altLang="en-US" sz="900" spc="-70" dirty="0">
                <a:latin typeface="+mn-ea"/>
              </a:rPr>
              <a:t>メートル、最大</a:t>
            </a:r>
            <a:r>
              <a:rPr lang="ja-JP" altLang="en-US" sz="900" spc="-70" dirty="0" smtClean="0">
                <a:latin typeface="+mn-ea"/>
              </a:rPr>
              <a:t>瞬間風速</a:t>
            </a:r>
            <a:r>
              <a:rPr lang="en-US" altLang="ja-JP" sz="900" spc="-70" dirty="0">
                <a:latin typeface="+mn-ea"/>
              </a:rPr>
              <a:t>58.1 </a:t>
            </a:r>
            <a:r>
              <a:rPr lang="ja-JP" altLang="en-US" sz="900" spc="-70" dirty="0" smtClean="0">
                <a:latin typeface="+mn-ea"/>
              </a:rPr>
              <a:t>メートルの猛烈</a:t>
            </a:r>
            <a:r>
              <a:rPr lang="ja-JP" altLang="en-US" sz="900" spc="-70" dirty="0">
                <a:latin typeface="+mn-ea"/>
              </a:rPr>
              <a:t>な風を観測し、観測</a:t>
            </a:r>
            <a:r>
              <a:rPr lang="ja-JP" altLang="en-US" sz="900" spc="-70" dirty="0" smtClean="0">
                <a:latin typeface="+mn-ea"/>
              </a:rPr>
              <a:t>史上第</a:t>
            </a:r>
            <a:r>
              <a:rPr lang="ja-JP" altLang="en-US" sz="900" spc="-70" dirty="0">
                <a:latin typeface="+mn-ea"/>
              </a:rPr>
              <a:t>１</a:t>
            </a:r>
            <a:r>
              <a:rPr lang="en-US" altLang="ja-JP" sz="900" spc="-70" dirty="0" smtClean="0">
                <a:latin typeface="+mn-ea"/>
              </a:rPr>
              <a:t> </a:t>
            </a:r>
            <a:r>
              <a:rPr lang="ja-JP" altLang="en-US" sz="900" spc="-70" dirty="0" smtClean="0">
                <a:latin typeface="+mn-ea"/>
              </a:rPr>
              <a:t>位を記録した。また、最高潮</a:t>
            </a:r>
            <a:r>
              <a:rPr lang="ja-JP" altLang="en-US" sz="900" spc="-70" dirty="0">
                <a:latin typeface="+mn-ea"/>
              </a:rPr>
              <a:t>位</a:t>
            </a:r>
            <a:r>
              <a:rPr lang="ja-JP" altLang="en-US" sz="900" spc="-70" dirty="0" smtClean="0">
                <a:latin typeface="+mn-ea"/>
              </a:rPr>
              <a:t>が大阪市</a:t>
            </a:r>
            <a:r>
              <a:rPr lang="ja-JP" altLang="en-US" sz="900" spc="-70" dirty="0">
                <a:latin typeface="+mn-ea"/>
              </a:rPr>
              <a:t>では</a:t>
            </a:r>
            <a:r>
              <a:rPr lang="en-US" altLang="ja-JP" sz="900" spc="-70" dirty="0">
                <a:latin typeface="+mn-ea"/>
              </a:rPr>
              <a:t>329 </a:t>
            </a:r>
            <a:r>
              <a:rPr lang="ja-JP" altLang="en-US" sz="900" spc="-70" dirty="0" smtClean="0">
                <a:latin typeface="+mn-ea"/>
              </a:rPr>
              <a:t>センチメートルなど</a:t>
            </a:r>
            <a:r>
              <a:rPr lang="ja-JP" altLang="en-US" sz="900" spc="-70" dirty="0">
                <a:latin typeface="+mn-ea"/>
              </a:rPr>
              <a:t>、過去の最高潮位を超える値を観測</a:t>
            </a:r>
            <a:r>
              <a:rPr lang="ja-JP" altLang="en-US" sz="900" spc="-70" dirty="0" smtClean="0">
                <a:latin typeface="+mn-ea"/>
              </a:rPr>
              <a:t>した。</a:t>
            </a:r>
            <a:endParaRPr lang="en-US" altLang="ja-JP" sz="900" spc="-70" dirty="0" smtClean="0">
              <a:latin typeface="+mn-ea"/>
            </a:endParaRPr>
          </a:p>
          <a:p>
            <a:r>
              <a:rPr lang="ja-JP" altLang="en-US" sz="900" spc="-70" dirty="0">
                <a:latin typeface="+mn-ea"/>
              </a:rPr>
              <a:t>　</a:t>
            </a:r>
            <a:r>
              <a:rPr lang="ja-JP" altLang="en-US" sz="900" spc="-70" dirty="0" smtClean="0">
                <a:latin typeface="+mn-ea"/>
              </a:rPr>
              <a:t>これら</a:t>
            </a:r>
            <a:r>
              <a:rPr lang="ja-JP" altLang="en-US" sz="900" spc="-70" dirty="0">
                <a:latin typeface="+mn-ea"/>
              </a:rPr>
              <a:t>暴風や高潮の影響で、関西国際空港の滑走路の浸水をはじめとして、</a:t>
            </a:r>
            <a:r>
              <a:rPr lang="ja-JP" altLang="en-US" sz="900" spc="-70" dirty="0" smtClean="0">
                <a:latin typeface="+mn-ea"/>
              </a:rPr>
              <a:t>航空機</a:t>
            </a:r>
            <a:r>
              <a:rPr lang="ja-JP" altLang="en-US" sz="900" spc="-70" dirty="0">
                <a:latin typeface="+mn-ea"/>
              </a:rPr>
              <a:t>や船舶の欠航、鉄道の運休等の交通障害、断水</a:t>
            </a:r>
            <a:r>
              <a:rPr lang="ja-JP" altLang="en-US" sz="900" spc="-70" dirty="0" smtClean="0">
                <a:latin typeface="+mn-ea"/>
              </a:rPr>
              <a:t>や電</a:t>
            </a:r>
            <a:r>
              <a:rPr lang="ja-JP" altLang="en-US" sz="900" spc="-70" dirty="0">
                <a:latin typeface="+mn-ea"/>
              </a:rPr>
              <a:t>、電話の不通等</a:t>
            </a:r>
            <a:r>
              <a:rPr lang="ja-JP" altLang="en-US" sz="900" spc="-70" dirty="0" smtClean="0">
                <a:latin typeface="+mn-ea"/>
              </a:rPr>
              <a:t>ライフライン</a:t>
            </a:r>
            <a:r>
              <a:rPr lang="ja-JP" altLang="en-US" sz="900" spc="-70" dirty="0">
                <a:latin typeface="+mn-ea"/>
              </a:rPr>
              <a:t>への被害が発生</a:t>
            </a:r>
            <a:r>
              <a:rPr lang="ja-JP" altLang="en-US" sz="900" spc="-70" dirty="0" smtClean="0">
                <a:latin typeface="+mn-ea"/>
              </a:rPr>
              <a:t>しました。</a:t>
            </a:r>
            <a:endParaRPr lang="ja-JP" altLang="en-US" sz="900" spc="-70" dirty="0">
              <a:latin typeface="+mn-ea"/>
            </a:endParaRPr>
          </a:p>
        </p:txBody>
      </p:sp>
      <p:sp>
        <p:nvSpPr>
          <p:cNvPr id="6" name="テキスト ボックス 5"/>
          <p:cNvSpPr txBox="1"/>
          <p:nvPr/>
        </p:nvSpPr>
        <p:spPr>
          <a:xfrm>
            <a:off x="4465096" y="8176736"/>
            <a:ext cx="2005988" cy="123111"/>
          </a:xfrm>
          <a:prstGeom prst="rect">
            <a:avLst/>
          </a:prstGeom>
          <a:noFill/>
        </p:spPr>
        <p:txBody>
          <a:bodyPr wrap="square" lIns="0" tIns="0" rIns="0" bIns="0" rtlCol="0" anchor="t" anchorCtr="0">
            <a:spAutoFit/>
          </a:bodyPr>
          <a:lstStyle/>
          <a:p>
            <a:pPr algn="r"/>
            <a:r>
              <a:rPr lang="ja-JP" altLang="en-US" sz="800" spc="-50" dirty="0" smtClean="0">
                <a:latin typeface="+mn-ea"/>
              </a:rPr>
              <a:t>（出典：大阪府都市整備部事業管理</a:t>
            </a:r>
            <a:r>
              <a:rPr lang="ja-JP" altLang="en-US" sz="800" spc="-50" dirty="0">
                <a:latin typeface="+mn-ea"/>
              </a:rPr>
              <a:t>室</a:t>
            </a:r>
            <a:r>
              <a:rPr lang="ja-JP" altLang="en-US" sz="800" spc="-50" dirty="0" smtClean="0">
                <a:latin typeface="+mn-ea"/>
              </a:rPr>
              <a:t>）　</a:t>
            </a:r>
            <a:endParaRPr kumimoji="1" lang="ja-JP" altLang="en-US" sz="500" spc="-50" dirty="0" smtClean="0">
              <a:latin typeface="+mn-ea"/>
            </a:endParaRPr>
          </a:p>
        </p:txBody>
      </p:sp>
      <p:sp>
        <p:nvSpPr>
          <p:cNvPr id="7" name="テキスト ボックス 6"/>
          <p:cNvSpPr txBox="1"/>
          <p:nvPr/>
        </p:nvSpPr>
        <p:spPr>
          <a:xfrm>
            <a:off x="364022" y="352628"/>
            <a:ext cx="6835291" cy="338553"/>
          </a:xfrm>
          <a:prstGeom prst="rect">
            <a:avLst/>
          </a:prstGeom>
          <a:solidFill>
            <a:srgbClr val="002060"/>
          </a:solidFill>
        </p:spPr>
        <p:txBody>
          <a:bodyPr wrap="square" rtlCol="0" anchor="ctr" anchorCtr="0">
            <a:spAutoFit/>
          </a:bodyPr>
          <a:lstStyle/>
          <a:p>
            <a:r>
              <a:rPr kumimoji="1" lang="ja-JP" altLang="en-US" sz="1600" b="1" dirty="0" smtClean="0">
                <a:solidFill>
                  <a:schemeClr val="bg1"/>
                </a:solidFill>
                <a:latin typeface="游ゴシック" panose="020B0400000000000000" pitchFamily="50" charset="-128"/>
                <a:ea typeface="游ゴシック" panose="020B0400000000000000" pitchFamily="50" charset="-128"/>
              </a:rPr>
              <a:t>今、日本で何が起きているか</a:t>
            </a:r>
          </a:p>
        </p:txBody>
      </p:sp>
      <p:sp>
        <p:nvSpPr>
          <p:cNvPr id="8" name="テキスト ボックス 7"/>
          <p:cNvSpPr txBox="1"/>
          <p:nvPr/>
        </p:nvSpPr>
        <p:spPr>
          <a:xfrm>
            <a:off x="4856366" y="338950"/>
            <a:ext cx="2338090" cy="369332"/>
          </a:xfrm>
          <a:prstGeom prst="rect">
            <a:avLst/>
          </a:prstGeom>
          <a:noFill/>
        </p:spPr>
        <p:txBody>
          <a:bodyPr wrap="square" rtlCol="0" anchor="ctr" anchorCtr="0">
            <a:spAutoFit/>
          </a:bodyPr>
          <a:lstStyle/>
          <a:p>
            <a:r>
              <a:rPr kumimoji="1" lang="ja-JP" altLang="en-US" sz="900" b="1" spc="-80" dirty="0" smtClean="0">
                <a:solidFill>
                  <a:schemeClr val="bg1"/>
                </a:solidFill>
                <a:latin typeface="游ゴシック" panose="020B0400000000000000" pitchFamily="50" charset="-128"/>
                <a:ea typeface="游ゴシック" panose="020B0400000000000000" pitchFamily="50" charset="-128"/>
              </a:rPr>
              <a:t>気候変動により豪雨災害のリスクが高まるとともに、災害の様相も激甚化しています。</a:t>
            </a:r>
          </a:p>
        </p:txBody>
      </p:sp>
      <p:sp>
        <p:nvSpPr>
          <p:cNvPr id="9" name="テキスト ボックス 8"/>
          <p:cNvSpPr txBox="1"/>
          <p:nvPr/>
        </p:nvSpPr>
        <p:spPr>
          <a:xfrm>
            <a:off x="645370" y="1090716"/>
            <a:ext cx="6216984" cy="1015663"/>
          </a:xfrm>
          <a:prstGeom prst="rect">
            <a:avLst/>
          </a:prstGeom>
          <a:noFill/>
        </p:spPr>
        <p:txBody>
          <a:bodyPr wrap="square" rtlCol="0" anchor="t" anchorCtr="0">
            <a:spAutoFit/>
          </a:bodyPr>
          <a:lstStyle/>
          <a:p>
            <a:r>
              <a:rPr lang="ja-JP" altLang="en-US" sz="1000" spc="-50" dirty="0" smtClean="0">
                <a:latin typeface="+mn-ea"/>
              </a:rPr>
              <a:t>　現在</a:t>
            </a:r>
            <a:r>
              <a:rPr lang="ja-JP" altLang="en-US" sz="1000" spc="-50" dirty="0">
                <a:latin typeface="+mn-ea"/>
              </a:rPr>
              <a:t>、地球規模</a:t>
            </a:r>
            <a:r>
              <a:rPr lang="ja-JP" altLang="en-US" sz="1000" spc="-50" dirty="0" smtClean="0">
                <a:latin typeface="+mn-ea"/>
              </a:rPr>
              <a:t>で温暖化</a:t>
            </a:r>
            <a:r>
              <a:rPr lang="ja-JP" altLang="en-US" sz="1000" spc="-50" dirty="0">
                <a:latin typeface="+mn-ea"/>
              </a:rPr>
              <a:t>が進んでいます。気候変動に関する</a:t>
            </a:r>
            <a:r>
              <a:rPr lang="ja-JP" altLang="en-US" sz="1000" spc="-50" dirty="0" smtClean="0">
                <a:latin typeface="+mn-ea"/>
              </a:rPr>
              <a:t>政府間</a:t>
            </a:r>
            <a:r>
              <a:rPr lang="ja-JP" altLang="en-US" sz="1000" spc="-50" dirty="0">
                <a:latin typeface="+mn-ea"/>
              </a:rPr>
              <a:t>パネル（</a:t>
            </a:r>
            <a:r>
              <a:rPr lang="en-US" altLang="ja-JP" sz="1000" spc="-50" dirty="0">
                <a:latin typeface="+mn-ea"/>
              </a:rPr>
              <a:t>IPCC</a:t>
            </a:r>
            <a:r>
              <a:rPr lang="ja-JP" altLang="en-US" sz="1000" spc="-50" dirty="0">
                <a:latin typeface="+mn-ea"/>
              </a:rPr>
              <a:t>）第</a:t>
            </a:r>
            <a:r>
              <a:rPr lang="en-US" altLang="ja-JP" sz="1000" spc="-50" dirty="0">
                <a:latin typeface="+mn-ea"/>
              </a:rPr>
              <a:t>5 </a:t>
            </a:r>
            <a:r>
              <a:rPr lang="ja-JP" altLang="en-US" sz="1000" spc="-50" dirty="0">
                <a:latin typeface="+mn-ea"/>
              </a:rPr>
              <a:t>次評価</a:t>
            </a:r>
            <a:r>
              <a:rPr lang="ja-JP" altLang="en-US" sz="1000" spc="-50" dirty="0" smtClean="0">
                <a:latin typeface="+mn-ea"/>
              </a:rPr>
              <a:t>報告書に</a:t>
            </a:r>
            <a:r>
              <a:rPr lang="ja-JP" altLang="en-US" sz="1000" spc="-50" dirty="0">
                <a:latin typeface="+mn-ea"/>
              </a:rPr>
              <a:t>よれば、将来、</a:t>
            </a:r>
            <a:r>
              <a:rPr lang="ja-JP" altLang="en-US" sz="1000" spc="-50" dirty="0" smtClean="0">
                <a:latin typeface="+mn-ea"/>
              </a:rPr>
              <a:t>温室効果</a:t>
            </a:r>
            <a:r>
              <a:rPr lang="ja-JP" altLang="en-US" sz="1000" spc="-50" dirty="0">
                <a:latin typeface="+mn-ea"/>
              </a:rPr>
              <a:t>ガスの</a:t>
            </a:r>
            <a:r>
              <a:rPr lang="ja-JP" altLang="en-US" sz="1000" spc="-50" dirty="0" smtClean="0">
                <a:latin typeface="+mn-ea"/>
              </a:rPr>
              <a:t>排出に起因して、</a:t>
            </a:r>
            <a:r>
              <a:rPr lang="en-US" altLang="ja-JP" sz="1000" spc="-50" dirty="0">
                <a:latin typeface="+mn-ea"/>
              </a:rPr>
              <a:t>21 </a:t>
            </a:r>
            <a:r>
              <a:rPr lang="ja-JP" altLang="en-US" sz="1000" spc="-50" dirty="0">
                <a:latin typeface="+mn-ea"/>
              </a:rPr>
              <a:t>世紀末</a:t>
            </a:r>
            <a:r>
              <a:rPr lang="ja-JP" altLang="en-US" sz="1000" spc="-50" dirty="0" smtClean="0">
                <a:latin typeface="+mn-ea"/>
              </a:rPr>
              <a:t>には世界</a:t>
            </a:r>
            <a:r>
              <a:rPr lang="ja-JP" altLang="en-US" sz="1000" spc="-50" dirty="0">
                <a:latin typeface="+mn-ea"/>
              </a:rPr>
              <a:t>の平均気温は上昇し、気候</a:t>
            </a:r>
            <a:r>
              <a:rPr lang="ja-JP" altLang="en-US" sz="1000" spc="-50" dirty="0" smtClean="0">
                <a:latin typeface="+mn-ea"/>
              </a:rPr>
              <a:t>変動による影響</a:t>
            </a:r>
            <a:r>
              <a:rPr lang="ja-JP" altLang="en-US" sz="1000" spc="-50" dirty="0">
                <a:latin typeface="+mn-ea"/>
              </a:rPr>
              <a:t>のリスクが高くなる</a:t>
            </a:r>
            <a:r>
              <a:rPr lang="ja-JP" altLang="en-US" sz="1000" spc="-50" dirty="0" smtClean="0">
                <a:latin typeface="+mn-ea"/>
              </a:rPr>
              <a:t>と予測</a:t>
            </a:r>
            <a:r>
              <a:rPr lang="ja-JP" altLang="en-US" sz="1000" spc="-50" dirty="0">
                <a:latin typeface="+mn-ea"/>
              </a:rPr>
              <a:t>されています。</a:t>
            </a:r>
          </a:p>
          <a:p>
            <a:r>
              <a:rPr lang="ja-JP" altLang="en-US" sz="1000" spc="-50" dirty="0" smtClean="0">
                <a:latin typeface="+mn-ea"/>
              </a:rPr>
              <a:t>　国内</a:t>
            </a:r>
            <a:r>
              <a:rPr lang="ja-JP" altLang="en-US" sz="1000" spc="-50" dirty="0">
                <a:latin typeface="+mn-ea"/>
              </a:rPr>
              <a:t>で</a:t>
            </a:r>
            <a:r>
              <a:rPr lang="ja-JP" altLang="en-US" sz="1000" spc="-50" dirty="0" smtClean="0">
                <a:latin typeface="+mn-ea"/>
              </a:rPr>
              <a:t>は</a:t>
            </a:r>
            <a:r>
              <a:rPr lang="ja-JP" altLang="en-US" sz="1000" spc="-50" dirty="0">
                <a:latin typeface="+mn-ea"/>
              </a:rPr>
              <a:t>、日降水量</a:t>
            </a:r>
            <a:r>
              <a:rPr lang="en-US" altLang="ja-JP" sz="1000" spc="-50" dirty="0" smtClean="0">
                <a:latin typeface="+mn-ea"/>
              </a:rPr>
              <a:t>100</a:t>
            </a:r>
            <a:r>
              <a:rPr lang="ja-JP" altLang="en-US" sz="1000" spc="-50" dirty="0" smtClean="0">
                <a:latin typeface="+mn-ea"/>
              </a:rPr>
              <a:t>ミリ</a:t>
            </a:r>
            <a:r>
              <a:rPr lang="en-US" altLang="ja-JP" sz="1000" spc="-50" dirty="0" smtClean="0">
                <a:latin typeface="+mn-ea"/>
              </a:rPr>
              <a:t> </a:t>
            </a:r>
            <a:r>
              <a:rPr lang="ja-JP" altLang="en-US" sz="1000" spc="-50" dirty="0" smtClean="0">
                <a:latin typeface="+mn-ea"/>
              </a:rPr>
              <a:t>以上の日数が、</a:t>
            </a:r>
            <a:r>
              <a:rPr lang="en-US" altLang="ja-JP" sz="1000" spc="-50" dirty="0" smtClean="0">
                <a:latin typeface="+mn-ea"/>
              </a:rPr>
              <a:t>1901 </a:t>
            </a:r>
            <a:r>
              <a:rPr lang="ja-JP" altLang="en-US" sz="1000" spc="-50" dirty="0">
                <a:latin typeface="+mn-ea"/>
              </a:rPr>
              <a:t>～ </a:t>
            </a:r>
            <a:r>
              <a:rPr lang="en-US" altLang="ja-JP" sz="1000" spc="-50" dirty="0">
                <a:latin typeface="+mn-ea"/>
              </a:rPr>
              <a:t>2017 </a:t>
            </a:r>
            <a:r>
              <a:rPr lang="ja-JP" altLang="en-US" sz="1000" spc="-50" dirty="0" smtClean="0">
                <a:latin typeface="+mn-ea"/>
              </a:rPr>
              <a:t>年の期間で増加傾向にある一方</a:t>
            </a:r>
            <a:r>
              <a:rPr lang="ja-JP" altLang="en-US" sz="1000" spc="-50" dirty="0">
                <a:latin typeface="+mn-ea"/>
              </a:rPr>
              <a:t>で、日</a:t>
            </a:r>
            <a:r>
              <a:rPr lang="ja-JP" altLang="en-US" sz="1000" spc="-50" dirty="0" smtClean="0">
                <a:latin typeface="+mn-ea"/>
              </a:rPr>
              <a:t>降水量 </a:t>
            </a:r>
            <a:r>
              <a:rPr lang="en-US" altLang="ja-JP" sz="1000" spc="-50" dirty="0" smtClean="0">
                <a:latin typeface="+mn-ea"/>
              </a:rPr>
              <a:t>1</a:t>
            </a:r>
            <a:r>
              <a:rPr lang="ja-JP" altLang="en-US" sz="1000" spc="-50" dirty="0" smtClean="0">
                <a:latin typeface="+mn-ea"/>
              </a:rPr>
              <a:t>ミリ以上の</a:t>
            </a:r>
            <a:r>
              <a:rPr lang="ja-JP" altLang="en-US" sz="1000" spc="-50" dirty="0">
                <a:latin typeface="+mn-ea"/>
              </a:rPr>
              <a:t>日数は減少しています。今後も比較的高水準の</a:t>
            </a:r>
            <a:r>
              <a:rPr lang="ja-JP" altLang="en-US" sz="1000" spc="-50" dirty="0" smtClean="0">
                <a:latin typeface="+mn-ea"/>
              </a:rPr>
              <a:t>温室効果ガス</a:t>
            </a:r>
            <a:r>
              <a:rPr lang="ja-JP" altLang="en-US" sz="1000" spc="-50" dirty="0">
                <a:latin typeface="+mn-ea"/>
              </a:rPr>
              <a:t>の</a:t>
            </a:r>
            <a:r>
              <a:rPr lang="ja-JP" altLang="en-US" sz="1000" spc="-50" dirty="0" smtClean="0">
                <a:latin typeface="+mn-ea"/>
              </a:rPr>
              <a:t>排出が続</a:t>
            </a:r>
            <a:r>
              <a:rPr lang="ja-JP" altLang="en-US" sz="1000" spc="-50" dirty="0">
                <a:latin typeface="+mn-ea"/>
              </a:rPr>
              <a:t>く</a:t>
            </a:r>
            <a:r>
              <a:rPr lang="ja-JP" altLang="en-US" sz="1000" spc="-50" dirty="0" smtClean="0">
                <a:latin typeface="+mn-ea"/>
              </a:rPr>
              <a:t>場合</a:t>
            </a:r>
            <a:r>
              <a:rPr lang="ja-JP" altLang="en-US" sz="1000" spc="-50" dirty="0">
                <a:latin typeface="+mn-ea"/>
              </a:rPr>
              <a:t>、</a:t>
            </a:r>
            <a:r>
              <a:rPr lang="ja-JP" altLang="en-US" sz="1000" b="1" u="sng" spc="-50" dirty="0">
                <a:solidFill>
                  <a:srgbClr val="E60000"/>
                </a:solidFill>
                <a:latin typeface="+mn-ea"/>
              </a:rPr>
              <a:t>短時間強雨の頻度</a:t>
            </a:r>
            <a:r>
              <a:rPr lang="ja-JP" altLang="en-US" sz="1000" b="1" u="sng" spc="-50" dirty="0" smtClean="0">
                <a:solidFill>
                  <a:srgbClr val="E60000"/>
                </a:solidFill>
                <a:latin typeface="+mn-ea"/>
              </a:rPr>
              <a:t>が全ての</a:t>
            </a:r>
            <a:r>
              <a:rPr lang="ja-JP" altLang="en-US" sz="1000" b="1" u="sng" spc="-50" dirty="0">
                <a:solidFill>
                  <a:srgbClr val="E60000"/>
                </a:solidFill>
                <a:latin typeface="+mn-ea"/>
              </a:rPr>
              <a:t>地域で増加する</a:t>
            </a:r>
            <a:r>
              <a:rPr lang="ja-JP" altLang="en-US" sz="1000" spc="-50" dirty="0">
                <a:latin typeface="+mn-ea"/>
              </a:rPr>
              <a:t>と予測</a:t>
            </a:r>
            <a:r>
              <a:rPr lang="ja-JP" altLang="en-US" sz="1000" spc="-50" dirty="0" smtClean="0">
                <a:latin typeface="+mn-ea"/>
              </a:rPr>
              <a:t>されて</a:t>
            </a:r>
            <a:r>
              <a:rPr lang="ja-JP" altLang="en-US" sz="1000" spc="-50" dirty="0">
                <a:latin typeface="+mn-ea"/>
              </a:rPr>
              <a:t>います。</a:t>
            </a:r>
            <a:endParaRPr kumimoji="1" lang="ja-JP" altLang="en-US" sz="500" spc="-50" dirty="0" smtClean="0">
              <a:latin typeface="+mn-ea"/>
            </a:endParaRPr>
          </a:p>
        </p:txBody>
      </p:sp>
      <p:grpSp>
        <p:nvGrpSpPr>
          <p:cNvPr id="10" name="グループ化 9"/>
          <p:cNvGrpSpPr/>
          <p:nvPr/>
        </p:nvGrpSpPr>
        <p:grpSpPr>
          <a:xfrm>
            <a:off x="542809" y="2222870"/>
            <a:ext cx="6478694" cy="1692717"/>
            <a:chOff x="201712" y="1738436"/>
            <a:chExt cx="4813988" cy="1257772"/>
          </a:xfrm>
        </p:grpSpPr>
        <p:pic>
          <p:nvPicPr>
            <p:cNvPr id="11" name="Picture 6" descr="http://intra2.cpd.naps.kishou.go.jp/%7Eclimatir/cgi-bin/pTACS/data/20160224030112620537.pn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contrast="35000"/>
                      </a14:imgEffect>
                    </a14:imgLayer>
                  </a14:imgProps>
                </a:ext>
                <a:ext uri="{28A0092B-C50C-407E-A947-70E740481C1C}">
                  <a14:useLocalDpi xmlns:a14="http://schemas.microsoft.com/office/drawing/2010/main"/>
                </a:ext>
              </a:extLst>
            </a:blip>
            <a:srcRect/>
            <a:stretch/>
          </p:blipFill>
          <p:spPr bwMode="auto">
            <a:xfrm>
              <a:off x="2320950" y="1746895"/>
              <a:ext cx="2017233" cy="11474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ntra2.cpd.naps.kishou.go.jp/%7Eclimatir/cgi-bin/pTACS/data/20160224025833753253.pn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25000"/>
                      </a14:imgEffect>
                      <a14:imgEffect>
                        <a14:brightnessContrast contrast="35000"/>
                      </a14:imgEffect>
                    </a14:imgLayer>
                  </a14:imgProps>
                </a:ext>
                <a:ext uri="{28A0092B-C50C-407E-A947-70E740481C1C}">
                  <a14:useLocalDpi xmlns:a14="http://schemas.microsoft.com/office/drawing/2010/main"/>
                </a:ext>
              </a:extLst>
            </a:blip>
            <a:srcRect/>
            <a:stretch/>
          </p:blipFill>
          <p:spPr bwMode="auto">
            <a:xfrm>
              <a:off x="201712" y="1738436"/>
              <a:ext cx="2017233" cy="115526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77920" y="2896250"/>
              <a:ext cx="1777999" cy="91478"/>
            </a:xfrm>
            <a:prstGeom prst="rect">
              <a:avLst/>
            </a:prstGeom>
            <a:noFill/>
          </p:spPr>
          <p:txBody>
            <a:bodyPr wrap="square" lIns="0" tIns="0" rIns="0" bIns="0" rtlCol="0" anchor="t" anchorCtr="0">
              <a:spAutoFit/>
            </a:bodyPr>
            <a:lstStyle/>
            <a:p>
              <a:pPr algn="ctr"/>
              <a:r>
                <a:rPr lang="ja-JP" altLang="en-US" sz="800" spc="-80" dirty="0" smtClean="0">
                  <a:latin typeface="+mn-ea"/>
                </a:rPr>
                <a:t>日降水量 </a:t>
              </a:r>
              <a:r>
                <a:rPr lang="en-US" altLang="ja-JP" sz="800" spc="-80" dirty="0" smtClean="0">
                  <a:latin typeface="+mn-ea"/>
                </a:rPr>
                <a:t>10</a:t>
              </a:r>
              <a:r>
                <a:rPr lang="ja-JP" altLang="en-US" sz="800" spc="-80" dirty="0" smtClean="0">
                  <a:latin typeface="+mn-ea"/>
                </a:rPr>
                <a:t>ミリ以上の年間日数（</a:t>
              </a:r>
              <a:r>
                <a:rPr lang="en-US" altLang="ja-JP" sz="800" spc="-80" dirty="0" smtClean="0">
                  <a:latin typeface="+mn-ea"/>
                </a:rPr>
                <a:t>1900</a:t>
              </a:r>
              <a:r>
                <a:rPr lang="ja-JP" altLang="en-US" sz="800" spc="-80" dirty="0" smtClean="0">
                  <a:latin typeface="+mn-ea"/>
                </a:rPr>
                <a:t>年～</a:t>
              </a:r>
              <a:r>
                <a:rPr lang="en-US" altLang="ja-JP" sz="800" spc="-80" dirty="0" smtClean="0">
                  <a:latin typeface="+mn-ea"/>
                </a:rPr>
                <a:t>2017</a:t>
              </a:r>
              <a:r>
                <a:rPr lang="ja-JP" altLang="en-US" sz="800" spc="-80" dirty="0" smtClean="0">
                  <a:latin typeface="+mn-ea"/>
                </a:rPr>
                <a:t>年）</a:t>
              </a:r>
              <a:endParaRPr kumimoji="1" lang="ja-JP" altLang="en-US" sz="400" spc="-80" dirty="0" smtClean="0">
                <a:latin typeface="+mn-ea"/>
              </a:endParaRPr>
            </a:p>
          </p:txBody>
        </p:sp>
        <p:sp>
          <p:nvSpPr>
            <p:cNvPr id="14" name="テキスト ボックス 13"/>
            <p:cNvSpPr txBox="1"/>
            <p:nvPr/>
          </p:nvSpPr>
          <p:spPr>
            <a:xfrm>
              <a:off x="2426102" y="2891954"/>
              <a:ext cx="1777999" cy="91478"/>
            </a:xfrm>
            <a:prstGeom prst="rect">
              <a:avLst/>
            </a:prstGeom>
            <a:noFill/>
          </p:spPr>
          <p:txBody>
            <a:bodyPr wrap="square" lIns="0" tIns="0" rIns="0" bIns="0" rtlCol="0" anchor="t" anchorCtr="0">
              <a:spAutoFit/>
            </a:bodyPr>
            <a:lstStyle/>
            <a:p>
              <a:pPr algn="ctr"/>
              <a:r>
                <a:rPr lang="ja-JP" altLang="en-US" sz="800" spc="-80" dirty="0" smtClean="0">
                  <a:latin typeface="+mn-ea"/>
                </a:rPr>
                <a:t>日洪水量 </a:t>
              </a:r>
              <a:r>
                <a:rPr lang="en-US" altLang="ja-JP" sz="800" spc="-80" dirty="0" smtClean="0">
                  <a:latin typeface="+mn-ea"/>
                </a:rPr>
                <a:t>1</a:t>
              </a:r>
              <a:r>
                <a:rPr lang="ja-JP" altLang="en-US" sz="800" spc="-80" dirty="0" smtClean="0">
                  <a:latin typeface="+mn-ea"/>
                </a:rPr>
                <a:t>ミリ以上の年間日数（</a:t>
              </a:r>
              <a:r>
                <a:rPr lang="en-US" altLang="ja-JP" sz="800" spc="-80" dirty="0" smtClean="0">
                  <a:latin typeface="+mn-ea"/>
                </a:rPr>
                <a:t>1900</a:t>
              </a:r>
              <a:r>
                <a:rPr lang="ja-JP" altLang="en-US" sz="800" spc="-80" dirty="0" smtClean="0">
                  <a:latin typeface="+mn-ea"/>
                </a:rPr>
                <a:t>年～</a:t>
              </a:r>
              <a:r>
                <a:rPr lang="en-US" altLang="ja-JP" sz="800" spc="-80" dirty="0" smtClean="0">
                  <a:latin typeface="+mn-ea"/>
                </a:rPr>
                <a:t>2017</a:t>
              </a:r>
              <a:r>
                <a:rPr lang="ja-JP" altLang="en-US" sz="800" spc="-80" dirty="0" smtClean="0">
                  <a:latin typeface="+mn-ea"/>
                </a:rPr>
                <a:t>年）</a:t>
              </a:r>
              <a:endParaRPr kumimoji="1" lang="ja-JP" altLang="en-US" sz="400" spc="-80" dirty="0" smtClean="0">
                <a:latin typeface="+mn-ea"/>
              </a:endParaRPr>
            </a:p>
          </p:txBody>
        </p:sp>
        <p:sp>
          <p:nvSpPr>
            <p:cNvPr id="15" name="テキスト ボックス 14"/>
            <p:cNvSpPr txBox="1"/>
            <p:nvPr/>
          </p:nvSpPr>
          <p:spPr>
            <a:xfrm>
              <a:off x="4081889" y="2904730"/>
              <a:ext cx="933811" cy="91478"/>
            </a:xfrm>
            <a:prstGeom prst="rect">
              <a:avLst/>
            </a:prstGeom>
            <a:noFill/>
          </p:spPr>
          <p:txBody>
            <a:bodyPr wrap="square" lIns="0" tIns="0" rIns="0" bIns="0" rtlCol="0" anchor="t" anchorCtr="0">
              <a:spAutoFit/>
            </a:bodyPr>
            <a:lstStyle/>
            <a:p>
              <a:r>
                <a:rPr lang="ja-JP" altLang="en-US" sz="800" spc="-80" dirty="0" smtClean="0">
                  <a:latin typeface="+mn-ea"/>
                </a:rPr>
                <a:t>（出典）気象庁ホームページ</a:t>
              </a:r>
              <a:endParaRPr kumimoji="1" lang="ja-JP" altLang="en-US" sz="400" spc="-80" dirty="0" smtClean="0">
                <a:latin typeface="+mn-ea"/>
              </a:endParaRPr>
            </a:p>
          </p:txBody>
        </p:sp>
      </p:grpSp>
      <p:sp>
        <p:nvSpPr>
          <p:cNvPr id="16" name="テキスト ボックス 15"/>
          <p:cNvSpPr txBox="1"/>
          <p:nvPr/>
        </p:nvSpPr>
        <p:spPr>
          <a:xfrm>
            <a:off x="645370" y="827082"/>
            <a:ext cx="2489355" cy="261610"/>
          </a:xfrm>
          <a:prstGeom prst="rect">
            <a:avLst/>
          </a:prstGeom>
          <a:noFill/>
        </p:spPr>
        <p:txBody>
          <a:bodyPr wrap="square" rtlCol="0" anchor="t" anchorCtr="0">
            <a:spAutoFit/>
          </a:bodyPr>
          <a:lstStyle/>
          <a:p>
            <a:r>
              <a:rPr lang="ja-JP" altLang="en-US" sz="1100" b="1" spc="-80" dirty="0" smtClean="0">
                <a:latin typeface="+mn-ea"/>
              </a:rPr>
              <a:t>の降り方が変わってきています</a:t>
            </a:r>
            <a:endParaRPr kumimoji="1" lang="ja-JP" altLang="en-US" sz="700" b="1" spc="-80" dirty="0" smtClean="0">
              <a:latin typeface="+mn-ea"/>
            </a:endParaRPr>
          </a:p>
        </p:txBody>
      </p:sp>
      <p:sp>
        <p:nvSpPr>
          <p:cNvPr id="17" name="楕円 16"/>
          <p:cNvSpPr/>
          <p:nvPr/>
        </p:nvSpPr>
        <p:spPr>
          <a:xfrm>
            <a:off x="430919" y="809793"/>
            <a:ext cx="283895" cy="28389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effectLst>
                  <a:outerShdw blurRad="38100" dist="38100" dir="2700000" algn="tl">
                    <a:srgbClr val="000000">
                      <a:alpha val="43137"/>
                    </a:srgbClr>
                  </a:outerShdw>
                </a:effectLst>
              </a:rPr>
              <a:t>雨</a:t>
            </a:r>
            <a:endParaRPr kumimoji="1" lang="ja-JP" altLang="en-US" sz="1400" b="1" dirty="0">
              <a:solidFill>
                <a:schemeClr val="bg1"/>
              </a:solidFill>
              <a:effectLst>
                <a:outerShdw blurRad="38100" dist="38100" dir="2700000" algn="tl">
                  <a:srgbClr val="000000">
                    <a:alpha val="43137"/>
                  </a:srgbClr>
                </a:outerShdw>
              </a:effectLst>
            </a:endParaRPr>
          </a:p>
        </p:txBody>
      </p:sp>
      <p:sp>
        <p:nvSpPr>
          <p:cNvPr id="18" name="テキスト ボックス 17"/>
          <p:cNvSpPr txBox="1"/>
          <p:nvPr/>
        </p:nvSpPr>
        <p:spPr>
          <a:xfrm>
            <a:off x="645494" y="4145400"/>
            <a:ext cx="1795871" cy="261610"/>
          </a:xfrm>
          <a:prstGeom prst="rect">
            <a:avLst/>
          </a:prstGeom>
          <a:noFill/>
        </p:spPr>
        <p:txBody>
          <a:bodyPr wrap="square" rtlCol="0" anchor="t" anchorCtr="0">
            <a:spAutoFit/>
          </a:bodyPr>
          <a:lstStyle/>
          <a:p>
            <a:r>
              <a:rPr lang="ja-JP" altLang="en-US" sz="1100" b="1" spc="-80" dirty="0" smtClean="0">
                <a:latin typeface="+mn-ea"/>
              </a:rPr>
              <a:t>害が激甚化しています</a:t>
            </a:r>
            <a:endParaRPr kumimoji="1" lang="ja-JP" altLang="en-US" sz="700" b="1" spc="-80" dirty="0" smtClean="0">
              <a:latin typeface="+mn-ea"/>
            </a:endParaRPr>
          </a:p>
        </p:txBody>
      </p:sp>
      <p:sp>
        <p:nvSpPr>
          <p:cNvPr id="19" name="楕円 18"/>
          <p:cNvSpPr/>
          <p:nvPr/>
        </p:nvSpPr>
        <p:spPr>
          <a:xfrm>
            <a:off x="430919" y="4114882"/>
            <a:ext cx="283895" cy="28389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effectLst>
                  <a:outerShdw blurRad="38100" dist="38100" dir="2700000" algn="tl">
                    <a:srgbClr val="000000">
                      <a:alpha val="43137"/>
                    </a:srgbClr>
                  </a:outerShdw>
                </a:effectLst>
              </a:rPr>
              <a:t>災</a:t>
            </a:r>
            <a:endParaRPr kumimoji="1" lang="ja-JP" altLang="en-US" sz="1400" b="1" dirty="0">
              <a:solidFill>
                <a:schemeClr val="bg1"/>
              </a:solidFill>
              <a:effectLst>
                <a:outerShdw blurRad="38100" dist="38100" dir="2700000" algn="tl">
                  <a:srgbClr val="000000">
                    <a:alpha val="43137"/>
                  </a:srgbClr>
                </a:outerShdw>
              </a:effectLst>
            </a:endParaRPr>
          </a:p>
        </p:txBody>
      </p:sp>
      <p:sp>
        <p:nvSpPr>
          <p:cNvPr id="22" name="テキスト ボックス 21"/>
          <p:cNvSpPr txBox="1"/>
          <p:nvPr/>
        </p:nvSpPr>
        <p:spPr>
          <a:xfrm>
            <a:off x="542809" y="4448682"/>
            <a:ext cx="2772549" cy="138499"/>
          </a:xfrm>
          <a:prstGeom prst="rect">
            <a:avLst/>
          </a:prstGeom>
          <a:noFill/>
        </p:spPr>
        <p:txBody>
          <a:bodyPr wrap="square" lIns="0" tIns="0" rIns="0" bIns="0" rtlCol="0" anchor="t" anchorCtr="0">
            <a:spAutoFit/>
          </a:bodyPr>
          <a:lstStyle/>
          <a:p>
            <a:pPr algn="ctr"/>
            <a:r>
              <a:rPr lang="ja-JP" altLang="en-US" sz="900" b="1" spc="-50" dirty="0" smtClean="0">
                <a:latin typeface="+mn-ea"/>
              </a:rPr>
              <a:t>鬼怒川の決壊による常総市の浸水（平成</a:t>
            </a:r>
            <a:r>
              <a:rPr lang="en-US" altLang="ja-JP" sz="900" b="1" spc="-50" dirty="0" smtClean="0">
                <a:latin typeface="+mn-ea"/>
              </a:rPr>
              <a:t>27</a:t>
            </a:r>
            <a:r>
              <a:rPr lang="ja-JP" altLang="en-US" sz="900" b="1" spc="-50" dirty="0" smtClean="0">
                <a:latin typeface="+mn-ea"/>
              </a:rPr>
              <a:t>年９月）</a:t>
            </a:r>
            <a:endParaRPr kumimoji="1" lang="ja-JP" altLang="en-US" sz="500" b="1" spc="-50" dirty="0" smtClean="0">
              <a:latin typeface="+mn-ea"/>
            </a:endParaRPr>
          </a:p>
        </p:txBody>
      </p:sp>
      <p:sp>
        <p:nvSpPr>
          <p:cNvPr id="23" name="テキスト ボックス 22"/>
          <p:cNvSpPr txBox="1"/>
          <p:nvPr/>
        </p:nvSpPr>
        <p:spPr>
          <a:xfrm>
            <a:off x="1125099" y="6141545"/>
            <a:ext cx="1550223" cy="126084"/>
          </a:xfrm>
          <a:prstGeom prst="rect">
            <a:avLst/>
          </a:prstGeom>
          <a:noFill/>
        </p:spPr>
        <p:txBody>
          <a:bodyPr wrap="square" lIns="0" tIns="0" rIns="0" bIns="0" rtlCol="0" anchor="t" anchorCtr="0">
            <a:spAutoFit/>
          </a:bodyPr>
          <a:lstStyle/>
          <a:p>
            <a:pPr algn="r"/>
            <a:r>
              <a:rPr lang="ja-JP" altLang="en-US" sz="800" spc="-50" dirty="0" smtClean="0">
                <a:latin typeface="+mn-ea"/>
              </a:rPr>
              <a:t>（出典：国土交通省ホームページ）　</a:t>
            </a:r>
            <a:endParaRPr kumimoji="1" lang="ja-JP" altLang="en-US" sz="500" spc="-50" dirty="0" smtClean="0">
              <a:latin typeface="+mn-ea"/>
            </a:endParaRPr>
          </a:p>
        </p:txBody>
      </p:sp>
      <p:sp>
        <p:nvSpPr>
          <p:cNvPr id="24" name="テキスト ボックス 23"/>
          <p:cNvSpPr txBox="1"/>
          <p:nvPr/>
        </p:nvSpPr>
        <p:spPr>
          <a:xfrm>
            <a:off x="2765254" y="4639788"/>
            <a:ext cx="1093931" cy="1661993"/>
          </a:xfrm>
          <a:prstGeom prst="rect">
            <a:avLst/>
          </a:prstGeom>
          <a:noFill/>
        </p:spPr>
        <p:txBody>
          <a:bodyPr wrap="square" lIns="0" tIns="0" rIns="0" bIns="0" rtlCol="0" anchor="t" anchorCtr="0">
            <a:spAutoFit/>
          </a:bodyPr>
          <a:lstStyle/>
          <a:p>
            <a:r>
              <a:rPr lang="ja-JP" altLang="en-US" sz="900" spc="-70" dirty="0" smtClean="0">
                <a:latin typeface="+mn-ea"/>
              </a:rPr>
              <a:t>台風</a:t>
            </a:r>
            <a:r>
              <a:rPr lang="ja-JP" altLang="en-US" sz="900" spc="-70" dirty="0">
                <a:latin typeface="+mn-ea"/>
              </a:rPr>
              <a:t>第</a:t>
            </a:r>
            <a:r>
              <a:rPr lang="en-US" altLang="ja-JP" sz="900" spc="-70" dirty="0">
                <a:latin typeface="+mn-ea"/>
              </a:rPr>
              <a:t>17 </a:t>
            </a:r>
            <a:r>
              <a:rPr lang="ja-JP" altLang="en-US" sz="900" spc="-70" dirty="0" smtClean="0">
                <a:latin typeface="+mn-ea"/>
              </a:rPr>
              <a:t>号</a:t>
            </a:r>
            <a:r>
              <a:rPr lang="ja-JP" altLang="en-US" sz="900" spc="-70" dirty="0">
                <a:latin typeface="+mn-ea"/>
              </a:rPr>
              <a:t>等</a:t>
            </a:r>
            <a:r>
              <a:rPr lang="ja-JP" altLang="en-US" sz="900" spc="-70" dirty="0" smtClean="0">
                <a:latin typeface="+mn-ea"/>
              </a:rPr>
              <a:t>により</a:t>
            </a:r>
            <a:r>
              <a:rPr lang="ja-JP" altLang="en-US" sz="900" spc="-70" dirty="0">
                <a:latin typeface="+mn-ea"/>
              </a:rPr>
              <a:t>湿った空気が流れ込み続けた影響で</a:t>
            </a:r>
            <a:r>
              <a:rPr lang="ja-JP" altLang="en-US" sz="900" spc="-70" dirty="0" smtClean="0">
                <a:latin typeface="+mn-ea"/>
              </a:rPr>
              <a:t>、関東</a:t>
            </a:r>
            <a:r>
              <a:rPr lang="ja-JP" altLang="en-US" sz="900" spc="-70" dirty="0">
                <a:latin typeface="+mn-ea"/>
              </a:rPr>
              <a:t>地方・東北地方では記録的な大雨と</a:t>
            </a:r>
            <a:r>
              <a:rPr lang="ja-JP" altLang="en-US" sz="900" spc="-70" dirty="0" smtClean="0">
                <a:latin typeface="+mn-ea"/>
              </a:rPr>
              <a:t>なった</a:t>
            </a:r>
            <a:r>
              <a:rPr lang="ja-JP" altLang="en-US" sz="900" spc="-70" dirty="0">
                <a:latin typeface="+mn-ea"/>
              </a:rPr>
              <a:t>。茨城県常総市では鬼怒川の堤防</a:t>
            </a:r>
            <a:r>
              <a:rPr lang="ja-JP" altLang="en-US" sz="900" spc="-70" dirty="0" smtClean="0">
                <a:latin typeface="+mn-ea"/>
              </a:rPr>
              <a:t>が約</a:t>
            </a:r>
            <a:r>
              <a:rPr lang="en-US" altLang="ja-JP" sz="900" spc="-70" dirty="0">
                <a:latin typeface="+mn-ea"/>
              </a:rPr>
              <a:t>200m </a:t>
            </a:r>
            <a:r>
              <a:rPr lang="ja-JP" altLang="en-US" sz="900" spc="-70" dirty="0">
                <a:latin typeface="+mn-ea"/>
              </a:rPr>
              <a:t>にわたって</a:t>
            </a:r>
            <a:r>
              <a:rPr lang="ja-JP" altLang="en-US" sz="900" spc="-70" dirty="0" smtClean="0">
                <a:latin typeface="+mn-ea"/>
              </a:rPr>
              <a:t>決壊し、建物流失な</a:t>
            </a:r>
            <a:r>
              <a:rPr lang="ja-JP" altLang="en-US" sz="900" spc="-70" dirty="0">
                <a:latin typeface="+mn-ea"/>
              </a:rPr>
              <a:t>ど</a:t>
            </a:r>
            <a:r>
              <a:rPr lang="ja-JP" altLang="en-US" sz="900" spc="-70" dirty="0" smtClean="0">
                <a:latin typeface="+mn-ea"/>
              </a:rPr>
              <a:t>住宅</a:t>
            </a:r>
            <a:r>
              <a:rPr lang="ja-JP" altLang="en-US" sz="900" spc="-70" dirty="0">
                <a:latin typeface="+mn-ea"/>
              </a:rPr>
              <a:t>の全半壊約</a:t>
            </a:r>
            <a:r>
              <a:rPr lang="en-US" altLang="ja-JP" sz="900" spc="-70" dirty="0">
                <a:latin typeface="+mn-ea"/>
              </a:rPr>
              <a:t>7,100 </a:t>
            </a:r>
            <a:r>
              <a:rPr lang="ja-JP" altLang="en-US" sz="900" spc="-70" dirty="0">
                <a:latin typeface="+mn-ea"/>
              </a:rPr>
              <a:t>棟</a:t>
            </a:r>
            <a:r>
              <a:rPr lang="ja-JP" altLang="en-US" sz="900" spc="-70" dirty="0" smtClean="0">
                <a:latin typeface="+mn-ea"/>
              </a:rPr>
              <a:t>、広域</a:t>
            </a:r>
            <a:r>
              <a:rPr lang="ja-JP" altLang="en-US" sz="900" spc="-70" dirty="0">
                <a:latin typeface="+mn-ea"/>
              </a:rPr>
              <a:t>浸水、長期湛水と</a:t>
            </a:r>
            <a:r>
              <a:rPr lang="ja-JP" altLang="en-US" sz="900" spc="-70" dirty="0" smtClean="0">
                <a:latin typeface="+mn-ea"/>
              </a:rPr>
              <a:t>いった</a:t>
            </a:r>
            <a:r>
              <a:rPr lang="ja-JP" altLang="en-US" sz="900" spc="-70" dirty="0">
                <a:latin typeface="+mn-ea"/>
              </a:rPr>
              <a:t>甚大</a:t>
            </a:r>
            <a:r>
              <a:rPr lang="ja-JP" altLang="en-US" sz="900" spc="-70" dirty="0" smtClean="0">
                <a:latin typeface="+mn-ea"/>
              </a:rPr>
              <a:t>な</a:t>
            </a:r>
            <a:r>
              <a:rPr lang="ja-JP" altLang="en-US" sz="900" spc="-70" dirty="0">
                <a:latin typeface="+mn-ea"/>
              </a:rPr>
              <a:t>被害が</a:t>
            </a:r>
            <a:r>
              <a:rPr lang="ja-JP" altLang="en-US" sz="900" spc="-70" dirty="0" smtClean="0">
                <a:latin typeface="+mn-ea"/>
              </a:rPr>
              <a:t>発生した</a:t>
            </a:r>
            <a:r>
              <a:rPr lang="ja-JP" altLang="en-US" sz="900" spc="-70" dirty="0">
                <a:latin typeface="+mn-ea"/>
              </a:rPr>
              <a:t>。</a:t>
            </a:r>
            <a:endParaRPr kumimoji="1" lang="ja-JP" altLang="en-US" sz="900" spc="-70" dirty="0" smtClean="0">
              <a:latin typeface="+mn-ea"/>
            </a:endParaRPr>
          </a:p>
        </p:txBody>
      </p:sp>
      <p:sp>
        <p:nvSpPr>
          <p:cNvPr id="26" name="テキスト ボックス 25"/>
          <p:cNvSpPr txBox="1"/>
          <p:nvPr/>
        </p:nvSpPr>
        <p:spPr>
          <a:xfrm>
            <a:off x="6009387" y="4629663"/>
            <a:ext cx="1012116" cy="1661993"/>
          </a:xfrm>
          <a:prstGeom prst="rect">
            <a:avLst/>
          </a:prstGeom>
          <a:noFill/>
        </p:spPr>
        <p:txBody>
          <a:bodyPr wrap="square" lIns="0" tIns="0" rIns="0" bIns="0" rtlCol="0" anchor="t" anchorCtr="0">
            <a:spAutoFit/>
          </a:bodyPr>
          <a:lstStyle/>
          <a:p>
            <a:r>
              <a:rPr lang="ja-JP" altLang="en-US" sz="900" dirty="0" smtClean="0">
                <a:latin typeface="+mn-ea"/>
              </a:rPr>
              <a:t>広島市安佐北区外では集中的</a:t>
            </a:r>
            <a:r>
              <a:rPr lang="ja-JP" altLang="en-US" sz="900" dirty="0">
                <a:latin typeface="+mn-ea"/>
              </a:rPr>
              <a:t>な豪雨に</a:t>
            </a:r>
            <a:r>
              <a:rPr lang="ja-JP" altLang="en-US" sz="900" dirty="0" smtClean="0">
                <a:latin typeface="+mn-ea"/>
              </a:rPr>
              <a:t>見舞われた</a:t>
            </a:r>
            <a:r>
              <a:rPr lang="ja-JP" altLang="en-US" sz="900" dirty="0">
                <a:latin typeface="+mn-ea"/>
              </a:rPr>
              <a:t>。この豪雨により</a:t>
            </a:r>
            <a:r>
              <a:rPr lang="ja-JP" altLang="en-US" sz="900" dirty="0" smtClean="0">
                <a:latin typeface="+mn-ea"/>
              </a:rPr>
              <a:t>土石流</a:t>
            </a:r>
            <a:r>
              <a:rPr lang="ja-JP" altLang="en-US" sz="900" dirty="0">
                <a:latin typeface="+mn-ea"/>
              </a:rPr>
              <a:t>やがけ崩れが多数発生し、急傾斜地に</a:t>
            </a:r>
            <a:r>
              <a:rPr lang="ja-JP" altLang="en-US" sz="900" dirty="0" smtClean="0">
                <a:latin typeface="+mn-ea"/>
              </a:rPr>
              <a:t>隣接した</a:t>
            </a:r>
            <a:r>
              <a:rPr lang="ja-JP" altLang="en-US" sz="900" dirty="0">
                <a:latin typeface="+mn-ea"/>
              </a:rPr>
              <a:t>住宅地を中心に死者</a:t>
            </a:r>
            <a:r>
              <a:rPr lang="en-US" altLang="ja-JP" sz="900" dirty="0">
                <a:latin typeface="+mn-ea"/>
              </a:rPr>
              <a:t>76 </a:t>
            </a:r>
            <a:r>
              <a:rPr lang="ja-JP" altLang="en-US" sz="900" dirty="0">
                <a:latin typeface="+mn-ea"/>
              </a:rPr>
              <a:t>名、住宅の</a:t>
            </a:r>
            <a:r>
              <a:rPr lang="ja-JP" altLang="en-US" sz="900" dirty="0" smtClean="0">
                <a:latin typeface="+mn-ea"/>
              </a:rPr>
              <a:t>全半壊約</a:t>
            </a:r>
            <a:r>
              <a:rPr lang="en-US" altLang="ja-JP" sz="900" dirty="0">
                <a:latin typeface="+mn-ea"/>
              </a:rPr>
              <a:t>400 </a:t>
            </a:r>
            <a:r>
              <a:rPr lang="ja-JP" altLang="en-US" sz="900" dirty="0" smtClean="0">
                <a:latin typeface="+mn-ea"/>
              </a:rPr>
              <a:t>棟など、甚大な被害が発生した</a:t>
            </a:r>
            <a:r>
              <a:rPr lang="ja-JP" altLang="en-US" sz="900" dirty="0">
                <a:latin typeface="+mn-ea"/>
              </a:rPr>
              <a:t>。</a:t>
            </a:r>
            <a:endParaRPr kumimoji="1" lang="ja-JP" altLang="en-US" sz="900" spc="-70" dirty="0" smtClean="0">
              <a:latin typeface="+mn-ea"/>
            </a:endParaRPr>
          </a:p>
        </p:txBody>
      </p:sp>
      <p:sp>
        <p:nvSpPr>
          <p:cNvPr id="27" name="テキスト ボックス 26"/>
          <p:cNvSpPr txBox="1"/>
          <p:nvPr/>
        </p:nvSpPr>
        <p:spPr>
          <a:xfrm>
            <a:off x="4655449" y="6153531"/>
            <a:ext cx="1273799" cy="123111"/>
          </a:xfrm>
          <a:prstGeom prst="rect">
            <a:avLst/>
          </a:prstGeom>
          <a:noFill/>
        </p:spPr>
        <p:txBody>
          <a:bodyPr wrap="square" lIns="0" tIns="0" rIns="0" bIns="0" rtlCol="0" anchor="t" anchorCtr="0">
            <a:spAutoFit/>
          </a:bodyPr>
          <a:lstStyle/>
          <a:p>
            <a:pPr algn="r"/>
            <a:r>
              <a:rPr lang="ja-JP" altLang="en-US" sz="800" spc="-50" dirty="0" smtClean="0">
                <a:latin typeface="+mn-ea"/>
              </a:rPr>
              <a:t>（出典：平成</a:t>
            </a:r>
            <a:r>
              <a:rPr lang="en-US" altLang="ja-JP" sz="800" spc="-50" dirty="0" smtClean="0">
                <a:latin typeface="+mn-ea"/>
              </a:rPr>
              <a:t>27</a:t>
            </a:r>
            <a:r>
              <a:rPr lang="ja-JP" altLang="en-US" sz="800" spc="-50" dirty="0" smtClean="0">
                <a:latin typeface="+mn-ea"/>
              </a:rPr>
              <a:t>年防災白書）　</a:t>
            </a:r>
            <a:endParaRPr kumimoji="1" lang="ja-JP" altLang="en-US" sz="500" spc="-50" dirty="0" smtClean="0">
              <a:latin typeface="+mn-ea"/>
            </a:endParaRPr>
          </a:p>
        </p:txBody>
      </p:sp>
      <p:sp>
        <p:nvSpPr>
          <p:cNvPr id="28" name="テキスト ボックス 27"/>
          <p:cNvSpPr txBox="1"/>
          <p:nvPr/>
        </p:nvSpPr>
        <p:spPr>
          <a:xfrm>
            <a:off x="3859186" y="4437237"/>
            <a:ext cx="2691650" cy="138499"/>
          </a:xfrm>
          <a:prstGeom prst="rect">
            <a:avLst/>
          </a:prstGeom>
          <a:noFill/>
        </p:spPr>
        <p:txBody>
          <a:bodyPr wrap="square" lIns="0" tIns="0" rIns="0" bIns="0" rtlCol="0" anchor="t" anchorCtr="0">
            <a:spAutoFit/>
          </a:bodyPr>
          <a:lstStyle/>
          <a:p>
            <a:pPr algn="ctr"/>
            <a:r>
              <a:rPr lang="ja-JP" altLang="en-US" sz="900" b="1" spc="-50" dirty="0" smtClean="0">
                <a:latin typeface="+mn-ea"/>
              </a:rPr>
              <a:t>広島で発生した大規模土砂災害（平成</a:t>
            </a:r>
            <a:r>
              <a:rPr lang="en-US" altLang="ja-JP" sz="900" b="1" spc="-50" dirty="0" smtClean="0">
                <a:latin typeface="+mn-ea"/>
              </a:rPr>
              <a:t>26</a:t>
            </a:r>
            <a:r>
              <a:rPr lang="ja-JP" altLang="en-US" sz="900" b="1" spc="-50" dirty="0" smtClean="0">
                <a:latin typeface="+mn-ea"/>
              </a:rPr>
              <a:t>年</a:t>
            </a:r>
            <a:r>
              <a:rPr lang="ja-JP" altLang="en-US" sz="900" b="1" spc="-50" dirty="0">
                <a:latin typeface="+mn-ea"/>
              </a:rPr>
              <a:t>８</a:t>
            </a:r>
            <a:r>
              <a:rPr lang="ja-JP" altLang="en-US" sz="900" b="1" spc="-50" dirty="0" smtClean="0">
                <a:latin typeface="+mn-ea"/>
              </a:rPr>
              <a:t>月）</a:t>
            </a:r>
            <a:endParaRPr kumimoji="1" lang="ja-JP" altLang="en-US" sz="500" b="1" spc="-50" dirty="0" smtClean="0">
              <a:latin typeface="+mn-ea"/>
            </a:endParaRPr>
          </a:p>
        </p:txBody>
      </p:sp>
      <p:sp>
        <p:nvSpPr>
          <p:cNvPr id="33" name="テキスト ボックス 32"/>
          <p:cNvSpPr txBox="1"/>
          <p:nvPr/>
        </p:nvSpPr>
        <p:spPr>
          <a:xfrm>
            <a:off x="528901" y="6685538"/>
            <a:ext cx="3518651" cy="142167"/>
          </a:xfrm>
          <a:prstGeom prst="rect">
            <a:avLst/>
          </a:prstGeom>
          <a:noFill/>
        </p:spPr>
        <p:txBody>
          <a:bodyPr wrap="square" lIns="0" tIns="0" rIns="0" bIns="0" rtlCol="0" anchor="t" anchorCtr="0">
            <a:spAutoFit/>
          </a:bodyPr>
          <a:lstStyle/>
          <a:p>
            <a:pPr algn="ctr"/>
            <a:r>
              <a:rPr lang="ja-JP" altLang="en-US" sz="900" b="1" spc="-50" dirty="0" smtClean="0">
                <a:latin typeface="+mn-ea"/>
              </a:rPr>
              <a:t>平成</a:t>
            </a:r>
            <a:r>
              <a:rPr lang="en-US" altLang="ja-JP" sz="900" b="1" spc="-50" dirty="0" smtClean="0">
                <a:latin typeface="+mn-ea"/>
              </a:rPr>
              <a:t>30</a:t>
            </a:r>
            <a:r>
              <a:rPr lang="ja-JP" altLang="en-US" sz="900" b="1" spc="-50" dirty="0" smtClean="0">
                <a:latin typeface="+mn-ea"/>
              </a:rPr>
              <a:t>年７月豪雨（西日本豪雨）で浸水した住宅（平成</a:t>
            </a:r>
            <a:r>
              <a:rPr lang="en-US" altLang="ja-JP" sz="900" b="1" spc="-50" dirty="0">
                <a:latin typeface="+mn-ea"/>
              </a:rPr>
              <a:t>30</a:t>
            </a:r>
            <a:r>
              <a:rPr lang="ja-JP" altLang="en-US" sz="900" b="1" spc="-50" dirty="0" smtClean="0">
                <a:latin typeface="+mn-ea"/>
              </a:rPr>
              <a:t>年７月）</a:t>
            </a:r>
            <a:endParaRPr kumimoji="1" lang="ja-JP" altLang="en-US" sz="500" b="1" spc="-50" dirty="0" smtClean="0">
              <a:latin typeface="+mn-ea"/>
            </a:endParaRPr>
          </a:p>
        </p:txBody>
      </p:sp>
      <p:sp>
        <p:nvSpPr>
          <p:cNvPr id="34" name="テキスト ボックス 33"/>
          <p:cNvSpPr txBox="1"/>
          <p:nvPr/>
        </p:nvSpPr>
        <p:spPr>
          <a:xfrm>
            <a:off x="645370" y="10110957"/>
            <a:ext cx="1728000" cy="123111"/>
          </a:xfrm>
          <a:prstGeom prst="rect">
            <a:avLst/>
          </a:prstGeom>
          <a:noFill/>
        </p:spPr>
        <p:txBody>
          <a:bodyPr wrap="square" lIns="0" tIns="0" rIns="0" bIns="0" rtlCol="0" anchor="t" anchorCtr="0">
            <a:spAutoFit/>
          </a:bodyPr>
          <a:lstStyle/>
          <a:p>
            <a:pPr algn="r"/>
            <a:r>
              <a:rPr lang="ja-JP" altLang="en-US" sz="800" spc="-50" dirty="0" smtClean="0">
                <a:latin typeface="+mn-ea"/>
              </a:rPr>
              <a:t>（出典：国土交通省ホームページ）　</a:t>
            </a:r>
            <a:endParaRPr kumimoji="1" lang="ja-JP" altLang="en-US" sz="500" spc="-50" dirty="0" smtClean="0">
              <a:latin typeface="+mn-ea"/>
            </a:endParaRPr>
          </a:p>
        </p:txBody>
      </p:sp>
      <p:sp>
        <p:nvSpPr>
          <p:cNvPr id="36" name="テキスト ボックス 35"/>
          <p:cNvSpPr txBox="1"/>
          <p:nvPr/>
        </p:nvSpPr>
        <p:spPr>
          <a:xfrm>
            <a:off x="2441364" y="6920225"/>
            <a:ext cx="1878087" cy="2215991"/>
          </a:xfrm>
          <a:prstGeom prst="rect">
            <a:avLst/>
          </a:prstGeom>
          <a:noFill/>
        </p:spPr>
        <p:txBody>
          <a:bodyPr wrap="square" lIns="0" tIns="0" rIns="0" bIns="0" rtlCol="0" anchor="t" anchorCtr="0">
            <a:spAutoFit/>
          </a:bodyPr>
          <a:lstStyle/>
          <a:p>
            <a:r>
              <a:rPr lang="ja-JP" altLang="en-US" sz="900" spc="-70" dirty="0" smtClean="0">
                <a:latin typeface="+mn-ea"/>
              </a:rPr>
              <a:t>　梅雨</a:t>
            </a:r>
            <a:r>
              <a:rPr lang="ja-JP" altLang="en-US" sz="900" spc="-70" dirty="0">
                <a:latin typeface="+mn-ea"/>
              </a:rPr>
              <a:t>前線が日本付近に停滞し、</a:t>
            </a:r>
            <a:r>
              <a:rPr lang="ja-JP" altLang="en-US" sz="900" spc="-70" dirty="0" smtClean="0">
                <a:latin typeface="+mn-ea"/>
              </a:rPr>
              <a:t>また台風</a:t>
            </a:r>
            <a:r>
              <a:rPr lang="ja-JP" altLang="en-US" sz="900" spc="-70" dirty="0">
                <a:latin typeface="+mn-ea"/>
              </a:rPr>
              <a:t>第７号が南海上に発生・北上して日本付近に暖かく非常に湿った空気が供給され続け</a:t>
            </a:r>
            <a:r>
              <a:rPr lang="ja-JP" altLang="en-US" sz="900" spc="-70" dirty="0" smtClean="0">
                <a:latin typeface="+mn-ea"/>
              </a:rPr>
              <a:t>、西日本</a:t>
            </a:r>
            <a:r>
              <a:rPr lang="ja-JP" altLang="en-US" sz="900" spc="-70" dirty="0">
                <a:latin typeface="+mn-ea"/>
              </a:rPr>
              <a:t>を中心に全国的に広い範囲で記録的な大雨</a:t>
            </a:r>
            <a:r>
              <a:rPr lang="ja-JP" altLang="en-US" sz="900" spc="-70" dirty="0" smtClean="0">
                <a:latin typeface="+mn-ea"/>
              </a:rPr>
              <a:t>となり、多く</a:t>
            </a:r>
            <a:r>
              <a:rPr lang="ja-JP" altLang="en-US" sz="900" spc="-70" dirty="0">
                <a:latin typeface="+mn-ea"/>
              </a:rPr>
              <a:t>の観測地点</a:t>
            </a:r>
            <a:r>
              <a:rPr lang="ja-JP" altLang="en-US" sz="900" spc="-70" dirty="0" smtClean="0">
                <a:latin typeface="+mn-ea"/>
              </a:rPr>
              <a:t>で降水量が観測</a:t>
            </a:r>
            <a:r>
              <a:rPr lang="ja-JP" altLang="en-US" sz="900" spc="-70" dirty="0">
                <a:latin typeface="+mn-ea"/>
              </a:rPr>
              <a:t>史上１位を更新</a:t>
            </a:r>
            <a:r>
              <a:rPr lang="ja-JP" altLang="en-US" sz="900" spc="-70" dirty="0" smtClean="0">
                <a:latin typeface="+mn-ea"/>
              </a:rPr>
              <a:t>した。</a:t>
            </a:r>
            <a:endParaRPr lang="en-US" altLang="ja-JP" sz="900" spc="-70" dirty="0">
              <a:latin typeface="+mn-ea"/>
            </a:endParaRPr>
          </a:p>
          <a:p>
            <a:r>
              <a:rPr lang="ja-JP" altLang="en-US" sz="900" spc="-70" dirty="0">
                <a:latin typeface="+mn-ea"/>
              </a:rPr>
              <a:t>　</a:t>
            </a:r>
            <a:r>
              <a:rPr lang="ja-JP" altLang="en-US" sz="900" spc="-70" dirty="0" smtClean="0">
                <a:latin typeface="+mn-ea"/>
              </a:rPr>
              <a:t>この豪雨により、西日本</a:t>
            </a:r>
            <a:r>
              <a:rPr lang="ja-JP" altLang="en-US" sz="900" spc="-70" dirty="0">
                <a:latin typeface="+mn-ea"/>
              </a:rPr>
              <a:t>を中心に</a:t>
            </a:r>
            <a:r>
              <a:rPr lang="ja-JP" altLang="en-US" sz="900" spc="-70" dirty="0" smtClean="0">
                <a:latin typeface="+mn-ea"/>
              </a:rPr>
              <a:t>、河川</a:t>
            </a:r>
            <a:r>
              <a:rPr lang="ja-JP" altLang="en-US" sz="900" spc="-70" dirty="0">
                <a:latin typeface="+mn-ea"/>
              </a:rPr>
              <a:t>の氾濫、がけ崩れ等が</a:t>
            </a:r>
            <a:r>
              <a:rPr lang="ja-JP" altLang="en-US" sz="900" spc="-70" dirty="0" smtClean="0">
                <a:latin typeface="+mn-ea"/>
              </a:rPr>
              <a:t>発生し、死者</a:t>
            </a:r>
            <a:r>
              <a:rPr lang="en-US" altLang="ja-JP" sz="900" spc="-70" dirty="0">
                <a:latin typeface="+mn-ea"/>
              </a:rPr>
              <a:t>223</a:t>
            </a:r>
            <a:r>
              <a:rPr lang="ja-JP" altLang="en-US" sz="900" spc="-70" dirty="0">
                <a:latin typeface="+mn-ea"/>
              </a:rPr>
              <a:t>名、行方不明者</a:t>
            </a:r>
            <a:r>
              <a:rPr lang="en-US" altLang="ja-JP" sz="900" spc="-70" dirty="0">
                <a:latin typeface="+mn-ea"/>
              </a:rPr>
              <a:t>8</a:t>
            </a:r>
            <a:r>
              <a:rPr lang="ja-JP" altLang="en-US" sz="900" spc="-70" dirty="0">
                <a:latin typeface="+mn-ea"/>
              </a:rPr>
              <a:t>名、家屋の全半壊等</a:t>
            </a:r>
            <a:r>
              <a:rPr lang="en-US" altLang="ja-JP" sz="900" spc="-70" dirty="0">
                <a:latin typeface="+mn-ea"/>
              </a:rPr>
              <a:t>20,663</a:t>
            </a:r>
            <a:r>
              <a:rPr lang="ja-JP" altLang="en-US" sz="900" spc="-70" dirty="0">
                <a:latin typeface="+mn-ea"/>
              </a:rPr>
              <a:t>棟、家屋浸水</a:t>
            </a:r>
            <a:r>
              <a:rPr lang="en-US" altLang="ja-JP" sz="900" spc="-70" dirty="0">
                <a:latin typeface="+mn-ea"/>
              </a:rPr>
              <a:t>29,766</a:t>
            </a:r>
            <a:r>
              <a:rPr lang="ja-JP" altLang="en-US" sz="900" spc="-70" dirty="0">
                <a:latin typeface="+mn-ea"/>
              </a:rPr>
              <a:t>棟の極めて甚大な被害が広範囲で</a:t>
            </a:r>
            <a:r>
              <a:rPr lang="ja-JP" altLang="en-US" sz="900" spc="-70" dirty="0" smtClean="0">
                <a:latin typeface="+mn-ea"/>
              </a:rPr>
              <a:t>発生した。</a:t>
            </a:r>
            <a:endParaRPr lang="en-US" altLang="ja-JP" sz="900" spc="-70" dirty="0" smtClean="0">
              <a:latin typeface="+mn-ea"/>
            </a:endParaRPr>
          </a:p>
          <a:p>
            <a:r>
              <a:rPr lang="ja-JP" altLang="en-US" sz="900" spc="-70" dirty="0">
                <a:latin typeface="+mn-ea"/>
              </a:rPr>
              <a:t>　</a:t>
            </a:r>
            <a:r>
              <a:rPr lang="ja-JP" altLang="en-US" sz="900" spc="-70" dirty="0" smtClean="0">
                <a:latin typeface="+mn-ea"/>
              </a:rPr>
              <a:t>また、断水</a:t>
            </a:r>
            <a:r>
              <a:rPr lang="ja-JP" altLang="en-US" sz="900" spc="-70" dirty="0">
                <a:latin typeface="+mn-ea"/>
              </a:rPr>
              <a:t>が最大</a:t>
            </a:r>
            <a:r>
              <a:rPr lang="en-US" altLang="ja-JP" sz="900" spc="-70" dirty="0">
                <a:latin typeface="+mn-ea"/>
              </a:rPr>
              <a:t>262,322</a:t>
            </a:r>
            <a:r>
              <a:rPr lang="ja-JP" altLang="en-US" sz="900" spc="-70" dirty="0">
                <a:latin typeface="+mn-ea"/>
              </a:rPr>
              <a:t>戸発生するなど、ライフラインにも甚大な被害が</a:t>
            </a:r>
            <a:r>
              <a:rPr lang="ja-JP" altLang="en-US" sz="900" spc="-70" dirty="0" smtClean="0">
                <a:latin typeface="+mn-ea"/>
              </a:rPr>
              <a:t>発生し、</a:t>
            </a:r>
            <a:r>
              <a:rPr lang="ja-JP" altLang="en-US" sz="900" spc="-70" dirty="0">
                <a:latin typeface="+mn-ea"/>
              </a:rPr>
              <a:t>住民</a:t>
            </a:r>
            <a:r>
              <a:rPr lang="ja-JP" altLang="en-US" sz="900" spc="-70" dirty="0" smtClean="0">
                <a:latin typeface="+mn-ea"/>
              </a:rPr>
              <a:t>の生活に多大な影響を及ぼした。</a:t>
            </a:r>
            <a:endParaRPr lang="ja-JP" altLang="en-US" sz="900" spc="-70" dirty="0">
              <a:latin typeface="+mn-ea"/>
            </a:endParaRPr>
          </a:p>
        </p:txBody>
      </p:sp>
      <p:pic>
        <p:nvPicPr>
          <p:cNvPr id="38" name="図 37"/>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25000"/>
                    </a14:imgEffect>
                    <a14:imgEffect>
                      <a14:brightnessContrast bright="3000" contrast="24000"/>
                    </a14:imgEffect>
                  </a14:imgLayer>
                </a14:imgProps>
              </a:ext>
              <a:ext uri="{28A0092B-C50C-407E-A947-70E740481C1C}">
                <a14:useLocalDpi xmlns:a14="http://schemas.microsoft.com/office/drawing/2010/main"/>
              </a:ext>
            </a:extLst>
          </a:blip>
          <a:srcRect/>
          <a:stretch/>
        </p:blipFill>
        <p:spPr>
          <a:xfrm>
            <a:off x="4442044" y="6922611"/>
            <a:ext cx="1985630" cy="1205388"/>
          </a:xfrm>
          <a:prstGeom prst="rect">
            <a:avLst/>
          </a:prstGeom>
        </p:spPr>
      </p:pic>
      <p:sp>
        <p:nvSpPr>
          <p:cNvPr id="42" name="角丸四角形吹き出し 41"/>
          <p:cNvSpPr/>
          <p:nvPr/>
        </p:nvSpPr>
        <p:spPr>
          <a:xfrm>
            <a:off x="6163028" y="2173166"/>
            <a:ext cx="828322" cy="489060"/>
          </a:xfrm>
          <a:prstGeom prst="wedgeRoundRectCallout">
            <a:avLst>
              <a:gd name="adj1" fmla="val -23239"/>
              <a:gd name="adj2" fmla="val 83408"/>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r>
              <a:rPr lang="ja-JP" altLang="en-US" sz="800" b="1"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雨の降り方</a:t>
            </a:r>
            <a:r>
              <a:rPr lang="ja-JP" altLang="en-US" sz="8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が変わってきているんだね</a:t>
            </a:r>
            <a:endParaRPr lang="en-US" altLang="ja-JP" sz="800" spc="-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45" name="図 4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150182" y="2818470"/>
            <a:ext cx="415864" cy="664280"/>
          </a:xfrm>
          <a:prstGeom prst="rect">
            <a:avLst/>
          </a:prstGeom>
        </p:spPr>
      </p:pic>
      <p:pic>
        <p:nvPicPr>
          <p:cNvPr id="50" name="図 49"/>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25000"/>
                    </a14:imgEffect>
                    <a14:imgEffect>
                      <a14:brightnessContrast contrast="22000"/>
                    </a14:imgEffect>
                  </a14:imgLayer>
                </a14:imgProps>
              </a:ext>
              <a:ext uri="{28A0092B-C50C-407E-A947-70E740481C1C}">
                <a14:useLocalDpi xmlns:a14="http://schemas.microsoft.com/office/drawing/2010/main"/>
              </a:ext>
            </a:extLst>
          </a:blip>
          <a:srcRect/>
          <a:stretch/>
        </p:blipFill>
        <p:spPr>
          <a:xfrm>
            <a:off x="662915" y="4632965"/>
            <a:ext cx="2033858" cy="1449846"/>
          </a:xfrm>
          <a:prstGeom prst="rect">
            <a:avLst/>
          </a:prstGeom>
        </p:spPr>
      </p:pic>
      <p:pic>
        <p:nvPicPr>
          <p:cNvPr id="51" name="図 50"/>
          <p:cNvPicPr>
            <a:picLocks noChangeAspect="1"/>
          </p:cNvPicPr>
          <p:nvPr/>
        </p:nvPicPr>
        <p:blipFill>
          <a:blip r:embed="rId11" cstate="email">
            <a:extLst>
              <a:ext uri="{BEBA8EAE-BF5A-486C-A8C5-ECC9F3942E4B}">
                <a14:imgProps xmlns:a14="http://schemas.microsoft.com/office/drawing/2010/main">
                  <a14:imgLayer r:embed="rId12">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019877" y="4626268"/>
            <a:ext cx="1918444" cy="1438833"/>
          </a:xfrm>
          <a:prstGeom prst="rect">
            <a:avLst/>
          </a:prstGeom>
        </p:spPr>
      </p:pic>
      <p:pic>
        <p:nvPicPr>
          <p:cNvPr id="1026" name="Picture 2" descr="西日本豪雨で浸水した住宅地"/>
          <p:cNvPicPr>
            <a:picLocks noChangeAspect="1" noChangeArrowheads="1"/>
          </p:cNvPicPr>
          <p:nvPr/>
        </p:nvPicPr>
        <p:blipFill rotWithShape="1">
          <a:blip r:embed="rId13" cstate="email">
            <a:extLst>
              <a:ext uri="{BEBA8EAE-BF5A-486C-A8C5-ECC9F3942E4B}">
                <a14:imgProps xmlns:a14="http://schemas.microsoft.com/office/drawing/2010/main">
                  <a14:imgLayer r:embed="rId14">
                    <a14:imgEffect>
                      <a14:sharpenSoften amount="25000"/>
                    </a14:imgEffect>
                    <a14:imgEffect>
                      <a14:brightnessContrast contrast="17000"/>
                    </a14:imgEffect>
                  </a14:imgLayer>
                </a14:imgProps>
              </a:ext>
              <a:ext uri="{28A0092B-C50C-407E-A947-70E740481C1C}">
                <a14:useLocalDpi xmlns:a14="http://schemas.microsoft.com/office/drawing/2010/main"/>
              </a:ext>
            </a:extLst>
          </a:blip>
          <a:srcRect/>
          <a:stretch/>
        </p:blipFill>
        <p:spPr bwMode="auto">
          <a:xfrm>
            <a:off x="645370" y="6913564"/>
            <a:ext cx="1728000" cy="311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339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0629" y="347386"/>
            <a:ext cx="6838685" cy="338555"/>
          </a:xfrm>
          <a:prstGeom prst="rect">
            <a:avLst/>
          </a:prstGeom>
          <a:solidFill>
            <a:srgbClr val="002060"/>
          </a:solidFill>
        </p:spPr>
        <p:txBody>
          <a:bodyPr wrap="square" rtlCol="0" anchor="ctr" anchorCtr="0">
            <a:spAutoFit/>
          </a:bodyPr>
          <a:lstStyle/>
          <a:p>
            <a:r>
              <a:rPr kumimoji="1" lang="ja-JP" altLang="en-US" sz="1600" b="1" dirty="0">
                <a:solidFill>
                  <a:schemeClr val="bg1"/>
                </a:solidFill>
                <a:latin typeface="游ゴシック" panose="020B0400000000000000" pitchFamily="50" charset="-128"/>
                <a:ea typeface="游ゴシック" panose="020B0400000000000000" pitchFamily="50" charset="-128"/>
              </a:rPr>
              <a:t>直近</a:t>
            </a:r>
            <a:r>
              <a:rPr kumimoji="1" lang="ja-JP" altLang="en-US" sz="1600" b="1" dirty="0" smtClean="0">
                <a:solidFill>
                  <a:schemeClr val="bg1"/>
                </a:solidFill>
                <a:latin typeface="游ゴシック" panose="020B0400000000000000" pitchFamily="50" charset="-128"/>
                <a:ea typeface="游ゴシック" panose="020B0400000000000000" pitchFamily="50" charset="-128"/>
              </a:rPr>
              <a:t>の災害（平成</a:t>
            </a:r>
            <a:r>
              <a:rPr kumimoji="1" lang="en-US" altLang="ja-JP" sz="1600" b="1" dirty="0" smtClean="0">
                <a:solidFill>
                  <a:schemeClr val="bg1"/>
                </a:solidFill>
                <a:latin typeface="游ゴシック" panose="020B0400000000000000" pitchFamily="50" charset="-128"/>
                <a:ea typeface="游ゴシック" panose="020B0400000000000000" pitchFamily="50" charset="-128"/>
              </a:rPr>
              <a:t>30</a:t>
            </a:r>
            <a:r>
              <a:rPr kumimoji="1" lang="ja-JP" altLang="en-US" sz="1600" b="1" dirty="0" smtClean="0">
                <a:solidFill>
                  <a:schemeClr val="bg1"/>
                </a:solidFill>
                <a:latin typeface="游ゴシック" panose="020B0400000000000000" pitchFamily="50" charset="-128"/>
                <a:ea typeface="游ゴシック" panose="020B0400000000000000" pitchFamily="50" charset="-128"/>
              </a:rPr>
              <a:t>年７月豪雨）をふりかえる</a:t>
            </a:r>
          </a:p>
        </p:txBody>
      </p:sp>
      <p:sp>
        <p:nvSpPr>
          <p:cNvPr id="6" name="テキスト ボックス 5"/>
          <p:cNvSpPr txBox="1"/>
          <p:nvPr/>
        </p:nvSpPr>
        <p:spPr>
          <a:xfrm>
            <a:off x="671842" y="769912"/>
            <a:ext cx="6215453" cy="707886"/>
          </a:xfrm>
          <a:prstGeom prst="rect">
            <a:avLst/>
          </a:prstGeom>
          <a:noFill/>
        </p:spPr>
        <p:txBody>
          <a:bodyPr wrap="square" rtlCol="0" anchor="t" anchorCtr="0">
            <a:spAutoFit/>
          </a:bodyPr>
          <a:lstStyle/>
          <a:p>
            <a:r>
              <a:rPr lang="ja-JP" altLang="en-US" sz="1000" spc="-50" dirty="0" smtClean="0">
                <a:latin typeface="+mn-ea"/>
              </a:rPr>
              <a:t>　平成</a:t>
            </a:r>
            <a:r>
              <a:rPr lang="en-US" altLang="ja-JP" sz="1000" spc="-50" dirty="0" smtClean="0">
                <a:latin typeface="+mn-ea"/>
              </a:rPr>
              <a:t>30</a:t>
            </a:r>
            <a:r>
              <a:rPr lang="ja-JP" altLang="en-US" sz="1000" spc="-50" dirty="0" smtClean="0">
                <a:latin typeface="+mn-ea"/>
              </a:rPr>
              <a:t>年７月豪雨では、施設の能力を超える豪雨となり、</a:t>
            </a:r>
            <a:r>
              <a:rPr lang="ja-JP" altLang="en-US" sz="1000" b="1" u="sng" spc="-50" dirty="0" smtClean="0">
                <a:solidFill>
                  <a:srgbClr val="E60000"/>
                </a:solidFill>
                <a:latin typeface="+mn-ea"/>
              </a:rPr>
              <a:t>避難が間に合わず</a:t>
            </a:r>
            <a:r>
              <a:rPr lang="en-US" altLang="ja-JP" sz="1000" b="1" u="sng" spc="-50" dirty="0" smtClean="0">
                <a:solidFill>
                  <a:srgbClr val="E60000"/>
                </a:solidFill>
                <a:latin typeface="+mn-ea"/>
              </a:rPr>
              <a:t>200</a:t>
            </a:r>
            <a:r>
              <a:rPr lang="ja-JP" altLang="en-US" sz="1000" b="1" u="sng" spc="-50" dirty="0" smtClean="0">
                <a:solidFill>
                  <a:srgbClr val="E60000"/>
                </a:solidFill>
                <a:latin typeface="+mn-ea"/>
              </a:rPr>
              <a:t>名以上の方が</a:t>
            </a:r>
            <a:r>
              <a:rPr lang="ja-JP" altLang="en-US" sz="1000" b="1" u="sng" spc="-50" dirty="0">
                <a:solidFill>
                  <a:srgbClr val="E60000"/>
                </a:solidFill>
                <a:latin typeface="+mn-ea"/>
              </a:rPr>
              <a:t>亡</a:t>
            </a:r>
            <a:r>
              <a:rPr lang="ja-JP" altLang="en-US" sz="1000" b="1" u="sng" spc="-50" dirty="0" smtClean="0">
                <a:solidFill>
                  <a:srgbClr val="E60000"/>
                </a:solidFill>
                <a:latin typeface="+mn-ea"/>
              </a:rPr>
              <a:t>くなる</a:t>
            </a:r>
            <a:r>
              <a:rPr lang="ja-JP" altLang="en-US" sz="1000" spc="-50" dirty="0" smtClean="0">
                <a:latin typeface="+mn-ea"/>
              </a:rPr>
              <a:t>極めて</a:t>
            </a:r>
            <a:r>
              <a:rPr lang="ja-JP" altLang="en-US" sz="1000" spc="-50" dirty="0">
                <a:latin typeface="+mn-ea"/>
              </a:rPr>
              <a:t>甚大な人的被害が広範囲で発生</a:t>
            </a:r>
            <a:r>
              <a:rPr lang="ja-JP" altLang="en-US" sz="1000" spc="-50" dirty="0" smtClean="0">
                <a:latin typeface="+mn-ea"/>
              </a:rPr>
              <a:t>しました。</a:t>
            </a:r>
            <a:endParaRPr lang="en-US" altLang="ja-JP" sz="1000" spc="-50" dirty="0" smtClean="0">
              <a:latin typeface="+mn-ea"/>
            </a:endParaRPr>
          </a:p>
          <a:p>
            <a:r>
              <a:rPr lang="ja-JP" altLang="en-US" sz="1000" spc="-50" dirty="0" smtClean="0">
                <a:latin typeface="+mn-ea"/>
              </a:rPr>
              <a:t>　発災当時、被災地でどのようなことが起きていたか、中央防災会議で設置された「平成</a:t>
            </a:r>
            <a:r>
              <a:rPr lang="en-US" altLang="ja-JP" sz="1000" spc="-50" dirty="0" smtClean="0">
                <a:latin typeface="+mn-ea"/>
              </a:rPr>
              <a:t>30</a:t>
            </a:r>
            <a:r>
              <a:rPr lang="ja-JP" altLang="en-US" sz="1000" spc="-50" dirty="0" smtClean="0">
                <a:latin typeface="+mn-ea"/>
              </a:rPr>
              <a:t>年７月豪雨による水害・土砂災害からの避難に関するワーキンググループ」</a:t>
            </a:r>
            <a:r>
              <a:rPr lang="ja-JP" altLang="en-US" sz="1000" spc="-50" dirty="0">
                <a:latin typeface="+mn-ea"/>
              </a:rPr>
              <a:t>で</a:t>
            </a:r>
            <a:r>
              <a:rPr lang="ja-JP" altLang="en-US" sz="1000" spc="-50" dirty="0" smtClean="0">
                <a:latin typeface="+mn-ea"/>
              </a:rPr>
              <a:t>分析されていますので、ふりかえってみました。</a:t>
            </a:r>
          </a:p>
        </p:txBody>
      </p:sp>
      <p:sp>
        <p:nvSpPr>
          <p:cNvPr id="7" name="テキスト ボックス 6"/>
          <p:cNvSpPr txBox="1"/>
          <p:nvPr/>
        </p:nvSpPr>
        <p:spPr>
          <a:xfrm>
            <a:off x="480540" y="1851050"/>
            <a:ext cx="1554438" cy="261609"/>
          </a:xfrm>
          <a:prstGeom prst="rect">
            <a:avLst/>
          </a:prstGeom>
          <a:noFill/>
        </p:spPr>
        <p:txBody>
          <a:bodyPr wrap="square" rtlCol="0" anchor="t" anchorCtr="0">
            <a:spAutoFit/>
          </a:bodyPr>
          <a:lstStyle/>
          <a:p>
            <a:r>
              <a:rPr lang="ja-JP" altLang="en-US" sz="1100" b="1" spc="-80" dirty="0" smtClean="0">
                <a:latin typeface="+mn-ea"/>
              </a:rPr>
              <a:t>◆ 避難行動の有無</a:t>
            </a:r>
            <a:endParaRPr kumimoji="1" lang="ja-JP" altLang="en-US" sz="700" b="1" spc="-80" dirty="0" smtClean="0">
              <a:latin typeface="+mn-ea"/>
            </a:endParaRPr>
          </a:p>
        </p:txBody>
      </p:sp>
      <p:graphicFrame>
        <p:nvGraphicFramePr>
          <p:cNvPr id="8" name="グラフ 7"/>
          <p:cNvGraphicFramePr/>
          <p:nvPr>
            <p:extLst>
              <p:ext uri="{D42A27DB-BD31-4B8C-83A1-F6EECF244321}">
                <p14:modId xmlns:p14="http://schemas.microsoft.com/office/powerpoint/2010/main" val="3152118825"/>
              </p:ext>
            </p:extLst>
          </p:nvPr>
        </p:nvGraphicFramePr>
        <p:xfrm>
          <a:off x="2614001" y="1743447"/>
          <a:ext cx="4070222" cy="11340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p:nvPr>
            <p:extLst>
              <p:ext uri="{D42A27DB-BD31-4B8C-83A1-F6EECF244321}">
                <p14:modId xmlns:p14="http://schemas.microsoft.com/office/powerpoint/2010/main" val="2489477650"/>
              </p:ext>
            </p:extLst>
          </p:nvPr>
        </p:nvGraphicFramePr>
        <p:xfrm>
          <a:off x="0" y="3223279"/>
          <a:ext cx="6653330" cy="2994913"/>
        </p:xfrm>
        <a:graphic>
          <a:graphicData uri="http://schemas.openxmlformats.org/drawingml/2006/chart">
            <c:chart xmlns:c="http://schemas.openxmlformats.org/drawingml/2006/chart" xmlns:r="http://schemas.openxmlformats.org/officeDocument/2006/relationships" r:id="rId3"/>
          </a:graphicData>
        </a:graphic>
      </p:graphicFrame>
      <p:sp>
        <p:nvSpPr>
          <p:cNvPr id="34" name="角丸四角形吹き出し 33"/>
          <p:cNvSpPr/>
          <p:nvPr/>
        </p:nvSpPr>
        <p:spPr>
          <a:xfrm>
            <a:off x="1394171" y="2101359"/>
            <a:ext cx="1305155" cy="591216"/>
          </a:xfrm>
          <a:prstGeom prst="wedgeRoundRectCallout">
            <a:avLst>
              <a:gd name="adj1" fmla="val -64081"/>
              <a:gd name="adj2" fmla="val -19482"/>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ja-JP" altLang="en-US" sz="900" spc="-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亡くなった</a:t>
            </a:r>
            <a:r>
              <a:rPr lang="ja-JP" altLang="en-US" sz="9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方の多くは</a:t>
            </a:r>
            <a:r>
              <a:rPr lang="en-US" altLang="ja-JP" sz="900" spc="-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endParaRPr lang="en-US" altLang="ja-JP" sz="9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050" b="1" u="sng" spc="-50" dirty="0" smtClean="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避難</a:t>
            </a:r>
            <a:r>
              <a:rPr lang="ja-JP" altLang="en-US" sz="1050" b="1" u="sng" spc="-5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行動を</a:t>
            </a:r>
            <a:r>
              <a:rPr lang="ja-JP" altLang="en-US" sz="1050" b="1" u="sng" spc="-50" dirty="0" smtClean="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とっていなかった</a:t>
            </a:r>
            <a:r>
              <a:rPr lang="ja-JP" altLang="en-US" sz="1050" spc="-50" dirty="0" smtClean="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9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ことがわかります。</a:t>
            </a:r>
            <a:endParaRPr lang="en-US" altLang="ja-JP" sz="900" spc="-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85541" y="3008965"/>
            <a:ext cx="5598169" cy="261610"/>
          </a:xfrm>
          <a:prstGeom prst="rect">
            <a:avLst/>
          </a:prstGeom>
          <a:noFill/>
        </p:spPr>
        <p:txBody>
          <a:bodyPr wrap="square" rtlCol="0" anchor="t" anchorCtr="0">
            <a:spAutoFit/>
          </a:bodyPr>
          <a:lstStyle/>
          <a:p>
            <a:r>
              <a:rPr lang="ja-JP" altLang="en-US" sz="1100" b="1" spc="-80" dirty="0" smtClean="0">
                <a:latin typeface="+mn-ea"/>
              </a:rPr>
              <a:t>◆ なぜ避難をしなかったか</a:t>
            </a:r>
            <a:r>
              <a:rPr lang="ja-JP" altLang="en-US" sz="900" b="1" spc="-80" dirty="0" smtClean="0">
                <a:latin typeface="+mn-ea"/>
              </a:rPr>
              <a:t>（</a:t>
            </a:r>
            <a:r>
              <a:rPr lang="en-US" altLang="ja-JP" sz="900" b="1" spc="-80" dirty="0" smtClean="0">
                <a:latin typeface="+mn-ea"/>
              </a:rPr>
              <a:t>※</a:t>
            </a:r>
            <a:r>
              <a:rPr lang="ja-JP" altLang="en-US" sz="900" b="1" spc="-80" dirty="0" smtClean="0">
                <a:latin typeface="+mn-ea"/>
              </a:rPr>
              <a:t>洪水の可能性がある「低地」居住で自宅外へ避難しなかった人の回答）</a:t>
            </a:r>
            <a:endParaRPr kumimoji="1" lang="ja-JP" altLang="en-US" sz="400" b="1" spc="-80" dirty="0" smtClean="0">
              <a:latin typeface="+mn-ea"/>
            </a:endParaRPr>
          </a:p>
        </p:txBody>
      </p:sp>
      <p:grpSp>
        <p:nvGrpSpPr>
          <p:cNvPr id="43" name="グループ化 42"/>
          <p:cNvGrpSpPr/>
          <p:nvPr/>
        </p:nvGrpSpPr>
        <p:grpSpPr>
          <a:xfrm>
            <a:off x="359825" y="1591485"/>
            <a:ext cx="6839489" cy="246221"/>
            <a:chOff x="5409603" y="2975598"/>
            <a:chExt cx="5091234" cy="183284"/>
          </a:xfrm>
        </p:grpSpPr>
        <p:sp>
          <p:nvSpPr>
            <p:cNvPr id="44" name="正方形/長方形 43"/>
            <p:cNvSpPr/>
            <p:nvPr/>
          </p:nvSpPr>
          <p:spPr>
            <a:xfrm>
              <a:off x="5409603" y="3030068"/>
              <a:ext cx="5091234" cy="586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45" name="テキスト ボックス 44"/>
            <p:cNvSpPr txBox="1"/>
            <p:nvPr/>
          </p:nvSpPr>
          <p:spPr>
            <a:xfrm>
              <a:off x="5574547" y="2975598"/>
              <a:ext cx="1320827" cy="183284"/>
            </a:xfrm>
            <a:prstGeom prst="rect">
              <a:avLst/>
            </a:prstGeom>
            <a:solidFill>
              <a:schemeClr val="bg1"/>
            </a:solidFill>
          </p:spPr>
          <p:txBody>
            <a:bodyPr wrap="square" lIns="0" tIns="0" rIns="0" bIns="0" rtlCol="0" anchor="ctr" anchorCtr="0">
              <a:spAutoFit/>
            </a:bodyPr>
            <a:lstStyle/>
            <a:p>
              <a:r>
                <a:rPr lang="ja-JP" altLang="en-US" sz="1600" b="1" spc="-50" dirty="0" smtClean="0">
                  <a:latin typeface="+mn-ea"/>
                </a:rPr>
                <a:t>「</a:t>
              </a:r>
              <a:r>
                <a:rPr lang="ja-JP" altLang="en-US" sz="1600" b="1" spc="-50" dirty="0">
                  <a:latin typeface="+mn-ea"/>
                </a:rPr>
                <a:t>避難</a:t>
              </a:r>
              <a:r>
                <a:rPr lang="ja-JP" altLang="en-US" sz="1600" b="1" spc="-50" dirty="0" smtClean="0">
                  <a:latin typeface="+mn-ea"/>
                </a:rPr>
                <a:t>」について</a:t>
              </a:r>
              <a:endParaRPr lang="en-US" altLang="ja-JP" sz="1600" b="1" spc="-50" dirty="0" smtClean="0">
                <a:latin typeface="+mn-ea"/>
              </a:endParaRPr>
            </a:p>
          </p:txBody>
        </p:sp>
      </p:grpSp>
      <p:sp>
        <p:nvSpPr>
          <p:cNvPr id="48" name="角丸四角形吹き出し 47"/>
          <p:cNvSpPr/>
          <p:nvPr/>
        </p:nvSpPr>
        <p:spPr>
          <a:xfrm>
            <a:off x="1394172" y="5876721"/>
            <a:ext cx="2292926" cy="591216"/>
          </a:xfrm>
          <a:prstGeom prst="wedgeRoundRectCallout">
            <a:avLst>
              <a:gd name="adj1" fmla="val -58924"/>
              <a:gd name="adj2" fmla="val -23188"/>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ja-JP" altLang="en-US" sz="900" spc="-50" dirty="0" smtClean="0">
                <a:solidFill>
                  <a:schemeClr val="bg1"/>
                </a:solidFill>
                <a:latin typeface="Meiryo UI" panose="020B0604030504040204" pitchFamily="50" charset="-128"/>
                <a:ea typeface="Meiryo UI" panose="020B0604030504040204" pitchFamily="50" charset="-128"/>
              </a:rPr>
              <a:t>避難しなかった方は</a:t>
            </a:r>
            <a:r>
              <a:rPr lang="ja-JP" altLang="en-US" sz="900" spc="-50" dirty="0">
                <a:solidFill>
                  <a:schemeClr val="bg1"/>
                </a:solidFill>
                <a:latin typeface="Meiryo UI" panose="020B0604030504040204" pitchFamily="50" charset="-128"/>
                <a:ea typeface="Meiryo UI" panose="020B0604030504040204" pitchFamily="50" charset="-128"/>
              </a:rPr>
              <a:t>　</a:t>
            </a:r>
            <a:r>
              <a:rPr lang="ja-JP" altLang="en-US" sz="1050" b="1" u="sng" spc="-50" dirty="0" smtClean="0">
                <a:solidFill>
                  <a:srgbClr val="FFFF00"/>
                </a:solidFill>
                <a:latin typeface="Meiryo UI" panose="020B0604030504040204" pitchFamily="50" charset="-128"/>
                <a:ea typeface="Meiryo UI" panose="020B0604030504040204" pitchFamily="50" charset="-128"/>
              </a:rPr>
              <a:t>自分のところは大丈夫と</a:t>
            </a:r>
            <a:r>
              <a:rPr lang="ja-JP" altLang="en-US" sz="1050" b="1" u="sng" spc="-50" dirty="0" smtClean="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災害リスクを正しく理解していない</a:t>
            </a:r>
            <a:r>
              <a:rPr lang="ja-JP" altLang="en-US" sz="1000" b="1" spc="-50" dirty="0" smtClean="0">
                <a:solidFill>
                  <a:srgbClr val="FFFF00"/>
                </a:solidFill>
                <a:latin typeface="Meiryo UI" panose="020B0604030504040204" pitchFamily="50" charset="-128"/>
                <a:ea typeface="Meiryo UI" panose="020B0604030504040204" pitchFamily="50" charset="-128"/>
              </a:rPr>
              <a:t>　</a:t>
            </a:r>
            <a:r>
              <a:rPr lang="ja-JP" altLang="en-US" sz="900" spc="-50" dirty="0" smtClean="0">
                <a:solidFill>
                  <a:schemeClr val="bg1"/>
                </a:solidFill>
                <a:latin typeface="Meiryo UI" panose="020B0604030504040204" pitchFamily="50" charset="-128"/>
                <a:ea typeface="Meiryo UI" panose="020B0604030504040204" pitchFamily="50" charset="-128"/>
              </a:rPr>
              <a:t>可能性があります。</a:t>
            </a:r>
            <a:endParaRPr lang="en-US" altLang="ja-JP" sz="1000" spc="-50" dirty="0">
              <a:solidFill>
                <a:schemeClr val="bg1"/>
              </a:solidFill>
              <a:latin typeface="Meiryo UI" panose="020B0604030504040204" pitchFamily="50" charset="-128"/>
              <a:ea typeface="Meiryo UI" panose="020B0604030504040204" pitchFamily="50" charset="-128"/>
            </a:endParaRPr>
          </a:p>
        </p:txBody>
      </p:sp>
      <p:pic>
        <p:nvPicPr>
          <p:cNvPr id="51" name="図 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9080" y="2202320"/>
            <a:ext cx="402218" cy="642482"/>
          </a:xfrm>
          <a:prstGeom prst="rect">
            <a:avLst/>
          </a:prstGeom>
        </p:spPr>
      </p:pic>
      <p:pic>
        <p:nvPicPr>
          <p:cNvPr id="53" name="図 5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541" y="5866568"/>
            <a:ext cx="402218" cy="642482"/>
          </a:xfrm>
          <a:prstGeom prst="rect">
            <a:avLst/>
          </a:prstGeom>
        </p:spPr>
      </p:pic>
      <p:graphicFrame>
        <p:nvGraphicFramePr>
          <p:cNvPr id="11" name="グラフ 10"/>
          <p:cNvGraphicFramePr/>
          <p:nvPr>
            <p:extLst>
              <p:ext uri="{D42A27DB-BD31-4B8C-83A1-F6EECF244321}">
                <p14:modId xmlns:p14="http://schemas.microsoft.com/office/powerpoint/2010/main" val="1495038067"/>
              </p:ext>
            </p:extLst>
          </p:nvPr>
        </p:nvGraphicFramePr>
        <p:xfrm>
          <a:off x="3326665" y="7530755"/>
          <a:ext cx="3345516" cy="1247911"/>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2"/>
          <p:cNvSpPr txBox="1"/>
          <p:nvPr/>
        </p:nvSpPr>
        <p:spPr>
          <a:xfrm>
            <a:off x="474560" y="7200102"/>
            <a:ext cx="2733171" cy="430887"/>
          </a:xfrm>
          <a:prstGeom prst="rect">
            <a:avLst/>
          </a:prstGeom>
          <a:noFill/>
        </p:spPr>
        <p:txBody>
          <a:bodyPr wrap="square" rtlCol="0" anchor="t" anchorCtr="0">
            <a:spAutoFit/>
          </a:bodyPr>
          <a:lstStyle/>
          <a:p>
            <a:r>
              <a:rPr lang="ja-JP" altLang="en-US" sz="1100" b="1" spc="-80" dirty="0" smtClean="0">
                <a:latin typeface="+mn-ea"/>
              </a:rPr>
              <a:t>◆ 「洪水」「河川」での犠牲者発生場所と</a:t>
            </a:r>
            <a:endParaRPr lang="en-US" altLang="ja-JP" sz="1100" b="1" spc="-80" dirty="0" smtClean="0">
              <a:latin typeface="+mn-ea"/>
            </a:endParaRPr>
          </a:p>
          <a:p>
            <a:r>
              <a:rPr kumimoji="1" lang="ja-JP" altLang="en-US" sz="1100" b="1" spc="-80" dirty="0">
                <a:latin typeface="+mn-ea"/>
              </a:rPr>
              <a:t>　 </a:t>
            </a:r>
            <a:r>
              <a:rPr kumimoji="1" lang="ja-JP" altLang="en-US" sz="1100" b="1" spc="-80" dirty="0" smtClean="0">
                <a:latin typeface="+mn-ea"/>
              </a:rPr>
              <a:t>浸水想定区域との関係</a:t>
            </a:r>
            <a:endParaRPr kumimoji="1" lang="ja-JP" altLang="en-US" sz="700" b="1" spc="-80" dirty="0" smtClean="0">
              <a:latin typeface="+mn-ea"/>
            </a:endParaRPr>
          </a:p>
        </p:txBody>
      </p:sp>
      <p:sp>
        <p:nvSpPr>
          <p:cNvPr id="14" name="テキスト ボックス 13"/>
          <p:cNvSpPr txBox="1"/>
          <p:nvPr/>
        </p:nvSpPr>
        <p:spPr>
          <a:xfrm>
            <a:off x="3673991" y="7200101"/>
            <a:ext cx="2528026" cy="430887"/>
          </a:xfrm>
          <a:prstGeom prst="rect">
            <a:avLst/>
          </a:prstGeom>
          <a:noFill/>
        </p:spPr>
        <p:txBody>
          <a:bodyPr wrap="square" rtlCol="0" anchor="t" anchorCtr="0">
            <a:spAutoFit/>
          </a:bodyPr>
          <a:lstStyle/>
          <a:p>
            <a:r>
              <a:rPr lang="ja-JP" altLang="en-US" sz="1100" b="1" spc="-80" dirty="0" smtClean="0">
                <a:latin typeface="+mn-ea"/>
              </a:rPr>
              <a:t>◆ 土砂災害による犠牲者発生場所と</a:t>
            </a:r>
            <a:endParaRPr lang="en-US" altLang="ja-JP" sz="1100" b="1" spc="-80" dirty="0" smtClean="0">
              <a:latin typeface="+mn-ea"/>
            </a:endParaRPr>
          </a:p>
          <a:p>
            <a:r>
              <a:rPr lang="ja-JP" altLang="en-US" sz="1100" b="1" spc="-80" dirty="0">
                <a:latin typeface="+mn-ea"/>
              </a:rPr>
              <a:t>　</a:t>
            </a:r>
            <a:r>
              <a:rPr lang="ja-JP" altLang="en-US" sz="1100" b="1" spc="-80" dirty="0" smtClean="0">
                <a:latin typeface="+mn-ea"/>
              </a:rPr>
              <a:t>土砂災害危険</a:t>
            </a:r>
            <a:r>
              <a:rPr lang="ja-JP" altLang="en-US" sz="1100" b="1" spc="-80" dirty="0">
                <a:latin typeface="+mn-ea"/>
              </a:rPr>
              <a:t>箇</a:t>
            </a:r>
            <a:r>
              <a:rPr lang="ja-JP" altLang="en-US" sz="1100" b="1" spc="-80" dirty="0" smtClean="0">
                <a:latin typeface="+mn-ea"/>
              </a:rPr>
              <a:t>所との関係</a:t>
            </a:r>
            <a:endParaRPr kumimoji="1" lang="ja-JP" altLang="en-US" sz="700" b="1" spc="-80" dirty="0" smtClean="0">
              <a:latin typeface="+mn-ea"/>
            </a:endParaRPr>
          </a:p>
        </p:txBody>
      </p:sp>
      <p:sp>
        <p:nvSpPr>
          <p:cNvPr id="35" name="角丸四角形吹き出し 34"/>
          <p:cNvSpPr/>
          <p:nvPr/>
        </p:nvSpPr>
        <p:spPr>
          <a:xfrm>
            <a:off x="1281298" y="8904902"/>
            <a:ext cx="2580442" cy="948760"/>
          </a:xfrm>
          <a:prstGeom prst="wedgeRoundRectCallout">
            <a:avLst>
              <a:gd name="adj1" fmla="val -57153"/>
              <a:gd name="adj2" fmla="val -16685"/>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spAutoFit/>
          </a:bodyPr>
          <a:lstStyle/>
          <a:p>
            <a:r>
              <a:rPr lang="ja-JP" altLang="en-US" sz="9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犠牲者が発生した場所</a:t>
            </a:r>
            <a:r>
              <a:rPr lang="ja-JP" altLang="en-US" sz="900" spc="-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a:t>
            </a:r>
            <a:r>
              <a:rPr lang="ja-JP" altLang="en-US" sz="9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、洪水によ</a:t>
            </a:r>
            <a:r>
              <a:rPr lang="ja-JP" altLang="en-US" sz="900" spc="-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る</a:t>
            </a:r>
            <a:r>
              <a:rPr lang="ja-JP" altLang="en-US" sz="9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浸水が予想</a:t>
            </a:r>
            <a:endParaRPr lang="en-US" altLang="ja-JP" sz="9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9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されていた低い土地（浸水想定区域）や土砂災害の危険性が高い場所（土砂災害警戒区域）など</a:t>
            </a:r>
            <a:endParaRPr lang="en-US" altLang="ja-JP" sz="9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200" b="1" u="sng" spc="-50" dirty="0" smtClean="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事前に災害リスクが高いと想定される場所で被害に遭われている</a:t>
            </a:r>
            <a:r>
              <a:rPr lang="ja-JP" altLang="en-US" sz="1100" spc="-5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900" spc="-5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のがわかります。</a:t>
            </a:r>
            <a:endParaRPr lang="en-US" altLang="ja-JP" sz="900" spc="-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nvGrpSpPr>
          <p:cNvPr id="37" name="グループ化 36"/>
          <p:cNvGrpSpPr/>
          <p:nvPr/>
        </p:nvGrpSpPr>
        <p:grpSpPr>
          <a:xfrm>
            <a:off x="359825" y="6760204"/>
            <a:ext cx="6839489" cy="246221"/>
            <a:chOff x="5409603" y="2956919"/>
            <a:chExt cx="5091234" cy="183284"/>
          </a:xfrm>
        </p:grpSpPr>
        <p:sp>
          <p:nvSpPr>
            <p:cNvPr id="38" name="正方形/長方形 37"/>
            <p:cNvSpPr/>
            <p:nvPr/>
          </p:nvSpPr>
          <p:spPr>
            <a:xfrm>
              <a:off x="5409603" y="3030068"/>
              <a:ext cx="5091234" cy="56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39" name="テキスト ボックス 38"/>
            <p:cNvSpPr txBox="1"/>
            <p:nvPr/>
          </p:nvSpPr>
          <p:spPr>
            <a:xfrm>
              <a:off x="5533867" y="2956919"/>
              <a:ext cx="1822291" cy="183284"/>
            </a:xfrm>
            <a:prstGeom prst="rect">
              <a:avLst/>
            </a:prstGeom>
            <a:solidFill>
              <a:schemeClr val="bg1"/>
            </a:solidFill>
          </p:spPr>
          <p:txBody>
            <a:bodyPr wrap="square" lIns="0" tIns="0" rIns="0" bIns="0" rtlCol="0" anchor="ctr" anchorCtr="0">
              <a:spAutoFit/>
            </a:bodyPr>
            <a:lstStyle/>
            <a:p>
              <a:pPr algn="ctr"/>
              <a:r>
                <a:rPr lang="ja-JP" altLang="en-US" sz="1600" b="1" spc="-50" dirty="0" smtClean="0">
                  <a:latin typeface="+mn-ea"/>
                </a:rPr>
                <a:t>犠牲者が発生した「場所」</a:t>
              </a:r>
              <a:endParaRPr lang="en-US" altLang="ja-JP" sz="1600" b="1" spc="-50" dirty="0" smtClean="0">
                <a:latin typeface="+mn-ea"/>
              </a:endParaRPr>
            </a:p>
          </p:txBody>
        </p:sp>
      </p:grpSp>
      <p:pic>
        <p:nvPicPr>
          <p:cNvPr id="56" name="図 5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19" y="9169279"/>
            <a:ext cx="402218" cy="642482"/>
          </a:xfrm>
          <a:prstGeom prst="rect">
            <a:avLst/>
          </a:prstGeom>
        </p:spPr>
      </p:pic>
      <p:sp>
        <p:nvSpPr>
          <p:cNvPr id="31" name="テキスト ボックス 30"/>
          <p:cNvSpPr txBox="1"/>
          <p:nvPr/>
        </p:nvSpPr>
        <p:spPr>
          <a:xfrm>
            <a:off x="5037990" y="316609"/>
            <a:ext cx="2161323" cy="369332"/>
          </a:xfrm>
          <a:prstGeom prst="rect">
            <a:avLst/>
          </a:prstGeom>
          <a:noFill/>
        </p:spPr>
        <p:txBody>
          <a:bodyPr wrap="square" rtlCol="0">
            <a:spAutoFit/>
          </a:bodyPr>
          <a:lstStyle/>
          <a:p>
            <a:r>
              <a:rPr kumimoji="1" lang="ja-JP" altLang="en-US" sz="900" b="1" spc="-80" dirty="0">
                <a:solidFill>
                  <a:schemeClr val="bg1"/>
                </a:solidFill>
                <a:latin typeface="游ゴシック" panose="020B0400000000000000" pitchFamily="50" charset="-128"/>
                <a:ea typeface="游ゴシック" panose="020B0400000000000000" pitchFamily="50" charset="-128"/>
              </a:rPr>
              <a:t>過去</a:t>
            </a:r>
            <a:r>
              <a:rPr kumimoji="1" lang="ja-JP" altLang="en-US" sz="900" b="1" spc="-80" dirty="0" smtClean="0">
                <a:solidFill>
                  <a:schemeClr val="bg1"/>
                </a:solidFill>
                <a:latin typeface="游ゴシック" panose="020B0400000000000000" pitchFamily="50" charset="-128"/>
                <a:ea typeface="游ゴシック" panose="020B0400000000000000" pitchFamily="50" charset="-128"/>
              </a:rPr>
              <a:t>に発生した災害をふりかえることで、避難に対する課題が見えてきます。</a:t>
            </a:r>
            <a:endParaRPr kumimoji="1" lang="en-US" altLang="ja-JP" sz="900" b="1" spc="-80" dirty="0" smtClean="0">
              <a:solidFill>
                <a:schemeClr val="bg1"/>
              </a:solidFill>
              <a:latin typeface="游ゴシック" panose="020B0400000000000000" pitchFamily="50" charset="-128"/>
              <a:ea typeface="游ゴシック" panose="020B0400000000000000" pitchFamily="50" charset="-128"/>
            </a:endParaRPr>
          </a:p>
        </p:txBody>
      </p:sp>
      <p:cxnSp>
        <p:nvCxnSpPr>
          <p:cNvPr id="18" name="直線コネクタ 17"/>
          <p:cNvCxnSpPr/>
          <p:nvPr/>
        </p:nvCxnSpPr>
        <p:spPr>
          <a:xfrm>
            <a:off x="1394171" y="3465871"/>
            <a:ext cx="24463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157748" y="3996813"/>
            <a:ext cx="26827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77826" y="5051323"/>
            <a:ext cx="306265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0" name="グラフ 29"/>
          <p:cNvGraphicFramePr/>
          <p:nvPr>
            <p:extLst>
              <p:ext uri="{D42A27DB-BD31-4B8C-83A1-F6EECF244321}">
                <p14:modId xmlns:p14="http://schemas.microsoft.com/office/powerpoint/2010/main" val="1647176562"/>
              </p:ext>
            </p:extLst>
          </p:nvPr>
        </p:nvGraphicFramePr>
        <p:xfrm>
          <a:off x="82418" y="7530755"/>
          <a:ext cx="3336724" cy="11706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8826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430" y="361124"/>
            <a:ext cx="6844883" cy="338553"/>
          </a:xfrm>
          <a:prstGeom prst="rect">
            <a:avLst/>
          </a:prstGeom>
          <a:solidFill>
            <a:srgbClr val="002060"/>
          </a:solidFill>
        </p:spPr>
        <p:txBody>
          <a:bodyPr wrap="square" rtlCol="0">
            <a:spAutoFit/>
          </a:bodyPr>
          <a:lstStyle/>
          <a:p>
            <a:r>
              <a:rPr kumimoji="1" lang="ja-JP" altLang="en-US" sz="1600" b="1" spc="-150" dirty="0" smtClean="0">
                <a:solidFill>
                  <a:schemeClr val="bg1"/>
                </a:solidFill>
                <a:latin typeface="游ゴシック" panose="020B0400000000000000" pitchFamily="50" charset="-128"/>
                <a:ea typeface="游ゴシック" panose="020B0400000000000000" pitchFamily="50" charset="-128"/>
              </a:rPr>
              <a:t>なぜ、タイムラインが必要なのか</a:t>
            </a:r>
          </a:p>
        </p:txBody>
      </p:sp>
      <p:sp>
        <p:nvSpPr>
          <p:cNvPr id="8" name="テキスト ボックス 7"/>
          <p:cNvSpPr txBox="1"/>
          <p:nvPr/>
        </p:nvSpPr>
        <p:spPr>
          <a:xfrm>
            <a:off x="473115" y="822016"/>
            <a:ext cx="6404763" cy="2062103"/>
          </a:xfrm>
          <a:prstGeom prst="rect">
            <a:avLst/>
          </a:prstGeom>
          <a:noFill/>
        </p:spPr>
        <p:txBody>
          <a:bodyPr wrap="square" rtlCol="0" anchor="t" anchorCtr="0">
            <a:spAutoFit/>
          </a:bodyPr>
          <a:lstStyle/>
          <a:p>
            <a:r>
              <a:rPr kumimoji="1" lang="ja-JP" altLang="en-US" sz="1000" spc="-80" dirty="0" smtClean="0">
                <a:latin typeface="+mn-ea"/>
              </a:rPr>
              <a:t>　大規模な災害が「</a:t>
            </a:r>
            <a:r>
              <a:rPr kumimoji="1" lang="ja-JP" altLang="en-US" sz="1000" b="1" spc="-80" dirty="0" smtClean="0">
                <a:latin typeface="+mn-ea"/>
              </a:rPr>
              <a:t>いつ</a:t>
            </a:r>
            <a:r>
              <a:rPr kumimoji="1" lang="ja-JP" altLang="en-US" sz="1000" spc="-80" dirty="0" smtClean="0">
                <a:latin typeface="+mn-ea"/>
              </a:rPr>
              <a:t>」発生するかは誰にもわかりません。その「</a:t>
            </a:r>
            <a:r>
              <a:rPr kumimoji="1" lang="ja-JP" altLang="en-US" sz="1000" b="1" spc="-80" dirty="0" smtClean="0">
                <a:latin typeface="+mn-ea"/>
              </a:rPr>
              <a:t>いつ</a:t>
            </a:r>
            <a:r>
              <a:rPr kumimoji="1" lang="ja-JP" altLang="en-US" sz="1000" spc="-80" dirty="0" smtClean="0">
                <a:latin typeface="+mn-ea"/>
              </a:rPr>
              <a:t>」が我が身にふりかかったときに、何よりも大切な「</a:t>
            </a:r>
            <a:r>
              <a:rPr kumimoji="1" lang="ja-JP" altLang="en-US" sz="1000" b="1" spc="-80" dirty="0" smtClean="0">
                <a:latin typeface="+mn-ea"/>
              </a:rPr>
              <a:t>命</a:t>
            </a:r>
            <a:r>
              <a:rPr kumimoji="1" lang="ja-JP" altLang="en-US" sz="1000" spc="-80" dirty="0" smtClean="0">
                <a:latin typeface="+mn-ea"/>
              </a:rPr>
              <a:t>」を守らなくてはなりません。</a:t>
            </a:r>
            <a:r>
              <a:rPr lang="ja-JP" altLang="en-US" sz="1000" dirty="0" smtClean="0">
                <a:latin typeface="+mn-ea"/>
              </a:rPr>
              <a:t>そのためには・・・</a:t>
            </a:r>
            <a:endParaRPr lang="en-US" altLang="ja-JP" sz="1000" dirty="0" smtClean="0">
              <a:latin typeface="+mn-ea"/>
            </a:endParaRPr>
          </a:p>
          <a:p>
            <a:r>
              <a:rPr lang="ja-JP" altLang="en-US" sz="1200" dirty="0" smtClean="0">
                <a:latin typeface="+mn-ea"/>
              </a:rPr>
              <a:t>「</a:t>
            </a:r>
            <a:r>
              <a:rPr lang="ja-JP" altLang="en-US" sz="1400" b="1" dirty="0">
                <a:solidFill>
                  <a:srgbClr val="C00000"/>
                </a:solidFill>
                <a:latin typeface="+mn-ea"/>
              </a:rPr>
              <a:t>地域の課題は地域で解決する</a:t>
            </a:r>
            <a:r>
              <a:rPr lang="ja-JP" altLang="en-US" sz="1200" dirty="0" smtClean="0">
                <a:latin typeface="+mn-ea"/>
              </a:rPr>
              <a:t>」</a:t>
            </a:r>
            <a:r>
              <a:rPr lang="ja-JP" altLang="en-US" sz="1000" dirty="0" smtClean="0">
                <a:latin typeface="+mn-ea"/>
              </a:rPr>
              <a:t>という意識・姿勢が最も重要になります。</a:t>
            </a:r>
            <a:endParaRPr lang="en-US" altLang="ja-JP" sz="1000" dirty="0" smtClean="0">
              <a:latin typeface="+mn-ea"/>
            </a:endParaRPr>
          </a:p>
          <a:p>
            <a:r>
              <a:rPr lang="ja-JP" altLang="en-US" sz="1000" dirty="0">
                <a:latin typeface="+mn-ea"/>
              </a:rPr>
              <a:t>　特に地域の力が試されるのが災害時です。まず地域に水害・土砂災害など、</a:t>
            </a:r>
            <a:r>
              <a:rPr lang="ja-JP" altLang="en-US" sz="1000" b="1" dirty="0">
                <a:latin typeface="+mn-ea"/>
              </a:rPr>
              <a:t>どのようなリスクがあるのか</a:t>
            </a:r>
            <a:r>
              <a:rPr lang="ja-JP" altLang="en-US" sz="1000" dirty="0">
                <a:latin typeface="+mn-ea"/>
              </a:rPr>
              <a:t>、地域の中で共有し、家族や地域の人たちの命や財産をどのように守るのか、地域の中でしっかり考え、対応策を作っておくことが大切です</a:t>
            </a:r>
            <a:r>
              <a:rPr lang="ja-JP" altLang="en-US" sz="1000" dirty="0" smtClean="0">
                <a:latin typeface="+mn-ea"/>
              </a:rPr>
              <a:t>。何より、地域</a:t>
            </a:r>
            <a:r>
              <a:rPr lang="ja-JP" altLang="en-US" sz="1000" dirty="0">
                <a:latin typeface="+mn-ea"/>
              </a:rPr>
              <a:t>の中で議論することが、いざという時に地域の中で助け合う第一歩になるのです</a:t>
            </a:r>
            <a:r>
              <a:rPr lang="ja-JP" altLang="en-US" sz="1000" dirty="0" smtClean="0">
                <a:latin typeface="+mn-ea"/>
              </a:rPr>
              <a:t>。また</a:t>
            </a:r>
            <a:r>
              <a:rPr lang="ja-JP" altLang="en-US" sz="1000" dirty="0">
                <a:latin typeface="+mn-ea"/>
              </a:rPr>
              <a:t>、そのときに自治体や地域の企業・団体、有識者と一緒に考えることも大切です。</a:t>
            </a:r>
            <a:endParaRPr lang="en-US" altLang="ja-JP" sz="1000" dirty="0">
              <a:latin typeface="+mn-ea"/>
            </a:endParaRPr>
          </a:p>
          <a:p>
            <a:endParaRPr lang="en-US" altLang="ja-JP" sz="1000" dirty="0" smtClean="0">
              <a:latin typeface="+mn-ea"/>
            </a:endParaRPr>
          </a:p>
          <a:p>
            <a:r>
              <a:rPr lang="ja-JP" altLang="en-US" sz="1000" dirty="0" smtClean="0">
                <a:latin typeface="+mn-ea"/>
              </a:rPr>
              <a:t>こう</a:t>
            </a:r>
            <a:r>
              <a:rPr lang="ja-JP" altLang="en-US" sz="1000" dirty="0">
                <a:latin typeface="+mn-ea"/>
              </a:rPr>
              <a:t>した地域での解決策を考えるひとつの方法</a:t>
            </a:r>
            <a:r>
              <a:rPr lang="ja-JP" altLang="en-US" sz="1000" dirty="0" smtClean="0">
                <a:latin typeface="+mn-ea"/>
              </a:rPr>
              <a:t>が</a:t>
            </a:r>
            <a:r>
              <a:rPr lang="ja-JP" altLang="en-US" sz="1000" dirty="0">
                <a:latin typeface="+mn-ea"/>
              </a:rPr>
              <a:t>、</a:t>
            </a:r>
            <a:endParaRPr lang="en-US" altLang="ja-JP" sz="1000" dirty="0">
              <a:latin typeface="+mn-ea"/>
            </a:endParaRPr>
          </a:p>
          <a:p>
            <a:r>
              <a:rPr lang="ja-JP" altLang="en-US" sz="1200" b="1" dirty="0" smtClean="0">
                <a:latin typeface="+mn-ea"/>
              </a:rPr>
              <a:t>「</a:t>
            </a:r>
            <a:r>
              <a:rPr lang="ja-JP" altLang="en-US" sz="1400" b="1" dirty="0" smtClean="0">
                <a:solidFill>
                  <a:srgbClr val="C00000"/>
                </a:solidFill>
                <a:latin typeface="+mn-ea"/>
              </a:rPr>
              <a:t>コミュニティ（地域の）タイムライン</a:t>
            </a:r>
            <a:r>
              <a:rPr lang="ja-JP" altLang="en-US" sz="1200" b="1" dirty="0" smtClean="0">
                <a:latin typeface="+mn-ea"/>
              </a:rPr>
              <a:t>」</a:t>
            </a:r>
            <a:r>
              <a:rPr lang="ja-JP" altLang="en-US" sz="1000" dirty="0">
                <a:latin typeface="+mn-ea"/>
              </a:rPr>
              <a:t>をつくることです。</a:t>
            </a:r>
            <a:endParaRPr lang="en-US" altLang="ja-JP" sz="1000" dirty="0">
              <a:latin typeface="+mn-ea"/>
            </a:endParaRPr>
          </a:p>
          <a:p>
            <a:r>
              <a:rPr lang="ja-JP" altLang="en-US" sz="1000" dirty="0" smtClean="0">
                <a:latin typeface="+mn-ea"/>
              </a:rPr>
              <a:t>タイム</a:t>
            </a:r>
            <a:r>
              <a:rPr lang="ja-JP" altLang="en-US" sz="1000" dirty="0">
                <a:latin typeface="+mn-ea"/>
              </a:rPr>
              <a:t>ライン</a:t>
            </a:r>
            <a:r>
              <a:rPr lang="ja-JP" altLang="en-US" sz="1000" dirty="0" smtClean="0">
                <a:latin typeface="+mn-ea"/>
              </a:rPr>
              <a:t>づくり</a:t>
            </a:r>
            <a:r>
              <a:rPr lang="ja-JP" altLang="en-US" sz="1000" dirty="0">
                <a:latin typeface="+mn-ea"/>
              </a:rPr>
              <a:t>を</a:t>
            </a:r>
            <a:r>
              <a:rPr lang="ja-JP" altLang="en-US" sz="1000" dirty="0" smtClean="0">
                <a:latin typeface="+mn-ea"/>
              </a:rPr>
              <a:t>通じて、地域の中で顔の見える関係を築き、地域</a:t>
            </a:r>
            <a:r>
              <a:rPr lang="ja-JP" altLang="en-US" sz="1000" dirty="0">
                <a:latin typeface="+mn-ea"/>
              </a:rPr>
              <a:t>が災害に備えることで、</a:t>
            </a:r>
            <a:r>
              <a:rPr lang="ja-JP" altLang="en-US" sz="1000" b="1" dirty="0">
                <a:latin typeface="+mn-ea"/>
              </a:rPr>
              <a:t>いざと</a:t>
            </a:r>
            <a:r>
              <a:rPr lang="ja-JP" altLang="en-US" sz="1000" b="1" dirty="0" smtClean="0">
                <a:latin typeface="+mn-ea"/>
              </a:rPr>
              <a:t>いう</a:t>
            </a:r>
            <a:endParaRPr lang="en-US" altLang="ja-JP" sz="1000" b="1" dirty="0" smtClean="0">
              <a:latin typeface="+mn-ea"/>
            </a:endParaRPr>
          </a:p>
          <a:p>
            <a:r>
              <a:rPr lang="ja-JP" altLang="en-US" sz="1000" b="1" dirty="0" smtClean="0">
                <a:latin typeface="+mn-ea"/>
              </a:rPr>
              <a:t>とき</a:t>
            </a:r>
            <a:r>
              <a:rPr lang="ja-JP" altLang="en-US" sz="1000" b="1" dirty="0">
                <a:latin typeface="+mn-ea"/>
              </a:rPr>
              <a:t>に地域の防災力を最大限に発揮できます</a:t>
            </a:r>
            <a:r>
              <a:rPr lang="ja-JP" altLang="en-US" sz="1000" dirty="0" smtClean="0">
                <a:latin typeface="+mn-ea"/>
              </a:rPr>
              <a:t>。</a:t>
            </a:r>
            <a:endParaRPr kumimoji="1" lang="en-US" altLang="ja-JP" sz="1000" spc="-80" dirty="0">
              <a:latin typeface="+mn-ea"/>
            </a:endParaRPr>
          </a:p>
        </p:txBody>
      </p:sp>
      <p:sp>
        <p:nvSpPr>
          <p:cNvPr id="19" name="テキスト ボックス 18"/>
          <p:cNvSpPr txBox="1"/>
          <p:nvPr/>
        </p:nvSpPr>
        <p:spPr>
          <a:xfrm>
            <a:off x="678102" y="2926757"/>
            <a:ext cx="3539121" cy="261610"/>
          </a:xfrm>
          <a:prstGeom prst="rect">
            <a:avLst/>
          </a:prstGeom>
          <a:noFill/>
        </p:spPr>
        <p:txBody>
          <a:bodyPr wrap="square" rtlCol="0" anchor="t" anchorCtr="0">
            <a:spAutoFit/>
          </a:bodyPr>
          <a:lstStyle/>
          <a:p>
            <a:r>
              <a:rPr lang="ja-JP" altLang="en-US" sz="1100" b="1" spc="-80" dirty="0" smtClean="0">
                <a:latin typeface="+mn-ea"/>
              </a:rPr>
              <a:t>ミュニティ（地域の）タイムラインってどんなもの？</a:t>
            </a:r>
            <a:endParaRPr kumimoji="1" lang="ja-JP" altLang="en-US" sz="700" b="1" spc="-80" dirty="0" smtClean="0">
              <a:latin typeface="+mn-ea"/>
            </a:endParaRPr>
          </a:p>
        </p:txBody>
      </p:sp>
      <p:sp>
        <p:nvSpPr>
          <p:cNvPr id="20" name="楕円 19"/>
          <p:cNvSpPr/>
          <p:nvPr/>
        </p:nvSpPr>
        <p:spPr>
          <a:xfrm>
            <a:off x="456882" y="2897070"/>
            <a:ext cx="283384" cy="2833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effectLst>
                  <a:outerShdw blurRad="38100" dist="38100" dir="2700000" algn="tl">
                    <a:srgbClr val="000000">
                      <a:alpha val="43137"/>
                    </a:srgbClr>
                  </a:outerShdw>
                </a:effectLst>
              </a:rPr>
              <a:t>コ</a:t>
            </a:r>
          </a:p>
        </p:txBody>
      </p:sp>
      <p:pic>
        <p:nvPicPr>
          <p:cNvPr id="39" name="図 3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5011082" y="5793530"/>
            <a:ext cx="452458" cy="722732"/>
          </a:xfrm>
          <a:prstGeom prst="rect">
            <a:avLst/>
          </a:prstGeom>
        </p:spPr>
      </p:pic>
      <p:grpSp>
        <p:nvGrpSpPr>
          <p:cNvPr id="78" name="グループ化 77"/>
          <p:cNvGrpSpPr/>
          <p:nvPr/>
        </p:nvGrpSpPr>
        <p:grpSpPr>
          <a:xfrm>
            <a:off x="630282" y="4381909"/>
            <a:ext cx="6343039" cy="1654211"/>
            <a:chOff x="612923" y="4204666"/>
            <a:chExt cx="6343039" cy="1654211"/>
          </a:xfrm>
        </p:grpSpPr>
        <p:grpSp>
          <p:nvGrpSpPr>
            <p:cNvPr id="53" name="グループ化 52"/>
            <p:cNvGrpSpPr/>
            <p:nvPr/>
          </p:nvGrpSpPr>
          <p:grpSpPr>
            <a:xfrm>
              <a:off x="5492510" y="4327993"/>
              <a:ext cx="1463452" cy="1363515"/>
              <a:chOff x="335392" y="5795526"/>
              <a:chExt cx="1463452" cy="1363515"/>
            </a:xfrm>
          </p:grpSpPr>
          <p:pic>
            <p:nvPicPr>
              <p:cNvPr id="41" name="図 40"/>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349158" y="5995713"/>
                <a:ext cx="1449686" cy="1163328"/>
              </a:xfrm>
              <a:prstGeom prst="rect">
                <a:avLst/>
              </a:prstGeom>
            </p:spPr>
          </p:pic>
          <p:sp>
            <p:nvSpPr>
              <p:cNvPr id="47" name="テキスト ボックス 46"/>
              <p:cNvSpPr txBox="1"/>
              <p:nvPr/>
            </p:nvSpPr>
            <p:spPr>
              <a:xfrm>
                <a:off x="335392" y="5795526"/>
                <a:ext cx="1463452" cy="215444"/>
              </a:xfrm>
              <a:prstGeom prst="rect">
                <a:avLst/>
              </a:prstGeom>
              <a:noFill/>
            </p:spPr>
            <p:txBody>
              <a:bodyPr wrap="square" rtlCol="0" anchor="t" anchorCtr="0">
                <a:spAutoFit/>
              </a:bodyPr>
              <a:lstStyle/>
              <a:p>
                <a:r>
                  <a:rPr kumimoji="1" lang="ja-JP" altLang="en-US" sz="800" spc="-80" dirty="0" smtClean="0">
                    <a:latin typeface="+mn-ea"/>
                  </a:rPr>
                  <a:t>どんな情報が大事なの？</a:t>
                </a:r>
                <a:endParaRPr kumimoji="1" lang="en-US" altLang="ja-JP" sz="800" spc="-80" dirty="0" smtClean="0">
                  <a:latin typeface="+mn-ea"/>
                </a:endParaRPr>
              </a:p>
            </p:txBody>
          </p:sp>
        </p:grpSp>
        <p:grpSp>
          <p:nvGrpSpPr>
            <p:cNvPr id="54" name="グループ化 53"/>
            <p:cNvGrpSpPr/>
            <p:nvPr/>
          </p:nvGrpSpPr>
          <p:grpSpPr>
            <a:xfrm>
              <a:off x="2556429" y="4315888"/>
              <a:ext cx="1189770" cy="1310241"/>
              <a:chOff x="2095965" y="6624278"/>
              <a:chExt cx="1189770" cy="1310241"/>
            </a:xfrm>
          </p:grpSpPr>
          <p:pic>
            <p:nvPicPr>
              <p:cNvPr id="43" name="図 42"/>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a:xfrm>
                <a:off x="2095965" y="6826803"/>
                <a:ext cx="1189770" cy="1107716"/>
              </a:xfrm>
              <a:prstGeom prst="rect">
                <a:avLst/>
              </a:prstGeom>
            </p:spPr>
          </p:pic>
          <p:sp>
            <p:nvSpPr>
              <p:cNvPr id="48" name="テキスト ボックス 47"/>
              <p:cNvSpPr txBox="1"/>
              <p:nvPr/>
            </p:nvSpPr>
            <p:spPr>
              <a:xfrm>
                <a:off x="2095965" y="6624278"/>
                <a:ext cx="1189770" cy="215444"/>
              </a:xfrm>
              <a:prstGeom prst="rect">
                <a:avLst/>
              </a:prstGeom>
              <a:noFill/>
            </p:spPr>
            <p:txBody>
              <a:bodyPr wrap="square" rtlCol="0" anchor="t" anchorCtr="0">
                <a:spAutoFit/>
              </a:bodyPr>
              <a:lstStyle/>
              <a:p>
                <a:r>
                  <a:rPr kumimoji="1" lang="ja-JP" altLang="en-US" sz="800" spc="-80" dirty="0" smtClean="0">
                    <a:latin typeface="+mn-ea"/>
                  </a:rPr>
                  <a:t>事前に何をしておけ</a:t>
                </a:r>
                <a:r>
                  <a:rPr kumimoji="1" lang="ja-JP" altLang="en-US" sz="800" spc="-80" dirty="0">
                    <a:latin typeface="+mn-ea"/>
                  </a:rPr>
                  <a:t>ば</a:t>
                </a:r>
                <a:r>
                  <a:rPr kumimoji="1" lang="ja-JP" altLang="en-US" sz="800" spc="-80" dirty="0" smtClean="0">
                    <a:latin typeface="+mn-ea"/>
                  </a:rPr>
                  <a:t>？</a:t>
                </a:r>
                <a:endParaRPr kumimoji="1" lang="en-US" altLang="ja-JP" sz="800" spc="-80" dirty="0" smtClean="0">
                  <a:latin typeface="+mn-ea"/>
                </a:endParaRPr>
              </a:p>
            </p:txBody>
          </p:sp>
        </p:grpSp>
        <p:grpSp>
          <p:nvGrpSpPr>
            <p:cNvPr id="55" name="グループ化 54"/>
            <p:cNvGrpSpPr/>
            <p:nvPr/>
          </p:nvGrpSpPr>
          <p:grpSpPr>
            <a:xfrm>
              <a:off x="4013815" y="4204666"/>
              <a:ext cx="1211215" cy="1486842"/>
              <a:chOff x="3398885" y="6561511"/>
              <a:chExt cx="1211215" cy="1486842"/>
            </a:xfrm>
          </p:grpSpPr>
          <p:pic>
            <p:nvPicPr>
              <p:cNvPr id="45" name="図 44"/>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a:off x="3398886" y="6869875"/>
                <a:ext cx="1211214" cy="1178478"/>
              </a:xfrm>
              <a:prstGeom prst="rect">
                <a:avLst/>
              </a:prstGeom>
            </p:spPr>
          </p:pic>
          <p:sp>
            <p:nvSpPr>
              <p:cNvPr id="50" name="テキスト ボックス 49"/>
              <p:cNvSpPr txBox="1"/>
              <p:nvPr/>
            </p:nvSpPr>
            <p:spPr>
              <a:xfrm>
                <a:off x="3398885" y="6561511"/>
                <a:ext cx="1211215" cy="338554"/>
              </a:xfrm>
              <a:prstGeom prst="rect">
                <a:avLst/>
              </a:prstGeom>
              <a:noFill/>
            </p:spPr>
            <p:txBody>
              <a:bodyPr wrap="square" rtlCol="0" anchor="t" anchorCtr="0">
                <a:spAutoFit/>
              </a:bodyPr>
              <a:lstStyle/>
              <a:p>
                <a:r>
                  <a:rPr kumimoji="1" lang="ja-JP" altLang="en-US" sz="800" spc="-80" dirty="0" smtClean="0">
                    <a:latin typeface="+mn-ea"/>
                  </a:rPr>
                  <a:t>近所の要支援者に声を</a:t>
                </a:r>
                <a:endParaRPr kumimoji="1" lang="en-US" altLang="ja-JP" sz="800" spc="-80" dirty="0" smtClean="0">
                  <a:latin typeface="+mn-ea"/>
                </a:endParaRPr>
              </a:p>
              <a:p>
                <a:r>
                  <a:rPr kumimoji="1" lang="ja-JP" altLang="en-US" sz="800" spc="-80" dirty="0" smtClean="0">
                    <a:latin typeface="+mn-ea"/>
                  </a:rPr>
                  <a:t>かけるのはいつごろ？</a:t>
                </a:r>
                <a:endParaRPr kumimoji="1" lang="en-US" altLang="ja-JP" sz="800" spc="-80" dirty="0" smtClean="0">
                  <a:latin typeface="+mn-ea"/>
                </a:endParaRPr>
              </a:p>
            </p:txBody>
          </p:sp>
        </p:grpSp>
        <p:grpSp>
          <p:nvGrpSpPr>
            <p:cNvPr id="58" name="グループ化 57"/>
            <p:cNvGrpSpPr/>
            <p:nvPr/>
          </p:nvGrpSpPr>
          <p:grpSpPr>
            <a:xfrm>
              <a:off x="612923" y="4313120"/>
              <a:ext cx="1775696" cy="1545757"/>
              <a:chOff x="3796226" y="6906348"/>
              <a:chExt cx="1775696" cy="1545757"/>
            </a:xfrm>
          </p:grpSpPr>
          <p:pic>
            <p:nvPicPr>
              <p:cNvPr id="42" name="図 41"/>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Effect>
                          <a14:brightnessContrast contrast="16000"/>
                        </a14:imgEffect>
                      </a14:imgLayer>
                    </a14:imgProps>
                  </a:ext>
                  <a:ext uri="{28A0092B-C50C-407E-A947-70E740481C1C}">
                    <a14:useLocalDpi xmlns:a14="http://schemas.microsoft.com/office/drawing/2010/main"/>
                  </a:ext>
                </a:extLst>
              </a:blip>
              <a:stretch>
                <a:fillRect/>
              </a:stretch>
            </p:blipFill>
            <p:spPr>
              <a:xfrm>
                <a:off x="3796226" y="7040569"/>
                <a:ext cx="1775696" cy="1411536"/>
              </a:xfrm>
              <a:prstGeom prst="rect">
                <a:avLst/>
              </a:prstGeom>
            </p:spPr>
          </p:pic>
          <p:sp>
            <p:nvSpPr>
              <p:cNvPr id="52" name="テキスト ボックス 51"/>
              <p:cNvSpPr txBox="1"/>
              <p:nvPr/>
            </p:nvSpPr>
            <p:spPr>
              <a:xfrm>
                <a:off x="3796226" y="6906348"/>
                <a:ext cx="1648876" cy="215444"/>
              </a:xfrm>
              <a:prstGeom prst="rect">
                <a:avLst/>
              </a:prstGeom>
              <a:noFill/>
            </p:spPr>
            <p:txBody>
              <a:bodyPr wrap="square" rtlCol="0" anchor="t" anchorCtr="0">
                <a:spAutoFit/>
              </a:bodyPr>
              <a:lstStyle/>
              <a:p>
                <a:r>
                  <a:rPr kumimoji="1" lang="ja-JP" altLang="en-US" sz="800" spc="-80" dirty="0" smtClean="0">
                    <a:latin typeface="+mn-ea"/>
                  </a:rPr>
                  <a:t>どの道順で避難するのが正解？</a:t>
                </a:r>
                <a:endParaRPr kumimoji="1" lang="en-US" altLang="ja-JP" sz="800" spc="-80" dirty="0" smtClean="0">
                  <a:latin typeface="+mn-ea"/>
                </a:endParaRPr>
              </a:p>
            </p:txBody>
          </p:sp>
        </p:grpSp>
      </p:grpSp>
      <p:sp>
        <p:nvSpPr>
          <p:cNvPr id="79" name="二等辺三角形 78"/>
          <p:cNvSpPr/>
          <p:nvPr/>
        </p:nvSpPr>
        <p:spPr>
          <a:xfrm flipV="1">
            <a:off x="3611917" y="5975918"/>
            <a:ext cx="584704" cy="226096"/>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05014" y="3195761"/>
            <a:ext cx="6372864" cy="1169551"/>
          </a:xfrm>
          <a:prstGeom prst="rect">
            <a:avLst/>
          </a:prstGeom>
          <a:noFill/>
        </p:spPr>
        <p:txBody>
          <a:bodyPr wrap="square" rtlCol="0" anchor="t" anchorCtr="0">
            <a:spAutoFit/>
          </a:bodyPr>
          <a:lstStyle/>
          <a:p>
            <a:r>
              <a:rPr kumimoji="1" lang="ja-JP" altLang="en-US" sz="1000" spc="-80" dirty="0" smtClean="0">
                <a:latin typeface="+mn-ea"/>
              </a:rPr>
              <a:t>　台風の影響による大雨によって引き起こされる「洪水」や「土砂災害」の場合、気象情報からあらかじめ台風最接近（雨が強く降るとき）の</a:t>
            </a:r>
            <a:r>
              <a:rPr kumimoji="1" lang="ja-JP" altLang="en-US" sz="1000" spc="-80" dirty="0">
                <a:latin typeface="+mn-ea"/>
              </a:rPr>
              <a:t>時間</a:t>
            </a:r>
            <a:r>
              <a:rPr kumimoji="1" lang="ja-JP" altLang="en-US" sz="1000" spc="-80" dirty="0" smtClean="0">
                <a:latin typeface="+mn-ea"/>
              </a:rPr>
              <a:t>を予測することができます。</a:t>
            </a:r>
            <a:endParaRPr kumimoji="1" lang="en-US" altLang="ja-JP" sz="1000" spc="-80" dirty="0" smtClean="0">
              <a:latin typeface="+mn-ea"/>
            </a:endParaRPr>
          </a:p>
          <a:p>
            <a:r>
              <a:rPr kumimoji="1" lang="ja-JP" altLang="en-US" sz="1000" spc="-80" dirty="0">
                <a:latin typeface="+mn-ea"/>
              </a:rPr>
              <a:t>　</a:t>
            </a:r>
            <a:r>
              <a:rPr kumimoji="1" lang="ja-JP" altLang="en-US" sz="1000" spc="-80" dirty="0" smtClean="0">
                <a:latin typeface="+mn-ea"/>
              </a:rPr>
              <a:t>一番危険な時間帯を予測できれば、災害が発生する前に事前に備えをして避難することにより身の安全を確保することが可能です。しかし、いざというときに、いつ、誰が、何をするのかを分かっていなければ、全く意味がありません。</a:t>
            </a:r>
            <a:endParaRPr kumimoji="1" lang="en-US" altLang="ja-JP" sz="1000" spc="-80" dirty="0" smtClean="0">
              <a:latin typeface="+mn-ea"/>
            </a:endParaRPr>
          </a:p>
          <a:p>
            <a:r>
              <a:rPr kumimoji="1" lang="ja-JP" altLang="en-US" sz="1000" spc="-80" dirty="0" smtClean="0">
                <a:latin typeface="+mn-ea"/>
              </a:rPr>
              <a:t>　そこ</a:t>
            </a:r>
            <a:r>
              <a:rPr kumimoji="1" lang="ja-JP" altLang="en-US" sz="1000" spc="-80" dirty="0">
                <a:latin typeface="+mn-ea"/>
              </a:rPr>
              <a:t>で</a:t>
            </a:r>
            <a:r>
              <a:rPr kumimoji="1" lang="ja-JP" altLang="en-US" sz="1000" spc="-80" dirty="0" smtClean="0">
                <a:latin typeface="+mn-ea"/>
              </a:rPr>
              <a:t>、災害発生に備えて、「</a:t>
            </a:r>
            <a:r>
              <a:rPr kumimoji="1" lang="ja-JP" altLang="en-US" sz="1000" spc="-80" dirty="0">
                <a:latin typeface="+mn-ea"/>
              </a:rPr>
              <a:t>個人」と「コミュニティ（自治会など）</a:t>
            </a:r>
            <a:r>
              <a:rPr kumimoji="1" lang="ja-JP" altLang="en-US" sz="1000" spc="-80" dirty="0" smtClean="0">
                <a:latin typeface="+mn-ea"/>
              </a:rPr>
              <a:t>」が事前にとるべき防災</a:t>
            </a:r>
            <a:r>
              <a:rPr kumimoji="1" lang="ja-JP" altLang="en-US" sz="1000" spc="-80" dirty="0">
                <a:latin typeface="+mn-ea"/>
              </a:rPr>
              <a:t>行動について、</a:t>
            </a:r>
            <a:r>
              <a:rPr kumimoji="1" lang="ja-JP" altLang="en-US" sz="1000" b="1" spc="-80" dirty="0">
                <a:latin typeface="+mn-ea"/>
              </a:rPr>
              <a:t>「いつ」「誰が</a:t>
            </a:r>
            <a:r>
              <a:rPr kumimoji="1" lang="ja-JP" altLang="en-US" sz="1000" b="1" spc="-80" dirty="0" smtClean="0">
                <a:latin typeface="+mn-ea"/>
              </a:rPr>
              <a:t>」「</a:t>
            </a:r>
            <a:r>
              <a:rPr kumimoji="1" lang="ja-JP" altLang="en-US" sz="1000" b="1" spc="-80" dirty="0">
                <a:latin typeface="+mn-ea"/>
              </a:rPr>
              <a:t>何をするか」を時系列に整理したものが「コミュニティ（地域の）タイムライン」です</a:t>
            </a:r>
            <a:r>
              <a:rPr kumimoji="1" lang="ja-JP" altLang="en-US" sz="1000" b="1" spc="-80" dirty="0" smtClean="0">
                <a:latin typeface="+mn-ea"/>
              </a:rPr>
              <a:t>。</a:t>
            </a:r>
            <a:endParaRPr kumimoji="1" lang="ja-JP" altLang="en-US" sz="1000" b="1" spc="-80" dirty="0">
              <a:latin typeface="+mn-ea"/>
            </a:endParaRPr>
          </a:p>
        </p:txBody>
      </p:sp>
      <p:pic>
        <p:nvPicPr>
          <p:cNvPr id="40" name="図 3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641129" y="8748760"/>
            <a:ext cx="452458" cy="722732"/>
          </a:xfrm>
          <a:prstGeom prst="rect">
            <a:avLst/>
          </a:prstGeom>
        </p:spPr>
      </p:pic>
      <p:graphicFrame>
        <p:nvGraphicFramePr>
          <p:cNvPr id="44" name="表 43"/>
          <p:cNvGraphicFramePr>
            <a:graphicFrameLocks noGrp="1"/>
          </p:cNvGraphicFramePr>
          <p:nvPr>
            <p:extLst>
              <p:ext uri="{D42A27DB-BD31-4B8C-83A1-F6EECF244321}">
                <p14:modId xmlns:p14="http://schemas.microsoft.com/office/powerpoint/2010/main" val="2832335594"/>
              </p:ext>
            </p:extLst>
          </p:nvPr>
        </p:nvGraphicFramePr>
        <p:xfrm>
          <a:off x="578808" y="8522467"/>
          <a:ext cx="6066219" cy="1672749"/>
        </p:xfrm>
        <a:graphic>
          <a:graphicData uri="http://schemas.openxmlformats.org/drawingml/2006/table">
            <a:tbl>
              <a:tblPr firstRow="1" bandRow="1">
                <a:tableStyleId>{5940675A-B579-460E-94D1-54222C63F5DA}</a:tableStyleId>
              </a:tblPr>
              <a:tblGrid>
                <a:gridCol w="1004283">
                  <a:extLst>
                    <a:ext uri="{9D8B030D-6E8A-4147-A177-3AD203B41FA5}">
                      <a16:colId xmlns:a16="http://schemas.microsoft.com/office/drawing/2014/main" val="945353232"/>
                    </a:ext>
                  </a:extLst>
                </a:gridCol>
                <a:gridCol w="1285484">
                  <a:extLst>
                    <a:ext uri="{9D8B030D-6E8A-4147-A177-3AD203B41FA5}">
                      <a16:colId xmlns:a16="http://schemas.microsoft.com/office/drawing/2014/main" val="3534702418"/>
                    </a:ext>
                  </a:extLst>
                </a:gridCol>
                <a:gridCol w="1875549">
                  <a:extLst>
                    <a:ext uri="{9D8B030D-6E8A-4147-A177-3AD203B41FA5}">
                      <a16:colId xmlns:a16="http://schemas.microsoft.com/office/drawing/2014/main" val="538909035"/>
                    </a:ext>
                  </a:extLst>
                </a:gridCol>
                <a:gridCol w="1900903">
                  <a:extLst>
                    <a:ext uri="{9D8B030D-6E8A-4147-A177-3AD203B41FA5}">
                      <a16:colId xmlns:a16="http://schemas.microsoft.com/office/drawing/2014/main" val="1202589250"/>
                    </a:ext>
                  </a:extLst>
                </a:gridCol>
              </a:tblGrid>
              <a:tr h="211263">
                <a:tc rowSpan="2">
                  <a:txBody>
                    <a:bodyPr/>
                    <a:lstStyle/>
                    <a:p>
                      <a:pPr algn="ctr"/>
                      <a:r>
                        <a:rPr kumimoji="1" lang="ja-JP" altLang="en-US" sz="900" dirty="0" smtClean="0">
                          <a:latin typeface="Meiryo UI" panose="020B0604030504040204" pitchFamily="50" charset="-128"/>
                          <a:ea typeface="Meiryo UI" panose="020B0604030504040204" pitchFamily="50" charset="-128"/>
                        </a:rPr>
                        <a:t>時期</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nchor="ctr">
                    <a:lnR w="9525" cap="flat" cmpd="sng" algn="ctr">
                      <a:solidFill>
                        <a:schemeClr val="tx1"/>
                      </a:solidFill>
                      <a:prstDash val="solid"/>
                      <a:round/>
                      <a:headEnd type="none" w="med" len="med"/>
                      <a:tailEnd type="none" w="med" len="med"/>
                    </a:lnR>
                    <a:noFill/>
                  </a:tcPr>
                </a:tc>
                <a:tc rowSpan="2">
                  <a:txBody>
                    <a:bodyPr/>
                    <a:lstStyle/>
                    <a:p>
                      <a:pPr algn="ctr"/>
                      <a:r>
                        <a:rPr kumimoji="1" lang="ja-JP" altLang="en-US" sz="900" dirty="0" smtClean="0">
                          <a:latin typeface="Meiryo UI" panose="020B0604030504040204" pitchFamily="50" charset="-128"/>
                          <a:ea typeface="Meiryo UI" panose="020B0604030504040204" pitchFamily="50" charset="-128"/>
                        </a:rPr>
                        <a:t>情報</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gridSpan="2">
                  <a:txBody>
                    <a:bodyPr/>
                    <a:lstStyle/>
                    <a:p>
                      <a:pPr algn="ctr"/>
                      <a:r>
                        <a:rPr kumimoji="1" lang="ja-JP" altLang="en-US" sz="900" dirty="0" smtClean="0">
                          <a:latin typeface="Meiryo UI" panose="020B0604030504040204" pitchFamily="50" charset="-128"/>
                          <a:ea typeface="Meiryo UI" panose="020B0604030504040204" pitchFamily="50" charset="-128"/>
                        </a:rPr>
                        <a:t>防災行動</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noFill/>
                  </a:tcPr>
                </a:tc>
                <a:tc hMerge="1">
                  <a:txBody>
                    <a:bodyPr/>
                    <a:lstStyle/>
                    <a:p>
                      <a:pPr algn="ctr"/>
                      <a:endParaRPr kumimoji="1" lang="ja-JP" altLang="en-US" sz="700" dirty="0">
                        <a:latin typeface="Meiryo UI" panose="020B0604030504040204" pitchFamily="50" charset="-128"/>
                        <a:ea typeface="Meiryo UI" panose="020B0604030504040204" pitchFamily="50" charset="-128"/>
                      </a:endParaRPr>
                    </a:p>
                  </a:txBody>
                  <a:tcPr marL="72000" marR="72000" marT="36000" marB="36000"/>
                </a:tc>
                <a:extLst>
                  <a:ext uri="{0D108BD9-81ED-4DB2-BD59-A6C34878D82A}">
                    <a16:rowId xmlns:a16="http://schemas.microsoft.com/office/drawing/2014/main" val="3209058263"/>
                  </a:ext>
                </a:extLst>
              </a:tr>
              <a:tr h="211263">
                <a:tc vMerge="1">
                  <a:txBody>
                    <a:bodyPr/>
                    <a:lstStyle/>
                    <a:p>
                      <a:endParaRPr kumimoji="1" lang="ja-JP" altLang="en-US" sz="6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smtClean="0">
                          <a:latin typeface="Meiryo UI" panose="020B0604030504040204" pitchFamily="50" charset="-128"/>
                          <a:ea typeface="Meiryo UI" panose="020B0604030504040204" pitchFamily="50" charset="-128"/>
                        </a:rPr>
                        <a:t>個人</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noFill/>
                  </a:tcPr>
                </a:tc>
                <a:tc>
                  <a:txBody>
                    <a:bodyPr/>
                    <a:lstStyle/>
                    <a:p>
                      <a:pPr algn="ctr"/>
                      <a:r>
                        <a:rPr kumimoji="1" lang="ja-JP" altLang="en-US" sz="900" dirty="0" smtClean="0">
                          <a:latin typeface="Meiryo UI" panose="020B0604030504040204" pitchFamily="50" charset="-128"/>
                          <a:ea typeface="Meiryo UI" panose="020B0604030504040204" pitchFamily="50" charset="-128"/>
                        </a:rPr>
                        <a:t>地域（自治会）</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44018168"/>
                  </a:ext>
                </a:extLst>
              </a:tr>
              <a:tr h="337397">
                <a:tc>
                  <a:txBody>
                    <a:bodyPr/>
                    <a:lstStyle/>
                    <a:p>
                      <a:r>
                        <a:rPr kumimoji="1" lang="ja-JP" altLang="en-US" sz="900" dirty="0" smtClean="0">
                          <a:latin typeface="Meiryo UI" panose="020B0604030504040204" pitchFamily="50" charset="-128"/>
                          <a:ea typeface="Meiryo UI" panose="020B0604030504040204" pitchFamily="50" charset="-128"/>
                        </a:rPr>
                        <a:t>台風最接近の</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２～３日前</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気象情報</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事前にハザードマップを確認</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非常持出袋の確認</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地域連絡網の準備</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安否確認方法の確認</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35121887"/>
                  </a:ext>
                </a:extLst>
              </a:tr>
              <a:tr h="337397">
                <a:tc>
                  <a:txBody>
                    <a:bodyPr/>
                    <a:lstStyle/>
                    <a:p>
                      <a:r>
                        <a:rPr kumimoji="1" lang="ja-JP" altLang="en-US" sz="900" dirty="0" smtClean="0">
                          <a:latin typeface="Meiryo UI" panose="020B0604030504040204" pitchFamily="50" charset="-128"/>
                          <a:ea typeface="Meiryo UI" panose="020B0604030504040204" pitchFamily="50" charset="-128"/>
                        </a:rPr>
                        <a:t>台風最接近の</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１日前</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r>
                        <a:rPr kumimoji="1" lang="ja-JP" altLang="en-US" sz="900" dirty="0" smtClean="0">
                          <a:latin typeface="Meiryo UI" panose="020B0604030504040204" pitchFamily="50" charset="-128"/>
                          <a:ea typeface="Meiryo UI" panose="020B0604030504040204" pitchFamily="50" charset="-128"/>
                        </a:rPr>
                        <a:t>気象情報</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smtClean="0">
                          <a:latin typeface="Meiryo UI" panose="020B0604030504040204" pitchFamily="50" charset="-128"/>
                          <a:ea typeface="Meiryo UI" panose="020B0604030504040204" pitchFamily="50" charset="-128"/>
                        </a:rPr>
                        <a:t>鉄道、バスなどの運行情報確認</a:t>
                      </a:r>
                      <a:endParaRPr kumimoji="1" lang="en-US" altLang="ja-JP" sz="900" dirty="0" smtClean="0">
                        <a:latin typeface="Meiryo UI" panose="020B0604030504040204" pitchFamily="50" charset="-128"/>
                        <a:ea typeface="Meiryo UI" panose="020B0604030504040204" pitchFamily="50" charset="-128"/>
                      </a:endParaRPr>
                    </a:p>
                    <a:p>
                      <a:pPr marL="0" marR="0" lvl="0" indent="0" algn="l" defTabSz="96963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非常持出袋を玄関に準備</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smtClean="0">
                          <a:latin typeface="Meiryo UI" panose="020B0604030504040204" pitchFamily="50" charset="-128"/>
                          <a:ea typeface="Meiryo UI" panose="020B0604030504040204" pitchFamily="50" charset="-128"/>
                        </a:rPr>
                        <a:t>要配慮者へ声掛け</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672243364"/>
                  </a:ext>
                </a:extLst>
              </a:tr>
              <a:tr h="337397">
                <a:tc>
                  <a:txBody>
                    <a:bodyPr/>
                    <a:lstStyle/>
                    <a:p>
                      <a:pPr marL="0" marR="0" lvl="0" indent="0" algn="l" defTabSz="96963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bg1"/>
                          </a:solidFill>
                          <a:latin typeface="Meiryo UI" panose="020B0604030504040204" pitchFamily="50" charset="-128"/>
                          <a:ea typeface="Meiryo UI" panose="020B0604030504040204" pitchFamily="50" charset="-128"/>
                        </a:rPr>
                        <a:t>台風最接近の</a:t>
                      </a:r>
                      <a:endParaRPr kumimoji="1" lang="en-US" altLang="ja-JP" sz="900" dirty="0" smtClean="0">
                        <a:solidFill>
                          <a:schemeClr val="bg1"/>
                        </a:solidFill>
                        <a:latin typeface="Meiryo UI" panose="020B0604030504040204" pitchFamily="50" charset="-128"/>
                        <a:ea typeface="Meiryo UI" panose="020B0604030504040204" pitchFamily="50" charset="-128"/>
                      </a:endParaRPr>
                    </a:p>
                    <a:p>
                      <a:pPr marL="0" marR="0" lvl="0" indent="0" algn="l" defTabSz="96963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bg1"/>
                          </a:solidFill>
                          <a:latin typeface="Meiryo UI" panose="020B0604030504040204" pitchFamily="50" charset="-128"/>
                          <a:ea typeface="Meiryo UI" panose="020B0604030504040204" pitchFamily="50" charset="-128"/>
                        </a:rPr>
                        <a:t>数時間前</a:t>
                      </a:r>
                    </a:p>
                  </a:txBody>
                  <a:tcPr marL="72000" marR="72000" marT="36000" marB="3600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9900"/>
                    </a:solidFill>
                  </a:tcPr>
                </a:tc>
                <a:tc>
                  <a:txBody>
                    <a:bodyPr/>
                    <a:lstStyle/>
                    <a:p>
                      <a:r>
                        <a:rPr kumimoji="1" lang="ja-JP" altLang="en-US" sz="900" dirty="0" smtClean="0">
                          <a:latin typeface="Meiryo UI" panose="020B0604030504040204" pitchFamily="50" charset="-128"/>
                          <a:ea typeface="Meiryo UI" panose="020B0604030504040204" pitchFamily="50" charset="-128"/>
                        </a:rPr>
                        <a:t>避難指示</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99"/>
                    </a:solidFill>
                  </a:tcPr>
                </a:tc>
                <a:tc>
                  <a:txBody>
                    <a:bodyPr/>
                    <a:lstStyle/>
                    <a:p>
                      <a:r>
                        <a:rPr kumimoji="1" lang="ja-JP" altLang="en-US" sz="900" dirty="0" smtClean="0">
                          <a:latin typeface="Meiryo UI" panose="020B0604030504040204" pitchFamily="50" charset="-128"/>
                          <a:ea typeface="Meiryo UI" panose="020B0604030504040204" pitchFamily="50" charset="-128"/>
                        </a:rPr>
                        <a:t>指定緊急避難場所へ避難開始</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99"/>
                    </a:solidFill>
                  </a:tcPr>
                </a:tc>
                <a:tc>
                  <a:txBody>
                    <a:bodyPr/>
                    <a:lstStyle/>
                    <a:p>
                      <a:pPr marL="0" marR="0" lvl="0" indent="0" algn="l" defTabSz="96963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rPr>
                        <a:t>指定緊急避難場所へ避難開始</a:t>
                      </a:r>
                    </a:p>
                    <a:p>
                      <a:r>
                        <a:rPr kumimoji="1" lang="ja-JP" altLang="en-US" sz="900" dirty="0" smtClean="0">
                          <a:latin typeface="Meiryo UI" panose="020B0604030504040204" pitchFamily="50" charset="-128"/>
                          <a:ea typeface="Meiryo UI" panose="020B0604030504040204" pitchFamily="50" charset="-128"/>
                        </a:rPr>
                        <a:t>要配慮者の見回り・支援の開始</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722740610"/>
                  </a:ext>
                </a:extLst>
              </a:tr>
              <a:tr h="211263">
                <a:tc>
                  <a:txBody>
                    <a:bodyPr/>
                    <a:lstStyle/>
                    <a:p>
                      <a:r>
                        <a:rPr kumimoji="1" lang="ja-JP" altLang="en-US" sz="900" dirty="0" smtClean="0">
                          <a:solidFill>
                            <a:schemeClr val="bg1"/>
                          </a:solidFill>
                          <a:latin typeface="Meiryo UI" panose="020B0604030504040204" pitchFamily="50" charset="-128"/>
                          <a:ea typeface="Meiryo UI" panose="020B0604030504040204" pitchFamily="50" charset="-128"/>
                        </a:rPr>
                        <a:t>台風最接近</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marL="72000" marR="72000" marT="36000" marB="3600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rgbClr val="E60000"/>
                    </a:solidFill>
                  </a:tcPr>
                </a:tc>
                <a:tc>
                  <a:txBody>
                    <a:bodyPr/>
                    <a:lstStyle/>
                    <a:p>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rgbClr val="FFCCCC"/>
                    </a:solidFill>
                  </a:tcPr>
                </a:tc>
                <a:tc>
                  <a:txBody>
                    <a:bodyPr/>
                    <a:lstStyle/>
                    <a:p>
                      <a:r>
                        <a:rPr kumimoji="1" lang="ja-JP" altLang="en-US" sz="900" dirty="0" smtClean="0">
                          <a:latin typeface="Meiryo UI" panose="020B0604030504040204" pitchFamily="50" charset="-128"/>
                          <a:ea typeface="Meiryo UI" panose="020B0604030504040204" pitchFamily="50" charset="-128"/>
                        </a:rPr>
                        <a:t>避難が完了</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rgbClr val="FFCCCC"/>
                    </a:solidFill>
                  </a:tcPr>
                </a:tc>
                <a:tc>
                  <a:txBody>
                    <a:bodyPr/>
                    <a:lstStyle/>
                    <a:p>
                      <a:r>
                        <a:rPr kumimoji="1" lang="ja-JP" altLang="en-US" sz="900" dirty="0" smtClean="0">
                          <a:latin typeface="Meiryo UI" panose="020B0604030504040204" pitchFamily="50" charset="-128"/>
                          <a:ea typeface="Meiryo UI" panose="020B0604030504040204" pitchFamily="50" charset="-128"/>
                        </a:rPr>
                        <a:t>地域全員の無事を確認</a:t>
                      </a:r>
                      <a:endParaRPr kumimoji="1" lang="ja-JP" altLang="en-US" sz="900" dirty="0">
                        <a:latin typeface="Meiryo UI" panose="020B0604030504040204" pitchFamily="50" charset="-128"/>
                        <a:ea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rgbClr val="FFCCCC"/>
                    </a:solidFill>
                  </a:tcPr>
                </a:tc>
                <a:extLst>
                  <a:ext uri="{0D108BD9-81ED-4DB2-BD59-A6C34878D82A}">
                    <a16:rowId xmlns:a16="http://schemas.microsoft.com/office/drawing/2014/main" val="1553339424"/>
                  </a:ext>
                </a:extLst>
              </a:tr>
            </a:tbl>
          </a:graphicData>
        </a:graphic>
      </p:graphicFrame>
      <p:sp>
        <p:nvSpPr>
          <p:cNvPr id="62" name="テキスト ボックス 61"/>
          <p:cNvSpPr txBox="1"/>
          <p:nvPr/>
        </p:nvSpPr>
        <p:spPr>
          <a:xfrm>
            <a:off x="332259" y="8225899"/>
            <a:ext cx="3588171" cy="261610"/>
          </a:xfrm>
          <a:prstGeom prst="rect">
            <a:avLst/>
          </a:prstGeom>
          <a:noFill/>
        </p:spPr>
        <p:txBody>
          <a:bodyPr wrap="square" rtlCol="0" anchor="t" anchorCtr="0">
            <a:spAutoFit/>
          </a:bodyPr>
          <a:lstStyle/>
          <a:p>
            <a:r>
              <a:rPr kumimoji="1" lang="ja-JP" altLang="en-US" sz="1100" b="1" spc="-80" dirty="0" smtClean="0">
                <a:latin typeface="+mn-ea"/>
              </a:rPr>
              <a:t> </a:t>
            </a:r>
            <a:r>
              <a:rPr kumimoji="1" lang="ja-JP" altLang="en-US" sz="1100" b="1" spc="-80" dirty="0">
                <a:latin typeface="+mn-ea"/>
              </a:rPr>
              <a:t>◆</a:t>
            </a:r>
            <a:r>
              <a:rPr kumimoji="1" lang="ja-JP" altLang="en-US" sz="1100" b="1" dirty="0" smtClean="0">
                <a:latin typeface="+mn-ea"/>
              </a:rPr>
              <a:t>コミュニティ（地域の）タイムラインのイメージ</a:t>
            </a:r>
            <a:endParaRPr kumimoji="1" lang="en-US" altLang="ja-JP" sz="1100" b="1" dirty="0" smtClean="0">
              <a:latin typeface="+mn-ea"/>
            </a:endParaRPr>
          </a:p>
        </p:txBody>
      </p:sp>
      <p:sp>
        <p:nvSpPr>
          <p:cNvPr id="66" name="角丸四角形吹き出し 65"/>
          <p:cNvSpPr/>
          <p:nvPr/>
        </p:nvSpPr>
        <p:spPr>
          <a:xfrm>
            <a:off x="501799" y="8494557"/>
            <a:ext cx="414013" cy="233671"/>
          </a:xfrm>
          <a:prstGeom prst="wedgeRoundRectCallout">
            <a:avLst>
              <a:gd name="adj1" fmla="val 40136"/>
              <a:gd name="adj2" fmla="val 99099"/>
              <a:gd name="adj3" fmla="val 16667"/>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ja-JP" altLang="en-US"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いつ</a:t>
            </a:r>
            <a:endParaRPr kumimoji="1" lang="ja-JP" altLang="en-US"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9" name="角丸四角形吹き出し 68"/>
          <p:cNvSpPr/>
          <p:nvPr/>
        </p:nvSpPr>
        <p:spPr>
          <a:xfrm>
            <a:off x="3852197" y="8485868"/>
            <a:ext cx="439238" cy="233671"/>
          </a:xfrm>
          <a:prstGeom prst="wedgeRoundRectCallout">
            <a:avLst>
              <a:gd name="adj1" fmla="val -51311"/>
              <a:gd name="adj2" fmla="val 93552"/>
              <a:gd name="adj3" fmla="val 16667"/>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ja-JP" altLang="en-US"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誰</a:t>
            </a:r>
            <a:r>
              <a:rPr kumimoji="1" lang="ja-JP" altLang="en-US"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a:t>
            </a:r>
            <a:endParaRPr kumimoji="1" lang="ja-JP" altLang="en-US"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1" name="角丸四角形吹き出し 70"/>
          <p:cNvSpPr/>
          <p:nvPr/>
        </p:nvSpPr>
        <p:spPr>
          <a:xfrm>
            <a:off x="2395480" y="8495646"/>
            <a:ext cx="537275" cy="386904"/>
          </a:xfrm>
          <a:prstGeom prst="wedgeRoundRectCallout">
            <a:avLst>
              <a:gd name="adj1" fmla="val -70045"/>
              <a:gd name="adj2" fmla="val -5677"/>
              <a:gd name="adj3" fmla="val 16667"/>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ja-JP" altLang="en-US"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何をきっかけに</a:t>
            </a:r>
            <a:endParaRPr kumimoji="1" lang="ja-JP" altLang="en-US"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2" name="角丸四角形吹き出し 71"/>
          <p:cNvSpPr/>
          <p:nvPr/>
        </p:nvSpPr>
        <p:spPr>
          <a:xfrm>
            <a:off x="2365805" y="9528264"/>
            <a:ext cx="413705" cy="233671"/>
          </a:xfrm>
          <a:prstGeom prst="wedgeRoundRectCallout">
            <a:avLst>
              <a:gd name="adj1" fmla="val 101656"/>
              <a:gd name="adj2" fmla="val -43415"/>
              <a:gd name="adj3" fmla="val 16667"/>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ja-JP" altLang="en-US"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何を</a:t>
            </a:r>
            <a:endParaRPr kumimoji="1" lang="ja-JP" altLang="en-US"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nvGrpSpPr>
          <p:cNvPr id="73" name="グループ化 72"/>
          <p:cNvGrpSpPr/>
          <p:nvPr/>
        </p:nvGrpSpPr>
        <p:grpSpPr>
          <a:xfrm>
            <a:off x="463836" y="6343260"/>
            <a:ext cx="4359065" cy="1570147"/>
            <a:chOff x="2794185" y="1907810"/>
            <a:chExt cx="4359065" cy="1570147"/>
          </a:xfrm>
        </p:grpSpPr>
        <p:pic>
          <p:nvPicPr>
            <p:cNvPr id="74" name="図 73"/>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25000"/>
                      </a14:imgEffect>
                      <a14:imgEffect>
                        <a14:brightnessContrast bright="16000" contrast="14000"/>
                      </a14:imgEffect>
                    </a14:imgLayer>
                  </a14:imgProps>
                </a:ext>
                <a:ext uri="{28A0092B-C50C-407E-A947-70E740481C1C}">
                  <a14:useLocalDpi xmlns:a14="http://schemas.microsoft.com/office/drawing/2010/main"/>
                </a:ext>
              </a:extLst>
            </a:blip>
            <a:srcRect t="4727" r="3939" b="12779"/>
            <a:stretch/>
          </p:blipFill>
          <p:spPr>
            <a:xfrm>
              <a:off x="5214496" y="1907810"/>
              <a:ext cx="1938754" cy="1265117"/>
            </a:xfrm>
            <a:prstGeom prst="rect">
              <a:avLst/>
            </a:prstGeom>
          </p:spPr>
        </p:pic>
        <p:pic>
          <p:nvPicPr>
            <p:cNvPr id="75" name="図 74"/>
            <p:cNvPicPr>
              <a:picLocks noChangeAspect="1"/>
            </p:cNvPicPr>
            <p:nvPr/>
          </p:nvPicPr>
          <p:blipFill rotWithShape="1">
            <a:blip r:embed="rId13" cstate="email">
              <a:extLst>
                <a:ext uri="{BEBA8EAE-BF5A-486C-A8C5-ECC9F3942E4B}">
                  <a14:imgProps xmlns:a14="http://schemas.microsoft.com/office/drawing/2010/main">
                    <a14:imgLayer r:embed="rId14">
                      <a14:imgEffect>
                        <a14:sharpenSoften amount="25000"/>
                      </a14:imgEffect>
                      <a14:imgEffect>
                        <a14:brightnessContrast contrast="18000"/>
                      </a14:imgEffect>
                    </a14:imgLayer>
                  </a14:imgProps>
                </a:ext>
                <a:ext uri="{28A0092B-C50C-407E-A947-70E740481C1C}">
                  <a14:useLocalDpi xmlns:a14="http://schemas.microsoft.com/office/drawing/2010/main"/>
                </a:ext>
              </a:extLst>
            </a:blip>
            <a:srcRect b="12997"/>
            <a:stretch/>
          </p:blipFill>
          <p:spPr>
            <a:xfrm>
              <a:off x="2915039" y="1907810"/>
              <a:ext cx="1928538" cy="1265117"/>
            </a:xfrm>
            <a:prstGeom prst="rect">
              <a:avLst/>
            </a:prstGeom>
          </p:spPr>
        </p:pic>
        <p:sp>
          <p:nvSpPr>
            <p:cNvPr id="76" name="正方形/長方形 75"/>
            <p:cNvSpPr/>
            <p:nvPr/>
          </p:nvSpPr>
          <p:spPr>
            <a:xfrm>
              <a:off x="2794185" y="3196572"/>
              <a:ext cx="2173697" cy="276999"/>
            </a:xfrm>
            <a:prstGeom prst="rect">
              <a:avLst/>
            </a:prstGeom>
            <a:noFill/>
            <a:ln w="12700" cap="flat" cmpd="sng" algn="ctr">
              <a:noFill/>
              <a:prstDash val="solid"/>
              <a:miter lim="800000"/>
            </a:ln>
            <a:effectLst/>
          </p:spPr>
          <p:txBody>
            <a:bodyPr rot="0" spcFirstLastPara="0" vert="horz" wrap="square" lIns="91440" tIns="0" rIns="0" bIns="0" numCol="1" spcCol="0" rtlCol="0" fromWordArt="0" anchor="t" anchorCtr="0" forceAA="0" compatLnSpc="1">
              <a:prstTxWarp prst="textNoShape">
                <a:avLst/>
              </a:prstTxWarp>
              <a:spAutoFit/>
            </a:bodyPr>
            <a:lstStyle/>
            <a:p>
              <a:pPr algn="ctr"/>
              <a:r>
                <a:rPr lang="ja-JP" altLang="en-US" sz="900" kern="100" spc="-60" dirty="0" smtClean="0">
                  <a:latin typeface="+mn-ea"/>
                  <a:cs typeface="Times New Roman" panose="02020603050405020304" pitchFamily="18" charset="0"/>
                </a:rPr>
                <a:t>いつ、誰が、何を、どれだけ、どのように</a:t>
              </a:r>
              <a:endParaRPr lang="en-US" altLang="ja-JP" sz="900" kern="100" spc="-60" dirty="0" smtClean="0">
                <a:latin typeface="+mn-ea"/>
                <a:cs typeface="Times New Roman" panose="02020603050405020304" pitchFamily="18" charset="0"/>
              </a:endParaRPr>
            </a:p>
            <a:p>
              <a:pPr algn="ctr"/>
              <a:r>
                <a:rPr lang="ja-JP" altLang="en-US" sz="900" kern="100" spc="-60" dirty="0" smtClean="0">
                  <a:effectLst/>
                  <a:latin typeface="+mn-ea"/>
                  <a:cs typeface="Times New Roman" panose="02020603050405020304" pitchFamily="18" charset="0"/>
                </a:rPr>
                <a:t>しなければならないかみんなで話し合い</a:t>
              </a:r>
              <a:endParaRPr lang="ja-JP" sz="900" kern="100" spc="-60" dirty="0">
                <a:effectLst/>
                <a:latin typeface="+mn-ea"/>
                <a:cs typeface="Times New Roman" panose="02020603050405020304" pitchFamily="18" charset="0"/>
              </a:endParaRPr>
            </a:p>
          </p:txBody>
        </p:sp>
        <p:sp>
          <p:nvSpPr>
            <p:cNvPr id="77" name="正方形/長方形 76"/>
            <p:cNvSpPr/>
            <p:nvPr/>
          </p:nvSpPr>
          <p:spPr>
            <a:xfrm>
              <a:off x="5214496" y="3200958"/>
              <a:ext cx="1928538" cy="276999"/>
            </a:xfrm>
            <a:prstGeom prst="rect">
              <a:avLst/>
            </a:prstGeom>
            <a:noFill/>
            <a:ln w="12700" cap="flat" cmpd="sng" algn="ctr">
              <a:noFill/>
              <a:prstDash val="solid"/>
              <a:miter lim="800000"/>
            </a:ln>
            <a:effectLst/>
          </p:spPr>
          <p:txBody>
            <a:bodyPr rot="0" spcFirstLastPara="0" vert="horz" wrap="square" lIns="91440" tIns="0" rIns="0" bIns="0" numCol="1" spcCol="0" rtlCol="0" fromWordArt="0" anchor="t" anchorCtr="0" forceAA="0" compatLnSpc="1">
              <a:prstTxWarp prst="textNoShape">
                <a:avLst/>
              </a:prstTxWarp>
              <a:spAutoFit/>
            </a:bodyPr>
            <a:lstStyle/>
            <a:p>
              <a:pPr algn="ctr"/>
              <a:r>
                <a:rPr lang="ja-JP" altLang="en-US" sz="900" kern="100" spc="-60" dirty="0" smtClean="0">
                  <a:latin typeface="+mn-ea"/>
                  <a:cs typeface="Times New Roman" panose="02020603050405020304" pitchFamily="18" charset="0"/>
                </a:rPr>
                <a:t>自治体と地域住民が一緒に避難路や</a:t>
              </a:r>
              <a:endParaRPr lang="en-US" altLang="ja-JP" sz="900" kern="100" spc="-60" dirty="0" smtClean="0">
                <a:latin typeface="+mn-ea"/>
                <a:cs typeface="Times New Roman" panose="02020603050405020304" pitchFamily="18" charset="0"/>
              </a:endParaRPr>
            </a:p>
            <a:p>
              <a:pPr algn="ctr"/>
              <a:r>
                <a:rPr lang="ja-JP" altLang="en-US" sz="900" kern="100" spc="-60" dirty="0" smtClean="0">
                  <a:effectLst/>
                  <a:latin typeface="+mn-ea"/>
                  <a:cs typeface="Times New Roman" panose="02020603050405020304" pitchFamily="18" charset="0"/>
                </a:rPr>
                <a:t>近所の危険箇所を確認</a:t>
              </a:r>
              <a:endParaRPr lang="ja-JP" sz="900" kern="100" spc="-60" dirty="0">
                <a:effectLst/>
                <a:latin typeface="+mn-ea"/>
                <a:cs typeface="Times New Roman" panose="02020603050405020304" pitchFamily="18" charset="0"/>
              </a:endParaRPr>
            </a:p>
          </p:txBody>
        </p:sp>
      </p:grpSp>
      <p:sp>
        <p:nvSpPr>
          <p:cNvPr id="80" name="二等辺三角形 79"/>
          <p:cNvSpPr/>
          <p:nvPr/>
        </p:nvSpPr>
        <p:spPr>
          <a:xfrm flipV="1">
            <a:off x="3622263" y="8049348"/>
            <a:ext cx="584704" cy="226096"/>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吹き出し 80"/>
          <p:cNvSpPr/>
          <p:nvPr/>
        </p:nvSpPr>
        <p:spPr>
          <a:xfrm>
            <a:off x="5711948" y="6761332"/>
            <a:ext cx="1264178" cy="931734"/>
          </a:xfrm>
          <a:prstGeom prst="wedgeRoundRectCallout">
            <a:avLst>
              <a:gd name="adj1" fmla="val -63908"/>
              <a:gd name="adj2" fmla="val -21553"/>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ja-JP" altLang="en-US" sz="1000" b="1" spc="-50" dirty="0" smtClean="0">
                <a:solidFill>
                  <a:srgbClr val="FFFF00"/>
                </a:solidFill>
                <a:latin typeface="Meiryo UI" panose="020B0604030504040204" pitchFamily="50" charset="-128"/>
                <a:ea typeface="Meiryo UI" panose="020B0604030504040204" pitchFamily="50" charset="-128"/>
              </a:rPr>
              <a:t>ステップ２</a:t>
            </a:r>
            <a:endParaRPr lang="en-US" altLang="ja-JP" sz="1000" b="1" spc="-50" dirty="0" smtClean="0">
              <a:solidFill>
                <a:srgbClr val="FFFF00"/>
              </a:solidFill>
              <a:latin typeface="Meiryo UI" panose="020B0604030504040204" pitchFamily="50" charset="-128"/>
              <a:ea typeface="Meiryo UI" panose="020B0604030504040204" pitchFamily="50" charset="-128"/>
            </a:endParaRPr>
          </a:p>
          <a:p>
            <a:r>
              <a:rPr lang="ja-JP" altLang="en-US" sz="1000" spc="-50" dirty="0" smtClean="0">
                <a:solidFill>
                  <a:schemeClr val="bg1"/>
                </a:solidFill>
                <a:latin typeface="Meiryo UI" panose="020B0604030504040204" pitchFamily="50" charset="-128"/>
                <a:ea typeface="Meiryo UI" panose="020B0604030504040204" pitchFamily="50" charset="-128"/>
              </a:rPr>
              <a:t>次はみんなで近くの川や山などの危険な場所や避難場所を確認したりします。</a:t>
            </a:r>
            <a:endParaRPr lang="en-US" altLang="ja-JP" sz="1000" spc="-50" dirty="0" smtClean="0">
              <a:solidFill>
                <a:schemeClr val="bg1"/>
              </a:solidFill>
              <a:latin typeface="Meiryo UI" panose="020B0604030504040204" pitchFamily="50" charset="-128"/>
              <a:ea typeface="Meiryo UI" panose="020B0604030504040204" pitchFamily="50" charset="-128"/>
            </a:endParaRPr>
          </a:p>
        </p:txBody>
      </p:sp>
      <p:pic>
        <p:nvPicPr>
          <p:cNvPr id="82" name="図 8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5034822" y="6922244"/>
            <a:ext cx="452458" cy="722732"/>
          </a:xfrm>
          <a:prstGeom prst="rect">
            <a:avLst/>
          </a:prstGeom>
        </p:spPr>
      </p:pic>
      <p:sp>
        <p:nvSpPr>
          <p:cNvPr id="83" name="テキスト ボックス 82"/>
          <p:cNvSpPr txBox="1"/>
          <p:nvPr/>
        </p:nvSpPr>
        <p:spPr>
          <a:xfrm>
            <a:off x="4504064" y="349730"/>
            <a:ext cx="2833899" cy="369332"/>
          </a:xfrm>
          <a:prstGeom prst="rect">
            <a:avLst/>
          </a:prstGeom>
          <a:noFill/>
        </p:spPr>
        <p:txBody>
          <a:bodyPr wrap="square" rtlCol="0">
            <a:spAutoFit/>
          </a:bodyPr>
          <a:lstStyle/>
          <a:p>
            <a:r>
              <a:rPr kumimoji="1" lang="ja-JP" altLang="en-US" sz="900" b="1" spc="-80" dirty="0" smtClean="0">
                <a:solidFill>
                  <a:schemeClr val="bg1"/>
                </a:solidFill>
                <a:latin typeface="游ゴシック" panose="020B0400000000000000" pitchFamily="50" charset="-128"/>
                <a:ea typeface="游ゴシック" panose="020B0400000000000000" pitchFamily="50" charset="-128"/>
              </a:rPr>
              <a:t>どうすれば家族や地域の人たちが災害から助かるのか、事前に地域で話し合うことが大切です。</a:t>
            </a:r>
          </a:p>
        </p:txBody>
      </p:sp>
      <p:sp>
        <p:nvSpPr>
          <p:cNvPr id="37" name="角丸四角形吹き出し 36"/>
          <p:cNvSpPr/>
          <p:nvPr/>
        </p:nvSpPr>
        <p:spPr>
          <a:xfrm>
            <a:off x="5714753" y="7767945"/>
            <a:ext cx="1217534" cy="931734"/>
          </a:xfrm>
          <a:prstGeom prst="wedgeRoundRectCallout">
            <a:avLst>
              <a:gd name="adj1" fmla="val 30817"/>
              <a:gd name="adj2" fmla="val 72329"/>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ja-JP" altLang="en-US" sz="1000" b="1" spc="-50" dirty="0" smtClean="0">
                <a:solidFill>
                  <a:srgbClr val="FFFF00"/>
                </a:solidFill>
                <a:latin typeface="Meiryo UI" panose="020B0604030504040204" pitchFamily="50" charset="-128"/>
                <a:ea typeface="Meiryo UI" panose="020B0604030504040204" pitchFamily="50" charset="-128"/>
              </a:rPr>
              <a:t>ステップ３</a:t>
            </a:r>
            <a:endParaRPr lang="en-US" altLang="ja-JP" sz="1000" b="1" spc="-50" dirty="0" smtClean="0">
              <a:solidFill>
                <a:srgbClr val="FFFF00"/>
              </a:solidFill>
              <a:latin typeface="Meiryo UI" panose="020B0604030504040204" pitchFamily="50" charset="-128"/>
              <a:ea typeface="Meiryo UI" panose="020B0604030504040204" pitchFamily="50" charset="-128"/>
            </a:endParaRPr>
          </a:p>
          <a:p>
            <a:r>
              <a:rPr lang="ja-JP" altLang="en-US" sz="1000" spc="-50" dirty="0" smtClean="0">
                <a:solidFill>
                  <a:schemeClr val="bg1"/>
                </a:solidFill>
                <a:latin typeface="Meiryo UI" panose="020B0604030504040204" pitchFamily="50" charset="-128"/>
                <a:ea typeface="Meiryo UI" panose="020B0604030504040204" pitchFamily="50" charset="-128"/>
              </a:rPr>
              <a:t>最後に、みんなで話し合って決めた行動項目を表にまとめます。</a:t>
            </a:r>
            <a:endParaRPr lang="en-US" altLang="ja-JP" sz="1000" spc="-50" dirty="0" smtClean="0">
              <a:solidFill>
                <a:schemeClr val="bg1"/>
              </a:solidFill>
              <a:latin typeface="Meiryo UI" panose="020B0604030504040204" pitchFamily="50" charset="-128"/>
              <a:ea typeface="Meiryo UI" panose="020B0604030504040204" pitchFamily="50" charset="-128"/>
            </a:endParaRPr>
          </a:p>
          <a:p>
            <a:r>
              <a:rPr lang="ja-JP" altLang="en-US" sz="1000" spc="-50" dirty="0" smtClean="0">
                <a:solidFill>
                  <a:schemeClr val="bg1"/>
                </a:solidFill>
                <a:latin typeface="Meiryo UI" panose="020B0604030504040204" pitchFamily="50" charset="-128"/>
                <a:ea typeface="Meiryo UI" panose="020B0604030504040204" pitchFamily="50" charset="-128"/>
              </a:rPr>
              <a:t>これで終わり。</a:t>
            </a:r>
            <a:endParaRPr lang="en-US" altLang="ja-JP" sz="1000" spc="-50" dirty="0" smtClean="0">
              <a:solidFill>
                <a:schemeClr val="bg1"/>
              </a:solidFill>
              <a:latin typeface="Meiryo UI" panose="020B0604030504040204" pitchFamily="50" charset="-128"/>
              <a:ea typeface="Meiryo UI" panose="020B0604030504040204" pitchFamily="50" charset="-128"/>
            </a:endParaRPr>
          </a:p>
        </p:txBody>
      </p:sp>
      <p:sp>
        <p:nvSpPr>
          <p:cNvPr id="38" name="角丸四角形吹き出し 37"/>
          <p:cNvSpPr/>
          <p:nvPr/>
        </p:nvSpPr>
        <p:spPr>
          <a:xfrm>
            <a:off x="5714753" y="5769577"/>
            <a:ext cx="1258568" cy="761475"/>
          </a:xfrm>
          <a:prstGeom prst="wedgeRoundRectCallout">
            <a:avLst>
              <a:gd name="adj1" fmla="val -62840"/>
              <a:gd name="adj2" fmla="val -23188"/>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ja-JP" altLang="en-US" sz="1000" b="1" spc="-50" dirty="0" smtClean="0">
                <a:solidFill>
                  <a:srgbClr val="FFFF00"/>
                </a:solidFill>
                <a:latin typeface="Meiryo UI" panose="020B0604030504040204" pitchFamily="50" charset="-128"/>
                <a:ea typeface="Meiryo UI" panose="020B0604030504040204" pitchFamily="50" charset="-128"/>
              </a:rPr>
              <a:t>ステップ１</a:t>
            </a:r>
            <a:endParaRPr lang="en-US" altLang="ja-JP" sz="1000" b="1" spc="-50" dirty="0" smtClean="0">
              <a:solidFill>
                <a:srgbClr val="FFFF00"/>
              </a:solidFill>
              <a:latin typeface="Meiryo UI" panose="020B0604030504040204" pitchFamily="50" charset="-128"/>
              <a:ea typeface="Meiryo UI" panose="020B0604030504040204" pitchFamily="50" charset="-128"/>
            </a:endParaRPr>
          </a:p>
          <a:p>
            <a:r>
              <a:rPr lang="ja-JP" altLang="en-US" sz="1000" spc="-50" dirty="0" smtClean="0">
                <a:solidFill>
                  <a:schemeClr val="bg1"/>
                </a:solidFill>
                <a:latin typeface="Meiryo UI" panose="020B0604030504040204" pitchFamily="50" charset="-128"/>
                <a:ea typeface="Meiryo UI" panose="020B0604030504040204" pitchFamily="50" charset="-128"/>
              </a:rPr>
              <a:t>まずは何を決めておかなければいけないかを話し合います。</a:t>
            </a:r>
            <a:endParaRPr lang="en-US" altLang="ja-JP" sz="1000" spc="-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018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62185" y="9149556"/>
            <a:ext cx="3599475" cy="9144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229832" y="2537668"/>
            <a:ext cx="2995613" cy="369332"/>
          </a:xfrm>
          <a:prstGeom prst="rect">
            <a:avLst/>
          </a:prstGeom>
          <a:noFill/>
        </p:spPr>
        <p:txBody>
          <a:bodyPr wrap="square" rtlCol="0">
            <a:spAutoFit/>
          </a:bodyPr>
          <a:lstStyle/>
          <a:p>
            <a:r>
              <a:rPr kumimoji="1" lang="ja-JP" altLang="en-US" sz="900" b="1" spc="-80" dirty="0" smtClean="0">
                <a:solidFill>
                  <a:schemeClr val="bg1"/>
                </a:solidFill>
                <a:latin typeface="游ゴシック" panose="020B0400000000000000" pitchFamily="50" charset="-128"/>
                <a:ea typeface="游ゴシック" panose="020B0400000000000000" pitchFamily="50" charset="-128"/>
              </a:rPr>
              <a:t>どうすれば家族や地域の人たちが突然の水害や土砂災害から助かるのか、事前に地域で話し合うことが必要です。</a:t>
            </a:r>
          </a:p>
        </p:txBody>
      </p:sp>
      <p:sp>
        <p:nvSpPr>
          <p:cNvPr id="46" name="楕円 45"/>
          <p:cNvSpPr/>
          <p:nvPr/>
        </p:nvSpPr>
        <p:spPr>
          <a:xfrm>
            <a:off x="3192444" y="454715"/>
            <a:ext cx="283384" cy="2833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effectLst>
                  <a:outerShdw blurRad="38100" dist="38100" dir="2700000" algn="tl">
                    <a:srgbClr val="000000">
                      <a:alpha val="43137"/>
                    </a:srgbClr>
                  </a:outerShdw>
                </a:effectLst>
              </a:rPr>
              <a:t>土</a:t>
            </a:r>
          </a:p>
        </p:txBody>
      </p:sp>
      <p:sp>
        <p:nvSpPr>
          <p:cNvPr id="49" name="テキスト ボックス 48"/>
          <p:cNvSpPr txBox="1"/>
          <p:nvPr/>
        </p:nvSpPr>
        <p:spPr>
          <a:xfrm>
            <a:off x="586247" y="482821"/>
            <a:ext cx="2432582" cy="261609"/>
          </a:xfrm>
          <a:prstGeom prst="rect">
            <a:avLst/>
          </a:prstGeom>
          <a:noFill/>
        </p:spPr>
        <p:txBody>
          <a:bodyPr wrap="square" rtlCol="0" anchor="t" anchorCtr="0">
            <a:spAutoFit/>
          </a:bodyPr>
          <a:lstStyle/>
          <a:p>
            <a:r>
              <a:rPr lang="ja-JP" altLang="en-US" sz="1100" b="1" spc="-80" dirty="0" smtClean="0">
                <a:latin typeface="+mn-ea"/>
              </a:rPr>
              <a:t>ザードマップって何？</a:t>
            </a:r>
            <a:endParaRPr kumimoji="1" lang="ja-JP" altLang="en-US" sz="700" b="1" spc="-80" dirty="0" smtClean="0">
              <a:latin typeface="+mn-ea"/>
            </a:endParaRPr>
          </a:p>
        </p:txBody>
      </p:sp>
      <p:sp>
        <p:nvSpPr>
          <p:cNvPr id="51" name="楕円 50"/>
          <p:cNvSpPr/>
          <p:nvPr/>
        </p:nvSpPr>
        <p:spPr>
          <a:xfrm>
            <a:off x="369740" y="454715"/>
            <a:ext cx="283384" cy="2833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effectLst>
                  <a:outerShdw blurRad="38100" dist="38100" dir="2700000" algn="tl">
                    <a:srgbClr val="000000">
                      <a:alpha val="43137"/>
                    </a:srgbClr>
                  </a:outerShdw>
                </a:effectLst>
              </a:rPr>
              <a:t>ハ</a:t>
            </a:r>
            <a:endParaRPr kumimoji="1" lang="ja-JP" altLang="en-US" sz="1400" b="1" dirty="0">
              <a:solidFill>
                <a:schemeClr val="bg1"/>
              </a:solidFill>
              <a:effectLst>
                <a:outerShdw blurRad="38100" dist="38100" dir="2700000" algn="tl">
                  <a:srgbClr val="000000">
                    <a:alpha val="43137"/>
                  </a:srgbClr>
                </a:outerShdw>
              </a:effectLst>
            </a:endParaRPr>
          </a:p>
        </p:txBody>
      </p:sp>
      <p:sp>
        <p:nvSpPr>
          <p:cNvPr id="56" name="テキスト ボックス 55"/>
          <p:cNvSpPr txBox="1"/>
          <p:nvPr/>
        </p:nvSpPr>
        <p:spPr>
          <a:xfrm>
            <a:off x="323225" y="765766"/>
            <a:ext cx="2633481" cy="861774"/>
          </a:xfrm>
          <a:prstGeom prst="rect">
            <a:avLst/>
          </a:prstGeom>
          <a:noFill/>
          <a:effectLst/>
        </p:spPr>
        <p:txBody>
          <a:bodyPr wrap="square" rtlCol="0" anchor="t" anchorCtr="0">
            <a:spAutoFit/>
          </a:bodyPr>
          <a:lstStyle/>
          <a:p>
            <a:r>
              <a:rPr lang="ja-JP" altLang="en-US" sz="1000" spc="-60" dirty="0" smtClean="0">
                <a:latin typeface="+mn-ea"/>
              </a:rPr>
              <a:t>　ハザードマップ</a:t>
            </a:r>
            <a:r>
              <a:rPr lang="ja-JP" altLang="en-US" sz="1000" spc="-60" dirty="0">
                <a:latin typeface="+mn-ea"/>
              </a:rPr>
              <a:t>は、水害・土砂災害等の自然災害による被害を予測し、その被害範囲を地図として表したものです。災害</a:t>
            </a:r>
            <a:r>
              <a:rPr lang="ja-JP" altLang="en-US" sz="1000" spc="-60" dirty="0" smtClean="0">
                <a:latin typeface="+mn-ea"/>
              </a:rPr>
              <a:t>の発生</a:t>
            </a:r>
            <a:r>
              <a:rPr lang="ja-JP" altLang="en-US" sz="1000" spc="-60" dirty="0">
                <a:latin typeface="+mn-ea"/>
              </a:rPr>
              <a:t>が予測される範囲や被害程度、さらには避難経路、避難場所などの情報が地図上に図示</a:t>
            </a:r>
            <a:r>
              <a:rPr lang="ja-JP" altLang="en-US" sz="1000" spc="-60" dirty="0" smtClean="0">
                <a:latin typeface="+mn-ea"/>
              </a:rPr>
              <a:t>されます。</a:t>
            </a:r>
            <a:endParaRPr lang="en-US" altLang="ja-JP" sz="1000" spc="-60" dirty="0" smtClean="0">
              <a:latin typeface="+mn-ea"/>
            </a:endParaRPr>
          </a:p>
        </p:txBody>
      </p:sp>
      <p:pic>
        <p:nvPicPr>
          <p:cNvPr id="57" name="図 56"/>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contrast="12000"/>
                    </a14:imgEffect>
                  </a14:imgLayer>
                </a14:imgProps>
              </a:ext>
              <a:ext uri="{28A0092B-C50C-407E-A947-70E740481C1C}">
                <a14:useLocalDpi xmlns:a14="http://schemas.microsoft.com/office/drawing/2010/main"/>
              </a:ext>
            </a:extLst>
          </a:blip>
          <a:srcRect/>
          <a:stretch/>
        </p:blipFill>
        <p:spPr bwMode="auto">
          <a:xfrm>
            <a:off x="433051" y="1749773"/>
            <a:ext cx="2662308" cy="1692000"/>
          </a:xfrm>
          <a:prstGeom prst="rect">
            <a:avLst/>
          </a:prstGeom>
          <a:ln>
            <a:noFill/>
          </a:ln>
          <a:extLst>
            <a:ext uri="{53640926-AAD7-44D8-BBD7-CCE9431645EC}">
              <a14:shadowObscured xmlns:a14="http://schemas.microsoft.com/office/drawing/2010/main"/>
            </a:ext>
          </a:extLst>
        </p:spPr>
      </p:pic>
      <p:sp>
        <p:nvSpPr>
          <p:cNvPr id="60" name="テキスト ボックス 59"/>
          <p:cNvSpPr txBox="1"/>
          <p:nvPr/>
        </p:nvSpPr>
        <p:spPr>
          <a:xfrm>
            <a:off x="3409944" y="493454"/>
            <a:ext cx="2432582" cy="261609"/>
          </a:xfrm>
          <a:prstGeom prst="rect">
            <a:avLst/>
          </a:prstGeom>
          <a:noFill/>
        </p:spPr>
        <p:txBody>
          <a:bodyPr wrap="square" rtlCol="0" anchor="t" anchorCtr="0">
            <a:spAutoFit/>
          </a:bodyPr>
          <a:lstStyle/>
          <a:p>
            <a:r>
              <a:rPr lang="ja-JP" altLang="en-US" sz="1100" b="1" spc="-80" dirty="0" smtClean="0">
                <a:latin typeface="+mn-ea"/>
              </a:rPr>
              <a:t>砂災害警戒区域って何？</a:t>
            </a:r>
            <a:endParaRPr kumimoji="1" lang="ja-JP" altLang="en-US" sz="700" b="1" spc="-80" dirty="0" smtClean="0">
              <a:latin typeface="+mn-ea"/>
            </a:endParaRPr>
          </a:p>
        </p:txBody>
      </p:sp>
      <p:sp>
        <p:nvSpPr>
          <p:cNvPr id="61" name="テキスト ボックス 60"/>
          <p:cNvSpPr txBox="1"/>
          <p:nvPr/>
        </p:nvSpPr>
        <p:spPr>
          <a:xfrm>
            <a:off x="3132563" y="760071"/>
            <a:ext cx="3855804" cy="707886"/>
          </a:xfrm>
          <a:prstGeom prst="rect">
            <a:avLst/>
          </a:prstGeom>
          <a:noFill/>
          <a:effectLst/>
        </p:spPr>
        <p:txBody>
          <a:bodyPr wrap="square" rtlCol="0" anchor="t" anchorCtr="0">
            <a:spAutoFit/>
          </a:bodyPr>
          <a:lstStyle/>
          <a:p>
            <a:r>
              <a:rPr lang="ja-JP" altLang="en-US" sz="1000" dirty="0" smtClean="0">
                <a:latin typeface="+mn-ea"/>
              </a:rPr>
              <a:t>　土砂</a:t>
            </a:r>
            <a:r>
              <a:rPr lang="ja-JP" altLang="en-US" sz="1000" dirty="0">
                <a:latin typeface="+mn-ea"/>
              </a:rPr>
              <a:t>災害のおそれがある区域では、都道府県が土砂災害警戒区域等を設定します。平成</a:t>
            </a:r>
            <a:r>
              <a:rPr lang="en-US" altLang="ja-JP" sz="1000" dirty="0">
                <a:latin typeface="+mn-ea"/>
              </a:rPr>
              <a:t>26 </a:t>
            </a:r>
            <a:r>
              <a:rPr lang="ja-JP" altLang="en-US" sz="1000" dirty="0">
                <a:latin typeface="+mn-ea"/>
              </a:rPr>
              <a:t>年の土砂災害防止法改正により</a:t>
            </a:r>
            <a:r>
              <a:rPr lang="ja-JP" altLang="en-US" sz="1000" dirty="0" smtClean="0">
                <a:latin typeface="+mn-ea"/>
              </a:rPr>
              <a:t>、都道府県</a:t>
            </a:r>
            <a:r>
              <a:rPr lang="ja-JP" altLang="en-US" sz="1000" dirty="0">
                <a:latin typeface="+mn-ea"/>
              </a:rPr>
              <a:t>による基礎調査結果の公表が</a:t>
            </a:r>
            <a:r>
              <a:rPr lang="ja-JP" altLang="en-US" sz="1000" dirty="0" smtClean="0">
                <a:latin typeface="+mn-ea"/>
              </a:rPr>
              <a:t>義務付けられました。</a:t>
            </a:r>
            <a:endParaRPr lang="en-US" altLang="ja-JP" sz="1000" dirty="0" smtClean="0">
              <a:latin typeface="+mn-ea"/>
            </a:endParaRPr>
          </a:p>
          <a:p>
            <a:r>
              <a:rPr lang="ja-JP" altLang="en-US" sz="1000" dirty="0">
                <a:latin typeface="+mn-ea"/>
              </a:rPr>
              <a:t>　</a:t>
            </a:r>
            <a:r>
              <a:rPr lang="ja-JP" altLang="en-US" sz="1000" dirty="0" smtClean="0">
                <a:latin typeface="+mn-ea"/>
              </a:rPr>
              <a:t>大阪府では、平成</a:t>
            </a:r>
            <a:r>
              <a:rPr lang="en-US" altLang="ja-JP" sz="1000" dirty="0" smtClean="0">
                <a:latin typeface="+mn-ea"/>
              </a:rPr>
              <a:t>28</a:t>
            </a:r>
            <a:r>
              <a:rPr lang="ja-JP" altLang="en-US" sz="1000" dirty="0" smtClean="0">
                <a:latin typeface="+mn-ea"/>
              </a:rPr>
              <a:t>年９月に全区域指定を完了しまし</a:t>
            </a:r>
            <a:r>
              <a:rPr lang="ja-JP" altLang="en-US" sz="1000" dirty="0">
                <a:latin typeface="+mn-ea"/>
              </a:rPr>
              <a:t>た</a:t>
            </a:r>
            <a:r>
              <a:rPr lang="ja-JP" altLang="en-US" sz="1000" dirty="0" smtClean="0">
                <a:latin typeface="+mn-ea"/>
              </a:rPr>
              <a:t>。</a:t>
            </a:r>
            <a:endParaRPr lang="ja-JP" altLang="en-US" sz="1000" dirty="0">
              <a:latin typeface="+mn-ea"/>
            </a:endParaRPr>
          </a:p>
        </p:txBody>
      </p:sp>
      <p:sp>
        <p:nvSpPr>
          <p:cNvPr id="63" name="角丸四角形吹き出し 62"/>
          <p:cNvSpPr/>
          <p:nvPr/>
        </p:nvSpPr>
        <p:spPr>
          <a:xfrm>
            <a:off x="1983194" y="2038878"/>
            <a:ext cx="938388" cy="448841"/>
          </a:xfrm>
          <a:prstGeom prst="wedgeRoundRectCallout">
            <a:avLst>
              <a:gd name="adj1" fmla="val -61177"/>
              <a:gd name="adj2" fmla="val 79134"/>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spAutoFit/>
          </a:bodyPr>
          <a:lstStyle/>
          <a:p>
            <a:r>
              <a:rPr kumimoji="1" lang="ja-JP" altLang="en-US" sz="800" dirty="0" smtClean="0">
                <a:solidFill>
                  <a:schemeClr val="tx1"/>
                </a:solidFill>
              </a:rPr>
              <a:t>避難場所や避難経路が記載されています</a:t>
            </a:r>
            <a:endParaRPr kumimoji="1" lang="ja-JP" altLang="en-US" sz="800" dirty="0">
              <a:solidFill>
                <a:schemeClr val="tx1"/>
              </a:solidFill>
            </a:endParaRPr>
          </a:p>
        </p:txBody>
      </p:sp>
      <p:sp>
        <p:nvSpPr>
          <p:cNvPr id="64" name="角丸四角形吹き出し 63"/>
          <p:cNvSpPr/>
          <p:nvPr/>
        </p:nvSpPr>
        <p:spPr>
          <a:xfrm>
            <a:off x="1697762" y="2932889"/>
            <a:ext cx="1138311" cy="448841"/>
          </a:xfrm>
          <a:prstGeom prst="wedgeRoundRectCallout">
            <a:avLst>
              <a:gd name="adj1" fmla="val -80463"/>
              <a:gd name="adj2" fmla="val 2737"/>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kumimoji="1" lang="ja-JP" altLang="en-US" sz="800" dirty="0" smtClean="0">
                <a:solidFill>
                  <a:schemeClr val="tx1"/>
                </a:solidFill>
              </a:rPr>
              <a:t>着色部分は、河川から溢れて浸水するエリアです。</a:t>
            </a:r>
            <a:endParaRPr kumimoji="1" lang="ja-JP" altLang="en-US" sz="800" dirty="0">
              <a:solidFill>
                <a:schemeClr val="tx1"/>
              </a:solidFill>
            </a:endParaRPr>
          </a:p>
        </p:txBody>
      </p:sp>
      <p:pic>
        <p:nvPicPr>
          <p:cNvPr id="65" name="図 64"/>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Effect>
                      <a14:brightnessContrast bright="-1000" contrast="21000"/>
                    </a14:imgEffect>
                  </a14:imgLayer>
                </a14:imgProps>
              </a:ext>
              <a:ext uri="{28A0092B-C50C-407E-A947-70E740481C1C}">
                <a14:useLocalDpi xmlns:a14="http://schemas.microsoft.com/office/drawing/2010/main"/>
              </a:ext>
            </a:extLst>
          </a:blip>
          <a:srcRect/>
          <a:stretch/>
        </p:blipFill>
        <p:spPr>
          <a:xfrm>
            <a:off x="3201823" y="1748704"/>
            <a:ext cx="2275603" cy="1692000"/>
          </a:xfrm>
          <a:prstGeom prst="rect">
            <a:avLst/>
          </a:prstGeom>
        </p:spPr>
      </p:pic>
      <p:sp>
        <p:nvSpPr>
          <p:cNvPr id="67" name="角丸四角形吹き出し 66"/>
          <p:cNvSpPr/>
          <p:nvPr/>
        </p:nvSpPr>
        <p:spPr>
          <a:xfrm>
            <a:off x="4629756" y="1735446"/>
            <a:ext cx="2345021" cy="721256"/>
          </a:xfrm>
          <a:prstGeom prst="wedgeRoundRectCallout">
            <a:avLst>
              <a:gd name="adj1" fmla="val -59487"/>
              <a:gd name="adj2" fmla="val 42454"/>
              <a:gd name="adj3" fmla="val 16667"/>
            </a:avLst>
          </a:prstGeom>
          <a:solidFill>
            <a:schemeClr val="bg1"/>
          </a:solidFill>
          <a:ln w="9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US" altLang="ja-JP" sz="800" b="1" dirty="0">
                <a:solidFill>
                  <a:schemeClr val="tx1"/>
                </a:solidFill>
                <a:latin typeface="+mn-ea"/>
              </a:rPr>
              <a:t>【</a:t>
            </a:r>
            <a:r>
              <a:rPr lang="ja-JP" altLang="en-US" sz="800" b="1" dirty="0">
                <a:solidFill>
                  <a:schemeClr val="tx1"/>
                </a:solidFill>
                <a:latin typeface="+mn-ea"/>
              </a:rPr>
              <a:t>土砂災害警戒区域（イエローゾーン）</a:t>
            </a:r>
            <a:r>
              <a:rPr lang="en-US" altLang="ja-JP" sz="800" b="1" dirty="0">
                <a:solidFill>
                  <a:schemeClr val="tx1"/>
                </a:solidFill>
                <a:latin typeface="+mn-ea"/>
              </a:rPr>
              <a:t>】</a:t>
            </a:r>
          </a:p>
          <a:p>
            <a:r>
              <a:rPr lang="ja-JP" altLang="en-US" sz="800" dirty="0">
                <a:solidFill>
                  <a:schemeClr val="tx1"/>
                </a:solidFill>
                <a:latin typeface="+mn-ea"/>
              </a:rPr>
              <a:t>　急傾斜地の崩壊等が発生した場合に、住民等の生命又は身体に危害が生じるおそれがあると認められる区域であり、危険の周知、警戒避難体制の整備が行われます</a:t>
            </a:r>
            <a:r>
              <a:rPr lang="ja-JP" altLang="en-US" sz="800" dirty="0" smtClean="0">
                <a:solidFill>
                  <a:schemeClr val="tx1"/>
                </a:solidFill>
                <a:latin typeface="+mn-ea"/>
              </a:rPr>
              <a:t>。</a:t>
            </a:r>
            <a:endParaRPr lang="ja-JP" altLang="en-US" sz="800" dirty="0">
              <a:solidFill>
                <a:schemeClr val="tx1"/>
              </a:solidFill>
              <a:latin typeface="+mn-ea"/>
            </a:endParaRPr>
          </a:p>
        </p:txBody>
      </p:sp>
      <p:sp>
        <p:nvSpPr>
          <p:cNvPr id="68" name="角丸四角形吹き出し 67"/>
          <p:cNvSpPr/>
          <p:nvPr/>
        </p:nvSpPr>
        <p:spPr>
          <a:xfrm>
            <a:off x="4629756" y="2580633"/>
            <a:ext cx="2358611" cy="857464"/>
          </a:xfrm>
          <a:prstGeom prst="wedgeRoundRectCallout">
            <a:avLst>
              <a:gd name="adj1" fmla="val -56579"/>
              <a:gd name="adj2" fmla="val -37989"/>
              <a:gd name="adj3" fmla="val 16667"/>
            </a:avLst>
          </a:prstGeom>
          <a:solidFill>
            <a:schemeClr val="bg1"/>
          </a:solidFill>
          <a:ln w="9525">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US" altLang="ja-JP" sz="800" b="1" dirty="0">
                <a:solidFill>
                  <a:schemeClr val="tx1"/>
                </a:solidFill>
                <a:latin typeface="+mn-ea"/>
              </a:rPr>
              <a:t>【</a:t>
            </a:r>
            <a:r>
              <a:rPr lang="ja-JP" altLang="en-US" sz="800" b="1" dirty="0">
                <a:solidFill>
                  <a:schemeClr val="tx1"/>
                </a:solidFill>
                <a:latin typeface="+mn-ea"/>
              </a:rPr>
              <a:t>土砂災害特別警戒区域（レッドゾーン）</a:t>
            </a:r>
            <a:r>
              <a:rPr lang="en-US" altLang="ja-JP" sz="800" b="1" dirty="0">
                <a:solidFill>
                  <a:schemeClr val="tx1"/>
                </a:solidFill>
                <a:latin typeface="+mn-ea"/>
              </a:rPr>
              <a:t>】</a:t>
            </a:r>
          </a:p>
          <a:p>
            <a:r>
              <a:rPr lang="ja-JP" altLang="en-US" sz="800" dirty="0">
                <a:solidFill>
                  <a:schemeClr val="tx1"/>
                </a:solidFill>
                <a:latin typeface="+mn-ea"/>
              </a:rPr>
              <a:t>　急傾斜地の崩壊等が発生した場合に、建築物に損壊が生じ住民等の生命又は身体に著しい危害が生ずるおそれがあると認められる区域で、特定の開発行為に対する許可制、建築物の構造規制等が行われます</a:t>
            </a:r>
            <a:r>
              <a:rPr lang="ja-JP" altLang="en-US" sz="800" dirty="0" smtClean="0">
                <a:solidFill>
                  <a:schemeClr val="tx1"/>
                </a:solidFill>
                <a:latin typeface="+mn-ea"/>
              </a:rPr>
              <a:t>。</a:t>
            </a:r>
            <a:endParaRPr lang="ja-JP" altLang="en-US" sz="800" dirty="0">
              <a:solidFill>
                <a:schemeClr val="tx1"/>
              </a:solidFill>
              <a:latin typeface="+mn-ea"/>
            </a:endParaRPr>
          </a:p>
        </p:txBody>
      </p:sp>
      <p:sp>
        <p:nvSpPr>
          <p:cNvPr id="37" name="テキスト ボックス 36"/>
          <p:cNvSpPr txBox="1"/>
          <p:nvPr/>
        </p:nvSpPr>
        <p:spPr>
          <a:xfrm>
            <a:off x="369740" y="3859531"/>
            <a:ext cx="6541527" cy="1354217"/>
          </a:xfrm>
          <a:prstGeom prst="rect">
            <a:avLst/>
          </a:prstGeom>
          <a:noFill/>
        </p:spPr>
        <p:txBody>
          <a:bodyPr wrap="square" rtlCol="0" anchor="t" anchorCtr="0">
            <a:spAutoFit/>
          </a:bodyPr>
          <a:lstStyle/>
          <a:p>
            <a:r>
              <a:rPr kumimoji="1" lang="ja-JP" altLang="en-US" sz="1100" b="1" spc="-80" dirty="0" smtClean="0">
                <a:latin typeface="+mn-ea"/>
              </a:rPr>
              <a:t>◆ コミュニテイ（地域の）タイムライン導入による効果</a:t>
            </a:r>
            <a:endParaRPr kumimoji="1" lang="en-US" altLang="ja-JP" sz="1100" b="1" spc="-80" dirty="0" smtClean="0">
              <a:latin typeface="+mn-ea"/>
            </a:endParaRPr>
          </a:p>
          <a:p>
            <a:endParaRPr kumimoji="1" lang="en-US" altLang="ja-JP" sz="1100" b="1" spc="-80" dirty="0">
              <a:latin typeface="+mn-ea"/>
            </a:endParaRPr>
          </a:p>
          <a:p>
            <a:r>
              <a:rPr kumimoji="1" lang="ja-JP" altLang="en-US" sz="900" spc="-80" dirty="0" smtClean="0">
                <a:latin typeface="+mn-ea"/>
              </a:rPr>
              <a:t>　</a:t>
            </a:r>
            <a:r>
              <a:rPr kumimoji="1" lang="ja-JP" altLang="en-US" sz="1000" spc="-80" dirty="0" smtClean="0">
                <a:latin typeface="+mn-ea"/>
              </a:rPr>
              <a:t>１．あらかじめ、災害</a:t>
            </a:r>
            <a:r>
              <a:rPr kumimoji="1" lang="ja-JP" altLang="en-US" sz="1000" spc="-80" dirty="0">
                <a:latin typeface="+mn-ea"/>
              </a:rPr>
              <a:t>時</a:t>
            </a:r>
            <a:r>
              <a:rPr kumimoji="1" lang="ja-JP" altLang="en-US" sz="1000" spc="-80" dirty="0" smtClean="0">
                <a:latin typeface="+mn-ea"/>
              </a:rPr>
              <a:t>の行動を決めて整理しておくことで、いざというとき、落ち着いて適切に行動することが</a:t>
            </a:r>
            <a:endParaRPr kumimoji="1" lang="en-US" altLang="ja-JP" sz="1000" spc="-80" dirty="0" smtClean="0">
              <a:latin typeface="+mn-ea"/>
            </a:endParaRPr>
          </a:p>
          <a:p>
            <a:r>
              <a:rPr kumimoji="1" lang="ja-JP" altLang="en-US" sz="1000" spc="-80" dirty="0">
                <a:latin typeface="+mn-ea"/>
              </a:rPr>
              <a:t>　</a:t>
            </a:r>
            <a:r>
              <a:rPr kumimoji="1" lang="ja-JP" altLang="en-US" sz="1000" spc="-80" dirty="0" smtClean="0">
                <a:latin typeface="+mn-ea"/>
              </a:rPr>
              <a:t>　　できます。</a:t>
            </a:r>
            <a:endParaRPr kumimoji="1" lang="en-US" altLang="ja-JP" sz="1000" spc="-80" dirty="0" smtClean="0">
              <a:latin typeface="+mn-ea"/>
            </a:endParaRPr>
          </a:p>
          <a:p>
            <a:r>
              <a:rPr kumimoji="1" lang="ja-JP" altLang="en-US" sz="1000" spc="-80" dirty="0">
                <a:latin typeface="+mn-ea"/>
              </a:rPr>
              <a:t>　</a:t>
            </a:r>
            <a:r>
              <a:rPr lang="ja-JP" altLang="en-US" sz="1000" spc="-80" dirty="0">
                <a:latin typeface="+mn-ea"/>
              </a:rPr>
              <a:t>２</a:t>
            </a:r>
            <a:r>
              <a:rPr lang="ja-JP" altLang="en-US" sz="1000" spc="-80" dirty="0" smtClean="0">
                <a:latin typeface="+mn-ea"/>
              </a:rPr>
              <a:t>．地域の皆さんが顔を合わせて地域のルールを自ら決めて共有するとともに、実践的な訓練等を実施することで、</a:t>
            </a:r>
            <a:endParaRPr lang="en-US" altLang="ja-JP" sz="1000" spc="-80" dirty="0" smtClean="0">
              <a:latin typeface="+mn-ea"/>
            </a:endParaRPr>
          </a:p>
          <a:p>
            <a:r>
              <a:rPr lang="ja-JP" altLang="en-US" sz="1000" spc="-80" dirty="0">
                <a:latin typeface="+mn-ea"/>
              </a:rPr>
              <a:t>　</a:t>
            </a:r>
            <a:r>
              <a:rPr lang="ja-JP" altLang="en-US" sz="1000" spc="-80" dirty="0" smtClean="0">
                <a:latin typeface="+mn-ea"/>
              </a:rPr>
              <a:t>　　自助・共助の意識が高まります。</a:t>
            </a:r>
            <a:endParaRPr lang="en-US" altLang="ja-JP" sz="1000" spc="-80" dirty="0">
              <a:latin typeface="+mn-ea"/>
            </a:endParaRPr>
          </a:p>
          <a:p>
            <a:r>
              <a:rPr kumimoji="1" lang="ja-JP" altLang="en-US" sz="1000" spc="-80" dirty="0">
                <a:latin typeface="+mn-ea"/>
              </a:rPr>
              <a:t>　</a:t>
            </a:r>
            <a:r>
              <a:rPr lang="ja-JP" altLang="en-US" sz="1000" spc="-80" dirty="0">
                <a:latin typeface="+mn-ea"/>
              </a:rPr>
              <a:t>３</a:t>
            </a:r>
            <a:r>
              <a:rPr lang="ja-JP" altLang="en-US" sz="1000" spc="-80" dirty="0" smtClean="0">
                <a:latin typeface="+mn-ea"/>
              </a:rPr>
              <a:t>．住民</a:t>
            </a:r>
            <a:r>
              <a:rPr lang="ja-JP" altLang="en-US" sz="1000" spc="-80" dirty="0">
                <a:latin typeface="+mn-ea"/>
              </a:rPr>
              <a:t>参加型の取組みプロセス</a:t>
            </a:r>
            <a:r>
              <a:rPr lang="ja-JP" altLang="en-US" sz="1000" spc="-80" dirty="0" smtClean="0">
                <a:latin typeface="+mn-ea"/>
              </a:rPr>
              <a:t>を通じて</a:t>
            </a:r>
            <a:r>
              <a:rPr lang="ja-JP" altLang="en-US" sz="1000" spc="-80" dirty="0">
                <a:latin typeface="+mn-ea"/>
              </a:rPr>
              <a:t>、地域の良好な関係づくり</a:t>
            </a:r>
            <a:r>
              <a:rPr lang="ja-JP" altLang="en-US" sz="1000" spc="-80" dirty="0" smtClean="0">
                <a:latin typeface="+mn-ea"/>
              </a:rPr>
              <a:t>、地区</a:t>
            </a:r>
            <a:r>
              <a:rPr lang="ja-JP" altLang="en-US" sz="1000" spc="-80" dirty="0">
                <a:latin typeface="+mn-ea"/>
              </a:rPr>
              <a:t>の実情に応じたきめ細かい</a:t>
            </a:r>
            <a:r>
              <a:rPr lang="ja-JP" altLang="en-US" sz="1000" spc="-80" dirty="0" smtClean="0">
                <a:latin typeface="+mn-ea"/>
              </a:rPr>
              <a:t>街づくりに</a:t>
            </a:r>
            <a:endParaRPr lang="en-US" altLang="ja-JP" sz="1000" spc="-80" dirty="0" smtClean="0">
              <a:latin typeface="+mn-ea"/>
            </a:endParaRPr>
          </a:p>
          <a:p>
            <a:r>
              <a:rPr lang="ja-JP" altLang="en-US" sz="1000" spc="-80" dirty="0">
                <a:latin typeface="+mn-ea"/>
              </a:rPr>
              <a:t>　</a:t>
            </a:r>
            <a:r>
              <a:rPr lang="ja-JP" altLang="en-US" sz="1000" spc="-80" dirty="0" smtClean="0">
                <a:latin typeface="+mn-ea"/>
              </a:rPr>
              <a:t>　　寄与</a:t>
            </a:r>
            <a:r>
              <a:rPr lang="ja-JP" altLang="en-US" sz="1000" spc="-80" dirty="0">
                <a:latin typeface="+mn-ea"/>
              </a:rPr>
              <a:t>します。</a:t>
            </a:r>
            <a:endParaRPr kumimoji="1" lang="en-US" altLang="ja-JP" sz="1000" spc="-80" dirty="0" smtClean="0">
              <a:latin typeface="+mn-ea"/>
            </a:endParaRPr>
          </a:p>
        </p:txBody>
      </p:sp>
      <p:sp>
        <p:nvSpPr>
          <p:cNvPr id="44" name="角丸四角形 51">
            <a:extLst>
              <a:ext uri="{FF2B5EF4-FFF2-40B4-BE49-F238E27FC236}">
                <a16:creationId xmlns:a16="http://schemas.microsoft.com/office/drawing/2014/main" id="{CB5D72BE-8AEC-46E8-81D7-C99212272F5D}"/>
              </a:ext>
            </a:extLst>
          </p:cNvPr>
          <p:cNvSpPr/>
          <p:nvPr/>
        </p:nvSpPr>
        <p:spPr>
          <a:xfrm>
            <a:off x="487368" y="5522500"/>
            <a:ext cx="6606056" cy="4714672"/>
          </a:xfrm>
          <a:prstGeom prst="roundRect">
            <a:avLst>
              <a:gd name="adj" fmla="val 10844"/>
            </a:avLst>
          </a:prstGeom>
          <a:noFill/>
          <a:ln w="158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29059" y="6078522"/>
            <a:ext cx="3576709" cy="3139321"/>
          </a:xfrm>
          <a:prstGeom prst="rect">
            <a:avLst/>
          </a:prstGeom>
          <a:noFill/>
        </p:spPr>
        <p:txBody>
          <a:bodyPr wrap="square" rtlCol="0" anchor="t" anchorCtr="0">
            <a:spAutoFit/>
          </a:bodyPr>
          <a:lstStyle/>
          <a:p>
            <a:r>
              <a:rPr lang="ja-JP" altLang="en-US" sz="1100" dirty="0" smtClean="0">
                <a:latin typeface="+mn-ea"/>
              </a:rPr>
              <a:t>　タイムライン</a:t>
            </a:r>
            <a:r>
              <a:rPr lang="ja-JP" altLang="en-US" sz="1100" dirty="0">
                <a:latin typeface="+mn-ea"/>
              </a:rPr>
              <a:t>とは、災害の発生を前提に、防災関係機関が連携して災害時に発生する状況を予め想定し共有した上で、「</a:t>
            </a:r>
            <a:r>
              <a:rPr lang="ja-JP" altLang="en-US" sz="1100" b="1" dirty="0">
                <a:latin typeface="+mn-ea"/>
              </a:rPr>
              <a:t>いつ</a:t>
            </a:r>
            <a:r>
              <a:rPr lang="ja-JP" altLang="en-US" sz="1100" dirty="0">
                <a:latin typeface="+mn-ea"/>
              </a:rPr>
              <a:t>」、「</a:t>
            </a:r>
            <a:r>
              <a:rPr lang="ja-JP" altLang="en-US" sz="1100" b="1" dirty="0">
                <a:latin typeface="+mn-ea"/>
              </a:rPr>
              <a:t>誰が</a:t>
            </a:r>
            <a:r>
              <a:rPr lang="ja-JP" altLang="en-US" sz="1100" dirty="0">
                <a:latin typeface="+mn-ea"/>
              </a:rPr>
              <a:t>」、「</a:t>
            </a:r>
            <a:r>
              <a:rPr lang="ja-JP" altLang="en-US" sz="1100" b="1" dirty="0">
                <a:latin typeface="+mn-ea"/>
              </a:rPr>
              <a:t>何をするか</a:t>
            </a:r>
            <a:r>
              <a:rPr lang="ja-JP" altLang="en-US" sz="1100" dirty="0">
                <a:latin typeface="+mn-ea"/>
              </a:rPr>
              <a:t>」に着目して、防災行動とその実施主体を時系列で整理した計画</a:t>
            </a:r>
            <a:r>
              <a:rPr lang="ja-JP" altLang="en-US" sz="1100" dirty="0" smtClean="0">
                <a:latin typeface="+mn-ea"/>
              </a:rPr>
              <a:t>であり、事前防災</a:t>
            </a:r>
            <a:r>
              <a:rPr lang="ja-JP" altLang="en-US" sz="1100" dirty="0">
                <a:latin typeface="+mn-ea"/>
              </a:rPr>
              <a:t>行動計画とも言います</a:t>
            </a:r>
            <a:r>
              <a:rPr lang="ja-JP" altLang="en-US" sz="1100" dirty="0" smtClean="0">
                <a:latin typeface="+mn-ea"/>
              </a:rPr>
              <a:t>。国</a:t>
            </a:r>
            <a:r>
              <a:rPr lang="ja-JP" altLang="en-US" sz="1100" dirty="0">
                <a:latin typeface="+mn-ea"/>
              </a:rPr>
              <a:t>、地方公共団体、企業、住民等が連携してタイムラインを策定することにより、災害時に連携した対応を行うことができます</a:t>
            </a:r>
            <a:r>
              <a:rPr lang="ja-JP" altLang="en-US" sz="1100" dirty="0" smtClean="0">
                <a:latin typeface="+mn-ea"/>
              </a:rPr>
              <a:t>。</a:t>
            </a:r>
            <a:endParaRPr lang="en-US" altLang="ja-JP" sz="1100" dirty="0" smtClean="0">
              <a:latin typeface="+mn-ea"/>
            </a:endParaRPr>
          </a:p>
          <a:p>
            <a:r>
              <a:rPr lang="ja-JP" altLang="en-US" sz="1100" dirty="0" smtClean="0">
                <a:latin typeface="+mn-ea"/>
              </a:rPr>
              <a:t>　</a:t>
            </a:r>
            <a:r>
              <a:rPr lang="en-US" altLang="ja-JP" sz="1100" dirty="0" smtClean="0">
                <a:latin typeface="+mn-ea"/>
              </a:rPr>
              <a:t>2012</a:t>
            </a:r>
            <a:r>
              <a:rPr lang="ja-JP" altLang="en-US" sz="1100" dirty="0">
                <a:latin typeface="+mn-ea"/>
              </a:rPr>
              <a:t>年</a:t>
            </a:r>
            <a:r>
              <a:rPr lang="en-US" altLang="ja-JP" sz="1100" dirty="0">
                <a:latin typeface="+mn-ea"/>
              </a:rPr>
              <a:t>10</a:t>
            </a:r>
            <a:r>
              <a:rPr lang="ja-JP" altLang="en-US" sz="1100" dirty="0">
                <a:latin typeface="+mn-ea"/>
              </a:rPr>
              <a:t>月</a:t>
            </a:r>
            <a:r>
              <a:rPr lang="en-US" altLang="ja-JP" sz="1100" dirty="0">
                <a:latin typeface="+mn-ea"/>
              </a:rPr>
              <a:t>29</a:t>
            </a:r>
            <a:r>
              <a:rPr lang="ja-JP" altLang="en-US" sz="1100" dirty="0">
                <a:latin typeface="+mn-ea"/>
              </a:rPr>
              <a:t>日、米国ニュージャージー州・ニューヨーク州に上陸したハリケーン・サンディは、大都市を直撃、地下鉄や地下空間への浸水をはじめ、交通機関の麻痺、ビジネス活動の停止など、近年発生した災害の中でも極めて甚大な被害をもたらしました。ニューヨーク州知事らは、「</a:t>
            </a:r>
            <a:r>
              <a:rPr lang="ja-JP" altLang="en-US" sz="1100" b="1" dirty="0">
                <a:latin typeface="+mn-ea"/>
              </a:rPr>
              <a:t>被害の発生を前提とした防災</a:t>
            </a:r>
            <a:r>
              <a:rPr lang="ja-JP" altLang="en-US" sz="1100" dirty="0">
                <a:latin typeface="+mn-ea"/>
              </a:rPr>
              <a:t>」として事前にタイムラインを策定</a:t>
            </a:r>
            <a:r>
              <a:rPr lang="ja-JP" altLang="en-US" sz="1100" dirty="0" smtClean="0">
                <a:latin typeface="+mn-ea"/>
              </a:rPr>
              <a:t>し、</a:t>
            </a:r>
            <a:r>
              <a:rPr lang="ja-JP" altLang="en-US" sz="1100" dirty="0">
                <a:latin typeface="+mn-ea"/>
              </a:rPr>
              <a:t>タイムラインをもとに住民避難に対する対策を行ったことで、ハリケーンによる被害を最小限に抑えることが出来ました。</a:t>
            </a:r>
            <a:endParaRPr kumimoji="1" lang="en-US" altLang="ja-JP" sz="1100" spc="-80" dirty="0" smtClean="0">
              <a:latin typeface="+mn-ea"/>
            </a:endParaRPr>
          </a:p>
        </p:txBody>
      </p:sp>
      <p:sp>
        <p:nvSpPr>
          <p:cNvPr id="66" name="テキスト ボックス 65"/>
          <p:cNvSpPr txBox="1"/>
          <p:nvPr/>
        </p:nvSpPr>
        <p:spPr>
          <a:xfrm>
            <a:off x="926347" y="5667455"/>
            <a:ext cx="5325490" cy="263756"/>
          </a:xfrm>
          <a:prstGeom prst="rect">
            <a:avLst/>
          </a:prstGeom>
          <a:noFill/>
        </p:spPr>
        <p:txBody>
          <a:bodyPr wrap="square" rtlCol="0" anchor="t" anchorCtr="0">
            <a:spAutoFit/>
          </a:bodyPr>
          <a:lstStyle/>
          <a:p>
            <a:r>
              <a:rPr lang="ja-JP" altLang="en-US" sz="1100" b="1" dirty="0" smtClean="0"/>
              <a:t>タイムライン（事前防災行動計画）という重要な考え方</a:t>
            </a:r>
            <a:endParaRPr kumimoji="1" lang="en-US" altLang="ja-JP" sz="1100" b="1" spc="-80" dirty="0" smtClean="0">
              <a:latin typeface="+mn-ea"/>
            </a:endParaRPr>
          </a:p>
        </p:txBody>
      </p:sp>
      <p:pic>
        <p:nvPicPr>
          <p:cNvPr id="69" name="図 68"/>
          <p:cNvPicPr>
            <a:picLocks noChangeAspect="1"/>
          </p:cNvPicPr>
          <p:nvPr/>
        </p:nvPicPr>
        <p:blipFill rotWithShape="1">
          <a:blip r:embed="rId6" cstate="email">
            <a:extLst>
              <a:ext uri="{28A0092B-C50C-407E-A947-70E740481C1C}">
                <a14:useLocalDpi xmlns:a14="http://schemas.microsoft.com/office/drawing/2010/main"/>
              </a:ext>
            </a:extLst>
          </a:blip>
          <a:srcRect l="1656" t="742" r="1359" b="3302"/>
          <a:stretch/>
        </p:blipFill>
        <p:spPr>
          <a:xfrm>
            <a:off x="4357957" y="6259965"/>
            <a:ext cx="2352858" cy="1614387"/>
          </a:xfrm>
          <a:prstGeom prst="rect">
            <a:avLst/>
          </a:prstGeom>
        </p:spPr>
      </p:pic>
      <p:sp>
        <p:nvSpPr>
          <p:cNvPr id="71" name="テキスト ボックス 70"/>
          <p:cNvSpPr txBox="1"/>
          <p:nvPr/>
        </p:nvSpPr>
        <p:spPr>
          <a:xfrm>
            <a:off x="4321052" y="7909595"/>
            <a:ext cx="2426668" cy="400110"/>
          </a:xfrm>
          <a:prstGeom prst="rect">
            <a:avLst/>
          </a:prstGeom>
          <a:noFill/>
        </p:spPr>
        <p:txBody>
          <a:bodyPr wrap="square" rtlCol="0" anchor="t" anchorCtr="0">
            <a:spAutoFit/>
          </a:bodyPr>
          <a:lstStyle/>
          <a:p>
            <a:r>
              <a:rPr lang="ja-JP" altLang="en-US" sz="1000" b="1" dirty="0" smtClean="0">
                <a:latin typeface="+mn-ea"/>
              </a:rPr>
              <a:t>タイムラインに基づき地下鉄を事前に</a:t>
            </a:r>
            <a:endParaRPr lang="en-US" altLang="ja-JP" sz="1000" b="1" dirty="0" smtClean="0">
              <a:latin typeface="+mn-ea"/>
            </a:endParaRPr>
          </a:p>
          <a:p>
            <a:r>
              <a:rPr lang="ja-JP" altLang="en-US" sz="1000" b="1" dirty="0" smtClean="0">
                <a:latin typeface="+mn-ea"/>
              </a:rPr>
              <a:t>通行止め</a:t>
            </a:r>
            <a:endParaRPr kumimoji="1" lang="en-US" altLang="ja-JP" sz="1000" b="1" spc="-80" dirty="0" smtClean="0">
              <a:latin typeface="+mn-ea"/>
            </a:endParaRPr>
          </a:p>
        </p:txBody>
      </p:sp>
      <p:sp>
        <p:nvSpPr>
          <p:cNvPr id="72" name="テキスト ボックス 71"/>
          <p:cNvSpPr txBox="1"/>
          <p:nvPr/>
        </p:nvSpPr>
        <p:spPr>
          <a:xfrm>
            <a:off x="4205768" y="8258453"/>
            <a:ext cx="3206588" cy="246221"/>
          </a:xfrm>
          <a:prstGeom prst="rect">
            <a:avLst/>
          </a:prstGeom>
          <a:noFill/>
        </p:spPr>
        <p:txBody>
          <a:bodyPr wrap="square" rtlCol="0" anchor="t" anchorCtr="0">
            <a:spAutoFit/>
          </a:bodyPr>
          <a:lstStyle/>
          <a:p>
            <a:r>
              <a:rPr lang="ja-JP" altLang="en-US" sz="1000" dirty="0" smtClean="0"/>
              <a:t>（出典：「</a:t>
            </a:r>
            <a:r>
              <a:rPr lang="ja-JP" altLang="en-US" sz="1000" dirty="0"/>
              <a:t>サンディ」国交省・学会合同</a:t>
            </a:r>
            <a:r>
              <a:rPr lang="ja-JP" altLang="en-US" sz="1000" dirty="0" smtClean="0"/>
              <a:t>調査団）</a:t>
            </a:r>
            <a:endParaRPr kumimoji="1" lang="en-US" altLang="ja-JP" sz="1000" b="1" spc="-80" dirty="0" smtClean="0">
              <a:latin typeface="+mn-ea"/>
            </a:endParaRPr>
          </a:p>
        </p:txBody>
      </p:sp>
      <p:sp>
        <p:nvSpPr>
          <p:cNvPr id="73" name="角丸四角形吹き出し 72"/>
          <p:cNvSpPr/>
          <p:nvPr/>
        </p:nvSpPr>
        <p:spPr>
          <a:xfrm>
            <a:off x="5120527" y="9183002"/>
            <a:ext cx="1692617" cy="596066"/>
          </a:xfrm>
          <a:prstGeom prst="wedgeRoundRectCallout">
            <a:avLst>
              <a:gd name="adj1" fmla="val -62840"/>
              <a:gd name="adj2" fmla="val -23188"/>
              <a:gd name="adj3" fmla="val 16667"/>
            </a:avLst>
          </a:prstGeom>
          <a:solidFill>
            <a:srgbClr val="001C5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spAutoFit/>
          </a:bodyPr>
          <a:lstStyle/>
          <a:p>
            <a:r>
              <a:rPr lang="ja-JP" altLang="en-US" sz="1000" spc="-50" dirty="0" smtClean="0">
                <a:solidFill>
                  <a:schemeClr val="bg1"/>
                </a:solidFill>
                <a:latin typeface="Meiryo UI" panose="020B0604030504040204" pitchFamily="50" charset="-128"/>
                <a:ea typeface="Meiryo UI" panose="020B0604030504040204" pitchFamily="50" charset="-128"/>
              </a:rPr>
              <a:t>大阪府内でもこの「タイムライン」の取り組みが進んでいます！</a:t>
            </a:r>
            <a:endParaRPr lang="en-US" altLang="ja-JP" sz="1000" spc="-50" dirty="0" smtClean="0">
              <a:solidFill>
                <a:schemeClr val="bg1"/>
              </a:solidFill>
              <a:latin typeface="Meiryo UI" panose="020B0604030504040204" pitchFamily="50" charset="-128"/>
              <a:ea typeface="Meiryo UI" panose="020B0604030504040204" pitchFamily="50" charset="-128"/>
            </a:endParaRPr>
          </a:p>
          <a:p>
            <a:r>
              <a:rPr lang="ja-JP" altLang="en-US" sz="1000" spc="-50" dirty="0" smtClean="0">
                <a:solidFill>
                  <a:schemeClr val="bg1"/>
                </a:solidFill>
                <a:latin typeface="Meiryo UI" panose="020B0604030504040204" pitchFamily="50" charset="-128"/>
                <a:ea typeface="Meiryo UI" panose="020B0604030504040204" pitchFamily="50" charset="-128"/>
              </a:rPr>
              <a:t>ぜひ、こちらもチェック！</a:t>
            </a:r>
            <a:endParaRPr lang="en-US" altLang="ja-JP" sz="1000" spc="-50" dirty="0">
              <a:solidFill>
                <a:schemeClr val="bg1"/>
              </a:solidFill>
              <a:latin typeface="Meiryo UI" panose="020B0604030504040204" pitchFamily="50" charset="-128"/>
              <a:ea typeface="Meiryo UI" panose="020B0604030504040204" pitchFamily="50" charset="-128"/>
            </a:endParaRPr>
          </a:p>
        </p:txBody>
      </p:sp>
      <p:pic>
        <p:nvPicPr>
          <p:cNvPr id="74" name="図 7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4504076" y="9201091"/>
            <a:ext cx="452458" cy="728661"/>
          </a:xfrm>
          <a:prstGeom prst="rect">
            <a:avLst/>
          </a:prstGeom>
        </p:spPr>
      </p:pic>
      <p:sp>
        <p:nvSpPr>
          <p:cNvPr id="77" name="テキスト ボックス 76"/>
          <p:cNvSpPr txBox="1"/>
          <p:nvPr/>
        </p:nvSpPr>
        <p:spPr>
          <a:xfrm>
            <a:off x="544563" y="9159240"/>
            <a:ext cx="3959513" cy="338554"/>
          </a:xfrm>
          <a:prstGeom prst="rect">
            <a:avLst/>
          </a:prstGeom>
          <a:noFill/>
        </p:spPr>
        <p:txBody>
          <a:bodyPr wrap="square" rtlCol="0" anchor="b" anchorCtr="0">
            <a:spAutoFit/>
          </a:bodyPr>
          <a:lstStyle/>
          <a:p>
            <a:r>
              <a:rPr kumimoji="1" lang="ja-JP" altLang="en-US" sz="800" dirty="0" smtClean="0">
                <a:latin typeface="+mn-ea"/>
              </a:rPr>
              <a:t>　</a:t>
            </a:r>
            <a:r>
              <a:rPr kumimoji="1" lang="ja-JP" altLang="en-US" sz="800" b="1" dirty="0" smtClean="0">
                <a:latin typeface="+mn-ea"/>
              </a:rPr>
              <a:t>おおさかタイムライン防災プロジェクト（大阪府</a:t>
            </a:r>
            <a:r>
              <a:rPr kumimoji="1" lang="ja-JP" altLang="en-US" sz="800" dirty="0" smtClean="0">
                <a:latin typeface="+mn-ea"/>
              </a:rPr>
              <a:t>）</a:t>
            </a:r>
            <a:endParaRPr kumimoji="1" lang="en-US" altLang="ja-JP" sz="800" dirty="0" smtClean="0">
              <a:latin typeface="+mn-ea"/>
            </a:endParaRPr>
          </a:p>
          <a:p>
            <a:r>
              <a:rPr kumimoji="1" lang="ja-JP" altLang="en-US" sz="800" dirty="0" smtClean="0">
                <a:solidFill>
                  <a:schemeClr val="dk1"/>
                </a:solidFill>
                <a:latin typeface="+mn-ea"/>
              </a:rPr>
              <a:t>　</a:t>
            </a:r>
            <a:r>
              <a:rPr kumimoji="1" lang="en-US" altLang="ja-JP" sz="800" dirty="0">
                <a:solidFill>
                  <a:schemeClr val="dk1"/>
                </a:solidFill>
                <a:latin typeface="+mn-ea"/>
              </a:rPr>
              <a:t>https://www.pref.osaka.lg.jp/kasenseibi/osakatimelineproject/index.html</a:t>
            </a:r>
            <a:endParaRPr kumimoji="1" lang="en-US" altLang="ja-JP" sz="800" dirty="0" smtClean="0">
              <a:solidFill>
                <a:schemeClr val="dk1"/>
              </a:solidFill>
              <a:latin typeface="+mn-ea"/>
            </a:endParaRPr>
          </a:p>
        </p:txBody>
      </p:sp>
      <p:grpSp>
        <p:nvGrpSpPr>
          <p:cNvPr id="80" name="グループ化 79"/>
          <p:cNvGrpSpPr/>
          <p:nvPr/>
        </p:nvGrpSpPr>
        <p:grpSpPr>
          <a:xfrm>
            <a:off x="1354045" y="9635937"/>
            <a:ext cx="1621283" cy="400723"/>
            <a:chOff x="8492981" y="3576957"/>
            <a:chExt cx="1443500" cy="353881"/>
          </a:xfrm>
        </p:grpSpPr>
        <p:grpSp>
          <p:nvGrpSpPr>
            <p:cNvPr id="82" name="グループ化 81"/>
            <p:cNvGrpSpPr/>
            <p:nvPr/>
          </p:nvGrpSpPr>
          <p:grpSpPr>
            <a:xfrm>
              <a:off x="8492981" y="3576957"/>
              <a:ext cx="1443500" cy="353881"/>
              <a:chOff x="5451473" y="2573694"/>
              <a:chExt cx="2449515" cy="600512"/>
            </a:xfrm>
          </p:grpSpPr>
          <p:sp>
            <p:nvSpPr>
              <p:cNvPr id="84" name="フローチャート: 論理積ゲート 19"/>
              <p:cNvSpPr/>
              <p:nvPr/>
            </p:nvSpPr>
            <p:spPr>
              <a:xfrm flipH="1">
                <a:off x="5451473" y="2573697"/>
                <a:ext cx="2033589" cy="395286"/>
              </a:xfrm>
              <a:custGeom>
                <a:avLst/>
                <a:gdLst>
                  <a:gd name="connsiteX0" fmla="*/ 0 w 396876"/>
                  <a:gd name="connsiteY0" fmla="*/ 0 h 391011"/>
                  <a:gd name="connsiteX1" fmla="*/ 198438 w 396876"/>
                  <a:gd name="connsiteY1" fmla="*/ 0 h 391011"/>
                  <a:gd name="connsiteX2" fmla="*/ 396876 w 396876"/>
                  <a:gd name="connsiteY2" fmla="*/ 195506 h 391011"/>
                  <a:gd name="connsiteX3" fmla="*/ 198438 w 396876"/>
                  <a:gd name="connsiteY3" fmla="*/ 391012 h 391011"/>
                  <a:gd name="connsiteX4" fmla="*/ 0 w 396876"/>
                  <a:gd name="connsiteY4" fmla="*/ 391011 h 391011"/>
                  <a:gd name="connsiteX5" fmla="*/ 0 w 396876"/>
                  <a:gd name="connsiteY5" fmla="*/ 0 h 391011"/>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0 w 2028826"/>
                  <a:gd name="connsiteY5" fmla="*/ 0 h 395288"/>
                  <a:gd name="connsiteX6" fmla="*/ 1631950 w 2028826"/>
                  <a:gd name="connsiteY6" fmla="*/ 4276 h 395288"/>
                  <a:gd name="connsiteX0" fmla="*/ 1795636 w 2192512"/>
                  <a:gd name="connsiteY0" fmla="*/ 4276 h 417278"/>
                  <a:gd name="connsiteX1" fmla="*/ 1994074 w 2192512"/>
                  <a:gd name="connsiteY1" fmla="*/ 4276 h 417278"/>
                  <a:gd name="connsiteX2" fmla="*/ 2192512 w 2192512"/>
                  <a:gd name="connsiteY2" fmla="*/ 199782 h 417278"/>
                  <a:gd name="connsiteX3" fmla="*/ 1994074 w 2192512"/>
                  <a:gd name="connsiteY3" fmla="*/ 395288 h 417278"/>
                  <a:gd name="connsiteX4" fmla="*/ 1795636 w 2192512"/>
                  <a:gd name="connsiteY4" fmla="*/ 395287 h 417278"/>
                  <a:gd name="connsiteX5" fmla="*/ 168448 w 2192512"/>
                  <a:gd name="connsiteY5" fmla="*/ 395287 h 417278"/>
                  <a:gd name="connsiteX6" fmla="*/ 163686 w 2192512"/>
                  <a:gd name="connsiteY6" fmla="*/ 0 h 417278"/>
                  <a:gd name="connsiteX7" fmla="*/ 1795636 w 2192512"/>
                  <a:gd name="connsiteY7" fmla="*/ 4276 h 417278"/>
                  <a:gd name="connsiteX0" fmla="*/ 1795636 w 2192512"/>
                  <a:gd name="connsiteY0" fmla="*/ 4276 h 395288"/>
                  <a:gd name="connsiteX1" fmla="*/ 1994074 w 2192512"/>
                  <a:gd name="connsiteY1" fmla="*/ 4276 h 395288"/>
                  <a:gd name="connsiteX2" fmla="*/ 2192512 w 2192512"/>
                  <a:gd name="connsiteY2" fmla="*/ 199782 h 395288"/>
                  <a:gd name="connsiteX3" fmla="*/ 1994074 w 2192512"/>
                  <a:gd name="connsiteY3" fmla="*/ 395288 h 395288"/>
                  <a:gd name="connsiteX4" fmla="*/ 1795636 w 2192512"/>
                  <a:gd name="connsiteY4" fmla="*/ 395287 h 395288"/>
                  <a:gd name="connsiteX5" fmla="*/ 168448 w 2192512"/>
                  <a:gd name="connsiteY5" fmla="*/ 395287 h 395288"/>
                  <a:gd name="connsiteX6" fmla="*/ 163686 w 2192512"/>
                  <a:gd name="connsiteY6" fmla="*/ 0 h 395288"/>
                  <a:gd name="connsiteX7" fmla="*/ 1795636 w 2192512"/>
                  <a:gd name="connsiteY7" fmla="*/ 4276 h 395288"/>
                  <a:gd name="connsiteX0" fmla="*/ 1703443 w 2100319"/>
                  <a:gd name="connsiteY0" fmla="*/ 4276 h 395288"/>
                  <a:gd name="connsiteX1" fmla="*/ 1901881 w 2100319"/>
                  <a:gd name="connsiteY1" fmla="*/ 4276 h 395288"/>
                  <a:gd name="connsiteX2" fmla="*/ 2100319 w 2100319"/>
                  <a:gd name="connsiteY2" fmla="*/ 199782 h 395288"/>
                  <a:gd name="connsiteX3" fmla="*/ 1901881 w 2100319"/>
                  <a:gd name="connsiteY3" fmla="*/ 395288 h 395288"/>
                  <a:gd name="connsiteX4" fmla="*/ 1703443 w 2100319"/>
                  <a:gd name="connsiteY4" fmla="*/ 395287 h 395288"/>
                  <a:gd name="connsiteX5" fmla="*/ 76255 w 2100319"/>
                  <a:gd name="connsiteY5" fmla="*/ 395287 h 395288"/>
                  <a:gd name="connsiteX6" fmla="*/ 71493 w 2100319"/>
                  <a:gd name="connsiteY6" fmla="*/ 0 h 395288"/>
                  <a:gd name="connsiteX7" fmla="*/ 1703443 w 2100319"/>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2059 w 2028935"/>
                  <a:gd name="connsiteY0" fmla="*/ 4276 h 395288"/>
                  <a:gd name="connsiteX1" fmla="*/ 1830497 w 2028935"/>
                  <a:gd name="connsiteY1" fmla="*/ 4276 h 395288"/>
                  <a:gd name="connsiteX2" fmla="*/ 2028935 w 2028935"/>
                  <a:gd name="connsiteY2" fmla="*/ 199782 h 395288"/>
                  <a:gd name="connsiteX3" fmla="*/ 1830497 w 2028935"/>
                  <a:gd name="connsiteY3" fmla="*/ 395288 h 395288"/>
                  <a:gd name="connsiteX4" fmla="*/ 1632059 w 2028935"/>
                  <a:gd name="connsiteY4" fmla="*/ 395287 h 395288"/>
                  <a:gd name="connsiteX5" fmla="*/ 4871 w 2028935"/>
                  <a:gd name="connsiteY5" fmla="*/ 395287 h 395288"/>
                  <a:gd name="connsiteX6" fmla="*/ 109 w 2028935"/>
                  <a:gd name="connsiteY6" fmla="*/ 0 h 395288"/>
                  <a:gd name="connsiteX7" fmla="*/ 1632059 w 2028935"/>
                  <a:gd name="connsiteY7" fmla="*/ 4276 h 395288"/>
                  <a:gd name="connsiteX0" fmla="*/ 1633418 w 2030294"/>
                  <a:gd name="connsiteY0" fmla="*/ 4276 h 395288"/>
                  <a:gd name="connsiteX1" fmla="*/ 1831856 w 2030294"/>
                  <a:gd name="connsiteY1" fmla="*/ 4276 h 395288"/>
                  <a:gd name="connsiteX2" fmla="*/ 2030294 w 2030294"/>
                  <a:gd name="connsiteY2" fmla="*/ 199782 h 395288"/>
                  <a:gd name="connsiteX3" fmla="*/ 1831856 w 2030294"/>
                  <a:gd name="connsiteY3" fmla="*/ 395288 h 395288"/>
                  <a:gd name="connsiteX4" fmla="*/ 1633418 w 2030294"/>
                  <a:gd name="connsiteY4" fmla="*/ 395287 h 395288"/>
                  <a:gd name="connsiteX5" fmla="*/ 3849 w 2030294"/>
                  <a:gd name="connsiteY5" fmla="*/ 395287 h 395288"/>
                  <a:gd name="connsiteX6" fmla="*/ 1468 w 2030294"/>
                  <a:gd name="connsiteY6" fmla="*/ 0 h 395288"/>
                  <a:gd name="connsiteX7" fmla="*/ 1633418 w 2030294"/>
                  <a:gd name="connsiteY7" fmla="*/ 4276 h 395288"/>
                  <a:gd name="connsiteX0" fmla="*/ 1639084 w 2035960"/>
                  <a:gd name="connsiteY0" fmla="*/ 4276 h 395288"/>
                  <a:gd name="connsiteX1" fmla="*/ 1837522 w 2035960"/>
                  <a:gd name="connsiteY1" fmla="*/ 4276 h 395288"/>
                  <a:gd name="connsiteX2" fmla="*/ 2035960 w 2035960"/>
                  <a:gd name="connsiteY2" fmla="*/ 199782 h 395288"/>
                  <a:gd name="connsiteX3" fmla="*/ 1837522 w 2035960"/>
                  <a:gd name="connsiteY3" fmla="*/ 395288 h 395288"/>
                  <a:gd name="connsiteX4" fmla="*/ 1639084 w 2035960"/>
                  <a:gd name="connsiteY4" fmla="*/ 395287 h 395288"/>
                  <a:gd name="connsiteX5" fmla="*/ 2371 w 2035960"/>
                  <a:gd name="connsiteY5" fmla="*/ 395287 h 395288"/>
                  <a:gd name="connsiteX6" fmla="*/ 7134 w 2035960"/>
                  <a:gd name="connsiteY6" fmla="*/ 0 h 395288"/>
                  <a:gd name="connsiteX7" fmla="*/ 1639084 w 2035960"/>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589" h="395288">
                    <a:moveTo>
                      <a:pt x="1636713" y="4276"/>
                    </a:moveTo>
                    <a:lnTo>
                      <a:pt x="1835151" y="4276"/>
                    </a:lnTo>
                    <a:cubicBezTo>
                      <a:pt x="1944745" y="4276"/>
                      <a:pt x="2033589" y="91807"/>
                      <a:pt x="2033589" y="199782"/>
                    </a:cubicBezTo>
                    <a:cubicBezTo>
                      <a:pt x="2033589" y="307757"/>
                      <a:pt x="1944745" y="395288"/>
                      <a:pt x="1835151" y="395288"/>
                    </a:cubicBezTo>
                    <a:lnTo>
                      <a:pt x="1636713" y="395287"/>
                    </a:lnTo>
                    <a:lnTo>
                      <a:pt x="0" y="395287"/>
                    </a:lnTo>
                    <a:cubicBezTo>
                      <a:pt x="4234" y="67469"/>
                      <a:pt x="5821" y="250113"/>
                      <a:pt x="4763" y="0"/>
                    </a:cubicBezTo>
                    <a:lnTo>
                      <a:pt x="1636713" y="4276"/>
                    </a:lnTo>
                    <a:close/>
                  </a:path>
                </a:pathLst>
              </a:custGeom>
              <a:solidFill>
                <a:schemeClr val="bg1"/>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5" name="フローチャート: 論理積ゲート 84"/>
              <p:cNvSpPr/>
              <p:nvPr/>
            </p:nvSpPr>
            <p:spPr>
              <a:xfrm>
                <a:off x="7485062" y="2573694"/>
                <a:ext cx="415926" cy="395286"/>
              </a:xfrm>
              <a:prstGeom prst="flowChartDelay">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6" name="楕円 85"/>
              <p:cNvSpPr/>
              <p:nvPr/>
            </p:nvSpPr>
            <p:spPr>
              <a:xfrm>
                <a:off x="7581334" y="2680848"/>
                <a:ext cx="155346" cy="155343"/>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87" name="直線コネクタ 86"/>
              <p:cNvCxnSpPr/>
              <p:nvPr/>
            </p:nvCxnSpPr>
            <p:spPr>
              <a:xfrm>
                <a:off x="7712869" y="3121819"/>
                <a:ext cx="57150" cy="52387"/>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3" name="テキスト ボックス 82"/>
            <p:cNvSpPr txBox="1"/>
            <p:nvPr/>
          </p:nvSpPr>
          <p:spPr>
            <a:xfrm>
              <a:off x="8492981" y="3599435"/>
              <a:ext cx="1198394" cy="191821"/>
            </a:xfrm>
            <a:prstGeom prst="rect">
              <a:avLst/>
            </a:prstGeom>
            <a:noFill/>
          </p:spPr>
          <p:txBody>
            <a:bodyPr wrap="square" rtlCol="0">
              <a:spAutoFit/>
            </a:bodyPr>
            <a:lstStyle/>
            <a:p>
              <a:r>
                <a:rPr kumimoji="1" lang="ja-JP" altLang="en-US" sz="800" b="1" dirty="0" smtClean="0">
                  <a:latin typeface="游ゴシック" panose="020B0400000000000000" pitchFamily="50" charset="-128"/>
                  <a:ea typeface="游ゴシック" panose="020B0400000000000000" pitchFamily="50" charset="-128"/>
                </a:rPr>
                <a:t>大阪　タイム</a:t>
              </a:r>
              <a:r>
                <a:rPr kumimoji="1" lang="ja-JP" altLang="en-US" sz="800" b="1" dirty="0">
                  <a:latin typeface="游ゴシック" panose="020B0400000000000000" pitchFamily="50" charset="-128"/>
                  <a:ea typeface="游ゴシック" panose="020B0400000000000000" pitchFamily="50" charset="-128"/>
                </a:rPr>
                <a:t>ライン</a:t>
              </a:r>
              <a:endParaRPr kumimoji="1" lang="en-US" altLang="ja-JP" sz="800" b="1" dirty="0">
                <a:latin typeface="游ゴシック" panose="020B0400000000000000" pitchFamily="50" charset="-128"/>
                <a:ea typeface="游ゴシック" panose="020B0400000000000000" pitchFamily="50" charset="-128"/>
              </a:endParaRPr>
            </a:p>
          </p:txBody>
        </p:sp>
      </p:grpSp>
      <p:pic>
        <p:nvPicPr>
          <p:cNvPr id="76" name="Picture 2" descr="https://ord.yahoo.co.jp/o/image/RV=1/RE=1523524370/RH=b3JkLnlhaG9vLmNvLmpw/RB=/RU=aHR0cDovL3d3dy5maW5hLXNvbC5jb20vd3AtY29udGVudC91cGxvYWRzLzIwMTcvMTAvYmVuZWZpdGphcGFuLmpwZw--/RS=%5EADB7ZngSXzf4QVXcwrEoBe8KXU733A-;_ylc=X3IDMgRmc3QDMARpZHgDMARvaWQDQU5kOUdjU3lyUExYR0Iwci16cTAyUHJ6UzZqdjlYZi0zZFR4R1F5Smg0NHN0MzA5X1UxejdOWXJnRjMxcnRLdHl3BHADNDRPZDQ0S2s0NE96NDRPSQRwb3MDMTgEc2VjA3NodwRzbGsDcmk-">
            <a:extLst>
              <a:ext uri="{FF2B5EF4-FFF2-40B4-BE49-F238E27FC236}">
                <a16:creationId xmlns:a16="http://schemas.microsoft.com/office/drawing/2014/main" id="{F4C14473-DD0F-4639-887D-C27F9CFA78E3}"/>
              </a:ext>
            </a:extLst>
          </p:cNvPr>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p:blipFill>
        <p:spPr bwMode="auto">
          <a:xfrm>
            <a:off x="408989" y="5332109"/>
            <a:ext cx="619707" cy="624791"/>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8229" y="9470768"/>
            <a:ext cx="577005" cy="577005"/>
          </a:xfrm>
          <a:prstGeom prst="rect">
            <a:avLst/>
          </a:prstGeom>
        </p:spPr>
      </p:pic>
    </p:spTree>
    <p:extLst>
      <p:ext uri="{BB962C8B-B14F-4D97-AF65-F5344CB8AC3E}">
        <p14:creationId xmlns:p14="http://schemas.microsoft.com/office/powerpoint/2010/main" val="352630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166" y="4452807"/>
            <a:ext cx="555716" cy="555716"/>
          </a:xfrm>
          <a:prstGeom prst="rect">
            <a:avLst/>
          </a:prstGeom>
        </p:spPr>
      </p:pic>
      <p:grpSp>
        <p:nvGrpSpPr>
          <p:cNvPr id="103" name="グループ化 102"/>
          <p:cNvGrpSpPr/>
          <p:nvPr/>
        </p:nvGrpSpPr>
        <p:grpSpPr>
          <a:xfrm>
            <a:off x="317875" y="2972103"/>
            <a:ext cx="6883475" cy="4698614"/>
            <a:chOff x="339693" y="2526272"/>
            <a:chExt cx="6883475" cy="4698614"/>
          </a:xfrm>
        </p:grpSpPr>
        <p:grpSp>
          <p:nvGrpSpPr>
            <p:cNvPr id="4" name="グループ化 3"/>
            <p:cNvGrpSpPr/>
            <p:nvPr/>
          </p:nvGrpSpPr>
          <p:grpSpPr>
            <a:xfrm>
              <a:off x="507196" y="6482273"/>
              <a:ext cx="3348199" cy="742260"/>
              <a:chOff x="5481797" y="4567471"/>
              <a:chExt cx="2471577" cy="547923"/>
            </a:xfrm>
          </p:grpSpPr>
          <p:sp>
            <p:nvSpPr>
              <p:cNvPr id="5" name="テキスト ボックス 4"/>
              <p:cNvSpPr txBox="1"/>
              <p:nvPr/>
            </p:nvSpPr>
            <p:spPr>
              <a:xfrm>
                <a:off x="5481797" y="4567471"/>
                <a:ext cx="2471577" cy="340792"/>
              </a:xfrm>
              <a:prstGeom prst="rect">
                <a:avLst/>
              </a:prstGeom>
              <a:noFill/>
            </p:spPr>
            <p:txBody>
              <a:bodyPr wrap="square" rtlCol="0" anchor="b" anchorCtr="0">
                <a:spAutoFit/>
              </a:bodyPr>
              <a:lstStyle/>
              <a:p>
                <a:r>
                  <a:rPr kumimoji="1" lang="ja-JP" altLang="en-US" sz="800" b="1" dirty="0" smtClean="0">
                    <a:solidFill>
                      <a:srgbClr val="00B0F0"/>
                    </a:solidFill>
                    <a:latin typeface="+mn-ea"/>
                  </a:rPr>
                  <a:t>●自宅付近の土砂災害警戒区域・特別警戒区域が知りたい！</a:t>
                </a:r>
                <a:endParaRPr kumimoji="1" lang="en-US" altLang="ja-JP" sz="800" b="1" dirty="0" smtClean="0">
                  <a:latin typeface="+mn-ea"/>
                </a:endParaRPr>
              </a:p>
              <a:p>
                <a:r>
                  <a:rPr kumimoji="1" lang="ja-JP" altLang="en-US" sz="800" dirty="0" smtClean="0">
                    <a:latin typeface="+mn-ea"/>
                  </a:rPr>
                  <a:t>　</a:t>
                </a:r>
                <a:r>
                  <a:rPr kumimoji="1" lang="ja-JP" altLang="en-US" sz="800" b="1" dirty="0">
                    <a:latin typeface="+mn-ea"/>
                  </a:rPr>
                  <a:t>大阪府内の土砂災害防止法の指定状況（大阪府</a:t>
                </a:r>
                <a:r>
                  <a:rPr kumimoji="1" lang="ja-JP" altLang="en-US" sz="800" dirty="0">
                    <a:latin typeface="+mn-ea"/>
                  </a:rPr>
                  <a:t>）</a:t>
                </a:r>
                <a:endParaRPr kumimoji="1" lang="en-US" altLang="ja-JP" sz="800" dirty="0">
                  <a:latin typeface="+mn-ea"/>
                </a:endParaRPr>
              </a:p>
              <a:p>
                <a:r>
                  <a:rPr kumimoji="1" lang="ja-JP" altLang="en-US" sz="800" dirty="0" smtClean="0">
                    <a:solidFill>
                      <a:schemeClr val="dk1"/>
                    </a:solidFill>
                    <a:latin typeface="+mn-ea"/>
                  </a:rPr>
                  <a:t>　</a:t>
                </a:r>
                <a:r>
                  <a:rPr kumimoji="1" lang="en-US" altLang="ja-JP" sz="800" dirty="0">
                    <a:solidFill>
                      <a:schemeClr val="dk1"/>
                    </a:solidFill>
                    <a:latin typeface="+mn-ea"/>
                  </a:rPr>
                  <a:t>https://www.pref.osaka.lg.jp/damusabo/dosyahou/sitei.html</a:t>
                </a:r>
                <a:endParaRPr kumimoji="1" lang="en-US" altLang="ja-JP" sz="800" dirty="0" smtClean="0">
                  <a:solidFill>
                    <a:schemeClr val="dk1"/>
                  </a:solidFill>
                  <a:latin typeface="+mn-ea"/>
                </a:endParaRPr>
              </a:p>
            </p:txBody>
          </p:sp>
          <p:grpSp>
            <p:nvGrpSpPr>
              <p:cNvPr id="6" name="グループ化 5"/>
              <p:cNvGrpSpPr/>
              <p:nvPr/>
            </p:nvGrpSpPr>
            <p:grpSpPr>
              <a:xfrm>
                <a:off x="6034608" y="4922262"/>
                <a:ext cx="1196800" cy="193132"/>
                <a:chOff x="8492981" y="3756830"/>
                <a:chExt cx="1443500" cy="232944"/>
              </a:xfrm>
            </p:grpSpPr>
            <p:grpSp>
              <p:nvGrpSpPr>
                <p:cNvPr id="8" name="グループ化 7"/>
                <p:cNvGrpSpPr/>
                <p:nvPr/>
              </p:nvGrpSpPr>
              <p:grpSpPr>
                <a:xfrm>
                  <a:off x="8492981" y="3756830"/>
                  <a:ext cx="1443500" cy="232944"/>
                  <a:chOff x="5451473" y="2878923"/>
                  <a:chExt cx="2449515" cy="395289"/>
                </a:xfrm>
              </p:grpSpPr>
              <p:sp>
                <p:nvSpPr>
                  <p:cNvPr id="10" name="フローチャート: 論理積ゲート 19"/>
                  <p:cNvSpPr/>
                  <p:nvPr/>
                </p:nvSpPr>
                <p:spPr>
                  <a:xfrm flipH="1">
                    <a:off x="5451473" y="2878924"/>
                    <a:ext cx="2033589" cy="395288"/>
                  </a:xfrm>
                  <a:custGeom>
                    <a:avLst/>
                    <a:gdLst>
                      <a:gd name="connsiteX0" fmla="*/ 0 w 396876"/>
                      <a:gd name="connsiteY0" fmla="*/ 0 h 391011"/>
                      <a:gd name="connsiteX1" fmla="*/ 198438 w 396876"/>
                      <a:gd name="connsiteY1" fmla="*/ 0 h 391011"/>
                      <a:gd name="connsiteX2" fmla="*/ 396876 w 396876"/>
                      <a:gd name="connsiteY2" fmla="*/ 195506 h 391011"/>
                      <a:gd name="connsiteX3" fmla="*/ 198438 w 396876"/>
                      <a:gd name="connsiteY3" fmla="*/ 391012 h 391011"/>
                      <a:gd name="connsiteX4" fmla="*/ 0 w 396876"/>
                      <a:gd name="connsiteY4" fmla="*/ 391011 h 391011"/>
                      <a:gd name="connsiteX5" fmla="*/ 0 w 396876"/>
                      <a:gd name="connsiteY5" fmla="*/ 0 h 391011"/>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0 w 2028826"/>
                      <a:gd name="connsiteY5" fmla="*/ 0 h 395288"/>
                      <a:gd name="connsiteX6" fmla="*/ 1631950 w 2028826"/>
                      <a:gd name="connsiteY6" fmla="*/ 4276 h 395288"/>
                      <a:gd name="connsiteX0" fmla="*/ 1795636 w 2192512"/>
                      <a:gd name="connsiteY0" fmla="*/ 4276 h 417278"/>
                      <a:gd name="connsiteX1" fmla="*/ 1994074 w 2192512"/>
                      <a:gd name="connsiteY1" fmla="*/ 4276 h 417278"/>
                      <a:gd name="connsiteX2" fmla="*/ 2192512 w 2192512"/>
                      <a:gd name="connsiteY2" fmla="*/ 199782 h 417278"/>
                      <a:gd name="connsiteX3" fmla="*/ 1994074 w 2192512"/>
                      <a:gd name="connsiteY3" fmla="*/ 395288 h 417278"/>
                      <a:gd name="connsiteX4" fmla="*/ 1795636 w 2192512"/>
                      <a:gd name="connsiteY4" fmla="*/ 395287 h 417278"/>
                      <a:gd name="connsiteX5" fmla="*/ 168448 w 2192512"/>
                      <a:gd name="connsiteY5" fmla="*/ 395287 h 417278"/>
                      <a:gd name="connsiteX6" fmla="*/ 163686 w 2192512"/>
                      <a:gd name="connsiteY6" fmla="*/ 0 h 417278"/>
                      <a:gd name="connsiteX7" fmla="*/ 1795636 w 2192512"/>
                      <a:gd name="connsiteY7" fmla="*/ 4276 h 417278"/>
                      <a:gd name="connsiteX0" fmla="*/ 1795636 w 2192512"/>
                      <a:gd name="connsiteY0" fmla="*/ 4276 h 395288"/>
                      <a:gd name="connsiteX1" fmla="*/ 1994074 w 2192512"/>
                      <a:gd name="connsiteY1" fmla="*/ 4276 h 395288"/>
                      <a:gd name="connsiteX2" fmla="*/ 2192512 w 2192512"/>
                      <a:gd name="connsiteY2" fmla="*/ 199782 h 395288"/>
                      <a:gd name="connsiteX3" fmla="*/ 1994074 w 2192512"/>
                      <a:gd name="connsiteY3" fmla="*/ 395288 h 395288"/>
                      <a:gd name="connsiteX4" fmla="*/ 1795636 w 2192512"/>
                      <a:gd name="connsiteY4" fmla="*/ 395287 h 395288"/>
                      <a:gd name="connsiteX5" fmla="*/ 168448 w 2192512"/>
                      <a:gd name="connsiteY5" fmla="*/ 395287 h 395288"/>
                      <a:gd name="connsiteX6" fmla="*/ 163686 w 2192512"/>
                      <a:gd name="connsiteY6" fmla="*/ 0 h 395288"/>
                      <a:gd name="connsiteX7" fmla="*/ 1795636 w 2192512"/>
                      <a:gd name="connsiteY7" fmla="*/ 4276 h 395288"/>
                      <a:gd name="connsiteX0" fmla="*/ 1703443 w 2100319"/>
                      <a:gd name="connsiteY0" fmla="*/ 4276 h 395288"/>
                      <a:gd name="connsiteX1" fmla="*/ 1901881 w 2100319"/>
                      <a:gd name="connsiteY1" fmla="*/ 4276 h 395288"/>
                      <a:gd name="connsiteX2" fmla="*/ 2100319 w 2100319"/>
                      <a:gd name="connsiteY2" fmla="*/ 199782 h 395288"/>
                      <a:gd name="connsiteX3" fmla="*/ 1901881 w 2100319"/>
                      <a:gd name="connsiteY3" fmla="*/ 395288 h 395288"/>
                      <a:gd name="connsiteX4" fmla="*/ 1703443 w 2100319"/>
                      <a:gd name="connsiteY4" fmla="*/ 395287 h 395288"/>
                      <a:gd name="connsiteX5" fmla="*/ 76255 w 2100319"/>
                      <a:gd name="connsiteY5" fmla="*/ 395287 h 395288"/>
                      <a:gd name="connsiteX6" fmla="*/ 71493 w 2100319"/>
                      <a:gd name="connsiteY6" fmla="*/ 0 h 395288"/>
                      <a:gd name="connsiteX7" fmla="*/ 1703443 w 2100319"/>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2059 w 2028935"/>
                      <a:gd name="connsiteY0" fmla="*/ 4276 h 395288"/>
                      <a:gd name="connsiteX1" fmla="*/ 1830497 w 2028935"/>
                      <a:gd name="connsiteY1" fmla="*/ 4276 h 395288"/>
                      <a:gd name="connsiteX2" fmla="*/ 2028935 w 2028935"/>
                      <a:gd name="connsiteY2" fmla="*/ 199782 h 395288"/>
                      <a:gd name="connsiteX3" fmla="*/ 1830497 w 2028935"/>
                      <a:gd name="connsiteY3" fmla="*/ 395288 h 395288"/>
                      <a:gd name="connsiteX4" fmla="*/ 1632059 w 2028935"/>
                      <a:gd name="connsiteY4" fmla="*/ 395287 h 395288"/>
                      <a:gd name="connsiteX5" fmla="*/ 4871 w 2028935"/>
                      <a:gd name="connsiteY5" fmla="*/ 395287 h 395288"/>
                      <a:gd name="connsiteX6" fmla="*/ 109 w 2028935"/>
                      <a:gd name="connsiteY6" fmla="*/ 0 h 395288"/>
                      <a:gd name="connsiteX7" fmla="*/ 1632059 w 2028935"/>
                      <a:gd name="connsiteY7" fmla="*/ 4276 h 395288"/>
                      <a:gd name="connsiteX0" fmla="*/ 1633418 w 2030294"/>
                      <a:gd name="connsiteY0" fmla="*/ 4276 h 395288"/>
                      <a:gd name="connsiteX1" fmla="*/ 1831856 w 2030294"/>
                      <a:gd name="connsiteY1" fmla="*/ 4276 h 395288"/>
                      <a:gd name="connsiteX2" fmla="*/ 2030294 w 2030294"/>
                      <a:gd name="connsiteY2" fmla="*/ 199782 h 395288"/>
                      <a:gd name="connsiteX3" fmla="*/ 1831856 w 2030294"/>
                      <a:gd name="connsiteY3" fmla="*/ 395288 h 395288"/>
                      <a:gd name="connsiteX4" fmla="*/ 1633418 w 2030294"/>
                      <a:gd name="connsiteY4" fmla="*/ 395287 h 395288"/>
                      <a:gd name="connsiteX5" fmla="*/ 3849 w 2030294"/>
                      <a:gd name="connsiteY5" fmla="*/ 395287 h 395288"/>
                      <a:gd name="connsiteX6" fmla="*/ 1468 w 2030294"/>
                      <a:gd name="connsiteY6" fmla="*/ 0 h 395288"/>
                      <a:gd name="connsiteX7" fmla="*/ 1633418 w 2030294"/>
                      <a:gd name="connsiteY7" fmla="*/ 4276 h 395288"/>
                      <a:gd name="connsiteX0" fmla="*/ 1639084 w 2035960"/>
                      <a:gd name="connsiteY0" fmla="*/ 4276 h 395288"/>
                      <a:gd name="connsiteX1" fmla="*/ 1837522 w 2035960"/>
                      <a:gd name="connsiteY1" fmla="*/ 4276 h 395288"/>
                      <a:gd name="connsiteX2" fmla="*/ 2035960 w 2035960"/>
                      <a:gd name="connsiteY2" fmla="*/ 199782 h 395288"/>
                      <a:gd name="connsiteX3" fmla="*/ 1837522 w 2035960"/>
                      <a:gd name="connsiteY3" fmla="*/ 395288 h 395288"/>
                      <a:gd name="connsiteX4" fmla="*/ 1639084 w 2035960"/>
                      <a:gd name="connsiteY4" fmla="*/ 395287 h 395288"/>
                      <a:gd name="connsiteX5" fmla="*/ 2371 w 2035960"/>
                      <a:gd name="connsiteY5" fmla="*/ 395287 h 395288"/>
                      <a:gd name="connsiteX6" fmla="*/ 7134 w 2035960"/>
                      <a:gd name="connsiteY6" fmla="*/ 0 h 395288"/>
                      <a:gd name="connsiteX7" fmla="*/ 1639084 w 2035960"/>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589" h="395288">
                        <a:moveTo>
                          <a:pt x="1636713" y="4276"/>
                        </a:moveTo>
                        <a:lnTo>
                          <a:pt x="1835151" y="4276"/>
                        </a:lnTo>
                        <a:cubicBezTo>
                          <a:pt x="1944745" y="4276"/>
                          <a:pt x="2033589" y="91807"/>
                          <a:pt x="2033589" y="199782"/>
                        </a:cubicBezTo>
                        <a:cubicBezTo>
                          <a:pt x="2033589" y="307757"/>
                          <a:pt x="1944745" y="395288"/>
                          <a:pt x="1835151" y="395288"/>
                        </a:cubicBezTo>
                        <a:lnTo>
                          <a:pt x="1636713" y="395287"/>
                        </a:lnTo>
                        <a:lnTo>
                          <a:pt x="0" y="395287"/>
                        </a:lnTo>
                        <a:cubicBezTo>
                          <a:pt x="4234" y="67469"/>
                          <a:pt x="5821" y="250113"/>
                          <a:pt x="4763" y="0"/>
                        </a:cubicBezTo>
                        <a:lnTo>
                          <a:pt x="1636713" y="4276"/>
                        </a:lnTo>
                        <a:close/>
                      </a:path>
                    </a:pathLst>
                  </a:custGeom>
                  <a:no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 name="フローチャート: 論理積ゲート 10"/>
                  <p:cNvSpPr/>
                  <p:nvPr/>
                </p:nvSpPr>
                <p:spPr>
                  <a:xfrm>
                    <a:off x="7485062" y="2878923"/>
                    <a:ext cx="415926" cy="395289"/>
                  </a:xfrm>
                  <a:prstGeom prst="flowChartDelay">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 name="楕円 11"/>
                  <p:cNvSpPr/>
                  <p:nvPr/>
                </p:nvSpPr>
                <p:spPr>
                  <a:xfrm>
                    <a:off x="7581335" y="2986079"/>
                    <a:ext cx="155346" cy="155346"/>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13" name="直線コネクタ 12"/>
                  <p:cNvCxnSpPr/>
                  <p:nvPr/>
                </p:nvCxnSpPr>
                <p:spPr>
                  <a:xfrm>
                    <a:off x="7712869" y="3121819"/>
                    <a:ext cx="57150" cy="52387"/>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8492981" y="3779306"/>
                  <a:ext cx="1198394" cy="191821"/>
                </a:xfrm>
                <a:prstGeom prst="rect">
                  <a:avLst/>
                </a:prstGeom>
                <a:noFill/>
              </p:spPr>
              <p:txBody>
                <a:bodyPr wrap="square" rtlCol="0">
                  <a:spAutoFit/>
                </a:bodyPr>
                <a:lstStyle/>
                <a:p>
                  <a:r>
                    <a:rPr kumimoji="1" lang="ja-JP" altLang="en-US" sz="800" b="1" dirty="0" smtClean="0">
                      <a:latin typeface="游ゴシック" panose="020B0400000000000000" pitchFamily="50" charset="-128"/>
                      <a:ea typeface="游ゴシック" panose="020B0400000000000000" pitchFamily="50" charset="-128"/>
                    </a:rPr>
                    <a:t>大阪　土砂災害</a:t>
                  </a:r>
                  <a:endParaRPr kumimoji="1" lang="en-US" altLang="ja-JP" sz="800" b="1" dirty="0">
                    <a:latin typeface="游ゴシック" panose="020B0400000000000000" pitchFamily="50" charset="-128"/>
                    <a:ea typeface="游ゴシック" panose="020B0400000000000000" pitchFamily="50" charset="-128"/>
                  </a:endParaRPr>
                </a:p>
              </p:txBody>
            </p:sp>
          </p:grpSp>
        </p:grpSp>
        <p:sp>
          <p:nvSpPr>
            <p:cNvPr id="14" name="テキスト ボックス 13"/>
            <p:cNvSpPr txBox="1"/>
            <p:nvPr/>
          </p:nvSpPr>
          <p:spPr>
            <a:xfrm>
              <a:off x="3947508" y="6482648"/>
              <a:ext cx="3275660" cy="461664"/>
            </a:xfrm>
            <a:prstGeom prst="rect">
              <a:avLst/>
            </a:prstGeom>
            <a:noFill/>
          </p:spPr>
          <p:txBody>
            <a:bodyPr wrap="square" rtlCol="0" anchor="b" anchorCtr="0">
              <a:spAutoFit/>
            </a:bodyPr>
            <a:lstStyle/>
            <a:p>
              <a:r>
                <a:rPr kumimoji="1" lang="ja-JP" altLang="en-US" sz="800" b="1" dirty="0" smtClean="0">
                  <a:solidFill>
                    <a:srgbClr val="00B0F0"/>
                  </a:solidFill>
                  <a:latin typeface="+mn-ea"/>
                </a:rPr>
                <a:t>●大阪府内の土砂災害の危険度などを確認！</a:t>
              </a:r>
              <a:endParaRPr kumimoji="1" lang="en-US" altLang="ja-JP" sz="800" b="1" dirty="0" smtClean="0">
                <a:solidFill>
                  <a:srgbClr val="00B0F0"/>
                </a:solidFill>
                <a:latin typeface="+mn-ea"/>
              </a:endParaRPr>
            </a:p>
            <a:p>
              <a:r>
                <a:rPr kumimoji="1" lang="ja-JP" altLang="en-US" sz="800" dirty="0" smtClean="0">
                  <a:latin typeface="+mn-ea"/>
                </a:rPr>
                <a:t>　</a:t>
              </a:r>
              <a:r>
                <a:rPr kumimoji="1" lang="ja-JP" altLang="en-US" sz="800" b="1" dirty="0" smtClean="0">
                  <a:latin typeface="+mn-ea"/>
                </a:rPr>
                <a:t>大阪府土砂災害の防災情報（大阪府）</a:t>
              </a:r>
              <a:endParaRPr kumimoji="1" lang="en-US" altLang="ja-JP" sz="800" b="1" dirty="0" smtClean="0">
                <a:latin typeface="+mn-ea"/>
              </a:endParaRPr>
            </a:p>
            <a:p>
              <a:r>
                <a:rPr kumimoji="1" lang="ja-JP" altLang="en-US" sz="800" dirty="0" smtClean="0">
                  <a:solidFill>
                    <a:schemeClr val="dk1"/>
                  </a:solidFill>
                  <a:latin typeface="+mn-ea"/>
                </a:rPr>
                <a:t>　</a:t>
              </a:r>
              <a:r>
                <a:rPr kumimoji="1" lang="en-US" altLang="ja-JP" sz="800" dirty="0">
                  <a:solidFill>
                    <a:schemeClr val="dk1"/>
                  </a:solidFill>
                  <a:latin typeface="+mn-ea"/>
                </a:rPr>
                <a:t>http://www.osaka-bousai.net/sabou/Index.html</a:t>
              </a:r>
            </a:p>
          </p:txBody>
        </p:sp>
        <p:grpSp>
          <p:nvGrpSpPr>
            <p:cNvPr id="15" name="グループ化 14"/>
            <p:cNvGrpSpPr/>
            <p:nvPr/>
          </p:nvGrpSpPr>
          <p:grpSpPr>
            <a:xfrm>
              <a:off x="4696389" y="6963255"/>
              <a:ext cx="1621282" cy="261631"/>
              <a:chOff x="8492981" y="3756830"/>
              <a:chExt cx="1443500" cy="232944"/>
            </a:xfrm>
          </p:grpSpPr>
          <p:grpSp>
            <p:nvGrpSpPr>
              <p:cNvPr id="16" name="グループ化 15"/>
              <p:cNvGrpSpPr/>
              <p:nvPr/>
            </p:nvGrpSpPr>
            <p:grpSpPr>
              <a:xfrm>
                <a:off x="8492981" y="3756830"/>
                <a:ext cx="1443500" cy="232944"/>
                <a:chOff x="5451473" y="2878923"/>
                <a:chExt cx="2449515" cy="395289"/>
              </a:xfrm>
            </p:grpSpPr>
            <p:sp>
              <p:nvSpPr>
                <p:cNvPr id="18" name="フローチャート: 論理積ゲート 19"/>
                <p:cNvSpPr/>
                <p:nvPr/>
              </p:nvSpPr>
              <p:spPr>
                <a:xfrm flipH="1">
                  <a:off x="5451473" y="2878924"/>
                  <a:ext cx="2033589" cy="395288"/>
                </a:xfrm>
                <a:custGeom>
                  <a:avLst/>
                  <a:gdLst>
                    <a:gd name="connsiteX0" fmla="*/ 0 w 396876"/>
                    <a:gd name="connsiteY0" fmla="*/ 0 h 391011"/>
                    <a:gd name="connsiteX1" fmla="*/ 198438 w 396876"/>
                    <a:gd name="connsiteY1" fmla="*/ 0 h 391011"/>
                    <a:gd name="connsiteX2" fmla="*/ 396876 w 396876"/>
                    <a:gd name="connsiteY2" fmla="*/ 195506 h 391011"/>
                    <a:gd name="connsiteX3" fmla="*/ 198438 w 396876"/>
                    <a:gd name="connsiteY3" fmla="*/ 391012 h 391011"/>
                    <a:gd name="connsiteX4" fmla="*/ 0 w 396876"/>
                    <a:gd name="connsiteY4" fmla="*/ 391011 h 391011"/>
                    <a:gd name="connsiteX5" fmla="*/ 0 w 396876"/>
                    <a:gd name="connsiteY5" fmla="*/ 0 h 391011"/>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0 w 2028826"/>
                    <a:gd name="connsiteY5" fmla="*/ 0 h 395288"/>
                    <a:gd name="connsiteX6" fmla="*/ 1631950 w 2028826"/>
                    <a:gd name="connsiteY6" fmla="*/ 4276 h 395288"/>
                    <a:gd name="connsiteX0" fmla="*/ 1795636 w 2192512"/>
                    <a:gd name="connsiteY0" fmla="*/ 4276 h 417278"/>
                    <a:gd name="connsiteX1" fmla="*/ 1994074 w 2192512"/>
                    <a:gd name="connsiteY1" fmla="*/ 4276 h 417278"/>
                    <a:gd name="connsiteX2" fmla="*/ 2192512 w 2192512"/>
                    <a:gd name="connsiteY2" fmla="*/ 199782 h 417278"/>
                    <a:gd name="connsiteX3" fmla="*/ 1994074 w 2192512"/>
                    <a:gd name="connsiteY3" fmla="*/ 395288 h 417278"/>
                    <a:gd name="connsiteX4" fmla="*/ 1795636 w 2192512"/>
                    <a:gd name="connsiteY4" fmla="*/ 395287 h 417278"/>
                    <a:gd name="connsiteX5" fmla="*/ 168448 w 2192512"/>
                    <a:gd name="connsiteY5" fmla="*/ 395287 h 417278"/>
                    <a:gd name="connsiteX6" fmla="*/ 163686 w 2192512"/>
                    <a:gd name="connsiteY6" fmla="*/ 0 h 417278"/>
                    <a:gd name="connsiteX7" fmla="*/ 1795636 w 2192512"/>
                    <a:gd name="connsiteY7" fmla="*/ 4276 h 417278"/>
                    <a:gd name="connsiteX0" fmla="*/ 1795636 w 2192512"/>
                    <a:gd name="connsiteY0" fmla="*/ 4276 h 395288"/>
                    <a:gd name="connsiteX1" fmla="*/ 1994074 w 2192512"/>
                    <a:gd name="connsiteY1" fmla="*/ 4276 h 395288"/>
                    <a:gd name="connsiteX2" fmla="*/ 2192512 w 2192512"/>
                    <a:gd name="connsiteY2" fmla="*/ 199782 h 395288"/>
                    <a:gd name="connsiteX3" fmla="*/ 1994074 w 2192512"/>
                    <a:gd name="connsiteY3" fmla="*/ 395288 h 395288"/>
                    <a:gd name="connsiteX4" fmla="*/ 1795636 w 2192512"/>
                    <a:gd name="connsiteY4" fmla="*/ 395287 h 395288"/>
                    <a:gd name="connsiteX5" fmla="*/ 168448 w 2192512"/>
                    <a:gd name="connsiteY5" fmla="*/ 395287 h 395288"/>
                    <a:gd name="connsiteX6" fmla="*/ 163686 w 2192512"/>
                    <a:gd name="connsiteY6" fmla="*/ 0 h 395288"/>
                    <a:gd name="connsiteX7" fmla="*/ 1795636 w 2192512"/>
                    <a:gd name="connsiteY7" fmla="*/ 4276 h 395288"/>
                    <a:gd name="connsiteX0" fmla="*/ 1703443 w 2100319"/>
                    <a:gd name="connsiteY0" fmla="*/ 4276 h 395288"/>
                    <a:gd name="connsiteX1" fmla="*/ 1901881 w 2100319"/>
                    <a:gd name="connsiteY1" fmla="*/ 4276 h 395288"/>
                    <a:gd name="connsiteX2" fmla="*/ 2100319 w 2100319"/>
                    <a:gd name="connsiteY2" fmla="*/ 199782 h 395288"/>
                    <a:gd name="connsiteX3" fmla="*/ 1901881 w 2100319"/>
                    <a:gd name="connsiteY3" fmla="*/ 395288 h 395288"/>
                    <a:gd name="connsiteX4" fmla="*/ 1703443 w 2100319"/>
                    <a:gd name="connsiteY4" fmla="*/ 395287 h 395288"/>
                    <a:gd name="connsiteX5" fmla="*/ 76255 w 2100319"/>
                    <a:gd name="connsiteY5" fmla="*/ 395287 h 395288"/>
                    <a:gd name="connsiteX6" fmla="*/ 71493 w 2100319"/>
                    <a:gd name="connsiteY6" fmla="*/ 0 h 395288"/>
                    <a:gd name="connsiteX7" fmla="*/ 1703443 w 2100319"/>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2059 w 2028935"/>
                    <a:gd name="connsiteY0" fmla="*/ 4276 h 395288"/>
                    <a:gd name="connsiteX1" fmla="*/ 1830497 w 2028935"/>
                    <a:gd name="connsiteY1" fmla="*/ 4276 h 395288"/>
                    <a:gd name="connsiteX2" fmla="*/ 2028935 w 2028935"/>
                    <a:gd name="connsiteY2" fmla="*/ 199782 h 395288"/>
                    <a:gd name="connsiteX3" fmla="*/ 1830497 w 2028935"/>
                    <a:gd name="connsiteY3" fmla="*/ 395288 h 395288"/>
                    <a:gd name="connsiteX4" fmla="*/ 1632059 w 2028935"/>
                    <a:gd name="connsiteY4" fmla="*/ 395287 h 395288"/>
                    <a:gd name="connsiteX5" fmla="*/ 4871 w 2028935"/>
                    <a:gd name="connsiteY5" fmla="*/ 395287 h 395288"/>
                    <a:gd name="connsiteX6" fmla="*/ 109 w 2028935"/>
                    <a:gd name="connsiteY6" fmla="*/ 0 h 395288"/>
                    <a:gd name="connsiteX7" fmla="*/ 1632059 w 2028935"/>
                    <a:gd name="connsiteY7" fmla="*/ 4276 h 395288"/>
                    <a:gd name="connsiteX0" fmla="*/ 1633418 w 2030294"/>
                    <a:gd name="connsiteY0" fmla="*/ 4276 h 395288"/>
                    <a:gd name="connsiteX1" fmla="*/ 1831856 w 2030294"/>
                    <a:gd name="connsiteY1" fmla="*/ 4276 h 395288"/>
                    <a:gd name="connsiteX2" fmla="*/ 2030294 w 2030294"/>
                    <a:gd name="connsiteY2" fmla="*/ 199782 h 395288"/>
                    <a:gd name="connsiteX3" fmla="*/ 1831856 w 2030294"/>
                    <a:gd name="connsiteY3" fmla="*/ 395288 h 395288"/>
                    <a:gd name="connsiteX4" fmla="*/ 1633418 w 2030294"/>
                    <a:gd name="connsiteY4" fmla="*/ 395287 h 395288"/>
                    <a:gd name="connsiteX5" fmla="*/ 3849 w 2030294"/>
                    <a:gd name="connsiteY5" fmla="*/ 395287 h 395288"/>
                    <a:gd name="connsiteX6" fmla="*/ 1468 w 2030294"/>
                    <a:gd name="connsiteY6" fmla="*/ 0 h 395288"/>
                    <a:gd name="connsiteX7" fmla="*/ 1633418 w 2030294"/>
                    <a:gd name="connsiteY7" fmla="*/ 4276 h 395288"/>
                    <a:gd name="connsiteX0" fmla="*/ 1639084 w 2035960"/>
                    <a:gd name="connsiteY0" fmla="*/ 4276 h 395288"/>
                    <a:gd name="connsiteX1" fmla="*/ 1837522 w 2035960"/>
                    <a:gd name="connsiteY1" fmla="*/ 4276 h 395288"/>
                    <a:gd name="connsiteX2" fmla="*/ 2035960 w 2035960"/>
                    <a:gd name="connsiteY2" fmla="*/ 199782 h 395288"/>
                    <a:gd name="connsiteX3" fmla="*/ 1837522 w 2035960"/>
                    <a:gd name="connsiteY3" fmla="*/ 395288 h 395288"/>
                    <a:gd name="connsiteX4" fmla="*/ 1639084 w 2035960"/>
                    <a:gd name="connsiteY4" fmla="*/ 395287 h 395288"/>
                    <a:gd name="connsiteX5" fmla="*/ 2371 w 2035960"/>
                    <a:gd name="connsiteY5" fmla="*/ 395287 h 395288"/>
                    <a:gd name="connsiteX6" fmla="*/ 7134 w 2035960"/>
                    <a:gd name="connsiteY6" fmla="*/ 0 h 395288"/>
                    <a:gd name="connsiteX7" fmla="*/ 1639084 w 2035960"/>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589" h="395288">
                      <a:moveTo>
                        <a:pt x="1636713" y="4276"/>
                      </a:moveTo>
                      <a:lnTo>
                        <a:pt x="1835151" y="4276"/>
                      </a:lnTo>
                      <a:cubicBezTo>
                        <a:pt x="1944745" y="4276"/>
                        <a:pt x="2033589" y="91807"/>
                        <a:pt x="2033589" y="199782"/>
                      </a:cubicBezTo>
                      <a:cubicBezTo>
                        <a:pt x="2033589" y="307757"/>
                        <a:pt x="1944745" y="395288"/>
                        <a:pt x="1835151" y="395288"/>
                      </a:cubicBezTo>
                      <a:lnTo>
                        <a:pt x="1636713" y="395287"/>
                      </a:lnTo>
                      <a:lnTo>
                        <a:pt x="0" y="395287"/>
                      </a:lnTo>
                      <a:cubicBezTo>
                        <a:pt x="4234" y="67469"/>
                        <a:pt x="5821" y="250113"/>
                        <a:pt x="4763" y="0"/>
                      </a:cubicBezTo>
                      <a:lnTo>
                        <a:pt x="1636713" y="4276"/>
                      </a:lnTo>
                      <a:close/>
                    </a:path>
                  </a:pathLst>
                </a:custGeom>
                <a:no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9" name="フローチャート: 論理積ゲート 18"/>
                <p:cNvSpPr/>
                <p:nvPr/>
              </p:nvSpPr>
              <p:spPr>
                <a:xfrm>
                  <a:off x="7485062" y="2878923"/>
                  <a:ext cx="415926" cy="395289"/>
                </a:xfrm>
                <a:prstGeom prst="flowChartDelay">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0" name="楕円 19"/>
                <p:cNvSpPr/>
                <p:nvPr/>
              </p:nvSpPr>
              <p:spPr>
                <a:xfrm>
                  <a:off x="7581335" y="2986079"/>
                  <a:ext cx="155346" cy="155346"/>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21" name="直線コネクタ 20"/>
                <p:cNvCxnSpPr/>
                <p:nvPr/>
              </p:nvCxnSpPr>
              <p:spPr>
                <a:xfrm>
                  <a:off x="7712869" y="3121819"/>
                  <a:ext cx="57150" cy="52387"/>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8492981" y="3779306"/>
                <a:ext cx="1275908" cy="191821"/>
              </a:xfrm>
              <a:prstGeom prst="rect">
                <a:avLst/>
              </a:prstGeom>
              <a:noFill/>
            </p:spPr>
            <p:txBody>
              <a:bodyPr wrap="square" rtlCol="0">
                <a:spAutoFit/>
              </a:bodyPr>
              <a:lstStyle/>
              <a:p>
                <a:r>
                  <a:rPr kumimoji="1" lang="ja-JP" altLang="en-US" sz="800" b="1" dirty="0" smtClean="0">
                    <a:latin typeface="游ゴシック" panose="020B0400000000000000" pitchFamily="50" charset="-128"/>
                    <a:ea typeface="游ゴシック" panose="020B0400000000000000" pitchFamily="50" charset="-128"/>
                  </a:rPr>
                  <a:t>大阪　土砂災害防災情報</a:t>
                </a:r>
                <a:endParaRPr kumimoji="1" lang="en-US" altLang="ja-JP" sz="800" b="1" dirty="0">
                  <a:latin typeface="游ゴシック" panose="020B0400000000000000" pitchFamily="50" charset="-128"/>
                  <a:ea typeface="游ゴシック" panose="020B0400000000000000" pitchFamily="50" charset="-128"/>
                </a:endParaRPr>
              </a:p>
            </p:txBody>
          </p:sp>
        </p:grpSp>
        <p:grpSp>
          <p:nvGrpSpPr>
            <p:cNvPr id="22" name="グループ化 21"/>
            <p:cNvGrpSpPr/>
            <p:nvPr/>
          </p:nvGrpSpPr>
          <p:grpSpPr>
            <a:xfrm>
              <a:off x="507196" y="5533228"/>
              <a:ext cx="3348199" cy="742265"/>
              <a:chOff x="5481797" y="3866326"/>
              <a:chExt cx="2471577" cy="547926"/>
            </a:xfrm>
          </p:grpSpPr>
          <p:sp>
            <p:nvSpPr>
              <p:cNvPr id="23" name="テキスト ボックス 22"/>
              <p:cNvSpPr txBox="1"/>
              <p:nvPr/>
            </p:nvSpPr>
            <p:spPr>
              <a:xfrm>
                <a:off x="5481797" y="3866326"/>
                <a:ext cx="2471577" cy="340792"/>
              </a:xfrm>
              <a:prstGeom prst="rect">
                <a:avLst/>
              </a:prstGeom>
              <a:noFill/>
            </p:spPr>
            <p:txBody>
              <a:bodyPr wrap="square" rtlCol="0" anchor="b" anchorCtr="0">
                <a:spAutoFit/>
              </a:bodyPr>
              <a:lstStyle/>
              <a:p>
                <a:r>
                  <a:rPr kumimoji="1" lang="ja-JP" altLang="en-US" sz="800" b="1" dirty="0" smtClean="0">
                    <a:solidFill>
                      <a:srgbClr val="00B0F0"/>
                    </a:solidFill>
                    <a:latin typeface="+mn-ea"/>
                  </a:rPr>
                  <a:t>●自分の住んでいるところの洪水リスクが知りたい！</a:t>
                </a:r>
                <a:endParaRPr kumimoji="1" lang="en-US" altLang="ja-JP" sz="800" b="1" dirty="0" smtClean="0">
                  <a:latin typeface="+mn-ea"/>
                </a:endParaRPr>
              </a:p>
              <a:p>
                <a:r>
                  <a:rPr kumimoji="1" lang="ja-JP" altLang="en-US" sz="800" dirty="0" smtClean="0">
                    <a:latin typeface="+mn-ea"/>
                  </a:rPr>
                  <a:t>　</a:t>
                </a:r>
                <a:r>
                  <a:rPr kumimoji="1" lang="ja-JP" altLang="en-US" sz="800" b="1" dirty="0">
                    <a:latin typeface="+mn-ea"/>
                  </a:rPr>
                  <a:t>大阪府洪水リスク表示図（大阪府</a:t>
                </a:r>
                <a:r>
                  <a:rPr kumimoji="1" lang="ja-JP" altLang="en-US" sz="800" dirty="0">
                    <a:latin typeface="+mn-ea"/>
                  </a:rPr>
                  <a:t>）</a:t>
                </a:r>
                <a:endParaRPr kumimoji="1" lang="en-US" altLang="ja-JP" sz="800" dirty="0">
                  <a:latin typeface="+mn-ea"/>
                </a:endParaRPr>
              </a:p>
              <a:p>
                <a:r>
                  <a:rPr kumimoji="1" lang="ja-JP" altLang="en-US" sz="800" dirty="0" smtClean="0">
                    <a:latin typeface="+mn-ea"/>
                  </a:rPr>
                  <a:t>　</a:t>
                </a:r>
                <a:r>
                  <a:rPr kumimoji="1" lang="en-US" altLang="ja-JP" sz="800" dirty="0" smtClean="0">
                    <a:latin typeface="+mn-ea"/>
                  </a:rPr>
                  <a:t>http</a:t>
                </a:r>
                <a:r>
                  <a:rPr kumimoji="1" lang="en-US" altLang="ja-JP" sz="800" dirty="0">
                    <a:latin typeface="+mn-ea"/>
                  </a:rPr>
                  <a:t>://www.river.pref.osaka.jp</a:t>
                </a:r>
                <a:r>
                  <a:rPr kumimoji="1" lang="en-US" altLang="ja-JP" sz="800" dirty="0" smtClean="0">
                    <a:latin typeface="+mn-ea"/>
                  </a:rPr>
                  <a:t>/</a:t>
                </a:r>
                <a:endParaRPr kumimoji="1" lang="en-US" altLang="ja-JP" sz="800" dirty="0">
                  <a:latin typeface="+mn-ea"/>
                </a:endParaRPr>
              </a:p>
            </p:txBody>
          </p:sp>
          <p:grpSp>
            <p:nvGrpSpPr>
              <p:cNvPr id="24" name="グループ化 23"/>
              <p:cNvGrpSpPr/>
              <p:nvPr/>
            </p:nvGrpSpPr>
            <p:grpSpPr>
              <a:xfrm>
                <a:off x="6034608" y="4221120"/>
                <a:ext cx="1196800" cy="193132"/>
                <a:chOff x="8492981" y="3756830"/>
                <a:chExt cx="1443500" cy="232944"/>
              </a:xfrm>
            </p:grpSpPr>
            <p:grpSp>
              <p:nvGrpSpPr>
                <p:cNvPr id="26" name="グループ化 25"/>
                <p:cNvGrpSpPr/>
                <p:nvPr/>
              </p:nvGrpSpPr>
              <p:grpSpPr>
                <a:xfrm>
                  <a:off x="8492981" y="3756830"/>
                  <a:ext cx="1443500" cy="232944"/>
                  <a:chOff x="5451473" y="2878923"/>
                  <a:chExt cx="2449515" cy="395289"/>
                </a:xfrm>
              </p:grpSpPr>
              <p:sp>
                <p:nvSpPr>
                  <p:cNvPr id="28" name="フローチャート: 論理積ゲート 19"/>
                  <p:cNvSpPr/>
                  <p:nvPr/>
                </p:nvSpPr>
                <p:spPr>
                  <a:xfrm flipH="1">
                    <a:off x="5451473" y="2878924"/>
                    <a:ext cx="2033589" cy="395288"/>
                  </a:xfrm>
                  <a:custGeom>
                    <a:avLst/>
                    <a:gdLst>
                      <a:gd name="connsiteX0" fmla="*/ 0 w 396876"/>
                      <a:gd name="connsiteY0" fmla="*/ 0 h 391011"/>
                      <a:gd name="connsiteX1" fmla="*/ 198438 w 396876"/>
                      <a:gd name="connsiteY1" fmla="*/ 0 h 391011"/>
                      <a:gd name="connsiteX2" fmla="*/ 396876 w 396876"/>
                      <a:gd name="connsiteY2" fmla="*/ 195506 h 391011"/>
                      <a:gd name="connsiteX3" fmla="*/ 198438 w 396876"/>
                      <a:gd name="connsiteY3" fmla="*/ 391012 h 391011"/>
                      <a:gd name="connsiteX4" fmla="*/ 0 w 396876"/>
                      <a:gd name="connsiteY4" fmla="*/ 391011 h 391011"/>
                      <a:gd name="connsiteX5" fmla="*/ 0 w 396876"/>
                      <a:gd name="connsiteY5" fmla="*/ 0 h 391011"/>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0 w 2028826"/>
                      <a:gd name="connsiteY5" fmla="*/ 0 h 395288"/>
                      <a:gd name="connsiteX6" fmla="*/ 1631950 w 2028826"/>
                      <a:gd name="connsiteY6" fmla="*/ 4276 h 395288"/>
                      <a:gd name="connsiteX0" fmla="*/ 1795636 w 2192512"/>
                      <a:gd name="connsiteY0" fmla="*/ 4276 h 417278"/>
                      <a:gd name="connsiteX1" fmla="*/ 1994074 w 2192512"/>
                      <a:gd name="connsiteY1" fmla="*/ 4276 h 417278"/>
                      <a:gd name="connsiteX2" fmla="*/ 2192512 w 2192512"/>
                      <a:gd name="connsiteY2" fmla="*/ 199782 h 417278"/>
                      <a:gd name="connsiteX3" fmla="*/ 1994074 w 2192512"/>
                      <a:gd name="connsiteY3" fmla="*/ 395288 h 417278"/>
                      <a:gd name="connsiteX4" fmla="*/ 1795636 w 2192512"/>
                      <a:gd name="connsiteY4" fmla="*/ 395287 h 417278"/>
                      <a:gd name="connsiteX5" fmla="*/ 168448 w 2192512"/>
                      <a:gd name="connsiteY5" fmla="*/ 395287 h 417278"/>
                      <a:gd name="connsiteX6" fmla="*/ 163686 w 2192512"/>
                      <a:gd name="connsiteY6" fmla="*/ 0 h 417278"/>
                      <a:gd name="connsiteX7" fmla="*/ 1795636 w 2192512"/>
                      <a:gd name="connsiteY7" fmla="*/ 4276 h 417278"/>
                      <a:gd name="connsiteX0" fmla="*/ 1795636 w 2192512"/>
                      <a:gd name="connsiteY0" fmla="*/ 4276 h 395288"/>
                      <a:gd name="connsiteX1" fmla="*/ 1994074 w 2192512"/>
                      <a:gd name="connsiteY1" fmla="*/ 4276 h 395288"/>
                      <a:gd name="connsiteX2" fmla="*/ 2192512 w 2192512"/>
                      <a:gd name="connsiteY2" fmla="*/ 199782 h 395288"/>
                      <a:gd name="connsiteX3" fmla="*/ 1994074 w 2192512"/>
                      <a:gd name="connsiteY3" fmla="*/ 395288 h 395288"/>
                      <a:gd name="connsiteX4" fmla="*/ 1795636 w 2192512"/>
                      <a:gd name="connsiteY4" fmla="*/ 395287 h 395288"/>
                      <a:gd name="connsiteX5" fmla="*/ 168448 w 2192512"/>
                      <a:gd name="connsiteY5" fmla="*/ 395287 h 395288"/>
                      <a:gd name="connsiteX6" fmla="*/ 163686 w 2192512"/>
                      <a:gd name="connsiteY6" fmla="*/ 0 h 395288"/>
                      <a:gd name="connsiteX7" fmla="*/ 1795636 w 2192512"/>
                      <a:gd name="connsiteY7" fmla="*/ 4276 h 395288"/>
                      <a:gd name="connsiteX0" fmla="*/ 1703443 w 2100319"/>
                      <a:gd name="connsiteY0" fmla="*/ 4276 h 395288"/>
                      <a:gd name="connsiteX1" fmla="*/ 1901881 w 2100319"/>
                      <a:gd name="connsiteY1" fmla="*/ 4276 h 395288"/>
                      <a:gd name="connsiteX2" fmla="*/ 2100319 w 2100319"/>
                      <a:gd name="connsiteY2" fmla="*/ 199782 h 395288"/>
                      <a:gd name="connsiteX3" fmla="*/ 1901881 w 2100319"/>
                      <a:gd name="connsiteY3" fmla="*/ 395288 h 395288"/>
                      <a:gd name="connsiteX4" fmla="*/ 1703443 w 2100319"/>
                      <a:gd name="connsiteY4" fmla="*/ 395287 h 395288"/>
                      <a:gd name="connsiteX5" fmla="*/ 76255 w 2100319"/>
                      <a:gd name="connsiteY5" fmla="*/ 395287 h 395288"/>
                      <a:gd name="connsiteX6" fmla="*/ 71493 w 2100319"/>
                      <a:gd name="connsiteY6" fmla="*/ 0 h 395288"/>
                      <a:gd name="connsiteX7" fmla="*/ 1703443 w 2100319"/>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2059 w 2028935"/>
                      <a:gd name="connsiteY0" fmla="*/ 4276 h 395288"/>
                      <a:gd name="connsiteX1" fmla="*/ 1830497 w 2028935"/>
                      <a:gd name="connsiteY1" fmla="*/ 4276 h 395288"/>
                      <a:gd name="connsiteX2" fmla="*/ 2028935 w 2028935"/>
                      <a:gd name="connsiteY2" fmla="*/ 199782 h 395288"/>
                      <a:gd name="connsiteX3" fmla="*/ 1830497 w 2028935"/>
                      <a:gd name="connsiteY3" fmla="*/ 395288 h 395288"/>
                      <a:gd name="connsiteX4" fmla="*/ 1632059 w 2028935"/>
                      <a:gd name="connsiteY4" fmla="*/ 395287 h 395288"/>
                      <a:gd name="connsiteX5" fmla="*/ 4871 w 2028935"/>
                      <a:gd name="connsiteY5" fmla="*/ 395287 h 395288"/>
                      <a:gd name="connsiteX6" fmla="*/ 109 w 2028935"/>
                      <a:gd name="connsiteY6" fmla="*/ 0 h 395288"/>
                      <a:gd name="connsiteX7" fmla="*/ 1632059 w 2028935"/>
                      <a:gd name="connsiteY7" fmla="*/ 4276 h 395288"/>
                      <a:gd name="connsiteX0" fmla="*/ 1633418 w 2030294"/>
                      <a:gd name="connsiteY0" fmla="*/ 4276 h 395288"/>
                      <a:gd name="connsiteX1" fmla="*/ 1831856 w 2030294"/>
                      <a:gd name="connsiteY1" fmla="*/ 4276 h 395288"/>
                      <a:gd name="connsiteX2" fmla="*/ 2030294 w 2030294"/>
                      <a:gd name="connsiteY2" fmla="*/ 199782 h 395288"/>
                      <a:gd name="connsiteX3" fmla="*/ 1831856 w 2030294"/>
                      <a:gd name="connsiteY3" fmla="*/ 395288 h 395288"/>
                      <a:gd name="connsiteX4" fmla="*/ 1633418 w 2030294"/>
                      <a:gd name="connsiteY4" fmla="*/ 395287 h 395288"/>
                      <a:gd name="connsiteX5" fmla="*/ 3849 w 2030294"/>
                      <a:gd name="connsiteY5" fmla="*/ 395287 h 395288"/>
                      <a:gd name="connsiteX6" fmla="*/ 1468 w 2030294"/>
                      <a:gd name="connsiteY6" fmla="*/ 0 h 395288"/>
                      <a:gd name="connsiteX7" fmla="*/ 1633418 w 2030294"/>
                      <a:gd name="connsiteY7" fmla="*/ 4276 h 395288"/>
                      <a:gd name="connsiteX0" fmla="*/ 1639084 w 2035960"/>
                      <a:gd name="connsiteY0" fmla="*/ 4276 h 395288"/>
                      <a:gd name="connsiteX1" fmla="*/ 1837522 w 2035960"/>
                      <a:gd name="connsiteY1" fmla="*/ 4276 h 395288"/>
                      <a:gd name="connsiteX2" fmla="*/ 2035960 w 2035960"/>
                      <a:gd name="connsiteY2" fmla="*/ 199782 h 395288"/>
                      <a:gd name="connsiteX3" fmla="*/ 1837522 w 2035960"/>
                      <a:gd name="connsiteY3" fmla="*/ 395288 h 395288"/>
                      <a:gd name="connsiteX4" fmla="*/ 1639084 w 2035960"/>
                      <a:gd name="connsiteY4" fmla="*/ 395287 h 395288"/>
                      <a:gd name="connsiteX5" fmla="*/ 2371 w 2035960"/>
                      <a:gd name="connsiteY5" fmla="*/ 395287 h 395288"/>
                      <a:gd name="connsiteX6" fmla="*/ 7134 w 2035960"/>
                      <a:gd name="connsiteY6" fmla="*/ 0 h 395288"/>
                      <a:gd name="connsiteX7" fmla="*/ 1639084 w 2035960"/>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589" h="395288">
                        <a:moveTo>
                          <a:pt x="1636713" y="4276"/>
                        </a:moveTo>
                        <a:lnTo>
                          <a:pt x="1835151" y="4276"/>
                        </a:lnTo>
                        <a:cubicBezTo>
                          <a:pt x="1944745" y="4276"/>
                          <a:pt x="2033589" y="91807"/>
                          <a:pt x="2033589" y="199782"/>
                        </a:cubicBezTo>
                        <a:cubicBezTo>
                          <a:pt x="2033589" y="307757"/>
                          <a:pt x="1944745" y="395288"/>
                          <a:pt x="1835151" y="395288"/>
                        </a:cubicBezTo>
                        <a:lnTo>
                          <a:pt x="1636713" y="395287"/>
                        </a:lnTo>
                        <a:lnTo>
                          <a:pt x="0" y="395287"/>
                        </a:lnTo>
                        <a:cubicBezTo>
                          <a:pt x="4234" y="67469"/>
                          <a:pt x="5821" y="250113"/>
                          <a:pt x="4763" y="0"/>
                        </a:cubicBezTo>
                        <a:lnTo>
                          <a:pt x="1636713" y="4276"/>
                        </a:lnTo>
                        <a:close/>
                      </a:path>
                    </a:pathLst>
                  </a:custGeom>
                  <a:no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9" name="フローチャート: 論理積ゲート 28"/>
                  <p:cNvSpPr/>
                  <p:nvPr/>
                </p:nvSpPr>
                <p:spPr>
                  <a:xfrm>
                    <a:off x="7485062" y="2878923"/>
                    <a:ext cx="415926" cy="395289"/>
                  </a:xfrm>
                  <a:prstGeom prst="flowChartDelay">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0" name="楕円 29"/>
                  <p:cNvSpPr/>
                  <p:nvPr/>
                </p:nvSpPr>
                <p:spPr>
                  <a:xfrm>
                    <a:off x="7581335" y="2986079"/>
                    <a:ext cx="155346" cy="155346"/>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31" name="直線コネクタ 30"/>
                  <p:cNvCxnSpPr/>
                  <p:nvPr/>
                </p:nvCxnSpPr>
                <p:spPr>
                  <a:xfrm>
                    <a:off x="7712869" y="3121819"/>
                    <a:ext cx="57150" cy="52387"/>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p:cNvSpPr txBox="1"/>
                <p:nvPr/>
              </p:nvSpPr>
              <p:spPr>
                <a:xfrm>
                  <a:off x="8492981" y="3779306"/>
                  <a:ext cx="1198394" cy="191821"/>
                </a:xfrm>
                <a:prstGeom prst="rect">
                  <a:avLst/>
                </a:prstGeom>
                <a:noFill/>
              </p:spPr>
              <p:txBody>
                <a:bodyPr wrap="square" rtlCol="0">
                  <a:spAutoFit/>
                </a:bodyPr>
                <a:lstStyle/>
                <a:p>
                  <a:r>
                    <a:rPr kumimoji="1" lang="ja-JP" altLang="en-US" sz="800" b="1" dirty="0" smtClean="0">
                      <a:latin typeface="游ゴシック" panose="020B0400000000000000" pitchFamily="50" charset="-128"/>
                      <a:ea typeface="游ゴシック" panose="020B0400000000000000" pitchFamily="50" charset="-128"/>
                    </a:rPr>
                    <a:t>大阪　洪水リスク</a:t>
                  </a:r>
                  <a:endParaRPr kumimoji="1" lang="en-US" altLang="ja-JP" sz="800" b="1" dirty="0">
                    <a:latin typeface="游ゴシック" panose="020B0400000000000000" pitchFamily="50" charset="-128"/>
                    <a:ea typeface="游ゴシック" panose="020B0400000000000000" pitchFamily="50" charset="-128"/>
                  </a:endParaRPr>
                </a:p>
              </p:txBody>
            </p:sp>
          </p:grpSp>
        </p:grpSp>
        <p:sp>
          <p:nvSpPr>
            <p:cNvPr id="32" name="テキスト ボックス 31"/>
            <p:cNvSpPr txBox="1"/>
            <p:nvPr/>
          </p:nvSpPr>
          <p:spPr>
            <a:xfrm>
              <a:off x="3947508" y="5532825"/>
              <a:ext cx="3275660" cy="461664"/>
            </a:xfrm>
            <a:prstGeom prst="rect">
              <a:avLst/>
            </a:prstGeom>
            <a:noFill/>
          </p:spPr>
          <p:txBody>
            <a:bodyPr wrap="square" rtlCol="0" anchor="b" anchorCtr="0">
              <a:spAutoFit/>
            </a:bodyPr>
            <a:lstStyle/>
            <a:p>
              <a:r>
                <a:rPr kumimoji="1" lang="ja-JP" altLang="en-US" sz="800" b="1" dirty="0" smtClean="0">
                  <a:solidFill>
                    <a:srgbClr val="00B0F0"/>
                  </a:solidFill>
                  <a:latin typeface="+mn-ea"/>
                </a:rPr>
                <a:t>●</a:t>
              </a:r>
              <a:r>
                <a:rPr lang="ja-JP" altLang="en-US" sz="800" b="1" dirty="0" smtClean="0">
                  <a:solidFill>
                    <a:srgbClr val="00B0F0"/>
                  </a:solidFill>
                  <a:latin typeface="+mn-ea"/>
                </a:rPr>
                <a:t>大阪府内の雨量</a:t>
              </a:r>
              <a:r>
                <a:rPr lang="ja-JP" altLang="en-US" sz="800" b="1" dirty="0">
                  <a:solidFill>
                    <a:srgbClr val="00B0F0"/>
                  </a:solidFill>
                  <a:latin typeface="+mn-ea"/>
                </a:rPr>
                <a:t>、河川水位、港湾潮位などの情報を</a:t>
              </a:r>
              <a:r>
                <a:rPr lang="ja-JP" altLang="en-US" sz="800" b="1" dirty="0" smtClean="0">
                  <a:solidFill>
                    <a:srgbClr val="00B0F0"/>
                  </a:solidFill>
                  <a:latin typeface="+mn-ea"/>
                </a:rPr>
                <a:t>確認！</a:t>
              </a:r>
              <a:endParaRPr lang="en-US" altLang="ja-JP" sz="800" b="1" dirty="0" smtClean="0">
                <a:solidFill>
                  <a:srgbClr val="00B0F0"/>
                </a:solidFill>
                <a:latin typeface="+mn-ea"/>
              </a:endParaRPr>
            </a:p>
            <a:p>
              <a:r>
                <a:rPr kumimoji="1" lang="ja-JP" altLang="en-US" sz="800" dirty="0" smtClean="0">
                  <a:latin typeface="+mn-ea"/>
                </a:rPr>
                <a:t>　</a:t>
              </a:r>
              <a:r>
                <a:rPr kumimoji="1" lang="ja-JP" altLang="en-US" sz="800" b="1" dirty="0" smtClean="0">
                  <a:latin typeface="+mn-ea"/>
                </a:rPr>
                <a:t>大阪府河川防災情報（大阪府）</a:t>
              </a:r>
              <a:endParaRPr kumimoji="1" lang="en-US" altLang="ja-JP" sz="800" b="1" dirty="0" smtClean="0">
                <a:latin typeface="+mn-ea"/>
              </a:endParaRPr>
            </a:p>
            <a:p>
              <a:r>
                <a:rPr kumimoji="1" lang="ja-JP" altLang="en-US" sz="800" dirty="0" smtClean="0">
                  <a:solidFill>
                    <a:schemeClr val="dk1"/>
                  </a:solidFill>
                  <a:latin typeface="+mn-ea"/>
                </a:rPr>
                <a:t>　</a:t>
              </a:r>
              <a:r>
                <a:rPr kumimoji="1" lang="en-US" altLang="ja-JP" sz="800" dirty="0" smtClean="0">
                  <a:solidFill>
                    <a:schemeClr val="dk1"/>
                  </a:solidFill>
                  <a:latin typeface="+mn-ea"/>
                </a:rPr>
                <a:t>http</a:t>
              </a:r>
              <a:r>
                <a:rPr kumimoji="1" lang="en-US" altLang="ja-JP" sz="800" dirty="0">
                  <a:solidFill>
                    <a:schemeClr val="dk1"/>
                  </a:solidFill>
                  <a:latin typeface="+mn-ea"/>
                </a:rPr>
                <a:t>://www.osaka-kasen-portal.net/suibou/index.html</a:t>
              </a:r>
            </a:p>
          </p:txBody>
        </p:sp>
        <p:grpSp>
          <p:nvGrpSpPr>
            <p:cNvPr id="33" name="グループ化 32"/>
            <p:cNvGrpSpPr/>
            <p:nvPr/>
          </p:nvGrpSpPr>
          <p:grpSpPr>
            <a:xfrm>
              <a:off x="4696389" y="6013454"/>
              <a:ext cx="1621282" cy="261632"/>
              <a:chOff x="8492981" y="3756830"/>
              <a:chExt cx="1443500" cy="232944"/>
            </a:xfrm>
          </p:grpSpPr>
          <p:grpSp>
            <p:nvGrpSpPr>
              <p:cNvPr id="34" name="グループ化 33"/>
              <p:cNvGrpSpPr/>
              <p:nvPr/>
            </p:nvGrpSpPr>
            <p:grpSpPr>
              <a:xfrm>
                <a:off x="8492981" y="3756830"/>
                <a:ext cx="1443500" cy="232944"/>
                <a:chOff x="5451473" y="2878923"/>
                <a:chExt cx="2449515" cy="395289"/>
              </a:xfrm>
            </p:grpSpPr>
            <p:sp>
              <p:nvSpPr>
                <p:cNvPr id="36" name="フローチャート: 論理積ゲート 19"/>
                <p:cNvSpPr/>
                <p:nvPr/>
              </p:nvSpPr>
              <p:spPr>
                <a:xfrm flipH="1">
                  <a:off x="5451473" y="2878924"/>
                  <a:ext cx="2033589" cy="395288"/>
                </a:xfrm>
                <a:custGeom>
                  <a:avLst/>
                  <a:gdLst>
                    <a:gd name="connsiteX0" fmla="*/ 0 w 396876"/>
                    <a:gd name="connsiteY0" fmla="*/ 0 h 391011"/>
                    <a:gd name="connsiteX1" fmla="*/ 198438 w 396876"/>
                    <a:gd name="connsiteY1" fmla="*/ 0 h 391011"/>
                    <a:gd name="connsiteX2" fmla="*/ 396876 w 396876"/>
                    <a:gd name="connsiteY2" fmla="*/ 195506 h 391011"/>
                    <a:gd name="connsiteX3" fmla="*/ 198438 w 396876"/>
                    <a:gd name="connsiteY3" fmla="*/ 391012 h 391011"/>
                    <a:gd name="connsiteX4" fmla="*/ 0 w 396876"/>
                    <a:gd name="connsiteY4" fmla="*/ 391011 h 391011"/>
                    <a:gd name="connsiteX5" fmla="*/ 0 w 396876"/>
                    <a:gd name="connsiteY5" fmla="*/ 0 h 391011"/>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0 w 2028826"/>
                    <a:gd name="connsiteY5" fmla="*/ 0 h 395288"/>
                    <a:gd name="connsiteX6" fmla="*/ 1631950 w 2028826"/>
                    <a:gd name="connsiteY6" fmla="*/ 4276 h 395288"/>
                    <a:gd name="connsiteX0" fmla="*/ 1795636 w 2192512"/>
                    <a:gd name="connsiteY0" fmla="*/ 4276 h 417278"/>
                    <a:gd name="connsiteX1" fmla="*/ 1994074 w 2192512"/>
                    <a:gd name="connsiteY1" fmla="*/ 4276 h 417278"/>
                    <a:gd name="connsiteX2" fmla="*/ 2192512 w 2192512"/>
                    <a:gd name="connsiteY2" fmla="*/ 199782 h 417278"/>
                    <a:gd name="connsiteX3" fmla="*/ 1994074 w 2192512"/>
                    <a:gd name="connsiteY3" fmla="*/ 395288 h 417278"/>
                    <a:gd name="connsiteX4" fmla="*/ 1795636 w 2192512"/>
                    <a:gd name="connsiteY4" fmla="*/ 395287 h 417278"/>
                    <a:gd name="connsiteX5" fmla="*/ 168448 w 2192512"/>
                    <a:gd name="connsiteY5" fmla="*/ 395287 h 417278"/>
                    <a:gd name="connsiteX6" fmla="*/ 163686 w 2192512"/>
                    <a:gd name="connsiteY6" fmla="*/ 0 h 417278"/>
                    <a:gd name="connsiteX7" fmla="*/ 1795636 w 2192512"/>
                    <a:gd name="connsiteY7" fmla="*/ 4276 h 417278"/>
                    <a:gd name="connsiteX0" fmla="*/ 1795636 w 2192512"/>
                    <a:gd name="connsiteY0" fmla="*/ 4276 h 395288"/>
                    <a:gd name="connsiteX1" fmla="*/ 1994074 w 2192512"/>
                    <a:gd name="connsiteY1" fmla="*/ 4276 h 395288"/>
                    <a:gd name="connsiteX2" fmla="*/ 2192512 w 2192512"/>
                    <a:gd name="connsiteY2" fmla="*/ 199782 h 395288"/>
                    <a:gd name="connsiteX3" fmla="*/ 1994074 w 2192512"/>
                    <a:gd name="connsiteY3" fmla="*/ 395288 h 395288"/>
                    <a:gd name="connsiteX4" fmla="*/ 1795636 w 2192512"/>
                    <a:gd name="connsiteY4" fmla="*/ 395287 h 395288"/>
                    <a:gd name="connsiteX5" fmla="*/ 168448 w 2192512"/>
                    <a:gd name="connsiteY5" fmla="*/ 395287 h 395288"/>
                    <a:gd name="connsiteX6" fmla="*/ 163686 w 2192512"/>
                    <a:gd name="connsiteY6" fmla="*/ 0 h 395288"/>
                    <a:gd name="connsiteX7" fmla="*/ 1795636 w 2192512"/>
                    <a:gd name="connsiteY7" fmla="*/ 4276 h 395288"/>
                    <a:gd name="connsiteX0" fmla="*/ 1703443 w 2100319"/>
                    <a:gd name="connsiteY0" fmla="*/ 4276 h 395288"/>
                    <a:gd name="connsiteX1" fmla="*/ 1901881 w 2100319"/>
                    <a:gd name="connsiteY1" fmla="*/ 4276 h 395288"/>
                    <a:gd name="connsiteX2" fmla="*/ 2100319 w 2100319"/>
                    <a:gd name="connsiteY2" fmla="*/ 199782 h 395288"/>
                    <a:gd name="connsiteX3" fmla="*/ 1901881 w 2100319"/>
                    <a:gd name="connsiteY3" fmla="*/ 395288 h 395288"/>
                    <a:gd name="connsiteX4" fmla="*/ 1703443 w 2100319"/>
                    <a:gd name="connsiteY4" fmla="*/ 395287 h 395288"/>
                    <a:gd name="connsiteX5" fmla="*/ 76255 w 2100319"/>
                    <a:gd name="connsiteY5" fmla="*/ 395287 h 395288"/>
                    <a:gd name="connsiteX6" fmla="*/ 71493 w 2100319"/>
                    <a:gd name="connsiteY6" fmla="*/ 0 h 395288"/>
                    <a:gd name="connsiteX7" fmla="*/ 1703443 w 2100319"/>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2059 w 2028935"/>
                    <a:gd name="connsiteY0" fmla="*/ 4276 h 395288"/>
                    <a:gd name="connsiteX1" fmla="*/ 1830497 w 2028935"/>
                    <a:gd name="connsiteY1" fmla="*/ 4276 h 395288"/>
                    <a:gd name="connsiteX2" fmla="*/ 2028935 w 2028935"/>
                    <a:gd name="connsiteY2" fmla="*/ 199782 h 395288"/>
                    <a:gd name="connsiteX3" fmla="*/ 1830497 w 2028935"/>
                    <a:gd name="connsiteY3" fmla="*/ 395288 h 395288"/>
                    <a:gd name="connsiteX4" fmla="*/ 1632059 w 2028935"/>
                    <a:gd name="connsiteY4" fmla="*/ 395287 h 395288"/>
                    <a:gd name="connsiteX5" fmla="*/ 4871 w 2028935"/>
                    <a:gd name="connsiteY5" fmla="*/ 395287 h 395288"/>
                    <a:gd name="connsiteX6" fmla="*/ 109 w 2028935"/>
                    <a:gd name="connsiteY6" fmla="*/ 0 h 395288"/>
                    <a:gd name="connsiteX7" fmla="*/ 1632059 w 2028935"/>
                    <a:gd name="connsiteY7" fmla="*/ 4276 h 395288"/>
                    <a:gd name="connsiteX0" fmla="*/ 1633418 w 2030294"/>
                    <a:gd name="connsiteY0" fmla="*/ 4276 h 395288"/>
                    <a:gd name="connsiteX1" fmla="*/ 1831856 w 2030294"/>
                    <a:gd name="connsiteY1" fmla="*/ 4276 h 395288"/>
                    <a:gd name="connsiteX2" fmla="*/ 2030294 w 2030294"/>
                    <a:gd name="connsiteY2" fmla="*/ 199782 h 395288"/>
                    <a:gd name="connsiteX3" fmla="*/ 1831856 w 2030294"/>
                    <a:gd name="connsiteY3" fmla="*/ 395288 h 395288"/>
                    <a:gd name="connsiteX4" fmla="*/ 1633418 w 2030294"/>
                    <a:gd name="connsiteY4" fmla="*/ 395287 h 395288"/>
                    <a:gd name="connsiteX5" fmla="*/ 3849 w 2030294"/>
                    <a:gd name="connsiteY5" fmla="*/ 395287 h 395288"/>
                    <a:gd name="connsiteX6" fmla="*/ 1468 w 2030294"/>
                    <a:gd name="connsiteY6" fmla="*/ 0 h 395288"/>
                    <a:gd name="connsiteX7" fmla="*/ 1633418 w 2030294"/>
                    <a:gd name="connsiteY7" fmla="*/ 4276 h 395288"/>
                    <a:gd name="connsiteX0" fmla="*/ 1639084 w 2035960"/>
                    <a:gd name="connsiteY0" fmla="*/ 4276 h 395288"/>
                    <a:gd name="connsiteX1" fmla="*/ 1837522 w 2035960"/>
                    <a:gd name="connsiteY1" fmla="*/ 4276 h 395288"/>
                    <a:gd name="connsiteX2" fmla="*/ 2035960 w 2035960"/>
                    <a:gd name="connsiteY2" fmla="*/ 199782 h 395288"/>
                    <a:gd name="connsiteX3" fmla="*/ 1837522 w 2035960"/>
                    <a:gd name="connsiteY3" fmla="*/ 395288 h 395288"/>
                    <a:gd name="connsiteX4" fmla="*/ 1639084 w 2035960"/>
                    <a:gd name="connsiteY4" fmla="*/ 395287 h 395288"/>
                    <a:gd name="connsiteX5" fmla="*/ 2371 w 2035960"/>
                    <a:gd name="connsiteY5" fmla="*/ 395287 h 395288"/>
                    <a:gd name="connsiteX6" fmla="*/ 7134 w 2035960"/>
                    <a:gd name="connsiteY6" fmla="*/ 0 h 395288"/>
                    <a:gd name="connsiteX7" fmla="*/ 1639084 w 2035960"/>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589" h="395288">
                      <a:moveTo>
                        <a:pt x="1636713" y="4276"/>
                      </a:moveTo>
                      <a:lnTo>
                        <a:pt x="1835151" y="4276"/>
                      </a:lnTo>
                      <a:cubicBezTo>
                        <a:pt x="1944745" y="4276"/>
                        <a:pt x="2033589" y="91807"/>
                        <a:pt x="2033589" y="199782"/>
                      </a:cubicBezTo>
                      <a:cubicBezTo>
                        <a:pt x="2033589" y="307757"/>
                        <a:pt x="1944745" y="395288"/>
                        <a:pt x="1835151" y="395288"/>
                      </a:cubicBezTo>
                      <a:lnTo>
                        <a:pt x="1636713" y="395287"/>
                      </a:lnTo>
                      <a:lnTo>
                        <a:pt x="0" y="395287"/>
                      </a:lnTo>
                      <a:cubicBezTo>
                        <a:pt x="4234" y="67469"/>
                        <a:pt x="5821" y="250113"/>
                        <a:pt x="4763" y="0"/>
                      </a:cubicBezTo>
                      <a:lnTo>
                        <a:pt x="1636713" y="4276"/>
                      </a:lnTo>
                      <a:close/>
                    </a:path>
                  </a:pathLst>
                </a:custGeom>
                <a:no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7" name="フローチャート: 論理積ゲート 36"/>
                <p:cNvSpPr/>
                <p:nvPr/>
              </p:nvSpPr>
              <p:spPr>
                <a:xfrm>
                  <a:off x="7485062" y="2878923"/>
                  <a:ext cx="415926" cy="395289"/>
                </a:xfrm>
                <a:prstGeom prst="flowChartDelay">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8" name="楕円 37"/>
                <p:cNvSpPr/>
                <p:nvPr/>
              </p:nvSpPr>
              <p:spPr>
                <a:xfrm>
                  <a:off x="7581335" y="2986079"/>
                  <a:ext cx="155346" cy="155346"/>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39" name="直線コネクタ 38"/>
                <p:cNvCxnSpPr/>
                <p:nvPr/>
              </p:nvCxnSpPr>
              <p:spPr>
                <a:xfrm>
                  <a:off x="7712869" y="3121819"/>
                  <a:ext cx="57150" cy="52387"/>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p:cNvSpPr txBox="1"/>
              <p:nvPr/>
            </p:nvSpPr>
            <p:spPr>
              <a:xfrm>
                <a:off x="8492981" y="3779306"/>
                <a:ext cx="1198394" cy="191821"/>
              </a:xfrm>
              <a:prstGeom prst="rect">
                <a:avLst/>
              </a:prstGeom>
              <a:noFill/>
            </p:spPr>
            <p:txBody>
              <a:bodyPr wrap="square" rtlCol="0">
                <a:spAutoFit/>
              </a:bodyPr>
              <a:lstStyle/>
              <a:p>
                <a:r>
                  <a:rPr kumimoji="1" lang="ja-JP" altLang="en-US" sz="800" b="1" dirty="0" smtClean="0">
                    <a:latin typeface="游ゴシック" panose="020B0400000000000000" pitchFamily="50" charset="-128"/>
                    <a:ea typeface="游ゴシック" panose="020B0400000000000000" pitchFamily="50" charset="-128"/>
                  </a:rPr>
                  <a:t>大阪　河川防災情報</a:t>
                </a:r>
                <a:endParaRPr kumimoji="1" lang="en-US" altLang="ja-JP" sz="800" b="1" dirty="0">
                  <a:latin typeface="游ゴシック" panose="020B0400000000000000" pitchFamily="50" charset="-128"/>
                  <a:ea typeface="游ゴシック" panose="020B0400000000000000" pitchFamily="50" charset="-128"/>
                </a:endParaRPr>
              </a:p>
            </p:txBody>
          </p:sp>
        </p:grpSp>
        <p:sp>
          <p:nvSpPr>
            <p:cNvPr id="41" name="テキスト ボックス 40"/>
            <p:cNvSpPr txBox="1"/>
            <p:nvPr/>
          </p:nvSpPr>
          <p:spPr>
            <a:xfrm>
              <a:off x="507196" y="3612189"/>
              <a:ext cx="3348199" cy="461664"/>
            </a:xfrm>
            <a:prstGeom prst="rect">
              <a:avLst/>
            </a:prstGeom>
            <a:noFill/>
          </p:spPr>
          <p:txBody>
            <a:bodyPr wrap="square" rtlCol="0" anchor="b" anchorCtr="0">
              <a:spAutoFit/>
            </a:bodyPr>
            <a:lstStyle/>
            <a:p>
              <a:r>
                <a:rPr kumimoji="1" lang="ja-JP" altLang="en-US" sz="800" b="1" dirty="0" smtClean="0">
                  <a:solidFill>
                    <a:srgbClr val="00B0F0"/>
                  </a:solidFill>
                  <a:latin typeface="+mn-ea"/>
                </a:rPr>
                <a:t>●自分の住んでいる場所のハザードマップを確認したい！</a:t>
              </a:r>
              <a:endParaRPr kumimoji="1" lang="en-US" altLang="ja-JP" sz="800" b="1" dirty="0" smtClean="0">
                <a:latin typeface="+mn-ea"/>
              </a:endParaRPr>
            </a:p>
            <a:p>
              <a:r>
                <a:rPr kumimoji="1" lang="ja-JP" altLang="en-US" sz="800" dirty="0" smtClean="0">
                  <a:latin typeface="+mn-ea"/>
                </a:rPr>
                <a:t>　</a:t>
              </a:r>
              <a:r>
                <a:rPr kumimoji="1" lang="ja-JP" altLang="en-US" sz="800" b="1" dirty="0" smtClean="0">
                  <a:latin typeface="+mn-ea"/>
                </a:rPr>
                <a:t>国土交通省ハザードマップポータルサイト（国道交通省）</a:t>
              </a:r>
              <a:endParaRPr kumimoji="1" lang="en-US" altLang="ja-JP" sz="800" b="1" dirty="0" smtClean="0">
                <a:latin typeface="+mn-ea"/>
              </a:endParaRPr>
            </a:p>
            <a:p>
              <a:r>
                <a:rPr kumimoji="1" lang="ja-JP" altLang="en-US" sz="800" b="1" dirty="0">
                  <a:latin typeface="+mn-ea"/>
                </a:rPr>
                <a:t>　</a:t>
              </a:r>
              <a:r>
                <a:rPr lang="en-US" altLang="ja-JP" sz="800" dirty="0">
                  <a:latin typeface="+mn-ea"/>
                </a:rPr>
                <a:t>https://disaportal.gsi.go.jp/</a:t>
              </a:r>
              <a:endParaRPr kumimoji="1" lang="en-US" altLang="ja-JP" sz="800" b="1" dirty="0" smtClean="0">
                <a:latin typeface="+mn-ea"/>
              </a:endParaRPr>
            </a:p>
          </p:txBody>
        </p:sp>
        <p:grpSp>
          <p:nvGrpSpPr>
            <p:cNvPr id="42" name="グループ化 41"/>
            <p:cNvGrpSpPr/>
            <p:nvPr/>
          </p:nvGrpSpPr>
          <p:grpSpPr>
            <a:xfrm>
              <a:off x="1256079" y="4092819"/>
              <a:ext cx="1621282" cy="261632"/>
              <a:chOff x="8492981" y="3756830"/>
              <a:chExt cx="1443500" cy="232944"/>
            </a:xfrm>
          </p:grpSpPr>
          <p:grpSp>
            <p:nvGrpSpPr>
              <p:cNvPr id="43" name="グループ化 42"/>
              <p:cNvGrpSpPr/>
              <p:nvPr/>
            </p:nvGrpSpPr>
            <p:grpSpPr>
              <a:xfrm>
                <a:off x="8492981" y="3756830"/>
                <a:ext cx="1443500" cy="232944"/>
                <a:chOff x="5451473" y="2878923"/>
                <a:chExt cx="2449515" cy="395289"/>
              </a:xfrm>
            </p:grpSpPr>
            <p:sp>
              <p:nvSpPr>
                <p:cNvPr id="45" name="フローチャート: 論理積ゲート 19"/>
                <p:cNvSpPr/>
                <p:nvPr/>
              </p:nvSpPr>
              <p:spPr>
                <a:xfrm flipH="1">
                  <a:off x="5451473" y="2878924"/>
                  <a:ext cx="2033589" cy="395288"/>
                </a:xfrm>
                <a:custGeom>
                  <a:avLst/>
                  <a:gdLst>
                    <a:gd name="connsiteX0" fmla="*/ 0 w 396876"/>
                    <a:gd name="connsiteY0" fmla="*/ 0 h 391011"/>
                    <a:gd name="connsiteX1" fmla="*/ 198438 w 396876"/>
                    <a:gd name="connsiteY1" fmla="*/ 0 h 391011"/>
                    <a:gd name="connsiteX2" fmla="*/ 396876 w 396876"/>
                    <a:gd name="connsiteY2" fmla="*/ 195506 h 391011"/>
                    <a:gd name="connsiteX3" fmla="*/ 198438 w 396876"/>
                    <a:gd name="connsiteY3" fmla="*/ 391012 h 391011"/>
                    <a:gd name="connsiteX4" fmla="*/ 0 w 396876"/>
                    <a:gd name="connsiteY4" fmla="*/ 391011 h 391011"/>
                    <a:gd name="connsiteX5" fmla="*/ 0 w 396876"/>
                    <a:gd name="connsiteY5" fmla="*/ 0 h 391011"/>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0 w 2028826"/>
                    <a:gd name="connsiteY5" fmla="*/ 0 h 395288"/>
                    <a:gd name="connsiteX6" fmla="*/ 1631950 w 2028826"/>
                    <a:gd name="connsiteY6" fmla="*/ 4276 h 395288"/>
                    <a:gd name="connsiteX0" fmla="*/ 1795636 w 2192512"/>
                    <a:gd name="connsiteY0" fmla="*/ 4276 h 417278"/>
                    <a:gd name="connsiteX1" fmla="*/ 1994074 w 2192512"/>
                    <a:gd name="connsiteY1" fmla="*/ 4276 h 417278"/>
                    <a:gd name="connsiteX2" fmla="*/ 2192512 w 2192512"/>
                    <a:gd name="connsiteY2" fmla="*/ 199782 h 417278"/>
                    <a:gd name="connsiteX3" fmla="*/ 1994074 w 2192512"/>
                    <a:gd name="connsiteY3" fmla="*/ 395288 h 417278"/>
                    <a:gd name="connsiteX4" fmla="*/ 1795636 w 2192512"/>
                    <a:gd name="connsiteY4" fmla="*/ 395287 h 417278"/>
                    <a:gd name="connsiteX5" fmla="*/ 168448 w 2192512"/>
                    <a:gd name="connsiteY5" fmla="*/ 395287 h 417278"/>
                    <a:gd name="connsiteX6" fmla="*/ 163686 w 2192512"/>
                    <a:gd name="connsiteY6" fmla="*/ 0 h 417278"/>
                    <a:gd name="connsiteX7" fmla="*/ 1795636 w 2192512"/>
                    <a:gd name="connsiteY7" fmla="*/ 4276 h 417278"/>
                    <a:gd name="connsiteX0" fmla="*/ 1795636 w 2192512"/>
                    <a:gd name="connsiteY0" fmla="*/ 4276 h 395288"/>
                    <a:gd name="connsiteX1" fmla="*/ 1994074 w 2192512"/>
                    <a:gd name="connsiteY1" fmla="*/ 4276 h 395288"/>
                    <a:gd name="connsiteX2" fmla="*/ 2192512 w 2192512"/>
                    <a:gd name="connsiteY2" fmla="*/ 199782 h 395288"/>
                    <a:gd name="connsiteX3" fmla="*/ 1994074 w 2192512"/>
                    <a:gd name="connsiteY3" fmla="*/ 395288 h 395288"/>
                    <a:gd name="connsiteX4" fmla="*/ 1795636 w 2192512"/>
                    <a:gd name="connsiteY4" fmla="*/ 395287 h 395288"/>
                    <a:gd name="connsiteX5" fmla="*/ 168448 w 2192512"/>
                    <a:gd name="connsiteY5" fmla="*/ 395287 h 395288"/>
                    <a:gd name="connsiteX6" fmla="*/ 163686 w 2192512"/>
                    <a:gd name="connsiteY6" fmla="*/ 0 h 395288"/>
                    <a:gd name="connsiteX7" fmla="*/ 1795636 w 2192512"/>
                    <a:gd name="connsiteY7" fmla="*/ 4276 h 395288"/>
                    <a:gd name="connsiteX0" fmla="*/ 1703443 w 2100319"/>
                    <a:gd name="connsiteY0" fmla="*/ 4276 h 395288"/>
                    <a:gd name="connsiteX1" fmla="*/ 1901881 w 2100319"/>
                    <a:gd name="connsiteY1" fmla="*/ 4276 h 395288"/>
                    <a:gd name="connsiteX2" fmla="*/ 2100319 w 2100319"/>
                    <a:gd name="connsiteY2" fmla="*/ 199782 h 395288"/>
                    <a:gd name="connsiteX3" fmla="*/ 1901881 w 2100319"/>
                    <a:gd name="connsiteY3" fmla="*/ 395288 h 395288"/>
                    <a:gd name="connsiteX4" fmla="*/ 1703443 w 2100319"/>
                    <a:gd name="connsiteY4" fmla="*/ 395287 h 395288"/>
                    <a:gd name="connsiteX5" fmla="*/ 76255 w 2100319"/>
                    <a:gd name="connsiteY5" fmla="*/ 395287 h 395288"/>
                    <a:gd name="connsiteX6" fmla="*/ 71493 w 2100319"/>
                    <a:gd name="connsiteY6" fmla="*/ 0 h 395288"/>
                    <a:gd name="connsiteX7" fmla="*/ 1703443 w 2100319"/>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2059 w 2028935"/>
                    <a:gd name="connsiteY0" fmla="*/ 4276 h 395288"/>
                    <a:gd name="connsiteX1" fmla="*/ 1830497 w 2028935"/>
                    <a:gd name="connsiteY1" fmla="*/ 4276 h 395288"/>
                    <a:gd name="connsiteX2" fmla="*/ 2028935 w 2028935"/>
                    <a:gd name="connsiteY2" fmla="*/ 199782 h 395288"/>
                    <a:gd name="connsiteX3" fmla="*/ 1830497 w 2028935"/>
                    <a:gd name="connsiteY3" fmla="*/ 395288 h 395288"/>
                    <a:gd name="connsiteX4" fmla="*/ 1632059 w 2028935"/>
                    <a:gd name="connsiteY4" fmla="*/ 395287 h 395288"/>
                    <a:gd name="connsiteX5" fmla="*/ 4871 w 2028935"/>
                    <a:gd name="connsiteY5" fmla="*/ 395287 h 395288"/>
                    <a:gd name="connsiteX6" fmla="*/ 109 w 2028935"/>
                    <a:gd name="connsiteY6" fmla="*/ 0 h 395288"/>
                    <a:gd name="connsiteX7" fmla="*/ 1632059 w 2028935"/>
                    <a:gd name="connsiteY7" fmla="*/ 4276 h 395288"/>
                    <a:gd name="connsiteX0" fmla="*/ 1633418 w 2030294"/>
                    <a:gd name="connsiteY0" fmla="*/ 4276 h 395288"/>
                    <a:gd name="connsiteX1" fmla="*/ 1831856 w 2030294"/>
                    <a:gd name="connsiteY1" fmla="*/ 4276 h 395288"/>
                    <a:gd name="connsiteX2" fmla="*/ 2030294 w 2030294"/>
                    <a:gd name="connsiteY2" fmla="*/ 199782 h 395288"/>
                    <a:gd name="connsiteX3" fmla="*/ 1831856 w 2030294"/>
                    <a:gd name="connsiteY3" fmla="*/ 395288 h 395288"/>
                    <a:gd name="connsiteX4" fmla="*/ 1633418 w 2030294"/>
                    <a:gd name="connsiteY4" fmla="*/ 395287 h 395288"/>
                    <a:gd name="connsiteX5" fmla="*/ 3849 w 2030294"/>
                    <a:gd name="connsiteY5" fmla="*/ 395287 h 395288"/>
                    <a:gd name="connsiteX6" fmla="*/ 1468 w 2030294"/>
                    <a:gd name="connsiteY6" fmla="*/ 0 h 395288"/>
                    <a:gd name="connsiteX7" fmla="*/ 1633418 w 2030294"/>
                    <a:gd name="connsiteY7" fmla="*/ 4276 h 395288"/>
                    <a:gd name="connsiteX0" fmla="*/ 1639084 w 2035960"/>
                    <a:gd name="connsiteY0" fmla="*/ 4276 h 395288"/>
                    <a:gd name="connsiteX1" fmla="*/ 1837522 w 2035960"/>
                    <a:gd name="connsiteY1" fmla="*/ 4276 h 395288"/>
                    <a:gd name="connsiteX2" fmla="*/ 2035960 w 2035960"/>
                    <a:gd name="connsiteY2" fmla="*/ 199782 h 395288"/>
                    <a:gd name="connsiteX3" fmla="*/ 1837522 w 2035960"/>
                    <a:gd name="connsiteY3" fmla="*/ 395288 h 395288"/>
                    <a:gd name="connsiteX4" fmla="*/ 1639084 w 2035960"/>
                    <a:gd name="connsiteY4" fmla="*/ 395287 h 395288"/>
                    <a:gd name="connsiteX5" fmla="*/ 2371 w 2035960"/>
                    <a:gd name="connsiteY5" fmla="*/ 395287 h 395288"/>
                    <a:gd name="connsiteX6" fmla="*/ 7134 w 2035960"/>
                    <a:gd name="connsiteY6" fmla="*/ 0 h 395288"/>
                    <a:gd name="connsiteX7" fmla="*/ 1639084 w 2035960"/>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589" h="395288">
                      <a:moveTo>
                        <a:pt x="1636713" y="4276"/>
                      </a:moveTo>
                      <a:lnTo>
                        <a:pt x="1835151" y="4276"/>
                      </a:lnTo>
                      <a:cubicBezTo>
                        <a:pt x="1944745" y="4276"/>
                        <a:pt x="2033589" y="91807"/>
                        <a:pt x="2033589" y="199782"/>
                      </a:cubicBezTo>
                      <a:cubicBezTo>
                        <a:pt x="2033589" y="307757"/>
                        <a:pt x="1944745" y="395288"/>
                        <a:pt x="1835151" y="395288"/>
                      </a:cubicBezTo>
                      <a:lnTo>
                        <a:pt x="1636713" y="395287"/>
                      </a:lnTo>
                      <a:lnTo>
                        <a:pt x="0" y="395287"/>
                      </a:lnTo>
                      <a:cubicBezTo>
                        <a:pt x="4234" y="67469"/>
                        <a:pt x="5821" y="250113"/>
                        <a:pt x="4763" y="0"/>
                      </a:cubicBezTo>
                      <a:lnTo>
                        <a:pt x="1636713" y="4276"/>
                      </a:lnTo>
                      <a:close/>
                    </a:path>
                  </a:pathLst>
                </a:custGeom>
                <a:no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6" name="フローチャート: 論理積ゲート 45"/>
                <p:cNvSpPr/>
                <p:nvPr/>
              </p:nvSpPr>
              <p:spPr>
                <a:xfrm>
                  <a:off x="7485062" y="2878923"/>
                  <a:ext cx="415926" cy="395289"/>
                </a:xfrm>
                <a:prstGeom prst="flowChartDelay">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7" name="楕円 46"/>
                <p:cNvSpPr/>
                <p:nvPr/>
              </p:nvSpPr>
              <p:spPr>
                <a:xfrm>
                  <a:off x="7581335" y="2986079"/>
                  <a:ext cx="155346" cy="155346"/>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48" name="直線コネクタ 47"/>
                <p:cNvCxnSpPr/>
                <p:nvPr/>
              </p:nvCxnSpPr>
              <p:spPr>
                <a:xfrm>
                  <a:off x="7712869" y="3121819"/>
                  <a:ext cx="57150" cy="52387"/>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8492981" y="3779306"/>
                <a:ext cx="1198394" cy="191821"/>
              </a:xfrm>
              <a:prstGeom prst="rect">
                <a:avLst/>
              </a:prstGeom>
              <a:noFill/>
            </p:spPr>
            <p:txBody>
              <a:bodyPr wrap="square" rtlCol="0">
                <a:spAutoFit/>
              </a:bodyPr>
              <a:lstStyle/>
              <a:p>
                <a:r>
                  <a:rPr kumimoji="1" lang="ja-JP" altLang="en-US" sz="800" b="1" dirty="0" smtClean="0">
                    <a:latin typeface="游ゴシック" panose="020B0400000000000000" pitchFamily="50" charset="-128"/>
                    <a:ea typeface="游ゴシック" panose="020B0400000000000000" pitchFamily="50" charset="-128"/>
                  </a:rPr>
                  <a:t>ハザード</a:t>
                </a:r>
                <a:r>
                  <a:rPr kumimoji="1" lang="ja-JP" altLang="en-US" sz="800" b="1" dirty="0">
                    <a:latin typeface="游ゴシック" panose="020B0400000000000000" pitchFamily="50" charset="-128"/>
                    <a:ea typeface="游ゴシック" panose="020B0400000000000000" pitchFamily="50" charset="-128"/>
                  </a:rPr>
                  <a:t>マップ</a:t>
                </a:r>
                <a:endParaRPr kumimoji="1" lang="en-US" altLang="ja-JP" sz="800" b="1" dirty="0">
                  <a:latin typeface="游ゴシック" panose="020B0400000000000000" pitchFamily="50" charset="-128"/>
                  <a:ea typeface="游ゴシック" panose="020B0400000000000000" pitchFamily="50" charset="-128"/>
                </a:endParaRPr>
              </a:p>
            </p:txBody>
          </p:sp>
        </p:grpSp>
        <p:grpSp>
          <p:nvGrpSpPr>
            <p:cNvPr id="51" name="グループ化 50"/>
            <p:cNvGrpSpPr/>
            <p:nvPr/>
          </p:nvGrpSpPr>
          <p:grpSpPr>
            <a:xfrm>
              <a:off x="4696389" y="4092819"/>
              <a:ext cx="1621282" cy="261632"/>
              <a:chOff x="8492981" y="3756830"/>
              <a:chExt cx="1443500" cy="232944"/>
            </a:xfrm>
          </p:grpSpPr>
          <p:grpSp>
            <p:nvGrpSpPr>
              <p:cNvPr id="52" name="グループ化 51"/>
              <p:cNvGrpSpPr/>
              <p:nvPr/>
            </p:nvGrpSpPr>
            <p:grpSpPr>
              <a:xfrm>
                <a:off x="8492981" y="3756830"/>
                <a:ext cx="1443500" cy="232944"/>
                <a:chOff x="5451473" y="2878923"/>
                <a:chExt cx="2449515" cy="395289"/>
              </a:xfrm>
            </p:grpSpPr>
            <p:sp>
              <p:nvSpPr>
                <p:cNvPr id="54" name="フローチャート: 論理積ゲート 19"/>
                <p:cNvSpPr/>
                <p:nvPr/>
              </p:nvSpPr>
              <p:spPr>
                <a:xfrm flipH="1">
                  <a:off x="5451473" y="2878924"/>
                  <a:ext cx="2033589" cy="395288"/>
                </a:xfrm>
                <a:custGeom>
                  <a:avLst/>
                  <a:gdLst>
                    <a:gd name="connsiteX0" fmla="*/ 0 w 396876"/>
                    <a:gd name="connsiteY0" fmla="*/ 0 h 391011"/>
                    <a:gd name="connsiteX1" fmla="*/ 198438 w 396876"/>
                    <a:gd name="connsiteY1" fmla="*/ 0 h 391011"/>
                    <a:gd name="connsiteX2" fmla="*/ 396876 w 396876"/>
                    <a:gd name="connsiteY2" fmla="*/ 195506 h 391011"/>
                    <a:gd name="connsiteX3" fmla="*/ 198438 w 396876"/>
                    <a:gd name="connsiteY3" fmla="*/ 391012 h 391011"/>
                    <a:gd name="connsiteX4" fmla="*/ 0 w 396876"/>
                    <a:gd name="connsiteY4" fmla="*/ 391011 h 391011"/>
                    <a:gd name="connsiteX5" fmla="*/ 0 w 396876"/>
                    <a:gd name="connsiteY5" fmla="*/ 0 h 391011"/>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0 w 2028826"/>
                    <a:gd name="connsiteY5" fmla="*/ 0 h 395288"/>
                    <a:gd name="connsiteX6" fmla="*/ 1631950 w 2028826"/>
                    <a:gd name="connsiteY6" fmla="*/ 4276 h 395288"/>
                    <a:gd name="connsiteX0" fmla="*/ 1795636 w 2192512"/>
                    <a:gd name="connsiteY0" fmla="*/ 4276 h 417278"/>
                    <a:gd name="connsiteX1" fmla="*/ 1994074 w 2192512"/>
                    <a:gd name="connsiteY1" fmla="*/ 4276 h 417278"/>
                    <a:gd name="connsiteX2" fmla="*/ 2192512 w 2192512"/>
                    <a:gd name="connsiteY2" fmla="*/ 199782 h 417278"/>
                    <a:gd name="connsiteX3" fmla="*/ 1994074 w 2192512"/>
                    <a:gd name="connsiteY3" fmla="*/ 395288 h 417278"/>
                    <a:gd name="connsiteX4" fmla="*/ 1795636 w 2192512"/>
                    <a:gd name="connsiteY4" fmla="*/ 395287 h 417278"/>
                    <a:gd name="connsiteX5" fmla="*/ 168448 w 2192512"/>
                    <a:gd name="connsiteY5" fmla="*/ 395287 h 417278"/>
                    <a:gd name="connsiteX6" fmla="*/ 163686 w 2192512"/>
                    <a:gd name="connsiteY6" fmla="*/ 0 h 417278"/>
                    <a:gd name="connsiteX7" fmla="*/ 1795636 w 2192512"/>
                    <a:gd name="connsiteY7" fmla="*/ 4276 h 417278"/>
                    <a:gd name="connsiteX0" fmla="*/ 1795636 w 2192512"/>
                    <a:gd name="connsiteY0" fmla="*/ 4276 h 395288"/>
                    <a:gd name="connsiteX1" fmla="*/ 1994074 w 2192512"/>
                    <a:gd name="connsiteY1" fmla="*/ 4276 h 395288"/>
                    <a:gd name="connsiteX2" fmla="*/ 2192512 w 2192512"/>
                    <a:gd name="connsiteY2" fmla="*/ 199782 h 395288"/>
                    <a:gd name="connsiteX3" fmla="*/ 1994074 w 2192512"/>
                    <a:gd name="connsiteY3" fmla="*/ 395288 h 395288"/>
                    <a:gd name="connsiteX4" fmla="*/ 1795636 w 2192512"/>
                    <a:gd name="connsiteY4" fmla="*/ 395287 h 395288"/>
                    <a:gd name="connsiteX5" fmla="*/ 168448 w 2192512"/>
                    <a:gd name="connsiteY5" fmla="*/ 395287 h 395288"/>
                    <a:gd name="connsiteX6" fmla="*/ 163686 w 2192512"/>
                    <a:gd name="connsiteY6" fmla="*/ 0 h 395288"/>
                    <a:gd name="connsiteX7" fmla="*/ 1795636 w 2192512"/>
                    <a:gd name="connsiteY7" fmla="*/ 4276 h 395288"/>
                    <a:gd name="connsiteX0" fmla="*/ 1703443 w 2100319"/>
                    <a:gd name="connsiteY0" fmla="*/ 4276 h 395288"/>
                    <a:gd name="connsiteX1" fmla="*/ 1901881 w 2100319"/>
                    <a:gd name="connsiteY1" fmla="*/ 4276 h 395288"/>
                    <a:gd name="connsiteX2" fmla="*/ 2100319 w 2100319"/>
                    <a:gd name="connsiteY2" fmla="*/ 199782 h 395288"/>
                    <a:gd name="connsiteX3" fmla="*/ 1901881 w 2100319"/>
                    <a:gd name="connsiteY3" fmla="*/ 395288 h 395288"/>
                    <a:gd name="connsiteX4" fmla="*/ 1703443 w 2100319"/>
                    <a:gd name="connsiteY4" fmla="*/ 395287 h 395288"/>
                    <a:gd name="connsiteX5" fmla="*/ 76255 w 2100319"/>
                    <a:gd name="connsiteY5" fmla="*/ 395287 h 395288"/>
                    <a:gd name="connsiteX6" fmla="*/ 71493 w 2100319"/>
                    <a:gd name="connsiteY6" fmla="*/ 0 h 395288"/>
                    <a:gd name="connsiteX7" fmla="*/ 1703443 w 2100319"/>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2059 w 2028935"/>
                    <a:gd name="connsiteY0" fmla="*/ 4276 h 395288"/>
                    <a:gd name="connsiteX1" fmla="*/ 1830497 w 2028935"/>
                    <a:gd name="connsiteY1" fmla="*/ 4276 h 395288"/>
                    <a:gd name="connsiteX2" fmla="*/ 2028935 w 2028935"/>
                    <a:gd name="connsiteY2" fmla="*/ 199782 h 395288"/>
                    <a:gd name="connsiteX3" fmla="*/ 1830497 w 2028935"/>
                    <a:gd name="connsiteY3" fmla="*/ 395288 h 395288"/>
                    <a:gd name="connsiteX4" fmla="*/ 1632059 w 2028935"/>
                    <a:gd name="connsiteY4" fmla="*/ 395287 h 395288"/>
                    <a:gd name="connsiteX5" fmla="*/ 4871 w 2028935"/>
                    <a:gd name="connsiteY5" fmla="*/ 395287 h 395288"/>
                    <a:gd name="connsiteX6" fmla="*/ 109 w 2028935"/>
                    <a:gd name="connsiteY6" fmla="*/ 0 h 395288"/>
                    <a:gd name="connsiteX7" fmla="*/ 1632059 w 2028935"/>
                    <a:gd name="connsiteY7" fmla="*/ 4276 h 395288"/>
                    <a:gd name="connsiteX0" fmla="*/ 1633418 w 2030294"/>
                    <a:gd name="connsiteY0" fmla="*/ 4276 h 395288"/>
                    <a:gd name="connsiteX1" fmla="*/ 1831856 w 2030294"/>
                    <a:gd name="connsiteY1" fmla="*/ 4276 h 395288"/>
                    <a:gd name="connsiteX2" fmla="*/ 2030294 w 2030294"/>
                    <a:gd name="connsiteY2" fmla="*/ 199782 h 395288"/>
                    <a:gd name="connsiteX3" fmla="*/ 1831856 w 2030294"/>
                    <a:gd name="connsiteY3" fmla="*/ 395288 h 395288"/>
                    <a:gd name="connsiteX4" fmla="*/ 1633418 w 2030294"/>
                    <a:gd name="connsiteY4" fmla="*/ 395287 h 395288"/>
                    <a:gd name="connsiteX5" fmla="*/ 3849 w 2030294"/>
                    <a:gd name="connsiteY5" fmla="*/ 395287 h 395288"/>
                    <a:gd name="connsiteX6" fmla="*/ 1468 w 2030294"/>
                    <a:gd name="connsiteY6" fmla="*/ 0 h 395288"/>
                    <a:gd name="connsiteX7" fmla="*/ 1633418 w 2030294"/>
                    <a:gd name="connsiteY7" fmla="*/ 4276 h 395288"/>
                    <a:gd name="connsiteX0" fmla="*/ 1639084 w 2035960"/>
                    <a:gd name="connsiteY0" fmla="*/ 4276 h 395288"/>
                    <a:gd name="connsiteX1" fmla="*/ 1837522 w 2035960"/>
                    <a:gd name="connsiteY1" fmla="*/ 4276 h 395288"/>
                    <a:gd name="connsiteX2" fmla="*/ 2035960 w 2035960"/>
                    <a:gd name="connsiteY2" fmla="*/ 199782 h 395288"/>
                    <a:gd name="connsiteX3" fmla="*/ 1837522 w 2035960"/>
                    <a:gd name="connsiteY3" fmla="*/ 395288 h 395288"/>
                    <a:gd name="connsiteX4" fmla="*/ 1639084 w 2035960"/>
                    <a:gd name="connsiteY4" fmla="*/ 395287 h 395288"/>
                    <a:gd name="connsiteX5" fmla="*/ 2371 w 2035960"/>
                    <a:gd name="connsiteY5" fmla="*/ 395287 h 395288"/>
                    <a:gd name="connsiteX6" fmla="*/ 7134 w 2035960"/>
                    <a:gd name="connsiteY6" fmla="*/ 0 h 395288"/>
                    <a:gd name="connsiteX7" fmla="*/ 1639084 w 2035960"/>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589" h="395288">
                      <a:moveTo>
                        <a:pt x="1636713" y="4276"/>
                      </a:moveTo>
                      <a:lnTo>
                        <a:pt x="1835151" y="4276"/>
                      </a:lnTo>
                      <a:cubicBezTo>
                        <a:pt x="1944745" y="4276"/>
                        <a:pt x="2033589" y="91807"/>
                        <a:pt x="2033589" y="199782"/>
                      </a:cubicBezTo>
                      <a:cubicBezTo>
                        <a:pt x="2033589" y="307757"/>
                        <a:pt x="1944745" y="395288"/>
                        <a:pt x="1835151" y="395288"/>
                      </a:cubicBezTo>
                      <a:lnTo>
                        <a:pt x="1636713" y="395287"/>
                      </a:lnTo>
                      <a:lnTo>
                        <a:pt x="0" y="395287"/>
                      </a:lnTo>
                      <a:cubicBezTo>
                        <a:pt x="4234" y="67469"/>
                        <a:pt x="5821" y="250113"/>
                        <a:pt x="4763" y="0"/>
                      </a:cubicBezTo>
                      <a:lnTo>
                        <a:pt x="1636713" y="4276"/>
                      </a:lnTo>
                      <a:close/>
                    </a:path>
                  </a:pathLst>
                </a:custGeom>
                <a:no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5" name="フローチャート: 論理積ゲート 54"/>
                <p:cNvSpPr/>
                <p:nvPr/>
              </p:nvSpPr>
              <p:spPr>
                <a:xfrm>
                  <a:off x="7485062" y="2878923"/>
                  <a:ext cx="415926" cy="395289"/>
                </a:xfrm>
                <a:prstGeom prst="flowChartDelay">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6" name="楕円 55"/>
                <p:cNvSpPr/>
                <p:nvPr/>
              </p:nvSpPr>
              <p:spPr>
                <a:xfrm>
                  <a:off x="7581335" y="2986079"/>
                  <a:ext cx="155346" cy="155346"/>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57" name="直線コネクタ 56"/>
                <p:cNvCxnSpPr/>
                <p:nvPr/>
              </p:nvCxnSpPr>
              <p:spPr>
                <a:xfrm>
                  <a:off x="7712869" y="3121819"/>
                  <a:ext cx="57150" cy="52387"/>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テキスト ボックス 52"/>
              <p:cNvSpPr txBox="1"/>
              <p:nvPr/>
            </p:nvSpPr>
            <p:spPr>
              <a:xfrm>
                <a:off x="8492981" y="3779306"/>
                <a:ext cx="1198394" cy="191821"/>
              </a:xfrm>
              <a:prstGeom prst="rect">
                <a:avLst/>
              </a:prstGeom>
              <a:noFill/>
            </p:spPr>
            <p:txBody>
              <a:bodyPr wrap="square" rtlCol="0">
                <a:spAutoFit/>
              </a:bodyPr>
              <a:lstStyle/>
              <a:p>
                <a:r>
                  <a:rPr kumimoji="1" lang="ja-JP" altLang="en-US" sz="800" b="1" dirty="0" smtClean="0">
                    <a:latin typeface="游ゴシック" panose="020B0400000000000000" pitchFamily="50" charset="-128"/>
                    <a:ea typeface="游ゴシック" panose="020B0400000000000000" pitchFamily="50" charset="-128"/>
                  </a:rPr>
                  <a:t>大阪　気象警報</a:t>
                </a:r>
                <a:endParaRPr kumimoji="1" lang="en-US" altLang="ja-JP" sz="800" b="1" dirty="0">
                  <a:latin typeface="游ゴシック" panose="020B0400000000000000" pitchFamily="50" charset="-128"/>
                  <a:ea typeface="游ゴシック" panose="020B0400000000000000" pitchFamily="50" charset="-128"/>
                </a:endParaRPr>
              </a:p>
            </p:txBody>
          </p:sp>
        </p:grpSp>
        <p:grpSp>
          <p:nvGrpSpPr>
            <p:cNvPr id="59" name="グループ化 58"/>
            <p:cNvGrpSpPr/>
            <p:nvPr/>
          </p:nvGrpSpPr>
          <p:grpSpPr>
            <a:xfrm>
              <a:off x="507196" y="4571715"/>
              <a:ext cx="3484867" cy="742259"/>
              <a:chOff x="5481797" y="5271159"/>
              <a:chExt cx="2572463" cy="547922"/>
            </a:xfrm>
          </p:grpSpPr>
          <p:sp>
            <p:nvSpPr>
              <p:cNvPr id="60" name="テキスト ボックス 59"/>
              <p:cNvSpPr txBox="1"/>
              <p:nvPr/>
            </p:nvSpPr>
            <p:spPr>
              <a:xfrm>
                <a:off x="5481797" y="5271159"/>
                <a:ext cx="2572463" cy="340793"/>
              </a:xfrm>
              <a:prstGeom prst="rect">
                <a:avLst/>
              </a:prstGeom>
              <a:noFill/>
            </p:spPr>
            <p:txBody>
              <a:bodyPr wrap="square" rtlCol="0" anchor="b" anchorCtr="0">
                <a:spAutoFit/>
              </a:bodyPr>
              <a:lstStyle/>
              <a:p>
                <a:r>
                  <a:rPr kumimoji="1" lang="ja-JP" altLang="en-US" sz="800" b="1" dirty="0" smtClean="0">
                    <a:solidFill>
                      <a:srgbClr val="00B0F0"/>
                    </a:solidFill>
                    <a:latin typeface="+mn-ea"/>
                  </a:rPr>
                  <a:t>●自分の住んでいるところの洪水浸水想定区域図を確認したい！</a:t>
                </a:r>
                <a:endParaRPr kumimoji="1" lang="en-US" altLang="ja-JP" sz="800" b="1" dirty="0" smtClean="0">
                  <a:latin typeface="+mn-ea"/>
                </a:endParaRPr>
              </a:p>
              <a:p>
                <a:r>
                  <a:rPr kumimoji="1" lang="ja-JP" altLang="en-US" sz="800" dirty="0" smtClean="0">
                    <a:latin typeface="+mn-ea"/>
                  </a:rPr>
                  <a:t>　</a:t>
                </a:r>
                <a:r>
                  <a:rPr kumimoji="1" lang="ja-JP" altLang="en-US" sz="800" b="1" dirty="0" smtClean="0">
                    <a:latin typeface="+mn-ea"/>
                  </a:rPr>
                  <a:t>洪水浸水想定区域図（大阪府）</a:t>
                </a:r>
                <a:endParaRPr kumimoji="1" lang="en-US" altLang="ja-JP" sz="800" b="1" dirty="0" smtClean="0">
                  <a:latin typeface="+mn-ea"/>
                </a:endParaRPr>
              </a:p>
              <a:p>
                <a:r>
                  <a:rPr kumimoji="1" lang="ja-JP" altLang="en-US" sz="800" dirty="0" smtClean="0">
                    <a:solidFill>
                      <a:schemeClr val="dk1"/>
                    </a:solidFill>
                    <a:latin typeface="+mn-ea"/>
                  </a:rPr>
                  <a:t>　</a:t>
                </a:r>
                <a:r>
                  <a:rPr lang="en-US" altLang="ja-JP" sz="800" dirty="0">
                    <a:latin typeface="+mn-ea"/>
                  </a:rPr>
                  <a:t> https://www.pref.osaka.lg.jp/kasenseibi/keikaku/kozuishinso.html</a:t>
                </a:r>
                <a:endParaRPr kumimoji="1" lang="en-US" altLang="ja-JP" sz="800" dirty="0">
                  <a:solidFill>
                    <a:schemeClr val="dk1"/>
                  </a:solidFill>
                  <a:latin typeface="+mn-ea"/>
                </a:endParaRPr>
              </a:p>
            </p:txBody>
          </p:sp>
          <p:grpSp>
            <p:nvGrpSpPr>
              <p:cNvPr id="61" name="グループ化 60"/>
              <p:cNvGrpSpPr/>
              <p:nvPr/>
            </p:nvGrpSpPr>
            <p:grpSpPr>
              <a:xfrm>
                <a:off x="6034608" y="5625949"/>
                <a:ext cx="1196800" cy="193132"/>
                <a:chOff x="8492981" y="3756830"/>
                <a:chExt cx="1443500" cy="232944"/>
              </a:xfrm>
            </p:grpSpPr>
            <p:grpSp>
              <p:nvGrpSpPr>
                <p:cNvPr id="63" name="グループ化 62"/>
                <p:cNvGrpSpPr/>
                <p:nvPr/>
              </p:nvGrpSpPr>
              <p:grpSpPr>
                <a:xfrm>
                  <a:off x="8492981" y="3756830"/>
                  <a:ext cx="1443500" cy="232944"/>
                  <a:chOff x="5451473" y="2878923"/>
                  <a:chExt cx="2449515" cy="395289"/>
                </a:xfrm>
              </p:grpSpPr>
              <p:sp>
                <p:nvSpPr>
                  <p:cNvPr id="65" name="フローチャート: 論理積ゲート 19"/>
                  <p:cNvSpPr/>
                  <p:nvPr/>
                </p:nvSpPr>
                <p:spPr>
                  <a:xfrm flipH="1">
                    <a:off x="5451473" y="2878924"/>
                    <a:ext cx="2033589" cy="395288"/>
                  </a:xfrm>
                  <a:custGeom>
                    <a:avLst/>
                    <a:gdLst>
                      <a:gd name="connsiteX0" fmla="*/ 0 w 396876"/>
                      <a:gd name="connsiteY0" fmla="*/ 0 h 391011"/>
                      <a:gd name="connsiteX1" fmla="*/ 198438 w 396876"/>
                      <a:gd name="connsiteY1" fmla="*/ 0 h 391011"/>
                      <a:gd name="connsiteX2" fmla="*/ 396876 w 396876"/>
                      <a:gd name="connsiteY2" fmla="*/ 195506 h 391011"/>
                      <a:gd name="connsiteX3" fmla="*/ 198438 w 396876"/>
                      <a:gd name="connsiteY3" fmla="*/ 391012 h 391011"/>
                      <a:gd name="connsiteX4" fmla="*/ 0 w 396876"/>
                      <a:gd name="connsiteY4" fmla="*/ 391011 h 391011"/>
                      <a:gd name="connsiteX5" fmla="*/ 0 w 396876"/>
                      <a:gd name="connsiteY5" fmla="*/ 0 h 391011"/>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0 w 2028826"/>
                      <a:gd name="connsiteY5" fmla="*/ 0 h 395288"/>
                      <a:gd name="connsiteX6" fmla="*/ 1631950 w 2028826"/>
                      <a:gd name="connsiteY6" fmla="*/ 4276 h 395288"/>
                      <a:gd name="connsiteX0" fmla="*/ 1795636 w 2192512"/>
                      <a:gd name="connsiteY0" fmla="*/ 4276 h 417278"/>
                      <a:gd name="connsiteX1" fmla="*/ 1994074 w 2192512"/>
                      <a:gd name="connsiteY1" fmla="*/ 4276 h 417278"/>
                      <a:gd name="connsiteX2" fmla="*/ 2192512 w 2192512"/>
                      <a:gd name="connsiteY2" fmla="*/ 199782 h 417278"/>
                      <a:gd name="connsiteX3" fmla="*/ 1994074 w 2192512"/>
                      <a:gd name="connsiteY3" fmla="*/ 395288 h 417278"/>
                      <a:gd name="connsiteX4" fmla="*/ 1795636 w 2192512"/>
                      <a:gd name="connsiteY4" fmla="*/ 395287 h 417278"/>
                      <a:gd name="connsiteX5" fmla="*/ 168448 w 2192512"/>
                      <a:gd name="connsiteY5" fmla="*/ 395287 h 417278"/>
                      <a:gd name="connsiteX6" fmla="*/ 163686 w 2192512"/>
                      <a:gd name="connsiteY6" fmla="*/ 0 h 417278"/>
                      <a:gd name="connsiteX7" fmla="*/ 1795636 w 2192512"/>
                      <a:gd name="connsiteY7" fmla="*/ 4276 h 417278"/>
                      <a:gd name="connsiteX0" fmla="*/ 1795636 w 2192512"/>
                      <a:gd name="connsiteY0" fmla="*/ 4276 h 395288"/>
                      <a:gd name="connsiteX1" fmla="*/ 1994074 w 2192512"/>
                      <a:gd name="connsiteY1" fmla="*/ 4276 h 395288"/>
                      <a:gd name="connsiteX2" fmla="*/ 2192512 w 2192512"/>
                      <a:gd name="connsiteY2" fmla="*/ 199782 h 395288"/>
                      <a:gd name="connsiteX3" fmla="*/ 1994074 w 2192512"/>
                      <a:gd name="connsiteY3" fmla="*/ 395288 h 395288"/>
                      <a:gd name="connsiteX4" fmla="*/ 1795636 w 2192512"/>
                      <a:gd name="connsiteY4" fmla="*/ 395287 h 395288"/>
                      <a:gd name="connsiteX5" fmla="*/ 168448 w 2192512"/>
                      <a:gd name="connsiteY5" fmla="*/ 395287 h 395288"/>
                      <a:gd name="connsiteX6" fmla="*/ 163686 w 2192512"/>
                      <a:gd name="connsiteY6" fmla="*/ 0 h 395288"/>
                      <a:gd name="connsiteX7" fmla="*/ 1795636 w 2192512"/>
                      <a:gd name="connsiteY7" fmla="*/ 4276 h 395288"/>
                      <a:gd name="connsiteX0" fmla="*/ 1703443 w 2100319"/>
                      <a:gd name="connsiteY0" fmla="*/ 4276 h 395288"/>
                      <a:gd name="connsiteX1" fmla="*/ 1901881 w 2100319"/>
                      <a:gd name="connsiteY1" fmla="*/ 4276 h 395288"/>
                      <a:gd name="connsiteX2" fmla="*/ 2100319 w 2100319"/>
                      <a:gd name="connsiteY2" fmla="*/ 199782 h 395288"/>
                      <a:gd name="connsiteX3" fmla="*/ 1901881 w 2100319"/>
                      <a:gd name="connsiteY3" fmla="*/ 395288 h 395288"/>
                      <a:gd name="connsiteX4" fmla="*/ 1703443 w 2100319"/>
                      <a:gd name="connsiteY4" fmla="*/ 395287 h 395288"/>
                      <a:gd name="connsiteX5" fmla="*/ 76255 w 2100319"/>
                      <a:gd name="connsiteY5" fmla="*/ 395287 h 395288"/>
                      <a:gd name="connsiteX6" fmla="*/ 71493 w 2100319"/>
                      <a:gd name="connsiteY6" fmla="*/ 0 h 395288"/>
                      <a:gd name="connsiteX7" fmla="*/ 1703443 w 2100319"/>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2059 w 2028935"/>
                      <a:gd name="connsiteY0" fmla="*/ 4276 h 395288"/>
                      <a:gd name="connsiteX1" fmla="*/ 1830497 w 2028935"/>
                      <a:gd name="connsiteY1" fmla="*/ 4276 h 395288"/>
                      <a:gd name="connsiteX2" fmla="*/ 2028935 w 2028935"/>
                      <a:gd name="connsiteY2" fmla="*/ 199782 h 395288"/>
                      <a:gd name="connsiteX3" fmla="*/ 1830497 w 2028935"/>
                      <a:gd name="connsiteY3" fmla="*/ 395288 h 395288"/>
                      <a:gd name="connsiteX4" fmla="*/ 1632059 w 2028935"/>
                      <a:gd name="connsiteY4" fmla="*/ 395287 h 395288"/>
                      <a:gd name="connsiteX5" fmla="*/ 4871 w 2028935"/>
                      <a:gd name="connsiteY5" fmla="*/ 395287 h 395288"/>
                      <a:gd name="connsiteX6" fmla="*/ 109 w 2028935"/>
                      <a:gd name="connsiteY6" fmla="*/ 0 h 395288"/>
                      <a:gd name="connsiteX7" fmla="*/ 1632059 w 2028935"/>
                      <a:gd name="connsiteY7" fmla="*/ 4276 h 395288"/>
                      <a:gd name="connsiteX0" fmla="*/ 1633418 w 2030294"/>
                      <a:gd name="connsiteY0" fmla="*/ 4276 h 395288"/>
                      <a:gd name="connsiteX1" fmla="*/ 1831856 w 2030294"/>
                      <a:gd name="connsiteY1" fmla="*/ 4276 h 395288"/>
                      <a:gd name="connsiteX2" fmla="*/ 2030294 w 2030294"/>
                      <a:gd name="connsiteY2" fmla="*/ 199782 h 395288"/>
                      <a:gd name="connsiteX3" fmla="*/ 1831856 w 2030294"/>
                      <a:gd name="connsiteY3" fmla="*/ 395288 h 395288"/>
                      <a:gd name="connsiteX4" fmla="*/ 1633418 w 2030294"/>
                      <a:gd name="connsiteY4" fmla="*/ 395287 h 395288"/>
                      <a:gd name="connsiteX5" fmla="*/ 3849 w 2030294"/>
                      <a:gd name="connsiteY5" fmla="*/ 395287 h 395288"/>
                      <a:gd name="connsiteX6" fmla="*/ 1468 w 2030294"/>
                      <a:gd name="connsiteY6" fmla="*/ 0 h 395288"/>
                      <a:gd name="connsiteX7" fmla="*/ 1633418 w 2030294"/>
                      <a:gd name="connsiteY7" fmla="*/ 4276 h 395288"/>
                      <a:gd name="connsiteX0" fmla="*/ 1639084 w 2035960"/>
                      <a:gd name="connsiteY0" fmla="*/ 4276 h 395288"/>
                      <a:gd name="connsiteX1" fmla="*/ 1837522 w 2035960"/>
                      <a:gd name="connsiteY1" fmla="*/ 4276 h 395288"/>
                      <a:gd name="connsiteX2" fmla="*/ 2035960 w 2035960"/>
                      <a:gd name="connsiteY2" fmla="*/ 199782 h 395288"/>
                      <a:gd name="connsiteX3" fmla="*/ 1837522 w 2035960"/>
                      <a:gd name="connsiteY3" fmla="*/ 395288 h 395288"/>
                      <a:gd name="connsiteX4" fmla="*/ 1639084 w 2035960"/>
                      <a:gd name="connsiteY4" fmla="*/ 395287 h 395288"/>
                      <a:gd name="connsiteX5" fmla="*/ 2371 w 2035960"/>
                      <a:gd name="connsiteY5" fmla="*/ 395287 h 395288"/>
                      <a:gd name="connsiteX6" fmla="*/ 7134 w 2035960"/>
                      <a:gd name="connsiteY6" fmla="*/ 0 h 395288"/>
                      <a:gd name="connsiteX7" fmla="*/ 1639084 w 2035960"/>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589" h="395288">
                        <a:moveTo>
                          <a:pt x="1636713" y="4276"/>
                        </a:moveTo>
                        <a:lnTo>
                          <a:pt x="1835151" y="4276"/>
                        </a:lnTo>
                        <a:cubicBezTo>
                          <a:pt x="1944745" y="4276"/>
                          <a:pt x="2033589" y="91807"/>
                          <a:pt x="2033589" y="199782"/>
                        </a:cubicBezTo>
                        <a:cubicBezTo>
                          <a:pt x="2033589" y="307757"/>
                          <a:pt x="1944745" y="395288"/>
                          <a:pt x="1835151" y="395288"/>
                        </a:cubicBezTo>
                        <a:lnTo>
                          <a:pt x="1636713" y="395287"/>
                        </a:lnTo>
                        <a:lnTo>
                          <a:pt x="0" y="395287"/>
                        </a:lnTo>
                        <a:cubicBezTo>
                          <a:pt x="4234" y="67469"/>
                          <a:pt x="5821" y="250113"/>
                          <a:pt x="4763" y="0"/>
                        </a:cubicBezTo>
                        <a:lnTo>
                          <a:pt x="1636713" y="4276"/>
                        </a:lnTo>
                        <a:close/>
                      </a:path>
                    </a:pathLst>
                  </a:custGeom>
                  <a:no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6" name="フローチャート: 論理積ゲート 65"/>
                  <p:cNvSpPr/>
                  <p:nvPr/>
                </p:nvSpPr>
                <p:spPr>
                  <a:xfrm>
                    <a:off x="7485062" y="2878923"/>
                    <a:ext cx="415926" cy="395289"/>
                  </a:xfrm>
                  <a:prstGeom prst="flowChartDelay">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7" name="楕円 66"/>
                  <p:cNvSpPr/>
                  <p:nvPr/>
                </p:nvSpPr>
                <p:spPr>
                  <a:xfrm>
                    <a:off x="7581335" y="2986079"/>
                    <a:ext cx="155346" cy="155346"/>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68" name="直線コネクタ 67"/>
                  <p:cNvCxnSpPr/>
                  <p:nvPr/>
                </p:nvCxnSpPr>
                <p:spPr>
                  <a:xfrm>
                    <a:off x="7712869" y="3121819"/>
                    <a:ext cx="57150" cy="52387"/>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 name="テキスト ボックス 63"/>
                <p:cNvSpPr txBox="1"/>
                <p:nvPr/>
              </p:nvSpPr>
              <p:spPr>
                <a:xfrm>
                  <a:off x="8492981" y="3779306"/>
                  <a:ext cx="1198394" cy="191821"/>
                </a:xfrm>
                <a:prstGeom prst="rect">
                  <a:avLst/>
                </a:prstGeom>
                <a:noFill/>
              </p:spPr>
              <p:txBody>
                <a:bodyPr wrap="square" rtlCol="0">
                  <a:spAutoFit/>
                </a:bodyPr>
                <a:lstStyle/>
                <a:p>
                  <a:r>
                    <a:rPr kumimoji="1" lang="ja-JP" altLang="en-US" sz="800" b="1" dirty="0" smtClean="0">
                      <a:latin typeface="游ゴシック" panose="020B0400000000000000" pitchFamily="50" charset="-128"/>
                      <a:ea typeface="游ゴシック" panose="020B0400000000000000" pitchFamily="50" charset="-128"/>
                    </a:rPr>
                    <a:t>大阪　洪水浸水想定</a:t>
                  </a:r>
                  <a:endParaRPr kumimoji="1" lang="en-US" altLang="ja-JP" sz="800" b="1" dirty="0">
                    <a:latin typeface="游ゴシック" panose="020B0400000000000000" pitchFamily="50" charset="-128"/>
                    <a:ea typeface="游ゴシック" panose="020B0400000000000000" pitchFamily="50" charset="-128"/>
                  </a:endParaRPr>
                </a:p>
              </p:txBody>
            </p:sp>
          </p:grpSp>
        </p:grpSp>
        <p:sp>
          <p:nvSpPr>
            <p:cNvPr id="70" name="テキスト ボックス 69"/>
            <p:cNvSpPr txBox="1"/>
            <p:nvPr/>
          </p:nvSpPr>
          <p:spPr>
            <a:xfrm>
              <a:off x="3947618" y="4517644"/>
              <a:ext cx="3270662" cy="553998"/>
            </a:xfrm>
            <a:prstGeom prst="rect">
              <a:avLst/>
            </a:prstGeom>
            <a:noFill/>
          </p:spPr>
          <p:txBody>
            <a:bodyPr wrap="square" rtlCol="0" anchor="b" anchorCtr="0">
              <a:spAutoFit/>
            </a:bodyPr>
            <a:lstStyle/>
            <a:p>
              <a:r>
                <a:rPr kumimoji="1" lang="ja-JP" altLang="en-US" sz="800" b="1" dirty="0" smtClean="0">
                  <a:solidFill>
                    <a:srgbClr val="00B0F0"/>
                  </a:solidFill>
                  <a:latin typeface="+mn-ea"/>
                </a:rPr>
                <a:t>●土砂災害警戒情報等の発表状況を確認！</a:t>
              </a:r>
              <a:endParaRPr kumimoji="1" lang="en-US" altLang="ja-JP" sz="800" b="1" dirty="0" smtClean="0">
                <a:latin typeface="+mn-ea"/>
              </a:endParaRPr>
            </a:p>
            <a:p>
              <a:r>
                <a:rPr kumimoji="1" lang="ja-JP" altLang="en-US" sz="800" dirty="0" smtClean="0">
                  <a:latin typeface="+mn-ea"/>
                </a:rPr>
                <a:t>　</a:t>
              </a:r>
              <a:r>
                <a:rPr kumimoji="1" lang="ja-JP" altLang="en-US" sz="800" b="1" dirty="0" smtClean="0">
                  <a:latin typeface="+mn-ea"/>
                </a:rPr>
                <a:t>土砂キキクル（大雨警報（土砂災害）の危険度分布）（気象庁</a:t>
              </a:r>
              <a:r>
                <a:rPr kumimoji="1" lang="ja-JP" altLang="en-US" sz="800" b="1" dirty="0" smtClean="0">
                  <a:latin typeface="+mn-ea"/>
                </a:rPr>
                <a:t>）</a:t>
              </a:r>
              <a:endParaRPr kumimoji="1" lang="en-US" altLang="ja-JP" sz="800" b="1" dirty="0" smtClean="0">
                <a:latin typeface="+mn-ea"/>
              </a:endParaRPr>
            </a:p>
            <a:p>
              <a:r>
                <a:rPr kumimoji="1" lang="en-US" altLang="ja-JP" sz="700" dirty="0" smtClean="0">
                  <a:solidFill>
                    <a:schemeClr val="dk1"/>
                  </a:solidFill>
                  <a:latin typeface="+mn-ea"/>
                </a:rPr>
                <a:t>https</a:t>
              </a:r>
              <a:r>
                <a:rPr kumimoji="1" lang="en-US" altLang="ja-JP" sz="700" dirty="0">
                  <a:solidFill>
                    <a:schemeClr val="dk1"/>
                  </a:solidFill>
                  <a:latin typeface="+mn-ea"/>
                </a:rPr>
                <a:t>://www.jma.go.jp/bosai/risk/#zoom:9/lat:34.660322/lon:135.419540/colordepth:normal/elements:land</a:t>
              </a:r>
              <a:endParaRPr kumimoji="1" lang="en-US" altLang="ja-JP" sz="700" dirty="0">
                <a:solidFill>
                  <a:schemeClr val="dk1"/>
                </a:solidFill>
                <a:latin typeface="+mn-ea"/>
              </a:endParaRPr>
            </a:p>
          </p:txBody>
        </p:sp>
        <p:grpSp>
          <p:nvGrpSpPr>
            <p:cNvPr id="71" name="グループ化 70"/>
            <p:cNvGrpSpPr/>
            <p:nvPr/>
          </p:nvGrpSpPr>
          <p:grpSpPr>
            <a:xfrm>
              <a:off x="4696389" y="5170476"/>
              <a:ext cx="1621282" cy="261632"/>
              <a:chOff x="8492981" y="3870649"/>
              <a:chExt cx="1443500" cy="232944"/>
            </a:xfrm>
          </p:grpSpPr>
          <p:grpSp>
            <p:nvGrpSpPr>
              <p:cNvPr id="72" name="グループ化 71"/>
              <p:cNvGrpSpPr/>
              <p:nvPr/>
            </p:nvGrpSpPr>
            <p:grpSpPr>
              <a:xfrm>
                <a:off x="8492981" y="3870649"/>
                <a:ext cx="1443500" cy="232944"/>
                <a:chOff x="5451473" y="3072065"/>
                <a:chExt cx="2449515" cy="395289"/>
              </a:xfrm>
            </p:grpSpPr>
            <p:sp>
              <p:nvSpPr>
                <p:cNvPr id="74" name="フローチャート: 論理積ゲート 19"/>
                <p:cNvSpPr/>
                <p:nvPr/>
              </p:nvSpPr>
              <p:spPr>
                <a:xfrm flipH="1">
                  <a:off x="5451473" y="3072066"/>
                  <a:ext cx="2033588" cy="395288"/>
                </a:xfrm>
                <a:custGeom>
                  <a:avLst/>
                  <a:gdLst>
                    <a:gd name="connsiteX0" fmla="*/ 0 w 396876"/>
                    <a:gd name="connsiteY0" fmla="*/ 0 h 391011"/>
                    <a:gd name="connsiteX1" fmla="*/ 198438 w 396876"/>
                    <a:gd name="connsiteY1" fmla="*/ 0 h 391011"/>
                    <a:gd name="connsiteX2" fmla="*/ 396876 w 396876"/>
                    <a:gd name="connsiteY2" fmla="*/ 195506 h 391011"/>
                    <a:gd name="connsiteX3" fmla="*/ 198438 w 396876"/>
                    <a:gd name="connsiteY3" fmla="*/ 391012 h 391011"/>
                    <a:gd name="connsiteX4" fmla="*/ 0 w 396876"/>
                    <a:gd name="connsiteY4" fmla="*/ 391011 h 391011"/>
                    <a:gd name="connsiteX5" fmla="*/ 0 w 396876"/>
                    <a:gd name="connsiteY5" fmla="*/ 0 h 391011"/>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0 w 2028826"/>
                    <a:gd name="connsiteY5" fmla="*/ 0 h 395288"/>
                    <a:gd name="connsiteX6" fmla="*/ 1631950 w 2028826"/>
                    <a:gd name="connsiteY6" fmla="*/ 4276 h 395288"/>
                    <a:gd name="connsiteX0" fmla="*/ 1795636 w 2192512"/>
                    <a:gd name="connsiteY0" fmla="*/ 4276 h 417278"/>
                    <a:gd name="connsiteX1" fmla="*/ 1994074 w 2192512"/>
                    <a:gd name="connsiteY1" fmla="*/ 4276 h 417278"/>
                    <a:gd name="connsiteX2" fmla="*/ 2192512 w 2192512"/>
                    <a:gd name="connsiteY2" fmla="*/ 199782 h 417278"/>
                    <a:gd name="connsiteX3" fmla="*/ 1994074 w 2192512"/>
                    <a:gd name="connsiteY3" fmla="*/ 395288 h 417278"/>
                    <a:gd name="connsiteX4" fmla="*/ 1795636 w 2192512"/>
                    <a:gd name="connsiteY4" fmla="*/ 395287 h 417278"/>
                    <a:gd name="connsiteX5" fmla="*/ 168448 w 2192512"/>
                    <a:gd name="connsiteY5" fmla="*/ 395287 h 417278"/>
                    <a:gd name="connsiteX6" fmla="*/ 163686 w 2192512"/>
                    <a:gd name="connsiteY6" fmla="*/ 0 h 417278"/>
                    <a:gd name="connsiteX7" fmla="*/ 1795636 w 2192512"/>
                    <a:gd name="connsiteY7" fmla="*/ 4276 h 417278"/>
                    <a:gd name="connsiteX0" fmla="*/ 1795636 w 2192512"/>
                    <a:gd name="connsiteY0" fmla="*/ 4276 h 395288"/>
                    <a:gd name="connsiteX1" fmla="*/ 1994074 w 2192512"/>
                    <a:gd name="connsiteY1" fmla="*/ 4276 h 395288"/>
                    <a:gd name="connsiteX2" fmla="*/ 2192512 w 2192512"/>
                    <a:gd name="connsiteY2" fmla="*/ 199782 h 395288"/>
                    <a:gd name="connsiteX3" fmla="*/ 1994074 w 2192512"/>
                    <a:gd name="connsiteY3" fmla="*/ 395288 h 395288"/>
                    <a:gd name="connsiteX4" fmla="*/ 1795636 w 2192512"/>
                    <a:gd name="connsiteY4" fmla="*/ 395287 h 395288"/>
                    <a:gd name="connsiteX5" fmla="*/ 168448 w 2192512"/>
                    <a:gd name="connsiteY5" fmla="*/ 395287 h 395288"/>
                    <a:gd name="connsiteX6" fmla="*/ 163686 w 2192512"/>
                    <a:gd name="connsiteY6" fmla="*/ 0 h 395288"/>
                    <a:gd name="connsiteX7" fmla="*/ 1795636 w 2192512"/>
                    <a:gd name="connsiteY7" fmla="*/ 4276 h 395288"/>
                    <a:gd name="connsiteX0" fmla="*/ 1703443 w 2100319"/>
                    <a:gd name="connsiteY0" fmla="*/ 4276 h 395288"/>
                    <a:gd name="connsiteX1" fmla="*/ 1901881 w 2100319"/>
                    <a:gd name="connsiteY1" fmla="*/ 4276 h 395288"/>
                    <a:gd name="connsiteX2" fmla="*/ 2100319 w 2100319"/>
                    <a:gd name="connsiteY2" fmla="*/ 199782 h 395288"/>
                    <a:gd name="connsiteX3" fmla="*/ 1901881 w 2100319"/>
                    <a:gd name="connsiteY3" fmla="*/ 395288 h 395288"/>
                    <a:gd name="connsiteX4" fmla="*/ 1703443 w 2100319"/>
                    <a:gd name="connsiteY4" fmla="*/ 395287 h 395288"/>
                    <a:gd name="connsiteX5" fmla="*/ 76255 w 2100319"/>
                    <a:gd name="connsiteY5" fmla="*/ 395287 h 395288"/>
                    <a:gd name="connsiteX6" fmla="*/ 71493 w 2100319"/>
                    <a:gd name="connsiteY6" fmla="*/ 0 h 395288"/>
                    <a:gd name="connsiteX7" fmla="*/ 1703443 w 2100319"/>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1950 w 2028826"/>
                    <a:gd name="connsiteY0" fmla="*/ 4276 h 395288"/>
                    <a:gd name="connsiteX1" fmla="*/ 1830388 w 2028826"/>
                    <a:gd name="connsiteY1" fmla="*/ 4276 h 395288"/>
                    <a:gd name="connsiteX2" fmla="*/ 2028826 w 2028826"/>
                    <a:gd name="connsiteY2" fmla="*/ 199782 h 395288"/>
                    <a:gd name="connsiteX3" fmla="*/ 1830388 w 2028826"/>
                    <a:gd name="connsiteY3" fmla="*/ 395288 h 395288"/>
                    <a:gd name="connsiteX4" fmla="*/ 1631950 w 2028826"/>
                    <a:gd name="connsiteY4" fmla="*/ 395287 h 395288"/>
                    <a:gd name="connsiteX5" fmla="*/ 4762 w 2028826"/>
                    <a:gd name="connsiteY5" fmla="*/ 395287 h 395288"/>
                    <a:gd name="connsiteX6" fmla="*/ 0 w 2028826"/>
                    <a:gd name="connsiteY6" fmla="*/ 0 h 395288"/>
                    <a:gd name="connsiteX7" fmla="*/ 1631950 w 2028826"/>
                    <a:gd name="connsiteY7" fmla="*/ 4276 h 395288"/>
                    <a:gd name="connsiteX0" fmla="*/ 1632059 w 2028935"/>
                    <a:gd name="connsiteY0" fmla="*/ 4276 h 395288"/>
                    <a:gd name="connsiteX1" fmla="*/ 1830497 w 2028935"/>
                    <a:gd name="connsiteY1" fmla="*/ 4276 h 395288"/>
                    <a:gd name="connsiteX2" fmla="*/ 2028935 w 2028935"/>
                    <a:gd name="connsiteY2" fmla="*/ 199782 h 395288"/>
                    <a:gd name="connsiteX3" fmla="*/ 1830497 w 2028935"/>
                    <a:gd name="connsiteY3" fmla="*/ 395288 h 395288"/>
                    <a:gd name="connsiteX4" fmla="*/ 1632059 w 2028935"/>
                    <a:gd name="connsiteY4" fmla="*/ 395287 h 395288"/>
                    <a:gd name="connsiteX5" fmla="*/ 4871 w 2028935"/>
                    <a:gd name="connsiteY5" fmla="*/ 395287 h 395288"/>
                    <a:gd name="connsiteX6" fmla="*/ 109 w 2028935"/>
                    <a:gd name="connsiteY6" fmla="*/ 0 h 395288"/>
                    <a:gd name="connsiteX7" fmla="*/ 1632059 w 2028935"/>
                    <a:gd name="connsiteY7" fmla="*/ 4276 h 395288"/>
                    <a:gd name="connsiteX0" fmla="*/ 1633418 w 2030294"/>
                    <a:gd name="connsiteY0" fmla="*/ 4276 h 395288"/>
                    <a:gd name="connsiteX1" fmla="*/ 1831856 w 2030294"/>
                    <a:gd name="connsiteY1" fmla="*/ 4276 h 395288"/>
                    <a:gd name="connsiteX2" fmla="*/ 2030294 w 2030294"/>
                    <a:gd name="connsiteY2" fmla="*/ 199782 h 395288"/>
                    <a:gd name="connsiteX3" fmla="*/ 1831856 w 2030294"/>
                    <a:gd name="connsiteY3" fmla="*/ 395288 h 395288"/>
                    <a:gd name="connsiteX4" fmla="*/ 1633418 w 2030294"/>
                    <a:gd name="connsiteY4" fmla="*/ 395287 h 395288"/>
                    <a:gd name="connsiteX5" fmla="*/ 3849 w 2030294"/>
                    <a:gd name="connsiteY5" fmla="*/ 395287 h 395288"/>
                    <a:gd name="connsiteX6" fmla="*/ 1468 w 2030294"/>
                    <a:gd name="connsiteY6" fmla="*/ 0 h 395288"/>
                    <a:gd name="connsiteX7" fmla="*/ 1633418 w 2030294"/>
                    <a:gd name="connsiteY7" fmla="*/ 4276 h 395288"/>
                    <a:gd name="connsiteX0" fmla="*/ 1639084 w 2035960"/>
                    <a:gd name="connsiteY0" fmla="*/ 4276 h 395288"/>
                    <a:gd name="connsiteX1" fmla="*/ 1837522 w 2035960"/>
                    <a:gd name="connsiteY1" fmla="*/ 4276 h 395288"/>
                    <a:gd name="connsiteX2" fmla="*/ 2035960 w 2035960"/>
                    <a:gd name="connsiteY2" fmla="*/ 199782 h 395288"/>
                    <a:gd name="connsiteX3" fmla="*/ 1837522 w 2035960"/>
                    <a:gd name="connsiteY3" fmla="*/ 395288 h 395288"/>
                    <a:gd name="connsiteX4" fmla="*/ 1639084 w 2035960"/>
                    <a:gd name="connsiteY4" fmla="*/ 395287 h 395288"/>
                    <a:gd name="connsiteX5" fmla="*/ 2371 w 2035960"/>
                    <a:gd name="connsiteY5" fmla="*/ 395287 h 395288"/>
                    <a:gd name="connsiteX6" fmla="*/ 7134 w 2035960"/>
                    <a:gd name="connsiteY6" fmla="*/ 0 h 395288"/>
                    <a:gd name="connsiteX7" fmla="*/ 1639084 w 2035960"/>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 name="connsiteX0" fmla="*/ 1636713 w 2033589"/>
                    <a:gd name="connsiteY0" fmla="*/ 4276 h 395288"/>
                    <a:gd name="connsiteX1" fmla="*/ 1835151 w 2033589"/>
                    <a:gd name="connsiteY1" fmla="*/ 4276 h 395288"/>
                    <a:gd name="connsiteX2" fmla="*/ 2033589 w 2033589"/>
                    <a:gd name="connsiteY2" fmla="*/ 199782 h 395288"/>
                    <a:gd name="connsiteX3" fmla="*/ 1835151 w 2033589"/>
                    <a:gd name="connsiteY3" fmla="*/ 395288 h 395288"/>
                    <a:gd name="connsiteX4" fmla="*/ 1636713 w 2033589"/>
                    <a:gd name="connsiteY4" fmla="*/ 395287 h 395288"/>
                    <a:gd name="connsiteX5" fmla="*/ 0 w 2033589"/>
                    <a:gd name="connsiteY5" fmla="*/ 395287 h 395288"/>
                    <a:gd name="connsiteX6" fmla="*/ 4763 w 2033589"/>
                    <a:gd name="connsiteY6" fmla="*/ 0 h 395288"/>
                    <a:gd name="connsiteX7" fmla="*/ 1636713 w 2033589"/>
                    <a:gd name="connsiteY7" fmla="*/ 4276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589" h="395288">
                      <a:moveTo>
                        <a:pt x="1636713" y="4276"/>
                      </a:moveTo>
                      <a:lnTo>
                        <a:pt x="1835151" y="4276"/>
                      </a:lnTo>
                      <a:cubicBezTo>
                        <a:pt x="1944745" y="4276"/>
                        <a:pt x="2033589" y="91807"/>
                        <a:pt x="2033589" y="199782"/>
                      </a:cubicBezTo>
                      <a:cubicBezTo>
                        <a:pt x="2033589" y="307757"/>
                        <a:pt x="1944745" y="395288"/>
                        <a:pt x="1835151" y="395288"/>
                      </a:cubicBezTo>
                      <a:lnTo>
                        <a:pt x="1636713" y="395287"/>
                      </a:lnTo>
                      <a:lnTo>
                        <a:pt x="0" y="395287"/>
                      </a:lnTo>
                      <a:cubicBezTo>
                        <a:pt x="4234" y="67469"/>
                        <a:pt x="5821" y="250113"/>
                        <a:pt x="4763" y="0"/>
                      </a:cubicBezTo>
                      <a:lnTo>
                        <a:pt x="1636713" y="4276"/>
                      </a:lnTo>
                      <a:close/>
                    </a:path>
                  </a:pathLst>
                </a:custGeom>
                <a:no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5" name="フローチャート: 論理積ゲート 74"/>
                <p:cNvSpPr/>
                <p:nvPr/>
              </p:nvSpPr>
              <p:spPr>
                <a:xfrm>
                  <a:off x="7485061" y="3072065"/>
                  <a:ext cx="415927" cy="395289"/>
                </a:xfrm>
                <a:prstGeom prst="flowChartDelay">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6" name="楕円 75"/>
                <p:cNvSpPr/>
                <p:nvPr/>
              </p:nvSpPr>
              <p:spPr>
                <a:xfrm>
                  <a:off x="7581334" y="3179221"/>
                  <a:ext cx="155346" cy="155347"/>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77" name="直線コネクタ 76"/>
                <p:cNvCxnSpPr/>
                <p:nvPr/>
              </p:nvCxnSpPr>
              <p:spPr>
                <a:xfrm>
                  <a:off x="7712869" y="3314961"/>
                  <a:ext cx="57149" cy="52388"/>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3" name="テキスト ボックス 72"/>
              <p:cNvSpPr txBox="1"/>
              <p:nvPr/>
            </p:nvSpPr>
            <p:spPr>
              <a:xfrm>
                <a:off x="8492981" y="3893125"/>
                <a:ext cx="1198394" cy="191821"/>
              </a:xfrm>
              <a:prstGeom prst="rect">
                <a:avLst/>
              </a:prstGeom>
              <a:noFill/>
            </p:spPr>
            <p:txBody>
              <a:bodyPr wrap="square" rtlCol="0">
                <a:spAutoFit/>
              </a:bodyPr>
              <a:lstStyle/>
              <a:p>
                <a:r>
                  <a:rPr kumimoji="1" lang="ja-JP" altLang="en-US" sz="800" b="1" dirty="0" smtClean="0">
                    <a:latin typeface="游ゴシック" panose="020B0400000000000000" pitchFamily="50" charset="-128"/>
                    <a:ea typeface="游ゴシック" panose="020B0400000000000000" pitchFamily="50" charset="-128"/>
                  </a:rPr>
                  <a:t>キキクル</a:t>
                </a:r>
                <a:endParaRPr kumimoji="1" lang="en-US" altLang="ja-JP" sz="800" b="1" dirty="0">
                  <a:latin typeface="游ゴシック" panose="020B0400000000000000" pitchFamily="50" charset="-128"/>
                  <a:ea typeface="游ゴシック" panose="020B0400000000000000" pitchFamily="50" charset="-128"/>
                </a:endParaRPr>
              </a:p>
            </p:txBody>
          </p:sp>
        </p:grpSp>
        <p:sp>
          <p:nvSpPr>
            <p:cNvPr id="79" name="テキスト ボックス 78"/>
            <p:cNvSpPr txBox="1"/>
            <p:nvPr/>
          </p:nvSpPr>
          <p:spPr>
            <a:xfrm>
              <a:off x="339693" y="3369974"/>
              <a:ext cx="2400021" cy="253916"/>
            </a:xfrm>
            <a:prstGeom prst="rect">
              <a:avLst/>
            </a:prstGeom>
            <a:noFill/>
          </p:spPr>
          <p:txBody>
            <a:bodyPr wrap="square" rtlCol="0">
              <a:spAutoFit/>
            </a:bodyPr>
            <a:lstStyle/>
            <a:p>
              <a:r>
                <a:rPr kumimoji="1" lang="en-US" altLang="ja-JP" sz="1050" b="1" spc="-150" dirty="0" smtClean="0">
                  <a:latin typeface="游ゴシック" panose="020B0400000000000000" pitchFamily="50" charset="-128"/>
                  <a:ea typeface="游ゴシック" panose="020B0400000000000000" pitchFamily="50" charset="-128"/>
                </a:rPr>
                <a:t>【</a:t>
              </a:r>
              <a:r>
                <a:rPr kumimoji="1" lang="ja-JP" altLang="en-US" sz="1050" b="1" spc="-150" dirty="0" smtClean="0">
                  <a:latin typeface="游ゴシック" panose="020B0400000000000000" pitchFamily="50" charset="-128"/>
                  <a:ea typeface="游ゴシック" panose="020B0400000000000000" pitchFamily="50" charset="-128"/>
                </a:rPr>
                <a:t>事前の準備のための情報</a:t>
              </a:r>
              <a:r>
                <a:rPr kumimoji="1" lang="en-US" altLang="ja-JP" sz="1050" b="1" spc="-150" dirty="0" smtClean="0">
                  <a:latin typeface="游ゴシック" panose="020B0400000000000000" pitchFamily="50" charset="-128"/>
                  <a:ea typeface="游ゴシック" panose="020B0400000000000000" pitchFamily="50" charset="-128"/>
                </a:rPr>
                <a:t>】</a:t>
              </a:r>
              <a:endParaRPr kumimoji="1" lang="ja-JP" altLang="en-US" sz="1050" b="1" spc="-150" dirty="0" smtClean="0">
                <a:latin typeface="游ゴシック" panose="020B0400000000000000" pitchFamily="50" charset="-128"/>
                <a:ea typeface="游ゴシック" panose="020B0400000000000000" pitchFamily="50" charset="-128"/>
              </a:endParaRPr>
            </a:p>
          </p:txBody>
        </p:sp>
        <p:sp>
          <p:nvSpPr>
            <p:cNvPr id="80" name="テキスト ボックス 79"/>
            <p:cNvSpPr txBox="1"/>
            <p:nvPr/>
          </p:nvSpPr>
          <p:spPr>
            <a:xfrm>
              <a:off x="3667839" y="3366278"/>
              <a:ext cx="3225366" cy="253916"/>
            </a:xfrm>
            <a:prstGeom prst="rect">
              <a:avLst/>
            </a:prstGeom>
            <a:noFill/>
          </p:spPr>
          <p:txBody>
            <a:bodyPr wrap="square" rtlCol="0">
              <a:spAutoFit/>
            </a:bodyPr>
            <a:lstStyle/>
            <a:p>
              <a:r>
                <a:rPr kumimoji="1" lang="en-US" altLang="ja-JP" sz="1050" b="1" spc="-150" dirty="0" smtClean="0">
                  <a:latin typeface="游ゴシック" panose="020B0400000000000000" pitchFamily="50" charset="-128"/>
                  <a:ea typeface="游ゴシック" panose="020B0400000000000000" pitchFamily="50" charset="-128"/>
                </a:rPr>
                <a:t>【</a:t>
              </a:r>
              <a:r>
                <a:rPr kumimoji="1" lang="ja-JP" altLang="en-US" sz="1050" b="1" spc="-150" dirty="0" smtClean="0">
                  <a:latin typeface="游ゴシック" panose="020B0400000000000000" pitchFamily="50" charset="-128"/>
                  <a:ea typeface="游ゴシック" panose="020B0400000000000000" pitchFamily="50" charset="-128"/>
                </a:rPr>
                <a:t>災害が迫っているときに確認する情報</a:t>
              </a:r>
              <a:r>
                <a:rPr kumimoji="1" lang="en-US" altLang="ja-JP" sz="1050" b="1" spc="-150" dirty="0" smtClean="0">
                  <a:latin typeface="游ゴシック" panose="020B0400000000000000" pitchFamily="50" charset="-128"/>
                  <a:ea typeface="游ゴシック" panose="020B0400000000000000" pitchFamily="50" charset="-128"/>
                </a:rPr>
                <a:t>】</a:t>
              </a:r>
              <a:endParaRPr kumimoji="1" lang="ja-JP" altLang="en-US" sz="1050" b="1" spc="-150" dirty="0" smtClean="0">
                <a:latin typeface="游ゴシック" panose="020B0400000000000000" pitchFamily="50" charset="-128"/>
                <a:ea typeface="游ゴシック" panose="020B0400000000000000" pitchFamily="50" charset="-128"/>
              </a:endParaRPr>
            </a:p>
          </p:txBody>
        </p:sp>
        <p:sp>
          <p:nvSpPr>
            <p:cNvPr id="81" name="テキスト ボックス 80"/>
            <p:cNvSpPr txBox="1"/>
            <p:nvPr/>
          </p:nvSpPr>
          <p:spPr>
            <a:xfrm>
              <a:off x="385805" y="2529901"/>
              <a:ext cx="6837362" cy="338554"/>
            </a:xfrm>
            <a:prstGeom prst="rect">
              <a:avLst/>
            </a:prstGeom>
            <a:solidFill>
              <a:srgbClr val="002060"/>
            </a:solidFill>
          </p:spPr>
          <p:txBody>
            <a:bodyPr wrap="square" rtlCol="0">
              <a:spAutoFit/>
            </a:bodyPr>
            <a:lstStyle/>
            <a:p>
              <a:r>
                <a:rPr kumimoji="1" lang="ja-JP" altLang="en-US" sz="1600" b="1" dirty="0" smtClean="0">
                  <a:solidFill>
                    <a:schemeClr val="bg1"/>
                  </a:solidFill>
                  <a:latin typeface="游ゴシック" panose="020B0400000000000000" pitchFamily="50" charset="-128"/>
                  <a:ea typeface="游ゴシック" panose="020B0400000000000000" pitchFamily="50" charset="-128"/>
                </a:rPr>
                <a:t>まずは知ってほしい防災情報</a:t>
              </a:r>
            </a:p>
          </p:txBody>
        </p:sp>
        <p:sp>
          <p:nvSpPr>
            <p:cNvPr id="82" name="テキスト ボックス 81"/>
            <p:cNvSpPr txBox="1"/>
            <p:nvPr/>
          </p:nvSpPr>
          <p:spPr>
            <a:xfrm>
              <a:off x="4287907" y="2526272"/>
              <a:ext cx="2930373" cy="338554"/>
            </a:xfrm>
            <a:prstGeom prst="rect">
              <a:avLst/>
            </a:prstGeom>
            <a:noFill/>
          </p:spPr>
          <p:txBody>
            <a:bodyPr wrap="square" rtlCol="0">
              <a:spAutoFit/>
            </a:bodyPr>
            <a:lstStyle/>
            <a:p>
              <a:r>
                <a:rPr kumimoji="1" lang="ja-JP" altLang="en-US" sz="800" b="1" spc="-80" dirty="0" smtClean="0">
                  <a:solidFill>
                    <a:schemeClr val="bg1"/>
                  </a:solidFill>
                  <a:latin typeface="游ゴシック" panose="020B0400000000000000" pitchFamily="50" charset="-128"/>
                  <a:ea typeface="游ゴシック" panose="020B0400000000000000" pitchFamily="50" charset="-128"/>
                </a:rPr>
                <a:t>大阪府、国土交通省、気象庁などでは、水害、土砂災害、津波などに関する様々な防災情報をホームページで公開しています。</a:t>
              </a:r>
            </a:p>
          </p:txBody>
        </p:sp>
        <p:sp>
          <p:nvSpPr>
            <p:cNvPr id="83" name="テキスト ボックス 82"/>
            <p:cNvSpPr txBox="1"/>
            <p:nvPr/>
          </p:nvSpPr>
          <p:spPr>
            <a:xfrm>
              <a:off x="385805" y="2936676"/>
              <a:ext cx="6832475" cy="369332"/>
            </a:xfrm>
            <a:prstGeom prst="rect">
              <a:avLst/>
            </a:prstGeom>
            <a:noFill/>
          </p:spPr>
          <p:txBody>
            <a:bodyPr wrap="square" rtlCol="0" anchor="t" anchorCtr="0">
              <a:spAutoFit/>
            </a:bodyPr>
            <a:lstStyle/>
            <a:p>
              <a:r>
                <a:rPr kumimoji="1" lang="ja-JP" altLang="en-US" sz="900" spc="-80" dirty="0">
                  <a:latin typeface="+mn-ea"/>
                </a:rPr>
                <a:t>　</a:t>
              </a:r>
              <a:r>
                <a:rPr kumimoji="1" lang="ja-JP" altLang="en-US" sz="900" spc="-80" dirty="0" smtClean="0">
                  <a:latin typeface="+mn-ea"/>
                </a:rPr>
                <a:t>適切に避難するためには、正確に防災情報を知ることが大切です。ただし、「知っている」だけでは、いざというときに混乱するかもしれません。普段から防災情報が掲載されているホームページを見る「習慣」をつけていただき、命を守る避難行動に役立ててください。</a:t>
              </a:r>
              <a:endParaRPr lang="en-US" altLang="ja-JP" sz="900" dirty="0" smtClean="0">
                <a:latin typeface="+mn-ea"/>
              </a:endParaRPr>
            </a:p>
          </p:txBody>
        </p:sp>
        <p:sp>
          <p:nvSpPr>
            <p:cNvPr id="50" name="テキスト ボックス 49"/>
            <p:cNvSpPr txBox="1"/>
            <p:nvPr/>
          </p:nvSpPr>
          <p:spPr>
            <a:xfrm>
              <a:off x="3941374" y="3531993"/>
              <a:ext cx="3218060" cy="553998"/>
            </a:xfrm>
            <a:prstGeom prst="rect">
              <a:avLst/>
            </a:prstGeom>
            <a:noFill/>
          </p:spPr>
          <p:txBody>
            <a:bodyPr wrap="square" rtlCol="0" anchor="b" anchorCtr="0">
              <a:spAutoFit/>
            </a:bodyPr>
            <a:lstStyle/>
            <a:p>
              <a:r>
                <a:rPr kumimoji="1" lang="ja-JP" altLang="en-US" sz="800" b="1" dirty="0" smtClean="0">
                  <a:solidFill>
                    <a:srgbClr val="00B0F0"/>
                  </a:solidFill>
                  <a:latin typeface="+mn-ea"/>
                </a:rPr>
                <a:t>●大阪府内の気象警報・注意報の発表状況を確認！</a:t>
              </a:r>
              <a:endParaRPr kumimoji="1" lang="en-US" altLang="ja-JP" sz="800" b="1" dirty="0" smtClean="0">
                <a:latin typeface="+mn-ea"/>
              </a:endParaRPr>
            </a:p>
            <a:p>
              <a:r>
                <a:rPr kumimoji="1" lang="ja-JP" altLang="en-US" sz="800" dirty="0" smtClean="0">
                  <a:latin typeface="+mn-ea"/>
                </a:rPr>
                <a:t>　</a:t>
              </a:r>
              <a:r>
                <a:rPr kumimoji="1" lang="ja-JP" altLang="en-US" sz="800" b="1" dirty="0" smtClean="0">
                  <a:latin typeface="+mn-ea"/>
                </a:rPr>
                <a:t>気象警報・注意報（気象庁）</a:t>
              </a:r>
              <a:endParaRPr kumimoji="1" lang="en-US" altLang="ja-JP" sz="800" b="1" dirty="0" smtClean="0">
                <a:latin typeface="+mn-ea"/>
              </a:endParaRPr>
            </a:p>
            <a:p>
              <a:r>
                <a:rPr kumimoji="1" lang="en-US" altLang="ja-JP" sz="700" dirty="0" smtClean="0">
                  <a:solidFill>
                    <a:schemeClr val="dk1"/>
                  </a:solidFill>
                  <a:latin typeface="+mn-ea"/>
                </a:rPr>
                <a:t>https</a:t>
              </a:r>
              <a:r>
                <a:rPr kumimoji="1" lang="en-US" altLang="ja-JP" sz="700" dirty="0">
                  <a:solidFill>
                    <a:schemeClr val="dk1"/>
                  </a:solidFill>
                  <a:latin typeface="+mn-ea"/>
                </a:rPr>
                <a:t>://www.jma.go.jp/bosai/warning/#area_type=offices&amp;area_code=270000</a:t>
              </a:r>
              <a:endParaRPr kumimoji="1" lang="en-US" altLang="ja-JP" sz="700" dirty="0">
                <a:solidFill>
                  <a:schemeClr val="dk1"/>
                </a:solidFill>
                <a:latin typeface="+mn-ea"/>
              </a:endParaRPr>
            </a:p>
          </p:txBody>
        </p:sp>
      </p:grpSp>
      <p:sp>
        <p:nvSpPr>
          <p:cNvPr id="84" name="テキスト ボックス 83"/>
          <p:cNvSpPr txBox="1"/>
          <p:nvPr/>
        </p:nvSpPr>
        <p:spPr>
          <a:xfrm>
            <a:off x="362331" y="7934970"/>
            <a:ext cx="6837363" cy="338554"/>
          </a:xfrm>
          <a:prstGeom prst="rect">
            <a:avLst/>
          </a:prstGeom>
          <a:solidFill>
            <a:srgbClr val="002060"/>
          </a:solidFill>
        </p:spPr>
        <p:txBody>
          <a:bodyPr wrap="square" rtlCol="0">
            <a:spAutoFit/>
          </a:bodyPr>
          <a:lstStyle/>
          <a:p>
            <a:r>
              <a:rPr kumimoji="1" lang="ja-JP" altLang="en-US" sz="1600" b="1" spc="-150" dirty="0" smtClean="0">
                <a:solidFill>
                  <a:schemeClr val="bg1"/>
                </a:solidFill>
                <a:latin typeface="游ゴシック" panose="020B0400000000000000" pitchFamily="50" charset="-128"/>
                <a:ea typeface="游ゴシック" panose="020B0400000000000000" pitchFamily="50" charset="-128"/>
              </a:rPr>
              <a:t>お問い合わせ先</a:t>
            </a:r>
          </a:p>
        </p:txBody>
      </p:sp>
      <p:pic>
        <p:nvPicPr>
          <p:cNvPr id="88" name="図 87"/>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542645" y="8525358"/>
            <a:ext cx="1041644" cy="347955"/>
          </a:xfrm>
          <a:prstGeom prst="rect">
            <a:avLst/>
          </a:prstGeom>
        </p:spPr>
      </p:pic>
      <p:sp>
        <p:nvSpPr>
          <p:cNvPr id="138" name="テキスト ボックス 137"/>
          <p:cNvSpPr txBox="1"/>
          <p:nvPr/>
        </p:nvSpPr>
        <p:spPr>
          <a:xfrm>
            <a:off x="303027" y="8266335"/>
            <a:ext cx="4895282" cy="246221"/>
          </a:xfrm>
          <a:prstGeom prst="rect">
            <a:avLst/>
          </a:prstGeom>
          <a:noFill/>
        </p:spPr>
        <p:txBody>
          <a:bodyPr wrap="square" rtlCol="0" anchor="b" anchorCtr="0">
            <a:spAutoFit/>
          </a:bodyPr>
          <a:lstStyle/>
          <a:p>
            <a:r>
              <a:rPr kumimoji="1" lang="ja-JP" altLang="en-US" sz="1000" b="1" dirty="0" smtClean="0">
                <a:latin typeface="+mn-ea"/>
              </a:rPr>
              <a:t>●お住まいの地区にどんな災害リスクがあるか詳しく知りたい！！</a:t>
            </a:r>
            <a:endParaRPr kumimoji="1" lang="en-US" altLang="ja-JP" sz="1000" b="1" dirty="0" smtClean="0">
              <a:solidFill>
                <a:schemeClr val="dk1"/>
              </a:solidFill>
              <a:latin typeface="+mn-ea"/>
            </a:endParaRPr>
          </a:p>
        </p:txBody>
      </p:sp>
      <p:sp>
        <p:nvSpPr>
          <p:cNvPr id="139" name="テキスト ボックス 138"/>
          <p:cNvSpPr txBox="1"/>
          <p:nvPr/>
        </p:nvSpPr>
        <p:spPr>
          <a:xfrm>
            <a:off x="293502" y="9299975"/>
            <a:ext cx="4895282" cy="246221"/>
          </a:xfrm>
          <a:prstGeom prst="rect">
            <a:avLst/>
          </a:prstGeom>
          <a:noFill/>
        </p:spPr>
        <p:txBody>
          <a:bodyPr wrap="square" rtlCol="0" anchor="b" anchorCtr="0">
            <a:spAutoFit/>
          </a:bodyPr>
          <a:lstStyle/>
          <a:p>
            <a:r>
              <a:rPr kumimoji="1" lang="ja-JP" altLang="en-US" sz="1000" b="1" dirty="0" smtClean="0">
                <a:latin typeface="+mn-ea"/>
              </a:rPr>
              <a:t>●大阪府が進めているタイムライン防災について知りたい！！</a:t>
            </a:r>
            <a:endParaRPr kumimoji="1" lang="en-US" altLang="ja-JP" sz="1000" b="1" dirty="0" smtClean="0">
              <a:solidFill>
                <a:schemeClr val="dk1"/>
              </a:solidFill>
              <a:latin typeface="+mn-ea"/>
            </a:endParaRPr>
          </a:p>
        </p:txBody>
      </p:sp>
      <p:pic>
        <p:nvPicPr>
          <p:cNvPr id="140" name="図 139"/>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546276" y="9548520"/>
            <a:ext cx="1041644" cy="347955"/>
          </a:xfrm>
          <a:prstGeom prst="rect">
            <a:avLst/>
          </a:prstGeom>
        </p:spPr>
      </p:pic>
      <p:sp>
        <p:nvSpPr>
          <p:cNvPr id="141" name="テキスト ボックス 140"/>
          <p:cNvSpPr txBox="1"/>
          <p:nvPr/>
        </p:nvSpPr>
        <p:spPr>
          <a:xfrm>
            <a:off x="1766405" y="9495897"/>
            <a:ext cx="4099748" cy="615553"/>
          </a:xfrm>
          <a:prstGeom prst="rect">
            <a:avLst/>
          </a:prstGeom>
          <a:noFill/>
        </p:spPr>
        <p:txBody>
          <a:bodyPr wrap="square" rtlCol="0" anchor="t" anchorCtr="0">
            <a:spAutoFit/>
          </a:bodyPr>
          <a:lstStyle/>
          <a:p>
            <a:r>
              <a:rPr lang="ja-JP" altLang="en-US" sz="1000" b="1" dirty="0" smtClean="0">
                <a:latin typeface="+mn-ea"/>
              </a:rPr>
              <a:t>都市整備部河川室（河川整備課 計画グループ）にお尋ねください。</a:t>
            </a:r>
            <a:endParaRPr lang="en-US" altLang="ja-JP" sz="1000" b="1" dirty="0" smtClean="0">
              <a:latin typeface="+mn-ea"/>
            </a:endParaRPr>
          </a:p>
          <a:p>
            <a:r>
              <a:rPr lang="ja-JP" altLang="en-US" sz="800" dirty="0" smtClean="0">
                <a:latin typeface="+mn-ea"/>
              </a:rPr>
              <a:t>〒</a:t>
            </a:r>
            <a:r>
              <a:rPr lang="en-US" altLang="ja-JP" sz="800" dirty="0" smtClean="0">
                <a:latin typeface="+mn-ea"/>
              </a:rPr>
              <a:t>540-8570</a:t>
            </a:r>
          </a:p>
          <a:p>
            <a:r>
              <a:rPr lang="ja-JP" altLang="en-US" sz="800" dirty="0" smtClean="0">
                <a:latin typeface="+mn-ea"/>
              </a:rPr>
              <a:t>大阪市中央区大手前</a:t>
            </a:r>
            <a:r>
              <a:rPr lang="en-US" altLang="ja-JP" sz="800" dirty="0" smtClean="0">
                <a:latin typeface="+mn-ea"/>
              </a:rPr>
              <a:t>2</a:t>
            </a:r>
            <a:r>
              <a:rPr lang="ja-JP" altLang="en-US" sz="800" dirty="0" smtClean="0">
                <a:latin typeface="+mn-ea"/>
              </a:rPr>
              <a:t>丁目</a:t>
            </a:r>
            <a:endParaRPr lang="en-US" altLang="ja-JP" sz="800" dirty="0">
              <a:latin typeface="+mn-ea"/>
            </a:endParaRPr>
          </a:p>
          <a:p>
            <a:r>
              <a:rPr lang="ja-JP" altLang="en-US" sz="800" dirty="0">
                <a:latin typeface="+mn-ea"/>
              </a:rPr>
              <a:t>電話番号：</a:t>
            </a:r>
            <a:r>
              <a:rPr lang="en-US" altLang="ja-JP" sz="800" dirty="0" smtClean="0">
                <a:latin typeface="+mn-ea"/>
              </a:rPr>
              <a:t>06-6944-7592</a:t>
            </a:r>
          </a:p>
        </p:txBody>
      </p:sp>
      <p:grpSp>
        <p:nvGrpSpPr>
          <p:cNvPr id="90" name="グループ化 89"/>
          <p:cNvGrpSpPr/>
          <p:nvPr/>
        </p:nvGrpSpPr>
        <p:grpSpPr>
          <a:xfrm>
            <a:off x="362331" y="351340"/>
            <a:ext cx="6687081" cy="2486806"/>
            <a:chOff x="376040" y="371118"/>
            <a:chExt cx="6687081" cy="2486806"/>
          </a:xfrm>
        </p:grpSpPr>
        <p:sp>
          <p:nvSpPr>
            <p:cNvPr id="91" name="テキスト ボックス 90"/>
            <p:cNvSpPr txBox="1"/>
            <p:nvPr/>
          </p:nvSpPr>
          <p:spPr>
            <a:xfrm>
              <a:off x="394574" y="371118"/>
              <a:ext cx="6668547" cy="345985"/>
            </a:xfrm>
            <a:prstGeom prst="rect">
              <a:avLst/>
            </a:prstGeom>
            <a:solidFill>
              <a:srgbClr val="002060"/>
            </a:solidFill>
          </p:spPr>
          <p:txBody>
            <a:bodyPr wrap="square" rtlCol="0">
              <a:spAutoFit/>
            </a:bodyPr>
            <a:lstStyle/>
            <a:p>
              <a:r>
                <a:rPr kumimoji="1" lang="ja-JP" altLang="en-US" sz="1400" b="1" spc="-150" dirty="0" smtClean="0">
                  <a:solidFill>
                    <a:schemeClr val="bg1"/>
                  </a:solidFill>
                  <a:latin typeface="游ゴシック" panose="020B0400000000000000" pitchFamily="50" charset="-128"/>
                  <a:ea typeface="游ゴシック" panose="020B0400000000000000" pitchFamily="50" charset="-128"/>
                </a:rPr>
                <a:t>コミュニティ（地域の）タイムラインをどうやって作ればいいの？</a:t>
              </a:r>
            </a:p>
          </p:txBody>
        </p:sp>
        <p:sp>
          <p:nvSpPr>
            <p:cNvPr id="92" name="テキスト ボックス 91"/>
            <p:cNvSpPr txBox="1"/>
            <p:nvPr/>
          </p:nvSpPr>
          <p:spPr>
            <a:xfrm>
              <a:off x="612249" y="702521"/>
              <a:ext cx="6411734" cy="369332"/>
            </a:xfrm>
            <a:prstGeom prst="rect">
              <a:avLst/>
            </a:prstGeom>
            <a:noFill/>
          </p:spPr>
          <p:txBody>
            <a:bodyPr wrap="square" rtlCol="0" anchor="t" anchorCtr="0">
              <a:spAutoFit/>
            </a:bodyPr>
            <a:lstStyle/>
            <a:p>
              <a:r>
                <a:rPr kumimoji="1" lang="ja-JP" altLang="en-US" sz="900" spc="-80" dirty="0" smtClean="0">
                  <a:latin typeface="+mn-ea"/>
                </a:rPr>
                <a:t>　コミュニティタイムラインを作るために、いちから地域の人たちを集めるのは難しいかもしれません。そこで、もともとある自治会や地域の集まり、自治体（市町村など）との会議などを活用してつくるのが最も効果的であると考えます。</a:t>
              </a:r>
              <a:endParaRPr kumimoji="1" lang="en-US" altLang="ja-JP" sz="900" spc="-80" dirty="0" smtClean="0">
                <a:latin typeface="+mn-ea"/>
              </a:endParaRPr>
            </a:p>
          </p:txBody>
        </p:sp>
        <p:sp>
          <p:nvSpPr>
            <p:cNvPr id="93" name="正方形/長方形 92"/>
            <p:cNvSpPr/>
            <p:nvPr/>
          </p:nvSpPr>
          <p:spPr>
            <a:xfrm>
              <a:off x="5272413" y="1277509"/>
              <a:ext cx="1371659" cy="288320"/>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spAutoFit/>
            </a:bodyPr>
            <a:lstStyle/>
            <a:p>
              <a:pPr indent="50800" algn="ctr">
                <a:lnSpc>
                  <a:spcPts val="1000"/>
                </a:lnSpc>
                <a:spcAft>
                  <a:spcPts val="0"/>
                </a:spcAft>
              </a:pPr>
              <a:r>
                <a:rPr lang="ja-JP" sz="800" kern="100" dirty="0">
                  <a:solidFill>
                    <a:srgbClr val="000000"/>
                  </a:solidFill>
                  <a:effectLst/>
                  <a:latin typeface="+mn-ea"/>
                  <a:cs typeface="Times New Roman" panose="02020603050405020304" pitchFamily="18" charset="0"/>
                </a:rPr>
                <a:t>自治体職員の説明</a:t>
              </a:r>
              <a:endParaRPr lang="ja-JP" sz="800" kern="100" dirty="0">
                <a:effectLst/>
                <a:latin typeface="+mn-ea"/>
                <a:cs typeface="Times New Roman" panose="02020603050405020304" pitchFamily="18" charset="0"/>
              </a:endParaRPr>
            </a:p>
            <a:p>
              <a:pPr indent="50800" algn="ctr">
                <a:lnSpc>
                  <a:spcPts val="1000"/>
                </a:lnSpc>
                <a:spcAft>
                  <a:spcPts val="0"/>
                </a:spcAft>
              </a:pPr>
              <a:r>
                <a:rPr lang="en-US" sz="1000" b="1" kern="100" dirty="0">
                  <a:solidFill>
                    <a:srgbClr val="FF0000"/>
                  </a:solidFill>
                  <a:effectLst/>
                  <a:latin typeface="+mn-ea"/>
                  <a:cs typeface="Times New Roman" panose="02020603050405020304" pitchFamily="18" charset="0"/>
                </a:rPr>
                <a:t>30</a:t>
              </a:r>
              <a:r>
                <a:rPr lang="ja-JP" sz="1000" b="1" kern="100" dirty="0">
                  <a:solidFill>
                    <a:srgbClr val="FF0000"/>
                  </a:solidFill>
                  <a:effectLst/>
                  <a:latin typeface="+mn-ea"/>
                  <a:cs typeface="Times New Roman" panose="02020603050405020304" pitchFamily="18" charset="0"/>
                </a:rPr>
                <a:t>分程度</a:t>
              </a:r>
              <a:endParaRPr lang="ja-JP" sz="1000" kern="100" dirty="0">
                <a:effectLst/>
                <a:latin typeface="+mn-ea"/>
                <a:cs typeface="Times New Roman" panose="02020603050405020304" pitchFamily="18" charset="0"/>
              </a:endParaRPr>
            </a:p>
          </p:txBody>
        </p:sp>
        <p:sp>
          <p:nvSpPr>
            <p:cNvPr id="94" name="フリーフォーム 93"/>
            <p:cNvSpPr/>
            <p:nvPr/>
          </p:nvSpPr>
          <p:spPr>
            <a:xfrm rot="733461">
              <a:off x="680778" y="1294345"/>
              <a:ext cx="438332" cy="1389174"/>
            </a:xfrm>
            <a:custGeom>
              <a:avLst/>
              <a:gdLst>
                <a:gd name="connsiteX0" fmla="*/ 165100 w 450850"/>
                <a:gd name="connsiteY0" fmla="*/ 0 h 1384300"/>
                <a:gd name="connsiteX1" fmla="*/ 285750 w 450850"/>
                <a:gd name="connsiteY1" fmla="*/ 0 h 1384300"/>
                <a:gd name="connsiteX2" fmla="*/ 342900 w 450850"/>
                <a:gd name="connsiteY2" fmla="*/ 1193800 h 1384300"/>
                <a:gd name="connsiteX3" fmla="*/ 450850 w 450850"/>
                <a:gd name="connsiteY3" fmla="*/ 1193800 h 1384300"/>
                <a:gd name="connsiteX4" fmla="*/ 234950 w 450850"/>
                <a:gd name="connsiteY4" fmla="*/ 1384300 h 1384300"/>
                <a:gd name="connsiteX5" fmla="*/ 0 w 450850"/>
                <a:gd name="connsiteY5" fmla="*/ 1193800 h 1384300"/>
                <a:gd name="connsiteX6" fmla="*/ 101600 w 450850"/>
                <a:gd name="connsiteY6" fmla="*/ 1193800 h 1384300"/>
                <a:gd name="connsiteX7" fmla="*/ 165100 w 450850"/>
                <a:gd name="connsiteY7" fmla="*/ 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50" h="1384300">
                  <a:moveTo>
                    <a:pt x="165100" y="0"/>
                  </a:moveTo>
                  <a:lnTo>
                    <a:pt x="285750" y="0"/>
                  </a:lnTo>
                  <a:lnTo>
                    <a:pt x="342900" y="1193800"/>
                  </a:lnTo>
                  <a:lnTo>
                    <a:pt x="450850" y="1193800"/>
                  </a:lnTo>
                  <a:lnTo>
                    <a:pt x="234950" y="1384300"/>
                  </a:lnTo>
                  <a:lnTo>
                    <a:pt x="0" y="1193800"/>
                  </a:lnTo>
                  <a:lnTo>
                    <a:pt x="101600" y="1193800"/>
                  </a:lnTo>
                  <a:lnTo>
                    <a:pt x="165100" y="0"/>
                  </a:lnTo>
                  <a:close/>
                </a:path>
              </a:pathLst>
            </a:custGeom>
            <a:gradFill>
              <a:gsLst>
                <a:gs pos="0">
                  <a:schemeClr val="bg1">
                    <a:lumMod val="85000"/>
                  </a:schemeClr>
                </a:gs>
                <a:gs pos="100000">
                  <a:schemeClr val="tx1">
                    <a:lumMod val="65000"/>
                    <a:lumOff val="35000"/>
                  </a:schemeClr>
                </a:gs>
              </a:gsLst>
              <a:lin ang="5400000" scaled="1"/>
            </a:grad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endParaRPr lang="ja-JP" altLang="en-US" sz="800">
                <a:latin typeface="+mn-ea"/>
              </a:endParaRPr>
            </a:p>
          </p:txBody>
        </p:sp>
        <p:grpSp>
          <p:nvGrpSpPr>
            <p:cNvPr id="95" name="グループ化 94"/>
            <p:cNvGrpSpPr/>
            <p:nvPr/>
          </p:nvGrpSpPr>
          <p:grpSpPr>
            <a:xfrm>
              <a:off x="1383859" y="1266620"/>
              <a:ext cx="567904" cy="214856"/>
              <a:chOff x="-46062" y="73938"/>
              <a:chExt cx="431956" cy="191152"/>
            </a:xfrm>
          </p:grpSpPr>
          <p:sp>
            <p:nvSpPr>
              <p:cNvPr id="121" name="角丸四角形 120"/>
              <p:cNvSpPr/>
              <p:nvPr/>
            </p:nvSpPr>
            <p:spPr>
              <a:xfrm>
                <a:off x="-46062" y="74590"/>
                <a:ext cx="431956" cy="190500"/>
              </a:xfrm>
              <a:prstGeom prst="roundRect">
                <a:avLst>
                  <a:gd name="adj" fmla="val 50000"/>
                </a:avLst>
              </a:prstGeom>
              <a:solidFill>
                <a:schemeClr val="accent5">
                  <a:lumMod val="40000"/>
                  <a:lumOff val="60000"/>
                </a:schemeClr>
              </a:solidFill>
              <a:ln w="12700" cap="flat" cmpd="sng" algn="ctr">
                <a:noFill/>
                <a:prstDash val="sysDot"/>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1600"/>
                  </a:lnSpc>
                  <a:spcAft>
                    <a:spcPts val="0"/>
                  </a:spcAft>
                </a:pPr>
                <a:r>
                  <a:rPr lang="en-US" sz="800" kern="100">
                    <a:effectLst/>
                    <a:latin typeface="+mn-ea"/>
                    <a:cs typeface="Times New Roman" panose="02020603050405020304" pitchFamily="18" charset="0"/>
                  </a:rPr>
                  <a:t> </a:t>
                </a:r>
                <a:endParaRPr lang="ja-JP" sz="800" kern="100">
                  <a:effectLst/>
                  <a:latin typeface="+mn-ea"/>
                  <a:cs typeface="Times New Roman" panose="02020603050405020304" pitchFamily="18" charset="0"/>
                </a:endParaRPr>
              </a:p>
            </p:txBody>
          </p:sp>
          <p:sp>
            <p:nvSpPr>
              <p:cNvPr id="122" name="正方形/長方形 121"/>
              <p:cNvSpPr/>
              <p:nvPr/>
            </p:nvSpPr>
            <p:spPr>
              <a:xfrm>
                <a:off x="-1495" y="73938"/>
                <a:ext cx="370205" cy="184785"/>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altLang="ja-JP" sz="800" b="1" kern="100" dirty="0" smtClean="0">
                    <a:solidFill>
                      <a:srgbClr val="000000"/>
                    </a:solidFill>
                    <a:latin typeface="+mn-ea"/>
                    <a:cs typeface="Times New Roman" panose="02020603050405020304" pitchFamily="18" charset="0"/>
                  </a:rPr>
                  <a:t>STEP</a:t>
                </a:r>
                <a:r>
                  <a:rPr lang="ja-JP" altLang="en-US" sz="800" b="1" kern="100" dirty="0" smtClean="0">
                    <a:solidFill>
                      <a:srgbClr val="000000"/>
                    </a:solidFill>
                    <a:latin typeface="+mn-ea"/>
                    <a:cs typeface="Times New Roman" panose="02020603050405020304" pitchFamily="18" charset="0"/>
                  </a:rPr>
                  <a:t>①</a:t>
                </a:r>
                <a:endParaRPr lang="ja-JP" sz="800" b="1" kern="100" dirty="0">
                  <a:effectLst/>
                  <a:latin typeface="+mn-ea"/>
                  <a:cs typeface="Times New Roman" panose="02020603050405020304" pitchFamily="18" charset="0"/>
                </a:endParaRPr>
              </a:p>
            </p:txBody>
          </p:sp>
        </p:grpSp>
        <p:sp>
          <p:nvSpPr>
            <p:cNvPr id="96" name="正方形/長方形 95"/>
            <p:cNvSpPr/>
            <p:nvPr/>
          </p:nvSpPr>
          <p:spPr>
            <a:xfrm>
              <a:off x="2047344" y="1273803"/>
              <a:ext cx="696425" cy="213408"/>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l">
                <a:lnSpc>
                  <a:spcPts val="1400"/>
                </a:lnSpc>
                <a:spcAft>
                  <a:spcPts val="0"/>
                </a:spcAft>
              </a:pPr>
              <a:r>
                <a:rPr lang="ja-JP" sz="800" b="1" kern="100" dirty="0">
                  <a:solidFill>
                    <a:srgbClr val="000000"/>
                  </a:solidFill>
                  <a:effectLst/>
                  <a:latin typeface="+mn-ea"/>
                  <a:cs typeface="Times New Roman" panose="02020603050405020304" pitchFamily="18" charset="0"/>
                </a:rPr>
                <a:t>知識の共有</a:t>
              </a:r>
              <a:endParaRPr lang="ja-JP" sz="800" b="1" kern="100" dirty="0">
                <a:effectLst/>
                <a:latin typeface="+mn-ea"/>
                <a:cs typeface="Times New Roman" panose="02020603050405020304" pitchFamily="18" charset="0"/>
              </a:endParaRPr>
            </a:p>
          </p:txBody>
        </p:sp>
        <p:sp>
          <p:nvSpPr>
            <p:cNvPr id="97" name="正方形/長方形 96"/>
            <p:cNvSpPr/>
            <p:nvPr/>
          </p:nvSpPr>
          <p:spPr>
            <a:xfrm>
              <a:off x="2863583" y="1180693"/>
              <a:ext cx="2765760" cy="386993"/>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800" kern="100" dirty="0">
                  <a:solidFill>
                    <a:srgbClr val="000000"/>
                  </a:solidFill>
                  <a:effectLst/>
                  <a:latin typeface="+mn-ea"/>
                  <a:cs typeface="Times New Roman" panose="02020603050405020304" pitchFamily="18" charset="0"/>
                </a:rPr>
                <a:t>・地域</a:t>
              </a:r>
              <a:r>
                <a:rPr lang="ja-JP" sz="800" kern="100" dirty="0" smtClean="0">
                  <a:solidFill>
                    <a:srgbClr val="000000"/>
                  </a:solidFill>
                  <a:effectLst/>
                  <a:latin typeface="+mn-ea"/>
                  <a:cs typeface="Times New Roman" panose="02020603050405020304" pitchFamily="18" charset="0"/>
                </a:rPr>
                <a:t>の</a:t>
              </a:r>
              <a:r>
                <a:rPr lang="ja-JP" altLang="en-US" sz="800" kern="100" dirty="0" smtClean="0">
                  <a:solidFill>
                    <a:srgbClr val="000000"/>
                  </a:solidFill>
                  <a:effectLst/>
                  <a:latin typeface="+mn-ea"/>
                  <a:cs typeface="Times New Roman" panose="02020603050405020304" pitchFamily="18" charset="0"/>
                </a:rPr>
                <a:t>災害</a:t>
              </a:r>
              <a:r>
                <a:rPr lang="ja-JP" sz="800" kern="100" dirty="0" smtClean="0">
                  <a:solidFill>
                    <a:srgbClr val="000000"/>
                  </a:solidFill>
                  <a:effectLst/>
                  <a:latin typeface="+mn-ea"/>
                  <a:cs typeface="Times New Roman" panose="02020603050405020304" pitchFamily="18" charset="0"/>
                </a:rPr>
                <a:t>リスク</a:t>
              </a:r>
              <a:r>
                <a:rPr lang="ja-JP" sz="800" kern="100" dirty="0">
                  <a:solidFill>
                    <a:srgbClr val="000000"/>
                  </a:solidFill>
                  <a:effectLst/>
                  <a:latin typeface="+mn-ea"/>
                  <a:cs typeface="Times New Roman" panose="02020603050405020304" pitchFamily="18" charset="0"/>
                </a:rPr>
                <a:t>について</a:t>
              </a:r>
              <a:endParaRPr lang="ja-JP" sz="800" kern="100" dirty="0">
                <a:effectLst/>
                <a:latin typeface="+mn-ea"/>
                <a:cs typeface="Times New Roman" panose="02020603050405020304" pitchFamily="18" charset="0"/>
              </a:endParaRPr>
            </a:p>
            <a:p>
              <a:pPr algn="l">
                <a:spcAft>
                  <a:spcPts val="0"/>
                </a:spcAft>
              </a:pPr>
              <a:r>
                <a:rPr lang="ja-JP" sz="800" kern="100" dirty="0">
                  <a:solidFill>
                    <a:srgbClr val="000000"/>
                  </a:solidFill>
                  <a:effectLst/>
                  <a:latin typeface="+mn-ea"/>
                  <a:cs typeface="Times New Roman" panose="02020603050405020304" pitchFamily="18" charset="0"/>
                </a:rPr>
                <a:t>・大雨などの際に</a:t>
              </a:r>
              <a:r>
                <a:rPr lang="ja-JP" sz="800" kern="100" dirty="0" smtClean="0">
                  <a:solidFill>
                    <a:srgbClr val="000000"/>
                  </a:solidFill>
                  <a:effectLst/>
                  <a:latin typeface="+mn-ea"/>
                  <a:cs typeface="Times New Roman" panose="02020603050405020304" pitchFamily="18" charset="0"/>
                </a:rPr>
                <a:t>出される</a:t>
              </a:r>
              <a:r>
                <a:rPr lang="ja-JP" altLang="en-US" sz="800" kern="100" dirty="0" smtClean="0">
                  <a:solidFill>
                    <a:srgbClr val="000000"/>
                  </a:solidFill>
                  <a:effectLst/>
                  <a:latin typeface="+mn-ea"/>
                  <a:cs typeface="Times New Roman" panose="02020603050405020304" pitchFamily="18" charset="0"/>
                </a:rPr>
                <a:t>防災気象</a:t>
              </a:r>
              <a:r>
                <a:rPr lang="ja-JP" sz="800" kern="100" dirty="0" smtClean="0">
                  <a:solidFill>
                    <a:srgbClr val="000000"/>
                  </a:solidFill>
                  <a:effectLst/>
                  <a:latin typeface="+mn-ea"/>
                  <a:cs typeface="Times New Roman" panose="02020603050405020304" pitchFamily="18" charset="0"/>
                </a:rPr>
                <a:t>情報</a:t>
              </a:r>
              <a:r>
                <a:rPr lang="ja-JP" sz="800" kern="100" dirty="0">
                  <a:solidFill>
                    <a:srgbClr val="000000"/>
                  </a:solidFill>
                  <a:effectLst/>
                  <a:latin typeface="+mn-ea"/>
                  <a:cs typeface="Times New Roman" panose="02020603050405020304" pitchFamily="18" charset="0"/>
                </a:rPr>
                <a:t>について</a:t>
              </a:r>
              <a:endParaRPr lang="ja-JP" sz="800" kern="100" dirty="0">
                <a:effectLst/>
                <a:latin typeface="+mn-ea"/>
                <a:cs typeface="Times New Roman" panose="02020603050405020304" pitchFamily="18" charset="0"/>
              </a:endParaRPr>
            </a:p>
            <a:p>
              <a:pPr algn="l">
                <a:spcAft>
                  <a:spcPts val="0"/>
                </a:spcAft>
              </a:pPr>
              <a:r>
                <a:rPr lang="ja-JP" sz="800" kern="100" dirty="0">
                  <a:solidFill>
                    <a:srgbClr val="000000"/>
                  </a:solidFill>
                  <a:effectLst/>
                  <a:latin typeface="+mn-ea"/>
                  <a:cs typeface="Times New Roman" panose="02020603050405020304" pitchFamily="18" charset="0"/>
                </a:rPr>
                <a:t>・避難</a:t>
              </a:r>
              <a:r>
                <a:rPr lang="ja-JP" sz="800" kern="100" dirty="0" smtClean="0">
                  <a:solidFill>
                    <a:srgbClr val="000000"/>
                  </a:solidFill>
                  <a:effectLst/>
                  <a:latin typeface="+mn-ea"/>
                  <a:cs typeface="Times New Roman" panose="02020603050405020304" pitchFamily="18" charset="0"/>
                </a:rPr>
                <a:t>情報の</a:t>
              </a:r>
              <a:r>
                <a:rPr lang="ja-JP" sz="800" kern="100" dirty="0">
                  <a:solidFill>
                    <a:srgbClr val="000000"/>
                  </a:solidFill>
                  <a:effectLst/>
                  <a:latin typeface="+mn-ea"/>
                  <a:cs typeface="Times New Roman" panose="02020603050405020304" pitchFamily="18" charset="0"/>
                </a:rPr>
                <a:t>意味について</a:t>
              </a:r>
              <a:endParaRPr lang="ja-JP" sz="800" kern="100" dirty="0">
                <a:effectLst/>
                <a:latin typeface="+mn-ea"/>
                <a:cs typeface="Times New Roman" panose="02020603050405020304" pitchFamily="18" charset="0"/>
              </a:endParaRPr>
            </a:p>
          </p:txBody>
        </p:sp>
        <p:grpSp>
          <p:nvGrpSpPr>
            <p:cNvPr id="98" name="グループ化 97"/>
            <p:cNvGrpSpPr/>
            <p:nvPr/>
          </p:nvGrpSpPr>
          <p:grpSpPr>
            <a:xfrm>
              <a:off x="1300440" y="1692261"/>
              <a:ext cx="567698" cy="216308"/>
              <a:chOff x="0" y="14587"/>
              <a:chExt cx="431956" cy="192742"/>
            </a:xfrm>
          </p:grpSpPr>
          <p:sp>
            <p:nvSpPr>
              <p:cNvPr id="119" name="角丸四角形 118"/>
              <p:cNvSpPr/>
              <p:nvPr/>
            </p:nvSpPr>
            <p:spPr>
              <a:xfrm>
                <a:off x="0" y="16829"/>
                <a:ext cx="431956" cy="190500"/>
              </a:xfrm>
              <a:prstGeom prst="roundRect">
                <a:avLst>
                  <a:gd name="adj" fmla="val 50000"/>
                </a:avLst>
              </a:prstGeom>
              <a:solidFill>
                <a:schemeClr val="accent1">
                  <a:lumMod val="75000"/>
                </a:schemeClr>
              </a:solidFill>
              <a:ln w="12700" cap="flat" cmpd="sng" algn="ctr">
                <a:noFill/>
                <a:prstDash val="sysDot"/>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1600"/>
                  </a:lnSpc>
                  <a:spcAft>
                    <a:spcPts val="0"/>
                  </a:spcAft>
                </a:pPr>
                <a:r>
                  <a:rPr lang="en-US" sz="800" b="1" kern="100">
                    <a:effectLst/>
                    <a:latin typeface="+mn-ea"/>
                    <a:cs typeface="Times New Roman" panose="02020603050405020304" pitchFamily="18" charset="0"/>
                  </a:rPr>
                  <a:t> </a:t>
                </a:r>
                <a:endParaRPr lang="ja-JP" sz="800" b="1" kern="100">
                  <a:effectLst/>
                  <a:latin typeface="+mn-ea"/>
                  <a:cs typeface="Times New Roman" panose="02020603050405020304" pitchFamily="18" charset="0"/>
                </a:endParaRPr>
              </a:p>
            </p:txBody>
          </p:sp>
          <p:sp>
            <p:nvSpPr>
              <p:cNvPr id="120" name="正方形/長方形 119"/>
              <p:cNvSpPr/>
              <p:nvPr/>
            </p:nvSpPr>
            <p:spPr>
              <a:xfrm>
                <a:off x="45160" y="14587"/>
                <a:ext cx="370205" cy="184785"/>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altLang="ja-JP" sz="800" b="1" kern="100" dirty="0" smtClean="0">
                    <a:solidFill>
                      <a:schemeClr val="bg1"/>
                    </a:solidFill>
                    <a:effectLst>
                      <a:outerShdw blurRad="38100" dist="38100" dir="2700000" algn="tl">
                        <a:srgbClr val="000000">
                          <a:alpha val="43137"/>
                        </a:srgbClr>
                      </a:outerShdw>
                    </a:effectLst>
                    <a:latin typeface="+mn-ea"/>
                    <a:cs typeface="Times New Roman" panose="02020603050405020304" pitchFamily="18" charset="0"/>
                  </a:rPr>
                  <a:t>STEP</a:t>
                </a:r>
                <a:r>
                  <a:rPr lang="ja-JP" altLang="en-US" sz="800" b="1" kern="100" dirty="0" smtClean="0">
                    <a:solidFill>
                      <a:schemeClr val="bg1"/>
                    </a:solidFill>
                    <a:effectLst>
                      <a:outerShdw blurRad="38100" dist="38100" dir="2700000" algn="tl">
                        <a:srgbClr val="000000">
                          <a:alpha val="43137"/>
                        </a:srgbClr>
                      </a:outerShdw>
                    </a:effectLst>
                    <a:latin typeface="+mn-ea"/>
                    <a:cs typeface="Times New Roman" panose="02020603050405020304" pitchFamily="18" charset="0"/>
                  </a:rPr>
                  <a:t>②</a:t>
                </a:r>
                <a:endParaRPr lang="ja-JP" sz="800" b="1" kern="100" dirty="0">
                  <a:solidFill>
                    <a:schemeClr val="bg1"/>
                  </a:solidFill>
                  <a:effectLst>
                    <a:outerShdw blurRad="38100" dist="38100" dir="2700000" algn="tl">
                      <a:srgbClr val="000000">
                        <a:alpha val="43137"/>
                      </a:srgbClr>
                    </a:outerShdw>
                  </a:effectLst>
                  <a:latin typeface="+mn-ea"/>
                  <a:cs typeface="Times New Roman" panose="02020603050405020304" pitchFamily="18" charset="0"/>
                </a:endParaRPr>
              </a:p>
            </p:txBody>
          </p:sp>
        </p:grpSp>
        <p:sp>
          <p:nvSpPr>
            <p:cNvPr id="99" name="正方形/長方形 98"/>
            <p:cNvSpPr/>
            <p:nvPr/>
          </p:nvSpPr>
          <p:spPr>
            <a:xfrm>
              <a:off x="1951763" y="1723365"/>
              <a:ext cx="844017" cy="213408"/>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l">
                <a:lnSpc>
                  <a:spcPts val="1400"/>
                </a:lnSpc>
                <a:spcAft>
                  <a:spcPts val="0"/>
                </a:spcAft>
              </a:pPr>
              <a:r>
                <a:rPr lang="ja-JP" sz="800" b="1" kern="100" dirty="0">
                  <a:solidFill>
                    <a:srgbClr val="000000"/>
                  </a:solidFill>
                  <a:effectLst/>
                  <a:latin typeface="+mn-ea"/>
                  <a:cs typeface="Times New Roman" panose="02020603050405020304" pitchFamily="18" charset="0"/>
                </a:rPr>
                <a:t>行動を考える</a:t>
              </a:r>
              <a:endParaRPr lang="ja-JP" sz="800" b="1" kern="100" dirty="0">
                <a:effectLst/>
                <a:latin typeface="+mn-ea"/>
                <a:cs typeface="Times New Roman" panose="02020603050405020304" pitchFamily="18" charset="0"/>
              </a:endParaRPr>
            </a:p>
          </p:txBody>
        </p:sp>
        <p:sp>
          <p:nvSpPr>
            <p:cNvPr id="100" name="正方形/長方形 99"/>
            <p:cNvSpPr/>
            <p:nvPr/>
          </p:nvSpPr>
          <p:spPr>
            <a:xfrm>
              <a:off x="2863583" y="1680238"/>
              <a:ext cx="2865205" cy="276787"/>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spAutoFit/>
            </a:bodyPr>
            <a:lstStyle/>
            <a:p>
              <a:pPr algn="l">
                <a:spcAft>
                  <a:spcPts val="0"/>
                </a:spcAft>
              </a:pPr>
              <a:r>
                <a:rPr lang="ja-JP" sz="800" kern="100" dirty="0">
                  <a:solidFill>
                    <a:srgbClr val="000000"/>
                  </a:solidFill>
                  <a:effectLst/>
                  <a:latin typeface="+mn-ea"/>
                  <a:cs typeface="Times New Roman" panose="02020603050405020304" pitchFamily="18" charset="0"/>
                </a:rPr>
                <a:t>・台風前の行動を個別に書き出す。</a:t>
              </a:r>
              <a:endParaRPr lang="ja-JP" sz="800" kern="100" dirty="0">
                <a:effectLst/>
                <a:latin typeface="+mn-ea"/>
                <a:cs typeface="Times New Roman" panose="02020603050405020304" pitchFamily="18" charset="0"/>
              </a:endParaRPr>
            </a:p>
            <a:p>
              <a:pPr algn="l">
                <a:spcAft>
                  <a:spcPts val="0"/>
                </a:spcAft>
              </a:pPr>
              <a:r>
                <a:rPr lang="ja-JP" sz="800" kern="100" dirty="0">
                  <a:solidFill>
                    <a:srgbClr val="000000"/>
                  </a:solidFill>
                  <a:effectLst/>
                  <a:latin typeface="+mn-ea"/>
                  <a:cs typeface="Times New Roman" panose="02020603050405020304" pitchFamily="18" charset="0"/>
                </a:rPr>
                <a:t>・書き出した行動を参加者全員で共有する。</a:t>
              </a:r>
              <a:endParaRPr lang="ja-JP" sz="800" kern="100" dirty="0">
                <a:effectLst/>
                <a:latin typeface="+mn-ea"/>
                <a:cs typeface="Times New Roman" panose="02020603050405020304" pitchFamily="18" charset="0"/>
              </a:endParaRPr>
            </a:p>
          </p:txBody>
        </p:sp>
        <p:grpSp>
          <p:nvGrpSpPr>
            <p:cNvPr id="101" name="グループ化 100"/>
            <p:cNvGrpSpPr/>
            <p:nvPr/>
          </p:nvGrpSpPr>
          <p:grpSpPr>
            <a:xfrm>
              <a:off x="1193135" y="2138765"/>
              <a:ext cx="567698" cy="225541"/>
              <a:chOff x="0" y="6362"/>
              <a:chExt cx="431956" cy="200967"/>
            </a:xfrm>
          </p:grpSpPr>
          <p:sp>
            <p:nvSpPr>
              <p:cNvPr id="117" name="角丸四角形 116"/>
              <p:cNvSpPr/>
              <p:nvPr/>
            </p:nvSpPr>
            <p:spPr>
              <a:xfrm>
                <a:off x="0" y="16829"/>
                <a:ext cx="431956" cy="190500"/>
              </a:xfrm>
              <a:prstGeom prst="roundRect">
                <a:avLst>
                  <a:gd name="adj" fmla="val 50000"/>
                </a:avLst>
              </a:prstGeom>
              <a:solidFill>
                <a:schemeClr val="accent1">
                  <a:lumMod val="50000"/>
                </a:schemeClr>
              </a:solidFill>
              <a:ln w="12700" cap="flat" cmpd="sng" algn="ctr">
                <a:noFill/>
                <a:prstDash val="sysDot"/>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1600"/>
                  </a:lnSpc>
                  <a:spcAft>
                    <a:spcPts val="0"/>
                  </a:spcAft>
                </a:pPr>
                <a:r>
                  <a:rPr lang="en-US" sz="800" b="1" kern="100">
                    <a:effectLst/>
                    <a:latin typeface="+mn-ea"/>
                    <a:cs typeface="Times New Roman" panose="02020603050405020304" pitchFamily="18" charset="0"/>
                  </a:rPr>
                  <a:t> </a:t>
                </a:r>
                <a:endParaRPr lang="ja-JP" sz="800" b="1" kern="100">
                  <a:effectLst/>
                  <a:latin typeface="+mn-ea"/>
                  <a:cs typeface="Times New Roman" panose="02020603050405020304" pitchFamily="18" charset="0"/>
                </a:endParaRPr>
              </a:p>
            </p:txBody>
          </p:sp>
          <p:sp>
            <p:nvSpPr>
              <p:cNvPr id="118" name="正方形/長方形 117"/>
              <p:cNvSpPr/>
              <p:nvPr/>
            </p:nvSpPr>
            <p:spPr>
              <a:xfrm>
                <a:off x="44879" y="6362"/>
                <a:ext cx="370205" cy="184785"/>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altLang="ja-JP" sz="800" b="1" kern="100" dirty="0" smtClean="0">
                    <a:solidFill>
                      <a:schemeClr val="bg1"/>
                    </a:solidFill>
                    <a:effectLst>
                      <a:outerShdw blurRad="38100" dist="38100" dir="2700000" algn="tl">
                        <a:srgbClr val="000000">
                          <a:alpha val="43137"/>
                        </a:srgbClr>
                      </a:outerShdw>
                    </a:effectLst>
                    <a:latin typeface="+mn-ea"/>
                    <a:cs typeface="Times New Roman" panose="02020603050405020304" pitchFamily="18" charset="0"/>
                  </a:rPr>
                  <a:t>STEP</a:t>
                </a:r>
                <a:r>
                  <a:rPr lang="ja-JP" altLang="en-US" sz="800" b="1" kern="100" dirty="0" smtClean="0">
                    <a:solidFill>
                      <a:schemeClr val="bg1"/>
                    </a:solidFill>
                    <a:effectLst>
                      <a:outerShdw blurRad="38100" dist="38100" dir="2700000" algn="tl">
                        <a:srgbClr val="000000">
                          <a:alpha val="43137"/>
                        </a:srgbClr>
                      </a:outerShdw>
                    </a:effectLst>
                    <a:latin typeface="+mn-ea"/>
                    <a:cs typeface="Times New Roman" panose="02020603050405020304" pitchFamily="18" charset="0"/>
                  </a:rPr>
                  <a:t>③</a:t>
                </a:r>
                <a:endParaRPr lang="ja-JP" sz="800" b="1" kern="100" dirty="0">
                  <a:solidFill>
                    <a:schemeClr val="bg1"/>
                  </a:solidFill>
                  <a:effectLst>
                    <a:outerShdw blurRad="38100" dist="38100" dir="2700000" algn="tl">
                      <a:srgbClr val="000000">
                        <a:alpha val="43137"/>
                      </a:srgbClr>
                    </a:outerShdw>
                  </a:effectLst>
                  <a:latin typeface="+mn-ea"/>
                  <a:cs typeface="Times New Roman" panose="02020603050405020304" pitchFamily="18" charset="0"/>
                </a:endParaRPr>
              </a:p>
            </p:txBody>
          </p:sp>
        </p:grpSp>
        <p:sp>
          <p:nvSpPr>
            <p:cNvPr id="102" name="正方形/長方形 101"/>
            <p:cNvSpPr/>
            <p:nvPr/>
          </p:nvSpPr>
          <p:spPr>
            <a:xfrm>
              <a:off x="1899809" y="2165527"/>
              <a:ext cx="792294" cy="213408"/>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l">
                <a:lnSpc>
                  <a:spcPts val="1400"/>
                </a:lnSpc>
                <a:spcAft>
                  <a:spcPts val="0"/>
                </a:spcAft>
              </a:pPr>
              <a:r>
                <a:rPr lang="ja-JP" sz="800" b="1" kern="100" dirty="0">
                  <a:solidFill>
                    <a:srgbClr val="000000"/>
                  </a:solidFill>
                  <a:effectLst/>
                  <a:latin typeface="+mn-ea"/>
                  <a:cs typeface="Times New Roman" panose="02020603050405020304" pitchFamily="18" charset="0"/>
                </a:rPr>
                <a:t>一覧表にする</a:t>
              </a:r>
              <a:endParaRPr lang="ja-JP" sz="800" b="1" kern="100" dirty="0">
                <a:effectLst/>
                <a:latin typeface="+mn-ea"/>
                <a:cs typeface="Times New Roman" panose="02020603050405020304" pitchFamily="18" charset="0"/>
              </a:endParaRPr>
            </a:p>
          </p:txBody>
        </p:sp>
        <p:sp>
          <p:nvSpPr>
            <p:cNvPr id="104" name="正方形/長方形 103"/>
            <p:cNvSpPr/>
            <p:nvPr/>
          </p:nvSpPr>
          <p:spPr>
            <a:xfrm>
              <a:off x="2866070" y="2058316"/>
              <a:ext cx="2274496" cy="369332"/>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spAutoFit/>
            </a:bodyPr>
            <a:lstStyle/>
            <a:p>
              <a:pPr algn="l">
                <a:spcAft>
                  <a:spcPts val="0"/>
                </a:spcAft>
              </a:pPr>
              <a:r>
                <a:rPr lang="ja-JP" sz="800" kern="100" dirty="0">
                  <a:solidFill>
                    <a:srgbClr val="000000"/>
                  </a:solidFill>
                  <a:effectLst/>
                  <a:latin typeface="+mn-ea"/>
                  <a:cs typeface="Times New Roman" panose="02020603050405020304" pitchFamily="18" charset="0"/>
                </a:rPr>
                <a:t>・皆さんの意見をまとめて一覧表にする。</a:t>
              </a:r>
              <a:endParaRPr lang="ja-JP" sz="800" kern="100" dirty="0">
                <a:effectLst/>
                <a:latin typeface="+mn-ea"/>
                <a:cs typeface="Times New Roman" panose="02020603050405020304" pitchFamily="18" charset="0"/>
              </a:endParaRPr>
            </a:p>
            <a:p>
              <a:pPr algn="l">
                <a:spcAft>
                  <a:spcPts val="0"/>
                </a:spcAft>
              </a:pPr>
              <a:r>
                <a:rPr lang="ja-JP" sz="800" kern="100" dirty="0">
                  <a:solidFill>
                    <a:srgbClr val="000000"/>
                  </a:solidFill>
                  <a:effectLst/>
                  <a:latin typeface="+mn-ea"/>
                  <a:cs typeface="Times New Roman" panose="02020603050405020304" pitchFamily="18" charset="0"/>
                </a:rPr>
                <a:t>・内容をチェックして地域に配布する。</a:t>
              </a:r>
              <a:endParaRPr lang="ja-JP" sz="800" kern="100" dirty="0">
                <a:effectLst/>
                <a:latin typeface="+mn-ea"/>
                <a:cs typeface="Times New Roman" panose="02020603050405020304" pitchFamily="18" charset="0"/>
              </a:endParaRPr>
            </a:p>
            <a:p>
              <a:pPr algn="l">
                <a:spcAft>
                  <a:spcPts val="0"/>
                </a:spcAft>
              </a:pPr>
              <a:r>
                <a:rPr lang="ja-JP" sz="800" kern="100" dirty="0">
                  <a:solidFill>
                    <a:srgbClr val="000000"/>
                  </a:solidFill>
                  <a:effectLst/>
                  <a:latin typeface="+mn-ea"/>
                  <a:cs typeface="Times New Roman" panose="02020603050405020304" pitchFamily="18" charset="0"/>
                </a:rPr>
                <a:t>　（ハザードマップと一緒に保管するとよい）</a:t>
              </a:r>
              <a:endParaRPr lang="ja-JP" sz="800" kern="100" dirty="0">
                <a:effectLst/>
                <a:latin typeface="+mn-ea"/>
                <a:cs typeface="Times New Roman" panose="02020603050405020304" pitchFamily="18" charset="0"/>
              </a:endParaRPr>
            </a:p>
          </p:txBody>
        </p:sp>
        <p:grpSp>
          <p:nvGrpSpPr>
            <p:cNvPr id="105" name="グループ化 104"/>
            <p:cNvGrpSpPr/>
            <p:nvPr/>
          </p:nvGrpSpPr>
          <p:grpSpPr>
            <a:xfrm>
              <a:off x="1077390" y="2540023"/>
              <a:ext cx="567697" cy="232481"/>
              <a:chOff x="0" y="0"/>
              <a:chExt cx="431956" cy="207329"/>
            </a:xfrm>
            <a:solidFill>
              <a:schemeClr val="tx1"/>
            </a:solidFill>
          </p:grpSpPr>
          <p:sp>
            <p:nvSpPr>
              <p:cNvPr id="115" name="角丸四角形 114"/>
              <p:cNvSpPr/>
              <p:nvPr/>
            </p:nvSpPr>
            <p:spPr>
              <a:xfrm>
                <a:off x="0" y="16829"/>
                <a:ext cx="431956" cy="190500"/>
              </a:xfrm>
              <a:prstGeom prst="roundRect">
                <a:avLst>
                  <a:gd name="adj" fmla="val 50000"/>
                </a:avLst>
              </a:prstGeom>
              <a:solidFill>
                <a:srgbClr val="002060"/>
              </a:solidFill>
              <a:ln w="12700" cap="flat" cmpd="sng" algn="ctr">
                <a:noFill/>
                <a:prstDash val="sysDot"/>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1600"/>
                  </a:lnSpc>
                  <a:spcAft>
                    <a:spcPts val="0"/>
                  </a:spcAft>
                </a:pPr>
                <a:r>
                  <a:rPr lang="en-US" sz="800" b="1" kern="100">
                    <a:effectLst/>
                    <a:latin typeface="+mn-ea"/>
                    <a:cs typeface="Times New Roman" panose="02020603050405020304" pitchFamily="18" charset="0"/>
                  </a:rPr>
                  <a:t> </a:t>
                </a:r>
                <a:endParaRPr lang="ja-JP" sz="800" b="1" kern="100">
                  <a:effectLst/>
                  <a:latin typeface="+mn-ea"/>
                  <a:cs typeface="Times New Roman" panose="02020603050405020304" pitchFamily="18" charset="0"/>
                </a:endParaRPr>
              </a:p>
            </p:txBody>
          </p:sp>
          <p:sp>
            <p:nvSpPr>
              <p:cNvPr id="116" name="正方形/長方形 115"/>
              <p:cNvSpPr/>
              <p:nvPr/>
            </p:nvSpPr>
            <p:spPr>
              <a:xfrm>
                <a:off x="44879" y="0"/>
                <a:ext cx="370205" cy="184785"/>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altLang="ja-JP" sz="800" b="1" kern="100" dirty="0" smtClean="0">
                    <a:solidFill>
                      <a:schemeClr val="bg1"/>
                    </a:solidFill>
                    <a:effectLst/>
                    <a:latin typeface="+mn-ea"/>
                    <a:cs typeface="Times New Roman" panose="02020603050405020304" pitchFamily="18" charset="0"/>
                  </a:rPr>
                  <a:t>STEP</a:t>
                </a:r>
                <a:r>
                  <a:rPr lang="ja-JP" altLang="en-US" sz="800" b="1" kern="100" dirty="0" smtClean="0">
                    <a:solidFill>
                      <a:schemeClr val="bg1"/>
                    </a:solidFill>
                    <a:effectLst/>
                    <a:latin typeface="+mn-ea"/>
                    <a:cs typeface="Times New Roman" panose="02020603050405020304" pitchFamily="18" charset="0"/>
                  </a:rPr>
                  <a:t>④</a:t>
                </a:r>
                <a:endParaRPr lang="ja-JP" sz="800" b="1" kern="100" dirty="0">
                  <a:solidFill>
                    <a:schemeClr val="bg1"/>
                  </a:solidFill>
                  <a:effectLst/>
                  <a:latin typeface="+mn-ea"/>
                  <a:cs typeface="Times New Roman" panose="02020603050405020304" pitchFamily="18" charset="0"/>
                </a:endParaRPr>
              </a:p>
            </p:txBody>
          </p:sp>
        </p:grpSp>
        <p:sp>
          <p:nvSpPr>
            <p:cNvPr id="106" name="正方形/長方形 105"/>
            <p:cNvSpPr/>
            <p:nvPr/>
          </p:nvSpPr>
          <p:spPr>
            <a:xfrm>
              <a:off x="1730555" y="2552034"/>
              <a:ext cx="838190" cy="213227"/>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l">
                <a:lnSpc>
                  <a:spcPts val="1400"/>
                </a:lnSpc>
                <a:spcAft>
                  <a:spcPts val="0"/>
                </a:spcAft>
              </a:pPr>
              <a:r>
                <a:rPr lang="ja-JP" sz="800" b="1" kern="100" dirty="0">
                  <a:solidFill>
                    <a:srgbClr val="000000"/>
                  </a:solidFill>
                  <a:effectLst/>
                  <a:latin typeface="+mn-ea"/>
                  <a:cs typeface="Times New Roman" panose="02020603050405020304" pitchFamily="18" charset="0"/>
                </a:rPr>
                <a:t>使う・訓練する</a:t>
              </a:r>
              <a:endParaRPr lang="ja-JP" sz="800" b="1" kern="100" dirty="0">
                <a:effectLst/>
                <a:latin typeface="+mn-ea"/>
                <a:cs typeface="Times New Roman" panose="02020603050405020304" pitchFamily="18" charset="0"/>
              </a:endParaRPr>
            </a:p>
          </p:txBody>
        </p:sp>
        <p:sp>
          <p:nvSpPr>
            <p:cNvPr id="107" name="正方形/長方形 106"/>
            <p:cNvSpPr/>
            <p:nvPr/>
          </p:nvSpPr>
          <p:spPr>
            <a:xfrm>
              <a:off x="2866465" y="2558272"/>
              <a:ext cx="2084194" cy="246221"/>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spAutoFit/>
            </a:bodyPr>
            <a:lstStyle/>
            <a:p>
              <a:pPr algn="l">
                <a:spcAft>
                  <a:spcPts val="0"/>
                </a:spcAft>
              </a:pPr>
              <a:r>
                <a:rPr lang="ja-JP" sz="800" kern="100" dirty="0">
                  <a:solidFill>
                    <a:srgbClr val="000000"/>
                  </a:solidFill>
                  <a:effectLst/>
                  <a:latin typeface="+mn-ea"/>
                  <a:cs typeface="Times New Roman" panose="02020603050405020304" pitchFamily="18" charset="0"/>
                </a:rPr>
                <a:t>・台風接近に</a:t>
              </a:r>
              <a:r>
                <a:rPr lang="ja-JP" sz="800" kern="100" dirty="0" smtClean="0">
                  <a:solidFill>
                    <a:srgbClr val="000000"/>
                  </a:solidFill>
                  <a:effectLst/>
                  <a:latin typeface="+mn-ea"/>
                  <a:cs typeface="Times New Roman" panose="02020603050405020304" pitchFamily="18" charset="0"/>
                </a:rPr>
                <a:t>際して</a:t>
              </a:r>
              <a:r>
                <a:rPr lang="ja-JP" altLang="en-US" sz="800" kern="100" dirty="0" smtClean="0">
                  <a:solidFill>
                    <a:srgbClr val="000000"/>
                  </a:solidFill>
                  <a:effectLst/>
                  <a:latin typeface="+mn-ea"/>
                  <a:cs typeface="Times New Roman" panose="02020603050405020304" pitchFamily="18" charset="0"/>
                </a:rPr>
                <a:t>実際に</a:t>
              </a:r>
              <a:r>
                <a:rPr lang="ja-JP" sz="800" kern="100" dirty="0" smtClean="0">
                  <a:solidFill>
                    <a:srgbClr val="000000"/>
                  </a:solidFill>
                  <a:effectLst/>
                  <a:latin typeface="+mn-ea"/>
                  <a:cs typeface="Times New Roman" panose="02020603050405020304" pitchFamily="18" charset="0"/>
                </a:rPr>
                <a:t>使って</a:t>
              </a:r>
              <a:r>
                <a:rPr lang="ja-JP" sz="800" kern="100" dirty="0">
                  <a:solidFill>
                    <a:srgbClr val="000000"/>
                  </a:solidFill>
                  <a:effectLst/>
                  <a:latin typeface="+mn-ea"/>
                  <a:cs typeface="Times New Roman" panose="02020603050405020304" pitchFamily="18" charset="0"/>
                </a:rPr>
                <a:t>みる。</a:t>
              </a:r>
              <a:endParaRPr lang="ja-JP" sz="800" kern="100" dirty="0">
                <a:effectLst/>
                <a:latin typeface="+mn-ea"/>
                <a:cs typeface="Times New Roman" panose="02020603050405020304" pitchFamily="18" charset="0"/>
              </a:endParaRPr>
            </a:p>
            <a:p>
              <a:pPr algn="l">
                <a:spcAft>
                  <a:spcPts val="0"/>
                </a:spcAft>
              </a:pPr>
              <a:r>
                <a:rPr lang="ja-JP" sz="800" kern="100" dirty="0">
                  <a:solidFill>
                    <a:srgbClr val="000000"/>
                  </a:solidFill>
                  <a:effectLst/>
                  <a:latin typeface="+mn-ea"/>
                  <a:cs typeface="Times New Roman" panose="02020603050405020304" pitchFamily="18" charset="0"/>
                </a:rPr>
                <a:t>・地域の訓練などで活用する。</a:t>
              </a:r>
              <a:endParaRPr lang="ja-JP" sz="800" kern="100" dirty="0">
                <a:effectLst/>
                <a:latin typeface="+mn-ea"/>
                <a:cs typeface="Times New Roman" panose="02020603050405020304" pitchFamily="18" charset="0"/>
              </a:endParaRPr>
            </a:p>
          </p:txBody>
        </p:sp>
        <p:cxnSp>
          <p:nvCxnSpPr>
            <p:cNvPr id="108" name="直線コネクタ 107"/>
            <p:cNvCxnSpPr/>
            <p:nvPr/>
          </p:nvCxnSpPr>
          <p:spPr>
            <a:xfrm>
              <a:off x="1331173" y="1575410"/>
              <a:ext cx="5692810" cy="0"/>
            </a:xfrm>
            <a:prstGeom prst="line">
              <a:avLst/>
            </a:prstGeom>
            <a:ln w="22225">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109" name="直線コネクタ 108"/>
            <p:cNvCxnSpPr/>
            <p:nvPr/>
          </p:nvCxnSpPr>
          <p:spPr>
            <a:xfrm>
              <a:off x="1246226" y="1994619"/>
              <a:ext cx="5777757" cy="0"/>
            </a:xfrm>
            <a:prstGeom prst="line">
              <a:avLst/>
            </a:prstGeom>
            <a:ln w="22225">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110" name="正方形/長方形 109"/>
            <p:cNvSpPr/>
            <p:nvPr/>
          </p:nvSpPr>
          <p:spPr>
            <a:xfrm>
              <a:off x="5272413" y="1678168"/>
              <a:ext cx="1371659" cy="288320"/>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spAutoFit/>
            </a:bodyPr>
            <a:lstStyle/>
            <a:p>
              <a:pPr indent="50800" algn="ctr">
                <a:lnSpc>
                  <a:spcPts val="1000"/>
                </a:lnSpc>
                <a:spcAft>
                  <a:spcPts val="0"/>
                </a:spcAft>
              </a:pPr>
              <a:r>
                <a:rPr lang="ja-JP" altLang="en-US" sz="800" kern="100" dirty="0" smtClean="0">
                  <a:solidFill>
                    <a:srgbClr val="000000"/>
                  </a:solidFill>
                  <a:latin typeface="+mn-ea"/>
                  <a:cs typeface="Times New Roman" panose="02020603050405020304" pitchFamily="18" charset="0"/>
                </a:rPr>
                <a:t>地域の方々</a:t>
              </a:r>
              <a:r>
                <a:rPr lang="ja-JP" sz="800" kern="100" dirty="0" smtClean="0">
                  <a:solidFill>
                    <a:srgbClr val="000000"/>
                  </a:solidFill>
                  <a:effectLst/>
                  <a:latin typeface="+mn-ea"/>
                  <a:cs typeface="Times New Roman" panose="02020603050405020304" pitchFamily="18" charset="0"/>
                </a:rPr>
                <a:t>の</a:t>
              </a:r>
              <a:r>
                <a:rPr lang="ja-JP" sz="800" kern="100" dirty="0">
                  <a:solidFill>
                    <a:srgbClr val="000000"/>
                  </a:solidFill>
                  <a:effectLst/>
                  <a:latin typeface="+mn-ea"/>
                  <a:cs typeface="Times New Roman" panose="02020603050405020304" pitchFamily="18" charset="0"/>
                </a:rPr>
                <a:t>作業</a:t>
              </a:r>
              <a:endParaRPr lang="ja-JP" sz="800" kern="100" dirty="0">
                <a:effectLst/>
                <a:latin typeface="+mn-ea"/>
                <a:cs typeface="Times New Roman" panose="02020603050405020304" pitchFamily="18" charset="0"/>
              </a:endParaRPr>
            </a:p>
            <a:p>
              <a:pPr indent="50800" algn="ctr">
                <a:lnSpc>
                  <a:spcPts val="1000"/>
                </a:lnSpc>
                <a:spcAft>
                  <a:spcPts val="0"/>
                </a:spcAft>
              </a:pPr>
              <a:r>
                <a:rPr lang="en-US" sz="1000" b="1" kern="100" dirty="0">
                  <a:solidFill>
                    <a:srgbClr val="FF0000"/>
                  </a:solidFill>
                  <a:effectLst/>
                  <a:latin typeface="+mn-ea"/>
                  <a:cs typeface="Times New Roman" panose="02020603050405020304" pitchFamily="18" charset="0"/>
                </a:rPr>
                <a:t>30</a:t>
              </a:r>
              <a:r>
                <a:rPr lang="ja-JP" sz="1000" b="1" kern="100" dirty="0">
                  <a:solidFill>
                    <a:srgbClr val="FF0000"/>
                  </a:solidFill>
                  <a:effectLst/>
                  <a:latin typeface="+mn-ea"/>
                  <a:cs typeface="Times New Roman" panose="02020603050405020304" pitchFamily="18" charset="0"/>
                </a:rPr>
                <a:t>分</a:t>
              </a:r>
              <a:r>
                <a:rPr lang="en-US" sz="1000" b="1" kern="100" dirty="0">
                  <a:solidFill>
                    <a:srgbClr val="FF0000"/>
                  </a:solidFill>
                  <a:effectLst/>
                  <a:latin typeface="+mn-ea"/>
                  <a:cs typeface="Times New Roman" panose="02020603050405020304" pitchFamily="18" charset="0"/>
                </a:rPr>
                <a:t>~1</a:t>
              </a:r>
              <a:r>
                <a:rPr lang="ja-JP" sz="1000" b="1" kern="100" dirty="0">
                  <a:solidFill>
                    <a:srgbClr val="FF0000"/>
                  </a:solidFill>
                  <a:effectLst/>
                  <a:latin typeface="+mn-ea"/>
                  <a:cs typeface="Times New Roman" panose="02020603050405020304" pitchFamily="18" charset="0"/>
                </a:rPr>
                <a:t>時間程度</a:t>
              </a:r>
              <a:endParaRPr lang="ja-JP" sz="1000" kern="100" dirty="0">
                <a:effectLst/>
                <a:latin typeface="+mn-ea"/>
                <a:cs typeface="Times New Roman" panose="02020603050405020304" pitchFamily="18" charset="0"/>
              </a:endParaRPr>
            </a:p>
          </p:txBody>
        </p:sp>
        <p:cxnSp>
          <p:nvCxnSpPr>
            <p:cNvPr id="111" name="直線コネクタ 110"/>
            <p:cNvCxnSpPr/>
            <p:nvPr/>
          </p:nvCxnSpPr>
          <p:spPr>
            <a:xfrm>
              <a:off x="1095149" y="2473117"/>
              <a:ext cx="5928834" cy="0"/>
            </a:xfrm>
            <a:prstGeom prst="line">
              <a:avLst/>
            </a:prstGeom>
            <a:ln w="22225">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112" name="正方形/長方形 111"/>
            <p:cNvSpPr/>
            <p:nvPr/>
          </p:nvSpPr>
          <p:spPr>
            <a:xfrm>
              <a:off x="5162740" y="2033270"/>
              <a:ext cx="1768576" cy="399643"/>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indent="50800" algn="ctr">
                <a:spcAft>
                  <a:spcPts val="0"/>
                </a:spcAft>
              </a:pPr>
              <a:r>
                <a:rPr lang="ja-JP" sz="800" kern="100" dirty="0">
                  <a:solidFill>
                    <a:srgbClr val="000000"/>
                  </a:solidFill>
                  <a:effectLst/>
                  <a:latin typeface="+mn-ea"/>
                  <a:cs typeface="Times New Roman" panose="02020603050405020304" pitchFamily="18" charset="0"/>
                </a:rPr>
                <a:t>後日の作業</a:t>
              </a:r>
              <a:endParaRPr lang="ja-JP" sz="800" kern="100" dirty="0">
                <a:effectLst/>
                <a:latin typeface="+mn-ea"/>
                <a:cs typeface="Times New Roman" panose="02020603050405020304" pitchFamily="18" charset="0"/>
              </a:endParaRPr>
            </a:p>
            <a:p>
              <a:pPr indent="50800" algn="ctr">
                <a:spcAft>
                  <a:spcPts val="0"/>
                </a:spcAft>
              </a:pPr>
              <a:r>
                <a:rPr lang="ja-JP" sz="800" kern="100" dirty="0">
                  <a:solidFill>
                    <a:srgbClr val="000000"/>
                  </a:solidFill>
                  <a:effectLst/>
                  <a:latin typeface="+mn-ea"/>
                  <a:cs typeface="Times New Roman" panose="02020603050405020304" pitchFamily="18" charset="0"/>
                </a:rPr>
                <a:t>自治会の方数名でチェック</a:t>
              </a:r>
              <a:endParaRPr lang="ja-JP" sz="800" kern="100" dirty="0">
                <a:effectLst/>
                <a:latin typeface="+mn-ea"/>
                <a:cs typeface="Times New Roman" panose="02020603050405020304" pitchFamily="18" charset="0"/>
              </a:endParaRPr>
            </a:p>
            <a:p>
              <a:pPr indent="50800" algn="ctr">
                <a:spcAft>
                  <a:spcPts val="0"/>
                </a:spcAft>
              </a:pPr>
              <a:r>
                <a:rPr lang="ja-JP" sz="800" kern="100" dirty="0">
                  <a:solidFill>
                    <a:srgbClr val="000000"/>
                  </a:solidFill>
                  <a:effectLst/>
                  <a:latin typeface="+mn-ea"/>
                  <a:cs typeface="Times New Roman" panose="02020603050405020304" pitchFamily="18" charset="0"/>
                </a:rPr>
                <a:t>（再度、集まってチェックも可）</a:t>
              </a:r>
              <a:endParaRPr lang="ja-JP" sz="800" kern="100" dirty="0">
                <a:effectLst/>
                <a:latin typeface="+mn-ea"/>
                <a:cs typeface="Times New Roman" panose="02020603050405020304" pitchFamily="18" charset="0"/>
              </a:endParaRPr>
            </a:p>
          </p:txBody>
        </p:sp>
        <p:sp>
          <p:nvSpPr>
            <p:cNvPr id="113" name="テキスト ボックス 112"/>
            <p:cNvSpPr txBox="1"/>
            <p:nvPr/>
          </p:nvSpPr>
          <p:spPr>
            <a:xfrm>
              <a:off x="376040" y="1015015"/>
              <a:ext cx="1575723" cy="239202"/>
            </a:xfrm>
            <a:prstGeom prst="rect">
              <a:avLst/>
            </a:prstGeom>
            <a:noFill/>
          </p:spPr>
          <p:txBody>
            <a:bodyPr wrap="square" rtlCol="0" anchor="t" anchorCtr="0">
              <a:noAutofit/>
            </a:bodyPr>
            <a:lstStyle/>
            <a:p>
              <a:r>
                <a:rPr kumimoji="1" lang="ja-JP" altLang="en-US" sz="1000" b="1" dirty="0" smtClean="0">
                  <a:latin typeface="Meiryo UI" panose="020B0604030504040204" pitchFamily="50" charset="-128"/>
                  <a:ea typeface="Meiryo UI" panose="020B0604030504040204" pitchFamily="50" charset="-128"/>
                </a:rPr>
                <a:t>♦検討ステップのイメージ</a:t>
              </a:r>
              <a:endParaRPr kumimoji="1" lang="en-US" altLang="ja-JP" sz="1000" b="1" dirty="0" smtClean="0">
                <a:latin typeface="Meiryo UI" panose="020B0604030504040204" pitchFamily="50" charset="-128"/>
                <a:ea typeface="Meiryo UI" panose="020B0604030504040204" pitchFamily="50" charset="-128"/>
              </a:endParaRPr>
            </a:p>
          </p:txBody>
        </p:sp>
        <p:sp>
          <p:nvSpPr>
            <p:cNvPr id="114" name="正方形/長方形 113"/>
            <p:cNvSpPr/>
            <p:nvPr/>
          </p:nvSpPr>
          <p:spPr>
            <a:xfrm>
              <a:off x="5454504" y="2575055"/>
              <a:ext cx="1253365" cy="282869"/>
            </a:xfrm>
            <a:prstGeom prst="rect">
              <a:avLst/>
            </a:prstGeom>
            <a:noFill/>
            <a:ln w="12700" cap="flat" cmpd="sng" algn="ctr">
              <a:no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indent="50800" algn="ctr">
                <a:spcAft>
                  <a:spcPts val="0"/>
                </a:spcAft>
              </a:pPr>
              <a:r>
                <a:rPr lang="ja-JP" altLang="en-US" sz="800" kern="100" dirty="0" smtClean="0">
                  <a:solidFill>
                    <a:srgbClr val="000000"/>
                  </a:solidFill>
                  <a:latin typeface="+mn-ea"/>
                  <a:cs typeface="Times New Roman" panose="02020603050405020304" pitchFamily="18" charset="0"/>
                </a:rPr>
                <a:t>活用と見直しを</a:t>
              </a:r>
              <a:endParaRPr lang="en-US" altLang="ja-JP" sz="800" kern="100" dirty="0" smtClean="0">
                <a:solidFill>
                  <a:srgbClr val="000000"/>
                </a:solidFill>
                <a:latin typeface="+mn-ea"/>
                <a:cs typeface="Times New Roman" panose="02020603050405020304" pitchFamily="18" charset="0"/>
              </a:endParaRPr>
            </a:p>
            <a:p>
              <a:pPr indent="50800" algn="ctr">
                <a:spcAft>
                  <a:spcPts val="0"/>
                </a:spcAft>
              </a:pPr>
              <a:r>
                <a:rPr lang="ja-JP" altLang="en-US" sz="800" kern="100" dirty="0" smtClean="0">
                  <a:solidFill>
                    <a:srgbClr val="000000"/>
                  </a:solidFill>
                  <a:latin typeface="+mn-ea"/>
                  <a:cs typeface="Times New Roman" panose="02020603050405020304" pitchFamily="18" charset="0"/>
                </a:rPr>
                <a:t>継続的に繰り返す</a:t>
              </a:r>
              <a:endParaRPr lang="en-US" altLang="ja-JP" sz="800" kern="100" dirty="0" smtClean="0">
                <a:solidFill>
                  <a:srgbClr val="000000"/>
                </a:solidFill>
                <a:latin typeface="+mn-ea"/>
                <a:cs typeface="Times New Roman" panose="02020603050405020304" pitchFamily="18" charset="0"/>
              </a:endParaRPr>
            </a:p>
          </p:txBody>
        </p:sp>
      </p:grpSp>
      <p:pic>
        <p:nvPicPr>
          <p:cNvPr id="128" name="図 1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747" y="4446754"/>
            <a:ext cx="524786" cy="540000"/>
          </a:xfrm>
          <a:prstGeom prst="rect">
            <a:avLst/>
          </a:prstGeom>
        </p:spPr>
      </p:pic>
      <p:pic>
        <p:nvPicPr>
          <p:cNvPr id="130" name="図 1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3903" y="6377129"/>
            <a:ext cx="516860" cy="540000"/>
          </a:xfrm>
          <a:prstGeom prst="rect">
            <a:avLst/>
          </a:prstGeom>
        </p:spPr>
      </p:pic>
      <p:pic>
        <p:nvPicPr>
          <p:cNvPr id="134" name="図 1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14766" y="6384726"/>
            <a:ext cx="519233" cy="540000"/>
          </a:xfrm>
          <a:prstGeom prst="rect">
            <a:avLst/>
          </a:prstGeom>
        </p:spPr>
      </p:pic>
      <p:pic>
        <p:nvPicPr>
          <p:cNvPr id="135" name="図 13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99357" y="7383207"/>
            <a:ext cx="529613" cy="540000"/>
          </a:xfrm>
          <a:prstGeom prst="rect">
            <a:avLst/>
          </a:prstGeom>
        </p:spPr>
      </p:pic>
      <p:sp>
        <p:nvSpPr>
          <p:cNvPr id="123" name="テキスト ボックス 122"/>
          <p:cNvSpPr txBox="1"/>
          <p:nvPr/>
        </p:nvSpPr>
        <p:spPr>
          <a:xfrm>
            <a:off x="1772657" y="8469693"/>
            <a:ext cx="4398684" cy="246221"/>
          </a:xfrm>
          <a:prstGeom prst="rect">
            <a:avLst/>
          </a:prstGeom>
          <a:noFill/>
        </p:spPr>
        <p:txBody>
          <a:bodyPr wrap="square" rtlCol="0" anchor="t" anchorCtr="0">
            <a:spAutoFit/>
          </a:bodyPr>
          <a:lstStyle/>
          <a:p>
            <a:r>
              <a:rPr lang="ja-JP" altLang="en-US" sz="1000" b="1" dirty="0" smtClean="0">
                <a:latin typeface="+mn-ea"/>
              </a:rPr>
              <a:t>大阪府の最寄りの土木事務所（地域支援・企画課）にお尋ねください。</a:t>
            </a:r>
            <a:endParaRPr lang="en-US" altLang="ja-JP" sz="1000" b="1" dirty="0" smtClean="0">
              <a:latin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758655344"/>
              </p:ext>
            </p:extLst>
          </p:nvPr>
        </p:nvGraphicFramePr>
        <p:xfrm>
          <a:off x="1863787" y="8696529"/>
          <a:ext cx="3960000" cy="582479"/>
        </p:xfrm>
        <a:graphic>
          <a:graphicData uri="http://schemas.openxmlformats.org/drawingml/2006/table">
            <a:tbl>
              <a:tblPr firstRow="1" bandRow="1">
                <a:tableStyleId>{2D5ABB26-0587-4C30-8999-92F81FD0307C}</a:tableStyleId>
              </a:tblPr>
              <a:tblGrid>
                <a:gridCol w="990000">
                  <a:extLst>
                    <a:ext uri="{9D8B030D-6E8A-4147-A177-3AD203B41FA5}">
                      <a16:colId xmlns:a16="http://schemas.microsoft.com/office/drawing/2014/main" val="2668348656"/>
                    </a:ext>
                  </a:extLst>
                </a:gridCol>
                <a:gridCol w="990000">
                  <a:extLst>
                    <a:ext uri="{9D8B030D-6E8A-4147-A177-3AD203B41FA5}">
                      <a16:colId xmlns:a16="http://schemas.microsoft.com/office/drawing/2014/main" val="1215736871"/>
                    </a:ext>
                  </a:extLst>
                </a:gridCol>
                <a:gridCol w="990000">
                  <a:extLst>
                    <a:ext uri="{9D8B030D-6E8A-4147-A177-3AD203B41FA5}">
                      <a16:colId xmlns:a16="http://schemas.microsoft.com/office/drawing/2014/main" val="3826172209"/>
                    </a:ext>
                  </a:extLst>
                </a:gridCol>
                <a:gridCol w="990000">
                  <a:extLst>
                    <a:ext uri="{9D8B030D-6E8A-4147-A177-3AD203B41FA5}">
                      <a16:colId xmlns:a16="http://schemas.microsoft.com/office/drawing/2014/main" val="4002003536"/>
                    </a:ext>
                  </a:extLst>
                </a:gridCol>
              </a:tblGrid>
              <a:tr h="137684">
                <a:tc>
                  <a:txBody>
                    <a:bodyPr/>
                    <a:lstStyle/>
                    <a:p>
                      <a:r>
                        <a:rPr kumimoji="1" lang="ja-JP" altLang="en-US" sz="800" dirty="0" smtClean="0">
                          <a:latin typeface="+mn-ea"/>
                          <a:ea typeface="+mn-ea"/>
                        </a:rPr>
                        <a:t>池田土木事務所</a:t>
                      </a:r>
                      <a:endParaRPr kumimoji="1" lang="ja-JP" altLang="en-US" sz="800" dirty="0">
                        <a:latin typeface="+mn-ea"/>
                        <a:ea typeface="+mn-ea"/>
                      </a:endParaRPr>
                    </a:p>
                  </a:txBody>
                  <a:tcPr marL="0" marR="0" marT="0" marB="0" anchor="ctr"/>
                </a:tc>
                <a:tc>
                  <a:txBody>
                    <a:bodyPr/>
                    <a:lstStyle/>
                    <a:p>
                      <a:r>
                        <a:rPr kumimoji="1" lang="en-US" altLang="ja-JP" sz="800" dirty="0" smtClean="0">
                          <a:latin typeface="+mn-ea"/>
                          <a:ea typeface="+mn-ea"/>
                        </a:rPr>
                        <a:t>072-752-4111</a:t>
                      </a:r>
                      <a:endParaRPr kumimoji="1" lang="ja-JP" altLang="en-US" sz="800" dirty="0">
                        <a:latin typeface="+mn-ea"/>
                        <a:ea typeface="+mn-ea"/>
                      </a:endParaRPr>
                    </a:p>
                  </a:txBody>
                  <a:tcPr marL="0" marR="0" marT="0" marB="0" anchor="ctr"/>
                </a:tc>
                <a:tc>
                  <a:txBody>
                    <a:bodyPr/>
                    <a:lstStyle/>
                    <a:p>
                      <a:r>
                        <a:rPr kumimoji="1" lang="ja-JP" altLang="en-US" sz="800" dirty="0" smtClean="0">
                          <a:latin typeface="+mn-ea"/>
                          <a:ea typeface="+mn-ea"/>
                        </a:rPr>
                        <a:t>富田林土木事務所</a:t>
                      </a:r>
                      <a:endParaRPr kumimoji="1" lang="ja-JP" altLang="en-US" sz="800" dirty="0">
                        <a:latin typeface="+mn-ea"/>
                        <a:ea typeface="+mn-ea"/>
                      </a:endParaRPr>
                    </a:p>
                  </a:txBody>
                  <a:tcPr marL="0" marR="0" marT="0" marB="0" anchor="ctr"/>
                </a:tc>
                <a:tc>
                  <a:txBody>
                    <a:bodyPr/>
                    <a:lstStyle/>
                    <a:p>
                      <a:r>
                        <a:rPr kumimoji="1" lang="en-US" altLang="ja-JP" sz="800" dirty="0" smtClean="0">
                          <a:latin typeface="+mn-ea"/>
                          <a:ea typeface="+mn-ea"/>
                        </a:rPr>
                        <a:t>0721-25-1131</a:t>
                      </a:r>
                      <a:endParaRPr kumimoji="1" lang="ja-JP" altLang="en-US" sz="800" dirty="0">
                        <a:latin typeface="+mn-ea"/>
                        <a:ea typeface="+mn-ea"/>
                      </a:endParaRPr>
                    </a:p>
                  </a:txBody>
                  <a:tcPr marL="0" marR="0" marT="0" marB="0" anchor="ctr"/>
                </a:tc>
                <a:extLst>
                  <a:ext uri="{0D108BD9-81ED-4DB2-BD59-A6C34878D82A}">
                    <a16:rowId xmlns:a16="http://schemas.microsoft.com/office/drawing/2014/main" val="1199238636"/>
                  </a:ext>
                </a:extLst>
              </a:tr>
              <a:tr h="148265">
                <a:tc>
                  <a:txBody>
                    <a:bodyPr/>
                    <a:lstStyle/>
                    <a:p>
                      <a:r>
                        <a:rPr kumimoji="1" lang="ja-JP" altLang="en-US" sz="800" dirty="0" smtClean="0">
                          <a:latin typeface="+mn-ea"/>
                          <a:ea typeface="+mn-ea"/>
                        </a:rPr>
                        <a:t>茨木土木事務所</a:t>
                      </a:r>
                      <a:endParaRPr kumimoji="1" lang="ja-JP" altLang="en-US" sz="800" dirty="0">
                        <a:latin typeface="+mn-ea"/>
                        <a:ea typeface="+mn-ea"/>
                      </a:endParaRPr>
                    </a:p>
                  </a:txBody>
                  <a:tcPr marL="0" marR="0" marT="0" marB="0" anchor="ctr"/>
                </a:tc>
                <a:tc>
                  <a:txBody>
                    <a:bodyPr/>
                    <a:lstStyle/>
                    <a:p>
                      <a:r>
                        <a:rPr kumimoji="1" lang="en-US" altLang="ja-JP" sz="800" dirty="0" smtClean="0">
                          <a:latin typeface="+mn-ea"/>
                          <a:ea typeface="+mn-ea"/>
                        </a:rPr>
                        <a:t>072-627-1121</a:t>
                      </a:r>
                      <a:endParaRPr kumimoji="1" lang="ja-JP" altLang="en-US" sz="800" dirty="0">
                        <a:latin typeface="+mn-ea"/>
                        <a:ea typeface="+mn-ea"/>
                      </a:endParaRPr>
                    </a:p>
                  </a:txBody>
                  <a:tcPr marL="0" marR="0" marT="0" marB="0" anchor="ctr"/>
                </a:tc>
                <a:tc>
                  <a:txBody>
                    <a:bodyPr/>
                    <a:lstStyle/>
                    <a:p>
                      <a:r>
                        <a:rPr kumimoji="1" lang="ja-JP" altLang="en-US" sz="800" dirty="0" smtClean="0">
                          <a:latin typeface="+mn-ea"/>
                          <a:ea typeface="+mn-ea"/>
                        </a:rPr>
                        <a:t>鳳土木事務所</a:t>
                      </a:r>
                      <a:endParaRPr kumimoji="1" lang="ja-JP" altLang="en-US" sz="800" dirty="0">
                        <a:latin typeface="+mn-ea"/>
                        <a:ea typeface="+mn-ea"/>
                      </a:endParaRPr>
                    </a:p>
                  </a:txBody>
                  <a:tcPr marL="0" marR="0" marT="0" marB="0" anchor="ctr"/>
                </a:tc>
                <a:tc>
                  <a:txBody>
                    <a:bodyPr/>
                    <a:lstStyle/>
                    <a:p>
                      <a:r>
                        <a:rPr kumimoji="1" lang="en-US" altLang="ja-JP" sz="800" dirty="0" smtClean="0">
                          <a:latin typeface="+mn-ea"/>
                          <a:ea typeface="+mn-ea"/>
                        </a:rPr>
                        <a:t>072-273-0123</a:t>
                      </a:r>
                      <a:endParaRPr kumimoji="1" lang="ja-JP" altLang="en-US" sz="800" dirty="0">
                        <a:latin typeface="+mn-ea"/>
                        <a:ea typeface="+mn-ea"/>
                      </a:endParaRPr>
                    </a:p>
                  </a:txBody>
                  <a:tcPr marL="0" marR="0" marT="0" marB="0" anchor="ctr"/>
                </a:tc>
                <a:extLst>
                  <a:ext uri="{0D108BD9-81ED-4DB2-BD59-A6C34878D82A}">
                    <a16:rowId xmlns:a16="http://schemas.microsoft.com/office/drawing/2014/main" val="1523708195"/>
                  </a:ext>
                </a:extLst>
              </a:tr>
              <a:tr h="148265">
                <a:tc>
                  <a:txBody>
                    <a:bodyPr/>
                    <a:lstStyle/>
                    <a:p>
                      <a:r>
                        <a:rPr kumimoji="1" lang="ja-JP" altLang="en-US" sz="800" dirty="0" smtClean="0">
                          <a:latin typeface="+mn-ea"/>
                          <a:ea typeface="+mn-ea"/>
                        </a:rPr>
                        <a:t>枚方土木事務所</a:t>
                      </a:r>
                      <a:endParaRPr kumimoji="1" lang="ja-JP" altLang="en-US" sz="800" dirty="0">
                        <a:latin typeface="+mn-ea"/>
                        <a:ea typeface="+mn-ea"/>
                      </a:endParaRPr>
                    </a:p>
                  </a:txBody>
                  <a:tcPr marL="0" marR="0" marT="0" marB="0" anchor="ctr"/>
                </a:tc>
                <a:tc>
                  <a:txBody>
                    <a:bodyPr/>
                    <a:lstStyle/>
                    <a:p>
                      <a:r>
                        <a:rPr kumimoji="1" lang="en-US" altLang="ja-JP" sz="800" dirty="0" smtClean="0">
                          <a:latin typeface="+mn-ea"/>
                          <a:ea typeface="+mn-ea"/>
                        </a:rPr>
                        <a:t>072-844-1331</a:t>
                      </a:r>
                      <a:endParaRPr kumimoji="1" lang="ja-JP" altLang="en-US" sz="800" dirty="0">
                        <a:latin typeface="+mn-ea"/>
                        <a:ea typeface="+mn-ea"/>
                      </a:endParaRPr>
                    </a:p>
                  </a:txBody>
                  <a:tcPr marL="0" marR="0" marT="0" marB="0" anchor="ctr"/>
                </a:tc>
                <a:tc>
                  <a:txBody>
                    <a:bodyPr/>
                    <a:lstStyle/>
                    <a:p>
                      <a:r>
                        <a:rPr kumimoji="1" lang="ja-JP" altLang="en-US" sz="800" dirty="0" smtClean="0">
                          <a:latin typeface="+mn-ea"/>
                          <a:ea typeface="+mn-ea"/>
                        </a:rPr>
                        <a:t>岸和田土木事務所</a:t>
                      </a:r>
                      <a:endParaRPr kumimoji="1" lang="ja-JP" altLang="en-US" sz="800" dirty="0">
                        <a:latin typeface="+mn-ea"/>
                        <a:ea typeface="+mn-ea"/>
                      </a:endParaRPr>
                    </a:p>
                  </a:txBody>
                  <a:tcPr marL="0" marR="0" marT="0" marB="0" anchor="ctr"/>
                </a:tc>
                <a:tc>
                  <a:txBody>
                    <a:bodyPr/>
                    <a:lstStyle/>
                    <a:p>
                      <a:r>
                        <a:rPr kumimoji="1" lang="en-US" altLang="ja-JP" sz="800" dirty="0" smtClean="0">
                          <a:latin typeface="+mn-ea"/>
                          <a:ea typeface="+mn-ea"/>
                        </a:rPr>
                        <a:t>072-439-3601</a:t>
                      </a:r>
                      <a:endParaRPr kumimoji="1" lang="ja-JP" altLang="en-US" sz="800" dirty="0">
                        <a:latin typeface="+mn-ea"/>
                        <a:ea typeface="+mn-ea"/>
                      </a:endParaRPr>
                    </a:p>
                  </a:txBody>
                  <a:tcPr marL="0" marR="0" marT="0" marB="0" anchor="ctr"/>
                </a:tc>
                <a:extLst>
                  <a:ext uri="{0D108BD9-81ED-4DB2-BD59-A6C34878D82A}">
                    <a16:rowId xmlns:a16="http://schemas.microsoft.com/office/drawing/2014/main" val="1870260419"/>
                  </a:ext>
                </a:extLst>
              </a:tr>
              <a:tr h="148265">
                <a:tc>
                  <a:txBody>
                    <a:bodyPr/>
                    <a:lstStyle/>
                    <a:p>
                      <a:r>
                        <a:rPr kumimoji="1" lang="ja-JP" altLang="en-US" sz="800" dirty="0" smtClean="0">
                          <a:latin typeface="+mn-ea"/>
                          <a:ea typeface="+mn-ea"/>
                        </a:rPr>
                        <a:t>八尾土木事務所</a:t>
                      </a:r>
                      <a:endParaRPr kumimoji="1" lang="ja-JP" altLang="en-US" sz="800" dirty="0">
                        <a:latin typeface="+mn-ea"/>
                        <a:ea typeface="+mn-ea"/>
                      </a:endParaRPr>
                    </a:p>
                  </a:txBody>
                  <a:tcPr marL="0" marR="0" marT="0" marB="0" anchor="ctr"/>
                </a:tc>
                <a:tc>
                  <a:txBody>
                    <a:bodyPr/>
                    <a:lstStyle/>
                    <a:p>
                      <a:r>
                        <a:rPr kumimoji="1" lang="en-US" altLang="ja-JP" sz="800" dirty="0" smtClean="0">
                          <a:latin typeface="+mn-ea"/>
                          <a:ea typeface="+mn-ea"/>
                        </a:rPr>
                        <a:t>072-994-1515</a:t>
                      </a:r>
                      <a:endParaRPr kumimoji="1" lang="ja-JP" altLang="en-US" sz="800" dirty="0">
                        <a:latin typeface="+mn-ea"/>
                        <a:ea typeface="+mn-ea"/>
                      </a:endParaRPr>
                    </a:p>
                  </a:txBody>
                  <a:tcPr marL="0" marR="0" marT="0" marB="0" anchor="ctr"/>
                </a:tc>
                <a:tc>
                  <a:txBody>
                    <a:bodyPr/>
                    <a:lstStyle/>
                    <a:p>
                      <a:endParaRPr kumimoji="1" lang="ja-JP" altLang="en-US" sz="800" dirty="0">
                        <a:latin typeface="+mn-ea"/>
                        <a:ea typeface="+mn-ea"/>
                      </a:endParaRPr>
                    </a:p>
                  </a:txBody>
                  <a:tcPr marL="0" marR="0" marT="0" marB="0" anchor="ctr"/>
                </a:tc>
                <a:tc>
                  <a:txBody>
                    <a:bodyPr/>
                    <a:lstStyle/>
                    <a:p>
                      <a:endParaRPr kumimoji="1" lang="ja-JP" altLang="en-US" sz="800" dirty="0">
                        <a:latin typeface="+mn-ea"/>
                        <a:ea typeface="+mn-ea"/>
                      </a:endParaRPr>
                    </a:p>
                  </a:txBody>
                  <a:tcPr marL="0" marR="0" marT="0" marB="0" anchor="ctr"/>
                </a:tc>
                <a:extLst>
                  <a:ext uri="{0D108BD9-81ED-4DB2-BD59-A6C34878D82A}">
                    <a16:rowId xmlns:a16="http://schemas.microsoft.com/office/drawing/2014/main" val="851932730"/>
                  </a:ext>
                </a:extLst>
              </a:tr>
            </a:tbl>
          </a:graphicData>
        </a:graphic>
      </p:graphicFrame>
      <p:pic>
        <p:nvPicPr>
          <p:cNvPr id="25" name="図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388" y="7317350"/>
            <a:ext cx="555275" cy="555275"/>
          </a:xfrm>
          <a:prstGeom prst="rect">
            <a:avLst/>
          </a:prstGeom>
        </p:spPr>
      </p:pic>
      <p:pic>
        <p:nvPicPr>
          <p:cNvPr id="40" name="図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967" y="5430565"/>
            <a:ext cx="564115" cy="564115"/>
          </a:xfrm>
          <a:prstGeom prst="rect">
            <a:avLst/>
          </a:prstGeom>
        </p:spPr>
      </p:pic>
      <p:pic>
        <p:nvPicPr>
          <p:cNvPr id="49" name="図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29344" y="5469961"/>
            <a:ext cx="551080" cy="551080"/>
          </a:xfrm>
          <a:prstGeom prst="rect">
            <a:avLst/>
          </a:prstGeom>
        </p:spPr>
      </p:pic>
    </p:spTree>
    <p:extLst>
      <p:ext uri="{BB962C8B-B14F-4D97-AF65-F5344CB8AC3E}">
        <p14:creationId xmlns:p14="http://schemas.microsoft.com/office/powerpoint/2010/main" val="2190644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965</TotalTime>
  <Words>3196</Words>
  <Application>Microsoft Office PowerPoint</Application>
  <PresentationFormat>ユーザー設定</PresentationFormat>
  <Paragraphs>259</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Meiryo UI</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中島　正登</dc:creator>
  <cp:lastModifiedBy>中島　正登</cp:lastModifiedBy>
  <cp:revision>6</cp:revision>
  <cp:lastPrinted>2019-06-04T23:39:57Z</cp:lastPrinted>
  <dcterms:created xsi:type="dcterms:W3CDTF">2019-03-25T03:11:03Z</dcterms:created>
  <dcterms:modified xsi:type="dcterms:W3CDTF">2021-08-05T08:42:46Z</dcterms:modified>
</cp:coreProperties>
</file>