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7" r:id="rId2"/>
    <p:sldId id="410" r:id="rId3"/>
    <p:sldId id="416" r:id="rId4"/>
    <p:sldId id="442" r:id="rId5"/>
    <p:sldId id="449" r:id="rId6"/>
    <p:sldId id="438" r:id="rId7"/>
    <p:sldId id="443" r:id="rId8"/>
    <p:sldId id="450" r:id="rId9"/>
    <p:sldId id="451" r:id="rId10"/>
    <p:sldId id="452" r:id="rId11"/>
    <p:sldId id="454" r:id="rId12"/>
    <p:sldId id="453" r:id="rId13"/>
    <p:sldId id="444" r:id="rId14"/>
    <p:sldId id="455" r:id="rId15"/>
  </p:sldIdLst>
  <p:sldSz cx="9901238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  <p15:guide id="3" pos="311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5D505"/>
    <a:srgbClr val="FBE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85" autoAdjust="0"/>
    <p:restoredTop sz="93825" autoAdjust="0"/>
  </p:normalViewPr>
  <p:slideViewPr>
    <p:cSldViewPr>
      <p:cViewPr varScale="1">
        <p:scale>
          <a:sx n="67" d="100"/>
          <a:sy n="67" d="100"/>
        </p:scale>
        <p:origin x="480" y="66"/>
      </p:cViewPr>
      <p:guideLst>
        <p:guide orient="horz" pos="2160"/>
        <p:guide pos="3119"/>
        <p:guide pos="3118"/>
      </p:guideLst>
    </p:cSldViewPr>
  </p:slideViewPr>
  <p:outlineViewPr>
    <p:cViewPr>
      <p:scale>
        <a:sx n="33" d="100"/>
        <a:sy n="33" d="100"/>
      </p:scale>
      <p:origin x="0" y="1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14" y="-114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1&#12288;&#12487;&#12540;&#12479;&#38598;\&#12473;&#12521;&#12452;&#12489;&#29992;&#36039;&#26009;%20(&#21172;&#20685;&#28797;&#23475;3-5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1&#12288;&#12487;&#12540;&#12479;&#38598;\&#12473;&#12521;&#12452;&#12489;&#29992;&#36039;&#26009;&#65288;&#24037;&#26399;&#36035;&#37329;&#65289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1&#12288;&#12487;&#12540;&#12479;&#38598;\&#12473;&#12521;&#12452;&#12489;&#29992;&#36039;&#26009;%20(&#21172;&#20685;&#28797;&#23475;3-5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1&#12288;&#12487;&#12540;&#12479;&#38598;\&#12473;&#12521;&#12452;&#12489;&#29992;&#36039;&#26009;%20(&#21172;&#20685;&#28797;&#23475;3-5)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1&#12288;&#12487;&#12540;&#12479;&#38598;\&#12473;&#12521;&#12452;&#12489;&#29992;&#36039;&#26009;%20(&#21172;&#20685;&#28797;&#23475;3-5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1&#12288;&#12487;&#12540;&#12479;&#38598;\&#12473;&#12521;&#12452;&#12489;&#29992;&#36039;&#26009;%20(&#21172;&#20685;&#28797;&#23475;3-5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1&#12288;&#12487;&#12540;&#12479;&#38598;\&#12473;&#12521;&#12452;&#12489;&#29992;&#36039;&#26009;%20(&#21172;&#20685;&#28797;&#23475;3-5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1&#12288;&#12487;&#12540;&#12479;&#38598;\1-6&#24314;&#35373;&#26989;&#19968;&#20154;&#35242;&#26041;&#31561;&#27515;&#20129;&#32773;&#25968;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1&#12288;&#12487;&#12540;&#12479;&#38598;\&#12473;&#12521;&#12452;&#12489;&#29992;&#36039;&#26009;&#65288;&#24037;&#26399;&#36035;&#37329;&#65289;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T1412ss0086\lib\&#24314;&#35373;&#25351;&#23566;G\000&#12288;&#9670;&#9670;&#24314;&#35373;&#32887;&#20154;&#22522;&#26412;&#27861;&#38306;&#20418;&#9670;&#9670;\R1(2019)\41&#12288;&#12487;&#12540;&#12479;&#38598;\&#12473;&#12521;&#12452;&#12489;&#29992;&#36039;&#26009;&#65288;&#24037;&#26399;&#36035;&#37329;&#65289;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200" b="0" i="0" u="none" strike="noStrike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建設業</a:t>
            </a:r>
            <a:r>
              <a:rPr lang="ja-JP" altLang="ja-JP" sz="1200" b="0" i="0" u="none" strike="noStrike" baseline="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の死傷者数の</a:t>
            </a:r>
            <a:r>
              <a:rPr lang="ja-JP" altLang="ja-JP" sz="1200" b="0" i="0" u="none" strike="noStrike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推移</a:t>
            </a:r>
            <a:r>
              <a:rPr lang="ja-JP" altLang="en-US" sz="1200" b="0" i="0" u="none" strike="noStrike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（大阪）</a:t>
            </a:r>
            <a:endParaRPr lang="ja-JP" altLang="en-US" sz="1200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19040208217782595"/>
          <c:y val="3.81944606289599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'P3 (修正)'!$A$20</c:f>
              <c:strCache>
                <c:ptCount val="1"/>
                <c:pt idx="0">
                  <c:v>死傷者数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'P3 (修正)'!$C$19:$H$19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'P3 (修正)'!$C$20:$H$20</c:f>
              <c:numCache>
                <c:formatCode>General</c:formatCode>
                <c:ptCount val="6"/>
                <c:pt idx="0">
                  <c:v>816</c:v>
                </c:pt>
                <c:pt idx="1">
                  <c:v>836</c:v>
                </c:pt>
                <c:pt idx="2">
                  <c:v>722</c:v>
                </c:pt>
                <c:pt idx="3">
                  <c:v>681</c:v>
                </c:pt>
                <c:pt idx="4">
                  <c:v>660</c:v>
                </c:pt>
                <c:pt idx="5">
                  <c:v>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10-40C0-8E9E-821EF5CF2C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708287"/>
        <c:axId val="105709951"/>
      </c:lineChart>
      <c:catAx>
        <c:axId val="105708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5709951"/>
        <c:crosses val="autoZero"/>
        <c:auto val="1"/>
        <c:lblAlgn val="ctr"/>
        <c:lblOffset val="100"/>
        <c:noMultiLvlLbl val="0"/>
      </c:catAx>
      <c:valAx>
        <c:axId val="105709951"/>
        <c:scaling>
          <c:orientation val="minMax"/>
          <c:max val="900"/>
          <c:min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5708287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en-US" sz="140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決まって支給する現金給与額（月額、平均、常用労働者数</a:t>
            </a:r>
            <a:r>
              <a:rPr lang="en-US" altLang="ja-JP" sz="140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40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sz="140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人の小規模事業所）</a:t>
            </a:r>
          </a:p>
        </c:rich>
      </c:tx>
      <c:layout>
        <c:manualLayout>
          <c:xMode val="edge"/>
          <c:yMode val="edge"/>
          <c:x val="0.10614205653201593"/>
          <c:y val="2.3994347158527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特別調査!$G$14</c:f>
              <c:strCache>
                <c:ptCount val="1"/>
              </c:strCache>
            </c:strRef>
          </c:tx>
          <c:spPr>
            <a:ln w="38100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diamond"/>
            <c:size val="8"/>
            <c:spPr>
              <a:solidFill>
                <a:schemeClr val="bg1">
                  <a:alpha val="98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特別調査!$H$13:$M$13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特別調査!$H$14:$M$14</c:f>
              <c:numCache>
                <c:formatCode>#,##0</c:formatCode>
                <c:ptCount val="6"/>
                <c:pt idx="0">
                  <c:v>251212</c:v>
                </c:pt>
                <c:pt idx="1">
                  <c:v>266439</c:v>
                </c:pt>
                <c:pt idx="2">
                  <c:v>258935</c:v>
                </c:pt>
                <c:pt idx="3">
                  <c:v>263318</c:v>
                </c:pt>
                <c:pt idx="4">
                  <c:v>280012</c:v>
                </c:pt>
                <c:pt idx="5">
                  <c:v>278441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D0-4E41-84E0-A12A775AE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8555471"/>
        <c:axId val="1058553391"/>
      </c:lineChart>
      <c:catAx>
        <c:axId val="1058555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58553391"/>
        <c:crosses val="autoZero"/>
        <c:auto val="1"/>
        <c:lblAlgn val="ctr"/>
        <c:lblOffset val="100"/>
        <c:noMultiLvlLbl val="0"/>
      </c:catAx>
      <c:valAx>
        <c:axId val="1058553391"/>
        <c:scaling>
          <c:orientation val="minMax"/>
          <c:max val="290000"/>
          <c:min val="24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58555471"/>
        <c:crosses val="autoZero"/>
        <c:crossBetween val="between"/>
        <c:majorUnit val="10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200" b="0" i="0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建設業</a:t>
            </a:r>
            <a:r>
              <a:rPr lang="ja-JP" altLang="ja-JP" sz="1200" b="0" i="0" baseline="0" dirty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の死亡者数の</a:t>
            </a:r>
            <a:r>
              <a:rPr lang="ja-JP" altLang="ja-JP" sz="1200" b="0" i="0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推移</a:t>
            </a:r>
            <a:r>
              <a:rPr lang="ja-JP" altLang="en-US" sz="1200" b="0" i="0" baseline="0" dirty="0" smtClean="0">
                <a:solidFill>
                  <a:sysClr val="windowText" lastClr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（大阪）</a:t>
            </a:r>
            <a:endParaRPr lang="ja-JP" altLang="ja-JP" sz="1200" dirty="0">
              <a:solidFill>
                <a:sysClr val="windowText" lastClr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'P3 (修正)'!$A$23:$B$23</c:f>
              <c:strCache>
                <c:ptCount val="2"/>
                <c:pt idx="1">
                  <c:v>死亡者数</c:v>
                </c:pt>
              </c:strCache>
            </c:strRef>
          </c:tx>
          <c:spPr>
            <a:ln w="31750" cap="rnd">
              <a:solidFill>
                <a:schemeClr val="accent6">
                  <a:lumMod val="75000"/>
                </a:schemeClr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accent6"/>
              </a:solidFill>
              <a:ln w="6350">
                <a:solidFill>
                  <a:schemeClr val="tx1"/>
                </a:solidFill>
              </a:ln>
              <a:effectLst/>
            </c:spPr>
          </c:marker>
          <c:cat>
            <c:strRef>
              <c:f>'P3 (修正)'!$C$22:$H$22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'P3 (修正)'!$C$23:$H$23</c:f>
              <c:numCache>
                <c:formatCode>General</c:formatCode>
                <c:ptCount val="6"/>
                <c:pt idx="0">
                  <c:v>21</c:v>
                </c:pt>
                <c:pt idx="1">
                  <c:v>14</c:v>
                </c:pt>
                <c:pt idx="2">
                  <c:v>13</c:v>
                </c:pt>
                <c:pt idx="3">
                  <c:v>11</c:v>
                </c:pt>
                <c:pt idx="4">
                  <c:v>20</c:v>
                </c:pt>
                <c:pt idx="5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EA-424D-8A20-6B24A2B7CD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7324751"/>
        <c:axId val="1977312687"/>
      </c:lineChart>
      <c:catAx>
        <c:axId val="19773247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977312687"/>
        <c:crosses val="autoZero"/>
        <c:auto val="1"/>
        <c:lblAlgn val="ctr"/>
        <c:lblOffset val="100"/>
        <c:noMultiLvlLbl val="0"/>
      </c:catAx>
      <c:valAx>
        <c:axId val="19773126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9773247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全産業に占める建設業死傷者数の構成率の推移</a:t>
            </a:r>
            <a:r>
              <a:rPr lang="en-US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ja-JP" sz="14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24377329534191186"/>
          <c:y val="8.451349567004905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'P4 (修正)'!$B$16</c:f>
              <c:strCache>
                <c:ptCount val="1"/>
                <c:pt idx="0">
                  <c:v>大阪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'P4 (修正)'!$C$15:$H$15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'P4 (修正)'!$C$16:$H$16</c:f>
              <c:numCache>
                <c:formatCode>0.0%</c:formatCode>
                <c:ptCount val="6"/>
                <c:pt idx="0">
                  <c:v>0.10199999999999999</c:v>
                </c:pt>
                <c:pt idx="1">
                  <c:v>0.10299999999999999</c:v>
                </c:pt>
                <c:pt idx="2">
                  <c:v>0.09</c:v>
                </c:pt>
                <c:pt idx="3">
                  <c:v>8.4000000000000005E-2</c:v>
                </c:pt>
                <c:pt idx="4">
                  <c:v>7.9000000000000001E-2</c:v>
                </c:pt>
                <c:pt idx="5">
                  <c:v>8.6999999999999994E-2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F0-4598-B062-3B6CF0549AA1}"/>
            </c:ext>
          </c:extLst>
        </c:ser>
        <c:ser>
          <c:idx val="1"/>
          <c:order val="1"/>
          <c:tx>
            <c:strRef>
              <c:f>'P4 (修正)'!$B$17</c:f>
              <c:strCache>
                <c:ptCount val="1"/>
                <c:pt idx="0">
                  <c:v>全国</c:v>
                </c:pt>
              </c:strCache>
            </c:strRef>
          </c:tx>
          <c:spPr>
            <a:pattFill prst="pct2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'P4 (修正)'!$C$15:$H$15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'P4 (修正)'!$C$17:$H$17</c:f>
              <c:numCache>
                <c:formatCode>0.0%</c:formatCode>
                <c:ptCount val="6"/>
                <c:pt idx="0">
                  <c:v>0.14499999999999999</c:v>
                </c:pt>
                <c:pt idx="1">
                  <c:v>0.14399999999999999</c:v>
                </c:pt>
                <c:pt idx="2">
                  <c:v>0.13400000000000001</c:v>
                </c:pt>
                <c:pt idx="3">
                  <c:v>0.128</c:v>
                </c:pt>
                <c:pt idx="4">
                  <c:v>0.126</c:v>
                </c:pt>
                <c:pt idx="5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F0-4598-B062-3B6CF0549A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72806640"/>
        <c:axId val="1072810800"/>
      </c:barChart>
      <c:catAx>
        <c:axId val="1072806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72810800"/>
        <c:crosses val="autoZero"/>
        <c:auto val="1"/>
        <c:lblAlgn val="ctr"/>
        <c:lblOffset val="100"/>
        <c:noMultiLvlLbl val="0"/>
      </c:catAx>
      <c:valAx>
        <c:axId val="1072810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72806640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394797092262077"/>
          <c:y val="0.88595144839590578"/>
          <c:w val="0.23585070068467343"/>
          <c:h val="8.24233033256625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全産業に占める建設業死</a:t>
            </a:r>
            <a:r>
              <a:rPr lang="ja-JP" altLang="en-US" sz="1400" b="0" i="0" baseline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亡</a:t>
            </a:r>
            <a:r>
              <a:rPr lang="ja-JP" altLang="ja-JP" sz="1400" b="0" i="0" baseline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者数の構成率の推移</a:t>
            </a:r>
            <a:r>
              <a:rPr lang="en-US" altLang="ja-JP" sz="1400" b="0" i="0" baseline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endParaRPr lang="ja-JP" altLang="ja-JP" sz="140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2801281962260603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'P4 (修正)'!$L$16</c:f>
              <c:strCache>
                <c:ptCount val="1"/>
                <c:pt idx="0">
                  <c:v>大阪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'P4 (修正)'!$M$15:$R$15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'P4 (修正)'!$M$16:$R$16</c:f>
              <c:numCache>
                <c:formatCode>0.0%</c:formatCode>
                <c:ptCount val="6"/>
                <c:pt idx="0">
                  <c:v>0.309</c:v>
                </c:pt>
                <c:pt idx="1">
                  <c:v>0.26400000000000001</c:v>
                </c:pt>
                <c:pt idx="2">
                  <c:v>0.27700000000000002</c:v>
                </c:pt>
                <c:pt idx="3">
                  <c:v>0.216</c:v>
                </c:pt>
                <c:pt idx="4">
                  <c:v>0.33300000000000002</c:v>
                </c:pt>
                <c:pt idx="5">
                  <c:v>0.34699999999999998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2E-4E35-BD89-B64D046DFEC9}"/>
            </c:ext>
          </c:extLst>
        </c:ser>
        <c:ser>
          <c:idx val="1"/>
          <c:order val="1"/>
          <c:tx>
            <c:strRef>
              <c:f>'P4 (修正)'!$L$17</c:f>
              <c:strCache>
                <c:ptCount val="1"/>
                <c:pt idx="0">
                  <c:v>全国</c:v>
                </c:pt>
              </c:strCache>
            </c:strRef>
          </c:tx>
          <c:spPr>
            <a:pattFill prst="pct10">
              <a:fgClr>
                <a:schemeClr val="bg1">
                  <a:lumMod val="50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'P4 (修正)'!$M$15:$R$15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'P4 (修正)'!$M$17:$R$17</c:f>
              <c:numCache>
                <c:formatCode>0.0%</c:formatCode>
                <c:ptCount val="6"/>
                <c:pt idx="0">
                  <c:v>0.33200000000000002</c:v>
                </c:pt>
                <c:pt idx="1">
                  <c:v>0.35699999999999998</c:v>
                </c:pt>
                <c:pt idx="2">
                  <c:v>0.33600000000000002</c:v>
                </c:pt>
                <c:pt idx="3">
                  <c:v>0.317</c:v>
                </c:pt>
                <c:pt idx="4">
                  <c:v>0.33</c:v>
                </c:pt>
                <c:pt idx="5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2E-4E35-BD89-B64D046DFE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3644367"/>
        <c:axId val="1703641871"/>
      </c:barChart>
      <c:catAx>
        <c:axId val="17036443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703641871"/>
        <c:crosses val="autoZero"/>
        <c:auto val="1"/>
        <c:lblAlgn val="ctr"/>
        <c:lblOffset val="100"/>
        <c:noMultiLvlLbl val="0"/>
      </c:catAx>
      <c:valAx>
        <c:axId val="1703641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703644367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5453304350811091"/>
          <c:y val="0.8597725257219424"/>
          <c:w val="0.14772563615623574"/>
          <c:h val="8.863672299047617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死亡者数</a:t>
            </a: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に占める墜落・</a:t>
            </a:r>
            <a:r>
              <a:rPr lang="ja-JP" altLang="ja-JP" sz="1400" b="0" i="0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転落</a:t>
            </a:r>
            <a:r>
              <a:rPr lang="ja-JP" altLang="en-US" sz="1400" b="0" i="0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災害</a:t>
            </a:r>
            <a:r>
              <a:rPr lang="ja-JP" altLang="ja-JP" sz="1400" b="0" i="0" baseline="0" dirty="0" smtClean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構成率の推移</a:t>
            </a:r>
            <a:endParaRPr lang="ja-JP" altLang="ja-JP" sz="14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21763648199120869"/>
          <c:y val="2.8838418771712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'P5 (修正)'!$B$13</c:f>
              <c:strCache>
                <c:ptCount val="1"/>
                <c:pt idx="0">
                  <c:v>建設業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'P5 (修正)'!$C$12:$H$12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'P5 (修正)'!$C$13:$H$13</c:f>
              <c:numCache>
                <c:formatCode>0.0%</c:formatCode>
                <c:ptCount val="6"/>
                <c:pt idx="0">
                  <c:v>0.66700000000000004</c:v>
                </c:pt>
                <c:pt idx="1">
                  <c:v>0.57099999999999995</c:v>
                </c:pt>
                <c:pt idx="2">
                  <c:v>0.61499999999999999</c:v>
                </c:pt>
                <c:pt idx="3">
                  <c:v>0.63600000000000001</c:v>
                </c:pt>
                <c:pt idx="4">
                  <c:v>0.45</c:v>
                </c:pt>
                <c:pt idx="5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6F-4EFE-B07F-921B55BA3B99}"/>
            </c:ext>
          </c:extLst>
        </c:ser>
        <c:ser>
          <c:idx val="1"/>
          <c:order val="1"/>
          <c:tx>
            <c:strRef>
              <c:f>'P5 (修正)'!$B$14</c:f>
              <c:strCache>
                <c:ptCount val="1"/>
                <c:pt idx="0">
                  <c:v>全産業</c:v>
                </c:pt>
              </c:strCache>
            </c:strRef>
          </c:tx>
          <c:spPr>
            <a:pattFill prst="pct20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'P5 (修正)'!$C$12:$H$12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'P5 (修正)'!$C$14:$H$14</c:f>
              <c:numCache>
                <c:formatCode>0.0%</c:formatCode>
                <c:ptCount val="6"/>
                <c:pt idx="0">
                  <c:v>0.25</c:v>
                </c:pt>
                <c:pt idx="1">
                  <c:v>0.26400000000000001</c:v>
                </c:pt>
                <c:pt idx="2">
                  <c:v>0.27700000000000002</c:v>
                </c:pt>
                <c:pt idx="3">
                  <c:v>0.27500000000000002</c:v>
                </c:pt>
                <c:pt idx="4">
                  <c:v>0.35</c:v>
                </c:pt>
                <c:pt idx="5">
                  <c:v>0.41699999999999998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6F-4EFE-B07F-921B55BA3B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04585231"/>
        <c:axId val="1704583983"/>
      </c:barChart>
      <c:catAx>
        <c:axId val="1704585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704583983"/>
        <c:crosses val="autoZero"/>
        <c:auto val="1"/>
        <c:lblAlgn val="ctr"/>
        <c:lblOffset val="100"/>
        <c:noMultiLvlLbl val="0"/>
      </c:catAx>
      <c:valAx>
        <c:axId val="1704583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70458523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3935564119725956"/>
          <c:y val="0.87028238292940674"/>
          <c:w val="0.19662327130249507"/>
          <c:h val="7.65436771579827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建設業死亡者数に占める墜落・転落</a:t>
            </a:r>
            <a:r>
              <a:rPr lang="ja-JP" altLang="en-US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災害</a:t>
            </a: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の構成率の推移</a:t>
            </a:r>
            <a:endParaRPr lang="ja-JP" altLang="ja-JP" sz="14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19363857158574649"/>
          <c:y val="1.017067352743564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6624246022377449E-2"/>
          <c:y val="0.12861133361765209"/>
          <c:w val="0.88398046370491756"/>
          <c:h val="0.69705608092806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'P67 (修正)'!$M$13</c:f>
              <c:strCache>
                <c:ptCount val="1"/>
                <c:pt idx="0">
                  <c:v>大阪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'P67 (修正)'!$N$12:$S$12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'P67 (修正)'!$N$13:$S$13</c:f>
              <c:numCache>
                <c:formatCode>0.0%</c:formatCode>
                <c:ptCount val="6"/>
                <c:pt idx="0">
                  <c:v>0.66700000000000004</c:v>
                </c:pt>
                <c:pt idx="1">
                  <c:v>0.57099999999999995</c:v>
                </c:pt>
                <c:pt idx="2">
                  <c:v>0.61499999999999999</c:v>
                </c:pt>
                <c:pt idx="3">
                  <c:v>0.63600000000000001</c:v>
                </c:pt>
                <c:pt idx="4">
                  <c:v>0.45</c:v>
                </c:pt>
                <c:pt idx="5">
                  <c:v>0.72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53-4B7D-85D3-3A003ACD749B}"/>
            </c:ext>
          </c:extLst>
        </c:ser>
        <c:ser>
          <c:idx val="1"/>
          <c:order val="1"/>
          <c:tx>
            <c:strRef>
              <c:f>'P67 (修正)'!$M$14</c:f>
              <c:strCache>
                <c:ptCount val="1"/>
                <c:pt idx="0">
                  <c:v>全国</c:v>
                </c:pt>
              </c:strCache>
            </c:strRef>
          </c:tx>
          <c:spPr>
            <a:pattFill prst="pct20">
              <a:fgClr>
                <a:schemeClr val="bg1">
                  <a:lumMod val="6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'P67 (修正)'!$N$12:$S$12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'P67 (修正)'!$N$14:$S$14</c:f>
              <c:numCache>
                <c:formatCode>0.0%</c:formatCode>
                <c:ptCount val="6"/>
                <c:pt idx="0">
                  <c:v>0.46800000000000003</c:v>
                </c:pt>
                <c:pt idx="1">
                  <c:v>0.39300000000000002</c:v>
                </c:pt>
                <c:pt idx="2">
                  <c:v>0.39100000000000001</c:v>
                </c:pt>
                <c:pt idx="3">
                  <c:v>0.45600000000000002</c:v>
                </c:pt>
                <c:pt idx="4">
                  <c:v>0.41799999999999998</c:v>
                </c:pt>
                <c:pt idx="5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53-4B7D-85D3-3A003ACD7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07359551"/>
        <c:axId val="1907367871"/>
      </c:barChart>
      <c:catAx>
        <c:axId val="19073595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907367871"/>
        <c:crosses val="autoZero"/>
        <c:auto val="1"/>
        <c:lblAlgn val="ctr"/>
        <c:lblOffset val="100"/>
        <c:noMultiLvlLbl val="0"/>
      </c:catAx>
      <c:valAx>
        <c:axId val="1907367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907359551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459953538888638"/>
          <c:y val="0.90777240806888793"/>
          <c:w val="0.17725360034441096"/>
          <c:h val="9.22276004769394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大阪府における建設業の死亡者数（労働者）と一人親方等の業務中の死亡者数（把握分のみ）の比較</a:t>
            </a:r>
          </a:p>
        </c:rich>
      </c:tx>
      <c:layout>
        <c:manualLayout>
          <c:xMode val="edge"/>
          <c:yMode val="edge"/>
          <c:x val="7.4592784767326337E-2"/>
          <c:y val="2.09632433744893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6.1375721469060722E-2"/>
          <c:y val="0.18131313529459064"/>
          <c:w val="0.93862427853093933"/>
          <c:h val="0.58044660411539239"/>
        </c:manualLayout>
      </c:layout>
      <c:lineChart>
        <c:grouping val="standard"/>
        <c:varyColors val="0"/>
        <c:ser>
          <c:idx val="0"/>
          <c:order val="0"/>
          <c:tx>
            <c:strRef>
              <c:f>Sheet1!$A$7</c:f>
              <c:strCache>
                <c:ptCount val="1"/>
                <c:pt idx="0">
                  <c:v>建設業（労働者）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Sheet1!$B$6:$E$6</c:f>
              <c:strCache>
                <c:ptCount val="4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</c:strCache>
            </c:strRef>
          </c:cat>
          <c:val>
            <c:numRef>
              <c:f>Sheet1!$B$7:$E$7</c:f>
              <c:numCache>
                <c:formatCode>General</c:formatCode>
                <c:ptCount val="4"/>
                <c:pt idx="0">
                  <c:v>13</c:v>
                </c:pt>
                <c:pt idx="1">
                  <c:v>11</c:v>
                </c:pt>
                <c:pt idx="2">
                  <c:v>20</c:v>
                </c:pt>
                <c:pt idx="3">
                  <c:v>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AA9-4792-8757-78F8A2C27600}"/>
            </c:ext>
          </c:extLst>
        </c:ser>
        <c:ser>
          <c:idx val="1"/>
          <c:order val="1"/>
          <c:tx>
            <c:strRef>
              <c:f>Sheet1!$A$8</c:f>
              <c:strCache>
                <c:ptCount val="1"/>
                <c:pt idx="0">
                  <c:v>一人親方等</c:v>
                </c:pt>
              </c:strCache>
            </c:strRef>
          </c:tx>
          <c:spPr>
            <a:ln w="38100" cap="rnd">
              <a:solidFill>
                <a:schemeClr val="accent6"/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rgbClr val="FFC000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Sheet1!$B$6:$E$6</c:f>
              <c:strCache>
                <c:ptCount val="4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</c:strCache>
            </c:strRef>
          </c:cat>
          <c:val>
            <c:numRef>
              <c:f>Sheet1!$B$8:$E$8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11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AA9-4792-8757-78F8A2C27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4628736"/>
        <c:axId val="1027091520"/>
      </c:lineChart>
      <c:catAx>
        <c:axId val="924628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27091520"/>
        <c:crosses val="autoZero"/>
        <c:auto val="1"/>
        <c:lblAlgn val="ctr"/>
        <c:lblOffset val="100"/>
        <c:noMultiLvlLbl val="0"/>
      </c:catAx>
      <c:valAx>
        <c:axId val="1027091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65000"/>
                <a:lumOff val="3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924628736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産業別現金給与総額（年額、平均、常用労働者数</a:t>
            </a:r>
            <a:r>
              <a:rPr lang="en-US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人以上の事業所）</a:t>
            </a:r>
            <a:endParaRPr lang="ja-JP" altLang="ja-JP" sz="14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'賃金（一般）'!$A$14</c:f>
              <c:strCache>
                <c:ptCount val="1"/>
                <c:pt idx="0">
                  <c:v>建設業</c:v>
                </c:pt>
              </c:strCache>
            </c:strRef>
          </c:tx>
          <c:spPr>
            <a:ln w="38100" cap="rnd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  <c:marker>
            <c:symbol val="square"/>
            <c:size val="8"/>
            <c:spPr>
              <a:solidFill>
                <a:schemeClr val="tx1">
                  <a:lumMod val="50000"/>
                  <a:lumOff val="50000"/>
                </a:schemeClr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'賃金（一般）'!$B$13:$G$13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'賃金（一般）'!$B$14:$G$14</c:f>
              <c:numCache>
                <c:formatCode>#,##0</c:formatCode>
                <c:ptCount val="6"/>
                <c:pt idx="0">
                  <c:v>5212092</c:v>
                </c:pt>
                <c:pt idx="1">
                  <c:v>5380896</c:v>
                </c:pt>
                <c:pt idx="2">
                  <c:v>5755956</c:v>
                </c:pt>
                <c:pt idx="3">
                  <c:v>5583660</c:v>
                </c:pt>
                <c:pt idx="4">
                  <c:v>5844120</c:v>
                </c:pt>
                <c:pt idx="5" formatCode="#,##0_);[Red]\(#,##0\)">
                  <c:v>5665992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B7-454B-9B2C-FFA5CD12B3D0}"/>
            </c:ext>
          </c:extLst>
        </c:ser>
        <c:ser>
          <c:idx val="1"/>
          <c:order val="1"/>
          <c:tx>
            <c:strRef>
              <c:f>'賃金（一般）'!$A$15</c:f>
              <c:strCache>
                <c:ptCount val="1"/>
                <c:pt idx="0">
                  <c:v>調査産業計</c:v>
                </c:pt>
              </c:strCache>
            </c:strRef>
          </c:tx>
          <c:spPr>
            <a:ln w="3810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triangle"/>
            <c:size val="8"/>
            <c:spPr>
              <a:solidFill>
                <a:schemeClr val="bg1"/>
              </a:solidFill>
              <a:ln w="9525">
                <a:solidFill>
                  <a:schemeClr val="tx1"/>
                </a:solidFill>
              </a:ln>
              <a:effectLst/>
            </c:spPr>
          </c:marker>
          <c:cat>
            <c:strRef>
              <c:f>'賃金（一般）'!$B$13:$G$13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'賃金（一般）'!$B$15:$G$15</c:f>
              <c:numCache>
                <c:formatCode>#,##0</c:formatCode>
                <c:ptCount val="6"/>
                <c:pt idx="0">
                  <c:v>3971436</c:v>
                </c:pt>
                <c:pt idx="1">
                  <c:v>4023648</c:v>
                </c:pt>
                <c:pt idx="2">
                  <c:v>4022352</c:v>
                </c:pt>
                <c:pt idx="3">
                  <c:v>4011864</c:v>
                </c:pt>
                <c:pt idx="4">
                  <c:v>4029648</c:v>
                </c:pt>
                <c:pt idx="5" formatCode="#,##0_);[Red]\(#,##0\)">
                  <c:v>4068972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B7-454B-9B2C-FFA5CD12B3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8521871"/>
        <c:axId val="828521039"/>
      </c:lineChart>
      <c:catAx>
        <c:axId val="8285218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28521039"/>
        <c:crosses val="autoZero"/>
        <c:auto val="1"/>
        <c:lblAlgn val="ctr"/>
        <c:lblOffset val="100"/>
        <c:noMultiLvlLbl val="0"/>
      </c:catAx>
      <c:valAx>
        <c:axId val="828521039"/>
        <c:scaling>
          <c:orientation val="minMax"/>
          <c:min val="3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in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8285218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産業別総実労働時間（年間、平均、常用労働者数</a:t>
            </a:r>
            <a:r>
              <a:rPr lang="en-US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ja-JP" sz="1400" b="0" i="0" baseline="0" dirty="0"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人以上の事業所）</a:t>
            </a:r>
            <a:endParaRPr lang="ja-JP" altLang="ja-JP" sz="1400" dirty="0">
              <a:solidFill>
                <a:schemeClr val="tx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c:rich>
      </c:tx>
      <c:layout>
        <c:manualLayout>
          <c:xMode val="edge"/>
          <c:yMode val="edge"/>
          <c:x val="0.18181167690443079"/>
          <c:y val="7.35783461561136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労働時間!$A$13</c:f>
              <c:strCache>
                <c:ptCount val="1"/>
                <c:pt idx="0">
                  <c:v>建設業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労働時間!$B$12:$G$12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労働時間!$B$13:$G$13</c:f>
              <c:numCache>
                <c:formatCode>#,##0</c:formatCode>
                <c:ptCount val="6"/>
                <c:pt idx="0">
                  <c:v>2054</c:v>
                </c:pt>
                <c:pt idx="1">
                  <c:v>2069</c:v>
                </c:pt>
                <c:pt idx="2">
                  <c:v>2083</c:v>
                </c:pt>
                <c:pt idx="3">
                  <c:v>2082</c:v>
                </c:pt>
                <c:pt idx="4">
                  <c:v>2119</c:v>
                </c:pt>
                <c:pt idx="5" formatCode="#,##0_);[Red]\(#,##0\)">
                  <c:v>2039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1B-4D5F-96A5-BF4FF2F7FB29}"/>
            </c:ext>
          </c:extLst>
        </c:ser>
        <c:ser>
          <c:idx val="1"/>
          <c:order val="1"/>
          <c:tx>
            <c:strRef>
              <c:f>労働時間!$A$14</c:f>
              <c:strCache>
                <c:ptCount val="1"/>
                <c:pt idx="0">
                  <c:v>調査産業計</c:v>
                </c:pt>
              </c:strCache>
            </c:strRef>
          </c:tx>
          <c:spPr>
            <a:pattFill prst="pct10">
              <a:fgClr>
                <a:schemeClr val="tx1"/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  <a:effectLst/>
          </c:spPr>
          <c:invertIfNegative val="0"/>
          <c:cat>
            <c:strRef>
              <c:f>労働時間!$B$12:$G$12</c:f>
              <c:strCache>
                <c:ptCount val="6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</c:strCache>
            </c:strRef>
          </c:cat>
          <c:val>
            <c:numRef>
              <c:f>労働時間!$B$14:$G$14</c:f>
              <c:numCache>
                <c:formatCode>#,##0</c:formatCode>
                <c:ptCount val="6"/>
                <c:pt idx="0">
                  <c:v>1714</c:v>
                </c:pt>
                <c:pt idx="1">
                  <c:v>1716</c:v>
                </c:pt>
                <c:pt idx="2">
                  <c:v>1705</c:v>
                </c:pt>
                <c:pt idx="3">
                  <c:v>1702</c:v>
                </c:pt>
                <c:pt idx="4">
                  <c:v>1692</c:v>
                </c:pt>
                <c:pt idx="5" formatCode="#,##0_);[Red]\(#,##0\)">
                  <c:v>1672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1B-4D5F-96A5-BF4FF2F7FB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0956591"/>
        <c:axId val="920957423"/>
      </c:barChart>
      <c:catAx>
        <c:axId val="92095659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920957423"/>
        <c:crosses val="autoZero"/>
        <c:auto val="1"/>
        <c:lblAlgn val="ctr"/>
        <c:lblOffset val="100"/>
        <c:noMultiLvlLbl val="0"/>
      </c:catAx>
      <c:valAx>
        <c:axId val="920957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#,##0" sourceLinked="1"/>
        <c:majorTickMark val="in"/>
        <c:minorTickMark val="none"/>
        <c:tickLblPos val="nextTo"/>
        <c:spPr>
          <a:noFill/>
          <a:ln>
            <a:solidFill>
              <a:schemeClr val="tx1">
                <a:lumMod val="50000"/>
                <a:lumOff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920956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 w="0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0.14519</cdr:x>
      <cdr:y>0.17526</cdr:y>
    </cdr:from>
    <cdr:to>
      <cdr:x>0.23342</cdr:x>
      <cdr:y>0.28192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021372" y="563044"/>
          <a:ext cx="620693" cy="3426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ja-JP" sz="1200" dirty="0">
              <a:latin typeface="Century" panose="02040604050505020304" pitchFamily="18" charset="0"/>
            </a:rPr>
            <a:t>14.5%</a:t>
          </a:r>
          <a:endParaRPr lang="ja-JP" altLang="en-US" sz="1200" dirty="0">
            <a:latin typeface="Century" panose="020406040505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BE9BF5F-8057-40EA-87DD-59F3F1621F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139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86CFCA94-7CFB-4098-A519-9D60F1EBE7A1}" type="datetimeFigureOut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746125"/>
            <a:ext cx="53784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B0F6C46-3C97-4B8B-A88E-EC558A0944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20234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4375" y="746125"/>
            <a:ext cx="5378450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0239663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732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5619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58397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9188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509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2993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762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963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499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9466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192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3668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F6C46-3C97-4B8B-A88E-EC558A0944FB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424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593" y="2130426"/>
            <a:ext cx="8416052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186" y="3886200"/>
            <a:ext cx="693086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CEED-F26C-4441-BBD5-05BFA53E799C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0EB-7778-480A-91C6-9869FB837756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397" y="274639"/>
            <a:ext cx="2227779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062" y="274639"/>
            <a:ext cx="6518315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0D94-263A-4902-BEE4-684B884ED1AD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4B69-C65C-446C-9F40-0E9C40F1F48E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130" y="4406901"/>
            <a:ext cx="841605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130" y="2906713"/>
            <a:ext cx="841605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11A5-F895-49F4-89D0-6CD69948A531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062" y="1600201"/>
            <a:ext cx="437304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3129" y="1600201"/>
            <a:ext cx="437304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63344-87B8-4996-B516-226B7F899425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062" y="1535113"/>
            <a:ext cx="43747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062" y="2174875"/>
            <a:ext cx="43747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29692" y="1535113"/>
            <a:ext cx="4376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29692" y="2174875"/>
            <a:ext cx="4376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723-14B1-4250-8E0A-BB5DFB82624A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FAD4-84E2-4A55-88CF-382BF6702D22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900C0-3DD4-40BD-8B2F-CF7E7A31C60B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2" y="273050"/>
            <a:ext cx="32574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1109" y="273051"/>
            <a:ext cx="55350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062" y="1435101"/>
            <a:ext cx="32574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3138F-DCD5-46B7-8EF9-90B12531479B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712" y="4800600"/>
            <a:ext cx="594074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0712" y="612775"/>
            <a:ext cx="594074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0712" y="5367338"/>
            <a:ext cx="594074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50C3-B93C-4675-BED7-8C64272B93F8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062" y="274638"/>
            <a:ext cx="89111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062" y="1600201"/>
            <a:ext cx="89111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062" y="6356351"/>
            <a:ext cx="2310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1CF78-54C8-4A92-8359-4D1BBAF012C1}" type="datetime1">
              <a:rPr kumimoji="1" lang="ja-JP" altLang="en-US" smtClean="0"/>
              <a:t>2019/8/21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2923" y="6356351"/>
            <a:ext cx="3135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5887" y="6356351"/>
            <a:ext cx="2310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68711" y="1700808"/>
            <a:ext cx="9356539" cy="1154559"/>
          </a:xfrm>
        </p:spPr>
        <p:txBody>
          <a:bodyPr>
            <a:noAutofit/>
          </a:bodyPr>
          <a:lstStyle/>
          <a:p>
            <a:r>
              <a:rPr lang="ja-JP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建設工事従事者の安全及び健康の確保に</a:t>
            </a:r>
            <a:r>
              <a:rPr lang="ja-JP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</a:t>
            </a:r>
            <a: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各種</a:t>
            </a:r>
            <a:r>
              <a:rPr lang="ja-JP" altLang="ja-JP" sz="3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</a:t>
            </a:r>
            <a:r>
              <a:rPr lang="ja-JP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について</a:t>
            </a:r>
            <a:endParaRPr kumimoji="1" lang="ja-JP" altLang="en-US" sz="20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" y="4365104"/>
            <a:ext cx="9901237" cy="461665"/>
          </a:xfrm>
          <a:prstGeom prst="rect">
            <a:avLst/>
          </a:prstGeom>
          <a:noFill/>
          <a:ln cap="flat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令和元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848916" y="5517232"/>
            <a:ext cx="6192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大阪府住宅まちづくり部建築振興課</a:t>
            </a:r>
            <a:endParaRPr kumimoji="1" lang="ja-JP" altLang="en-US" sz="2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43037" y="548680"/>
            <a:ext cx="1300070" cy="3600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618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159825"/>
              </p:ext>
            </p:extLst>
          </p:nvPr>
        </p:nvGraphicFramePr>
        <p:xfrm>
          <a:off x="810656" y="1645944"/>
          <a:ext cx="8007566" cy="3174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636877" y="6357288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810656" y="804706"/>
            <a:ext cx="8172411" cy="583498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・建設業労働者の</a:t>
            </a:r>
            <a:r>
              <a:rPr lang="ja-JP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現金給与総額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全産業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より高い水準で推移している。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9】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559317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大阪府における建設業の</a:t>
            </a:r>
            <a:r>
              <a:rPr lang="ja-JP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現金</a:t>
            </a:r>
            <a:r>
              <a:rPr lang="ja-JP" altLang="ja-JP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給与</a:t>
            </a:r>
            <a:r>
              <a:rPr lang="ja-JP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総額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922588" y="6157161"/>
            <a:ext cx="5858447" cy="463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r>
              <a:rPr lang="zh-TW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統計課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勤労統計調査地方調査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年報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年においては平均結果速報より算出（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常用労働者１人平均月間現金給与額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×12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ケ月）</a:t>
            </a:r>
            <a:endParaRPr lang="en-US" altLang="zh-TW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38851" y="6104915"/>
            <a:ext cx="9345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678634" y="1629040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108896"/>
              </p:ext>
            </p:extLst>
          </p:nvPr>
        </p:nvGraphicFramePr>
        <p:xfrm>
          <a:off x="1083465" y="5018514"/>
          <a:ext cx="7679970" cy="1056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03990">
                  <a:extLst>
                    <a:ext uri="{9D8B030D-6E8A-4147-A177-3AD203B41FA5}">
                      <a16:colId xmlns:a16="http://schemas.microsoft.com/office/drawing/2014/main" val="136408447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89367918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3708335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364516429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063851510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831670766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47845454"/>
                    </a:ext>
                  </a:extLst>
                </a:gridCol>
                <a:gridCol w="903990">
                  <a:extLst>
                    <a:ext uri="{9D8B030D-6E8A-4147-A177-3AD203B41FA5}">
                      <a16:colId xmlns:a16="http://schemas.microsoft.com/office/drawing/2014/main" val="818112532"/>
                    </a:ext>
                  </a:extLst>
                </a:gridCol>
                <a:gridCol w="903990">
                  <a:extLst>
                    <a:ext uri="{9D8B030D-6E8A-4147-A177-3AD203B41FA5}">
                      <a16:colId xmlns:a16="http://schemas.microsoft.com/office/drawing/2014/main" val="757958652"/>
                    </a:ext>
                  </a:extLst>
                </a:gridCol>
              </a:tblGrid>
              <a:tr h="264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5827135"/>
                  </a:ext>
                </a:extLst>
              </a:tr>
              <a:tr h="264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7418579"/>
                  </a:ext>
                </a:extLst>
              </a:tr>
              <a:tr h="264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5,212,092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5,380,896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5,755,956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5,583,660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5,844,120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5,665,992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178128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6305977"/>
                  </a:ext>
                </a:extLst>
              </a:tr>
              <a:tr h="264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調査産業計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3,971,436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4,023,648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4,022,352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4,011,864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4,029,648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4,068,972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39,324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4931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00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139" y="848318"/>
            <a:ext cx="8568952" cy="49759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・建設業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労働者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の総実労働時間は、概ね横ばいであり、全産業労働者より長い。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10】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0" y="535062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大阪府における建設業の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総実労働時間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095887" y="6284997"/>
            <a:ext cx="13543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14115" y="1560883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1" name="グラフ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4512733"/>
              </p:ext>
            </p:extLst>
          </p:nvPr>
        </p:nvGraphicFramePr>
        <p:xfrm>
          <a:off x="630139" y="1570599"/>
          <a:ext cx="8371294" cy="3548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953657"/>
              </p:ext>
            </p:extLst>
          </p:nvPr>
        </p:nvGraphicFramePr>
        <p:xfrm>
          <a:off x="630139" y="5209876"/>
          <a:ext cx="8280918" cy="1055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0102">
                  <a:extLst>
                    <a:ext uri="{9D8B030D-6E8A-4147-A177-3AD203B41FA5}">
                      <a16:colId xmlns:a16="http://schemas.microsoft.com/office/drawing/2014/main" val="1645175350"/>
                    </a:ext>
                  </a:extLst>
                </a:gridCol>
                <a:gridCol w="920102">
                  <a:extLst>
                    <a:ext uri="{9D8B030D-6E8A-4147-A177-3AD203B41FA5}">
                      <a16:colId xmlns:a16="http://schemas.microsoft.com/office/drawing/2014/main" val="1151297860"/>
                    </a:ext>
                  </a:extLst>
                </a:gridCol>
                <a:gridCol w="920102">
                  <a:extLst>
                    <a:ext uri="{9D8B030D-6E8A-4147-A177-3AD203B41FA5}">
                      <a16:colId xmlns:a16="http://schemas.microsoft.com/office/drawing/2014/main" val="376191015"/>
                    </a:ext>
                  </a:extLst>
                </a:gridCol>
                <a:gridCol w="920102">
                  <a:extLst>
                    <a:ext uri="{9D8B030D-6E8A-4147-A177-3AD203B41FA5}">
                      <a16:colId xmlns:a16="http://schemas.microsoft.com/office/drawing/2014/main" val="185598844"/>
                    </a:ext>
                  </a:extLst>
                </a:gridCol>
                <a:gridCol w="920102">
                  <a:extLst>
                    <a:ext uri="{9D8B030D-6E8A-4147-A177-3AD203B41FA5}">
                      <a16:colId xmlns:a16="http://schemas.microsoft.com/office/drawing/2014/main" val="1429381646"/>
                    </a:ext>
                  </a:extLst>
                </a:gridCol>
                <a:gridCol w="920102">
                  <a:extLst>
                    <a:ext uri="{9D8B030D-6E8A-4147-A177-3AD203B41FA5}">
                      <a16:colId xmlns:a16="http://schemas.microsoft.com/office/drawing/2014/main" val="1068395228"/>
                    </a:ext>
                  </a:extLst>
                </a:gridCol>
                <a:gridCol w="920102">
                  <a:extLst>
                    <a:ext uri="{9D8B030D-6E8A-4147-A177-3AD203B41FA5}">
                      <a16:colId xmlns:a16="http://schemas.microsoft.com/office/drawing/2014/main" val="3865495340"/>
                    </a:ext>
                  </a:extLst>
                </a:gridCol>
                <a:gridCol w="920102">
                  <a:extLst>
                    <a:ext uri="{9D8B030D-6E8A-4147-A177-3AD203B41FA5}">
                      <a16:colId xmlns:a16="http://schemas.microsoft.com/office/drawing/2014/main" val="77297862"/>
                    </a:ext>
                  </a:extLst>
                </a:gridCol>
                <a:gridCol w="920102">
                  <a:extLst>
                    <a:ext uri="{9D8B030D-6E8A-4147-A177-3AD203B41FA5}">
                      <a16:colId xmlns:a16="http://schemas.microsoft.com/office/drawing/2014/main" val="3190972108"/>
                    </a:ext>
                  </a:extLst>
                </a:gridCol>
              </a:tblGrid>
              <a:tr h="263907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648389"/>
                  </a:ext>
                </a:extLst>
              </a:tr>
              <a:tr h="2639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115529"/>
                  </a:ext>
                </a:extLst>
              </a:tr>
              <a:tr h="2639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2,054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2,069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2,083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2,082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2,119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2,039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3.8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610702"/>
                  </a:ext>
                </a:extLst>
              </a:tr>
              <a:tr h="26390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調査産業計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1,714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1,716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1,705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1,702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1,692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1,672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853696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486123" y="6307378"/>
            <a:ext cx="5858447" cy="4630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r>
              <a:rPr lang="zh-TW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統計課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「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r>
              <a:rPr lang="ja-JP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勤労統計調査地方調査</a:t>
            </a:r>
            <a:r>
              <a:rPr lang="ja-JP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年報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endParaRPr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年においては平均結果速報より算出（</a:t>
            </a:r>
            <a:r>
              <a:rPr lang="zh-TW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常用労働者１人平均月間実労働時間数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×12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ケ月）</a:t>
            </a:r>
            <a:endParaRPr lang="en-US" altLang="zh-TW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214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325455" y="6352845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-2837" y="548680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大阪府における建設業の小規模事業所の現金給与額等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70099" y="6356351"/>
            <a:ext cx="3024336" cy="447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　「毎月勤労統計調査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特別調査」</a:t>
            </a:r>
            <a:endParaRPr lang="en-US" altLang="zh-TW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263166" y="4992891"/>
            <a:ext cx="2355536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注</a:t>
            </a:r>
            <a:r>
              <a:rPr lang="en-US" altLang="ja-JP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endParaRPr lang="en-US" altLang="ja-JP" sz="1050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毎月</a:t>
            </a:r>
            <a:r>
              <a:rPr lang="ja-JP" altLang="en-US" sz="105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勤労統計調査特別調査は、厚生労働大臣が指定する地域に所在し、調査産業に属する事業所のうち常用労働者を１～４人雇用</a:t>
            </a:r>
            <a:r>
              <a:rPr lang="ja-JP" altLang="en-US" sz="105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する事業所を対象に、年１回実施するものです。</a:t>
            </a:r>
            <a:endParaRPr lang="ja-JP" altLang="en-US" dirty="0">
              <a:solidFill>
                <a:srgbClr val="000000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9287518"/>
              </p:ext>
            </p:extLst>
          </p:nvPr>
        </p:nvGraphicFramePr>
        <p:xfrm>
          <a:off x="536418" y="4466518"/>
          <a:ext cx="5516034" cy="17907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3505">
                  <a:extLst>
                    <a:ext uri="{9D8B030D-6E8A-4147-A177-3AD203B41FA5}">
                      <a16:colId xmlns:a16="http://schemas.microsoft.com/office/drawing/2014/main" val="19818906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428020265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471344785"/>
                    </a:ext>
                  </a:extLst>
                </a:gridCol>
                <a:gridCol w="986400">
                  <a:extLst>
                    <a:ext uri="{9D8B030D-6E8A-4147-A177-3AD203B41FA5}">
                      <a16:colId xmlns:a16="http://schemas.microsoft.com/office/drawing/2014/main" val="378750102"/>
                    </a:ext>
                  </a:extLst>
                </a:gridCol>
                <a:gridCol w="813801">
                  <a:extLst>
                    <a:ext uri="{9D8B030D-6E8A-4147-A177-3AD203B41FA5}">
                      <a16:colId xmlns:a16="http://schemas.microsoft.com/office/drawing/2014/main" val="948473028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きまって支給する現金給与額（円）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特別に支払われた現金給与額</a:t>
                      </a:r>
                      <a:b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（勤続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年以上）（円）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日の実労働時間数（時間）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出勤日数（日）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226901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251,212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93,806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427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266,439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180,206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691110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258,935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128,238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37582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263,318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184,342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7866345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280,012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261,495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61606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278,441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262,714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7.5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21.7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8969728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270099" y="853879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74955" y="4427974"/>
            <a:ext cx="8775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727674"/>
              </p:ext>
            </p:extLst>
          </p:nvPr>
        </p:nvGraphicFramePr>
        <p:xfrm>
          <a:off x="270099" y="912097"/>
          <a:ext cx="8399979" cy="345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42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97986" y="6336581"/>
            <a:ext cx="2373088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総務省　「就業構造基本調査」</a:t>
            </a:r>
            <a:endParaRPr lang="zh-TW" altLang="en-US" sz="9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390779" y="6376120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139" y="862151"/>
            <a:ext cx="8640960" cy="59163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・建設業有業者は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歳以上が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19.0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％を占めている。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12】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523505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大阪府における年齢階層別建設業有業者数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702147" y="1600082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1034" y="1592264"/>
            <a:ext cx="7779170" cy="456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534795" y="6407372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-1" y="574061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大阪府における熱中症発生状況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（参考）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40941" y="941355"/>
            <a:ext cx="8377148" cy="54843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・建設業の熱中症による死傷者数は概ね横ばい。</a:t>
            </a:r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30660" y="6379521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出典：大阪労働局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基準部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健康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課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695120"/>
              </p:ext>
            </p:extLst>
          </p:nvPr>
        </p:nvGraphicFramePr>
        <p:xfrm>
          <a:off x="740941" y="2196893"/>
          <a:ext cx="6547400" cy="952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400">
                  <a:extLst>
                    <a:ext uri="{9D8B030D-6E8A-4147-A177-3AD203B41FA5}">
                      <a16:colId xmlns:a16="http://schemas.microsoft.com/office/drawing/2014/main" val="394660518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8517333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4323851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7338694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0185094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87066918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3980993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741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48190869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351022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082308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調査業種計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2714612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構成率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27.6%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36.0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24.0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24.0%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23.3%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11.1%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7.9%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462944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242844"/>
              </p:ext>
            </p:extLst>
          </p:nvPr>
        </p:nvGraphicFramePr>
        <p:xfrm>
          <a:off x="740941" y="3739401"/>
          <a:ext cx="7985091" cy="7260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091">
                  <a:extLst>
                    <a:ext uri="{9D8B030D-6E8A-4147-A177-3AD203B41FA5}">
                      <a16:colId xmlns:a16="http://schemas.microsoft.com/office/drawing/2014/main" val="319188985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24050546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54419719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13612962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28108097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16895576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2333913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60461361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95538972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81295623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398927802"/>
                    </a:ext>
                  </a:extLst>
                </a:gridCol>
              </a:tblGrid>
              <a:tr h="2420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9446046"/>
                  </a:ext>
                </a:extLst>
              </a:tr>
              <a:tr h="2420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０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3899253"/>
                  </a:ext>
                </a:extLst>
              </a:tr>
              <a:tr h="242022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調査業種計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1122179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377421"/>
              </p:ext>
            </p:extLst>
          </p:nvPr>
        </p:nvGraphicFramePr>
        <p:xfrm>
          <a:off x="740941" y="5175267"/>
          <a:ext cx="8136184" cy="946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88994841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738223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50353968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40462989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433808539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7362556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377468171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184576508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70913296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42662478"/>
                    </a:ext>
                  </a:extLst>
                </a:gridCol>
              </a:tblGrid>
              <a:tr h="236699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22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079181"/>
                  </a:ext>
                </a:extLst>
              </a:tr>
              <a:tr h="2366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猛暑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日</a:t>
                      </a:r>
                      <a:r>
                        <a:rPr lang="en-US" altLang="zh-CN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最高気温</a:t>
                      </a:r>
                      <a:r>
                        <a:rPr lang="en-US" altLang="zh-CN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35℃</a:t>
                      </a:r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r>
                        <a:rPr lang="en-US" altLang="zh-CN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927945"/>
                  </a:ext>
                </a:extLst>
              </a:tr>
              <a:tr h="2366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真夏日</a:t>
                      </a:r>
                      <a:r>
                        <a:rPr lang="en-US" altLang="zh-CN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最高気温</a:t>
                      </a:r>
                      <a:r>
                        <a:rPr lang="en-US" altLang="zh-CN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30℃</a:t>
                      </a:r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r>
                        <a:rPr lang="en-US" altLang="zh-CN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860683"/>
                  </a:ext>
                </a:extLst>
              </a:tr>
              <a:tr h="23669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熱帯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夜</a:t>
                      </a:r>
                      <a:r>
                        <a:rPr lang="en-US" altLang="zh-CN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最高気温</a:t>
                      </a:r>
                      <a:r>
                        <a:rPr lang="en-US" altLang="zh-CN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25℃</a:t>
                      </a:r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以上</a:t>
                      </a:r>
                      <a:r>
                        <a:rPr lang="en-US" altLang="zh-CN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84048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606614" y="1842330"/>
            <a:ext cx="40324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熱中症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による死傷者数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4564" y="3422388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熱中症による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死亡者数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06614" y="4877378"/>
            <a:ext cx="5659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（参考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）猛暑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日等の日数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37753" y="4512199"/>
            <a:ext cx="25604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（注）平成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年は死亡者なし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534795" y="3173092"/>
            <a:ext cx="934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単位（人）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977942" y="4520637"/>
            <a:ext cx="934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単位（人）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011847" y="6158342"/>
            <a:ext cx="9345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単位（日）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70099" y="1641661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352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0997" y="260648"/>
            <a:ext cx="8911114" cy="597666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kumimoji="1" lang="ja-JP" altLang="en-US" sz="35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目　　次</a:t>
            </a:r>
            <a:endParaRPr kumimoji="1" lang="en-US" altLang="ja-JP" sz="35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algn="ctr">
              <a:buNone/>
            </a:pPr>
            <a:endParaRPr kumimoji="1" lang="en-US" altLang="ja-JP" sz="35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 algn="ctr">
              <a:buNone/>
            </a:pPr>
            <a:endParaRPr kumimoji="1"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建設業の労働災害の発生状況について・・・・ ・  </a:t>
            </a:r>
            <a:r>
              <a:rPr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r>
              <a:rPr lang="ja-JP" altLang="en-US" sz="22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３～</a:t>
            </a:r>
            <a:endParaRPr lang="en-US" altLang="ja-JP" sz="2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kumimoji="1"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２．建設業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の現状について・・・・・・・・・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・ </a:t>
            </a:r>
            <a:r>
              <a:rPr lang="ja-JP" altLang="en-US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 </a:t>
            </a:r>
            <a:r>
              <a:rPr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</a:t>
            </a:r>
            <a:r>
              <a:rPr lang="ja-JP" altLang="en-US" sz="22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．</a:t>
            </a:r>
            <a:r>
              <a:rPr lang="en-US" altLang="ja-JP" sz="2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2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14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535047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大阪府における建設業の労働災害発生状況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死傷者数・死亡者数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2766" y="6367792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 労働災害発生状況（確定）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678811" y="6329229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30139" y="785213"/>
            <a:ext cx="8511239" cy="713317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pPr algn="just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kern="1500" spc="1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死傷者数は減少傾向だったが</a:t>
            </a:r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年は増加。</a:t>
            </a:r>
            <a:r>
              <a:rPr lang="en-US" altLang="ja-JP" sz="1400" kern="1500" spc="1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kern="1500" spc="1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図１</a:t>
            </a:r>
            <a:r>
              <a:rPr lang="en-US" altLang="ja-JP" sz="1400" kern="1500" spc="1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600" kern="1500" spc="12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kern="1500" spc="1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・死</a:t>
            </a:r>
            <a:r>
              <a:rPr lang="ja-JP" altLang="en-US" sz="1600" kern="1500" spc="1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亡者数</a:t>
            </a:r>
            <a:r>
              <a:rPr lang="ja-JP" altLang="en-US" sz="1600" kern="1500" spc="1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r>
              <a:rPr lang="ja-JP" altLang="en-US" sz="1600" kern="1500" spc="1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概ね横ばい</a:t>
            </a:r>
            <a:r>
              <a:rPr lang="ja-JP" altLang="en-US" sz="1600" kern="1500" spc="1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だったが</a:t>
            </a:r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600" kern="1500" spc="12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年以降増加</a:t>
            </a:r>
            <a:r>
              <a:rPr lang="ja-JP" altLang="en-US" sz="1600" kern="1500" spc="12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400" kern="1500" spc="1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kern="1500" spc="1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kern="1500" spc="12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2】</a:t>
            </a:r>
          </a:p>
          <a:p>
            <a:r>
              <a:rPr lang="ja-JP" altLang="en-US" sz="1600" kern="1500" spc="12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7542907" y="6182173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4" name="グラフ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701417"/>
              </p:ext>
            </p:extLst>
          </p:nvPr>
        </p:nvGraphicFramePr>
        <p:xfrm>
          <a:off x="486123" y="1998455"/>
          <a:ext cx="4217123" cy="2789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3864913"/>
              </p:ext>
            </p:extLst>
          </p:nvPr>
        </p:nvGraphicFramePr>
        <p:xfrm>
          <a:off x="4806603" y="1992007"/>
          <a:ext cx="4464496" cy="2801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正方形/長方形 10"/>
          <p:cNvSpPr/>
          <p:nvPr/>
        </p:nvSpPr>
        <p:spPr>
          <a:xfrm>
            <a:off x="382766" y="1772816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図１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586073" y="1772816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図２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07206"/>
              </p:ext>
            </p:extLst>
          </p:nvPr>
        </p:nvGraphicFramePr>
        <p:xfrm>
          <a:off x="501378" y="5008081"/>
          <a:ext cx="8640000" cy="115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4000">
                  <a:extLst>
                    <a:ext uri="{9D8B030D-6E8A-4147-A177-3AD203B41FA5}">
                      <a16:colId xmlns:a16="http://schemas.microsoft.com/office/drawing/2014/main" val="95395689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874694089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054733241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1230977764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2896025253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3831815465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064105976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4169489680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921157014"/>
                    </a:ext>
                  </a:extLst>
                </a:gridCol>
                <a:gridCol w="864000">
                  <a:extLst>
                    <a:ext uri="{9D8B030D-6E8A-4147-A177-3AD203B41FA5}">
                      <a16:colId xmlns:a16="http://schemas.microsoft.com/office/drawing/2014/main" val="585948004"/>
                    </a:ext>
                  </a:extLst>
                </a:gridCol>
              </a:tblGrid>
              <a:tr h="2880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188619"/>
                  </a:ext>
                </a:extLst>
              </a:tr>
              <a:tr h="288000"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増減率（％）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722568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（大阪）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死傷者数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816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836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681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660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785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+18.9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27208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+25.0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10937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145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610359" y="6509484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 労働災害発生状況（確定）</a:t>
            </a:r>
            <a:endParaRPr kumimoji="1" lang="en-US" altLang="ja-JP" sz="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835627" y="6404396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610359" y="826944"/>
            <a:ext cx="8388711" cy="71885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全産業に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占める建設業の死傷者数の割合は、大阪府・全国ともに減少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傾向だが、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は全国と比べて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低い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割合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推移。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3】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-8592" y="548107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全産業に占める構成率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（死傷者数）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9" name="グラフ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4349574"/>
              </p:ext>
            </p:extLst>
          </p:nvPr>
        </p:nvGraphicFramePr>
        <p:xfrm>
          <a:off x="652196" y="1560555"/>
          <a:ext cx="7034727" cy="3212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7675876" y="3442574"/>
            <a:ext cx="1451207" cy="28393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614915" y="2735523"/>
            <a:ext cx="1511509" cy="27386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全国は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398891" y="6282676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65012" y="1660722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3】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228698"/>
              </p:ext>
            </p:extLst>
          </p:nvPr>
        </p:nvGraphicFramePr>
        <p:xfrm>
          <a:off x="774107" y="4758426"/>
          <a:ext cx="8247900" cy="15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4790">
                  <a:extLst>
                    <a:ext uri="{9D8B030D-6E8A-4147-A177-3AD203B41FA5}">
                      <a16:colId xmlns:a16="http://schemas.microsoft.com/office/drawing/2014/main" val="3437473365"/>
                    </a:ext>
                  </a:extLst>
                </a:gridCol>
                <a:gridCol w="824790">
                  <a:extLst>
                    <a:ext uri="{9D8B030D-6E8A-4147-A177-3AD203B41FA5}">
                      <a16:colId xmlns:a16="http://schemas.microsoft.com/office/drawing/2014/main" val="47034467"/>
                    </a:ext>
                  </a:extLst>
                </a:gridCol>
                <a:gridCol w="824790">
                  <a:extLst>
                    <a:ext uri="{9D8B030D-6E8A-4147-A177-3AD203B41FA5}">
                      <a16:colId xmlns:a16="http://schemas.microsoft.com/office/drawing/2014/main" val="1537119724"/>
                    </a:ext>
                  </a:extLst>
                </a:gridCol>
                <a:gridCol w="824790">
                  <a:extLst>
                    <a:ext uri="{9D8B030D-6E8A-4147-A177-3AD203B41FA5}">
                      <a16:colId xmlns:a16="http://schemas.microsoft.com/office/drawing/2014/main" val="4017421228"/>
                    </a:ext>
                  </a:extLst>
                </a:gridCol>
                <a:gridCol w="824790">
                  <a:extLst>
                    <a:ext uri="{9D8B030D-6E8A-4147-A177-3AD203B41FA5}">
                      <a16:colId xmlns:a16="http://schemas.microsoft.com/office/drawing/2014/main" val="4067998402"/>
                    </a:ext>
                  </a:extLst>
                </a:gridCol>
                <a:gridCol w="824790">
                  <a:extLst>
                    <a:ext uri="{9D8B030D-6E8A-4147-A177-3AD203B41FA5}">
                      <a16:colId xmlns:a16="http://schemas.microsoft.com/office/drawing/2014/main" val="3453609402"/>
                    </a:ext>
                  </a:extLst>
                </a:gridCol>
                <a:gridCol w="824790">
                  <a:extLst>
                    <a:ext uri="{9D8B030D-6E8A-4147-A177-3AD203B41FA5}">
                      <a16:colId xmlns:a16="http://schemas.microsoft.com/office/drawing/2014/main" val="4032875044"/>
                    </a:ext>
                  </a:extLst>
                </a:gridCol>
                <a:gridCol w="824790">
                  <a:extLst>
                    <a:ext uri="{9D8B030D-6E8A-4147-A177-3AD203B41FA5}">
                      <a16:colId xmlns:a16="http://schemas.microsoft.com/office/drawing/2014/main" val="2489549894"/>
                    </a:ext>
                  </a:extLst>
                </a:gridCol>
                <a:gridCol w="824790">
                  <a:extLst>
                    <a:ext uri="{9D8B030D-6E8A-4147-A177-3AD203B41FA5}">
                      <a16:colId xmlns:a16="http://schemas.microsoft.com/office/drawing/2014/main" val="3072247265"/>
                    </a:ext>
                  </a:extLst>
                </a:gridCol>
                <a:gridCol w="824790">
                  <a:extLst>
                    <a:ext uri="{9D8B030D-6E8A-4147-A177-3AD203B41FA5}">
                      <a16:colId xmlns:a16="http://schemas.microsoft.com/office/drawing/2014/main" val="3197702030"/>
                    </a:ext>
                  </a:extLst>
                </a:gridCol>
              </a:tblGrid>
              <a:tr h="2520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894409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49896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死傷者数</a:t>
                      </a:r>
                      <a:b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（大阪）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全産業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8,014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8,138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8,041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8,125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8,345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8,972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627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590449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816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836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681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660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785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8979395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死傷者数</a:t>
                      </a:r>
                      <a:br>
                        <a:rPr lang="zh-CN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CN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（全国）</a:t>
                      </a:r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全産業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118,157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119,535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116,311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117,910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120,460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127,329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6,869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5.7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128601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17,189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17,184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15,584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15,058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15,129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15,374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245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1.6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374599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278211" y="2577719"/>
            <a:ext cx="648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10.2%</a:t>
            </a:r>
            <a:r>
              <a:rPr lang="ja-JP" altLang="en-US" sz="1200" dirty="0">
                <a:latin typeface="Century" panose="02040604050505020304" pitchFamily="18" charset="0"/>
              </a:rPr>
              <a:t> 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358331" y="2577718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10.3%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18371" y="210883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14.4%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38451" y="271621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9.0%</a:t>
            </a:r>
            <a:r>
              <a:rPr lang="ja-JP" altLang="en-US" sz="1200" dirty="0">
                <a:latin typeface="Century" panose="02040604050505020304" pitchFamily="18" charset="0"/>
              </a:rPr>
              <a:t> 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798491" y="217451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13.4%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518571" y="277363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8.4%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878611" y="2251399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12.8%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26683" y="2827913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7.9%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886723" y="2300719"/>
            <a:ext cx="6480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12.6%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534795" y="2732384"/>
            <a:ext cx="5857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8.7%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94835" y="2363900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12.1%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18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759724"/>
              </p:ext>
            </p:extLst>
          </p:nvPr>
        </p:nvGraphicFramePr>
        <p:xfrm>
          <a:off x="717968" y="1632778"/>
          <a:ext cx="7175594" cy="3200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548190" y="6398495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 労働災害発生状況（確定）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685180" y="6359932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17966" y="802872"/>
            <a:ext cx="8121085" cy="71885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全産業に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占める建設業の死亡者数の割合は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近年大阪府では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％台、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全国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では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％台で推移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図４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534400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全産業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に占める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構成率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（死亡者数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7696569" y="3391728"/>
            <a:ext cx="1521554" cy="317917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742211" y="2644351"/>
            <a:ext cx="1239993" cy="278351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全国は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7408324" y="6287448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48190" y="1671900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52641"/>
              </p:ext>
            </p:extLst>
          </p:nvPr>
        </p:nvGraphicFramePr>
        <p:xfrm>
          <a:off x="717967" y="4775448"/>
          <a:ext cx="8265100" cy="15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6510">
                  <a:extLst>
                    <a:ext uri="{9D8B030D-6E8A-4147-A177-3AD203B41FA5}">
                      <a16:colId xmlns:a16="http://schemas.microsoft.com/office/drawing/2014/main" val="2192962859"/>
                    </a:ext>
                  </a:extLst>
                </a:gridCol>
                <a:gridCol w="826510">
                  <a:extLst>
                    <a:ext uri="{9D8B030D-6E8A-4147-A177-3AD203B41FA5}">
                      <a16:colId xmlns:a16="http://schemas.microsoft.com/office/drawing/2014/main" val="2768371974"/>
                    </a:ext>
                  </a:extLst>
                </a:gridCol>
                <a:gridCol w="826510">
                  <a:extLst>
                    <a:ext uri="{9D8B030D-6E8A-4147-A177-3AD203B41FA5}">
                      <a16:colId xmlns:a16="http://schemas.microsoft.com/office/drawing/2014/main" val="585843199"/>
                    </a:ext>
                  </a:extLst>
                </a:gridCol>
                <a:gridCol w="826510">
                  <a:extLst>
                    <a:ext uri="{9D8B030D-6E8A-4147-A177-3AD203B41FA5}">
                      <a16:colId xmlns:a16="http://schemas.microsoft.com/office/drawing/2014/main" val="1587270923"/>
                    </a:ext>
                  </a:extLst>
                </a:gridCol>
                <a:gridCol w="826510">
                  <a:extLst>
                    <a:ext uri="{9D8B030D-6E8A-4147-A177-3AD203B41FA5}">
                      <a16:colId xmlns:a16="http://schemas.microsoft.com/office/drawing/2014/main" val="3277960314"/>
                    </a:ext>
                  </a:extLst>
                </a:gridCol>
                <a:gridCol w="826510">
                  <a:extLst>
                    <a:ext uri="{9D8B030D-6E8A-4147-A177-3AD203B41FA5}">
                      <a16:colId xmlns:a16="http://schemas.microsoft.com/office/drawing/2014/main" val="962150292"/>
                    </a:ext>
                  </a:extLst>
                </a:gridCol>
                <a:gridCol w="826510">
                  <a:extLst>
                    <a:ext uri="{9D8B030D-6E8A-4147-A177-3AD203B41FA5}">
                      <a16:colId xmlns:a16="http://schemas.microsoft.com/office/drawing/2014/main" val="2707579931"/>
                    </a:ext>
                  </a:extLst>
                </a:gridCol>
                <a:gridCol w="826510">
                  <a:extLst>
                    <a:ext uri="{9D8B030D-6E8A-4147-A177-3AD203B41FA5}">
                      <a16:colId xmlns:a16="http://schemas.microsoft.com/office/drawing/2014/main" val="3439897174"/>
                    </a:ext>
                  </a:extLst>
                </a:gridCol>
                <a:gridCol w="826510">
                  <a:extLst>
                    <a:ext uri="{9D8B030D-6E8A-4147-A177-3AD203B41FA5}">
                      <a16:colId xmlns:a16="http://schemas.microsoft.com/office/drawing/2014/main" val="1671694550"/>
                    </a:ext>
                  </a:extLst>
                </a:gridCol>
                <a:gridCol w="826510">
                  <a:extLst>
                    <a:ext uri="{9D8B030D-6E8A-4147-A177-3AD203B41FA5}">
                      <a16:colId xmlns:a16="http://schemas.microsoft.com/office/drawing/2014/main" val="124636547"/>
                    </a:ext>
                  </a:extLst>
                </a:gridCol>
              </a:tblGrid>
              <a:tr h="2520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3589168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547024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</a:t>
                      </a:r>
                      <a:b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（大阪）</a:t>
                      </a:r>
                      <a:endParaRPr lang="zh-CN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全産業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68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51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316235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7783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</a:t>
                      </a:r>
                      <a:b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zh-CN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（全国）</a:t>
                      </a:r>
                      <a:endParaRPr lang="zh-CN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全産業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1,030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1,057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972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928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978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909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69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7.1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891424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342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377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327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294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323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309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5769178"/>
                  </a:ext>
                </a:extLst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392582" y="2413766"/>
            <a:ext cx="677717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30.9%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24630" y="2312554"/>
            <a:ext cx="749725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33.2%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30339" y="2636912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26.4%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62387" y="2218147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35.7%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510459" y="2475507"/>
            <a:ext cx="648072" cy="2832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27.7%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22548" y="2290534"/>
            <a:ext cx="668031" cy="279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33.6%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90579" y="2824073"/>
            <a:ext cx="69017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21.6%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992663" y="2382107"/>
            <a:ext cx="690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31.7%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670699" y="2307552"/>
            <a:ext cx="702853" cy="284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33.3%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02747" y="2305743"/>
            <a:ext cx="696776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Century" panose="02040604050505020304" pitchFamily="18" charset="0"/>
              </a:rPr>
              <a:t>33.0%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678811" y="2244272"/>
            <a:ext cx="658363" cy="284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34.7%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82867" y="2258454"/>
            <a:ext cx="6574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Century" panose="02040604050505020304" pitchFamily="18" charset="0"/>
              </a:rPr>
              <a:t>34.0%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25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753619" y="6413707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-27045" y="502395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大阪府における墜落・転落を原因とする死亡災害の構成率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（全産業比）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58130" y="774102"/>
            <a:ext cx="8784977" cy="51718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・建設業の死亡者数に占める墜落・転落災害の割合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は、全産業に比べて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高い。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58131" y="6334056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 労働災害発生状況（確定）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476763" y="6324962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908764" y="3154163"/>
            <a:ext cx="1679876" cy="283858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全産業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908764" y="2087271"/>
            <a:ext cx="1631752" cy="321742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建設業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6513992"/>
              </p:ext>
            </p:extLst>
          </p:nvPr>
        </p:nvGraphicFramePr>
        <p:xfrm>
          <a:off x="1043668" y="1354249"/>
          <a:ext cx="7080403" cy="3582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正方形/長方形 18"/>
          <p:cNvSpPr/>
          <p:nvPr/>
        </p:nvSpPr>
        <p:spPr>
          <a:xfrm>
            <a:off x="759847" y="1450231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924532"/>
              </p:ext>
            </p:extLst>
          </p:nvPr>
        </p:nvGraphicFramePr>
        <p:xfrm>
          <a:off x="747109" y="4806098"/>
          <a:ext cx="8352930" cy="151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094">
                  <a:extLst>
                    <a:ext uri="{9D8B030D-6E8A-4147-A177-3AD203B41FA5}">
                      <a16:colId xmlns:a16="http://schemas.microsoft.com/office/drawing/2014/main" val="4120087309"/>
                    </a:ext>
                  </a:extLst>
                </a:gridCol>
                <a:gridCol w="1211492">
                  <a:extLst>
                    <a:ext uri="{9D8B030D-6E8A-4147-A177-3AD203B41FA5}">
                      <a16:colId xmlns:a16="http://schemas.microsoft.com/office/drawing/2014/main" val="1968825922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3823781889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381173604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4165954718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1015157049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2429946574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1029264412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4148002187"/>
                    </a:ext>
                  </a:extLst>
                </a:gridCol>
                <a:gridCol w="835293">
                  <a:extLst>
                    <a:ext uri="{9D8B030D-6E8A-4147-A177-3AD203B41FA5}">
                      <a16:colId xmlns:a16="http://schemas.microsoft.com/office/drawing/2014/main" val="716835841"/>
                    </a:ext>
                  </a:extLst>
                </a:gridCol>
              </a:tblGrid>
              <a:tr h="2520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752738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276930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死亡者数（建設業）</a:t>
                      </a:r>
                      <a:endParaRPr lang="zh-TW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92546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うち墜落･転落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713231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死亡者数（全産業）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41004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うち墜落･転落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42.9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720793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807990" y="2092735"/>
            <a:ext cx="648072" cy="28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66.7%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182515" y="3231042"/>
            <a:ext cx="7936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Century" panose="02040604050505020304" pitchFamily="18" charset="0"/>
              </a:rPr>
              <a:t>25.0%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37340" y="2292995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57.1%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171298" y="3195474"/>
            <a:ext cx="663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26.4%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883503" y="2209983"/>
            <a:ext cx="633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61.5%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10043" y="3161021"/>
            <a:ext cx="6493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27.7%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947171" y="2175617"/>
            <a:ext cx="6600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63.6%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77205" y="3154162"/>
            <a:ext cx="629038" cy="28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27.5%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988338" y="2684891"/>
            <a:ext cx="714692" cy="283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Century" panose="02040604050505020304" pitchFamily="18" charset="0"/>
              </a:rPr>
              <a:t>45.0%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334166" y="2996952"/>
            <a:ext cx="629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Century" panose="02040604050505020304" pitchFamily="18" charset="0"/>
              </a:rPr>
              <a:t>35.0%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034123" y="1948941"/>
            <a:ext cx="696155" cy="280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Century" panose="02040604050505020304" pitchFamily="18" charset="0"/>
              </a:rPr>
              <a:t>72.0%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391127" y="2769488"/>
            <a:ext cx="7786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41.7%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96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920683"/>
              </p:ext>
            </p:extLst>
          </p:nvPr>
        </p:nvGraphicFramePr>
        <p:xfrm>
          <a:off x="511553" y="4944980"/>
          <a:ext cx="8526480" cy="15163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7585">
                  <a:extLst>
                    <a:ext uri="{9D8B030D-6E8A-4147-A177-3AD203B41FA5}">
                      <a16:colId xmlns:a16="http://schemas.microsoft.com/office/drawing/2014/main" val="3407793421"/>
                    </a:ext>
                  </a:extLst>
                </a:gridCol>
                <a:gridCol w="1127711">
                  <a:extLst>
                    <a:ext uri="{9D8B030D-6E8A-4147-A177-3AD203B41FA5}">
                      <a16:colId xmlns:a16="http://schemas.microsoft.com/office/drawing/2014/main" val="2399833318"/>
                    </a:ext>
                  </a:extLst>
                </a:gridCol>
                <a:gridCol w="852648">
                  <a:extLst>
                    <a:ext uri="{9D8B030D-6E8A-4147-A177-3AD203B41FA5}">
                      <a16:colId xmlns:a16="http://schemas.microsoft.com/office/drawing/2014/main" val="53055464"/>
                    </a:ext>
                  </a:extLst>
                </a:gridCol>
                <a:gridCol w="852648">
                  <a:extLst>
                    <a:ext uri="{9D8B030D-6E8A-4147-A177-3AD203B41FA5}">
                      <a16:colId xmlns:a16="http://schemas.microsoft.com/office/drawing/2014/main" val="3602344269"/>
                    </a:ext>
                  </a:extLst>
                </a:gridCol>
                <a:gridCol w="852648">
                  <a:extLst>
                    <a:ext uri="{9D8B030D-6E8A-4147-A177-3AD203B41FA5}">
                      <a16:colId xmlns:a16="http://schemas.microsoft.com/office/drawing/2014/main" val="234441365"/>
                    </a:ext>
                  </a:extLst>
                </a:gridCol>
                <a:gridCol w="852648">
                  <a:extLst>
                    <a:ext uri="{9D8B030D-6E8A-4147-A177-3AD203B41FA5}">
                      <a16:colId xmlns:a16="http://schemas.microsoft.com/office/drawing/2014/main" val="3639601006"/>
                    </a:ext>
                  </a:extLst>
                </a:gridCol>
                <a:gridCol w="852648">
                  <a:extLst>
                    <a:ext uri="{9D8B030D-6E8A-4147-A177-3AD203B41FA5}">
                      <a16:colId xmlns:a16="http://schemas.microsoft.com/office/drawing/2014/main" val="2991787252"/>
                    </a:ext>
                  </a:extLst>
                </a:gridCol>
                <a:gridCol w="852648">
                  <a:extLst>
                    <a:ext uri="{9D8B030D-6E8A-4147-A177-3AD203B41FA5}">
                      <a16:colId xmlns:a16="http://schemas.microsoft.com/office/drawing/2014/main" val="261283333"/>
                    </a:ext>
                  </a:extLst>
                </a:gridCol>
                <a:gridCol w="852648">
                  <a:extLst>
                    <a:ext uri="{9D8B030D-6E8A-4147-A177-3AD203B41FA5}">
                      <a16:colId xmlns:a16="http://schemas.microsoft.com/office/drawing/2014/main" val="4105022667"/>
                    </a:ext>
                  </a:extLst>
                </a:gridCol>
                <a:gridCol w="852648">
                  <a:extLst>
                    <a:ext uri="{9D8B030D-6E8A-4147-A177-3AD203B41FA5}">
                      <a16:colId xmlns:a16="http://schemas.microsoft.com/office/drawing/2014/main" val="4044063316"/>
                    </a:ext>
                  </a:extLst>
                </a:gridCol>
              </a:tblGrid>
              <a:tr h="252000">
                <a:tc rowSpan="2" gridSpan="2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26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422771"/>
                  </a:ext>
                </a:extLst>
              </a:tr>
              <a:tr h="252000">
                <a:tc gridSpan="2" vMerge="1"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5402800"/>
                  </a:ext>
                </a:extLst>
              </a:tr>
              <a:tr h="25637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死亡者数（大阪）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7141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うち墜落･転落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18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7826183"/>
                  </a:ext>
                </a:extLst>
              </a:tr>
              <a:tr h="25200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zh-CN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死亡者数（全国）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342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377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327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323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309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 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4.3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98604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うち墜落･転落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128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134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135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+0.7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6381038"/>
                  </a:ext>
                </a:extLst>
              </a:tr>
            </a:tbl>
          </a:graphicData>
        </a:graphic>
      </p:graphicFrame>
      <p:graphicFrame>
        <p:nvGraphicFramePr>
          <p:cNvPr id="15" name="グラフ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827167"/>
              </p:ext>
            </p:extLst>
          </p:nvPr>
        </p:nvGraphicFramePr>
        <p:xfrm>
          <a:off x="539942" y="1643786"/>
          <a:ext cx="7153079" cy="3293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679744" y="6469473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2021" y="545647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墜落・転落を原因とする死亡災害の構成率</a:t>
            </a:r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（全国比）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11553" y="883670"/>
            <a:ext cx="8645086" cy="55343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・大阪府の建設業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死亡者数に占める墜落・転落災害の割合は、全国に比べて高い。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320276" y="6516261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出典：厚生労働省 労働災害発生状況（確定）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374846" y="6461353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423725" y="3290323"/>
            <a:ext cx="1578545" cy="262010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全国は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7390841" y="2333893"/>
            <a:ext cx="1611429" cy="28189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70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％台</a:t>
            </a:r>
            <a:endParaRPr 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16885" y="1601011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289482" y="212390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66.7%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22262" y="2688696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46.8%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320658" y="2340968"/>
            <a:ext cx="648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57.1%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44694" y="2903249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39.3%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391518" y="2296028"/>
            <a:ext cx="707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61.5%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729955" y="2889307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39.1%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16975" y="2204660"/>
            <a:ext cx="8149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63.6%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50716" y="2701211"/>
            <a:ext cx="8161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45.6%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10531" y="2754220"/>
            <a:ext cx="758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Century" panose="02040604050505020304" pitchFamily="18" charset="0"/>
              </a:rPr>
              <a:t>45.0%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814735" y="2849088"/>
            <a:ext cx="8846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>
                <a:latin typeface="Century" panose="02040604050505020304" pitchFamily="18" charset="0"/>
              </a:rPr>
              <a:t>41.8%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23530" y="2023520"/>
            <a:ext cx="621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Century" panose="02040604050505020304" pitchFamily="18" charset="0"/>
              </a:rPr>
              <a:t>72.0%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59532" y="2821632"/>
            <a:ext cx="7768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latin typeface="Century" panose="02040604050505020304" pitchFamily="18" charset="0"/>
              </a:rPr>
              <a:t>44.0%</a:t>
            </a:r>
            <a:endParaRPr kumimoji="1" lang="ja-JP" altLang="en-US" sz="1200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23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323325" y="6425327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-7805" y="604817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大阪府における建設業の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経験年数別死傷災害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85139" y="880915"/>
            <a:ext cx="8389758" cy="45985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</a:t>
            </a:r>
            <a:r>
              <a:rPr lang="en-US" altLang="ja-JP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年以内の未熟練工の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災害は減少</a:t>
            </a:r>
            <a:r>
              <a:rPr lang="ja-JP" altLang="en-US" sz="16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して</a:t>
            </a:r>
            <a:r>
              <a:rPr lang="ja-JP" altLang="en-US" sz="16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いない。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7】</a:t>
            </a:r>
          </a:p>
          <a:p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400" dirty="0">
              <a:solidFill>
                <a:sysClr val="windowText" lastClr="000000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02147" y="6463890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出典：大阪労働局労働基準部安全課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571985" y="6186469"/>
            <a:ext cx="902935" cy="47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5947" y="1637472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115" y="1053229"/>
            <a:ext cx="8510754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5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>
          <a:xfrm>
            <a:off x="6888802" y="6351444"/>
            <a:ext cx="2310289" cy="365125"/>
          </a:xfrm>
        </p:spPr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0" y="548680"/>
            <a:ext cx="9901238" cy="10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50000"/>
                  <a:satMod val="300000"/>
                  <a:alpha val="74000"/>
                </a:schemeClr>
              </a:gs>
              <a:gs pos="77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108000" bIns="36000" rtlCol="0" anchor="b"/>
          <a:lstStyle/>
          <a:p>
            <a:r>
              <a:rPr kumimoji="1"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  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大阪府に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おける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建設業</a:t>
            </a:r>
            <a:r>
              <a:rPr kumimoji="1"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一人親方等の死亡災害の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発生状況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92324" y="995193"/>
            <a:ext cx="8606767" cy="48959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000" tIns="144000" bIns="144000" rtlCol="0" anchor="t"/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・一人親方等の死亡者数は平成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年に比べて減少している。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</a:t>
            </a:r>
            <a:r>
              <a:rPr lang="en-US" altLang="ja-JP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734419" y="6390006"/>
            <a:ext cx="3453209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 出典：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厚生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労働省</a:t>
            </a:r>
            <a:endParaRPr kumimoji="1" lang="en-US" altLang="ja-JP" sz="9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382667" y="6326019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5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単位（人）</a:t>
            </a:r>
            <a:endParaRPr kumimoji="1" lang="ja-JP" altLang="en-US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01347" y="4945644"/>
            <a:ext cx="248729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注</a:t>
            </a:r>
            <a:r>
              <a:rPr kumimoji="1" lang="en-US" altLang="ja-JP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一人親方とは、労働者を使用しないで事業を行う者であり、本資料の「一人親方等」には、これに加えて中小事業主、役員、家族従事者を含めています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なお、計上数は、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厚生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労働省</a:t>
            </a:r>
            <a:r>
              <a:rPr kumimoji="1"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把握分の人数です。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734419" y="1792996"/>
            <a:ext cx="86400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図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8】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4911711"/>
              </p:ext>
            </p:extLst>
          </p:nvPr>
        </p:nvGraphicFramePr>
        <p:xfrm>
          <a:off x="872050" y="1798760"/>
          <a:ext cx="8716591" cy="3171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52238"/>
              </p:ext>
            </p:extLst>
          </p:nvPr>
        </p:nvGraphicFramePr>
        <p:xfrm>
          <a:off x="912404" y="5001687"/>
          <a:ext cx="6148590" cy="13180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68648">
                  <a:extLst>
                    <a:ext uri="{9D8B030D-6E8A-4147-A177-3AD203B41FA5}">
                      <a16:colId xmlns:a16="http://schemas.microsoft.com/office/drawing/2014/main" val="397687357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225648957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1482905692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838182038"/>
                    </a:ext>
                  </a:extLst>
                </a:gridCol>
                <a:gridCol w="828000">
                  <a:extLst>
                    <a:ext uri="{9D8B030D-6E8A-4147-A177-3AD203B41FA5}">
                      <a16:colId xmlns:a16="http://schemas.microsoft.com/office/drawing/2014/main" val="2632230693"/>
                    </a:ext>
                  </a:extLst>
                </a:gridCol>
                <a:gridCol w="883971">
                  <a:extLst>
                    <a:ext uri="{9D8B030D-6E8A-4147-A177-3AD203B41FA5}">
                      <a16:colId xmlns:a16="http://schemas.microsoft.com/office/drawing/2014/main" val="3470831356"/>
                    </a:ext>
                  </a:extLst>
                </a:gridCol>
                <a:gridCol w="883971">
                  <a:extLst>
                    <a:ext uri="{9D8B030D-6E8A-4147-A177-3AD203B41FA5}">
                      <a16:colId xmlns:a16="http://schemas.microsoft.com/office/drawing/2014/main" val="258138879"/>
                    </a:ext>
                  </a:extLst>
                </a:gridCol>
              </a:tblGrid>
              <a:tr h="263619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27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29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平成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対前年比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280163"/>
                  </a:ext>
                </a:extLst>
              </a:tr>
              <a:tr h="2636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増減数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増減率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1298866"/>
                  </a:ext>
                </a:extLst>
              </a:tr>
              <a:tr h="263619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 smtClean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建設業（労働者）</a:t>
                      </a:r>
                      <a:endParaRPr lang="ja-JP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＋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25.0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1670518"/>
                  </a:ext>
                </a:extLst>
              </a:tr>
              <a:tr h="2636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一人親方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33.3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0009354"/>
                  </a:ext>
                </a:extLst>
              </a:tr>
              <a:tr h="263619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一人親方等</a:t>
                      </a:r>
                      <a:endParaRPr lang="ja-JP" altLang="en-US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endParaRPr lang="en-US" altLang="ja-JP" sz="1000" b="0" i="0" u="none" strike="noStrike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△</a:t>
                      </a:r>
                      <a:r>
                        <a:rPr lang="en-US" altLang="ja-JP" sz="1000" u="none" strike="noStrike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54.5</a:t>
                      </a:r>
                      <a:endParaRPr lang="en-US" altLang="ja-JP" sz="1000" b="0" i="0" u="none" strike="noStrike" dirty="0"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4463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33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10500</TotalTime>
  <Words>1599</Words>
  <PresentationFormat>ユーザー設定</PresentationFormat>
  <Paragraphs>639</Paragraphs>
  <Slides>14</Slides>
  <Notes>14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22" baseType="lpstr">
      <vt:lpstr>ＭＳ Ｐゴシック</vt:lpstr>
      <vt:lpstr>ＭＳ 明朝</vt:lpstr>
      <vt:lpstr>メイリオ</vt:lpstr>
      <vt:lpstr>游ゴシック</vt:lpstr>
      <vt:lpstr>Arial</vt:lpstr>
      <vt:lpstr>Calibri</vt:lpstr>
      <vt:lpstr>Century</vt:lpstr>
      <vt:lpstr>Office テーマ</vt:lpstr>
      <vt:lpstr>建設工事従事者の安全及び健康の確保に関する 各種データについて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2019-07-16T05:26:21Z</cp:lastPrinted>
  <dcterms:created xsi:type="dcterms:W3CDTF">2016-08-23T04:30:00Z</dcterms:created>
  <dcterms:modified xsi:type="dcterms:W3CDTF">2019-08-21T07:38:59Z</dcterms:modified>
</cp:coreProperties>
</file>