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2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2.xml" ContentType="application/vnd.openxmlformats-officedocument.drawingml.chartshap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7" r:id="rId2"/>
    <p:sldId id="410" r:id="rId3"/>
    <p:sldId id="416" r:id="rId4"/>
    <p:sldId id="442" r:id="rId5"/>
    <p:sldId id="449" r:id="rId6"/>
    <p:sldId id="438" r:id="rId7"/>
    <p:sldId id="443" r:id="rId8"/>
    <p:sldId id="457" r:id="rId9"/>
    <p:sldId id="451" r:id="rId10"/>
    <p:sldId id="452" r:id="rId11"/>
    <p:sldId id="454" r:id="rId12"/>
    <p:sldId id="453" r:id="rId13"/>
    <p:sldId id="444" r:id="rId14"/>
    <p:sldId id="455" r:id="rId15"/>
    <p:sldId id="456" r:id="rId16"/>
  </p:sldIdLst>
  <p:sldSz cx="9901238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19">
          <p15:clr>
            <a:srgbClr val="A4A3A4"/>
          </p15:clr>
        </p15:guide>
        <p15:guide id="3" pos="311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E5D505"/>
    <a:srgbClr val="FBE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48" autoAdjust="0"/>
    <p:restoredTop sz="93634" autoAdjust="0"/>
  </p:normalViewPr>
  <p:slideViewPr>
    <p:cSldViewPr>
      <p:cViewPr varScale="1">
        <p:scale>
          <a:sx n="86" d="100"/>
          <a:sy n="86" d="100"/>
        </p:scale>
        <p:origin x="702" y="90"/>
      </p:cViewPr>
      <p:guideLst>
        <p:guide orient="horz" pos="2160"/>
        <p:guide pos="3119"/>
        <p:guide pos="3118"/>
      </p:guideLst>
    </p:cSldViewPr>
  </p:slideViewPr>
  <p:outlineViewPr>
    <p:cViewPr>
      <p:scale>
        <a:sx n="33" d="100"/>
        <a:sy n="33" d="100"/>
      </p:scale>
      <p:origin x="0" y="1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214" y="-114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d10227$\doc\&#24314;&#35373;&#25351;&#23566;G\000&#12288;&#9670;&#9670;&#24314;&#35373;&#32887;&#20154;&#22522;&#26412;&#27861;&#38306;&#20418;&#9670;&#9670;\R2(2020)\00_&#12487;&#12540;&#12479;&#38598;\&#12473;&#12521;&#12452;&#12489;&#29992;&#36039;&#26009;\1_&#12473;&#12521;&#12452;&#12489;&#29992;&#36039;&#26009;%20(&#21172;&#20685;&#28797;&#23475;P3-7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d10227$\doc\&#24314;&#35373;&#25351;&#23566;G\000&#12288;&#9670;&#9670;&#24314;&#35373;&#32887;&#20154;&#22522;&#26412;&#27861;&#38306;&#20418;&#9670;&#9670;\R2(2020)\00_&#12487;&#12540;&#12479;&#38598;\&#12473;&#12521;&#12452;&#12489;&#29992;&#36039;&#26009;\&#28168;4_&#12473;&#12521;&#12452;&#12489;&#29992;&#36039;&#26009;&#65288;&#24037;&#26399;&#36035;&#37329;P10-12&#65289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T1412ss0086\lib\&#24314;&#35373;&#25351;&#23566;G\000&#12288;&#9670;&#9670;&#24314;&#35373;&#32887;&#20154;&#22522;&#26412;&#27861;&#38306;&#20418;&#9670;&#9670;\R1(2019)\42&#12288;&#35336;&#30011;&#12456;&#12499;&#12487;&#12531;&#12473;\_&#24180;&#40802;&#23652;\2017&#24180;&#23601;&#26989;&#27083;&#36896;&#22522;&#26412;&#35519;&#26619;\2017&#24180;&#21152;&#24037;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d10227$\doc\&#24314;&#35373;&#25351;&#23566;G\000&#12288;&#9670;&#9670;&#24314;&#35373;&#32887;&#20154;&#22522;&#26412;&#27861;&#38306;&#20418;&#9670;&#9670;\R2(2020)\00_&#12487;&#12540;&#12479;&#38598;\&#12473;&#12521;&#12452;&#12489;&#29992;&#36039;&#26009;\1_&#12473;&#12521;&#12452;&#12489;&#29992;&#36039;&#26009;%20(&#21172;&#20685;&#28797;&#23475;P3-7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d10227$\doc\&#24314;&#35373;&#25351;&#23566;G\000&#12288;&#9670;&#9670;&#24314;&#35373;&#32887;&#20154;&#22522;&#26412;&#27861;&#38306;&#20418;&#9670;&#9670;\R2(2020)\00_&#12487;&#12540;&#12479;&#38598;\&#12473;&#12521;&#12452;&#12489;&#29992;&#36039;&#26009;\1_&#12473;&#12521;&#12452;&#12489;&#29992;&#36039;&#26009;%20(&#21172;&#20685;&#28797;&#23475;P3-7)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d10227$\doc\&#24314;&#35373;&#25351;&#23566;G\000&#12288;&#9670;&#9670;&#24314;&#35373;&#32887;&#20154;&#22522;&#26412;&#27861;&#38306;&#20418;&#9670;&#9670;\R2(2020)\00_&#12487;&#12540;&#12479;&#38598;\&#12473;&#12521;&#12452;&#12489;&#29992;&#36039;&#26009;\1_&#12473;&#12521;&#12452;&#12489;&#29992;&#36039;&#26009;%20(&#21172;&#20685;&#28797;&#23475;P3-7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d10227$\doc\&#24314;&#35373;&#25351;&#23566;G\000&#12288;&#9670;&#9670;&#24314;&#35373;&#32887;&#20154;&#22522;&#26412;&#27861;&#38306;&#20418;&#9670;&#9670;\R2(2020)\00_&#12487;&#12540;&#12479;&#38598;\&#12473;&#12521;&#12452;&#12489;&#29992;&#36039;&#26009;\1_&#12473;&#12521;&#12452;&#12489;&#29992;&#36039;&#26009;%20(&#21172;&#20685;&#28797;&#23475;P3-7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d10227$\doc\&#24314;&#35373;&#25351;&#23566;G\000&#12288;&#9670;&#9670;&#24314;&#35373;&#32887;&#20154;&#22522;&#26412;&#27861;&#38306;&#20418;&#9670;&#9670;\R2(2020)\00_&#12487;&#12540;&#12479;&#38598;\&#12473;&#12521;&#12452;&#12489;&#29992;&#36039;&#26009;\1_&#12473;&#12521;&#12452;&#12489;&#29992;&#36039;&#26009;%20(&#21172;&#20685;&#28797;&#23475;P3-7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d10227$\doc\&#24314;&#35373;&#25351;&#23566;G\000&#12288;&#9670;&#9670;&#24314;&#35373;&#32887;&#20154;&#22522;&#26412;&#27861;&#38306;&#20418;&#9670;&#9670;\R2(2020)\00_&#12487;&#12540;&#12479;&#38598;\&#12473;&#12521;&#12452;&#12489;&#29992;&#36039;&#26009;\&#28168;3_&#12473;&#12521;&#12452;&#12489;&#29992;&#36039;&#26009;&#65288;&#19968;&#20154;&#35242;&#26041;P9&#65289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d10227$\doc\&#24314;&#35373;&#25351;&#23566;G\000&#12288;&#9670;&#9670;&#24314;&#35373;&#32887;&#20154;&#22522;&#26412;&#27861;&#38306;&#20418;&#9670;&#9670;\R2(2020)\00_&#12487;&#12540;&#12479;&#38598;\&#12473;&#12521;&#12452;&#12489;&#29992;&#36039;&#26009;\&#28168;4_&#12473;&#12521;&#12452;&#12489;&#29992;&#36039;&#26009;&#65288;&#24037;&#26399;&#36035;&#37329;P10-12&#65289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d10227$\doc\&#24314;&#35373;&#25351;&#23566;G\000&#12288;&#9670;&#9670;&#24314;&#35373;&#32887;&#20154;&#22522;&#26412;&#27861;&#38306;&#20418;&#9670;&#9670;\R2(2020)\00_&#12487;&#12540;&#12479;&#38598;\&#12473;&#12521;&#12452;&#12489;&#29992;&#36039;&#26009;\&#28168;4_&#12473;&#12521;&#12452;&#12489;&#29992;&#36039;&#26009;&#65288;&#24037;&#26399;&#36035;&#37329;P10-12&#65289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r>
              <a:rPr lang="ja-JP" altLang="ja-JP" sz="1200" b="0" i="0" u="none" strike="noStrike" baseline="0" dirty="0" smtClean="0">
                <a:solidFill>
                  <a:sysClr val="windowText" lastClr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建設業</a:t>
            </a:r>
            <a:r>
              <a:rPr lang="ja-JP" altLang="ja-JP" sz="1200" b="0" i="0" u="none" strike="noStrike" baseline="0" dirty="0">
                <a:solidFill>
                  <a:sysClr val="windowText" lastClr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の死傷者数の</a:t>
            </a:r>
            <a:r>
              <a:rPr lang="ja-JP" altLang="ja-JP" sz="1200" b="0" i="0" u="none" strike="noStrike" baseline="0" dirty="0" smtClean="0">
                <a:solidFill>
                  <a:sysClr val="windowText" lastClr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推移</a:t>
            </a:r>
            <a:r>
              <a:rPr lang="ja-JP" altLang="en-US" sz="1200" b="0" i="0" u="none" strike="noStrike" baseline="0" dirty="0" smtClean="0">
                <a:solidFill>
                  <a:sysClr val="windowText" lastClr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（大阪）</a:t>
            </a:r>
            <a:endParaRPr lang="ja-JP" altLang="en-US" sz="12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c:rich>
      </c:tx>
      <c:layout>
        <c:manualLayout>
          <c:xMode val="edge"/>
          <c:yMode val="edge"/>
          <c:x val="0.19040208217782595"/>
          <c:y val="3.819446062895995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'P3 (修正)'!$A$20</c:f>
              <c:strCache>
                <c:ptCount val="1"/>
                <c:pt idx="0">
                  <c:v>死傷者数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accent1"/>
              </a:solidFill>
              <a:ln w="6350">
                <a:solidFill>
                  <a:schemeClr val="tx1"/>
                </a:solidFill>
              </a:ln>
              <a:effectLst/>
            </c:spPr>
          </c:marker>
          <c:cat>
            <c:strRef>
              <c:f>'P3 (修正)'!$C$19:$G$19</c:f>
              <c:strCache>
                <c:ptCount val="5"/>
                <c:pt idx="0">
                  <c:v>H27</c:v>
                </c:pt>
                <c:pt idx="1">
                  <c:v>H28</c:v>
                </c:pt>
                <c:pt idx="2">
                  <c:v>H29</c:v>
                </c:pt>
                <c:pt idx="3">
                  <c:v>H30</c:v>
                </c:pt>
                <c:pt idx="4">
                  <c:v>R1</c:v>
                </c:pt>
              </c:strCache>
            </c:strRef>
          </c:cat>
          <c:val>
            <c:numRef>
              <c:f>'P3 (修正)'!$C$20:$G$20</c:f>
              <c:numCache>
                <c:formatCode>General</c:formatCode>
                <c:ptCount val="5"/>
                <c:pt idx="0">
                  <c:v>722</c:v>
                </c:pt>
                <c:pt idx="1">
                  <c:v>681</c:v>
                </c:pt>
                <c:pt idx="2">
                  <c:v>660</c:v>
                </c:pt>
                <c:pt idx="3">
                  <c:v>785</c:v>
                </c:pt>
                <c:pt idx="4">
                  <c:v>799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C10-40C0-8E9E-821EF5CF2C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708287"/>
        <c:axId val="105709951"/>
      </c:lineChart>
      <c:catAx>
        <c:axId val="1057082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05709951"/>
        <c:crosses val="autoZero"/>
        <c:auto val="1"/>
        <c:lblAlgn val="ctr"/>
        <c:lblOffset val="100"/>
        <c:noMultiLvlLbl val="0"/>
      </c:catAx>
      <c:valAx>
        <c:axId val="105709951"/>
        <c:scaling>
          <c:orientation val="minMax"/>
          <c:max val="900"/>
          <c:min val="6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05708287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r>
              <a:rPr lang="ja-JP" altLang="en-US" sz="140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決まって支給する現金給与額（月額、平均、常用労働者数</a:t>
            </a:r>
            <a:r>
              <a:rPr lang="en-US" altLang="ja-JP" sz="140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40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40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40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人の小規模事業所）</a:t>
            </a:r>
          </a:p>
        </c:rich>
      </c:tx>
      <c:layout>
        <c:manualLayout>
          <c:xMode val="edge"/>
          <c:yMode val="edge"/>
          <c:x val="0.10614205653201593"/>
          <c:y val="2.3994347158527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'特別調査12 (R2作成)'!$G$14</c:f>
              <c:strCache>
                <c:ptCount val="1"/>
              </c:strCache>
            </c:strRef>
          </c:tx>
          <c:spPr>
            <a:ln w="38100" cap="rnd">
              <a:solidFill>
                <a:schemeClr val="tx1">
                  <a:lumMod val="65000"/>
                  <a:lumOff val="35000"/>
                </a:schemeClr>
              </a:solidFill>
              <a:round/>
            </a:ln>
            <a:effectLst/>
          </c:spPr>
          <c:marker>
            <c:symbol val="diamond"/>
            <c:size val="8"/>
            <c:spPr>
              <a:solidFill>
                <a:schemeClr val="bg1">
                  <a:alpha val="98000"/>
                </a:schemeClr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'特別調査12 (R2作成)'!$H$13:$L$13</c:f>
              <c:strCache>
                <c:ptCount val="5"/>
                <c:pt idx="0">
                  <c:v>H27</c:v>
                </c:pt>
                <c:pt idx="1">
                  <c:v>H28</c:v>
                </c:pt>
                <c:pt idx="2">
                  <c:v>H29</c:v>
                </c:pt>
                <c:pt idx="3">
                  <c:v>H30</c:v>
                </c:pt>
                <c:pt idx="4">
                  <c:v>R1</c:v>
                </c:pt>
              </c:strCache>
            </c:strRef>
          </c:cat>
          <c:val>
            <c:numRef>
              <c:f>'特別調査12 (R2作成)'!$H$14:$L$14</c:f>
              <c:numCache>
                <c:formatCode>#,##0</c:formatCode>
                <c:ptCount val="5"/>
                <c:pt idx="0">
                  <c:v>258935</c:v>
                </c:pt>
                <c:pt idx="1">
                  <c:v>263318</c:v>
                </c:pt>
                <c:pt idx="2">
                  <c:v>280012</c:v>
                </c:pt>
                <c:pt idx="3">
                  <c:v>278441</c:v>
                </c:pt>
                <c:pt idx="4">
                  <c:v>291089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1D0-4E41-84E0-A12A775AE9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8555471"/>
        <c:axId val="1058553391"/>
      </c:lineChart>
      <c:catAx>
        <c:axId val="10585554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058553391"/>
        <c:crosses val="autoZero"/>
        <c:auto val="1"/>
        <c:lblAlgn val="ctr"/>
        <c:lblOffset val="100"/>
        <c:noMultiLvlLbl val="0"/>
      </c:catAx>
      <c:valAx>
        <c:axId val="1058553391"/>
        <c:scaling>
          <c:orientation val="minMax"/>
          <c:max val="300000"/>
          <c:min val="25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#,##0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058555471"/>
        <c:crosses val="autoZero"/>
        <c:crossBetween val="between"/>
        <c:majorUnit val="10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r>
              <a:rPr lang="ja-JP" altLang="ja-JP" sz="1400" b="0" i="0" u="none" strike="noStrike" baseline="0" dirty="0" smtClean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平成</a:t>
            </a:r>
            <a:r>
              <a:rPr lang="en-US" altLang="ja-JP" sz="1400" b="0" i="0" u="none" strike="noStrike" baseline="0" dirty="0" smtClean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r>
              <a:rPr lang="ja-JP" altLang="ja-JP" sz="1400" b="0" i="0" u="none" strike="noStrike" baseline="0" dirty="0" smtClean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年　年齢階層別の建設</a:t>
            </a:r>
            <a:r>
              <a:rPr lang="ja-JP" altLang="en-US" sz="1400" b="0" i="0" u="none" strike="noStrike" baseline="0" dirty="0" smtClean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業有業</a:t>
            </a:r>
            <a:r>
              <a:rPr lang="ja-JP" altLang="ja-JP" sz="1400" b="0" i="0" u="none" strike="noStrike" baseline="0" dirty="0" smtClean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者数</a:t>
            </a:r>
            <a:endParaRPr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c:rich>
      </c:tx>
      <c:layout>
        <c:manualLayout>
          <c:xMode val="edge"/>
          <c:yMode val="edge"/>
          <c:x val="0.2888109654482835"/>
          <c:y val="9.18974655836755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9.8924008443506281E-2"/>
          <c:y val="0.10782635961817931"/>
          <c:w val="0.86840795467170318"/>
          <c:h val="0.8119218268540796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'2017年加工'!$D$2:$P$2</c:f>
              <c:strCache>
                <c:ptCount val="13"/>
                <c:pt idx="0">
                  <c:v>15～19歳</c:v>
                </c:pt>
                <c:pt idx="1">
                  <c:v>20～24歳</c:v>
                </c:pt>
                <c:pt idx="2">
                  <c:v>25～29歳</c:v>
                </c:pt>
                <c:pt idx="3">
                  <c:v>30～34歳</c:v>
                </c:pt>
                <c:pt idx="4">
                  <c:v>35～39歳</c:v>
                </c:pt>
                <c:pt idx="5">
                  <c:v>40～44歳</c:v>
                </c:pt>
                <c:pt idx="6">
                  <c:v>45～49歳</c:v>
                </c:pt>
                <c:pt idx="7">
                  <c:v>50～54歳</c:v>
                </c:pt>
                <c:pt idx="8">
                  <c:v>55～59歳</c:v>
                </c:pt>
                <c:pt idx="9">
                  <c:v>60～64歳</c:v>
                </c:pt>
                <c:pt idx="10">
                  <c:v>65～69歳</c:v>
                </c:pt>
                <c:pt idx="11">
                  <c:v>70～74歳</c:v>
                </c:pt>
                <c:pt idx="12">
                  <c:v>75歳以上</c:v>
                </c:pt>
              </c:strCache>
            </c:strRef>
          </c:cat>
          <c:val>
            <c:numRef>
              <c:f>'2017年加工'!$D$3:$P$3</c:f>
              <c:numCache>
                <c:formatCode>#,##0</c:formatCode>
                <c:ptCount val="13"/>
                <c:pt idx="0">
                  <c:v>2300</c:v>
                </c:pt>
                <c:pt idx="1">
                  <c:v>13100</c:v>
                </c:pt>
                <c:pt idx="2">
                  <c:v>28900</c:v>
                </c:pt>
                <c:pt idx="3">
                  <c:v>17800</c:v>
                </c:pt>
                <c:pt idx="4">
                  <c:v>30500</c:v>
                </c:pt>
                <c:pt idx="5">
                  <c:v>42900</c:v>
                </c:pt>
                <c:pt idx="6">
                  <c:v>46100</c:v>
                </c:pt>
                <c:pt idx="7">
                  <c:v>33400</c:v>
                </c:pt>
                <c:pt idx="8">
                  <c:v>24600</c:v>
                </c:pt>
                <c:pt idx="9">
                  <c:v>21900</c:v>
                </c:pt>
                <c:pt idx="10">
                  <c:v>20500</c:v>
                </c:pt>
                <c:pt idx="11">
                  <c:v>8600</c:v>
                </c:pt>
                <c:pt idx="12">
                  <c:v>5200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30-4270-B386-6582E88D92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10197984"/>
        <c:axId val="310198816"/>
      </c:barChart>
      <c:catAx>
        <c:axId val="3101979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310198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101988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65000"/>
                  <a:lumOff val="3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310197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r>
              <a:rPr lang="ja-JP" altLang="ja-JP" sz="1200" b="0" i="0" baseline="0" dirty="0" smtClean="0">
                <a:solidFill>
                  <a:sysClr val="windowText" lastClr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建設業</a:t>
            </a:r>
            <a:r>
              <a:rPr lang="ja-JP" altLang="ja-JP" sz="1200" b="0" i="0" baseline="0" dirty="0">
                <a:solidFill>
                  <a:sysClr val="windowText" lastClr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の死亡者数の</a:t>
            </a:r>
            <a:r>
              <a:rPr lang="ja-JP" altLang="ja-JP" sz="1200" b="0" i="0" baseline="0" dirty="0" smtClean="0">
                <a:solidFill>
                  <a:sysClr val="windowText" lastClr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推移</a:t>
            </a:r>
            <a:r>
              <a:rPr lang="ja-JP" altLang="en-US" sz="1200" b="0" i="0" baseline="0" dirty="0" smtClean="0">
                <a:solidFill>
                  <a:sysClr val="windowText" lastClr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（大阪）</a:t>
            </a:r>
            <a:endParaRPr lang="ja-JP" altLang="ja-JP" sz="1200" dirty="0">
              <a:solidFill>
                <a:sysClr val="windowText" lastClr="00000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'P3 (修正)'!$A$23:$B$23</c:f>
              <c:strCache>
                <c:ptCount val="2"/>
                <c:pt idx="0">
                  <c:v>死亡者数</c:v>
                </c:pt>
              </c:strCache>
            </c:strRef>
          </c:tx>
          <c:spPr>
            <a:ln w="31750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square"/>
            <c:size val="8"/>
            <c:spPr>
              <a:solidFill>
                <a:schemeClr val="accent6"/>
              </a:solidFill>
              <a:ln w="6350">
                <a:solidFill>
                  <a:schemeClr val="tx1"/>
                </a:solidFill>
              </a:ln>
              <a:effectLst/>
            </c:spPr>
          </c:marker>
          <c:cat>
            <c:strRef>
              <c:f>'P3 (修正)'!$C$22:$G$22</c:f>
              <c:strCache>
                <c:ptCount val="5"/>
                <c:pt idx="0">
                  <c:v>H27</c:v>
                </c:pt>
                <c:pt idx="1">
                  <c:v>H28</c:v>
                </c:pt>
                <c:pt idx="2">
                  <c:v>H29</c:v>
                </c:pt>
                <c:pt idx="3">
                  <c:v>H30</c:v>
                </c:pt>
                <c:pt idx="4">
                  <c:v>R1</c:v>
                </c:pt>
              </c:strCache>
            </c:strRef>
          </c:cat>
          <c:val>
            <c:numRef>
              <c:f>'P3 (修正)'!$C$23:$G$23</c:f>
              <c:numCache>
                <c:formatCode>General</c:formatCode>
                <c:ptCount val="5"/>
                <c:pt idx="0">
                  <c:v>13</c:v>
                </c:pt>
                <c:pt idx="1">
                  <c:v>11</c:v>
                </c:pt>
                <c:pt idx="2">
                  <c:v>20</c:v>
                </c:pt>
                <c:pt idx="3">
                  <c:v>25</c:v>
                </c:pt>
                <c:pt idx="4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CEA-424D-8A20-6B24A2B7CD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77324751"/>
        <c:axId val="1977312687"/>
      </c:lineChart>
      <c:catAx>
        <c:axId val="1977324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977312687"/>
        <c:crosses val="autoZero"/>
        <c:auto val="1"/>
        <c:lblAlgn val="ctr"/>
        <c:lblOffset val="100"/>
        <c:noMultiLvlLbl val="0"/>
      </c:catAx>
      <c:valAx>
        <c:axId val="19773126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65000"/>
                  <a:lumOff val="3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9773247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r>
              <a:rPr lang="ja-JP" altLang="ja-JP" sz="1400" b="0" i="0" baseline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全産業に占める建設業死傷者数の構成率の推移</a:t>
            </a:r>
            <a:r>
              <a:rPr lang="en-US" altLang="ja-JP" sz="1400" b="0" i="0" baseline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lang="ja-JP" altLang="ja-JP" sz="1400" dirty="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c:rich>
      </c:tx>
      <c:layout>
        <c:manualLayout>
          <c:xMode val="edge"/>
          <c:yMode val="edge"/>
          <c:x val="0.24377329534191186"/>
          <c:y val="8.451349567004905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'P45 (修正)'!$A$16:$B$16</c:f>
              <c:strCache>
                <c:ptCount val="2"/>
                <c:pt idx="1">
                  <c:v>大阪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'P45 (修正)'!$C$15:$G$15</c:f>
              <c:strCache>
                <c:ptCount val="5"/>
                <c:pt idx="0">
                  <c:v>H27</c:v>
                </c:pt>
                <c:pt idx="1">
                  <c:v>H28</c:v>
                </c:pt>
                <c:pt idx="2">
                  <c:v>H29</c:v>
                </c:pt>
                <c:pt idx="3">
                  <c:v>H30</c:v>
                </c:pt>
                <c:pt idx="4">
                  <c:v>R1</c:v>
                </c:pt>
              </c:strCache>
            </c:strRef>
          </c:cat>
          <c:val>
            <c:numRef>
              <c:f>'P45 (修正)'!$C$16:$G$16</c:f>
              <c:numCache>
                <c:formatCode>0.0%</c:formatCode>
                <c:ptCount val="5"/>
                <c:pt idx="0">
                  <c:v>8.9789827135928368E-2</c:v>
                </c:pt>
                <c:pt idx="1">
                  <c:v>8.3815384615384611E-2</c:v>
                </c:pt>
                <c:pt idx="2">
                  <c:v>7.9089275014979032E-2</c:v>
                </c:pt>
                <c:pt idx="3">
                  <c:v>8.7494427106553724E-2</c:v>
                </c:pt>
                <c:pt idx="4">
                  <c:v>9.0733590733590733E-2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F0-4598-B062-3B6CF0549AA1}"/>
            </c:ext>
          </c:extLst>
        </c:ser>
        <c:ser>
          <c:idx val="1"/>
          <c:order val="1"/>
          <c:tx>
            <c:strRef>
              <c:f>'P45 (修正)'!$A$17:$B$17</c:f>
              <c:strCache>
                <c:ptCount val="2"/>
                <c:pt idx="1">
                  <c:v>全国</c:v>
                </c:pt>
              </c:strCache>
            </c:strRef>
          </c:tx>
          <c:spPr>
            <a:pattFill prst="pct20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'P45 (修正)'!$C$15:$G$15</c:f>
              <c:strCache>
                <c:ptCount val="5"/>
                <c:pt idx="0">
                  <c:v>H27</c:v>
                </c:pt>
                <c:pt idx="1">
                  <c:v>H28</c:v>
                </c:pt>
                <c:pt idx="2">
                  <c:v>H29</c:v>
                </c:pt>
                <c:pt idx="3">
                  <c:v>H30</c:v>
                </c:pt>
                <c:pt idx="4">
                  <c:v>R1</c:v>
                </c:pt>
              </c:strCache>
            </c:strRef>
          </c:cat>
          <c:val>
            <c:numRef>
              <c:f>'P45 (修正)'!$C$17:$G$17</c:f>
              <c:numCache>
                <c:formatCode>0.0%</c:formatCode>
                <c:ptCount val="5"/>
                <c:pt idx="0">
                  <c:v>0.13398560755216618</c:v>
                </c:pt>
                <c:pt idx="1">
                  <c:v>0.1277075735730642</c:v>
                </c:pt>
                <c:pt idx="2">
                  <c:v>0.125593558027561</c:v>
                </c:pt>
                <c:pt idx="3">
                  <c:v>0.12074232892742423</c:v>
                </c:pt>
                <c:pt idx="4">
                  <c:v>0.12087317193557889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F0-4598-B062-3B6CF0549A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72806640"/>
        <c:axId val="1072810800"/>
      </c:barChart>
      <c:catAx>
        <c:axId val="1072806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072810800"/>
        <c:crosses val="autoZero"/>
        <c:auto val="1"/>
        <c:lblAlgn val="ctr"/>
        <c:lblOffset val="100"/>
        <c:noMultiLvlLbl val="0"/>
      </c:catAx>
      <c:valAx>
        <c:axId val="1072810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65000"/>
                  <a:lumOff val="3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072806640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3394797092262077"/>
          <c:y val="0.88595144839590578"/>
          <c:w val="0.23585070068467343"/>
          <c:h val="8.24233033256625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r>
              <a:rPr lang="ja-JP" altLang="ja-JP" sz="1400" b="0" i="0" baseline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全産業に占める建設業死</a:t>
            </a:r>
            <a:r>
              <a:rPr lang="ja-JP" altLang="en-US" sz="1400" b="0" i="0" baseline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亡</a:t>
            </a:r>
            <a:r>
              <a:rPr lang="ja-JP" altLang="ja-JP" sz="1400" b="0" i="0" baseline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者数の構成率の推移</a:t>
            </a:r>
            <a:r>
              <a:rPr lang="en-US" altLang="ja-JP" sz="1400" b="0" i="0" baseline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lang="ja-JP" altLang="ja-JP" sz="140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c:rich>
      </c:tx>
      <c:layout>
        <c:manualLayout>
          <c:xMode val="edge"/>
          <c:yMode val="edge"/>
          <c:x val="0.2801281962260603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'P45 (修正)'!$K$16</c:f>
              <c:strCache>
                <c:ptCount val="1"/>
                <c:pt idx="0">
                  <c:v>大阪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'P45 (修正)'!$L$15:$P$15</c:f>
              <c:strCache>
                <c:ptCount val="5"/>
                <c:pt idx="0">
                  <c:v>H27</c:v>
                </c:pt>
                <c:pt idx="1">
                  <c:v>H28</c:v>
                </c:pt>
                <c:pt idx="2">
                  <c:v>H29</c:v>
                </c:pt>
                <c:pt idx="3">
                  <c:v>H30</c:v>
                </c:pt>
                <c:pt idx="4">
                  <c:v>R1</c:v>
                </c:pt>
              </c:strCache>
            </c:strRef>
          </c:cat>
          <c:val>
            <c:numRef>
              <c:f>'P45 (修正)'!$L$16:$P$16</c:f>
              <c:numCache>
                <c:formatCode>0.0%</c:formatCode>
                <c:ptCount val="5"/>
                <c:pt idx="0">
                  <c:v>0.27659574468085107</c:v>
                </c:pt>
                <c:pt idx="1">
                  <c:v>0.21568627450980393</c:v>
                </c:pt>
                <c:pt idx="2">
                  <c:v>0.33333333333333331</c:v>
                </c:pt>
                <c:pt idx="3">
                  <c:v>0.34722222222222221</c:v>
                </c:pt>
                <c:pt idx="4">
                  <c:v>0.37735849056603776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2E-4E35-BD89-B64D046DFEC9}"/>
            </c:ext>
          </c:extLst>
        </c:ser>
        <c:ser>
          <c:idx val="1"/>
          <c:order val="1"/>
          <c:tx>
            <c:strRef>
              <c:f>'P45 (修正)'!$K$17</c:f>
              <c:strCache>
                <c:ptCount val="1"/>
                <c:pt idx="0">
                  <c:v>全国</c:v>
                </c:pt>
              </c:strCache>
            </c:strRef>
          </c:tx>
          <c:spPr>
            <a:pattFill prst="pct10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'P45 (修正)'!$L$15:$P$15</c:f>
              <c:strCache>
                <c:ptCount val="5"/>
                <c:pt idx="0">
                  <c:v>H27</c:v>
                </c:pt>
                <c:pt idx="1">
                  <c:v>H28</c:v>
                </c:pt>
                <c:pt idx="2">
                  <c:v>H29</c:v>
                </c:pt>
                <c:pt idx="3">
                  <c:v>H30</c:v>
                </c:pt>
                <c:pt idx="4">
                  <c:v>R1</c:v>
                </c:pt>
              </c:strCache>
            </c:strRef>
          </c:cat>
          <c:val>
            <c:numRef>
              <c:f>'P45 (修正)'!$L$17:$P$17</c:f>
              <c:numCache>
                <c:formatCode>0.0%</c:formatCode>
                <c:ptCount val="5"/>
                <c:pt idx="0">
                  <c:v>0.33641975308641975</c:v>
                </c:pt>
                <c:pt idx="1">
                  <c:v>0.31681034482758619</c:v>
                </c:pt>
                <c:pt idx="2">
                  <c:v>0.33026584867075665</c:v>
                </c:pt>
                <c:pt idx="3">
                  <c:v>0.33993399339933994</c:v>
                </c:pt>
                <c:pt idx="4">
                  <c:v>0.31834319526627219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2E-4E35-BD89-B64D046DFE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03644367"/>
        <c:axId val="1703641871"/>
      </c:barChart>
      <c:catAx>
        <c:axId val="17036443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703641871"/>
        <c:crosses val="autoZero"/>
        <c:auto val="1"/>
        <c:lblAlgn val="ctr"/>
        <c:lblOffset val="100"/>
        <c:noMultiLvlLbl val="0"/>
      </c:catAx>
      <c:valAx>
        <c:axId val="17036418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703644367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5453304350811091"/>
          <c:y val="0.8597725257219424"/>
          <c:w val="0.14772563615623574"/>
          <c:h val="8.86367229904761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r>
              <a:rPr lang="ja-JP" altLang="ja-JP" sz="1400" b="0" i="0" baseline="0" dirty="0" smtClean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死亡者数</a:t>
            </a:r>
            <a:r>
              <a:rPr lang="ja-JP" altLang="ja-JP" sz="1400" b="0" i="0" baseline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に占める墜落・</a:t>
            </a:r>
            <a:r>
              <a:rPr lang="ja-JP" altLang="ja-JP" sz="1400" b="0" i="0" baseline="0" dirty="0" smtClean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転落</a:t>
            </a:r>
            <a:r>
              <a:rPr lang="ja-JP" altLang="en-US" sz="1400" b="0" i="0" baseline="0" dirty="0" smtClean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災害</a:t>
            </a:r>
            <a:r>
              <a:rPr lang="ja-JP" altLang="ja-JP" sz="1400" b="0" i="0" baseline="0" dirty="0" smtClean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ja-JP" sz="1400" b="0" i="0" baseline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構成率の推移</a:t>
            </a:r>
            <a:endParaRPr lang="ja-JP" altLang="ja-JP" sz="1400" dirty="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c:rich>
      </c:tx>
      <c:layout>
        <c:manualLayout>
          <c:xMode val="edge"/>
          <c:yMode val="edge"/>
          <c:x val="0.21763648199120869"/>
          <c:y val="2.88384187717126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9.5334262753122928E-2"/>
          <c:y val="0.17786668944353543"/>
          <c:w val="0.88672890512023117"/>
          <c:h val="0.61479039419055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'P67 (修正)'!$B$13</c:f>
              <c:strCache>
                <c:ptCount val="1"/>
                <c:pt idx="0">
                  <c:v>建設業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'P67 (修正)'!$C$12:$G$12</c:f>
              <c:strCache>
                <c:ptCount val="5"/>
                <c:pt idx="0">
                  <c:v>H27</c:v>
                </c:pt>
                <c:pt idx="1">
                  <c:v>H28</c:v>
                </c:pt>
                <c:pt idx="2">
                  <c:v>H29</c:v>
                </c:pt>
                <c:pt idx="3">
                  <c:v>H30</c:v>
                </c:pt>
                <c:pt idx="4">
                  <c:v>R1</c:v>
                </c:pt>
              </c:strCache>
            </c:strRef>
          </c:cat>
          <c:val>
            <c:numRef>
              <c:f>'P67 (修正)'!$C$13:$G$13</c:f>
              <c:numCache>
                <c:formatCode>0.0%</c:formatCode>
                <c:ptCount val="5"/>
                <c:pt idx="0">
                  <c:v>0.61538461538461542</c:v>
                </c:pt>
                <c:pt idx="1">
                  <c:v>0.63636363636363635</c:v>
                </c:pt>
                <c:pt idx="2">
                  <c:v>0.45</c:v>
                </c:pt>
                <c:pt idx="3">
                  <c:v>0.72</c:v>
                </c:pt>
                <c:pt idx="4">
                  <c:v>0.65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6F-4EFE-B07F-921B55BA3B99}"/>
            </c:ext>
          </c:extLst>
        </c:ser>
        <c:ser>
          <c:idx val="1"/>
          <c:order val="1"/>
          <c:tx>
            <c:strRef>
              <c:f>'P67 (修正)'!$B$14</c:f>
              <c:strCache>
                <c:ptCount val="1"/>
                <c:pt idx="0">
                  <c:v>全産業</c:v>
                </c:pt>
              </c:strCache>
            </c:strRef>
          </c:tx>
          <c:spPr>
            <a:pattFill prst="pct20">
              <a:fgClr>
                <a:schemeClr val="bg1">
                  <a:lumMod val="6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'P67 (修正)'!$C$12:$G$12</c:f>
              <c:strCache>
                <c:ptCount val="5"/>
                <c:pt idx="0">
                  <c:v>H27</c:v>
                </c:pt>
                <c:pt idx="1">
                  <c:v>H28</c:v>
                </c:pt>
                <c:pt idx="2">
                  <c:v>H29</c:v>
                </c:pt>
                <c:pt idx="3">
                  <c:v>H30</c:v>
                </c:pt>
                <c:pt idx="4">
                  <c:v>R1</c:v>
                </c:pt>
              </c:strCache>
            </c:strRef>
          </c:cat>
          <c:val>
            <c:numRef>
              <c:f>'P67 (修正)'!$C$14:$G$14</c:f>
              <c:numCache>
                <c:formatCode>0.0%</c:formatCode>
                <c:ptCount val="5"/>
                <c:pt idx="0">
                  <c:v>0.27659574468085107</c:v>
                </c:pt>
                <c:pt idx="1">
                  <c:v>0.27450980392156865</c:v>
                </c:pt>
                <c:pt idx="2">
                  <c:v>0.35</c:v>
                </c:pt>
                <c:pt idx="3">
                  <c:v>0.41666666666666669</c:v>
                </c:pt>
                <c:pt idx="4">
                  <c:v>0.33962264150943394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6F-4EFE-B07F-921B55BA3B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04585231"/>
        <c:axId val="1704583983"/>
      </c:barChart>
      <c:catAx>
        <c:axId val="17045852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704583983"/>
        <c:crosses val="autoZero"/>
        <c:auto val="1"/>
        <c:lblAlgn val="ctr"/>
        <c:lblOffset val="100"/>
        <c:noMultiLvlLbl val="0"/>
      </c:catAx>
      <c:valAx>
        <c:axId val="17045839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704585231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3935564119725956"/>
          <c:y val="0.87028238292940674"/>
          <c:w val="0.19662327130249507"/>
          <c:h val="7.6543677157982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r>
              <a:rPr lang="ja-JP" altLang="ja-JP" sz="1400" b="0" i="0" baseline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建設業死亡者数に占める墜落・転落</a:t>
            </a:r>
            <a:r>
              <a:rPr lang="ja-JP" altLang="en-US" sz="1400" b="0" i="0" baseline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災害</a:t>
            </a:r>
            <a:r>
              <a:rPr lang="ja-JP" altLang="ja-JP" sz="1400" b="0" i="0" baseline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の構成率の推移</a:t>
            </a:r>
            <a:endParaRPr lang="ja-JP" altLang="ja-JP" sz="1400" dirty="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c:rich>
      </c:tx>
      <c:layout>
        <c:manualLayout>
          <c:xMode val="edge"/>
          <c:yMode val="edge"/>
          <c:x val="0.19363857158574649"/>
          <c:y val="1.017067352743564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6624246022377449E-2"/>
          <c:y val="0.12861133361765209"/>
          <c:w val="0.88398046370491756"/>
          <c:h val="0.69705608092806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'P67 (修正)'!$L$13</c:f>
              <c:strCache>
                <c:ptCount val="1"/>
                <c:pt idx="0">
                  <c:v>大阪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'P67 (修正)'!$M$12:$Q$12</c:f>
              <c:strCache>
                <c:ptCount val="5"/>
                <c:pt idx="0">
                  <c:v>H27</c:v>
                </c:pt>
                <c:pt idx="1">
                  <c:v>H28</c:v>
                </c:pt>
                <c:pt idx="2">
                  <c:v>H29</c:v>
                </c:pt>
                <c:pt idx="3">
                  <c:v>H30</c:v>
                </c:pt>
                <c:pt idx="4">
                  <c:v>R1</c:v>
                </c:pt>
              </c:strCache>
            </c:strRef>
          </c:cat>
          <c:val>
            <c:numRef>
              <c:f>'P67 (修正)'!$M$13:$Q$13</c:f>
              <c:numCache>
                <c:formatCode>0.0%</c:formatCode>
                <c:ptCount val="5"/>
                <c:pt idx="0">
                  <c:v>0.61538461538461542</c:v>
                </c:pt>
                <c:pt idx="1">
                  <c:v>0.63636363636363635</c:v>
                </c:pt>
                <c:pt idx="2">
                  <c:v>0.45</c:v>
                </c:pt>
                <c:pt idx="3">
                  <c:v>0.72</c:v>
                </c:pt>
                <c:pt idx="4">
                  <c:v>0.65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53-4B7D-85D3-3A003ACD749B}"/>
            </c:ext>
          </c:extLst>
        </c:ser>
        <c:ser>
          <c:idx val="1"/>
          <c:order val="1"/>
          <c:tx>
            <c:strRef>
              <c:f>'P67 (修正)'!$L$14</c:f>
              <c:strCache>
                <c:ptCount val="1"/>
                <c:pt idx="0">
                  <c:v>全国</c:v>
                </c:pt>
              </c:strCache>
            </c:strRef>
          </c:tx>
          <c:spPr>
            <a:pattFill prst="pct20">
              <a:fgClr>
                <a:schemeClr val="bg1">
                  <a:lumMod val="6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'P67 (修正)'!$M$12:$Q$12</c:f>
              <c:strCache>
                <c:ptCount val="5"/>
                <c:pt idx="0">
                  <c:v>H27</c:v>
                </c:pt>
                <c:pt idx="1">
                  <c:v>H28</c:v>
                </c:pt>
                <c:pt idx="2">
                  <c:v>H29</c:v>
                </c:pt>
                <c:pt idx="3">
                  <c:v>H30</c:v>
                </c:pt>
                <c:pt idx="4">
                  <c:v>R1</c:v>
                </c:pt>
              </c:strCache>
            </c:strRef>
          </c:cat>
          <c:val>
            <c:numRef>
              <c:f>'P67 (修正)'!$M$14:$Q$14</c:f>
              <c:numCache>
                <c:formatCode>0.0%</c:formatCode>
                <c:ptCount val="5"/>
                <c:pt idx="0">
                  <c:v>0.39143730886850153</c:v>
                </c:pt>
                <c:pt idx="1">
                  <c:v>0.45578231292517007</c:v>
                </c:pt>
                <c:pt idx="2">
                  <c:v>0.41795665634674922</c:v>
                </c:pt>
                <c:pt idx="3">
                  <c:v>0.44012944983818769</c:v>
                </c:pt>
                <c:pt idx="4">
                  <c:v>0.40892193308550184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53-4B7D-85D3-3A003ACD7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07359551"/>
        <c:axId val="1907367871"/>
      </c:barChart>
      <c:catAx>
        <c:axId val="19073595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907367871"/>
        <c:crosses val="autoZero"/>
        <c:auto val="1"/>
        <c:lblAlgn val="ctr"/>
        <c:lblOffset val="100"/>
        <c:noMultiLvlLbl val="0"/>
      </c:catAx>
      <c:valAx>
        <c:axId val="19073678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907359551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459953538888638"/>
          <c:y val="0.90777240806888793"/>
          <c:w val="0.17725360034441096"/>
          <c:h val="9.22276004769394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大阪府における建設業の死亡者数（労働者）と一人親方等の業務中の死亡者数（把握分のみ）の比較</a:t>
            </a:r>
          </a:p>
        </c:rich>
      </c:tx>
      <c:layout>
        <c:manualLayout>
          <c:xMode val="edge"/>
          <c:yMode val="edge"/>
          <c:x val="7.4592784767326337E-2"/>
          <c:y val="2.09632433744893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6.1375721469060722E-2"/>
          <c:y val="0.18131313529459064"/>
          <c:w val="0.93862427853093933"/>
          <c:h val="0.58044660411539239"/>
        </c:manualLayout>
      </c:layout>
      <c:lineChart>
        <c:grouping val="standard"/>
        <c:varyColors val="0"/>
        <c:ser>
          <c:idx val="0"/>
          <c:order val="0"/>
          <c:tx>
            <c:strRef>
              <c:f>Sheet1!$A$7</c:f>
              <c:strCache>
                <c:ptCount val="1"/>
                <c:pt idx="0">
                  <c:v>建設業（労働者）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Sheet1!$B$6:$F$6</c:f>
              <c:strCache>
                <c:ptCount val="5"/>
                <c:pt idx="0">
                  <c:v>H27</c:v>
                </c:pt>
                <c:pt idx="1">
                  <c:v>H28</c:v>
                </c:pt>
                <c:pt idx="2">
                  <c:v>H29</c:v>
                </c:pt>
                <c:pt idx="3">
                  <c:v>H30</c:v>
                </c:pt>
                <c:pt idx="4">
                  <c:v>R1</c:v>
                </c:pt>
              </c:strCache>
            </c:strRef>
          </c:cat>
          <c:val>
            <c:numRef>
              <c:f>Sheet1!$B$7:$F$7</c:f>
              <c:numCache>
                <c:formatCode>General</c:formatCode>
                <c:ptCount val="5"/>
                <c:pt idx="0">
                  <c:v>13</c:v>
                </c:pt>
                <c:pt idx="1">
                  <c:v>11</c:v>
                </c:pt>
                <c:pt idx="2">
                  <c:v>20</c:v>
                </c:pt>
                <c:pt idx="3">
                  <c:v>25</c:v>
                </c:pt>
                <c:pt idx="4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AA9-4792-8757-78F8A2C27600}"/>
            </c:ext>
          </c:extLst>
        </c:ser>
        <c:ser>
          <c:idx val="1"/>
          <c:order val="1"/>
          <c:tx>
            <c:strRef>
              <c:f>Sheet1!$A$8</c:f>
              <c:strCache>
                <c:ptCount val="1"/>
                <c:pt idx="0">
                  <c:v>一人親方等</c:v>
                </c:pt>
              </c:strCache>
            </c:strRef>
          </c:tx>
          <c:spPr>
            <a:ln w="38100" cap="rnd">
              <a:solidFill>
                <a:schemeClr val="accent6"/>
              </a:solidFill>
              <a:round/>
            </a:ln>
            <a:effectLst/>
          </c:spPr>
          <c:marker>
            <c:symbol val="square"/>
            <c:size val="8"/>
            <c:spPr>
              <a:solidFill>
                <a:srgbClr val="FFC000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Sheet1!$B$6:$F$6</c:f>
              <c:strCache>
                <c:ptCount val="5"/>
                <c:pt idx="0">
                  <c:v>H27</c:v>
                </c:pt>
                <c:pt idx="1">
                  <c:v>H28</c:v>
                </c:pt>
                <c:pt idx="2">
                  <c:v>H29</c:v>
                </c:pt>
                <c:pt idx="3">
                  <c:v>H30</c:v>
                </c:pt>
                <c:pt idx="4">
                  <c:v>R1</c:v>
                </c:pt>
              </c:strCache>
            </c:strRef>
          </c:cat>
          <c:val>
            <c:numRef>
              <c:f>Sheet1!$B$8:$F$8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11</c:v>
                </c:pt>
                <c:pt idx="3">
                  <c:v>5</c:v>
                </c:pt>
                <c:pt idx="4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AA9-4792-8757-78F8A2C276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4628736"/>
        <c:axId val="1027091520"/>
      </c:lineChart>
      <c:catAx>
        <c:axId val="924628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027091520"/>
        <c:crosses val="autoZero"/>
        <c:auto val="1"/>
        <c:lblAlgn val="ctr"/>
        <c:lblOffset val="100"/>
        <c:noMultiLvlLbl val="0"/>
      </c:catAx>
      <c:valAx>
        <c:axId val="1027091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65000"/>
                  <a:lumOff val="35000"/>
                </a:schemeClr>
              </a:solidFill>
              <a:round/>
            </a:ln>
            <a:effectLst/>
          </c:spPr>
        </c:majorGridlines>
        <c:numFmt formatCode="General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92462873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r>
              <a:rPr lang="ja-JP" altLang="ja-JP" sz="1400" b="0" i="0" baseline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産業別現金給与総額（年額、平均、常用労働者数</a:t>
            </a:r>
            <a:r>
              <a:rPr lang="en-US" altLang="ja-JP" sz="1400" b="0" i="0" baseline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ja-JP" sz="1400" b="0" i="0" baseline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人以上の事業所）</a:t>
            </a:r>
            <a:endParaRPr lang="ja-JP" altLang="ja-JP" sz="1400" dirty="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'賃金（一般）10 (R2作成)'!$A$19</c:f>
              <c:strCache>
                <c:ptCount val="1"/>
                <c:pt idx="0">
                  <c:v>建設業</c:v>
                </c:pt>
              </c:strCache>
            </c:strRef>
          </c:tx>
          <c:spPr>
            <a:ln w="3810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square"/>
            <c:size val="8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'賃金（一般）10 (R2作成)'!$B$18:$F$18</c:f>
              <c:strCache>
                <c:ptCount val="5"/>
                <c:pt idx="0">
                  <c:v>平成27年</c:v>
                </c:pt>
                <c:pt idx="1">
                  <c:v>平成28年</c:v>
                </c:pt>
                <c:pt idx="2">
                  <c:v>平成29年</c:v>
                </c:pt>
                <c:pt idx="3">
                  <c:v>平成30年</c:v>
                </c:pt>
                <c:pt idx="4">
                  <c:v>令和元年</c:v>
                </c:pt>
              </c:strCache>
            </c:strRef>
          </c:cat>
          <c:val>
            <c:numRef>
              <c:f>'賃金（一般）10 (R2作成)'!$B$19:$F$19</c:f>
              <c:numCache>
                <c:formatCode>#,##0</c:formatCode>
                <c:ptCount val="5"/>
                <c:pt idx="0">
                  <c:v>5773044</c:v>
                </c:pt>
                <c:pt idx="1">
                  <c:v>5574636</c:v>
                </c:pt>
                <c:pt idx="2">
                  <c:v>5840112</c:v>
                </c:pt>
                <c:pt idx="3" formatCode="#,##0_);[Red]\(#,##0\)">
                  <c:v>5662884</c:v>
                </c:pt>
                <c:pt idx="4" formatCode="#,##0_);[Red]\(#,##0\)">
                  <c:v>5686236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4B7-454B-9B2C-FFA5CD12B3D0}"/>
            </c:ext>
          </c:extLst>
        </c:ser>
        <c:ser>
          <c:idx val="1"/>
          <c:order val="1"/>
          <c:tx>
            <c:strRef>
              <c:f>'賃金（一般）10 (R2作成)'!$A$20</c:f>
              <c:strCache>
                <c:ptCount val="1"/>
                <c:pt idx="0">
                  <c:v>調査産業計</c:v>
                </c:pt>
              </c:strCache>
            </c:strRef>
          </c:tx>
          <c:spPr>
            <a:ln w="38100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triangle"/>
            <c:size val="8"/>
            <c:spPr>
              <a:solidFill>
                <a:schemeClr val="bg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'賃金（一般）10 (R2作成)'!$B$18:$F$18</c:f>
              <c:strCache>
                <c:ptCount val="5"/>
                <c:pt idx="0">
                  <c:v>平成27年</c:v>
                </c:pt>
                <c:pt idx="1">
                  <c:v>平成28年</c:v>
                </c:pt>
                <c:pt idx="2">
                  <c:v>平成29年</c:v>
                </c:pt>
                <c:pt idx="3">
                  <c:v>平成30年</c:v>
                </c:pt>
                <c:pt idx="4">
                  <c:v>令和元年</c:v>
                </c:pt>
              </c:strCache>
            </c:strRef>
          </c:cat>
          <c:val>
            <c:numRef>
              <c:f>'賃金（一般）10 (R2作成)'!$B$20:$F$20</c:f>
              <c:numCache>
                <c:formatCode>#,##0</c:formatCode>
                <c:ptCount val="5"/>
                <c:pt idx="0">
                  <c:v>4022808</c:v>
                </c:pt>
                <c:pt idx="1">
                  <c:v>4010880</c:v>
                </c:pt>
                <c:pt idx="2">
                  <c:v>4031040</c:v>
                </c:pt>
                <c:pt idx="3" formatCode="#,##0_);[Red]\(#,##0\)">
                  <c:v>4070568</c:v>
                </c:pt>
                <c:pt idx="4" formatCode="#,##0_);[Red]\(#,##0\)">
                  <c:v>3999732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4B7-454B-9B2C-FFA5CD12B3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8521871"/>
        <c:axId val="828521039"/>
      </c:lineChart>
      <c:catAx>
        <c:axId val="8285218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828521039"/>
        <c:crosses val="autoZero"/>
        <c:auto val="1"/>
        <c:lblAlgn val="ctr"/>
        <c:lblOffset val="100"/>
        <c:noMultiLvlLbl val="0"/>
      </c:catAx>
      <c:valAx>
        <c:axId val="828521039"/>
        <c:scaling>
          <c:orientation val="minMax"/>
          <c:min val="3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#,##0" sourceLinked="1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8285218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r>
              <a:rPr lang="ja-JP" altLang="ja-JP" sz="1400" b="0" i="0" baseline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産業別総実労働時間（年間、平均、常用労働者数</a:t>
            </a:r>
            <a:r>
              <a:rPr lang="en-US" altLang="ja-JP" sz="1400" b="0" i="0" baseline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ja-JP" sz="1400" b="0" i="0" baseline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人以上の事業所）</a:t>
            </a:r>
            <a:endParaRPr lang="ja-JP" altLang="ja-JP" sz="1400" dirty="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c:rich>
      </c:tx>
      <c:layout>
        <c:manualLayout>
          <c:xMode val="edge"/>
          <c:yMode val="edge"/>
          <c:x val="0.18181167690443079"/>
          <c:y val="7.35783461561136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'労働時間11 (R2作成)'!$A$18</c:f>
              <c:strCache>
                <c:ptCount val="1"/>
                <c:pt idx="0">
                  <c:v>建設業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'労働時間11 (R2作成)'!$B$17:$F$17</c:f>
              <c:strCache>
                <c:ptCount val="5"/>
                <c:pt idx="0">
                  <c:v>平成27年</c:v>
                </c:pt>
                <c:pt idx="1">
                  <c:v>平成28年</c:v>
                </c:pt>
                <c:pt idx="2">
                  <c:v>平成29年</c:v>
                </c:pt>
                <c:pt idx="3">
                  <c:v>平成30年</c:v>
                </c:pt>
                <c:pt idx="4">
                  <c:v>令和元年</c:v>
                </c:pt>
              </c:strCache>
            </c:strRef>
          </c:cat>
          <c:val>
            <c:numRef>
              <c:f>'労働時間11 (R2作成)'!$B$18:$F$18</c:f>
              <c:numCache>
                <c:formatCode>#,##0</c:formatCode>
                <c:ptCount val="5"/>
                <c:pt idx="0">
                  <c:v>2083</c:v>
                </c:pt>
                <c:pt idx="1">
                  <c:v>2082</c:v>
                </c:pt>
                <c:pt idx="2">
                  <c:v>2119</c:v>
                </c:pt>
                <c:pt idx="3" formatCode="#,##0_);[Red]\(#,##0\)">
                  <c:v>2039</c:v>
                </c:pt>
                <c:pt idx="4" formatCode="#,##0_);[Red]\(#,##0\)">
                  <c:v>2039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1B-4D5F-96A5-BF4FF2F7FB29}"/>
            </c:ext>
          </c:extLst>
        </c:ser>
        <c:ser>
          <c:idx val="1"/>
          <c:order val="1"/>
          <c:tx>
            <c:strRef>
              <c:f>'労働時間11 (R2作成)'!$A$19</c:f>
              <c:strCache>
                <c:ptCount val="1"/>
                <c:pt idx="0">
                  <c:v>調査産業計</c:v>
                </c:pt>
              </c:strCache>
            </c:strRef>
          </c:tx>
          <c:spPr>
            <a:pattFill prst="pct10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'労働時間11 (R2作成)'!$B$17:$F$17</c:f>
              <c:strCache>
                <c:ptCount val="5"/>
                <c:pt idx="0">
                  <c:v>平成27年</c:v>
                </c:pt>
                <c:pt idx="1">
                  <c:v>平成28年</c:v>
                </c:pt>
                <c:pt idx="2">
                  <c:v>平成29年</c:v>
                </c:pt>
                <c:pt idx="3">
                  <c:v>平成30年</c:v>
                </c:pt>
                <c:pt idx="4">
                  <c:v>令和元年</c:v>
                </c:pt>
              </c:strCache>
            </c:strRef>
          </c:cat>
          <c:val>
            <c:numRef>
              <c:f>'労働時間11 (R2作成)'!$B$19:$F$19</c:f>
              <c:numCache>
                <c:formatCode>#,##0</c:formatCode>
                <c:ptCount val="5"/>
                <c:pt idx="0">
                  <c:v>1705</c:v>
                </c:pt>
                <c:pt idx="1">
                  <c:v>1702</c:v>
                </c:pt>
                <c:pt idx="2">
                  <c:v>1692</c:v>
                </c:pt>
                <c:pt idx="3" formatCode="#,##0_);[Red]\(#,##0\)">
                  <c:v>1672</c:v>
                </c:pt>
                <c:pt idx="4" formatCode="#,##0_);[Red]\(#,##0\)">
                  <c:v>1637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1B-4D5F-96A5-BF4FF2F7FB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20956591"/>
        <c:axId val="920957423"/>
      </c:barChart>
      <c:catAx>
        <c:axId val="920956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920957423"/>
        <c:crosses val="autoZero"/>
        <c:auto val="1"/>
        <c:lblAlgn val="ctr"/>
        <c:lblOffset val="100"/>
        <c:noMultiLvlLbl val="0"/>
      </c:catAx>
      <c:valAx>
        <c:axId val="9209574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#,##0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9209565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0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0.15778</cdr:x>
      <cdr:y>0.20766</cdr:y>
    </cdr:from>
    <cdr:to>
      <cdr:x>0.24601</cdr:x>
      <cdr:y>0.27627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1223578" y="667128"/>
          <a:ext cx="684207" cy="2204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altLang="ja-JP" sz="1200" dirty="0" smtClean="0">
              <a:latin typeface="Century" panose="02040604050505020304" pitchFamily="18" charset="0"/>
            </a:rPr>
            <a:t>13.4%</a:t>
          </a:r>
          <a:endParaRPr lang="ja-JP" altLang="en-US" sz="1200" dirty="0">
            <a:latin typeface="Century" panose="020406040505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0.71656</cdr:x>
      <cdr:y>0.72861</cdr:y>
    </cdr:from>
    <cdr:to>
      <cdr:x>0.94625</cdr:x>
      <cdr:y>0.78101</cdr:y>
    </cdr:to>
    <cdr:sp macro="" textlink="">
      <cdr:nvSpPr>
        <cdr:cNvPr id="2" name="正方形/長方形 1"/>
        <cdr:cNvSpPr/>
      </cdr:nvSpPr>
      <cdr:spPr>
        <a:xfrm xmlns:a="http://schemas.openxmlformats.org/drawingml/2006/main">
          <a:off x="5572590" y="3327929"/>
          <a:ext cx="1786268" cy="239348"/>
        </a:xfrm>
        <a:prstGeom xmlns:a="http://schemas.openxmlformats.org/drawingml/2006/main" prst="rect">
          <a:avLst/>
        </a:prstGeom>
        <a:ln xmlns:a="http://schemas.openxmlformats.org/drawingml/2006/main" w="9525"/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rPr>
            <a:t>30</a:t>
          </a:r>
          <a:r>
            <a:rPr lang="ja-JP" altLang="en-US" sz="1100" dirty="0" smtClean="0">
              <a:latin typeface="メイリオ" panose="020B0604030504040204" pitchFamily="50" charset="-128"/>
              <a:ea typeface="メイリオ" panose="020B0604030504040204" pitchFamily="50" charset="-128"/>
            </a:rPr>
            <a:t>歳未満：</a:t>
          </a:r>
          <a:r>
            <a: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rPr>
            <a:t>15</a:t>
          </a:r>
          <a:r>
            <a: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rPr>
            <a:t>.0</a:t>
          </a:r>
          <a:r>
            <a:rPr lang="ja-JP" altLang="en-US" sz="1100" dirty="0" smtClean="0">
              <a:latin typeface="メイリオ" panose="020B0604030504040204" pitchFamily="50" charset="-128"/>
              <a:ea typeface="メイリオ" panose="020B0604030504040204" pitchFamily="50" charset="-128"/>
            </a:rPr>
            <a:t>％</a:t>
          </a:r>
          <a:endParaRPr lang="ja-JP" sz="1100" dirty="0">
            <a:latin typeface="メイリオ" panose="020B0604030504040204" pitchFamily="50" charset="-128"/>
            <a:ea typeface="メイリオ" panose="020B0604030504040204" pitchFamily="50" charset="-128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9BE9BF5F-8057-40EA-87DD-59F3F1621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139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86CFCA94-7CFB-4098-A519-9D60F1EBE7A1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746125"/>
            <a:ext cx="53784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9B0F6C46-3C97-4B8B-A88E-EC558A0944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20234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4375" y="746125"/>
            <a:ext cx="537845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0239663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F6C46-3C97-4B8B-A88E-EC558A0944FB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95619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F6C46-3C97-4B8B-A88E-EC558A0944FB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8397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F6C46-3C97-4B8B-A88E-EC558A0944FB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9188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F6C46-3C97-4B8B-A88E-EC558A0944FB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5098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F6C46-3C97-4B8B-A88E-EC558A0944FB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089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F6C46-3C97-4B8B-A88E-EC558A0944FB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762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F6C46-3C97-4B8B-A88E-EC558A0944FB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963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F6C46-3C97-4B8B-A88E-EC558A0944FB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4997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F6C46-3C97-4B8B-A88E-EC558A0944FB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946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F6C46-3C97-4B8B-A88E-EC558A0944FB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1924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F6C46-3C97-4B8B-A88E-EC558A0944FB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05525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F6C46-3C97-4B8B-A88E-EC558A0944FB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4244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F6C46-3C97-4B8B-A88E-EC558A0944FB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732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593" y="2130426"/>
            <a:ext cx="8416052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186" y="3886200"/>
            <a:ext cx="693086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CEED-F26C-4441-BBD5-05BFA53E799C}" type="datetime1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2F0EB-7778-480A-91C6-9869FB837756}" type="datetime1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8397" y="274639"/>
            <a:ext cx="2227779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062" y="274639"/>
            <a:ext cx="6518315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30D94-263A-4902-BEE4-684B884ED1AD}" type="datetime1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14B69-C65C-446C-9F40-0E9C40F1F48E}" type="datetime1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130" y="4406901"/>
            <a:ext cx="841605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130" y="2906713"/>
            <a:ext cx="841605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11A5-F895-49F4-89D0-6CD69948A531}" type="datetime1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062" y="1600201"/>
            <a:ext cx="437304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3129" y="1600201"/>
            <a:ext cx="437304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63344-87B8-4996-B516-226B7F899425}" type="datetime1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062" y="1535113"/>
            <a:ext cx="43747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062" y="2174875"/>
            <a:ext cx="43747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29692" y="1535113"/>
            <a:ext cx="437648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29692" y="2174875"/>
            <a:ext cx="437648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3723-14B1-4250-8E0A-BB5DFB82624A}" type="datetime1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FAD4-84E2-4A55-88CF-382BF6702D22}" type="datetime1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900C0-3DD4-40BD-8B2F-CF7E7A31C60B}" type="datetime1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062" y="273050"/>
            <a:ext cx="32574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1109" y="273051"/>
            <a:ext cx="55350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062" y="1435101"/>
            <a:ext cx="32574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3138F-DCD5-46B7-8EF9-90B12531479B}" type="datetime1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0712" y="4800600"/>
            <a:ext cx="594074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0712" y="612775"/>
            <a:ext cx="594074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0712" y="5367338"/>
            <a:ext cx="594074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850C3-B93C-4675-BED7-8C64272B93F8}" type="datetime1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062" y="274638"/>
            <a:ext cx="891111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062" y="1600201"/>
            <a:ext cx="891111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062" y="6356351"/>
            <a:ext cx="23102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1CF78-54C8-4A92-8359-4D1BBAF012C1}" type="datetime1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2923" y="6356351"/>
            <a:ext cx="31353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5887" y="6356351"/>
            <a:ext cx="23102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268711" y="1700808"/>
            <a:ext cx="9356539" cy="1154559"/>
          </a:xfrm>
        </p:spPr>
        <p:txBody>
          <a:bodyPr>
            <a:noAutofit/>
          </a:bodyPr>
          <a:lstStyle/>
          <a:p>
            <a:r>
              <a:rPr lang="ja-JP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建設工事従事者の安全及び健康の確保に</a:t>
            </a:r>
            <a:r>
              <a:rPr lang="ja-JP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関する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現状と課題（</a:t>
            </a:r>
            <a:r>
              <a:rPr lang="ja-JP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データ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集）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" y="4365104"/>
            <a:ext cx="9901237" cy="461665"/>
          </a:xfrm>
          <a:prstGeom prst="rect">
            <a:avLst/>
          </a:prstGeom>
          <a:noFill/>
          <a:ln cap="flat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令和２年７月</a:t>
            </a:r>
            <a:endParaRPr kumimoji="1"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848916" y="5517232"/>
            <a:ext cx="6192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大阪府住宅まちづくり部建築振興課</a:t>
            </a:r>
            <a:endParaRPr kumimoji="1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43037" y="548680"/>
            <a:ext cx="130007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資料３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618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グラフ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2897085"/>
              </p:ext>
            </p:extLst>
          </p:nvPr>
        </p:nvGraphicFramePr>
        <p:xfrm>
          <a:off x="810656" y="1645944"/>
          <a:ext cx="8007566" cy="3174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6636877" y="6357288"/>
            <a:ext cx="2310289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486123" y="816429"/>
            <a:ext cx="8784976" cy="583498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001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144000" bIns="144000" rtlCol="0" anchor="t"/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・建設業労働者の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現金給与総額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は、全産業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調査産業計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より高い水準で推移している。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9】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0" y="559317"/>
            <a:ext cx="9901238" cy="10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  <a:alpha val="74000"/>
                </a:schemeClr>
              </a:gs>
              <a:gs pos="77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108000" bIns="36000" rtlCol="0" anchor="b"/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  大阪府における建設業の</a:t>
            </a:r>
            <a:r>
              <a:rPr lang="ja-JP" altLang="ja-JP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現金</a:t>
            </a:r>
            <a:r>
              <a:rPr lang="ja-JP" altLang="ja-JP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給与</a:t>
            </a:r>
            <a:r>
              <a:rPr lang="ja-JP" altLang="ja-JP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総額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922588" y="6157161"/>
            <a:ext cx="5858447" cy="4630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出典：</a:t>
            </a:r>
            <a:r>
              <a:rPr lang="zh-TW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</a:t>
            </a:r>
            <a:r>
              <a:rPr lang="zh-TW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統計課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「</a:t>
            </a:r>
            <a:r>
              <a:rPr lang="ja-JP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毎月</a:t>
            </a:r>
            <a:r>
              <a:rPr lang="ja-JP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勤労統計調査地方調査</a:t>
            </a:r>
            <a:r>
              <a:rPr lang="ja-JP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年報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元年においては平均結果速報より算出（</a:t>
            </a:r>
            <a:r>
              <a:rPr lang="zh-TW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常用労働者１人平均月間現金給与額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×12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ケ月）</a:t>
            </a:r>
            <a:endParaRPr lang="en-US" altLang="zh-TW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038851" y="6104915"/>
            <a:ext cx="9345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単位（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78634" y="1629040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9】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204357"/>
              </p:ext>
            </p:extLst>
          </p:nvPr>
        </p:nvGraphicFramePr>
        <p:xfrm>
          <a:off x="1083465" y="5018514"/>
          <a:ext cx="7734756" cy="1056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0457">
                  <a:extLst>
                    <a:ext uri="{9D8B030D-6E8A-4147-A177-3AD203B41FA5}">
                      <a16:colId xmlns:a16="http://schemas.microsoft.com/office/drawing/2014/main" val="1364084478"/>
                    </a:ext>
                  </a:extLst>
                </a:gridCol>
                <a:gridCol w="934677">
                  <a:extLst>
                    <a:ext uri="{9D8B030D-6E8A-4147-A177-3AD203B41FA5}">
                      <a16:colId xmlns:a16="http://schemas.microsoft.com/office/drawing/2014/main" val="364516429"/>
                    </a:ext>
                  </a:extLst>
                </a:gridCol>
                <a:gridCol w="934677">
                  <a:extLst>
                    <a:ext uri="{9D8B030D-6E8A-4147-A177-3AD203B41FA5}">
                      <a16:colId xmlns:a16="http://schemas.microsoft.com/office/drawing/2014/main" val="2063851510"/>
                    </a:ext>
                  </a:extLst>
                </a:gridCol>
                <a:gridCol w="934677">
                  <a:extLst>
                    <a:ext uri="{9D8B030D-6E8A-4147-A177-3AD203B41FA5}">
                      <a16:colId xmlns:a16="http://schemas.microsoft.com/office/drawing/2014/main" val="1831670766"/>
                    </a:ext>
                  </a:extLst>
                </a:gridCol>
                <a:gridCol w="934677">
                  <a:extLst>
                    <a:ext uri="{9D8B030D-6E8A-4147-A177-3AD203B41FA5}">
                      <a16:colId xmlns:a16="http://schemas.microsoft.com/office/drawing/2014/main" val="47845454"/>
                    </a:ext>
                  </a:extLst>
                </a:gridCol>
                <a:gridCol w="934677">
                  <a:extLst>
                    <a:ext uri="{9D8B030D-6E8A-4147-A177-3AD203B41FA5}">
                      <a16:colId xmlns:a16="http://schemas.microsoft.com/office/drawing/2014/main" val="2008619927"/>
                    </a:ext>
                  </a:extLst>
                </a:gridCol>
                <a:gridCol w="1020457">
                  <a:extLst>
                    <a:ext uri="{9D8B030D-6E8A-4147-A177-3AD203B41FA5}">
                      <a16:colId xmlns:a16="http://schemas.microsoft.com/office/drawing/2014/main" val="818112532"/>
                    </a:ext>
                  </a:extLst>
                </a:gridCol>
                <a:gridCol w="1020457">
                  <a:extLst>
                    <a:ext uri="{9D8B030D-6E8A-4147-A177-3AD203B41FA5}">
                      <a16:colId xmlns:a16="http://schemas.microsoft.com/office/drawing/2014/main" val="757958652"/>
                    </a:ext>
                  </a:extLst>
                </a:gridCol>
              </a:tblGrid>
              <a:tr h="2641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令和元年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対前年比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5827135"/>
                  </a:ext>
                </a:extLst>
              </a:tr>
              <a:tr h="2641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増減数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増減率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7418579"/>
                  </a:ext>
                </a:extLst>
              </a:tr>
              <a:tr h="2641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建設業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5,773,044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5,574,636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5,840,112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5,662,884</a:t>
                      </a:r>
                      <a:endParaRPr lang="en-US" altLang="ja-JP" sz="10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5,686,236</a:t>
                      </a:r>
                      <a:endParaRPr lang="en-US" altLang="ja-JP" sz="10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+23,352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+0.4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6305977"/>
                  </a:ext>
                </a:extLst>
              </a:tr>
              <a:tr h="2641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調査産業計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4,022,808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4,010,880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4,031,040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4,070,568</a:t>
                      </a:r>
                      <a:endParaRPr lang="en-US" altLang="ja-JP" sz="10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3,999,732</a:t>
                      </a:r>
                      <a:endParaRPr lang="en-US" altLang="ja-JP" sz="10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70,836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1.7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4931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000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198091" y="848318"/>
            <a:ext cx="9505056" cy="497594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001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144000" bIns="144000" rtlCol="0" anchor="t"/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建設業労働者の総実労働時間は、概ね横ばいであり、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全産業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調査産業計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労働者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より長い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10】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0" y="535062"/>
            <a:ext cx="9901238" cy="10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  <a:alpha val="74000"/>
                </a:schemeClr>
              </a:gs>
              <a:gs pos="77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108000" bIns="36000" rtlCol="0" anchor="b"/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大阪府における建設業の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総実労働時間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836593" y="6284997"/>
            <a:ext cx="13543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単位（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時間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14115" y="1560883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1" name="グラフ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8491694"/>
              </p:ext>
            </p:extLst>
          </p:nvPr>
        </p:nvGraphicFramePr>
        <p:xfrm>
          <a:off x="630139" y="1570599"/>
          <a:ext cx="8371294" cy="3548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259684"/>
              </p:ext>
            </p:extLst>
          </p:nvPr>
        </p:nvGraphicFramePr>
        <p:xfrm>
          <a:off x="630139" y="5209876"/>
          <a:ext cx="8136904" cy="10556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7113">
                  <a:extLst>
                    <a:ext uri="{9D8B030D-6E8A-4147-A177-3AD203B41FA5}">
                      <a16:colId xmlns:a16="http://schemas.microsoft.com/office/drawing/2014/main" val="1645175350"/>
                    </a:ext>
                  </a:extLst>
                </a:gridCol>
                <a:gridCol w="1017113">
                  <a:extLst>
                    <a:ext uri="{9D8B030D-6E8A-4147-A177-3AD203B41FA5}">
                      <a16:colId xmlns:a16="http://schemas.microsoft.com/office/drawing/2014/main" val="185598844"/>
                    </a:ext>
                  </a:extLst>
                </a:gridCol>
                <a:gridCol w="1017113">
                  <a:extLst>
                    <a:ext uri="{9D8B030D-6E8A-4147-A177-3AD203B41FA5}">
                      <a16:colId xmlns:a16="http://schemas.microsoft.com/office/drawing/2014/main" val="1429381646"/>
                    </a:ext>
                  </a:extLst>
                </a:gridCol>
                <a:gridCol w="1017113">
                  <a:extLst>
                    <a:ext uri="{9D8B030D-6E8A-4147-A177-3AD203B41FA5}">
                      <a16:colId xmlns:a16="http://schemas.microsoft.com/office/drawing/2014/main" val="1068395228"/>
                    </a:ext>
                  </a:extLst>
                </a:gridCol>
                <a:gridCol w="1017113">
                  <a:extLst>
                    <a:ext uri="{9D8B030D-6E8A-4147-A177-3AD203B41FA5}">
                      <a16:colId xmlns:a16="http://schemas.microsoft.com/office/drawing/2014/main" val="3865495340"/>
                    </a:ext>
                  </a:extLst>
                </a:gridCol>
                <a:gridCol w="1017113">
                  <a:extLst>
                    <a:ext uri="{9D8B030D-6E8A-4147-A177-3AD203B41FA5}">
                      <a16:colId xmlns:a16="http://schemas.microsoft.com/office/drawing/2014/main" val="21039758"/>
                    </a:ext>
                  </a:extLst>
                </a:gridCol>
                <a:gridCol w="1017113">
                  <a:extLst>
                    <a:ext uri="{9D8B030D-6E8A-4147-A177-3AD203B41FA5}">
                      <a16:colId xmlns:a16="http://schemas.microsoft.com/office/drawing/2014/main" val="77297862"/>
                    </a:ext>
                  </a:extLst>
                </a:gridCol>
                <a:gridCol w="1017113">
                  <a:extLst>
                    <a:ext uri="{9D8B030D-6E8A-4147-A177-3AD203B41FA5}">
                      <a16:colId xmlns:a16="http://schemas.microsoft.com/office/drawing/2014/main" val="3190972108"/>
                    </a:ext>
                  </a:extLst>
                </a:gridCol>
              </a:tblGrid>
              <a:tr h="263907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令和元年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対前年比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648389"/>
                  </a:ext>
                </a:extLst>
              </a:tr>
              <a:tr h="26390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増減数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増減率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115529"/>
                  </a:ext>
                </a:extLst>
              </a:tr>
              <a:tr h="26390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建設業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2,083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2,082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2,119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2,039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2,039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610702"/>
                  </a:ext>
                </a:extLst>
              </a:tr>
              <a:tr h="26390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調査産業計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1,705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1,702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1,692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1,672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1,637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2.1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853696"/>
                  </a:ext>
                </a:extLst>
              </a:tr>
            </a:tbl>
          </a:graphicData>
        </a:graphic>
      </p:graphicFrame>
      <p:sp>
        <p:nvSpPr>
          <p:cNvPr id="16" name="正方形/長方形 15"/>
          <p:cNvSpPr/>
          <p:nvPr/>
        </p:nvSpPr>
        <p:spPr>
          <a:xfrm>
            <a:off x="486123" y="6307378"/>
            <a:ext cx="5858447" cy="4630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出典：</a:t>
            </a:r>
            <a:r>
              <a:rPr lang="zh-TW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</a:t>
            </a:r>
            <a:r>
              <a:rPr lang="zh-TW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統計課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「</a:t>
            </a:r>
            <a:r>
              <a:rPr lang="ja-JP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毎月</a:t>
            </a:r>
            <a:r>
              <a:rPr lang="ja-JP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勤労統計調査地方調査</a:t>
            </a:r>
            <a:r>
              <a:rPr lang="ja-JP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年報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令和元年においては平均結果速報より算出（</a:t>
            </a:r>
            <a:r>
              <a:rPr lang="zh-TW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常用労働者１人平均月間実労働時間数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×12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ケ月）</a:t>
            </a:r>
            <a:endParaRPr lang="en-US" altLang="zh-TW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14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6325455" y="6352845"/>
            <a:ext cx="2310289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12</a:t>
            </a:fld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-2837" y="548680"/>
            <a:ext cx="9901238" cy="10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  <a:alpha val="74000"/>
                </a:schemeClr>
              </a:gs>
              <a:gs pos="77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108000" bIns="36000" rtlCol="0" anchor="b"/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大阪府における建設業の小規模事業所の現金給与額等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70099" y="6356351"/>
            <a:ext cx="3024336" cy="447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出典：厚生労働省　「毎月勤労統計調査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特別調査」</a:t>
            </a:r>
            <a:endParaRPr lang="en-US" altLang="zh-TW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263166" y="4992891"/>
            <a:ext cx="2355536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05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</a:t>
            </a:r>
            <a:r>
              <a:rPr lang="en-US" altLang="ja-JP" sz="105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endParaRPr lang="en-US" altLang="ja-JP" sz="105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毎月</a:t>
            </a:r>
            <a:r>
              <a:rPr lang="ja-JP" altLang="en-US" sz="105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勤労統計調査特別調査は、厚生労働大臣が指定する地域に所在し、調査産業に属する事業所のうち常用労働者を１～４人雇用</a:t>
            </a:r>
            <a:r>
              <a:rPr lang="ja-JP" altLang="en-US" sz="105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する事業所を対象に、年１回実施するものです。</a:t>
            </a:r>
            <a:endParaRPr lang="ja-JP" altLang="en-US" dirty="0">
              <a:solidFill>
                <a:srgbClr val="00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123073"/>
              </p:ext>
            </p:extLst>
          </p:nvPr>
        </p:nvGraphicFramePr>
        <p:xfrm>
          <a:off x="536418" y="4466518"/>
          <a:ext cx="5516034" cy="17497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3505">
                  <a:extLst>
                    <a:ext uri="{9D8B030D-6E8A-4147-A177-3AD203B41FA5}">
                      <a16:colId xmlns:a16="http://schemas.microsoft.com/office/drawing/2014/main" val="19818906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28020265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471344785"/>
                    </a:ext>
                  </a:extLst>
                </a:gridCol>
                <a:gridCol w="986400">
                  <a:extLst>
                    <a:ext uri="{9D8B030D-6E8A-4147-A177-3AD203B41FA5}">
                      <a16:colId xmlns:a16="http://schemas.microsoft.com/office/drawing/2014/main" val="378750102"/>
                    </a:ext>
                  </a:extLst>
                </a:gridCol>
                <a:gridCol w="813801">
                  <a:extLst>
                    <a:ext uri="{9D8B030D-6E8A-4147-A177-3AD203B41FA5}">
                      <a16:colId xmlns:a16="http://schemas.microsoft.com/office/drawing/2014/main" val="948473028"/>
                    </a:ext>
                  </a:extLst>
                </a:gridCol>
              </a:tblGrid>
              <a:tr h="40792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きまって支給する現金給与額（円）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特別に支払われた現金給与額</a:t>
                      </a:r>
                      <a:b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（勤続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年以上）（円）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日の実労働時間数（時間）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出勤</a:t>
                      </a:r>
                      <a:r>
                        <a:rPr lang="zh-CN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日数</a:t>
                      </a:r>
                      <a:endParaRPr lang="en-US" altLang="zh-CN" sz="1000" u="none" strike="noStrike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fontAlgn="ctr"/>
                      <a:r>
                        <a:rPr lang="zh-CN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zh-CN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日）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226901"/>
                  </a:ext>
                </a:extLst>
              </a:tr>
              <a:tr h="26837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258,935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128,238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7.5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20.8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375824"/>
                  </a:ext>
                </a:extLst>
              </a:tr>
              <a:tr h="26837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263,318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184,342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7.5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20.8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866345"/>
                  </a:ext>
                </a:extLst>
              </a:tr>
              <a:tr h="26837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280,012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261,495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7.4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21.2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616064"/>
                  </a:ext>
                </a:extLst>
              </a:tr>
              <a:tr h="26837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278,441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262,714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7.5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21.7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8969728"/>
                  </a:ext>
                </a:extLst>
              </a:tr>
              <a:tr h="26837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令和元年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291,089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259,329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7.8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22.2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7251406"/>
                  </a:ext>
                </a:extLst>
              </a:tr>
            </a:tbl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270099" y="853879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11】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974955" y="4427974"/>
            <a:ext cx="8775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単位（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5" name="グラフ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0379937"/>
              </p:ext>
            </p:extLst>
          </p:nvPr>
        </p:nvGraphicFramePr>
        <p:xfrm>
          <a:off x="270099" y="912097"/>
          <a:ext cx="8399979" cy="3455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7423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グラフ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3709676"/>
              </p:ext>
            </p:extLst>
          </p:nvPr>
        </p:nvGraphicFramePr>
        <p:xfrm>
          <a:off x="890180" y="1517908"/>
          <a:ext cx="7776864" cy="4567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697986" y="6336581"/>
            <a:ext cx="2373088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出典：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総務省　「就業構造基本調査」</a:t>
            </a:r>
            <a:endParaRPr lang="zh-TW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6390779" y="6376120"/>
            <a:ext cx="2310289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13</a:t>
            </a:fld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630139" y="862151"/>
            <a:ext cx="8640960" cy="591634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001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144000" bIns="144000" rtlCol="0" anchor="t"/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・建設業有業者は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60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歳以上が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19.0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％を占めている。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12】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523505"/>
            <a:ext cx="9901238" cy="10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  <a:alpha val="74000"/>
                </a:schemeClr>
              </a:gs>
              <a:gs pos="77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108000" bIns="36000" rtlCol="0" anchor="b"/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 大阪府における年齢階層別建設業有業者数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円/楕円 24"/>
          <p:cNvSpPr/>
          <p:nvPr/>
        </p:nvSpPr>
        <p:spPr>
          <a:xfrm>
            <a:off x="1638251" y="1972720"/>
            <a:ext cx="4248472" cy="1168247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6" name="円/楕円 25"/>
          <p:cNvSpPr/>
          <p:nvPr/>
        </p:nvSpPr>
        <p:spPr>
          <a:xfrm>
            <a:off x="1638252" y="4869160"/>
            <a:ext cx="3960440" cy="84361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6202746" y="2396709"/>
            <a:ext cx="1786282" cy="240203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歳以上：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19.0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endParaRPr 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702147" y="1600082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12】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926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6534795" y="6407372"/>
            <a:ext cx="2310289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14</a:t>
            </a:fld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-1" y="574061"/>
            <a:ext cx="9901238" cy="10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  <a:alpha val="74000"/>
                </a:schemeClr>
              </a:gs>
              <a:gs pos="77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108000" bIns="36000" rtlCol="0" anchor="b"/>
          <a:lstStyle/>
          <a:p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  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大阪府における熱中症発生状況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（参考）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40941" y="941355"/>
            <a:ext cx="8377148" cy="54843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001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144000" bIns="144000" rtlCol="0" anchor="t"/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・建設業の熱中症による死傷者数は概ね横ばい。</a:t>
            </a:r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30660" y="6379521"/>
            <a:ext cx="3453209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出典：大阪労働局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労働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基準部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健康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課</a:t>
            </a:r>
            <a:endParaRPr kumimoji="1"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06614" y="1842330"/>
            <a:ext cx="403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熱中症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による死傷者数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94564" y="3422388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熱中症による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死亡者数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06614" y="4877378"/>
            <a:ext cx="5659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（参考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）猛暑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日等の日数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526682" y="3213616"/>
            <a:ext cx="9345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単位（人）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512533" y="4532538"/>
            <a:ext cx="9345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単位（人）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526683" y="6165304"/>
            <a:ext cx="9345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単位（日）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70099" y="1641661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665874"/>
              </p:ext>
            </p:extLst>
          </p:nvPr>
        </p:nvGraphicFramePr>
        <p:xfrm>
          <a:off x="728989" y="5163437"/>
          <a:ext cx="5537200" cy="95250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3767185243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2634876662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592503776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149212659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1217699519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3900826051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678443516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令和元年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7542819"/>
                  </a:ext>
                </a:extLst>
              </a:tr>
              <a:tr h="23812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猛暑日</a:t>
                      </a:r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最高気温</a:t>
                      </a:r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35℃</a:t>
                      </a:r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以上</a:t>
                      </a:r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2021733"/>
                  </a:ext>
                </a:extLst>
              </a:tr>
              <a:tr h="23812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真夏日</a:t>
                      </a:r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最高気温</a:t>
                      </a:r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30℃</a:t>
                      </a:r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以上</a:t>
                      </a:r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134657"/>
                  </a:ext>
                </a:extLst>
              </a:tr>
              <a:tr h="23812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熱帯夜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最高気温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25℃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以上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9375870"/>
                  </a:ext>
                </a:extLst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666559"/>
              </p:ext>
            </p:extLst>
          </p:nvPr>
        </p:nvGraphicFramePr>
        <p:xfrm>
          <a:off x="740941" y="3739401"/>
          <a:ext cx="5505822" cy="714375"/>
        </p:xfrm>
        <a:graphic>
          <a:graphicData uri="http://schemas.openxmlformats.org/drawingml/2006/table">
            <a:tbl>
              <a:tblPr/>
              <a:tblGrid>
                <a:gridCol w="1617390">
                  <a:extLst>
                    <a:ext uri="{9D8B030D-6E8A-4147-A177-3AD203B41FA5}">
                      <a16:colId xmlns:a16="http://schemas.microsoft.com/office/drawing/2014/main" val="326658115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02717075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2522630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25787503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231378276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290681213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令和元年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001014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建設業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01381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調査業種計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7110139"/>
                  </a:ext>
                </a:extLst>
              </a:tr>
            </a:tbl>
          </a:graphicData>
        </a:graphic>
      </p:graphicFrame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763831"/>
              </p:ext>
            </p:extLst>
          </p:nvPr>
        </p:nvGraphicFramePr>
        <p:xfrm>
          <a:off x="743227" y="2201047"/>
          <a:ext cx="5503536" cy="952500"/>
        </p:xfrm>
        <a:graphic>
          <a:graphicData uri="http://schemas.openxmlformats.org/drawingml/2006/table">
            <a:tbl>
              <a:tblPr/>
              <a:tblGrid>
                <a:gridCol w="1615104">
                  <a:extLst>
                    <a:ext uri="{9D8B030D-6E8A-4147-A177-3AD203B41FA5}">
                      <a16:colId xmlns:a16="http://schemas.microsoft.com/office/drawing/2014/main" val="184195064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48627216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92433873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31653479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82516404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496379772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令和元年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565274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建設業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270064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調査業種計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453500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構成率（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%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24.0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23.3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11.1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7.9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14.0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510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352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6534795" y="6407372"/>
            <a:ext cx="2310289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D8002D-B5B0-4BAC-B1F6-782DDCCE6D9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1" y="574061"/>
            <a:ext cx="9901238" cy="10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  <a:alpha val="74000"/>
                </a:schemeClr>
              </a:gs>
              <a:gs pos="77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108000" bIns="3600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大阪府における建設業で働く外国人労働者の状況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（参考）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40941" y="941355"/>
            <a:ext cx="8377148" cy="1839574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001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144000" bIns="144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・大阪府において建設業で働く外国人労働者は平成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年比で約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3.8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倍（令和元年）と年々増加している。また、建設業等の深刻な人材不足に対応するため、平成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31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年４月に改正「出入国管理及び難民認定法」が施行され、新たな在留資格「特定技能」が創設されたことから、外国人労働者の一層の増加が予想される。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この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ため、外国人労働者に対する安全衛生教育の実施等、労働災害防止のための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取組の推進が今後の課題。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02099" y="3347119"/>
            <a:ext cx="403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建設業で働く外国人労働者数（大阪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）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70099" y="1641661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/>
          </p:nvPr>
        </p:nvGraphicFramePr>
        <p:xfrm>
          <a:off x="740941" y="3501008"/>
          <a:ext cx="6585942" cy="2592289"/>
        </p:xfrm>
        <a:graphic>
          <a:graphicData uri="http://schemas.openxmlformats.org/drawingml/2006/table">
            <a:tbl>
              <a:tblPr/>
              <a:tblGrid>
                <a:gridCol w="1097657">
                  <a:extLst>
                    <a:ext uri="{9D8B030D-6E8A-4147-A177-3AD203B41FA5}">
                      <a16:colId xmlns:a16="http://schemas.microsoft.com/office/drawing/2014/main" val="944401993"/>
                    </a:ext>
                  </a:extLst>
                </a:gridCol>
                <a:gridCol w="1097657">
                  <a:extLst>
                    <a:ext uri="{9D8B030D-6E8A-4147-A177-3AD203B41FA5}">
                      <a16:colId xmlns:a16="http://schemas.microsoft.com/office/drawing/2014/main" val="1863763347"/>
                    </a:ext>
                  </a:extLst>
                </a:gridCol>
                <a:gridCol w="1097657">
                  <a:extLst>
                    <a:ext uri="{9D8B030D-6E8A-4147-A177-3AD203B41FA5}">
                      <a16:colId xmlns:a16="http://schemas.microsoft.com/office/drawing/2014/main" val="3544144582"/>
                    </a:ext>
                  </a:extLst>
                </a:gridCol>
                <a:gridCol w="1097657">
                  <a:extLst>
                    <a:ext uri="{9D8B030D-6E8A-4147-A177-3AD203B41FA5}">
                      <a16:colId xmlns:a16="http://schemas.microsoft.com/office/drawing/2014/main" val="4011912453"/>
                    </a:ext>
                  </a:extLst>
                </a:gridCol>
                <a:gridCol w="1097657">
                  <a:extLst>
                    <a:ext uri="{9D8B030D-6E8A-4147-A177-3AD203B41FA5}">
                      <a16:colId xmlns:a16="http://schemas.microsoft.com/office/drawing/2014/main" val="2759125366"/>
                    </a:ext>
                  </a:extLst>
                </a:gridCol>
                <a:gridCol w="1097657">
                  <a:extLst>
                    <a:ext uri="{9D8B030D-6E8A-4147-A177-3AD203B41FA5}">
                      <a16:colId xmlns:a16="http://schemas.microsoft.com/office/drawing/2014/main" val="1288688648"/>
                    </a:ext>
                  </a:extLst>
                </a:gridCol>
              </a:tblGrid>
              <a:tr h="368223">
                <a:tc gridSpan="6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4893066"/>
                  </a:ext>
                </a:extLst>
              </a:tr>
              <a:tr h="38295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令和元年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148081"/>
                  </a:ext>
                </a:extLst>
              </a:tr>
              <a:tr h="36822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1,540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2,242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3,160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4,044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5,884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7117270"/>
                  </a:ext>
                </a:extLst>
              </a:tr>
              <a:tr h="3682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H27</a:t>
                      </a: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年比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9313764"/>
                  </a:ext>
                </a:extLst>
              </a:tr>
              <a:tr h="36822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前年比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ー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1.46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1.41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1.28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1.45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033005"/>
                  </a:ext>
                </a:extLst>
              </a:tr>
              <a:tr h="368223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7157499"/>
                  </a:ext>
                </a:extLst>
              </a:tr>
              <a:tr h="368223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「外国人雇用状況」の届出状況（厚生労働省）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501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268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0997" y="260648"/>
            <a:ext cx="8911114" cy="597666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kumimoji="1" lang="ja-JP" altLang="en-US" sz="35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　　次</a:t>
            </a:r>
            <a:endParaRPr kumimoji="1" lang="en-US" altLang="ja-JP" sz="35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 algn="ctr">
              <a:buNone/>
            </a:pPr>
            <a:endParaRPr kumimoji="1" lang="en-US" altLang="ja-JP" sz="35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 algn="ctr">
              <a:buNone/>
            </a:pPr>
            <a:endParaRPr kumimoji="1" lang="en-US" altLang="ja-JP" sz="2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2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１</a:t>
            </a:r>
            <a:r>
              <a:rPr lang="ja-JP" altLang="en-US" sz="2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．</a:t>
            </a:r>
            <a:r>
              <a:rPr lang="ja-JP" altLang="en-US" sz="2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建設業の労働災害の発生状況について・・・・ ・  </a:t>
            </a:r>
            <a:r>
              <a:rPr lang="en-US" altLang="ja-JP" sz="2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</a:t>
            </a:r>
            <a:r>
              <a:rPr lang="ja-JP" altLang="en-US" sz="22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．</a:t>
            </a:r>
            <a:r>
              <a:rPr lang="ja-JP" altLang="en-US" sz="2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３～</a:t>
            </a:r>
            <a:endParaRPr lang="en-US" altLang="ja-JP" sz="2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endParaRPr kumimoji="1"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ct val="200000"/>
              </a:lnSpc>
              <a:spcBef>
                <a:spcPts val="0"/>
              </a:spcBef>
              <a:buNone/>
            </a:pPr>
            <a:r>
              <a:rPr lang="ja-JP" altLang="en-US" sz="2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２．建設業</a:t>
            </a:r>
            <a:r>
              <a:rPr lang="ja-JP" altLang="en-US" sz="2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の現状について・・・・・・・・・</a:t>
            </a:r>
            <a:r>
              <a:rPr lang="ja-JP" altLang="en-US" sz="2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 ・ </a:t>
            </a:r>
            <a:r>
              <a:rPr lang="ja-JP" altLang="en-US" sz="2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 </a:t>
            </a:r>
            <a:r>
              <a:rPr lang="en-US" altLang="ja-JP" sz="2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</a:t>
            </a:r>
            <a:r>
              <a:rPr lang="ja-JP" altLang="en-US" sz="22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．</a:t>
            </a:r>
            <a:r>
              <a:rPr lang="en-US" altLang="ja-JP" sz="2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2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lang="ja-JP" altLang="en-US" sz="15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14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535047"/>
            <a:ext cx="9901238" cy="10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  <a:alpha val="74000"/>
                </a:schemeClr>
              </a:gs>
              <a:gs pos="77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108000" bIns="36000" rtlCol="0" anchor="b"/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大阪府における建設業の労働災害発生状況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死傷者数・死亡者数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82766" y="6367792"/>
            <a:ext cx="3453209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出典：厚生労働省 労働災害発生状況（確定）</a:t>
            </a:r>
            <a:endParaRPr kumimoji="1"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6678811" y="6329229"/>
            <a:ext cx="2310289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630139" y="785213"/>
            <a:ext cx="8511239" cy="713317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001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144000" bIns="144000" rtlCol="0" anchor="t"/>
          <a:lstStyle/>
          <a:p>
            <a:pPr algn="just"/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600" kern="1500" spc="12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死傷者数は減少傾向だったが平成</a:t>
            </a:r>
            <a:r>
              <a:rPr lang="en-US" altLang="ja-JP" sz="1600" kern="1500" spc="12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1600" kern="1500" spc="12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年以降増加。</a:t>
            </a:r>
            <a:r>
              <a:rPr lang="en-US" altLang="ja-JP" sz="1600" kern="1500" spc="12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kern="1500" spc="12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ja-JP" altLang="en-US" sz="1400" kern="1500" spc="12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</a:t>
            </a:r>
            <a:r>
              <a:rPr lang="en-US" altLang="ja-JP" sz="1400" kern="1500" spc="12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lang="en-US" altLang="ja-JP" sz="1600" kern="1500" spc="12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kern="1500" spc="12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・死</a:t>
            </a:r>
            <a:r>
              <a:rPr lang="ja-JP" altLang="en-US" sz="1600" kern="1500" spc="12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亡者数</a:t>
            </a:r>
            <a:r>
              <a:rPr lang="ja-JP" altLang="en-US" sz="1600" kern="1500" spc="12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r>
              <a:rPr lang="ja-JP" altLang="en-US" sz="1600" kern="1500" spc="12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概ね横ばい</a:t>
            </a:r>
            <a:r>
              <a:rPr lang="ja-JP" altLang="en-US" sz="1600" kern="1500" spc="12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だったが平成</a:t>
            </a:r>
            <a:r>
              <a:rPr lang="en-US" altLang="ja-JP" sz="1600" kern="1500" spc="12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</a:t>
            </a:r>
            <a:r>
              <a:rPr lang="ja-JP" altLang="en-US" sz="1600" kern="1500" spc="12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年以降増加</a:t>
            </a:r>
            <a:r>
              <a:rPr lang="ja-JP" altLang="en-US" sz="1600" kern="1500" spc="12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傾向</a:t>
            </a:r>
            <a:r>
              <a:rPr lang="ja-JP" altLang="en-US" sz="1600" kern="1500" spc="12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r>
              <a:rPr lang="en-US" altLang="ja-JP" sz="1400" kern="1500" spc="12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kern="1500" spc="12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400" kern="1500" spc="12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2】</a:t>
            </a:r>
          </a:p>
          <a:p>
            <a:r>
              <a:rPr lang="ja-JP" altLang="en-US" sz="1600" kern="1500" spc="12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7542907" y="6182173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単位（人）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4" name="グラフ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0161747"/>
              </p:ext>
            </p:extLst>
          </p:nvPr>
        </p:nvGraphicFramePr>
        <p:xfrm>
          <a:off x="486123" y="1998455"/>
          <a:ext cx="4217123" cy="27890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グラフ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381787"/>
              </p:ext>
            </p:extLst>
          </p:nvPr>
        </p:nvGraphicFramePr>
        <p:xfrm>
          <a:off x="4806603" y="1992007"/>
          <a:ext cx="4464496" cy="2801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382766" y="1772816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図１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586073" y="1772816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図２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035549"/>
              </p:ext>
            </p:extLst>
          </p:nvPr>
        </p:nvGraphicFramePr>
        <p:xfrm>
          <a:off x="501377" y="5008081"/>
          <a:ext cx="8769726" cy="115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4414">
                  <a:extLst>
                    <a:ext uri="{9D8B030D-6E8A-4147-A177-3AD203B41FA5}">
                      <a16:colId xmlns:a16="http://schemas.microsoft.com/office/drawing/2014/main" val="953956896"/>
                    </a:ext>
                  </a:extLst>
                </a:gridCol>
                <a:gridCol w="974414">
                  <a:extLst>
                    <a:ext uri="{9D8B030D-6E8A-4147-A177-3AD203B41FA5}">
                      <a16:colId xmlns:a16="http://schemas.microsoft.com/office/drawing/2014/main" val="874694089"/>
                    </a:ext>
                  </a:extLst>
                </a:gridCol>
                <a:gridCol w="974414">
                  <a:extLst>
                    <a:ext uri="{9D8B030D-6E8A-4147-A177-3AD203B41FA5}">
                      <a16:colId xmlns:a16="http://schemas.microsoft.com/office/drawing/2014/main" val="2896025253"/>
                    </a:ext>
                  </a:extLst>
                </a:gridCol>
                <a:gridCol w="974414">
                  <a:extLst>
                    <a:ext uri="{9D8B030D-6E8A-4147-A177-3AD203B41FA5}">
                      <a16:colId xmlns:a16="http://schemas.microsoft.com/office/drawing/2014/main" val="3831815465"/>
                    </a:ext>
                  </a:extLst>
                </a:gridCol>
                <a:gridCol w="974414">
                  <a:extLst>
                    <a:ext uri="{9D8B030D-6E8A-4147-A177-3AD203B41FA5}">
                      <a16:colId xmlns:a16="http://schemas.microsoft.com/office/drawing/2014/main" val="4064105976"/>
                    </a:ext>
                  </a:extLst>
                </a:gridCol>
                <a:gridCol w="974414">
                  <a:extLst>
                    <a:ext uri="{9D8B030D-6E8A-4147-A177-3AD203B41FA5}">
                      <a16:colId xmlns:a16="http://schemas.microsoft.com/office/drawing/2014/main" val="4169489680"/>
                    </a:ext>
                  </a:extLst>
                </a:gridCol>
                <a:gridCol w="974414">
                  <a:extLst>
                    <a:ext uri="{9D8B030D-6E8A-4147-A177-3AD203B41FA5}">
                      <a16:colId xmlns:a16="http://schemas.microsoft.com/office/drawing/2014/main" val="1039752862"/>
                    </a:ext>
                  </a:extLst>
                </a:gridCol>
                <a:gridCol w="974414">
                  <a:extLst>
                    <a:ext uri="{9D8B030D-6E8A-4147-A177-3AD203B41FA5}">
                      <a16:colId xmlns:a16="http://schemas.microsoft.com/office/drawing/2014/main" val="921157014"/>
                    </a:ext>
                  </a:extLst>
                </a:gridCol>
                <a:gridCol w="974414">
                  <a:extLst>
                    <a:ext uri="{9D8B030D-6E8A-4147-A177-3AD203B41FA5}">
                      <a16:colId xmlns:a16="http://schemas.microsoft.com/office/drawing/2014/main" val="585948004"/>
                    </a:ext>
                  </a:extLst>
                </a:gridCol>
              </a:tblGrid>
              <a:tr h="2880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令和元年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対前年比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188619"/>
                  </a:ext>
                </a:extLst>
              </a:tr>
              <a:tr h="288000">
                <a:tc gridSpan="2"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増減数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baseline="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lang="zh-TW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増減率</a:t>
                      </a:r>
                      <a:r>
                        <a:rPr lang="zh-TW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（％）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22568"/>
                  </a:ext>
                </a:extLst>
              </a:tr>
              <a:tr h="28800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建設業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（大阪）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死傷者数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722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681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660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785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799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+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1.8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272080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死亡者数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20.0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093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145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610359" y="6509484"/>
            <a:ext cx="3453209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出典：厚生労働省 労働災害発生状況（確定）</a:t>
            </a:r>
            <a:endParaRPr kumimoji="1" lang="en-US" altLang="ja-JP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6835627" y="6404396"/>
            <a:ext cx="2310289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610359" y="826944"/>
            <a:ext cx="8388711" cy="718859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001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144000" bIns="144000" rtlCol="0" anchor="t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・大阪府における全産業に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占める建設業の死傷者数の割合は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、全国と比べ低い割合で推移　　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しているものの、平成</a:t>
            </a:r>
            <a:r>
              <a:rPr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年以降、増加傾向。</a:t>
            </a:r>
            <a:r>
              <a:rPr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3】</a:t>
            </a: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8592" y="548107"/>
            <a:ext cx="9901238" cy="10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  <a:alpha val="74000"/>
                </a:schemeClr>
              </a:gs>
              <a:gs pos="77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108000" bIns="36000" rtlCol="0" anchor="b"/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全産業に占める構成率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（死傷者数）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9" name="グラフ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4886463"/>
              </p:ext>
            </p:extLst>
          </p:nvPr>
        </p:nvGraphicFramePr>
        <p:xfrm>
          <a:off x="652196" y="1560555"/>
          <a:ext cx="7754807" cy="3212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8251940" y="3442574"/>
            <a:ext cx="1451207" cy="283937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大阪府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％台</a:t>
            </a:r>
            <a:endParaRPr 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8190979" y="2735523"/>
            <a:ext cx="1511509" cy="27386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全国は</a:t>
            </a:r>
            <a:r>
              <a:rPr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％台</a:t>
            </a:r>
            <a:endParaRPr 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398891" y="6282676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単位（人）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65012" y="1660722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3】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416151"/>
              </p:ext>
            </p:extLst>
          </p:nvPr>
        </p:nvGraphicFramePr>
        <p:xfrm>
          <a:off x="774107" y="4758426"/>
          <a:ext cx="8224965" cy="151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3885">
                  <a:extLst>
                    <a:ext uri="{9D8B030D-6E8A-4147-A177-3AD203B41FA5}">
                      <a16:colId xmlns:a16="http://schemas.microsoft.com/office/drawing/2014/main" val="3437473365"/>
                    </a:ext>
                  </a:extLst>
                </a:gridCol>
                <a:gridCol w="913885">
                  <a:extLst>
                    <a:ext uri="{9D8B030D-6E8A-4147-A177-3AD203B41FA5}">
                      <a16:colId xmlns:a16="http://schemas.microsoft.com/office/drawing/2014/main" val="47034467"/>
                    </a:ext>
                  </a:extLst>
                </a:gridCol>
                <a:gridCol w="913885">
                  <a:extLst>
                    <a:ext uri="{9D8B030D-6E8A-4147-A177-3AD203B41FA5}">
                      <a16:colId xmlns:a16="http://schemas.microsoft.com/office/drawing/2014/main" val="4067998402"/>
                    </a:ext>
                  </a:extLst>
                </a:gridCol>
                <a:gridCol w="913885">
                  <a:extLst>
                    <a:ext uri="{9D8B030D-6E8A-4147-A177-3AD203B41FA5}">
                      <a16:colId xmlns:a16="http://schemas.microsoft.com/office/drawing/2014/main" val="3453609402"/>
                    </a:ext>
                  </a:extLst>
                </a:gridCol>
                <a:gridCol w="913885">
                  <a:extLst>
                    <a:ext uri="{9D8B030D-6E8A-4147-A177-3AD203B41FA5}">
                      <a16:colId xmlns:a16="http://schemas.microsoft.com/office/drawing/2014/main" val="4032875044"/>
                    </a:ext>
                  </a:extLst>
                </a:gridCol>
                <a:gridCol w="913885">
                  <a:extLst>
                    <a:ext uri="{9D8B030D-6E8A-4147-A177-3AD203B41FA5}">
                      <a16:colId xmlns:a16="http://schemas.microsoft.com/office/drawing/2014/main" val="2489549894"/>
                    </a:ext>
                  </a:extLst>
                </a:gridCol>
                <a:gridCol w="913885">
                  <a:extLst>
                    <a:ext uri="{9D8B030D-6E8A-4147-A177-3AD203B41FA5}">
                      <a16:colId xmlns:a16="http://schemas.microsoft.com/office/drawing/2014/main" val="3473880172"/>
                    </a:ext>
                  </a:extLst>
                </a:gridCol>
                <a:gridCol w="913885">
                  <a:extLst>
                    <a:ext uri="{9D8B030D-6E8A-4147-A177-3AD203B41FA5}">
                      <a16:colId xmlns:a16="http://schemas.microsoft.com/office/drawing/2014/main" val="3072247265"/>
                    </a:ext>
                  </a:extLst>
                </a:gridCol>
                <a:gridCol w="913885">
                  <a:extLst>
                    <a:ext uri="{9D8B030D-6E8A-4147-A177-3AD203B41FA5}">
                      <a16:colId xmlns:a16="http://schemas.microsoft.com/office/drawing/2014/main" val="3197702030"/>
                    </a:ext>
                  </a:extLst>
                </a:gridCol>
              </a:tblGrid>
              <a:tr h="2520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令和元年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対前年比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894409"/>
                  </a:ext>
                </a:extLst>
              </a:tr>
              <a:tr h="252000">
                <a:tc gridSpan="2"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増減数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増減率</a:t>
                      </a:r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％）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849896"/>
                  </a:ext>
                </a:extLst>
              </a:tr>
              <a:tr h="25200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死傷者数</a:t>
                      </a:r>
                      <a:b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（大阪）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全産業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8,041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8,125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8,345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8,972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8,806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166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1.9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904491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建設業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722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681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660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785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799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1.8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979395"/>
                  </a:ext>
                </a:extLst>
              </a:tr>
              <a:tr h="25200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死傷者数</a:t>
                      </a:r>
                      <a:br>
                        <a:rPr lang="zh-CN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zh-CN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（全国）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全産業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116,311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117,910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120,460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127,329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125,611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1,718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1.3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286015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建設業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15,584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15,058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15,129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15,374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15,183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191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1.2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374599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490618" y="2689413"/>
            <a:ext cx="648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Century" panose="02040604050505020304" pitchFamily="18" charset="0"/>
              </a:rPr>
              <a:t>9.0%</a:t>
            </a:r>
            <a:r>
              <a:rPr lang="ja-JP" altLang="en-US" sz="1200" dirty="0" smtClean="0">
                <a:latin typeface="Century" panose="02040604050505020304" pitchFamily="18" charset="0"/>
              </a:rPr>
              <a:t> 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872041" y="2795608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Century" panose="02040604050505020304" pitchFamily="18" charset="0"/>
              </a:rPr>
              <a:t>8.4%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08855" y="2279551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Century" panose="02040604050505020304" pitchFamily="18" charset="0"/>
              </a:rPr>
              <a:t>12.8%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93955" y="2827913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Century" panose="02040604050505020304" pitchFamily="18" charset="0"/>
              </a:rPr>
              <a:t>7.9%</a:t>
            </a:r>
            <a:r>
              <a:rPr lang="ja-JP" altLang="en-US" sz="1200" dirty="0" smtClean="0">
                <a:latin typeface="Century" panose="02040604050505020304" pitchFamily="18" charset="0"/>
              </a:rPr>
              <a:t> 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41003" y="2311856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Century" panose="02040604050505020304" pitchFamily="18" charset="0"/>
              </a:rPr>
              <a:t>12.6%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715869" y="2743992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Century" panose="02040604050505020304" pitchFamily="18" charset="0"/>
              </a:rPr>
              <a:t>8.7%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091955" y="2379629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Century" panose="02040604050505020304" pitchFamily="18" charset="0"/>
              </a:rPr>
              <a:t>12.1%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087342" y="2726222"/>
            <a:ext cx="585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Century" panose="02040604050505020304" pitchFamily="18" charset="0"/>
              </a:rPr>
              <a:t>9.1%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470899" y="2363900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latin typeface="Century" panose="02040604050505020304" pitchFamily="18" charset="0"/>
              </a:rPr>
              <a:t>12.1%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18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548190" y="6398495"/>
            <a:ext cx="3453209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出典：厚生労働省 労働災害発生状況（確定）</a:t>
            </a:r>
            <a:endParaRPr kumimoji="1"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6685180" y="6359932"/>
            <a:ext cx="2310289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717966" y="802872"/>
            <a:ext cx="8121085" cy="718859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001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144000" bIns="144000" rtlCol="0" anchor="t"/>
          <a:lstStyle/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全産業に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占める建設業の死亡者数の割合は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、平成</a:t>
            </a:r>
            <a:r>
              <a:rPr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年以降、大阪府で増加傾向。</a:t>
            </a:r>
            <a:endParaRPr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全国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では</a:t>
            </a: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台前半を横ばいで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推移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r>
              <a:rPr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図４</a:t>
            </a:r>
            <a:r>
              <a:rPr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0" y="534400"/>
            <a:ext cx="9901238" cy="10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  <a:alpha val="74000"/>
                </a:schemeClr>
              </a:gs>
              <a:gs pos="77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108000" bIns="36000" rtlCol="0" anchor="b"/>
          <a:lstStyle/>
          <a:p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全産業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に占める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構成率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（死亡者数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8264234" y="3391728"/>
            <a:ext cx="1521554" cy="256507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大阪府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％台</a:t>
            </a:r>
            <a:endParaRPr 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8309876" y="2617839"/>
            <a:ext cx="1475912" cy="243703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全国は</a:t>
            </a:r>
            <a:r>
              <a: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％台前半</a:t>
            </a:r>
            <a:endParaRPr 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7408324" y="6287448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単位（人）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48190" y="1671900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166456"/>
              </p:ext>
            </p:extLst>
          </p:nvPr>
        </p:nvGraphicFramePr>
        <p:xfrm>
          <a:off x="717967" y="4775448"/>
          <a:ext cx="8121087" cy="151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2343">
                  <a:extLst>
                    <a:ext uri="{9D8B030D-6E8A-4147-A177-3AD203B41FA5}">
                      <a16:colId xmlns:a16="http://schemas.microsoft.com/office/drawing/2014/main" val="2192962859"/>
                    </a:ext>
                  </a:extLst>
                </a:gridCol>
                <a:gridCol w="902343">
                  <a:extLst>
                    <a:ext uri="{9D8B030D-6E8A-4147-A177-3AD203B41FA5}">
                      <a16:colId xmlns:a16="http://schemas.microsoft.com/office/drawing/2014/main" val="2768371974"/>
                    </a:ext>
                  </a:extLst>
                </a:gridCol>
                <a:gridCol w="902343">
                  <a:extLst>
                    <a:ext uri="{9D8B030D-6E8A-4147-A177-3AD203B41FA5}">
                      <a16:colId xmlns:a16="http://schemas.microsoft.com/office/drawing/2014/main" val="3277960314"/>
                    </a:ext>
                  </a:extLst>
                </a:gridCol>
                <a:gridCol w="902343">
                  <a:extLst>
                    <a:ext uri="{9D8B030D-6E8A-4147-A177-3AD203B41FA5}">
                      <a16:colId xmlns:a16="http://schemas.microsoft.com/office/drawing/2014/main" val="962150292"/>
                    </a:ext>
                  </a:extLst>
                </a:gridCol>
                <a:gridCol w="902343">
                  <a:extLst>
                    <a:ext uri="{9D8B030D-6E8A-4147-A177-3AD203B41FA5}">
                      <a16:colId xmlns:a16="http://schemas.microsoft.com/office/drawing/2014/main" val="2707579931"/>
                    </a:ext>
                  </a:extLst>
                </a:gridCol>
                <a:gridCol w="902343">
                  <a:extLst>
                    <a:ext uri="{9D8B030D-6E8A-4147-A177-3AD203B41FA5}">
                      <a16:colId xmlns:a16="http://schemas.microsoft.com/office/drawing/2014/main" val="3439897174"/>
                    </a:ext>
                  </a:extLst>
                </a:gridCol>
                <a:gridCol w="902343">
                  <a:extLst>
                    <a:ext uri="{9D8B030D-6E8A-4147-A177-3AD203B41FA5}">
                      <a16:colId xmlns:a16="http://schemas.microsoft.com/office/drawing/2014/main" val="1152386385"/>
                    </a:ext>
                  </a:extLst>
                </a:gridCol>
                <a:gridCol w="902343">
                  <a:extLst>
                    <a:ext uri="{9D8B030D-6E8A-4147-A177-3AD203B41FA5}">
                      <a16:colId xmlns:a16="http://schemas.microsoft.com/office/drawing/2014/main" val="1671694550"/>
                    </a:ext>
                  </a:extLst>
                </a:gridCol>
                <a:gridCol w="902343">
                  <a:extLst>
                    <a:ext uri="{9D8B030D-6E8A-4147-A177-3AD203B41FA5}">
                      <a16:colId xmlns:a16="http://schemas.microsoft.com/office/drawing/2014/main" val="124636547"/>
                    </a:ext>
                  </a:extLst>
                </a:gridCol>
              </a:tblGrid>
              <a:tr h="2520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令和元年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対前年比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3589168"/>
                  </a:ext>
                </a:extLst>
              </a:tr>
              <a:tr h="252000">
                <a:tc gridSpan="2"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増減数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増減率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％）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547024"/>
                  </a:ext>
                </a:extLst>
              </a:tr>
              <a:tr h="25200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死亡者数</a:t>
                      </a:r>
                      <a:br>
                        <a:rPr lang="zh-CN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zh-CN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（大阪）</a:t>
                      </a:r>
                      <a:endParaRPr lang="zh-CN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全産業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47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51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60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72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26.4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316235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建設業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77832"/>
                  </a:ext>
                </a:extLst>
              </a:tr>
              <a:tr h="25200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死亡者数</a:t>
                      </a:r>
                      <a:br>
                        <a:rPr lang="zh-CN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zh-CN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（全国）</a:t>
                      </a:r>
                      <a:endParaRPr lang="zh-CN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全産業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972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928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978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909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64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7.0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914247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建設業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327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294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323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309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40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12.9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769178"/>
                  </a:ext>
                </a:extLst>
              </a:tr>
            </a:tbl>
          </a:graphicData>
        </a:graphic>
      </p:graphicFrame>
      <p:grpSp>
        <p:nvGrpSpPr>
          <p:cNvPr id="2" name="グループ化 1"/>
          <p:cNvGrpSpPr/>
          <p:nvPr/>
        </p:nvGrpSpPr>
        <p:grpSpPr>
          <a:xfrm>
            <a:off x="717968" y="1632778"/>
            <a:ext cx="7689035" cy="3200186"/>
            <a:chOff x="717968" y="1632778"/>
            <a:chExt cx="7175594" cy="3200186"/>
          </a:xfrm>
        </p:grpSpPr>
        <p:graphicFrame>
          <p:nvGraphicFramePr>
            <p:cNvPr id="12" name="グラフ 1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389707517"/>
                </p:ext>
              </p:extLst>
            </p:nvPr>
          </p:nvGraphicFramePr>
          <p:xfrm>
            <a:off x="717968" y="1632778"/>
            <a:ext cx="7175594" cy="320018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3" name="テキスト ボックス 12"/>
            <p:cNvSpPr txBox="1"/>
            <p:nvPr/>
          </p:nvSpPr>
          <p:spPr>
            <a:xfrm>
              <a:off x="1482091" y="2492896"/>
              <a:ext cx="648072" cy="2832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200" dirty="0">
                  <a:latin typeface="Century" panose="02040604050505020304" pitchFamily="18" charset="0"/>
                </a:rPr>
                <a:t>27.7%</a:t>
              </a:r>
              <a:endParaRPr kumimoji="1" lang="ja-JP" altLang="en-US" sz="1200" dirty="0">
                <a:latin typeface="Century" panose="020406040505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1866307" y="2276872"/>
              <a:ext cx="668031" cy="279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200" dirty="0">
                  <a:latin typeface="Century" panose="02040604050505020304" pitchFamily="18" charset="0"/>
                </a:rPr>
                <a:t>33.6%</a:t>
              </a:r>
              <a:endParaRPr kumimoji="1" lang="ja-JP" altLang="en-US" sz="1200" dirty="0">
                <a:latin typeface="Century" panose="020406040505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2766315" y="2824073"/>
              <a:ext cx="690176" cy="2880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200" dirty="0">
                  <a:latin typeface="Century" panose="02040604050505020304" pitchFamily="18" charset="0"/>
                </a:rPr>
                <a:t>21.6%</a:t>
              </a:r>
              <a:endParaRPr kumimoji="1" lang="ja-JP" altLang="en-US" sz="1200" dirty="0">
                <a:latin typeface="Century" panose="020406040505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3156367" y="2360912"/>
              <a:ext cx="6901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200" dirty="0">
                  <a:latin typeface="Century" panose="02040604050505020304" pitchFamily="18" charset="0"/>
                </a:rPr>
                <a:t>31.7%</a:t>
              </a:r>
              <a:endParaRPr kumimoji="1" lang="ja-JP" altLang="en-US" sz="1200" dirty="0">
                <a:latin typeface="Century" panose="020406040505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4038579" y="2283488"/>
              <a:ext cx="702853" cy="2840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200" dirty="0">
                  <a:latin typeface="Century" panose="02040604050505020304" pitchFamily="18" charset="0"/>
                </a:rPr>
                <a:t>33.3%</a:t>
              </a:r>
              <a:endParaRPr kumimoji="1" lang="ja-JP" altLang="en-US" sz="1200" dirty="0">
                <a:latin typeface="Century" panose="020406040505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4469867" y="2329807"/>
              <a:ext cx="696776" cy="2880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200" dirty="0" smtClean="0">
                  <a:latin typeface="Century" panose="02040604050505020304" pitchFamily="18" charset="0"/>
                </a:rPr>
                <a:t>33.0%</a:t>
              </a:r>
              <a:endParaRPr kumimoji="1" lang="ja-JP" altLang="en-US" sz="1200" dirty="0">
                <a:latin typeface="Century" panose="020406040505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5324248" y="2220208"/>
              <a:ext cx="658363" cy="2841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200" dirty="0">
                  <a:latin typeface="Century" panose="02040604050505020304" pitchFamily="18" charset="0"/>
                </a:rPr>
                <a:t>34.7%</a:t>
              </a:r>
              <a:endParaRPr kumimoji="1" lang="ja-JP" altLang="en-US" sz="1200" dirty="0">
                <a:latin typeface="Century" panose="020406040505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5766587" y="2287905"/>
              <a:ext cx="65745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200" dirty="0" smtClean="0">
                  <a:latin typeface="Century" panose="02040604050505020304" pitchFamily="18" charset="0"/>
                </a:rPr>
                <a:t>34.0%</a:t>
              </a:r>
              <a:endParaRPr kumimoji="1" lang="ja-JP" altLang="en-US" sz="1200" dirty="0">
                <a:latin typeface="Century" panose="020406040505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6606803" y="2024936"/>
              <a:ext cx="658363" cy="2841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200" dirty="0" smtClean="0">
                  <a:latin typeface="Century" panose="02040604050505020304" pitchFamily="18" charset="0"/>
                </a:rPr>
                <a:t>37.7</a:t>
              </a:r>
              <a:r>
                <a:rPr lang="en-US" altLang="ja-JP" sz="1200" dirty="0">
                  <a:latin typeface="Century" panose="02040604050505020304" pitchFamily="18" charset="0"/>
                </a:rPr>
                <a:t>%</a:t>
              </a:r>
              <a:endParaRPr kumimoji="1" lang="ja-JP" altLang="en-US" sz="1200" dirty="0">
                <a:latin typeface="Century" panose="020406040505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7002939" y="2371945"/>
              <a:ext cx="65745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200" dirty="0" smtClean="0">
                  <a:latin typeface="Century" panose="02040604050505020304" pitchFamily="18" charset="0"/>
                </a:rPr>
                <a:t>31.8%</a:t>
              </a:r>
              <a:endParaRPr kumimoji="1" lang="ja-JP" altLang="en-US" sz="1200" dirty="0">
                <a:latin typeface="Century" panose="020406040505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625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6753619" y="6413707"/>
            <a:ext cx="2310289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-27045" y="502395"/>
            <a:ext cx="9901238" cy="10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  <a:alpha val="74000"/>
                </a:schemeClr>
              </a:gs>
              <a:gs pos="77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108000" bIns="36000" rtlCol="0" anchor="b"/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大阪府における墜落・転落を原因とする死亡災害の構成率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（全産業比）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58130" y="774102"/>
            <a:ext cx="8784977" cy="517186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001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144000" bIns="144000" rtlCol="0" anchor="t"/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・建設業の死亡者数に占める墜落・転落災害の割合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は、全産業に比べて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高い。</a:t>
            </a:r>
            <a:r>
              <a:rPr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558131" y="6334056"/>
            <a:ext cx="3453209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出典：厚生労働省 労働災害発生状況（確定）</a:t>
            </a:r>
            <a:endParaRPr kumimoji="1"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7476763" y="6324962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単位（人）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7908764" y="3154163"/>
            <a:ext cx="1679876" cy="283858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全産業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％台</a:t>
            </a:r>
            <a:endParaRPr 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7908764" y="2087271"/>
            <a:ext cx="1631752" cy="272102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建設業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70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％台</a:t>
            </a:r>
            <a:endParaRPr 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5" name="グラフ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4813214"/>
              </p:ext>
            </p:extLst>
          </p:nvPr>
        </p:nvGraphicFramePr>
        <p:xfrm>
          <a:off x="1043668" y="1354249"/>
          <a:ext cx="7080403" cy="35825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正方形/長方形 18"/>
          <p:cNvSpPr/>
          <p:nvPr/>
        </p:nvSpPr>
        <p:spPr>
          <a:xfrm>
            <a:off x="759847" y="1450231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5】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578597"/>
              </p:ext>
            </p:extLst>
          </p:nvPr>
        </p:nvGraphicFramePr>
        <p:xfrm>
          <a:off x="747109" y="4806098"/>
          <a:ext cx="8595999" cy="151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4949">
                  <a:extLst>
                    <a:ext uri="{9D8B030D-6E8A-4147-A177-3AD203B41FA5}">
                      <a16:colId xmlns:a16="http://schemas.microsoft.com/office/drawing/2014/main" val="4120087309"/>
                    </a:ext>
                  </a:extLst>
                </a:gridCol>
                <a:gridCol w="1385273">
                  <a:extLst>
                    <a:ext uri="{9D8B030D-6E8A-4147-A177-3AD203B41FA5}">
                      <a16:colId xmlns:a16="http://schemas.microsoft.com/office/drawing/2014/main" val="1968825922"/>
                    </a:ext>
                  </a:extLst>
                </a:gridCol>
                <a:gridCol w="955111">
                  <a:extLst>
                    <a:ext uri="{9D8B030D-6E8A-4147-A177-3AD203B41FA5}">
                      <a16:colId xmlns:a16="http://schemas.microsoft.com/office/drawing/2014/main" val="4165954718"/>
                    </a:ext>
                  </a:extLst>
                </a:gridCol>
                <a:gridCol w="955111">
                  <a:extLst>
                    <a:ext uri="{9D8B030D-6E8A-4147-A177-3AD203B41FA5}">
                      <a16:colId xmlns:a16="http://schemas.microsoft.com/office/drawing/2014/main" val="1015157049"/>
                    </a:ext>
                  </a:extLst>
                </a:gridCol>
                <a:gridCol w="955111">
                  <a:extLst>
                    <a:ext uri="{9D8B030D-6E8A-4147-A177-3AD203B41FA5}">
                      <a16:colId xmlns:a16="http://schemas.microsoft.com/office/drawing/2014/main" val="2429946574"/>
                    </a:ext>
                  </a:extLst>
                </a:gridCol>
                <a:gridCol w="955111">
                  <a:extLst>
                    <a:ext uri="{9D8B030D-6E8A-4147-A177-3AD203B41FA5}">
                      <a16:colId xmlns:a16="http://schemas.microsoft.com/office/drawing/2014/main" val="1029264412"/>
                    </a:ext>
                  </a:extLst>
                </a:gridCol>
                <a:gridCol w="955111">
                  <a:extLst>
                    <a:ext uri="{9D8B030D-6E8A-4147-A177-3AD203B41FA5}">
                      <a16:colId xmlns:a16="http://schemas.microsoft.com/office/drawing/2014/main" val="2587208533"/>
                    </a:ext>
                  </a:extLst>
                </a:gridCol>
                <a:gridCol w="955111">
                  <a:extLst>
                    <a:ext uri="{9D8B030D-6E8A-4147-A177-3AD203B41FA5}">
                      <a16:colId xmlns:a16="http://schemas.microsoft.com/office/drawing/2014/main" val="4148002187"/>
                    </a:ext>
                  </a:extLst>
                </a:gridCol>
                <a:gridCol w="955111">
                  <a:extLst>
                    <a:ext uri="{9D8B030D-6E8A-4147-A177-3AD203B41FA5}">
                      <a16:colId xmlns:a16="http://schemas.microsoft.com/office/drawing/2014/main" val="716835841"/>
                    </a:ext>
                  </a:extLst>
                </a:gridCol>
              </a:tblGrid>
              <a:tr h="2520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令和元年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対前年比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2752738"/>
                  </a:ext>
                </a:extLst>
              </a:tr>
              <a:tr h="252000">
                <a:tc gridSpan="2"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増減数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増減率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27693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死亡者数（建設業）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20.0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9254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うち墜落･転落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27.8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71323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死亡者数（全産業）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47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51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60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53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26.4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41004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うち墜落･転落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40.0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720793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1896807" y="2266639"/>
            <a:ext cx="6337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latin typeface="Century" panose="02040604050505020304" pitchFamily="18" charset="0"/>
              </a:rPr>
              <a:t>61.5%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242190" y="3171654"/>
            <a:ext cx="6493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latin typeface="Century" panose="02040604050505020304" pitchFamily="18" charset="0"/>
              </a:rPr>
              <a:t>27.7%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138423" y="2175617"/>
            <a:ext cx="6600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latin typeface="Century" panose="02040604050505020304" pitchFamily="18" charset="0"/>
              </a:rPr>
              <a:t>63.6%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497594" y="3186061"/>
            <a:ext cx="629038" cy="283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latin typeface="Century" panose="02040604050505020304" pitchFamily="18" charset="0"/>
              </a:rPr>
              <a:t>27.5%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339834" y="2684891"/>
            <a:ext cx="714692" cy="283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Century" panose="02040604050505020304" pitchFamily="18" charset="0"/>
              </a:rPr>
              <a:t>45.0%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764262" y="3018618"/>
            <a:ext cx="6290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Century" panose="02040604050505020304" pitchFamily="18" charset="0"/>
              </a:rPr>
              <a:t>35.0%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611983" y="1959574"/>
            <a:ext cx="696155" cy="280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Century" panose="02040604050505020304" pitchFamily="18" charset="0"/>
              </a:rPr>
              <a:t>72.0%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932041" y="2780121"/>
            <a:ext cx="7786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latin typeface="Century" panose="02040604050505020304" pitchFamily="18" charset="0"/>
              </a:rPr>
              <a:t>41.7%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873569" y="2126063"/>
            <a:ext cx="696155" cy="280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Century" panose="02040604050505020304" pitchFamily="18" charset="0"/>
              </a:rPr>
              <a:t>65.0%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206919" y="3029251"/>
            <a:ext cx="7786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Century" panose="02040604050505020304" pitchFamily="18" charset="0"/>
              </a:rPr>
              <a:t>34.0%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96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135098"/>
              </p:ext>
            </p:extLst>
          </p:nvPr>
        </p:nvGraphicFramePr>
        <p:xfrm>
          <a:off x="511553" y="4944980"/>
          <a:ext cx="8645087" cy="15163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0689">
                  <a:extLst>
                    <a:ext uri="{9D8B030D-6E8A-4147-A177-3AD203B41FA5}">
                      <a16:colId xmlns:a16="http://schemas.microsoft.com/office/drawing/2014/main" val="3407793421"/>
                    </a:ext>
                  </a:extLst>
                </a:gridCol>
                <a:gridCol w="1270443">
                  <a:extLst>
                    <a:ext uri="{9D8B030D-6E8A-4147-A177-3AD203B41FA5}">
                      <a16:colId xmlns:a16="http://schemas.microsoft.com/office/drawing/2014/main" val="2399833318"/>
                    </a:ext>
                  </a:extLst>
                </a:gridCol>
                <a:gridCol w="960565">
                  <a:extLst>
                    <a:ext uri="{9D8B030D-6E8A-4147-A177-3AD203B41FA5}">
                      <a16:colId xmlns:a16="http://schemas.microsoft.com/office/drawing/2014/main" val="234441365"/>
                    </a:ext>
                  </a:extLst>
                </a:gridCol>
                <a:gridCol w="960565">
                  <a:extLst>
                    <a:ext uri="{9D8B030D-6E8A-4147-A177-3AD203B41FA5}">
                      <a16:colId xmlns:a16="http://schemas.microsoft.com/office/drawing/2014/main" val="3639601006"/>
                    </a:ext>
                  </a:extLst>
                </a:gridCol>
                <a:gridCol w="960565">
                  <a:extLst>
                    <a:ext uri="{9D8B030D-6E8A-4147-A177-3AD203B41FA5}">
                      <a16:colId xmlns:a16="http://schemas.microsoft.com/office/drawing/2014/main" val="2991787252"/>
                    </a:ext>
                  </a:extLst>
                </a:gridCol>
                <a:gridCol w="960565">
                  <a:extLst>
                    <a:ext uri="{9D8B030D-6E8A-4147-A177-3AD203B41FA5}">
                      <a16:colId xmlns:a16="http://schemas.microsoft.com/office/drawing/2014/main" val="261283333"/>
                    </a:ext>
                  </a:extLst>
                </a:gridCol>
                <a:gridCol w="960565">
                  <a:extLst>
                    <a:ext uri="{9D8B030D-6E8A-4147-A177-3AD203B41FA5}">
                      <a16:colId xmlns:a16="http://schemas.microsoft.com/office/drawing/2014/main" val="2130845482"/>
                    </a:ext>
                  </a:extLst>
                </a:gridCol>
                <a:gridCol w="960565">
                  <a:extLst>
                    <a:ext uri="{9D8B030D-6E8A-4147-A177-3AD203B41FA5}">
                      <a16:colId xmlns:a16="http://schemas.microsoft.com/office/drawing/2014/main" val="4105022667"/>
                    </a:ext>
                  </a:extLst>
                </a:gridCol>
                <a:gridCol w="960565">
                  <a:extLst>
                    <a:ext uri="{9D8B030D-6E8A-4147-A177-3AD203B41FA5}">
                      <a16:colId xmlns:a16="http://schemas.microsoft.com/office/drawing/2014/main" val="4044063316"/>
                    </a:ext>
                  </a:extLst>
                </a:gridCol>
              </a:tblGrid>
              <a:tr h="252000">
                <a:tc rowSpan="2" gridSpan="2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令和元年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対前年比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4422771"/>
                  </a:ext>
                </a:extLst>
              </a:tr>
              <a:tr h="252000">
                <a:tc gridSpan="2"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増減数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増減率</a:t>
                      </a:r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％）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402800"/>
                  </a:ext>
                </a:extLst>
              </a:tr>
              <a:tr h="256373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死亡者数（大阪）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20.0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714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うち墜落･転落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27.8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82618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死亡者数（全国）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327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294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323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 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12.9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8604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うち墜落･転落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128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134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135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136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19.1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381038"/>
                  </a:ext>
                </a:extLst>
              </a:tr>
            </a:tbl>
          </a:graphicData>
        </a:graphic>
      </p:graphicFrame>
      <p:graphicFrame>
        <p:nvGraphicFramePr>
          <p:cNvPr id="15" name="グラフ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7011604"/>
              </p:ext>
            </p:extLst>
          </p:nvPr>
        </p:nvGraphicFramePr>
        <p:xfrm>
          <a:off x="539942" y="1643786"/>
          <a:ext cx="7939069" cy="3293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6679744" y="6469473"/>
            <a:ext cx="2310289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12021" y="545647"/>
            <a:ext cx="9901238" cy="10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  <a:alpha val="74000"/>
                </a:schemeClr>
              </a:gs>
              <a:gs pos="77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108000" bIns="36000" rtlCol="0" anchor="b"/>
          <a:lstStyle/>
          <a:p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墜落・転落を原因とする死亡災害の構成率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（全国比）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11553" y="883670"/>
            <a:ext cx="8645086" cy="553436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001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144000" bIns="144000" rtlCol="0" anchor="t"/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・大阪府の建設業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死亡者数に占める墜落・転落災害の割合は、全国に比べて高い。</a:t>
            </a:r>
            <a:r>
              <a:rPr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６</a:t>
            </a:r>
            <a:r>
              <a:rPr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320276" y="6516261"/>
            <a:ext cx="3453209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出典：厚生労働省 労働災害発生状況（確定）</a:t>
            </a:r>
            <a:endParaRPr kumimoji="1"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7374846" y="6461353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単位（人）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8196610" y="3290323"/>
            <a:ext cx="1578545" cy="26201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全国は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％台</a:t>
            </a:r>
            <a:endParaRPr 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8163726" y="2333893"/>
            <a:ext cx="1611429" cy="2818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大阪府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70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％台</a:t>
            </a:r>
            <a:endParaRPr 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16885" y="1601011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6】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09639" y="2331197"/>
            <a:ext cx="707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latin typeface="Century" panose="02040604050505020304" pitchFamily="18" charset="0"/>
              </a:rPr>
              <a:t>61.5%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72387" y="2959645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latin typeface="Century" panose="02040604050505020304" pitchFamily="18" charset="0"/>
              </a:rPr>
              <a:t>39.1%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67498" y="2287905"/>
            <a:ext cx="8149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latin typeface="Century" panose="02040604050505020304" pitchFamily="18" charset="0"/>
              </a:rPr>
              <a:t>63.6%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162142" y="2803684"/>
            <a:ext cx="816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latin typeface="Century" panose="02040604050505020304" pitchFamily="18" charset="0"/>
              </a:rPr>
              <a:t>45.6%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203909" y="2803683"/>
            <a:ext cx="758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Century" panose="02040604050505020304" pitchFamily="18" charset="0"/>
              </a:rPr>
              <a:t>45.0%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546580" y="2912531"/>
            <a:ext cx="8846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latin typeface="Century" panose="02040604050505020304" pitchFamily="18" charset="0"/>
              </a:rPr>
              <a:t>41.8%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670699" y="2023520"/>
            <a:ext cx="6215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Century" panose="02040604050505020304" pitchFamily="18" charset="0"/>
              </a:rPr>
              <a:t>72.0%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985730" y="2821632"/>
            <a:ext cx="776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Century" panose="02040604050505020304" pitchFamily="18" charset="0"/>
              </a:rPr>
              <a:t>44.0%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062297" y="2240033"/>
            <a:ext cx="6215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Century" panose="02040604050505020304" pitchFamily="18" charset="0"/>
              </a:rPr>
              <a:t>65.0%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390721" y="2936667"/>
            <a:ext cx="776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Century" panose="02040604050505020304" pitchFamily="18" charset="0"/>
              </a:rPr>
              <a:t>40.9%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23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6323325" y="6425327"/>
            <a:ext cx="2310289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-7805" y="604817"/>
            <a:ext cx="9901238" cy="10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  <a:alpha val="74000"/>
                </a:schemeClr>
              </a:gs>
              <a:gs pos="77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108000" bIns="36000" rtlCol="0" anchor="b"/>
          <a:lstStyle/>
          <a:p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大阪府における建設業の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経験年数別死傷災害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85139" y="880915"/>
            <a:ext cx="8389758" cy="459854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001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144000" bIns="144000" rtlCol="0" anchor="t"/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6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入</a:t>
            </a:r>
            <a:r>
              <a:rPr lang="ja-JP" altLang="en-US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職</a:t>
            </a:r>
            <a:r>
              <a:rPr lang="en-US" altLang="ja-JP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年以内の未熟練工の</a:t>
            </a:r>
            <a:r>
              <a:rPr lang="ja-JP" altLang="en-US" sz="16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災害は減少</a:t>
            </a:r>
            <a:r>
              <a:rPr lang="ja-JP" altLang="en-US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して</a:t>
            </a:r>
            <a:r>
              <a:rPr lang="ja-JP" altLang="en-US" sz="16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いない。</a:t>
            </a:r>
            <a:r>
              <a:rPr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7】</a:t>
            </a:r>
          </a:p>
          <a:p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1400" dirty="0">
              <a:solidFill>
                <a:sysClr val="windowText" lastClr="000000"/>
              </a:solidFill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702147" y="6463890"/>
            <a:ext cx="3453209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出典：大阪労働局労働基準部安全課</a:t>
            </a:r>
            <a:endParaRPr kumimoji="1"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7571985" y="6186469"/>
            <a:ext cx="902935" cy="474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単位（人）</a:t>
            </a:r>
            <a:endParaRPr kumimoji="1"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95947" y="1637472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7】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918171" y="4837365"/>
            <a:ext cx="7416824" cy="837965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83" y="1186663"/>
            <a:ext cx="8364437" cy="523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40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6888802" y="6351444"/>
            <a:ext cx="2310289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0" y="548680"/>
            <a:ext cx="9901238" cy="10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  <a:alpha val="74000"/>
                </a:schemeClr>
              </a:gs>
              <a:gs pos="77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108000" bIns="36000" rtlCol="0" anchor="b"/>
          <a:lstStyle/>
          <a:p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 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大阪府に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おける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建設業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一人親方等の死亡災害の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発生状況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92324" y="995193"/>
            <a:ext cx="8606767" cy="48959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001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144000" bIns="144000" rtlCol="0" anchor="t"/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・一人親方等の死亡者数は平成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年と同数である。</a:t>
            </a:r>
            <a:r>
              <a:rPr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</a:t>
            </a:r>
            <a:r>
              <a:rPr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734419" y="6390006"/>
            <a:ext cx="3453209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出典：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厚生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労働省</a:t>
            </a:r>
            <a:endParaRPr kumimoji="1"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382667" y="6326019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単位（人）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101347" y="4945644"/>
            <a:ext cx="2487294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注</a:t>
            </a:r>
            <a:r>
              <a:rPr kumimoji="1"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一人親方とは、労働者を使用しないで事業を行う者であり、本資料の「一人親方等」には、これに加えて中小事業主、役員、家族従事者を含めています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なお、計上数は、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厚生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労働省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把握分の人数です。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734419" y="1792996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8】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3097656"/>
              </p:ext>
            </p:extLst>
          </p:nvPr>
        </p:nvGraphicFramePr>
        <p:xfrm>
          <a:off x="872050" y="1798760"/>
          <a:ext cx="8716591" cy="3171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図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131" y="5053771"/>
            <a:ext cx="6366928" cy="1255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33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10774</TotalTime>
  <Words>2078</Words>
  <PresentationFormat>ユーザー設定</PresentationFormat>
  <Paragraphs>560</Paragraphs>
  <Slides>15</Slides>
  <Notes>14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3" baseType="lpstr">
      <vt:lpstr>ＭＳ Ｐゴシック</vt:lpstr>
      <vt:lpstr>ＭＳ 明朝</vt:lpstr>
      <vt:lpstr>メイリオ</vt:lpstr>
      <vt:lpstr>游ゴシック</vt:lpstr>
      <vt:lpstr>Arial</vt:lpstr>
      <vt:lpstr>Calibri</vt:lpstr>
      <vt:lpstr>Century</vt:lpstr>
      <vt:lpstr>Office テーマ</vt:lpstr>
      <vt:lpstr>建設工事従事者の安全及び健康の確保に関する 現状と課題（データ集）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2020-06-26T04:04:03Z</cp:lastPrinted>
  <dcterms:created xsi:type="dcterms:W3CDTF">2016-08-23T04:30:00Z</dcterms:created>
  <dcterms:modified xsi:type="dcterms:W3CDTF">2020-07-22T06:38:07Z</dcterms:modified>
</cp:coreProperties>
</file>