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5"/>
  </p:notesMasterIdLst>
  <p:sldIdLst>
    <p:sldId id="260" r:id="rId2"/>
    <p:sldId id="256" r:id="rId3"/>
    <p:sldId id="258" r:id="rId4"/>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574" autoAdjust="0"/>
    <p:restoredTop sz="96113" autoAdjust="0"/>
  </p:normalViewPr>
  <p:slideViewPr>
    <p:cSldViewPr>
      <p:cViewPr varScale="1">
        <p:scale>
          <a:sx n="67" d="100"/>
          <a:sy n="67" d="100"/>
        </p:scale>
        <p:origin x="1110" y="4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6888"/>
          </a:xfrm>
          <a:prstGeom prst="rect">
            <a:avLst/>
          </a:prstGeom>
        </p:spPr>
        <p:txBody>
          <a:bodyPr vert="horz" lIns="91440" tIns="45720" rIns="91440" bIns="45720" rtlCol="0"/>
          <a:lstStyle>
            <a:lvl1pPr algn="r">
              <a:defRPr sz="1200"/>
            </a:lvl1pPr>
          </a:lstStyle>
          <a:p>
            <a:fld id="{FD3F7C3E-593D-429D-AF5F-63EB45916EC0}" type="datetimeFigureOut">
              <a:rPr kumimoji="1" lang="ja-JP" altLang="en-US" smtClean="0"/>
              <a:t>2023/8/21</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6887"/>
          </a:xfrm>
          <a:prstGeom prst="rect">
            <a:avLst/>
          </a:prstGeom>
        </p:spPr>
        <p:txBody>
          <a:bodyPr vert="horz" lIns="91440" tIns="45720" rIns="91440" bIns="45720" rtlCol="0" anchor="b"/>
          <a:lstStyle>
            <a:lvl1pPr algn="r">
              <a:defRPr sz="1200"/>
            </a:lvl1pPr>
          </a:lstStyle>
          <a:p>
            <a:fld id="{1C3F93AD-440E-4C83-9CC8-5FDE2A2EFA2C}" type="slidenum">
              <a:rPr kumimoji="1" lang="ja-JP" altLang="en-US" smtClean="0"/>
              <a:t>‹#›</a:t>
            </a:fld>
            <a:endParaRPr kumimoji="1" lang="ja-JP" altLang="en-US"/>
          </a:p>
        </p:txBody>
      </p:sp>
    </p:spTree>
    <p:extLst>
      <p:ext uri="{BB962C8B-B14F-4D97-AF65-F5344CB8AC3E}">
        <p14:creationId xmlns:p14="http://schemas.microsoft.com/office/powerpoint/2010/main" val="49586484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1C3F93AD-440E-4C83-9CC8-5FDE2A2EFA2C}" type="slidenum">
              <a:rPr kumimoji="1" lang="ja-JP" altLang="en-US" smtClean="0"/>
              <a:t>1</a:t>
            </a:fld>
            <a:endParaRPr kumimoji="1" lang="ja-JP" altLang="en-US"/>
          </a:p>
        </p:txBody>
      </p:sp>
    </p:spTree>
    <p:extLst>
      <p:ext uri="{BB962C8B-B14F-4D97-AF65-F5344CB8AC3E}">
        <p14:creationId xmlns:p14="http://schemas.microsoft.com/office/powerpoint/2010/main" val="14090777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1C3F93AD-440E-4C83-9CC8-5FDE2A2EFA2C}" type="slidenum">
              <a:rPr kumimoji="1" lang="ja-JP" altLang="en-US" smtClean="0"/>
              <a:t>2</a:t>
            </a:fld>
            <a:endParaRPr kumimoji="1" lang="ja-JP" altLang="en-US"/>
          </a:p>
        </p:txBody>
      </p:sp>
    </p:spTree>
    <p:extLst>
      <p:ext uri="{BB962C8B-B14F-4D97-AF65-F5344CB8AC3E}">
        <p14:creationId xmlns:p14="http://schemas.microsoft.com/office/powerpoint/2010/main" val="31312624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BE4AFCEE-D2A3-41D9-9ED0-F3969A78BEE6}" type="datetimeFigureOut">
              <a:rPr kumimoji="1" lang="ja-JP" altLang="en-US" smtClean="0"/>
              <a:t>2023/8/21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3971093-259D-4248-9340-C14863DC835D}" type="slidenum">
              <a:rPr kumimoji="1" lang="ja-JP" altLang="en-US" smtClean="0"/>
              <a:t>‹#›</a:t>
            </a:fld>
            <a:endParaRPr kumimoji="1" lang="ja-JP" altLang="en-US"/>
          </a:p>
        </p:txBody>
      </p:sp>
    </p:spTree>
    <p:extLst>
      <p:ext uri="{BB962C8B-B14F-4D97-AF65-F5344CB8AC3E}">
        <p14:creationId xmlns:p14="http://schemas.microsoft.com/office/powerpoint/2010/main" val="31348078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E4AFCEE-D2A3-41D9-9ED0-F3969A78BEE6}" type="datetimeFigureOut">
              <a:rPr kumimoji="1" lang="ja-JP" altLang="en-US" smtClean="0"/>
              <a:t>2023/8/21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3971093-259D-4248-9340-C14863DC835D}" type="slidenum">
              <a:rPr kumimoji="1" lang="ja-JP" altLang="en-US" smtClean="0"/>
              <a:t>‹#›</a:t>
            </a:fld>
            <a:endParaRPr kumimoji="1" lang="ja-JP" altLang="en-US"/>
          </a:p>
        </p:txBody>
      </p:sp>
    </p:spTree>
    <p:extLst>
      <p:ext uri="{BB962C8B-B14F-4D97-AF65-F5344CB8AC3E}">
        <p14:creationId xmlns:p14="http://schemas.microsoft.com/office/powerpoint/2010/main" val="34378587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E4AFCEE-D2A3-41D9-9ED0-F3969A78BEE6}" type="datetimeFigureOut">
              <a:rPr kumimoji="1" lang="ja-JP" altLang="en-US" smtClean="0"/>
              <a:t>2023/8/21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3971093-259D-4248-9340-C14863DC835D}" type="slidenum">
              <a:rPr kumimoji="1" lang="ja-JP" altLang="en-US" smtClean="0"/>
              <a:t>‹#›</a:t>
            </a:fld>
            <a:endParaRPr kumimoji="1" lang="ja-JP" altLang="en-US"/>
          </a:p>
        </p:txBody>
      </p:sp>
    </p:spTree>
    <p:extLst>
      <p:ext uri="{BB962C8B-B14F-4D97-AF65-F5344CB8AC3E}">
        <p14:creationId xmlns:p14="http://schemas.microsoft.com/office/powerpoint/2010/main" val="13244405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E4AFCEE-D2A3-41D9-9ED0-F3969A78BEE6}" type="datetimeFigureOut">
              <a:rPr kumimoji="1" lang="ja-JP" altLang="en-US" smtClean="0"/>
              <a:t>2023/8/21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3971093-259D-4248-9340-C14863DC835D}" type="slidenum">
              <a:rPr kumimoji="1" lang="ja-JP" altLang="en-US" smtClean="0"/>
              <a:t>‹#›</a:t>
            </a:fld>
            <a:endParaRPr kumimoji="1" lang="ja-JP" altLang="en-US"/>
          </a:p>
        </p:txBody>
      </p:sp>
    </p:spTree>
    <p:extLst>
      <p:ext uri="{BB962C8B-B14F-4D97-AF65-F5344CB8AC3E}">
        <p14:creationId xmlns:p14="http://schemas.microsoft.com/office/powerpoint/2010/main" val="20298220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BE4AFCEE-D2A3-41D9-9ED0-F3969A78BEE6}" type="datetimeFigureOut">
              <a:rPr kumimoji="1" lang="ja-JP" altLang="en-US" smtClean="0"/>
              <a:t>2023/8/21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3971093-259D-4248-9340-C14863DC835D}" type="slidenum">
              <a:rPr kumimoji="1" lang="ja-JP" altLang="en-US" smtClean="0"/>
              <a:t>‹#›</a:t>
            </a:fld>
            <a:endParaRPr kumimoji="1" lang="ja-JP" altLang="en-US"/>
          </a:p>
        </p:txBody>
      </p:sp>
    </p:spTree>
    <p:extLst>
      <p:ext uri="{BB962C8B-B14F-4D97-AF65-F5344CB8AC3E}">
        <p14:creationId xmlns:p14="http://schemas.microsoft.com/office/powerpoint/2010/main" val="32890908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BE4AFCEE-D2A3-41D9-9ED0-F3969A78BEE6}" type="datetimeFigureOut">
              <a:rPr kumimoji="1" lang="ja-JP" altLang="en-US" smtClean="0"/>
              <a:t>2023/8/21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3971093-259D-4248-9340-C14863DC835D}" type="slidenum">
              <a:rPr kumimoji="1" lang="ja-JP" altLang="en-US" smtClean="0"/>
              <a:t>‹#›</a:t>
            </a:fld>
            <a:endParaRPr kumimoji="1" lang="ja-JP" altLang="en-US"/>
          </a:p>
        </p:txBody>
      </p:sp>
    </p:spTree>
    <p:extLst>
      <p:ext uri="{BB962C8B-B14F-4D97-AF65-F5344CB8AC3E}">
        <p14:creationId xmlns:p14="http://schemas.microsoft.com/office/powerpoint/2010/main" val="36350315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BE4AFCEE-D2A3-41D9-9ED0-F3969A78BEE6}" type="datetimeFigureOut">
              <a:rPr kumimoji="1" lang="ja-JP" altLang="en-US" smtClean="0"/>
              <a:t>2023/8/21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23971093-259D-4248-9340-C14863DC835D}" type="slidenum">
              <a:rPr kumimoji="1" lang="ja-JP" altLang="en-US" smtClean="0"/>
              <a:t>‹#›</a:t>
            </a:fld>
            <a:endParaRPr kumimoji="1" lang="ja-JP" altLang="en-US"/>
          </a:p>
        </p:txBody>
      </p:sp>
    </p:spTree>
    <p:extLst>
      <p:ext uri="{BB962C8B-B14F-4D97-AF65-F5344CB8AC3E}">
        <p14:creationId xmlns:p14="http://schemas.microsoft.com/office/powerpoint/2010/main" val="20407839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BE4AFCEE-D2A3-41D9-9ED0-F3969A78BEE6}" type="datetimeFigureOut">
              <a:rPr kumimoji="1" lang="ja-JP" altLang="en-US" smtClean="0"/>
              <a:t>2023/8/21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23971093-259D-4248-9340-C14863DC835D}" type="slidenum">
              <a:rPr kumimoji="1" lang="ja-JP" altLang="en-US" smtClean="0"/>
              <a:t>‹#›</a:t>
            </a:fld>
            <a:endParaRPr kumimoji="1" lang="ja-JP" altLang="en-US"/>
          </a:p>
        </p:txBody>
      </p:sp>
    </p:spTree>
    <p:extLst>
      <p:ext uri="{BB962C8B-B14F-4D97-AF65-F5344CB8AC3E}">
        <p14:creationId xmlns:p14="http://schemas.microsoft.com/office/powerpoint/2010/main" val="13858052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BE4AFCEE-D2A3-41D9-9ED0-F3969A78BEE6}" type="datetimeFigureOut">
              <a:rPr kumimoji="1" lang="ja-JP" altLang="en-US" smtClean="0"/>
              <a:t>2023/8/21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23971093-259D-4248-9340-C14863DC835D}" type="slidenum">
              <a:rPr kumimoji="1" lang="ja-JP" altLang="en-US" smtClean="0"/>
              <a:t>‹#›</a:t>
            </a:fld>
            <a:endParaRPr kumimoji="1" lang="ja-JP" altLang="en-US"/>
          </a:p>
        </p:txBody>
      </p:sp>
    </p:spTree>
    <p:extLst>
      <p:ext uri="{BB962C8B-B14F-4D97-AF65-F5344CB8AC3E}">
        <p14:creationId xmlns:p14="http://schemas.microsoft.com/office/powerpoint/2010/main" val="7418372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BE4AFCEE-D2A3-41D9-9ED0-F3969A78BEE6}" type="datetimeFigureOut">
              <a:rPr kumimoji="1" lang="ja-JP" altLang="en-US" smtClean="0"/>
              <a:t>2023/8/21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3971093-259D-4248-9340-C14863DC835D}" type="slidenum">
              <a:rPr kumimoji="1" lang="ja-JP" altLang="en-US" smtClean="0"/>
              <a:t>‹#›</a:t>
            </a:fld>
            <a:endParaRPr kumimoji="1" lang="ja-JP" altLang="en-US"/>
          </a:p>
        </p:txBody>
      </p:sp>
    </p:spTree>
    <p:extLst>
      <p:ext uri="{BB962C8B-B14F-4D97-AF65-F5344CB8AC3E}">
        <p14:creationId xmlns:p14="http://schemas.microsoft.com/office/powerpoint/2010/main" val="1932858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BE4AFCEE-D2A3-41D9-9ED0-F3969A78BEE6}" type="datetimeFigureOut">
              <a:rPr kumimoji="1" lang="ja-JP" altLang="en-US" smtClean="0"/>
              <a:t>2023/8/21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3971093-259D-4248-9340-C14863DC835D}" type="slidenum">
              <a:rPr kumimoji="1" lang="ja-JP" altLang="en-US" smtClean="0"/>
              <a:t>‹#›</a:t>
            </a:fld>
            <a:endParaRPr kumimoji="1" lang="ja-JP" altLang="en-US"/>
          </a:p>
        </p:txBody>
      </p:sp>
    </p:spTree>
    <p:extLst>
      <p:ext uri="{BB962C8B-B14F-4D97-AF65-F5344CB8AC3E}">
        <p14:creationId xmlns:p14="http://schemas.microsoft.com/office/powerpoint/2010/main" val="421091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4AFCEE-D2A3-41D9-9ED0-F3969A78BEE6}" type="datetimeFigureOut">
              <a:rPr kumimoji="1" lang="ja-JP" altLang="en-US" smtClean="0"/>
              <a:t>2023/8/21</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971093-259D-4248-9340-C14863DC835D}" type="slidenum">
              <a:rPr kumimoji="1" lang="ja-JP" altLang="en-US" smtClean="0"/>
              <a:t>‹#›</a:t>
            </a:fld>
            <a:endParaRPr kumimoji="1" lang="ja-JP" altLang="en-US"/>
          </a:p>
        </p:txBody>
      </p:sp>
    </p:spTree>
    <p:extLst>
      <p:ext uri="{BB962C8B-B14F-4D97-AF65-F5344CB8AC3E}">
        <p14:creationId xmlns:p14="http://schemas.microsoft.com/office/powerpoint/2010/main" val="24773756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104385" y="4533310"/>
            <a:ext cx="8787600" cy="1169145"/>
          </a:xfrm>
          <a:prstGeom prst="rect">
            <a:avLst/>
          </a:prstGeom>
          <a:ln w="19050">
            <a:solidFill>
              <a:schemeClr val="accent6">
                <a:lumMod val="75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nSpc>
                <a:spcPts val="1700"/>
              </a:lnSpc>
            </a:pPr>
            <a:r>
              <a:rPr lang="ja-JP" altLang="en-US" sz="1200" dirty="0">
                <a:latin typeface="HG丸ｺﾞｼｯｸM-PRO" panose="020F0600000000000000" pitchFamily="50" charset="-128"/>
                <a:ea typeface="HG丸ｺﾞｼｯｸM-PRO" panose="020F0600000000000000" pitchFamily="50" charset="-128"/>
              </a:rPr>
              <a:t>〇　</a:t>
            </a:r>
            <a:r>
              <a:rPr lang="ja-JP" altLang="en-US" sz="1200" dirty="0">
                <a:solidFill>
                  <a:schemeClr val="tx1"/>
                </a:solidFill>
                <a:latin typeface="HG丸ｺﾞｼｯｸM-PRO" panose="020F0600000000000000" pitchFamily="50" charset="-128"/>
                <a:ea typeface="HG丸ｺﾞｼｯｸM-PRO" panose="020F0600000000000000" pitchFamily="50" charset="-128"/>
              </a:rPr>
              <a:t>新規事案件数</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は</a:t>
            </a:r>
            <a:r>
              <a:rPr lang="en-US" altLang="ja-JP" sz="1200" b="1" u="sng" dirty="0" smtClean="0">
                <a:solidFill>
                  <a:schemeClr val="tx1"/>
                </a:solidFill>
                <a:latin typeface="HG丸ｺﾞｼｯｸM-PRO" panose="020F0600000000000000" pitchFamily="50" charset="-128"/>
                <a:ea typeface="HG丸ｺﾞｼｯｸM-PRO" panose="020F0600000000000000" pitchFamily="50" charset="-128"/>
              </a:rPr>
              <a:t>166</a:t>
            </a:r>
            <a:r>
              <a:rPr lang="ja-JP" altLang="en-US" sz="1200" b="1" u="sng" dirty="0" smtClean="0">
                <a:solidFill>
                  <a:schemeClr val="tx1"/>
                </a:solidFill>
                <a:latin typeface="HG丸ｺﾞｼｯｸM-PRO" panose="020F0600000000000000" pitchFamily="50" charset="-128"/>
                <a:ea typeface="HG丸ｺﾞｼｯｸM-PRO" panose="020F0600000000000000" pitchFamily="50" charset="-128"/>
              </a:rPr>
              <a:t>件</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（令和３年度からの継続件数３件</a:t>
            </a:r>
            <a:r>
              <a:rPr lang="ja-JP" altLang="en-US" sz="1200" dirty="0">
                <a:solidFill>
                  <a:schemeClr val="tx1"/>
                </a:solidFill>
                <a:latin typeface="HG丸ｺﾞｼｯｸM-PRO" panose="020F0600000000000000" pitchFamily="50" charset="-128"/>
                <a:ea typeface="HG丸ｺﾞｼｯｸM-PRO" panose="020F0600000000000000" pitchFamily="50" charset="-128"/>
              </a:rPr>
              <a:t>と合わせ実相談件数</a:t>
            </a:r>
            <a:r>
              <a:rPr lang="en-US" altLang="ja-JP" sz="1200" dirty="0" smtClean="0">
                <a:solidFill>
                  <a:schemeClr val="tx1"/>
                </a:solidFill>
                <a:latin typeface="HG丸ｺﾞｼｯｸM-PRO" panose="020F0600000000000000" pitchFamily="50" charset="-128"/>
                <a:ea typeface="HG丸ｺﾞｼｯｸM-PRO" panose="020F0600000000000000" pitchFamily="50" charset="-128"/>
              </a:rPr>
              <a:t>169</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件）。</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pPr>
              <a:lnSpc>
                <a:spcPts val="1700"/>
              </a:lnSpc>
            </a:pPr>
            <a:r>
              <a:rPr lang="ja-JP" altLang="en-US" sz="1200" dirty="0">
                <a:solidFill>
                  <a:schemeClr val="tx1"/>
                </a:solidFill>
                <a:latin typeface="HG丸ｺﾞｼｯｸM-PRO" panose="020F0600000000000000" pitchFamily="50" charset="-128"/>
                <a:ea typeface="HG丸ｺﾞｼｯｸM-PRO" panose="020F0600000000000000" pitchFamily="50" charset="-128"/>
              </a:rPr>
              <a:t>　　（</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前年度は新規事案件数</a:t>
            </a:r>
            <a:r>
              <a:rPr lang="en-US" altLang="ja-JP" sz="1200" dirty="0" smtClean="0">
                <a:solidFill>
                  <a:schemeClr val="tx1"/>
                </a:solidFill>
                <a:latin typeface="HG丸ｺﾞｼｯｸM-PRO" panose="020F0600000000000000" pitchFamily="50" charset="-128"/>
                <a:ea typeface="HG丸ｺﾞｼｯｸM-PRO" panose="020F0600000000000000" pitchFamily="50" charset="-128"/>
              </a:rPr>
              <a:t>157</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件</a:t>
            </a:r>
            <a:r>
              <a:rPr lang="ja-JP" altLang="en-US" sz="1200" dirty="0">
                <a:solidFill>
                  <a:schemeClr val="tx1"/>
                </a:solidFill>
                <a:latin typeface="HG丸ｺﾞｼｯｸM-PRO" panose="020F0600000000000000" pitchFamily="50" charset="-128"/>
                <a:ea typeface="HG丸ｺﾞｼｯｸM-PRO" panose="020F0600000000000000" pitchFamily="50" charset="-128"/>
              </a:rPr>
              <a:t>）</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pPr>
              <a:lnSpc>
                <a:spcPts val="1700"/>
              </a:lnSpc>
            </a:pPr>
            <a:r>
              <a:rPr lang="ja-JP" altLang="en-US" sz="1400" dirty="0">
                <a:solidFill>
                  <a:schemeClr val="tx1"/>
                </a:solidFill>
                <a:latin typeface="HG丸ｺﾞｼｯｸM-PRO" panose="020F0600000000000000" pitchFamily="50" charset="-128"/>
                <a:ea typeface="HG丸ｺﾞｼｯｸM-PRO" panose="020F0600000000000000" pitchFamily="50" charset="-128"/>
              </a:rPr>
              <a:t>　</a:t>
            </a:r>
            <a:r>
              <a:rPr lang="ja-JP" altLang="en-US" sz="1200" dirty="0">
                <a:solidFill>
                  <a:schemeClr val="tx1"/>
                </a:solidFill>
                <a:latin typeface="HG丸ｺﾞｼｯｸM-PRO" panose="020F0600000000000000" pitchFamily="50" charset="-128"/>
                <a:ea typeface="HG丸ｺﾞｼｯｸM-PRO" panose="020F0600000000000000" pitchFamily="50" charset="-128"/>
              </a:rPr>
              <a:t>　対応回数</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は</a:t>
            </a:r>
            <a:r>
              <a:rPr lang="en-US" altLang="ja-JP" sz="1200" b="1" u="sng" dirty="0" smtClean="0">
                <a:solidFill>
                  <a:schemeClr val="tx1"/>
                </a:solidFill>
                <a:latin typeface="HG丸ｺﾞｼｯｸM-PRO" panose="020F0600000000000000" pitchFamily="50" charset="-128"/>
                <a:ea typeface="HG丸ｺﾞｼｯｸM-PRO" panose="020F0600000000000000" pitchFamily="50" charset="-128"/>
              </a:rPr>
              <a:t>1,750</a:t>
            </a:r>
            <a:r>
              <a:rPr lang="ja-JP" altLang="en-US" sz="1200" b="1" u="sng" dirty="0" smtClean="0">
                <a:solidFill>
                  <a:schemeClr val="tx1"/>
                </a:solidFill>
                <a:latin typeface="HG丸ｺﾞｼｯｸM-PRO" panose="020F0600000000000000" pitchFamily="50" charset="-128"/>
                <a:ea typeface="HG丸ｺﾞｼｯｸM-PRO" panose="020F0600000000000000" pitchFamily="50" charset="-128"/>
              </a:rPr>
              <a:t>回</a:t>
            </a:r>
            <a:r>
              <a:rPr lang="ja-JP" altLang="en-US" sz="1200" dirty="0">
                <a:solidFill>
                  <a:schemeClr val="tx1"/>
                </a:solidFill>
                <a:latin typeface="HG丸ｺﾞｼｯｸM-PRO" panose="020F0600000000000000" pitchFamily="50" charset="-128"/>
                <a:ea typeface="HG丸ｺﾞｼｯｸM-PRO" panose="020F0600000000000000" pitchFamily="50" charset="-128"/>
              </a:rPr>
              <a:t>と前年度</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より増加（前年度は</a:t>
            </a:r>
            <a:r>
              <a:rPr lang="en-US" altLang="ja-JP" sz="1200" dirty="0" smtClean="0">
                <a:solidFill>
                  <a:schemeClr val="tx1"/>
                </a:solidFill>
                <a:latin typeface="HG丸ｺﾞｼｯｸM-PRO" panose="020F0600000000000000" pitchFamily="50" charset="-128"/>
                <a:ea typeface="HG丸ｺﾞｼｯｸM-PRO" panose="020F0600000000000000" pitchFamily="50" charset="-128"/>
              </a:rPr>
              <a:t>1,123</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回</a:t>
            </a:r>
            <a:r>
              <a:rPr lang="ja-JP" altLang="en-US" sz="1200" dirty="0">
                <a:solidFill>
                  <a:schemeClr val="tx1"/>
                </a:solidFill>
                <a:latin typeface="HG丸ｺﾞｼｯｸM-PRO" panose="020F0600000000000000" pitchFamily="50" charset="-128"/>
                <a:ea typeface="HG丸ｺﾞｼｯｸM-PRO" panose="020F0600000000000000" pitchFamily="50" charset="-128"/>
              </a:rPr>
              <a:t>）、平均対応回数</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は</a:t>
            </a:r>
            <a:r>
              <a:rPr lang="en-US" altLang="ja-JP" sz="1200" dirty="0" smtClean="0">
                <a:solidFill>
                  <a:schemeClr val="tx1"/>
                </a:solidFill>
                <a:latin typeface="HG丸ｺﾞｼｯｸM-PRO" panose="020F0600000000000000" pitchFamily="50" charset="-128"/>
                <a:ea typeface="HG丸ｺﾞｼｯｸM-PRO" panose="020F0600000000000000" pitchFamily="50" charset="-128"/>
              </a:rPr>
              <a:t>10.4</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回</a:t>
            </a:r>
            <a:r>
              <a:rPr lang="ja-JP" altLang="en-US" sz="1200" dirty="0">
                <a:solidFill>
                  <a:schemeClr val="tx1"/>
                </a:solidFill>
                <a:latin typeface="HG丸ｺﾞｼｯｸM-PRO" panose="020F0600000000000000" pitchFamily="50" charset="-128"/>
                <a:ea typeface="HG丸ｺﾞｼｯｸM-PRO" panose="020F0600000000000000" pitchFamily="50" charset="-128"/>
              </a:rPr>
              <a:t>／件。</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pPr>
              <a:lnSpc>
                <a:spcPts val="1700"/>
              </a:lnSpc>
            </a:pPr>
            <a:r>
              <a:rPr lang="ja-JP" altLang="en-US" sz="1200" dirty="0">
                <a:solidFill>
                  <a:schemeClr val="tx1"/>
                </a:solidFill>
                <a:latin typeface="HG丸ｺﾞｼｯｸM-PRO" panose="020F0600000000000000" pitchFamily="50" charset="-128"/>
                <a:ea typeface="HG丸ｺﾞｼｯｸM-PRO" panose="020F0600000000000000" pitchFamily="50" charset="-128"/>
              </a:rPr>
              <a:t>〇　不当な差別的取扱い</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は</a:t>
            </a:r>
            <a:r>
              <a:rPr lang="en-US" altLang="ja-JP" sz="1200" dirty="0">
                <a:solidFill>
                  <a:schemeClr val="tx1"/>
                </a:solidFill>
                <a:latin typeface="HG丸ｺﾞｼｯｸM-PRO" panose="020F0600000000000000" pitchFamily="50" charset="-128"/>
                <a:ea typeface="HG丸ｺﾞｼｯｸM-PRO" panose="020F0600000000000000" pitchFamily="50" charset="-128"/>
              </a:rPr>
              <a:t>5</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件</a:t>
            </a:r>
            <a:r>
              <a:rPr lang="ja-JP" altLang="en-US" sz="1100" dirty="0" smtClean="0">
                <a:solidFill>
                  <a:schemeClr val="tx1"/>
                </a:solidFill>
                <a:latin typeface="HG丸ｺﾞｼｯｸM-PRO" panose="020F0600000000000000" pitchFamily="50" charset="-128"/>
                <a:ea typeface="HG丸ｺﾞｼｯｸM-PRO" panose="020F0600000000000000" pitchFamily="50" charset="-128"/>
              </a:rPr>
              <a:t>（前年度７件）</a:t>
            </a:r>
            <a:r>
              <a:rPr lang="ja-JP" altLang="en-US" sz="1200" dirty="0">
                <a:solidFill>
                  <a:schemeClr val="tx1"/>
                </a:solidFill>
                <a:latin typeface="HG丸ｺﾞｼｯｸM-PRO" panose="020F0600000000000000" pitchFamily="50" charset="-128"/>
                <a:ea typeface="HG丸ｺﾞｼｯｸM-PRO" panose="020F0600000000000000" pitchFamily="50" charset="-128"/>
              </a:rPr>
              <a:t>で</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a:t>
            </a:r>
            <a:r>
              <a:rPr lang="ja-JP" altLang="en-US" sz="1200" dirty="0">
                <a:solidFill>
                  <a:schemeClr val="tx1"/>
                </a:solidFill>
                <a:latin typeface="HG丸ｺﾞｼｯｸM-PRO" panose="020F0600000000000000" pitchFamily="50" charset="-128"/>
                <a:ea typeface="HG丸ｺﾞｼｯｸM-PRO" panose="020F0600000000000000" pitchFamily="50" charset="-128"/>
              </a:rPr>
              <a:t>合理的配慮の不提供</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は</a:t>
            </a:r>
            <a:r>
              <a:rPr lang="en-US" altLang="ja-JP" sz="1200" dirty="0" smtClean="0">
                <a:solidFill>
                  <a:schemeClr val="tx1"/>
                </a:solidFill>
                <a:latin typeface="HG丸ｺﾞｼｯｸM-PRO" panose="020F0600000000000000" pitchFamily="50" charset="-128"/>
                <a:ea typeface="HG丸ｺﾞｼｯｸM-PRO" panose="020F0600000000000000" pitchFamily="50" charset="-128"/>
              </a:rPr>
              <a:t>20</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件</a:t>
            </a:r>
            <a:r>
              <a:rPr lang="ja-JP" altLang="en-US" sz="1100" dirty="0">
                <a:solidFill>
                  <a:schemeClr val="tx1"/>
                </a:solidFill>
                <a:latin typeface="HG丸ｺﾞｼｯｸM-PRO" panose="020F0600000000000000" pitchFamily="50" charset="-128"/>
                <a:ea typeface="HG丸ｺﾞｼｯｸM-PRO" panose="020F0600000000000000" pitchFamily="50" charset="-128"/>
              </a:rPr>
              <a:t>（</a:t>
            </a:r>
            <a:r>
              <a:rPr lang="ja-JP" altLang="en-US" sz="1100" dirty="0" smtClean="0">
                <a:solidFill>
                  <a:schemeClr val="tx1"/>
                </a:solidFill>
                <a:latin typeface="HG丸ｺﾞｼｯｸM-PRO" panose="020F0600000000000000" pitchFamily="50" charset="-128"/>
                <a:ea typeface="HG丸ｺﾞｼｯｸM-PRO" panose="020F0600000000000000" pitchFamily="50" charset="-128"/>
              </a:rPr>
              <a:t>前年度</a:t>
            </a:r>
            <a:r>
              <a:rPr lang="en-US" altLang="ja-JP" sz="1100" dirty="0" smtClean="0">
                <a:solidFill>
                  <a:schemeClr val="tx1"/>
                </a:solidFill>
                <a:latin typeface="HG丸ｺﾞｼｯｸM-PRO" panose="020F0600000000000000" pitchFamily="50" charset="-128"/>
                <a:ea typeface="HG丸ｺﾞｼｯｸM-PRO" panose="020F0600000000000000" pitchFamily="50" charset="-128"/>
              </a:rPr>
              <a:t>23</a:t>
            </a:r>
            <a:r>
              <a:rPr lang="ja-JP" altLang="en-US" sz="1100" dirty="0" smtClean="0">
                <a:solidFill>
                  <a:schemeClr val="tx1"/>
                </a:solidFill>
                <a:latin typeface="HG丸ｺﾞｼｯｸM-PRO" panose="020F0600000000000000" pitchFamily="50" charset="-128"/>
                <a:ea typeface="HG丸ｺﾞｼｯｸM-PRO" panose="020F0600000000000000" pitchFamily="50" charset="-128"/>
              </a:rPr>
              <a:t>件</a:t>
            </a:r>
            <a:r>
              <a:rPr lang="ja-JP" altLang="en-US" sz="1100" dirty="0">
                <a:solidFill>
                  <a:schemeClr val="tx1"/>
                </a:solidFill>
                <a:latin typeface="HG丸ｺﾞｼｯｸM-PRO" panose="020F0600000000000000" pitchFamily="50" charset="-128"/>
                <a:ea typeface="HG丸ｺﾞｼｯｸM-PRO" panose="020F0600000000000000" pitchFamily="50" charset="-128"/>
              </a:rPr>
              <a:t>）</a:t>
            </a:r>
            <a:r>
              <a:rPr lang="ja-JP" altLang="en-US" sz="1200" dirty="0">
                <a:solidFill>
                  <a:schemeClr val="tx1"/>
                </a:solidFill>
                <a:latin typeface="HG丸ｺﾞｼｯｸM-PRO" panose="020F0600000000000000" pitchFamily="50" charset="-128"/>
                <a:ea typeface="HG丸ｺﾞｼｯｸM-PRO" panose="020F0600000000000000" pitchFamily="50" charset="-128"/>
              </a:rPr>
              <a:t>。</a:t>
            </a:r>
            <a:endParaRPr lang="en-US" altLang="ja-JP" sz="1400" dirty="0">
              <a:solidFill>
                <a:schemeClr val="tx1"/>
              </a:solidFill>
              <a:latin typeface="HG丸ｺﾞｼｯｸM-PRO" panose="020F0600000000000000" pitchFamily="50" charset="-128"/>
              <a:ea typeface="HG丸ｺﾞｼｯｸM-PRO" panose="020F0600000000000000" pitchFamily="50" charset="-128"/>
            </a:endParaRPr>
          </a:p>
          <a:p>
            <a:pPr>
              <a:lnSpc>
                <a:spcPts val="1700"/>
              </a:lnSpc>
            </a:pPr>
            <a:r>
              <a:rPr lang="ja-JP" altLang="en-US" sz="1400" dirty="0">
                <a:solidFill>
                  <a:schemeClr val="tx1"/>
                </a:solidFill>
                <a:latin typeface="HG丸ｺﾞｼｯｸM-PRO" panose="020F0600000000000000" pitchFamily="50" charset="-128"/>
                <a:ea typeface="HG丸ｺﾞｼｯｸM-PRO" panose="020F0600000000000000" pitchFamily="50" charset="-128"/>
              </a:rPr>
              <a:t>　</a:t>
            </a:r>
            <a:r>
              <a:rPr lang="ja-JP" altLang="en-US" sz="1200" dirty="0">
                <a:solidFill>
                  <a:schemeClr val="tx1"/>
                </a:solidFill>
                <a:latin typeface="HG丸ｺﾞｼｯｸM-PRO" panose="020F0600000000000000" pitchFamily="50" charset="-128"/>
                <a:ea typeface="HG丸ｺﾞｼｯｸM-PRO" panose="020F0600000000000000" pitchFamily="50" charset="-128"/>
              </a:rPr>
              <a:t>　「不適切な行為」</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は</a:t>
            </a:r>
            <a:r>
              <a:rPr lang="en-US" altLang="ja-JP" sz="1200" dirty="0">
                <a:solidFill>
                  <a:schemeClr val="tx1"/>
                </a:solidFill>
                <a:latin typeface="HG丸ｺﾞｼｯｸM-PRO" panose="020F0600000000000000" pitchFamily="50" charset="-128"/>
                <a:ea typeface="HG丸ｺﾞｼｯｸM-PRO" panose="020F0600000000000000" pitchFamily="50" charset="-128"/>
              </a:rPr>
              <a:t>8</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件</a:t>
            </a:r>
            <a:r>
              <a:rPr lang="ja-JP" altLang="en-US" sz="1100" dirty="0">
                <a:solidFill>
                  <a:schemeClr val="tx1"/>
                </a:solidFill>
                <a:latin typeface="HG丸ｺﾞｼｯｸM-PRO" panose="020F0600000000000000" pitchFamily="50" charset="-128"/>
                <a:ea typeface="HG丸ｺﾞｼｯｸM-PRO" panose="020F0600000000000000" pitchFamily="50" charset="-128"/>
              </a:rPr>
              <a:t>（</a:t>
            </a:r>
            <a:r>
              <a:rPr lang="ja-JP" altLang="en-US" sz="1100" dirty="0" smtClean="0">
                <a:solidFill>
                  <a:schemeClr val="tx1"/>
                </a:solidFill>
                <a:latin typeface="HG丸ｺﾞｼｯｸM-PRO" panose="020F0600000000000000" pitchFamily="50" charset="-128"/>
                <a:ea typeface="HG丸ｺﾞｼｯｸM-PRO" panose="020F0600000000000000" pitchFamily="50" charset="-128"/>
              </a:rPr>
              <a:t>前年度４件</a:t>
            </a:r>
            <a:r>
              <a:rPr lang="ja-JP" altLang="en-US" sz="1100" dirty="0">
                <a:solidFill>
                  <a:schemeClr val="tx1"/>
                </a:solidFill>
                <a:latin typeface="HG丸ｺﾞｼｯｸM-PRO" panose="020F0600000000000000" pitchFamily="50" charset="-128"/>
                <a:ea typeface="HG丸ｺﾞｼｯｸM-PRO" panose="020F0600000000000000" pitchFamily="50" charset="-128"/>
              </a:rPr>
              <a:t>）</a:t>
            </a:r>
            <a:r>
              <a:rPr lang="ja-JP" altLang="en-US" sz="1200" dirty="0">
                <a:solidFill>
                  <a:schemeClr val="tx1"/>
                </a:solidFill>
                <a:latin typeface="HG丸ｺﾞｼｯｸM-PRO" panose="020F0600000000000000" pitchFamily="50" charset="-128"/>
                <a:ea typeface="HG丸ｺﾞｼｯｸM-PRO" panose="020F0600000000000000" pitchFamily="50" charset="-128"/>
              </a:rPr>
              <a:t>であり、法上の差別に該当しない事案についてもキャッチ</a:t>
            </a:r>
            <a:r>
              <a:rPr lang="ja-JP" altLang="en-US" sz="1200" dirty="0">
                <a:latin typeface="HG丸ｺﾞｼｯｸM-PRO" panose="020F0600000000000000" pitchFamily="50" charset="-128"/>
                <a:ea typeface="HG丸ｺﾞｼｯｸM-PRO" panose="020F0600000000000000" pitchFamily="50" charset="-128"/>
              </a:rPr>
              <a:t>し対応。</a:t>
            </a:r>
            <a:endParaRPr lang="en-US" altLang="ja-JP" sz="1050" dirty="0">
              <a:latin typeface="HG丸ｺﾞｼｯｸM-PRO" panose="020F0600000000000000" pitchFamily="50" charset="-128"/>
              <a:ea typeface="HG丸ｺﾞｼｯｸM-PRO" panose="020F0600000000000000" pitchFamily="50" charset="-128"/>
            </a:endParaRPr>
          </a:p>
        </p:txBody>
      </p:sp>
      <p:sp>
        <p:nvSpPr>
          <p:cNvPr id="6" name="正方形/長方形 5"/>
          <p:cNvSpPr/>
          <p:nvPr/>
        </p:nvSpPr>
        <p:spPr>
          <a:xfrm>
            <a:off x="104385" y="2552413"/>
            <a:ext cx="8786233" cy="1560663"/>
          </a:xfrm>
          <a:prstGeom prst="rect">
            <a:avLst/>
          </a:prstGeom>
          <a:ln w="19050">
            <a:solidFill>
              <a:schemeClr val="accent6">
                <a:lumMod val="75000"/>
              </a:schemeClr>
            </a:solidFill>
          </a:ln>
        </p:spPr>
        <p:style>
          <a:lnRef idx="2">
            <a:schemeClr val="accent6"/>
          </a:lnRef>
          <a:fillRef idx="1">
            <a:schemeClr val="lt1"/>
          </a:fillRef>
          <a:effectRef idx="0">
            <a:schemeClr val="accent6"/>
          </a:effectRef>
          <a:fontRef idx="minor">
            <a:schemeClr val="dk1"/>
          </a:fontRef>
        </p:style>
        <p:txBody>
          <a:bodyPr rtlCol="0" anchor="t"/>
          <a:lstStyle/>
          <a:p>
            <a:r>
              <a:rPr lang="en-US" altLang="ja-JP" sz="1200" dirty="0">
                <a:latin typeface="HG丸ｺﾞｼｯｸM-PRO" panose="020F0600000000000000" pitchFamily="50" charset="-128"/>
                <a:ea typeface="HG丸ｺﾞｼｯｸM-PRO" panose="020F0600000000000000" pitchFamily="50" charset="-128"/>
              </a:rPr>
              <a:t>【</a:t>
            </a:r>
            <a:r>
              <a:rPr lang="ja-JP" altLang="en-US" sz="1200" dirty="0">
                <a:latin typeface="HG丸ｺﾞｼｯｸM-PRO" panose="020F0600000000000000" pitchFamily="50" charset="-128"/>
                <a:ea typeface="HG丸ｺﾞｼｯｸM-PRO" panose="020F0600000000000000" pitchFamily="50" charset="-128"/>
              </a:rPr>
              <a:t>広域支援相談員の職務</a:t>
            </a:r>
            <a:r>
              <a:rPr lang="en-US" altLang="ja-JP" sz="1200" dirty="0">
                <a:latin typeface="HG丸ｺﾞｼｯｸM-PRO" panose="020F0600000000000000" pitchFamily="50" charset="-128"/>
                <a:ea typeface="HG丸ｺﾞｼｯｸM-PRO" panose="020F0600000000000000" pitchFamily="50" charset="-128"/>
              </a:rPr>
              <a:t>】</a:t>
            </a:r>
          </a:p>
          <a:p>
            <a:r>
              <a:rPr lang="ja-JP" altLang="en-US" sz="1200" dirty="0">
                <a:latin typeface="HG丸ｺﾞｼｯｸM-PRO" panose="020F0600000000000000" pitchFamily="50" charset="-128"/>
                <a:ea typeface="HG丸ｺﾞｼｯｸM-PRO" panose="020F0600000000000000" pitchFamily="50" charset="-128"/>
              </a:rPr>
              <a:t>〇　</a:t>
            </a:r>
            <a:r>
              <a:rPr lang="ja-JP" altLang="en-US" sz="1200" dirty="0">
                <a:solidFill>
                  <a:schemeClr val="tx1"/>
                </a:solidFill>
                <a:latin typeface="HG丸ｺﾞｼｯｸM-PRO" panose="020F0600000000000000" pitchFamily="50" charset="-128"/>
                <a:ea typeface="HG丸ｺﾞｼｯｸM-PRO" panose="020F0600000000000000" pitchFamily="50" charset="-128"/>
              </a:rPr>
              <a:t>丁寧で質の高い相談対応と、市町村への的確な助言等を行うため</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、市町村との情報共有を細やかに行い連携</a:t>
            </a:r>
            <a:r>
              <a:rPr lang="ja-JP" altLang="en-US" sz="1200" dirty="0">
                <a:solidFill>
                  <a:schemeClr val="tx1"/>
                </a:solidFill>
                <a:latin typeface="HG丸ｺﾞｼｯｸM-PRO" panose="020F0600000000000000" pitchFamily="50" charset="-128"/>
                <a:ea typeface="HG丸ｺﾞｼｯｸM-PRO" panose="020F0600000000000000" pitchFamily="50" charset="-128"/>
              </a:rPr>
              <a:t>強化を</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図る。</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　　（日々のケース進捗や市町村支援の取組みに関する日報作成、定期的なミーティングによるケース検討）</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〇　また、様々な専門性を有する合議体から助言</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を</a:t>
            </a:r>
            <a:r>
              <a:rPr lang="ja-JP" altLang="en-US" sz="1200" dirty="0">
                <a:solidFill>
                  <a:schemeClr val="tx1"/>
                </a:solidFill>
                <a:latin typeface="HG丸ｺﾞｼｯｸM-PRO" panose="020F0600000000000000" pitchFamily="50" charset="-128"/>
                <a:ea typeface="HG丸ｺﾞｼｯｸM-PRO" panose="020F0600000000000000" pitchFamily="50" charset="-128"/>
              </a:rPr>
              <a:t>得る</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仕組み</a:t>
            </a:r>
            <a:r>
              <a:rPr lang="ja-JP" altLang="en-US" sz="1200" dirty="0">
                <a:solidFill>
                  <a:schemeClr val="tx1"/>
                </a:solidFill>
                <a:latin typeface="HG丸ｺﾞｼｯｸM-PRO" panose="020F0600000000000000" pitchFamily="50" charset="-128"/>
                <a:ea typeface="HG丸ｺﾞｼｯｸM-PRO" panose="020F0600000000000000" pitchFamily="50" charset="-128"/>
              </a:rPr>
              <a:t>となっており、それによって相談員の</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対応力の向上が図られて</a:t>
            </a:r>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　</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いる。</a:t>
            </a:r>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〇</a:t>
            </a:r>
            <a:r>
              <a:rPr lang="ja-JP" altLang="en-US" sz="1200" dirty="0">
                <a:solidFill>
                  <a:schemeClr val="tx1"/>
                </a:solidFill>
                <a:latin typeface="HG丸ｺﾞｼｯｸM-PRO" panose="020F0600000000000000" pitchFamily="50" charset="-128"/>
                <a:ea typeface="HG丸ｺﾞｼｯｸM-PRO" panose="020F0600000000000000" pitchFamily="50" charset="-128"/>
              </a:rPr>
              <a:t>　法や条例の周知に伴う相談事案の複雑化・多様化に加え、新型コロナウイルス感染症の影響によって</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発生した</a:t>
            </a:r>
            <a:r>
              <a:rPr lang="ja-JP" altLang="en-US" sz="1200" dirty="0">
                <a:solidFill>
                  <a:schemeClr val="tx1"/>
                </a:solidFill>
                <a:latin typeface="HG丸ｺﾞｼｯｸM-PRO" panose="020F0600000000000000" pitchFamily="50" charset="-128"/>
                <a:ea typeface="HG丸ｺﾞｼｯｸM-PRO" panose="020F0600000000000000" pitchFamily="50" charset="-128"/>
              </a:rPr>
              <a:t>と</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考えられ</a:t>
            </a:r>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　</a:t>
            </a:r>
            <a:r>
              <a:rPr lang="ja-JP" altLang="en-US" sz="1200" dirty="0" err="1" smtClean="0">
                <a:solidFill>
                  <a:schemeClr val="tx1"/>
                </a:solidFill>
                <a:latin typeface="HG丸ｺﾞｼｯｸM-PRO" panose="020F0600000000000000" pitchFamily="50" charset="-128"/>
                <a:ea typeface="HG丸ｺﾞｼｯｸM-PRO" panose="020F0600000000000000" pitchFamily="50" charset="-128"/>
              </a:rPr>
              <a:t>る</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事案</a:t>
            </a:r>
            <a:r>
              <a:rPr lang="ja-JP" altLang="en-US" sz="1200" dirty="0">
                <a:solidFill>
                  <a:schemeClr val="tx1"/>
                </a:solidFill>
                <a:latin typeface="HG丸ｺﾞｼｯｸM-PRO" panose="020F0600000000000000" pitchFamily="50" charset="-128"/>
                <a:ea typeface="HG丸ｺﾞｼｯｸM-PRO" panose="020F0600000000000000" pitchFamily="50" charset="-128"/>
              </a:rPr>
              <a:t>もあり、さらなる専門性や調整力、対応力が必要。</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　</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広域</a:t>
            </a:r>
            <a:r>
              <a:rPr lang="ja-JP" altLang="en-US" sz="1200" dirty="0">
                <a:solidFill>
                  <a:schemeClr val="tx1"/>
                </a:solidFill>
                <a:latin typeface="HG丸ｺﾞｼｯｸM-PRO" panose="020F0600000000000000" pitchFamily="50" charset="-128"/>
                <a:ea typeface="HG丸ｺﾞｼｯｸM-PRO" panose="020F0600000000000000" pitchFamily="50" charset="-128"/>
              </a:rPr>
              <a:t>支援相談員の人材育成や、市町村に対する幅広い支援を行うための人材確保が課題。</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p:txBody>
      </p:sp>
      <p:sp>
        <p:nvSpPr>
          <p:cNvPr id="8" name="正方形/長方形 7"/>
          <p:cNvSpPr/>
          <p:nvPr/>
        </p:nvSpPr>
        <p:spPr>
          <a:xfrm>
            <a:off x="104385" y="1795652"/>
            <a:ext cx="3160720" cy="336527"/>
          </a:xfrm>
          <a:prstGeom prst="rect">
            <a:avLst/>
          </a:prstGeom>
          <a:solidFill>
            <a:schemeClr val="bg1">
              <a:lumMod val="50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kumimoji="1" lang="ja-JP" altLang="en-US" sz="1400" dirty="0">
                <a:latin typeface="HGP創英角ｺﾞｼｯｸUB" panose="020B0900000000000000" pitchFamily="50" charset="-128"/>
                <a:ea typeface="HGP創英角ｺﾞｼｯｸUB" panose="020B0900000000000000" pitchFamily="50" charset="-128"/>
              </a:rPr>
              <a:t>広域支援相談員の</a:t>
            </a:r>
            <a:r>
              <a:rPr lang="ja-JP" altLang="en-US" sz="1400" dirty="0">
                <a:latin typeface="HGP創英角ｺﾞｼｯｸUB" panose="020B0900000000000000" pitchFamily="50" charset="-128"/>
                <a:ea typeface="HGP創英角ｺﾞｼｯｸUB" panose="020B0900000000000000" pitchFamily="50" charset="-128"/>
              </a:rPr>
              <a:t>体制等と相談対応</a:t>
            </a:r>
            <a:endParaRPr kumimoji="1" lang="ja-JP" altLang="en-US" sz="1400" dirty="0">
              <a:latin typeface="HGP創英角ｺﾞｼｯｸUB" panose="020B0900000000000000" pitchFamily="50" charset="-128"/>
              <a:ea typeface="HGP創英角ｺﾞｼｯｸUB" panose="020B0900000000000000" pitchFamily="50" charset="-128"/>
            </a:endParaRPr>
          </a:p>
        </p:txBody>
      </p:sp>
      <p:sp>
        <p:nvSpPr>
          <p:cNvPr id="11" name="角丸四角形 10"/>
          <p:cNvSpPr/>
          <p:nvPr/>
        </p:nvSpPr>
        <p:spPr>
          <a:xfrm>
            <a:off x="104385" y="4190684"/>
            <a:ext cx="2440615" cy="288032"/>
          </a:xfrm>
          <a:prstGeom prst="roundRect">
            <a:avLst/>
          </a:prstGeom>
          <a:solidFill>
            <a:srgbClr val="FFFF00"/>
          </a:solidFill>
          <a:ln w="19050"/>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400" dirty="0">
                <a:latin typeface="HG丸ｺﾞｼｯｸM-PRO" panose="020F0600000000000000" pitchFamily="50" charset="-128"/>
                <a:ea typeface="HG丸ｺﾞｼｯｸM-PRO" panose="020F0600000000000000" pitchFamily="50" charset="-128"/>
              </a:rPr>
              <a:t>広域支援相談員の対応実績</a:t>
            </a:r>
            <a:endParaRPr kumimoji="1" lang="ja-JP" altLang="en-US" sz="1400" dirty="0">
              <a:latin typeface="HG丸ｺﾞｼｯｸM-PRO" panose="020F0600000000000000" pitchFamily="50" charset="-128"/>
              <a:ea typeface="HG丸ｺﾞｼｯｸM-PRO" panose="020F0600000000000000" pitchFamily="50" charset="-128"/>
            </a:endParaRPr>
          </a:p>
        </p:txBody>
      </p:sp>
      <p:sp>
        <p:nvSpPr>
          <p:cNvPr id="12" name="角丸四角形 11"/>
          <p:cNvSpPr/>
          <p:nvPr/>
        </p:nvSpPr>
        <p:spPr>
          <a:xfrm>
            <a:off x="104385" y="2192373"/>
            <a:ext cx="2670373" cy="288032"/>
          </a:xfrm>
          <a:prstGeom prst="roundRect">
            <a:avLst/>
          </a:prstGeom>
          <a:solidFill>
            <a:srgbClr val="FFFF00"/>
          </a:solidFill>
          <a:ln w="19050"/>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400" dirty="0">
                <a:latin typeface="HG丸ｺﾞｼｯｸM-PRO" panose="020F0600000000000000" pitchFamily="50" charset="-128"/>
                <a:ea typeface="HG丸ｺﾞｼｯｸM-PRO" panose="020F0600000000000000" pitchFamily="50" charset="-128"/>
              </a:rPr>
              <a:t>広域支援相談員の体制と役割</a:t>
            </a:r>
          </a:p>
        </p:txBody>
      </p:sp>
      <p:sp>
        <p:nvSpPr>
          <p:cNvPr id="9" name="テキスト ボックス 8"/>
          <p:cNvSpPr txBox="1"/>
          <p:nvPr/>
        </p:nvSpPr>
        <p:spPr>
          <a:xfrm>
            <a:off x="2411760" y="4196200"/>
            <a:ext cx="2592288" cy="276999"/>
          </a:xfrm>
          <a:prstGeom prst="rect">
            <a:avLst/>
          </a:prstGeom>
          <a:noFill/>
        </p:spPr>
        <p:txBody>
          <a:bodyPr wrap="square" rtlCol="0">
            <a:spAutoFit/>
          </a:bodyPr>
          <a:lstStyle/>
          <a:p>
            <a:r>
              <a:rPr kumimoji="1" lang="ja-JP" altLang="en-US" sz="1200" dirty="0">
                <a:latin typeface="HG丸ｺﾞｼｯｸM-PRO" panose="020F0600000000000000" pitchFamily="50" charset="-128"/>
                <a:ea typeface="HG丸ｺﾞｼｯｸM-PRO" panose="020F0600000000000000" pitchFamily="50" charset="-128"/>
              </a:rPr>
              <a:t>（</a:t>
            </a:r>
            <a:r>
              <a:rPr kumimoji="1" lang="en-US" altLang="ja-JP" sz="1200" dirty="0" smtClean="0">
                <a:latin typeface="HG丸ｺﾞｼｯｸM-PRO" panose="020F0600000000000000" pitchFamily="50" charset="-128"/>
                <a:ea typeface="HG丸ｺﾞｼｯｸM-PRO" panose="020F0600000000000000" pitchFamily="50" charset="-128"/>
              </a:rPr>
              <a:t>2022</a:t>
            </a:r>
            <a:r>
              <a:rPr lang="en-US" altLang="ja-JP" sz="1200" dirty="0" smtClean="0">
                <a:latin typeface="HG丸ｺﾞｼｯｸM-PRO" panose="020F0600000000000000" pitchFamily="50" charset="-128"/>
                <a:ea typeface="HG丸ｺﾞｼｯｸM-PRO" panose="020F0600000000000000" pitchFamily="50" charset="-128"/>
              </a:rPr>
              <a:t>.4.</a:t>
            </a:r>
            <a:r>
              <a:rPr kumimoji="1" lang="ja-JP" altLang="en-US" sz="1200" dirty="0">
                <a:latin typeface="HG丸ｺﾞｼｯｸM-PRO" panose="020F0600000000000000" pitchFamily="50" charset="-128"/>
                <a:ea typeface="HG丸ｺﾞｼｯｸM-PRO" panose="020F0600000000000000" pitchFamily="50" charset="-128"/>
              </a:rPr>
              <a:t>１～</a:t>
            </a:r>
            <a:r>
              <a:rPr kumimoji="1" lang="en-US" altLang="ja-JP" sz="1200" dirty="0" smtClean="0">
                <a:latin typeface="HG丸ｺﾞｼｯｸM-PRO" panose="020F0600000000000000" pitchFamily="50" charset="-128"/>
                <a:ea typeface="HG丸ｺﾞｼｯｸM-PRO" panose="020F0600000000000000" pitchFamily="50" charset="-128"/>
              </a:rPr>
              <a:t>2023.3.31</a:t>
            </a:r>
            <a:r>
              <a:rPr kumimoji="1" lang="ja-JP" altLang="en-US" sz="1200" dirty="0">
                <a:latin typeface="HG丸ｺﾞｼｯｸM-PRO" panose="020F0600000000000000" pitchFamily="50" charset="-128"/>
                <a:ea typeface="HG丸ｺﾞｼｯｸM-PRO" panose="020F0600000000000000" pitchFamily="50" charset="-128"/>
              </a:rPr>
              <a:t>）</a:t>
            </a:r>
          </a:p>
        </p:txBody>
      </p:sp>
      <p:sp>
        <p:nvSpPr>
          <p:cNvPr id="13" name="正方形/長方形 12"/>
          <p:cNvSpPr/>
          <p:nvPr/>
        </p:nvSpPr>
        <p:spPr>
          <a:xfrm>
            <a:off x="0" y="225689"/>
            <a:ext cx="9144000" cy="442805"/>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a:latin typeface="HGP創英角ｺﾞｼｯｸUB" panose="020B0900000000000000" pitchFamily="50" charset="-128"/>
                <a:ea typeface="HGP創英角ｺﾞｼｯｸUB" panose="020B0900000000000000" pitchFamily="50" charset="-128"/>
              </a:rPr>
              <a:t>障がい者差別</a:t>
            </a:r>
            <a:r>
              <a:rPr kumimoji="1" lang="ja-JP" altLang="en-US" sz="2000" dirty="0" smtClean="0">
                <a:latin typeface="HGP創英角ｺﾞｼｯｸUB" panose="020B0900000000000000" pitchFamily="50" charset="-128"/>
                <a:ea typeface="HGP創英角ｺﾞｼｯｸUB" panose="020B0900000000000000" pitchFamily="50" charset="-128"/>
              </a:rPr>
              <a:t>解消に向けた大阪府の活動報告書</a:t>
            </a:r>
            <a:r>
              <a:rPr kumimoji="1" lang="en-US" altLang="ja-JP" sz="2000" dirty="0" smtClean="0">
                <a:latin typeface="HGP創英角ｺﾞｼｯｸUB" panose="020B0900000000000000" pitchFamily="50" charset="-128"/>
                <a:ea typeface="HGP創英角ｺﾞｼｯｸUB" panose="020B0900000000000000" pitchFamily="50" charset="-128"/>
              </a:rPr>
              <a:t>【</a:t>
            </a:r>
            <a:r>
              <a:rPr kumimoji="1" lang="ja-JP" altLang="en-US" sz="2000" dirty="0" smtClean="0">
                <a:latin typeface="HGP創英角ｺﾞｼｯｸUB" panose="020B0900000000000000" pitchFamily="50" charset="-128"/>
                <a:ea typeface="HGP創英角ｺﾞｼｯｸUB" panose="020B0900000000000000" pitchFamily="50" charset="-128"/>
              </a:rPr>
              <a:t>令和</a:t>
            </a:r>
            <a:r>
              <a:rPr kumimoji="1" lang="en-US" altLang="ja-JP" sz="2000" dirty="0" smtClean="0">
                <a:latin typeface="HGP創英角ｺﾞｼｯｸUB" panose="020B0900000000000000" pitchFamily="50" charset="-128"/>
                <a:ea typeface="HGP創英角ｺﾞｼｯｸUB" panose="020B0900000000000000" pitchFamily="50" charset="-128"/>
              </a:rPr>
              <a:t>4</a:t>
            </a:r>
            <a:r>
              <a:rPr kumimoji="1" lang="ja-JP" altLang="en-US" sz="2000" dirty="0" smtClean="0">
                <a:latin typeface="HGP創英角ｺﾞｼｯｸUB" panose="020B0900000000000000" pitchFamily="50" charset="-128"/>
                <a:ea typeface="HGP創英角ｺﾞｼｯｸUB" panose="020B0900000000000000" pitchFamily="50" charset="-128"/>
              </a:rPr>
              <a:t>年度</a:t>
            </a:r>
            <a:r>
              <a:rPr kumimoji="1" lang="en-US" altLang="ja-JP" sz="2000" dirty="0">
                <a:latin typeface="HGP創英角ｺﾞｼｯｸUB" panose="020B0900000000000000" pitchFamily="50" charset="-128"/>
                <a:ea typeface="HGP創英角ｺﾞｼｯｸUB" panose="020B0900000000000000" pitchFamily="50" charset="-128"/>
              </a:rPr>
              <a:t>】</a:t>
            </a:r>
            <a:r>
              <a:rPr kumimoji="1" lang="ja-JP" altLang="en-US" sz="2000" dirty="0">
                <a:latin typeface="HGP創英角ｺﾞｼｯｸUB" panose="020B0900000000000000" pitchFamily="50" charset="-128"/>
                <a:ea typeface="HGP創英角ｺﾞｼｯｸUB" panose="020B0900000000000000" pitchFamily="50" charset="-128"/>
              </a:rPr>
              <a:t>（概要</a:t>
            </a:r>
            <a:r>
              <a:rPr kumimoji="1" lang="ja-JP" altLang="en-US" sz="2000" dirty="0" smtClean="0">
                <a:latin typeface="HGP創英角ｺﾞｼｯｸUB" panose="020B0900000000000000" pitchFamily="50" charset="-128"/>
                <a:ea typeface="HGP創英角ｺﾞｼｯｸUB" panose="020B0900000000000000" pitchFamily="50" charset="-128"/>
              </a:rPr>
              <a:t>）</a:t>
            </a:r>
            <a:endParaRPr kumimoji="1" lang="en-US" altLang="ja-JP" sz="2000" dirty="0">
              <a:latin typeface="HGP創英角ｺﾞｼｯｸUB" panose="020B0900000000000000" pitchFamily="50" charset="-128"/>
              <a:ea typeface="HGP創英角ｺﾞｼｯｸUB" panose="020B0900000000000000" pitchFamily="50" charset="-128"/>
            </a:endParaRPr>
          </a:p>
        </p:txBody>
      </p:sp>
      <p:sp>
        <p:nvSpPr>
          <p:cNvPr id="15" name="正方形/長方形 14"/>
          <p:cNvSpPr/>
          <p:nvPr/>
        </p:nvSpPr>
        <p:spPr>
          <a:xfrm>
            <a:off x="104385" y="780348"/>
            <a:ext cx="8787600" cy="938193"/>
          </a:xfrm>
          <a:prstGeom prst="rect">
            <a:avLst/>
          </a:prstGeom>
          <a:ln>
            <a:solidFill>
              <a:schemeClr val="accent1">
                <a:lumMod val="60000"/>
                <a:lumOff val="40000"/>
              </a:schemeClr>
            </a:solidFill>
          </a:ln>
        </p:spPr>
        <p:style>
          <a:lnRef idx="2">
            <a:schemeClr val="accent6"/>
          </a:lnRef>
          <a:fillRef idx="1">
            <a:schemeClr val="lt1"/>
          </a:fillRef>
          <a:effectRef idx="0">
            <a:schemeClr val="accent6"/>
          </a:effectRef>
          <a:fontRef idx="minor">
            <a:schemeClr val="dk1"/>
          </a:fontRef>
        </p:style>
        <p:txBody>
          <a:bodyPr rtlCol="0" anchor="ctr"/>
          <a:lstStyle/>
          <a:p>
            <a:r>
              <a:rPr lang="ja-JP" altLang="en-US" sz="1400" b="1" dirty="0" smtClean="0">
                <a:latin typeface="HG丸ｺﾞｼｯｸM-PRO" panose="020F0600000000000000" pitchFamily="50" charset="-128"/>
                <a:ea typeface="HG丸ｺﾞｼｯｸM-PRO" panose="020F0600000000000000" pitchFamily="50" charset="-128"/>
              </a:rPr>
              <a:t>〇　令和４年度に大阪府に寄せられた相談事案について整理・分類した。</a:t>
            </a:r>
            <a:endParaRPr lang="en-US" altLang="ja-JP" sz="1400" b="1" dirty="0" smtClean="0">
              <a:latin typeface="HG丸ｺﾞｼｯｸM-PRO" panose="020F0600000000000000" pitchFamily="50" charset="-128"/>
              <a:ea typeface="HG丸ｺﾞｼｯｸM-PRO" panose="020F0600000000000000" pitchFamily="50" charset="-128"/>
            </a:endParaRPr>
          </a:p>
          <a:p>
            <a:r>
              <a:rPr lang="ja-JP" altLang="en-US" sz="1400" b="1" dirty="0" smtClean="0">
                <a:latin typeface="HG丸ｺﾞｼｯｸM-PRO" panose="020F0600000000000000" pitchFamily="50" charset="-128"/>
                <a:ea typeface="HG丸ｺﾞｼｯｸM-PRO" panose="020F0600000000000000" pitchFamily="50" charset="-128"/>
              </a:rPr>
              <a:t>〇</a:t>
            </a:r>
            <a:r>
              <a:rPr lang="ja-JP" altLang="en-US" sz="1400" b="1" dirty="0">
                <a:latin typeface="HG丸ｺﾞｼｯｸM-PRO" panose="020F0600000000000000" pitchFamily="50" charset="-128"/>
                <a:ea typeface="HG丸ｺﾞｼｯｸM-PRO" panose="020F0600000000000000" pitchFamily="50" charset="-128"/>
              </a:rPr>
              <a:t>　</a:t>
            </a:r>
            <a:r>
              <a:rPr lang="ja-JP" altLang="en-US" sz="1400" b="1" dirty="0" smtClean="0">
                <a:solidFill>
                  <a:schemeClr val="tx1"/>
                </a:solidFill>
                <a:latin typeface="HG丸ｺﾞｼｯｸM-PRO" panose="020F0600000000000000" pitchFamily="50" charset="-128"/>
                <a:ea typeface="HG丸ｺﾞｼｯｸM-PRO" panose="020F0600000000000000" pitchFamily="50" charset="-128"/>
              </a:rPr>
              <a:t>助言型合議体を開催し、広域支援相談員が対応に苦慮した</a:t>
            </a:r>
            <a:r>
              <a:rPr lang="en-US" altLang="ja-JP" sz="1400" b="1" dirty="0" smtClean="0">
                <a:solidFill>
                  <a:schemeClr val="tx1"/>
                </a:solidFill>
                <a:latin typeface="HG丸ｺﾞｼｯｸM-PRO" panose="020F0600000000000000" pitchFamily="50" charset="-128"/>
                <a:ea typeface="HG丸ｺﾞｼｯｸM-PRO" panose="020F0600000000000000" pitchFamily="50" charset="-128"/>
              </a:rPr>
              <a:t>4</a:t>
            </a:r>
            <a:r>
              <a:rPr lang="ja-JP" altLang="en-US" sz="1400" b="1" dirty="0">
                <a:solidFill>
                  <a:schemeClr val="tx1"/>
                </a:solidFill>
                <a:latin typeface="HG丸ｺﾞｼｯｸM-PRO" panose="020F0600000000000000" pitchFamily="50" charset="-128"/>
                <a:ea typeface="HG丸ｺﾞｼｯｸM-PRO" panose="020F0600000000000000" pitchFamily="50" charset="-128"/>
              </a:rPr>
              <a:t>事案</a:t>
            </a:r>
            <a:r>
              <a:rPr lang="ja-JP" altLang="en-US" sz="1400" b="1" dirty="0" smtClean="0">
                <a:solidFill>
                  <a:schemeClr val="tx1"/>
                </a:solidFill>
                <a:latin typeface="HG丸ｺﾞｼｯｸM-PRO" panose="020F0600000000000000" pitchFamily="50" charset="-128"/>
                <a:ea typeface="HG丸ｺﾞｼｯｸM-PRO" panose="020F0600000000000000" pitchFamily="50" charset="-128"/>
              </a:rPr>
              <a:t>について、助言を得た。</a:t>
            </a:r>
            <a:endParaRPr lang="en-US" altLang="ja-JP" sz="1400" b="1" dirty="0">
              <a:solidFill>
                <a:schemeClr val="tx1"/>
              </a:solidFill>
              <a:latin typeface="HG丸ｺﾞｼｯｸM-PRO" panose="020F0600000000000000" pitchFamily="50" charset="-128"/>
              <a:ea typeface="HG丸ｺﾞｼｯｸM-PRO" panose="020F0600000000000000" pitchFamily="50" charset="-128"/>
            </a:endParaRPr>
          </a:p>
          <a:p>
            <a:r>
              <a:rPr lang="ja-JP" altLang="en-US" sz="1400" b="1" dirty="0">
                <a:solidFill>
                  <a:schemeClr val="tx1"/>
                </a:solidFill>
                <a:latin typeface="HG丸ｺﾞｼｯｸM-PRO" panose="020F0600000000000000" pitchFamily="50" charset="-128"/>
                <a:ea typeface="HG丸ｺﾞｼｯｸM-PRO" panose="020F0600000000000000" pitchFamily="50" charset="-128"/>
              </a:rPr>
              <a:t>〇</a:t>
            </a:r>
            <a:r>
              <a:rPr kumimoji="1" lang="ja-JP" altLang="en-US" sz="1400" b="1" dirty="0">
                <a:solidFill>
                  <a:schemeClr val="tx1"/>
                </a:solidFill>
                <a:latin typeface="HG丸ｺﾞｼｯｸM-PRO" panose="020F0600000000000000" pitchFamily="50" charset="-128"/>
                <a:ea typeface="HG丸ｺﾞｼｯｸM-PRO" panose="020F0600000000000000" pitchFamily="50" charset="-128"/>
              </a:rPr>
              <a:t>　府内市町村への支援や啓発活動も含めた障がい者差別解消の取組みと</a:t>
            </a:r>
            <a:r>
              <a:rPr kumimoji="1" lang="ja-JP" altLang="en-US" sz="1400" b="1" dirty="0" smtClean="0">
                <a:solidFill>
                  <a:schemeClr val="tx1"/>
                </a:solidFill>
                <a:latin typeface="HG丸ｺﾞｼｯｸM-PRO" panose="020F0600000000000000" pitchFamily="50" charset="-128"/>
                <a:ea typeface="HG丸ｺﾞｼｯｸM-PRO" panose="020F0600000000000000" pitchFamily="50" charset="-128"/>
              </a:rPr>
              <a:t>課題について取りまとめた。</a:t>
            </a:r>
            <a:endParaRPr kumimoji="1" lang="en-US" altLang="ja-JP" sz="1400" b="1" dirty="0">
              <a:solidFill>
                <a:schemeClr val="tx1"/>
              </a:solidFill>
              <a:latin typeface="HG丸ｺﾞｼｯｸM-PRO" panose="020F0600000000000000" pitchFamily="50" charset="-128"/>
              <a:ea typeface="HG丸ｺﾞｼｯｸM-PRO" panose="020F0600000000000000" pitchFamily="50" charset="-128"/>
            </a:endParaRPr>
          </a:p>
        </p:txBody>
      </p:sp>
      <p:sp>
        <p:nvSpPr>
          <p:cNvPr id="14" name="角丸四角形 13"/>
          <p:cNvSpPr/>
          <p:nvPr/>
        </p:nvSpPr>
        <p:spPr>
          <a:xfrm>
            <a:off x="104385" y="5804230"/>
            <a:ext cx="3312368" cy="276999"/>
          </a:xfrm>
          <a:prstGeom prst="roundRect">
            <a:avLst/>
          </a:prstGeom>
          <a:solidFill>
            <a:srgbClr val="FFFF00"/>
          </a:solidFill>
          <a:ln w="19050"/>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400" dirty="0">
                <a:latin typeface="HG丸ｺﾞｼｯｸM-PRO" panose="020F0600000000000000" pitchFamily="50" charset="-128"/>
                <a:ea typeface="HG丸ｺﾞｼｯｸM-PRO" panose="020F0600000000000000" pitchFamily="50" charset="-128"/>
              </a:rPr>
              <a:t>広域支援相談員の</a:t>
            </a:r>
            <a:r>
              <a:rPr lang="ja-JP" altLang="en-US" sz="1400" dirty="0" smtClean="0">
                <a:latin typeface="HG丸ｺﾞｼｯｸM-PRO" panose="020F0600000000000000" pitchFamily="50" charset="-128"/>
                <a:ea typeface="HG丸ｺﾞｼｯｸM-PRO" panose="020F0600000000000000" pitchFamily="50" charset="-128"/>
              </a:rPr>
              <a:t>対応した相談事例等</a:t>
            </a:r>
            <a:endParaRPr kumimoji="1" lang="ja-JP" altLang="en-US" sz="1400" dirty="0">
              <a:latin typeface="HG丸ｺﾞｼｯｸM-PRO" panose="020F0600000000000000" pitchFamily="50" charset="-128"/>
              <a:ea typeface="HG丸ｺﾞｼｯｸM-PRO" panose="020F0600000000000000" pitchFamily="50" charset="-128"/>
            </a:endParaRPr>
          </a:p>
        </p:txBody>
      </p:sp>
      <p:sp>
        <p:nvSpPr>
          <p:cNvPr id="16" name="正方形/長方形 15"/>
          <p:cNvSpPr/>
          <p:nvPr/>
        </p:nvSpPr>
        <p:spPr>
          <a:xfrm>
            <a:off x="104385" y="6172556"/>
            <a:ext cx="8788095" cy="504056"/>
          </a:xfrm>
          <a:prstGeom prst="rect">
            <a:avLst/>
          </a:prstGeom>
          <a:ln w="19050">
            <a:solidFill>
              <a:schemeClr val="accent6">
                <a:lumMod val="75000"/>
              </a:schemeClr>
            </a:solidFill>
          </a:ln>
        </p:spPr>
        <p:style>
          <a:lnRef idx="2">
            <a:schemeClr val="accent6"/>
          </a:lnRef>
          <a:fillRef idx="1">
            <a:schemeClr val="lt1"/>
          </a:fillRef>
          <a:effectRef idx="0">
            <a:schemeClr val="accent6"/>
          </a:effectRef>
          <a:fontRef idx="minor">
            <a:schemeClr val="dk1"/>
          </a:fontRef>
        </p:style>
        <p:txBody>
          <a:bodyPr rtlCol="0" anchor="t"/>
          <a:lstStyle/>
          <a:p>
            <a:r>
              <a:rPr lang="ja-JP" altLang="en-US" sz="1200" dirty="0">
                <a:latin typeface="HG丸ｺﾞｼｯｸM-PRO" panose="020F0600000000000000" pitchFamily="50" charset="-128"/>
                <a:ea typeface="HG丸ｺﾞｼｯｸM-PRO" panose="020F0600000000000000" pitchFamily="50" charset="-128"/>
              </a:rPr>
              <a:t>〇　</a:t>
            </a:r>
            <a:r>
              <a:rPr lang="ja-JP" altLang="en-US" sz="1200" dirty="0" smtClean="0">
                <a:latin typeface="HG丸ｺﾞｼｯｸM-PRO" panose="020F0600000000000000" pitchFamily="50" charset="-128"/>
                <a:ea typeface="HG丸ｺﾞｼｯｸM-PRO" panose="020F0600000000000000" pitchFamily="50" charset="-128"/>
              </a:rPr>
              <a:t>広域支援相談員の対応した相談のうち「不当な差別的取扱い」「合理的配慮の不提供」「不適切な行為」「不快・不満」　　　　　　「環境の整備」に該当すると思われる事例を紹介。コロナ禍の影響により発生したと思われる事例もカウント。</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p:txBody>
      </p:sp>
      <p:sp>
        <p:nvSpPr>
          <p:cNvPr id="17" name="正方形/長方形 16"/>
          <p:cNvSpPr/>
          <p:nvPr/>
        </p:nvSpPr>
        <p:spPr>
          <a:xfrm>
            <a:off x="8791328" y="6440684"/>
            <a:ext cx="432048" cy="3875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latin typeface="HG丸ｺﾞｼｯｸM-PRO" panose="020F0600000000000000" pitchFamily="50" charset="-128"/>
                <a:ea typeface="HG丸ｺﾞｼｯｸM-PRO" panose="020F0600000000000000" pitchFamily="50" charset="-128"/>
              </a:rPr>
              <a:t>１</a:t>
            </a:r>
          </a:p>
        </p:txBody>
      </p:sp>
    </p:spTree>
    <p:extLst>
      <p:ext uri="{BB962C8B-B14F-4D97-AF65-F5344CB8AC3E}">
        <p14:creationId xmlns:p14="http://schemas.microsoft.com/office/powerpoint/2010/main" val="5228037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正方形/長方形 28"/>
          <p:cNvSpPr/>
          <p:nvPr/>
        </p:nvSpPr>
        <p:spPr>
          <a:xfrm>
            <a:off x="157306" y="5015732"/>
            <a:ext cx="8909478" cy="890064"/>
          </a:xfrm>
          <a:prstGeom prst="rect">
            <a:avLst/>
          </a:prstGeom>
          <a:ln w="12700">
            <a:solidFill>
              <a:schemeClr val="accent6"/>
            </a:solidFill>
          </a:ln>
        </p:spPr>
        <p:style>
          <a:lnRef idx="2">
            <a:schemeClr val="accent6"/>
          </a:lnRef>
          <a:fillRef idx="1">
            <a:schemeClr val="lt1"/>
          </a:fillRef>
          <a:effectRef idx="0">
            <a:schemeClr val="accent6"/>
          </a:effectRef>
          <a:fontRef idx="minor">
            <a:schemeClr val="dk1"/>
          </a:fontRef>
        </p:style>
        <p:txBody>
          <a:bodyPr rtlCol="0" anchor="t"/>
          <a:lstStyle/>
          <a:p>
            <a:pPr marL="180975" indent="-180975">
              <a:tabLst>
                <a:tab pos="180975" algn="l"/>
              </a:tabLst>
            </a:pPr>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〇　</a:t>
            </a:r>
            <a:r>
              <a:rPr kumimoji="1" lang="ja-JP" altLang="en-US" sz="1200" dirty="0" err="1" smtClean="0">
                <a:solidFill>
                  <a:schemeClr val="tx1"/>
                </a:solidFill>
                <a:latin typeface="HG丸ｺﾞｼｯｸM-PRO" panose="020F0600000000000000" pitchFamily="50" charset="-128"/>
                <a:ea typeface="HG丸ｺﾞｼｯｸM-PRO" panose="020F0600000000000000" pitchFamily="50" charset="-128"/>
              </a:rPr>
              <a:t>障がい</a:t>
            </a:r>
            <a:r>
              <a:rPr kumimoji="1" lang="ja-JP" altLang="en-US" sz="1200" dirty="0" smtClean="0">
                <a:solidFill>
                  <a:schemeClr val="tx1"/>
                </a:solidFill>
                <a:latin typeface="HG丸ｺﾞｼｯｸM-PRO" panose="020F0600000000000000" pitchFamily="50" charset="-128"/>
                <a:ea typeface="HG丸ｺﾞｼｯｸM-PRO" panose="020F0600000000000000" pitchFamily="50" charset="-128"/>
              </a:rPr>
              <a:t>者が利用することを考慮せずに社会の仕組みが作られていることが一因と思われる事案もあるため、社会</a:t>
            </a:r>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モデルの考え方も含めた法の理念や内容、障がい理解の促進に取り組んでいくことが必要</a:t>
            </a:r>
            <a:r>
              <a:rPr kumimoji="1" lang="ja-JP" altLang="en-US" sz="1200" dirty="0" smtClean="0">
                <a:solidFill>
                  <a:schemeClr val="tx1"/>
                </a:solidFill>
                <a:latin typeface="HG丸ｺﾞｼｯｸM-PRO" panose="020F0600000000000000" pitchFamily="50" charset="-128"/>
                <a:ea typeface="HG丸ｺﾞｼｯｸM-PRO" panose="020F0600000000000000" pitchFamily="50" charset="-128"/>
              </a:rPr>
              <a:t>。</a:t>
            </a:r>
            <a:endParaRPr kumimoji="1"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pPr marL="180975" indent="-180975">
              <a:tabLst>
                <a:tab pos="180975" algn="l"/>
              </a:tabLst>
            </a:pP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〇</a:t>
            </a:r>
            <a:r>
              <a:rPr lang="ja-JP" altLang="en-US" sz="1200" dirty="0">
                <a:solidFill>
                  <a:schemeClr val="tx1"/>
                </a:solidFill>
                <a:latin typeface="HG丸ｺﾞｼｯｸM-PRO" panose="020F0600000000000000" pitchFamily="50" charset="-128"/>
                <a:ea typeface="HG丸ｺﾞｼｯｸM-PRO" panose="020F0600000000000000" pitchFamily="50" charset="-128"/>
              </a:rPr>
              <a:t>　</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広域支援相談員が相談対応するうえで参考となる事例の蓄積は進んでいるが、調整の具体的手法の共有が難しい状況。相談対応のノウハウをいかに積み上げて共有していくことができるのか検討が必要。</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p:txBody>
      </p:sp>
      <p:sp>
        <p:nvSpPr>
          <p:cNvPr id="6" name="正方形/長方形 5"/>
          <p:cNvSpPr/>
          <p:nvPr/>
        </p:nvSpPr>
        <p:spPr>
          <a:xfrm>
            <a:off x="107504" y="44624"/>
            <a:ext cx="2592288" cy="360040"/>
          </a:xfrm>
          <a:prstGeom prst="rect">
            <a:avLst/>
          </a:prstGeom>
          <a:solidFill>
            <a:schemeClr val="bg1">
              <a:lumMod val="50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kumimoji="1" lang="ja-JP" altLang="en-US" sz="1400" dirty="0">
                <a:latin typeface="HGP創英角ｺﾞｼｯｸUB" panose="020B0900000000000000" pitchFamily="50" charset="-128"/>
                <a:ea typeface="HGP創英角ｺﾞｼｯｸUB" panose="020B0900000000000000" pitchFamily="50" charset="-128"/>
              </a:rPr>
              <a:t>合議体における</a:t>
            </a:r>
            <a:r>
              <a:rPr kumimoji="1" lang="ja-JP" altLang="en-US" sz="1400" dirty="0" smtClean="0">
                <a:latin typeface="HGP創英角ｺﾞｼｯｸUB" panose="020B0900000000000000" pitchFamily="50" charset="-128"/>
                <a:ea typeface="HGP創英角ｺﾞｼｯｸUB" panose="020B0900000000000000" pitchFamily="50" charset="-128"/>
              </a:rPr>
              <a:t>助言</a:t>
            </a:r>
            <a:endParaRPr kumimoji="1" lang="ja-JP" altLang="en-US" sz="1400" dirty="0">
              <a:latin typeface="HGP創英角ｺﾞｼｯｸUB" panose="020B0900000000000000" pitchFamily="50" charset="-128"/>
              <a:ea typeface="HGP創英角ｺﾞｼｯｸUB" panose="020B0900000000000000" pitchFamily="50" charset="-128"/>
            </a:endParaRPr>
          </a:p>
        </p:txBody>
      </p:sp>
      <p:sp>
        <p:nvSpPr>
          <p:cNvPr id="8" name="正方形/長方形 7"/>
          <p:cNvSpPr/>
          <p:nvPr/>
        </p:nvSpPr>
        <p:spPr>
          <a:xfrm>
            <a:off x="4774787" y="951584"/>
            <a:ext cx="4315076" cy="1447518"/>
          </a:xfrm>
          <a:prstGeom prst="rect">
            <a:avLst/>
          </a:prstGeom>
          <a:ln w="12700">
            <a:solidFill>
              <a:schemeClr val="tx1"/>
            </a:solidFill>
          </a:ln>
        </p:spPr>
        <p:style>
          <a:lnRef idx="2">
            <a:schemeClr val="accent6"/>
          </a:lnRef>
          <a:fillRef idx="1">
            <a:schemeClr val="lt1"/>
          </a:fillRef>
          <a:effectRef idx="0">
            <a:schemeClr val="accent6"/>
          </a:effectRef>
          <a:fontRef idx="minor">
            <a:schemeClr val="dk1"/>
          </a:fontRef>
        </p:style>
        <p:txBody>
          <a:bodyPr rtlCol="0" anchor="t"/>
          <a:lstStyle/>
          <a:p>
            <a:pPr marL="180975" indent="-180975"/>
            <a:r>
              <a:rPr lang="ja-JP" altLang="en-US" sz="1200" dirty="0">
                <a:solidFill>
                  <a:schemeClr val="tx1"/>
                </a:solidFill>
                <a:latin typeface="HG丸ｺﾞｼｯｸM-PRO" panose="020F0600000000000000" pitchFamily="50" charset="-128"/>
                <a:ea typeface="HG丸ｺﾞｼｯｸM-PRO" panose="020F0600000000000000" pitchFamily="50" charset="-128"/>
              </a:rPr>
              <a:t>〇　</a:t>
            </a:r>
            <a:r>
              <a:rPr lang="ja-JP" altLang="en-US" sz="1200" dirty="0" err="1" smtClean="0">
                <a:solidFill>
                  <a:schemeClr val="tx1"/>
                </a:solidFill>
                <a:latin typeface="HG丸ｺﾞｼｯｸM-PRO" panose="020F0600000000000000" pitchFamily="50" charset="-128"/>
                <a:ea typeface="HG丸ｺﾞｼｯｸM-PRO" panose="020F0600000000000000" pitchFamily="50" charset="-128"/>
              </a:rPr>
              <a:t>障がいを</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理由として差別的な取扱いが発生していると思われる場合は、まずは関わっていき改善に向けた調整を行う。</a:t>
            </a:r>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pPr marL="180975" indent="-180975"/>
            <a:r>
              <a:rPr lang="ja-JP" altLang="en-US" sz="1200" dirty="0">
                <a:solidFill>
                  <a:schemeClr val="tx1"/>
                </a:solidFill>
                <a:latin typeface="HG丸ｺﾞｼｯｸM-PRO" panose="020F0600000000000000" pitchFamily="50" charset="-128"/>
                <a:ea typeface="HG丸ｺﾞｼｯｸM-PRO" panose="020F0600000000000000" pitchFamily="50" charset="-128"/>
              </a:rPr>
              <a:t>〇</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環境の整備に関するような相談の場合でも、</a:t>
            </a:r>
            <a:r>
              <a:rPr lang="ja-JP" altLang="en-US" sz="1200" dirty="0" err="1" smtClean="0">
                <a:solidFill>
                  <a:schemeClr val="tx1"/>
                </a:solidFill>
                <a:latin typeface="HG丸ｺﾞｼｯｸM-PRO" panose="020F0600000000000000" pitchFamily="50" charset="-128"/>
                <a:ea typeface="HG丸ｺﾞｼｯｸM-PRO" panose="020F0600000000000000" pitchFamily="50" charset="-128"/>
              </a:rPr>
              <a:t>障がい</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当事者の思いを受け止めて事業者に伝えたり、障がい者への差別意識がないかという視点を持って事業者に働きかけたりする役割があること</a:t>
            </a:r>
            <a:r>
              <a:rPr lang="ja-JP" altLang="en-US" sz="1200" dirty="0">
                <a:solidFill>
                  <a:schemeClr val="tx1"/>
                </a:solidFill>
                <a:latin typeface="HG丸ｺﾞｼｯｸM-PRO" panose="020F0600000000000000" pitchFamily="50" charset="-128"/>
                <a:ea typeface="HG丸ｺﾞｼｯｸM-PRO" panose="020F0600000000000000" pitchFamily="50" charset="-128"/>
              </a:rPr>
              <a:t>を認識</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して対応する。</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p:txBody>
      </p:sp>
      <p:sp>
        <p:nvSpPr>
          <p:cNvPr id="9" name="正方形/長方形 8"/>
          <p:cNvSpPr/>
          <p:nvPr/>
        </p:nvSpPr>
        <p:spPr>
          <a:xfrm>
            <a:off x="157306" y="952459"/>
            <a:ext cx="4179600" cy="1462164"/>
          </a:xfrm>
          <a:prstGeom prst="rect">
            <a:avLst/>
          </a:prstGeom>
          <a:ln w="12700">
            <a:solidFill>
              <a:schemeClr val="tx1"/>
            </a:solidFill>
          </a:ln>
        </p:spPr>
        <p:style>
          <a:lnRef idx="2">
            <a:schemeClr val="accent6"/>
          </a:lnRef>
          <a:fillRef idx="1">
            <a:schemeClr val="lt1"/>
          </a:fillRef>
          <a:effectRef idx="0">
            <a:schemeClr val="accent6"/>
          </a:effectRef>
          <a:fontRef idx="minor">
            <a:schemeClr val="dk1"/>
          </a:fontRef>
        </p:style>
        <p:txBody>
          <a:bodyPr rtlCol="0" anchor="t"/>
          <a:lstStyle/>
          <a:p>
            <a:pPr marL="180975" indent="-180975">
              <a:tabLst>
                <a:tab pos="180975" algn="l"/>
              </a:tabLst>
            </a:pPr>
            <a:r>
              <a:rPr lang="ja-JP" altLang="en-US" sz="1200" dirty="0">
                <a:solidFill>
                  <a:schemeClr val="tx1"/>
                </a:solidFill>
                <a:latin typeface="HG丸ｺﾞｼｯｸM-PRO" panose="020F0600000000000000" pitchFamily="50" charset="-128"/>
                <a:ea typeface="HG丸ｺﾞｼｯｸM-PRO" panose="020F0600000000000000" pitchFamily="50" charset="-128"/>
              </a:rPr>
              <a:t>〇　</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広域支援相談員は白黒つける組織ではないので、差別的取扱いが発生している可能性がある場合は、とりあえず関わっていくというスタンスでいいのではないか。</a:t>
            </a:r>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pPr marL="180975" indent="-180975">
              <a:tabLst>
                <a:tab pos="180975" algn="l"/>
              </a:tabLst>
            </a:pPr>
            <a:r>
              <a:rPr lang="ja-JP" altLang="en-US" sz="1200" dirty="0">
                <a:solidFill>
                  <a:schemeClr val="tx1"/>
                </a:solidFill>
                <a:latin typeface="HG丸ｺﾞｼｯｸM-PRO" panose="020F0600000000000000" pitchFamily="50" charset="-128"/>
                <a:ea typeface="HG丸ｺﾞｼｯｸM-PRO" panose="020F0600000000000000" pitchFamily="50" charset="-128"/>
              </a:rPr>
              <a:t>〇</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障がいのある人がない人と比べて異なる手順を求められるような環境が差別である」というような相談に対しては、その環境の解消が難しくても、当事者の思いを受け止め事業者に受け渡すところまではしてほしい。</a:t>
            </a:r>
            <a:r>
              <a:rPr lang="en-US" altLang="ja-JP" sz="1200" dirty="0">
                <a:solidFill>
                  <a:schemeClr val="tx1"/>
                </a:solidFill>
                <a:latin typeface="HG丸ｺﾞｼｯｸM-PRO" panose="020F0600000000000000" pitchFamily="50" charset="-128"/>
                <a:ea typeface="HG丸ｺﾞｼｯｸM-PRO" panose="020F0600000000000000" pitchFamily="50" charset="-128"/>
              </a:rPr>
              <a:t>		</a:t>
            </a:r>
          </a:p>
        </p:txBody>
      </p:sp>
      <p:sp>
        <p:nvSpPr>
          <p:cNvPr id="12" name="正方形/長方形 11"/>
          <p:cNvSpPr/>
          <p:nvPr/>
        </p:nvSpPr>
        <p:spPr>
          <a:xfrm>
            <a:off x="4726071" y="2819429"/>
            <a:ext cx="4316400" cy="1595407"/>
          </a:xfrm>
          <a:prstGeom prst="rect">
            <a:avLst/>
          </a:prstGeom>
          <a:ln w="12700">
            <a:solidFill>
              <a:schemeClr val="tx1"/>
            </a:solidFill>
          </a:ln>
        </p:spPr>
        <p:style>
          <a:lnRef idx="2">
            <a:schemeClr val="accent6"/>
          </a:lnRef>
          <a:fillRef idx="1">
            <a:schemeClr val="lt1"/>
          </a:fillRef>
          <a:effectRef idx="0">
            <a:schemeClr val="accent6"/>
          </a:effectRef>
          <a:fontRef idx="minor">
            <a:schemeClr val="dk1"/>
          </a:fontRef>
        </p:style>
        <p:txBody>
          <a:bodyPr rtlCol="0" anchor="t"/>
          <a:lstStyle/>
          <a:p>
            <a:pPr marL="180975" indent="-180975"/>
            <a:r>
              <a:rPr lang="ja-JP" altLang="en-US" sz="1200" dirty="0" smtClean="0">
                <a:latin typeface="HG丸ｺﾞｼｯｸM-PRO" panose="020F0600000000000000" pitchFamily="50" charset="-128"/>
                <a:ea typeface="HG丸ｺﾞｼｯｸM-PRO" panose="020F0600000000000000" pitchFamily="50" charset="-128"/>
              </a:rPr>
              <a:t>〇</a:t>
            </a:r>
            <a:r>
              <a:rPr lang="ja-JP" altLang="en-US" sz="1200" dirty="0">
                <a:latin typeface="HG丸ｺﾞｼｯｸM-PRO" panose="020F0600000000000000" pitchFamily="50" charset="-128"/>
                <a:ea typeface="HG丸ｺﾞｼｯｸM-PRO" panose="020F0600000000000000" pitchFamily="50" charset="-128"/>
              </a:rPr>
              <a:t>　</a:t>
            </a:r>
            <a:r>
              <a:rPr lang="ja-JP" altLang="en-US" sz="1200" dirty="0" smtClean="0">
                <a:latin typeface="HG丸ｺﾞｼｯｸM-PRO" panose="020F0600000000000000" pitchFamily="50" charset="-128"/>
                <a:ea typeface="HG丸ｺﾞｼｯｸM-PRO" panose="020F0600000000000000" pitchFamily="50" charset="-128"/>
              </a:rPr>
              <a:t>「過重な負担」については、事業者の規模や経営状況等を考慮したうえで、社会的に納得できるような説明がされているかという点も含めて検討を行う。</a:t>
            </a:r>
            <a:endParaRPr lang="en-US" altLang="ja-JP" sz="1200" dirty="0" smtClean="0">
              <a:latin typeface="HG丸ｺﾞｼｯｸM-PRO" panose="020F0600000000000000" pitchFamily="50" charset="-128"/>
              <a:ea typeface="HG丸ｺﾞｼｯｸM-PRO" panose="020F0600000000000000" pitchFamily="50" charset="-128"/>
            </a:endParaRPr>
          </a:p>
          <a:p>
            <a:pPr marL="180975" indent="-180975"/>
            <a:r>
              <a:rPr lang="ja-JP" altLang="en-US" sz="1200" dirty="0">
                <a:latin typeface="HG丸ｺﾞｼｯｸM-PRO" panose="020F0600000000000000" pitchFamily="50" charset="-128"/>
                <a:ea typeface="HG丸ｺﾞｼｯｸM-PRO" panose="020F0600000000000000" pitchFamily="50" charset="-128"/>
              </a:rPr>
              <a:t>〇</a:t>
            </a:r>
            <a:r>
              <a:rPr lang="ja-JP" altLang="en-US" sz="1200" dirty="0" smtClean="0">
                <a:latin typeface="HG丸ｺﾞｼｯｸM-PRO" panose="020F0600000000000000" pitchFamily="50" charset="-128"/>
                <a:ea typeface="HG丸ｺﾞｼｯｸM-PRO" panose="020F0600000000000000" pitchFamily="50" charset="-128"/>
              </a:rPr>
              <a:t>　公立の指定管理の施設における事案については、事業者による差別と考えられるが、施設の性質上、行政機関等に紛争事案の解決の最終責任があるとも捉えられるので、対応要領も念頭に置きつつ、事案の解決に向けて柔軟に対応する。</a:t>
            </a:r>
            <a:endParaRPr lang="en-US" altLang="ja-JP" sz="1200" dirty="0">
              <a:latin typeface="HG丸ｺﾞｼｯｸM-PRO" panose="020F0600000000000000" pitchFamily="50" charset="-128"/>
              <a:ea typeface="HG丸ｺﾞｼｯｸM-PRO" panose="020F0600000000000000" pitchFamily="50" charset="-128"/>
            </a:endParaRPr>
          </a:p>
        </p:txBody>
      </p:sp>
      <p:sp>
        <p:nvSpPr>
          <p:cNvPr id="13" name="正方形/長方形 12"/>
          <p:cNvSpPr/>
          <p:nvPr/>
        </p:nvSpPr>
        <p:spPr>
          <a:xfrm>
            <a:off x="123994" y="2734417"/>
            <a:ext cx="4180350" cy="1932955"/>
          </a:xfrm>
          <a:prstGeom prst="rect">
            <a:avLst/>
          </a:prstGeom>
          <a:ln w="12700">
            <a:solidFill>
              <a:schemeClr val="tx1"/>
            </a:solidFill>
          </a:ln>
        </p:spPr>
        <p:style>
          <a:lnRef idx="2">
            <a:schemeClr val="accent6"/>
          </a:lnRef>
          <a:fillRef idx="1">
            <a:schemeClr val="lt1"/>
          </a:fillRef>
          <a:effectRef idx="0">
            <a:schemeClr val="accent6"/>
          </a:effectRef>
          <a:fontRef idx="minor">
            <a:schemeClr val="dk1"/>
          </a:fontRef>
        </p:style>
        <p:txBody>
          <a:bodyPr rtlCol="0" anchor="t"/>
          <a:lstStyle/>
          <a:p>
            <a:pPr marL="180975" indent="-180975">
              <a:tabLst>
                <a:tab pos="180975" algn="l"/>
              </a:tabLst>
            </a:pPr>
            <a:r>
              <a:rPr lang="ja-JP" altLang="en-US" sz="1200" dirty="0">
                <a:solidFill>
                  <a:schemeClr val="tx1"/>
                </a:solidFill>
                <a:latin typeface="HG丸ｺﾞｼｯｸM-PRO" panose="020F0600000000000000" pitchFamily="50" charset="-128"/>
                <a:ea typeface="HG丸ｺﾞｼｯｸM-PRO" panose="020F0600000000000000" pitchFamily="50" charset="-128"/>
              </a:rPr>
              <a:t>〇　</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「過重な負担」というためには、事業者の規模や利益率、対象層等を考慮したうえで、社会的に納得できるような説得力のある説明が必要ではないか。</a:t>
            </a:r>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pPr marL="180975" indent="-180975">
              <a:tabLst>
                <a:tab pos="180975" algn="l"/>
              </a:tabLst>
            </a:pPr>
            <a:r>
              <a:rPr lang="ja-JP" altLang="en-US" sz="1200" dirty="0">
                <a:solidFill>
                  <a:schemeClr val="tx1"/>
                </a:solidFill>
                <a:latin typeface="HG丸ｺﾞｼｯｸM-PRO" panose="020F0600000000000000" pitchFamily="50" charset="-128"/>
                <a:ea typeface="HG丸ｺﾞｼｯｸM-PRO" panose="020F0600000000000000" pitchFamily="50" charset="-128"/>
              </a:rPr>
              <a:t>〇</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公営プールでの紛争において、解決の最終責任は市にあると考えると、行政機関等における事案とも考えられるのではないか。その場合は、自治体の解決の仕組みを動かすことが大事ではないか。</a:t>
            </a:r>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pPr marL="180975" indent="-180975">
              <a:tabLst>
                <a:tab pos="180975" algn="l"/>
              </a:tabLst>
            </a:pPr>
            <a:r>
              <a:rPr lang="ja-JP" altLang="en-US" sz="1200" dirty="0">
                <a:solidFill>
                  <a:schemeClr val="tx1"/>
                </a:solidFill>
                <a:latin typeface="HG丸ｺﾞｼｯｸM-PRO" panose="020F0600000000000000" pitchFamily="50" charset="-128"/>
                <a:ea typeface="HG丸ｺﾞｼｯｸM-PRO" panose="020F0600000000000000" pitchFamily="50" charset="-128"/>
              </a:rPr>
              <a:t>〇</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行政機関等における事案なのか事業者における事案なのか、を決めるよりも、合理的配慮の検討が進むよう広域支援相談員には対応してほしい。</a:t>
            </a:r>
            <a:r>
              <a:rPr lang="en-US" altLang="ja-JP" sz="1100" dirty="0">
                <a:solidFill>
                  <a:schemeClr val="tx1"/>
                </a:solidFill>
                <a:latin typeface="HG丸ｺﾞｼｯｸM-PRO" panose="020F0600000000000000" pitchFamily="50" charset="-128"/>
                <a:ea typeface="HG丸ｺﾞｼｯｸM-PRO" panose="020F0600000000000000" pitchFamily="50" charset="-128"/>
              </a:rPr>
              <a:t>				</a:t>
            </a:r>
          </a:p>
        </p:txBody>
      </p:sp>
      <p:sp>
        <p:nvSpPr>
          <p:cNvPr id="14" name="角丸四角形 13"/>
          <p:cNvSpPr/>
          <p:nvPr/>
        </p:nvSpPr>
        <p:spPr>
          <a:xfrm>
            <a:off x="2958357" y="663552"/>
            <a:ext cx="3249867" cy="235764"/>
          </a:xfrm>
          <a:prstGeom prst="roundRect">
            <a:avLst/>
          </a:prstGeom>
          <a:solidFill>
            <a:srgbClr val="FFFF00"/>
          </a:solidFill>
          <a:ln w="19050"/>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200" dirty="0">
                <a:latin typeface="HG丸ｺﾞｼｯｸM-PRO" panose="020F0600000000000000" pitchFamily="50" charset="-128"/>
                <a:ea typeface="HG丸ｺﾞｼｯｸM-PRO" panose="020F0600000000000000" pitchFamily="50" charset="-128"/>
              </a:rPr>
              <a:t>広域支援相談員の相談対応</a:t>
            </a:r>
          </a:p>
        </p:txBody>
      </p:sp>
      <p:sp>
        <p:nvSpPr>
          <p:cNvPr id="22" name="大かっこ 21"/>
          <p:cNvSpPr/>
          <p:nvPr/>
        </p:nvSpPr>
        <p:spPr>
          <a:xfrm>
            <a:off x="971600" y="462269"/>
            <a:ext cx="2736304" cy="158419"/>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r>
              <a:rPr kumimoji="1" lang="ja-JP" altLang="en-US" sz="1400" dirty="0">
                <a:latin typeface="HG丸ｺﾞｼｯｸM-PRO" panose="020F0600000000000000" pitchFamily="50" charset="-128"/>
                <a:ea typeface="HG丸ｺﾞｼｯｸM-PRO" panose="020F0600000000000000" pitchFamily="50" charset="-128"/>
              </a:rPr>
              <a:t>合議体での主な意見</a:t>
            </a:r>
          </a:p>
        </p:txBody>
      </p:sp>
      <p:sp>
        <p:nvSpPr>
          <p:cNvPr id="23" name="大かっこ 22"/>
          <p:cNvSpPr/>
          <p:nvPr/>
        </p:nvSpPr>
        <p:spPr>
          <a:xfrm>
            <a:off x="5502583" y="462271"/>
            <a:ext cx="2736304" cy="158417"/>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r>
              <a:rPr kumimoji="1" lang="ja-JP" altLang="en-US" sz="1400" dirty="0">
                <a:latin typeface="HG丸ｺﾞｼｯｸM-PRO" panose="020F0600000000000000" pitchFamily="50" charset="-128"/>
                <a:ea typeface="HG丸ｺﾞｼｯｸM-PRO" panose="020F0600000000000000" pitchFamily="50" charset="-128"/>
              </a:rPr>
              <a:t>府における整理</a:t>
            </a:r>
            <a:r>
              <a:rPr kumimoji="1" lang="ja-JP" altLang="en-US" sz="1400" dirty="0" smtClean="0">
                <a:latin typeface="HG丸ｺﾞｼｯｸM-PRO" panose="020F0600000000000000" pitchFamily="50" charset="-128"/>
                <a:ea typeface="HG丸ｺﾞｼｯｸM-PRO" panose="020F0600000000000000" pitchFamily="50" charset="-128"/>
              </a:rPr>
              <a:t>と課題</a:t>
            </a:r>
            <a:endParaRPr kumimoji="1" lang="ja-JP" altLang="en-US" sz="1400" dirty="0">
              <a:latin typeface="HG丸ｺﾞｼｯｸM-PRO" panose="020F0600000000000000" pitchFamily="50" charset="-128"/>
              <a:ea typeface="HG丸ｺﾞｼｯｸM-PRO" panose="020F0600000000000000" pitchFamily="50" charset="-128"/>
            </a:endParaRPr>
          </a:p>
        </p:txBody>
      </p:sp>
      <p:sp>
        <p:nvSpPr>
          <p:cNvPr id="27" name="角丸四角形 26"/>
          <p:cNvSpPr/>
          <p:nvPr/>
        </p:nvSpPr>
        <p:spPr>
          <a:xfrm>
            <a:off x="2936395" y="2458106"/>
            <a:ext cx="3249867" cy="217307"/>
          </a:xfrm>
          <a:prstGeom prst="roundRect">
            <a:avLst/>
          </a:prstGeom>
          <a:solidFill>
            <a:srgbClr val="FFFF00"/>
          </a:solidFill>
          <a:ln w="19050"/>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200" dirty="0">
                <a:latin typeface="HG丸ｺﾞｼｯｸM-PRO" panose="020F0600000000000000" pitchFamily="50" charset="-128"/>
                <a:ea typeface="HG丸ｺﾞｼｯｸM-PRO" panose="020F0600000000000000" pitchFamily="50" charset="-128"/>
              </a:rPr>
              <a:t>相談の分類と整理</a:t>
            </a:r>
          </a:p>
        </p:txBody>
      </p:sp>
      <p:sp>
        <p:nvSpPr>
          <p:cNvPr id="21" name="二等辺三角形 20"/>
          <p:cNvSpPr/>
          <p:nvPr/>
        </p:nvSpPr>
        <p:spPr>
          <a:xfrm rot="5400000">
            <a:off x="4165030" y="3334222"/>
            <a:ext cx="792599" cy="205798"/>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角丸四角形 27"/>
          <p:cNvSpPr/>
          <p:nvPr/>
        </p:nvSpPr>
        <p:spPr>
          <a:xfrm>
            <a:off x="2958357" y="4710856"/>
            <a:ext cx="3249867" cy="262284"/>
          </a:xfrm>
          <a:prstGeom prst="roundRect">
            <a:avLst/>
          </a:prstGeom>
          <a:solidFill>
            <a:srgbClr val="FFFF00"/>
          </a:solidFill>
          <a:ln w="19050"/>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200" dirty="0">
                <a:latin typeface="HG丸ｺﾞｼｯｸM-PRO" panose="020F0600000000000000" pitchFamily="50" charset="-128"/>
                <a:ea typeface="HG丸ｺﾞｼｯｸM-PRO" panose="020F0600000000000000" pitchFamily="50" charset="-128"/>
              </a:rPr>
              <a:t>今後の課題</a:t>
            </a:r>
          </a:p>
        </p:txBody>
      </p:sp>
      <p:sp>
        <p:nvSpPr>
          <p:cNvPr id="30" name="正方形/長方形 29"/>
          <p:cNvSpPr/>
          <p:nvPr/>
        </p:nvSpPr>
        <p:spPr>
          <a:xfrm>
            <a:off x="137766" y="5949280"/>
            <a:ext cx="2880320" cy="288032"/>
          </a:xfrm>
          <a:prstGeom prst="rect">
            <a:avLst/>
          </a:prstGeom>
          <a:solidFill>
            <a:schemeClr val="bg1">
              <a:lumMod val="50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kumimoji="1" lang="ja-JP" altLang="en-US" sz="1400" dirty="0">
                <a:latin typeface="HGP創英角ｺﾞｼｯｸUB" panose="020B0900000000000000" pitchFamily="50" charset="-128"/>
                <a:ea typeface="HGP創英角ｺﾞｼｯｸUB" panose="020B0900000000000000" pitchFamily="50" charset="-128"/>
              </a:rPr>
              <a:t>合議体</a:t>
            </a:r>
            <a:r>
              <a:rPr kumimoji="1" lang="ja-JP" altLang="en-US" sz="1400" dirty="0" smtClean="0">
                <a:latin typeface="HGP創英角ｺﾞｼｯｸUB" panose="020B0900000000000000" pitchFamily="50" charset="-128"/>
                <a:ea typeface="HGP創英角ｺﾞｼｯｸUB" panose="020B0900000000000000" pitchFamily="50" charset="-128"/>
              </a:rPr>
              <a:t>によるあっせんの実施</a:t>
            </a:r>
            <a:endParaRPr kumimoji="1" lang="ja-JP" altLang="en-US" sz="1400" dirty="0">
              <a:latin typeface="HGP創英角ｺﾞｼｯｸUB" panose="020B0900000000000000" pitchFamily="50" charset="-128"/>
              <a:ea typeface="HGP創英角ｺﾞｼｯｸUB" panose="020B0900000000000000" pitchFamily="50" charset="-128"/>
            </a:endParaRPr>
          </a:p>
        </p:txBody>
      </p:sp>
      <p:sp>
        <p:nvSpPr>
          <p:cNvPr id="31" name="正方形/長方形 30"/>
          <p:cNvSpPr/>
          <p:nvPr/>
        </p:nvSpPr>
        <p:spPr>
          <a:xfrm>
            <a:off x="157306" y="6270303"/>
            <a:ext cx="8745044" cy="471065"/>
          </a:xfrm>
          <a:prstGeom prst="rect">
            <a:avLst/>
          </a:prstGeom>
          <a:ln w="12700">
            <a:solidFill>
              <a:schemeClr val="tx1"/>
            </a:solidFill>
          </a:ln>
        </p:spPr>
        <p:style>
          <a:lnRef idx="2">
            <a:schemeClr val="accent6"/>
          </a:lnRef>
          <a:fillRef idx="1">
            <a:schemeClr val="lt1"/>
          </a:fillRef>
          <a:effectRef idx="0">
            <a:schemeClr val="accent6"/>
          </a:effectRef>
          <a:fontRef idx="minor">
            <a:schemeClr val="dk1"/>
          </a:fontRef>
        </p:style>
        <p:txBody>
          <a:bodyPr rtlCol="0" anchor="t"/>
          <a:lstStyle/>
          <a:p>
            <a:pPr marL="180975" indent="-180975"/>
            <a:r>
              <a:rPr lang="ja-JP" altLang="en-US" sz="1200" dirty="0">
                <a:solidFill>
                  <a:schemeClr val="tx1"/>
                </a:solidFill>
                <a:latin typeface="HG丸ｺﾞｼｯｸM-PRO" panose="020F0600000000000000" pitchFamily="50" charset="-128"/>
                <a:ea typeface="HG丸ｺﾞｼｯｸM-PRO" panose="020F0600000000000000" pitchFamily="50" charset="-128"/>
              </a:rPr>
              <a:t>〇　</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令和</a:t>
            </a:r>
            <a:r>
              <a:rPr lang="en-US" altLang="ja-JP" sz="1200" dirty="0" smtClean="0">
                <a:solidFill>
                  <a:schemeClr val="tx1"/>
                </a:solidFill>
                <a:latin typeface="HG丸ｺﾞｼｯｸM-PRO" panose="020F0600000000000000" pitchFamily="50" charset="-128"/>
                <a:ea typeface="HG丸ｺﾞｼｯｸM-PRO" panose="020F0600000000000000" pitchFamily="50" charset="-128"/>
              </a:rPr>
              <a:t>3</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年度に合議体からあっせん案の提示を行ったあっせん申立てについては、令和</a:t>
            </a:r>
            <a:r>
              <a:rPr lang="en-US" altLang="ja-JP" sz="1200" dirty="0" smtClean="0">
                <a:solidFill>
                  <a:schemeClr val="tx1"/>
                </a:solidFill>
                <a:latin typeface="HG丸ｺﾞｼｯｸM-PRO" panose="020F0600000000000000" pitchFamily="50" charset="-128"/>
                <a:ea typeface="HG丸ｺﾞｼｯｸM-PRO" panose="020F0600000000000000" pitchFamily="50" charset="-128"/>
              </a:rPr>
              <a:t>4</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年度にあっせん案受諾の意思が双方から表明され合意に至った。条例施行以来初のあっせん成立事案となった。令和</a:t>
            </a:r>
            <a:r>
              <a:rPr lang="en-US" altLang="ja-JP" sz="1200" dirty="0" smtClean="0">
                <a:solidFill>
                  <a:schemeClr val="tx1"/>
                </a:solidFill>
                <a:latin typeface="HG丸ｺﾞｼｯｸM-PRO" panose="020F0600000000000000" pitchFamily="50" charset="-128"/>
                <a:ea typeface="HG丸ｺﾞｼｯｸM-PRO" panose="020F0600000000000000" pitchFamily="50" charset="-128"/>
              </a:rPr>
              <a:t>4</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年度は、あっせんの申立てなし。</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p:txBody>
      </p:sp>
      <p:sp>
        <p:nvSpPr>
          <p:cNvPr id="32" name="正方形/長方形 31"/>
          <p:cNvSpPr/>
          <p:nvPr/>
        </p:nvSpPr>
        <p:spPr>
          <a:xfrm>
            <a:off x="8806184" y="6497836"/>
            <a:ext cx="432048" cy="3875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latin typeface="HG丸ｺﾞｼｯｸM-PRO" panose="020F0600000000000000" pitchFamily="50" charset="-128"/>
                <a:ea typeface="HG丸ｺﾞｼｯｸM-PRO" panose="020F0600000000000000" pitchFamily="50" charset="-128"/>
              </a:rPr>
              <a:t>２</a:t>
            </a:r>
            <a:endParaRPr kumimoji="1" lang="ja-JP" altLang="en-US" dirty="0">
              <a:solidFill>
                <a:schemeClr val="tx1"/>
              </a:solidFill>
              <a:latin typeface="HG丸ｺﾞｼｯｸM-PRO" panose="020F0600000000000000" pitchFamily="50" charset="-128"/>
              <a:ea typeface="HG丸ｺﾞｼｯｸM-PRO" panose="020F0600000000000000" pitchFamily="50" charset="-128"/>
            </a:endParaRPr>
          </a:p>
        </p:txBody>
      </p:sp>
      <p:sp>
        <p:nvSpPr>
          <p:cNvPr id="33" name="二等辺三角形 32"/>
          <p:cNvSpPr/>
          <p:nvPr/>
        </p:nvSpPr>
        <p:spPr>
          <a:xfrm rot="5400000">
            <a:off x="4192304" y="1377885"/>
            <a:ext cx="792599" cy="205798"/>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77016622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正方形/長方形 19"/>
          <p:cNvSpPr/>
          <p:nvPr/>
        </p:nvSpPr>
        <p:spPr>
          <a:xfrm>
            <a:off x="128785" y="5226430"/>
            <a:ext cx="8744400" cy="1565126"/>
          </a:xfrm>
          <a:prstGeom prst="rect">
            <a:avLst/>
          </a:prstGeom>
          <a:noFill/>
          <a:ln w="22225">
            <a:solidFill>
              <a:schemeClr val="accent6"/>
            </a:solidFill>
          </a:ln>
        </p:spPr>
        <p:style>
          <a:lnRef idx="2">
            <a:schemeClr val="accent6"/>
          </a:lnRef>
          <a:fillRef idx="1">
            <a:schemeClr val="lt1"/>
          </a:fillRef>
          <a:effectRef idx="0">
            <a:schemeClr val="accent6"/>
          </a:effectRef>
          <a:fontRef idx="minor">
            <a:schemeClr val="dk1"/>
          </a:fontRef>
        </p:style>
        <p:txBody>
          <a:bodyPr rtlCol="0" anchor="t"/>
          <a:lstStyle/>
          <a:p>
            <a:pPr marL="180975" indent="-180975"/>
            <a:r>
              <a:rPr lang="ja-JP" altLang="en-US" sz="1200" dirty="0">
                <a:solidFill>
                  <a:schemeClr val="tx1"/>
                </a:solidFill>
                <a:latin typeface="HG丸ｺﾞｼｯｸM-PRO" panose="020F0600000000000000" pitchFamily="50" charset="-128"/>
                <a:ea typeface="HG丸ｺﾞｼｯｸM-PRO" panose="020F0600000000000000" pitchFamily="50" charset="-128"/>
              </a:rPr>
              <a:t>〇　</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条例施行以来</a:t>
            </a:r>
            <a:r>
              <a:rPr lang="en-US" altLang="ja-JP" sz="1200" dirty="0" smtClean="0">
                <a:solidFill>
                  <a:schemeClr val="tx1"/>
                </a:solidFill>
                <a:latin typeface="HG丸ｺﾞｼｯｸM-PRO" panose="020F0600000000000000" pitchFamily="50" charset="-128"/>
                <a:ea typeface="HG丸ｺﾞｼｯｸM-PRO" panose="020F0600000000000000" pitchFamily="50" charset="-128"/>
              </a:rPr>
              <a:t>7</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年間で広域支援相談員が対応した相談件数は</a:t>
            </a:r>
            <a:r>
              <a:rPr lang="en-US" altLang="ja-JP" sz="1200" dirty="0" smtClean="0">
                <a:solidFill>
                  <a:schemeClr val="tx1"/>
                </a:solidFill>
                <a:latin typeface="HG丸ｺﾞｼｯｸM-PRO" panose="020F0600000000000000" pitchFamily="50" charset="-128"/>
                <a:ea typeface="HG丸ｺﾞｼｯｸM-PRO" panose="020F0600000000000000" pitchFamily="50" charset="-128"/>
              </a:rPr>
              <a:t>1,000</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件を超えたが、コロナ禍では社会活動が制限され、コロナ前に比べて相談件数が減少。令和５年度は新型コロナウイルス感染症の感染症法上の位置づけが変わることで、社会活動が活発になり、相談件数がコロナ禍前の水準に戻ることが予想される。</a:t>
            </a:r>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pPr marL="180975" indent="-180975"/>
            <a:r>
              <a:rPr lang="ja-JP" altLang="en-US" sz="1200" dirty="0">
                <a:solidFill>
                  <a:schemeClr val="tx1"/>
                </a:solidFill>
                <a:latin typeface="HG丸ｺﾞｼｯｸM-PRO" panose="020F0600000000000000" pitchFamily="50" charset="-128"/>
                <a:ea typeface="HG丸ｺﾞｼｯｸM-PRO" panose="020F0600000000000000" pitchFamily="50" charset="-128"/>
              </a:rPr>
              <a:t>〇</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令和</a:t>
            </a:r>
            <a:r>
              <a:rPr lang="en-US" altLang="ja-JP" sz="1200" dirty="0" smtClean="0">
                <a:solidFill>
                  <a:schemeClr val="tx1"/>
                </a:solidFill>
                <a:latin typeface="HG丸ｺﾞｼｯｸM-PRO" panose="020F0600000000000000" pitchFamily="50" charset="-128"/>
                <a:ea typeface="HG丸ｺﾞｼｯｸM-PRO" panose="020F0600000000000000" pitchFamily="50" charset="-128"/>
              </a:rPr>
              <a:t>5</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年</a:t>
            </a:r>
            <a:r>
              <a:rPr lang="en-US" altLang="ja-JP" sz="1200" dirty="0" smtClean="0">
                <a:solidFill>
                  <a:schemeClr val="tx1"/>
                </a:solidFill>
                <a:latin typeface="HG丸ｺﾞｼｯｸM-PRO" panose="020F0600000000000000" pitchFamily="50" charset="-128"/>
                <a:ea typeface="HG丸ｺﾞｼｯｸM-PRO" panose="020F0600000000000000" pitchFamily="50" charset="-128"/>
              </a:rPr>
              <a:t>3</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月には、改正法の施行日が令和</a:t>
            </a:r>
            <a:r>
              <a:rPr lang="en-US" altLang="ja-JP" sz="1200" dirty="0" smtClean="0">
                <a:solidFill>
                  <a:schemeClr val="tx1"/>
                </a:solidFill>
                <a:latin typeface="HG丸ｺﾞｼｯｸM-PRO" panose="020F0600000000000000" pitchFamily="50" charset="-128"/>
                <a:ea typeface="HG丸ｺﾞｼｯｸM-PRO" panose="020F0600000000000000" pitchFamily="50" charset="-128"/>
              </a:rPr>
              <a:t>6</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年</a:t>
            </a:r>
            <a:r>
              <a:rPr lang="en-US" altLang="ja-JP" sz="1200" dirty="0" smtClean="0">
                <a:solidFill>
                  <a:schemeClr val="tx1"/>
                </a:solidFill>
                <a:latin typeface="HG丸ｺﾞｼｯｸM-PRO" panose="020F0600000000000000" pitchFamily="50" charset="-128"/>
                <a:ea typeface="HG丸ｺﾞｼｯｸM-PRO" panose="020F0600000000000000" pitchFamily="50" charset="-128"/>
              </a:rPr>
              <a:t>4</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月</a:t>
            </a:r>
            <a:r>
              <a:rPr lang="en-US" altLang="ja-JP" sz="1200" dirty="0" smtClean="0">
                <a:solidFill>
                  <a:schemeClr val="tx1"/>
                </a:solidFill>
                <a:latin typeface="HG丸ｺﾞｼｯｸM-PRO" panose="020F0600000000000000" pitchFamily="50" charset="-128"/>
                <a:ea typeface="HG丸ｺﾞｼｯｸM-PRO" panose="020F0600000000000000" pitchFamily="50" charset="-128"/>
              </a:rPr>
              <a:t>1</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日と政令で定められ、法改正に基づく基本方針の変更も閣議決定された。改正法が施行されると合理的配慮の提供が全国的に義務となるが、差別解消のための支援措置の強化も地方公共団体に求められる。</a:t>
            </a:r>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pPr marL="180975" indent="-180975"/>
            <a:r>
              <a:rPr lang="ja-JP" altLang="en-US" sz="1200" dirty="0">
                <a:solidFill>
                  <a:schemeClr val="tx1"/>
                </a:solidFill>
                <a:latin typeface="HG丸ｺﾞｼｯｸM-PRO" panose="020F0600000000000000" pitchFamily="50" charset="-128"/>
                <a:ea typeface="HG丸ｺﾞｼｯｸM-PRO" panose="020F0600000000000000" pitchFamily="50" charset="-128"/>
              </a:rPr>
              <a:t>〇</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大阪府でも、改正法施行に向けてさらに事業所への周知・啓発に取り組む必要がある。また、市町村への助言や広域的・専門的な事案について支援や連携を引き続き行っていく。</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p:txBody>
      </p:sp>
      <p:sp>
        <p:nvSpPr>
          <p:cNvPr id="13" name="正方形/長方形 12"/>
          <p:cNvSpPr/>
          <p:nvPr/>
        </p:nvSpPr>
        <p:spPr>
          <a:xfrm>
            <a:off x="195329" y="4898114"/>
            <a:ext cx="2880320" cy="255898"/>
          </a:xfrm>
          <a:prstGeom prst="rect">
            <a:avLst/>
          </a:prstGeom>
          <a:solidFill>
            <a:schemeClr val="bg1">
              <a:lumMod val="50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ja-JP" altLang="en-US" sz="1400" dirty="0">
                <a:latin typeface="HGP創英角ｺﾞｼｯｸUB" panose="020B0900000000000000" pitchFamily="50" charset="-128"/>
                <a:ea typeface="HGP創英角ｺﾞｼｯｸUB" panose="020B0900000000000000" pitchFamily="50" charset="-128"/>
              </a:rPr>
              <a:t>ま　と　め</a:t>
            </a:r>
            <a:endParaRPr kumimoji="1" lang="ja-JP" altLang="en-US" sz="1400" dirty="0">
              <a:latin typeface="HGP創英角ｺﾞｼｯｸUB" panose="020B0900000000000000" pitchFamily="50" charset="-128"/>
              <a:ea typeface="HGP創英角ｺﾞｼｯｸUB" panose="020B0900000000000000" pitchFamily="50" charset="-128"/>
            </a:endParaRPr>
          </a:p>
        </p:txBody>
      </p:sp>
      <p:sp>
        <p:nvSpPr>
          <p:cNvPr id="14" name="正方形/長方形 13"/>
          <p:cNvSpPr/>
          <p:nvPr/>
        </p:nvSpPr>
        <p:spPr>
          <a:xfrm>
            <a:off x="195329" y="60286"/>
            <a:ext cx="2880320" cy="273879"/>
          </a:xfrm>
          <a:prstGeom prst="rect">
            <a:avLst/>
          </a:prstGeom>
          <a:solidFill>
            <a:schemeClr val="bg1">
              <a:lumMod val="50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kumimoji="1" lang="ja-JP" altLang="en-US" sz="1400" dirty="0">
                <a:latin typeface="HGP創英角ｺﾞｼｯｸUB" panose="020B0900000000000000" pitchFamily="50" charset="-128"/>
                <a:ea typeface="HGP創英角ｺﾞｼｯｸUB" panose="020B0900000000000000" pitchFamily="50" charset="-128"/>
              </a:rPr>
              <a:t>府内市町村に対する支援の取組み</a:t>
            </a:r>
          </a:p>
        </p:txBody>
      </p:sp>
      <p:sp>
        <p:nvSpPr>
          <p:cNvPr id="15" name="角丸四角形 14"/>
          <p:cNvSpPr/>
          <p:nvPr/>
        </p:nvSpPr>
        <p:spPr>
          <a:xfrm>
            <a:off x="195329" y="1441590"/>
            <a:ext cx="3249867" cy="225963"/>
          </a:xfrm>
          <a:prstGeom prst="roundRect">
            <a:avLst/>
          </a:prstGeom>
          <a:solidFill>
            <a:srgbClr val="FFFF00"/>
          </a:solidFill>
          <a:ln w="19050"/>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200" dirty="0">
                <a:latin typeface="HG丸ｺﾞｼｯｸM-PRO" panose="020F0600000000000000" pitchFamily="50" charset="-128"/>
                <a:ea typeface="HG丸ｺﾞｼｯｸM-PRO" panose="020F0600000000000000" pitchFamily="50" charset="-128"/>
              </a:rPr>
              <a:t>府内</a:t>
            </a:r>
            <a:r>
              <a:rPr kumimoji="1" lang="ja-JP" altLang="en-US" sz="1200" dirty="0" smtClean="0">
                <a:latin typeface="HG丸ｺﾞｼｯｸM-PRO" panose="020F0600000000000000" pitchFamily="50" charset="-128"/>
                <a:ea typeface="HG丸ｺﾞｼｯｸM-PRO" panose="020F0600000000000000" pitchFamily="50" charset="-128"/>
              </a:rPr>
              <a:t>市町村に対する支援の取組み</a:t>
            </a:r>
            <a:endParaRPr kumimoji="1" lang="ja-JP" altLang="en-US" sz="1200" dirty="0">
              <a:latin typeface="HG丸ｺﾞｼｯｸM-PRO" panose="020F0600000000000000" pitchFamily="50" charset="-128"/>
              <a:ea typeface="HG丸ｺﾞｼｯｸM-PRO" panose="020F0600000000000000" pitchFamily="50" charset="-128"/>
            </a:endParaRPr>
          </a:p>
        </p:txBody>
      </p:sp>
      <p:sp>
        <p:nvSpPr>
          <p:cNvPr id="16" name="正方形/長方形 15"/>
          <p:cNvSpPr/>
          <p:nvPr/>
        </p:nvSpPr>
        <p:spPr>
          <a:xfrm>
            <a:off x="160644" y="1738043"/>
            <a:ext cx="8745044" cy="1712140"/>
          </a:xfrm>
          <a:prstGeom prst="rect">
            <a:avLst/>
          </a:prstGeom>
          <a:ln w="12700">
            <a:solidFill>
              <a:schemeClr val="tx1"/>
            </a:solidFill>
          </a:ln>
        </p:spPr>
        <p:style>
          <a:lnRef idx="2">
            <a:schemeClr val="accent6"/>
          </a:lnRef>
          <a:fillRef idx="1">
            <a:schemeClr val="lt1"/>
          </a:fillRef>
          <a:effectRef idx="0">
            <a:schemeClr val="accent6"/>
          </a:effectRef>
          <a:fontRef idx="minor">
            <a:schemeClr val="dk1"/>
          </a:fontRef>
        </p:style>
        <p:txBody>
          <a:bodyPr rtlCol="0" anchor="t"/>
          <a:lstStyle/>
          <a:p>
            <a:pPr marL="180975" indent="-180975" algn="just"/>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〇　相談事案への対応を通じた支援</a:t>
            </a:r>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pPr marL="180975" indent="-180975" algn="just"/>
            <a:r>
              <a:rPr lang="ja-JP" altLang="en-US" sz="1200" dirty="0">
                <a:solidFill>
                  <a:schemeClr val="tx1"/>
                </a:solidFill>
                <a:latin typeface="HG丸ｺﾞｼｯｸM-PRO" panose="020F0600000000000000" pitchFamily="50" charset="-128"/>
                <a:ea typeface="HG丸ｺﾞｼｯｸM-PRO" panose="020F0600000000000000" pitchFamily="50" charset="-128"/>
              </a:rPr>
              <a:t>〇</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オンライン情報</a:t>
            </a:r>
            <a:r>
              <a:rPr lang="ja-JP" altLang="en-US" sz="1200" dirty="0">
                <a:solidFill>
                  <a:schemeClr val="tx1"/>
                </a:solidFill>
                <a:latin typeface="HG丸ｺﾞｼｯｸM-PRO" panose="020F0600000000000000" pitchFamily="50" charset="-128"/>
                <a:ea typeface="HG丸ｺﾞｼｯｸM-PRO" panose="020F0600000000000000" pitchFamily="50" charset="-128"/>
              </a:rPr>
              <a:t>交換会の実施</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a:t>
            </a:r>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pPr marL="180975" indent="-180975" algn="just"/>
            <a:r>
              <a:rPr lang="ja-JP" altLang="en-US" sz="1200" dirty="0">
                <a:solidFill>
                  <a:schemeClr val="tx1"/>
                </a:solidFill>
                <a:latin typeface="HG丸ｺﾞｼｯｸM-PRO" panose="020F0600000000000000" pitchFamily="50" charset="-128"/>
                <a:ea typeface="HG丸ｺﾞｼｯｸM-PRO" panose="020F0600000000000000" pitchFamily="50" charset="-128"/>
              </a:rPr>
              <a:t>　</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・情報交換や事例の共有だけでなく、広域支援相談員と担当職員が顔の見える関係づくりにも取り組んだ。</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pPr marL="180975" indent="-180975" algn="just"/>
            <a:r>
              <a:rPr lang="ja-JP" altLang="en-US" sz="1200" dirty="0">
                <a:solidFill>
                  <a:schemeClr val="tx1"/>
                </a:solidFill>
                <a:latin typeface="HG丸ｺﾞｼｯｸM-PRO" panose="020F0600000000000000" pitchFamily="50" charset="-128"/>
                <a:ea typeface="HG丸ｺﾞｼｯｸM-PRO" panose="020F0600000000000000" pitchFamily="50" charset="-128"/>
              </a:rPr>
              <a:t>　</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・支援地域協議会設置・運営促進の取組みとして、オンライン情報</a:t>
            </a:r>
            <a:r>
              <a:rPr lang="ja-JP" altLang="en-US" sz="1200" dirty="0">
                <a:solidFill>
                  <a:schemeClr val="tx1"/>
                </a:solidFill>
                <a:latin typeface="HG丸ｺﾞｼｯｸM-PRO" panose="020F0600000000000000" pitchFamily="50" charset="-128"/>
                <a:ea typeface="HG丸ｺﾞｼｯｸM-PRO" panose="020F0600000000000000" pitchFamily="50" charset="-128"/>
              </a:rPr>
              <a:t>交換会で</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、設置済みの自治体から運営形態等を紹介いただき、未設置自治体とのイメージの共有を図った。また、支援地域協</a:t>
            </a:r>
            <a:r>
              <a:rPr lang="ja-JP" altLang="en-US" sz="1200" dirty="0">
                <a:solidFill>
                  <a:schemeClr val="tx1"/>
                </a:solidFill>
                <a:latin typeface="HG丸ｺﾞｼｯｸM-PRO" panose="020F0600000000000000" pitchFamily="50" charset="-128"/>
                <a:ea typeface="HG丸ｺﾞｼｯｸM-PRO" panose="020F0600000000000000" pitchFamily="50" charset="-128"/>
              </a:rPr>
              <a:t>議会未設置</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の自治体に対して、まずは周知啓発方法について考えたり、他の自治体で発生した事例を用いて、相談事案が出てきた際に備える等、立ち上げに向けた提案を行った。</a:t>
            </a:r>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pPr marL="180975" indent="-180975" algn="just"/>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〇</a:t>
            </a:r>
            <a:r>
              <a:rPr lang="ja-JP" altLang="en-US" sz="1200" dirty="0">
                <a:solidFill>
                  <a:schemeClr val="tx1"/>
                </a:solidFill>
                <a:latin typeface="HG丸ｺﾞｼｯｸM-PRO" panose="020F0600000000000000" pitchFamily="50" charset="-128"/>
                <a:ea typeface="HG丸ｺﾞｼｯｸM-PRO" panose="020F0600000000000000" pitchFamily="50" charset="-128"/>
              </a:rPr>
              <a:t>　</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その他、内閣府</a:t>
            </a:r>
            <a:r>
              <a:rPr lang="ja-JP" altLang="en-US" sz="1200" dirty="0">
                <a:solidFill>
                  <a:schemeClr val="tx1"/>
                </a:solidFill>
                <a:latin typeface="HG丸ｺﾞｼｯｸM-PRO" panose="020F0600000000000000" pitchFamily="50" charset="-128"/>
                <a:ea typeface="HG丸ｺﾞｼｯｸM-PRO" panose="020F0600000000000000" pitchFamily="50" charset="-128"/>
              </a:rPr>
              <a:t>主催の障害者差別解消支援地域協議会に係る体制整備・強化ブロック研修会への参加を</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呼びかけたほか、府でも研修会を実施。</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pPr marL="180975" indent="-180975"/>
            <a:endParaRPr lang="en-US" altLang="ja-JP" sz="1200" dirty="0">
              <a:latin typeface="HG丸ｺﾞｼｯｸM-PRO" panose="020F0600000000000000" pitchFamily="50" charset="-128"/>
              <a:ea typeface="HG丸ｺﾞｼｯｸM-PRO" panose="020F0600000000000000" pitchFamily="50" charset="-128"/>
            </a:endParaRPr>
          </a:p>
        </p:txBody>
      </p:sp>
      <p:sp>
        <p:nvSpPr>
          <p:cNvPr id="19" name="角丸四角形 18"/>
          <p:cNvSpPr/>
          <p:nvPr/>
        </p:nvSpPr>
        <p:spPr>
          <a:xfrm>
            <a:off x="195329" y="404655"/>
            <a:ext cx="3249867" cy="219205"/>
          </a:xfrm>
          <a:prstGeom prst="roundRect">
            <a:avLst/>
          </a:prstGeom>
          <a:solidFill>
            <a:srgbClr val="FFFF00"/>
          </a:solidFill>
          <a:ln w="19050"/>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200" dirty="0">
                <a:latin typeface="HG丸ｺﾞｼｯｸM-PRO" panose="020F0600000000000000" pitchFamily="50" charset="-128"/>
                <a:ea typeface="HG丸ｺﾞｼｯｸM-PRO" panose="020F0600000000000000" pitchFamily="50" charset="-128"/>
              </a:rPr>
              <a:t>市町村支援における課題</a:t>
            </a:r>
          </a:p>
        </p:txBody>
      </p:sp>
      <p:sp>
        <p:nvSpPr>
          <p:cNvPr id="11" name="正方形/長方形 10"/>
          <p:cNvSpPr/>
          <p:nvPr/>
        </p:nvSpPr>
        <p:spPr>
          <a:xfrm>
            <a:off x="160644" y="691978"/>
            <a:ext cx="8745044" cy="680689"/>
          </a:xfrm>
          <a:prstGeom prst="rect">
            <a:avLst/>
          </a:prstGeom>
          <a:ln w="12700">
            <a:solidFill>
              <a:schemeClr val="tx1"/>
            </a:solidFill>
          </a:ln>
        </p:spPr>
        <p:style>
          <a:lnRef idx="2">
            <a:schemeClr val="accent6"/>
          </a:lnRef>
          <a:fillRef idx="1">
            <a:schemeClr val="lt1"/>
          </a:fillRef>
          <a:effectRef idx="0">
            <a:schemeClr val="accent6"/>
          </a:effectRef>
          <a:fontRef idx="minor">
            <a:schemeClr val="dk1"/>
          </a:fontRef>
        </p:style>
        <p:txBody>
          <a:bodyPr rtlCol="0" anchor="t"/>
          <a:lstStyle/>
          <a:p>
            <a:pPr marL="180975" indent="-180975"/>
            <a:r>
              <a:rPr lang="ja-JP" altLang="en-US" sz="1200" dirty="0">
                <a:solidFill>
                  <a:schemeClr val="tx1"/>
                </a:solidFill>
                <a:latin typeface="HG丸ｺﾞｼｯｸM-PRO" panose="020F0600000000000000" pitchFamily="50" charset="-128"/>
                <a:ea typeface="HG丸ｺﾞｼｯｸM-PRO" panose="020F0600000000000000" pitchFamily="50" charset="-128"/>
              </a:rPr>
              <a:t>〇　相談対応</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：相談事例や対応ノウハウの蓄積はまだ十分とは言えず、市町村の相談窓口の周知も足りていない部分がある。</a:t>
            </a:r>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pPr marL="180975" indent="-180975"/>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〇</a:t>
            </a:r>
            <a:r>
              <a:rPr lang="ja-JP" altLang="en-US" sz="1200" dirty="0">
                <a:solidFill>
                  <a:schemeClr val="tx1"/>
                </a:solidFill>
                <a:latin typeface="HG丸ｺﾞｼｯｸM-PRO" panose="020F0600000000000000" pitchFamily="50" charset="-128"/>
                <a:ea typeface="HG丸ｺﾞｼｯｸM-PRO" panose="020F0600000000000000" pitchFamily="50" charset="-128"/>
              </a:rPr>
              <a:t>　支援地域協議会の</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設置・運営：事案が少なく、予算・人員も限られているなかでの設置に向けた工夫が必要。また、すでに設置している自治体においても、どのように運営すれば良いのか悩ましいといった意見も聞かれる。</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p:txBody>
      </p:sp>
      <p:sp>
        <p:nvSpPr>
          <p:cNvPr id="12" name="正方形/長方形 11"/>
          <p:cNvSpPr/>
          <p:nvPr/>
        </p:nvSpPr>
        <p:spPr>
          <a:xfrm>
            <a:off x="195329" y="3544011"/>
            <a:ext cx="2880320" cy="275010"/>
          </a:xfrm>
          <a:prstGeom prst="rect">
            <a:avLst/>
          </a:prstGeom>
          <a:solidFill>
            <a:schemeClr val="bg1">
              <a:lumMod val="50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ja-JP" altLang="en-US" sz="1400" dirty="0" err="1">
                <a:latin typeface="HGP創英角ｺﾞｼｯｸUB" panose="020B0900000000000000" pitchFamily="50" charset="-128"/>
                <a:ea typeface="HGP創英角ｺﾞｼｯｸUB" panose="020B0900000000000000" pitchFamily="50" charset="-128"/>
              </a:rPr>
              <a:t>障がい</a:t>
            </a:r>
            <a:r>
              <a:rPr lang="ja-JP" altLang="en-US" sz="1400" dirty="0">
                <a:latin typeface="HGP創英角ｺﾞｼｯｸUB" panose="020B0900000000000000" pitchFamily="50" charset="-128"/>
                <a:ea typeface="HGP創英角ｺﾞｼｯｸUB" panose="020B0900000000000000" pitchFamily="50" charset="-128"/>
              </a:rPr>
              <a:t>理解に関する啓発の取組み</a:t>
            </a:r>
            <a:endParaRPr kumimoji="1" lang="ja-JP" altLang="en-US" sz="1400" dirty="0">
              <a:latin typeface="HGP創英角ｺﾞｼｯｸUB" panose="020B0900000000000000" pitchFamily="50" charset="-128"/>
              <a:ea typeface="HGP創英角ｺﾞｼｯｸUB" panose="020B0900000000000000" pitchFamily="50" charset="-128"/>
            </a:endParaRPr>
          </a:p>
        </p:txBody>
      </p:sp>
      <p:sp>
        <p:nvSpPr>
          <p:cNvPr id="18" name="正方形/長方形 17"/>
          <p:cNvSpPr/>
          <p:nvPr/>
        </p:nvSpPr>
        <p:spPr>
          <a:xfrm>
            <a:off x="151655" y="3863778"/>
            <a:ext cx="8744400" cy="998127"/>
          </a:xfrm>
          <a:prstGeom prst="rect">
            <a:avLst/>
          </a:prstGeom>
          <a:ln w="12700">
            <a:solidFill>
              <a:schemeClr val="tx1"/>
            </a:solidFill>
          </a:ln>
        </p:spPr>
        <p:style>
          <a:lnRef idx="2">
            <a:schemeClr val="accent6"/>
          </a:lnRef>
          <a:fillRef idx="1">
            <a:schemeClr val="lt1"/>
          </a:fillRef>
          <a:effectRef idx="0">
            <a:schemeClr val="accent6"/>
          </a:effectRef>
          <a:fontRef idx="minor">
            <a:schemeClr val="dk1"/>
          </a:fontRef>
        </p:style>
        <p:txBody>
          <a:bodyPr rtlCol="0" anchor="t"/>
          <a:lstStyle/>
          <a:p>
            <a:pPr marL="180975" indent="-180975"/>
            <a:r>
              <a:rPr lang="ja-JP" altLang="en-US" sz="1200" dirty="0">
                <a:solidFill>
                  <a:schemeClr val="tx1"/>
                </a:solidFill>
                <a:latin typeface="HG丸ｺﾞｼｯｸM-PRO" panose="020F0600000000000000" pitchFamily="50" charset="-128"/>
                <a:ea typeface="HG丸ｺﾞｼｯｸM-PRO" panose="020F0600000000000000" pitchFamily="50" charset="-128"/>
              </a:rPr>
              <a:t>〇　大阪ふれあいキャンペーン　　〇　共に生きる</a:t>
            </a:r>
            <a:r>
              <a:rPr lang="ja-JP" altLang="en-US" sz="1200" dirty="0" err="1">
                <a:solidFill>
                  <a:schemeClr val="tx1"/>
                </a:solidFill>
                <a:latin typeface="HG丸ｺﾞｼｯｸM-PRO" panose="020F0600000000000000" pitchFamily="50" charset="-128"/>
                <a:ea typeface="HG丸ｺﾞｼｯｸM-PRO" panose="020F0600000000000000" pitchFamily="50" charset="-128"/>
              </a:rPr>
              <a:t>障がい</a:t>
            </a:r>
            <a:r>
              <a:rPr lang="ja-JP" altLang="en-US" sz="1200" dirty="0">
                <a:solidFill>
                  <a:schemeClr val="tx1"/>
                </a:solidFill>
                <a:latin typeface="HG丸ｺﾞｼｯｸM-PRO" panose="020F0600000000000000" pitchFamily="50" charset="-128"/>
                <a:ea typeface="HG丸ｺﾞｼｯｸM-PRO" panose="020F0600000000000000" pitchFamily="50" charset="-128"/>
              </a:rPr>
              <a:t>者展　　〇　心の輪を広げる障がい者理解促進事業</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pPr marL="180975" indent="-180975"/>
            <a:r>
              <a:rPr lang="ja-JP" altLang="en-US" sz="1200" dirty="0">
                <a:solidFill>
                  <a:schemeClr val="tx1"/>
                </a:solidFill>
                <a:latin typeface="HG丸ｺﾞｼｯｸM-PRO" panose="020F0600000000000000" pitchFamily="50" charset="-128"/>
                <a:ea typeface="HG丸ｺﾞｼｯｸM-PRO" panose="020F0600000000000000" pitchFamily="50" charset="-128"/>
              </a:rPr>
              <a:t>〇　</a:t>
            </a:r>
            <a:r>
              <a:rPr lang="ja-JP" altLang="en-US" sz="1200" dirty="0" err="1">
                <a:solidFill>
                  <a:schemeClr val="tx1"/>
                </a:solidFill>
                <a:latin typeface="HG丸ｺﾞｼｯｸM-PRO" panose="020F0600000000000000" pitchFamily="50" charset="-128"/>
                <a:ea typeface="HG丸ｺﾞｼｯｸM-PRO" panose="020F0600000000000000" pitchFamily="50" charset="-128"/>
              </a:rPr>
              <a:t>大阪府障がい</a:t>
            </a:r>
            <a:r>
              <a:rPr lang="ja-JP" altLang="en-US" sz="1200" dirty="0">
                <a:solidFill>
                  <a:schemeClr val="tx1"/>
                </a:solidFill>
                <a:latin typeface="HG丸ｺﾞｼｯｸM-PRO" panose="020F0600000000000000" pitchFamily="50" charset="-128"/>
                <a:ea typeface="HG丸ｺﾞｼｯｸM-PRO" panose="020F0600000000000000" pitchFamily="50" charset="-128"/>
              </a:rPr>
              <a:t>者等用駐車区画利用証制度　　〇　ヘルプマークの周知・普及　〇　心のバリアフリー推進事業</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pPr marL="180975" indent="-180975"/>
            <a:r>
              <a:rPr lang="ja-JP" altLang="en-US" sz="1200" dirty="0">
                <a:solidFill>
                  <a:schemeClr val="tx1"/>
                </a:solidFill>
                <a:latin typeface="HG丸ｺﾞｼｯｸM-PRO" panose="020F0600000000000000" pitchFamily="50" charset="-128"/>
                <a:ea typeface="HG丸ｺﾞｼｯｸM-PRO" panose="020F0600000000000000" pitchFamily="50" charset="-128"/>
              </a:rPr>
              <a:t>〇　事業者</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団体へ</a:t>
            </a:r>
            <a:r>
              <a:rPr lang="ja-JP" altLang="en-US" sz="1200" dirty="0">
                <a:solidFill>
                  <a:schemeClr val="tx1"/>
                </a:solidFill>
                <a:latin typeface="HG丸ｺﾞｼｯｸM-PRO" panose="020F0600000000000000" pitchFamily="50" charset="-128"/>
                <a:ea typeface="HG丸ｺﾞｼｯｸM-PRO" panose="020F0600000000000000" pitchFamily="50" charset="-128"/>
              </a:rPr>
              <a:t>の研修の実施　○　</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大阪府が作成した啓発物</a:t>
            </a:r>
            <a:r>
              <a:rPr lang="ja-JP" altLang="en-US" sz="1200" dirty="0">
                <a:solidFill>
                  <a:schemeClr val="tx1"/>
                </a:solidFill>
                <a:latin typeface="HG丸ｺﾞｼｯｸM-PRO" panose="020F0600000000000000" pitchFamily="50" charset="-128"/>
                <a:ea typeface="HG丸ｺﾞｼｯｸM-PRO" panose="020F0600000000000000" pitchFamily="50" charset="-128"/>
              </a:rPr>
              <a:t>の配布</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pPr marL="180975" indent="-180975"/>
            <a:r>
              <a:rPr lang="ja-JP" altLang="en-US" sz="1200" dirty="0">
                <a:solidFill>
                  <a:schemeClr val="tx1"/>
                </a:solidFill>
                <a:latin typeface="HG丸ｺﾞｼｯｸM-PRO" panose="020F0600000000000000" pitchFamily="50" charset="-128"/>
                <a:ea typeface="HG丸ｺﾞｼｯｸM-PRO" panose="020F0600000000000000" pitchFamily="50" charset="-128"/>
              </a:rPr>
              <a:t>　・</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これまで紙媒体やイベントによる周知啓発が主な取組みであったが、令和３年度に引き続き、</a:t>
            </a:r>
            <a:r>
              <a:rPr lang="en-US" altLang="ja-JP" sz="1200" dirty="0" smtClean="0">
                <a:solidFill>
                  <a:schemeClr val="tx1"/>
                </a:solidFill>
                <a:latin typeface="HG丸ｺﾞｼｯｸM-PRO" panose="020F0600000000000000" pitchFamily="50" charset="-128"/>
                <a:ea typeface="HG丸ｺﾞｼｯｸM-PRO" panose="020F0600000000000000" pitchFamily="50" charset="-128"/>
              </a:rPr>
              <a:t>SNS</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やオンライン動画なども活用した啓発にも取り組んだ。</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p:txBody>
      </p:sp>
      <p:sp>
        <p:nvSpPr>
          <p:cNvPr id="17" name="正方形/長方形 16"/>
          <p:cNvSpPr/>
          <p:nvPr/>
        </p:nvSpPr>
        <p:spPr>
          <a:xfrm>
            <a:off x="8872890" y="6470452"/>
            <a:ext cx="300438" cy="3875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latin typeface="HG丸ｺﾞｼｯｸM-PRO" panose="020F0600000000000000" pitchFamily="50" charset="-128"/>
                <a:ea typeface="HG丸ｺﾞｼｯｸM-PRO" panose="020F0600000000000000" pitchFamily="50" charset="-128"/>
              </a:rPr>
              <a:t>３</a:t>
            </a:r>
            <a:endParaRPr kumimoji="1" lang="ja-JP" altLang="en-US" dirty="0">
              <a:solidFill>
                <a:schemeClr val="tx1"/>
              </a:solidFill>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10087660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1719</Words>
  <Application>Microsoft Office PowerPoint</Application>
  <PresentationFormat>画面に合わせる (4:3)</PresentationFormat>
  <Paragraphs>66</Paragraphs>
  <Slides>3</Slides>
  <Notes>2</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3</vt:i4>
      </vt:variant>
    </vt:vector>
  </HeadingPairs>
  <TitlesOfParts>
    <vt:vector size="9" baseType="lpstr">
      <vt:lpstr>HGP創英角ｺﾞｼｯｸUB</vt:lpstr>
      <vt:lpstr>HG丸ｺﾞｼｯｸM-PRO</vt:lpstr>
      <vt:lpstr>ＭＳ Ｐゴシック</vt:lpstr>
      <vt:lpstr>Arial</vt:lpstr>
      <vt:lpstr>Calibri</vt:lpstr>
      <vt:lpstr>Office ​​テーマ</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2018-02-21T02:19:24Z</dcterms:created>
  <dcterms:modified xsi:type="dcterms:W3CDTF">2023-08-21T02:00:19Z</dcterms:modified>
</cp:coreProperties>
</file>