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11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2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DEF2-88C8-46DF-9A13-54794007B626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787A6-B6E1-4997-9FDE-028A0A3194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84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5EEF5-EF7E-43C3-B721-2CAF4041E6A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68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99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99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38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2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03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19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01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63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48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10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757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E4EE4-5B68-4F90-BBB0-41E413A7CD5D}" type="datetimeFigureOut">
              <a:rPr kumimoji="1" lang="ja-JP" altLang="en-US" smtClean="0"/>
              <a:t>2019/11/26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DE80-4FB4-4D11-BD26-0AF826509A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9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5"/>
          <p:cNvSpPr txBox="1">
            <a:spLocks noChangeArrowheads="1"/>
          </p:cNvSpPr>
          <p:nvPr/>
        </p:nvSpPr>
        <p:spPr bwMode="auto">
          <a:xfrm>
            <a:off x="307274" y="0"/>
            <a:ext cx="9076059" cy="24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第１回大阪広域ベイエリアまちづくり推進本部会議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0" name="テキスト ボックス 39"/>
          <p:cNvSpPr txBox="1">
            <a:spLocks noChangeArrowheads="1"/>
          </p:cNvSpPr>
          <p:nvPr/>
        </p:nvSpPr>
        <p:spPr bwMode="auto">
          <a:xfrm>
            <a:off x="7955516" y="255449"/>
            <a:ext cx="1414939" cy="50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資料１</a:t>
            </a:r>
            <a:endParaRPr lang="en-US" altLang="ja-JP" sz="14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62072" y="2926981"/>
            <a:ext cx="6674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大阪広域ベイエリアまちづくりの検討について</a:t>
            </a:r>
          </a:p>
        </p:txBody>
      </p:sp>
    </p:spTree>
    <p:extLst>
      <p:ext uri="{BB962C8B-B14F-4D97-AF65-F5344CB8AC3E}">
        <p14:creationId xmlns:p14="http://schemas.microsoft.com/office/powerpoint/2010/main" val="38337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211396"/>
            <a:ext cx="9906000" cy="72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/>
              <a:t>　</a:t>
            </a:r>
            <a:r>
              <a:rPr lang="ja-JP" altLang="en-US" sz="2400" b="1" dirty="0"/>
              <a:t>背景・</a:t>
            </a:r>
            <a:r>
              <a:rPr lang="ja-JP" altLang="en-US" sz="2400" b="1" dirty="0" smtClean="0"/>
              <a:t>目的</a:t>
            </a:r>
            <a:endParaRPr lang="ja-JP" altLang="en-US" sz="2400" b="1" dirty="0"/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0" y="-19254"/>
            <a:ext cx="9785445" cy="2512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第１回大阪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広域ベイエリア</a:t>
            </a:r>
            <a:r>
              <a:rPr lang="ja-JP" altLang="en-US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まちづくり推進本部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8407021" y="245659"/>
            <a:ext cx="1403445" cy="648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1-1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6841" y="1901304"/>
            <a:ext cx="8763568" cy="3689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7800" indent="-177800"/>
            <a:r>
              <a:rPr lang="ja-JP" altLang="en-US" sz="24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●夢</a:t>
            </a:r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洲における万博開催とＩＲなどまちづくりを契機に、</a:t>
            </a: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そのインパクトや関連インフラ整備に加え、堺市など泉</a:t>
            </a: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州地域沿岸部の様々な地域資源を最大限に活用すること</a:t>
            </a: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で、ベイエリア全体の活性化、さらなる大阪・関西の発</a:t>
            </a: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展につなげていくことが</a:t>
            </a:r>
            <a:r>
              <a:rPr lang="ja-JP" altLang="en-US" sz="24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重要。</a:t>
            </a:r>
            <a:endParaRPr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177800" indent="-177800"/>
            <a:endParaRPr lang="en-US" altLang="ja-JP" sz="2400" dirty="0" smtClean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●このため、推進体制を設け、港湾戦略における関連する</a:t>
            </a: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取り組みも含め、大阪広域ベイエリアの将来像や整備の</a:t>
            </a:r>
          </a:p>
          <a:p>
            <a:pPr marL="177800" indent="-177800"/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方向性等について取りまとめる。</a:t>
            </a:r>
            <a:endParaRPr kumimoji="1"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292818" y="6419875"/>
            <a:ext cx="50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ja-JP" altLang="en-US" sz="14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96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81001" y="856394"/>
            <a:ext cx="9126794" cy="6006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/>
          <a:srcRect l="20075" t="20168" r="21606" b="24733"/>
          <a:stretch/>
        </p:blipFill>
        <p:spPr>
          <a:xfrm>
            <a:off x="5506560" y="3866430"/>
            <a:ext cx="3938400" cy="28872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28989" t="26050" r="7037" b="22016"/>
          <a:stretch/>
        </p:blipFill>
        <p:spPr>
          <a:xfrm>
            <a:off x="5490341" y="886713"/>
            <a:ext cx="3938400" cy="28872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637895" y="1108343"/>
            <a:ext cx="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</a:rPr>
              <a:t>京都</a:t>
            </a:r>
          </a:p>
        </p:txBody>
      </p:sp>
      <p:sp>
        <p:nvSpPr>
          <p:cNvPr id="38" name="テキスト ボックス 5"/>
          <p:cNvSpPr txBox="1">
            <a:spLocks noChangeArrowheads="1"/>
          </p:cNvSpPr>
          <p:nvPr/>
        </p:nvSpPr>
        <p:spPr bwMode="auto">
          <a:xfrm>
            <a:off x="307274" y="0"/>
            <a:ext cx="9076059" cy="2419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第１回大阪広域ベイエリアまちづくり推進本部会議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81000" y="224262"/>
            <a:ext cx="9144000" cy="57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 ベイエリアの現状①　ベイエリアの位置、他地域比較</a:t>
            </a:r>
          </a:p>
        </p:txBody>
      </p:sp>
      <p:sp>
        <p:nvSpPr>
          <p:cNvPr id="40" name="テキスト ボックス 39"/>
          <p:cNvSpPr txBox="1">
            <a:spLocks noChangeArrowheads="1"/>
          </p:cNvSpPr>
          <p:nvPr/>
        </p:nvSpPr>
        <p:spPr bwMode="auto">
          <a:xfrm>
            <a:off x="7955516" y="255449"/>
            <a:ext cx="1414939" cy="50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</a:t>
            </a:r>
            <a:r>
              <a:rPr lang="en-US" altLang="ja-JP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1-2-</a:t>
            </a: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①</a:t>
            </a:r>
            <a:endParaRPr lang="en-US" altLang="ja-JP" sz="14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48781" y="6085173"/>
            <a:ext cx="467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数字は夢洲・東京（霞ヶ関）・香港からの距離</a:t>
            </a:r>
            <a:endParaRPr kumimoji="1" lang="en-US" altLang="ja-JP" sz="1200" dirty="0"/>
          </a:p>
          <a:p>
            <a:r>
              <a:rPr kumimoji="1" lang="ja-JP" altLang="en-US" sz="1200" dirty="0"/>
              <a:t>国土地理院地図及び</a:t>
            </a:r>
            <a:r>
              <a:rPr kumimoji="1" lang="en-US" altLang="ja-JP" sz="1200" dirty="0" err="1"/>
              <a:t>Openstreetmap</a:t>
            </a:r>
            <a:r>
              <a:rPr kumimoji="1" lang="ja-JP" altLang="en-US" sz="1200" dirty="0"/>
              <a:t>をもとに大阪府作成</a:t>
            </a:r>
          </a:p>
          <a:p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36065" y="3865711"/>
            <a:ext cx="18717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広東香港マカオ</a:t>
            </a:r>
          </a:p>
        </p:txBody>
      </p:sp>
      <p:sp>
        <p:nvSpPr>
          <p:cNvPr id="20" name="ドーナツ 19"/>
          <p:cNvSpPr/>
          <p:nvPr/>
        </p:nvSpPr>
        <p:spPr>
          <a:xfrm>
            <a:off x="8540457" y="5692820"/>
            <a:ext cx="252000" cy="252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22933" y="853851"/>
            <a:ext cx="5015848" cy="5190229"/>
            <a:chOff x="-470291" y="999008"/>
            <a:chExt cx="5015848" cy="5190229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4"/>
            <a:srcRect l="10061" t="2910" r="25177" b="11955"/>
            <a:stretch/>
          </p:blipFill>
          <p:spPr>
            <a:xfrm>
              <a:off x="-470291" y="999008"/>
              <a:ext cx="5015848" cy="5190229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2455199" y="3140177"/>
              <a:ext cx="540912" cy="21120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ja-JP" altLang="en-US" sz="9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新大阪</a:t>
              </a: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623218" y="4096270"/>
              <a:ext cx="311238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ja-JP" altLang="en-US" sz="1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堺</a:t>
              </a:r>
            </a:p>
          </p:txBody>
        </p:sp>
        <p:sp>
          <p:nvSpPr>
            <p:cNvPr id="5" name="ドーナツ 4"/>
            <p:cNvSpPr/>
            <p:nvPr/>
          </p:nvSpPr>
          <p:spPr>
            <a:xfrm>
              <a:off x="2122793" y="3620626"/>
              <a:ext cx="252000" cy="252000"/>
            </a:xfrm>
            <a:prstGeom prst="donu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700040" y="3399788"/>
              <a:ext cx="380569" cy="21120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ja-JP" altLang="en-US" sz="9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梅田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664000" y="3560237"/>
              <a:ext cx="540912" cy="21120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ja-JP" altLang="en-US" sz="9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なんば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619868" y="3801481"/>
              <a:ext cx="540912" cy="211203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ja-JP" altLang="en-US" sz="9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天王寺</a:t>
              </a:r>
            </a:p>
          </p:txBody>
        </p:sp>
        <p:sp>
          <p:nvSpPr>
            <p:cNvPr id="24" name="楕円 23"/>
            <p:cNvSpPr/>
            <p:nvPr/>
          </p:nvSpPr>
          <p:spPr>
            <a:xfrm rot="18299307">
              <a:off x="645528" y="4026689"/>
              <a:ext cx="2380584" cy="970725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 w="50800" cap="flat" cmpd="sng" algn="ctr">
              <a:solidFill>
                <a:srgbClr val="C00000"/>
              </a:solidFill>
              <a:prstDash val="sysDot"/>
              <a:miter lim="800000"/>
            </a:ln>
            <a:effectLst/>
          </p:spPr>
          <p:txBody>
            <a:bodyPr rot="0" spcFirstLastPara="0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463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8091075" y="852699"/>
            <a:ext cx="1365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東京湾周辺</a:t>
            </a:r>
          </a:p>
        </p:txBody>
      </p:sp>
      <p:sp>
        <p:nvSpPr>
          <p:cNvPr id="9" name="楕円 8"/>
          <p:cNvSpPr/>
          <p:nvPr/>
        </p:nvSpPr>
        <p:spPr>
          <a:xfrm>
            <a:off x="3554581" y="3172675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/>
          <p:cNvSpPr/>
          <p:nvPr/>
        </p:nvSpPr>
        <p:spPr>
          <a:xfrm>
            <a:off x="3554581" y="3323875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楕円 27"/>
          <p:cNvSpPr/>
          <p:nvPr/>
        </p:nvSpPr>
        <p:spPr>
          <a:xfrm>
            <a:off x="3554581" y="3500275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楕円 28"/>
          <p:cNvSpPr/>
          <p:nvPr/>
        </p:nvSpPr>
        <p:spPr>
          <a:xfrm>
            <a:off x="3616235" y="3615910"/>
            <a:ext cx="90000" cy="9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楕円 29"/>
          <p:cNvSpPr/>
          <p:nvPr/>
        </p:nvSpPr>
        <p:spPr>
          <a:xfrm>
            <a:off x="3461553" y="3949438"/>
            <a:ext cx="126000" cy="126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62429" y="3634308"/>
            <a:ext cx="7022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kern="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夢洲</a:t>
            </a:r>
          </a:p>
        </p:txBody>
      </p:sp>
      <p:sp>
        <p:nvSpPr>
          <p:cNvPr id="19" name="ドーナツ 18"/>
          <p:cNvSpPr/>
          <p:nvPr/>
        </p:nvSpPr>
        <p:spPr>
          <a:xfrm>
            <a:off x="7148764" y="1522704"/>
            <a:ext cx="252000" cy="252000"/>
          </a:xfrm>
          <a:prstGeom prst="don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18360" y="853850"/>
            <a:ext cx="13651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大阪湾周辺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956605" y="6531363"/>
            <a:ext cx="50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ja-JP" altLang="en-US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4894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テキスト ボックス 5"/>
          <p:cNvSpPr txBox="1">
            <a:spLocks noChangeArrowheads="1"/>
          </p:cNvSpPr>
          <p:nvPr/>
        </p:nvSpPr>
        <p:spPr bwMode="auto">
          <a:xfrm>
            <a:off x="381001" y="-19254"/>
            <a:ext cx="8976575" cy="2419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第１回大阪広域ベイエリアまちづくり推進本部会議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81000" y="211395"/>
            <a:ext cx="9156879" cy="57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 </a:t>
            </a:r>
            <a:r>
              <a:rPr lang="ja-JP" altLang="en-US" sz="2400" b="1" dirty="0">
                <a:latin typeface="+mn-ea"/>
              </a:rPr>
              <a:t>ベイエリアの現状③　</a:t>
            </a:r>
            <a:r>
              <a:rPr lang="ja-JP" altLang="en-US" sz="2200" b="1" dirty="0">
                <a:latin typeface="+mn-ea"/>
              </a:rPr>
              <a:t>訪日外国人の地域別滞在者数</a:t>
            </a:r>
            <a:r>
              <a:rPr lang="en-US" altLang="ja-JP" sz="2200" b="1" dirty="0">
                <a:latin typeface="+mn-ea"/>
              </a:rPr>
              <a:t>(</a:t>
            </a:r>
            <a:r>
              <a:rPr lang="ja-JP" altLang="en-US" sz="2200" b="1" dirty="0">
                <a:latin typeface="+mn-ea"/>
              </a:rPr>
              <a:t>昼間</a:t>
            </a:r>
            <a:r>
              <a:rPr lang="en-US" altLang="ja-JP" sz="2200" b="1" dirty="0">
                <a:latin typeface="+mn-ea"/>
              </a:rPr>
              <a:t>)</a:t>
            </a:r>
            <a:endParaRPr lang="ja-JP" altLang="en-US" sz="2200" b="1" dirty="0">
              <a:latin typeface="+mn-ea"/>
            </a:endParaRPr>
          </a:p>
        </p:txBody>
      </p:sp>
      <p:sp>
        <p:nvSpPr>
          <p:cNvPr id="43" name="テキスト ボックス 42"/>
          <p:cNvSpPr txBox="1">
            <a:spLocks noChangeArrowheads="1"/>
          </p:cNvSpPr>
          <p:nvPr/>
        </p:nvSpPr>
        <p:spPr bwMode="auto">
          <a:xfrm>
            <a:off x="8015290" y="229704"/>
            <a:ext cx="1403445" cy="50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</a:t>
            </a:r>
            <a:r>
              <a:rPr lang="en-US" altLang="ja-JP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1-2-</a:t>
            </a: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③</a:t>
            </a:r>
            <a:endParaRPr lang="en-US" altLang="ja-JP" sz="14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2511151" y="794374"/>
            <a:ext cx="6534878" cy="5925741"/>
            <a:chOff x="1431898" y="959265"/>
            <a:chExt cx="6943358" cy="627222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2"/>
            <a:srcRect t="17355" r="2220" b="6096"/>
            <a:stretch/>
          </p:blipFill>
          <p:spPr>
            <a:xfrm>
              <a:off x="1431898" y="1080323"/>
              <a:ext cx="6768205" cy="6151164"/>
            </a:xfrm>
            <a:prstGeom prst="rect">
              <a:avLst/>
            </a:prstGeom>
          </p:spPr>
        </p:pic>
        <p:sp>
          <p:nvSpPr>
            <p:cNvPr id="25" name="円柱 24"/>
            <p:cNvSpPr/>
            <p:nvPr/>
          </p:nvSpPr>
          <p:spPr>
            <a:xfrm>
              <a:off x="5718757" y="959265"/>
              <a:ext cx="1080000" cy="1368000"/>
            </a:xfrm>
            <a:prstGeom prst="can">
              <a:avLst>
                <a:gd name="adj" fmla="val 44829"/>
              </a:avLst>
            </a:prstGeom>
            <a:solidFill>
              <a:srgbClr val="FFFF0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233643" y="1004806"/>
              <a:ext cx="108191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252.0</a:t>
              </a:r>
              <a:endParaRPr kumimoji="1" lang="ja-JP" altLang="en-US" sz="2800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245345" y="5116705"/>
              <a:ext cx="921779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/>
                <a:t>44.8</a:t>
              </a:r>
              <a:endParaRPr kumimoji="1" lang="ja-JP" altLang="en-US" sz="16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2960672" y="3094465"/>
              <a:ext cx="1013058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27.0</a:t>
              </a: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159165" y="2282500"/>
              <a:ext cx="88750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3.6</a:t>
              </a:r>
              <a:endParaRPr kumimoji="1" lang="ja-JP" altLang="en-US" sz="2800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538468" y="2950837"/>
              <a:ext cx="88750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3.3</a:t>
              </a:r>
              <a:endParaRPr kumimoji="1" lang="ja-JP" altLang="en-US" sz="28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790813" y="1215133"/>
              <a:ext cx="1140750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134.5</a:t>
              </a:r>
              <a:endParaRPr kumimoji="1" lang="ja-JP" altLang="en-US" sz="28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275004" y="3869255"/>
              <a:ext cx="88750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2.1</a:t>
              </a:r>
              <a:endParaRPr kumimoji="1" lang="ja-JP" altLang="en-US" sz="28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159165" y="5047974"/>
              <a:ext cx="88750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0.7</a:t>
              </a:r>
              <a:endParaRPr kumimoji="1" lang="ja-JP" altLang="en-US" sz="28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7242580" y="3829346"/>
              <a:ext cx="1013058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21.2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125579" y="3539458"/>
              <a:ext cx="1038824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神戸市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336432" y="4199641"/>
              <a:ext cx="1038824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奈良市</a:t>
              </a:r>
            </a:p>
          </p:txBody>
        </p:sp>
        <p:sp>
          <p:nvSpPr>
            <p:cNvPr id="16" name="円柱 15"/>
            <p:cNvSpPr/>
            <p:nvPr/>
          </p:nvSpPr>
          <p:spPr>
            <a:xfrm>
              <a:off x="4288451" y="1909016"/>
              <a:ext cx="1080000" cy="2700000"/>
            </a:xfrm>
            <a:prstGeom prst="can">
              <a:avLst>
                <a:gd name="adj" fmla="val 51055"/>
              </a:avLst>
            </a:prstGeom>
            <a:solidFill>
              <a:schemeClr val="accent4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柱 16"/>
            <p:cNvSpPr/>
            <p:nvPr/>
          </p:nvSpPr>
          <p:spPr>
            <a:xfrm>
              <a:off x="5343430" y="2916688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2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892738" y="1657930"/>
              <a:ext cx="1038824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京都市</a:t>
              </a:r>
            </a:p>
          </p:txBody>
        </p:sp>
        <p:sp>
          <p:nvSpPr>
            <p:cNvPr id="18" name="円柱 17"/>
            <p:cNvSpPr/>
            <p:nvPr/>
          </p:nvSpPr>
          <p:spPr>
            <a:xfrm>
              <a:off x="5646898" y="3573437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4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柱 18"/>
            <p:cNvSpPr/>
            <p:nvPr/>
          </p:nvSpPr>
          <p:spPr>
            <a:xfrm>
              <a:off x="5466898" y="4455166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柱 19"/>
            <p:cNvSpPr/>
            <p:nvPr/>
          </p:nvSpPr>
          <p:spPr>
            <a:xfrm>
              <a:off x="5366884" y="5755196"/>
              <a:ext cx="360000" cy="72000"/>
            </a:xfrm>
            <a:prstGeom prst="can">
              <a:avLst>
                <a:gd name="adj" fmla="val 56035"/>
              </a:avLst>
            </a:prstGeom>
            <a:solidFill>
              <a:schemeClr val="accent6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柱 20"/>
            <p:cNvSpPr/>
            <p:nvPr/>
          </p:nvSpPr>
          <p:spPr>
            <a:xfrm>
              <a:off x="4750790" y="5112096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柱 21"/>
            <p:cNvSpPr/>
            <p:nvPr/>
          </p:nvSpPr>
          <p:spPr>
            <a:xfrm>
              <a:off x="3225051" y="5533039"/>
              <a:ext cx="720000" cy="540000"/>
            </a:xfrm>
            <a:prstGeom prst="can">
              <a:avLst>
                <a:gd name="adj" fmla="val 56035"/>
              </a:avLst>
            </a:prstGeom>
            <a:solidFill>
              <a:schemeClr val="accent2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柱 22"/>
            <p:cNvSpPr/>
            <p:nvPr/>
          </p:nvSpPr>
          <p:spPr>
            <a:xfrm>
              <a:off x="4196780" y="6196427"/>
              <a:ext cx="360000" cy="144000"/>
            </a:xfrm>
            <a:prstGeom prst="can">
              <a:avLst>
                <a:gd name="adj" fmla="val 56035"/>
              </a:avLst>
            </a:prstGeom>
            <a:solidFill>
              <a:schemeClr val="accent2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柱 23"/>
            <p:cNvSpPr/>
            <p:nvPr/>
          </p:nvSpPr>
          <p:spPr>
            <a:xfrm>
              <a:off x="6692150" y="3974886"/>
              <a:ext cx="720000" cy="360000"/>
            </a:xfrm>
            <a:prstGeom prst="can">
              <a:avLst>
                <a:gd name="adj" fmla="val 56035"/>
              </a:avLst>
            </a:prstGeom>
            <a:solidFill>
              <a:srgbClr val="FFFF0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4307037" y="2293879"/>
              <a:ext cx="88750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2.9</a:t>
              </a:r>
              <a:endParaRPr kumimoji="1" lang="ja-JP" altLang="en-US" sz="2800" dirty="0"/>
            </a:p>
          </p:txBody>
        </p:sp>
        <p:sp>
          <p:nvSpPr>
            <p:cNvPr id="27" name="円柱 26"/>
            <p:cNvSpPr/>
            <p:nvPr/>
          </p:nvSpPr>
          <p:spPr>
            <a:xfrm>
              <a:off x="4563985" y="2920500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229999" y="5336206"/>
              <a:ext cx="921779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1.8</a:t>
              </a:r>
              <a:endParaRPr kumimoji="1" lang="ja-JP" altLang="en-US" sz="1600" dirty="0"/>
            </a:p>
          </p:txBody>
        </p:sp>
        <p:sp>
          <p:nvSpPr>
            <p:cNvPr id="29" name="円柱 28"/>
            <p:cNvSpPr/>
            <p:nvPr/>
          </p:nvSpPr>
          <p:spPr>
            <a:xfrm>
              <a:off x="3119274" y="3798566"/>
              <a:ext cx="720000" cy="360000"/>
            </a:xfrm>
            <a:prstGeom prst="can">
              <a:avLst>
                <a:gd name="adj" fmla="val 56035"/>
              </a:avLst>
            </a:prstGeom>
            <a:solidFill>
              <a:srgbClr val="FFFF0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2499407" y="5171549"/>
              <a:ext cx="1038824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/>
                <a:t>泉佐野市</a:t>
              </a:r>
              <a:endParaRPr kumimoji="1" lang="en-US" altLang="ja-JP" sz="1400" dirty="0"/>
            </a:p>
            <a:p>
              <a:r>
                <a:rPr kumimoji="1" lang="ja-JP" altLang="en-US" sz="1400" dirty="0"/>
                <a:t>田尻町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297929" y="1449580"/>
              <a:ext cx="1038824" cy="390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大阪市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470666" y="2636443"/>
              <a:ext cx="662678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豊能</a:t>
              </a: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315559" y="2639841"/>
              <a:ext cx="662678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三島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5479519" y="3286909"/>
              <a:ext cx="900339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北河内</a:t>
              </a: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363128" y="4194668"/>
              <a:ext cx="900339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中河内</a:t>
              </a: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5214653" y="5428539"/>
              <a:ext cx="900339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南河内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517522" y="4850937"/>
              <a:ext cx="900339" cy="358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/>
                <a:t>堺市</a:t>
              </a: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4102135" y="5714764"/>
              <a:ext cx="2138669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泉州</a:t>
              </a:r>
              <a:endParaRPr kumimoji="1" lang="en-US" altLang="ja-JP" sz="1600" dirty="0"/>
            </a:p>
            <a:p>
              <a:r>
                <a:rPr kumimoji="1" lang="ja-JP" altLang="en-US" sz="1200" dirty="0"/>
                <a:t>（堺、泉佐野、田尻除く）</a:t>
              </a: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4508712" y="4507737"/>
              <a:ext cx="887506" cy="55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3.1</a:t>
              </a:r>
              <a:endParaRPr kumimoji="1" lang="ja-JP" altLang="en-US" sz="2800" dirty="0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1707524" y="6550224"/>
            <a:ext cx="78174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出典：</a:t>
            </a:r>
            <a:r>
              <a:rPr kumimoji="1" lang="en-US" altLang="ja-JP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RESAS(</a:t>
            </a:r>
            <a:r>
              <a:rPr kumimoji="1" lang="ja-JP" altLang="en-US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株式会社</a:t>
            </a:r>
            <a:r>
              <a:rPr kumimoji="1" lang="en-US" altLang="ja-JP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NTT</a:t>
            </a:r>
            <a:r>
              <a:rPr kumimoji="1" lang="ja-JP" altLang="en-US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ドコモ、</a:t>
            </a:r>
            <a:r>
              <a:rPr kumimoji="1" lang="en-US" altLang="ja-JP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NTT</a:t>
            </a:r>
            <a:r>
              <a:rPr kumimoji="1" lang="ja-JP" altLang="en-US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ドコモ・インサイトマーケティング「モバイル空間統計」</a:t>
            </a:r>
            <a:r>
              <a:rPr kumimoji="1" lang="en-US" altLang="ja-JP" sz="1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)</a:t>
            </a:r>
            <a:endParaRPr kumimoji="1" lang="ja-JP" altLang="en-US" sz="1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213028" y="6362989"/>
            <a:ext cx="687731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地域経済分析システム（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RESAS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）：株式会社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NTT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ドコモ、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NTT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ドコモ・インサイトマーケティング「モバイル空間統計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®)</a:t>
            </a:r>
            <a:endParaRPr kumimoji="1" lang="ja-JP" altLang="en-US" sz="1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00372" y="861607"/>
            <a:ext cx="3059221" cy="967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kumimoji="1"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訪日外国人滞在者数（万人）</a:t>
            </a:r>
            <a:endParaRPr kumimoji="1" lang="en-US" altLang="ja-JP" sz="16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kumimoji="1" lang="en-US" altLang="ja-JP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2018</a:t>
            </a:r>
            <a:r>
              <a:rPr kumimoji="1" lang="ja-JP" altLang="en-US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年</a:t>
            </a:r>
            <a:r>
              <a:rPr kumimoji="1" lang="en-US" altLang="ja-JP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10</a:t>
            </a:r>
            <a:r>
              <a:rPr kumimoji="1" lang="ja-JP" altLang="en-US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月昼間（</a:t>
            </a:r>
            <a:r>
              <a:rPr kumimoji="1" lang="en-US" altLang="ja-JP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10</a:t>
            </a:r>
            <a:r>
              <a:rPr kumimoji="1" lang="ja-JP" altLang="en-US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時～</a:t>
            </a:r>
            <a:r>
              <a:rPr kumimoji="1" lang="en-US" altLang="ja-JP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18</a:t>
            </a:r>
            <a:r>
              <a:rPr kumimoji="1" lang="ja-JP" altLang="en-US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時）に２時間以上滞在した延べ人数</a:t>
            </a:r>
            <a:endParaRPr kumimoji="1" lang="en-US" altLang="ja-JP" sz="16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62253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（注</a:t>
            </a:r>
            <a:r>
              <a:rPr kumimoji="1" lang="en-US" altLang="ja-JP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)</a:t>
            </a:r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・滞在者数とは、指定地域の昼間帯（</a:t>
            </a:r>
            <a:r>
              <a:rPr kumimoji="1" lang="en-US" altLang="ja-JP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10</a:t>
            </a:r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時から１８時の間）に２時間以上滞在した外国人を日別に算出し、対象期間の日数分を積算した延べ人数を表している。</a:t>
            </a:r>
            <a:endParaRPr kumimoji="1" lang="en-US" altLang="ja-JP" sz="9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・同一人物が複数の地域に滞在した場合、複数カウントしている。同一人物が該当地域に複数日に跨がって滞在した場合、複数カウントしている。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956605" y="6531363"/>
            <a:ext cx="50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82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グループ化 48"/>
          <p:cNvGrpSpPr/>
          <p:nvPr/>
        </p:nvGrpSpPr>
        <p:grpSpPr>
          <a:xfrm>
            <a:off x="2511152" y="908744"/>
            <a:ext cx="6396163" cy="5894550"/>
            <a:chOff x="1954413" y="706836"/>
            <a:chExt cx="6768205" cy="6151164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 rotWithShape="1">
            <a:blip r:embed="rId2"/>
            <a:srcRect t="17355" r="2220" b="6096"/>
            <a:stretch/>
          </p:blipFill>
          <p:spPr>
            <a:xfrm>
              <a:off x="1954413" y="706836"/>
              <a:ext cx="6768205" cy="6151164"/>
            </a:xfrm>
            <a:prstGeom prst="rect">
              <a:avLst/>
            </a:prstGeom>
          </p:spPr>
        </p:pic>
        <p:sp>
          <p:nvSpPr>
            <p:cNvPr id="51" name="円柱 50"/>
            <p:cNvSpPr/>
            <p:nvPr/>
          </p:nvSpPr>
          <p:spPr>
            <a:xfrm>
              <a:off x="6551068" y="816583"/>
              <a:ext cx="720000" cy="1008000"/>
            </a:xfrm>
            <a:prstGeom prst="can">
              <a:avLst>
                <a:gd name="adj" fmla="val 44829"/>
              </a:avLst>
            </a:prstGeom>
            <a:solidFill>
              <a:srgbClr val="FFFF0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812525" y="713372"/>
              <a:ext cx="108492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176.5</a:t>
              </a:r>
              <a:endParaRPr kumimoji="1" lang="ja-JP" altLang="en-US" sz="2800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5031227" y="4128176"/>
              <a:ext cx="88750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3.1</a:t>
              </a:r>
              <a:endParaRPr kumimoji="1" lang="ja-JP" altLang="en-US" sz="28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754795" y="4574620"/>
              <a:ext cx="921778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6.4</a:t>
              </a: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3497702" y="2764521"/>
              <a:ext cx="1013057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27.0</a:t>
              </a: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5681680" y="1909013"/>
              <a:ext cx="88750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2.1</a:t>
              </a:r>
              <a:endParaRPr kumimoji="1" lang="ja-JP" altLang="en-US" sz="28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6060983" y="2577350"/>
              <a:ext cx="88750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2.1</a:t>
              </a:r>
              <a:endParaRPr kumimoji="1" lang="ja-JP" altLang="en-US" sz="2800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7313328" y="841646"/>
              <a:ext cx="1013057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64.1</a:t>
              </a:r>
              <a:endParaRPr kumimoji="1" lang="ja-JP" altLang="en-US" sz="2800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5797519" y="3495768"/>
              <a:ext cx="88750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1.8</a:t>
              </a: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5681680" y="4674486"/>
              <a:ext cx="88750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0.5</a:t>
              </a:r>
              <a:endParaRPr kumimoji="1" lang="ja-JP" altLang="en-US" sz="2800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7484148" y="3442185"/>
              <a:ext cx="1013057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2.5</a:t>
              </a: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3575523" y="3180484"/>
              <a:ext cx="1038824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神戸市</a:t>
              </a: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7639760" y="3821182"/>
              <a:ext cx="1038824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奈良市</a:t>
              </a:r>
            </a:p>
          </p:txBody>
        </p:sp>
        <p:sp>
          <p:nvSpPr>
            <p:cNvPr id="64" name="円柱 63"/>
            <p:cNvSpPr/>
            <p:nvPr/>
          </p:nvSpPr>
          <p:spPr>
            <a:xfrm>
              <a:off x="4810966" y="1535529"/>
              <a:ext cx="1080000" cy="2448000"/>
            </a:xfrm>
            <a:prstGeom prst="can">
              <a:avLst>
                <a:gd name="adj" fmla="val 51055"/>
              </a:avLst>
            </a:prstGeom>
            <a:solidFill>
              <a:schemeClr val="accent4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柱 64"/>
            <p:cNvSpPr/>
            <p:nvPr/>
          </p:nvSpPr>
          <p:spPr>
            <a:xfrm>
              <a:off x="5865945" y="2543201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2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7415253" y="1284443"/>
              <a:ext cx="1038824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京都市</a:t>
              </a:r>
            </a:p>
          </p:txBody>
        </p:sp>
        <p:sp>
          <p:nvSpPr>
            <p:cNvPr id="67" name="円柱 66"/>
            <p:cNvSpPr/>
            <p:nvPr/>
          </p:nvSpPr>
          <p:spPr>
            <a:xfrm>
              <a:off x="6169413" y="3199950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4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円柱 67"/>
            <p:cNvSpPr/>
            <p:nvPr/>
          </p:nvSpPr>
          <p:spPr>
            <a:xfrm>
              <a:off x="5989413" y="4081679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円柱 68"/>
            <p:cNvSpPr/>
            <p:nvPr/>
          </p:nvSpPr>
          <p:spPr>
            <a:xfrm>
              <a:off x="5889399" y="5381709"/>
              <a:ext cx="360000" cy="72000"/>
            </a:xfrm>
            <a:prstGeom prst="can">
              <a:avLst>
                <a:gd name="adj" fmla="val 56035"/>
              </a:avLst>
            </a:prstGeom>
            <a:solidFill>
              <a:schemeClr val="accent6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柱 69"/>
            <p:cNvSpPr/>
            <p:nvPr/>
          </p:nvSpPr>
          <p:spPr>
            <a:xfrm>
              <a:off x="5273305" y="4738609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円柱 70"/>
            <p:cNvSpPr/>
            <p:nvPr/>
          </p:nvSpPr>
          <p:spPr>
            <a:xfrm>
              <a:off x="3828610" y="5029844"/>
              <a:ext cx="360000" cy="540000"/>
            </a:xfrm>
            <a:prstGeom prst="can">
              <a:avLst>
                <a:gd name="adj" fmla="val 56035"/>
              </a:avLst>
            </a:prstGeom>
            <a:solidFill>
              <a:schemeClr val="accent2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柱 71"/>
            <p:cNvSpPr/>
            <p:nvPr/>
          </p:nvSpPr>
          <p:spPr>
            <a:xfrm>
              <a:off x="4624650" y="5825030"/>
              <a:ext cx="360000" cy="144000"/>
            </a:xfrm>
            <a:prstGeom prst="can">
              <a:avLst>
                <a:gd name="adj" fmla="val 56035"/>
              </a:avLst>
            </a:prstGeom>
            <a:solidFill>
              <a:schemeClr val="accent2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円柱 72"/>
            <p:cNvSpPr/>
            <p:nvPr/>
          </p:nvSpPr>
          <p:spPr>
            <a:xfrm>
              <a:off x="7214665" y="3601399"/>
              <a:ext cx="360000" cy="288000"/>
            </a:xfrm>
            <a:prstGeom prst="can">
              <a:avLst>
                <a:gd name="adj" fmla="val 56035"/>
              </a:avLst>
            </a:prstGeom>
            <a:solidFill>
              <a:srgbClr val="FFFF0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4829552" y="1947286"/>
              <a:ext cx="887506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/>
                <a:t>1.8</a:t>
              </a:r>
            </a:p>
          </p:txBody>
        </p:sp>
        <p:sp>
          <p:nvSpPr>
            <p:cNvPr id="75" name="円柱 74"/>
            <p:cNvSpPr/>
            <p:nvPr/>
          </p:nvSpPr>
          <p:spPr>
            <a:xfrm>
              <a:off x="5086500" y="2573907"/>
              <a:ext cx="360000" cy="252000"/>
            </a:xfrm>
            <a:prstGeom prst="can">
              <a:avLst>
                <a:gd name="adj" fmla="val 56035"/>
              </a:avLst>
            </a:prstGeom>
            <a:solidFill>
              <a:schemeClr val="accent1">
                <a:alpha val="6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4700203" y="4963005"/>
              <a:ext cx="921778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1.6</a:t>
              </a:r>
              <a:endParaRPr kumimoji="1" lang="ja-JP" altLang="en-US" sz="1600" dirty="0"/>
            </a:p>
          </p:txBody>
        </p:sp>
        <p:sp>
          <p:nvSpPr>
            <p:cNvPr id="77" name="円柱 76"/>
            <p:cNvSpPr/>
            <p:nvPr/>
          </p:nvSpPr>
          <p:spPr>
            <a:xfrm>
              <a:off x="3641789" y="3425079"/>
              <a:ext cx="720000" cy="360000"/>
            </a:xfrm>
            <a:prstGeom prst="can">
              <a:avLst>
                <a:gd name="adj" fmla="val 56035"/>
              </a:avLst>
            </a:prstGeom>
            <a:solidFill>
              <a:srgbClr val="FFFF00">
                <a:alpha val="6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3021922" y="4798062"/>
              <a:ext cx="1038824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dirty="0"/>
                <a:t>泉佐野市</a:t>
              </a:r>
              <a:endParaRPr kumimoji="1" lang="en-US" altLang="ja-JP" sz="1400" dirty="0"/>
            </a:p>
            <a:p>
              <a:r>
                <a:rPr kumimoji="1" lang="ja-JP" altLang="en-US" sz="1400" dirty="0"/>
                <a:t>田尻町</a:t>
              </a:r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879909" y="1129682"/>
              <a:ext cx="1038824" cy="38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大阪市</a:t>
              </a:r>
            </a:p>
          </p:txBody>
        </p:sp>
        <p:sp>
          <p:nvSpPr>
            <p:cNvPr id="80" name="テキスト ボックス 79"/>
            <p:cNvSpPr txBox="1"/>
            <p:nvPr/>
          </p:nvSpPr>
          <p:spPr>
            <a:xfrm>
              <a:off x="4993181" y="2289850"/>
              <a:ext cx="662678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豊能</a:t>
              </a: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5838074" y="2266354"/>
              <a:ext cx="662678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三島</a:t>
              </a: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6002034" y="2913422"/>
              <a:ext cx="900339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北河内</a:t>
              </a: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5885642" y="3821182"/>
              <a:ext cx="900339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中河内</a:t>
              </a: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5737168" y="5055052"/>
              <a:ext cx="900339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南河内</a:t>
              </a: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5040037" y="4477450"/>
              <a:ext cx="900339" cy="35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/>
                <a:t>堺市</a:t>
              </a: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4563970" y="5329413"/>
              <a:ext cx="2138669" cy="545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/>
                <a:t>泉州</a:t>
              </a:r>
              <a:endParaRPr kumimoji="1" lang="en-US" altLang="ja-JP" sz="1600" dirty="0"/>
            </a:p>
            <a:p>
              <a:r>
                <a:rPr kumimoji="1" lang="ja-JP" altLang="en-US" sz="1200" dirty="0"/>
                <a:t>（堺、泉佐野、田尻除く）</a:t>
              </a: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600372" y="861607"/>
            <a:ext cx="3059221" cy="967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kumimoji="1" lang="ja-JP" altLang="en-US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訪日外国人滞在者数（万人）</a:t>
            </a:r>
            <a:endParaRPr kumimoji="1" lang="en-US" altLang="ja-JP" sz="16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kumimoji="1" lang="en-US" altLang="ja-JP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2018</a:t>
            </a:r>
            <a:r>
              <a:rPr kumimoji="1" lang="ja-JP" altLang="en-US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年</a:t>
            </a:r>
            <a:r>
              <a:rPr kumimoji="1" lang="en-US" altLang="ja-JP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10</a:t>
            </a:r>
            <a:r>
              <a:rPr kumimoji="1" lang="ja-JP" altLang="en-US" sz="16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月夜間（２時～５時）に２時間以上滞在した延べ人数</a:t>
            </a:r>
            <a:endParaRPr kumimoji="1" lang="en-US" altLang="ja-JP" sz="1600" dirty="0">
              <a:solidFill>
                <a:schemeClr val="tx1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1" name="テキスト ボックス 5"/>
          <p:cNvSpPr txBox="1">
            <a:spLocks noChangeArrowheads="1"/>
          </p:cNvSpPr>
          <p:nvPr/>
        </p:nvSpPr>
        <p:spPr bwMode="auto">
          <a:xfrm>
            <a:off x="381001" y="-19254"/>
            <a:ext cx="8976575" cy="2419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第１回大阪広域ベイエリアまちづくり推進本部会議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81000" y="211395"/>
            <a:ext cx="9156879" cy="57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+mn-ea"/>
              </a:rPr>
              <a:t> </a:t>
            </a:r>
            <a:r>
              <a:rPr lang="ja-JP" altLang="en-US" sz="2400" b="1" dirty="0">
                <a:latin typeface="+mn-ea"/>
              </a:rPr>
              <a:t>ベイエリアの現状④　</a:t>
            </a:r>
            <a:r>
              <a:rPr lang="ja-JP" altLang="en-US" sz="2200" b="1" dirty="0">
                <a:latin typeface="+mn-ea"/>
              </a:rPr>
              <a:t>訪日外国人の地域別滞在者数</a:t>
            </a:r>
            <a:r>
              <a:rPr lang="en-US" altLang="ja-JP" sz="2200" b="1" dirty="0">
                <a:latin typeface="+mn-ea"/>
              </a:rPr>
              <a:t>(</a:t>
            </a:r>
            <a:r>
              <a:rPr lang="ja-JP" altLang="en-US" sz="2200" b="1" dirty="0">
                <a:latin typeface="+mn-ea"/>
              </a:rPr>
              <a:t>夜間</a:t>
            </a:r>
            <a:r>
              <a:rPr lang="en-US" altLang="ja-JP" sz="2200" b="1" dirty="0">
                <a:latin typeface="+mn-ea"/>
              </a:rPr>
              <a:t>)</a:t>
            </a:r>
            <a:endParaRPr lang="ja-JP" altLang="en-US" sz="2200" b="1" dirty="0">
              <a:latin typeface="+mn-ea"/>
            </a:endParaRPr>
          </a:p>
        </p:txBody>
      </p:sp>
      <p:sp>
        <p:nvSpPr>
          <p:cNvPr id="43" name="テキスト ボックス 42"/>
          <p:cNvSpPr txBox="1">
            <a:spLocks noChangeArrowheads="1"/>
          </p:cNvSpPr>
          <p:nvPr/>
        </p:nvSpPr>
        <p:spPr bwMode="auto">
          <a:xfrm>
            <a:off x="8015290" y="229704"/>
            <a:ext cx="1403445" cy="50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</a:t>
            </a:r>
            <a:r>
              <a:rPr lang="en-US" altLang="ja-JP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1-2-</a:t>
            </a:r>
            <a:r>
              <a:rPr lang="ja-JP" altLang="en-US" sz="14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④</a:t>
            </a:r>
            <a:endParaRPr lang="en-US" altLang="ja-JP" sz="14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213028" y="6362989"/>
            <a:ext cx="6877318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 algn="r"/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【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】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地域経済分析システム（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RESAS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）：株式会社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NTT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ドコモ、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NTT</a:t>
            </a:r>
            <a:r>
              <a:rPr kumimoji="1" lang="ja-JP" altLang="en-US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ドコモ・インサイトマーケティング「モバイル空間統計</a:t>
            </a:r>
            <a:r>
              <a:rPr kumimoji="1" lang="en-US" altLang="ja-JP" sz="1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®)</a:t>
            </a:r>
            <a:endParaRPr kumimoji="1" lang="ja-JP" altLang="en-US" sz="10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91042" y="6488668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（注</a:t>
            </a:r>
            <a:r>
              <a:rPr kumimoji="1" lang="en-US" altLang="ja-JP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)</a:t>
            </a:r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・滞在者数とは、指定地域の夜間帯（２時から５時の間）に２時間以上滞在した外国人を日別に算出し、対象期間の日数分を積算した延べ人数を表している。</a:t>
            </a:r>
            <a:endParaRPr kumimoji="1" lang="en-US" altLang="ja-JP" sz="9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kumimoji="1" lang="ja-JP" altLang="en-US" sz="9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・同一人物が複数の地域に滞在した場合、複数カウントしている。同一人物が該当地域に複数日に跨がって滞在した場合、複数カウントしている。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8956605" y="6531363"/>
            <a:ext cx="50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en-US" altLang="ja-JP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5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72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304" y="846161"/>
            <a:ext cx="6237028" cy="5991367"/>
          </a:xfrm>
          <a:prstGeom prst="rect">
            <a:avLst/>
          </a:prstGeom>
        </p:spPr>
      </p:pic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0" y="-19253"/>
            <a:ext cx="9689910" cy="252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第１回大阪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広域ベイエリア</a:t>
            </a:r>
            <a:r>
              <a:rPr lang="ja-JP" altLang="en-US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まちづくり推進本部会議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9077" y="1106716"/>
            <a:ext cx="3345800" cy="4878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lvl="0"/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1600" u="sng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～検討範囲を段階的に拡大～</a:t>
            </a:r>
            <a:endParaRPr lang="en-US" altLang="ja-JP" sz="1600" u="sng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○原則、大阪府域の沿岸部全域。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endParaRPr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① まずは、これまで「グランドデザイ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ン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・大阪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」で位置づけ、大阪府・市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で取り組んで来た「夢洲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・咲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洲エリ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ア」の直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近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で、ポテンシャル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が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ある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堺市沿岸部を含め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、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一体的に検討。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endParaRPr lang="en-US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② その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成果を踏まえ、泉州沿岸の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熱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意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のある自治体等の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参画を得て、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ベイエリア全体で検討。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 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さらに、他県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のポテンシャルの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高い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エリア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とも連携し、大阪湾全体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から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関西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全体の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発展につなげて、より</a:t>
            </a:r>
            <a:endParaRPr lang="en-US" altLang="ja-JP" sz="1600" dirty="0" smtClean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lvl="0"/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広域的</a:t>
            </a:r>
            <a:r>
              <a:rPr lang="ja-JP" altLang="en-US" sz="16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な視点で</a:t>
            </a:r>
            <a:r>
              <a:rPr lang="ja-JP" altLang="en-US" sz="1600" dirty="0" smtClean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検討。</a:t>
            </a:r>
            <a:endParaRPr lang="ja-JP" altLang="ja-JP" sz="16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225044"/>
            <a:ext cx="9906000" cy="57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 smtClean="0"/>
              <a:t> </a:t>
            </a:r>
            <a:r>
              <a:rPr lang="ja-JP" altLang="en-US" sz="2400" b="1" dirty="0" smtClean="0"/>
              <a:t>今後</a:t>
            </a:r>
            <a:r>
              <a:rPr lang="ja-JP" altLang="en-US" sz="2400" b="1" dirty="0"/>
              <a:t>の</a:t>
            </a:r>
            <a:r>
              <a:rPr lang="ja-JP" altLang="en-US" sz="2400" b="1" dirty="0" smtClean="0"/>
              <a:t>進め方①　検討範囲</a:t>
            </a:r>
            <a:endParaRPr lang="ja-JP" altLang="en-US" sz="2400" b="1" dirty="0"/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8270542" y="259308"/>
            <a:ext cx="1403445" cy="50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1-3-</a:t>
            </a:r>
            <a:r>
              <a:rPr lang="ja-JP" altLang="en-US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①</a:t>
            </a:r>
            <a:endParaRPr lang="en-US" altLang="ja-JP" sz="1400" dirty="0" smtClean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5" name="右カーブ矢印 4"/>
          <p:cNvSpPr/>
          <p:nvPr/>
        </p:nvSpPr>
        <p:spPr>
          <a:xfrm rot="3870397">
            <a:off x="5471900" y="1324121"/>
            <a:ext cx="375483" cy="3249004"/>
          </a:xfrm>
          <a:prstGeom prst="curvedRightArrow">
            <a:avLst>
              <a:gd name="adj1" fmla="val 105465"/>
              <a:gd name="adj2" fmla="val 223475"/>
              <a:gd name="adj3" fmla="val 4219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上カーブ矢印 5"/>
          <p:cNvSpPr/>
          <p:nvPr/>
        </p:nvSpPr>
        <p:spPr>
          <a:xfrm rot="1546279" flipH="1">
            <a:off x="3533677" y="5754280"/>
            <a:ext cx="1922002" cy="582444"/>
          </a:xfrm>
          <a:prstGeom prst="curvedUpArrow">
            <a:avLst>
              <a:gd name="adj1" fmla="val 30552"/>
              <a:gd name="adj2" fmla="val 90249"/>
              <a:gd name="adj3" fmla="val 66971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5890887" y="2068565"/>
            <a:ext cx="586854" cy="244297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神戸</a:t>
            </a:r>
            <a:endParaRPr kumimoji="1" lang="ja-JP" altLang="en-US" sz="1200" dirty="0"/>
          </a:p>
        </p:txBody>
      </p:sp>
      <p:sp>
        <p:nvSpPr>
          <p:cNvPr id="12" name="角丸四角形 11"/>
          <p:cNvSpPr/>
          <p:nvPr/>
        </p:nvSpPr>
        <p:spPr>
          <a:xfrm>
            <a:off x="3890661" y="4082625"/>
            <a:ext cx="680113" cy="247236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 smtClean="0"/>
              <a:t>淡路島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253183" y="6400801"/>
            <a:ext cx="50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en-US" altLang="ja-JP" sz="14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46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/>
          <p:cNvSpPr txBox="1"/>
          <p:nvPr/>
        </p:nvSpPr>
        <p:spPr>
          <a:xfrm>
            <a:off x="189390" y="873877"/>
            <a:ext cx="9504000" cy="342558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 anchor="t" anchorCtr="0">
            <a:noAutofit/>
          </a:bodyPr>
          <a:lstStyle/>
          <a:p>
            <a:endParaRPr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211396"/>
            <a:ext cx="9906000" cy="57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/>
              <a:t> </a:t>
            </a:r>
            <a:r>
              <a:rPr lang="ja-JP" altLang="en-US" sz="2400" b="1" dirty="0" smtClean="0"/>
              <a:t>今後</a:t>
            </a:r>
            <a:r>
              <a:rPr lang="ja-JP" altLang="en-US" sz="2400" b="1" dirty="0"/>
              <a:t>の</a:t>
            </a:r>
            <a:r>
              <a:rPr lang="ja-JP" altLang="en-US" sz="2400" b="1" dirty="0" smtClean="0"/>
              <a:t>進め方②　</a:t>
            </a:r>
            <a:r>
              <a:rPr lang="ja-JP" altLang="en-US" sz="2400" b="1" dirty="0"/>
              <a:t>推進体制等</a:t>
            </a:r>
          </a:p>
        </p:txBody>
      </p:sp>
      <p:sp>
        <p:nvSpPr>
          <p:cNvPr id="8" name="テキスト ボックス 5"/>
          <p:cNvSpPr txBox="1">
            <a:spLocks noChangeArrowheads="1"/>
          </p:cNvSpPr>
          <p:nvPr/>
        </p:nvSpPr>
        <p:spPr bwMode="auto">
          <a:xfrm>
            <a:off x="0" y="-19253"/>
            <a:ext cx="9684000" cy="2419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36000" tIns="36000" rIns="36000" bIns="36000">
            <a:spAutoFit/>
          </a:bodyPr>
          <a:lstStyle>
            <a:defPPr>
              <a:defRPr lang="ja-JP"/>
            </a:defPPr>
            <a:lvl1pPr marL="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7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5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7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88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05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23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40" algn="l" defTabSz="914235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ja-JP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R1.10.31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</a:t>
            </a:r>
            <a:r>
              <a:rPr lang="ja-JP" altLang="en-US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第１回大阪</a:t>
            </a:r>
            <a:r>
              <a:rPr lang="ja-JP" altLang="en-US" sz="1100" dirty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広域ベイエリア</a:t>
            </a:r>
            <a:r>
              <a:rPr lang="ja-JP" altLang="en-US" sz="11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まちづくり推進本部会議</a:t>
            </a:r>
            <a:endParaRPr lang="en-US" altLang="ja-JP" sz="1100" dirty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9" name="テキスト ボックス 8"/>
          <p:cNvSpPr txBox="1">
            <a:spLocks noChangeArrowheads="1"/>
          </p:cNvSpPr>
          <p:nvPr/>
        </p:nvSpPr>
        <p:spPr bwMode="auto">
          <a:xfrm>
            <a:off x="8297839" y="245659"/>
            <a:ext cx="1403445" cy="504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36000" tIns="36000" rIns="36000" bIns="36000" anchor="ctr">
            <a:no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資料</a:t>
            </a:r>
            <a:r>
              <a:rPr lang="en-US" altLang="ja-JP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1-3-</a:t>
            </a:r>
            <a:r>
              <a:rPr lang="ja-JP" altLang="en-US" sz="1400" dirty="0" smtClean="0">
                <a:solidFill>
                  <a:srgbClr val="000000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②</a:t>
            </a:r>
            <a:endParaRPr lang="en-US" altLang="ja-JP" sz="1400" dirty="0" smtClean="0">
              <a:solidFill>
                <a:srgbClr val="000000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7945" y="5821601"/>
            <a:ext cx="9504000" cy="46166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将来像</a:t>
            </a:r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・方向性</a:t>
            </a:r>
            <a:r>
              <a:rPr lang="ja-JP" altLang="en-US" sz="24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とりまとめ（大阪ベイエリア全体）</a:t>
            </a:r>
            <a:endParaRPr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5805" y="4811888"/>
            <a:ext cx="9504000" cy="46166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将来像</a:t>
            </a:r>
            <a:r>
              <a:rPr lang="ja-JP" altLang="en-US" sz="24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・方向性</a:t>
            </a:r>
            <a:r>
              <a:rPr lang="ja-JP" altLang="en-US" sz="240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とりまとめ（大阪市～堺市エリア</a:t>
            </a:r>
            <a:r>
              <a:rPr lang="ja-JP" altLang="en-US" sz="2400" dirty="0" smtClean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）</a:t>
            </a:r>
            <a:endParaRPr lang="ja-JP" altLang="en-US" sz="2400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3635991" y="4408229"/>
            <a:ext cx="2634019" cy="360720"/>
          </a:xfrm>
          <a:prstGeom prst="downArrow">
            <a:avLst>
              <a:gd name="adj1" fmla="val 50000"/>
              <a:gd name="adj2" fmla="val 2833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3004" y="6305788"/>
            <a:ext cx="917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ＩＲや大阪・関西万博の進捗状況を見据えながら検討し</a:t>
            </a:r>
            <a:r>
              <a:rPr kumimoji="1" lang="en-US" altLang="ja-JP" dirty="0" smtClean="0"/>
              <a:t>2021</a:t>
            </a:r>
            <a:r>
              <a:rPr kumimoji="1" lang="ja-JP" altLang="en-US" dirty="0" smtClean="0"/>
              <a:t>年春を目途にとりまとめ</a:t>
            </a:r>
            <a:endParaRPr kumimoji="1" lang="ja-JP" altLang="en-US" dirty="0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8147715" y="3343700"/>
            <a:ext cx="1637731" cy="928047"/>
          </a:xfrm>
          <a:prstGeom prst="rect">
            <a:avLst/>
          </a:prstGeom>
        </p:spPr>
        <p:txBody>
          <a:bodyPr vert="horz" lIns="74295" tIns="37148" rIns="74295" bIns="37148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200" spc="-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〔</a:t>
            </a:r>
            <a:r>
              <a:rPr lang="ja-JP" altLang="en-US" sz="1200" spc="-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事務局</a:t>
            </a:r>
            <a:r>
              <a:rPr lang="en-US" altLang="ja-JP" sz="1200" spc="-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〕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ja-JP" altLang="en-US" sz="1200" spc="-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</a:t>
            </a:r>
            <a:r>
              <a:rPr lang="ja-JP" altLang="ja-JP" sz="1200" spc="-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府</a:t>
            </a:r>
            <a:r>
              <a:rPr lang="ja-JP" altLang="ja-JP" sz="1200" spc="-1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住宅まちづくり</a:t>
            </a:r>
            <a:r>
              <a:rPr lang="ja-JP" altLang="ja-JP" sz="1200" spc="-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部</a:t>
            </a:r>
            <a:endParaRPr lang="en-US" altLang="ja-JP" sz="1200" spc="-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ja-JP" altLang="ja-JP" sz="1200" spc="-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大阪市都市計画局</a:t>
            </a:r>
            <a:endParaRPr lang="en-US" altLang="ja-JP" sz="1200" spc="-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indent="0">
              <a:lnSpc>
                <a:spcPct val="60000"/>
              </a:lnSpc>
              <a:buNone/>
            </a:pPr>
            <a:r>
              <a:rPr lang="ja-JP" altLang="ja-JP" sz="1200" spc="-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堺市建築都市局</a:t>
            </a:r>
            <a:endParaRPr lang="ja-JP" altLang="ja-JP" sz="1200" spc="-1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3593788" y="5362487"/>
            <a:ext cx="2634019" cy="405267"/>
          </a:xfrm>
          <a:prstGeom prst="downArrow">
            <a:avLst>
              <a:gd name="adj1" fmla="val 50000"/>
              <a:gd name="adj2" fmla="val 2833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-177422" y="3897406"/>
            <a:ext cx="7369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zh-TW" altLang="en-US" sz="1400" spc="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副知事</a:t>
            </a:r>
            <a:r>
              <a:rPr lang="ja-JP" altLang="en-US" sz="1400" spc="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zh-TW" altLang="en-US" sz="1400" spc="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大阪市副市長</a:t>
            </a:r>
            <a:r>
              <a:rPr lang="ja-JP" altLang="en-US" sz="1400" spc="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lang="zh-TW" altLang="en-US" sz="1400" spc="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堺市副市長</a:t>
            </a:r>
            <a:r>
              <a:rPr lang="ja-JP" altLang="en-US" sz="1400" spc="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及び関係部局</a:t>
            </a:r>
            <a:endParaRPr lang="zh-TW" altLang="en-US" sz="1400" spc="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96536" y="916079"/>
            <a:ext cx="4469537" cy="393895"/>
          </a:xfrm>
          <a:prstGeom prst="roundRect">
            <a:avLst/>
          </a:prstGeom>
          <a:solidFill>
            <a:srgbClr val="FBD48F"/>
          </a:solidFill>
          <a:ln>
            <a:solidFill>
              <a:schemeClr val="tx1"/>
            </a:solidFill>
          </a:ln>
        </p:spPr>
        <p:txBody>
          <a:bodyPr wrap="square" lIns="36000" tIns="36000" rIns="36000" bIns="0" rtlCol="0">
            <a:noAutofit/>
          </a:bodyPr>
          <a:lstStyle/>
          <a:p>
            <a:pPr algn="ctr"/>
            <a:r>
              <a:rPr kumimoji="1"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大阪</a:t>
            </a:r>
            <a:r>
              <a:rPr kumimoji="1"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広域ベイエリアまちづくり推進本部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3" y="1387913"/>
            <a:ext cx="7546668" cy="2845703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 flipH="1">
            <a:off x="9215797" y="6521872"/>
            <a:ext cx="57600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en-US" altLang="ja-JP" sz="14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7</a:t>
            </a:r>
            <a:endParaRPr kumimoji="1" lang="ja-JP" altLang="en-US" sz="1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598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図 56"/>
          <p:cNvPicPr>
            <a:picLocks noChangeAspect="1"/>
          </p:cNvPicPr>
          <p:nvPr/>
        </p:nvPicPr>
        <p:blipFill rotWithShape="1">
          <a:blip r:embed="rId2"/>
          <a:srcRect l="2159"/>
          <a:stretch/>
        </p:blipFill>
        <p:spPr>
          <a:xfrm>
            <a:off x="13647" y="0"/>
            <a:ext cx="9722921" cy="6756400"/>
          </a:xfrm>
          <a:prstGeom prst="rect">
            <a:avLst/>
          </a:prstGeom>
        </p:spPr>
      </p:pic>
      <p:sp>
        <p:nvSpPr>
          <p:cNvPr id="127" name="テキスト ボックス 126"/>
          <p:cNvSpPr txBox="1"/>
          <p:nvPr/>
        </p:nvSpPr>
        <p:spPr>
          <a:xfrm>
            <a:off x="9253183" y="6400801"/>
            <a:ext cx="50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r>
              <a:rPr kumimoji="1" lang="ja-JP" altLang="en-US" sz="1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</a:p>
        </p:txBody>
      </p:sp>
    </p:spTree>
    <p:extLst>
      <p:ext uri="{BB962C8B-B14F-4D97-AF65-F5344CB8AC3E}">
        <p14:creationId xmlns:p14="http://schemas.microsoft.com/office/powerpoint/2010/main" val="1435576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537</Words>
  <Application>Microsoft Office PowerPoint</Application>
  <PresentationFormat>A4 210 x 297 mm</PresentationFormat>
  <Paragraphs>142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25" baseType="lpstr">
      <vt:lpstr>HGPｺﾞｼｯｸE</vt:lpstr>
      <vt:lpstr>HGPｺﾞｼｯｸM</vt:lpstr>
      <vt:lpstr>HG創英角ｺﾞｼｯｸUB</vt:lpstr>
      <vt:lpstr>Meiryo UI</vt:lpstr>
      <vt:lpstr>ＭＳ Ｐゴシック</vt:lpstr>
      <vt:lpstr>ＭＳ ゴシック</vt:lpstr>
      <vt:lpstr>UD デジタル 教科書体 NK-R</vt:lpstr>
      <vt:lpstr>UD デジタル 教科書体 NP-B</vt:lpstr>
      <vt:lpstr>UD デジタル 教科書体 NP-R</vt:lpstr>
      <vt:lpstr>メイリオ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2019-10-10T02:50:24Z</dcterms:created>
  <dcterms:modified xsi:type="dcterms:W3CDTF">2019-11-26T03:07:49Z</dcterms:modified>
</cp:coreProperties>
</file>