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120063" cy="10826750" type="B4ISO"/>
  <p:notesSz cx="8086725" cy="117935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476" y="-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80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0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1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01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88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51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68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80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88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3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C576-989D-4485-B0CB-D1672A1228E0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B25A9-3D53-40BB-88B8-97D7B28C2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01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kumimoji="1"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kumimoji="1"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9427" y="225752"/>
            <a:ext cx="8110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+mj-ea"/>
                <a:ea typeface="+mj-ea"/>
              </a:rPr>
              <a:t>第１回　大阪広域ベイエリアまちづくり推進本部会議　配席図</a:t>
            </a:r>
          </a:p>
        </p:txBody>
      </p:sp>
      <p:sp>
        <p:nvSpPr>
          <p:cNvPr id="95" name="正方形/長方形 94"/>
          <p:cNvSpPr/>
          <p:nvPr/>
        </p:nvSpPr>
        <p:spPr>
          <a:xfrm rot="16200000">
            <a:off x="185274" y="4818139"/>
            <a:ext cx="5184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98" name="正方形/長方形 97"/>
          <p:cNvSpPr/>
          <p:nvPr/>
        </p:nvSpPr>
        <p:spPr>
          <a:xfrm rot="16200000">
            <a:off x="-2519373" y="5177850"/>
            <a:ext cx="6748094" cy="5220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関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係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者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席</a:t>
            </a:r>
          </a:p>
        </p:txBody>
      </p:sp>
      <p:sp>
        <p:nvSpPr>
          <p:cNvPr id="104" name="フローチャート: 論理積ゲート 103"/>
          <p:cNvSpPr/>
          <p:nvPr/>
        </p:nvSpPr>
        <p:spPr>
          <a:xfrm rot="16200000">
            <a:off x="3186934" y="1704187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05" name="フローチャート: 論理積ゲート 104"/>
          <p:cNvSpPr/>
          <p:nvPr/>
        </p:nvSpPr>
        <p:spPr>
          <a:xfrm rot="16200000">
            <a:off x="4400720" y="1722832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06" name="フローチャート: 論理積ゲート 105"/>
          <p:cNvSpPr/>
          <p:nvPr/>
        </p:nvSpPr>
        <p:spPr>
          <a:xfrm rot="16200000">
            <a:off x="3758501" y="1725312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grpSp>
        <p:nvGrpSpPr>
          <p:cNvPr id="119" name="グループ化 118"/>
          <p:cNvGrpSpPr/>
          <p:nvPr/>
        </p:nvGrpSpPr>
        <p:grpSpPr>
          <a:xfrm rot="16200000">
            <a:off x="3748499" y="7725259"/>
            <a:ext cx="330776" cy="2493410"/>
            <a:chOff x="6583292" y="2095500"/>
            <a:chExt cx="330776" cy="2493410"/>
          </a:xfrm>
        </p:grpSpPr>
        <p:sp>
          <p:nvSpPr>
            <p:cNvPr id="145" name="フローチャート: 論理積ゲート 144"/>
            <p:cNvSpPr/>
            <p:nvPr/>
          </p:nvSpPr>
          <p:spPr>
            <a:xfrm flipH="1">
              <a:off x="6589642" y="209550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6" name="フローチャート: 論理積ゲート 145"/>
            <p:cNvSpPr/>
            <p:nvPr/>
          </p:nvSpPr>
          <p:spPr>
            <a:xfrm flipH="1">
              <a:off x="6590012" y="2493559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7" name="フローチャート: 論理積ゲート 146"/>
            <p:cNvSpPr/>
            <p:nvPr/>
          </p:nvSpPr>
          <p:spPr>
            <a:xfrm flipH="1">
              <a:off x="6590068" y="294621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8" name="フローチャート: 論理積ゲート 147"/>
            <p:cNvSpPr/>
            <p:nvPr/>
          </p:nvSpPr>
          <p:spPr>
            <a:xfrm flipH="1">
              <a:off x="6583292" y="337820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9" name="フローチャート: 論理積ゲート 148"/>
            <p:cNvSpPr/>
            <p:nvPr/>
          </p:nvSpPr>
          <p:spPr>
            <a:xfrm flipH="1">
              <a:off x="6585567" y="3776259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50" name="フローチャート: 論理積ゲート 149"/>
            <p:cNvSpPr/>
            <p:nvPr/>
          </p:nvSpPr>
          <p:spPr>
            <a:xfrm flipH="1">
              <a:off x="6583718" y="422891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126" name="フローチャート: 論理積ゲート 125"/>
          <p:cNvSpPr/>
          <p:nvPr/>
        </p:nvSpPr>
        <p:spPr>
          <a:xfrm rot="10800000" flipV="1">
            <a:off x="2284023" y="3146266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27" name="フローチャート: 論理積ゲート 126"/>
          <p:cNvSpPr/>
          <p:nvPr/>
        </p:nvSpPr>
        <p:spPr>
          <a:xfrm rot="10800000" flipV="1">
            <a:off x="2265544" y="2600115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28" name="フローチャート: 論理積ゲート 127"/>
          <p:cNvSpPr/>
          <p:nvPr/>
        </p:nvSpPr>
        <p:spPr>
          <a:xfrm rot="10800000" flipV="1">
            <a:off x="2272571" y="5164626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29" name="フローチャート: 論理積ゲート 128"/>
          <p:cNvSpPr/>
          <p:nvPr/>
        </p:nvSpPr>
        <p:spPr>
          <a:xfrm rot="10800000" flipV="1">
            <a:off x="2276774" y="3785026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0" name="フローチャート: 論理積ゲート 129"/>
          <p:cNvSpPr/>
          <p:nvPr/>
        </p:nvSpPr>
        <p:spPr>
          <a:xfrm rot="10800000" flipV="1">
            <a:off x="2278575" y="4473116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1" name="フローチャート: 論理積ゲート 130"/>
          <p:cNvSpPr/>
          <p:nvPr/>
        </p:nvSpPr>
        <p:spPr>
          <a:xfrm rot="10800000" flipV="1">
            <a:off x="2271770" y="7079024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2" name="フローチャート: 論理積ゲート 131"/>
          <p:cNvSpPr/>
          <p:nvPr/>
        </p:nvSpPr>
        <p:spPr>
          <a:xfrm rot="10800000" flipV="1">
            <a:off x="2276773" y="5750694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33" name="フローチャート: 論理積ゲート 132"/>
          <p:cNvSpPr/>
          <p:nvPr/>
        </p:nvSpPr>
        <p:spPr>
          <a:xfrm rot="10800000" flipV="1">
            <a:off x="2274590" y="6462612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75" name="正方形/長方形 174"/>
          <p:cNvSpPr/>
          <p:nvPr/>
        </p:nvSpPr>
        <p:spPr>
          <a:xfrm>
            <a:off x="318841" y="844051"/>
            <a:ext cx="7546719" cy="92801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3608231" y="878361"/>
            <a:ext cx="523220" cy="952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ja-JP" sz="1200" dirty="0"/>
              <a:t>吉村　洋文</a:t>
            </a:r>
            <a:endParaRPr lang="en-US" altLang="ja-JP" sz="1200" dirty="0"/>
          </a:p>
          <a:p>
            <a:r>
              <a:rPr lang="ja-JP" altLang="en-US" sz="1000" dirty="0"/>
              <a:t>知事</a:t>
            </a: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4240201" y="877770"/>
            <a:ext cx="523220" cy="952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/>
              <a:t>松井　一郎</a:t>
            </a:r>
            <a:r>
              <a:rPr lang="ja-JP" altLang="en-US" sz="1000" dirty="0"/>
              <a:t>大阪市長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3050808" y="862427"/>
            <a:ext cx="523220" cy="9527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/>
              <a:t>永藤　英機</a:t>
            </a:r>
            <a:r>
              <a:rPr lang="ja-JP" altLang="en-US" sz="1000" dirty="0"/>
              <a:t>堺市長</a:t>
            </a:r>
          </a:p>
        </p:txBody>
      </p:sp>
      <p:sp>
        <p:nvSpPr>
          <p:cNvPr id="179" name="正方形/長方形 178"/>
          <p:cNvSpPr/>
          <p:nvPr/>
        </p:nvSpPr>
        <p:spPr>
          <a:xfrm>
            <a:off x="315599" y="3215979"/>
            <a:ext cx="2667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舞　　台</a:t>
            </a:r>
          </a:p>
        </p:txBody>
      </p:sp>
      <p:sp>
        <p:nvSpPr>
          <p:cNvPr id="180" name="正方形/長方形 179"/>
          <p:cNvSpPr/>
          <p:nvPr/>
        </p:nvSpPr>
        <p:spPr>
          <a:xfrm>
            <a:off x="7452500" y="2292683"/>
            <a:ext cx="400050" cy="4295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報道席</a:t>
            </a:r>
          </a:p>
        </p:txBody>
      </p:sp>
      <p:sp>
        <p:nvSpPr>
          <p:cNvPr id="181" name="正方形/長方形 180"/>
          <p:cNvSpPr/>
          <p:nvPr/>
        </p:nvSpPr>
        <p:spPr>
          <a:xfrm>
            <a:off x="7455986" y="6588458"/>
            <a:ext cx="409574" cy="2112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一般傍聴席</a:t>
            </a:r>
          </a:p>
        </p:txBody>
      </p:sp>
      <p:sp>
        <p:nvSpPr>
          <p:cNvPr id="182" name="正方形/長方形 181"/>
          <p:cNvSpPr/>
          <p:nvPr/>
        </p:nvSpPr>
        <p:spPr>
          <a:xfrm>
            <a:off x="7149420" y="844051"/>
            <a:ext cx="781050" cy="112803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  <a:ea typeface="UD デジタル 教科書体 N-B" panose="02020700000000000000" pitchFamily="17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⇑出入口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（本部員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・関係者）</a:t>
            </a:r>
          </a:p>
        </p:txBody>
      </p:sp>
      <p:sp>
        <p:nvSpPr>
          <p:cNvPr id="183" name="正方形/長方形 182"/>
          <p:cNvSpPr/>
          <p:nvPr/>
        </p:nvSpPr>
        <p:spPr>
          <a:xfrm>
            <a:off x="593645" y="9331029"/>
            <a:ext cx="5456005" cy="7810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報道席（カメラ席）</a:t>
            </a:r>
          </a:p>
        </p:txBody>
      </p:sp>
      <p:sp>
        <p:nvSpPr>
          <p:cNvPr id="184" name="正方形/長方形 183"/>
          <p:cNvSpPr/>
          <p:nvPr/>
        </p:nvSpPr>
        <p:spPr>
          <a:xfrm rot="16200000">
            <a:off x="3796838" y="5170360"/>
            <a:ext cx="6814395" cy="4890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関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係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者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席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5543860" y="2588846"/>
            <a:ext cx="1092931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田中　清剛</a:t>
            </a:r>
            <a:endParaRPr lang="en-US" altLang="ja-JP" sz="1200" dirty="0"/>
          </a:p>
          <a:p>
            <a:r>
              <a:rPr lang="ja-JP" altLang="en-US" sz="900" dirty="0"/>
              <a:t>大阪府副知事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567294" y="3783503"/>
            <a:ext cx="12308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岡本　圭司</a:t>
            </a:r>
            <a:endParaRPr lang="en-US" altLang="ja-JP" sz="1200" dirty="0"/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府民文化部長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124145" y="3757132"/>
            <a:ext cx="1217839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柏木</a:t>
            </a:r>
            <a:r>
              <a:rPr lang="ja-JP" altLang="en-US" sz="1200"/>
              <a:t>　陸</a:t>
            </a:r>
            <a:r>
              <a:rPr lang="ja-JP" altLang="en-US" sz="1200" smtClean="0"/>
              <a:t>照</a:t>
            </a:r>
            <a:endParaRPr lang="en-US" altLang="ja-JP" sz="1200" dirty="0"/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大阪市経済戦略局長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134753" y="2849082"/>
            <a:ext cx="12054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高橋　徹</a:t>
            </a:r>
            <a:endParaRPr lang="en-US" altLang="zh-TW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大阪市副市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長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485085" y="7120524"/>
            <a:ext cx="659317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司会</a:t>
            </a:r>
            <a:endParaRPr lang="ja-JP" altLang="en-US" sz="9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567294" y="4455751"/>
            <a:ext cx="12308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西田　淳一</a:t>
            </a:r>
            <a:endParaRPr lang="en-US" altLang="ja-JP" sz="1200" dirty="0"/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商工労働部長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530293" y="3160723"/>
            <a:ext cx="1564193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藤本　秀司</a:t>
            </a:r>
            <a:endParaRPr lang="en-US" altLang="ja-JP" sz="1200" dirty="0"/>
          </a:p>
          <a:p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大阪府住宅まちづくり部</a:t>
            </a:r>
            <a:r>
              <a:rPr lang="zh-TW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長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554675" y="5145729"/>
            <a:ext cx="1449892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南部　和人</a:t>
            </a:r>
            <a:endParaRPr lang="en-US" altLang="ja-JP" sz="1200" dirty="0"/>
          </a:p>
          <a:p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r>
              <a:rPr lang="zh-TW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環境農林水産部長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521766" y="5711458"/>
            <a:ext cx="12308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森岡　武一</a:t>
            </a:r>
            <a:endParaRPr lang="en-US" altLang="ja-JP" sz="1200" dirty="0"/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</a:t>
            </a:r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都市整備部長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124145" y="3280882"/>
            <a:ext cx="1217839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角田　悟史</a:t>
            </a:r>
            <a:endParaRPr lang="en-US" altLang="ja-JP" sz="1200" dirty="0"/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大阪市都市計画局長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133196" y="4466688"/>
            <a:ext cx="1217839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200" dirty="0"/>
              <a:t>田中　利光</a:t>
            </a:r>
            <a:endParaRPr lang="en-US" altLang="ja-JP" sz="1200" dirty="0"/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大阪市港湾局長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109651" y="5102991"/>
            <a:ext cx="12054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内田　勉</a:t>
            </a:r>
            <a:endParaRPr lang="en-US" altLang="zh-TW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zh-TW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</a:t>
            </a:r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技監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115702" y="5725453"/>
            <a:ext cx="12054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窪園　伸一</a:t>
            </a:r>
            <a:endParaRPr lang="en-US" altLang="zh-TW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堺市建築都市局長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111244" y="6430262"/>
            <a:ext cx="12054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宮前　誠</a:t>
            </a:r>
            <a:endParaRPr lang="en-US" altLang="zh-TW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堺市文化観光局長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089800" y="7051792"/>
            <a:ext cx="1205417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花野　健治</a:t>
            </a:r>
            <a:endParaRPr lang="en-US" altLang="zh-TW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zh-TW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堺市産業振興局長</a:t>
            </a:r>
            <a:endParaRPr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391243" y="8768057"/>
            <a:ext cx="638629" cy="134710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出入口⇒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（一般・報道）</a:t>
            </a:r>
          </a:p>
        </p:txBody>
      </p:sp>
      <p:grpSp>
        <p:nvGrpSpPr>
          <p:cNvPr id="136" name="グループ化 135"/>
          <p:cNvGrpSpPr/>
          <p:nvPr/>
        </p:nvGrpSpPr>
        <p:grpSpPr>
          <a:xfrm rot="16200000">
            <a:off x="3742403" y="6850779"/>
            <a:ext cx="330776" cy="2493410"/>
            <a:chOff x="6583292" y="2095500"/>
            <a:chExt cx="330776" cy="2493410"/>
          </a:xfrm>
        </p:grpSpPr>
        <p:sp>
          <p:nvSpPr>
            <p:cNvPr id="139" name="フローチャート: 論理積ゲート 138"/>
            <p:cNvSpPr/>
            <p:nvPr/>
          </p:nvSpPr>
          <p:spPr>
            <a:xfrm flipH="1">
              <a:off x="6589642" y="209550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0" name="フローチャート: 論理積ゲート 139"/>
            <p:cNvSpPr/>
            <p:nvPr/>
          </p:nvSpPr>
          <p:spPr>
            <a:xfrm flipH="1">
              <a:off x="6590012" y="2493559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1" name="フローチャート: 論理積ゲート 140"/>
            <p:cNvSpPr/>
            <p:nvPr/>
          </p:nvSpPr>
          <p:spPr>
            <a:xfrm flipH="1">
              <a:off x="6590068" y="294621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2" name="フローチャート: 論理積ゲート 141"/>
            <p:cNvSpPr/>
            <p:nvPr/>
          </p:nvSpPr>
          <p:spPr>
            <a:xfrm flipH="1">
              <a:off x="6583292" y="337820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67" name="フローチャート: 論理積ゲート 166"/>
            <p:cNvSpPr/>
            <p:nvPr/>
          </p:nvSpPr>
          <p:spPr>
            <a:xfrm flipH="1">
              <a:off x="6585567" y="3776259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72" name="フローチャート: 論理積ゲート 171"/>
            <p:cNvSpPr/>
            <p:nvPr/>
          </p:nvSpPr>
          <p:spPr>
            <a:xfrm flipH="1">
              <a:off x="6583718" y="4228910"/>
              <a:ext cx="324000" cy="360000"/>
            </a:xfrm>
            <a:prstGeom prst="flowChartDelay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173" name="テキスト ボックス 172"/>
          <p:cNvSpPr txBox="1"/>
          <p:nvPr/>
        </p:nvSpPr>
        <p:spPr>
          <a:xfrm>
            <a:off x="2642797" y="8883335"/>
            <a:ext cx="2590080" cy="2308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　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務　　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局</a:t>
            </a:r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2608023" y="7998293"/>
            <a:ext cx="2590080" cy="2308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　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務　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局　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2615693" y="2067588"/>
            <a:ext cx="259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2" name="正方形/長方形 151"/>
          <p:cNvSpPr/>
          <p:nvPr/>
        </p:nvSpPr>
        <p:spPr>
          <a:xfrm rot="16200000">
            <a:off x="2460326" y="4812305"/>
            <a:ext cx="5184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3" name="フローチャート: 論理積ゲート 152"/>
          <p:cNvSpPr/>
          <p:nvPr/>
        </p:nvSpPr>
        <p:spPr>
          <a:xfrm rot="10800000" flipH="1" flipV="1">
            <a:off x="5231226" y="3126790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4" name="フローチャート: 論理積ゲート 153"/>
          <p:cNvSpPr/>
          <p:nvPr/>
        </p:nvSpPr>
        <p:spPr>
          <a:xfrm rot="10800000" flipH="1" flipV="1">
            <a:off x="5212747" y="2580639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5" name="フローチャート: 論理積ゲート 154"/>
          <p:cNvSpPr/>
          <p:nvPr/>
        </p:nvSpPr>
        <p:spPr>
          <a:xfrm rot="10800000" flipH="1" flipV="1">
            <a:off x="5210249" y="5145150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6" name="フローチャート: 論理積ゲート 155"/>
          <p:cNvSpPr/>
          <p:nvPr/>
        </p:nvSpPr>
        <p:spPr>
          <a:xfrm rot="10800000" flipH="1" flipV="1">
            <a:off x="5223977" y="3765550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7" name="フローチャート: 論理積ゲート 156"/>
          <p:cNvSpPr/>
          <p:nvPr/>
        </p:nvSpPr>
        <p:spPr>
          <a:xfrm rot="10800000" flipH="1" flipV="1">
            <a:off x="5225778" y="4453640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8" name="フローチャート: 論理積ゲート 157"/>
          <p:cNvSpPr/>
          <p:nvPr/>
        </p:nvSpPr>
        <p:spPr>
          <a:xfrm rot="10800000" flipH="1" flipV="1">
            <a:off x="5218973" y="7059548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59" name="フローチャート: 論理積ゲート 158"/>
          <p:cNvSpPr/>
          <p:nvPr/>
        </p:nvSpPr>
        <p:spPr>
          <a:xfrm rot="10800000" flipH="1" flipV="1">
            <a:off x="5223976" y="5731218"/>
            <a:ext cx="324000" cy="36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2628393" y="7579388"/>
            <a:ext cx="259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2628393" y="8417588"/>
            <a:ext cx="259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5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38</Words>
  <Application>Microsoft Office PowerPoint</Application>
  <PresentationFormat>B4 (ISO) 250x353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大阪府WS711531</dc:creator>
  <cp:lastModifiedBy>大阪府WS711531</cp:lastModifiedBy>
  <cp:revision>28</cp:revision>
  <cp:lastPrinted>2019-10-30T01:32:02Z</cp:lastPrinted>
  <dcterms:created xsi:type="dcterms:W3CDTF">2019-10-23T10:08:16Z</dcterms:created>
  <dcterms:modified xsi:type="dcterms:W3CDTF">2019-10-30T01:34:47Z</dcterms:modified>
</cp:coreProperties>
</file>