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3" r:id="rId2"/>
    <p:sldId id="264" r:id="rId3"/>
    <p:sldId id="266" r:id="rId4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56" autoAdjust="0"/>
    <p:restoredTop sz="94434" autoAdjust="0"/>
  </p:normalViewPr>
  <p:slideViewPr>
    <p:cSldViewPr>
      <p:cViewPr varScale="1">
        <p:scale>
          <a:sx n="72" d="100"/>
          <a:sy n="72" d="100"/>
        </p:scale>
        <p:origin x="9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0188A-968D-462E-8EA1-84B5DC43D94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ノート プレースホルダー 2"/>
          <p:cNvSpPr txBox="1">
            <a:spLocks/>
          </p:cNvSpPr>
          <p:nvPr/>
        </p:nvSpPr>
        <p:spPr>
          <a:xfrm>
            <a:off x="680722" y="4783310"/>
            <a:ext cx="5445760" cy="3913613"/>
          </a:xfrm>
          <a:prstGeom prst="rect">
            <a:avLst/>
          </a:prstGeom>
        </p:spPr>
        <p:txBody>
          <a:bodyPr vert="horz" lIns="91398" tIns="45699" rIns="91398" bIns="45699" rtlCol="0"/>
          <a:lstStyle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個々のケース支援を実施する中で、地域や圏域を超えて支援体制を構築していくために、顔に見える連携づくりをめざしてコーディネーター活動を継続しています。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様々な地域の協議の場に参画し、情報の共有や必要な個別支援にあたりたいと考えています。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地域の相談支援に従事される方との連携は、欠かせないものとなっています。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これからの連携をどうぞよろしくお願いいたします。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5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001817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1381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9699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52782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5905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60549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4791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75544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8992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2407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64189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138079" y="3429000"/>
            <a:ext cx="2143854" cy="2655329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3238"/>
            <a:ext cx="82296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83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219052"/>
            <a:ext cx="9144000" cy="4389059"/>
          </a:xfrm>
          <a:prstGeom prst="rect">
            <a:avLst/>
          </a:prstGeom>
          <a:ln>
            <a:noFill/>
          </a:ln>
        </p:spPr>
        <p:txBody>
          <a:bodyPr lIns="0" tIns="0" rIns="0" bIns="0" anchor="ctr" anchorCtr="0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br>
              <a:rPr lang="en-US" altLang="ja-JP" sz="2000" u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</a:br>
            <a:endParaRPr lang="en-US" altLang="ja-JP" sz="1600" u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3600" u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今後の長期入院</a:t>
            </a:r>
            <a:r>
              <a:rPr lang="ja-JP" altLang="en-US" sz="3600" u="non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sz="3600" u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者の退院支援</a:t>
            </a:r>
            <a:endParaRPr lang="en-US" altLang="ja-JP" sz="3600" u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u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u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について</a:t>
            </a:r>
          </a:p>
          <a:p>
            <a:endParaRPr lang="ja-JP" altLang="en-US" sz="2800" u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86794"/>
            <a:ext cx="1729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令和４年度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88024" y="6047058"/>
            <a:ext cx="3932643" cy="31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78" u="none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大阪府福祉部障がい</a:t>
            </a:r>
            <a:r>
              <a:rPr lang="ja-JP" altLang="en-US" sz="1478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福祉室生活基盤推進課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740352" y="178355"/>
            <a:ext cx="1260000" cy="49044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en-US" altLang="ja-JP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3-1</a:t>
            </a:r>
          </a:p>
        </p:txBody>
      </p:sp>
    </p:spTree>
    <p:extLst>
      <p:ext uri="{BB962C8B-B14F-4D97-AF65-F5344CB8AC3E}">
        <p14:creationId xmlns:p14="http://schemas.microsoft.com/office/powerpoint/2010/main" val="2277743307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060"/>
            <a:ext cx="9144000" cy="8918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今後の長期入院</a:t>
            </a:r>
            <a:r>
              <a:rPr lang="ja-JP" altLang="en-US" sz="2400" b="1" u="none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sz="24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者の退院支援について</a:t>
            </a:r>
            <a:endParaRPr lang="en-US" altLang="ja-JP" sz="2400" b="1" u="non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0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～これからの地域精神医療体制整備広域コーディネーターの活動～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629914" y="1810047"/>
            <a:ext cx="1198066" cy="103064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スタッフの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退院促進に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関する理解促進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11741" y="2909357"/>
            <a:ext cx="1184460" cy="88138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退院可能性の</a:t>
            </a:r>
            <a:br>
              <a:rPr lang="en-US" altLang="ja-JP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ある入院患者の把握</a:t>
            </a:r>
            <a:endParaRPr lang="en-US" altLang="ja-JP" sz="105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7861" y="1810048"/>
            <a:ext cx="339354" cy="19806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精神科病院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01703" y="4411972"/>
            <a:ext cx="1194498" cy="223737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市町村への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橋渡し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03270" y="4404728"/>
            <a:ext cx="324000" cy="22351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</a:p>
        </p:txBody>
      </p:sp>
      <p:sp>
        <p:nvSpPr>
          <p:cNvPr id="11" name="加算 10"/>
          <p:cNvSpPr/>
          <p:nvPr/>
        </p:nvSpPr>
        <p:spPr>
          <a:xfrm>
            <a:off x="1645254" y="3749475"/>
            <a:ext cx="811059" cy="80726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" name="角丸四角形 12"/>
          <p:cNvSpPr/>
          <p:nvPr/>
        </p:nvSpPr>
        <p:spPr>
          <a:xfrm>
            <a:off x="2377673" y="4426247"/>
            <a:ext cx="1890817" cy="2244615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「市町村・圏域協議の場などの会議」への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可能な限りの参加参画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・地域の状況を把握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・好事例対応を紹介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・先進的な他地域の　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情報を提供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51330" y="1810047"/>
            <a:ext cx="1870138" cy="2069924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医療機関窓口との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定期的な情報交換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個別支援会議等への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4815301" y="5261071"/>
            <a:ext cx="1834281" cy="1404000"/>
          </a:xfrm>
          <a:prstGeom prst="round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地域における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UNMET</a:t>
            </a: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NEEDS</a:t>
            </a:r>
            <a:r>
              <a:rPr lang="ja-JP" altLang="en-US" sz="1400" b="1" u="none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支援力が向上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フローチャート: 端子 15"/>
          <p:cNvSpPr/>
          <p:nvPr/>
        </p:nvSpPr>
        <p:spPr>
          <a:xfrm>
            <a:off x="83130" y="964147"/>
            <a:ext cx="1744850" cy="766858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～Ｒ</a:t>
            </a:r>
            <a:r>
              <a:rPr lang="en-US" altLang="ja-JP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長期入院患者の削減</a:t>
            </a:r>
          </a:p>
        </p:txBody>
      </p:sp>
      <p:sp>
        <p:nvSpPr>
          <p:cNvPr id="17" name="フローチャート: 端子 16"/>
          <p:cNvSpPr/>
          <p:nvPr/>
        </p:nvSpPr>
        <p:spPr>
          <a:xfrm>
            <a:off x="2326964" y="946658"/>
            <a:ext cx="6596122" cy="755370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ja-JP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en-US" altLang="ja-JP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精神科病院および地域の支援力の向上　長期入院患者のさらなる削減　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815301" y="1813529"/>
            <a:ext cx="1836000" cy="1404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病院だけでは地域移行が難しかったケースへの対応を可能に</a:t>
            </a:r>
            <a:endParaRPr lang="en-US" altLang="ja-JP" sz="12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星 24 21"/>
          <p:cNvSpPr/>
          <p:nvPr/>
        </p:nvSpPr>
        <p:spPr>
          <a:xfrm>
            <a:off x="4689478" y="3002610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病院から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押し出す力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星 24 23"/>
          <p:cNvSpPr/>
          <p:nvPr/>
        </p:nvSpPr>
        <p:spPr>
          <a:xfrm>
            <a:off x="4733174" y="4657605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地域から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引っ張る力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上下矢印 24"/>
          <p:cNvSpPr/>
          <p:nvPr/>
        </p:nvSpPr>
        <p:spPr>
          <a:xfrm>
            <a:off x="5435869" y="3681142"/>
            <a:ext cx="487218" cy="1110874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7" name="等号 26"/>
          <p:cNvSpPr/>
          <p:nvPr/>
        </p:nvSpPr>
        <p:spPr>
          <a:xfrm>
            <a:off x="6481370" y="4007912"/>
            <a:ext cx="669574" cy="45733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>
              <a:solidFill>
                <a:schemeClr val="tx1"/>
              </a:solidFill>
            </a:endParaRPr>
          </a:p>
        </p:txBody>
      </p:sp>
      <p:sp>
        <p:nvSpPr>
          <p:cNvPr id="30" name="フローチャート: 準備 29"/>
          <p:cNvSpPr/>
          <p:nvPr/>
        </p:nvSpPr>
        <p:spPr>
          <a:xfrm>
            <a:off x="4795911" y="4072513"/>
            <a:ext cx="1667186" cy="296918"/>
          </a:xfrm>
          <a:prstGeom prst="flowChartPrepa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200" b="1" u="none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</a:t>
            </a:r>
          </a:p>
        </p:txBody>
      </p:sp>
      <p:sp>
        <p:nvSpPr>
          <p:cNvPr id="29" name="右矢印 28"/>
          <p:cNvSpPr/>
          <p:nvPr/>
        </p:nvSpPr>
        <p:spPr>
          <a:xfrm>
            <a:off x="4081968" y="5471253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</a:p>
        </p:txBody>
      </p:sp>
      <p:sp>
        <p:nvSpPr>
          <p:cNvPr id="28" name="右矢印 27"/>
          <p:cNvSpPr/>
          <p:nvPr/>
        </p:nvSpPr>
        <p:spPr>
          <a:xfrm>
            <a:off x="4050340" y="1894390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7193852" y="2060849"/>
            <a:ext cx="1771827" cy="439248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複合的な課題が</a:t>
            </a:r>
            <a:b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あり退院が困難なケースの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伴走支援を</a:t>
            </a:r>
            <a:br>
              <a:rPr lang="en-US" altLang="ja-JP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</a:t>
            </a:r>
            <a:r>
              <a:rPr lang="ja-JP" altLang="en-US" b="1" u="none" dirty="0" err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者数のさらなる削減</a:t>
            </a:r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7794945" y="4285349"/>
            <a:ext cx="648072" cy="642936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</p:spTree>
    <p:extLst>
      <p:ext uri="{BB962C8B-B14F-4D97-AF65-F5344CB8AC3E}">
        <p14:creationId xmlns:p14="http://schemas.microsoft.com/office/powerpoint/2010/main" val="33141975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75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175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8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850"/>
                            </p:stCondLst>
                            <p:childTnLst>
                              <p:par>
                                <p:cTn id="6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50"/>
                            </p:stCondLst>
                            <p:childTnLst>
                              <p:par>
                                <p:cTn id="69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15" presetClass="emph" presetSubtype="0" grpId="2" nodeType="withEffect">
                                  <p:stCondLst>
                                    <p:cond delay="5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925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425"/>
                            </p:stCondLst>
                            <p:childTnLst>
                              <p:par>
                                <p:cTn id="85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25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25"/>
                            </p:stCondLst>
                            <p:childTnLst>
                              <p:par>
                                <p:cTn id="9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25"/>
                            </p:stCondLst>
                            <p:childTnLst>
                              <p:par>
                                <p:cTn id="10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525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25"/>
                            </p:stCondLst>
                            <p:childTnLst>
                              <p:par>
                                <p:cTn id="124" presetID="1" presetClass="emph" presetSubtype="2" fill="hold" nodeType="afterEffect">
                                  <p:stCondLst>
                                    <p:cond delay="25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11" grpId="0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7" grpId="0" animBg="1"/>
      <p:bldP spid="21" grpId="0" animBg="1"/>
      <p:bldP spid="21" grpId="1" animBg="1"/>
      <p:bldP spid="21" grpId="2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30" grpId="0" animBg="1"/>
      <p:bldP spid="30" grpId="1" animBg="1"/>
      <p:bldP spid="29" grpId="0" animBg="1"/>
      <p:bldP spid="28" grpId="0" animBg="1"/>
      <p:bldP spid="31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04581" y="815378"/>
            <a:ext cx="7051795" cy="2469606"/>
          </a:xfrm>
          <a:prstGeom prst="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442913" algn="l"/>
            <a:r>
              <a:rPr lang="ja-JP" altLang="en-US" b="1" u="none" spc="-6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病院から押し出す力の強化</a:t>
            </a:r>
            <a:endParaRPr lang="en-US" altLang="ja-JP" b="1" u="none" spc="-6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algn="l"/>
            <a:r>
              <a:rPr lang="ja-JP" altLang="en-US" sz="1400" u="none" spc="-6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○精神科病院スタッフの退院促進に関する理解促進</a:t>
            </a:r>
            <a:endParaRPr lang="en-US" altLang="ja-JP" sz="1400" u="none" spc="-6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退院の可能性のある入院患者の把握　　　　に加えて</a:t>
            </a:r>
            <a:endParaRPr lang="en-US" altLang="ja-JP" sz="1400" u="none" spc="-6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■医療機関窓口との定期的な情報交換を実施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方法：電話連絡あるいは訪問を定期的に実施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目的：院内研修や院内茶話会の企画、調整　　個別支援に向けての連携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■個別支援会議等への参画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方法：退院支援委員会、措置入院後等退院支援など病院で開催されるオフィシャル　</a:t>
            </a:r>
            <a:br>
              <a:rPr lang="en-US" altLang="ja-JP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 な個別支援会議への積極的な参画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 病院で随時実施される個別カンファレンスへの参画　継続的な個別面談実施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99592" y="5041064"/>
            <a:ext cx="7056784" cy="1556288"/>
          </a:xfrm>
          <a:prstGeom prst="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442913" algn="l"/>
            <a:r>
              <a:rPr lang="ja-JP" altLang="en-US" b="1" u="none" spc="-6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地域から引っ張る力の強化</a:t>
            </a:r>
            <a:endParaRPr lang="en-US" altLang="ja-JP" b="1" u="none" spc="-6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方法と目的：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・引き続き「市町村・圏域協議の場などの会議」へ広域コーディネーターが可能な限り</a:t>
            </a:r>
            <a:br>
              <a:rPr lang="en-US" altLang="ja-JP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参加参画し地域の状況を把握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・好事例対応を紹介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2913" lvl="0" algn="l"/>
            <a:r>
              <a:rPr lang="ja-JP" altLang="en-US" sz="1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・先進的な他地域の情報を提供</a:t>
            </a:r>
            <a:endParaRPr lang="en-US" altLang="ja-JP" sz="14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99592" y="404664"/>
            <a:ext cx="7056784" cy="36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ja-JP" sz="16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6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５からの具体的な取組み</a:t>
            </a:r>
            <a:endParaRPr lang="en-US" altLang="ja-JP" sz="16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99592" y="3432683"/>
            <a:ext cx="7078844" cy="1437120"/>
            <a:chOff x="899592" y="3335698"/>
            <a:chExt cx="7078844" cy="1437120"/>
          </a:xfrm>
        </p:grpSpPr>
        <p:sp>
          <p:nvSpPr>
            <p:cNvPr id="4" name="正方形/長方形 3"/>
            <p:cNvSpPr/>
            <p:nvPr/>
          </p:nvSpPr>
          <p:spPr>
            <a:xfrm>
              <a:off x="899592" y="3335698"/>
              <a:ext cx="7056784" cy="1437120"/>
            </a:xfrm>
            <a:prstGeom prst="rect">
              <a:avLst/>
            </a:prstGeom>
            <a:noFill/>
            <a:ln w="38100" cmpd="sng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4138" indent="-84138">
                <a:spcAft>
                  <a:spcPts val="600"/>
                </a:spcAft>
              </a:pPr>
              <a:endParaRPr lang="en-US" altLang="ja-JP" sz="1100" u="none" spc="-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21652" y="3457528"/>
              <a:ext cx="7056784" cy="1123600"/>
            </a:xfrm>
            <a:prstGeom prst="rect">
              <a:avLst/>
            </a:prstGeom>
            <a:noFill/>
            <a:ln w="38100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03275" algn="l">
                <a:spcAft>
                  <a:spcPts val="600"/>
                </a:spcAft>
              </a:pPr>
              <a:r>
                <a:rPr lang="ja-JP" altLang="en-US" sz="1600" b="1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地域と病院の支援のマッチング</a:t>
              </a:r>
              <a:br>
                <a:rPr lang="en-US" altLang="ja-JP" sz="1400" b="1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200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広域コーディネーターのソーシャルワークの質を向上させ、病院と地域それぞれへの支援を強化。向上した</a:t>
              </a:r>
              <a:br>
                <a:rPr lang="en-US" altLang="ja-JP" sz="1200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200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「病院から押し出す力」と「地域か引っ張る力」をマッチングさせて、個別伴走支援を積極的に実施する。</a:t>
              </a:r>
              <a:br>
                <a:rPr lang="en-US" altLang="ja-JP" sz="1200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br>
                <a:rPr lang="en-US" altLang="ja-JP" sz="1200" u="none" spc="-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6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→長期入院</a:t>
              </a:r>
              <a:r>
                <a:rPr lang="ja-JP" altLang="en-US" sz="1600" u="none" spc="-50" dirty="0" err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精神障がい</a:t>
              </a:r>
              <a:r>
                <a:rPr lang="ja-JP" altLang="en-US" sz="16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者数の更なる削減を目指す。</a:t>
              </a:r>
              <a:r>
                <a:rPr lang="en-US" altLang="ja-JP" sz="12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(R5</a:t>
              </a:r>
              <a:r>
                <a:rPr lang="ja-JP" altLang="en-US" sz="12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2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8,688</a:t>
              </a:r>
              <a:r>
                <a:rPr lang="ja-JP" altLang="en-US" sz="1200" u="none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人）</a:t>
              </a:r>
              <a:endParaRPr lang="en-US" altLang="ja-JP" sz="1400" u="none" spc="-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" name="上下矢印 6"/>
          <p:cNvSpPr/>
          <p:nvPr/>
        </p:nvSpPr>
        <p:spPr>
          <a:xfrm>
            <a:off x="942581" y="3208476"/>
            <a:ext cx="670132" cy="1968663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u="none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</a:t>
            </a:r>
            <a:endParaRPr kumimoji="1" lang="ja-JP" altLang="en-US" sz="1400" b="1" u="none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955365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8234</TotalTime>
  <Words>618</Words>
  <Application>Microsoft Office PowerPoint</Application>
  <PresentationFormat>画面に合わせる (4:3)</PresentationFormat>
  <Paragraphs>70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HGS創英ﾌﾟﾚｾﾞﾝｽEB</vt:lpstr>
      <vt:lpstr>Meiryo UI</vt:lpstr>
      <vt:lpstr>ＭＳ Ｐゴシック</vt:lpstr>
      <vt:lpstr>メイリオ</vt:lpstr>
      <vt:lpstr>游ゴシック</vt:lpstr>
      <vt:lpstr>Century</vt:lpstr>
      <vt:lpstr>Tahoma</vt:lpstr>
      <vt:lpstr>テーマ1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中川　尚代</cp:lastModifiedBy>
  <cp:revision>577</cp:revision>
  <cp:lastPrinted>2023-03-15T10:18:49Z</cp:lastPrinted>
  <dcterms:created xsi:type="dcterms:W3CDTF">2016-09-23T07:06:13Z</dcterms:created>
  <dcterms:modified xsi:type="dcterms:W3CDTF">2023-05-25T10:09:10Z</dcterms:modified>
</cp:coreProperties>
</file>