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62" r:id="rId3"/>
    <p:sldId id="265" r:id="rId4"/>
  </p:sldIdLst>
  <p:sldSz cx="9144000" cy="6858000" type="screen4x3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9" autoAdjust="0"/>
    <p:restoredTop sz="94333" autoAdjust="0"/>
  </p:normalViewPr>
  <p:slideViewPr>
    <p:cSldViewPr>
      <p:cViewPr varScale="1">
        <p:scale>
          <a:sx n="72" d="100"/>
          <a:sy n="72" d="100"/>
        </p:scale>
        <p:origin x="12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1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0F97A-5AE9-4F83-8D8C-8E05A16824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7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zh-CN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17925"/>
            <a:ext cx="6400800" cy="695325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  <a:endParaRPr lang="zh-CN" noProof="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1D90435-B506-4FFA-8A6B-630B7BF9CB1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kumimoji="1" lang="ja-JP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52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D45A54-8F92-4E51-B455-A930844669EC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971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0513" y="765175"/>
            <a:ext cx="2057400" cy="5327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6725" y="765175"/>
            <a:ext cx="6021388" cy="5327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58C6E3-2BBE-4B3D-8F81-D9320F0CA248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371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0435-B506-4FFA-8A6B-630B7BF9CB1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15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7411-7944-4D06-9B37-DBA39A19E283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5608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6E037-4C9C-42B9-BFB4-36A6E85D65B1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4120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F479-64CC-4AFA-8545-64949A11BDD4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011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707E-E098-4354-B471-767AC710EAF3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562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1635-2EAB-4B84-BB72-2CF7F82931A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6393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FF31-ADED-4F69-8237-EE4B846CC7F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9973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0CA3-79A0-4C74-92F8-DFD2747503FC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471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067411-7944-4D06-9B37-DBA39A19E283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946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5956-DAD5-4D31-8461-A60519D8C4DA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726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5A54-8F92-4E51-B455-A930844669EC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7599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6E3-2BBE-4B3D-8F81-D9320F0CA248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814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76E037-4C9C-42B9-BFB4-36A6E85D65B1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976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6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7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E9F479-64CC-4AFA-8545-64949A11BDD4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61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EB707E-E098-4354-B471-767AC710EAF3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6009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D81635-2EAB-4B84-BB72-2CF7F82931A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663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BEFF31-ADED-4F69-8237-EE4B846CC7F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4613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B30CA3-79A0-4C74-92F8-DFD2747503FC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917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395956-DAD5-4D31-8461-A60519D8C4DA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46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6138079" y="3429000"/>
            <a:ext cx="2143854" cy="2655329"/>
            <a:chOff x="6318342" y="2607262"/>
            <a:chExt cx="2143854" cy="265532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2607262"/>
              <a:ext cx="1009876" cy="261790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15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8342" y="3916883"/>
              <a:ext cx="446886" cy="1158465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119" y="4496115"/>
              <a:ext cx="295673" cy="766476"/>
            </a:xfrm>
            <a:prstGeom prst="rect">
              <a:avLst/>
            </a:prstGeom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5175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773238"/>
            <a:ext cx="822960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テキストの書式設定</a:t>
            </a:r>
          </a:p>
          <a:p>
            <a:pPr lvl="1"/>
            <a:r>
              <a:rPr lang="zh-CN"/>
              <a:t>第</a:t>
            </a:r>
            <a:r>
              <a:rPr lang="ja-JP" altLang="zh-CN"/>
              <a:t>2</a:t>
            </a:r>
            <a:r>
              <a:rPr lang="zh-CN"/>
              <a:t>レベル</a:t>
            </a:r>
          </a:p>
          <a:p>
            <a:pPr lvl="2"/>
            <a:r>
              <a:rPr lang="zh-CN"/>
              <a:t>第</a:t>
            </a:r>
            <a:r>
              <a:rPr lang="ja-JP" altLang="zh-CN"/>
              <a:t>3</a:t>
            </a:r>
            <a:r>
              <a:rPr lang="zh-CN"/>
              <a:t>レベル</a:t>
            </a:r>
          </a:p>
          <a:p>
            <a:pPr lvl="3"/>
            <a:r>
              <a:rPr lang="zh-CN"/>
              <a:t>第</a:t>
            </a:r>
            <a:r>
              <a:rPr lang="ja-JP" altLang="zh-CN"/>
              <a:t>4</a:t>
            </a:r>
            <a:r>
              <a:rPr lang="zh-CN"/>
              <a:t>レベル</a:t>
            </a:r>
          </a:p>
          <a:p>
            <a:pPr lvl="4"/>
            <a:r>
              <a:rPr lang="zh-CN"/>
              <a:t>第</a:t>
            </a:r>
            <a:r>
              <a:rPr lang="ja-JP" altLang="zh-CN"/>
              <a:t>5</a:t>
            </a:r>
            <a:r>
              <a:rPr lang="zh-CN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BDBEC585-DEAF-46D0-9D03-357AF0204DB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14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EC585-DEAF-46D0-9D03-357AF0204DB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14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178" y="4520"/>
            <a:ext cx="9144000" cy="6520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令和４年度</a:t>
            </a:r>
            <a:br>
              <a:rPr lang="en-US" altLang="ja-JP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大阪府における保健所圏域・市町村協議の場の開催状況について</a:t>
            </a:r>
            <a:endParaRPr kumimoji="1" lang="ja-JP" altLang="en-US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56911" y="1174698"/>
            <a:ext cx="7946740" cy="4009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令和４年度　協議の場開催状況　（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４年度中の開催予定含む時点）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179901"/>
              </p:ext>
            </p:extLst>
          </p:nvPr>
        </p:nvGraphicFramePr>
        <p:xfrm>
          <a:off x="468313" y="1597138"/>
          <a:ext cx="7945437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ワークシート" r:id="rId4" imgW="6572144" imgH="1971710" progId="Excel.Sheet.12">
                  <p:embed/>
                </p:oleObj>
              </mc:Choice>
              <mc:Fallback>
                <p:oleObj name="ワークシート" r:id="rId4" imgW="6572144" imgH="19717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8313" y="1597138"/>
                        <a:ext cx="7945437" cy="2384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368398"/>
              </p:ext>
            </p:extLst>
          </p:nvPr>
        </p:nvGraphicFramePr>
        <p:xfrm>
          <a:off x="5594366" y="4289430"/>
          <a:ext cx="2819384" cy="243204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215354">
                  <a:extLst>
                    <a:ext uri="{9D8B030D-6E8A-4147-A177-3AD203B41FA5}">
                      <a16:colId xmlns:a16="http://schemas.microsoft.com/office/drawing/2014/main" val="2895887323"/>
                    </a:ext>
                  </a:extLst>
                </a:gridCol>
                <a:gridCol w="1604030">
                  <a:extLst>
                    <a:ext uri="{9D8B030D-6E8A-4147-A177-3AD203B41FA5}">
                      <a16:colId xmlns:a16="http://schemas.microsoft.com/office/drawing/2014/main" val="4192471390"/>
                    </a:ext>
                  </a:extLst>
                </a:gridCol>
              </a:tblGrid>
              <a:tr h="12270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保健所圏域数</a:t>
                      </a: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政令市　　　</a:t>
                      </a:r>
                      <a:r>
                        <a:rPr kumimoji="1" lang="ja-JP" altLang="en-US" sz="12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中核市　　　　　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府管保健所圏域</a:t>
                      </a:r>
                      <a:r>
                        <a:rPr kumimoji="1" lang="ja-JP" altLang="en-US" sz="12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合計　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か所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172860"/>
                  </a:ext>
                </a:extLst>
              </a:tr>
              <a:tr h="12049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市町村数</a:t>
                      </a: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政令市・中核市以外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３４市町村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573880"/>
                  </a:ext>
                </a:extLst>
              </a:tr>
            </a:tbl>
          </a:graphicData>
        </a:graphic>
      </p:graphicFrame>
      <p:sp>
        <p:nvSpPr>
          <p:cNvPr id="13" name="角丸四角形 12"/>
          <p:cNvSpPr/>
          <p:nvPr/>
        </p:nvSpPr>
        <p:spPr>
          <a:xfrm>
            <a:off x="405468" y="4351111"/>
            <a:ext cx="4751759" cy="5054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市町村協議の場の合同開催　１０地域　４会議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31504" y="4006164"/>
            <a:ext cx="1945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＜地域数＞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856112" y="23807"/>
            <a:ext cx="1260000" cy="49044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10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lang="en-US" altLang="ja-JP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2-1</a:t>
            </a:r>
          </a:p>
        </p:txBody>
      </p:sp>
    </p:spTree>
    <p:extLst>
      <p:ext uri="{BB962C8B-B14F-4D97-AF65-F5344CB8AC3E}">
        <p14:creationId xmlns:p14="http://schemas.microsoft.com/office/powerpoint/2010/main" val="3836887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93367" y="79212"/>
            <a:ext cx="4824536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協議の場の主な構成メンバー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38753"/>
              </p:ext>
            </p:extLst>
          </p:nvPr>
        </p:nvGraphicFramePr>
        <p:xfrm>
          <a:off x="193367" y="511260"/>
          <a:ext cx="8797190" cy="32777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426305">
                  <a:extLst>
                    <a:ext uri="{9D8B030D-6E8A-4147-A177-3AD203B41FA5}">
                      <a16:colId xmlns:a16="http://schemas.microsoft.com/office/drawing/2014/main" val="2895887323"/>
                    </a:ext>
                  </a:extLst>
                </a:gridCol>
                <a:gridCol w="7370885">
                  <a:extLst>
                    <a:ext uri="{9D8B030D-6E8A-4147-A177-3AD203B41FA5}">
                      <a16:colId xmlns:a16="http://schemas.microsoft.com/office/drawing/2014/main" val="4192471390"/>
                    </a:ext>
                  </a:extLst>
                </a:gridCol>
              </a:tblGrid>
              <a:tr h="1736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保健所圏域</a:t>
                      </a:r>
                    </a:p>
                  </a:txBody>
                  <a:tcPr marL="82953" marR="82953" marT="144000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構成員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精神科病院およびクリニック（医師・相談員等）・訪問看護・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基幹等相談支援事業所・福祉サービス事業所・　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当事者・家族会・社協・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市町村職員（障がい・生活福祉・高齢・住宅関係部署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生活困窮者自立支援担当・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保健所職員・消防・警察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144000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172860"/>
                  </a:ext>
                </a:extLst>
              </a:tr>
              <a:tr h="15416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</a:p>
                  </a:txBody>
                  <a:tcPr marL="82953" marR="82953" marT="144000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構成員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基幹等相談支援事業所・福祉サービス事業所・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精神科病院や診療所（相談員等）・訪問看護・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当事者・社協・保健所職員・生活困窮者自立支援担当・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他市町村の医療機関・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市町村職員（障がい・生活福祉・高齢）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144000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573880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39307" y="4032158"/>
            <a:ext cx="4824536" cy="4009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72000" rtlCol="0" anchor="ctr"/>
          <a:lstStyle/>
          <a:p>
            <a:pPr algn="ctr"/>
            <a:r>
              <a:rPr lang="ja-JP" altLang="en-US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協議の場の主な検討事項・検討方法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5138"/>
              </p:ext>
            </p:extLst>
          </p:nvPr>
        </p:nvGraphicFramePr>
        <p:xfrm>
          <a:off x="239306" y="4433109"/>
          <a:ext cx="8797190" cy="228836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380366">
                  <a:extLst>
                    <a:ext uri="{9D8B030D-6E8A-4147-A177-3AD203B41FA5}">
                      <a16:colId xmlns:a16="http://schemas.microsoft.com/office/drawing/2014/main" val="2895887323"/>
                    </a:ext>
                  </a:extLst>
                </a:gridCol>
                <a:gridCol w="7416824">
                  <a:extLst>
                    <a:ext uri="{9D8B030D-6E8A-4147-A177-3AD203B41FA5}">
                      <a16:colId xmlns:a16="http://schemas.microsoft.com/office/drawing/2014/main" val="4192471390"/>
                    </a:ext>
                  </a:extLst>
                </a:gridCol>
              </a:tblGrid>
              <a:tr h="893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保健所圏域</a:t>
                      </a:r>
                    </a:p>
                  </a:txBody>
                  <a:tcPr marL="82953" marR="82953" marT="72000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・参加医療機関や相談支援事業所等関係機関からの報告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・在院患者調査の分析・検討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・居住支援協議会の設立に向けて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・事例検討、意見交換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72000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172860"/>
                  </a:ext>
                </a:extLst>
              </a:tr>
              <a:tr h="13948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</a:p>
                  </a:txBody>
                  <a:tcPr marL="82953" marR="82953" marT="72000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・対応困難事例などの検討から、地域の課題の集約を実施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・地域移行制度利用者などの定期的な事例の報告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・参加機関のニーズに対応した研修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・地域住民等の理解促進に関わる媒体作成・研修対応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・在院患者調査の分析・検討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・意見交換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上記のような内容を、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つから複数組み合わせて開催　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72000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688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340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丸ゴシック">
      <a:majorFont>
        <a:latin typeface="HG創英角ｺﾞｼｯｸUB"/>
        <a:ea typeface="HGS創英ﾌﾟﾚｾﾞﾝｽEB"/>
        <a:cs typeface=""/>
      </a:majorFont>
      <a:minorFont>
        <a:latin typeface="Century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ファンシー（008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テーマ1" id="{D2B3F790-570E-46F8-A5E6-1FA5A25F7A77}" vid="{C844B154-D238-4CCB-8852-491E2A4E2E8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8146</TotalTime>
  <Words>345</Words>
  <Application>Microsoft Office PowerPoint</Application>
  <PresentationFormat>画面に合わせる (4:3)</PresentationFormat>
  <Paragraphs>39</Paragraphs>
  <Slides>2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HGS創英ﾌﾟﾚｾﾞﾝｽEB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Century</vt:lpstr>
      <vt:lpstr>Tahoma</vt:lpstr>
      <vt:lpstr>テーマ1</vt:lpstr>
      <vt:lpstr>Office テーマ</vt:lpstr>
      <vt:lpstr>ワークシート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中川　尚代</cp:lastModifiedBy>
  <cp:revision>591</cp:revision>
  <cp:lastPrinted>2023-03-15T10:14:41Z</cp:lastPrinted>
  <dcterms:created xsi:type="dcterms:W3CDTF">2016-09-23T07:06:13Z</dcterms:created>
  <dcterms:modified xsi:type="dcterms:W3CDTF">2023-05-25T10:07:02Z</dcterms:modified>
</cp:coreProperties>
</file>