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4" r:id="rId3"/>
    <p:sldId id="262" r:id="rId4"/>
    <p:sldId id="267" r:id="rId5"/>
    <p:sldId id="265" r:id="rId6"/>
  </p:sldIdLst>
  <p:sldSz cx="9901238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56" autoAdjust="0"/>
    <p:restoredTop sz="94434" autoAdjust="0"/>
  </p:normalViewPr>
  <p:slideViewPr>
    <p:cSldViewPr>
      <p:cViewPr varScale="1">
        <p:scale>
          <a:sx n="69" d="100"/>
          <a:sy n="69" d="100"/>
        </p:scale>
        <p:origin x="744" y="7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3\seibi\001%20&#23529;&#35696;&#20250;&#38306;&#36899;\01%20&#33258;&#31435;&#25903;&#25588;&#21332;&#35696;&#20250;\02%20&#22320;&#22495;&#25903;&#25588;&#25512;&#36914;&#37096;&#20250;\R4\01_2207~8_&#31934;&#31070;WG\03_&#24403;&#26085;&#36039;&#26009;\01%20&#20107;&#21069;&#36865;&#20184;&#36039;&#26009;\02%20&#20107;&#21069;&#36865;&#20184;&#36039;&#26009;&#19968;&#24335;\PDF&#21069;&#12398;&#20803;&#12487;&#12540;&#12479;(&#12371;&#12371;&#12398;&#12487;&#12540;&#12479;&#12434;&#20462;&#27491;&#24460;PDF&#21360;&#21047;&#65289;\&#20316;&#25104;&#29992;&#12487;&#12540;&#12479;\&#22320;&#22495;&#31227;&#34892;&#2596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b="1" dirty="0"/>
              <a:t>地域</a:t>
            </a:r>
            <a:r>
              <a:rPr lang="ja-JP" b="1" dirty="0" smtClean="0"/>
              <a:t>移行</a:t>
            </a:r>
            <a:r>
              <a:rPr lang="ja-JP" altLang="en-US" b="1" dirty="0" smtClean="0"/>
              <a:t>支援の利用者数</a:t>
            </a:r>
            <a:r>
              <a:rPr lang="ja-JP" b="1" dirty="0" smtClean="0"/>
              <a:t>実績</a:t>
            </a:r>
            <a:r>
              <a:rPr lang="ja-JP" b="1" dirty="0"/>
              <a:t>の推移（全国・大阪府）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地域移行推移!$M$4</c:f>
              <c:strCache>
                <c:ptCount val="1"/>
                <c:pt idx="0">
                  <c:v>大阪府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地域移行推移!$N$3:$S$3</c:f>
              <c:strCache>
                <c:ptCount val="6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</c:strCache>
            </c:strRef>
          </c:cat>
          <c:val>
            <c:numRef>
              <c:f>地域移行推移!$N$4:$S$4</c:f>
              <c:numCache>
                <c:formatCode>#,##0"人"</c:formatCode>
                <c:ptCount val="6"/>
                <c:pt idx="0">
                  <c:v>66</c:v>
                </c:pt>
                <c:pt idx="1">
                  <c:v>65</c:v>
                </c:pt>
                <c:pt idx="2">
                  <c:v>56</c:v>
                </c:pt>
                <c:pt idx="3">
                  <c:v>56</c:v>
                </c:pt>
                <c:pt idx="4">
                  <c:v>56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63-4369-BD22-92A08C402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1469120079"/>
        <c:axId val="1469118415"/>
      </c:barChart>
      <c:lineChart>
        <c:grouping val="standard"/>
        <c:varyColors val="0"/>
        <c:ser>
          <c:idx val="1"/>
          <c:order val="1"/>
          <c:tx>
            <c:strRef>
              <c:f>地域移行推移!$M$5</c:f>
              <c:strCache>
                <c:ptCount val="1"/>
                <c:pt idx="0">
                  <c:v>全国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8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cat>
            <c:strRef>
              <c:f>地域移行推移!$N$3:$S$3</c:f>
              <c:strCache>
                <c:ptCount val="6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</c:strCache>
            </c:strRef>
          </c:cat>
          <c:val>
            <c:numRef>
              <c:f>地域移行推移!$N$5:$S$5</c:f>
              <c:numCache>
                <c:formatCode>#,##0"人"</c:formatCode>
                <c:ptCount val="6"/>
                <c:pt idx="0">
                  <c:v>495</c:v>
                </c:pt>
                <c:pt idx="1">
                  <c:v>552</c:v>
                </c:pt>
                <c:pt idx="2">
                  <c:v>576</c:v>
                </c:pt>
                <c:pt idx="3">
                  <c:v>729</c:v>
                </c:pt>
                <c:pt idx="4">
                  <c:v>614</c:v>
                </c:pt>
                <c:pt idx="5">
                  <c:v>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63-4369-BD22-92A08C402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9113839"/>
        <c:axId val="1469110511"/>
      </c:lineChart>
      <c:catAx>
        <c:axId val="1469120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469118415"/>
        <c:crosses val="autoZero"/>
        <c:auto val="1"/>
        <c:lblAlgn val="ctr"/>
        <c:lblOffset val="100"/>
        <c:noMultiLvlLbl val="0"/>
      </c:catAx>
      <c:valAx>
        <c:axId val="1469118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r>
                  <a:rPr lang="ja-JP"/>
                  <a:t>大阪府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600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#,##0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469120079"/>
        <c:crosses val="autoZero"/>
        <c:crossBetween val="between"/>
      </c:valAx>
      <c:valAx>
        <c:axId val="1469110511"/>
        <c:scaling>
          <c:orientation val="minMax"/>
        </c:scaling>
        <c:delete val="0"/>
        <c:axPos val="r"/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r>
                  <a:rPr lang="ja-JP"/>
                  <a:t>全国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600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#,##0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469113839"/>
        <c:crosses val="max"/>
        <c:crossBetween val="between"/>
      </c:valAx>
      <c:catAx>
        <c:axId val="14691138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9110511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600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lang="ja-JP" sz="1600" b="1" dirty="0"/>
              <a:t>大阪府における精神科病院からの地域移行支援サービス利用状況の推移</a:t>
            </a:r>
            <a:endParaRPr lang="en-US" sz="1600" b="1" dirty="0"/>
          </a:p>
          <a:p>
            <a:pPr algn="r">
              <a:defRPr sz="1600" b="1"/>
            </a:pPr>
            <a:r>
              <a:rPr lang="ja-JP" sz="1600" b="1" dirty="0"/>
              <a:t>（年度内の全支給決定数）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600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精神科病院からの地域移行支援サービス利用状況!$B$42</c:f>
              <c:strCache>
                <c:ptCount val="1"/>
                <c:pt idx="0">
                  <c:v>終了（退院）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精神科病院からの地域移行支援サービス利用状況!$C$41:$F$41</c:f>
              <c:strCache>
                <c:ptCount val="4"/>
                <c:pt idx="0">
                  <c:v>平成29年度</c:v>
                </c:pt>
                <c:pt idx="1">
                  <c:v>平成30年度</c:v>
                </c:pt>
                <c:pt idx="2">
                  <c:v>令和元年度</c:v>
                </c:pt>
                <c:pt idx="3">
                  <c:v>令和2年度</c:v>
                </c:pt>
              </c:strCache>
            </c:strRef>
          </c:cat>
          <c:val>
            <c:numRef>
              <c:f>精神科病院からの地域移行支援サービス利用状況!$C$42:$F$42</c:f>
              <c:numCache>
                <c:formatCode>#,##0"人"</c:formatCode>
                <c:ptCount val="4"/>
                <c:pt idx="0">
                  <c:v>34</c:v>
                </c:pt>
                <c:pt idx="1">
                  <c:v>42</c:v>
                </c:pt>
                <c:pt idx="2">
                  <c:v>45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3-4E64-B44D-AAC1570F777E}"/>
            </c:ext>
          </c:extLst>
        </c:ser>
        <c:ser>
          <c:idx val="2"/>
          <c:order val="1"/>
          <c:tx>
            <c:strRef>
              <c:f>精神科病院からの地域移行支援サービス利用状況!$B$44</c:f>
              <c:strCache>
                <c:ptCount val="1"/>
                <c:pt idx="0">
                  <c:v>サービス利用中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精神科病院からの地域移行支援サービス利用状況!$C$41:$F$41</c:f>
              <c:strCache>
                <c:ptCount val="4"/>
                <c:pt idx="0">
                  <c:v>平成29年度</c:v>
                </c:pt>
                <c:pt idx="1">
                  <c:v>平成30年度</c:v>
                </c:pt>
                <c:pt idx="2">
                  <c:v>令和元年度</c:v>
                </c:pt>
                <c:pt idx="3">
                  <c:v>令和2年度</c:v>
                </c:pt>
              </c:strCache>
            </c:strRef>
          </c:cat>
          <c:val>
            <c:numRef>
              <c:f>精神科病院からの地域移行支援サービス利用状況!$C$44:$F$44</c:f>
              <c:numCache>
                <c:formatCode>#,##0"人"</c:formatCode>
                <c:ptCount val="4"/>
                <c:pt idx="0">
                  <c:v>30</c:v>
                </c:pt>
                <c:pt idx="1">
                  <c:v>38</c:v>
                </c:pt>
                <c:pt idx="2">
                  <c:v>39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93-4E64-B44D-AAC1570F777E}"/>
            </c:ext>
          </c:extLst>
        </c:ser>
        <c:ser>
          <c:idx val="1"/>
          <c:order val="2"/>
          <c:tx>
            <c:strRef>
              <c:f>精神科病院からの地域移行支援サービス利用状況!$B$43</c:f>
              <c:strCache>
                <c:ptCount val="1"/>
                <c:pt idx="0">
                  <c:v>終了（退院以外）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精神科病院からの地域移行支援サービス利用状況!$C$41:$F$41</c:f>
              <c:strCache>
                <c:ptCount val="4"/>
                <c:pt idx="0">
                  <c:v>平成29年度</c:v>
                </c:pt>
                <c:pt idx="1">
                  <c:v>平成30年度</c:v>
                </c:pt>
                <c:pt idx="2">
                  <c:v>令和元年度</c:v>
                </c:pt>
                <c:pt idx="3">
                  <c:v>令和2年度</c:v>
                </c:pt>
              </c:strCache>
            </c:strRef>
          </c:cat>
          <c:val>
            <c:numRef>
              <c:f>精神科病院からの地域移行支援サービス利用状況!$C$43:$F$43</c:f>
              <c:numCache>
                <c:formatCode>#,##0"人"</c:formatCode>
                <c:ptCount val="4"/>
                <c:pt idx="0">
                  <c:v>7</c:v>
                </c:pt>
                <c:pt idx="1">
                  <c:v>9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93-4E64-B44D-AAC1570F7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359536"/>
        <c:axId val="1059352464"/>
      </c:barChart>
      <c:lineChart>
        <c:grouping val="standard"/>
        <c:varyColors val="0"/>
        <c:ser>
          <c:idx val="3"/>
          <c:order val="3"/>
          <c:tx>
            <c:strRef>
              <c:f>精神科病院からの地域移行支援サービス利用状況!$B$45</c:f>
              <c:strCache>
                <c:ptCount val="1"/>
                <c:pt idx="0">
                  <c:v>合計</c:v>
                </c:pt>
              </c:strCache>
            </c:strRef>
          </c:tx>
          <c:spPr>
            <a:ln w="15875" cap="rnd">
              <a:solidFill>
                <a:schemeClr val="accent4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1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cat>
            <c:strRef>
              <c:f>精神科病院からの地域移行支援サービス利用状況!$C$41:$F$41</c:f>
              <c:strCache>
                <c:ptCount val="4"/>
                <c:pt idx="0">
                  <c:v>平成29年度</c:v>
                </c:pt>
                <c:pt idx="1">
                  <c:v>平成30年度</c:v>
                </c:pt>
                <c:pt idx="2">
                  <c:v>令和元年度</c:v>
                </c:pt>
                <c:pt idx="3">
                  <c:v>令和2年度</c:v>
                </c:pt>
              </c:strCache>
            </c:strRef>
          </c:cat>
          <c:val>
            <c:numRef>
              <c:f>精神科病院からの地域移行支援サービス利用状況!$C$45:$F$45</c:f>
              <c:numCache>
                <c:formatCode>#,##0"人"</c:formatCode>
                <c:ptCount val="4"/>
                <c:pt idx="0">
                  <c:v>71</c:v>
                </c:pt>
                <c:pt idx="1">
                  <c:v>89</c:v>
                </c:pt>
                <c:pt idx="2">
                  <c:v>103</c:v>
                </c:pt>
                <c:pt idx="3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93-4E64-B44D-AAC1570F7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359536"/>
        <c:axId val="1059352464"/>
      </c:lineChart>
      <c:catAx>
        <c:axId val="105935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9352464"/>
        <c:crosses val="autoZero"/>
        <c:auto val="1"/>
        <c:lblAlgn val="ctr"/>
        <c:lblOffset val="100"/>
        <c:noMultiLvlLbl val="0"/>
      </c:catAx>
      <c:valAx>
        <c:axId val="105935246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059359536"/>
        <c:crosses val="autoZero"/>
        <c:crossBetween val="between"/>
        <c:majorUnit val="20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0.77725</cdr:x>
      <cdr:y>0.86059</cdr:y>
    </cdr:from>
    <cdr:to>
      <cdr:x>1</cdr:x>
      <cdr:y>0.92083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660233" y="5143463"/>
          <a:ext cx="190871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大阪府　人</a:t>
          </a:r>
          <a:r>
            <a: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/</a:t>
          </a:r>
          <a:r>
            <a: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月平均数</a:t>
          </a:r>
          <a:endParaRPr lang="ja-JP" altLang="en-US" sz="1100" dirty="0">
            <a:latin typeface="メイリオ" panose="020B0604030504040204" pitchFamily="50" charset="-128"/>
            <a:ea typeface="メイリオ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4387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0188A-968D-462E-8EA1-84B5DC43D94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ノート プレースホルダー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302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593" y="2130426"/>
            <a:ext cx="8416052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186" y="3886200"/>
            <a:ext cx="69308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1D33-5487-4A0E-A0BD-D01365B799CB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309E-88C1-4FA9-BDB9-B3675E806490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397" y="274639"/>
            <a:ext cx="2227779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062" y="274639"/>
            <a:ext cx="6518315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F2AC-5F20-47A8-A92E-9F65A27713AB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8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2FA7A-931A-4011-B4B9-9CEFC87117CD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130" y="4406901"/>
            <a:ext cx="84160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130" y="2906713"/>
            <a:ext cx="841605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4E86-7852-4163-BC75-033BA755680C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062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3129" y="1600201"/>
            <a:ext cx="437304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67A3-6D98-4415-B369-00FF31CCEDA4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062" y="1535113"/>
            <a:ext cx="43747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062" y="2174875"/>
            <a:ext cx="43747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29692" y="1535113"/>
            <a:ext cx="4376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29692" y="2174875"/>
            <a:ext cx="4376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66A1-DEA1-40AB-95B4-58DF0C258A44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D8D9-1ACF-4177-9C04-CB234567BE32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0D5-A252-4E8B-B0E7-7834E044686C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62" y="273050"/>
            <a:ext cx="32574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1109" y="273051"/>
            <a:ext cx="55350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062" y="1435101"/>
            <a:ext cx="32574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CC17-4FF7-488C-8E9D-4CAA75BE54B3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712" y="4800600"/>
            <a:ext cx="59407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712" y="612775"/>
            <a:ext cx="59407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712" y="5367338"/>
            <a:ext cx="59407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7CED0-47A1-43AE-BABC-C75121A2FA10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062" y="274638"/>
            <a:ext cx="89111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062" y="1600201"/>
            <a:ext cx="89111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062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EC490-FAC9-4822-9C41-AACEC186F87F}" type="datetime1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2923" y="6356351"/>
            <a:ext cx="3135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5887" y="6356351"/>
            <a:ext cx="2310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5EBBADE-EEC7-4328-AB46-7FCC4485CB1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970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0069" y="1633477"/>
            <a:ext cx="7847105" cy="2128029"/>
          </a:xfrm>
        </p:spPr>
        <p:txBody>
          <a:bodyPr>
            <a:noAutofit/>
          </a:bodyPr>
          <a:lstStyle/>
          <a:p>
            <a:r>
              <a:rPr lang="ja-JP" altLang="en-US" sz="3694" b="1" cap="small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大阪府における地域移行支援の状況について</a:t>
            </a:r>
            <a:endParaRPr lang="ja-JP" altLang="en-US" sz="2216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63519" y="405378"/>
            <a:ext cx="1440160" cy="49044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資料２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17804" y="5793916"/>
            <a:ext cx="4258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大阪府福祉部障がい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福祉室生活基盤推進課　</a:t>
            </a:r>
          </a:p>
        </p:txBody>
      </p:sp>
    </p:spTree>
    <p:extLst>
      <p:ext uri="{BB962C8B-B14F-4D97-AF65-F5344CB8AC3E}">
        <p14:creationId xmlns:p14="http://schemas.microsoft.com/office/powerpoint/2010/main" val="3469832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 noChangeArrowheads="1"/>
          </p:cNvPicPr>
          <p:nvPr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79" y="741138"/>
            <a:ext cx="7560840" cy="564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798491" y="6381329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zh-TW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障害保健福祉関係主管課長会議資料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」から抜粋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30239" y="287460"/>
            <a:ext cx="6480720" cy="4426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全国の</a:t>
            </a:r>
            <a:r>
              <a:rPr lang="ja-JP" altLang="en-US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別利用者数の推移（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H24.4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R3.9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4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623839"/>
              </p:ext>
            </p:extLst>
          </p:nvPr>
        </p:nvGraphicFramePr>
        <p:xfrm>
          <a:off x="585776" y="396459"/>
          <a:ext cx="8757331" cy="561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862387" y="6309321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大阪府障がい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福祉計画」「</a:t>
            </a:r>
            <a:r>
              <a:rPr lang="zh-TW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障害保健福祉関係主管課長会議資料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」から集約</a:t>
            </a: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7618877" y="5647603"/>
            <a:ext cx="1741773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全国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月の利用者数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870331"/>
              </p:ext>
            </p:extLst>
          </p:nvPr>
        </p:nvGraphicFramePr>
        <p:xfrm>
          <a:off x="198090" y="260648"/>
          <a:ext cx="8856985" cy="6283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544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58131" y="908720"/>
            <a:ext cx="8856984" cy="4987052"/>
          </a:xfrm>
          <a:prstGeom prst="roundRect">
            <a:avLst>
              <a:gd name="adj" fmla="val 67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スライド２より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移行支援利用者数の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割以上は「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者」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・全国において、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精神障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がい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者の地域移行支援の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利用者数については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、制度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開始　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以降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少しずつ増加して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いたが、令和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年度は、新型コロナ感染拡大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の影響に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より激減。その後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、増加に転じてはいるが、感染症拡大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以前のレベル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は至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っ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いない。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スライド３より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・大阪府および全国の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月平均の地域移行支援利用者数（全障がい）は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、低調。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令和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年はさらに減少。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スライド４より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・大阪府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における精神科病院からの地域移行支援サービス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利用者数に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調査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を開始した平成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年度から増加傾向。令和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減少。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・令和元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年度までは支給決定数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全体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増加傾向。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新型コロナ感染拡大以降は、退院以外での終了（入院継続など）が増加。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8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8484</TotalTime>
  <Words>333</Words>
  <Application>Microsoft Office PowerPoint</Application>
  <PresentationFormat>ユーザー設定</PresentationFormat>
  <Paragraphs>22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大阪府における地域移行支援の状況について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中川　尚代</cp:lastModifiedBy>
  <cp:revision>570</cp:revision>
  <cp:lastPrinted>2022-07-28T05:10:52Z</cp:lastPrinted>
  <dcterms:created xsi:type="dcterms:W3CDTF">2016-09-23T07:06:13Z</dcterms:created>
  <dcterms:modified xsi:type="dcterms:W3CDTF">2022-09-12T06:04:05Z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