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8"/>
  </p:notesMasterIdLst>
  <p:handoutMasterIdLst>
    <p:handoutMasterId r:id="rId9"/>
  </p:handoutMasterIdLst>
  <p:sldIdLst>
    <p:sldId id="464" r:id="rId3"/>
    <p:sldId id="452" r:id="rId4"/>
    <p:sldId id="467" r:id="rId5"/>
    <p:sldId id="465" r:id="rId6"/>
    <p:sldId id="466" r:id="rId7"/>
  </p:sldIdLst>
  <p:sldSz cx="9901238" cy="6858000"/>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68" autoAdjust="0"/>
    <p:restoredTop sz="94333" autoAdjust="0"/>
  </p:normalViewPr>
  <p:slideViewPr>
    <p:cSldViewPr>
      <p:cViewPr varScale="1">
        <p:scale>
          <a:sx n="65" d="100"/>
          <a:sy n="65" d="100"/>
        </p:scale>
        <p:origin x="126" y="72"/>
      </p:cViewPr>
      <p:guideLst>
        <p:guide orient="horz" pos="2160"/>
        <p:guide pos="3119"/>
      </p:guideLst>
    </p:cSldViewPr>
  </p:slideViewPr>
  <p:notesTextViewPr>
    <p:cViewPr>
      <p:scale>
        <a:sx n="1" d="1"/>
        <a:sy n="1" d="1"/>
      </p:scale>
      <p:origin x="0" y="0"/>
    </p:cViewPr>
  </p:notesTextViewPr>
  <p:sorterViewPr>
    <p:cViewPr>
      <p:scale>
        <a:sx n="100" d="100"/>
        <a:sy n="100" d="100"/>
      </p:scale>
      <p:origin x="0" y="-5172"/>
    </p:cViewPr>
  </p:sorterViewPr>
  <p:notesViewPr>
    <p:cSldViewPr>
      <p:cViewPr varScale="1">
        <p:scale>
          <a:sx n="49" d="100"/>
          <a:sy n="49" d="100"/>
        </p:scale>
        <p:origin x="2916" y="3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全国推移（</a:t>
            </a:r>
            <a:r>
              <a:rPr lang="en-US" altLang="ja-JP"/>
              <a:t>630</a:t>
            </a:r>
            <a:r>
              <a:rPr lang="ja-JP" altLang="en-US"/>
              <a:t>調査）</a:t>
            </a:r>
          </a:p>
        </c:rich>
      </c:tx>
      <c:layout>
        <c:manualLayout>
          <c:xMode val="edge"/>
          <c:yMode val="edge"/>
          <c:x val="0.42558046047006887"/>
          <c:y val="3.30578512396694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'在患との比較２（参考）'!$A$4</c:f>
              <c:strCache>
                <c:ptCount val="1"/>
                <c:pt idx="0">
                  <c:v>入院患者総数</c:v>
                </c:pt>
              </c:strCache>
            </c:strRef>
          </c:tx>
          <c:spPr>
            <a:solidFill>
              <a:schemeClr val="accent4">
                <a:lumMod val="60000"/>
                <a:lumOff val="40000"/>
              </a:schemeClr>
            </a:solidFill>
            <a:ln>
              <a:solidFill>
                <a:schemeClr val="tx1"/>
              </a:solidFill>
            </a:ln>
            <a:effectLst/>
          </c:spPr>
          <c:invertIfNegative val="0"/>
          <c:cat>
            <c:strRef>
              <c:f>'在患との比較２（参考）'!$B$2:$R$2</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'在患との比較２（参考）'!$B$4:$R$4</c:f>
              <c:numCache>
                <c:formatCode>#,##0_ </c:formatCode>
                <c:ptCount val="15"/>
                <c:pt idx="0">
                  <c:v>320308</c:v>
                </c:pt>
                <c:pt idx="1">
                  <c:v>316109</c:v>
                </c:pt>
                <c:pt idx="2">
                  <c:v>313271</c:v>
                </c:pt>
                <c:pt idx="3">
                  <c:v>310738</c:v>
                </c:pt>
                <c:pt idx="4">
                  <c:v>308615</c:v>
                </c:pt>
                <c:pt idx="5">
                  <c:v>304394</c:v>
                </c:pt>
                <c:pt idx="6">
                  <c:v>302156</c:v>
                </c:pt>
                <c:pt idx="7">
                  <c:v>297436</c:v>
                </c:pt>
                <c:pt idx="8">
                  <c:v>290406</c:v>
                </c:pt>
                <c:pt idx="9">
                  <c:v>284806</c:v>
                </c:pt>
                <c:pt idx="10">
                  <c:v>286406</c:v>
                </c:pt>
                <c:pt idx="11">
                  <c:v>283653</c:v>
                </c:pt>
                <c:pt idx="12">
                  <c:v>280182</c:v>
                </c:pt>
                <c:pt idx="13">
                  <c:v>272089</c:v>
                </c:pt>
                <c:pt idx="14">
                  <c:v>269476</c:v>
                </c:pt>
              </c:numCache>
            </c:numRef>
          </c:val>
          <c:extLst>
            <c:ext xmlns:c16="http://schemas.microsoft.com/office/drawing/2014/chart" uri="{C3380CC4-5D6E-409C-BE32-E72D297353CC}">
              <c16:uniqueId val="{00000000-A45A-4A91-BCB0-29A7E7B514C0}"/>
            </c:ext>
          </c:extLst>
        </c:ser>
        <c:ser>
          <c:idx val="2"/>
          <c:order val="2"/>
          <c:tx>
            <c:strRef>
              <c:f>'在患との比較２（参考）'!$A$5</c:f>
              <c:strCache>
                <c:ptCount val="1"/>
                <c:pt idx="0">
                  <c:v>1年未満入院患者数</c:v>
                </c:pt>
              </c:strCache>
            </c:strRef>
          </c:tx>
          <c:spPr>
            <a:solidFill>
              <a:schemeClr val="accent3">
                <a:lumMod val="50000"/>
              </a:schemeClr>
            </a:solidFill>
            <a:ln>
              <a:noFill/>
            </a:ln>
            <a:effectLst/>
          </c:spPr>
          <c:invertIfNegative val="0"/>
          <c:cat>
            <c:strRef>
              <c:f>'在患との比較２（参考）'!$B$2:$R$2</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'在患との比較２（参考）'!$B$5:$R$5</c:f>
              <c:numCache>
                <c:formatCode>#,##0_ </c:formatCode>
                <c:ptCount val="15"/>
                <c:pt idx="0">
                  <c:v>103000</c:v>
                </c:pt>
                <c:pt idx="1">
                  <c:v>101742</c:v>
                </c:pt>
                <c:pt idx="2">
                  <c:v>102717</c:v>
                </c:pt>
                <c:pt idx="3">
                  <c:v>103396</c:v>
                </c:pt>
                <c:pt idx="4">
                  <c:v>104790</c:v>
                </c:pt>
                <c:pt idx="5">
                  <c:v>104581</c:v>
                </c:pt>
                <c:pt idx="6">
                  <c:v>105074</c:v>
                </c:pt>
                <c:pt idx="7">
                  <c:v>105555</c:v>
                </c:pt>
                <c:pt idx="8">
                  <c:v>103731</c:v>
                </c:pt>
                <c:pt idx="9">
                  <c:v>104084</c:v>
                </c:pt>
                <c:pt idx="10">
                  <c:v>107319</c:v>
                </c:pt>
                <c:pt idx="11">
                  <c:v>109181</c:v>
                </c:pt>
                <c:pt idx="12">
                  <c:v>108508</c:v>
                </c:pt>
                <c:pt idx="13">
                  <c:v>106118</c:v>
                </c:pt>
                <c:pt idx="14">
                  <c:v>102354</c:v>
                </c:pt>
              </c:numCache>
            </c:numRef>
          </c:val>
          <c:extLst>
            <c:ext xmlns:c16="http://schemas.microsoft.com/office/drawing/2014/chart" uri="{C3380CC4-5D6E-409C-BE32-E72D297353CC}">
              <c16:uniqueId val="{00000001-A45A-4A91-BCB0-29A7E7B514C0}"/>
            </c:ext>
          </c:extLst>
        </c:ser>
        <c:ser>
          <c:idx val="3"/>
          <c:order val="3"/>
          <c:tx>
            <c:strRef>
              <c:f>'在患との比較２（参考）'!$A$6</c:f>
              <c:strCache>
                <c:ptCount val="1"/>
                <c:pt idx="0">
                  <c:v>1年以上入院患者数</c:v>
                </c:pt>
              </c:strCache>
            </c:strRef>
          </c:tx>
          <c:spPr>
            <a:pattFill prst="wdDnDiag">
              <a:fgClr>
                <a:srgbClr val="FF0000"/>
              </a:fgClr>
              <a:bgClr>
                <a:schemeClr val="bg1"/>
              </a:bgClr>
            </a:pattFill>
            <a:ln>
              <a:solidFill>
                <a:schemeClr val="tx1"/>
              </a:solidFill>
            </a:ln>
            <a:effectLst/>
          </c:spPr>
          <c:invertIfNegative val="0"/>
          <c:cat>
            <c:strRef>
              <c:f>'在患との比較２（参考）'!$B$2:$R$2</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'在患との比較２（参考）'!$B$6:$R$6</c:f>
              <c:numCache>
                <c:formatCode>#,##0;"▲ "#,##0</c:formatCode>
                <c:ptCount val="15"/>
                <c:pt idx="0" formatCode="#,##0_ ">
                  <c:v>217308</c:v>
                </c:pt>
                <c:pt idx="1">
                  <c:v>214367</c:v>
                </c:pt>
                <c:pt idx="2">
                  <c:v>210554</c:v>
                </c:pt>
                <c:pt idx="3">
                  <c:v>207342</c:v>
                </c:pt>
                <c:pt idx="4">
                  <c:v>203825</c:v>
                </c:pt>
                <c:pt idx="5">
                  <c:v>199813</c:v>
                </c:pt>
                <c:pt idx="6">
                  <c:v>197082</c:v>
                </c:pt>
                <c:pt idx="7">
                  <c:v>191881</c:v>
                </c:pt>
                <c:pt idx="8">
                  <c:v>186675</c:v>
                </c:pt>
                <c:pt idx="9">
                  <c:v>180722</c:v>
                </c:pt>
                <c:pt idx="10">
                  <c:v>179087</c:v>
                </c:pt>
                <c:pt idx="11">
                  <c:v>174472</c:v>
                </c:pt>
                <c:pt idx="12">
                  <c:v>171674</c:v>
                </c:pt>
                <c:pt idx="13">
                  <c:v>165971</c:v>
                </c:pt>
                <c:pt idx="14">
                  <c:v>167122</c:v>
                </c:pt>
              </c:numCache>
            </c:numRef>
          </c:val>
          <c:extLst>
            <c:ext xmlns:c16="http://schemas.microsoft.com/office/drawing/2014/chart" uri="{C3380CC4-5D6E-409C-BE32-E72D297353CC}">
              <c16:uniqueId val="{00000002-A45A-4A91-BCB0-29A7E7B514C0}"/>
            </c:ext>
          </c:extLst>
        </c:ser>
        <c:dLbls>
          <c:showLegendKey val="0"/>
          <c:showVal val="0"/>
          <c:showCatName val="0"/>
          <c:showSerName val="0"/>
          <c:showPercent val="0"/>
          <c:showBubbleSize val="0"/>
        </c:dLbls>
        <c:gapWidth val="219"/>
        <c:axId val="516902544"/>
        <c:axId val="516900904"/>
        <c:extLst>
          <c:ext xmlns:c15="http://schemas.microsoft.com/office/drawing/2012/chart" uri="{02D57815-91ED-43cb-92C2-25804820EDAC}">
            <c15:filteredBarSeries>
              <c15:ser>
                <c:idx val="0"/>
                <c:order val="0"/>
                <c:tx>
                  <c:strRef>
                    <c:extLst>
                      <c:ext uri="{02D57815-91ED-43cb-92C2-25804820EDAC}">
                        <c15:formulaRef>
                          <c15:sqref>'在患との比較２（参考）'!$A$3</c15:sqref>
                        </c15:formulaRef>
                      </c:ext>
                    </c:extLst>
                    <c:strCache>
                      <c:ptCount val="1"/>
                      <c:pt idx="0">
                        <c:v>病床数</c:v>
                      </c:pt>
                    </c:strCache>
                  </c:strRef>
                </c:tx>
                <c:spPr>
                  <a:solidFill>
                    <a:schemeClr val="accent1"/>
                  </a:solidFill>
                  <a:ln>
                    <a:noFill/>
                  </a:ln>
                  <a:effectLst/>
                </c:spPr>
                <c:invertIfNegative val="0"/>
                <c:cat>
                  <c:strRef>
                    <c:extLst>
                      <c:ext uri="{02D57815-91ED-43cb-92C2-25804820EDAC}">
                        <c15:formulaRef>
                          <c15:sqref>'在患との比較２（参考）'!$B$2:$R$2</c15:sqref>
                        </c15:formulaRef>
                      </c:ext>
                    </c:extLst>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extLst>
                      <c:ext uri="{02D57815-91ED-43cb-92C2-25804820EDAC}">
                        <c15:formulaRef>
                          <c15:sqref>'在患との比較２（参考）'!$B$3:$R$3</c15:sqref>
                        </c15:formulaRef>
                      </c:ext>
                    </c:extLst>
                    <c:numCache>
                      <c:formatCode>#,##0_ </c:formatCode>
                      <c:ptCount val="15"/>
                      <c:pt idx="0">
                        <c:v>349851</c:v>
                      </c:pt>
                      <c:pt idx="1">
                        <c:v>346525</c:v>
                      </c:pt>
                      <c:pt idx="2">
                        <c:v>345696</c:v>
                      </c:pt>
                      <c:pt idx="3">
                        <c:v>342446</c:v>
                      </c:pt>
                      <c:pt idx="4">
                        <c:v>340392</c:v>
                      </c:pt>
                      <c:pt idx="5">
                        <c:v>337842</c:v>
                      </c:pt>
                      <c:pt idx="6">
                        <c:v>337579</c:v>
                      </c:pt>
                      <c:pt idx="7">
                        <c:v>334975</c:v>
                      </c:pt>
                      <c:pt idx="8">
                        <c:v>330694</c:v>
                      </c:pt>
                      <c:pt idx="9">
                        <c:v>326564</c:v>
                      </c:pt>
                      <c:pt idx="10">
                        <c:v>330501</c:v>
                      </c:pt>
                      <c:pt idx="11">
                        <c:v>328182</c:v>
                      </c:pt>
                      <c:pt idx="12">
                        <c:v>327369</c:v>
                      </c:pt>
                      <c:pt idx="13">
                        <c:v>308236</c:v>
                      </c:pt>
                      <c:pt idx="14">
                        <c:v>307936</c:v>
                      </c:pt>
                    </c:numCache>
                  </c:numRef>
                </c:val>
                <c:extLst>
                  <c:ext xmlns:c16="http://schemas.microsoft.com/office/drawing/2014/chart" uri="{C3380CC4-5D6E-409C-BE32-E72D297353CC}">
                    <c16:uniqueId val="{00000012-A45A-4A91-BCB0-29A7E7B514C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'在患との比較２（参考）'!$A$8</c15:sqref>
                        </c15:formulaRef>
                      </c:ext>
                    </c:extLst>
                    <c:strCache>
                      <c:ptCount val="1"/>
                      <c:pt idx="0">
                        <c:v>病床利用率</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'在患との比較２（参考）'!$B$2:$R$2</c15:sqref>
                        </c15:formulaRef>
                      </c:ext>
                    </c:extLst>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extLst xmlns:c15="http://schemas.microsoft.com/office/drawing/2012/chart">
                      <c:ext xmlns:c15="http://schemas.microsoft.com/office/drawing/2012/chart" uri="{02D57815-91ED-43cb-92C2-25804820EDAC}">
                        <c15:formulaRef>
                          <c15:sqref>'在患との比較２（参考）'!$B$8:$R$8</c15:sqref>
                        </c15:formulaRef>
                      </c:ext>
                    </c:extLst>
                    <c:numCache>
                      <c:formatCode>0.0%</c:formatCode>
                      <c:ptCount val="15"/>
                      <c:pt idx="0">
                        <c:v>0.91555547933263015</c:v>
                      </c:pt>
                      <c:pt idx="1">
                        <c:v>0.91222566914364045</c:v>
                      </c:pt>
                      <c:pt idx="2">
                        <c:v>0.9062037165602147</c:v>
                      </c:pt>
                      <c:pt idx="3">
                        <c:v>0.90740729925302088</c:v>
                      </c:pt>
                      <c:pt idx="4">
                        <c:v>0.90664586711791106</c:v>
                      </c:pt>
                      <c:pt idx="5">
                        <c:v>0.90099513973987844</c:v>
                      </c:pt>
                      <c:pt idx="6">
                        <c:v>0.89506752493490416</c:v>
                      </c:pt>
                      <c:pt idx="7">
                        <c:v>0.88793492051645651</c:v>
                      </c:pt>
                      <c:pt idx="8">
                        <c:v>0.87817136083509229</c:v>
                      </c:pt>
                      <c:pt idx="9">
                        <c:v>0.87212919978932157</c:v>
                      </c:pt>
                      <c:pt idx="10">
                        <c:v>0.86658134166008571</c:v>
                      </c:pt>
                      <c:pt idx="11">
                        <c:v>0.86431614165310711</c:v>
                      </c:pt>
                      <c:pt idx="12">
                        <c:v>0.8558599012123933</c:v>
                      </c:pt>
                      <c:pt idx="13">
                        <c:v>0.88272946703175492</c:v>
                      </c:pt>
                      <c:pt idx="14">
                        <c:v>0.87510391769718388</c:v>
                      </c:pt>
                    </c:numCache>
                  </c:numRef>
                </c:val>
                <c:extLst xmlns:c15="http://schemas.microsoft.com/office/drawing/2012/chart">
                  <c:ext xmlns:c16="http://schemas.microsoft.com/office/drawing/2014/chart" uri="{C3380CC4-5D6E-409C-BE32-E72D297353CC}">
                    <c16:uniqueId val="{00000013-A45A-4A91-BCB0-29A7E7B514C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'在患との比較２（参考）'!$A$9</c15:sqref>
                        </c15:formulaRef>
                      </c:ext>
                    </c:extLst>
                    <c:strCache>
                      <c:ptCount val="1"/>
                      <c:pt idx="0">
                        <c:v>1年以上病床利用率</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'在患との比較２（参考）'!$B$2:$R$2</c15:sqref>
                        </c15:formulaRef>
                      </c:ext>
                    </c:extLst>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extLst xmlns:c15="http://schemas.microsoft.com/office/drawing/2012/chart">
                      <c:ext xmlns:c15="http://schemas.microsoft.com/office/drawing/2012/chart" uri="{02D57815-91ED-43cb-92C2-25804820EDAC}">
                        <c15:formulaRef>
                          <c15:sqref>'在患との比較２（参考）'!$B$9:$R$9</c15:sqref>
                        </c15:formulaRef>
                      </c:ext>
                    </c:extLst>
                    <c:numCache>
                      <c:formatCode>0.0%</c:formatCode>
                      <c:ptCount val="15"/>
                      <c:pt idx="0">
                        <c:v>0.6211444300573673</c:v>
                      </c:pt>
                      <c:pt idx="1">
                        <c:v>0.61861914724767331</c:v>
                      </c:pt>
                      <c:pt idx="2">
                        <c:v>0.60907271128390261</c:v>
                      </c:pt>
                      <c:pt idx="3">
                        <c:v>0.60547356371515504</c:v>
                      </c:pt>
                      <c:pt idx="4">
                        <c:v>0.59879491879950175</c:v>
                      </c:pt>
                      <c:pt idx="5">
                        <c:v>0.59143919346913643</c:v>
                      </c:pt>
                      <c:pt idx="6">
                        <c:v>0.58381001187870096</c:v>
                      </c:pt>
                      <c:pt idx="7">
                        <c:v>0.57282185237704308</c:v>
                      </c:pt>
                      <c:pt idx="8">
                        <c:v>0.56449466878745913</c:v>
                      </c:pt>
                      <c:pt idx="9">
                        <c:v>0.55340453938584777</c:v>
                      </c:pt>
                      <c:pt idx="10">
                        <c:v>0.54186522884953447</c:v>
                      </c:pt>
                      <c:pt idx="11">
                        <c:v>0.53163183843111439</c:v>
                      </c:pt>
                      <c:pt idx="12">
                        <c:v>0.52440518192009633</c:v>
                      </c:pt>
                      <c:pt idx="13">
                        <c:v>0.53845430124969185</c:v>
                      </c:pt>
                      <c:pt idx="14">
                        <c:v>0.54271666839862831</c:v>
                      </c:pt>
                    </c:numCache>
                  </c:numRef>
                </c:val>
                <c:extLst xmlns:c15="http://schemas.microsoft.com/office/drawing/2012/chart">
                  <c:ext xmlns:c16="http://schemas.microsoft.com/office/drawing/2014/chart" uri="{C3380CC4-5D6E-409C-BE32-E72D297353CC}">
                    <c16:uniqueId val="{00000014-A45A-4A91-BCB0-29A7E7B514C0}"/>
                  </c:ext>
                </c:extLst>
              </c15:ser>
            </c15:filteredBarSeries>
          </c:ext>
        </c:extLst>
      </c:barChart>
      <c:lineChart>
        <c:grouping val="standard"/>
        <c:varyColors val="0"/>
        <c:ser>
          <c:idx val="4"/>
          <c:order val="4"/>
          <c:tx>
            <c:strRef>
              <c:f>'在患との比較２（参考）'!$A$7</c:f>
              <c:strCache>
                <c:ptCount val="1"/>
                <c:pt idx="0">
                  <c:v>（1年以上総数における割合）</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3.2128508250593692E-2"/>
                  <c:y val="-5.50964187327823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45A-4A91-BCB0-29A7E7B514C0}"/>
                </c:ext>
              </c:extLst>
            </c:dLbl>
            <c:dLbl>
              <c:idx val="1"/>
              <c:layout>
                <c:manualLayout>
                  <c:x val="-3.5188366179221664E-2"/>
                  <c:y val="-4.77502295684113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45A-4A91-BCB0-29A7E7B514C0}"/>
                </c:ext>
              </c:extLst>
            </c:dLbl>
            <c:dLbl>
              <c:idx val="2"/>
              <c:layout>
                <c:manualLayout>
                  <c:x val="-2.6008792393337806E-2"/>
                  <c:y val="-4.40771349862258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45A-4A91-BCB0-29A7E7B514C0}"/>
                </c:ext>
              </c:extLst>
            </c:dLbl>
            <c:dLbl>
              <c:idx val="3"/>
              <c:layout>
                <c:manualLayout>
                  <c:x val="-2.6008792393337751E-2"/>
                  <c:y val="-4.77502295684113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45A-4A91-BCB0-29A7E7B514C0}"/>
                </c:ext>
              </c:extLst>
            </c:dLbl>
            <c:dLbl>
              <c:idx val="4"/>
              <c:layout>
                <c:manualLayout>
                  <c:x val="-2.7538721357651733E-2"/>
                  <c:y val="-4.40771349862259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45A-4A91-BCB0-29A7E7B514C0}"/>
                </c:ext>
              </c:extLst>
            </c:dLbl>
            <c:dLbl>
              <c:idx val="5"/>
              <c:layout>
                <c:manualLayout>
                  <c:x val="-2.9068650321965719E-2"/>
                  <c:y val="-4.04040404040404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45A-4A91-BCB0-29A7E7B514C0}"/>
                </c:ext>
              </c:extLst>
            </c:dLbl>
            <c:dLbl>
              <c:idx val="6"/>
              <c:layout>
                <c:manualLayout>
                  <c:x val="-2.4478863429023764E-2"/>
                  <c:y val="-4.0404040404040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45A-4A91-BCB0-29A7E7B514C0}"/>
                </c:ext>
              </c:extLst>
            </c:dLbl>
            <c:dLbl>
              <c:idx val="7"/>
              <c:layout>
                <c:manualLayout>
                  <c:x val="-2.7538721357651733E-2"/>
                  <c:y val="-4.40771349862258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45A-4A91-BCB0-29A7E7B514C0}"/>
                </c:ext>
              </c:extLst>
            </c:dLbl>
            <c:dLbl>
              <c:idx val="8"/>
              <c:layout>
                <c:manualLayout>
                  <c:x val="-2.2948934464709893E-2"/>
                  <c:y val="-5.50964187327823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45A-4A91-BCB0-29A7E7B514C0}"/>
                </c:ext>
              </c:extLst>
            </c:dLbl>
            <c:dLbl>
              <c:idx val="9"/>
              <c:layout>
                <c:manualLayout>
                  <c:x val="-2.7538721357651733E-2"/>
                  <c:y val="-4.40771349862259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45A-4A91-BCB0-29A7E7B514C0}"/>
                </c:ext>
              </c:extLst>
            </c:dLbl>
            <c:dLbl>
              <c:idx val="10"/>
              <c:layout>
                <c:manualLayout>
                  <c:x val="-2.7538721357651733E-2"/>
                  <c:y val="-4.407713498622596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3427093885476262E-2"/>
                      <c:h val="4.7695277759701525E-2"/>
                    </c:manualLayout>
                  </c15:layout>
                </c:ext>
                <c:ext xmlns:c16="http://schemas.microsoft.com/office/drawing/2014/chart" uri="{C3380CC4-5D6E-409C-BE32-E72D297353CC}">
                  <c16:uniqueId val="{0000000D-A45A-4A91-BCB0-29A7E7B514C0}"/>
                </c:ext>
              </c:extLst>
            </c:dLbl>
            <c:dLbl>
              <c:idx val="11"/>
              <c:layout>
                <c:manualLayout>
                  <c:x val="-2.2948934464709893E-2"/>
                  <c:y val="-5.87695133149679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45A-4A91-BCB0-29A7E7B514C0}"/>
                </c:ext>
              </c:extLst>
            </c:dLbl>
            <c:dLbl>
              <c:idx val="12"/>
              <c:layout>
                <c:manualLayout>
                  <c:x val="-2.4478863429023764E-2"/>
                  <c:y val="-6.61157024793388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45A-4A91-BCB0-29A7E7B514C0}"/>
                </c:ext>
              </c:extLst>
            </c:dLbl>
            <c:dLbl>
              <c:idx val="13"/>
              <c:layout>
                <c:manualLayout>
                  <c:x val="-2.6008792393337862E-2"/>
                  <c:y val="-5.50964187327824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45A-4A91-BCB0-29A7E7B514C0}"/>
                </c:ext>
              </c:extLst>
            </c:dLbl>
            <c:dLbl>
              <c:idx val="14"/>
              <c:layout>
                <c:manualLayout>
                  <c:x val="-1.0514208980666066E-2"/>
                  <c:y val="-6.22710443105061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A45A-4A91-BCB0-29A7E7B514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'在患との比較２（参考）'!$B$2:$R$2</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'在患との比較２（参考）'!$B$7:$R$7</c:f>
              <c:numCache>
                <c:formatCode>0.0%</c:formatCode>
                <c:ptCount val="15"/>
                <c:pt idx="0">
                  <c:v>0.67843450678721728</c:v>
                </c:pt>
                <c:pt idx="1">
                  <c:v>0.67814266597914008</c:v>
                </c:pt>
                <c:pt idx="2">
                  <c:v>0.67211455896013361</c:v>
                </c:pt>
                <c:pt idx="3">
                  <c:v>0.66725665995147032</c:v>
                </c:pt>
                <c:pt idx="4">
                  <c:v>0.66045072339322453</c:v>
                </c:pt>
                <c:pt idx="5">
                  <c:v>0.65642883893900672</c:v>
                </c:pt>
                <c:pt idx="6">
                  <c:v>0.65225247885198379</c:v>
                </c:pt>
                <c:pt idx="7">
                  <c:v>0.64511693271829906</c:v>
                </c:pt>
                <c:pt idx="8">
                  <c:v>0.6428069667982067</c:v>
                </c:pt>
                <c:pt idx="9">
                  <c:v>0.63454421606286382</c:v>
                </c:pt>
                <c:pt idx="10">
                  <c:v>0.62529067128481941</c:v>
                </c:pt>
                <c:pt idx="11">
                  <c:v>0.6150895636570034</c:v>
                </c:pt>
                <c:pt idx="12">
                  <c:v>0.61272315851839165</c:v>
                </c:pt>
                <c:pt idx="13">
                  <c:v>0.6099879083682177</c:v>
                </c:pt>
                <c:pt idx="14">
                  <c:v>0.62017396725496887</c:v>
                </c:pt>
              </c:numCache>
            </c:numRef>
          </c:val>
          <c:smooth val="0"/>
          <c:extLst>
            <c:ext xmlns:c16="http://schemas.microsoft.com/office/drawing/2014/chart" uri="{C3380CC4-5D6E-409C-BE32-E72D297353CC}">
              <c16:uniqueId val="{00000011-A45A-4A91-BCB0-29A7E7B514C0}"/>
            </c:ext>
          </c:extLst>
        </c:ser>
        <c:dLbls>
          <c:showLegendKey val="0"/>
          <c:showVal val="0"/>
          <c:showCatName val="0"/>
          <c:showSerName val="0"/>
          <c:showPercent val="0"/>
          <c:showBubbleSize val="0"/>
        </c:dLbls>
        <c:marker val="1"/>
        <c:smooth val="0"/>
        <c:axId val="276437368"/>
        <c:axId val="276434088"/>
      </c:lineChart>
      <c:catAx>
        <c:axId val="5169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6900904"/>
        <c:crosses val="autoZero"/>
        <c:auto val="1"/>
        <c:lblAlgn val="ctr"/>
        <c:lblOffset val="100"/>
        <c:noMultiLvlLbl val="0"/>
      </c:catAx>
      <c:valAx>
        <c:axId val="51690090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6902544"/>
        <c:crosses val="autoZero"/>
        <c:crossBetween val="between"/>
      </c:valAx>
      <c:valAx>
        <c:axId val="27643408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76437368"/>
        <c:crosses val="max"/>
        <c:crossBetween val="between"/>
      </c:valAx>
      <c:catAx>
        <c:axId val="276437368"/>
        <c:scaling>
          <c:orientation val="minMax"/>
        </c:scaling>
        <c:delete val="1"/>
        <c:axPos val="b"/>
        <c:numFmt formatCode="General" sourceLinked="1"/>
        <c:majorTickMark val="out"/>
        <c:minorTickMark val="none"/>
        <c:tickLblPos val="nextTo"/>
        <c:crossAx val="2764340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大阪府推移（在院患者調査）</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0521221873672221"/>
          <c:y val="0.11441777094936303"/>
          <c:w val="0.73472769405546468"/>
          <c:h val="0.59766468215863267"/>
        </c:manualLayout>
      </c:layout>
      <c:barChart>
        <c:barDir val="col"/>
        <c:grouping val="clustered"/>
        <c:varyColors val="0"/>
        <c:ser>
          <c:idx val="1"/>
          <c:order val="1"/>
          <c:tx>
            <c:strRef>
              <c:f>'在患との比較２（参考）'!$A$20</c:f>
              <c:strCache>
                <c:ptCount val="1"/>
                <c:pt idx="0">
                  <c:v>入院患者総数</c:v>
                </c:pt>
              </c:strCache>
            </c:strRef>
          </c:tx>
          <c:spPr>
            <a:solidFill>
              <a:schemeClr val="accent4">
                <a:lumMod val="60000"/>
                <a:lumOff val="40000"/>
              </a:schemeClr>
            </a:solidFill>
            <a:ln>
              <a:solidFill>
                <a:schemeClr val="tx1"/>
              </a:solidFill>
            </a:ln>
            <a:effectLst/>
          </c:spPr>
          <c:invertIfNegative val="0"/>
          <c:cat>
            <c:strRef>
              <c:f>'在患との比較２（参考）'!$B$18:$R$18</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'在患との比較２（参考）'!$B$20:$R$20</c:f>
              <c:numCache>
                <c:formatCode>#,##0_ </c:formatCode>
                <c:ptCount val="15"/>
                <c:pt idx="0">
                  <c:v>18099</c:v>
                </c:pt>
                <c:pt idx="1">
                  <c:v>17932</c:v>
                </c:pt>
                <c:pt idx="2">
                  <c:v>17916</c:v>
                </c:pt>
                <c:pt idx="3">
                  <c:v>17926</c:v>
                </c:pt>
                <c:pt idx="4">
                  <c:v>17894</c:v>
                </c:pt>
                <c:pt idx="5">
                  <c:v>17613</c:v>
                </c:pt>
                <c:pt idx="6">
                  <c:v>17489</c:v>
                </c:pt>
                <c:pt idx="7">
                  <c:v>17161</c:v>
                </c:pt>
                <c:pt idx="8">
                  <c:v>16893</c:v>
                </c:pt>
                <c:pt idx="9">
                  <c:v>16611</c:v>
                </c:pt>
                <c:pt idx="10">
                  <c:v>16345</c:v>
                </c:pt>
                <c:pt idx="11">
                  <c:v>16348</c:v>
                </c:pt>
                <c:pt idx="12">
                  <c:v>16065</c:v>
                </c:pt>
                <c:pt idx="13">
                  <c:v>16063</c:v>
                </c:pt>
                <c:pt idx="14">
                  <c:v>15655</c:v>
                </c:pt>
              </c:numCache>
            </c:numRef>
          </c:val>
          <c:extLst>
            <c:ext xmlns:c16="http://schemas.microsoft.com/office/drawing/2014/chart" uri="{C3380CC4-5D6E-409C-BE32-E72D297353CC}">
              <c16:uniqueId val="{00000000-B13D-40B5-B46D-08AAF98C38C6}"/>
            </c:ext>
          </c:extLst>
        </c:ser>
        <c:ser>
          <c:idx val="2"/>
          <c:order val="2"/>
          <c:tx>
            <c:strRef>
              <c:f>'在患との比較２（参考）'!$A$21</c:f>
              <c:strCache>
                <c:ptCount val="1"/>
                <c:pt idx="0">
                  <c:v>1年未満入院患者数</c:v>
                </c:pt>
              </c:strCache>
            </c:strRef>
          </c:tx>
          <c:spPr>
            <a:solidFill>
              <a:schemeClr val="tx1">
                <a:lumMod val="75000"/>
                <a:lumOff val="25000"/>
              </a:schemeClr>
            </a:solidFill>
            <a:ln>
              <a:noFill/>
            </a:ln>
            <a:effectLst/>
          </c:spPr>
          <c:invertIfNegative val="0"/>
          <c:cat>
            <c:strRef>
              <c:f>'在患との比較２（参考）'!$B$18:$R$18</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'在患との比較２（参考）'!$B$21:$R$21</c:f>
              <c:numCache>
                <c:formatCode>#,##0</c:formatCode>
                <c:ptCount val="15"/>
                <c:pt idx="0">
                  <c:v>6175</c:v>
                </c:pt>
                <c:pt idx="1">
                  <c:v>5968</c:v>
                </c:pt>
                <c:pt idx="2">
                  <c:v>6210</c:v>
                </c:pt>
                <c:pt idx="3">
                  <c:v>6849</c:v>
                </c:pt>
                <c:pt idx="4">
                  <c:v>6663</c:v>
                </c:pt>
                <c:pt idx="5">
                  <c:v>6615</c:v>
                </c:pt>
                <c:pt idx="6">
                  <c:v>6577</c:v>
                </c:pt>
                <c:pt idx="7">
                  <c:v>6576</c:v>
                </c:pt>
                <c:pt idx="8">
                  <c:v>6875</c:v>
                </c:pt>
                <c:pt idx="9">
                  <c:v>6705</c:v>
                </c:pt>
                <c:pt idx="10">
                  <c:v>6522</c:v>
                </c:pt>
                <c:pt idx="11">
                  <c:v>6883</c:v>
                </c:pt>
                <c:pt idx="12">
                  <c:v>6867</c:v>
                </c:pt>
                <c:pt idx="13">
                  <c:v>6950</c:v>
                </c:pt>
                <c:pt idx="14">
                  <c:v>6513</c:v>
                </c:pt>
              </c:numCache>
            </c:numRef>
          </c:val>
          <c:extLst>
            <c:ext xmlns:c16="http://schemas.microsoft.com/office/drawing/2014/chart" uri="{C3380CC4-5D6E-409C-BE32-E72D297353CC}">
              <c16:uniqueId val="{00000001-B13D-40B5-B46D-08AAF98C38C6}"/>
            </c:ext>
          </c:extLst>
        </c:ser>
        <c:ser>
          <c:idx val="3"/>
          <c:order val="3"/>
          <c:tx>
            <c:strRef>
              <c:f>'在患との比較２（参考）'!$A$22</c:f>
              <c:strCache>
                <c:ptCount val="1"/>
                <c:pt idx="0">
                  <c:v>1年以上入院患者数</c:v>
                </c:pt>
              </c:strCache>
            </c:strRef>
          </c:tx>
          <c:spPr>
            <a:pattFill prst="wdDnDiag">
              <a:fgClr>
                <a:srgbClr val="FF0000"/>
              </a:fgClr>
              <a:bgClr>
                <a:schemeClr val="bg1"/>
              </a:bgClr>
            </a:pattFill>
            <a:ln>
              <a:solidFill>
                <a:schemeClr val="tx1"/>
              </a:solidFill>
            </a:ln>
            <a:effectLst/>
          </c:spPr>
          <c:invertIfNegative val="0"/>
          <c:cat>
            <c:strRef>
              <c:f>'在患との比較２（参考）'!$B$18:$R$18</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'在患との比較２（参考）'!$B$22:$R$22</c:f>
              <c:numCache>
                <c:formatCode>#,##0_ </c:formatCode>
                <c:ptCount val="15"/>
                <c:pt idx="0">
                  <c:v>11924</c:v>
                </c:pt>
                <c:pt idx="1">
                  <c:v>11964</c:v>
                </c:pt>
                <c:pt idx="2">
                  <c:v>11706</c:v>
                </c:pt>
                <c:pt idx="3">
                  <c:v>11077</c:v>
                </c:pt>
                <c:pt idx="4">
                  <c:v>11231</c:v>
                </c:pt>
                <c:pt idx="5">
                  <c:v>10998</c:v>
                </c:pt>
                <c:pt idx="6">
                  <c:v>10912</c:v>
                </c:pt>
                <c:pt idx="7">
                  <c:v>10585</c:v>
                </c:pt>
                <c:pt idx="8">
                  <c:v>10018</c:v>
                </c:pt>
                <c:pt idx="9">
                  <c:v>9906</c:v>
                </c:pt>
                <c:pt idx="10">
                  <c:v>9823</c:v>
                </c:pt>
                <c:pt idx="11">
                  <c:v>9465</c:v>
                </c:pt>
                <c:pt idx="12">
                  <c:v>9198</c:v>
                </c:pt>
                <c:pt idx="13">
                  <c:v>9113</c:v>
                </c:pt>
                <c:pt idx="14">
                  <c:v>9142</c:v>
                </c:pt>
              </c:numCache>
            </c:numRef>
          </c:val>
          <c:extLst>
            <c:ext xmlns:c16="http://schemas.microsoft.com/office/drawing/2014/chart" uri="{C3380CC4-5D6E-409C-BE32-E72D297353CC}">
              <c16:uniqueId val="{00000002-B13D-40B5-B46D-08AAF98C38C6}"/>
            </c:ext>
          </c:extLst>
        </c:ser>
        <c:dLbls>
          <c:showLegendKey val="0"/>
          <c:showVal val="0"/>
          <c:showCatName val="0"/>
          <c:showSerName val="0"/>
          <c:showPercent val="0"/>
          <c:showBubbleSize val="0"/>
        </c:dLbls>
        <c:gapWidth val="219"/>
        <c:axId val="630496192"/>
        <c:axId val="630496520"/>
        <c:extLst>
          <c:ext xmlns:c15="http://schemas.microsoft.com/office/drawing/2012/chart" uri="{02D57815-91ED-43cb-92C2-25804820EDAC}">
            <c15:filteredBarSeries>
              <c15:ser>
                <c:idx val="0"/>
                <c:order val="0"/>
                <c:tx>
                  <c:strRef>
                    <c:extLst>
                      <c:ext uri="{02D57815-91ED-43cb-92C2-25804820EDAC}">
                        <c15:formulaRef>
                          <c15:sqref>'在患との比較２（参考）'!$A$19</c15:sqref>
                        </c15:formulaRef>
                      </c:ext>
                    </c:extLst>
                    <c:strCache>
                      <c:ptCount val="1"/>
                      <c:pt idx="0">
                        <c:v>病床数</c:v>
                      </c:pt>
                    </c:strCache>
                  </c:strRef>
                </c:tx>
                <c:spPr>
                  <a:solidFill>
                    <a:schemeClr val="accent1"/>
                  </a:solidFill>
                  <a:ln>
                    <a:noFill/>
                  </a:ln>
                  <a:effectLst/>
                </c:spPr>
                <c:invertIfNegative val="0"/>
                <c:cat>
                  <c:strRef>
                    <c:extLst>
                      <c:ext uri="{02D57815-91ED-43cb-92C2-25804820EDAC}">
                        <c15:formulaRef>
                          <c15:sqref>'在患との比較２（参考）'!$B$18:$R$18</c15:sqref>
                        </c15:formulaRef>
                      </c:ext>
                    </c:extLst>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extLst>
                      <c:ext uri="{02D57815-91ED-43cb-92C2-25804820EDAC}">
                        <c15:formulaRef>
                          <c15:sqref>'在患との比較２（参考）'!$B$19:$R$19</c15:sqref>
                        </c15:formulaRef>
                      </c:ext>
                    </c:extLst>
                    <c:numCache>
                      <c:formatCode>#,##0_ </c:formatCode>
                      <c:ptCount val="15"/>
                      <c:pt idx="0">
                        <c:v>19793</c:v>
                      </c:pt>
                      <c:pt idx="1">
                        <c:v>19566</c:v>
                      </c:pt>
                      <c:pt idx="2">
                        <c:v>19613</c:v>
                      </c:pt>
                      <c:pt idx="3">
                        <c:v>19564</c:v>
                      </c:pt>
                      <c:pt idx="4">
                        <c:v>19564</c:v>
                      </c:pt>
                      <c:pt idx="5">
                        <c:v>19564</c:v>
                      </c:pt>
                      <c:pt idx="6">
                        <c:v>19564</c:v>
                      </c:pt>
                      <c:pt idx="7">
                        <c:v>19489</c:v>
                      </c:pt>
                      <c:pt idx="8">
                        <c:v>19489</c:v>
                      </c:pt>
                      <c:pt idx="9">
                        <c:v>18894</c:v>
                      </c:pt>
                      <c:pt idx="10">
                        <c:v>18546</c:v>
                      </c:pt>
                      <c:pt idx="11">
                        <c:v>18527</c:v>
                      </c:pt>
                      <c:pt idx="12">
                        <c:v>18104</c:v>
                      </c:pt>
                      <c:pt idx="13">
                        <c:v>17877</c:v>
                      </c:pt>
                      <c:pt idx="14">
                        <c:v>17727</c:v>
                      </c:pt>
                    </c:numCache>
                  </c:numRef>
                </c:val>
                <c:extLst>
                  <c:ext xmlns:c16="http://schemas.microsoft.com/office/drawing/2014/chart" uri="{C3380CC4-5D6E-409C-BE32-E72D297353CC}">
                    <c16:uniqueId val="{00000012-B13D-40B5-B46D-08AAF98C38C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'在患との比較２（参考）'!$A$24</c15:sqref>
                        </c15:formulaRef>
                      </c:ext>
                    </c:extLst>
                    <c:strCache>
                      <c:ptCount val="1"/>
                      <c:pt idx="0">
                        <c:v>病床利用率</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'在患との比較２（参考）'!$B$18:$R$18</c15:sqref>
                        </c15:formulaRef>
                      </c:ext>
                    </c:extLst>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extLst xmlns:c15="http://schemas.microsoft.com/office/drawing/2012/chart">
                      <c:ext xmlns:c15="http://schemas.microsoft.com/office/drawing/2012/chart" uri="{02D57815-91ED-43cb-92C2-25804820EDAC}">
                        <c15:formulaRef>
                          <c15:sqref>'在患との比較２（参考）'!$B$24:$R$24</c15:sqref>
                        </c15:formulaRef>
                      </c:ext>
                    </c:extLst>
                    <c:numCache>
                      <c:formatCode>0.0%</c:formatCode>
                      <c:ptCount val="15"/>
                      <c:pt idx="0">
                        <c:v>0.9144141868337291</c:v>
                      </c:pt>
                      <c:pt idx="1">
                        <c:v>0.91648778493304717</c:v>
                      </c:pt>
                      <c:pt idx="2">
                        <c:v>0.91347575587620455</c:v>
                      </c:pt>
                      <c:pt idx="3">
                        <c:v>0.91627479043140458</c:v>
                      </c:pt>
                      <c:pt idx="4">
                        <c:v>0.91463913310161526</c:v>
                      </c:pt>
                      <c:pt idx="5">
                        <c:v>0.90027601717440198</c:v>
                      </c:pt>
                      <c:pt idx="6">
                        <c:v>0.893937845021468</c:v>
                      </c:pt>
                      <c:pt idx="7">
                        <c:v>0.88054800143670786</c:v>
                      </c:pt>
                      <c:pt idx="8">
                        <c:v>0.86679665452306431</c:v>
                      </c:pt>
                      <c:pt idx="9">
                        <c:v>0.87916798983804378</c:v>
                      </c:pt>
                      <c:pt idx="10">
                        <c:v>0.88132211797692228</c:v>
                      </c:pt>
                      <c:pt idx="11">
                        <c:v>0.88238786635720845</c:v>
                      </c:pt>
                      <c:pt idx="12">
                        <c:v>0.8873729562527618</c:v>
                      </c:pt>
                      <c:pt idx="13">
                        <c:v>0.89852883593444088</c:v>
                      </c:pt>
                      <c:pt idx="14">
                        <c:v>0.88311615050487957</c:v>
                      </c:pt>
                    </c:numCache>
                  </c:numRef>
                </c:val>
                <c:extLst xmlns:c15="http://schemas.microsoft.com/office/drawing/2012/chart">
                  <c:ext xmlns:c16="http://schemas.microsoft.com/office/drawing/2014/chart" uri="{C3380CC4-5D6E-409C-BE32-E72D297353CC}">
                    <c16:uniqueId val="{00000013-B13D-40B5-B46D-08AAF98C38C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'在患との比較２（参考）'!$A$25</c15:sqref>
                        </c15:formulaRef>
                      </c:ext>
                    </c:extLst>
                    <c:strCache>
                      <c:ptCount val="1"/>
                      <c:pt idx="0">
                        <c:v>1年以上病床利用率</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'在患との比較２（参考）'!$B$18:$R$18</c15:sqref>
                        </c15:formulaRef>
                      </c:ext>
                    </c:extLst>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extLst xmlns:c15="http://schemas.microsoft.com/office/drawing/2012/chart">
                      <c:ext xmlns:c15="http://schemas.microsoft.com/office/drawing/2012/chart" uri="{02D57815-91ED-43cb-92C2-25804820EDAC}">
                        <c15:formulaRef>
                          <c15:sqref>'在患との比較２（参考）'!$B$25:$R$25</c15:sqref>
                        </c15:formulaRef>
                      </c:ext>
                    </c:extLst>
                    <c:numCache>
                      <c:formatCode>0.0%</c:formatCode>
                      <c:ptCount val="15"/>
                      <c:pt idx="0">
                        <c:v>0.60243520436517961</c:v>
                      </c:pt>
                      <c:pt idx="1">
                        <c:v>0.6114688745783502</c:v>
                      </c:pt>
                      <c:pt idx="2">
                        <c:v>0.59684902870545042</c:v>
                      </c:pt>
                      <c:pt idx="3">
                        <c:v>0.5661930075649152</c:v>
                      </c:pt>
                      <c:pt idx="4">
                        <c:v>0.57406460846452667</c:v>
                      </c:pt>
                      <c:pt idx="5">
                        <c:v>0.56215497853199758</c:v>
                      </c:pt>
                      <c:pt idx="6">
                        <c:v>0.5577591494581885</c:v>
                      </c:pt>
                      <c:pt idx="7">
                        <c:v>0.54312689209297549</c:v>
                      </c:pt>
                      <c:pt idx="8">
                        <c:v>0.51403355739134893</c:v>
                      </c:pt>
                      <c:pt idx="9">
                        <c:v>0.52429342648459831</c:v>
                      </c:pt>
                      <c:pt idx="10">
                        <c:v>0.52965599051008305</c:v>
                      </c:pt>
                      <c:pt idx="11">
                        <c:v>0.51087601878339717</c:v>
                      </c:pt>
                      <c:pt idx="12">
                        <c:v>0.50806451612903225</c:v>
                      </c:pt>
                      <c:pt idx="13">
                        <c:v>0.50976114560608599</c:v>
                      </c:pt>
                      <c:pt idx="14">
                        <c:v>0.51571049811022729</c:v>
                      </c:pt>
                    </c:numCache>
                  </c:numRef>
                </c:val>
                <c:extLst xmlns:c15="http://schemas.microsoft.com/office/drawing/2012/chart">
                  <c:ext xmlns:c16="http://schemas.microsoft.com/office/drawing/2014/chart" uri="{C3380CC4-5D6E-409C-BE32-E72D297353CC}">
                    <c16:uniqueId val="{00000014-B13D-40B5-B46D-08AAF98C38C6}"/>
                  </c:ext>
                </c:extLst>
              </c15:ser>
            </c15:filteredBarSeries>
          </c:ext>
        </c:extLst>
      </c:barChart>
      <c:lineChart>
        <c:grouping val="standard"/>
        <c:varyColors val="0"/>
        <c:ser>
          <c:idx val="4"/>
          <c:order val="4"/>
          <c:tx>
            <c:strRef>
              <c:f>'在患との比較２（参考）'!$A$23</c:f>
              <c:strCache>
                <c:ptCount val="1"/>
                <c:pt idx="0">
                  <c:v>1年以上総数における割合</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3.6739380022962113E-2"/>
                  <c:y val="-3.97470641373080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13D-40B5-B46D-08AAF98C38C6}"/>
                </c:ext>
              </c:extLst>
            </c:dLbl>
            <c:dLbl>
              <c:idx val="1"/>
              <c:layout>
                <c:manualLayout>
                  <c:x val="-3.6739380022962113E-2"/>
                  <c:y val="-3.25203252032520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13D-40B5-B46D-08AAF98C38C6}"/>
                </c:ext>
              </c:extLst>
            </c:dLbl>
            <c:dLbl>
              <c:idx val="2"/>
              <c:layout>
                <c:manualLayout>
                  <c:x val="-3.6739380022962169E-2"/>
                  <c:y val="-5.42005420054200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13D-40B5-B46D-08AAF98C38C6}"/>
                </c:ext>
              </c:extLst>
            </c:dLbl>
            <c:dLbl>
              <c:idx val="3"/>
              <c:layout>
                <c:manualLayout>
                  <c:x val="-2.9085342518178396E-2"/>
                  <c:y val="-5.42005420054200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13D-40B5-B46D-08AAF98C38C6}"/>
                </c:ext>
              </c:extLst>
            </c:dLbl>
            <c:dLbl>
              <c:idx val="4"/>
              <c:layout>
                <c:manualLayout>
                  <c:x val="-2.9085342518178341E-2"/>
                  <c:y val="-3.61336946702800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13D-40B5-B46D-08AAF98C38C6}"/>
                </c:ext>
              </c:extLst>
            </c:dLbl>
            <c:dLbl>
              <c:idx val="5"/>
              <c:layout>
                <c:manualLayout>
                  <c:x val="-3.6739380022962113E-2"/>
                  <c:y val="-3.25203252032520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13D-40B5-B46D-08AAF98C38C6}"/>
                </c:ext>
              </c:extLst>
            </c:dLbl>
            <c:dLbl>
              <c:idx val="6"/>
              <c:layout>
                <c:manualLayout>
                  <c:x val="-3.6739380022962113E-2"/>
                  <c:y val="-4.69738030713640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13D-40B5-B46D-08AAF98C38C6}"/>
                </c:ext>
              </c:extLst>
            </c:dLbl>
            <c:dLbl>
              <c:idx val="7"/>
              <c:layout>
                <c:manualLayout>
                  <c:x val="-3.5208572522005356E-2"/>
                  <c:y val="-4.69738030713640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13D-40B5-B46D-08AAF98C38C6}"/>
                </c:ext>
              </c:extLst>
            </c:dLbl>
            <c:dLbl>
              <c:idx val="8"/>
              <c:layout>
                <c:manualLayout>
                  <c:x val="-2.1431305013394564E-2"/>
                  <c:y val="-6.14271386808356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3452031182669333E-2"/>
                      <c:h val="7.5826700524223078E-2"/>
                    </c:manualLayout>
                  </c15:layout>
                </c:ext>
                <c:ext xmlns:c16="http://schemas.microsoft.com/office/drawing/2014/chart" uri="{C3380CC4-5D6E-409C-BE32-E72D297353CC}">
                  <c16:uniqueId val="{0000000B-B13D-40B5-B46D-08AAF98C38C6}"/>
                </c:ext>
              </c:extLst>
            </c:dLbl>
            <c:dLbl>
              <c:idx val="9"/>
              <c:layout>
                <c:manualLayout>
                  <c:x val="-2.7554535017221698E-2"/>
                  <c:y val="-5.05871725383920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13D-40B5-B46D-08AAF98C38C6}"/>
                </c:ext>
              </c:extLst>
            </c:dLbl>
            <c:dLbl>
              <c:idx val="10"/>
              <c:layout>
                <c:manualLayout>
                  <c:x val="-1.8369690011481057E-2"/>
                  <c:y val="-4.33604336043360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13D-40B5-B46D-08AAF98C38C6}"/>
                </c:ext>
              </c:extLst>
            </c:dLbl>
            <c:dLbl>
              <c:idx val="11"/>
              <c:layout>
                <c:manualLayout>
                  <c:x val="-1.8369690011481168E-2"/>
                  <c:y val="-5.05871725383920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13D-40B5-B46D-08AAF98C38C6}"/>
                </c:ext>
              </c:extLst>
            </c:dLbl>
            <c:dLbl>
              <c:idx val="12"/>
              <c:layout>
                <c:manualLayout>
                  <c:x val="-3.2146957520091848E-2"/>
                  <c:y val="-6.50406504065040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13D-40B5-B46D-08AAF98C38C6}"/>
                </c:ext>
              </c:extLst>
            </c:dLbl>
            <c:dLbl>
              <c:idx val="13"/>
              <c:layout>
                <c:manualLayout>
                  <c:x val="-2.2962112514351322E-2"/>
                  <c:y val="-5.4200542005420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B13D-40B5-B46D-08AAF98C38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'在患との比較２（参考）'!$B$18:$R$18</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'在患との比較２（参考）'!$B$23:$R$23</c:f>
              <c:numCache>
                <c:formatCode>0.0%</c:formatCode>
                <c:ptCount val="15"/>
                <c:pt idx="0">
                  <c:v>0.65882092933311232</c:v>
                </c:pt>
                <c:pt idx="1">
                  <c:v>0.66718715146107521</c:v>
                </c:pt>
                <c:pt idx="2">
                  <c:v>0.65338245144005358</c:v>
                </c:pt>
                <c:pt idx="3">
                  <c:v>0.61792926475510435</c:v>
                </c:pt>
                <c:pt idx="4">
                  <c:v>0.62764054990499607</c:v>
                </c:pt>
                <c:pt idx="5">
                  <c:v>0.6244251405212059</c:v>
                </c:pt>
                <c:pt idx="6">
                  <c:v>0.62393504488535656</c:v>
                </c:pt>
                <c:pt idx="7">
                  <c:v>0.61680554746226912</c:v>
                </c:pt>
                <c:pt idx="8">
                  <c:v>0.59302669744864733</c:v>
                </c:pt>
                <c:pt idx="9">
                  <c:v>0.59635181506230805</c:v>
                </c:pt>
                <c:pt idx="10">
                  <c:v>0.60097889262771487</c:v>
                </c:pt>
                <c:pt idx="11">
                  <c:v>0.57896990457548325</c:v>
                </c:pt>
                <c:pt idx="12">
                  <c:v>0.5725490196078431</c:v>
                </c:pt>
                <c:pt idx="13">
                  <c:v>0.56732864346635126</c:v>
                </c:pt>
                <c:pt idx="14">
                  <c:v>0.58396678377515165</c:v>
                </c:pt>
              </c:numCache>
            </c:numRef>
          </c:val>
          <c:smooth val="0"/>
          <c:extLst>
            <c:ext xmlns:c16="http://schemas.microsoft.com/office/drawing/2014/chart" uri="{C3380CC4-5D6E-409C-BE32-E72D297353CC}">
              <c16:uniqueId val="{00000011-B13D-40B5-B46D-08AAF98C38C6}"/>
            </c:ext>
          </c:extLst>
        </c:ser>
        <c:dLbls>
          <c:showLegendKey val="0"/>
          <c:showVal val="0"/>
          <c:showCatName val="0"/>
          <c:showSerName val="0"/>
          <c:showPercent val="0"/>
          <c:showBubbleSize val="0"/>
        </c:dLbls>
        <c:marker val="1"/>
        <c:smooth val="0"/>
        <c:axId val="630462736"/>
        <c:axId val="630456504"/>
      </c:lineChart>
      <c:catAx>
        <c:axId val="6304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0496520"/>
        <c:crosses val="autoZero"/>
        <c:auto val="1"/>
        <c:lblAlgn val="ctr"/>
        <c:lblOffset val="100"/>
        <c:noMultiLvlLbl val="0"/>
      </c:catAx>
      <c:valAx>
        <c:axId val="63049652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0496192"/>
        <c:crosses val="autoZero"/>
        <c:crossBetween val="between"/>
      </c:valAx>
      <c:valAx>
        <c:axId val="6304565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0462736"/>
        <c:crosses val="max"/>
        <c:crossBetween val="between"/>
      </c:valAx>
      <c:catAx>
        <c:axId val="630462736"/>
        <c:scaling>
          <c:orientation val="minMax"/>
        </c:scaling>
        <c:delete val="1"/>
        <c:axPos val="b"/>
        <c:numFmt formatCode="General" sourceLinked="1"/>
        <c:majorTickMark val="out"/>
        <c:minorTickMark val="none"/>
        <c:tickLblPos val="nextTo"/>
        <c:crossAx val="630456504"/>
        <c:crosses val="autoZero"/>
        <c:auto val="1"/>
        <c:lblAlgn val="ctr"/>
        <c:lblOffset val="100"/>
        <c:noMultiLvlLbl val="0"/>
      </c:catAx>
      <c:dTable>
        <c:showHorzBorder val="1"/>
        <c:showVertBorder val="1"/>
        <c:showOutline val="1"/>
        <c:showKeys val="1"/>
        <c:spPr>
          <a:noFill/>
          <a:ln w="9525" cap="flat" cmpd="sng" algn="ctr">
            <a:solidFill>
              <a:sysClr val="windowText" lastClr="000000"/>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dirty="0"/>
              <a:t>状態像区分（在院期間１年以上）</a:t>
            </a:r>
          </a:p>
        </c:rich>
      </c:tx>
      <c:layout>
        <c:manualLayout>
          <c:xMode val="edge"/>
          <c:yMode val="edge"/>
          <c:x val="0.2157032303210091"/>
          <c:y val="2.98559830831768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'３-Ⅳ'!$B$4</c:f>
              <c:strCache>
                <c:ptCount val="1"/>
                <c:pt idx="0">
                  <c:v>人数</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DFA-48B5-A4E9-A5B1CD9F3A0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DFA-48B5-A4E9-A5B1CD9F3A0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DFA-48B5-A4E9-A5B1CD9F3A0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DFA-48B5-A4E9-A5B1CD9F3A0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DFA-48B5-A4E9-A5B1CD9F3A0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DFA-48B5-A4E9-A5B1CD9F3A07}"/>
              </c:ext>
            </c:extLst>
          </c:dPt>
          <c:dLbls>
            <c:dLbl>
              <c:idx val="0"/>
              <c:layout>
                <c:manualLayout>
                  <c:x val="0.10027285525488876"/>
                  <c:y val="0.1143472397761624"/>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EDFA-48B5-A4E9-A5B1CD9F3A07}"/>
                </c:ext>
              </c:extLst>
            </c:dLbl>
            <c:dLbl>
              <c:idx val="1"/>
              <c:layout>
                <c:manualLayout>
                  <c:x val="0.20686942744338513"/>
                  <c:y val="0.12045331726125424"/>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DFA-48B5-A4E9-A5B1CD9F3A07}"/>
                </c:ext>
              </c:extLst>
            </c:dLbl>
            <c:dLbl>
              <c:idx val="2"/>
              <c:layout>
                <c:manualLayout>
                  <c:x val="-0.13639508545485005"/>
                  <c:y val="0.19882997458421284"/>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EDFA-48B5-A4E9-A5B1CD9F3A07}"/>
                </c:ext>
              </c:extLst>
            </c:dLbl>
            <c:dLbl>
              <c:idx val="3"/>
              <c:layout>
                <c:manualLayout>
                  <c:x val="-0.25924327230639377"/>
                  <c:y val="-0.18829045992613003"/>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EDFA-48B5-A4E9-A5B1CD9F3A07}"/>
                </c:ext>
              </c:extLst>
            </c:dLbl>
            <c:dLbl>
              <c:idx val="4"/>
              <c:layout>
                <c:manualLayout>
                  <c:x val="0.17959530201453569"/>
                  <c:y val="7.906075898258097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EDFA-48B5-A4E9-A5B1CD9F3A07}"/>
                </c:ext>
              </c:extLst>
            </c:dLbl>
            <c:dLbl>
              <c:idx val="5"/>
              <c:layout>
                <c:manualLayout>
                  <c:x val="-0.23639807019783871"/>
                  <c:y val="7.5643189265481095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EDFA-48B5-A4E9-A5B1CD9F3A07}"/>
                </c:ext>
              </c:extLst>
            </c:dLbl>
            <c:spPr>
              <a:solidFill>
                <a:sysClr val="window" lastClr="FFFFFF"/>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'３-Ⅳ'!$A$5:$A$10</c:f>
              <c:strCache>
                <c:ptCount val="6"/>
                <c:pt idx="0">
                  <c:v>寛解</c:v>
                </c:pt>
                <c:pt idx="1">
                  <c:v>院内寛解</c:v>
                </c:pt>
                <c:pt idx="2">
                  <c:v>軽度</c:v>
                </c:pt>
                <c:pt idx="3">
                  <c:v>中等度</c:v>
                </c:pt>
                <c:pt idx="4">
                  <c:v>重度</c:v>
                </c:pt>
                <c:pt idx="5">
                  <c:v>最重度</c:v>
                </c:pt>
              </c:strCache>
            </c:strRef>
          </c:cat>
          <c:val>
            <c:numRef>
              <c:f>'３-Ⅳ'!$B$5:$B$10</c:f>
              <c:numCache>
                <c:formatCode>#,###"人"</c:formatCode>
                <c:ptCount val="6"/>
                <c:pt idx="0">
                  <c:v>87</c:v>
                </c:pt>
                <c:pt idx="1">
                  <c:v>486</c:v>
                </c:pt>
                <c:pt idx="2">
                  <c:v>1482</c:v>
                </c:pt>
                <c:pt idx="3">
                  <c:v>3910</c:v>
                </c:pt>
                <c:pt idx="4">
                  <c:v>2633</c:v>
                </c:pt>
                <c:pt idx="5">
                  <c:v>544</c:v>
                </c:pt>
              </c:numCache>
            </c:numRef>
          </c:val>
          <c:extLst>
            <c:ext xmlns:c16="http://schemas.microsoft.com/office/drawing/2014/chart" uri="{C3380CC4-5D6E-409C-BE32-E72D297353CC}">
              <c16:uniqueId val="{0000000C-EDFA-48B5-A4E9-A5B1CD9F3A0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ysClr val="window" lastClr="FFFFFF"/>
    </a:solid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1800" dirty="0" smtClean="0">
                <a:latin typeface="メイリオ" panose="020B0604030504040204" pitchFamily="50" charset="-128"/>
                <a:ea typeface="メイリオ" panose="020B0604030504040204" pitchFamily="50" charset="-128"/>
              </a:rPr>
              <a:t>状態像</a:t>
            </a:r>
            <a:r>
              <a:rPr lang="en-US" altLang="ja-JP" sz="1800" dirty="0" smtClean="0">
                <a:latin typeface="メイリオ" panose="020B0604030504040204" pitchFamily="50" charset="-128"/>
                <a:ea typeface="メイリオ" panose="020B0604030504040204" pitchFamily="50" charset="-128"/>
              </a:rPr>
              <a:t>_</a:t>
            </a:r>
            <a:r>
              <a:rPr lang="ja-JP" sz="1800" dirty="0" smtClean="0">
                <a:latin typeface="メイリオ" panose="020B0604030504040204" pitchFamily="50" charset="-128"/>
                <a:ea typeface="メイリオ" panose="020B0604030504040204" pitchFamily="50" charset="-128"/>
              </a:rPr>
              <a:t>寛解</a:t>
            </a:r>
            <a:r>
              <a:rPr lang="ja-JP" sz="1800" dirty="0">
                <a:latin typeface="メイリオ" panose="020B0604030504040204" pitchFamily="50" charset="-128"/>
                <a:ea typeface="メイリオ" panose="020B0604030504040204" pitchFamily="50" charset="-128"/>
              </a:rPr>
              <a:t>・院内</a:t>
            </a:r>
            <a:r>
              <a:rPr lang="ja-JP" sz="1800" dirty="0" smtClean="0">
                <a:latin typeface="メイリオ" panose="020B0604030504040204" pitchFamily="50" charset="-128"/>
                <a:ea typeface="メイリオ" panose="020B0604030504040204" pitchFamily="50" charset="-128"/>
              </a:rPr>
              <a:t>寛解</a:t>
            </a:r>
            <a:r>
              <a:rPr lang="ja-JP" altLang="en-US" sz="1800" dirty="0" smtClean="0">
                <a:latin typeface="メイリオ" panose="020B0604030504040204" pitchFamily="50" charset="-128"/>
                <a:ea typeface="メイリオ" panose="020B0604030504040204" pitchFamily="50" charset="-128"/>
              </a:rPr>
              <a:t>の</a:t>
            </a:r>
            <a:r>
              <a:rPr lang="ja-JP" sz="1800" dirty="0" smtClean="0">
                <a:latin typeface="メイリオ" panose="020B0604030504040204" pitchFamily="50" charset="-128"/>
                <a:ea typeface="メイリオ" panose="020B0604030504040204" pitchFamily="50" charset="-128"/>
              </a:rPr>
              <a:t>推移</a:t>
            </a:r>
            <a:r>
              <a:rPr lang="ja-JP" altLang="en-US" sz="1800" dirty="0" smtClean="0">
                <a:latin typeface="メイリオ" panose="020B0604030504040204" pitchFamily="50" charset="-128"/>
                <a:ea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rPr>
              <a:t>H25</a:t>
            </a:r>
            <a:r>
              <a:rPr lang="ja-JP" altLang="en-US" sz="1800" dirty="0" smtClean="0">
                <a:latin typeface="メイリオ" panose="020B0604030504040204" pitchFamily="50" charset="-128"/>
                <a:ea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rPr>
              <a:t>R3)</a:t>
            </a:r>
            <a:r>
              <a:rPr lang="en-US" sz="1800" dirty="0" smtClean="0">
                <a:latin typeface="メイリオ" panose="020B0604030504040204" pitchFamily="50" charset="-128"/>
                <a:ea typeface="メイリオ" panose="020B0604030504040204" pitchFamily="50" charset="-128"/>
              </a:rPr>
              <a:t>_1</a:t>
            </a:r>
            <a:r>
              <a:rPr lang="ja-JP" sz="1800" dirty="0">
                <a:latin typeface="メイリオ" panose="020B0604030504040204" pitchFamily="50" charset="-128"/>
                <a:ea typeface="メイリオ" panose="020B0604030504040204" pitchFamily="50" charset="-128"/>
              </a:rPr>
              <a:t>年以上</a:t>
            </a:r>
            <a:r>
              <a:rPr lang="en-US" sz="1800" dirty="0">
                <a:latin typeface="メイリオ" panose="020B0604030504040204" pitchFamily="50" charset="-128"/>
                <a:ea typeface="メイリオ" panose="020B0604030504040204" pitchFamily="50" charset="-128"/>
              </a:rPr>
              <a:t>_</a:t>
            </a:r>
            <a:r>
              <a:rPr lang="ja-JP" sz="1800" dirty="0" smtClean="0">
                <a:latin typeface="メイリオ" panose="020B0604030504040204" pitchFamily="50" charset="-128"/>
                <a:ea typeface="メイリオ" panose="020B0604030504040204" pitchFamily="50" charset="-128"/>
              </a:rPr>
              <a:t>人数</a:t>
            </a:r>
            <a:endParaRPr lang="en-US" altLang="ja-JP" sz="1800" dirty="0" smtClean="0">
              <a:latin typeface="メイリオ" panose="020B0604030504040204" pitchFamily="50" charset="-128"/>
              <a:ea typeface="メイリオ" panose="020B0604030504040204" pitchFamily="50" charset="-128"/>
            </a:endParaRPr>
          </a:p>
          <a:p>
            <a:pPr>
              <a:defRPr sz="1800">
                <a:latin typeface="メイリオ" panose="020B0604030504040204" pitchFamily="50" charset="-128"/>
                <a:ea typeface="メイリオ" panose="020B0604030504040204" pitchFamily="50" charset="-128"/>
              </a:defRPr>
            </a:pPr>
            <a:r>
              <a:rPr lang="ja-JP" altLang="en-US" sz="1800" dirty="0" smtClean="0">
                <a:latin typeface="メイリオ" panose="020B0604030504040204" pitchFamily="50" charset="-128"/>
                <a:ea typeface="メイリオ" panose="020B0604030504040204" pitchFamily="50" charset="-128"/>
              </a:rPr>
              <a:t>大阪府</a:t>
            </a:r>
            <a:endParaRPr lang="ja-JP" sz="1800" dirty="0">
              <a:latin typeface="メイリオ" panose="020B0604030504040204" pitchFamily="50" charset="-128"/>
              <a:ea typeface="メイリオ" panose="020B0604030504040204" pitchFamily="50" charset="-128"/>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1"/>
          <c:order val="0"/>
          <c:tx>
            <c:strRef>
              <c:f>'状態像（寛解・院内寛解）＿1年以上'!$B$4</c:f>
              <c:strCache>
                <c:ptCount val="1"/>
                <c:pt idx="0">
                  <c:v>院内寛解</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fld id="{BED1C468-B756-47B3-B66A-B213DB152289}"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8ECC-4464-9478-AB244F11C4E3}"/>
                </c:ext>
              </c:extLst>
            </c:dLbl>
            <c:dLbl>
              <c:idx val="1"/>
              <c:layout/>
              <c:tx>
                <c:rich>
                  <a:bodyPr/>
                  <a:lstStyle/>
                  <a:p>
                    <a:fld id="{1604C0C4-ADE2-4A73-B333-A4321FFD647B}"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8ECC-4464-9478-AB244F11C4E3}"/>
                </c:ext>
              </c:extLst>
            </c:dLbl>
            <c:dLbl>
              <c:idx val="2"/>
              <c:layout/>
              <c:tx>
                <c:rich>
                  <a:bodyPr/>
                  <a:lstStyle/>
                  <a:p>
                    <a:fld id="{731CCDDA-1491-4ADE-A999-0541911692CD}"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8ECC-4464-9478-AB244F11C4E3}"/>
                </c:ext>
              </c:extLst>
            </c:dLbl>
            <c:dLbl>
              <c:idx val="3"/>
              <c:layout/>
              <c:tx>
                <c:rich>
                  <a:bodyPr/>
                  <a:lstStyle/>
                  <a:p>
                    <a:fld id="{38115798-E36B-4FAC-953B-5B1B6A807F3B}"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8ECC-4464-9478-AB244F11C4E3}"/>
                </c:ext>
              </c:extLst>
            </c:dLbl>
            <c:dLbl>
              <c:idx val="4"/>
              <c:layout/>
              <c:tx>
                <c:rich>
                  <a:bodyPr/>
                  <a:lstStyle/>
                  <a:p>
                    <a:fld id="{62323D96-7E72-4ABF-9DB9-26A3338F203E}"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8ECC-4464-9478-AB244F11C4E3}"/>
                </c:ext>
              </c:extLst>
            </c:dLbl>
            <c:dLbl>
              <c:idx val="5"/>
              <c:layout/>
              <c:tx>
                <c:rich>
                  <a:bodyPr/>
                  <a:lstStyle/>
                  <a:p>
                    <a:fld id="{6B8DB352-291C-4AE0-8510-310C2AA66E62}"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8ECC-4464-9478-AB244F11C4E3}"/>
                </c:ext>
              </c:extLst>
            </c:dLbl>
            <c:dLbl>
              <c:idx val="6"/>
              <c:layout/>
              <c:tx>
                <c:rich>
                  <a:bodyPr/>
                  <a:lstStyle/>
                  <a:p>
                    <a:fld id="{D180D7D4-32F6-4F5F-B89D-B836E2AC72DC}"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8ECC-4464-9478-AB244F11C4E3}"/>
                </c:ext>
              </c:extLst>
            </c:dLbl>
            <c:dLbl>
              <c:idx val="7"/>
              <c:layout/>
              <c:tx>
                <c:rich>
                  <a:bodyPr/>
                  <a:lstStyle/>
                  <a:p>
                    <a:fld id="{1964CB0C-35C2-4B2B-BBD1-C023CF095633}"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8ECC-4464-9478-AB244F11C4E3}"/>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'状態像（寛解・院内寛解）＿1年以上'!$C$2:$K$2</c:f>
              <c:strCache>
                <c:ptCount val="8"/>
                <c:pt idx="0">
                  <c:v>H25</c:v>
                </c:pt>
                <c:pt idx="1">
                  <c:v>H26</c:v>
                </c:pt>
                <c:pt idx="2">
                  <c:v>H27</c:v>
                </c:pt>
                <c:pt idx="3">
                  <c:v>H28</c:v>
                </c:pt>
                <c:pt idx="4">
                  <c:v>H29</c:v>
                </c:pt>
                <c:pt idx="5">
                  <c:v>H30</c:v>
                </c:pt>
                <c:pt idx="6">
                  <c:v>R1</c:v>
                </c:pt>
                <c:pt idx="7">
                  <c:v>R2</c:v>
                </c:pt>
              </c:strCache>
            </c:strRef>
          </c:cat>
          <c:val>
            <c:numRef>
              <c:f>'状態像（寛解・院内寛解）＿1年以上'!$C$4:$K$4</c:f>
              <c:numCache>
                <c:formatCode>#,###"人"</c:formatCode>
                <c:ptCount val="8"/>
                <c:pt idx="0">
                  <c:v>709</c:v>
                </c:pt>
                <c:pt idx="1">
                  <c:v>734</c:v>
                </c:pt>
                <c:pt idx="2">
                  <c:v>597</c:v>
                </c:pt>
                <c:pt idx="3">
                  <c:v>599</c:v>
                </c:pt>
                <c:pt idx="4">
                  <c:v>520</c:v>
                </c:pt>
                <c:pt idx="5">
                  <c:v>468</c:v>
                </c:pt>
                <c:pt idx="6">
                  <c:v>511</c:v>
                </c:pt>
                <c:pt idx="7">
                  <c:v>486</c:v>
                </c:pt>
              </c:numCache>
            </c:numRef>
          </c:val>
          <c:extLst>
            <c:ext xmlns:c15="http://schemas.microsoft.com/office/drawing/2012/chart" uri="{02D57815-91ED-43cb-92C2-25804820EDAC}">
              <c15:datalabelsRange>
                <c15:f>'状態像（寛解・院内寛解）＿1年以上'!$C$5:$K$5</c15:f>
                <c15:dlblRangeCache>
                  <c:ptCount val="9"/>
                  <c:pt idx="0">
                    <c:v>835人</c:v>
                  </c:pt>
                  <c:pt idx="1">
                    <c:v>885人</c:v>
                  </c:pt>
                  <c:pt idx="2">
                    <c:v>742人</c:v>
                  </c:pt>
                  <c:pt idx="3">
                    <c:v>730人</c:v>
                  </c:pt>
                  <c:pt idx="4">
                    <c:v>629人</c:v>
                  </c:pt>
                  <c:pt idx="5">
                    <c:v>545人</c:v>
                  </c:pt>
                  <c:pt idx="6">
                    <c:v>600人</c:v>
                  </c:pt>
                  <c:pt idx="7">
                    <c:v>573人</c:v>
                  </c:pt>
                  <c:pt idx="8">
                    <c:v>553人</c:v>
                  </c:pt>
                </c15:dlblRangeCache>
              </c15:datalabelsRange>
            </c:ext>
            <c:ext xmlns:c16="http://schemas.microsoft.com/office/drawing/2014/chart" uri="{C3380CC4-5D6E-409C-BE32-E72D297353CC}">
              <c16:uniqueId val="{00000009-8ECC-4464-9478-AB244F11C4E3}"/>
            </c:ext>
          </c:extLst>
        </c:ser>
        <c:ser>
          <c:idx val="0"/>
          <c:order val="1"/>
          <c:tx>
            <c:strRef>
              <c:f>'状態像（寛解・院内寛解）＿1年以上'!$B$3</c:f>
              <c:strCache>
                <c:ptCount val="1"/>
                <c:pt idx="0">
                  <c:v>寛解</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'状態像（寛解・院内寛解）＿1年以上'!$C$2:$K$2</c:f>
              <c:strCache>
                <c:ptCount val="8"/>
                <c:pt idx="0">
                  <c:v>H25</c:v>
                </c:pt>
                <c:pt idx="1">
                  <c:v>H26</c:v>
                </c:pt>
                <c:pt idx="2">
                  <c:v>H27</c:v>
                </c:pt>
                <c:pt idx="3">
                  <c:v>H28</c:v>
                </c:pt>
                <c:pt idx="4">
                  <c:v>H29</c:v>
                </c:pt>
                <c:pt idx="5">
                  <c:v>H30</c:v>
                </c:pt>
                <c:pt idx="6">
                  <c:v>R1</c:v>
                </c:pt>
                <c:pt idx="7">
                  <c:v>R2</c:v>
                </c:pt>
              </c:strCache>
            </c:strRef>
          </c:cat>
          <c:val>
            <c:numRef>
              <c:f>'状態像（寛解・院内寛解）＿1年以上'!$C$3:$K$3</c:f>
              <c:numCache>
                <c:formatCode>#,###"人"</c:formatCode>
                <c:ptCount val="8"/>
                <c:pt idx="0">
                  <c:v>126</c:v>
                </c:pt>
                <c:pt idx="1">
                  <c:v>151</c:v>
                </c:pt>
                <c:pt idx="2">
                  <c:v>145</c:v>
                </c:pt>
                <c:pt idx="3">
                  <c:v>131</c:v>
                </c:pt>
                <c:pt idx="4">
                  <c:v>109</c:v>
                </c:pt>
                <c:pt idx="5">
                  <c:v>77</c:v>
                </c:pt>
                <c:pt idx="6">
                  <c:v>89</c:v>
                </c:pt>
                <c:pt idx="7">
                  <c:v>87</c:v>
                </c:pt>
              </c:numCache>
            </c:numRef>
          </c:val>
          <c:extLst>
            <c:ext xmlns:c16="http://schemas.microsoft.com/office/drawing/2014/chart" uri="{C3380CC4-5D6E-409C-BE32-E72D297353CC}">
              <c16:uniqueId val="{0000000A-8ECC-4464-9478-AB244F11C4E3}"/>
            </c:ext>
          </c:extLst>
        </c:ser>
        <c:dLbls>
          <c:dLblPos val="ctr"/>
          <c:showLegendKey val="0"/>
          <c:showVal val="1"/>
          <c:showCatName val="0"/>
          <c:showSerName val="0"/>
          <c:showPercent val="0"/>
          <c:showBubbleSize val="0"/>
        </c:dLbls>
        <c:gapWidth val="150"/>
        <c:overlap val="100"/>
        <c:axId val="1441606816"/>
        <c:axId val="1804298800"/>
        <c:extLst>
          <c:ext xmlns:c15="http://schemas.microsoft.com/office/drawing/2012/chart" uri="{02D57815-91ED-43cb-92C2-25804820EDAC}">
            <c15:filteredBarSeries>
              <c15:ser>
                <c:idx val="2"/>
                <c:order val="2"/>
                <c:tx>
                  <c:strRef>
                    <c:extLst>
                      <c:ext uri="{02D57815-91ED-43cb-92C2-25804820EDAC}">
                        <c15:formulaRef>
                          <c15:sqref>'状態像（寛解・院内寛解）＿1年以上'!$B$5</c15:sqref>
                        </c15:formulaRef>
                      </c:ext>
                    </c:extLst>
                    <c:strCache>
                      <c:ptCount val="1"/>
                      <c:pt idx="0">
                        <c:v>合計</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'状態像（寛解・院内寛解）＿1年以上'!$C$2:$K$2</c15:sqref>
                        </c15:formulaRef>
                      </c:ext>
                    </c:extLst>
                    <c:strCache>
                      <c:ptCount val="8"/>
                      <c:pt idx="0">
                        <c:v>H25</c:v>
                      </c:pt>
                      <c:pt idx="1">
                        <c:v>H26</c:v>
                      </c:pt>
                      <c:pt idx="2">
                        <c:v>H27</c:v>
                      </c:pt>
                      <c:pt idx="3">
                        <c:v>H28</c:v>
                      </c:pt>
                      <c:pt idx="4">
                        <c:v>H29</c:v>
                      </c:pt>
                      <c:pt idx="5">
                        <c:v>H30</c:v>
                      </c:pt>
                      <c:pt idx="6">
                        <c:v>R1</c:v>
                      </c:pt>
                      <c:pt idx="7">
                        <c:v>R2</c:v>
                      </c:pt>
                    </c:strCache>
                  </c:strRef>
                </c:cat>
                <c:val>
                  <c:numRef>
                    <c:extLst>
                      <c:ext uri="{02D57815-91ED-43cb-92C2-25804820EDAC}">
                        <c15:formulaRef>
                          <c15:sqref>'状態像（寛解・院内寛解）＿1年以上'!$C$5:$K$5</c15:sqref>
                        </c15:formulaRef>
                      </c:ext>
                    </c:extLst>
                    <c:numCache>
                      <c:formatCode>#,###"人"</c:formatCode>
                      <c:ptCount val="8"/>
                      <c:pt idx="0">
                        <c:v>835</c:v>
                      </c:pt>
                      <c:pt idx="1">
                        <c:v>885</c:v>
                      </c:pt>
                      <c:pt idx="2">
                        <c:v>742</c:v>
                      </c:pt>
                      <c:pt idx="3">
                        <c:v>730</c:v>
                      </c:pt>
                      <c:pt idx="4">
                        <c:v>629</c:v>
                      </c:pt>
                      <c:pt idx="5">
                        <c:v>545</c:v>
                      </c:pt>
                      <c:pt idx="6">
                        <c:v>600</c:v>
                      </c:pt>
                      <c:pt idx="7">
                        <c:v>573</c:v>
                      </c:pt>
                    </c:numCache>
                  </c:numRef>
                </c:val>
                <c:extLst>
                  <c:ext xmlns:c16="http://schemas.microsoft.com/office/drawing/2014/chart" uri="{C3380CC4-5D6E-409C-BE32-E72D297353CC}">
                    <c16:uniqueId val="{0000000B-8ECC-4464-9478-AB244F11C4E3}"/>
                  </c:ext>
                </c:extLst>
              </c15:ser>
            </c15:filteredBarSeries>
          </c:ext>
        </c:extLst>
      </c:barChart>
      <c:catAx>
        <c:axId val="1441606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04298800"/>
        <c:crosses val="autoZero"/>
        <c:auto val="1"/>
        <c:lblAlgn val="ctr"/>
        <c:lblOffset val="100"/>
        <c:noMultiLvlLbl val="0"/>
      </c:catAx>
      <c:valAx>
        <c:axId val="1804298800"/>
        <c:scaling>
          <c:orientation val="minMax"/>
        </c:scaling>
        <c:delete val="0"/>
        <c:axPos val="l"/>
        <c:majorGridlines>
          <c:spPr>
            <a:ln w="9525" cap="flat" cmpd="sng" algn="ctr">
              <a:solidFill>
                <a:schemeClr val="tx1">
                  <a:lumMod val="15000"/>
                  <a:lumOff val="85000"/>
                </a:schemeClr>
              </a:solidFill>
              <a:round/>
            </a:ln>
            <a:effectLst/>
          </c:spPr>
        </c:majorGridlines>
        <c:numFmt formatCode="#,###&quot;人&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41606816"/>
        <c:crosses val="autoZero"/>
        <c:crossBetween val="between"/>
        <c:majorUnit val="2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1400" dirty="0" smtClean="0">
                <a:latin typeface="メイリオ" panose="020B0604030504040204" pitchFamily="50" charset="-128"/>
                <a:ea typeface="メイリオ" panose="020B0604030504040204" pitchFamily="50" charset="-128"/>
              </a:rPr>
              <a:t>状態像</a:t>
            </a:r>
            <a:r>
              <a:rPr lang="en-US" altLang="ja-JP" sz="1400" dirty="0" smtClean="0">
                <a:latin typeface="メイリオ" panose="020B0604030504040204" pitchFamily="50" charset="-128"/>
                <a:ea typeface="メイリオ" panose="020B0604030504040204" pitchFamily="50" charset="-128"/>
              </a:rPr>
              <a:t>_</a:t>
            </a:r>
            <a:r>
              <a:rPr lang="ja-JP" sz="1400" dirty="0" smtClean="0">
                <a:latin typeface="メイリオ" panose="020B0604030504040204" pitchFamily="50" charset="-128"/>
                <a:ea typeface="メイリオ" panose="020B0604030504040204" pitchFamily="50" charset="-128"/>
              </a:rPr>
              <a:t>寛解</a:t>
            </a:r>
            <a:r>
              <a:rPr lang="ja-JP" sz="1400" dirty="0">
                <a:latin typeface="メイリオ" panose="020B0604030504040204" pitchFamily="50" charset="-128"/>
                <a:ea typeface="メイリオ" panose="020B0604030504040204" pitchFamily="50" charset="-128"/>
              </a:rPr>
              <a:t>・院内</a:t>
            </a:r>
            <a:r>
              <a:rPr lang="ja-JP" sz="1400" dirty="0" smtClean="0">
                <a:latin typeface="メイリオ" panose="020B0604030504040204" pitchFamily="50" charset="-128"/>
                <a:ea typeface="メイリオ" panose="020B0604030504040204" pitchFamily="50" charset="-128"/>
              </a:rPr>
              <a:t>寛解</a:t>
            </a:r>
            <a:r>
              <a:rPr lang="ja-JP" altLang="en-US" sz="1400" dirty="0" smtClean="0">
                <a:latin typeface="メイリオ" panose="020B0604030504040204" pitchFamily="50" charset="-128"/>
                <a:ea typeface="メイリオ" panose="020B0604030504040204" pitchFamily="50" charset="-128"/>
              </a:rPr>
              <a:t>の</a:t>
            </a:r>
            <a:r>
              <a:rPr lang="ja-JP" sz="1400" dirty="0" smtClean="0">
                <a:latin typeface="メイリオ" panose="020B0604030504040204" pitchFamily="50" charset="-128"/>
                <a:ea typeface="メイリオ" panose="020B0604030504040204" pitchFamily="50" charset="-128"/>
              </a:rPr>
              <a:t>推移</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H25</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R3</a:t>
            </a:r>
            <a:r>
              <a:rPr lang="ja-JP" altLang="en-US" sz="1400" dirty="0" smtClean="0">
                <a:latin typeface="メイリオ" panose="020B0604030504040204" pitchFamily="50" charset="-128"/>
                <a:ea typeface="メイリオ" panose="020B0604030504040204" pitchFamily="50" charset="-128"/>
              </a:rPr>
              <a:t>）</a:t>
            </a:r>
            <a:r>
              <a:rPr lang="en-US" sz="1400" dirty="0" smtClean="0">
                <a:latin typeface="メイリオ" panose="020B0604030504040204" pitchFamily="50" charset="-128"/>
                <a:ea typeface="メイリオ" panose="020B0604030504040204" pitchFamily="50" charset="-128"/>
              </a:rPr>
              <a:t>_</a:t>
            </a:r>
            <a:r>
              <a:rPr lang="ja-JP" altLang="en-US" sz="1400" dirty="0" smtClean="0">
                <a:latin typeface="メイリオ" panose="020B0604030504040204" pitchFamily="50" charset="-128"/>
                <a:ea typeface="メイリオ" panose="020B0604030504040204" pitchFamily="50" charset="-128"/>
              </a:rPr>
              <a:t>患者全体</a:t>
            </a:r>
            <a:r>
              <a:rPr lang="en-US" altLang="ja-JP" sz="1400" dirty="0" smtClean="0">
                <a:latin typeface="メイリオ" panose="020B0604030504040204" pitchFamily="50" charset="-128"/>
                <a:ea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rPr>
              <a:t>年以上）における</a:t>
            </a:r>
            <a:r>
              <a:rPr lang="ja-JP" sz="1400" dirty="0" smtClean="0">
                <a:latin typeface="メイリオ" panose="020B0604030504040204" pitchFamily="50" charset="-128"/>
                <a:ea typeface="メイリオ" panose="020B0604030504040204" pitchFamily="50" charset="-128"/>
              </a:rPr>
              <a:t>割合</a:t>
            </a:r>
            <a:endParaRPr lang="en-US" altLang="ja-JP" sz="1400" dirty="0" smtClean="0">
              <a:latin typeface="メイリオ" panose="020B0604030504040204" pitchFamily="50" charset="-128"/>
              <a:ea typeface="メイリオ" panose="020B0604030504040204" pitchFamily="50" charset="-128"/>
            </a:endParaRPr>
          </a:p>
          <a:p>
            <a:pPr>
              <a:defRPr sz="1400">
                <a:latin typeface="メイリオ" panose="020B0604030504040204" pitchFamily="50" charset="-128"/>
                <a:ea typeface="メイリオ" panose="020B0604030504040204" pitchFamily="50" charset="-128"/>
              </a:defRPr>
            </a:pPr>
            <a:r>
              <a:rPr lang="ja-JP" altLang="en-US" sz="1400" dirty="0" smtClean="0">
                <a:latin typeface="メイリオ" panose="020B0604030504040204" pitchFamily="50" charset="-128"/>
                <a:ea typeface="メイリオ" panose="020B0604030504040204" pitchFamily="50" charset="-128"/>
              </a:rPr>
              <a:t>大阪府</a:t>
            </a:r>
            <a:endParaRPr lang="ja-JP" sz="1400" dirty="0">
              <a:latin typeface="メイリオ" panose="020B0604030504040204" pitchFamily="50" charset="-128"/>
              <a:ea typeface="メイリオ" panose="020B0604030504040204" pitchFamily="50" charset="-128"/>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1"/>
          <c:order val="0"/>
          <c:tx>
            <c:strRef>
              <c:f>'状態像（寛解・院内寛解）＿1年以上'!$B$18</c:f>
              <c:strCache>
                <c:ptCount val="1"/>
                <c:pt idx="0">
                  <c:v>院内寛解</c:v>
                </c:pt>
              </c:strCache>
            </c:strRef>
          </c:tx>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fld id="{0D116F00-18B6-4561-BFC6-C7F5F7573965}" type="CELLRANGE">
                      <a:rPr lang="en-US" altLang="ja-JP"/>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72F9-4AA7-99CE-4857812C172A}"/>
                </c:ext>
              </c:extLst>
            </c:dLbl>
            <c:dLbl>
              <c:idx val="1"/>
              <c:layout/>
              <c:tx>
                <c:rich>
                  <a:bodyPr/>
                  <a:lstStyle/>
                  <a:p>
                    <a:fld id="{A4E1FF99-9500-44F5-B724-E2E5318A17F5}"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72F9-4AA7-99CE-4857812C172A}"/>
                </c:ext>
              </c:extLst>
            </c:dLbl>
            <c:dLbl>
              <c:idx val="2"/>
              <c:layout/>
              <c:tx>
                <c:rich>
                  <a:bodyPr/>
                  <a:lstStyle/>
                  <a:p>
                    <a:fld id="{5DE55B7F-D59D-4D60-A62D-C56E8AE71BD6}"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72F9-4AA7-99CE-4857812C172A}"/>
                </c:ext>
              </c:extLst>
            </c:dLbl>
            <c:dLbl>
              <c:idx val="3"/>
              <c:layout/>
              <c:tx>
                <c:rich>
                  <a:bodyPr/>
                  <a:lstStyle/>
                  <a:p>
                    <a:fld id="{FBCFDB5B-204E-4447-974F-1A690310F786}"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72F9-4AA7-99CE-4857812C172A}"/>
                </c:ext>
              </c:extLst>
            </c:dLbl>
            <c:dLbl>
              <c:idx val="4"/>
              <c:layout/>
              <c:tx>
                <c:rich>
                  <a:bodyPr/>
                  <a:lstStyle/>
                  <a:p>
                    <a:fld id="{A5C9109B-5D2B-4F1A-8414-69FE00F179EF}"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72F9-4AA7-99CE-4857812C172A}"/>
                </c:ext>
              </c:extLst>
            </c:dLbl>
            <c:dLbl>
              <c:idx val="5"/>
              <c:layout/>
              <c:tx>
                <c:rich>
                  <a:bodyPr/>
                  <a:lstStyle/>
                  <a:p>
                    <a:fld id="{E1BB7748-BA68-4AF6-8EDD-399B5EC44E19}"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72F9-4AA7-99CE-4857812C172A}"/>
                </c:ext>
              </c:extLst>
            </c:dLbl>
            <c:dLbl>
              <c:idx val="6"/>
              <c:layout/>
              <c:tx>
                <c:rich>
                  <a:bodyPr/>
                  <a:lstStyle/>
                  <a:p>
                    <a:fld id="{12B1666F-D2A0-4957-8D9C-02751A49F526}"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72F9-4AA7-99CE-4857812C172A}"/>
                </c:ext>
              </c:extLst>
            </c:dLbl>
            <c:dLbl>
              <c:idx val="7"/>
              <c:layout/>
              <c:tx>
                <c:rich>
                  <a:bodyPr/>
                  <a:lstStyle/>
                  <a:p>
                    <a:fld id="{2E616C7F-B250-4028-9226-4F8950507A06}" type="CELLRANGE">
                      <a:rPr lang="ja-JP" altLang="en-US"/>
                      <a:pPr/>
                      <a:t>[CELLRANGE]</a:t>
                    </a:fld>
                    <a:endParaRPr lang="ja-JP" alt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72F9-4AA7-99CE-4857812C17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'状態像（寛解・院内寛解）＿1年以上'!$C$16:$K$16</c:f>
              <c:strCache>
                <c:ptCount val="8"/>
                <c:pt idx="0">
                  <c:v>H25</c:v>
                </c:pt>
                <c:pt idx="1">
                  <c:v>H26</c:v>
                </c:pt>
                <c:pt idx="2">
                  <c:v>H27</c:v>
                </c:pt>
                <c:pt idx="3">
                  <c:v>H28</c:v>
                </c:pt>
                <c:pt idx="4">
                  <c:v>H29</c:v>
                </c:pt>
                <c:pt idx="5">
                  <c:v>H30</c:v>
                </c:pt>
                <c:pt idx="6">
                  <c:v>R1</c:v>
                </c:pt>
                <c:pt idx="7">
                  <c:v>R2</c:v>
                </c:pt>
              </c:strCache>
            </c:strRef>
          </c:cat>
          <c:val>
            <c:numRef>
              <c:f>'状態像（寛解・院内寛解）＿1年以上'!$C$18:$K$18</c:f>
              <c:numCache>
                <c:formatCode>0.0%</c:formatCode>
                <c:ptCount val="8"/>
                <c:pt idx="0">
                  <c:v>6.6981577704298537E-2</c:v>
                </c:pt>
                <c:pt idx="1">
                  <c:v>7.3268117388700343E-2</c:v>
                </c:pt>
                <c:pt idx="2">
                  <c:v>6.0266505148394912E-2</c:v>
                </c:pt>
                <c:pt idx="3">
                  <c:v>6.097933421561641E-2</c:v>
                </c:pt>
                <c:pt idx="4">
                  <c:v>5.4939249867934498E-2</c:v>
                </c:pt>
                <c:pt idx="5">
                  <c:v>5.0880626223091974E-2</c:v>
                </c:pt>
                <c:pt idx="6">
                  <c:v>5.6073740809832108E-2</c:v>
                </c:pt>
                <c:pt idx="7">
                  <c:v>5.3161233865674909E-2</c:v>
                </c:pt>
              </c:numCache>
            </c:numRef>
          </c:val>
          <c:extLst>
            <c:ext xmlns:c15="http://schemas.microsoft.com/office/drawing/2012/chart" uri="{02D57815-91ED-43cb-92C2-25804820EDAC}">
              <c15:datalabelsRange>
                <c15:f>'状態像（寛解・院内寛解）＿1年以上'!$C$24:$K$24</c15:f>
                <c15:dlblRangeCache>
                  <c:ptCount val="9"/>
                  <c:pt idx="0">
                    <c:v>7.9%</c:v>
                  </c:pt>
                  <c:pt idx="1">
                    <c:v>8.8%</c:v>
                  </c:pt>
                  <c:pt idx="2">
                    <c:v>7.5%</c:v>
                  </c:pt>
                  <c:pt idx="3">
                    <c:v>7.4%</c:v>
                  </c:pt>
                  <c:pt idx="4">
                    <c:v>6.6%</c:v>
                  </c:pt>
                  <c:pt idx="5">
                    <c:v>5.9%</c:v>
                  </c:pt>
                  <c:pt idx="6">
                    <c:v>6.6%</c:v>
                  </c:pt>
                  <c:pt idx="7">
                    <c:v>6.3%</c:v>
                  </c:pt>
                  <c:pt idx="8">
                    <c:v>6.1%</c:v>
                  </c:pt>
                </c15:dlblRangeCache>
              </c15:datalabelsRange>
            </c:ext>
            <c:ext xmlns:c16="http://schemas.microsoft.com/office/drawing/2014/chart" uri="{C3380CC4-5D6E-409C-BE32-E72D297353CC}">
              <c16:uniqueId val="{00000009-72F9-4AA7-99CE-4857812C172A}"/>
            </c:ext>
          </c:extLst>
        </c:ser>
        <c:ser>
          <c:idx val="0"/>
          <c:order val="1"/>
          <c:tx>
            <c:strRef>
              <c:f>'状態像（寛解・院内寛解）＿1年以上'!$B$17</c:f>
              <c:strCache>
                <c:ptCount val="1"/>
                <c:pt idx="0">
                  <c:v>寛解</c:v>
                </c:pt>
              </c:strCache>
            </c:strRef>
          </c:tx>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'状態像（寛解・院内寛解）＿1年以上'!$C$16:$K$16</c:f>
              <c:strCache>
                <c:ptCount val="8"/>
                <c:pt idx="0">
                  <c:v>H25</c:v>
                </c:pt>
                <c:pt idx="1">
                  <c:v>H26</c:v>
                </c:pt>
                <c:pt idx="2">
                  <c:v>H27</c:v>
                </c:pt>
                <c:pt idx="3">
                  <c:v>H28</c:v>
                </c:pt>
                <c:pt idx="4">
                  <c:v>H29</c:v>
                </c:pt>
                <c:pt idx="5">
                  <c:v>H30</c:v>
                </c:pt>
                <c:pt idx="6">
                  <c:v>R1</c:v>
                </c:pt>
                <c:pt idx="7">
                  <c:v>R2</c:v>
                </c:pt>
              </c:strCache>
            </c:strRef>
          </c:cat>
          <c:val>
            <c:numRef>
              <c:f>'状態像（寛解・院内寛解）＿1年以上'!$C$17:$K$17</c:f>
              <c:numCache>
                <c:formatCode>0.0%</c:formatCode>
                <c:ptCount val="8"/>
                <c:pt idx="0">
                  <c:v>1.1903637222484649E-2</c:v>
                </c:pt>
                <c:pt idx="1">
                  <c:v>1.507286883609503E-2</c:v>
                </c:pt>
                <c:pt idx="2">
                  <c:v>1.4637593377750857E-2</c:v>
                </c:pt>
                <c:pt idx="3">
                  <c:v>1.3336048050493739E-2</c:v>
                </c:pt>
                <c:pt idx="4">
                  <c:v>1.1516111991547808E-2</c:v>
                </c:pt>
                <c:pt idx="5">
                  <c:v>8.3713850837138504E-3</c:v>
                </c:pt>
                <c:pt idx="6">
                  <c:v>9.766267968835729E-3</c:v>
                </c:pt>
                <c:pt idx="7">
                  <c:v>9.5165171734850149E-3</c:v>
                </c:pt>
              </c:numCache>
            </c:numRef>
          </c:val>
          <c:extLst>
            <c:ext xmlns:c16="http://schemas.microsoft.com/office/drawing/2014/chart" uri="{C3380CC4-5D6E-409C-BE32-E72D297353CC}">
              <c16:uniqueId val="{0000000A-72F9-4AA7-99CE-4857812C172A}"/>
            </c:ext>
          </c:extLst>
        </c:ser>
        <c:dLbls>
          <c:dLblPos val="ctr"/>
          <c:showLegendKey val="0"/>
          <c:showVal val="1"/>
          <c:showCatName val="0"/>
          <c:showSerName val="0"/>
          <c:showPercent val="0"/>
          <c:showBubbleSize val="0"/>
        </c:dLbls>
        <c:gapWidth val="150"/>
        <c:overlap val="100"/>
        <c:axId val="1441606816"/>
        <c:axId val="1804298800"/>
      </c:barChart>
      <c:catAx>
        <c:axId val="1441606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04298800"/>
        <c:crosses val="autoZero"/>
        <c:auto val="1"/>
        <c:lblAlgn val="ctr"/>
        <c:lblOffset val="100"/>
        <c:noMultiLvlLbl val="0"/>
      </c:catAx>
      <c:valAx>
        <c:axId val="1804298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41606816"/>
        <c:crosses val="autoZero"/>
        <c:crossBetween val="between"/>
        <c:majorUnit val="2.0000000000000004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40" tIns="45720" rIns="91440" bIns="45720" rtlCol="0"/>
          <a:lstStyle>
            <a:lvl1pPr algn="r">
              <a:defRPr sz="1200"/>
            </a:lvl1pPr>
          </a:lstStyle>
          <a:p>
            <a:fld id="{50992704-3FDE-4B02-8784-1B8E31F2CF04}" type="datetimeFigureOut">
              <a:rPr kumimoji="1" lang="ja-JP" altLang="en-US" smtClean="0"/>
              <a:t>2022/2/10</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40" tIns="45720" rIns="91440" bIns="45720" rtlCol="0" anchor="b"/>
          <a:lstStyle>
            <a:lvl1pPr algn="r">
              <a:defRPr sz="1200"/>
            </a:lvl1pPr>
          </a:lstStyle>
          <a:p>
            <a:fld id="{0B4D1699-A722-4817-9FEF-AB7A0E703608}" type="slidenum">
              <a:rPr kumimoji="1" lang="ja-JP" altLang="en-US" smtClean="0"/>
              <a:t>‹#›</a:t>
            </a:fld>
            <a:endParaRPr kumimoji="1" lang="ja-JP" altLang="en-US"/>
          </a:p>
        </p:txBody>
      </p:sp>
    </p:spTree>
    <p:extLst>
      <p:ext uri="{BB962C8B-B14F-4D97-AF65-F5344CB8AC3E}">
        <p14:creationId xmlns:p14="http://schemas.microsoft.com/office/powerpoint/2010/main" val="352564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C2C43122-09F2-4B4F-9D73-232A268AA29E}" type="datetimeFigureOut">
              <a:rPr kumimoji="1" lang="ja-JP" altLang="en-US" smtClean="0"/>
              <a:pPr/>
              <a:t>2022/2/10</a:t>
            </a:fld>
            <a:endParaRPr kumimoji="1" lang="ja-JP" altLang="en-US"/>
          </a:p>
        </p:txBody>
      </p:sp>
      <p:sp>
        <p:nvSpPr>
          <p:cNvPr id="4" name="スライド イメージ プレースホルダー 3"/>
          <p:cNvSpPr>
            <a:spLocks noGrp="1" noRot="1" noChangeAspect="1"/>
          </p:cNvSpPr>
          <p:nvPr>
            <p:ph type="sldImg" idx="2"/>
          </p:nvPr>
        </p:nvSpPr>
        <p:spPr>
          <a:xfrm>
            <a:off x="714375" y="746125"/>
            <a:ext cx="53784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F750188A-968D-462E-8EA1-84B5DC43D94E}" type="slidenum">
              <a:rPr kumimoji="1" lang="ja-JP" altLang="en-US" smtClean="0"/>
              <a:pPr/>
              <a:t>‹#›</a:t>
            </a:fld>
            <a:endParaRPr kumimoji="1" lang="ja-JP" altLang="en-US"/>
          </a:p>
        </p:txBody>
      </p:sp>
    </p:spTree>
    <p:extLst>
      <p:ext uri="{BB962C8B-B14F-4D97-AF65-F5344CB8AC3E}">
        <p14:creationId xmlns:p14="http://schemas.microsoft.com/office/powerpoint/2010/main" val="1306783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a:t>
            </a:fld>
            <a:endParaRPr kumimoji="1" lang="ja-JP" altLang="en-US"/>
          </a:p>
        </p:txBody>
      </p:sp>
      <p:sp>
        <p:nvSpPr>
          <p:cNvPr id="8" name="ノート プレースホルダー 2"/>
          <p:cNvSpPr>
            <a:spLocks noGrp="1"/>
          </p:cNvSpPr>
          <p:nvPr>
            <p:ph type="body" sz="quarter" idx="11"/>
          </p:nvPr>
        </p:nvSpPr>
        <p:spPr/>
        <p:txBody>
          <a:bodyPr vert="horz" lIns="91440" tIns="45720" rIns="91440" bIns="45720" rtlCol="0"/>
          <a:lstStyle/>
          <a:p>
            <a:r>
              <a:rPr lang="ja-JP" altLang="en-US" dirty="0" smtClean="0">
                <a:latin typeface="Meiryo UI" panose="020B0604030504040204" pitchFamily="50" charset="-128"/>
                <a:ea typeface="Meiryo UI" panose="020B0604030504040204" pitchFamily="50" charset="-128"/>
              </a:rPr>
              <a:t>最後に大阪府の状況と長期入院者の支援についてご紹介させていただきます。</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863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42593" y="2130426"/>
            <a:ext cx="8416052" cy="1470025"/>
          </a:xfrm>
        </p:spPr>
        <p:txBody>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smtClean="0"/>
              <a:t>マスター タイトルの書式設定</a:t>
            </a:r>
            <a:endParaRPr lang="zh-CN" noProof="0" smtClean="0"/>
          </a:p>
        </p:txBody>
      </p:sp>
      <p:sp>
        <p:nvSpPr>
          <p:cNvPr id="2051" name="Rectangle 3"/>
          <p:cNvSpPr>
            <a:spLocks noGrp="1" noChangeArrowheads="1"/>
          </p:cNvSpPr>
          <p:nvPr>
            <p:ph type="subTitle" idx="1"/>
          </p:nvPr>
        </p:nvSpPr>
        <p:spPr>
          <a:xfrm>
            <a:off x="1519565" y="3717926"/>
            <a:ext cx="6930867" cy="695325"/>
          </a:xfrm>
        </p:spPr>
        <p:txBody>
          <a:bodyPr/>
          <a:lstStyle>
            <a:lvl1pPr marL="0" indent="0" algn="ctr">
              <a:buFontTx/>
              <a:buNone/>
              <a:defRPr sz="2400">
                <a:latin typeface="メイリオ" panose="020B0604030504040204" pitchFamily="50" charset="-128"/>
                <a:ea typeface="メイリオ" panose="020B0604030504040204" pitchFamily="50" charset="-128"/>
              </a:defRPr>
            </a:lvl1pPr>
          </a:lstStyle>
          <a:p>
            <a:pPr lvl="0"/>
            <a:r>
              <a:rPr lang="ja-JP" altLang="en-US" noProof="0" smtClean="0"/>
              <a:t>マスター サブタイトルの書式設定</a:t>
            </a:r>
            <a:endParaRPr lang="zh-CN" noProof="0" dirty="0" smtClean="0"/>
          </a:p>
        </p:txBody>
      </p:sp>
      <p:sp>
        <p:nvSpPr>
          <p:cNvPr id="2052" name="Rectangle 4"/>
          <p:cNvSpPr>
            <a:spLocks noGrp="1" noChangeArrowheads="1"/>
          </p:cNvSpPr>
          <p:nvPr>
            <p:ph type="dt" sz="half" idx="2"/>
          </p:nvPr>
        </p:nvSpPr>
        <p:spPr/>
        <p:txBody>
          <a:bodyPr/>
          <a:lstStyle>
            <a:lvl1pPr eaLnBrk="0" hangingPunct="0">
              <a:defRPr/>
            </a:lvl1pPr>
          </a:lstStyle>
          <a:p>
            <a:fld id="{C1694DC3-F982-4C6A-86C6-9286E619ADD1}"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316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C27DD9E4-2220-4E5B-A4A9-E3E551308C45}"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24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0431" y="765175"/>
            <a:ext cx="2227779" cy="5327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05375" y="765175"/>
            <a:ext cx="6520035" cy="5327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43D0C6ED-F711-4AFD-9CBB-F11E51021EEB}"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66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655" y="1122363"/>
            <a:ext cx="7425929" cy="2387600"/>
          </a:xfrm>
        </p:spPr>
        <p:txBody>
          <a:bodyPr anchor="b"/>
          <a:lstStyle>
            <a:lvl1pPr algn="ctr">
              <a:defRPr sz="4873"/>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7655" y="3602038"/>
            <a:ext cx="7425929" cy="1655762"/>
          </a:xfrm>
        </p:spPr>
        <p:txBody>
          <a:bodyPr/>
          <a:lstStyle>
            <a:lvl1pPr marL="0" indent="0" algn="ctr">
              <a:buNone/>
              <a:defRPr sz="1949"/>
            </a:lvl1pPr>
            <a:lvl2pPr marL="371292" indent="0" algn="ctr">
              <a:buNone/>
              <a:defRPr sz="1624"/>
            </a:lvl2pPr>
            <a:lvl3pPr marL="742584" indent="0" algn="ctr">
              <a:buNone/>
              <a:defRPr sz="1462"/>
            </a:lvl3pPr>
            <a:lvl4pPr marL="1113876" indent="0" algn="ctr">
              <a:buNone/>
              <a:defRPr sz="1299"/>
            </a:lvl4pPr>
            <a:lvl5pPr marL="1485168" indent="0" algn="ctr">
              <a:buNone/>
              <a:defRPr sz="1299"/>
            </a:lvl5pPr>
            <a:lvl6pPr marL="1856461" indent="0" algn="ctr">
              <a:buNone/>
              <a:defRPr sz="1299"/>
            </a:lvl6pPr>
            <a:lvl7pPr marL="2227753" indent="0" algn="ctr">
              <a:buNone/>
              <a:defRPr sz="1299"/>
            </a:lvl7pPr>
            <a:lvl8pPr marL="2599045" indent="0" algn="ctr">
              <a:buNone/>
              <a:defRPr sz="1299"/>
            </a:lvl8pPr>
            <a:lvl9pPr marL="2970337" indent="0" algn="ctr">
              <a:buNone/>
              <a:defRPr sz="1299"/>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1694DC3-F982-4C6A-86C6-9286E619ADD1}"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7789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C1A88-ED4B-40C4-BBDB-F1D8F8BADB02}"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5114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553" y="1709739"/>
            <a:ext cx="8539818" cy="2852737"/>
          </a:xfrm>
        </p:spPr>
        <p:txBody>
          <a:bodyPr anchor="b"/>
          <a:lstStyle>
            <a:lvl1pPr>
              <a:defRPr sz="4873"/>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553" y="4589464"/>
            <a:ext cx="8539818" cy="1500187"/>
          </a:xfrm>
        </p:spPr>
        <p:txBody>
          <a:bodyPr/>
          <a:lstStyle>
            <a:lvl1pPr marL="0" indent="0">
              <a:buNone/>
              <a:defRPr sz="1949">
                <a:solidFill>
                  <a:schemeClr val="tx1">
                    <a:tint val="75000"/>
                  </a:schemeClr>
                </a:solidFill>
              </a:defRPr>
            </a:lvl1pPr>
            <a:lvl2pPr marL="371292" indent="0">
              <a:buNone/>
              <a:defRPr sz="1624">
                <a:solidFill>
                  <a:schemeClr val="tx1">
                    <a:tint val="75000"/>
                  </a:schemeClr>
                </a:solidFill>
              </a:defRPr>
            </a:lvl2pPr>
            <a:lvl3pPr marL="742584" indent="0">
              <a:buNone/>
              <a:defRPr sz="1462">
                <a:solidFill>
                  <a:schemeClr val="tx1">
                    <a:tint val="75000"/>
                  </a:schemeClr>
                </a:solidFill>
              </a:defRPr>
            </a:lvl3pPr>
            <a:lvl4pPr marL="1113876" indent="0">
              <a:buNone/>
              <a:defRPr sz="1299">
                <a:solidFill>
                  <a:schemeClr val="tx1">
                    <a:tint val="75000"/>
                  </a:schemeClr>
                </a:solidFill>
              </a:defRPr>
            </a:lvl4pPr>
            <a:lvl5pPr marL="1485168" indent="0">
              <a:buNone/>
              <a:defRPr sz="1299">
                <a:solidFill>
                  <a:schemeClr val="tx1">
                    <a:tint val="75000"/>
                  </a:schemeClr>
                </a:solidFill>
              </a:defRPr>
            </a:lvl5pPr>
            <a:lvl6pPr marL="1856461" indent="0">
              <a:buNone/>
              <a:defRPr sz="1299">
                <a:solidFill>
                  <a:schemeClr val="tx1">
                    <a:tint val="75000"/>
                  </a:schemeClr>
                </a:solidFill>
              </a:defRPr>
            </a:lvl6pPr>
            <a:lvl7pPr marL="2227753" indent="0">
              <a:buNone/>
              <a:defRPr sz="1299">
                <a:solidFill>
                  <a:schemeClr val="tx1">
                    <a:tint val="75000"/>
                  </a:schemeClr>
                </a:solidFill>
              </a:defRPr>
            </a:lvl7pPr>
            <a:lvl8pPr marL="2599045" indent="0">
              <a:buNone/>
              <a:defRPr sz="1299">
                <a:solidFill>
                  <a:schemeClr val="tx1">
                    <a:tint val="75000"/>
                  </a:schemeClr>
                </a:solidFill>
              </a:defRPr>
            </a:lvl8pPr>
            <a:lvl9pPr marL="2970337" indent="0">
              <a:buNone/>
              <a:defRPr sz="1299">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84BCB7-5447-4A19-A48A-C2C8904A89A2}"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0481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0710" y="1825625"/>
            <a:ext cx="4208026"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2502" y="1825625"/>
            <a:ext cx="4208026"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947CF44-F5E0-4D1D-8AED-C6B8E829B26E}"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0185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000" y="365126"/>
            <a:ext cx="8539818"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000" y="1681163"/>
            <a:ext cx="4188687" cy="823912"/>
          </a:xfrm>
        </p:spPr>
        <p:txBody>
          <a:bodyPr anchor="b"/>
          <a:lstStyle>
            <a:lvl1pPr marL="0" indent="0">
              <a:buNone/>
              <a:defRPr sz="1949" b="1"/>
            </a:lvl1pPr>
            <a:lvl2pPr marL="371292" indent="0">
              <a:buNone/>
              <a:defRPr sz="1624" b="1"/>
            </a:lvl2pPr>
            <a:lvl3pPr marL="742584" indent="0">
              <a:buNone/>
              <a:defRPr sz="1462" b="1"/>
            </a:lvl3pPr>
            <a:lvl4pPr marL="1113876" indent="0">
              <a:buNone/>
              <a:defRPr sz="1299" b="1"/>
            </a:lvl4pPr>
            <a:lvl5pPr marL="1485168" indent="0">
              <a:buNone/>
              <a:defRPr sz="1299" b="1"/>
            </a:lvl5pPr>
            <a:lvl6pPr marL="1856461" indent="0">
              <a:buNone/>
              <a:defRPr sz="1299" b="1"/>
            </a:lvl6pPr>
            <a:lvl7pPr marL="2227753" indent="0">
              <a:buNone/>
              <a:defRPr sz="1299" b="1"/>
            </a:lvl7pPr>
            <a:lvl8pPr marL="2599045" indent="0">
              <a:buNone/>
              <a:defRPr sz="1299" b="1"/>
            </a:lvl8pPr>
            <a:lvl9pPr marL="2970337" indent="0">
              <a:buNone/>
              <a:defRPr sz="1299"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000" y="2505075"/>
            <a:ext cx="41886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2502" y="1681163"/>
            <a:ext cx="4209316" cy="823912"/>
          </a:xfrm>
        </p:spPr>
        <p:txBody>
          <a:bodyPr anchor="b"/>
          <a:lstStyle>
            <a:lvl1pPr marL="0" indent="0">
              <a:buNone/>
              <a:defRPr sz="1949" b="1"/>
            </a:lvl1pPr>
            <a:lvl2pPr marL="371292" indent="0">
              <a:buNone/>
              <a:defRPr sz="1624" b="1"/>
            </a:lvl2pPr>
            <a:lvl3pPr marL="742584" indent="0">
              <a:buNone/>
              <a:defRPr sz="1462" b="1"/>
            </a:lvl3pPr>
            <a:lvl4pPr marL="1113876" indent="0">
              <a:buNone/>
              <a:defRPr sz="1299" b="1"/>
            </a:lvl4pPr>
            <a:lvl5pPr marL="1485168" indent="0">
              <a:buNone/>
              <a:defRPr sz="1299" b="1"/>
            </a:lvl5pPr>
            <a:lvl6pPr marL="1856461" indent="0">
              <a:buNone/>
              <a:defRPr sz="1299" b="1"/>
            </a:lvl6pPr>
            <a:lvl7pPr marL="2227753" indent="0">
              <a:buNone/>
              <a:defRPr sz="1299" b="1"/>
            </a:lvl7pPr>
            <a:lvl8pPr marL="2599045" indent="0">
              <a:buNone/>
              <a:defRPr sz="1299" b="1"/>
            </a:lvl8pPr>
            <a:lvl9pPr marL="2970337" indent="0">
              <a:buNone/>
              <a:defRPr sz="1299"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2502" y="2505075"/>
            <a:ext cx="4209316"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D25EDF-B535-4376-89CA-608774F233C6}"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2132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215AEA-5576-41DD-B561-49666F2468D3}"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8861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6FBD2C-A2EA-4E4B-8B0B-1156CFB38162}"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4530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000" y="457200"/>
            <a:ext cx="3193407" cy="1600200"/>
          </a:xfrm>
        </p:spPr>
        <p:txBody>
          <a:bodyPr anchor="b"/>
          <a:lstStyle>
            <a:lvl1pPr>
              <a:defRPr sz="2599"/>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09316" y="987426"/>
            <a:ext cx="5012502"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000" y="2057400"/>
            <a:ext cx="3193407" cy="3811588"/>
          </a:xfrm>
        </p:spPr>
        <p:txBody>
          <a:bodyPr/>
          <a:lstStyle>
            <a:lvl1pPr marL="0" indent="0">
              <a:buNone/>
              <a:defRPr sz="1299"/>
            </a:lvl1pPr>
            <a:lvl2pPr marL="371292" indent="0">
              <a:buNone/>
              <a:defRPr sz="1137"/>
            </a:lvl2pPr>
            <a:lvl3pPr marL="742584" indent="0">
              <a:buNone/>
              <a:defRPr sz="975"/>
            </a:lvl3pPr>
            <a:lvl4pPr marL="1113876" indent="0">
              <a:buNone/>
              <a:defRPr sz="812"/>
            </a:lvl4pPr>
            <a:lvl5pPr marL="1485168" indent="0">
              <a:buNone/>
              <a:defRPr sz="812"/>
            </a:lvl5pPr>
            <a:lvl6pPr marL="1856461" indent="0">
              <a:buNone/>
              <a:defRPr sz="812"/>
            </a:lvl6pPr>
            <a:lvl7pPr marL="2227753" indent="0">
              <a:buNone/>
              <a:defRPr sz="812"/>
            </a:lvl7pPr>
            <a:lvl8pPr marL="2599045" indent="0">
              <a:buNone/>
              <a:defRPr sz="812"/>
            </a:lvl8pPr>
            <a:lvl9pPr marL="2970337" indent="0">
              <a:buNone/>
              <a:defRPr sz="81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75C789-BD10-41C2-92B3-23B1FD98B5A3}"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5031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C16C1A88-ED4B-40C4-BBDB-F1D8F8BADB02}"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250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000" y="457200"/>
            <a:ext cx="3193407" cy="1600200"/>
          </a:xfrm>
        </p:spPr>
        <p:txBody>
          <a:bodyPr anchor="b"/>
          <a:lstStyle>
            <a:lvl1pPr>
              <a:defRPr sz="2599"/>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09316" y="987426"/>
            <a:ext cx="5012502" cy="4873625"/>
          </a:xfrm>
        </p:spPr>
        <p:txBody>
          <a:bodyPr/>
          <a:lstStyle>
            <a:lvl1pPr marL="0" indent="0">
              <a:buNone/>
              <a:defRPr sz="2599"/>
            </a:lvl1pPr>
            <a:lvl2pPr marL="371292" indent="0">
              <a:buNone/>
              <a:defRPr sz="2274"/>
            </a:lvl2pPr>
            <a:lvl3pPr marL="742584" indent="0">
              <a:buNone/>
              <a:defRPr sz="1949"/>
            </a:lvl3pPr>
            <a:lvl4pPr marL="1113876" indent="0">
              <a:buNone/>
              <a:defRPr sz="1624"/>
            </a:lvl4pPr>
            <a:lvl5pPr marL="1485168" indent="0">
              <a:buNone/>
              <a:defRPr sz="1624"/>
            </a:lvl5pPr>
            <a:lvl6pPr marL="1856461" indent="0">
              <a:buNone/>
              <a:defRPr sz="1624"/>
            </a:lvl6pPr>
            <a:lvl7pPr marL="2227753" indent="0">
              <a:buNone/>
              <a:defRPr sz="1624"/>
            </a:lvl7pPr>
            <a:lvl8pPr marL="2599045" indent="0">
              <a:buNone/>
              <a:defRPr sz="1624"/>
            </a:lvl8pPr>
            <a:lvl9pPr marL="2970337" indent="0">
              <a:buNone/>
              <a:defRPr sz="1624"/>
            </a:lvl9pPr>
          </a:lstStyle>
          <a:p>
            <a:endParaRPr kumimoji="1" lang="ja-JP" altLang="en-US"/>
          </a:p>
        </p:txBody>
      </p:sp>
      <p:sp>
        <p:nvSpPr>
          <p:cNvPr id="4" name="テキスト プレースホルダー 3"/>
          <p:cNvSpPr>
            <a:spLocks noGrp="1"/>
          </p:cNvSpPr>
          <p:nvPr>
            <p:ph type="body" sz="half" idx="2"/>
          </p:nvPr>
        </p:nvSpPr>
        <p:spPr>
          <a:xfrm>
            <a:off x="682000" y="2057400"/>
            <a:ext cx="3193407" cy="3811588"/>
          </a:xfrm>
        </p:spPr>
        <p:txBody>
          <a:bodyPr/>
          <a:lstStyle>
            <a:lvl1pPr marL="0" indent="0">
              <a:buNone/>
              <a:defRPr sz="1299"/>
            </a:lvl1pPr>
            <a:lvl2pPr marL="371292" indent="0">
              <a:buNone/>
              <a:defRPr sz="1137"/>
            </a:lvl2pPr>
            <a:lvl3pPr marL="742584" indent="0">
              <a:buNone/>
              <a:defRPr sz="975"/>
            </a:lvl3pPr>
            <a:lvl4pPr marL="1113876" indent="0">
              <a:buNone/>
              <a:defRPr sz="812"/>
            </a:lvl4pPr>
            <a:lvl5pPr marL="1485168" indent="0">
              <a:buNone/>
              <a:defRPr sz="812"/>
            </a:lvl5pPr>
            <a:lvl6pPr marL="1856461" indent="0">
              <a:buNone/>
              <a:defRPr sz="812"/>
            </a:lvl6pPr>
            <a:lvl7pPr marL="2227753" indent="0">
              <a:buNone/>
              <a:defRPr sz="812"/>
            </a:lvl7pPr>
            <a:lvl8pPr marL="2599045" indent="0">
              <a:buNone/>
              <a:defRPr sz="812"/>
            </a:lvl8pPr>
            <a:lvl9pPr marL="2970337" indent="0">
              <a:buNone/>
              <a:defRPr sz="81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63B410-E4B8-4DF7-9C13-595028BCC11D}"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1137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7DD9E4-2220-4E5B-A4A9-E3E551308C45}"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6373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5574" y="365125"/>
            <a:ext cx="2134954"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710" y="365125"/>
            <a:ext cx="6281098"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D0C6ED-F711-4AFD-9CBB-F11E51021EEB}"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054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30" y="4406901"/>
            <a:ext cx="8416052"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130" y="2906713"/>
            <a:ext cx="841605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F84BCB7-5447-4A19-A48A-C2C8904A89A2}"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730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05376" y="1773239"/>
            <a:ext cx="437304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43443" y="1773239"/>
            <a:ext cx="437304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6947CF44-F5E0-4D1D-8AED-C6B8E829B26E}"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01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062" y="274638"/>
            <a:ext cx="8911114"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29692"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29692"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A4D25EDF-B535-4376-89CA-608774F233C6}"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4875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06215AEA-5576-41DD-B561-49666F2468D3}"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537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96FBD2C-A2EA-4E4B-8B0B-1156CFB38162}"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24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62" y="273050"/>
            <a:ext cx="3257439"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1109" y="273051"/>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062" y="1435101"/>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75C789-BD10-41C2-92B3-23B1FD98B5A3}"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727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12" y="4800600"/>
            <a:ext cx="5940743"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071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ー 3"/>
          <p:cNvSpPr>
            <a:spLocks noGrp="1"/>
          </p:cNvSpPr>
          <p:nvPr>
            <p:ph type="body" sz="half" idx="2"/>
          </p:nvPr>
        </p:nvSpPr>
        <p:spPr>
          <a:xfrm>
            <a:off x="194071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C63B410-E4B8-4DF7-9C13-595028BCC11D}"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185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646389" y="3429001"/>
            <a:ext cx="2321392" cy="2655329"/>
            <a:chOff x="6318342" y="2607262"/>
            <a:chExt cx="2143854" cy="2655329"/>
          </a:xfrm>
        </p:grpSpPr>
        <p:pic>
          <p:nvPicPr>
            <p:cNvPr id="8" name="図 7"/>
            <p:cNvPicPr>
              <a:picLocks noChangeAspect="1"/>
            </p:cNvPicPr>
            <p:nvPr/>
          </p:nvPicPr>
          <p:blipFill>
            <a:blip r:embed="rId14">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5"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6"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507095" y="765176"/>
            <a:ext cx="891111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マスタ　 タイトルの書式設定</a:t>
            </a:r>
          </a:p>
        </p:txBody>
      </p:sp>
      <p:sp>
        <p:nvSpPr>
          <p:cNvPr id="1027" name="Rectangle 3"/>
          <p:cNvSpPr>
            <a:spLocks noGrp="1" noChangeArrowheads="1"/>
          </p:cNvSpPr>
          <p:nvPr>
            <p:ph type="body" idx="1"/>
          </p:nvPr>
        </p:nvSpPr>
        <p:spPr bwMode="auto">
          <a:xfrm>
            <a:off x="505376" y="1773239"/>
            <a:ext cx="8911114"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マスタ　テキストの書式設定</a:t>
            </a:r>
          </a:p>
          <a:p>
            <a:pPr lvl="1"/>
            <a:r>
              <a:rPr lang="zh-CN" smtClean="0"/>
              <a:t>第</a:t>
            </a:r>
            <a:r>
              <a:rPr lang="ja-JP" altLang="zh-CN" smtClean="0"/>
              <a:t>2</a:t>
            </a:r>
            <a:r>
              <a:rPr lang="zh-CN" smtClean="0"/>
              <a:t>レベル</a:t>
            </a:r>
          </a:p>
          <a:p>
            <a:pPr lvl="2"/>
            <a:r>
              <a:rPr lang="zh-CN" smtClean="0"/>
              <a:t>第</a:t>
            </a:r>
            <a:r>
              <a:rPr lang="ja-JP" altLang="zh-CN" smtClean="0"/>
              <a:t>3</a:t>
            </a:r>
            <a:r>
              <a:rPr lang="zh-CN" smtClean="0"/>
              <a:t>レベル</a:t>
            </a:r>
          </a:p>
          <a:p>
            <a:pPr lvl="3"/>
            <a:r>
              <a:rPr lang="zh-CN" smtClean="0"/>
              <a:t>第</a:t>
            </a:r>
            <a:r>
              <a:rPr lang="ja-JP" altLang="zh-CN" smtClean="0"/>
              <a:t>4</a:t>
            </a:r>
            <a:r>
              <a:rPr lang="zh-CN" smtClean="0"/>
              <a:t>レベル</a:t>
            </a:r>
          </a:p>
          <a:p>
            <a:pPr lvl="4"/>
            <a:r>
              <a:rPr lang="zh-CN" smtClean="0"/>
              <a:t>第</a:t>
            </a:r>
            <a:r>
              <a:rPr lang="ja-JP" altLang="zh-CN" smtClean="0"/>
              <a:t>5</a:t>
            </a:r>
            <a:r>
              <a:rPr lang="zh-CN" smtClean="0"/>
              <a:t>レベル</a:t>
            </a:r>
          </a:p>
        </p:txBody>
      </p:sp>
      <p:sp>
        <p:nvSpPr>
          <p:cNvPr id="1028" name="Rectangle 4"/>
          <p:cNvSpPr>
            <a:spLocks noGrp="1" noChangeArrowheads="1"/>
          </p:cNvSpPr>
          <p:nvPr>
            <p:ph type="dt" sz="half" idx="2"/>
          </p:nvPr>
        </p:nvSpPr>
        <p:spPr bwMode="auto">
          <a:xfrm>
            <a:off x="495062" y="6245225"/>
            <a:ext cx="231028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7D63C899-4B66-42AD-8957-D6EC22C4006F}"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1029" name="Rectangle 5"/>
          <p:cNvSpPr>
            <a:spLocks noGrp="1" noChangeArrowheads="1"/>
          </p:cNvSpPr>
          <p:nvPr>
            <p:ph type="ftr" sz="quarter" idx="3"/>
          </p:nvPr>
        </p:nvSpPr>
        <p:spPr bwMode="auto">
          <a:xfrm>
            <a:off x="3382923" y="6245225"/>
            <a:ext cx="313539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7095887" y="6245225"/>
            <a:ext cx="231028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99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メイリオ" panose="020B0604030504040204" pitchFamily="50" charset="-128"/>
          <a:ea typeface="メイリオ" panose="020B0604030504040204" pitchFamily="50" charset="-128"/>
          <a:cs typeface="+mn-cs"/>
        </a:defRPr>
      </a:lvl1pPr>
      <a:lvl2pPr marL="742950" indent="-285750" algn="l" rtl="0" eaLnBrk="1" fontAlgn="base" hangingPunct="1">
        <a:spcBef>
          <a:spcPct val="20000"/>
        </a:spcBef>
        <a:spcAft>
          <a:spcPct val="0"/>
        </a:spcAft>
        <a:buChar char="–"/>
        <a:defRPr kumimoji="1" sz="2400">
          <a:solidFill>
            <a:schemeClr val="tx1"/>
          </a:solidFill>
          <a:latin typeface="メイリオ" panose="020B0604030504040204" pitchFamily="50" charset="-128"/>
          <a:ea typeface="メイリオ" panose="020B0604030504040204" pitchFamily="50" charset="-128"/>
        </a:defRPr>
      </a:lvl2pPr>
      <a:lvl3pPr marL="1143000" indent="-228600" algn="l" rtl="0" eaLnBrk="1" fontAlgn="base" hangingPunct="1">
        <a:spcBef>
          <a:spcPct val="20000"/>
        </a:spcBef>
        <a:spcAft>
          <a:spcPct val="0"/>
        </a:spcAft>
        <a:buChar char="•"/>
        <a:defRPr kumimoji="1" sz="2000">
          <a:solidFill>
            <a:schemeClr val="tx1"/>
          </a:solidFill>
          <a:latin typeface="メイリオ" panose="020B0604030504040204" pitchFamily="50" charset="-128"/>
          <a:ea typeface="メイリオ" panose="020B0604030504040204" pitchFamily="50" charset="-128"/>
        </a:defRPr>
      </a:lvl3pPr>
      <a:lvl4pPr marL="1600200" indent="-228600" algn="l" rtl="0" eaLnBrk="1" fontAlgn="base" hangingPunct="1">
        <a:spcBef>
          <a:spcPct val="20000"/>
        </a:spcBef>
        <a:spcAft>
          <a:spcPct val="0"/>
        </a:spcAft>
        <a:buChar char="–"/>
        <a:defRPr kumimoji="1" sz="1600">
          <a:solidFill>
            <a:schemeClr val="tx1"/>
          </a:solidFill>
          <a:latin typeface="メイリオ" panose="020B0604030504040204" pitchFamily="50" charset="-128"/>
          <a:ea typeface="メイリオ" panose="020B0604030504040204" pitchFamily="50" charset="-128"/>
        </a:defRPr>
      </a:lvl4pPr>
      <a:lvl5pPr marL="2057400" indent="-228600" algn="l" rtl="0" eaLnBrk="1" fontAlgn="base" hangingPunct="1">
        <a:spcBef>
          <a:spcPct val="20000"/>
        </a:spcBef>
        <a:spcAft>
          <a:spcPct val="0"/>
        </a:spcAft>
        <a:buChar char="»"/>
        <a:defRPr kumimoji="1" sz="1400">
          <a:solidFill>
            <a:schemeClr val="tx1"/>
          </a:solidFill>
          <a:latin typeface="メイリオ" panose="020B0604030504040204" pitchFamily="50" charset="-128"/>
          <a:ea typeface="メイリオ" panose="020B0604030504040204" pitchFamily="50" charset="-128"/>
        </a:defRPr>
      </a:lvl5pPr>
      <a:lvl6pPr marL="2514600" indent="-228600" algn="l" rtl="0" eaLnBrk="1" fontAlgn="base" hangingPunct="1">
        <a:spcBef>
          <a:spcPct val="20000"/>
        </a:spcBef>
        <a:spcAft>
          <a:spcPct val="0"/>
        </a:spcAft>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710" y="365126"/>
            <a:ext cx="8539818"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0710" y="1825625"/>
            <a:ext cx="8539818"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0710" y="6356351"/>
            <a:ext cx="2227779"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7D63C899-4B66-42AD-8957-D6EC22C4006F}" type="datetime1">
              <a:rPr lang="ja-JP" altLang="en-US" smtClean="0">
                <a:solidFill>
                  <a:prstClr val="black">
                    <a:tint val="75000"/>
                  </a:prstClr>
                </a:solidFill>
              </a:rPr>
              <a:t>2022/2/10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79785" y="6356351"/>
            <a:ext cx="3341668"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2749" y="6356351"/>
            <a:ext cx="2227779"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819642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l" defTabSz="742584" rtl="0" eaLnBrk="1" latinLnBrk="0" hangingPunct="1">
        <a:lnSpc>
          <a:spcPct val="90000"/>
        </a:lnSpc>
        <a:spcBef>
          <a:spcPct val="0"/>
        </a:spcBef>
        <a:buNone/>
        <a:defRPr kumimoji="1" sz="3573" kern="1200">
          <a:solidFill>
            <a:schemeClr val="tx1"/>
          </a:solidFill>
          <a:latin typeface="+mj-lt"/>
          <a:ea typeface="+mj-ea"/>
          <a:cs typeface="+mj-cs"/>
        </a:defRPr>
      </a:lvl1pPr>
    </p:titleStyle>
    <p:bodyStyle>
      <a:lvl1pPr marL="185646" indent="-185646" algn="l" defTabSz="742584"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6938" indent="-185646" algn="l" defTabSz="742584"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230" indent="-185646" algn="l" defTabSz="742584"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522" indent="-185646" algn="l" defTabSz="742584"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0815" indent="-185646" algn="l" defTabSz="742584"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107" indent="-185646" algn="l" defTabSz="742584"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399" indent="-185646" algn="l" defTabSz="742584"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4691" indent="-185646" algn="l" defTabSz="742584"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5983" indent="-185646" algn="l" defTabSz="742584"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584" rtl="0" eaLnBrk="1" latinLnBrk="0" hangingPunct="1">
        <a:defRPr kumimoji="1" sz="1462" kern="1200">
          <a:solidFill>
            <a:schemeClr val="tx1"/>
          </a:solidFill>
          <a:latin typeface="+mn-lt"/>
          <a:ea typeface="+mn-ea"/>
          <a:cs typeface="+mn-cs"/>
        </a:defRPr>
      </a:lvl1pPr>
      <a:lvl2pPr marL="371292" algn="l" defTabSz="742584" rtl="0" eaLnBrk="1" latinLnBrk="0" hangingPunct="1">
        <a:defRPr kumimoji="1" sz="1462" kern="1200">
          <a:solidFill>
            <a:schemeClr val="tx1"/>
          </a:solidFill>
          <a:latin typeface="+mn-lt"/>
          <a:ea typeface="+mn-ea"/>
          <a:cs typeface="+mn-cs"/>
        </a:defRPr>
      </a:lvl2pPr>
      <a:lvl3pPr marL="742584" algn="l" defTabSz="742584" rtl="0" eaLnBrk="1" latinLnBrk="0" hangingPunct="1">
        <a:defRPr kumimoji="1" sz="1462" kern="1200">
          <a:solidFill>
            <a:schemeClr val="tx1"/>
          </a:solidFill>
          <a:latin typeface="+mn-lt"/>
          <a:ea typeface="+mn-ea"/>
          <a:cs typeface="+mn-cs"/>
        </a:defRPr>
      </a:lvl3pPr>
      <a:lvl4pPr marL="1113876" algn="l" defTabSz="742584" rtl="0" eaLnBrk="1" latinLnBrk="0" hangingPunct="1">
        <a:defRPr kumimoji="1" sz="1462" kern="1200">
          <a:solidFill>
            <a:schemeClr val="tx1"/>
          </a:solidFill>
          <a:latin typeface="+mn-lt"/>
          <a:ea typeface="+mn-ea"/>
          <a:cs typeface="+mn-cs"/>
        </a:defRPr>
      </a:lvl4pPr>
      <a:lvl5pPr marL="1485168" algn="l" defTabSz="742584" rtl="0" eaLnBrk="1" latinLnBrk="0" hangingPunct="1">
        <a:defRPr kumimoji="1" sz="1462" kern="1200">
          <a:solidFill>
            <a:schemeClr val="tx1"/>
          </a:solidFill>
          <a:latin typeface="+mn-lt"/>
          <a:ea typeface="+mn-ea"/>
          <a:cs typeface="+mn-cs"/>
        </a:defRPr>
      </a:lvl5pPr>
      <a:lvl6pPr marL="1856461" algn="l" defTabSz="742584" rtl="0" eaLnBrk="1" latinLnBrk="0" hangingPunct="1">
        <a:defRPr kumimoji="1" sz="1462" kern="1200">
          <a:solidFill>
            <a:schemeClr val="tx1"/>
          </a:solidFill>
          <a:latin typeface="+mn-lt"/>
          <a:ea typeface="+mn-ea"/>
          <a:cs typeface="+mn-cs"/>
        </a:defRPr>
      </a:lvl6pPr>
      <a:lvl7pPr marL="2227753" algn="l" defTabSz="742584" rtl="0" eaLnBrk="1" latinLnBrk="0" hangingPunct="1">
        <a:defRPr kumimoji="1" sz="1462" kern="1200">
          <a:solidFill>
            <a:schemeClr val="tx1"/>
          </a:solidFill>
          <a:latin typeface="+mn-lt"/>
          <a:ea typeface="+mn-ea"/>
          <a:cs typeface="+mn-cs"/>
        </a:defRPr>
      </a:lvl7pPr>
      <a:lvl8pPr marL="2599045" algn="l" defTabSz="742584" rtl="0" eaLnBrk="1" latinLnBrk="0" hangingPunct="1">
        <a:defRPr kumimoji="1" sz="1462" kern="1200">
          <a:solidFill>
            <a:schemeClr val="tx1"/>
          </a:solidFill>
          <a:latin typeface="+mn-lt"/>
          <a:ea typeface="+mn-ea"/>
          <a:cs typeface="+mn-cs"/>
        </a:defRPr>
      </a:lvl8pPr>
      <a:lvl9pPr marL="2970337" algn="l" defTabSz="742584" rtl="0" eaLnBrk="1" latinLnBrk="0" hangingPunct="1">
        <a:defRPr kumimoji="1" sz="14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ef.osaka.lg.jp/shisetsufukushi/zaikan/index.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2146" y="2132856"/>
            <a:ext cx="8416052" cy="1470025"/>
          </a:xfrm>
        </p:spPr>
        <p:txBody>
          <a:bodyPr>
            <a:normAutofit/>
          </a:bodyPr>
          <a:lstStyle/>
          <a:p>
            <a:r>
              <a:rPr lang="ja-JP" altLang="en-US" sz="4000" dirty="0" smtClean="0">
                <a:latin typeface="メイリオ" panose="020B0604030504040204" pitchFamily="50" charset="-128"/>
                <a:ea typeface="メイリオ" panose="020B0604030504040204" pitchFamily="50" charset="-128"/>
              </a:rPr>
              <a:t>令和</a:t>
            </a:r>
            <a:r>
              <a:rPr lang="en-US" altLang="ja-JP" sz="4000" dirty="0" smtClean="0">
                <a:latin typeface="メイリオ" panose="020B0604030504040204" pitchFamily="50" charset="-128"/>
                <a:ea typeface="メイリオ" panose="020B0604030504040204" pitchFamily="50" charset="-128"/>
              </a:rPr>
              <a:t>2</a:t>
            </a:r>
            <a:r>
              <a:rPr lang="ja-JP" altLang="en-US" sz="4000" dirty="0" smtClean="0">
                <a:latin typeface="メイリオ" panose="020B0604030504040204" pitchFamily="50" charset="-128"/>
                <a:ea typeface="メイリオ" panose="020B0604030504040204" pitchFamily="50" charset="-128"/>
              </a:rPr>
              <a:t>年度</a:t>
            </a:r>
            <a:r>
              <a:rPr lang="en-US" altLang="ja-JP" sz="4000" dirty="0" smtClean="0">
                <a:latin typeface="メイリオ" panose="020B0604030504040204" pitchFamily="50" charset="-128"/>
                <a:ea typeface="メイリオ" panose="020B0604030504040204" pitchFamily="50" charset="-128"/>
              </a:rPr>
              <a:t/>
            </a:r>
            <a:br>
              <a:rPr lang="en-US" altLang="ja-JP" sz="4000" dirty="0" smtClean="0">
                <a:latin typeface="メイリオ" panose="020B0604030504040204" pitchFamily="50" charset="-128"/>
                <a:ea typeface="メイリオ" panose="020B0604030504040204" pitchFamily="50" charset="-128"/>
              </a:rPr>
            </a:br>
            <a:r>
              <a:rPr lang="ja-JP" altLang="en-US" sz="4000" dirty="0" smtClean="0">
                <a:latin typeface="メイリオ" panose="020B0604030504040204" pitchFamily="50" charset="-128"/>
                <a:ea typeface="メイリオ" panose="020B0604030504040204" pitchFamily="50" charset="-128"/>
              </a:rPr>
              <a:t>大阪府精神科在院患者の状況</a:t>
            </a:r>
            <a:endParaRPr lang="ja-JP" altLang="en-US" sz="4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4294967295"/>
          </p:nvPr>
        </p:nvSpPr>
        <p:spPr>
          <a:xfrm>
            <a:off x="7591425" y="6356350"/>
            <a:ext cx="2309813" cy="365125"/>
          </a:xfrm>
        </p:spPr>
        <p:txBody>
          <a:bodyPr/>
          <a:lstStyle/>
          <a:p>
            <a:fld id="{F7D6A504-3750-4644-8C68-6E21F2120F93}"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5" name="テキスト ボックス 4"/>
          <p:cNvSpPr txBox="1"/>
          <p:nvPr/>
        </p:nvSpPr>
        <p:spPr>
          <a:xfrm>
            <a:off x="196416" y="548680"/>
            <a:ext cx="9427511" cy="830997"/>
          </a:xfrm>
          <a:prstGeom prst="rect">
            <a:avLst/>
          </a:prstGeom>
          <a:noFill/>
        </p:spPr>
        <p:txBody>
          <a:bodyPr wrap="square" rtlCol="0">
            <a:spAutoFit/>
          </a:bodyPr>
          <a:lstStyle/>
          <a:p>
            <a:pPr algn="r"/>
            <a:r>
              <a:rPr kumimoji="1" lang="ja-JP" altLang="en-US" sz="1600" u="none" dirty="0" smtClean="0">
                <a:latin typeface="メイリオ" panose="020B0604030504040204" pitchFamily="50" charset="-128"/>
                <a:ea typeface="メイリオ" panose="020B0604030504040204" pitchFamily="50" charset="-128"/>
              </a:rPr>
              <a:t>令和</a:t>
            </a:r>
            <a:r>
              <a:rPr lang="ja-JP" altLang="en-US" sz="1600" u="none" dirty="0" smtClean="0">
                <a:latin typeface="メイリオ" panose="020B0604030504040204" pitchFamily="50" charset="-128"/>
                <a:ea typeface="メイリオ" panose="020B0604030504040204" pitchFamily="50" charset="-128"/>
              </a:rPr>
              <a:t>４</a:t>
            </a:r>
            <a:r>
              <a:rPr kumimoji="1" lang="ja-JP" altLang="en-US" sz="1600" u="none" dirty="0" smtClean="0">
                <a:latin typeface="メイリオ" panose="020B0604030504040204" pitchFamily="50" charset="-128"/>
                <a:ea typeface="メイリオ" panose="020B0604030504040204" pitchFamily="50" charset="-128"/>
              </a:rPr>
              <a:t>年</a:t>
            </a:r>
            <a:r>
              <a:rPr lang="ja-JP" altLang="en-US" sz="1600" u="none" dirty="0" smtClean="0">
                <a:latin typeface="メイリオ" panose="020B0604030504040204" pitchFamily="50" charset="-128"/>
                <a:ea typeface="メイリオ" panose="020B0604030504040204" pitchFamily="50" charset="-128"/>
              </a:rPr>
              <a:t>２</a:t>
            </a:r>
            <a:r>
              <a:rPr kumimoji="1" lang="ja-JP" altLang="en-US" sz="1600" u="none" dirty="0" smtClean="0">
                <a:latin typeface="メイリオ" panose="020B0604030504040204" pitchFamily="50" charset="-128"/>
                <a:ea typeface="メイリオ" panose="020B0604030504040204" pitchFamily="50" charset="-128"/>
              </a:rPr>
              <a:t>月</a:t>
            </a:r>
            <a:r>
              <a:rPr lang="en-US" altLang="ja-JP" sz="1600" u="none" dirty="0">
                <a:latin typeface="メイリオ" panose="020B0604030504040204" pitchFamily="50" charset="-128"/>
                <a:ea typeface="メイリオ" panose="020B0604030504040204" pitchFamily="50" charset="-128"/>
              </a:rPr>
              <a:t>18</a:t>
            </a:r>
            <a:r>
              <a:rPr kumimoji="1" lang="ja-JP" altLang="en-US" sz="1600" u="none" dirty="0" smtClean="0">
                <a:latin typeface="メイリオ" panose="020B0604030504040204" pitchFamily="50" charset="-128"/>
                <a:ea typeface="メイリオ" panose="020B0604030504040204" pitchFamily="50" charset="-128"/>
              </a:rPr>
              <a:t>日</a:t>
            </a:r>
            <a:endParaRPr lang="en-US" altLang="ja-JP" sz="1600" u="none" dirty="0">
              <a:latin typeface="メイリオ" panose="020B0604030504040204" pitchFamily="50" charset="-128"/>
              <a:ea typeface="メイリオ" panose="020B0604030504040204" pitchFamily="50" charset="-128"/>
            </a:endParaRPr>
          </a:p>
          <a:p>
            <a:pPr algn="l"/>
            <a:r>
              <a:rPr kumimoji="1" lang="ja-JP" altLang="en-US" sz="1600" u="none" dirty="0" smtClean="0">
                <a:latin typeface="メイリオ" panose="020B0604030504040204" pitchFamily="50" charset="-128"/>
                <a:ea typeface="メイリオ" panose="020B0604030504040204" pitchFamily="50" charset="-128"/>
              </a:rPr>
              <a:t>　　　令和</a:t>
            </a:r>
            <a:r>
              <a:rPr lang="ja-JP" altLang="en-US" sz="1600" u="none" dirty="0" smtClean="0">
                <a:latin typeface="メイリオ" panose="020B0604030504040204" pitchFamily="50" charset="-128"/>
                <a:ea typeface="メイリオ" panose="020B0604030504040204" pitchFamily="50" charset="-128"/>
              </a:rPr>
              <a:t>３年度　</a:t>
            </a:r>
            <a:r>
              <a:rPr lang="ja-JP" altLang="en-US" sz="1600" u="none" dirty="0">
                <a:latin typeface="メイリオ" panose="020B0604030504040204" pitchFamily="50" charset="-128"/>
                <a:ea typeface="メイリオ" panose="020B0604030504040204" pitchFamily="50" charset="-128"/>
              </a:rPr>
              <a:t>　</a:t>
            </a:r>
            <a:r>
              <a:rPr lang="ja-JP" altLang="en-US" sz="1600" u="none" dirty="0" smtClean="0">
                <a:latin typeface="メイリオ" panose="020B0604030504040204" pitchFamily="50" charset="-128"/>
                <a:ea typeface="メイリオ" panose="020B0604030504040204" pitchFamily="50" charset="-128"/>
              </a:rPr>
              <a:t>大阪府地域移行</a:t>
            </a:r>
            <a:r>
              <a:rPr lang="ja-JP" altLang="en-US" sz="1600" u="none" dirty="0" err="1" smtClean="0">
                <a:latin typeface="メイリオ" panose="020B0604030504040204" pitchFamily="50" charset="-128"/>
                <a:ea typeface="メイリオ" panose="020B0604030504040204" pitchFamily="50" charset="-128"/>
              </a:rPr>
              <a:t>推進部会精神障がい</a:t>
            </a:r>
            <a:r>
              <a:rPr lang="ja-JP" altLang="en-US" sz="1600" u="none" dirty="0" smtClean="0">
                <a:latin typeface="メイリオ" panose="020B0604030504040204" pitchFamily="50" charset="-128"/>
                <a:ea typeface="メイリオ" panose="020B0604030504040204" pitchFamily="50" charset="-128"/>
              </a:rPr>
              <a:t>者地域移行推進ワーキンググループ</a:t>
            </a:r>
            <a:r>
              <a:rPr lang="en-US" altLang="ja-JP" sz="1600" u="none" dirty="0" smtClean="0">
                <a:latin typeface="メイリオ" panose="020B0604030504040204" pitchFamily="50" charset="-128"/>
                <a:ea typeface="メイリオ" panose="020B0604030504040204" pitchFamily="50" charset="-128"/>
              </a:rPr>
              <a:t/>
            </a:r>
            <a:br>
              <a:rPr lang="en-US" altLang="ja-JP" sz="1600" u="none" dirty="0" smtClean="0">
                <a:latin typeface="メイリオ" panose="020B0604030504040204" pitchFamily="50" charset="-128"/>
                <a:ea typeface="メイリオ" panose="020B0604030504040204" pitchFamily="50" charset="-128"/>
              </a:rPr>
            </a:br>
            <a:r>
              <a:rPr lang="ja-JP" altLang="en-US" sz="1600" u="none" dirty="0" smtClean="0">
                <a:latin typeface="メイリオ" panose="020B0604030504040204" pitchFamily="50" charset="-128"/>
                <a:ea typeface="メイリオ" panose="020B0604030504040204" pitchFamily="50" charset="-128"/>
              </a:rPr>
              <a:t>　　　　　　　　　（大阪府「</a:t>
            </a:r>
            <a:r>
              <a:rPr lang="ja-JP" altLang="en-US" sz="1600" u="none" dirty="0" err="1" smtClean="0">
                <a:latin typeface="メイリオ" panose="020B0604030504040204" pitchFamily="50" charset="-128"/>
                <a:ea typeface="メイリオ" panose="020B0604030504040204" pitchFamily="50" charset="-128"/>
              </a:rPr>
              <a:t>精神障がいにも</a:t>
            </a:r>
            <a:r>
              <a:rPr lang="ja-JP" altLang="en-US" sz="1600" u="none" dirty="0" smtClean="0">
                <a:latin typeface="メイリオ" panose="020B0604030504040204" pitchFamily="50" charset="-128"/>
                <a:ea typeface="メイリオ" panose="020B0604030504040204" pitchFamily="50" charset="-128"/>
              </a:rPr>
              <a:t>対応した地域包括ケアシステム」に関わる協議の場）</a:t>
            </a:r>
            <a:endParaRPr kumimoji="1" lang="ja-JP" altLang="en-US" sz="1600" u="none"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513929" y="6149523"/>
            <a:ext cx="9352156" cy="389389"/>
          </a:xfrm>
          <a:prstGeom prst="rect">
            <a:avLst/>
          </a:prstGeom>
        </p:spPr>
        <p:txBody>
          <a:bodyPr vert="horz" lIns="91440" tIns="45720" rIns="91440" bIns="45720" rtlCol="0" anchor="b">
            <a:normAutofit/>
          </a:bodyPr>
          <a:lstStyle>
            <a:lvl1pPr algn="ctr" defTabSz="742584" rtl="0" eaLnBrk="1" latinLnBrk="0" hangingPunct="1">
              <a:lnSpc>
                <a:spcPct val="90000"/>
              </a:lnSpc>
              <a:spcBef>
                <a:spcPct val="0"/>
              </a:spcBef>
              <a:buNone/>
              <a:defRPr kumimoji="1" sz="4873" kern="1200">
                <a:solidFill>
                  <a:schemeClr val="tx1"/>
                </a:solidFill>
                <a:latin typeface="+mj-lt"/>
                <a:ea typeface="+mj-ea"/>
                <a:cs typeface="+mj-cs"/>
              </a:defRPr>
            </a:lvl1pPr>
          </a:lstStyle>
          <a:p>
            <a:pPr fontAlgn="auto">
              <a:spcAft>
                <a:spcPts val="0"/>
              </a:spcAft>
            </a:pPr>
            <a:r>
              <a:rPr lang="ja-JP" altLang="en-US" sz="1400" u="none" dirty="0" smtClean="0">
                <a:latin typeface="メイリオ" panose="020B0604030504040204" pitchFamily="50" charset="-128"/>
                <a:ea typeface="メイリオ" panose="020B0604030504040204" pitchFamily="50" charset="-128"/>
              </a:rPr>
              <a:t>出展：大阪府</a:t>
            </a:r>
            <a:r>
              <a:rPr lang="en-US" altLang="ja-JP" sz="1400" u="none" dirty="0" smtClean="0">
                <a:latin typeface="メイリオ" panose="020B0604030504040204" pitchFamily="50" charset="-128"/>
                <a:ea typeface="メイリオ" panose="020B0604030504040204" pitchFamily="50" charset="-128"/>
              </a:rPr>
              <a:t>/</a:t>
            </a:r>
            <a:r>
              <a:rPr lang="ja-JP" altLang="en-US" sz="1400" u="none" dirty="0" smtClean="0">
                <a:latin typeface="メイリオ" panose="020B0604030504040204" pitchFamily="50" charset="-128"/>
                <a:ea typeface="メイリオ" panose="020B0604030504040204" pitchFamily="50" charset="-128"/>
              </a:rPr>
              <a:t>精神科在院患者調査報告書　</a:t>
            </a:r>
            <a:r>
              <a:rPr lang="en-US" altLang="ja-JP" sz="1400" u="none" dirty="0" smtClean="0">
                <a:latin typeface="メイリオ" panose="020B0604030504040204" pitchFamily="50" charset="-128"/>
                <a:ea typeface="メイリオ" panose="020B0604030504040204" pitchFamily="50" charset="-128"/>
                <a:hlinkClick r:id="rId3"/>
              </a:rPr>
              <a:t>https</a:t>
            </a:r>
            <a:r>
              <a:rPr lang="en-US" altLang="ja-JP" sz="1400" u="none" dirty="0">
                <a:latin typeface="メイリオ" panose="020B0604030504040204" pitchFamily="50" charset="-128"/>
                <a:ea typeface="メイリオ" panose="020B0604030504040204" pitchFamily="50" charset="-128"/>
                <a:hlinkClick r:id="rId3"/>
              </a:rPr>
              <a:t>://www.pref.osaka.lg.jp/shisetsufukushi/zaikan/index.html</a:t>
            </a:r>
            <a:endParaRPr lang="ja-JP" altLang="en-US" sz="1400" u="none"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8407005" y="79559"/>
            <a:ext cx="1296142" cy="400110"/>
          </a:xfrm>
          <a:prstGeom prst="rect">
            <a:avLst/>
          </a:prstGeom>
          <a:noFill/>
          <a:ln>
            <a:solidFill>
              <a:schemeClr val="tx1"/>
            </a:solidFill>
          </a:ln>
        </p:spPr>
        <p:txBody>
          <a:bodyPr wrap="square" rtlCol="0" anchor="ctr" anchorCtr="1">
            <a:spAutoFit/>
          </a:bodyPr>
          <a:lstStyle/>
          <a:p>
            <a:r>
              <a:rPr kumimoji="1" lang="ja-JP" altLang="en-US" sz="2000" b="1" u="none" dirty="0" smtClean="0">
                <a:latin typeface="メイリオ" panose="020B0604030504040204" pitchFamily="50" charset="-128"/>
                <a:ea typeface="メイリオ" panose="020B0604030504040204" pitchFamily="50" charset="-128"/>
              </a:rPr>
              <a:t>資料４</a:t>
            </a:r>
            <a:endParaRPr kumimoji="1" lang="ja-JP" altLang="en-US" sz="2000" b="1" u="non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0466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4279EB04-7B6F-41E9-A424-4EA89C144628}"/>
              </a:ext>
            </a:extLst>
          </p:cNvPr>
          <p:cNvGraphicFramePr>
            <a:graphicFrameLocks/>
          </p:cNvGraphicFramePr>
          <p:nvPr>
            <p:extLst>
              <p:ext uri="{D42A27DB-BD31-4B8C-83A1-F6EECF244321}">
                <p14:modId xmlns:p14="http://schemas.microsoft.com/office/powerpoint/2010/main" val="2601704761"/>
              </p:ext>
            </p:extLst>
          </p:nvPr>
        </p:nvGraphicFramePr>
        <p:xfrm>
          <a:off x="508563" y="228107"/>
          <a:ext cx="8766202" cy="3145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C3FB9EB8-398C-4F4D-81DA-839A25E22ECD}"/>
              </a:ext>
            </a:extLst>
          </p:cNvPr>
          <p:cNvGraphicFramePr>
            <a:graphicFrameLocks/>
          </p:cNvGraphicFramePr>
          <p:nvPr>
            <p:extLst>
              <p:ext uri="{D42A27DB-BD31-4B8C-83A1-F6EECF244321}">
                <p14:modId xmlns:p14="http://schemas.microsoft.com/office/powerpoint/2010/main" val="1524828205"/>
              </p:ext>
            </p:extLst>
          </p:nvPr>
        </p:nvGraphicFramePr>
        <p:xfrm>
          <a:off x="508563" y="3494324"/>
          <a:ext cx="8770521" cy="3171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979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3</a:t>
            </a:fld>
            <a:endParaRPr lang="ja-JP" altLang="en-US">
              <a:solidFill>
                <a:prstClr val="black">
                  <a:tint val="75000"/>
                </a:prstClr>
              </a:solidFill>
            </a:endParaRPr>
          </a:p>
        </p:txBody>
      </p:sp>
      <p:pic>
        <p:nvPicPr>
          <p:cNvPr id="3" name="図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74966" y="260648"/>
            <a:ext cx="9121326" cy="2808312"/>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2220960945"/>
              </p:ext>
            </p:extLst>
          </p:nvPr>
        </p:nvGraphicFramePr>
        <p:xfrm>
          <a:off x="372719" y="3794894"/>
          <a:ext cx="3991668" cy="2658960"/>
        </p:xfrm>
        <a:graphic>
          <a:graphicData uri="http://schemas.openxmlformats.org/drawingml/2006/table">
            <a:tbl>
              <a:tblPr/>
              <a:tblGrid>
                <a:gridCol w="1682862">
                  <a:extLst>
                    <a:ext uri="{9D8B030D-6E8A-4147-A177-3AD203B41FA5}">
                      <a16:colId xmlns:a16="http://schemas.microsoft.com/office/drawing/2014/main" val="2261816824"/>
                    </a:ext>
                  </a:extLst>
                </a:gridCol>
                <a:gridCol w="1154403">
                  <a:extLst>
                    <a:ext uri="{9D8B030D-6E8A-4147-A177-3AD203B41FA5}">
                      <a16:colId xmlns:a16="http://schemas.microsoft.com/office/drawing/2014/main" val="3303693238"/>
                    </a:ext>
                  </a:extLst>
                </a:gridCol>
                <a:gridCol w="1154403">
                  <a:extLst>
                    <a:ext uri="{9D8B030D-6E8A-4147-A177-3AD203B41FA5}">
                      <a16:colId xmlns:a16="http://schemas.microsoft.com/office/drawing/2014/main" val="3276576825"/>
                    </a:ext>
                  </a:extLst>
                </a:gridCol>
              </a:tblGrid>
              <a:tr h="332370">
                <a:tc>
                  <a:txBody>
                    <a:bodyPr/>
                    <a:lstStyle/>
                    <a:p>
                      <a:pPr algn="ctr" fontAlgn="ct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54240852"/>
                  </a:ext>
                </a:extLst>
              </a:tr>
              <a:tr h="332370">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寛解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666181"/>
                  </a:ext>
                </a:extLst>
              </a:tr>
              <a:tr h="332370">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院内寛解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396333"/>
                  </a:ext>
                </a:extLst>
              </a:tr>
              <a:tr h="332370">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軽度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1,482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0973"/>
                  </a:ext>
                </a:extLst>
              </a:tr>
              <a:tr h="332370">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中等度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3,910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782978"/>
                  </a:ext>
                </a:extLst>
              </a:tr>
              <a:tr h="332370">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重度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529207"/>
                  </a:ext>
                </a:extLst>
              </a:tr>
              <a:tr h="332370">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最重度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286219"/>
                  </a:ext>
                </a:extLst>
              </a:tr>
              <a:tr h="332370">
                <a:tc>
                  <a:txBody>
                    <a:bodyPr/>
                    <a:lstStyle/>
                    <a:p>
                      <a:pPr algn="l" fontAlgn="ct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総計</a:t>
                      </a:r>
                    </a:p>
                  </a:txBody>
                  <a:tcPr marL="1428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400" b="1" i="0" u="none" strike="noStrike">
                          <a:solidFill>
                            <a:srgbClr val="000000"/>
                          </a:solidFill>
                          <a:effectLst/>
                          <a:latin typeface="メイリオ" panose="020B0604030504040204" pitchFamily="50" charset="-128"/>
                          <a:ea typeface="メイリオ" panose="020B0604030504040204" pitchFamily="50" charset="-128"/>
                        </a:rPr>
                        <a:t>9,142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180680409"/>
                  </a:ext>
                </a:extLst>
              </a:tr>
            </a:tbl>
          </a:graphicData>
        </a:graphic>
      </p:graphicFrame>
      <p:graphicFrame>
        <p:nvGraphicFramePr>
          <p:cNvPr id="5" name="グラフ 4"/>
          <p:cNvGraphicFramePr>
            <a:graphicFrameLocks/>
          </p:cNvGraphicFramePr>
          <p:nvPr>
            <p:extLst>
              <p:ext uri="{D42A27DB-BD31-4B8C-83A1-F6EECF244321}">
                <p14:modId xmlns:p14="http://schemas.microsoft.com/office/powerpoint/2010/main" val="1609618770"/>
              </p:ext>
            </p:extLst>
          </p:nvPr>
        </p:nvGraphicFramePr>
        <p:xfrm>
          <a:off x="4698207" y="3133700"/>
          <a:ext cx="4824536" cy="3403003"/>
        </p:xfrm>
        <a:graphic>
          <a:graphicData uri="http://schemas.openxmlformats.org/drawingml/2006/chart">
            <c:chart xmlns:c="http://schemas.openxmlformats.org/drawingml/2006/chart" xmlns:r="http://schemas.openxmlformats.org/officeDocument/2006/relationships" r:id="rId4"/>
          </a:graphicData>
        </a:graphic>
      </p:graphicFrame>
      <p:sp>
        <p:nvSpPr>
          <p:cNvPr id="6" name="角丸四角形 5"/>
          <p:cNvSpPr/>
          <p:nvPr/>
        </p:nvSpPr>
        <p:spPr>
          <a:xfrm>
            <a:off x="374966" y="3356992"/>
            <a:ext cx="3417872" cy="400951"/>
          </a:xfrm>
          <a:prstGeom prst="round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rtlCol="0" anchor="ctr"/>
          <a:lstStyle/>
          <a:p>
            <a:pPr algn="ctr"/>
            <a:r>
              <a:rPr lang="ja-JP" altLang="en-US" b="1" u="non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状態像区分　（</a:t>
            </a:r>
            <a:r>
              <a:rPr lang="en-US" altLang="ja-JP" b="1" u="non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a:t>
            </a:r>
            <a:r>
              <a:rPr lang="ja-JP" altLang="en-US" b="1" u="non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年以上）</a:t>
            </a:r>
            <a:endParaRPr lang="ja-JP" altLang="en-US" b="1"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4830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4</a:t>
            </a:fld>
            <a:endParaRPr lang="ja-JP" altLang="en-US" dirty="0">
              <a:solidFill>
                <a:prstClr val="black">
                  <a:tint val="75000"/>
                </a:prstClr>
              </a:solidFill>
            </a:endParaRPr>
          </a:p>
        </p:txBody>
      </p:sp>
      <p:graphicFrame>
        <p:nvGraphicFramePr>
          <p:cNvPr id="3" name="グラフ 2"/>
          <p:cNvGraphicFramePr>
            <a:graphicFrameLocks/>
          </p:cNvGraphicFramePr>
          <p:nvPr>
            <p:extLst>
              <p:ext uri="{D42A27DB-BD31-4B8C-83A1-F6EECF244321}">
                <p14:modId xmlns:p14="http://schemas.microsoft.com/office/powerpoint/2010/main" val="3673553413"/>
              </p:ext>
            </p:extLst>
          </p:nvPr>
        </p:nvGraphicFramePr>
        <p:xfrm>
          <a:off x="414115" y="116632"/>
          <a:ext cx="9073008"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4292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5</a:t>
            </a:fld>
            <a:endParaRPr lang="ja-JP" altLang="en-US">
              <a:solidFill>
                <a:prstClr val="black">
                  <a:tint val="75000"/>
                </a:prstClr>
              </a:solidFill>
            </a:endParaRPr>
          </a:p>
        </p:txBody>
      </p:sp>
      <p:graphicFrame>
        <p:nvGraphicFramePr>
          <p:cNvPr id="3" name="グラフ 2"/>
          <p:cNvGraphicFramePr>
            <a:graphicFrameLocks/>
          </p:cNvGraphicFramePr>
          <p:nvPr>
            <p:extLst>
              <p:ext uri="{D42A27DB-BD31-4B8C-83A1-F6EECF244321}">
                <p14:modId xmlns:p14="http://schemas.microsoft.com/office/powerpoint/2010/main" val="2273819170"/>
              </p:ext>
            </p:extLst>
          </p:nvPr>
        </p:nvGraphicFramePr>
        <p:xfrm>
          <a:off x="270098" y="332655"/>
          <a:ext cx="9136077" cy="5912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3651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5791</TotalTime>
  <Words>264</Words>
  <Application>Microsoft Office PowerPoint</Application>
  <PresentationFormat>ユーザー設定</PresentationFormat>
  <Paragraphs>79</Paragraphs>
  <Slides>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vt:i4>
      </vt:variant>
    </vt:vector>
  </HeadingPairs>
  <TitlesOfParts>
    <vt:vector size="17" baseType="lpstr">
      <vt:lpstr>HGS創英ﾌﾟﾚｾﾞﾝｽEB</vt:lpstr>
      <vt:lpstr>Meiryo UI</vt:lpstr>
      <vt:lpstr>ＭＳ Ｐゴシック</vt:lpstr>
      <vt:lpstr>メイリオ</vt:lpstr>
      <vt:lpstr>游ゴシック</vt:lpstr>
      <vt:lpstr>游ゴシック Light</vt:lpstr>
      <vt:lpstr>Arial</vt:lpstr>
      <vt:lpstr>Calibri</vt:lpstr>
      <vt:lpstr>Century</vt:lpstr>
      <vt:lpstr>Tahoma</vt:lpstr>
      <vt:lpstr>テーマ1</vt:lpstr>
      <vt:lpstr>Office テーマ</vt:lpstr>
      <vt:lpstr>令和2年度 大阪府精神科在院患者の状況</vt:lpstr>
      <vt:lpstr>PowerPoint プレゼンテーション</vt:lpstr>
      <vt:lpstr>PowerPoint プレゼンテーション</vt:lpstr>
      <vt:lpstr>PowerPoint プレゼンテーション</vt:lpstr>
      <vt:lpstr>PowerPoint プレゼンテーション</vt:lpstr>
    </vt:vector>
  </TitlesOfParts>
  <Company>総務部IT推進課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地域移行支援（退院促進） について</dc:title>
  <dc:creator>中川;尚代</dc:creator>
  <cp:lastModifiedBy>中川　尚代</cp:lastModifiedBy>
  <cp:revision>343</cp:revision>
  <cp:lastPrinted>2022-02-08T02:56:17Z</cp:lastPrinted>
  <dcterms:created xsi:type="dcterms:W3CDTF">2017-10-10T02:23:27Z</dcterms:created>
  <dcterms:modified xsi:type="dcterms:W3CDTF">2022-02-10T01:54:43Z</dcterms:modified>
</cp:coreProperties>
</file>