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2" r:id="rId2"/>
    <p:sldId id="263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E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79" autoAdjust="0"/>
    <p:restoredTop sz="94434" autoAdjust="0"/>
  </p:normalViewPr>
  <p:slideViewPr>
    <p:cSldViewPr>
      <p:cViewPr varScale="1">
        <p:scale>
          <a:sx n="69" d="100"/>
          <a:sy n="69" d="100"/>
        </p:scale>
        <p:origin x="49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1C8F61-5AE8-4521-91E5-2FCA777C379D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0F97A-5AE9-4F83-8D8C-8E05A1682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341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785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090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582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378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556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9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66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3020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80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133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46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C00D9-CB80-4677-BF65-8E31AE311292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709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-129" y="71613"/>
            <a:ext cx="9144000" cy="432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</a:t>
            </a:r>
            <a:r>
              <a:rPr lang="en-US" altLang="ja-JP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年度の大阪府に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おける保健所圏域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・市町村協議の場の開催状況について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119713"/>
              </p:ext>
            </p:extLst>
          </p:nvPr>
        </p:nvGraphicFramePr>
        <p:xfrm>
          <a:off x="219254" y="1340770"/>
          <a:ext cx="4824536" cy="1995840"/>
        </p:xfrm>
        <a:graphic>
          <a:graphicData uri="http://schemas.openxmlformats.org/drawingml/2006/table">
            <a:tbl>
              <a:tblPr/>
              <a:tblGrid>
                <a:gridCol w="1356238">
                  <a:extLst>
                    <a:ext uri="{9D8B030D-6E8A-4147-A177-3AD203B41FA5}">
                      <a16:colId xmlns:a16="http://schemas.microsoft.com/office/drawing/2014/main" val="2584533505"/>
                    </a:ext>
                  </a:extLst>
                </a:gridCol>
                <a:gridCol w="1158454">
                  <a:extLst>
                    <a:ext uri="{9D8B030D-6E8A-4147-A177-3AD203B41FA5}">
                      <a16:colId xmlns:a16="http://schemas.microsoft.com/office/drawing/2014/main" val="2152772181"/>
                    </a:ext>
                  </a:extLst>
                </a:gridCol>
                <a:gridCol w="1154922">
                  <a:extLst>
                    <a:ext uri="{9D8B030D-6E8A-4147-A177-3AD203B41FA5}">
                      <a16:colId xmlns:a16="http://schemas.microsoft.com/office/drawing/2014/main" val="4135862554"/>
                    </a:ext>
                  </a:extLst>
                </a:gridCol>
                <a:gridCol w="1154922">
                  <a:extLst>
                    <a:ext uri="{9D8B030D-6E8A-4147-A177-3AD203B41FA5}">
                      <a16:colId xmlns:a16="http://schemas.microsoft.com/office/drawing/2014/main" val="39298772"/>
                    </a:ext>
                  </a:extLst>
                </a:gridCol>
              </a:tblGrid>
              <a:tr h="24762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D0D0D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協議の場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開催実績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開催予定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289150"/>
                  </a:ext>
                </a:extLst>
              </a:tr>
              <a:tr h="257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日程決定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日程未定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227954"/>
                  </a:ext>
                </a:extLst>
              </a:tr>
              <a:tr h="6982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保健所圏域</a:t>
                      </a:r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協議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の場</a:t>
                      </a:r>
                      <a:b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(18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圏域中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圏域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圏域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圏域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4949600"/>
                  </a:ext>
                </a:extLst>
              </a:tr>
              <a:tr h="79239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市町村協議の場</a:t>
                      </a:r>
                      <a:b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政令市中核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市除く</a:t>
                      </a:r>
                      <a:b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34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市町村中）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5581519"/>
                  </a:ext>
                </a:extLst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207222" y="916495"/>
            <a:ext cx="4824536" cy="40095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令和</a:t>
            </a:r>
            <a:r>
              <a:rPr lang="en-US" altLang="ja-JP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年度　協議の場開催状況　（</a:t>
            </a:r>
            <a:r>
              <a:rPr lang="en-US" altLang="ja-JP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R4.2.4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時点）</a:t>
            </a:r>
            <a:endParaRPr lang="ja-JP" altLang="en-US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59988"/>
              </p:ext>
            </p:extLst>
          </p:nvPr>
        </p:nvGraphicFramePr>
        <p:xfrm>
          <a:off x="5474174" y="1340769"/>
          <a:ext cx="3302000" cy="1995841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1925971359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2785401111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800717038"/>
                    </a:ext>
                  </a:extLst>
                </a:gridCol>
              </a:tblGrid>
              <a:tr h="3178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E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圏域・地域数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E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回数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E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08487"/>
                  </a:ext>
                </a:extLst>
              </a:tr>
              <a:tr h="55934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保健所圏域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協議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圏域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６回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0952631"/>
                  </a:ext>
                </a:extLst>
              </a:tr>
              <a:tr h="55934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市町村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協議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38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回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629885"/>
                  </a:ext>
                </a:extLst>
              </a:tr>
              <a:tr h="55934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準備会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協議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場以外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の部会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回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2490890"/>
                  </a:ext>
                </a:extLst>
              </a:tr>
            </a:tbl>
          </a:graphicData>
        </a:graphic>
      </p:graphicFrame>
      <p:sp>
        <p:nvSpPr>
          <p:cNvPr id="8" name="角丸四角形 7"/>
          <p:cNvSpPr/>
          <p:nvPr/>
        </p:nvSpPr>
        <p:spPr>
          <a:xfrm>
            <a:off x="5474174" y="916494"/>
            <a:ext cx="3302000" cy="40095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広域</a:t>
            </a:r>
            <a:r>
              <a:rPr lang="en-US" altLang="ja-JP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Co.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出席状況　（</a:t>
            </a:r>
            <a:r>
              <a:rPr lang="en-US" altLang="ja-JP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R4.2.4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時点）</a:t>
            </a:r>
            <a:endParaRPr lang="ja-JP" altLang="en-US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93367" y="3711193"/>
            <a:ext cx="4824536" cy="50541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協議の場の主な構成メンバー</a:t>
            </a:r>
            <a:endParaRPr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604604"/>
              </p:ext>
            </p:extLst>
          </p:nvPr>
        </p:nvGraphicFramePr>
        <p:xfrm>
          <a:off x="193367" y="4219716"/>
          <a:ext cx="8797190" cy="2432045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947388">
                  <a:extLst>
                    <a:ext uri="{9D8B030D-6E8A-4147-A177-3AD203B41FA5}">
                      <a16:colId xmlns:a16="http://schemas.microsoft.com/office/drawing/2014/main" val="2895887323"/>
                    </a:ext>
                  </a:extLst>
                </a:gridCol>
                <a:gridCol w="7849802">
                  <a:extLst>
                    <a:ext uri="{9D8B030D-6E8A-4147-A177-3AD203B41FA5}">
                      <a16:colId xmlns:a16="http://schemas.microsoft.com/office/drawing/2014/main" val="4192471390"/>
                    </a:ext>
                  </a:extLst>
                </a:gridCol>
              </a:tblGrid>
              <a:tr h="12270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保健所圏域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構成員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精神科病院およびクリニック（医師・相談員等）・訪問看護・基幹等相談支援事業所・福祉サービス事業所・　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当事者・家族会・社協・市町村職員（障がい・生活福祉・高齢・住宅関係部署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・生活困窮者自立支援担当・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保健所職員・消防・警察</a:t>
                      </a:r>
                      <a:endParaRPr kumimoji="1" lang="en-US" altLang="ja-JP" sz="13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172860"/>
                  </a:ext>
                </a:extLst>
              </a:tr>
              <a:tr h="12049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市町村</a:t>
                      </a:r>
                      <a:endParaRPr kumimoji="1" lang="ja-JP" altLang="en-US" sz="15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構成員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基幹等相談支援事業所・福祉サービス事業所・精神科病院や診療所（相談員等）・訪問看護・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当事者・社協・保健所職員・生活困窮者自立支援担当・他市町村の医療機関・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市町村職員（障がい・生活福祉・高齢）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573880"/>
                  </a:ext>
                </a:extLst>
              </a:tr>
            </a:tbl>
          </a:graphicData>
        </a:graphic>
      </p:graphicFrame>
      <p:sp>
        <p:nvSpPr>
          <p:cNvPr id="11" name="テキスト ボックス 5"/>
          <p:cNvSpPr txBox="1"/>
          <p:nvPr/>
        </p:nvSpPr>
        <p:spPr>
          <a:xfrm>
            <a:off x="8006330" y="125837"/>
            <a:ext cx="10800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u="sng" kern="12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u="sng" kern="12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u="sng" kern="12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u="sng" kern="12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u="sng" kern="12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u="sng" kern="12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u="sng" kern="12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u="sng" kern="12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u="sng" kern="12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  <a:cs typeface="+mn-cs"/>
              </a:defRPr>
            </a:lvl9pPr>
          </a:lstStyle>
          <a:p>
            <a:r>
              <a:rPr kumimoji="1" lang="ja-JP" altLang="en-US" sz="1600" b="1" u="none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資料３</a:t>
            </a:r>
            <a:r>
              <a:rPr kumimoji="1" lang="en-US" altLang="ja-JP" sz="1600" b="1" u="none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-1</a:t>
            </a:r>
            <a:endParaRPr kumimoji="1" lang="ja-JP" altLang="en-US" sz="1600" b="1" u="none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6887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179512" y="66678"/>
            <a:ext cx="4824536" cy="40095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協議の場の主な検討事項・検討方法</a:t>
            </a:r>
            <a:endParaRPr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81820"/>
              </p:ext>
            </p:extLst>
          </p:nvPr>
        </p:nvGraphicFramePr>
        <p:xfrm>
          <a:off x="179511" y="467630"/>
          <a:ext cx="8797190" cy="223625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947388">
                  <a:extLst>
                    <a:ext uri="{9D8B030D-6E8A-4147-A177-3AD203B41FA5}">
                      <a16:colId xmlns:a16="http://schemas.microsoft.com/office/drawing/2014/main" val="2895887323"/>
                    </a:ext>
                  </a:extLst>
                </a:gridCol>
                <a:gridCol w="7849802">
                  <a:extLst>
                    <a:ext uri="{9D8B030D-6E8A-4147-A177-3AD203B41FA5}">
                      <a16:colId xmlns:a16="http://schemas.microsoft.com/office/drawing/2014/main" val="4192471390"/>
                    </a:ext>
                  </a:extLst>
                </a:gridCol>
              </a:tblGrid>
              <a:tr h="8731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保健所圏域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・共通の地域課題についての検討（報告書様式参照）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・参加医療機関や相談支援事業所等関係機関からの報告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・医師等による研修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・在院患者調査の分析・検討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172860"/>
                  </a:ext>
                </a:extLst>
              </a:tr>
              <a:tr h="4296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市町村</a:t>
                      </a:r>
                      <a:endParaRPr kumimoji="1" lang="ja-JP" altLang="en-US" sz="15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・対応困難事例などの検討から、地域の課題の集約を実施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・地域移行制度利用者などの定期的な事例の報告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・参加機関のニーズに対応した研修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・地域住民等の理解促進に関わる媒体作成・研修対応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・在院患者調査の分析・検討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・意見交換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上記のような内容を、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つから複数組み合わせて開催　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688515"/>
                  </a:ext>
                </a:extLst>
              </a:tr>
            </a:tbl>
          </a:graphicData>
        </a:graphic>
      </p:graphicFrame>
      <p:sp>
        <p:nvSpPr>
          <p:cNvPr id="4" name="角丸四角形 3"/>
          <p:cNvSpPr/>
          <p:nvPr/>
        </p:nvSpPr>
        <p:spPr>
          <a:xfrm>
            <a:off x="180419" y="2758684"/>
            <a:ext cx="4824536" cy="40095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協議の場における主な課題・工夫点</a:t>
            </a:r>
            <a:endParaRPr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191146"/>
              </p:ext>
            </p:extLst>
          </p:nvPr>
        </p:nvGraphicFramePr>
        <p:xfrm>
          <a:off x="179511" y="3159635"/>
          <a:ext cx="8797190" cy="273886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4463590">
                  <a:extLst>
                    <a:ext uri="{9D8B030D-6E8A-4147-A177-3AD203B41FA5}">
                      <a16:colId xmlns:a16="http://schemas.microsoft.com/office/drawing/2014/main" val="2895887323"/>
                    </a:ext>
                  </a:extLst>
                </a:gridCol>
                <a:gridCol w="4333600">
                  <a:extLst>
                    <a:ext uri="{9D8B030D-6E8A-4147-A177-3AD203B41FA5}">
                      <a16:colId xmlns:a16="http://schemas.microsoft.com/office/drawing/2014/main" val="4192471390"/>
                    </a:ext>
                  </a:extLst>
                </a:gridCol>
              </a:tblGrid>
              <a:tr h="3158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課題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工夫点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069995"/>
                  </a:ext>
                </a:extLst>
              </a:tr>
              <a:tr h="816649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・コロナ禍における、訪問や対面での活動の制約</a:t>
                      </a:r>
                      <a:r>
                        <a:rPr kumimoji="1" lang="en-US" altLang="ja-JP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・外出や宿泊体験ができず、退院支援が進まず</a:t>
                      </a:r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・関係機関同士の密な連携ができない</a:t>
                      </a:r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・オンライン会議や研修</a:t>
                      </a:r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・非接触媒体（壁新聞やビデオレター）の作成による意欲喚起や</a:t>
                      </a:r>
                      <a:r>
                        <a:rPr kumimoji="1" lang="en-US" altLang="ja-JP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交流の継続</a:t>
                      </a:r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・制約下でも可能なことを継続し、制限が緩和されたら即対応できる</a:t>
                      </a:r>
                      <a:r>
                        <a:rPr kumimoji="1" lang="en-US" altLang="ja-JP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ようにする</a:t>
                      </a:r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916007"/>
                  </a:ext>
                </a:extLst>
              </a:tr>
              <a:tr h="522059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・医療機関連携が困難</a:t>
                      </a:r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・地域移行の実績が少ない</a:t>
                      </a:r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・家族等の理解不足</a:t>
                      </a:r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・地域資源に関する情報提供を進める（リーフレットの配布など）</a:t>
                      </a:r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674262"/>
                  </a:ext>
                </a:extLst>
              </a:tr>
              <a:tr h="374764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・高齢者支援機関との連携</a:t>
                      </a:r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・８０５０問題</a:t>
                      </a:r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・他部署との連携強化</a:t>
                      </a:r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439793"/>
                  </a:ext>
                </a:extLst>
              </a:tr>
              <a:tr h="5220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・会議の運営方法</a:t>
                      </a:r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・参加機関へのアンケート実施</a:t>
                      </a:r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・ニーズ調査などの実施</a:t>
                      </a:r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・事前の打ち合わせ会議の実施</a:t>
                      </a:r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366524"/>
                  </a:ext>
                </a:extLst>
              </a:tr>
            </a:tbl>
          </a:graphicData>
        </a:graphic>
      </p:graphicFrame>
      <p:sp>
        <p:nvSpPr>
          <p:cNvPr id="6" name="角丸四角形 5"/>
          <p:cNvSpPr/>
          <p:nvPr/>
        </p:nvSpPr>
        <p:spPr>
          <a:xfrm>
            <a:off x="179511" y="5951405"/>
            <a:ext cx="4824536" cy="40095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ja-JP" altLang="en-US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の今後の予定</a:t>
            </a:r>
            <a:endParaRPr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771267"/>
              </p:ext>
            </p:extLst>
          </p:nvPr>
        </p:nvGraphicFramePr>
        <p:xfrm>
          <a:off x="179511" y="6350000"/>
          <a:ext cx="8797190" cy="486143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8797190">
                  <a:extLst>
                    <a:ext uri="{9D8B030D-6E8A-4147-A177-3AD203B41FA5}">
                      <a16:colId xmlns:a16="http://schemas.microsoft.com/office/drawing/2014/main" val="2895887323"/>
                    </a:ext>
                  </a:extLst>
                </a:gridCol>
              </a:tblGrid>
              <a:tr h="48614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・引き続き、圏域及び市町村の協議の場に数多く出席し、情報の共有・課題の集約・顔の見える関係づくりを継続します。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・上記により。広域調整が必要な個別ケースについて、適切な支援者と橋渡しができる体制を強化します。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881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9260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7920</TotalTime>
  <Words>632</Words>
  <Application>Microsoft Office PowerPoint</Application>
  <PresentationFormat>画面に合わせる (4:3)</PresentationFormat>
  <Paragraphs>72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ＭＳ Ｐゴシック</vt:lpstr>
      <vt:lpstr>メイリオ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髙田　梨恵</dc:creator>
  <cp:lastModifiedBy>中川　尚代</cp:lastModifiedBy>
  <cp:revision>562</cp:revision>
  <cp:lastPrinted>2022-02-09T04:24:17Z</cp:lastPrinted>
  <dcterms:created xsi:type="dcterms:W3CDTF">2016-09-23T07:06:13Z</dcterms:created>
  <dcterms:modified xsi:type="dcterms:W3CDTF">2022-02-10T02:21:09Z</dcterms:modified>
</cp:coreProperties>
</file>