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E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79" autoAdjust="0"/>
    <p:restoredTop sz="94434" autoAdjust="0"/>
  </p:normalViewPr>
  <p:slideViewPr>
    <p:cSldViewPr>
      <p:cViewPr varScale="1">
        <p:scale>
          <a:sx n="69" d="100"/>
          <a:sy n="69" d="100"/>
        </p:scale>
        <p:origin x="1266"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471C8F61-5AE8-4521-91E5-2FCA777C379D}" type="datetimeFigureOut">
              <a:rPr kumimoji="1" lang="ja-JP" altLang="en-US" smtClean="0"/>
              <a:t>2022/2/10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C90F97A-5AE9-4F83-8D8C-8E05A16824DE}" type="slidenum">
              <a:rPr kumimoji="1" lang="ja-JP" altLang="en-US" smtClean="0"/>
              <a:t>‹#›</a:t>
            </a:fld>
            <a:endParaRPr kumimoji="1" lang="ja-JP" altLang="en-US"/>
          </a:p>
        </p:txBody>
      </p:sp>
    </p:spTree>
    <p:extLst>
      <p:ext uri="{BB962C8B-B14F-4D97-AF65-F5344CB8AC3E}">
        <p14:creationId xmlns:p14="http://schemas.microsoft.com/office/powerpoint/2010/main" val="42493417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06DC182-2A72-44B5-9D8B-1F4CF8F6E23A}" type="slidenum">
              <a:rPr kumimoji="1" lang="ja-JP" altLang="en-US" smtClean="0"/>
              <a:t>1</a:t>
            </a:fld>
            <a:endParaRPr kumimoji="1" lang="ja-JP" altLang="en-US"/>
          </a:p>
        </p:txBody>
      </p:sp>
    </p:spTree>
    <p:extLst>
      <p:ext uri="{BB962C8B-B14F-4D97-AF65-F5344CB8AC3E}">
        <p14:creationId xmlns:p14="http://schemas.microsoft.com/office/powerpoint/2010/main" val="868560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63C00D9-CB80-4677-BF65-8E31AE311292}" type="datetimeFigureOut">
              <a:rPr kumimoji="1" lang="ja-JP" altLang="en-US" smtClean="0"/>
              <a:t>2022/2/10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3168785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63C00D9-CB80-4677-BF65-8E31AE311292}" type="datetimeFigureOut">
              <a:rPr kumimoji="1" lang="ja-JP" altLang="en-US" smtClean="0"/>
              <a:t>2022/2/10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894090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63C00D9-CB80-4677-BF65-8E31AE311292}" type="datetimeFigureOut">
              <a:rPr kumimoji="1" lang="ja-JP" altLang="en-US" smtClean="0"/>
              <a:t>2022/2/10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3385582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63C00D9-CB80-4677-BF65-8E31AE311292}" type="datetimeFigureOut">
              <a:rPr kumimoji="1" lang="ja-JP" altLang="en-US" smtClean="0"/>
              <a:t>2022/2/10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2365378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63C00D9-CB80-4677-BF65-8E31AE311292}" type="datetimeFigureOut">
              <a:rPr kumimoji="1" lang="ja-JP" altLang="en-US" smtClean="0"/>
              <a:t>2022/2/10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1778556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63C00D9-CB80-4677-BF65-8E31AE311292}" type="datetimeFigureOut">
              <a:rPr kumimoji="1" lang="ja-JP" altLang="en-US" smtClean="0"/>
              <a:t>2022/2/10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26329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63C00D9-CB80-4677-BF65-8E31AE311292}" type="datetimeFigureOut">
              <a:rPr kumimoji="1" lang="ja-JP" altLang="en-US" smtClean="0"/>
              <a:t>2022/2/10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1527666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63C00D9-CB80-4677-BF65-8E31AE311292}" type="datetimeFigureOut">
              <a:rPr kumimoji="1" lang="ja-JP" altLang="en-US" smtClean="0"/>
              <a:t>2022/2/10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1383020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63C00D9-CB80-4677-BF65-8E31AE311292}" type="datetimeFigureOut">
              <a:rPr kumimoji="1" lang="ja-JP" altLang="en-US" smtClean="0"/>
              <a:t>2022/2/10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320680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63C00D9-CB80-4677-BF65-8E31AE311292}" type="datetimeFigureOut">
              <a:rPr kumimoji="1" lang="ja-JP" altLang="en-US" smtClean="0"/>
              <a:t>2022/2/10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3946133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63C00D9-CB80-4677-BF65-8E31AE311292}" type="datetimeFigureOut">
              <a:rPr kumimoji="1" lang="ja-JP" altLang="en-US" smtClean="0"/>
              <a:t>2022/2/10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203746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3C00D9-CB80-4677-BF65-8E31AE311292}" type="datetimeFigureOut">
              <a:rPr kumimoji="1" lang="ja-JP" altLang="en-US" smtClean="0"/>
              <a:t>2022/2/10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2129709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正方形/長方形 74"/>
          <p:cNvSpPr/>
          <p:nvPr/>
        </p:nvSpPr>
        <p:spPr>
          <a:xfrm>
            <a:off x="1623570" y="3738299"/>
            <a:ext cx="3726320" cy="81008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solidFill>
                <a:schemeClr val="tx1"/>
              </a:solidFill>
            </a:endParaRPr>
          </a:p>
        </p:txBody>
      </p:sp>
      <p:sp>
        <p:nvSpPr>
          <p:cNvPr id="8" name="正方形/長方形 7"/>
          <p:cNvSpPr/>
          <p:nvPr/>
        </p:nvSpPr>
        <p:spPr>
          <a:xfrm>
            <a:off x="-129" y="71613"/>
            <a:ext cx="9144000" cy="432000"/>
          </a:xfrm>
          <a:prstGeom prst="rect">
            <a:avLst/>
          </a:prstGeom>
          <a:solidFill>
            <a:srgbClr val="00B05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長期入院</a:t>
            </a:r>
            <a:r>
              <a:rPr lang="ja-JP" altLang="en-US" sz="1600" b="1" dirty="0" err="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者退院支援強化</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の具体的な取組みについて</a:t>
            </a:r>
            <a:r>
              <a:rPr lang="en-US" altLang="ja-JP"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7" name="角丸四角形 106"/>
          <p:cNvSpPr/>
          <p:nvPr/>
        </p:nvSpPr>
        <p:spPr>
          <a:xfrm>
            <a:off x="419865" y="2920965"/>
            <a:ext cx="1152128" cy="795979"/>
          </a:xfrm>
          <a:prstGeom prst="roundRect">
            <a:avLst/>
          </a:prstGeom>
          <a:ln>
            <a:solidFill>
              <a:srgbClr val="00B050"/>
            </a:solidFill>
          </a:ln>
        </p:spPr>
        <p:style>
          <a:lnRef idx="2">
            <a:schemeClr val="accent3"/>
          </a:lnRef>
          <a:fillRef idx="1">
            <a:schemeClr val="lt1"/>
          </a:fillRef>
          <a:effectRef idx="0">
            <a:schemeClr val="accent3"/>
          </a:effectRef>
          <a:fontRef idx="minor">
            <a:schemeClr val="dk1"/>
          </a:fontRef>
        </p:style>
        <p:txBody>
          <a:bodyPr vert="horz" rtlCol="0" anchor="ctr"/>
          <a:lstStyle/>
          <a:p>
            <a:pPr lvl="0" algn="ctr"/>
            <a:r>
              <a:rPr lang="ja-JP" altLang="en-US" sz="900" b="1" spc="-7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精神科病院スタッフの退院促進に</a:t>
            </a:r>
            <a:r>
              <a:rPr lang="en-US" altLang="ja-JP" sz="900" b="1" spc="-7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900" b="1" spc="-7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900" b="1" spc="-7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関する理解促進</a:t>
            </a:r>
            <a:endParaRPr lang="ja-JP" altLang="en-US" sz="900" b="1" spc="-7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角丸四角形 107"/>
          <p:cNvSpPr/>
          <p:nvPr/>
        </p:nvSpPr>
        <p:spPr>
          <a:xfrm>
            <a:off x="390160" y="3761000"/>
            <a:ext cx="1166708" cy="771733"/>
          </a:xfrm>
          <a:prstGeom prst="roundRect">
            <a:avLst/>
          </a:prstGeom>
          <a:ln>
            <a:solidFill>
              <a:srgbClr val="00B050"/>
            </a:solidFill>
          </a:ln>
        </p:spPr>
        <p:style>
          <a:lnRef idx="2">
            <a:schemeClr val="accent3"/>
          </a:lnRef>
          <a:fillRef idx="1">
            <a:schemeClr val="lt1"/>
          </a:fillRef>
          <a:effectRef idx="0">
            <a:schemeClr val="accent3"/>
          </a:effectRef>
          <a:fontRef idx="minor">
            <a:schemeClr val="dk1"/>
          </a:fontRef>
        </p:style>
        <p:txBody>
          <a:bodyPr vert="horz" rtlCol="0" anchor="ctr"/>
          <a:lstStyle/>
          <a:p>
            <a:pPr lvl="0"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退院</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可能性</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入院患者</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把握</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38547" y="548112"/>
            <a:ext cx="9072712" cy="64477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rtlCol="0" anchor="t"/>
          <a:lstStyle/>
          <a:p>
            <a:pPr marL="85725" lvl="0" indent="-85725">
              <a:spcAft>
                <a:spcPts val="400"/>
              </a:spcAft>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長期入院患者の退院を一層進めるためには、困難ケースの個々の取り巻く状況を整理し、患者を病院から市町村につなげる役割が必要。</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年度からの３年間は、これまでの取組みに加え、患者を病院から市町村につなぐための「伴走支援」を行い、１年以上の長期入院患者数を削減する。</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spcAft>
                <a:spcPts val="400"/>
              </a:spcAft>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期</a:t>
            </a:r>
            <a:r>
              <a:rPr lang="ja-JP" altLang="en-US" sz="10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削減目標</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時点 </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8,688</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月末時点 </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9,142</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spcAft>
                <a:spcPts val="400"/>
              </a:spcAft>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lvl="0" indent="-85725">
              <a:spcAft>
                <a:spcPts val="400"/>
              </a:spcAft>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29737" y="552393"/>
            <a:ext cx="9072000" cy="1870048"/>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dirty="0" smtClean="0"/>
              <a:t>　</a:t>
            </a:r>
            <a:endParaRPr kumimoji="1" lang="ja-JP" altLang="en-US" dirty="0"/>
          </a:p>
        </p:txBody>
      </p:sp>
      <p:sp>
        <p:nvSpPr>
          <p:cNvPr id="36" name="角丸四角形 35"/>
          <p:cNvSpPr/>
          <p:nvPr/>
        </p:nvSpPr>
        <p:spPr>
          <a:xfrm>
            <a:off x="5407765" y="2451928"/>
            <a:ext cx="3624838" cy="386598"/>
          </a:xfrm>
          <a:prstGeom prst="roundRect">
            <a:avLst/>
          </a:prstGeom>
        </p:spPr>
        <p:style>
          <a:lnRef idx="1">
            <a:schemeClr val="accent3"/>
          </a:lnRef>
          <a:fillRef idx="2">
            <a:schemeClr val="accent3"/>
          </a:fillRef>
          <a:effectRef idx="1">
            <a:schemeClr val="accent3"/>
          </a:effectRef>
          <a:fontRef idx="minor">
            <a:schemeClr val="dk1"/>
          </a:fontRef>
        </p:style>
        <p:txBody>
          <a:bodyPr vert="horz" rtlCol="0" anchor="ctr"/>
          <a:lstStyle/>
          <a:p>
            <a:pPr algn="ct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３取組み内容</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新型コロナウイルス感染症対策を踏まえた取組み</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1619671" y="2461760"/>
            <a:ext cx="3720013" cy="400951"/>
          </a:xfrm>
          <a:prstGeom prst="roundRect">
            <a:avLst/>
          </a:prstGeom>
        </p:spPr>
        <p:style>
          <a:lnRef idx="1">
            <a:schemeClr val="accent3"/>
          </a:lnRef>
          <a:fillRef idx="2">
            <a:schemeClr val="accent3"/>
          </a:fillRef>
          <a:effectRef idx="1">
            <a:schemeClr val="accent3"/>
          </a:effectRef>
          <a:fontRef idx="minor">
            <a:schemeClr val="dk1"/>
          </a:fontRef>
        </p:style>
        <p:txBody>
          <a:bodyPr vert="horz"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長期入院患者の削減（特に困難ケースの後押し）</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1" name="表 50"/>
          <p:cNvGraphicFramePr>
            <a:graphicFrameLocks noGrp="1"/>
          </p:cNvGraphicFramePr>
          <p:nvPr>
            <p:extLst>
              <p:ext uri="{D42A27DB-BD31-4B8C-83A1-F6EECF244321}">
                <p14:modId xmlns:p14="http://schemas.microsoft.com/office/powerpoint/2010/main" val="2854401029"/>
              </p:ext>
            </p:extLst>
          </p:nvPr>
        </p:nvGraphicFramePr>
        <p:xfrm>
          <a:off x="5813388" y="1061915"/>
          <a:ext cx="3148659" cy="873760"/>
        </p:xfrm>
        <a:graphic>
          <a:graphicData uri="http://schemas.openxmlformats.org/drawingml/2006/table">
            <a:tbl>
              <a:tblPr>
                <a:tableStyleId>{8799B23B-EC83-4686-B30A-512413B5E67A}</a:tableStyleId>
              </a:tblPr>
              <a:tblGrid>
                <a:gridCol w="2613644">
                  <a:extLst>
                    <a:ext uri="{9D8B030D-6E8A-4147-A177-3AD203B41FA5}">
                      <a16:colId xmlns:a16="http://schemas.microsoft.com/office/drawing/2014/main" val="1064373459"/>
                    </a:ext>
                  </a:extLst>
                </a:gridCol>
                <a:gridCol w="535015">
                  <a:extLst>
                    <a:ext uri="{9D8B030D-6E8A-4147-A177-3AD203B41FA5}">
                      <a16:colId xmlns:a16="http://schemas.microsoft.com/office/drawing/2014/main" val="1093415488"/>
                    </a:ext>
                  </a:extLst>
                </a:gridCol>
              </a:tblGrid>
              <a:tr h="146432">
                <a:tc>
                  <a:txBody>
                    <a:bodyPr/>
                    <a:lstStyle/>
                    <a:p>
                      <a:pPr marL="84138" indent="0" algn="l" fontAlgn="ctr"/>
                      <a:r>
                        <a:rPr lang="ja-JP" altLang="en-US" sz="900" u="none" strike="noStrike" dirty="0" smtClean="0">
                          <a:effectLst/>
                        </a:rPr>
                        <a:t>退院予定</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a:lnSpc>
                          <a:spcPts val="1000"/>
                        </a:lnSpc>
                      </a:pPr>
                      <a:r>
                        <a:rPr kumimoji="1" lang="en-US" altLang="ja-JP" sz="900" dirty="0" smtClean="0"/>
                        <a:t>96</a:t>
                      </a:r>
                      <a:r>
                        <a:rPr kumimoji="1" lang="ja-JP" altLang="en-US" sz="900" dirty="0" smtClean="0"/>
                        <a:t>人</a:t>
                      </a:r>
                      <a:endParaRPr kumimoji="1" lang="ja-JP" altLang="en-US" sz="9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18872176"/>
                  </a:ext>
                </a:extLst>
              </a:tr>
              <a:tr h="0">
                <a:tc>
                  <a:txBody>
                    <a:bodyPr/>
                    <a:lstStyle/>
                    <a:p>
                      <a:pPr marL="84138" indent="0" algn="l" fontAlgn="ctr"/>
                      <a:r>
                        <a:rPr lang="ja-JP" altLang="en-US" sz="900" u="none" strike="noStrike" dirty="0" smtClean="0">
                          <a:effectLst/>
                        </a:rPr>
                        <a:t>退院阻害要因はない</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a:lnSpc>
                          <a:spcPts val="1000"/>
                        </a:lnSpc>
                      </a:pPr>
                      <a:r>
                        <a:rPr kumimoji="1" lang="en-US" altLang="ja-JP" sz="900" dirty="0" smtClean="0"/>
                        <a:t>14</a:t>
                      </a:r>
                      <a:r>
                        <a:rPr kumimoji="1" lang="ja-JP" altLang="en-US" sz="900" dirty="0" smtClean="0"/>
                        <a:t>人</a:t>
                      </a:r>
                      <a:endParaRPr kumimoji="1" lang="ja-JP" altLang="en-US" sz="9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69126686"/>
                  </a:ext>
                </a:extLst>
              </a:tr>
              <a:tr h="0">
                <a:tc>
                  <a:txBody>
                    <a:bodyPr/>
                    <a:lstStyle/>
                    <a:p>
                      <a:pPr marL="84138" indent="0" algn="l" fontAlgn="ctr"/>
                      <a:r>
                        <a:rPr lang="ja-JP" altLang="en-US" sz="900" u="none" strike="noStrike" dirty="0" smtClean="0">
                          <a:effectLst/>
                        </a:rPr>
                        <a:t>退院阻害要因がある</a:t>
                      </a:r>
                      <a:endParaRPr lang="ja-JP" altLang="en-US" sz="9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a:lnSpc>
                          <a:spcPts val="1000"/>
                        </a:lnSpc>
                      </a:pPr>
                      <a:r>
                        <a:rPr kumimoji="1" lang="en-US" altLang="ja-JP" sz="900" dirty="0" smtClean="0"/>
                        <a:t>403</a:t>
                      </a:r>
                      <a:r>
                        <a:rPr kumimoji="1" lang="ja-JP" altLang="en-US" sz="900" dirty="0" smtClean="0"/>
                        <a:t>人</a:t>
                      </a:r>
                      <a:endParaRPr kumimoji="1" lang="ja-JP" altLang="en-US" sz="9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39470828"/>
                  </a:ext>
                </a:extLst>
              </a:tr>
              <a:tr h="196265">
                <a:tc>
                  <a:txBody>
                    <a:bodyPr/>
                    <a:lstStyle/>
                    <a:p>
                      <a:pPr marL="84138" indent="0" algn="l" fontAlgn="ctr"/>
                      <a:r>
                        <a:rPr lang="ja-JP" altLang="en-US" sz="900" u="none" strike="noStrike" dirty="0" smtClean="0">
                          <a:effectLst/>
                        </a:rPr>
                        <a:t>病状（主症状）が不安定で入院による治療が必要</a:t>
                      </a:r>
                      <a:endPar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a:lnSpc>
                          <a:spcPts val="1000"/>
                        </a:lnSpc>
                      </a:pPr>
                      <a:r>
                        <a:rPr kumimoji="1" lang="en-US" altLang="ja-JP" sz="900" dirty="0" smtClean="0"/>
                        <a:t>60</a:t>
                      </a:r>
                      <a:r>
                        <a:rPr kumimoji="1" lang="ja-JP" altLang="en-US" sz="900" dirty="0" smtClean="0"/>
                        <a:t>人</a:t>
                      </a:r>
                      <a:endParaRPr kumimoji="1" lang="ja-JP" altLang="en-US" sz="9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16698788"/>
                  </a:ext>
                </a:extLst>
              </a:tr>
            </a:tbl>
          </a:graphicData>
        </a:graphic>
      </p:graphicFrame>
      <p:sp>
        <p:nvSpPr>
          <p:cNvPr id="64" name="角丸四角形 63"/>
          <p:cNvSpPr/>
          <p:nvPr/>
        </p:nvSpPr>
        <p:spPr>
          <a:xfrm>
            <a:off x="37640" y="2924945"/>
            <a:ext cx="318788" cy="1657998"/>
          </a:xfrm>
          <a:prstGeom prst="roundRect">
            <a:avLst/>
          </a:prstGeom>
          <a:solidFill>
            <a:schemeClr val="bg1"/>
          </a:solidFill>
          <a:ln w="19050">
            <a:solidFill>
              <a:srgbClr val="92D050"/>
            </a:solidFill>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精神科病院</a:t>
            </a:r>
            <a:endParaRPr kumimoji="1" lang="ja-JP" altLang="en-US" sz="1100" b="1" dirty="0">
              <a:solidFill>
                <a:schemeClr val="tx1"/>
              </a:solidFill>
              <a:latin typeface="Meiryo UI" panose="020B0604030504040204" pitchFamily="50" charset="-128"/>
              <a:ea typeface="Meiryo UI" panose="020B0604030504040204" pitchFamily="50" charset="-128"/>
            </a:endParaRPr>
          </a:p>
        </p:txBody>
      </p:sp>
      <p:sp>
        <p:nvSpPr>
          <p:cNvPr id="68" name="正方形/長方形 67"/>
          <p:cNvSpPr/>
          <p:nvPr/>
        </p:nvSpPr>
        <p:spPr>
          <a:xfrm>
            <a:off x="1626425" y="2957042"/>
            <a:ext cx="3718673" cy="723275"/>
          </a:xfrm>
          <a:prstGeom prst="rect">
            <a:avLst/>
          </a:prstGeom>
          <a:ln>
            <a:noFill/>
          </a:ln>
        </p:spPr>
        <p:txBody>
          <a:bodyPr wrap="square">
            <a:spAutoFit/>
          </a:bodyPr>
          <a:lstStyle/>
          <a:p>
            <a:pPr marL="82550" lvl="0" indent="-82550"/>
            <a:r>
              <a:rPr lang="ja-JP" altLang="en-US" sz="900" b="1" u="sng" dirty="0" smtClean="0">
                <a:latin typeface="Meiryo UI" panose="020B0604030504040204" pitchFamily="50" charset="-128"/>
                <a:ea typeface="Meiryo UI" panose="020B0604030504040204" pitchFamily="50" charset="-128"/>
                <a:cs typeface="Meiryo UI" panose="020B0604030504040204" pitchFamily="50" charset="-128"/>
              </a:rPr>
              <a:t>制度の知識を退院支援の取組みにつなげる！</a:t>
            </a:r>
            <a:r>
              <a:rPr lang="en-US" altLang="ja-JP" sz="900" b="1" u="sng"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900" b="1" u="sng" dirty="0" smtClean="0">
                <a:latin typeface="Meiryo UI" panose="020B0604030504040204" pitchFamily="50" charset="-128"/>
                <a:ea typeface="Meiryo UI" panose="020B0604030504040204" pitchFamily="50" charset="-128"/>
                <a:cs typeface="Meiryo UI" panose="020B0604030504040204" pitchFamily="50" charset="-128"/>
              </a:rPr>
            </a:br>
            <a:endParaRPr lang="en-US" altLang="ja-JP" sz="400" b="1" u="sng"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病院ごとの状況に合わせ、研修内容が具体的な退院支援の取組みにつながるよう研修内容を工夫（事例紹介とケース検討シミュレーション、オンラインやビデオ研修の検討、市町村との連携など）</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正方形/長方形 75"/>
          <p:cNvSpPr/>
          <p:nvPr/>
        </p:nvSpPr>
        <p:spPr>
          <a:xfrm>
            <a:off x="1631762" y="3754229"/>
            <a:ext cx="3708000" cy="877163"/>
          </a:xfrm>
          <a:prstGeom prst="rect">
            <a:avLst/>
          </a:prstGeom>
        </p:spPr>
        <p:txBody>
          <a:bodyPr wrap="square">
            <a:spAutoFit/>
          </a:bodyPr>
          <a:lstStyle/>
          <a:p>
            <a:pPr marL="82550" lvl="0" indent="-82550"/>
            <a:r>
              <a:rPr lang="ja-JP" altLang="en-US" sz="900" b="1" u="sng" dirty="0" smtClean="0">
                <a:latin typeface="Meiryo UI" panose="020B0604030504040204" pitchFamily="50" charset="-128"/>
                <a:ea typeface="Meiryo UI" panose="020B0604030504040204" pitchFamily="50" charset="-128"/>
                <a:cs typeface="Meiryo UI" panose="020B0604030504040204" pitchFamily="50" charset="-128"/>
              </a:rPr>
              <a:t>患者の状況に合わせた意欲喚起の取組みを行う！</a:t>
            </a:r>
            <a:r>
              <a:rPr lang="en-US" altLang="ja-JP" sz="900" b="1" u="sng"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900" b="1" u="sng" dirty="0" smtClean="0">
                <a:latin typeface="Meiryo UI" panose="020B0604030504040204" pitchFamily="50" charset="-128"/>
                <a:ea typeface="Meiryo UI" panose="020B0604030504040204" pitchFamily="50" charset="-128"/>
                <a:cs typeface="Meiryo UI" panose="020B0604030504040204" pitchFamily="50" charset="-128"/>
              </a:rPr>
            </a:br>
            <a:endParaRPr lang="en-US" altLang="ja-JP" sz="400" b="1" u="sng"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900" spc="-20" dirty="0" smtClean="0">
                <a:latin typeface="Meiryo UI" panose="020B0604030504040204" pitchFamily="50" charset="-128"/>
                <a:ea typeface="Meiryo UI" panose="020B0604030504040204" pitchFamily="50" charset="-128"/>
                <a:cs typeface="Meiryo UI" panose="020B0604030504040204" pitchFamily="50" charset="-128"/>
              </a:rPr>
              <a:t>感染症拡大の影響で、院内での交流が困難な状況がつづいており、壁新聞やビデオレターなどの媒体による情報伝達などで交流を継続する工夫が求められている。患者の状況に合わせて、幅広い退院意欲喚起の取組みを実施。つなぎ先がない「困難ケース」は広域</a:t>
            </a:r>
            <a:r>
              <a:rPr lang="en-US" altLang="ja-JP" sz="900" spc="-20" dirty="0" smtClean="0">
                <a:latin typeface="Meiryo UI" panose="020B0604030504040204" pitchFamily="50" charset="-128"/>
                <a:ea typeface="Meiryo UI" panose="020B0604030504040204" pitchFamily="50" charset="-128"/>
                <a:cs typeface="Meiryo UI" panose="020B0604030504040204" pitchFamily="50" charset="-128"/>
              </a:rPr>
              <a:t>CO</a:t>
            </a:r>
            <a:r>
              <a:rPr lang="ja-JP" altLang="en-US" sz="900" spc="-20" dirty="0" smtClean="0">
                <a:latin typeface="Meiryo UI" panose="020B0604030504040204" pitchFamily="50" charset="-128"/>
                <a:ea typeface="Meiryo UI" panose="020B0604030504040204" pitchFamily="50" charset="-128"/>
                <a:cs typeface="Meiryo UI" panose="020B0604030504040204" pitchFamily="50" charset="-128"/>
              </a:rPr>
              <a:t>が伴走支援</a:t>
            </a:r>
            <a:endParaRPr lang="en-US" altLang="ja-JP" sz="900" spc="-2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12129" y="4949486"/>
            <a:ext cx="386200" cy="5492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7" name="表 46"/>
          <p:cNvGraphicFramePr>
            <a:graphicFrameLocks noGrp="1"/>
          </p:cNvGraphicFramePr>
          <p:nvPr>
            <p:extLst>
              <p:ext uri="{D42A27DB-BD31-4B8C-83A1-F6EECF244321}">
                <p14:modId xmlns:p14="http://schemas.microsoft.com/office/powerpoint/2010/main" val="530039844"/>
              </p:ext>
            </p:extLst>
          </p:nvPr>
        </p:nvGraphicFramePr>
        <p:xfrm>
          <a:off x="141357" y="1407968"/>
          <a:ext cx="3776340" cy="433894"/>
        </p:xfrm>
        <a:graphic>
          <a:graphicData uri="http://schemas.openxmlformats.org/drawingml/2006/table">
            <a:tbl>
              <a:tblPr>
                <a:tableStyleId>{8799B23B-EC83-4686-B30A-512413B5E67A}</a:tableStyleId>
              </a:tblPr>
              <a:tblGrid>
                <a:gridCol w="896340">
                  <a:extLst>
                    <a:ext uri="{9D8B030D-6E8A-4147-A177-3AD203B41FA5}">
                      <a16:colId xmlns:a16="http://schemas.microsoft.com/office/drawing/2014/main" val="2887926428"/>
                    </a:ext>
                  </a:extLst>
                </a:gridCol>
                <a:gridCol w="576000">
                  <a:extLst>
                    <a:ext uri="{9D8B030D-6E8A-4147-A177-3AD203B41FA5}">
                      <a16:colId xmlns:a16="http://schemas.microsoft.com/office/drawing/2014/main" val="946022931"/>
                    </a:ext>
                  </a:extLst>
                </a:gridCol>
                <a:gridCol w="576000">
                  <a:extLst>
                    <a:ext uri="{9D8B030D-6E8A-4147-A177-3AD203B41FA5}">
                      <a16:colId xmlns:a16="http://schemas.microsoft.com/office/drawing/2014/main" val="1828527010"/>
                    </a:ext>
                  </a:extLst>
                </a:gridCol>
                <a:gridCol w="576000">
                  <a:extLst>
                    <a:ext uri="{9D8B030D-6E8A-4147-A177-3AD203B41FA5}">
                      <a16:colId xmlns:a16="http://schemas.microsoft.com/office/drawing/2014/main" val="283192183"/>
                    </a:ext>
                  </a:extLst>
                </a:gridCol>
                <a:gridCol w="576000">
                  <a:extLst>
                    <a:ext uri="{9D8B030D-6E8A-4147-A177-3AD203B41FA5}">
                      <a16:colId xmlns:a16="http://schemas.microsoft.com/office/drawing/2014/main" val="3698350230"/>
                    </a:ext>
                  </a:extLst>
                </a:gridCol>
                <a:gridCol w="576000">
                  <a:extLst>
                    <a:ext uri="{9D8B030D-6E8A-4147-A177-3AD203B41FA5}">
                      <a16:colId xmlns:a16="http://schemas.microsoft.com/office/drawing/2014/main" val="2154692910"/>
                    </a:ext>
                  </a:extLst>
                </a:gridCol>
              </a:tblGrid>
              <a:tr h="140305">
                <a:tc>
                  <a:txBody>
                    <a:bodyPr/>
                    <a:lstStyle/>
                    <a:p>
                      <a:pPr algn="ctr" rtl="0" fontAlgn="ctr"/>
                      <a:endParaRPr 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rtl="0" fontAlgn="ctr"/>
                      <a:r>
                        <a:rPr lang="en-US" sz="1050" u="none" strike="noStrike" dirty="0">
                          <a:effectLst/>
                        </a:rPr>
                        <a:t>H28.6</a:t>
                      </a:r>
                      <a:endParaRPr 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rtl="0" fontAlgn="ctr"/>
                      <a:r>
                        <a:rPr lang="en-US" sz="1050" u="none" strike="noStrike" dirty="0">
                          <a:effectLst/>
                        </a:rPr>
                        <a:t>H29.6</a:t>
                      </a:r>
                      <a:endParaRPr 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rtl="0" fontAlgn="ctr"/>
                      <a:r>
                        <a:rPr lang="en-US" sz="1050" u="none" strike="noStrike" spc="-50" dirty="0" smtClean="0">
                          <a:effectLst/>
                        </a:rPr>
                        <a:t>H30.6</a:t>
                      </a:r>
                      <a:endParaRPr lang="en-US" sz="1050" b="0" i="0" u="none" strike="noStrike" spc="-50" baseline="30000"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rtl="0" fontAlgn="ctr"/>
                      <a:r>
                        <a:rPr lang="en-US" altLang="ja-JP" sz="1050" u="none" strike="noStrike" spc="-50" dirty="0" smtClean="0">
                          <a:effectLst/>
                        </a:rPr>
                        <a:t>R1</a:t>
                      </a:r>
                      <a:r>
                        <a:rPr lang="en-US" sz="1050" u="none" strike="noStrike" spc="-50" dirty="0" smtClean="0">
                          <a:effectLst/>
                        </a:rPr>
                        <a:t>.6</a:t>
                      </a:r>
                      <a:endParaRPr lang="en-US" sz="1050" b="0" i="0" u="none" strike="noStrike" spc="-50" baseline="30000"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rtl="0" fontAlgn="ctr"/>
                      <a:r>
                        <a:rPr lang="en-US" altLang="ja-JP" sz="1050" u="none" strike="noStrike" spc="-50" dirty="0" smtClean="0">
                          <a:effectLst/>
                        </a:rPr>
                        <a:t>R2</a:t>
                      </a:r>
                      <a:r>
                        <a:rPr lang="en-US" sz="1050" u="none" strike="noStrike" spc="-50" dirty="0" smtClean="0">
                          <a:effectLst/>
                        </a:rPr>
                        <a:t>.6</a:t>
                      </a:r>
                      <a:endParaRPr lang="en-US" sz="1050" b="0" i="0" u="none" strike="noStrike" spc="-50" baseline="30000"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346511179"/>
                  </a:ext>
                </a:extLst>
              </a:tr>
              <a:tr h="264349">
                <a:tc>
                  <a:txBody>
                    <a:bodyPr/>
                    <a:lstStyle/>
                    <a:p>
                      <a:pPr algn="ctr" rtl="0" fontAlgn="ctr"/>
                      <a:r>
                        <a:rPr lang="ja-JP" altLang="en-US" sz="800" u="none" strike="noStrike" dirty="0" smtClean="0">
                          <a:effectLst/>
                        </a:rPr>
                        <a:t>寛解・院内寛解</a:t>
                      </a:r>
                      <a:r>
                        <a:rPr lang="en-US" altLang="ja-JP" sz="800" u="none" strike="noStrike" dirty="0" smtClean="0">
                          <a:effectLst/>
                        </a:rPr>
                        <a:t/>
                      </a:r>
                      <a:br>
                        <a:rPr lang="en-US" altLang="ja-JP" sz="800" u="none" strike="noStrike" dirty="0" smtClean="0">
                          <a:effectLst/>
                        </a:rPr>
                      </a:br>
                      <a:r>
                        <a:rPr lang="ja-JP" altLang="en-US" sz="800" u="none" strike="noStrike" dirty="0" smtClean="0">
                          <a:effectLst/>
                        </a:rPr>
                        <a:t>患者数</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rtl="0" fontAlgn="ctr"/>
                      <a:r>
                        <a:rPr lang="en-US" altLang="ja-JP" sz="1050" u="none" strike="noStrike" dirty="0" smtClean="0">
                          <a:effectLst/>
                        </a:rPr>
                        <a:t>730</a:t>
                      </a:r>
                      <a:r>
                        <a:rPr lang="ja-JP" altLang="en-US" sz="800" u="none" strike="noStrike" dirty="0" smtClean="0">
                          <a:effectLst/>
                        </a:rPr>
                        <a:t>人</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rtl="0" fontAlgn="ctr"/>
                      <a:r>
                        <a:rPr lang="en-US" altLang="ja-JP" sz="1050" u="none" strike="noStrike" dirty="0" smtClean="0">
                          <a:effectLst/>
                        </a:rPr>
                        <a:t>629</a:t>
                      </a:r>
                      <a:r>
                        <a:rPr lang="ja-JP" altLang="en-US" sz="800" u="none" strike="noStrike" dirty="0" smtClean="0">
                          <a:effectLst/>
                        </a:rPr>
                        <a:t>人</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50" u="none" strike="noStrike" spc="-30" baseline="0" dirty="0" smtClean="0">
                          <a:effectLst/>
                        </a:rPr>
                        <a:t>545</a:t>
                      </a:r>
                      <a:r>
                        <a:rPr lang="ja-JP" altLang="en-US" sz="800" u="none" strike="noStrike" spc="-30" baseline="0" dirty="0" smtClean="0">
                          <a:effectLst/>
                        </a:rPr>
                        <a:t>人</a:t>
                      </a:r>
                      <a:endParaRPr lang="en-US" altLang="ja-JP" sz="800" b="0" i="0" u="none" strike="noStrike" spc="-30" baseline="0" dirty="0" smtClean="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50" u="none" strike="noStrike" spc="-30" baseline="0" dirty="0" smtClean="0">
                          <a:effectLst/>
                        </a:rPr>
                        <a:t>600</a:t>
                      </a:r>
                      <a:r>
                        <a:rPr lang="ja-JP" altLang="en-US" sz="800" u="none" strike="noStrike" spc="-30" baseline="0" dirty="0" smtClean="0">
                          <a:effectLst/>
                        </a:rPr>
                        <a:t>人</a:t>
                      </a:r>
                      <a:endParaRPr lang="en-US" altLang="ja-JP" sz="800" b="0" i="0" u="none" strike="noStrike" spc="-30" baseline="0" dirty="0" smtClean="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50" u="none" strike="noStrike" spc="-30" baseline="0" dirty="0" smtClean="0">
                          <a:effectLst/>
                        </a:rPr>
                        <a:t>573</a:t>
                      </a:r>
                      <a:r>
                        <a:rPr lang="ja-JP" altLang="en-US" sz="800" u="none" strike="noStrike" spc="-30" baseline="0" dirty="0" smtClean="0">
                          <a:effectLst/>
                        </a:rPr>
                        <a:t>人</a:t>
                      </a:r>
                      <a:endParaRPr lang="en-US" altLang="ja-JP" sz="800" b="0" i="0" u="none" strike="noStrike" spc="-30" baseline="0" dirty="0" smtClean="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722648019"/>
                  </a:ext>
                </a:extLst>
              </a:tr>
            </a:tbl>
          </a:graphicData>
        </a:graphic>
      </p:graphicFrame>
      <p:sp>
        <p:nvSpPr>
          <p:cNvPr id="3" name="右矢印 2"/>
          <p:cNvSpPr/>
          <p:nvPr/>
        </p:nvSpPr>
        <p:spPr>
          <a:xfrm>
            <a:off x="4043202" y="1470493"/>
            <a:ext cx="1674896" cy="288671"/>
          </a:xfrm>
          <a:prstGeom prst="rightArrow">
            <a:avLst/>
          </a:prstGeom>
          <a:solidFill>
            <a:srgbClr val="00B05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48" name="正方形/長方形 47"/>
          <p:cNvSpPr/>
          <p:nvPr/>
        </p:nvSpPr>
        <p:spPr>
          <a:xfrm>
            <a:off x="-28926" y="1053303"/>
            <a:ext cx="3024336" cy="435582"/>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rtlCol="0" anchor="ctr"/>
          <a:lstStyle/>
          <a:p>
            <a:pPr marL="173038" lvl="0" indent="-173038"/>
            <a:r>
              <a:rPr lang="ja-JP" altLang="en-US" sz="1050" b="1" dirty="0" smtClean="0">
                <a:solidFill>
                  <a:schemeClr val="tx1"/>
                </a:solidFill>
                <a:latin typeface="+mj-ea"/>
                <a:ea typeface="+mj-ea"/>
                <a:cs typeface="Meiryo UI" panose="020B0604030504040204" pitchFamily="50" charset="-128"/>
              </a:rPr>
              <a:t>　■</a:t>
            </a:r>
            <a:r>
              <a:rPr lang="en-US" altLang="ja-JP" sz="1050" b="1" dirty="0" smtClean="0">
                <a:solidFill>
                  <a:schemeClr val="tx1"/>
                </a:solidFill>
                <a:latin typeface="+mj-ea"/>
                <a:ea typeface="+mj-ea"/>
                <a:cs typeface="Meiryo UI" panose="020B0604030504040204" pitchFamily="50" charset="-128"/>
              </a:rPr>
              <a:t>1</a:t>
            </a:r>
            <a:r>
              <a:rPr lang="ja-JP" altLang="en-US" sz="1050" b="1" dirty="0" smtClean="0">
                <a:solidFill>
                  <a:schemeClr val="tx1"/>
                </a:solidFill>
                <a:latin typeface="+mj-ea"/>
                <a:ea typeface="+mj-ea"/>
                <a:cs typeface="Meiryo UI" panose="020B0604030504040204" pitchFamily="50" charset="-128"/>
              </a:rPr>
              <a:t>年以上入院の寛解・院内寛解患者数の推移</a:t>
            </a:r>
            <a:endParaRPr lang="en-US" altLang="ja-JP" sz="1050" b="1" dirty="0" smtClean="0">
              <a:solidFill>
                <a:schemeClr val="tx1"/>
              </a:solidFill>
              <a:latin typeface="+mj-ea"/>
              <a:ea typeface="+mj-ea"/>
              <a:cs typeface="Meiryo UI" panose="020B0604030504040204" pitchFamily="50" charset="-128"/>
            </a:endParaRPr>
          </a:p>
        </p:txBody>
      </p:sp>
      <p:sp>
        <p:nvSpPr>
          <p:cNvPr id="38" name="正方形/長方形 37"/>
          <p:cNvSpPr/>
          <p:nvPr/>
        </p:nvSpPr>
        <p:spPr>
          <a:xfrm>
            <a:off x="-1999" y="1912354"/>
            <a:ext cx="9020314" cy="46973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rtlCol="0" anchor="t"/>
          <a:lstStyle/>
          <a:p>
            <a:pPr marL="85725" lvl="0" indent="-85725">
              <a:spcAft>
                <a:spcPts val="400"/>
              </a:spcAft>
            </a:pPr>
            <a:r>
              <a:rPr lang="ja-JP" altLang="en-US" sz="11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精神障がいにも</a:t>
            </a:r>
            <a:r>
              <a:rPr lang="ja-JP" altLang="en-US" sz="11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対応した地域包括ケアシステム」に係る府・圏域・市町村協議の場へ参画し、各地域の課題を共有し、府の協議の場へ報告する。</a:t>
            </a:r>
            <a:endParaRPr lang="en-US" altLang="ja-JP" sz="11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marL="85725" lvl="0" indent="-85725">
              <a:spcAft>
                <a:spcPts val="400"/>
              </a:spcAft>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協議</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の場設置状況（</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２月現在</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府：設置済み　　圏域：</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圏域すべて設置済み　　市町村</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：実質全て設置済み（</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　</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R4.5</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月最終確認待ち）</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lvl="0" indent="-85725">
              <a:spcAft>
                <a:spcPts val="400"/>
              </a:spcAft>
            </a:pP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1623592" y="4619508"/>
            <a:ext cx="3737358" cy="913059"/>
          </a:xfrm>
          <a:prstGeom prst="rect">
            <a:avLst/>
          </a:prstGeom>
          <a:noFill/>
          <a:ln w="38100" cmpd="sng">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84138" indent="-84138">
              <a:spcAft>
                <a:spcPts val="600"/>
              </a:spcAft>
            </a:pPr>
            <a:endParaRPr lang="en-US" altLang="ja-JP" sz="1100" spc="-50" dirty="0" smtClean="0">
              <a:solidFill>
                <a:schemeClr val="tx1"/>
              </a:solidFill>
              <a:latin typeface="Meiryo UI" panose="020B0604030504040204" pitchFamily="50" charset="-128"/>
              <a:ea typeface="Meiryo UI" panose="020B0604030504040204" pitchFamily="50" charset="-128"/>
            </a:endParaRPr>
          </a:p>
        </p:txBody>
      </p:sp>
      <p:sp>
        <p:nvSpPr>
          <p:cNvPr id="45" name="角丸四角形 44"/>
          <p:cNvSpPr/>
          <p:nvPr/>
        </p:nvSpPr>
        <p:spPr>
          <a:xfrm>
            <a:off x="399364" y="5574855"/>
            <a:ext cx="1148300" cy="1080295"/>
          </a:xfrm>
          <a:prstGeom prst="roundRect">
            <a:avLst/>
          </a:prstGeom>
          <a:ln w="38100">
            <a:solidFill>
              <a:srgbClr val="00B050"/>
            </a:solidFill>
          </a:ln>
        </p:spPr>
        <p:style>
          <a:lnRef idx="2">
            <a:schemeClr val="accent3"/>
          </a:lnRef>
          <a:fillRef idx="1">
            <a:schemeClr val="lt1"/>
          </a:fillRef>
          <a:effectRef idx="0">
            <a:schemeClr val="accent3"/>
          </a:effectRef>
          <a:fontRef idx="minor">
            <a:schemeClr val="dk1"/>
          </a:fontRef>
        </p:style>
        <p:txBody>
          <a:bodyPr vert="horz" rtlCol="0" anchor="ctr"/>
          <a:lstStyle/>
          <a:p>
            <a:pPr lvl="0"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橋渡し</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a:xfrm>
            <a:off x="372983" y="4596169"/>
            <a:ext cx="1181892" cy="915250"/>
          </a:xfrm>
          <a:prstGeom prst="roundRect">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vert="horz" rtlCol="0" anchor="ctr"/>
          <a:lstStyle/>
          <a:p>
            <a:pPr lvl="0" algn="ct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困難ケースの</a:t>
            </a:r>
            <a:endParaRPr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lvl="0" algn="ct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伴走支援</a:t>
            </a:r>
            <a:endParaRPr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p:cNvSpPr/>
          <p:nvPr/>
        </p:nvSpPr>
        <p:spPr>
          <a:xfrm>
            <a:off x="1634203" y="4653136"/>
            <a:ext cx="3024000" cy="784830"/>
          </a:xfrm>
          <a:prstGeom prst="rect">
            <a:avLst/>
          </a:prstGeom>
        </p:spPr>
        <p:txBody>
          <a:bodyPr wrap="square" anchor="ctr">
            <a:spAutoFit/>
          </a:bodyPr>
          <a:lstStyle/>
          <a:p>
            <a:pPr lvl="0">
              <a:lnSpc>
                <a:spcPts val="1200"/>
              </a:lnSpc>
              <a:spcAft>
                <a:spcPts val="600"/>
              </a:spcAft>
            </a:pPr>
            <a:r>
              <a:rPr lang="ja-JP" altLang="en-US" sz="1050" b="1" spc="-30" dirty="0" smtClean="0">
                <a:latin typeface="Meiryo UI" panose="020B0604030504040204" pitchFamily="50" charset="-128"/>
                <a:ea typeface="Meiryo UI" panose="020B0604030504040204" pitchFamily="50" charset="-128"/>
                <a:cs typeface="Meiryo UI" panose="020B0604030504040204" pitchFamily="50" charset="-128"/>
              </a:rPr>
              <a:t>広域</a:t>
            </a:r>
            <a:r>
              <a:rPr lang="en-US" altLang="ja-JP" sz="1050" b="1" spc="-30" dirty="0" smtClean="0">
                <a:latin typeface="Meiryo UI" panose="020B0604030504040204" pitchFamily="50" charset="-128"/>
                <a:ea typeface="Meiryo UI" panose="020B0604030504040204" pitchFamily="50" charset="-128"/>
                <a:cs typeface="Meiryo UI" panose="020B0604030504040204" pitchFamily="50" charset="-128"/>
              </a:rPr>
              <a:t>CO</a:t>
            </a:r>
            <a:r>
              <a:rPr lang="ja-JP" altLang="en-US" sz="1050" b="1" spc="-30" dirty="0" smtClean="0">
                <a:latin typeface="Meiryo UI" panose="020B0604030504040204" pitchFamily="50" charset="-128"/>
                <a:ea typeface="Meiryo UI" panose="020B0604030504040204" pitchFamily="50" charset="-128"/>
                <a:cs typeface="Meiryo UI" panose="020B0604030504040204" pitchFamily="50" charset="-128"/>
              </a:rPr>
              <a:t>が個々の患者を取り巻く状況を整理し、入院患者を病院から市町村につなぐために「伴走支援」する</a:t>
            </a:r>
            <a:endParaRPr lang="en-US" altLang="ja-JP" sz="1050" b="1" spc="-3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⇒困難ケースを市町村につなげる！</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⇒市町村の退院支援にかかる検討を活性化！</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角丸四角形 49"/>
          <p:cNvSpPr/>
          <p:nvPr/>
        </p:nvSpPr>
        <p:spPr>
          <a:xfrm>
            <a:off x="39151" y="5591868"/>
            <a:ext cx="324000" cy="1063282"/>
          </a:xfrm>
          <a:prstGeom prst="roundRect">
            <a:avLst/>
          </a:prstGeom>
          <a:solidFill>
            <a:schemeClr val="bg1"/>
          </a:solidFill>
          <a:ln w="19050">
            <a:solidFill>
              <a:srgbClr val="92D050"/>
            </a:solidFill>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市町村</a:t>
            </a:r>
            <a:endParaRPr kumimoji="1" lang="ja-JP" altLang="en-US" sz="1100" b="1" dirty="0">
              <a:solidFill>
                <a:schemeClr val="tx1"/>
              </a:solidFill>
              <a:latin typeface="Meiryo UI" panose="020B0604030504040204" pitchFamily="50" charset="-128"/>
              <a:ea typeface="Meiryo UI" panose="020B0604030504040204" pitchFamily="50" charset="-128"/>
            </a:endParaRPr>
          </a:p>
        </p:txBody>
      </p:sp>
      <p:sp>
        <p:nvSpPr>
          <p:cNvPr id="53" name="左カーブ矢印 52"/>
          <p:cNvSpPr/>
          <p:nvPr/>
        </p:nvSpPr>
        <p:spPr>
          <a:xfrm flipH="1">
            <a:off x="124022" y="4437112"/>
            <a:ext cx="415530" cy="1434180"/>
          </a:xfrm>
          <a:prstGeom prst="curvedLeftArrow">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54" name="図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38590" y="4913535"/>
            <a:ext cx="533305" cy="632841"/>
          </a:xfrm>
          <a:prstGeom prst="rect">
            <a:avLst/>
          </a:prstGeom>
        </p:spPr>
      </p:pic>
      <p:sp>
        <p:nvSpPr>
          <p:cNvPr id="55" name="正方形/長方形 54"/>
          <p:cNvSpPr/>
          <p:nvPr/>
        </p:nvSpPr>
        <p:spPr>
          <a:xfrm>
            <a:off x="1624838" y="5591868"/>
            <a:ext cx="3736112" cy="1063282"/>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9" name="テキスト ボックス 58"/>
          <p:cNvSpPr txBox="1"/>
          <p:nvPr/>
        </p:nvSpPr>
        <p:spPr>
          <a:xfrm>
            <a:off x="-173562" y="4829051"/>
            <a:ext cx="833444" cy="507831"/>
          </a:xfrm>
          <a:prstGeom prst="rect">
            <a:avLst/>
          </a:prstGeom>
          <a:noFill/>
        </p:spPr>
        <p:txBody>
          <a:bodyPr vert="horz" wrap="square" rtlCol="0">
            <a:spAutoFit/>
          </a:bodyPr>
          <a:lstStyle/>
          <a:p>
            <a:pPr algn="ctr"/>
            <a:r>
              <a:rPr kumimoji="1" lang="ja-JP" altLang="en-US" sz="900" b="1" dirty="0" smtClean="0">
                <a:solidFill>
                  <a:srgbClr val="FF0000"/>
                </a:solidFill>
                <a:latin typeface="Meiryo UI" panose="020B0604030504040204" pitchFamily="50" charset="-128"/>
                <a:ea typeface="Meiryo UI" panose="020B0604030504040204" pitchFamily="50" charset="-128"/>
              </a:rPr>
              <a:t>困難</a:t>
            </a:r>
            <a:endParaRPr kumimoji="1" lang="en-US" altLang="ja-JP" sz="900" b="1" dirty="0" smtClean="0">
              <a:solidFill>
                <a:srgbClr val="FF0000"/>
              </a:solidFill>
              <a:latin typeface="Meiryo UI" panose="020B0604030504040204" pitchFamily="50" charset="-128"/>
              <a:ea typeface="Meiryo UI" panose="020B0604030504040204" pitchFamily="50" charset="-128"/>
            </a:endParaRPr>
          </a:p>
          <a:p>
            <a:pPr algn="ctr"/>
            <a:r>
              <a:rPr kumimoji="1" lang="ja-JP" altLang="en-US" sz="900" b="1" dirty="0" smtClean="0">
                <a:solidFill>
                  <a:srgbClr val="FF0000"/>
                </a:solidFill>
                <a:latin typeface="Meiryo UI" panose="020B0604030504040204" pitchFamily="50" charset="-128"/>
                <a:ea typeface="Meiryo UI" panose="020B0604030504040204" pitchFamily="50" charset="-128"/>
              </a:rPr>
              <a:t>ケースの</a:t>
            </a:r>
            <a:endParaRPr kumimoji="1" lang="en-US" altLang="ja-JP" sz="900" b="1" dirty="0" smtClean="0">
              <a:solidFill>
                <a:srgbClr val="FF0000"/>
              </a:solidFill>
              <a:latin typeface="Meiryo UI" panose="020B0604030504040204" pitchFamily="50" charset="-128"/>
              <a:ea typeface="Meiryo UI" panose="020B0604030504040204" pitchFamily="50" charset="-128"/>
            </a:endParaRPr>
          </a:p>
          <a:p>
            <a:pPr algn="ctr"/>
            <a:r>
              <a:rPr kumimoji="1" lang="ja-JP" altLang="en-US" sz="900" b="1" dirty="0" smtClean="0">
                <a:solidFill>
                  <a:srgbClr val="FF0000"/>
                </a:solidFill>
                <a:latin typeface="Meiryo UI" panose="020B0604030504040204" pitchFamily="50" charset="-128"/>
                <a:ea typeface="Meiryo UI" panose="020B0604030504040204" pitchFamily="50" charset="-128"/>
              </a:rPr>
              <a:t>橋渡し</a:t>
            </a:r>
            <a:endParaRPr kumimoji="1" lang="ja-JP" altLang="en-US" sz="900" b="1" dirty="0">
              <a:solidFill>
                <a:srgbClr val="FF0000"/>
              </a:solidFill>
              <a:latin typeface="Meiryo UI" panose="020B0604030504040204" pitchFamily="50" charset="-128"/>
              <a:ea typeface="Meiryo UI" panose="020B0604030504040204" pitchFamily="50" charset="-128"/>
            </a:endParaRPr>
          </a:p>
        </p:txBody>
      </p:sp>
      <p:sp>
        <p:nvSpPr>
          <p:cNvPr id="41" name="正方形/長方形 40"/>
          <p:cNvSpPr/>
          <p:nvPr/>
        </p:nvSpPr>
        <p:spPr>
          <a:xfrm>
            <a:off x="5417572" y="2896936"/>
            <a:ext cx="3618924" cy="87633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0" name="正方形/長方形 59"/>
          <p:cNvSpPr/>
          <p:nvPr/>
        </p:nvSpPr>
        <p:spPr>
          <a:xfrm>
            <a:off x="5426198" y="5588892"/>
            <a:ext cx="3632741" cy="1066258"/>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2" name="正方形/長方形 61"/>
          <p:cNvSpPr/>
          <p:nvPr/>
        </p:nvSpPr>
        <p:spPr>
          <a:xfrm>
            <a:off x="5353785" y="3747903"/>
            <a:ext cx="3658087" cy="784830"/>
          </a:xfrm>
          <a:prstGeom prst="rect">
            <a:avLst/>
          </a:prstGeom>
        </p:spPr>
        <p:txBody>
          <a:bodyPr wrap="square">
            <a:spAutoFit/>
          </a:bodyPr>
          <a:lstStyle/>
          <a:p>
            <a:pPr lvl="0"/>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■ピアサポーター活動回数　</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　実績</a:t>
            </a:r>
            <a:r>
              <a:rPr lang="ja-JP" altLang="en-US" sz="900" spc="-7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spc="-70" dirty="0" smtClean="0">
                <a:latin typeface="Meiryo UI" panose="020B0604030504040204" pitchFamily="50" charset="-128"/>
                <a:ea typeface="Meiryo UI" panose="020B0604030504040204" pitchFamily="50" charset="-128"/>
                <a:cs typeface="Meiryo UI" panose="020B0604030504040204" pitchFamily="50" charset="-128"/>
              </a:rPr>
              <a:t>R1:98</a:t>
            </a:r>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回</a:t>
            </a:r>
            <a:r>
              <a:rPr lang="en-US" altLang="ja-JP" sz="900" spc="-7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コロナ前）</a:t>
            </a:r>
            <a:r>
              <a:rPr lang="en-US" altLang="ja-JP" sz="900" spc="-70" dirty="0" smtClean="0">
                <a:latin typeface="Meiryo UI" panose="020B0604030504040204" pitchFamily="50" charset="-128"/>
                <a:ea typeface="Meiryo UI" panose="020B0604030504040204" pitchFamily="50" charset="-128"/>
                <a:cs typeface="Meiryo UI" panose="020B0604030504040204" pitchFamily="50" charset="-128"/>
              </a:rPr>
              <a:t>R2:1</a:t>
            </a:r>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回</a:t>
            </a:r>
            <a:r>
              <a:rPr lang="en-US" altLang="ja-JP" sz="900" spc="-7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コロナ中</a:t>
            </a:r>
            <a:r>
              <a:rPr lang="en-US" altLang="ja-JP" sz="900" spc="-7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spc="-7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spc="-7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900" spc="-7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b="1" spc="-7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900" b="1" spc="-70" dirty="0" smtClean="0">
                <a:latin typeface="Meiryo UI" panose="020B0604030504040204" pitchFamily="50" charset="-128"/>
                <a:ea typeface="Meiryo UI" panose="020B0604030504040204" pitchFamily="50" charset="-128"/>
                <a:cs typeface="Meiryo UI" panose="020B0604030504040204" pitchFamily="50" charset="-128"/>
              </a:rPr>
              <a:t>R3.12</a:t>
            </a:r>
            <a:r>
              <a:rPr lang="ja-JP" altLang="en-US" sz="900" b="1" spc="-70" dirty="0" smtClean="0">
                <a:latin typeface="Meiryo UI" panose="020B0604030504040204" pitchFamily="50" charset="-128"/>
                <a:ea typeface="Meiryo UI" panose="020B0604030504040204" pitchFamily="50" charset="-128"/>
                <a:cs typeface="Meiryo UI" panose="020B0604030504040204" pitchFamily="50" charset="-128"/>
              </a:rPr>
              <a:t>月時点：媒体を利用した茶話会</a:t>
            </a:r>
            <a:r>
              <a:rPr lang="en-US" altLang="ja-JP" sz="900" b="1" spc="-7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900" b="1" spc="-70" dirty="0" smtClean="0">
                <a:latin typeface="Meiryo UI" panose="020B0604030504040204" pitchFamily="50" charset="-128"/>
                <a:ea typeface="Meiryo UI" panose="020B0604030504040204" pitchFamily="50" charset="-128"/>
                <a:cs typeface="Meiryo UI" panose="020B0604030504040204" pitchFamily="50" charset="-128"/>
              </a:rPr>
              <a:t>回　媒体作成</a:t>
            </a:r>
            <a:r>
              <a:rPr lang="en-US" altLang="ja-JP" sz="900" b="1" spc="-7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900" b="1" spc="-70" dirty="0" smtClean="0">
                <a:latin typeface="Meiryo UI" panose="020B0604030504040204" pitchFamily="50" charset="-128"/>
                <a:ea typeface="Meiryo UI" panose="020B0604030504040204" pitchFamily="50" charset="-128"/>
                <a:cs typeface="Meiryo UI" panose="020B0604030504040204" pitchFamily="50" charset="-128"/>
              </a:rPr>
              <a:t>回</a:t>
            </a:r>
            <a:endParaRPr lang="en-US" altLang="ja-JP" sz="900" b="1" spc="-7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900" b="1" spc="-7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個別支援の他、壁新聞</a:t>
            </a:r>
            <a:r>
              <a:rPr lang="ja-JP" altLang="en-US" sz="900" spc="-70" dirty="0">
                <a:latin typeface="Meiryo UI" panose="020B0604030504040204" pitchFamily="50" charset="-128"/>
                <a:ea typeface="Meiryo UI" panose="020B0604030504040204" pitchFamily="50" charset="-128"/>
                <a:cs typeface="Meiryo UI" panose="020B0604030504040204" pitchFamily="50" charset="-128"/>
              </a:rPr>
              <a:t>やビデオレター等の方法で、</a:t>
            </a:r>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幅広く働きかけ</a:t>
            </a:r>
            <a:r>
              <a:rPr lang="ja-JP" altLang="en-US" sz="900" spc="-70" dirty="0">
                <a:latin typeface="Meiryo UI" panose="020B0604030504040204" pitchFamily="50" charset="-128"/>
                <a:ea typeface="Meiryo UI" panose="020B0604030504040204" pitchFamily="50" charset="-128"/>
                <a:cs typeface="Meiryo UI" panose="020B0604030504040204" pitchFamily="50" charset="-128"/>
              </a:rPr>
              <a:t>を実施し</a:t>
            </a:r>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spc="-7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900" spc="-7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　　患者の意欲喚起への活動を</a:t>
            </a:r>
            <a:r>
              <a:rPr lang="ja-JP" altLang="en-US" sz="900" spc="-70" dirty="0">
                <a:latin typeface="Meiryo UI" panose="020B0604030504040204" pitchFamily="50" charset="-128"/>
                <a:ea typeface="Meiryo UI" panose="020B0604030504040204" pitchFamily="50" charset="-128"/>
                <a:cs typeface="Meiryo UI" panose="020B0604030504040204" pitchFamily="50" charset="-128"/>
              </a:rPr>
              <a:t>途切れないよう工夫していく。</a:t>
            </a:r>
            <a:endParaRPr lang="en-US" altLang="ja-JP" sz="900" spc="-7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正方形/長方形 64"/>
          <p:cNvSpPr/>
          <p:nvPr/>
        </p:nvSpPr>
        <p:spPr>
          <a:xfrm>
            <a:off x="5386485" y="5654574"/>
            <a:ext cx="3618637" cy="900246"/>
          </a:xfrm>
          <a:prstGeom prst="rect">
            <a:avLst/>
          </a:prstGeom>
        </p:spPr>
        <p:txBody>
          <a:bodyPr wrap="square">
            <a:spAutoFit/>
          </a:bodyPr>
          <a:lstStyle/>
          <a:p>
            <a:pPr lvl="0"/>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■圏域・市町村協議の場への参加</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spc="-70" dirty="0" smtClean="0">
                <a:latin typeface="Meiryo UI" panose="020B0604030504040204" pitchFamily="50" charset="-128"/>
                <a:ea typeface="Meiryo UI" panose="020B0604030504040204" pitchFamily="50" charset="-128"/>
                <a:cs typeface="Meiryo UI" panose="020B0604030504040204" pitchFamily="50" charset="-128"/>
              </a:rPr>
              <a:t>　実績　</a:t>
            </a:r>
            <a:r>
              <a:rPr lang="en-US" altLang="ja-JP" sz="1050" spc="-70" dirty="0" smtClean="0">
                <a:latin typeface="Meiryo UI" panose="020B0604030504040204" pitchFamily="50" charset="-128"/>
                <a:ea typeface="Meiryo UI" panose="020B0604030504040204" pitchFamily="50" charset="-128"/>
                <a:cs typeface="Meiryo UI" panose="020B0604030504040204" pitchFamily="50" charset="-128"/>
              </a:rPr>
              <a:t>R1:19</a:t>
            </a:r>
            <a:r>
              <a:rPr lang="ja-JP" altLang="en-US" sz="1050" spc="-70" dirty="0" smtClean="0">
                <a:latin typeface="Meiryo UI" panose="020B0604030504040204" pitchFamily="50" charset="-128"/>
                <a:ea typeface="Meiryo UI" panose="020B0604030504040204" pitchFamily="50" charset="-128"/>
                <a:cs typeface="Meiryo UI" panose="020B0604030504040204" pitchFamily="50" charset="-128"/>
              </a:rPr>
              <a:t>市町村 　</a:t>
            </a:r>
            <a:r>
              <a:rPr lang="en-US" altLang="ja-JP" sz="1050" spc="-70" dirty="0" smtClean="0">
                <a:latin typeface="Meiryo UI" panose="020B0604030504040204" pitchFamily="50" charset="-128"/>
                <a:ea typeface="Meiryo UI" panose="020B0604030504040204" pitchFamily="50" charset="-128"/>
                <a:cs typeface="Meiryo UI" panose="020B0604030504040204" pitchFamily="50" charset="-128"/>
              </a:rPr>
              <a:t>R2:22</a:t>
            </a:r>
            <a:r>
              <a:rPr lang="ja-JP" altLang="en-US" sz="1050" spc="-70" dirty="0" smtClean="0">
                <a:latin typeface="Meiryo UI" panose="020B0604030504040204" pitchFamily="50" charset="-128"/>
                <a:ea typeface="Meiryo UI" panose="020B0604030504040204" pitchFamily="50" charset="-128"/>
                <a:cs typeface="Meiryo UI" panose="020B0604030504040204" pitchFamily="50" charset="-128"/>
              </a:rPr>
              <a:t>市町村</a:t>
            </a:r>
            <a:endParaRPr lang="en-US" altLang="ja-JP" sz="1050" spc="-7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spc="-7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50" b="1" spc="-70" dirty="0">
                <a:latin typeface="Meiryo UI" panose="020B0604030504040204" pitchFamily="50" charset="-128"/>
                <a:ea typeface="Meiryo UI" panose="020B0604030504040204" pitchFamily="50" charset="-128"/>
                <a:cs typeface="Meiryo UI" panose="020B0604030504040204" pitchFamily="50" charset="-128"/>
              </a:rPr>
              <a:t>R3</a:t>
            </a:r>
            <a:r>
              <a:rPr lang="ja-JP" altLang="en-US" sz="1050" b="1" spc="-7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b="1" spc="-7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050" b="1" spc="-70" dirty="0" smtClean="0">
                <a:latin typeface="Meiryo UI" panose="020B0604030504040204" pitchFamily="50" charset="-128"/>
                <a:ea typeface="Meiryo UI" panose="020B0604030504040204" pitchFamily="50" charset="-128"/>
                <a:cs typeface="Meiryo UI" panose="020B0604030504040204" pitchFamily="50" charset="-128"/>
              </a:rPr>
              <a:t>圏域</a:t>
            </a:r>
            <a:r>
              <a:rPr lang="en-US" altLang="ja-JP" sz="1050" b="1" spc="-7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050" b="1" spc="-70" dirty="0" smtClean="0">
                <a:latin typeface="Meiryo UI" panose="020B0604030504040204" pitchFamily="50" charset="-128"/>
                <a:ea typeface="Meiryo UI" panose="020B0604030504040204" pitchFamily="50" charset="-128"/>
                <a:cs typeface="Meiryo UI" panose="020B0604030504040204" pitchFamily="50" charset="-128"/>
              </a:rPr>
              <a:t>回　</a:t>
            </a:r>
            <a:r>
              <a:rPr lang="en-US" altLang="ja-JP" sz="1050" b="1" spc="-70" dirty="0" smtClean="0">
                <a:latin typeface="Meiryo UI" panose="020B0604030504040204" pitchFamily="50" charset="-128"/>
                <a:ea typeface="Meiryo UI" panose="020B0604030504040204" pitchFamily="50" charset="-128"/>
                <a:cs typeface="Meiryo UI" panose="020B0604030504040204" pitchFamily="50" charset="-128"/>
              </a:rPr>
              <a:t>22</a:t>
            </a:r>
            <a:r>
              <a:rPr lang="ja-JP" altLang="en-US" sz="1050" b="1" spc="-70" dirty="0" smtClean="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1050" b="1" spc="-70" dirty="0" smtClean="0">
                <a:latin typeface="Meiryo UI" panose="020B0604030504040204" pitchFamily="50" charset="-128"/>
                <a:ea typeface="Meiryo UI" panose="020B0604030504040204" pitchFamily="50" charset="-128"/>
                <a:cs typeface="Meiryo UI" panose="020B0604030504040204" pitchFamily="50" charset="-128"/>
              </a:rPr>
              <a:t>38</a:t>
            </a:r>
            <a:r>
              <a:rPr lang="ja-JP" altLang="en-US" sz="1050" b="1" spc="-70" dirty="0" smtClean="0">
                <a:latin typeface="Meiryo UI" panose="020B0604030504040204" pitchFamily="50" charset="-128"/>
                <a:ea typeface="Meiryo UI" panose="020B0604030504040204" pitchFamily="50" charset="-128"/>
                <a:cs typeface="Meiryo UI" panose="020B0604030504040204" pitchFamily="50" charset="-128"/>
              </a:rPr>
              <a:t>回　</a:t>
            </a:r>
            <a:r>
              <a:rPr lang="ja-JP" altLang="en-US" sz="1050" b="1" spc="-7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b="1" spc="-70" dirty="0" smtClean="0">
                <a:latin typeface="Meiryo UI" panose="020B0604030504040204" pitchFamily="50" charset="-128"/>
                <a:ea typeface="Meiryo UI" panose="020B0604030504040204" pitchFamily="50" charset="-128"/>
                <a:cs typeface="Meiryo UI" panose="020B0604030504040204" pitchFamily="50" charset="-128"/>
              </a:rPr>
              <a:t>R4.2.4</a:t>
            </a:r>
            <a:r>
              <a:rPr lang="ja-JP" altLang="en-US" sz="1050" b="1" spc="-70" dirty="0" smtClean="0">
                <a:latin typeface="Meiryo UI" panose="020B0604030504040204" pitchFamily="50" charset="-128"/>
                <a:ea typeface="Meiryo UI" panose="020B0604030504040204" pitchFamily="50" charset="-128"/>
                <a:cs typeface="Meiryo UI" panose="020B0604030504040204" pitchFamily="50" charset="-128"/>
              </a:rPr>
              <a:t>時点）　</a:t>
            </a:r>
            <a:r>
              <a:rPr lang="en-US" altLang="ja-JP" sz="1050" b="1" spc="-7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050" b="1" spc="-7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050" spc="-7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spc="-70" dirty="0" smtClean="0">
                <a:latin typeface="Meiryo UI" panose="020B0604030504040204" pitchFamily="50" charset="-128"/>
                <a:ea typeface="Meiryo UI" panose="020B0604030504040204" pitchFamily="50" charset="-128"/>
                <a:cs typeface="Meiryo UI" panose="020B0604030504040204" pitchFamily="50" charset="-128"/>
              </a:rPr>
              <a:t>府</a:t>
            </a:r>
            <a:r>
              <a:rPr lang="ja-JP" altLang="en-US" sz="1050" spc="-70" dirty="0">
                <a:latin typeface="Meiryo UI" panose="020B0604030504040204" pitchFamily="50" charset="-128"/>
                <a:ea typeface="Meiryo UI" panose="020B0604030504040204" pitchFamily="50" charset="-128"/>
                <a:cs typeface="Meiryo UI" panose="020B0604030504040204" pitchFamily="50" charset="-128"/>
              </a:rPr>
              <a:t>内なるべく全て</a:t>
            </a:r>
            <a:r>
              <a:rPr lang="ja-JP" altLang="en-US" sz="1050" spc="-70" dirty="0" smtClean="0">
                <a:latin typeface="Meiryo UI" panose="020B0604030504040204" pitchFamily="50" charset="-128"/>
                <a:ea typeface="Meiryo UI" panose="020B0604030504040204" pitchFamily="50" charset="-128"/>
                <a:cs typeface="Meiryo UI" panose="020B0604030504040204" pitchFamily="50" charset="-128"/>
              </a:rPr>
              <a:t>の「協議の場」へ参加し、困難ケースの市町村への　</a:t>
            </a:r>
            <a:r>
              <a:rPr lang="en-US" altLang="ja-JP" sz="1050" spc="-7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050" spc="-7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050" spc="-70" dirty="0" smtClean="0">
                <a:latin typeface="Meiryo UI" panose="020B0604030504040204" pitchFamily="50" charset="-128"/>
                <a:ea typeface="Meiryo UI" panose="020B0604030504040204" pitchFamily="50" charset="-128"/>
                <a:cs typeface="Meiryo UI" panose="020B0604030504040204" pitchFamily="50" charset="-128"/>
              </a:rPr>
              <a:t>　　橋渡しがスムーズにいくように働きかける。</a:t>
            </a:r>
            <a:endParaRPr lang="en-US" altLang="ja-JP" sz="1050" spc="-7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a:xfrm>
            <a:off x="5360446" y="4581128"/>
            <a:ext cx="3573121" cy="969496"/>
          </a:xfrm>
          <a:prstGeom prst="rect">
            <a:avLst/>
          </a:prstGeom>
        </p:spPr>
        <p:txBody>
          <a:bodyPr wrap="square">
            <a:spAutoFit/>
          </a:bodyPr>
          <a:lstStyle/>
          <a:p>
            <a:pPr lvl="0"/>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■困難ケースの伴走支援</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1000" spc="-70" dirty="0" smtClean="0">
                <a:latin typeface="Meiryo UI" panose="020B0604030504040204" pitchFamily="50" charset="-128"/>
                <a:ea typeface="Meiryo UI" panose="020B0604030504040204" pitchFamily="50" charset="-128"/>
                <a:cs typeface="Meiryo UI" panose="020B0604030504040204" pitchFamily="50" charset="-128"/>
              </a:rPr>
              <a:t>  R2</a:t>
            </a:r>
            <a:r>
              <a:rPr lang="ja-JP" altLang="en-US" sz="1000" spc="-7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spc="-7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000" spc="-70" dirty="0" smtClean="0">
                <a:latin typeface="Meiryo UI" panose="020B0604030504040204" pitchFamily="50" charset="-128"/>
                <a:ea typeface="Meiryo UI" panose="020B0604030504040204" pitchFamily="50" charset="-128"/>
                <a:cs typeface="Meiryo UI" panose="020B0604030504040204" pitchFamily="50" charset="-128"/>
              </a:rPr>
              <a:t>人</a:t>
            </a:r>
            <a:r>
              <a:rPr lang="ja-JP" altLang="en-US" sz="1000" b="1" spc="-7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b="1" spc="-70" dirty="0" smtClean="0">
                <a:latin typeface="Meiryo UI" panose="020B0604030504040204" pitchFamily="50" charset="-128"/>
                <a:ea typeface="Meiryo UI" panose="020B0604030504040204" pitchFamily="50" charset="-128"/>
                <a:cs typeface="Meiryo UI" panose="020B0604030504040204" pitchFamily="50" charset="-128"/>
              </a:rPr>
              <a:t>R3</a:t>
            </a:r>
            <a:r>
              <a:rPr lang="ja-JP" altLang="en-US" sz="1000" b="1" spc="-70" dirty="0" smtClean="0">
                <a:latin typeface="Meiryo UI" panose="020B0604030504040204" pitchFamily="50" charset="-128"/>
                <a:ea typeface="Meiryo UI" panose="020B0604030504040204" pitchFamily="50" charset="-128"/>
                <a:cs typeface="Meiryo UI" panose="020B0604030504040204" pitchFamily="50" charset="-128"/>
              </a:rPr>
              <a:t>見込</a:t>
            </a:r>
            <a:r>
              <a:rPr lang="en-US" altLang="ja-JP" sz="1000" b="1" spc="-7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b="1" spc="-70" dirty="0" smtClean="0">
                <a:latin typeface="Meiryo UI" panose="020B0604030504040204" pitchFamily="50" charset="-128"/>
                <a:ea typeface="Meiryo UI" panose="020B0604030504040204" pitchFamily="50" charset="-128"/>
                <a:cs typeface="Meiryo UI" panose="020B0604030504040204" pitchFamily="50" charset="-128"/>
              </a:rPr>
              <a:t>４人</a:t>
            </a:r>
            <a:r>
              <a:rPr lang="en-US" altLang="ja-JP" sz="1000" b="1" spc="-7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000" b="1" spc="-7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000" b="1" spc="-7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b="1" spc="-7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b="1" spc="-70" dirty="0" smtClean="0">
                <a:latin typeface="Meiryo UI" panose="020B0604030504040204" pitchFamily="50" charset="-128"/>
                <a:ea typeface="Meiryo UI" panose="020B0604030504040204" pitchFamily="50" charset="-128"/>
                <a:cs typeface="Meiryo UI" panose="020B0604030504040204" pitchFamily="50" charset="-128"/>
              </a:rPr>
              <a:t>新規相談</a:t>
            </a:r>
            <a:r>
              <a:rPr lang="en-US" altLang="ja-JP" sz="1000" b="1" spc="-7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000" b="1" spc="-70" dirty="0" smtClean="0">
                <a:latin typeface="Meiryo UI" panose="020B0604030504040204" pitchFamily="50" charset="-128"/>
                <a:ea typeface="Meiryo UI" panose="020B0604030504040204" pitchFamily="50" charset="-128"/>
                <a:cs typeface="Meiryo UI" panose="020B0604030504040204" pitchFamily="50" charset="-128"/>
              </a:rPr>
              <a:t>件の経路　病院２　保健所１）　</a:t>
            </a:r>
            <a:endParaRPr lang="en-US" altLang="ja-JP" sz="1000" b="1" spc="-70" dirty="0" smtClean="0">
              <a:latin typeface="Meiryo UI" panose="020B0604030504040204" pitchFamily="50" charset="-128"/>
              <a:ea typeface="Meiryo UI" panose="020B0604030504040204" pitchFamily="50" charset="-128"/>
              <a:cs typeface="Meiryo UI" panose="020B0604030504040204" pitchFamily="50" charset="-128"/>
            </a:endParaRPr>
          </a:p>
          <a:p>
            <a:pPr marL="108000" lvl="0" indent="-612000"/>
            <a:r>
              <a:rPr lang="ja-JP" altLang="en-US" sz="900" b="1" spc="-7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院内研修や茶話会等の取組みとあわせて「住まいの場が確定せず支援者が決まらない」「家族が退院に反対している」等の困難ケースを把握し市町村支援に結び付ける。</a:t>
            </a:r>
            <a:endParaRPr lang="en-US" altLang="ja-JP" sz="900" spc="-7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p:cNvSpPr/>
          <p:nvPr/>
        </p:nvSpPr>
        <p:spPr>
          <a:xfrm>
            <a:off x="5360950" y="2924944"/>
            <a:ext cx="3638039" cy="792000"/>
          </a:xfrm>
          <a:prstGeom prst="rect">
            <a:avLst/>
          </a:prstGeom>
          <a:ln>
            <a:noFill/>
          </a:ln>
        </p:spPr>
        <p:txBody>
          <a:bodyPr wrap="square">
            <a:spAutoFit/>
          </a:bodyPr>
          <a:lstStyle/>
          <a:p>
            <a:pPr lvl="0"/>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■研修回数</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900" spc="-7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実績：</a:t>
            </a:r>
            <a:r>
              <a:rPr lang="en-US" altLang="ja-JP" sz="900" spc="-70" dirty="0">
                <a:latin typeface="Meiryo UI" panose="020B0604030504040204" pitchFamily="50" charset="-128"/>
                <a:ea typeface="Meiryo UI" panose="020B0604030504040204" pitchFamily="50" charset="-128"/>
                <a:cs typeface="Meiryo UI" panose="020B0604030504040204" pitchFamily="50" charset="-128"/>
              </a:rPr>
              <a:t>R1:25</a:t>
            </a:r>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病院</a:t>
            </a:r>
            <a:r>
              <a:rPr lang="en-US" altLang="ja-JP" sz="900" spc="-70" dirty="0" smtClean="0">
                <a:latin typeface="Meiryo UI" panose="020B0604030504040204" pitchFamily="50" charset="-128"/>
                <a:ea typeface="Meiryo UI" panose="020B0604030504040204" pitchFamily="50" charset="-128"/>
                <a:cs typeface="Meiryo UI" panose="020B0604030504040204" pitchFamily="50" charset="-128"/>
              </a:rPr>
              <a:t>(33</a:t>
            </a:r>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回</a:t>
            </a:r>
            <a:r>
              <a:rPr lang="en-US" altLang="ja-JP" sz="900" spc="-7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600" i="1" spc="-70" dirty="0" smtClean="0">
                <a:latin typeface="Meiryo UI" panose="020B0604030504040204" pitchFamily="50" charset="-128"/>
                <a:ea typeface="Meiryo UI" panose="020B0604030504040204" pitchFamily="50" charset="-128"/>
                <a:cs typeface="Meiryo UI" panose="020B0604030504040204" pitchFamily="50" charset="-128"/>
              </a:rPr>
              <a:t>コロナ前</a:t>
            </a:r>
            <a:r>
              <a:rPr lang="ja-JP" altLang="en-US" sz="900" spc="-7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spc="-70" dirty="0" smtClean="0">
                <a:latin typeface="Meiryo UI" panose="020B0604030504040204" pitchFamily="50" charset="-128"/>
                <a:ea typeface="Meiryo UI" panose="020B0604030504040204" pitchFamily="50" charset="-128"/>
                <a:cs typeface="Meiryo UI" panose="020B0604030504040204" pitchFamily="50" charset="-128"/>
              </a:rPr>
              <a:t>R2:5</a:t>
            </a:r>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病院</a:t>
            </a:r>
            <a:r>
              <a:rPr lang="en-US" altLang="ja-JP" sz="900" spc="-7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spc="-70" dirty="0">
                <a:latin typeface="Meiryo UI" panose="020B0604030504040204" pitchFamily="50" charset="-128"/>
                <a:ea typeface="Meiryo UI" panose="020B0604030504040204" pitchFamily="50" charset="-128"/>
                <a:cs typeface="Meiryo UI" panose="020B0604030504040204" pitchFamily="50" charset="-128"/>
              </a:rPr>
              <a:t>6</a:t>
            </a:r>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回</a:t>
            </a:r>
            <a:r>
              <a:rPr lang="en-US" altLang="ja-JP" sz="900" spc="-70" dirty="0">
                <a:latin typeface="Meiryo UI" panose="020B0604030504040204" pitchFamily="50" charset="-128"/>
                <a:ea typeface="Meiryo UI" panose="020B0604030504040204" pitchFamily="50" charset="-128"/>
                <a:cs typeface="Meiryo UI" panose="020B0604030504040204" pitchFamily="50" charset="-128"/>
              </a:rPr>
              <a:t>)</a:t>
            </a:r>
            <a:r>
              <a:rPr lang="ja-JP" altLang="en-US" sz="600" i="1" spc="-70" dirty="0" smtClean="0">
                <a:latin typeface="Meiryo UI" panose="020B0604030504040204" pitchFamily="50" charset="-128"/>
                <a:ea typeface="Meiryo UI" panose="020B0604030504040204" pitchFamily="50" charset="-128"/>
                <a:cs typeface="Meiryo UI" panose="020B0604030504040204" pitchFamily="50" charset="-128"/>
              </a:rPr>
              <a:t>コロナ中</a:t>
            </a:r>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spc="-7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900" spc="-7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spc="-7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900" b="1" spc="-70" dirty="0" smtClean="0">
                <a:latin typeface="Meiryo UI" panose="020B0604030504040204" pitchFamily="50" charset="-128"/>
                <a:ea typeface="Meiryo UI" panose="020B0604030504040204" pitchFamily="50" charset="-128"/>
                <a:cs typeface="Meiryo UI" panose="020B0604030504040204" pitchFamily="50" charset="-128"/>
              </a:rPr>
              <a:t>R3</a:t>
            </a:r>
            <a:r>
              <a:rPr lang="ja-JP" altLang="en-US" sz="900" b="1" spc="-70" dirty="0" smtClean="0">
                <a:latin typeface="Meiryo UI" panose="020B0604030504040204" pitchFamily="50" charset="-128"/>
                <a:ea typeface="Meiryo UI" panose="020B0604030504040204" pitchFamily="50" charset="-128"/>
                <a:cs typeface="Meiryo UI" panose="020B0604030504040204" pitchFamily="50" charset="-128"/>
              </a:rPr>
              <a:t>見込：８病院</a:t>
            </a:r>
            <a:r>
              <a:rPr lang="en-US" altLang="ja-JP" sz="900" b="1" spc="-7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b="1" spc="-7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900" b="1" spc="-70" dirty="0" smtClean="0">
                <a:latin typeface="Meiryo UI" panose="020B0604030504040204" pitchFamily="50" charset="-128"/>
                <a:ea typeface="Meiryo UI" panose="020B0604030504040204" pitchFamily="50" charset="-128"/>
                <a:cs typeface="Meiryo UI" panose="020B0604030504040204" pitchFamily="50" charset="-128"/>
              </a:rPr>
              <a:t>回</a:t>
            </a:r>
            <a:r>
              <a:rPr lang="en-US" altLang="ja-JP" sz="900" b="1" spc="-7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b="1" spc="-70" dirty="0" smtClean="0">
                <a:latin typeface="Meiryo UI" panose="020B0604030504040204" pitchFamily="50" charset="-128"/>
                <a:ea typeface="Meiryo UI" panose="020B0604030504040204" pitchFamily="50" charset="-128"/>
                <a:cs typeface="Meiryo UI" panose="020B0604030504040204" pitchFamily="50" charset="-128"/>
              </a:rPr>
              <a:t>　全体研修 </a:t>
            </a:r>
            <a:r>
              <a:rPr lang="en-US" altLang="ja-JP" sz="900" b="1" spc="-7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900" b="1" spc="-70" dirty="0" smtClean="0">
                <a:latin typeface="Meiryo UI" panose="020B0604030504040204" pitchFamily="50" charset="-128"/>
                <a:ea typeface="Meiryo UI" panose="020B0604030504040204" pitchFamily="50" charset="-128"/>
                <a:cs typeface="Meiryo UI" panose="020B0604030504040204" pitchFamily="50" charset="-128"/>
              </a:rPr>
              <a:t>回</a:t>
            </a:r>
            <a:r>
              <a:rPr lang="en-US" altLang="ja-JP" sz="900" b="1" spc="-7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b="1" spc="-70" dirty="0" smtClean="0">
                <a:latin typeface="Meiryo UI" panose="020B0604030504040204" pitchFamily="50" charset="-128"/>
                <a:ea typeface="Meiryo UI" panose="020B0604030504040204" pitchFamily="50" charset="-128"/>
                <a:cs typeface="Meiryo UI" panose="020B0604030504040204" pitchFamily="50" charset="-128"/>
              </a:rPr>
              <a:t>配信研修）</a:t>
            </a:r>
            <a:endParaRPr lang="en-US" altLang="ja-JP" sz="900" b="1" spc="-7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spc="-70" dirty="0">
                <a:latin typeface="Meiryo UI" panose="020B0604030504040204" pitchFamily="50" charset="-128"/>
                <a:ea typeface="Meiryo UI" panose="020B0604030504040204" pitchFamily="50" charset="-128"/>
                <a:cs typeface="Meiryo UI" panose="020B0604030504040204" pitchFamily="50" charset="-128"/>
              </a:rPr>
              <a:t>オンライン研修や、動画</a:t>
            </a:r>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撮影に</a:t>
            </a:r>
            <a:r>
              <a:rPr lang="ja-JP" altLang="en-US" sz="900" spc="-70" dirty="0">
                <a:latin typeface="Meiryo UI" panose="020B0604030504040204" pitchFamily="50" charset="-128"/>
                <a:ea typeface="Meiryo UI" panose="020B0604030504040204" pitchFamily="50" charset="-128"/>
                <a:cs typeface="Meiryo UI" panose="020B0604030504040204" pitchFamily="50" charset="-128"/>
              </a:rPr>
              <a:t>よるビデオ研修など、病院内</a:t>
            </a:r>
            <a:r>
              <a:rPr lang="ja-JP" altLang="en-US" sz="900" spc="-70" dirty="0" smtClean="0">
                <a:latin typeface="Meiryo UI" panose="020B0604030504040204" pitchFamily="50" charset="-128"/>
                <a:ea typeface="Meiryo UI" panose="020B0604030504040204" pitchFamily="50" charset="-128"/>
                <a:cs typeface="Meiryo UI" panose="020B0604030504040204" pitchFamily="50" charset="-128"/>
              </a:rPr>
              <a:t>で</a:t>
            </a:r>
            <a:r>
              <a:rPr lang="en-US" altLang="ja-JP" sz="900" spc="-7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spc="-70" dirty="0">
                <a:latin typeface="Meiryo UI" panose="020B0604030504040204" pitchFamily="50" charset="-128"/>
                <a:ea typeface="Meiryo UI" panose="020B0604030504040204" pitchFamily="50" charset="-128"/>
                <a:cs typeface="Meiryo UI" panose="020B0604030504040204" pitchFamily="50" charset="-128"/>
              </a:rPr>
            </a:br>
            <a:r>
              <a:rPr lang="ja-JP" altLang="en-US" sz="900" spc="-70" dirty="0">
                <a:latin typeface="Meiryo UI" panose="020B0604030504040204" pitchFamily="50" charset="-128"/>
                <a:ea typeface="Meiryo UI" panose="020B0604030504040204" pitchFamily="50" charset="-128"/>
                <a:cs typeface="Meiryo UI" panose="020B0604030504040204" pitchFamily="50" charset="-128"/>
              </a:rPr>
              <a:t>   開催しやすい実施方法を検討。市町村とも連携を進める。</a:t>
            </a:r>
            <a:endParaRPr lang="en-US" altLang="ja-JP" sz="900" spc="-7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正方形/長方形 70"/>
          <p:cNvSpPr/>
          <p:nvPr/>
        </p:nvSpPr>
        <p:spPr>
          <a:xfrm>
            <a:off x="1624668" y="5704190"/>
            <a:ext cx="3708000" cy="815608"/>
          </a:xfrm>
          <a:prstGeom prst="rect">
            <a:avLst/>
          </a:prstGeom>
          <a:ln w="38100">
            <a:noFill/>
          </a:ln>
        </p:spPr>
        <p:txBody>
          <a:bodyPr wrap="square">
            <a:spAutoFit/>
          </a:bodyPr>
          <a:lstStyle/>
          <a:p>
            <a:pPr marL="82550" lvl="0" indent="-82550"/>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市町村の退院支援にかかる検討を活性化する！</a:t>
            </a:r>
            <a:r>
              <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rPr>
            </a:br>
            <a:endParaRPr lang="en-US" altLang="ja-JP" sz="500" b="1" u="sng"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困難ケースを市町村につなぐことで検討を活性化する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病院・市町村の相互ニーズを結びつける役割（市町村の</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協議</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場</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への医療</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機関</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のスムーズな参加、フラットな検討の場の設定など）</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正方形/長方形 71"/>
          <p:cNvSpPr/>
          <p:nvPr/>
        </p:nvSpPr>
        <p:spPr>
          <a:xfrm>
            <a:off x="5418721" y="3738299"/>
            <a:ext cx="3613880" cy="81476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3" name="正方形/長方形 72"/>
          <p:cNvSpPr/>
          <p:nvPr/>
        </p:nvSpPr>
        <p:spPr>
          <a:xfrm>
            <a:off x="5418398" y="4611418"/>
            <a:ext cx="3640542" cy="921149"/>
          </a:xfrm>
          <a:prstGeom prst="rect">
            <a:avLst/>
          </a:prstGeom>
          <a:noFill/>
          <a:ln w="38100" cmpd="sng">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84138" indent="-84138">
              <a:spcAft>
                <a:spcPts val="600"/>
              </a:spcAft>
            </a:pPr>
            <a:endParaRPr lang="en-US" altLang="ja-JP" sz="1200" spc="-50" dirty="0" smtClean="0">
              <a:solidFill>
                <a:schemeClr val="tx1"/>
              </a:solidFill>
              <a:latin typeface="Meiryo UI" panose="020B0604030504040204" pitchFamily="50" charset="-128"/>
              <a:ea typeface="Meiryo UI" panose="020B0604030504040204" pitchFamily="50" charset="-128"/>
            </a:endParaRPr>
          </a:p>
        </p:txBody>
      </p:sp>
      <p:graphicFrame>
        <p:nvGraphicFramePr>
          <p:cNvPr id="6" name="表 5"/>
          <p:cNvGraphicFramePr>
            <a:graphicFrameLocks noGrp="1"/>
          </p:cNvGraphicFramePr>
          <p:nvPr/>
        </p:nvGraphicFramePr>
        <p:xfrm>
          <a:off x="3349256" y="1403498"/>
          <a:ext cx="574158" cy="446567"/>
        </p:xfrm>
        <a:graphic>
          <a:graphicData uri="http://schemas.openxmlformats.org/drawingml/2006/table">
            <a:tbl>
              <a:tblPr/>
              <a:tblGrid>
                <a:gridCol w="574158">
                  <a:extLst>
                    <a:ext uri="{9D8B030D-6E8A-4147-A177-3AD203B41FA5}">
                      <a16:colId xmlns:a16="http://schemas.microsoft.com/office/drawing/2014/main" val="1538915168"/>
                    </a:ext>
                  </a:extLst>
                </a:gridCol>
              </a:tblGrid>
              <a:tr h="446567">
                <a:tc>
                  <a:txBody>
                    <a:bodyPr/>
                    <a:lstStyle/>
                    <a:p>
                      <a:endParaRPr kumimoji="1" lang="ja-JP" altLang="en-US" dirty="0"/>
                    </a:p>
                  </a:txBody>
                  <a:tcPr>
                    <a:lnL w="38100" cmpd="sng">
                      <a:solidFill>
                        <a:srgbClr val="00B050"/>
                      </a:solidFill>
                      <a:prstDash val="solid"/>
                    </a:lnL>
                    <a:lnR w="38100" cmpd="sng">
                      <a:solidFill>
                        <a:srgbClr val="00B050"/>
                      </a:solidFill>
                      <a:prstDash val="solid"/>
                    </a:lnR>
                    <a:lnT w="38100" cmpd="sng">
                      <a:solidFill>
                        <a:srgbClr val="00B050"/>
                      </a:solidFill>
                      <a:prstDash val="solid"/>
                    </a:lnT>
                    <a:lnB w="38100" cmpd="sng">
                      <a:solidFill>
                        <a:srgbClr val="00B050"/>
                      </a:solidFill>
                      <a:prstDash val="solid"/>
                    </a:lnB>
                  </a:tcPr>
                </a:tc>
                <a:extLst>
                  <a:ext uri="{0D108BD9-81ED-4DB2-BD59-A6C34878D82A}">
                    <a16:rowId xmlns:a16="http://schemas.microsoft.com/office/drawing/2014/main" val="3664092101"/>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4053543748"/>
              </p:ext>
            </p:extLst>
          </p:nvPr>
        </p:nvGraphicFramePr>
        <p:xfrm>
          <a:off x="5813753" y="1498795"/>
          <a:ext cx="3148294" cy="228600"/>
        </p:xfrm>
        <a:graphic>
          <a:graphicData uri="http://schemas.openxmlformats.org/drawingml/2006/table">
            <a:tbl>
              <a:tblPr/>
              <a:tblGrid>
                <a:gridCol w="3148294">
                  <a:extLst>
                    <a:ext uri="{9D8B030D-6E8A-4147-A177-3AD203B41FA5}">
                      <a16:colId xmlns:a16="http://schemas.microsoft.com/office/drawing/2014/main" val="3908984975"/>
                    </a:ext>
                  </a:extLst>
                </a:gridCol>
              </a:tblGrid>
              <a:tr h="184348">
                <a:tc>
                  <a:txBody>
                    <a:bodyPr/>
                    <a:lstStyle/>
                    <a:p>
                      <a:endParaRPr kumimoji="1" lang="ja-JP" altLang="en-US" sz="900" dirty="0"/>
                    </a:p>
                  </a:txBody>
                  <a:tcPr>
                    <a:lnL w="38100" cmpd="sng">
                      <a:solidFill>
                        <a:srgbClr val="00B050"/>
                      </a:solidFill>
                      <a:prstDash val="solid"/>
                    </a:lnL>
                    <a:lnR w="38100" cmpd="sng">
                      <a:solidFill>
                        <a:srgbClr val="00B050"/>
                      </a:solidFill>
                      <a:prstDash val="solid"/>
                    </a:lnR>
                    <a:lnT w="38100" cmpd="sng">
                      <a:solidFill>
                        <a:srgbClr val="00B050"/>
                      </a:solidFill>
                      <a:prstDash val="solid"/>
                    </a:lnT>
                    <a:lnB w="38100" cmpd="sng">
                      <a:solidFill>
                        <a:srgbClr val="00B050"/>
                      </a:solidFill>
                      <a:prstDash val="solid"/>
                    </a:lnB>
                  </a:tcPr>
                </a:tc>
                <a:extLst>
                  <a:ext uri="{0D108BD9-81ED-4DB2-BD59-A6C34878D82A}">
                    <a16:rowId xmlns:a16="http://schemas.microsoft.com/office/drawing/2014/main" val="1679038290"/>
                  </a:ext>
                </a:extLst>
              </a:tr>
            </a:tbl>
          </a:graphicData>
        </a:graphic>
      </p:graphicFrame>
      <p:sp>
        <p:nvSpPr>
          <p:cNvPr id="52" name="正方形/長方形 51"/>
          <p:cNvSpPr/>
          <p:nvPr/>
        </p:nvSpPr>
        <p:spPr>
          <a:xfrm>
            <a:off x="1626425" y="2911227"/>
            <a:ext cx="3722357" cy="805718"/>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solidFill>
            </a:endParaRPr>
          </a:p>
        </p:txBody>
      </p:sp>
      <p:sp>
        <p:nvSpPr>
          <p:cNvPr id="56" name="正方形/長方形 55"/>
          <p:cNvSpPr/>
          <p:nvPr/>
        </p:nvSpPr>
        <p:spPr>
          <a:xfrm>
            <a:off x="5418845" y="2914666"/>
            <a:ext cx="3613757" cy="802278"/>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solidFill>
            </a:endParaRPr>
          </a:p>
        </p:txBody>
      </p:sp>
      <p:sp>
        <p:nvSpPr>
          <p:cNvPr id="42" name="テキスト ボックス 41"/>
          <p:cNvSpPr txBox="1"/>
          <p:nvPr/>
        </p:nvSpPr>
        <p:spPr>
          <a:xfrm>
            <a:off x="8122751" y="110228"/>
            <a:ext cx="933663" cy="338554"/>
          </a:xfrm>
          <a:prstGeom prst="rect">
            <a:avLst/>
          </a:prstGeom>
          <a:noFill/>
          <a:ln>
            <a:solidFill>
              <a:schemeClr val="tx1"/>
            </a:solidFill>
          </a:ln>
        </p:spPr>
        <p:txBody>
          <a:bodyPr wrap="square" rtlCol="0" anchor="ctr" anchorCtr="1">
            <a:spAutoFit/>
          </a:bodyPr>
          <a:lstStyle/>
          <a:p>
            <a:r>
              <a:rPr kumimoji="1" lang="ja-JP" altLang="en-US" sz="1600" b="1" u="none" dirty="0" smtClean="0">
                <a:latin typeface="メイリオ" panose="020B0604030504040204" pitchFamily="50" charset="-128"/>
                <a:ea typeface="メイリオ" panose="020B0604030504040204" pitchFamily="50" charset="-128"/>
              </a:rPr>
              <a:t>資料２</a:t>
            </a:r>
            <a:endParaRPr kumimoji="1" lang="ja-JP" altLang="en-US" sz="1600" b="1" u="none"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648533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7858</TotalTime>
  <Words>908</Words>
  <Application>Microsoft Office PowerPoint</Application>
  <PresentationFormat>画面に合わせる (4:3)</PresentationFormat>
  <Paragraphs>69</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メイリオ</vt:lpstr>
      <vt:lpstr>游ゴシック</vt:lpstr>
      <vt:lpstr>Arial</vt:lpstr>
      <vt:lpstr>Calibri</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髙田　梨恵</dc:creator>
  <cp:lastModifiedBy>中川　尚代</cp:lastModifiedBy>
  <cp:revision>548</cp:revision>
  <cp:lastPrinted>2021-12-14T01:53:48Z</cp:lastPrinted>
  <dcterms:created xsi:type="dcterms:W3CDTF">2016-09-23T07:06:13Z</dcterms:created>
  <dcterms:modified xsi:type="dcterms:W3CDTF">2022-02-10T01:46:29Z</dcterms:modified>
</cp:coreProperties>
</file>