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1" r:id="rId2"/>
    <p:sldId id="272" r:id="rId3"/>
  </p:sldIdLst>
  <p:sldSz cx="12801600" cy="9601200" type="A3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CCCC"/>
    <a:srgbClr val="FFFF99"/>
    <a:srgbClr val="0000FF"/>
    <a:srgbClr val="FF99FF"/>
    <a:srgbClr val="EA5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76" autoAdjust="0"/>
    <p:restoredTop sz="94660"/>
  </p:normalViewPr>
  <p:slideViewPr>
    <p:cSldViewPr snapToGrid="0">
      <p:cViewPr>
        <p:scale>
          <a:sx n="150" d="100"/>
          <a:sy n="150" d="100"/>
        </p:scale>
        <p:origin x="-3924" y="-60"/>
      </p:cViewPr>
      <p:guideLst>
        <p:guide orient="horz" pos="325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2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16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43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0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92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59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46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957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598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35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97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6F313-1F23-4D8F-AF11-FDD174AE8CF7}" type="datetimeFigureOut">
              <a:rPr kumimoji="1" lang="ja-JP" altLang="en-US" smtClean="0"/>
              <a:t>2023/3/1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5F025-DE3E-4DFB-83D4-F7F3ED0076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225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C8EA133-FA94-683A-3FB9-849BCC8331C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6490" y="119746"/>
            <a:ext cx="1353835" cy="389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07DE01-D67F-4440-5CF8-7E77C6E0C066}"/>
              </a:ext>
            </a:extLst>
          </p:cNvPr>
          <p:cNvSpPr/>
          <p:nvPr/>
        </p:nvSpPr>
        <p:spPr>
          <a:xfrm flipV="1">
            <a:off x="0" y="579012"/>
            <a:ext cx="12801600" cy="136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272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AD7D175-B1A7-8B0E-1939-5C300ACB03B5}"/>
              </a:ext>
            </a:extLst>
          </p:cNvPr>
          <p:cNvSpPr txBox="1">
            <a:spLocks/>
          </p:cNvSpPr>
          <p:nvPr/>
        </p:nvSpPr>
        <p:spPr>
          <a:xfrm>
            <a:off x="673270" y="15486"/>
            <a:ext cx="11455061" cy="604524"/>
          </a:xfrm>
          <a:prstGeom prst="rect">
            <a:avLst/>
          </a:prstGeom>
        </p:spPr>
        <p:txBody>
          <a:bodyPr vert="horz" lIns="170688" tIns="85344" rIns="170688" bIns="85344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ja-JP" sz="2800" kern="0" dirty="0">
                <a:solidFill>
                  <a:srgbClr val="EA553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企業の防災の取組に関するアンケート調査結果</a:t>
            </a:r>
            <a:r>
              <a:rPr lang="ja-JP" altLang="en-US" sz="2800" kern="0" dirty="0">
                <a:solidFill>
                  <a:srgbClr val="EA553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概要</a:t>
            </a:r>
            <a:r>
              <a:rPr lang="ja-JP" altLang="en-US" sz="2800" kern="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9" name="表 5">
            <a:extLst>
              <a:ext uri="{FF2B5EF4-FFF2-40B4-BE49-F238E27FC236}">
                <a16:creationId xmlns:a16="http://schemas.microsoft.com/office/drawing/2014/main" id="{C5218B26-4982-5661-B768-4A630AA330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3139557"/>
              </p:ext>
            </p:extLst>
          </p:nvPr>
        </p:nvGraphicFramePr>
        <p:xfrm>
          <a:off x="306873" y="1250554"/>
          <a:ext cx="5796133" cy="10850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5334">
                  <a:extLst>
                    <a:ext uri="{9D8B030D-6E8A-4147-A177-3AD203B41FA5}">
                      <a16:colId xmlns:a16="http://schemas.microsoft.com/office/drawing/2014/main" val="989006642"/>
                    </a:ext>
                  </a:extLst>
                </a:gridCol>
                <a:gridCol w="4340799">
                  <a:extLst>
                    <a:ext uri="{9D8B030D-6E8A-4147-A177-3AD203B41FA5}">
                      <a16:colId xmlns:a16="http://schemas.microsoft.com/office/drawing/2014/main" val="2184603262"/>
                    </a:ext>
                  </a:extLst>
                </a:gridCol>
              </a:tblGrid>
              <a:tr h="958269"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（１）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調査対象</a:t>
                      </a:r>
                      <a:endParaRPr kumimoji="1" lang="ja-JP" altLang="ja-JP" sz="1200" b="0" kern="12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調査方式</a:t>
                      </a:r>
                    </a:p>
                    <a:p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調査期間</a:t>
                      </a:r>
                    </a:p>
                    <a:p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（</a:t>
                      </a: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）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発送・回収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170688" marR="170688" marT="85344" marB="85344"/>
                </a:tc>
                <a:tc>
                  <a:txBody>
                    <a:bodyPr/>
                    <a:lstStyle/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大阪府内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に</a:t>
                      </a:r>
                      <a:r>
                        <a:rPr kumimoji="1" lang="ja-JP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本社・本店が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所在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する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企業</a:t>
                      </a:r>
                      <a:endParaRPr kumimoji="1" lang="ja-JP" altLang="ja-JP" sz="1200" b="0" kern="12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郵送による配付・回収（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Web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回答を併用）</a:t>
                      </a:r>
                    </a:p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令和４年７月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20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日（水）～８月４日（木）</a:t>
                      </a:r>
                    </a:p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発送数：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1,500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件</a:t>
                      </a:r>
                    </a:p>
                    <a:p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回収数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：</a:t>
                      </a:r>
                      <a:r>
                        <a:rPr kumimoji="1" lang="ja-JP" altLang="en-US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459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件（回収率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30.6</a:t>
                      </a:r>
                      <a:r>
                        <a:rPr kumimoji="1" lang="ja-JP" altLang="ja-JP" sz="1200" b="0" kern="1200" dirty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％、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うち有効回答数</a:t>
                      </a:r>
                      <a:r>
                        <a:rPr kumimoji="1" lang="en-US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455</a:t>
                      </a:r>
                      <a:r>
                        <a:rPr kumimoji="1" lang="ja-JP" altLang="ja-JP" sz="1200" b="0" kern="1200" dirty="0" smtClean="0">
                          <a:solidFill>
                            <a:schemeClr val="tx1"/>
                          </a:solidFill>
                          <a:effectLst/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件）</a:t>
                      </a:r>
                      <a:endParaRPr kumimoji="1" lang="ja-JP" altLang="ja-JP" sz="1200" b="0" kern="1200" dirty="0">
                        <a:solidFill>
                          <a:schemeClr val="tx1"/>
                        </a:solidFill>
                        <a:effectLst/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marL="170688" marR="170688" marT="85344" marB="8534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1710067"/>
                  </a:ext>
                </a:extLst>
              </a:tr>
            </a:tbl>
          </a:graphicData>
        </a:graphic>
      </p:graphicFrame>
      <p:sp>
        <p:nvSpPr>
          <p:cNvPr id="20" name="タイトル 1">
            <a:extLst>
              <a:ext uri="{FF2B5EF4-FFF2-40B4-BE49-F238E27FC236}">
                <a16:creationId xmlns:a16="http://schemas.microsoft.com/office/drawing/2014/main" id="{F97774E9-7EFB-C0F0-B498-2AF19734C7BC}"/>
              </a:ext>
            </a:extLst>
          </p:cNvPr>
          <p:cNvSpPr txBox="1">
            <a:spLocks/>
          </p:cNvSpPr>
          <p:nvPr/>
        </p:nvSpPr>
        <p:spPr>
          <a:xfrm>
            <a:off x="163423" y="847509"/>
            <a:ext cx="1922334" cy="430616"/>
          </a:xfrm>
          <a:prstGeom prst="rect">
            <a:avLst/>
          </a:prstGeom>
        </p:spPr>
        <p:txBody>
          <a:bodyPr vert="horz" lIns="170688" tIns="85344" rIns="170688" bIns="85344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■調査方法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170227" y="828939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21" name="角丸四角形 20"/>
          <p:cNvSpPr/>
          <p:nvPr/>
        </p:nvSpPr>
        <p:spPr>
          <a:xfrm>
            <a:off x="6548343" y="819948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56F963E1-CF1F-FE35-1C2A-F43ADFE042DA}"/>
              </a:ext>
            </a:extLst>
          </p:cNvPr>
          <p:cNvSpPr txBox="1">
            <a:spLocks/>
          </p:cNvSpPr>
          <p:nvPr/>
        </p:nvSpPr>
        <p:spPr>
          <a:xfrm>
            <a:off x="170227" y="2414182"/>
            <a:ext cx="4914506" cy="393233"/>
          </a:xfrm>
          <a:prstGeom prst="rect">
            <a:avLst/>
          </a:prstGeom>
          <a:noFill/>
        </p:spPr>
        <p:txBody>
          <a:bodyPr vert="horz" lIns="170688" tIns="85344" rIns="170688" bIns="85344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■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企業規模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区分</a:t>
            </a:r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6548343" y="872468"/>
            <a:ext cx="3948170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１．事業継続計画（ＢＣＰ）の策定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C5FCF7D3-B586-EE8C-0193-E64AFAE7885C}"/>
              </a:ext>
            </a:extLst>
          </p:cNvPr>
          <p:cNvSpPr txBox="1"/>
          <p:nvPr/>
        </p:nvSpPr>
        <p:spPr>
          <a:xfrm>
            <a:off x="6715327" y="4719881"/>
            <a:ext cx="5095673" cy="21544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※前回調査とは</a:t>
            </a:r>
            <a:r>
              <a:rPr lang="ja-JP" altLang="ja-JP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、平成</a:t>
            </a:r>
            <a:r>
              <a:rPr lang="en-US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30</a:t>
            </a:r>
            <a:r>
              <a:rPr lang="ja-JP" altLang="ja-JP" sz="800" kern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年</a:t>
            </a:r>
            <a:r>
              <a:rPr lang="ja-JP" altLang="en-US" sz="800" kern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度</a:t>
            </a:r>
            <a:r>
              <a:rPr lang="ja-JP" altLang="ja-JP" sz="800" kern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大阪府</a:t>
            </a:r>
            <a:r>
              <a:rPr lang="ja-JP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危機管理室「企業</a:t>
            </a:r>
            <a:r>
              <a:rPr lang="ja-JP" altLang="ja-JP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の事業</a:t>
            </a:r>
            <a:r>
              <a:rPr lang="ja-JP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継続</a:t>
            </a:r>
            <a:r>
              <a:rPr lang="ja-JP" altLang="ja-JP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及び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防災の</a:t>
            </a:r>
            <a:r>
              <a:rPr lang="ja-JP" altLang="ja-JP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取り組み</a:t>
            </a:r>
            <a:r>
              <a:rPr lang="ja-JP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に関する実態調査」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を指す。</a:t>
            </a:r>
            <a:endParaRPr lang="ja-JP" altLang="ja-JP" sz="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6548343" y="5264321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6722946" y="1278125"/>
            <a:ext cx="57078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・全体で「策定済みである」が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41.5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％、　次いで「策定を予定中・検討中」が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16.5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％、「予定はない」が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16.0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％となっている。</a:t>
            </a:r>
            <a:endParaRPr lang="en-US" altLang="ja-JP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『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その他企業２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』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の「策定済みである」は前回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調査</a:t>
            </a:r>
            <a:r>
              <a:rPr lang="en-US" altLang="ja-JP" sz="10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※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から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5.7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ポイント増加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した。</a:t>
            </a:r>
            <a:endParaRPr lang="ja-JP" altLang="en-US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67" name="図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6184" y="2028708"/>
            <a:ext cx="5541403" cy="2629877"/>
          </a:xfrm>
          <a:prstGeom prst="rect">
            <a:avLst/>
          </a:prstGeom>
        </p:spPr>
      </p:pic>
      <p:sp>
        <p:nvSpPr>
          <p:cNvPr id="69" name="テキスト ボックス 68"/>
          <p:cNvSpPr txBox="1"/>
          <p:nvPr/>
        </p:nvSpPr>
        <p:spPr>
          <a:xfrm>
            <a:off x="6953252" y="2090004"/>
            <a:ext cx="640710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今回調査</a:t>
            </a:r>
            <a:endParaRPr kumimoji="1" lang="ja-JP" altLang="en-US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9650419" y="2090004"/>
            <a:ext cx="640710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前回</a:t>
            </a:r>
            <a:r>
              <a:rPr kumimoji="1" lang="ja-JP" altLang="en-US" sz="9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調査</a:t>
            </a:r>
            <a:endParaRPr kumimoji="1" lang="ja-JP" altLang="en-US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170227" y="5264321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75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170227" y="5326118"/>
            <a:ext cx="3948170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２．タイムライン</a:t>
            </a:r>
            <a:r>
              <a:rPr lang="en-US" altLang="ja-JP" sz="11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策定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344830" y="5722498"/>
            <a:ext cx="570788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・全体で「策定していない」が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46.6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次いで　「策定している」が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37.6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「タイムラインが何かを知らなった」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14.9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％となっている。</a:t>
            </a:r>
          </a:p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・大企業の「策定している」は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67.0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である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ものの、それ以外の企業規模で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は半数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以上が「策定していない」と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なっている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0313" y="6644441"/>
            <a:ext cx="4122761" cy="2387766"/>
          </a:xfrm>
          <a:prstGeom prst="rect">
            <a:avLst/>
          </a:prstGeom>
        </p:spPr>
      </p:pic>
      <p:sp>
        <p:nvSpPr>
          <p:cNvPr id="22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6548343" y="5326118"/>
            <a:ext cx="4319682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３．従業員の発災時の連絡体制構築状況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5FCF7D3-B586-EE8C-0193-E64AFAE7885C}"/>
              </a:ext>
            </a:extLst>
          </p:cNvPr>
          <p:cNvSpPr txBox="1"/>
          <p:nvPr/>
        </p:nvSpPr>
        <p:spPr>
          <a:xfrm>
            <a:off x="425650" y="9126877"/>
            <a:ext cx="5546240" cy="338554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ja-JP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※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タイムラインとは、防災行動計画を意味し、いつどのように避難行動等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をとる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のかを発災時間帯別・災害種別ごとにあらかじめ定めておく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もの。</a:t>
            </a:r>
            <a:endParaRPr lang="ja-JP" altLang="ja-JP" sz="8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6722945" y="5728243"/>
            <a:ext cx="570788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・全体で「策定していない」が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46.6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％、次いで　「策定している」が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37.6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％、「タイムラインが何かを知らなった」が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14.9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％となっている。</a:t>
            </a:r>
          </a:p>
          <a:p>
            <a:pPr marL="72000" indent="-457200"/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・大企業の「策定している」は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67.0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％であるものの、それ以外の企業規模では半数以上が「策定していない」となっている。（５社を除く）</a:t>
            </a:r>
            <a:endParaRPr lang="ja-JP" altLang="en-US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56125" y="6591595"/>
            <a:ext cx="3363187" cy="2750339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5FCF7D3-B586-EE8C-0193-E64AFAE7885C}"/>
              </a:ext>
            </a:extLst>
          </p:cNvPr>
          <p:cNvSpPr txBox="1"/>
          <p:nvPr/>
        </p:nvSpPr>
        <p:spPr>
          <a:xfrm>
            <a:off x="306873" y="2940715"/>
            <a:ext cx="1426820" cy="144655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en-US" altLang="ja-JP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※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内閣府「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令和３年度企業の事業継続及び防災の取組に関する実態調査」（令和４年３月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）の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分類に従い、企業の規模を「大企業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」「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中堅企業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」「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その他企業」に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区分。</a:t>
            </a:r>
            <a:endParaRPr lang="en-US" altLang="ja-JP" sz="800" kern="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ShinMGoPro-Light"/>
            </a:endParaRPr>
          </a:p>
          <a:p>
            <a:pPr marL="72000" indent="-457200"/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　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　　さらに「</a:t>
            </a:r>
            <a:r>
              <a:rPr lang="ja-JP" altLang="en-US" sz="8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その他企業」を「その他企業１」、三つの区分に当てはまらない企業を「その他企業２」に</a:t>
            </a:r>
            <a:r>
              <a:rPr lang="ja-JP" altLang="en-US" sz="800" kern="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ShinMGoPro-Light"/>
              </a:rPr>
              <a:t>区分。</a:t>
            </a:r>
            <a:endParaRPr lang="ja-JP" altLang="en-US" sz="8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ShinMGoPro-Light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3423" y="2426588"/>
            <a:ext cx="4100103" cy="256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5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C8EA133-FA94-683A-3FB9-849BCC8331C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96490" y="119746"/>
            <a:ext cx="1353835" cy="3894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07DE01-D67F-4440-5CF8-7E77C6E0C066}"/>
              </a:ext>
            </a:extLst>
          </p:cNvPr>
          <p:cNvSpPr/>
          <p:nvPr/>
        </p:nvSpPr>
        <p:spPr>
          <a:xfrm flipV="1">
            <a:off x="0" y="579012"/>
            <a:ext cx="12801600" cy="13668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6272"/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BAD7D175-B1A7-8B0E-1939-5C300ACB03B5}"/>
              </a:ext>
            </a:extLst>
          </p:cNvPr>
          <p:cNvSpPr txBox="1">
            <a:spLocks/>
          </p:cNvSpPr>
          <p:nvPr/>
        </p:nvSpPr>
        <p:spPr>
          <a:xfrm>
            <a:off x="673270" y="15486"/>
            <a:ext cx="11455061" cy="604524"/>
          </a:xfrm>
          <a:prstGeom prst="rect">
            <a:avLst/>
          </a:prstGeom>
        </p:spPr>
        <p:txBody>
          <a:bodyPr vert="horz" lIns="170688" tIns="85344" rIns="170688" bIns="85344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ja-JP" sz="2800" kern="0" dirty="0">
                <a:solidFill>
                  <a:srgbClr val="EA553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企業の防災の取組に関するアンケート調査結果</a:t>
            </a:r>
            <a:r>
              <a:rPr lang="ja-JP" altLang="en-US" sz="2800" kern="0" dirty="0">
                <a:solidFill>
                  <a:srgbClr val="EA553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概要</a:t>
            </a:r>
            <a:r>
              <a:rPr lang="ja-JP" altLang="en-US" sz="2800" kern="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lang="ja-JP" altLang="en-US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170227" y="828939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21" name="角丸四角形 20"/>
          <p:cNvSpPr/>
          <p:nvPr/>
        </p:nvSpPr>
        <p:spPr>
          <a:xfrm>
            <a:off x="6548343" y="819948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47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6548343" y="872468"/>
            <a:ext cx="3948170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．一斉帰宅抑制の呼びかけの認知状況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6548343" y="5264321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6722946" y="1278125"/>
            <a:ext cx="570788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・全体で「知っている」が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64.2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％、「知らない」が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35.4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％となっている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ja-JP" altLang="en-US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『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その他企業２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』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の「知っている」が前回調査から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4.6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ポイント増加したが、未だ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に５割弱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に留まっている。</a:t>
            </a: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6953252" y="2270119"/>
            <a:ext cx="640710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今回調査</a:t>
            </a:r>
            <a:endParaRPr kumimoji="1" lang="ja-JP" altLang="en-US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9650419" y="2270119"/>
            <a:ext cx="640710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前回</a:t>
            </a:r>
            <a:r>
              <a:rPr kumimoji="1" lang="ja-JP" altLang="en-US" sz="9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調査</a:t>
            </a:r>
            <a:endParaRPr kumimoji="1" lang="ja-JP" altLang="en-US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4" name="角丸四角形 73"/>
          <p:cNvSpPr/>
          <p:nvPr/>
        </p:nvSpPr>
        <p:spPr>
          <a:xfrm>
            <a:off x="170227" y="5264321"/>
            <a:ext cx="6083030" cy="4201110"/>
          </a:xfrm>
          <a:prstGeom prst="roundRect">
            <a:avLst>
              <a:gd name="adj" fmla="val 5607"/>
            </a:avLst>
          </a:prstGeom>
          <a:noFill/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70688" tIns="85344" rIns="170688" bIns="853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6272"/>
          </a:p>
        </p:txBody>
      </p:sp>
      <p:sp>
        <p:nvSpPr>
          <p:cNvPr id="75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170227" y="5326118"/>
            <a:ext cx="3948170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．地域との連携状況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344830" y="5722498"/>
            <a:ext cx="2855570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・全体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では「地域と連携していない」が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36.9%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と最も高いが、反対に、地域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と何らか連携している企業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は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6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割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程度となっている。</a:t>
            </a:r>
            <a:endParaRPr lang="en-US" altLang="ja-JP" sz="1200" kern="1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72000" indent="-457200"/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・「地域の自治会や自主防災組織との連携」と「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地域行事や地域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活動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等への寄付・協賛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」は、企業規模による明確な違いは見られない。</a:t>
            </a:r>
            <a:endParaRPr lang="ja-JP" altLang="en-US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6548343" y="5326118"/>
            <a:ext cx="4319682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．災害時に可能と考えられる地域貢献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43EFC388-BAF1-CD3B-0B88-159DD522D82A}"/>
              </a:ext>
            </a:extLst>
          </p:cNvPr>
          <p:cNvSpPr txBox="1">
            <a:spLocks/>
          </p:cNvSpPr>
          <p:nvPr/>
        </p:nvSpPr>
        <p:spPr>
          <a:xfrm>
            <a:off x="170227" y="872468"/>
            <a:ext cx="3948170" cy="408462"/>
          </a:xfrm>
          <a:prstGeom prst="rect">
            <a:avLst/>
          </a:prstGeom>
          <a:noFill/>
        </p:spPr>
        <p:txBody>
          <a:bodyPr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r>
              <a:rPr lang="ja-JP" altLang="en-US" sz="16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．災害時における備蓄状況</a:t>
            </a:r>
            <a:endParaRPr lang="ja-JP" altLang="en-US" sz="16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344830" y="1284030"/>
            <a:ext cx="570788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・従業員用に最も備蓄されている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のは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飲料水で、１日以上備蓄して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いる企業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は全体で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73.4%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となっている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。備蓄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なしが最も高いものは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毛布（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保温用アルミシート等も含む）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</a:t>
            </a:r>
            <a:r>
              <a:rPr lang="en-US" altLang="ja-JP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52.5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％となっている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。</a:t>
            </a:r>
            <a:endParaRPr lang="en-US" altLang="ja-JP" sz="1200" kern="1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・全ての企業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規模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「帰宅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困難者用の備蓄は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用意して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いない」が６割を超えている。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549" y="2544718"/>
            <a:ext cx="3376499" cy="223658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0591" y="2176824"/>
            <a:ext cx="2451218" cy="2886269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425650" y="2220430"/>
            <a:ext cx="640710" cy="23083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従業員用</a:t>
            </a:r>
            <a:endParaRPr kumimoji="1" lang="ja-JP" altLang="en-US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573048" y="2220430"/>
            <a:ext cx="892353" cy="23083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帰宅困難者用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2945" y="2510097"/>
            <a:ext cx="5556473" cy="227120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281" y="5492784"/>
            <a:ext cx="2746429" cy="3812892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49859" y="5936109"/>
            <a:ext cx="2604868" cy="3327792"/>
          </a:xfrm>
          <a:prstGeom prst="rect">
            <a:avLst/>
          </a:prstGeom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A5C461B-B410-B3DC-6B2A-AFBC2877A2DA}"/>
              </a:ext>
            </a:extLst>
          </p:cNvPr>
          <p:cNvSpPr txBox="1"/>
          <p:nvPr/>
        </p:nvSpPr>
        <p:spPr>
          <a:xfrm>
            <a:off x="6721316" y="5734580"/>
            <a:ext cx="285557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pPr marL="72000" indent="-457200"/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・可能と考えられる地域貢献について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、全体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で「従業員の地域貢献」が</a:t>
            </a:r>
            <a:r>
              <a:rPr lang="en-US" altLang="ja-JP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52.5</a:t>
            </a:r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％と</a:t>
            </a:r>
            <a:r>
              <a:rPr lang="ja-JP" altLang="en-US" sz="1200" kern="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最も高く、企業規模別でも最も高い。 </a:t>
            </a:r>
            <a:endParaRPr lang="en-US" altLang="ja-JP" sz="1200" kern="1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  <a:p>
            <a:pPr marL="72000" indent="-457200"/>
            <a:r>
              <a:rPr lang="ja-JP" altLang="en-US" sz="1200" kern="1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・企業規模が小さいほど地域貢献は難しいが、どの企業規模においても「従業員の地域貢献」が最も高い。</a:t>
            </a:r>
            <a:endParaRPr lang="ja-JP" altLang="en-US" sz="1200" kern="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4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1288</TotalTime>
  <Words>800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BIZ UDPゴシック</vt:lpstr>
      <vt:lpstr>BIZ UDゴシック</vt:lpstr>
      <vt:lpstr>ShinMGoPro-Light</vt:lpstr>
      <vt:lpstr>UD デジタル 教科書体 NK-R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１．企業における災害のリスク想定</dc:title>
  <dc:creator>UN04（計画室2）</dc:creator>
  <cp:lastModifiedBy>手柴　友隆</cp:lastModifiedBy>
  <cp:revision>94</cp:revision>
  <cp:lastPrinted>2022-11-21T04:04:42Z</cp:lastPrinted>
  <dcterms:created xsi:type="dcterms:W3CDTF">2022-10-27T09:31:02Z</dcterms:created>
  <dcterms:modified xsi:type="dcterms:W3CDTF">2023-03-01T08:20:53Z</dcterms:modified>
</cp:coreProperties>
</file>