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4"/>
  </p:notesMasterIdLst>
  <p:sldIdLst>
    <p:sldId id="256" r:id="rId2"/>
    <p:sldId id="288" r:id="rId3"/>
    <p:sldId id="317" r:id="rId4"/>
    <p:sldId id="289" r:id="rId5"/>
    <p:sldId id="309" r:id="rId6"/>
    <p:sldId id="305" r:id="rId7"/>
    <p:sldId id="293" r:id="rId8"/>
    <p:sldId id="315" r:id="rId9"/>
    <p:sldId id="286" r:id="rId10"/>
    <p:sldId id="287" r:id="rId11"/>
    <p:sldId id="298" r:id="rId12"/>
    <p:sldId id="285" r:id="rId13"/>
    <p:sldId id="300" r:id="rId14"/>
    <p:sldId id="297" r:id="rId15"/>
    <p:sldId id="284" r:id="rId16"/>
    <p:sldId id="306" r:id="rId17"/>
    <p:sldId id="314" r:id="rId18"/>
    <p:sldId id="311" r:id="rId19"/>
    <p:sldId id="307" r:id="rId20"/>
    <p:sldId id="320" r:id="rId21"/>
    <p:sldId id="294" r:id="rId22"/>
    <p:sldId id="292" r:id="rId23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F6600"/>
    <a:srgbClr val="FF9933"/>
    <a:srgbClr val="FFFF00"/>
    <a:srgbClr val="FFCC00"/>
    <a:srgbClr val="FF66CC"/>
    <a:srgbClr val="0099FF"/>
    <a:srgbClr val="FFCC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7" autoAdjust="0"/>
    <p:restoredTop sz="93317" autoAdjust="0"/>
  </p:normalViewPr>
  <p:slideViewPr>
    <p:cSldViewPr>
      <p:cViewPr varScale="1">
        <p:scale>
          <a:sx n="66" d="100"/>
          <a:sy n="66" d="100"/>
        </p:scale>
        <p:origin x="1434" y="60"/>
      </p:cViewPr>
      <p:guideLst>
        <p:guide orient="horz" pos="2432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__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______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__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012368905634255E-2"/>
          <c:y val="8.7311110538142833E-2"/>
          <c:w val="0.81746876288196491"/>
          <c:h val="0.76757865902188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'排出量 (和暦)'!$B$14</c:f>
              <c:strCache>
                <c:ptCount val="1"/>
                <c:pt idx="0">
                  <c:v>大型貨物系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8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 i="1">
                      <a:solidFill>
                        <a:schemeClr val="bg1"/>
                      </a:solidFill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A2F-449D-B2EC-E00287A1830D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pPr>
                      <a:defRPr i="1">
                        <a:solidFill>
                          <a:schemeClr val="bg1"/>
                        </a:solidFill>
                      </a:defRPr>
                    </a:pPr>
                    <a:r>
                      <a:rPr lang="en-US" altLang="en-US"/>
                      <a:t>10,430 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A2F-449D-B2EC-E00287A1830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('排出量 (和暦)'!$D$4,'排出量 (和暦)'!$E$4,'排出量 (和暦)'!$G$4,'排出量 (和暦)'!$I$4,'排出量 (和暦)'!$K$4,'排出量 (和暦)'!$M$4,'排出量 (和暦)'!$O$4,'排出量 (和暦)'!$Q$4,'排出量 (和暦)'!$S$4,'排出量 (和暦)'!$U$4,'排出量 (和暦)'!$Y$4,'排出量 (和暦)'!$S$4)</c:f>
              <c:strCache>
                <c:ptCount val="12"/>
                <c:pt idx="0">
                  <c:v>平成21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27
（目標）</c:v>
                </c:pt>
                <c:pt idx="10">
                  <c:v>32
（目標）</c:v>
                </c:pt>
                <c:pt idx="11">
                  <c:v>29</c:v>
                </c:pt>
              </c:strCache>
            </c:strRef>
          </c:cat>
          <c:val>
            <c:numRef>
              <c:f>('排出量 (和暦)'!$D$16,'排出量 (和暦)'!$E$16,'排出量 (和暦)'!$G$16,'排出量 (和暦)'!$I$16,'排出量 (和暦)'!$K$16,'排出量 (和暦)'!$M$16,'排出量 (和暦)'!$O$16,'排出量 (和暦)'!$Q$16,'排出量 (和暦)'!$S$16,'排出量 (和暦)'!$U$16,'排出量 (和暦)'!$Y$16)</c:f>
              <c:numCache>
                <c:formatCode>#,##0_ </c:formatCode>
                <c:ptCount val="11"/>
                <c:pt idx="0">
                  <c:v>12560</c:v>
                </c:pt>
                <c:pt idx="1">
                  <c:v>12370</c:v>
                </c:pt>
                <c:pt idx="2">
                  <c:v>10710</c:v>
                </c:pt>
                <c:pt idx="3" formatCode="#,##0_);[Red]\(#,##0\)">
                  <c:v>10090</c:v>
                </c:pt>
                <c:pt idx="4" formatCode="#,##0_);[Red]\(#,##0\)">
                  <c:v>9830</c:v>
                </c:pt>
                <c:pt idx="5" formatCode="#,##0_);[Red]\(#,##0\)">
                  <c:v>9270</c:v>
                </c:pt>
                <c:pt idx="6">
                  <c:v>8660</c:v>
                </c:pt>
                <c:pt idx="7">
                  <c:v>9060</c:v>
                </c:pt>
                <c:pt idx="8">
                  <c:v>8610</c:v>
                </c:pt>
                <c:pt idx="9">
                  <c:v>10430</c:v>
                </c:pt>
                <c:pt idx="10">
                  <c:v>8170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2F-449D-B2EC-E00287A1830D}"/>
            </c:ext>
          </c:extLst>
        </c:ser>
        <c:ser>
          <c:idx val="8"/>
          <c:order val="1"/>
          <c:tx>
            <c:strRef>
              <c:f>'排出量 (和暦)'!$B$10</c:f>
              <c:strCache>
                <c:ptCount val="1"/>
                <c:pt idx="0">
                  <c:v>小型貨物系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8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 i="1"/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A2F-449D-B2EC-E00287A1830D}"/>
                </c:ext>
              </c:extLst>
            </c:dLbl>
            <c:dLbl>
              <c:idx val="9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 i="1"/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A2F-449D-B2EC-E00287A1830D}"/>
                </c:ext>
              </c:extLst>
            </c:dLbl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('排出量 (和暦)'!$D$4,'排出量 (和暦)'!$E$4,'排出量 (和暦)'!$G$4,'排出量 (和暦)'!$I$4,'排出量 (和暦)'!$K$4,'排出量 (和暦)'!$M$4,'排出量 (和暦)'!$O$4,'排出量 (和暦)'!$Q$4,'排出量 (和暦)'!$S$4,'排出量 (和暦)'!$U$4,'排出量 (和暦)'!$Y$4,'排出量 (和暦)'!$S$4)</c:f>
              <c:strCache>
                <c:ptCount val="12"/>
                <c:pt idx="0">
                  <c:v>平成21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27
（目標）</c:v>
                </c:pt>
                <c:pt idx="10">
                  <c:v>32
（目標）</c:v>
                </c:pt>
                <c:pt idx="11">
                  <c:v>29</c:v>
                </c:pt>
              </c:strCache>
            </c:strRef>
          </c:cat>
          <c:val>
            <c:numRef>
              <c:f>('排出量 (和暦)'!$D$13,'排出量 (和暦)'!$E$13,'排出量 (和暦)'!$G$13,'排出量 (和暦)'!$I$13,'排出量 (和暦)'!$K$13,'排出量 (和暦)'!$M$13,'排出量 (和暦)'!$O$13,'排出量 (和暦)'!$Q$13,'排出量 (和暦)'!$S$13,'排出量 (和暦)'!$U$13,'排出量 (和暦)'!$W$13,'排出量 (和暦)'!$Y$13)</c:f>
              <c:numCache>
                <c:formatCode>#,##0_ </c:formatCode>
                <c:ptCount val="11"/>
                <c:pt idx="0">
                  <c:v>2160</c:v>
                </c:pt>
                <c:pt idx="1">
                  <c:v>2090</c:v>
                </c:pt>
                <c:pt idx="2">
                  <c:v>1870</c:v>
                </c:pt>
                <c:pt idx="3" formatCode="#,##0_);[Red]\(#,##0\)">
                  <c:v>1700</c:v>
                </c:pt>
                <c:pt idx="4" formatCode="#,##0_);[Red]\(#,##0\)">
                  <c:v>1610</c:v>
                </c:pt>
                <c:pt idx="5" formatCode="#,##0_);[Red]\(#,##0\)">
                  <c:v>1540</c:v>
                </c:pt>
                <c:pt idx="6">
                  <c:v>1430</c:v>
                </c:pt>
                <c:pt idx="7">
                  <c:v>1280</c:v>
                </c:pt>
                <c:pt idx="8">
                  <c:v>1230</c:v>
                </c:pt>
                <c:pt idx="9">
                  <c:v>1610</c:v>
                </c:pt>
                <c:pt idx="10">
                  <c:v>1150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2F-449D-B2EC-E00287A1830D}"/>
            </c:ext>
          </c:extLst>
        </c:ser>
        <c:ser>
          <c:idx val="4"/>
          <c:order val="2"/>
          <c:tx>
            <c:strRef>
              <c:f>'排出量 (和暦)'!$B$6</c:f>
              <c:strCache>
                <c:ptCount val="1"/>
                <c:pt idx="0">
                  <c:v>乗用系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8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 i="1"/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A2F-449D-B2EC-E00287A1830D}"/>
                </c:ext>
              </c:extLst>
            </c:dLbl>
            <c:dLbl>
              <c:idx val="9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 i="1"/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A2F-449D-B2EC-E00287A1830D}"/>
                </c:ext>
              </c:extLst>
            </c:dLbl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('排出量 (和暦)'!$D$4,'排出量 (和暦)'!$E$4,'排出量 (和暦)'!$G$4,'排出量 (和暦)'!$I$4,'排出量 (和暦)'!$K$4,'排出量 (和暦)'!$M$4,'排出量 (和暦)'!$O$4,'排出量 (和暦)'!$Q$4,'排出量 (和暦)'!$S$4,'排出量 (和暦)'!$U$4,'排出量 (和暦)'!$Y$4,'排出量 (和暦)'!$S$4)</c:f>
              <c:strCache>
                <c:ptCount val="12"/>
                <c:pt idx="0">
                  <c:v>平成21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27
（目標）</c:v>
                </c:pt>
                <c:pt idx="10">
                  <c:v>32
（目標）</c:v>
                </c:pt>
                <c:pt idx="11">
                  <c:v>29</c:v>
                </c:pt>
              </c:strCache>
            </c:strRef>
          </c:cat>
          <c:val>
            <c:numRef>
              <c:f>('排出量 (和暦)'!$D$9,'排出量 (和暦)'!$E$9,'排出量 (和暦)'!$G$9,'排出量 (和暦)'!$I$9,'排出量 (和暦)'!$K$9,'排出量 (和暦)'!$M$9,'排出量 (和暦)'!$O$9,'排出量 (和暦)'!$Q$9,'排出量 (和暦)'!$S$9,'排出量 (和暦)'!$U$9,'排出量 (和暦)'!$W$9,'排出量 (和暦)'!$Y$9)</c:f>
              <c:numCache>
                <c:formatCode>#,##0_ </c:formatCode>
                <c:ptCount val="11"/>
                <c:pt idx="0">
                  <c:v>3400</c:v>
                </c:pt>
                <c:pt idx="1">
                  <c:v>3230</c:v>
                </c:pt>
                <c:pt idx="2">
                  <c:v>2900</c:v>
                </c:pt>
                <c:pt idx="3" formatCode="#,##0_);[Red]\(#,##0\)">
                  <c:v>2610</c:v>
                </c:pt>
                <c:pt idx="4" formatCode="#,##0_);[Red]\(#,##0\)">
                  <c:v>2570</c:v>
                </c:pt>
                <c:pt idx="5" formatCode="#,##0_);[Red]\(#,##0\)">
                  <c:v>2370</c:v>
                </c:pt>
                <c:pt idx="6">
                  <c:v>2190</c:v>
                </c:pt>
                <c:pt idx="7">
                  <c:v>2220</c:v>
                </c:pt>
                <c:pt idx="8">
                  <c:v>2150</c:v>
                </c:pt>
                <c:pt idx="9">
                  <c:v>2380</c:v>
                </c:pt>
                <c:pt idx="10">
                  <c:v>1890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2F-449D-B2EC-E00287A1830D}"/>
            </c:ext>
          </c:extLst>
        </c:ser>
        <c:ser>
          <c:idx val="1"/>
          <c:order val="3"/>
          <c:tx>
            <c:strRef>
              <c:f>'排出量 (和暦)'!$B$17</c:f>
              <c:strCache>
                <c:ptCount val="1"/>
                <c:pt idx="0">
                  <c:v>合計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5.4236267973705051E-4"/>
                  <c:y val="9.36762529612149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A2F-449D-B2EC-E00287A1830D}"/>
                </c:ext>
              </c:extLst>
            </c:dLbl>
            <c:dLbl>
              <c:idx val="5"/>
              <c:layout>
                <c:manualLayout>
                  <c:x val="0"/>
                  <c:y val="0.185150065790847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A2F-449D-B2EC-E00287A1830D}"/>
                </c:ext>
              </c:extLst>
            </c:dLbl>
            <c:dLbl>
              <c:idx val="8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b="1" i="1" baseline="0"/>
                  </a:pPr>
                  <a:endParaRPr lang="ja-JP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A2F-449D-B2EC-E00287A1830D}"/>
                </c:ext>
              </c:extLst>
            </c:dLbl>
            <c:dLbl>
              <c:idx val="9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b="1" i="1"/>
                  </a:pPr>
                  <a:endParaRPr lang="ja-JP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A2F-449D-B2EC-E00287A1830D}"/>
                </c:ext>
              </c:extLst>
            </c:dLbl>
            <c:spPr>
              <a:solidFill>
                <a:sysClr val="window" lastClr="FFFFFF"/>
              </a:solidFill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('排出量 (和暦)'!$D$4,'排出量 (和暦)'!$E$4,'排出量 (和暦)'!$G$4,'排出量 (和暦)'!$I$4,'排出量 (和暦)'!$K$4,'排出量 (和暦)'!$M$4,'排出量 (和暦)'!$O$4,'排出量 (和暦)'!$Q$4,'排出量 (和暦)'!$S$4,'排出量 (和暦)'!$U$4,'排出量 (和暦)'!$Y$4,'排出量 (和暦)'!$S$4)</c:f>
              <c:strCache>
                <c:ptCount val="12"/>
                <c:pt idx="0">
                  <c:v>平成21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27
（目標）</c:v>
                </c:pt>
                <c:pt idx="10">
                  <c:v>32
（目標）</c:v>
                </c:pt>
                <c:pt idx="11">
                  <c:v>29</c:v>
                </c:pt>
              </c:strCache>
            </c:strRef>
          </c:cat>
          <c:val>
            <c:numRef>
              <c:f>('排出量 (和暦)'!$D$17,'排出量 (和暦)'!$E$17,'排出量 (和暦)'!$G$17,'排出量 (和暦)'!$I$17,'排出量 (和暦)'!$K$17,'排出量 (和暦)'!$M$17,'排出量 (和暦)'!$O$17,'排出量 (和暦)'!$Q$17,'排出量 (和暦)'!$S$17,'排出量 (和暦)'!$U$17,'排出量 (和暦)'!$W$17,'排出量 (和暦)'!$Y$17)</c:f>
              <c:numCache>
                <c:formatCode>#,##0_ </c:formatCode>
                <c:ptCount val="11"/>
                <c:pt idx="0">
                  <c:v>18130</c:v>
                </c:pt>
                <c:pt idx="1">
                  <c:v>17680</c:v>
                </c:pt>
                <c:pt idx="2">
                  <c:v>15500</c:v>
                </c:pt>
                <c:pt idx="3" formatCode="#,##0_);[Red]\(#,##0\)">
                  <c:v>14390</c:v>
                </c:pt>
                <c:pt idx="4" formatCode="#,##0_);[Red]\(#,##0\)">
                  <c:v>14000</c:v>
                </c:pt>
                <c:pt idx="5" formatCode="#,##0_);[Red]\(#,##0\)">
                  <c:v>13170</c:v>
                </c:pt>
                <c:pt idx="6">
                  <c:v>12280</c:v>
                </c:pt>
                <c:pt idx="7">
                  <c:v>12550</c:v>
                </c:pt>
                <c:pt idx="8">
                  <c:v>11990</c:v>
                </c:pt>
                <c:pt idx="9">
                  <c:v>14420</c:v>
                </c:pt>
                <c:pt idx="10">
                  <c:v>11220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A2F-449D-B2EC-E00287A18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1425280"/>
        <c:axId val="97459520"/>
      </c:barChart>
      <c:catAx>
        <c:axId val="21142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459520"/>
        <c:crosses val="autoZero"/>
        <c:auto val="1"/>
        <c:lblAlgn val="ctr"/>
        <c:lblOffset val="100"/>
        <c:noMultiLvlLbl val="0"/>
      </c:catAx>
      <c:valAx>
        <c:axId val="97459520"/>
        <c:scaling>
          <c:orientation val="minMax"/>
          <c:max val="2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ja-JP" b="0"/>
                  <a:t>（</a:t>
                </a:r>
                <a:r>
                  <a:rPr lang="en-US" altLang="ja-JP" b="0"/>
                  <a:t>ton</a:t>
                </a:r>
                <a:r>
                  <a:rPr lang="ja-JP" b="0"/>
                  <a:t>）</a:t>
                </a:r>
              </a:p>
            </c:rich>
          </c:tx>
          <c:layout>
            <c:manualLayout>
              <c:xMode val="edge"/>
              <c:yMode val="edge"/>
              <c:x val="6.4389452318729515E-2"/>
              <c:y val="3.5068958555246909E-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_ " sourceLinked="1"/>
        <c:majorTickMark val="out"/>
        <c:minorTickMark val="none"/>
        <c:tickLblPos val="nextTo"/>
        <c:crossAx val="211425280"/>
        <c:crosses val="autoZero"/>
        <c:crossBetween val="between"/>
        <c:majorUnit val="20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7441284360986751"/>
          <c:y val="2.2662889518413599E-2"/>
          <c:w val="0.18225801025685073"/>
          <c:h val="0.20396600566572237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ja-JP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86470812358767"/>
          <c:y val="0.14156460808650886"/>
          <c:w val="0.84481846019247586"/>
          <c:h val="0.7432437966530779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'NOx排出量（グラフ貨物系） (2)'!$T$26</c:f>
              <c:strCache>
                <c:ptCount val="1"/>
                <c:pt idx="0">
                  <c:v>普通貨物車</c:v>
                </c:pt>
              </c:strCache>
            </c:strRef>
          </c:tx>
          <c:spPr>
            <a:pattFill prst="openDmnd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'NOx排出量（グラフ貨物系） (2)'!$U$25:$X$25</c:f>
              <c:numCache>
                <c:formatCode>General</c:formatCode>
                <c:ptCount val="4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</c:numCache>
            </c:numRef>
          </c:cat>
          <c:val>
            <c:numRef>
              <c:f>'NOx排出量（グラフ貨物系） (2)'!$U$26:$X$26</c:f>
              <c:numCache>
                <c:formatCode>#,##0_);[Red]\(#,##0\)</c:formatCode>
                <c:ptCount val="4"/>
                <c:pt idx="0">
                  <c:v>7160</c:v>
                </c:pt>
                <c:pt idx="1">
                  <c:v>6710</c:v>
                </c:pt>
                <c:pt idx="2">
                  <c:v>7040</c:v>
                </c:pt>
                <c:pt idx="3" formatCode="#,##0_ ">
                  <c:v>6540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BA-4249-8556-15400CD87B52}"/>
            </c:ext>
          </c:extLst>
        </c:ser>
        <c:ser>
          <c:idx val="1"/>
          <c:order val="1"/>
          <c:tx>
            <c:strRef>
              <c:f>'NOx排出量（グラフ貨物系） (2)'!$T$27</c:f>
              <c:strCache>
                <c:ptCount val="1"/>
                <c:pt idx="0">
                  <c:v>特種(殊)車</c:v>
                </c:pt>
              </c:strCache>
            </c:strRef>
          </c:tx>
          <c:spPr>
            <a:pattFill prst="pct5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'NOx排出量（グラフ貨物系） (2)'!$U$25:$X$25</c:f>
              <c:numCache>
                <c:formatCode>General</c:formatCode>
                <c:ptCount val="4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</c:numCache>
            </c:numRef>
          </c:cat>
          <c:val>
            <c:numRef>
              <c:f>'NOx排出量（グラフ貨物系） (2)'!$U$27:$X$27</c:f>
              <c:numCache>
                <c:formatCode>#,##0_);[Red]\(#,##0\)</c:formatCode>
                <c:ptCount val="4"/>
                <c:pt idx="0">
                  <c:v>2110</c:v>
                </c:pt>
                <c:pt idx="1">
                  <c:v>1950</c:v>
                </c:pt>
                <c:pt idx="2">
                  <c:v>2020</c:v>
                </c:pt>
                <c:pt idx="3" formatCode="#,##0_ ">
                  <c:v>2070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BA-4249-8556-15400CD87B5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4005392"/>
        <c:axId val="524003432"/>
      </c:barChart>
      <c:catAx>
        <c:axId val="524005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ja-JP"/>
          </a:p>
        </c:txPr>
        <c:crossAx val="524003432"/>
        <c:crosses val="autoZero"/>
        <c:auto val="1"/>
        <c:lblAlgn val="ctr"/>
        <c:lblOffset val="100"/>
        <c:noMultiLvlLbl val="0"/>
      </c:catAx>
      <c:valAx>
        <c:axId val="524003432"/>
        <c:scaling>
          <c:orientation val="minMax"/>
          <c:max val="12000"/>
          <c:min val="0"/>
        </c:scaling>
        <c:delete val="0"/>
        <c:axPos val="l"/>
        <c:majorGridlines/>
        <c:numFmt formatCode="#,##0_);[Red]\(#,##0\)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524005392"/>
        <c:crosses val="autoZero"/>
        <c:crossBetween val="between"/>
        <c:majorUnit val="5000"/>
      </c:val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ja-JP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ja-JP"/>
          </a:p>
        </c:txPr>
      </c:legendEntry>
      <c:layout>
        <c:manualLayout>
          <c:xMode val="edge"/>
          <c:yMode val="edge"/>
          <c:x val="0.73115964712979531"/>
          <c:y val="2.2640567550183836E-2"/>
          <c:w val="0.264455241431099"/>
          <c:h val="0.15888256011769838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ja-JP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633616521619001E-2"/>
          <c:y val="0.122692339927124"/>
          <c:w val="0.90484395786143201"/>
          <c:h val="0.68921656847513502"/>
        </c:manualLayout>
      </c:layout>
      <c:lineChart>
        <c:grouping val="standard"/>
        <c:varyColors val="0"/>
        <c:ser>
          <c:idx val="0"/>
          <c:order val="0"/>
          <c:tx>
            <c:strRef>
              <c:f>平均旅行速度!$B$5</c:f>
              <c:strCache>
                <c:ptCount val="1"/>
                <c:pt idx="0">
                  <c:v>平均旅行速度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diamond"/>
            <c:size val="10"/>
          </c:marker>
          <c:dPt>
            <c:idx val="7"/>
            <c:bubble3D val="0"/>
            <c:spPr>
              <a:ln w="19050" cap="rnd" cmpd="sng" algn="ctr">
                <a:solidFill>
                  <a:srgbClr val="FF0000"/>
                </a:solidFill>
                <a:prstDash val="solid"/>
                <a:round/>
              </a:ln>
            </c:spPr>
            <c:extLst>
              <c:ext xmlns:c16="http://schemas.microsoft.com/office/drawing/2014/chart" uri="{C3380CC4-5D6E-409C-BE32-E72D297353CC}">
                <c16:uniqueId val="{00000001-43A4-41B7-B8C4-74C991DFB8BB}"/>
              </c:ext>
            </c:extLst>
          </c:dPt>
          <c:dPt>
            <c:idx val="8"/>
            <c:bubble3D val="0"/>
            <c:spPr>
              <a:ln w="19050" cap="rnd" cmpd="sng" algn="ctr">
                <a:solidFill>
                  <a:srgbClr val="FF0000"/>
                </a:solidFill>
                <a:prstDash val="solid"/>
                <a:round/>
              </a:ln>
            </c:spPr>
            <c:extLst>
              <c:ext xmlns:c16="http://schemas.microsoft.com/office/drawing/2014/chart" uri="{C3380CC4-5D6E-409C-BE32-E72D297353CC}">
                <c16:uniqueId val="{00000003-43A4-41B7-B8C4-74C991DFB8BB}"/>
              </c:ext>
            </c:extLst>
          </c:dPt>
          <c:dPt>
            <c:idx val="9"/>
            <c:bubble3D val="0"/>
            <c:spPr>
              <a:ln w="19050" cap="rnd" cmpd="sng" algn="ctr">
                <a:noFill/>
                <a:prstDash val="solid"/>
                <a:round/>
              </a:ln>
            </c:spPr>
            <c:extLst>
              <c:ext xmlns:c16="http://schemas.microsoft.com/office/drawing/2014/chart" uri="{C3380CC4-5D6E-409C-BE32-E72D297353CC}">
                <c16:uniqueId val="{00000005-43A4-41B7-B8C4-74C991DFB8BB}"/>
              </c:ext>
            </c:extLst>
          </c:dPt>
          <c:dPt>
            <c:idx val="10"/>
            <c:bubble3D val="0"/>
            <c:spPr>
              <a:ln w="19050" cap="rnd" cmpd="sng" algn="ctr">
                <a:noFill/>
                <a:prstDash val="solid"/>
                <a:round/>
              </a:ln>
            </c:spPr>
            <c:extLst>
              <c:ext xmlns:c16="http://schemas.microsoft.com/office/drawing/2014/chart" uri="{C3380CC4-5D6E-409C-BE32-E72D297353CC}">
                <c16:uniqueId val="{00000007-43A4-41B7-B8C4-74C991DFB8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ja-JP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平均旅行速度!$C$4:$M$4</c:f>
              <c:strCache>
                <c:ptCount val="11"/>
                <c:pt idx="0">
                  <c:v>平成21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27</c:v>
                </c:pt>
                <c:pt idx="10">
                  <c:v>32</c:v>
                </c:pt>
              </c:strCache>
            </c:strRef>
          </c:cat>
          <c:val>
            <c:numRef>
              <c:f>平均旅行速度!$C$5:$M$5</c:f>
              <c:numCache>
                <c:formatCode>General</c:formatCode>
                <c:ptCount val="11"/>
                <c:pt idx="0">
                  <c:v>38.4</c:v>
                </c:pt>
                <c:pt idx="1">
                  <c:v>38.9</c:v>
                </c:pt>
                <c:pt idx="2">
                  <c:v>40.4</c:v>
                </c:pt>
                <c:pt idx="3" formatCode="0.0_ ">
                  <c:v>41</c:v>
                </c:pt>
                <c:pt idx="4">
                  <c:v>41.1</c:v>
                </c:pt>
                <c:pt idx="5">
                  <c:v>41.2</c:v>
                </c:pt>
                <c:pt idx="6">
                  <c:v>41.2</c:v>
                </c:pt>
                <c:pt idx="7">
                  <c:v>39.9</c:v>
                </c:pt>
                <c:pt idx="8" formatCode="0.0_ ">
                  <c:v>40</c:v>
                </c:pt>
                <c:pt idx="9">
                  <c:v>39.9</c:v>
                </c:pt>
                <c:pt idx="10">
                  <c:v>41.4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3A4-41B7-B8C4-74C991DFB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030976"/>
        <c:axId val="100342528"/>
      </c:lineChart>
      <c:catAx>
        <c:axId val="220030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ja-JP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0342528"/>
        <c:crosses val="autoZero"/>
        <c:auto val="1"/>
        <c:lblAlgn val="ctr"/>
        <c:lblOffset val="100"/>
        <c:noMultiLvlLbl val="0"/>
      </c:catAx>
      <c:valAx>
        <c:axId val="100342528"/>
        <c:scaling>
          <c:orientation val="minMax"/>
          <c:max val="50"/>
          <c:min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0030976"/>
        <c:crosses val="autoZero"/>
        <c:crossBetween val="between"/>
        <c:majorUnit val="10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</c:spPr>
  <c:txPr>
    <a:bodyPr/>
    <a:lstStyle/>
    <a:p>
      <a:pPr>
        <a:defRPr lang="ja-JP" sz="1600"/>
      </a:pPr>
      <a:endParaRPr lang="ja-JP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0.0918</cdr:x>
      <cdr:y>0.30097</cdr:y>
    </cdr:from>
    <cdr:to>
      <cdr:x>0.80886</cdr:x>
      <cdr:y>0.30097</cdr:y>
    </cdr:to>
    <cdr:cxnSp macro="">
      <cdr:nvCxnSpPr>
        <cdr:cNvPr id="4" name="直線コネクタ 3"/>
        <cdr:cNvCxnSpPr/>
      </cdr:nvCxnSpPr>
      <cdr:spPr>
        <a:xfrm xmlns:a="http://schemas.openxmlformats.org/drawingml/2006/main">
          <a:off x="682107" y="1059513"/>
          <a:ext cx="532800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1">
              <a:lumMod val="75000"/>
              <a:alpha val="6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0.0908</cdr:x>
      <cdr:y>0.4246</cdr:y>
    </cdr:from>
    <cdr:to>
      <cdr:x>0.89022</cdr:x>
      <cdr:y>0.4246</cdr:y>
    </cdr:to>
    <cdr:cxnSp macro="">
      <cdr:nvCxnSpPr>
        <cdr:cNvPr id="8" name="直線コネクタ 7"/>
        <cdr:cNvCxnSpPr/>
      </cdr:nvCxnSpPr>
      <cdr:spPr>
        <a:xfrm xmlns:a="http://schemas.openxmlformats.org/drawingml/2006/main">
          <a:off x="674677" y="1494731"/>
          <a:ext cx="594000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1">
              <a:lumMod val="75000"/>
              <a:alpha val="6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0.70955</cdr:x>
      <cdr:y>0.37453</cdr:y>
    </cdr:from>
    <cdr:to>
      <cdr:x>0.82867</cdr:x>
      <cdr:y>0.40703</cdr:y>
    </cdr:to>
    <cdr:cxnSp macro="">
      <cdr:nvCxnSpPr>
        <cdr:cNvPr id="3" name="直線矢印コネクタ 2"/>
        <cdr:cNvCxnSpPr/>
      </cdr:nvCxnSpPr>
      <cdr:spPr>
        <a:xfrm xmlns:a="http://schemas.openxmlformats.org/drawingml/2006/main" flipV="1">
          <a:off x="5535181" y="1682202"/>
          <a:ext cx="929257" cy="145948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0.70955</cdr:x>
      <cdr:y>0.62163</cdr:y>
    </cdr:from>
    <cdr:to>
      <cdr:x>0.82867</cdr:x>
      <cdr:y>0.67936</cdr:y>
    </cdr:to>
    <cdr:cxnSp macro="">
      <cdr:nvCxnSpPr>
        <cdr:cNvPr id="4" name="直線矢印コネクタ 3"/>
        <cdr:cNvCxnSpPr/>
      </cdr:nvCxnSpPr>
      <cdr:spPr>
        <a:xfrm xmlns:a="http://schemas.openxmlformats.org/drawingml/2006/main">
          <a:off x="5535181" y="2792033"/>
          <a:ext cx="929234" cy="259288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rgbClr val="0070C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0.0373</cdr:x>
      <cdr:y>0</cdr:y>
    </cdr:from>
    <cdr:to>
      <cdr:x>0.22945</cdr:x>
      <cdr:y>0.11707</cdr:y>
    </cdr:to>
    <cdr:sp macro="" textlink="">
      <cdr:nvSpPr>
        <cdr:cNvPr id="2" name="四角形 1"/>
        <cdr:cNvSpPr/>
      </cdr:nvSpPr>
      <cdr:spPr>
        <a:xfrm xmlns:a="http://schemas.openxmlformats.org/drawingml/2006/main">
          <a:off x="207467" y="0"/>
          <a:ext cx="1068883" cy="359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ja-JP" altLang="en-US" sz="1600"/>
            <a:t>（</a:t>
          </a:r>
          <a:r>
            <a:rPr lang="en-US" altLang="ja-JP" sz="1600"/>
            <a:t>km/h</a:t>
          </a:r>
          <a:r>
            <a:rPr lang="ja-JP" altLang="en-US" sz="1600"/>
            <a:t>）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4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4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100"/>
            </a:lvl1pPr>
          </a:lstStyle>
          <a:p>
            <a:fld id="{61CA31F8-F74A-40F1-8DAA-9DFF74669CC7}" type="datetimeFigureOut">
              <a:rPr kumimoji="1" lang="ja-JP" altLang="en-US" smtClean="0"/>
              <a:pPr/>
              <a:t>2019/10/28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21226"/>
            <a:ext cx="5445126" cy="4471989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4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4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100"/>
            </a:lvl1pPr>
          </a:lstStyle>
          <a:p>
            <a:fld id="{1934D5CC-4A0C-4D44-9FBB-22AD4B79EF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08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5CC-4A0C-4D44-9FBB-22AD4B79EF7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388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259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5CC-4A0C-4D44-9FBB-22AD4B79EF7B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607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558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57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0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4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2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56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39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8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5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35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1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35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C286-0FB2-43E7-A537-700FCA38C029}" type="datetimeFigureOut">
              <a:rPr kumimoji="1" lang="ja-JP" altLang="en-US" smtClean="0"/>
              <a:pPr/>
              <a:t>2019/10/28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3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683568" y="217499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平成</a:t>
            </a:r>
            <a:r>
              <a:rPr lang="en-US" altLang="ja-JP" sz="3600" smtClean="0"/>
              <a:t>29</a:t>
            </a:r>
            <a:r>
              <a:rPr lang="ja-JP" altLang="en-US" sz="3600" smtClean="0"/>
              <a:t>年度</a:t>
            </a:r>
            <a:r>
              <a:rPr lang="ja-JP" altLang="en-US" sz="3600" dirty="0" smtClean="0"/>
              <a:t>における</a:t>
            </a:r>
            <a:endParaRPr lang="en-US" altLang="ja-JP" sz="3600" dirty="0" smtClean="0"/>
          </a:p>
          <a:p>
            <a:r>
              <a:rPr lang="ja-JP" altLang="en-US" sz="3600" dirty="0" smtClean="0"/>
              <a:t>自動車排出窒素酸化物等の排出量の推計について</a:t>
            </a:r>
            <a:endParaRPr lang="ja-JP" altLang="en-US" sz="36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524472" y="404664"/>
            <a:ext cx="1296000" cy="57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smtClean="0">
                <a:latin typeface="+mn-ea"/>
                <a:ea typeface="+mn-ea"/>
              </a:rPr>
              <a:t>資料３</a:t>
            </a:r>
            <a:endParaRPr lang="ja-JP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33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88" y="2979673"/>
            <a:ext cx="4000412" cy="182139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4" y="2754572"/>
            <a:ext cx="5050188" cy="3800309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971600" y="121292"/>
            <a:ext cx="716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n-ea"/>
              </a:rPr>
              <a:t>車</a:t>
            </a:r>
            <a:r>
              <a:rPr lang="ja-JP" altLang="en-US" sz="2400" dirty="0" smtClean="0">
                <a:latin typeface="+mn-ea"/>
              </a:rPr>
              <a:t>種別</a:t>
            </a:r>
            <a:r>
              <a:rPr lang="en-US" altLang="ja-JP" sz="2400" dirty="0" smtClean="0">
                <a:latin typeface="+mn-ea"/>
              </a:rPr>
              <a:t>PM</a:t>
            </a:r>
            <a:r>
              <a:rPr lang="ja-JP" altLang="en-US" sz="2400" dirty="0">
                <a:latin typeface="+mn-ea"/>
              </a:rPr>
              <a:t>排出係数の</a:t>
            </a:r>
            <a:r>
              <a:rPr lang="ja-JP" altLang="en-US" sz="2400" dirty="0" smtClean="0">
                <a:latin typeface="+mn-ea"/>
              </a:rPr>
              <a:t>推移</a:t>
            </a:r>
            <a:endParaRPr lang="ja-JP" altLang="ja-JP" sz="2400" u="sng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72008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826560" y="6058452"/>
            <a:ext cx="360000" cy="3240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9512" y="973177"/>
            <a:ext cx="47880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平成</a:t>
            </a:r>
            <a:r>
              <a:rPr lang="en-US" altLang="ja-JP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21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から、バス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、普通貨物車、　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特種（殊）車、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小型貨物車の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排出係数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は減少傾向</a:t>
            </a:r>
            <a:endParaRPr kumimoji="1" lang="ja-JP" altLang="en-US" sz="20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92080" y="1052736"/>
            <a:ext cx="370790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普通貨物車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１台からの排出量は乗用車の</a:t>
            </a:r>
            <a:r>
              <a:rPr lang="en-US" altLang="ja-JP" sz="2000" dirty="0">
                <a:solidFill>
                  <a:srgbClr val="FF0000"/>
                </a:solidFill>
                <a:latin typeface="+mn-ea"/>
              </a:rPr>
              <a:t>4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倍</a:t>
            </a:r>
            <a:endParaRPr kumimoji="1" lang="ja-JP" alt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40152" y="4952201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r"/>
            <a:r>
              <a:rPr lang="en-US" altLang="ja-JP" sz="1200" dirty="0" smtClean="0">
                <a:latin typeface="+mn-ea"/>
              </a:rPr>
              <a:t>※</a:t>
            </a:r>
            <a:r>
              <a:rPr lang="ja-JP" altLang="en-US" sz="1200" dirty="0" smtClean="0">
                <a:latin typeface="+mn-ea"/>
              </a:rPr>
              <a:t>旅行</a:t>
            </a:r>
            <a:r>
              <a:rPr lang="ja-JP" altLang="en-US" sz="1200" dirty="0">
                <a:latin typeface="+mn-ea"/>
              </a:rPr>
              <a:t>速度</a:t>
            </a:r>
            <a:r>
              <a:rPr lang="en-US" altLang="ja-JP" sz="1200" dirty="0" smtClean="0">
                <a:latin typeface="+mn-ea"/>
              </a:rPr>
              <a:t>40km/h</a:t>
            </a:r>
            <a:r>
              <a:rPr lang="ja-JP" altLang="en-US" sz="1200" dirty="0">
                <a:latin typeface="+mn-ea"/>
              </a:rPr>
              <a:t>に</a:t>
            </a:r>
            <a:r>
              <a:rPr lang="ja-JP" altLang="en-US" sz="1200" dirty="0" smtClean="0">
                <a:latin typeface="+mn-ea"/>
              </a:rPr>
              <a:t>おける排出係数</a:t>
            </a:r>
            <a:endParaRPr lang="en-US" altLang="ja-JP" sz="1200" dirty="0" smtClean="0"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9552" y="2124145"/>
            <a:ext cx="45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u="sng" dirty="0" smtClean="0">
                <a:latin typeface="+mn-ea"/>
              </a:rPr>
              <a:t>旅行速度</a:t>
            </a:r>
            <a:r>
              <a:rPr lang="en-US" altLang="ja-JP" sz="1600" u="sng" dirty="0" smtClean="0">
                <a:latin typeface="+mn-ea"/>
              </a:rPr>
              <a:t>40km/h</a:t>
            </a:r>
            <a:r>
              <a:rPr lang="ja-JP" altLang="en-US" sz="1600" u="sng" dirty="0" smtClean="0">
                <a:latin typeface="+mn-ea"/>
              </a:rPr>
              <a:t>における車種別排出係数</a:t>
            </a:r>
            <a:endParaRPr lang="en-US" altLang="ja-JP" sz="1600" u="sng" dirty="0" smtClean="0">
              <a:latin typeface="+mn-ea"/>
            </a:endParaRPr>
          </a:p>
          <a:p>
            <a:pPr algn="ctr"/>
            <a:r>
              <a:rPr lang="ja-JP" altLang="en-US" sz="1600" u="sng" dirty="0" smtClean="0">
                <a:latin typeface="+mn-ea"/>
              </a:rPr>
              <a:t>（乗用系、小型貨物系、大型貨物系の主な車種）</a:t>
            </a:r>
            <a:endParaRPr lang="en-US" altLang="ja-JP" sz="1600" u="sng" dirty="0" smtClean="0"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64136" y="2204864"/>
            <a:ext cx="377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u="sng" dirty="0" smtClean="0">
                <a:latin typeface="+mn-ea"/>
              </a:rPr>
              <a:t>１台の車が</a:t>
            </a:r>
            <a:r>
              <a:rPr lang="en-US" altLang="ja-JP" sz="1600" u="sng" dirty="0" smtClean="0">
                <a:latin typeface="+mn-ea"/>
              </a:rPr>
              <a:t>1km</a:t>
            </a:r>
            <a:r>
              <a:rPr lang="ja-JP" altLang="en-US" sz="1600" u="sng" dirty="0" smtClean="0">
                <a:latin typeface="+mn-ea"/>
              </a:rPr>
              <a:t>走行時に排出する</a:t>
            </a:r>
            <a:r>
              <a:rPr lang="en-US" altLang="ja-JP" sz="1600" u="sng" dirty="0" smtClean="0">
                <a:latin typeface="+mn-ea"/>
              </a:rPr>
              <a:t>PM</a:t>
            </a:r>
            <a:r>
              <a:rPr lang="ja-JP" altLang="en-US" sz="1600" u="sng" dirty="0" smtClean="0">
                <a:latin typeface="+mn-ea"/>
              </a:rPr>
              <a:t>量</a:t>
            </a:r>
            <a:endParaRPr lang="en-US" altLang="ja-JP" sz="1600" u="sng" dirty="0" smtClean="0">
              <a:latin typeface="+mn-ea"/>
            </a:endParaRPr>
          </a:p>
          <a:p>
            <a:pPr algn="ctr"/>
            <a:r>
              <a:rPr lang="ja-JP" altLang="en-US" sz="1600" u="sng" dirty="0" smtClean="0">
                <a:latin typeface="+mn-ea"/>
              </a:rPr>
              <a:t>（平成</a:t>
            </a:r>
            <a:r>
              <a:rPr lang="en-US" altLang="ja-JP" sz="1600" u="sng" dirty="0" smtClean="0">
                <a:latin typeface="+mn-ea"/>
              </a:rPr>
              <a:t>29</a:t>
            </a:r>
            <a:r>
              <a:rPr lang="ja-JP" altLang="en-US" sz="1600" u="sng" dirty="0" smtClean="0">
                <a:latin typeface="+mn-ea"/>
              </a:rPr>
              <a:t>年度）</a:t>
            </a:r>
            <a:endParaRPr lang="en-US" altLang="ja-JP" sz="1600" u="sng" dirty="0" smtClean="0">
              <a:latin typeface="+mn-ea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324400" y="3837668"/>
            <a:ext cx="1674392" cy="24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（乗用車の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倍）</a:t>
            </a:r>
            <a:endParaRPr kumimoji="1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236296" y="3444350"/>
            <a:ext cx="1741735" cy="24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（乗用車の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4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倍）</a:t>
            </a:r>
            <a:endParaRPr kumimoji="1" lang="ja-JP" altLang="ja-JP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4783206" y="6025807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1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-44085" y="60283"/>
            <a:ext cx="179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＜暖機時＞</a:t>
            </a: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4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691680" y="116632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+mn-ea"/>
              </a:rPr>
              <a:t>②旅行速度：算定</a:t>
            </a:r>
            <a:r>
              <a:rPr lang="ja-JP" altLang="en-US" sz="2400" dirty="0" smtClean="0">
                <a:latin typeface="+mn-ea"/>
              </a:rPr>
              <a:t>方法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11474932" y="8746045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5123" name="Picture 3" descr="旅行速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88" y="839933"/>
            <a:ext cx="2376000" cy="158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60152" y="908720"/>
            <a:ext cx="4185952" cy="851412"/>
          </a:xfrm>
          <a:prstGeom prst="rect">
            <a:avLst/>
          </a:prstGeom>
          <a:noFill/>
          <a:ln>
            <a:noFill/>
          </a:ln>
        </p:spPr>
        <p:txBody>
          <a:bodyPr vert="horz" wrap="square" lIns="9360" tIns="8890" rIns="9360" bIns="8890" numCol="1" anchor="t" anchorCtr="0" compatLnSpc="1">
            <a:prstTxWarp prst="textNoShape">
              <a:avLst/>
            </a:prstTxWarp>
          </a:bodyPr>
          <a:lstStyle/>
          <a:p>
            <a:pPr marL="6350"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②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旅行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速度（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km/h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）</a:t>
            </a:r>
            <a:endParaRPr kumimoji="1" lang="en-US" altLang="ja-JP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  <a:p>
            <a:pPr marL="252000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道路を走行する自動車の平均速度</a:t>
            </a:r>
            <a:endParaRPr kumimoji="1" lang="ja-JP" altLang="ja-JP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</p:txBody>
      </p:sp>
      <p:sp>
        <p:nvSpPr>
          <p:cNvPr id="5" name="AutoShape 12"/>
          <p:cNvSpPr>
            <a:spLocks noChangeShapeType="1"/>
          </p:cNvSpPr>
          <p:nvPr/>
        </p:nvSpPr>
        <p:spPr bwMode="auto">
          <a:xfrm>
            <a:off x="1893888" y="1136650"/>
            <a:ext cx="307975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279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1" name="スライド番号プレースホルダー 1"/>
          <p:cNvSpPr txBox="1">
            <a:spLocks/>
          </p:cNvSpPr>
          <p:nvPr/>
        </p:nvSpPr>
        <p:spPr>
          <a:xfrm>
            <a:off x="8738120" y="6448251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2F8A21-8B7F-4E81-A1D6-B63D9660F4C6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36" name="テキスト ボックス 2"/>
          <p:cNvSpPr txBox="1">
            <a:spLocks noChangeArrowheads="1"/>
          </p:cNvSpPr>
          <p:nvPr/>
        </p:nvSpPr>
        <p:spPr bwMode="auto">
          <a:xfrm>
            <a:off x="290967" y="6207821"/>
            <a:ext cx="7124841" cy="53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ja-JP" sz="1400" kern="100" dirty="0" smtClean="0">
                <a:effectLst/>
                <a:latin typeface="+mn-ea"/>
                <a:cs typeface="Times New Roman"/>
              </a:rPr>
              <a:t>※細街路</a:t>
            </a:r>
            <a:r>
              <a:rPr lang="ja-JP" altLang="en-US" sz="1400" kern="100" dirty="0" smtClean="0">
                <a:latin typeface="+mn-ea"/>
                <a:cs typeface="Times New Roman"/>
              </a:rPr>
              <a:t>（住宅街</a:t>
            </a:r>
            <a:r>
              <a:rPr lang="ja-JP" altLang="en-US" sz="1400" kern="100" dirty="0">
                <a:latin typeface="+mn-ea"/>
                <a:cs typeface="Times New Roman"/>
              </a:rPr>
              <a:t>の生活道路</a:t>
            </a:r>
            <a:r>
              <a:rPr lang="ja-JP" altLang="en-US" sz="1400" kern="100" dirty="0" smtClean="0">
                <a:latin typeface="+mn-ea"/>
                <a:cs typeface="Times New Roman"/>
              </a:rPr>
              <a:t>など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）の旅行速度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については別途調査データにより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算定</a:t>
            </a:r>
            <a:endParaRPr lang="ja-JP" sz="1400" kern="100" dirty="0">
              <a:effectLst/>
              <a:latin typeface="+mn-ea"/>
              <a:cs typeface="Times New Roman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179403" y="2690252"/>
            <a:ext cx="8713077" cy="3619068"/>
            <a:chOff x="2229" y="2797"/>
            <a:chExt cx="9234" cy="3835"/>
          </a:xfrm>
        </p:grpSpPr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7457" y="3713"/>
              <a:ext cx="4006" cy="194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V    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　</a:t>
              </a: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…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旅行速度</a:t>
              </a:r>
              <a:endPara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715963" lvl="0" indent="-7159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X    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　</a:t>
              </a: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…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時間混雑度</a:t>
              </a:r>
              <a:r>
                <a:rPr lang="ja-JP" altLang="en-US" sz="1600" dirty="0" smtClean="0">
                  <a:latin typeface="+mn-ea"/>
                  <a:cs typeface="Times New Roman" pitchFamily="18" charset="0"/>
                </a:rPr>
                <a:t>（時間別乗用車換算交通量</a:t>
              </a:r>
              <a:r>
                <a:rPr lang="en-US" altLang="ja-JP" sz="1600" dirty="0" smtClean="0">
                  <a:latin typeface="+mn-ea"/>
                  <a:cs typeface="Times New Roman" pitchFamily="18" charset="0"/>
                </a:rPr>
                <a:t>÷</a:t>
              </a:r>
              <a:r>
                <a:rPr lang="ja-JP" altLang="en-US" sz="1600" dirty="0" smtClean="0">
                  <a:latin typeface="+mn-ea"/>
                  <a:cs typeface="Times New Roman" pitchFamily="18" charset="0"/>
                </a:rPr>
                <a:t>乗用車換算</a:t>
              </a:r>
              <a:r>
                <a:rPr lang="ja-JP" altLang="en-US" sz="1600" dirty="0">
                  <a:latin typeface="+mn-ea"/>
                  <a:cs typeface="Times New Roman" pitchFamily="18" charset="0"/>
                </a:rPr>
                <a:t>交通</a:t>
              </a:r>
              <a:r>
                <a:rPr lang="ja-JP" altLang="en-US" sz="1600" dirty="0" smtClean="0">
                  <a:latin typeface="+mn-ea"/>
                  <a:cs typeface="Times New Roman" pitchFamily="18" charset="0"/>
                </a:rPr>
                <a:t>容量</a:t>
              </a:r>
              <a:r>
                <a:rPr lang="en-US" altLang="ja-JP" sz="1600" dirty="0">
                  <a:latin typeface="+mn-ea"/>
                </a:rPr>
                <a:t>* </a:t>
              </a:r>
              <a:r>
                <a:rPr lang="ja-JP" altLang="en-US" sz="1600" dirty="0" smtClean="0">
                  <a:latin typeface="+mn-ea"/>
                  <a:cs typeface="Times New Roman" pitchFamily="18" charset="0"/>
                </a:rPr>
                <a:t>）</a:t>
              </a:r>
              <a:endPara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Vmax</a:t>
              </a: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 …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規制速度</a:t>
              </a:r>
              <a:endPara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Vmin</a:t>
              </a: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 …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混雑時旅行速度</a:t>
              </a:r>
              <a:endPara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Xmax</a:t>
              </a: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 …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区間毎の最大混雑度</a:t>
              </a:r>
              <a:endPara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pic>
          <p:nvPicPr>
            <p:cNvPr id="3093" name="Picture 2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" y="2797"/>
              <a:ext cx="4204" cy="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2229" y="3912"/>
              <a:ext cx="420" cy="122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74295" tIns="8890" rIns="74295" bIns="88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旅行速度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grpSp>
          <p:nvGrpSpPr>
            <p:cNvPr id="21" name="Group 10"/>
            <p:cNvGrpSpPr>
              <a:grpSpLocks/>
            </p:cNvGrpSpPr>
            <p:nvPr/>
          </p:nvGrpSpPr>
          <p:grpSpPr bwMode="auto">
            <a:xfrm>
              <a:off x="3388" y="2797"/>
              <a:ext cx="5096" cy="2955"/>
              <a:chOff x="3769" y="5522"/>
              <a:chExt cx="5096" cy="2955"/>
            </a:xfrm>
          </p:grpSpPr>
          <p:sp>
            <p:nvSpPr>
              <p:cNvPr id="46" name="AutoShape 19"/>
              <p:cNvSpPr>
                <a:spLocks noChangeShapeType="1"/>
              </p:cNvSpPr>
              <p:nvPr/>
            </p:nvSpPr>
            <p:spPr bwMode="auto">
              <a:xfrm flipV="1">
                <a:off x="3769" y="5522"/>
                <a:ext cx="0" cy="295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47" name="AutoShape 18"/>
              <p:cNvSpPr>
                <a:spLocks noChangeShapeType="1"/>
              </p:cNvSpPr>
              <p:nvPr/>
            </p:nvSpPr>
            <p:spPr bwMode="auto">
              <a:xfrm>
                <a:off x="3769" y="8477"/>
                <a:ext cx="509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48" name="AutoShape 17"/>
              <p:cNvSpPr>
                <a:spLocks noChangeShapeType="1"/>
              </p:cNvSpPr>
              <p:nvPr/>
            </p:nvSpPr>
            <p:spPr bwMode="auto">
              <a:xfrm>
                <a:off x="3769" y="6111"/>
                <a:ext cx="16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49" name="AutoShape 16"/>
              <p:cNvSpPr>
                <a:spLocks noChangeShapeType="1"/>
              </p:cNvSpPr>
              <p:nvPr/>
            </p:nvSpPr>
            <p:spPr bwMode="auto">
              <a:xfrm>
                <a:off x="5434" y="6111"/>
                <a:ext cx="2292" cy="155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50" name="AutoShape 15"/>
              <p:cNvSpPr>
                <a:spLocks noChangeShapeType="1"/>
              </p:cNvSpPr>
              <p:nvPr/>
            </p:nvSpPr>
            <p:spPr bwMode="auto">
              <a:xfrm>
                <a:off x="5434" y="6111"/>
                <a:ext cx="0" cy="236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51" name="AutoShape 14"/>
              <p:cNvSpPr>
                <a:spLocks noChangeShapeType="1"/>
              </p:cNvSpPr>
              <p:nvPr/>
            </p:nvSpPr>
            <p:spPr bwMode="auto">
              <a:xfrm>
                <a:off x="7726" y="7663"/>
                <a:ext cx="0" cy="8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52" name="AutoShape 13"/>
              <p:cNvSpPr>
                <a:spLocks noChangeShapeType="1"/>
              </p:cNvSpPr>
              <p:nvPr/>
            </p:nvSpPr>
            <p:spPr bwMode="auto">
              <a:xfrm>
                <a:off x="3769" y="7663"/>
                <a:ext cx="395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53" name="AutoShape 12"/>
              <p:cNvSpPr>
                <a:spLocks noChangeShapeType="1"/>
              </p:cNvSpPr>
              <p:nvPr/>
            </p:nvSpPr>
            <p:spPr bwMode="auto">
              <a:xfrm flipV="1">
                <a:off x="6298" y="6687"/>
                <a:ext cx="0" cy="179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54" name="AutoShape 11"/>
              <p:cNvSpPr>
                <a:spLocks noChangeShapeType="1"/>
              </p:cNvSpPr>
              <p:nvPr/>
            </p:nvSpPr>
            <p:spPr bwMode="auto">
              <a:xfrm flipH="1">
                <a:off x="3769" y="6687"/>
                <a:ext cx="252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</p:grp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7016" y="5865"/>
              <a:ext cx="876" cy="4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Xmax</a:t>
              </a: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5707" y="5865"/>
              <a:ext cx="436" cy="4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X</a:t>
              </a: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4807" y="5865"/>
              <a:ext cx="634" cy="4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0.5</a:t>
              </a: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2624" y="3184"/>
              <a:ext cx="852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Vmax</a:t>
              </a:r>
              <a:endPara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2653" y="4742"/>
              <a:ext cx="852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Vmin</a:t>
              </a: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3011" y="3783"/>
              <a:ext cx="40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V</a:t>
              </a: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44" name="Text Box 3"/>
            <p:cNvSpPr txBox="1">
              <a:spLocks noChangeArrowheads="1"/>
            </p:cNvSpPr>
            <p:nvPr/>
          </p:nvSpPr>
          <p:spPr bwMode="auto">
            <a:xfrm>
              <a:off x="3193" y="5837"/>
              <a:ext cx="401" cy="4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0</a:t>
              </a: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4844" y="6231"/>
              <a:ext cx="1659" cy="4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時間</a:t>
              </a: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ea"/>
                  <a:cs typeface="Times New Roman" pitchFamily="18" charset="0"/>
                </a:rPr>
                <a:t>混雑度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</p:grpSp>
      <p:sp>
        <p:nvSpPr>
          <p:cNvPr id="55" name="Rectangle 34"/>
          <p:cNvSpPr>
            <a:spLocks noChangeArrowheads="1"/>
          </p:cNvSpPr>
          <p:nvPr/>
        </p:nvSpPr>
        <p:spPr bwMode="auto">
          <a:xfrm>
            <a:off x="3048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0" name="テキスト ボックス 2"/>
          <p:cNvSpPr txBox="1">
            <a:spLocks noChangeArrowheads="1"/>
          </p:cNvSpPr>
          <p:nvPr/>
        </p:nvSpPr>
        <p:spPr bwMode="auto">
          <a:xfrm>
            <a:off x="6039430" y="5661248"/>
            <a:ext cx="29970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en-US" altLang="ja-JP" sz="1400" dirty="0" smtClean="0">
                <a:latin typeface="+mn-ea"/>
              </a:rPr>
              <a:t>* </a:t>
            </a:r>
            <a:r>
              <a:rPr lang="ja-JP" altLang="en-US" sz="1400" dirty="0" smtClean="0">
                <a:latin typeface="+mn-ea"/>
              </a:rPr>
              <a:t>交通容量：</a:t>
            </a:r>
            <a:r>
              <a:rPr lang="ja-JP" altLang="ja-JP" sz="1400" dirty="0" smtClean="0">
                <a:latin typeface="+mn-ea"/>
              </a:rPr>
              <a:t>ある</a:t>
            </a:r>
            <a:r>
              <a:rPr lang="ja-JP" altLang="ja-JP" sz="1400" dirty="0">
                <a:latin typeface="+mn-ea"/>
              </a:rPr>
              <a:t>道路の断面を、一定の時間に通過できる</a:t>
            </a:r>
            <a:r>
              <a:rPr lang="ja-JP" altLang="ja-JP" sz="1400" dirty="0" smtClean="0">
                <a:latin typeface="+mn-ea"/>
              </a:rPr>
              <a:t>最大</a:t>
            </a:r>
            <a:r>
              <a:rPr lang="ja-JP" altLang="en-US" sz="1400" dirty="0" smtClean="0">
                <a:latin typeface="+mn-ea"/>
              </a:rPr>
              <a:t>交通量</a:t>
            </a:r>
            <a:endParaRPr lang="ja-JP" altLang="ja-JP" sz="1400" dirty="0">
              <a:latin typeface="+mn-ea"/>
            </a:endParaRPr>
          </a:p>
        </p:txBody>
      </p:sp>
      <p:sp>
        <p:nvSpPr>
          <p:cNvPr id="61" name="AutoShape 8"/>
          <p:cNvSpPr>
            <a:spLocks noChangeArrowheads="1"/>
          </p:cNvSpPr>
          <p:nvPr/>
        </p:nvSpPr>
        <p:spPr bwMode="auto">
          <a:xfrm>
            <a:off x="539552" y="1726136"/>
            <a:ext cx="3744747" cy="766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360" tIns="8890" rIns="9360" bIns="8890" numCol="1" anchor="ctr" anchorCtr="0" compatLnSpc="1">
            <a:prstTxWarp prst="textNoShape">
              <a:avLst/>
            </a:prstTxWarp>
          </a:bodyPr>
          <a:lstStyle/>
          <a:p>
            <a:pPr marL="88900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各路線区間ごとの</a:t>
            </a:r>
            <a:r>
              <a:rPr kumimoji="1" lang="ja-JP" altLang="en-US" i="0" u="none" strike="noStrike" cap="none" normalizeH="0" baseline="0" dirty="0" smtClean="0">
                <a:ln>
                  <a:noFill/>
                </a:ln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時間</a:t>
            </a:r>
            <a:r>
              <a:rPr kumimoji="1" lang="ja-JP" altLang="en-US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混雑度</a:t>
            </a:r>
            <a:r>
              <a:rPr kumimoji="1" lang="ja-JP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から時間別旅行速度を算定</a:t>
            </a:r>
            <a:endParaRPr kumimoji="1" lang="ja-JP" altLang="ja-JP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8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382666" y="121292"/>
            <a:ext cx="63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2400" dirty="0"/>
              <a:t>平均旅行速度の推移〔対策地域〕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738120" y="6448251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6947" y="830337"/>
            <a:ext cx="8289021" cy="75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平成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29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年度は、平成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21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年度と比べて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４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％上昇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・一方、前年度と比べて平成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28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年度は減少、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平成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29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年度は横ばい</a:t>
            </a:r>
            <a:endParaRPr kumimoji="1" lang="ja-JP" altLang="en-US" sz="20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068928" y="5430710"/>
            <a:ext cx="504056" cy="372616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27566" y="1782033"/>
            <a:ext cx="537862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u="sng" dirty="0" smtClean="0">
                <a:latin typeface="ＭＳ ゴシック" pitchFamily="49" charset="-128"/>
                <a:ea typeface="ＭＳ ゴシック" pitchFamily="49" charset="-128"/>
              </a:rPr>
              <a:t>平均旅行</a:t>
            </a:r>
            <a:r>
              <a:rPr lang="ja-JP" altLang="en-US" u="sng" dirty="0">
                <a:latin typeface="ＭＳ ゴシック" pitchFamily="49" charset="-128"/>
                <a:ea typeface="ＭＳ ゴシック" pitchFamily="49" charset="-128"/>
              </a:rPr>
              <a:t>速度（対策</a:t>
            </a:r>
            <a:r>
              <a:rPr lang="ja-JP" altLang="en-US" u="sng" dirty="0" smtClean="0">
                <a:latin typeface="ＭＳ ゴシック" pitchFamily="49" charset="-128"/>
                <a:ea typeface="ＭＳ ゴシック" pitchFamily="49" charset="-128"/>
              </a:rPr>
              <a:t>地域、全幹線道路）の推移</a:t>
            </a:r>
            <a:endParaRPr kumimoji="1" lang="ja-JP" altLang="en-US" u="sng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614653" y="6040293"/>
            <a:ext cx="7294016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※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28</a:t>
            </a:r>
            <a:r>
              <a:rPr lang="ja-JP" altLang="en-US" sz="1400" kern="100" dirty="0" err="1" smtClean="0">
                <a:effectLst/>
                <a:latin typeface="+mn-ea"/>
                <a:cs typeface="Times New Roman"/>
              </a:rPr>
              <a:t>、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29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年度の旅行速度算定には、平成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年度道路交通センサスを使用。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  <a:p>
            <a:pPr marL="261938" indent="-180000" algn="just">
              <a:spcAft>
                <a:spcPts val="0"/>
              </a:spcAft>
            </a:pPr>
            <a:r>
              <a:rPr lang="ja-JP" altLang="en-US" sz="1400" kern="100" dirty="0">
                <a:latin typeface="+mn-ea"/>
                <a:cs typeface="Times New Roman"/>
              </a:rPr>
              <a:t>　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（平成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21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～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年度の旅行速度算定には、平成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22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を使用）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  <p:sp>
        <p:nvSpPr>
          <p:cNvPr id="11" name="四角形吹き出し 10"/>
          <p:cNvSpPr/>
          <p:nvPr/>
        </p:nvSpPr>
        <p:spPr>
          <a:xfrm>
            <a:off x="4427984" y="3973311"/>
            <a:ext cx="3096344" cy="1095421"/>
          </a:xfrm>
          <a:prstGeom prst="wedgeRectCallout">
            <a:avLst>
              <a:gd name="adj1" fmla="val -10269"/>
              <a:gd name="adj2" fmla="val -1074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400" b="1" dirty="0" smtClean="0"/>
              <a:t>H27</a:t>
            </a:r>
            <a:r>
              <a:rPr kumimoji="1" lang="ja-JP" altLang="en-US" sz="1400" b="1" dirty="0" smtClean="0"/>
              <a:t>→</a:t>
            </a:r>
            <a:r>
              <a:rPr kumimoji="1" lang="en-US" altLang="ja-JP" sz="1400" b="1" dirty="0" smtClean="0"/>
              <a:t>H28</a:t>
            </a:r>
            <a:r>
              <a:rPr kumimoji="1" lang="ja-JP" altLang="en-US" sz="1400" b="1" dirty="0" smtClean="0"/>
              <a:t>では旅行速度減少</a:t>
            </a:r>
            <a:endParaRPr kumimoji="1" lang="en-US" altLang="ja-JP" sz="1400" b="1" dirty="0" smtClean="0"/>
          </a:p>
          <a:p>
            <a:r>
              <a:rPr kumimoji="1" lang="ja-JP" altLang="en-US" sz="1400" dirty="0" smtClean="0"/>
              <a:t>　交通センサスデータの違い、混雑度への影響が大きい</a:t>
            </a:r>
            <a:r>
              <a:rPr lang="ja-JP" altLang="en-US" sz="1400" dirty="0" smtClean="0"/>
              <a:t>大型系貨物</a:t>
            </a:r>
            <a:r>
              <a:rPr kumimoji="1" lang="ja-JP" altLang="en-US" sz="1400" dirty="0" smtClean="0"/>
              <a:t>の増加が原因と考えられる。</a:t>
            </a:r>
            <a:endParaRPr kumimoji="1" lang="ja-JP" altLang="en-US" sz="1400" dirty="0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8172400" y="2589560"/>
            <a:ext cx="0" cy="792088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284150" y="2049246"/>
            <a:ext cx="453970" cy="1800200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プラス効果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7551397" y="5373740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7154151" y="5656145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目標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6515111" y="5656144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目標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graphicFrame>
        <p:nvGraphicFramePr>
          <p:cNvPr id="20" name="グラフ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079241"/>
              </p:ext>
            </p:extLst>
          </p:nvPr>
        </p:nvGraphicFramePr>
        <p:xfrm>
          <a:off x="140175" y="1616885"/>
          <a:ext cx="7945561" cy="4594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25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256" y="2248794"/>
            <a:ext cx="6598976" cy="4126979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971600" y="121292"/>
            <a:ext cx="716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排出係数と旅行速度の関係</a:t>
            </a:r>
            <a:endParaRPr lang="ja-JP" altLang="ja-JP" sz="2400" u="sng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72008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08740" y="908720"/>
            <a:ext cx="5112000" cy="61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旅行速度が遅いと排出係数は大きくなる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08740" y="1772816"/>
            <a:ext cx="532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u="sng" dirty="0" smtClean="0">
                <a:latin typeface="+mn-ea"/>
              </a:rPr>
              <a:t>普通貨物車の</a:t>
            </a:r>
            <a:r>
              <a:rPr lang="en-US" altLang="ja-JP" u="sng" dirty="0" smtClean="0">
                <a:latin typeface="+mn-ea"/>
              </a:rPr>
              <a:t>NO</a:t>
            </a:r>
            <a:r>
              <a:rPr lang="ja-JP" altLang="en-US" u="sng" dirty="0" err="1" smtClean="0">
                <a:latin typeface="+mn-ea"/>
              </a:rPr>
              <a:t>ｘ</a:t>
            </a:r>
            <a:r>
              <a:rPr lang="ja-JP" altLang="en-US" u="sng" dirty="0" smtClean="0">
                <a:latin typeface="+mn-ea"/>
              </a:rPr>
              <a:t>排出係数（平成</a:t>
            </a:r>
            <a:r>
              <a:rPr lang="en-US" altLang="ja-JP" u="sng" dirty="0" smtClean="0">
                <a:latin typeface="+mn-ea"/>
              </a:rPr>
              <a:t>29</a:t>
            </a:r>
            <a:r>
              <a:rPr lang="ja-JP" altLang="en-US" u="sng" dirty="0" smtClean="0">
                <a:latin typeface="+mn-ea"/>
              </a:rPr>
              <a:t>年度・大阪府内）</a:t>
            </a:r>
            <a:endParaRPr lang="en-US" altLang="ja-JP" u="sng" dirty="0" smtClean="0"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339958" y="6144941"/>
            <a:ext cx="266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旅行速度</a:t>
            </a:r>
            <a:endParaRPr lang="en-US" altLang="ja-JP" sz="2400" dirty="0" smtClean="0">
              <a:latin typeface="+mn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10517" y="2996952"/>
            <a:ext cx="543739" cy="1800200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排出係数</a:t>
            </a:r>
            <a:endParaRPr lang="en-US" altLang="ja-JP" sz="24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647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テキスト ボックス 2"/>
          <p:cNvSpPr txBox="1">
            <a:spLocks noChangeArrowheads="1"/>
          </p:cNvSpPr>
          <p:nvPr/>
        </p:nvSpPr>
        <p:spPr bwMode="auto">
          <a:xfrm>
            <a:off x="237693" y="2516517"/>
            <a:ext cx="1764000" cy="226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latin typeface="+mn-ea"/>
                <a:cs typeface="ＭＳ Ｐゴシック" pitchFamily="50" charset="-128"/>
              </a:rPr>
              <a:t>　交通量（</a:t>
            </a:r>
            <a:r>
              <a:rPr lang="en-US" altLang="ja-JP" sz="1600" b="1" dirty="0" smtClean="0">
                <a:latin typeface="+mn-ea"/>
                <a:cs typeface="ＭＳ Ｐゴシック" pitchFamily="50" charset="-128"/>
              </a:rPr>
              <a:t>H27</a:t>
            </a:r>
            <a:r>
              <a:rPr lang="ja-JP" altLang="en-US" sz="1600" b="1" dirty="0" smtClean="0">
                <a:latin typeface="+mn-ea"/>
                <a:cs typeface="ＭＳ Ｐゴシック" pitchFamily="50" charset="-128"/>
              </a:rPr>
              <a:t>）</a:t>
            </a:r>
            <a:endParaRPr kumimoji="1" lang="en-US" altLang="ja-JP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平成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27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年度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区間別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車種別］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［平日休日別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lang="ja-JP" altLang="en-US" sz="1600" dirty="0" smtClean="0">
                <a:latin typeface="+mn-ea"/>
                <a:cs typeface="Times New Roman" pitchFamily="18" charset="0"/>
              </a:rPr>
              <a:t>時刻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691680" y="116632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+mn-ea"/>
              </a:rPr>
              <a:t>③自動車走行量：算定方法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11474932" y="8746045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5122" name="Picture 2" descr="自動車走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87232"/>
            <a:ext cx="2376000" cy="178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60152" y="980728"/>
            <a:ext cx="4311848" cy="1152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360" tIns="8890" rIns="9360" bIns="8890" numCol="1" anchor="t" anchorCtr="0" compatLnSpc="1">
            <a:prstTxWarp prst="textNoShape">
              <a:avLst/>
            </a:prstTxWarp>
          </a:bodyPr>
          <a:lstStyle/>
          <a:p>
            <a:pPr marL="6350"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③</a:t>
            </a:r>
            <a:r>
              <a:rPr kumimoji="1" lang="ja-JP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自動車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走行量（台･ 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km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）</a:t>
            </a:r>
            <a:endParaRPr kumimoji="1" lang="en-US" altLang="ja-JP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  <a:p>
            <a:pPr marL="252000" lvl="1" fontAlgn="base">
              <a:spcBef>
                <a:spcPts val="600"/>
              </a:spcBef>
              <a:spcAft>
                <a:spcPct val="0"/>
              </a:spcAft>
            </a:pP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何台の自動車が何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km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走ったか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  <a:p>
            <a:pPr marL="88900" lvl="1" fontAlgn="base">
              <a:spcBef>
                <a:spcPts val="600"/>
              </a:spcBef>
              <a:spcAft>
                <a:spcPct val="0"/>
              </a:spcAft>
            </a:pP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（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区間別交通量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×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区間別道路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延長）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279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1" name="スライド番号プレースホルダー 1"/>
          <p:cNvSpPr txBox="1">
            <a:spLocks/>
          </p:cNvSpPr>
          <p:nvPr/>
        </p:nvSpPr>
        <p:spPr>
          <a:xfrm>
            <a:off x="8738120" y="6448251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2F8A21-8B7F-4E81-A1D6-B63D9660F4C6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39" name="テキスト ボックス 2"/>
          <p:cNvSpPr txBox="1">
            <a:spLocks noChangeArrowheads="1"/>
          </p:cNvSpPr>
          <p:nvPr/>
        </p:nvSpPr>
        <p:spPr bwMode="auto">
          <a:xfrm>
            <a:off x="327165" y="4149080"/>
            <a:ext cx="158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spcAft>
                <a:spcPts val="0"/>
              </a:spcAft>
            </a:pPr>
            <a:r>
              <a:rPr lang="ja-JP" sz="1400" b="1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b="1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sz="1400" b="1" kern="100" dirty="0" smtClean="0">
                <a:effectLst/>
                <a:latin typeface="+mn-ea"/>
                <a:cs typeface="Times New Roman"/>
              </a:rPr>
              <a:t>年度</a:t>
            </a:r>
            <a:endParaRPr lang="ja-JP" sz="1400" b="1" kern="100" dirty="0">
              <a:effectLst/>
              <a:latin typeface="+mn-e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ja-JP" sz="1400" b="1" kern="100" dirty="0">
                <a:effectLst/>
                <a:latin typeface="+mn-ea"/>
                <a:cs typeface="Times New Roman"/>
              </a:rPr>
              <a:t>道路交通センサス</a:t>
            </a:r>
          </a:p>
        </p:txBody>
      </p:sp>
      <p:sp>
        <p:nvSpPr>
          <p:cNvPr id="44" name="AutoShape 76"/>
          <p:cNvSpPr>
            <a:spLocks noChangeArrowheads="1"/>
          </p:cNvSpPr>
          <p:nvPr/>
        </p:nvSpPr>
        <p:spPr bwMode="auto">
          <a:xfrm>
            <a:off x="179720" y="4869160"/>
            <a:ext cx="1872000" cy="728764"/>
          </a:xfrm>
          <a:prstGeom prst="wedgeRoundRectCallout">
            <a:avLst>
              <a:gd name="adj1" fmla="val -16286"/>
              <a:gd name="adj2" fmla="val -88936"/>
              <a:gd name="adj3" fmla="val 16667"/>
            </a:avLst>
          </a:prstGeom>
          <a:solidFill>
            <a:srgbClr val="FFFFFF"/>
          </a:solidFill>
          <a:ln w="6350" cap="rnd" algn="ctr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5040" tIns="6120" rIns="5040" bIns="61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 dirty="0">
                <a:effectLst/>
                <a:latin typeface="+mn-ea"/>
                <a:cs typeface="Times New Roman"/>
              </a:rPr>
              <a:t>・基本調査区間</a:t>
            </a:r>
          </a:p>
          <a:p>
            <a:pPr indent="114300" algn="just">
              <a:spcAft>
                <a:spcPts val="0"/>
              </a:spcAft>
            </a:pPr>
            <a:r>
              <a:rPr lang="ja-JP" altLang="en-US" sz="1400" kern="100" dirty="0">
                <a:latin typeface="+mn-ea"/>
                <a:cs typeface="Times New Roman"/>
              </a:rPr>
              <a:t> 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約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3</a:t>
            </a:r>
            <a:r>
              <a:rPr lang="en-US" sz="1400" kern="100" dirty="0" smtClean="0">
                <a:effectLst/>
                <a:latin typeface="+mn-ea"/>
                <a:cs typeface="Times New Roman"/>
              </a:rPr>
              <a:t>,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200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区間</a:t>
            </a:r>
            <a:r>
              <a:rPr lang="ja-JP" sz="1400" kern="100" dirty="0">
                <a:effectLst/>
                <a:latin typeface="+mn-ea"/>
                <a:cs typeface="Times New Roman"/>
              </a:rPr>
              <a:t>収録</a:t>
            </a:r>
          </a:p>
          <a:p>
            <a:pPr algn="just">
              <a:spcAft>
                <a:spcPts val="0"/>
              </a:spcAft>
            </a:pPr>
            <a:r>
              <a:rPr lang="ja-JP" sz="1400" kern="100" dirty="0" smtClean="0">
                <a:effectLst/>
                <a:latin typeface="+mn-ea"/>
                <a:cs typeface="Times New Roman"/>
              </a:rPr>
              <a:t>・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5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年に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1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回</a:t>
            </a:r>
            <a:r>
              <a:rPr lang="ja-JP" sz="1400" kern="100" dirty="0">
                <a:effectLst/>
                <a:latin typeface="+mn-ea"/>
                <a:cs typeface="Times New Roman"/>
              </a:rPr>
              <a:t>程度調査</a:t>
            </a:r>
          </a:p>
        </p:txBody>
      </p:sp>
      <p:sp>
        <p:nvSpPr>
          <p:cNvPr id="47" name="テキスト ボックス 2"/>
          <p:cNvSpPr txBox="1">
            <a:spLocks noChangeArrowheads="1"/>
          </p:cNvSpPr>
          <p:nvPr/>
        </p:nvSpPr>
        <p:spPr bwMode="auto">
          <a:xfrm>
            <a:off x="5868144" y="4058942"/>
            <a:ext cx="1440160" cy="504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kern="100" dirty="0" smtClean="0">
                <a:latin typeface="+mn-ea"/>
                <a:cs typeface="Times New Roman"/>
              </a:rPr>
              <a:t>区間別道路延長</a:t>
            </a:r>
            <a:endParaRPr lang="ja-JP" sz="1400" kern="100" dirty="0">
              <a:effectLst/>
              <a:latin typeface="+mn-ea"/>
              <a:cs typeface="Times New Roman"/>
            </a:endParaRPr>
          </a:p>
        </p:txBody>
      </p:sp>
      <p:cxnSp>
        <p:nvCxnSpPr>
          <p:cNvPr id="53" name="直線矢印コネクタ 52"/>
          <p:cNvCxnSpPr/>
          <p:nvPr/>
        </p:nvCxnSpPr>
        <p:spPr>
          <a:xfrm>
            <a:off x="2014324" y="3598430"/>
            <a:ext cx="5544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utoShape 3"/>
          <p:cNvSpPr>
            <a:spLocks noChangeShapeType="1"/>
          </p:cNvSpPr>
          <p:nvPr/>
        </p:nvSpPr>
        <p:spPr bwMode="auto">
          <a:xfrm flipV="1">
            <a:off x="3063853" y="3598430"/>
            <a:ext cx="0" cy="50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400"/>
          </a:p>
        </p:txBody>
      </p:sp>
      <p:sp>
        <p:nvSpPr>
          <p:cNvPr id="48" name="テキスト ボックス 2"/>
          <p:cNvSpPr txBox="1">
            <a:spLocks noChangeArrowheads="1"/>
          </p:cNvSpPr>
          <p:nvPr/>
        </p:nvSpPr>
        <p:spPr bwMode="auto">
          <a:xfrm>
            <a:off x="4283968" y="2501280"/>
            <a:ext cx="1440000" cy="2268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ja-JP" altLang="ja-JP" sz="1600" b="1" kern="100" dirty="0" smtClean="0">
                <a:latin typeface="+mn-ea"/>
                <a:cs typeface="Times New Roman"/>
              </a:rPr>
              <a:t>交通量</a:t>
            </a:r>
            <a:r>
              <a:rPr lang="ja-JP" altLang="en-US" sz="1600" b="1" kern="100" dirty="0" smtClean="0">
                <a:latin typeface="+mn-ea"/>
                <a:cs typeface="Times New Roman"/>
              </a:rPr>
              <a:t>（</a:t>
            </a:r>
            <a:r>
              <a:rPr lang="en-US" altLang="ja-JP" sz="1600" b="1" kern="100" dirty="0" smtClean="0">
                <a:latin typeface="+mn-ea"/>
                <a:cs typeface="Times New Roman"/>
              </a:rPr>
              <a:t>H29</a:t>
            </a:r>
            <a:r>
              <a:rPr lang="ja-JP" altLang="en-US" sz="1600" b="1" kern="100" dirty="0" smtClean="0">
                <a:latin typeface="+mn-ea"/>
                <a:cs typeface="Times New Roman"/>
              </a:rPr>
              <a:t>）</a:t>
            </a:r>
            <a:endParaRPr lang="ja-JP" altLang="ja-JP" sz="1600" b="1" kern="100" dirty="0">
              <a:latin typeface="+mn-e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ja-JP" sz="16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600" kern="100" dirty="0" smtClean="0">
                <a:latin typeface="+mn-ea"/>
                <a:cs typeface="Times New Roman"/>
              </a:rPr>
              <a:t>29</a:t>
            </a:r>
            <a:r>
              <a:rPr lang="ja-JP" sz="1600" kern="100" dirty="0" smtClean="0">
                <a:effectLst/>
                <a:latin typeface="+mn-ea"/>
                <a:cs typeface="Times New Roman"/>
              </a:rPr>
              <a:t>年度</a:t>
            </a:r>
            <a:endParaRPr lang="en-US" altLang="ja-JP" sz="1600" kern="100" dirty="0" smtClean="0">
              <a:effectLst/>
              <a:latin typeface="+mn-ea"/>
              <a:cs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latin typeface="+mn-ea"/>
                <a:cs typeface="Times New Roman" pitchFamily="18" charset="0"/>
              </a:rPr>
              <a:t>[</a:t>
            </a:r>
            <a:r>
              <a:rPr lang="ja-JP" altLang="en-US" sz="1600" dirty="0">
                <a:latin typeface="+mn-ea"/>
                <a:cs typeface="Times New Roman" pitchFamily="18" charset="0"/>
              </a:rPr>
              <a:t>区間別</a:t>
            </a:r>
            <a:r>
              <a:rPr lang="en-US" altLang="ja-JP" sz="1600" dirty="0">
                <a:latin typeface="+mn-ea"/>
                <a:cs typeface="Times New Roman" pitchFamily="18" charset="0"/>
              </a:rPr>
              <a:t>]</a:t>
            </a:r>
            <a:endParaRPr lang="en-US" altLang="ja-JP" sz="1600" dirty="0">
              <a:latin typeface="+mn-ea"/>
              <a:cs typeface="ＭＳ Ｐゴシック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latin typeface="+mn-ea"/>
                <a:cs typeface="Times New Roman" pitchFamily="18" charset="0"/>
              </a:rPr>
              <a:t>[8</a:t>
            </a:r>
            <a:r>
              <a:rPr lang="ja-JP" altLang="en-US" sz="1600" dirty="0">
                <a:latin typeface="+mn-ea"/>
                <a:cs typeface="Times New Roman" pitchFamily="18" charset="0"/>
              </a:rPr>
              <a:t>車種別］</a:t>
            </a:r>
            <a:endParaRPr lang="en-US" altLang="ja-JP" sz="1600" dirty="0">
              <a:latin typeface="+mn-ea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latin typeface="+mn-ea"/>
                <a:cs typeface="Times New Roman" pitchFamily="18" charset="0"/>
              </a:rPr>
              <a:t>［平日休日別</a:t>
            </a:r>
            <a:r>
              <a:rPr lang="en-US" altLang="ja-JP" sz="1600" dirty="0">
                <a:latin typeface="+mn-ea"/>
                <a:cs typeface="Times New Roman" pitchFamily="18" charset="0"/>
              </a:rPr>
              <a:t>]</a:t>
            </a:r>
            <a:endParaRPr lang="en-US" altLang="ja-JP" sz="1600" dirty="0">
              <a:latin typeface="+mn-ea"/>
              <a:cs typeface="ＭＳ Ｐゴシック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latin typeface="+mn-ea"/>
                <a:cs typeface="Times New Roman" pitchFamily="18" charset="0"/>
              </a:rPr>
              <a:t>[</a:t>
            </a:r>
            <a:r>
              <a:rPr lang="ja-JP" altLang="en-US" sz="1600" dirty="0">
                <a:latin typeface="+mn-ea"/>
                <a:cs typeface="Times New Roman" pitchFamily="18" charset="0"/>
              </a:rPr>
              <a:t>時刻別</a:t>
            </a:r>
            <a:r>
              <a:rPr lang="en-US" altLang="ja-JP" sz="1600" dirty="0" smtClean="0">
                <a:latin typeface="+mn-ea"/>
                <a:cs typeface="Times New Roman" pitchFamily="18" charset="0"/>
              </a:rPr>
              <a:t>]</a:t>
            </a:r>
            <a:endParaRPr lang="en-US" altLang="ja-JP" sz="1600" dirty="0">
              <a:latin typeface="+mn-ea"/>
              <a:cs typeface="ＭＳ Ｐゴシック" pitchFamily="50" charset="-128"/>
            </a:endParaRPr>
          </a:p>
        </p:txBody>
      </p:sp>
      <p:sp>
        <p:nvSpPr>
          <p:cNvPr id="55" name="AutoShape 3"/>
          <p:cNvSpPr>
            <a:spLocks noChangeShapeType="1"/>
          </p:cNvSpPr>
          <p:nvPr/>
        </p:nvSpPr>
        <p:spPr bwMode="auto">
          <a:xfrm flipV="1">
            <a:off x="6588224" y="3598430"/>
            <a:ext cx="0" cy="50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400"/>
          </a:p>
        </p:txBody>
      </p:sp>
      <p:sp>
        <p:nvSpPr>
          <p:cNvPr id="56" name="テキスト ボックス 2"/>
          <p:cNvSpPr txBox="1">
            <a:spLocks noChangeArrowheads="1"/>
          </p:cNvSpPr>
          <p:nvPr/>
        </p:nvSpPr>
        <p:spPr bwMode="auto">
          <a:xfrm>
            <a:off x="7596488" y="2501280"/>
            <a:ext cx="1368000" cy="2268000"/>
          </a:xfrm>
          <a:prstGeom prst="rect">
            <a:avLst/>
          </a:prstGeom>
          <a:solidFill>
            <a:srgbClr val="FFFF99"/>
          </a:solidFill>
          <a:ln w="19050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ja-JP" altLang="en-US" sz="1600" b="1" kern="100" dirty="0" smtClean="0">
                <a:latin typeface="+mn-ea"/>
                <a:cs typeface="Times New Roman"/>
              </a:rPr>
              <a:t>走行</a:t>
            </a:r>
            <a:r>
              <a:rPr lang="ja-JP" altLang="ja-JP" sz="1600" b="1" kern="100" dirty="0" smtClean="0">
                <a:latin typeface="+mn-ea"/>
                <a:cs typeface="Times New Roman"/>
              </a:rPr>
              <a:t>量</a:t>
            </a:r>
            <a:r>
              <a:rPr lang="ja-JP" altLang="en-US" sz="1600" b="1" kern="100" dirty="0" smtClean="0">
                <a:latin typeface="+mn-ea"/>
                <a:cs typeface="Times New Roman"/>
              </a:rPr>
              <a:t>（</a:t>
            </a:r>
            <a:r>
              <a:rPr lang="en-US" altLang="ja-JP" sz="1600" b="1" kern="100" dirty="0" smtClean="0">
                <a:latin typeface="+mn-ea"/>
                <a:cs typeface="Times New Roman"/>
              </a:rPr>
              <a:t>H29</a:t>
            </a:r>
            <a:r>
              <a:rPr lang="ja-JP" altLang="en-US" sz="1600" b="1" kern="100" dirty="0" smtClean="0">
                <a:latin typeface="+mn-ea"/>
                <a:cs typeface="Times New Roman"/>
              </a:rPr>
              <a:t>）</a:t>
            </a:r>
            <a:endParaRPr lang="ja-JP" altLang="ja-JP" sz="1600" b="1" kern="100" dirty="0">
              <a:latin typeface="+mn-e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ja-JP" sz="16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600" kern="100" dirty="0" smtClean="0">
                <a:latin typeface="+mn-ea"/>
                <a:cs typeface="Times New Roman"/>
              </a:rPr>
              <a:t>29</a:t>
            </a:r>
            <a:r>
              <a:rPr lang="ja-JP" sz="1600" kern="100" dirty="0" smtClean="0">
                <a:effectLst/>
                <a:latin typeface="+mn-ea"/>
                <a:cs typeface="Times New Roman"/>
              </a:rPr>
              <a:t>年度</a:t>
            </a:r>
            <a:endParaRPr lang="en-US" altLang="ja-JP" sz="1600" kern="100" dirty="0" smtClean="0">
              <a:effectLst/>
              <a:latin typeface="+mn-ea"/>
              <a:cs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latin typeface="+mn-ea"/>
                <a:cs typeface="Times New Roman" pitchFamily="18" charset="0"/>
              </a:rPr>
              <a:t>[</a:t>
            </a:r>
            <a:r>
              <a:rPr lang="ja-JP" altLang="en-US" sz="1600" dirty="0">
                <a:latin typeface="+mn-ea"/>
                <a:cs typeface="Times New Roman" pitchFamily="18" charset="0"/>
              </a:rPr>
              <a:t>区間別</a:t>
            </a:r>
            <a:r>
              <a:rPr lang="en-US" altLang="ja-JP" sz="1600" dirty="0">
                <a:latin typeface="+mn-ea"/>
                <a:cs typeface="Times New Roman" pitchFamily="18" charset="0"/>
              </a:rPr>
              <a:t>]</a:t>
            </a:r>
            <a:endParaRPr lang="en-US" altLang="ja-JP" sz="1600" dirty="0">
              <a:latin typeface="+mn-ea"/>
              <a:cs typeface="ＭＳ Ｐゴシック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latin typeface="+mn-ea"/>
                <a:cs typeface="Times New Roman" pitchFamily="18" charset="0"/>
              </a:rPr>
              <a:t>[8</a:t>
            </a:r>
            <a:r>
              <a:rPr lang="ja-JP" altLang="en-US" sz="1600" dirty="0">
                <a:latin typeface="+mn-ea"/>
                <a:cs typeface="Times New Roman" pitchFamily="18" charset="0"/>
              </a:rPr>
              <a:t>車種別</a:t>
            </a:r>
            <a:r>
              <a:rPr lang="ja-JP" altLang="en-US" sz="1600" dirty="0" smtClean="0">
                <a:latin typeface="+mn-ea"/>
                <a:cs typeface="Times New Roman" pitchFamily="18" charset="0"/>
              </a:rPr>
              <a:t>］</a:t>
            </a:r>
            <a:endParaRPr lang="en-US" altLang="ja-JP" sz="1600" dirty="0">
              <a:latin typeface="+mn-ea"/>
              <a:cs typeface="Times New Roman" pitchFamily="18" charset="0"/>
            </a:endParaRPr>
          </a:p>
        </p:txBody>
      </p:sp>
      <p:sp>
        <p:nvSpPr>
          <p:cNvPr id="51" name="テキスト ボックス 2"/>
          <p:cNvSpPr txBox="1">
            <a:spLocks noChangeArrowheads="1"/>
          </p:cNvSpPr>
          <p:nvPr/>
        </p:nvSpPr>
        <p:spPr bwMode="auto">
          <a:xfrm>
            <a:off x="2116666" y="4013448"/>
            <a:ext cx="2052000" cy="1440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・</a:t>
            </a:r>
            <a:r>
              <a:rPr lang="ja-JP" altLang="en-US" sz="1400" kern="100" dirty="0">
                <a:latin typeface="+mn-ea"/>
                <a:cs typeface="Times New Roman"/>
              </a:rPr>
              <a:t>８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車種への配分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・車種構成比率の補正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  <a:p>
            <a:pPr marL="87313" indent="-87313">
              <a:spcAft>
                <a:spcPts val="0"/>
              </a:spcAft>
            </a:pP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・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高速道路、一般道路の交通量伸び率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（</a:t>
            </a:r>
            <a:r>
              <a:rPr lang="ja-JP" altLang="en-US" sz="1400" kern="100" dirty="0" smtClean="0">
                <a:latin typeface="+mn-ea"/>
                <a:cs typeface="Times New Roman"/>
              </a:rPr>
              <a:t>トラフィックカウンターの通過車両台数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から算出）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309701" y="5589240"/>
            <a:ext cx="7970787" cy="74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ja-JP" sz="1400" kern="100" dirty="0" smtClean="0">
                <a:effectLst/>
                <a:latin typeface="+mn-ea"/>
                <a:cs typeface="Times New Roman"/>
              </a:rPr>
              <a:t>※細街路</a:t>
            </a:r>
            <a:r>
              <a:rPr lang="ja-JP" altLang="en-US" sz="1400" kern="100" dirty="0">
                <a:latin typeface="+mn-ea"/>
                <a:cs typeface="Times New Roman"/>
              </a:rPr>
              <a:t>（道路交通センサスの対象となる幹線道路以外の道路（住宅街の生活道路など</a:t>
            </a:r>
            <a:r>
              <a:rPr lang="ja-JP" altLang="en-US" sz="1400" kern="100" dirty="0" smtClean="0">
                <a:latin typeface="+mn-ea"/>
                <a:cs typeface="Times New Roman"/>
              </a:rPr>
              <a:t>）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）の走行量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については別途調査データにより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算定</a:t>
            </a:r>
            <a:endParaRPr lang="ja-JP" sz="1400" kern="100" dirty="0">
              <a:effectLst/>
              <a:latin typeface="+mn-ea"/>
              <a:cs typeface="Times New Roman"/>
            </a:endParaRPr>
          </a:p>
        </p:txBody>
      </p:sp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279400" y="6279004"/>
            <a:ext cx="8720155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※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28</a:t>
            </a:r>
            <a:r>
              <a:rPr lang="ja-JP" altLang="en-US" sz="1400" kern="100" dirty="0" err="1" smtClean="0">
                <a:effectLst/>
                <a:latin typeface="+mn-ea"/>
                <a:cs typeface="Times New Roman"/>
              </a:rPr>
              <a:t>、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29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、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21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～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22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を使用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09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04" y="1549451"/>
            <a:ext cx="8697664" cy="4450831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346154" y="121292"/>
            <a:ext cx="644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2400" dirty="0" smtClean="0"/>
              <a:t>年間走行量の推移〔対策地域〕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738120" y="6448251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562824" y="5466432"/>
            <a:ext cx="504056" cy="372616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3026" y="706993"/>
            <a:ext cx="8332942" cy="773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平成</a:t>
            </a:r>
            <a:r>
              <a:rPr lang="en-US" altLang="ja-JP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29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年度は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平成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21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と比べて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４％減少。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前年度より１％弱減少。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（走行量は増減しながら、長期的には減少傾向）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H="1">
            <a:off x="7237224" y="2227873"/>
            <a:ext cx="6350" cy="3665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67544" y="5908045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（注）</a:t>
            </a:r>
            <a:r>
              <a:rPr lang="ja-JP" altLang="ja-JP" sz="1400" dirty="0" smtClean="0"/>
              <a:t>四捨五入</a:t>
            </a:r>
            <a:r>
              <a:rPr lang="ja-JP" altLang="ja-JP" sz="1400" dirty="0"/>
              <a:t>の関係で車種別</a:t>
            </a:r>
            <a:r>
              <a:rPr lang="ja-JP" altLang="ja-JP" sz="1400" dirty="0" smtClean="0"/>
              <a:t>の</a:t>
            </a:r>
            <a:r>
              <a:rPr lang="ja-JP" altLang="en-US" sz="1400" dirty="0" smtClean="0"/>
              <a:t>合計値</a:t>
            </a:r>
            <a:r>
              <a:rPr lang="ja-JP" altLang="ja-JP" sz="1400" dirty="0" smtClean="0"/>
              <a:t>と</a:t>
            </a:r>
            <a:r>
              <a:rPr lang="ja-JP" altLang="en-US" sz="1400" dirty="0" smtClean="0"/>
              <a:t>全車種の</a:t>
            </a:r>
            <a:r>
              <a:rPr lang="ja-JP" altLang="ja-JP" sz="1400" dirty="0" smtClean="0"/>
              <a:t>合計値</a:t>
            </a:r>
            <a:r>
              <a:rPr lang="ja-JP" altLang="ja-JP" sz="1400" dirty="0"/>
              <a:t>が一致しない場合がある。</a:t>
            </a: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5795956" y="2438849"/>
            <a:ext cx="75608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ja-JP" altLang="en-US" sz="1400" b="1" spc="-12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spc="-11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27,590</a:t>
            </a:r>
            <a:endParaRPr lang="ja-JP" altLang="ja-JP" sz="1400" b="1" spc="-11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5940152" y="2060848"/>
            <a:ext cx="874700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"/>
          <p:cNvSpPr txBox="1">
            <a:spLocks noChangeArrowheads="1"/>
          </p:cNvSpPr>
          <p:nvPr/>
        </p:nvSpPr>
        <p:spPr bwMode="auto">
          <a:xfrm>
            <a:off x="5926631" y="1684074"/>
            <a:ext cx="114025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ja-JP" altLang="en-US" sz="1400" spc="-12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spc="-11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H27</a:t>
            </a:r>
            <a:r>
              <a:rPr lang="ja-JP" altLang="en-US" sz="1400" b="1" spc="-11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センサス</a:t>
            </a:r>
            <a:endParaRPr lang="ja-JP" altLang="ja-JP" sz="1400" b="1" spc="-11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>
            <a:off x="4799903" y="2060848"/>
            <a:ext cx="87470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4645194" y="1684074"/>
            <a:ext cx="1184117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ja-JP" altLang="en-US" sz="1400" spc="-12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spc="-11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H22</a:t>
            </a:r>
            <a:r>
              <a:rPr lang="ja-JP" altLang="en-US" sz="1400" b="1" spc="-11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センサス</a:t>
            </a:r>
            <a:endParaRPr lang="ja-JP" altLang="ja-JP" sz="1400" b="1" spc="-11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"/>
          <p:cNvSpPr txBox="1">
            <a:spLocks noChangeArrowheads="1"/>
          </p:cNvSpPr>
          <p:nvPr/>
        </p:nvSpPr>
        <p:spPr bwMode="auto">
          <a:xfrm>
            <a:off x="5153366" y="2419955"/>
            <a:ext cx="75608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ja-JP" altLang="en-US" sz="1400" spc="-12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spc="-11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27,460</a:t>
            </a:r>
            <a:endParaRPr lang="ja-JP" altLang="ja-JP" sz="1400" b="1" spc="-11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5844751" y="1700808"/>
            <a:ext cx="0" cy="3024024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279400" y="6279004"/>
            <a:ext cx="8720155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※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28</a:t>
            </a:r>
            <a:r>
              <a:rPr lang="ja-JP" altLang="en-US" sz="1400" kern="100" dirty="0" err="1" smtClean="0">
                <a:effectLst/>
                <a:latin typeface="+mn-ea"/>
                <a:cs typeface="Times New Roman"/>
              </a:rPr>
              <a:t>、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29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、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21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～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22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を使用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8167278" y="5466432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22" name="テキスト ボックス 2"/>
          <p:cNvSpPr txBox="1">
            <a:spLocks noChangeArrowheads="1"/>
          </p:cNvSpPr>
          <p:nvPr/>
        </p:nvSpPr>
        <p:spPr bwMode="auto">
          <a:xfrm>
            <a:off x="6484315" y="2457743"/>
            <a:ext cx="75608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ja-JP" altLang="en-US" sz="1400" b="1" spc="-12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spc="-11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27,390</a:t>
            </a:r>
            <a:endParaRPr lang="ja-JP" altLang="ja-JP" sz="1400" b="1" spc="-11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4487892" y="2438848"/>
            <a:ext cx="75608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ja-JP" altLang="en-US" sz="1400" spc="-12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spc="-11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27,420</a:t>
            </a:r>
            <a:endParaRPr lang="ja-JP" altLang="ja-JP" sz="1400" b="1" spc="-11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テキスト ボックス 2"/>
          <p:cNvSpPr txBox="1">
            <a:spLocks noChangeArrowheads="1"/>
          </p:cNvSpPr>
          <p:nvPr/>
        </p:nvSpPr>
        <p:spPr bwMode="auto">
          <a:xfrm>
            <a:off x="3822417" y="2410946"/>
            <a:ext cx="75608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ja-JP" altLang="en-US" sz="1400" spc="-12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spc="-11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27,660</a:t>
            </a:r>
            <a:endParaRPr lang="ja-JP" altLang="ja-JP" sz="1400" b="1" spc="-11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2"/>
          <p:cNvSpPr txBox="1">
            <a:spLocks noChangeArrowheads="1"/>
          </p:cNvSpPr>
          <p:nvPr/>
        </p:nvSpPr>
        <p:spPr bwMode="auto">
          <a:xfrm>
            <a:off x="3169043" y="2424784"/>
            <a:ext cx="75608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ja-JP" altLang="en-US" sz="1400" spc="-12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spc="-11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27,800</a:t>
            </a:r>
            <a:endParaRPr lang="ja-JP" altLang="ja-JP" sz="1400" b="1" spc="-11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2"/>
          <p:cNvSpPr txBox="1">
            <a:spLocks noChangeArrowheads="1"/>
          </p:cNvSpPr>
          <p:nvPr/>
        </p:nvSpPr>
        <p:spPr bwMode="auto">
          <a:xfrm>
            <a:off x="2515669" y="2410257"/>
            <a:ext cx="75608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ja-JP" altLang="en-US" sz="1400" spc="-12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spc="-11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27,650</a:t>
            </a:r>
            <a:endParaRPr lang="ja-JP" altLang="ja-JP" sz="1400" b="1" spc="-11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2"/>
          <p:cNvSpPr txBox="1">
            <a:spLocks noChangeArrowheads="1"/>
          </p:cNvSpPr>
          <p:nvPr/>
        </p:nvSpPr>
        <p:spPr bwMode="auto">
          <a:xfrm>
            <a:off x="1860979" y="2395730"/>
            <a:ext cx="75608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ja-JP" altLang="en-US" sz="1400" spc="-12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spc="-11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27,950</a:t>
            </a:r>
            <a:endParaRPr lang="ja-JP" altLang="ja-JP" sz="1400" b="1" spc="-11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2"/>
          <p:cNvSpPr txBox="1">
            <a:spLocks noChangeArrowheads="1"/>
          </p:cNvSpPr>
          <p:nvPr/>
        </p:nvSpPr>
        <p:spPr bwMode="auto">
          <a:xfrm>
            <a:off x="1177171" y="2327140"/>
            <a:ext cx="75608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ja-JP" altLang="en-US" sz="1400" spc="-12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spc="-11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28,620</a:t>
            </a:r>
            <a:endParaRPr lang="ja-JP" altLang="ja-JP" sz="1400" b="1" spc="-11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テキスト ボックス 2"/>
          <p:cNvSpPr txBox="1">
            <a:spLocks noChangeArrowheads="1"/>
          </p:cNvSpPr>
          <p:nvPr/>
        </p:nvSpPr>
        <p:spPr bwMode="auto">
          <a:xfrm>
            <a:off x="7107975" y="5698976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目標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35" name="テキスト ボックス 2"/>
          <p:cNvSpPr txBox="1">
            <a:spLocks noChangeArrowheads="1"/>
          </p:cNvSpPr>
          <p:nvPr/>
        </p:nvSpPr>
        <p:spPr bwMode="auto">
          <a:xfrm>
            <a:off x="7819789" y="5698976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目標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76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840280"/>
              </p:ext>
            </p:extLst>
          </p:nvPr>
        </p:nvGraphicFramePr>
        <p:xfrm>
          <a:off x="130639" y="1377198"/>
          <a:ext cx="8875237" cy="512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9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9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92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92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92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92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9236">
                  <a:extLst>
                    <a:ext uri="{9D8B030D-6E8A-4147-A177-3AD203B41FA5}">
                      <a16:colId xmlns:a16="http://schemas.microsoft.com/office/drawing/2014/main" val="1631342902"/>
                    </a:ext>
                  </a:extLst>
                </a:gridCol>
                <a:gridCol w="7578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810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83611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車種</a:t>
                      </a:r>
                      <a:endParaRPr lang="ja-JP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H23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H27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u="none" strike="noStrike" dirty="0" smtClean="0">
                          <a:effectLst/>
                        </a:rPr>
                        <a:t>（指標値）</a:t>
                      </a:r>
                      <a:endParaRPr lang="ja-JP" alt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R2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u="none" strike="noStrike" dirty="0" smtClean="0">
                          <a:effectLst/>
                        </a:rPr>
                        <a:t>（指標値）</a:t>
                      </a: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3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乗用系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vert="eaVert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軽乗用車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3,180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3,090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3,470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3,820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3,980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4,070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4,260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4,220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4,360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3,080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3,060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34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乗用車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15,910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15,430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14,840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14,680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14,410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14,170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14,010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13,870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13,590</a:t>
                      </a:r>
                      <a:r>
                        <a:rPr lang="en-US" altLang="ja-JP" sz="1600" u="none" strike="noStrike" dirty="0" smtClean="0">
                          <a:effectLst/>
                        </a:rPr>
                        <a:t>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15,350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15,270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34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バス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420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420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300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3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小型貨物系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vert="eaVert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軽貨物車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2,320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2,320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2,450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2,570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2,580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2,560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2,540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2,550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2,590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2,290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2,260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34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</a:t>
                      </a:r>
                      <a:r>
                        <a:rPr lang="ja-JP" altLang="en-US" sz="1600" u="none" strike="noStrike" spc="-150" dirty="0" smtClean="0">
                          <a:effectLst/>
                        </a:rPr>
                        <a:t>小型</a:t>
                      </a:r>
                      <a:r>
                        <a:rPr lang="ja-JP" altLang="en-US" sz="1600" u="none" strike="noStrike" spc="-150" dirty="0">
                          <a:effectLst/>
                        </a:rPr>
                        <a:t>貨物車</a:t>
                      </a:r>
                      <a:endParaRPr lang="ja-JP" altLang="en-US" sz="1600" b="0" i="0" u="none" strike="noStrike" spc="-150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1,270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1,260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1,290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1,010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1,040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1,040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1,060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1,060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1,030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1,250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1,230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34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貨</a:t>
                      </a:r>
                      <a:r>
                        <a:rPr lang="ja-JP" altLang="en-US" sz="1600" u="none" strike="noStrike" dirty="0">
                          <a:effectLst/>
                        </a:rPr>
                        <a:t>客車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1,860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1,850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1,660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1,770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1,700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1,680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1,680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1,700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1,660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1,830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1,800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3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大型貨物系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vert="eaVert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</a:t>
                      </a:r>
                      <a:r>
                        <a:rPr lang="ja-JP" altLang="en-US" sz="1600" u="none" strike="noStrike" spc="-150" dirty="0" smtClean="0">
                          <a:effectLst/>
                        </a:rPr>
                        <a:t>普通</a:t>
                      </a:r>
                      <a:r>
                        <a:rPr lang="ja-JP" altLang="en-US" sz="1600" u="none" strike="noStrike" spc="-150" dirty="0">
                          <a:effectLst/>
                        </a:rPr>
                        <a:t>貨物車</a:t>
                      </a:r>
                      <a:endParaRPr lang="ja-JP" altLang="en-US" sz="1600" b="0" i="0" u="none" strike="noStrike" spc="-150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2,850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2,780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2,770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2,660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2,660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2,660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2,670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2,730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2,630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2,760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2,740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5341"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vert="eaVert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特種</a:t>
                      </a:r>
                      <a:r>
                        <a:rPr lang="en-US" altLang="ja-JP" sz="1600" u="none" strike="noStrike" dirty="0">
                          <a:effectLst/>
                        </a:rPr>
                        <a:t>(</a:t>
                      </a:r>
                      <a:r>
                        <a:rPr lang="ja-JP" altLang="en-US" sz="1600" u="none" strike="noStrike" dirty="0">
                          <a:effectLst/>
                        </a:rPr>
                        <a:t>殊</a:t>
                      </a:r>
                      <a:r>
                        <a:rPr lang="en-US" altLang="ja-JP" sz="1600" u="none" strike="noStrike" dirty="0">
                          <a:effectLst/>
                        </a:rPr>
                        <a:t>)</a:t>
                      </a:r>
                      <a:r>
                        <a:rPr lang="ja-JP" altLang="en-US" sz="1600" u="none" strike="noStrike" dirty="0">
                          <a:effectLst/>
                        </a:rPr>
                        <a:t>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930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910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860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940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940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910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890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1,040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1,110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900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900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5341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ja-JP" altLang="en-US" sz="1600" b="0" u="none" strike="noStrike" dirty="0">
                          <a:effectLst/>
                        </a:rPr>
                        <a:t>合計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28,620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27,950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27,650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27,800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27,660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27,420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27,460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27,590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27,390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27,750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27,560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346154" y="121292"/>
            <a:ext cx="644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2400" dirty="0" smtClean="0"/>
              <a:t>年間走行量の推移〔</a:t>
            </a:r>
            <a:r>
              <a:rPr lang="en-US" altLang="ja-JP" sz="2400" dirty="0"/>
              <a:t> </a:t>
            </a:r>
            <a:r>
              <a:rPr lang="ja-JP" altLang="en-US" sz="2400" dirty="0" smtClean="0"/>
              <a:t>８車種別・</a:t>
            </a:r>
            <a:r>
              <a:rPr lang="ja-JP" altLang="ja-JP" sz="2400" dirty="0" smtClean="0"/>
              <a:t>対策地域〕</a:t>
            </a:r>
            <a:r>
              <a:rPr lang="ja-JP" altLang="en-US" sz="2400" dirty="0" smtClean="0"/>
              <a:t>　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738120" y="6448251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779" y="686324"/>
            <a:ext cx="92397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・合計では</a:t>
            </a:r>
            <a:r>
              <a:rPr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H21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年度と比べて減少。一方、軽乗用</a:t>
            </a:r>
            <a:r>
              <a:rPr lang="ja-JP" altLang="en-US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、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軽貨物、バス、特種（殊）車が増加。</a:t>
            </a:r>
            <a:endParaRPr lang="en-US" altLang="ja-JP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・来阪外国人旅行者数の増加、宅配便数の増加などの要因が考えられる。</a:t>
            </a:r>
            <a:endParaRPr kumimoji="1" lang="ja-JP" altLang="en-US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2779" y="6483140"/>
            <a:ext cx="9466956" cy="34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61938" indent="-180000" algn="just"/>
            <a:r>
              <a:rPr lang="en-US" altLang="ja-JP" sz="1400" kern="100" dirty="0" smtClean="0">
                <a:latin typeface="+mn-ea"/>
                <a:cs typeface="Times New Roman"/>
              </a:rPr>
              <a:t>※</a:t>
            </a:r>
            <a:r>
              <a:rPr lang="ja-JP" altLang="en-US" sz="1400" kern="100" dirty="0">
                <a:latin typeface="+mn-ea"/>
                <a:cs typeface="Times New Roman"/>
              </a:rPr>
              <a:t>斜</a:t>
            </a:r>
            <a:r>
              <a:rPr lang="ja-JP" altLang="en-US" sz="1400" kern="100" dirty="0" smtClean="0">
                <a:latin typeface="+mn-ea"/>
                <a:cs typeface="Times New Roman"/>
              </a:rPr>
              <a:t>字（赤字）は</a:t>
            </a:r>
            <a:r>
              <a:rPr lang="ja-JP" altLang="en-US" sz="1400" kern="100" dirty="0">
                <a:latin typeface="+mn-ea"/>
                <a:cs typeface="Times New Roman"/>
              </a:rPr>
              <a:t>平成</a:t>
            </a:r>
            <a:r>
              <a:rPr lang="en-US" altLang="ja-JP" sz="1400" kern="100" dirty="0">
                <a:latin typeface="+mn-ea"/>
                <a:cs typeface="Times New Roman"/>
              </a:rPr>
              <a:t>21</a:t>
            </a:r>
            <a:r>
              <a:rPr lang="ja-JP" altLang="en-US" sz="1400" kern="100" dirty="0">
                <a:latin typeface="+mn-ea"/>
                <a:cs typeface="Times New Roman"/>
              </a:rPr>
              <a:t>年度より走行量が増加した車種</a:t>
            </a:r>
            <a:r>
              <a:rPr lang="ja-JP" altLang="en-US" sz="1400" kern="100" dirty="0" smtClean="0">
                <a:latin typeface="+mn-ea"/>
                <a:cs typeface="Times New Roman"/>
              </a:rPr>
              <a:t>。</a:t>
            </a:r>
            <a:endParaRPr lang="en-US" altLang="ja-JP" sz="1400" kern="100" dirty="0">
              <a:latin typeface="+mn-ea"/>
              <a:cs typeface="Times New Roman"/>
            </a:endParaRPr>
          </a:p>
        </p:txBody>
      </p:sp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7629309" y="1103190"/>
            <a:ext cx="1512168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61938" indent="-180000" algn="r">
              <a:spcAft>
                <a:spcPts val="0"/>
              </a:spcAft>
            </a:pPr>
            <a:r>
              <a:rPr lang="en-US" altLang="ja-JP" sz="1100" kern="100" dirty="0" smtClean="0">
                <a:effectLst/>
                <a:latin typeface="+mn-ea"/>
                <a:cs typeface="Times New Roman"/>
              </a:rPr>
              <a:t>(</a:t>
            </a:r>
            <a:r>
              <a:rPr lang="ja-JP" altLang="en-US" sz="1100" kern="100" dirty="0" smtClean="0">
                <a:effectLst/>
                <a:latin typeface="+mn-ea"/>
                <a:cs typeface="Times New Roman"/>
              </a:rPr>
              <a:t>百万</a:t>
            </a:r>
            <a:r>
              <a:rPr lang="ja-JP" altLang="en-US" sz="1100" kern="100" dirty="0" smtClean="0">
                <a:latin typeface="+mn-ea"/>
                <a:cs typeface="Times New Roman"/>
              </a:rPr>
              <a:t>台キロ</a:t>
            </a:r>
            <a:r>
              <a:rPr lang="en-US" altLang="ja-JP" sz="1100" kern="100" dirty="0" smtClean="0">
                <a:effectLst/>
                <a:latin typeface="+mn-ea"/>
                <a:cs typeface="Times New Roman"/>
              </a:rPr>
              <a:t>)</a:t>
            </a:r>
          </a:p>
          <a:p>
            <a:pPr marL="261938" indent="-180000" algn="r">
              <a:spcAft>
                <a:spcPts val="0"/>
              </a:spcAft>
            </a:pPr>
            <a:endParaRPr lang="en-US" altLang="ja-JP" sz="1100" kern="100" dirty="0">
              <a:latin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8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580254"/>
              </p:ext>
            </p:extLst>
          </p:nvPr>
        </p:nvGraphicFramePr>
        <p:xfrm>
          <a:off x="455885" y="1573032"/>
          <a:ext cx="8095441" cy="4929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3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7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47522">
                  <a:extLst>
                    <a:ext uri="{9D8B030D-6E8A-4147-A177-3AD203B41FA5}">
                      <a16:colId xmlns:a16="http://schemas.microsoft.com/office/drawing/2014/main" val="858564786"/>
                    </a:ext>
                  </a:extLst>
                </a:gridCol>
                <a:gridCol w="1587622">
                  <a:extLst>
                    <a:ext uri="{9D8B030D-6E8A-4147-A177-3AD203B41FA5}">
                      <a16:colId xmlns:a16="http://schemas.microsoft.com/office/drawing/2014/main" val="3049944598"/>
                    </a:ext>
                  </a:extLst>
                </a:gridCol>
                <a:gridCol w="1428303">
                  <a:extLst>
                    <a:ext uri="{9D8B030D-6E8A-4147-A177-3AD203B41FA5}">
                      <a16:colId xmlns:a16="http://schemas.microsoft.com/office/drawing/2014/main" val="1851619022"/>
                    </a:ext>
                  </a:extLst>
                </a:gridCol>
              </a:tblGrid>
              <a:tr h="399942"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u="none" strike="noStrike" dirty="0" smtClean="0">
                          <a:effectLst/>
                        </a:rPr>
                        <a:t>車種</a:t>
                      </a:r>
                      <a:endParaRPr lang="ja-JP" alt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1938" indent="-180000" algn="ctr">
                        <a:spcAft>
                          <a:spcPts val="0"/>
                        </a:spcAft>
                      </a:pPr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H22</a:t>
                      </a:r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ｾﾝｻｽ</a:t>
                      </a:r>
                      <a:endParaRPr lang="en-US" altLang="ja-JP" sz="1800" b="0" kern="100" dirty="0" smtClean="0">
                        <a:effectLst/>
                        <a:latin typeface="+mn-ea"/>
                        <a:cs typeface="Times New Roman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61938" indent="-180000" algn="l">
                        <a:spcAft>
                          <a:spcPts val="0"/>
                        </a:spcAft>
                      </a:pPr>
                      <a:r>
                        <a:rPr lang="ja-JP" altLang="en-US" sz="1800" b="1" kern="100" dirty="0" smtClean="0">
                          <a:effectLst/>
                          <a:latin typeface="+mn-ea"/>
                          <a:cs typeface="Times New Roman"/>
                        </a:rPr>
                        <a:t>　</a:t>
                      </a:r>
                      <a:r>
                        <a:rPr lang="en-US" altLang="ja-JP" sz="1800" b="1" kern="100" dirty="0" smtClean="0">
                          <a:effectLst/>
                          <a:latin typeface="+mn-ea"/>
                          <a:cs typeface="Times New Roman"/>
                        </a:rPr>
                        <a:t>H27</a:t>
                      </a:r>
                      <a:r>
                        <a:rPr lang="ja-JP" altLang="en-US" sz="1800" b="1" kern="100" dirty="0" smtClean="0">
                          <a:effectLst/>
                          <a:latin typeface="+mn-ea"/>
                          <a:cs typeface="Times New Roman"/>
                        </a:rPr>
                        <a:t>ｾﾝｻｽ</a:t>
                      </a:r>
                      <a:endParaRPr lang="en-US" altLang="ja-JP" sz="1800" b="1" kern="100" dirty="0" smtClean="0">
                        <a:effectLst/>
                        <a:latin typeface="+mn-ea"/>
                        <a:cs typeface="Times New Roman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62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H27</a:t>
                      </a:r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走行量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H27</a:t>
                      </a:r>
                      <a:r>
                        <a:rPr kumimoji="1" lang="ja-JP" alt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走行量</a:t>
                      </a:r>
                      <a:endParaRPr kumimoji="1" lang="en-US" altLang="ja-JP" sz="18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H28</a:t>
                      </a:r>
                      <a:r>
                        <a:rPr kumimoji="1" lang="ja-JP" alt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走行量</a:t>
                      </a:r>
                      <a:endParaRPr kumimoji="1" lang="en-US" altLang="ja-JP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H29</a:t>
                      </a:r>
                      <a:r>
                        <a:rPr kumimoji="1" lang="ja-JP" alt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走行量</a:t>
                      </a:r>
                      <a:endParaRPr kumimoji="1" lang="en-US" altLang="ja-JP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30279"/>
                  </a:ext>
                </a:extLst>
              </a:tr>
              <a:tr h="46224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乗用系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vert="eaVert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ja-JP" altLang="en-US" sz="2000" u="none" strike="noStrike" dirty="0" smtClean="0">
                          <a:effectLst/>
                        </a:rPr>
                        <a:t> 軽乗用車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lvl="1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4,260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2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4,200 </a:t>
                      </a:r>
                      <a:endParaRPr lang="en-US" altLang="ja-JP" sz="2000" b="0" i="0" u="none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2000" b="1" i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4,220</a:t>
                      </a:r>
                      <a:r>
                        <a:rPr lang="en-US" altLang="ja-JP" sz="2000" b="0" i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20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4,360</a:t>
                      </a:r>
                      <a:endParaRPr lang="en-US" altLang="ja-JP" sz="2000" b="1" i="1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2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ja-JP" altLang="en-US" sz="2000" u="none" strike="noStrike" dirty="0" smtClean="0">
                          <a:effectLst/>
                        </a:rPr>
                        <a:t> 乗用車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14,010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14,000 </a:t>
                      </a:r>
                      <a:endParaRPr lang="en-US" altLang="ja-JP" sz="2000" b="0" i="0" u="none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13,870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13,590</a:t>
                      </a:r>
                      <a:endParaRPr lang="en-US" altLang="ja-JP" sz="2000" b="1" i="0" u="none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2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ja-JP" altLang="en-US" sz="20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バス</a:t>
                      </a:r>
                      <a:endParaRPr lang="ja-JP" altLang="en-US" sz="20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350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430 </a:t>
                      </a:r>
                      <a:endParaRPr lang="en-US" altLang="ja-JP" sz="2000" b="1" i="1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420</a:t>
                      </a: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420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24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小型貨物系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vert="eaVert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ja-JP" altLang="en-US" sz="2000" u="none" strike="noStrike" dirty="0" smtClean="0">
                          <a:effectLst/>
                        </a:rPr>
                        <a:t> 軽貨物車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2,540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2,540 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2,550</a:t>
                      </a:r>
                      <a:r>
                        <a:rPr lang="en-US" altLang="ja-JP" sz="2000" b="0" i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2,590</a:t>
                      </a:r>
                      <a:endParaRPr lang="en-US" altLang="ja-JP" sz="2000" b="1" i="1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2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ja-JP" altLang="en-US" sz="2000" u="none" strike="noStrike" dirty="0" smtClean="0">
                          <a:effectLst/>
                        </a:rPr>
                        <a:t> 小型</a:t>
                      </a:r>
                      <a:r>
                        <a:rPr lang="ja-JP" altLang="en-US" sz="2000" u="none" strike="noStrike" dirty="0">
                          <a:effectLst/>
                        </a:rPr>
                        <a:t>貨物車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63538" algn="l"/>
                        </a:tabLst>
                      </a:pPr>
                      <a:r>
                        <a:rPr lang="en-US" altLang="ja-JP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1,060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1" u="none" strike="noStrike" dirty="0" smtClean="0">
                          <a:solidFill>
                            <a:srgbClr val="FF3300"/>
                          </a:solidFill>
                          <a:effectLst/>
                          <a:latin typeface="+mn-ea"/>
                          <a:ea typeface="+mn-ea"/>
                        </a:rPr>
                        <a:t>1,070 </a:t>
                      </a:r>
                      <a:endParaRPr lang="en-US" altLang="ja-JP" sz="2000" b="1" i="1" u="none" strike="noStrike" dirty="0">
                        <a:solidFill>
                          <a:srgbClr val="FF33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1,060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1,030</a:t>
                      </a:r>
                      <a:endParaRPr lang="en-US" altLang="ja-JP" sz="2000" b="1" i="0" u="none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2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ja-JP" altLang="en-US" sz="2000" u="none" strike="noStrike" dirty="0" smtClean="0">
                          <a:effectLst/>
                        </a:rPr>
                        <a:t> 貨</a:t>
                      </a:r>
                      <a:r>
                        <a:rPr lang="ja-JP" altLang="en-US" sz="2000" u="none" strike="noStrike" dirty="0">
                          <a:effectLst/>
                        </a:rPr>
                        <a:t>客車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1,680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1" u="none" strike="noStrike" dirty="0" smtClean="0">
                          <a:solidFill>
                            <a:srgbClr val="FF3300"/>
                          </a:solidFill>
                          <a:effectLst/>
                          <a:latin typeface="+mn-ea"/>
                          <a:ea typeface="+mn-ea"/>
                        </a:rPr>
                        <a:t>1,730</a:t>
                      </a:r>
                      <a:r>
                        <a:rPr lang="en-US" altLang="ja-JP" sz="20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en-US" altLang="ja-JP" sz="2000" b="1" i="1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1,700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1,660</a:t>
                      </a:r>
                      <a:endParaRPr lang="en-US" altLang="ja-JP" sz="2000" b="1" i="0" u="none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2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大型貨物系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vert="eaVert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ja-JP" altLang="en-US" sz="20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普通</a:t>
                      </a:r>
                      <a:r>
                        <a:rPr lang="ja-JP" altLang="en-US" sz="20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貨物車</a:t>
                      </a:r>
                      <a:endParaRPr lang="ja-JP" altLang="en-US" sz="20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2,670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2,820 </a:t>
                      </a:r>
                      <a:endParaRPr lang="en-US" altLang="ja-JP" sz="2000" b="1" i="1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2,730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2,630</a:t>
                      </a:r>
                      <a:endParaRPr lang="en-US" altLang="ja-JP" sz="2000" b="1" i="0" u="none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2248"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vert="eaVert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ja-JP" altLang="en-US" sz="20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特種</a:t>
                      </a:r>
                      <a:r>
                        <a:rPr lang="en-US" altLang="ja-JP" sz="20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ja-JP" altLang="en-US" sz="20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殊</a:t>
                      </a:r>
                      <a:r>
                        <a:rPr lang="en-US" altLang="ja-JP" sz="20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r>
                        <a:rPr lang="ja-JP" altLang="en-US" sz="20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車</a:t>
                      </a:r>
                      <a:endParaRPr lang="ja-JP" altLang="en-US" sz="20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890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950 </a:t>
                      </a:r>
                      <a:endParaRPr lang="en-US" altLang="ja-JP" sz="2000" b="1" i="1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1,040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1,110</a:t>
                      </a:r>
                      <a:endParaRPr lang="en-US" altLang="ja-JP" sz="2000" b="1" i="1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2248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ja-JP" altLang="en-US" sz="1600" b="1" u="none" strike="noStrike" dirty="0">
                          <a:effectLst/>
                        </a:rPr>
                        <a:t>合計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u="none" strike="noStrike" dirty="0">
                          <a:effectLst/>
                          <a:latin typeface="+mn-ea"/>
                          <a:ea typeface="+mn-ea"/>
                        </a:rPr>
                        <a:t>27,460 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27,730</a:t>
                      </a:r>
                      <a:r>
                        <a:rPr lang="en-US" altLang="ja-JP" sz="2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en-US" altLang="ja-JP" sz="2000" b="1" i="0" u="none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27,590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27,390</a:t>
                      </a:r>
                      <a:endParaRPr lang="en-US" altLang="ja-JP" sz="2000" b="1" i="0" u="none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49660" y="121292"/>
            <a:ext cx="786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センサスデータの違いによる</a:t>
            </a:r>
            <a:r>
              <a:rPr lang="ja-JP" altLang="ja-JP" sz="2400" dirty="0" smtClean="0"/>
              <a:t>走行量</a:t>
            </a:r>
            <a:r>
              <a:rPr lang="ja-JP" altLang="en-US" sz="2400" dirty="0" smtClean="0"/>
              <a:t>算定への影響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738120" y="6448251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9661" y="713212"/>
            <a:ext cx="7903098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H27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走行量は、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H27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ｾﾝｻｽを使用した場合、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H22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ｾﾝｻｽより１％増加。 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（特に、バス、特種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殊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車、普通貨物車は５％以上増加。）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406878" y="6472095"/>
            <a:ext cx="7837530" cy="3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61938" indent="-180000" algn="just"/>
            <a:r>
              <a:rPr lang="en-US" altLang="ja-JP" sz="1400" kern="100" dirty="0" smtClean="0">
                <a:latin typeface="+mn-ea"/>
                <a:cs typeface="Times New Roman"/>
              </a:rPr>
              <a:t>※</a:t>
            </a:r>
            <a:r>
              <a:rPr lang="ja-JP" altLang="en-US" sz="1400" kern="100" dirty="0">
                <a:latin typeface="+mn-ea"/>
                <a:cs typeface="Times New Roman"/>
              </a:rPr>
              <a:t>斜</a:t>
            </a:r>
            <a:r>
              <a:rPr lang="ja-JP" altLang="en-US" sz="1400" kern="100" dirty="0" smtClean="0">
                <a:latin typeface="+mn-ea"/>
                <a:cs typeface="Times New Roman"/>
              </a:rPr>
              <a:t>字（赤字）は左列の走行量の数字より大きい車種（青字は小さい車種）。</a:t>
            </a:r>
            <a:endParaRPr lang="en-US" altLang="ja-JP" sz="1400" kern="100" dirty="0">
              <a:latin typeface="+mn-ea"/>
              <a:cs typeface="Times New Roman"/>
            </a:endParaRP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7286724" y="1366507"/>
            <a:ext cx="1512168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61938" indent="-180000" algn="r">
              <a:spcAft>
                <a:spcPts val="0"/>
              </a:spcAft>
            </a:pPr>
            <a:r>
              <a:rPr lang="en-US" altLang="ja-JP" sz="1100" kern="100" dirty="0" smtClean="0">
                <a:effectLst/>
                <a:latin typeface="+mn-ea"/>
                <a:cs typeface="Times New Roman"/>
              </a:rPr>
              <a:t>(</a:t>
            </a:r>
            <a:r>
              <a:rPr lang="ja-JP" altLang="en-US" sz="1100" kern="100" dirty="0" smtClean="0">
                <a:effectLst/>
                <a:latin typeface="+mn-ea"/>
                <a:cs typeface="Times New Roman"/>
              </a:rPr>
              <a:t>百万</a:t>
            </a:r>
            <a:r>
              <a:rPr lang="ja-JP" altLang="en-US" sz="1100" kern="100" dirty="0" smtClean="0">
                <a:latin typeface="+mn-ea"/>
                <a:cs typeface="Times New Roman"/>
              </a:rPr>
              <a:t>台キロ</a:t>
            </a:r>
            <a:r>
              <a:rPr lang="en-US" altLang="ja-JP" sz="1100" kern="100" dirty="0" smtClean="0">
                <a:effectLst/>
                <a:latin typeface="+mn-ea"/>
                <a:cs typeface="Times New Roman"/>
              </a:rPr>
              <a:t>)</a:t>
            </a:r>
          </a:p>
          <a:p>
            <a:pPr marL="261938" indent="-180000" algn="r">
              <a:spcAft>
                <a:spcPts val="0"/>
              </a:spcAft>
            </a:pPr>
            <a:endParaRPr lang="en-US" altLang="ja-JP" sz="1100" kern="100" dirty="0">
              <a:latin typeface="+mn-ea"/>
              <a:cs typeface="Times New Roman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483768" y="1573032"/>
            <a:ext cx="3058205" cy="4923064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8600333" y="2445445"/>
            <a:ext cx="384552" cy="22581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8612899" y="2924547"/>
            <a:ext cx="371986" cy="250549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8612899" y="4421142"/>
            <a:ext cx="371986" cy="250549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8573030" y="4869396"/>
            <a:ext cx="371986" cy="250549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8573030" y="5309421"/>
            <a:ext cx="371986" cy="250549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8555455" y="6228207"/>
            <a:ext cx="371986" cy="250549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8600333" y="3831530"/>
            <a:ext cx="344683" cy="18826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8576630" y="5749446"/>
            <a:ext cx="368386" cy="16401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8598741" y="3495757"/>
            <a:ext cx="386144" cy="2102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5397908" y="1766044"/>
            <a:ext cx="3053743" cy="67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0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151566" y="92264"/>
            <a:ext cx="6847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特種（殊）車の</a:t>
            </a:r>
            <a:r>
              <a:rPr lang="ja-JP" altLang="ja-JP" sz="2400" dirty="0" smtClean="0"/>
              <a:t>保有台数</a:t>
            </a:r>
            <a:r>
              <a:rPr lang="ja-JP" altLang="en-US" sz="2400" dirty="0" smtClean="0"/>
              <a:t>（大阪府）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38120" y="6453336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9226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【</a:t>
            </a:r>
            <a:r>
              <a:rPr lang="ja-JP" altLang="en-US" sz="2400" dirty="0" smtClean="0"/>
              <a:t>参考資料</a:t>
            </a:r>
            <a:r>
              <a:rPr lang="en-US" altLang="ja-JP" sz="2400" dirty="0" smtClean="0"/>
              <a:t>】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1584684" y="6461350"/>
            <a:ext cx="6984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100" dirty="0" smtClean="0"/>
              <a:t>諸分類別自動車保有車両数（（一財）自動車検査登録情報協会）をもとに大阪府作成</a:t>
            </a:r>
            <a:endParaRPr lang="ja-JP" altLang="ja-JP" sz="11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897044"/>
              </p:ext>
            </p:extLst>
          </p:nvPr>
        </p:nvGraphicFramePr>
        <p:xfrm>
          <a:off x="163861" y="1437345"/>
          <a:ext cx="8851774" cy="5024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9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8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6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6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6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06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06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06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0679">
                  <a:extLst>
                    <a:ext uri="{9D8B030D-6E8A-4147-A177-3AD203B41FA5}">
                      <a16:colId xmlns:a16="http://schemas.microsoft.com/office/drawing/2014/main" val="379157405"/>
                    </a:ext>
                  </a:extLst>
                </a:gridCol>
              </a:tblGrid>
              <a:tr h="386329">
                <a:tc gridSpan="3"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H23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654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 spc="600" dirty="0">
                          <a:effectLst/>
                          <a:latin typeface="+mn-ea"/>
                          <a:ea typeface="+mn-ea"/>
                        </a:rPr>
                        <a:t>特種車</a:t>
                      </a:r>
                      <a:endParaRPr lang="ja-JP" altLang="en-US" sz="2000" b="1" i="0" u="none" strike="noStrike" spc="6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  <a:latin typeface="+mn-ea"/>
                          <a:ea typeface="+mn-ea"/>
                        </a:rPr>
                        <a:t>貨物輸送車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冷蔵</a:t>
                      </a:r>
                      <a:r>
                        <a:rPr lang="ja-JP" alt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冷凍車</a:t>
                      </a:r>
                      <a:endParaRPr lang="ja-JP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16,417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16,789</a:t>
                      </a:r>
                      <a:endParaRPr lang="en-US" altLang="ja-JP" sz="16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16,953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17,255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17,651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18,047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18,597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19,154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19,545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6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effectLst/>
                          <a:latin typeface="+mn-ea"/>
                          <a:ea typeface="+mn-ea"/>
                        </a:rPr>
                        <a:t> 塵芥車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4,250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4,256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4,355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4,430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4,671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4,778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4,924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5,031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4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effectLst/>
                          <a:latin typeface="+mn-ea"/>
                          <a:ea typeface="+mn-ea"/>
                        </a:rPr>
                        <a:t> ｺﾝｸﾘｰﾄﾐｷｻｰ車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2,391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2,226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2,165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2,135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2,113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2,135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2,149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2,170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6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effectLst/>
                          <a:latin typeface="+mn-ea"/>
                          <a:ea typeface="+mn-ea"/>
                        </a:rPr>
                        <a:t> 石油類</a:t>
                      </a:r>
                      <a:r>
                        <a:rPr lang="ja-JP" altLang="en-US" sz="1600" u="none" strike="noStrike" dirty="0">
                          <a:effectLst/>
                          <a:latin typeface="+mn-ea"/>
                          <a:ea typeface="+mn-ea"/>
                        </a:rPr>
                        <a:t>タンク車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2,089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2,044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2,034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2,036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2,028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2,026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2,030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2,055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6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effectLst/>
                          <a:latin typeface="+mn-ea"/>
                          <a:ea typeface="+mn-ea"/>
                        </a:rPr>
                        <a:t> 化学</a:t>
                      </a:r>
                      <a:r>
                        <a:rPr lang="ja-JP" altLang="en-US" sz="1600" u="none" strike="noStrike" dirty="0">
                          <a:effectLst/>
                          <a:latin typeface="+mn-ea"/>
                          <a:ea typeface="+mn-ea"/>
                        </a:rPr>
                        <a:t>工業車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1,013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1,016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1,016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1,020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1,021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1,012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1,016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1,035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6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effectLst/>
                          <a:latin typeface="+mn-ea"/>
                          <a:ea typeface="+mn-ea"/>
                        </a:rPr>
                        <a:t> その他</a:t>
                      </a:r>
                      <a:r>
                        <a:rPr lang="ja-JP" altLang="en-US" sz="1600" u="none" strike="noStrike" dirty="0">
                          <a:effectLst/>
                          <a:latin typeface="+mn-ea"/>
                          <a:ea typeface="+mn-ea"/>
                        </a:rPr>
                        <a:t>用途車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2,502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2,478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2,469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2,448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2,452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2,438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2,428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2,382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6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  <a:latin typeface="+mn-ea"/>
                          <a:ea typeface="+mn-ea"/>
                        </a:rPr>
                        <a:t>計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28,662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28,809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28,992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29,324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29,936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30,436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31,144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31,827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32,261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6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非貨物</a:t>
                      </a:r>
                      <a:r>
                        <a:rPr lang="zh-TW" altLang="en-US" sz="16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輸送車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24,417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24,167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24,309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24,623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25,169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25,813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26,363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27,088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27,777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6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その他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6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  <a:latin typeface="+mn-ea"/>
                          <a:ea typeface="+mn-ea"/>
                        </a:rPr>
                        <a:t>計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53,101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52,996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53,319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53,966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55,124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56,268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57,524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58,933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65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大型</a:t>
                      </a:r>
                      <a:r>
                        <a:rPr lang="zh-TW" altLang="en-US" sz="1600" u="none" strike="noStrike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特殊車</a:t>
                      </a:r>
                      <a:r>
                        <a:rPr lang="ja-JP" altLang="en-US" sz="1600" u="none" strike="noStrike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zh-TW" altLang="en-US" sz="1600" u="none" strike="noStrike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計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12,463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12,322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12,232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12,207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12,235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12,247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12,236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12,238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12,247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65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特種（殊</a:t>
                      </a:r>
                      <a:r>
                        <a:rPr lang="zh-TW" altLang="en-US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）車</a:t>
                      </a:r>
                      <a:r>
                        <a:rPr lang="ja-JP" altLang="en-US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zh-TW" altLang="en-US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計</a:t>
                      </a:r>
                      <a:endParaRPr lang="zh-TW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65,564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65,318</a:t>
                      </a:r>
                      <a:endParaRPr lang="en-US" altLang="ja-JP" sz="16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65,551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66,173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67,359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68,515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69,760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71,171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72,302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8433561" y="1153287"/>
            <a:ext cx="609118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61938" indent="-180000" algn="r">
              <a:spcAft>
                <a:spcPts val="0"/>
              </a:spcAft>
            </a:pPr>
            <a:r>
              <a:rPr lang="en-US" altLang="ja-JP" sz="1200" kern="100" dirty="0" smtClean="0">
                <a:effectLst/>
                <a:latin typeface="+mn-ea"/>
                <a:cs typeface="Times New Roman"/>
              </a:rPr>
              <a:t>(</a:t>
            </a:r>
            <a:r>
              <a:rPr lang="ja-JP" altLang="en-US" sz="1200" kern="100" dirty="0">
                <a:latin typeface="+mn-ea"/>
                <a:cs typeface="Times New Roman"/>
              </a:rPr>
              <a:t>台</a:t>
            </a:r>
            <a:r>
              <a:rPr lang="en-US" altLang="ja-JP" sz="1200" kern="100" dirty="0" smtClean="0">
                <a:effectLst/>
                <a:latin typeface="+mn-ea"/>
                <a:cs typeface="Times New Roman"/>
              </a:rPr>
              <a:t>)</a:t>
            </a:r>
          </a:p>
          <a:p>
            <a:pPr marL="261938" indent="-180000" algn="r">
              <a:spcAft>
                <a:spcPts val="0"/>
              </a:spcAft>
            </a:pPr>
            <a:endParaRPr lang="en-US" altLang="ja-JP" sz="1200" kern="100" dirty="0">
              <a:latin typeface="+mn-ea"/>
              <a:cs typeface="Times New Roman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662732"/>
            <a:ext cx="8764115" cy="6848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・平成</a:t>
            </a:r>
            <a:r>
              <a:rPr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29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年度は平成</a:t>
            </a:r>
            <a:r>
              <a:rPr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21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年度と比べて、全体では９</a:t>
            </a:r>
            <a:r>
              <a:rPr lang="ja-JP" altLang="en-US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増加、</a:t>
            </a:r>
            <a:r>
              <a:rPr lang="ja-JP" altLang="en-US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冷蔵冷凍車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は</a:t>
            </a:r>
            <a:r>
              <a:rPr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19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％増加</a:t>
            </a:r>
            <a:endParaRPr lang="en-US" altLang="ja-JP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・冷蔵</a:t>
            </a:r>
            <a:r>
              <a:rPr lang="ja-JP" altLang="en-US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冷凍車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の割合（平成</a:t>
            </a:r>
            <a:r>
              <a:rPr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29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年度）は、全体の</a:t>
            </a:r>
            <a:r>
              <a:rPr kumimoji="1"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27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％を占める。</a:t>
            </a:r>
            <a:endParaRPr kumimoji="1" lang="ja-JP" altLang="en-US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77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196751"/>
            <a:ext cx="4464496" cy="2702009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270858" y="121186"/>
            <a:ext cx="6847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走行量の増減要因と考えられる社会指標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38120" y="6453336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9226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【</a:t>
            </a:r>
            <a:r>
              <a:rPr lang="ja-JP" altLang="en-US" sz="2400" dirty="0" smtClean="0"/>
              <a:t>参考資料</a:t>
            </a:r>
            <a:r>
              <a:rPr lang="en-US" altLang="ja-JP" sz="2400" dirty="0" smtClean="0"/>
              <a:t>】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64288" y="602128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日本政府観光局及び観光庁資料をもとに大阪府作成</a:t>
            </a:r>
            <a:endParaRPr lang="ja-JP" altLang="ja-JP" sz="1000" dirty="0"/>
          </a:p>
        </p:txBody>
      </p:sp>
      <p:sp>
        <p:nvSpPr>
          <p:cNvPr id="4" name="正方形/長方形 3"/>
          <p:cNvSpPr/>
          <p:nvPr/>
        </p:nvSpPr>
        <p:spPr>
          <a:xfrm>
            <a:off x="3460" y="688885"/>
            <a:ext cx="8600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（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１</a:t>
            </a: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）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宅配便取扱個数の推移（全国）</a:t>
            </a:r>
          </a:p>
          <a:p>
            <a:pPr marL="449263"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平成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29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年度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の宅配便の取扱個数は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42.5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億個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であり、平成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21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年度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から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35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%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増加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。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200800" y="2780928"/>
            <a:ext cx="183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国土交通省資料をもとに</a:t>
            </a:r>
            <a:endParaRPr lang="en-US" altLang="ja-JP" sz="1000" dirty="0" smtClean="0"/>
          </a:p>
          <a:p>
            <a:r>
              <a:rPr lang="ja-JP" altLang="en-US" sz="1000" dirty="0" smtClean="0"/>
              <a:t>大阪府作成</a:t>
            </a:r>
            <a:endParaRPr lang="ja-JP" altLang="ja-JP" sz="1000" dirty="0"/>
          </a:p>
        </p:txBody>
      </p:sp>
      <p:sp>
        <p:nvSpPr>
          <p:cNvPr id="13" name="四角形吹き出し 12"/>
          <p:cNvSpPr/>
          <p:nvPr/>
        </p:nvSpPr>
        <p:spPr>
          <a:xfrm>
            <a:off x="3059832" y="1470172"/>
            <a:ext cx="2016224" cy="814003"/>
          </a:xfrm>
          <a:prstGeom prst="wedgeRectCallout">
            <a:avLst>
              <a:gd name="adj1" fmla="val 77343"/>
              <a:gd name="adj2" fmla="val -67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b="1" dirty="0" smtClean="0"/>
              <a:t>特種車（冷蔵冷凍車等）や軽貨物車（個配用）の増加への影響</a:t>
            </a:r>
            <a:endParaRPr kumimoji="1" lang="ja-JP" altLang="en-US" sz="1400" b="1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348" y="4406627"/>
            <a:ext cx="4629899" cy="2451374"/>
          </a:xfrm>
          <a:prstGeom prst="rect">
            <a:avLst/>
          </a:prstGeom>
        </p:spPr>
      </p:pic>
      <p:sp>
        <p:nvSpPr>
          <p:cNvPr id="14" name="四角形吹き出し 13"/>
          <p:cNvSpPr/>
          <p:nvPr/>
        </p:nvSpPr>
        <p:spPr>
          <a:xfrm>
            <a:off x="5472320" y="5506392"/>
            <a:ext cx="1909192" cy="552607"/>
          </a:xfrm>
          <a:prstGeom prst="wedgeRectCallout">
            <a:avLst>
              <a:gd name="adj1" fmla="val -30889"/>
              <a:gd name="adj2" fmla="val -1054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b="1" dirty="0" smtClean="0"/>
              <a:t>バスの走行量の増加への影響</a:t>
            </a:r>
            <a:endParaRPr kumimoji="1" lang="ja-JP" altLang="en-US" sz="1400" b="1" dirty="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5859" y="3956605"/>
            <a:ext cx="7344816" cy="840546"/>
          </a:xfrm>
          <a:prstGeom prst="rect">
            <a:avLst/>
          </a:prstGeom>
          <a:noFill/>
          <a:ln>
            <a:noFill/>
          </a:ln>
        </p:spPr>
        <p:txBody>
          <a:bodyPr vert="horz" wrap="square" lIns="9360" tIns="8890" rIns="9360" bIns="8890" numCol="1" anchor="t" anchorCtr="0" compatLnSpc="1">
            <a:prstTxWarp prst="textNoShape">
              <a:avLst/>
            </a:prstTxWarp>
          </a:bodyPr>
          <a:lstStyle/>
          <a:p>
            <a:pPr marL="6350"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（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２</a:t>
            </a: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）来阪外国人旅行者数の推移</a:t>
            </a:r>
            <a:endParaRPr lang="ja-JP" altLang="en-US" sz="20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  <a:p>
            <a:pPr marL="449263"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来阪外国人旅行者数は増加しており、平成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30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年は平成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21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年の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6.7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倍である</a:t>
            </a:r>
            <a:endParaRPr lang="ja-JP" altLang="en-US" sz="1600" dirty="0"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  <a:p>
            <a:pPr marL="6350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60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2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296144" y="129995"/>
            <a:ext cx="6516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latin typeface="+mn-ea"/>
              </a:rPr>
              <a:t>NOx</a:t>
            </a:r>
            <a:r>
              <a:rPr lang="ja-JP" altLang="ja-JP" sz="2400" dirty="0" smtClean="0">
                <a:latin typeface="+mn-ea"/>
              </a:rPr>
              <a:t>排出量の推移〔対策地域〕</a:t>
            </a:r>
            <a:endParaRPr lang="ja-JP" altLang="ja-JP" sz="2400" u="sng" dirty="0" smtClean="0">
              <a:latin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04056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451871" y="5399119"/>
            <a:ext cx="504056" cy="3600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2966" y="753153"/>
            <a:ext cx="8495944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H29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年度は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H21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年度と比べて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34%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減少。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H28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年度と比べて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4.5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％減少。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・大型貨物系は</a:t>
            </a:r>
            <a:r>
              <a:rPr lang="en-US" altLang="ja-JP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28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年度と比べて５％減少（普通貨物車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が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減少）</a:t>
            </a:r>
            <a:endParaRPr kumimoji="1" lang="ja-JP" altLang="en-US" sz="20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7200" y="6133052"/>
            <a:ext cx="8553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（注）</a:t>
            </a:r>
            <a:r>
              <a:rPr lang="ja-JP" altLang="ja-JP" sz="1200" dirty="0" smtClean="0"/>
              <a:t>四捨五入</a:t>
            </a:r>
            <a:r>
              <a:rPr lang="ja-JP" altLang="ja-JP" sz="1200" dirty="0"/>
              <a:t>の関係で車種別</a:t>
            </a:r>
            <a:r>
              <a:rPr lang="ja-JP" altLang="ja-JP" sz="1200" dirty="0" smtClean="0"/>
              <a:t>の</a:t>
            </a:r>
            <a:r>
              <a:rPr lang="ja-JP" altLang="en-US" sz="1200" dirty="0" smtClean="0"/>
              <a:t>合計値</a:t>
            </a:r>
            <a:r>
              <a:rPr lang="ja-JP" altLang="ja-JP" sz="1200" dirty="0" smtClean="0"/>
              <a:t>と</a:t>
            </a:r>
            <a:r>
              <a:rPr lang="ja-JP" altLang="en-US" sz="1200" dirty="0" smtClean="0"/>
              <a:t>全車種の</a:t>
            </a:r>
            <a:r>
              <a:rPr lang="ja-JP" altLang="ja-JP" sz="1200" dirty="0" smtClean="0"/>
              <a:t>合計値</a:t>
            </a:r>
            <a:r>
              <a:rPr lang="ja-JP" altLang="ja-JP" sz="1200" dirty="0"/>
              <a:t>が一致しない場合がある</a:t>
            </a:r>
            <a:r>
              <a:rPr lang="ja-JP" altLang="ja-JP" sz="1200" dirty="0" smtClean="0"/>
              <a:t>。</a:t>
            </a:r>
            <a:r>
              <a:rPr lang="ja-JP" altLang="en-US" sz="1200" dirty="0" smtClean="0"/>
              <a:t>平成</a:t>
            </a:r>
            <a:r>
              <a:rPr lang="en-US" altLang="ja-JP" sz="1200" dirty="0" smtClean="0"/>
              <a:t>28</a:t>
            </a:r>
            <a:r>
              <a:rPr lang="ja-JP" altLang="en-US" sz="1200" dirty="0" smtClean="0"/>
              <a:t>年度排出量は精査し修正済み</a:t>
            </a:r>
            <a:endParaRPr lang="ja-JP" altLang="ja-JP" sz="1200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7020272" y="2204864"/>
            <a:ext cx="0" cy="309591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22966" y="5857496"/>
            <a:ext cx="849594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（乗用系）軽乗用車、乗用車、バス　　（小型貨物系）軽貨物車、小型貨物車、貨客車　　（大型貨物系）普通貨物車、特種（殊）車</a:t>
            </a:r>
            <a:endParaRPr lang="ja-JP" altLang="ja-JP" sz="1200" dirty="0"/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229670" y="6410051"/>
            <a:ext cx="8720155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※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28</a:t>
            </a:r>
            <a:r>
              <a:rPr lang="ja-JP" altLang="en-US" sz="1400" kern="100" dirty="0" err="1" smtClean="0">
                <a:effectLst/>
                <a:latin typeface="+mn-ea"/>
                <a:cs typeface="Times New Roman"/>
              </a:rPr>
              <a:t>、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29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、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21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～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22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を使用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8020971" y="5351620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291276"/>
              </p:ext>
            </p:extLst>
          </p:nvPr>
        </p:nvGraphicFramePr>
        <p:xfrm>
          <a:off x="322965" y="1654570"/>
          <a:ext cx="9073571" cy="429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79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323528" y="66729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2267744" y="19424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排出量の推計のまとめ</a:t>
            </a:r>
            <a:endParaRPr lang="en-US" altLang="ja-JP" sz="2800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656184" y="980728"/>
            <a:ext cx="7867128" cy="546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+mj-ea"/>
                <a:ea typeface="+mj-ea"/>
              </a:rPr>
              <a:t>○ ＮＯＸ</a:t>
            </a:r>
            <a:r>
              <a:rPr lang="ja-JP" altLang="en-US" sz="2400" dirty="0">
                <a:latin typeface="+mj-ea"/>
                <a:ea typeface="+mj-ea"/>
              </a:rPr>
              <a:t>・ＰＭの</a:t>
            </a:r>
            <a:r>
              <a:rPr lang="ja-JP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排出量は順調に減少</a:t>
            </a:r>
            <a:r>
              <a:rPr lang="ja-JP" altLang="en-US" sz="2400" dirty="0">
                <a:latin typeface="+mj-ea"/>
                <a:ea typeface="+mj-ea"/>
              </a:rPr>
              <a:t>してきて</a:t>
            </a:r>
            <a:r>
              <a:rPr lang="ja-JP" altLang="en-US" sz="2400" dirty="0" smtClean="0">
                <a:latin typeface="+mj-ea"/>
                <a:ea typeface="+mj-ea"/>
              </a:rPr>
              <a:t>いる。</a:t>
            </a:r>
            <a:endParaRPr lang="en-US" altLang="ja-JP" sz="2400" dirty="0" smtClean="0">
              <a:latin typeface="+mj-ea"/>
              <a:ea typeface="+mj-ea"/>
            </a:endParaRPr>
          </a:p>
          <a:p>
            <a:endParaRPr lang="ja-JP" altLang="en-US" sz="2400" dirty="0" smtClean="0">
              <a:latin typeface="+mj-ea"/>
              <a:ea typeface="+mj-ea"/>
            </a:endParaRPr>
          </a:p>
          <a:p>
            <a:pPr marL="261938" indent="-261938"/>
            <a:r>
              <a:rPr lang="ja-JP" altLang="en-US" sz="2400" dirty="0" smtClean="0">
                <a:latin typeface="+mj-ea"/>
                <a:ea typeface="+mj-ea"/>
              </a:rPr>
              <a:t>○ 主な減少</a:t>
            </a:r>
            <a:r>
              <a:rPr lang="ja-JP" altLang="en-US" sz="2400" dirty="0">
                <a:latin typeface="+mj-ea"/>
                <a:ea typeface="+mj-ea"/>
              </a:rPr>
              <a:t>要因としては</a:t>
            </a:r>
            <a:r>
              <a:rPr lang="ja-JP" altLang="en-US" sz="2400" dirty="0" smtClean="0">
                <a:latin typeface="+mj-ea"/>
                <a:ea typeface="+mj-ea"/>
              </a:rPr>
              <a:t>、排出係数の大きい大型車の新車</a:t>
            </a:r>
            <a:r>
              <a:rPr lang="ja-JP" altLang="en-US" sz="2400" dirty="0">
                <a:latin typeface="+mj-ea"/>
                <a:ea typeface="+mj-ea"/>
              </a:rPr>
              <a:t>代替が</a:t>
            </a:r>
            <a:r>
              <a:rPr lang="ja-JP" altLang="en-US" sz="2400" dirty="0" smtClean="0">
                <a:latin typeface="+mj-ea"/>
                <a:ea typeface="+mj-ea"/>
              </a:rPr>
              <a:t>進んで</a:t>
            </a:r>
            <a:r>
              <a:rPr lang="ja-JP" altLang="en-US" sz="2400" dirty="0">
                <a:latin typeface="+mj-ea"/>
                <a:ea typeface="+mj-ea"/>
              </a:rPr>
              <a:t>おり、</a:t>
            </a:r>
            <a:r>
              <a:rPr lang="ja-JP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排出</a:t>
            </a:r>
            <a:r>
              <a:rPr lang="ja-JP" altLang="en-US" sz="2400" u="sng" dirty="0" smtClean="0">
                <a:solidFill>
                  <a:srgbClr val="FF0000"/>
                </a:solidFill>
                <a:latin typeface="+mj-ea"/>
                <a:ea typeface="+mj-ea"/>
              </a:rPr>
              <a:t>係数の減少</a:t>
            </a:r>
            <a:r>
              <a:rPr lang="ja-JP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効果に依る</a:t>
            </a:r>
            <a:r>
              <a:rPr lang="ja-JP" altLang="en-US" sz="2400" dirty="0">
                <a:latin typeface="+mj-ea"/>
                <a:ea typeface="+mj-ea"/>
              </a:rPr>
              <a:t>ところが</a:t>
            </a:r>
            <a:r>
              <a:rPr lang="ja-JP" altLang="en-US" sz="2400" dirty="0" smtClean="0">
                <a:latin typeface="+mj-ea"/>
                <a:ea typeface="+mj-ea"/>
              </a:rPr>
              <a:t>大きい。</a:t>
            </a:r>
            <a:endParaRPr lang="en-US" altLang="ja-JP" sz="2400" dirty="0" smtClean="0">
              <a:latin typeface="+mj-ea"/>
              <a:ea typeface="+mj-ea"/>
            </a:endParaRPr>
          </a:p>
          <a:p>
            <a:endParaRPr lang="ja-JP" altLang="en-US" sz="2400" dirty="0">
              <a:latin typeface="+mj-ea"/>
              <a:ea typeface="+mj-ea"/>
            </a:endParaRPr>
          </a:p>
          <a:p>
            <a:pPr marL="174625" indent="-174625"/>
            <a:r>
              <a:rPr lang="ja-JP" altLang="en-US" sz="2400" dirty="0" smtClean="0">
                <a:latin typeface="+mj-ea"/>
                <a:ea typeface="+mj-ea"/>
              </a:rPr>
              <a:t>○ 一方</a:t>
            </a:r>
            <a:r>
              <a:rPr lang="ja-JP" altLang="en-US" sz="2400" dirty="0">
                <a:latin typeface="+mj-ea"/>
                <a:ea typeface="+mj-ea"/>
              </a:rPr>
              <a:t>で、昨今のインターネット</a:t>
            </a:r>
            <a:r>
              <a:rPr lang="ja-JP" altLang="en-US" sz="2400" dirty="0" smtClean="0">
                <a:latin typeface="+mj-ea"/>
                <a:ea typeface="+mj-ea"/>
              </a:rPr>
              <a:t>通販の需要拡大など</a:t>
            </a:r>
            <a:r>
              <a:rPr lang="ja-JP" altLang="en-US" sz="2400" dirty="0">
                <a:latin typeface="+mj-ea"/>
                <a:ea typeface="+mj-ea"/>
              </a:rPr>
              <a:t>ライフスタイルの変化を背景に</a:t>
            </a:r>
            <a:r>
              <a:rPr lang="ja-JP" altLang="en-US" sz="2400" dirty="0" smtClean="0">
                <a:latin typeface="+mj-ea"/>
                <a:ea typeface="+mj-ea"/>
              </a:rPr>
              <a:t>、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174625" indent="-174625">
              <a:lnSpc>
                <a:spcPts val="800"/>
              </a:lnSpc>
            </a:pPr>
            <a:endParaRPr lang="en-US" altLang="ja-JP" sz="2400" dirty="0" smtClean="0">
              <a:latin typeface="+mj-ea"/>
              <a:ea typeface="+mj-ea"/>
            </a:endParaRPr>
          </a:p>
          <a:p>
            <a:pPr marL="622300" indent="-622300"/>
            <a:r>
              <a:rPr lang="ja-JP" altLang="en-US" sz="2400" dirty="0" smtClean="0">
                <a:latin typeface="+mj-ea"/>
                <a:ea typeface="+mj-ea"/>
              </a:rPr>
              <a:t>　 　・特種</a:t>
            </a:r>
            <a:r>
              <a:rPr lang="en-US" altLang="ja-JP" sz="2400" dirty="0">
                <a:latin typeface="+mj-ea"/>
                <a:ea typeface="+mj-ea"/>
              </a:rPr>
              <a:t>(</a:t>
            </a:r>
            <a:r>
              <a:rPr lang="ja-JP" altLang="en-US" sz="2400" dirty="0">
                <a:latin typeface="+mj-ea"/>
                <a:ea typeface="+mj-ea"/>
              </a:rPr>
              <a:t>殊</a:t>
            </a:r>
            <a:r>
              <a:rPr lang="en-US" altLang="ja-JP" sz="2400" dirty="0">
                <a:latin typeface="+mj-ea"/>
                <a:ea typeface="+mj-ea"/>
              </a:rPr>
              <a:t>)</a:t>
            </a:r>
            <a:r>
              <a:rPr lang="ja-JP" altLang="en-US" sz="2400" dirty="0">
                <a:latin typeface="+mj-ea"/>
                <a:ea typeface="+mj-ea"/>
              </a:rPr>
              <a:t>車や</a:t>
            </a:r>
            <a:r>
              <a:rPr lang="ja-JP" altLang="en-US" sz="2400" dirty="0" smtClean="0">
                <a:latin typeface="+mj-ea"/>
                <a:ea typeface="+mj-ea"/>
              </a:rPr>
              <a:t>バスといった</a:t>
            </a:r>
            <a:r>
              <a:rPr lang="ja-JP" altLang="en-US" sz="2400" u="sng" dirty="0" smtClean="0">
                <a:solidFill>
                  <a:srgbClr val="FF0000"/>
                </a:solidFill>
                <a:latin typeface="+mj-ea"/>
                <a:ea typeface="+mj-ea"/>
              </a:rPr>
              <a:t>大型車の</a:t>
            </a:r>
            <a:r>
              <a:rPr lang="ja-JP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走行量が増加</a:t>
            </a:r>
            <a:r>
              <a:rPr lang="ja-JP" altLang="en-US" sz="2400" u="sng">
                <a:solidFill>
                  <a:srgbClr val="FF0000"/>
                </a:solidFill>
                <a:latin typeface="+mj-ea"/>
                <a:ea typeface="+mj-ea"/>
              </a:rPr>
              <a:t>傾向</a:t>
            </a:r>
            <a:r>
              <a:rPr lang="ja-JP" altLang="en-US" sz="2400" smtClean="0">
                <a:latin typeface="+mj-ea"/>
                <a:ea typeface="+mj-ea"/>
              </a:rPr>
              <a:t>であり</a:t>
            </a:r>
            <a:r>
              <a:rPr lang="ja-JP" altLang="en-US" sz="2400" dirty="0" smtClean="0">
                <a:latin typeface="+mj-ea"/>
                <a:ea typeface="+mj-ea"/>
              </a:rPr>
              <a:t>、排出量の増加</a:t>
            </a:r>
            <a:r>
              <a:rPr lang="ja-JP" altLang="en-US" sz="2400" dirty="0">
                <a:latin typeface="+mj-ea"/>
                <a:ea typeface="+mj-ea"/>
              </a:rPr>
              <a:t>が懸念</a:t>
            </a:r>
            <a:r>
              <a:rPr lang="ja-JP" altLang="en-US" sz="2400" dirty="0" smtClean="0">
                <a:latin typeface="+mj-ea"/>
                <a:ea typeface="+mj-ea"/>
              </a:rPr>
              <a:t>されるが、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449263" indent="-449263">
              <a:lnSpc>
                <a:spcPts val="800"/>
              </a:lnSpc>
            </a:pPr>
            <a:endParaRPr lang="en-US" altLang="ja-JP" sz="2400" dirty="0" smtClean="0">
              <a:latin typeface="+mj-ea"/>
              <a:ea typeface="+mj-ea"/>
            </a:endParaRPr>
          </a:p>
          <a:p>
            <a:pPr marL="622300" indent="-622300"/>
            <a:r>
              <a:rPr lang="ja-JP" altLang="en-US" sz="2400" dirty="0">
                <a:latin typeface="+mj-ea"/>
                <a:ea typeface="+mj-ea"/>
              </a:rPr>
              <a:t>　</a:t>
            </a:r>
            <a:r>
              <a:rPr lang="ja-JP" altLang="en-US" sz="2400" dirty="0" smtClean="0">
                <a:latin typeface="+mj-ea"/>
                <a:ea typeface="+mj-ea"/>
              </a:rPr>
              <a:t> 　・排出</a:t>
            </a:r>
            <a:r>
              <a:rPr lang="ja-JP" altLang="en-US" sz="2400" dirty="0">
                <a:latin typeface="+mj-ea"/>
                <a:ea typeface="+mj-ea"/>
              </a:rPr>
              <a:t>係数</a:t>
            </a:r>
            <a:r>
              <a:rPr lang="ja-JP" altLang="en-US" sz="2400" dirty="0" smtClean="0">
                <a:latin typeface="+mj-ea"/>
                <a:ea typeface="+mj-ea"/>
              </a:rPr>
              <a:t>減少によるプラス効果が、走行量増加によるマイナス効果よりも大きい</a:t>
            </a:r>
            <a:r>
              <a:rPr lang="ja-JP" altLang="en-US" sz="2400" dirty="0">
                <a:latin typeface="+mj-ea"/>
                <a:ea typeface="+mj-ea"/>
              </a:rPr>
              <a:t>ため、</a:t>
            </a:r>
            <a:r>
              <a:rPr lang="ja-JP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トータルと</a:t>
            </a:r>
            <a:r>
              <a:rPr lang="ja-JP" altLang="en-US" sz="2400" u="sng" dirty="0" smtClean="0">
                <a:solidFill>
                  <a:srgbClr val="FF0000"/>
                </a:solidFill>
                <a:latin typeface="+mj-ea"/>
                <a:ea typeface="+mj-ea"/>
              </a:rPr>
              <a:t>しては排出量が減少傾向</a:t>
            </a:r>
            <a:r>
              <a:rPr lang="ja-JP" altLang="en-US" sz="2400" dirty="0" smtClean="0">
                <a:latin typeface="+mj-ea"/>
                <a:ea typeface="+mj-ea"/>
              </a:rPr>
              <a:t>となっており、目標</a:t>
            </a:r>
            <a:r>
              <a:rPr lang="ja-JP" altLang="en-US" sz="2400" dirty="0">
                <a:latin typeface="+mj-ea"/>
                <a:ea typeface="+mj-ea"/>
              </a:rPr>
              <a:t>の達成</a:t>
            </a:r>
            <a:r>
              <a:rPr lang="ja-JP" altLang="en-US" sz="2400" dirty="0" smtClean="0">
                <a:latin typeface="+mj-ea"/>
                <a:ea typeface="+mj-ea"/>
              </a:rPr>
              <a:t>に向けて支障</a:t>
            </a:r>
            <a:r>
              <a:rPr lang="ja-JP" altLang="en-US" sz="2400" dirty="0">
                <a:latin typeface="+mj-ea"/>
                <a:ea typeface="+mj-ea"/>
              </a:rPr>
              <a:t>は</a:t>
            </a:r>
            <a:r>
              <a:rPr lang="ja-JP" altLang="en-US" sz="2400" dirty="0" smtClean="0">
                <a:latin typeface="+mj-ea"/>
                <a:ea typeface="+mj-ea"/>
              </a:rPr>
              <a:t>でていない。</a:t>
            </a:r>
            <a:endParaRPr lang="ja-JP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34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48" y="1293994"/>
            <a:ext cx="8855981" cy="3960439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151566" y="92264"/>
            <a:ext cx="6847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2400" dirty="0"/>
              <a:t>大阪府対策地域における自動車</a:t>
            </a:r>
            <a:r>
              <a:rPr lang="ja-JP" altLang="ja-JP" sz="2400" dirty="0" smtClean="0"/>
              <a:t>保有台数</a:t>
            </a:r>
            <a:endParaRPr kumimoji="1" lang="ja-JP" altLang="en-US" sz="2400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29648" y="4907384"/>
            <a:ext cx="504056" cy="372616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47664" y="5373216"/>
            <a:ext cx="5786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乗用系　　　</a:t>
            </a:r>
            <a:r>
              <a:rPr lang="ja-JP" altLang="en-US" dirty="0"/>
              <a:t>　</a:t>
            </a:r>
            <a:r>
              <a:rPr lang="ja-JP" altLang="en-US" dirty="0" smtClean="0"/>
              <a:t>：　軽乗用車、乗用車、バス</a:t>
            </a:r>
          </a:p>
          <a:p>
            <a:r>
              <a:rPr lang="ja-JP" altLang="en-US" dirty="0" smtClean="0"/>
              <a:t>小型貨物系　：　軽貨物車、小型貨物車、貨客車</a:t>
            </a:r>
          </a:p>
          <a:p>
            <a:r>
              <a:rPr lang="ja-JP" altLang="en-US" dirty="0" smtClean="0"/>
              <a:t>大型貨物系　：　普通貨物車、特種（殊）車</a:t>
            </a:r>
            <a:endParaRPr lang="ja-JP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38120" y="6453336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9226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【</a:t>
            </a:r>
            <a:r>
              <a:rPr lang="ja-JP" altLang="en-US" sz="2400" dirty="0" smtClean="0"/>
              <a:t>参考資料</a:t>
            </a:r>
            <a:r>
              <a:rPr lang="en-US" altLang="ja-JP" sz="2400" dirty="0" smtClean="0"/>
              <a:t>】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40248" y="980728"/>
            <a:ext cx="4464000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平成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21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年度より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2.4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増加</a:t>
            </a:r>
            <a:endParaRPr kumimoji="1" lang="ja-JP" altLang="en-US" sz="20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75656" y="6580794"/>
            <a:ext cx="6984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100" dirty="0" smtClean="0"/>
              <a:t>市区町村別自動車保有車両数（（一財）自動車検査登録情報協会）等をもとに大阪府作成</a:t>
            </a:r>
            <a:endParaRPr lang="ja-JP" altLang="ja-JP" sz="11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47664" y="6343228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/>
              <a:t>※</a:t>
            </a:r>
            <a:r>
              <a:rPr lang="ja-JP" altLang="en-US" sz="1100" dirty="0" smtClean="0"/>
              <a:t>合計値には被けん引車の台数を含む</a:t>
            </a:r>
            <a:endParaRPr lang="ja-JP" altLang="ja-JP" sz="1100" dirty="0"/>
          </a:p>
        </p:txBody>
      </p:sp>
    </p:spTree>
    <p:extLst>
      <p:ext uri="{BB962C8B-B14F-4D97-AF65-F5344CB8AC3E}">
        <p14:creationId xmlns:p14="http://schemas.microsoft.com/office/powerpoint/2010/main" val="42707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691680" y="116632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道路交通センサスの使用データ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738120" y="6448251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504" y="599183"/>
            <a:ext cx="8856984" cy="15850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kern="100" dirty="0">
                <a:latin typeface="+mn-ea"/>
                <a:cs typeface="Times New Roman"/>
              </a:rPr>
              <a:t>■</a:t>
            </a:r>
            <a:r>
              <a:rPr lang="ja-JP" altLang="en-US" kern="100" dirty="0" smtClean="0">
                <a:latin typeface="+mn-ea"/>
                <a:cs typeface="Times New Roman"/>
              </a:rPr>
              <a:t>道路</a:t>
            </a:r>
            <a:r>
              <a:rPr lang="ja-JP" altLang="en-US" kern="100" dirty="0">
                <a:latin typeface="+mn-ea"/>
                <a:cs typeface="Times New Roman"/>
              </a:rPr>
              <a:t>交通</a:t>
            </a:r>
            <a:r>
              <a:rPr lang="ja-JP" altLang="en-US" kern="100" dirty="0" smtClean="0">
                <a:latin typeface="+mn-ea"/>
                <a:cs typeface="Times New Roman"/>
              </a:rPr>
              <a:t>センサス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pPr marL="1079500" indent="-1079500"/>
            <a:r>
              <a:rPr lang="en-US" altLang="ja-JP" kern="100" dirty="0" smtClean="0">
                <a:latin typeface="+mn-ea"/>
                <a:cs typeface="Times New Roman"/>
              </a:rPr>
              <a:t>【</a:t>
            </a:r>
            <a:r>
              <a:rPr lang="ja-JP" altLang="en-US" kern="100" dirty="0" smtClean="0">
                <a:latin typeface="+mn-ea"/>
                <a:cs typeface="Times New Roman"/>
              </a:rPr>
              <a:t>目　 的</a:t>
            </a:r>
            <a:r>
              <a:rPr lang="en-US" altLang="ja-JP" kern="100" dirty="0" smtClean="0">
                <a:latin typeface="+mn-ea"/>
                <a:cs typeface="Times New Roman"/>
              </a:rPr>
              <a:t>】</a:t>
            </a:r>
            <a:r>
              <a:rPr lang="ja-JP" altLang="en-US" kern="100" dirty="0" smtClean="0">
                <a:latin typeface="+mn-ea"/>
                <a:cs typeface="Times New Roman"/>
              </a:rPr>
              <a:t>　道路</a:t>
            </a:r>
            <a:r>
              <a:rPr lang="ja-JP" altLang="en-US" kern="100" dirty="0">
                <a:latin typeface="+mn-ea"/>
                <a:cs typeface="Times New Roman"/>
              </a:rPr>
              <a:t>における</a:t>
            </a:r>
            <a:r>
              <a:rPr lang="ja-JP" altLang="en-US" kern="100" dirty="0" smtClean="0">
                <a:latin typeface="+mn-ea"/>
                <a:cs typeface="Times New Roman"/>
              </a:rPr>
              <a:t>交通量、旅行速度及び道路状況など</a:t>
            </a:r>
            <a:r>
              <a:rPr lang="ja-JP" altLang="en-US" kern="100" dirty="0">
                <a:latin typeface="+mn-ea"/>
                <a:cs typeface="Times New Roman"/>
              </a:rPr>
              <a:t>を調査し、道路の計画、</a:t>
            </a:r>
            <a:r>
              <a:rPr lang="ja-JP" altLang="en-US" kern="100" dirty="0" smtClean="0">
                <a:latin typeface="+mn-ea"/>
                <a:cs typeface="Times New Roman"/>
              </a:rPr>
              <a:t>建設</a:t>
            </a:r>
            <a:r>
              <a:rPr lang="ja-JP" altLang="en-US" kern="100" dirty="0">
                <a:latin typeface="+mn-ea"/>
                <a:cs typeface="Times New Roman"/>
              </a:rPr>
              <a:t>、維持修繕、管理などについての基礎資料を</a:t>
            </a:r>
            <a:r>
              <a:rPr lang="ja-JP" altLang="en-US" kern="100" dirty="0" smtClean="0">
                <a:latin typeface="+mn-ea"/>
                <a:cs typeface="Times New Roman"/>
              </a:rPr>
              <a:t>得ること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pPr marL="1079500" indent="-1079500"/>
            <a:r>
              <a:rPr lang="en-US" altLang="ja-JP" kern="100" dirty="0" smtClean="0">
                <a:latin typeface="+mn-ea"/>
                <a:cs typeface="Times New Roman"/>
              </a:rPr>
              <a:t>【</a:t>
            </a:r>
            <a:r>
              <a:rPr lang="ja-JP" altLang="en-US" kern="100" dirty="0">
                <a:latin typeface="+mn-ea"/>
                <a:cs typeface="Times New Roman"/>
              </a:rPr>
              <a:t>実施者</a:t>
            </a:r>
            <a:r>
              <a:rPr lang="en-US" altLang="ja-JP" kern="100" dirty="0" smtClean="0">
                <a:latin typeface="+mn-ea"/>
                <a:cs typeface="Times New Roman"/>
              </a:rPr>
              <a:t>】</a:t>
            </a:r>
            <a:r>
              <a:rPr lang="ja-JP" altLang="en-US" kern="100" dirty="0" smtClean="0">
                <a:latin typeface="+mn-ea"/>
                <a:cs typeface="Times New Roman"/>
              </a:rPr>
              <a:t>　国土交通省、都道府県、政令指定都市及び高速道路会社等の関係機関が連携し、</a:t>
            </a:r>
            <a:r>
              <a:rPr lang="en-US" altLang="ja-JP" kern="100" dirty="0" smtClean="0">
                <a:latin typeface="+mn-ea"/>
                <a:cs typeface="Times New Roman"/>
              </a:rPr>
              <a:t>5</a:t>
            </a:r>
            <a:r>
              <a:rPr lang="ja-JP" altLang="en-US" kern="100" dirty="0" smtClean="0">
                <a:latin typeface="+mn-ea"/>
                <a:cs typeface="Times New Roman"/>
              </a:rPr>
              <a:t>年ごとに実施（・・・、平成</a:t>
            </a:r>
            <a:r>
              <a:rPr lang="en-US" altLang="ja-JP" kern="100" dirty="0" smtClean="0">
                <a:latin typeface="+mn-ea"/>
                <a:cs typeface="Times New Roman"/>
              </a:rPr>
              <a:t>22</a:t>
            </a:r>
            <a:r>
              <a:rPr lang="ja-JP" altLang="en-US" kern="100" dirty="0" smtClean="0">
                <a:latin typeface="+mn-ea"/>
                <a:cs typeface="Times New Roman"/>
              </a:rPr>
              <a:t>年度、平成</a:t>
            </a:r>
            <a:r>
              <a:rPr lang="en-US" altLang="ja-JP" kern="100" dirty="0" smtClean="0">
                <a:latin typeface="+mn-ea"/>
                <a:cs typeface="Times New Roman"/>
              </a:rPr>
              <a:t>27</a:t>
            </a:r>
            <a:r>
              <a:rPr lang="ja-JP" altLang="en-US" kern="100" dirty="0" smtClean="0">
                <a:latin typeface="+mn-ea"/>
                <a:cs typeface="Times New Roman"/>
              </a:rPr>
              <a:t>年度）</a:t>
            </a:r>
            <a:endParaRPr lang="en-US" altLang="ja-JP" kern="100" dirty="0" smtClean="0">
              <a:latin typeface="+mn-ea"/>
              <a:cs typeface="Times New Roman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7504" y="2276872"/>
            <a:ext cx="9001000" cy="13080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kern="100" dirty="0" smtClean="0">
                <a:latin typeface="+mn-ea"/>
                <a:cs typeface="Times New Roman"/>
              </a:rPr>
              <a:t>■道路</a:t>
            </a:r>
            <a:r>
              <a:rPr lang="ja-JP" altLang="en-US" kern="100" dirty="0">
                <a:latin typeface="+mn-ea"/>
                <a:cs typeface="Times New Roman"/>
              </a:rPr>
              <a:t>交通</a:t>
            </a:r>
            <a:r>
              <a:rPr lang="ja-JP" altLang="en-US" kern="100" dirty="0" smtClean="0">
                <a:latin typeface="+mn-ea"/>
                <a:cs typeface="Times New Roman"/>
              </a:rPr>
              <a:t>センサスの使用データ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r>
              <a:rPr lang="ja-JP" altLang="en-US" kern="100" dirty="0" smtClean="0">
                <a:latin typeface="+mn-ea"/>
                <a:cs typeface="Times New Roman"/>
              </a:rPr>
              <a:t>「走行量（交通量</a:t>
            </a:r>
            <a:r>
              <a:rPr lang="en-US" altLang="ja-JP" kern="100" dirty="0" smtClean="0">
                <a:latin typeface="+mn-ea"/>
                <a:cs typeface="Times New Roman"/>
              </a:rPr>
              <a:t>×</a:t>
            </a:r>
            <a:r>
              <a:rPr lang="ja-JP" altLang="en-US" kern="100" dirty="0" smtClean="0">
                <a:latin typeface="+mn-ea"/>
                <a:cs typeface="Times New Roman"/>
              </a:rPr>
              <a:t>道路延長）」及び「旅行速度」の算定に道路交通センサスのデータを使用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r>
              <a:rPr lang="ja-JP" altLang="en-US" kern="100" dirty="0" smtClean="0">
                <a:latin typeface="+mn-ea"/>
                <a:cs typeface="Times New Roman"/>
              </a:rPr>
              <a:t>　　・平成</a:t>
            </a:r>
            <a:r>
              <a:rPr lang="en-US" altLang="ja-JP" kern="100" dirty="0" smtClean="0">
                <a:latin typeface="+mn-ea"/>
                <a:cs typeface="Times New Roman"/>
              </a:rPr>
              <a:t>21</a:t>
            </a:r>
            <a:r>
              <a:rPr lang="ja-JP" altLang="en-US" kern="100" dirty="0" smtClean="0">
                <a:latin typeface="+mn-ea"/>
                <a:cs typeface="Times New Roman"/>
              </a:rPr>
              <a:t>～</a:t>
            </a:r>
            <a:r>
              <a:rPr lang="en-US" altLang="ja-JP" kern="100" dirty="0" smtClean="0">
                <a:latin typeface="+mn-ea"/>
                <a:cs typeface="Times New Roman"/>
              </a:rPr>
              <a:t>27</a:t>
            </a:r>
            <a:r>
              <a:rPr lang="ja-JP" altLang="en-US" kern="100" dirty="0" smtClean="0">
                <a:latin typeface="+mn-ea"/>
                <a:cs typeface="Times New Roman"/>
              </a:rPr>
              <a:t>年度分 ： 平成</a:t>
            </a:r>
            <a:r>
              <a:rPr lang="en-US" altLang="ja-JP" kern="100" dirty="0" smtClean="0">
                <a:latin typeface="+mn-ea"/>
                <a:cs typeface="Times New Roman"/>
              </a:rPr>
              <a:t>22</a:t>
            </a:r>
            <a:r>
              <a:rPr lang="ja-JP" altLang="en-US" kern="100" dirty="0" smtClean="0">
                <a:latin typeface="+mn-ea"/>
                <a:cs typeface="Times New Roman"/>
              </a:rPr>
              <a:t>年度センサスデータ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r>
              <a:rPr lang="ja-JP" altLang="en-US" kern="100" dirty="0" smtClean="0">
                <a:latin typeface="+mn-ea"/>
                <a:cs typeface="Times New Roman"/>
              </a:rPr>
              <a:t>　　・平成</a:t>
            </a:r>
            <a:r>
              <a:rPr lang="en-US" altLang="ja-JP" kern="100" dirty="0" smtClean="0">
                <a:latin typeface="+mn-ea"/>
                <a:cs typeface="Times New Roman"/>
              </a:rPr>
              <a:t>28</a:t>
            </a:r>
            <a:r>
              <a:rPr lang="ja-JP" altLang="en-US" kern="100" dirty="0" err="1" smtClean="0">
                <a:latin typeface="+mn-ea"/>
                <a:cs typeface="Times New Roman"/>
              </a:rPr>
              <a:t>、</a:t>
            </a:r>
            <a:r>
              <a:rPr lang="en-US" altLang="ja-JP" kern="100" dirty="0" smtClean="0">
                <a:latin typeface="+mn-ea"/>
                <a:cs typeface="Times New Roman"/>
              </a:rPr>
              <a:t>29</a:t>
            </a:r>
            <a:r>
              <a:rPr lang="ja-JP" altLang="en-US" kern="100" dirty="0" smtClean="0">
                <a:latin typeface="+mn-ea"/>
                <a:cs typeface="Times New Roman"/>
              </a:rPr>
              <a:t>年度分　　　 ： 平成</a:t>
            </a:r>
            <a:r>
              <a:rPr lang="en-US" altLang="ja-JP" kern="100" dirty="0" smtClean="0">
                <a:latin typeface="+mn-ea"/>
                <a:cs typeface="Times New Roman"/>
              </a:rPr>
              <a:t>27</a:t>
            </a:r>
            <a:r>
              <a:rPr lang="ja-JP" altLang="en-US" kern="100" dirty="0" smtClean="0">
                <a:latin typeface="+mn-ea"/>
                <a:cs typeface="Times New Roman"/>
              </a:rPr>
              <a:t>年度センサスデータ</a:t>
            </a:r>
            <a:endParaRPr lang="en-US" altLang="ja-JP" kern="100" dirty="0" smtClean="0">
              <a:latin typeface="+mn-ea"/>
              <a:cs typeface="Times New Roman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7504" y="3760871"/>
            <a:ext cx="8748464" cy="29854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kern="100" dirty="0" smtClean="0">
                <a:latin typeface="+mn-ea"/>
                <a:cs typeface="Times New Roman"/>
              </a:rPr>
              <a:t>■使用データの違いによる算定結果への影響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r>
              <a:rPr lang="ja-JP" altLang="en-US" kern="100" dirty="0" smtClean="0">
                <a:latin typeface="+mn-ea"/>
                <a:cs typeface="Times New Roman"/>
              </a:rPr>
              <a:t>［各年度の車種別交通量］＝［センサスの車種別交通量］</a:t>
            </a:r>
            <a:r>
              <a:rPr lang="en-US" altLang="ja-JP" kern="100" dirty="0" smtClean="0">
                <a:latin typeface="+mn-ea"/>
                <a:cs typeface="Times New Roman"/>
              </a:rPr>
              <a:t>×</a:t>
            </a:r>
            <a:r>
              <a:rPr lang="ja-JP" altLang="en-US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［交通量データの伸び率］</a:t>
            </a:r>
            <a:endParaRPr lang="en-US" altLang="ja-JP" kern="100" dirty="0" smtClean="0">
              <a:solidFill>
                <a:srgbClr val="FF0000"/>
              </a:solidFill>
              <a:latin typeface="+mn-ea"/>
              <a:cs typeface="Times New Roman"/>
            </a:endParaRPr>
          </a:p>
          <a:p>
            <a:pPr>
              <a:spcBef>
                <a:spcPts val="600"/>
              </a:spcBef>
            </a:pPr>
            <a:r>
              <a:rPr lang="ja-JP" altLang="en-US" sz="1600" kern="100" dirty="0">
                <a:latin typeface="+mn-ea"/>
                <a:cs typeface="Times New Roman"/>
              </a:rPr>
              <a:t>　</a:t>
            </a:r>
            <a:r>
              <a:rPr lang="ja-JP" altLang="en-US" sz="1600" kern="100" dirty="0" smtClean="0">
                <a:latin typeface="+mn-ea"/>
                <a:cs typeface="Times New Roman"/>
              </a:rPr>
              <a:t>（例）平成</a:t>
            </a:r>
            <a:r>
              <a:rPr lang="en-US" altLang="ja-JP" sz="1600" kern="100" dirty="0" smtClean="0">
                <a:latin typeface="+mn-ea"/>
                <a:cs typeface="Times New Roman"/>
              </a:rPr>
              <a:t>27</a:t>
            </a:r>
            <a:r>
              <a:rPr lang="ja-JP" altLang="en-US" sz="1600" kern="100" dirty="0" smtClean="0">
                <a:latin typeface="+mn-ea"/>
                <a:cs typeface="Times New Roman"/>
              </a:rPr>
              <a:t>年度交通量＝平成</a:t>
            </a:r>
            <a:r>
              <a:rPr lang="en-US" altLang="ja-JP" sz="1600" kern="100" dirty="0" smtClean="0">
                <a:latin typeface="+mn-ea"/>
                <a:cs typeface="Times New Roman"/>
              </a:rPr>
              <a:t>22</a:t>
            </a:r>
            <a:r>
              <a:rPr lang="ja-JP" altLang="en-US" sz="1600" kern="100" dirty="0" smtClean="0">
                <a:latin typeface="+mn-ea"/>
                <a:cs typeface="Times New Roman"/>
              </a:rPr>
              <a:t>年度センサス交通量</a:t>
            </a:r>
            <a:r>
              <a:rPr lang="en-US" altLang="ja-JP" sz="1600" kern="100" dirty="0" smtClean="0">
                <a:latin typeface="+mn-ea"/>
                <a:cs typeface="Times New Roman"/>
              </a:rPr>
              <a:t>×</a:t>
            </a:r>
            <a:r>
              <a:rPr lang="ja-JP" altLang="en-US" sz="1600" kern="100" dirty="0" smtClean="0">
                <a:latin typeface="+mn-ea"/>
                <a:cs typeface="Times New Roman"/>
              </a:rPr>
              <a:t>（</a:t>
            </a:r>
            <a:r>
              <a:rPr lang="en-US" altLang="ja-JP" sz="1600" kern="100" dirty="0" smtClean="0">
                <a:latin typeface="+mn-ea"/>
                <a:cs typeface="Times New Roman"/>
              </a:rPr>
              <a:t>H22</a:t>
            </a:r>
            <a:r>
              <a:rPr lang="ja-JP" altLang="en-US" sz="1600" kern="100" dirty="0" smtClean="0">
                <a:latin typeface="+mn-ea"/>
                <a:cs typeface="Times New Roman"/>
              </a:rPr>
              <a:t>→</a:t>
            </a:r>
            <a:r>
              <a:rPr lang="en-US" altLang="ja-JP" sz="1600" kern="100" dirty="0" smtClean="0">
                <a:latin typeface="+mn-ea"/>
                <a:cs typeface="Times New Roman"/>
              </a:rPr>
              <a:t>H27</a:t>
            </a:r>
            <a:r>
              <a:rPr lang="ja-JP" altLang="en-US" sz="1600" kern="100" dirty="0" smtClean="0">
                <a:latin typeface="+mn-ea"/>
                <a:cs typeface="Times New Roman"/>
              </a:rPr>
              <a:t>交通量</a:t>
            </a:r>
            <a:r>
              <a:rPr lang="ja-JP" altLang="en-US" sz="1600" kern="100" dirty="0">
                <a:latin typeface="+mn-ea"/>
                <a:cs typeface="Times New Roman"/>
              </a:rPr>
              <a:t>伸び</a:t>
            </a:r>
            <a:r>
              <a:rPr lang="ja-JP" altLang="en-US" sz="1600" kern="100" dirty="0" smtClean="0">
                <a:latin typeface="+mn-ea"/>
                <a:cs typeface="Times New Roman"/>
              </a:rPr>
              <a:t>率）</a:t>
            </a:r>
            <a:endParaRPr lang="en-US" altLang="ja-JP" sz="1600" kern="100" dirty="0" smtClean="0">
              <a:latin typeface="+mn-ea"/>
              <a:cs typeface="Times New Roman"/>
            </a:endParaRPr>
          </a:p>
          <a:p>
            <a:r>
              <a:rPr lang="ja-JP" altLang="en-US" sz="1600" kern="100" dirty="0">
                <a:latin typeface="+mn-ea"/>
                <a:cs typeface="Times New Roman"/>
              </a:rPr>
              <a:t>　</a:t>
            </a:r>
            <a:r>
              <a:rPr lang="ja-JP" altLang="en-US" sz="1600" kern="100" dirty="0" smtClean="0">
                <a:latin typeface="+mn-ea"/>
                <a:cs typeface="Times New Roman"/>
              </a:rPr>
              <a:t>　　　平成</a:t>
            </a:r>
            <a:r>
              <a:rPr lang="en-US" altLang="ja-JP" sz="1600" kern="100" dirty="0" smtClean="0">
                <a:latin typeface="+mn-ea"/>
                <a:cs typeface="Times New Roman"/>
              </a:rPr>
              <a:t>28</a:t>
            </a:r>
            <a:r>
              <a:rPr lang="ja-JP" altLang="en-US" sz="1600" kern="100" dirty="0" smtClean="0">
                <a:latin typeface="+mn-ea"/>
                <a:cs typeface="Times New Roman"/>
              </a:rPr>
              <a:t>年度</a:t>
            </a:r>
            <a:r>
              <a:rPr lang="ja-JP" altLang="en-US" sz="1600" kern="100" dirty="0">
                <a:latin typeface="+mn-ea"/>
                <a:cs typeface="Times New Roman"/>
              </a:rPr>
              <a:t>交通量＝平成</a:t>
            </a:r>
            <a:r>
              <a:rPr lang="en-US" altLang="ja-JP" sz="1600" kern="100" dirty="0" smtClean="0">
                <a:latin typeface="+mn-ea"/>
                <a:cs typeface="Times New Roman"/>
              </a:rPr>
              <a:t>27</a:t>
            </a:r>
            <a:r>
              <a:rPr lang="ja-JP" altLang="en-US" sz="1600" kern="100" dirty="0" smtClean="0">
                <a:latin typeface="+mn-ea"/>
                <a:cs typeface="Times New Roman"/>
              </a:rPr>
              <a:t>年度</a:t>
            </a:r>
            <a:r>
              <a:rPr lang="ja-JP" altLang="en-US" sz="1600" kern="100" dirty="0">
                <a:latin typeface="+mn-ea"/>
                <a:cs typeface="Times New Roman"/>
              </a:rPr>
              <a:t>センサス交通量</a:t>
            </a:r>
            <a:r>
              <a:rPr lang="en-US" altLang="ja-JP" sz="1600" kern="100" dirty="0">
                <a:latin typeface="+mn-ea"/>
                <a:cs typeface="Times New Roman"/>
              </a:rPr>
              <a:t>×</a:t>
            </a:r>
            <a:r>
              <a:rPr lang="ja-JP" altLang="en-US" sz="1600" kern="100" dirty="0">
                <a:latin typeface="+mn-ea"/>
                <a:cs typeface="Times New Roman"/>
              </a:rPr>
              <a:t>（</a:t>
            </a:r>
            <a:r>
              <a:rPr lang="en-US" altLang="ja-JP" sz="1600" kern="100" dirty="0" smtClean="0">
                <a:latin typeface="+mn-ea"/>
                <a:cs typeface="Times New Roman"/>
              </a:rPr>
              <a:t>H27</a:t>
            </a:r>
            <a:r>
              <a:rPr lang="ja-JP" altLang="en-US" sz="1600" kern="100" dirty="0" smtClean="0">
                <a:latin typeface="+mn-ea"/>
                <a:cs typeface="Times New Roman"/>
              </a:rPr>
              <a:t>→</a:t>
            </a:r>
            <a:r>
              <a:rPr lang="en-US" altLang="ja-JP" sz="1600" kern="100" dirty="0" smtClean="0">
                <a:latin typeface="+mn-ea"/>
                <a:cs typeface="Times New Roman"/>
              </a:rPr>
              <a:t>H28</a:t>
            </a:r>
            <a:r>
              <a:rPr lang="ja-JP" altLang="en-US" sz="1600" kern="100" dirty="0" smtClean="0">
                <a:latin typeface="+mn-ea"/>
                <a:cs typeface="Times New Roman"/>
              </a:rPr>
              <a:t>交通</a:t>
            </a:r>
            <a:r>
              <a:rPr lang="ja-JP" altLang="en-US" sz="1600" kern="100" dirty="0">
                <a:latin typeface="+mn-ea"/>
                <a:cs typeface="Times New Roman"/>
              </a:rPr>
              <a:t>量伸び</a:t>
            </a:r>
            <a:r>
              <a:rPr lang="ja-JP" altLang="en-US" sz="1600" kern="100" dirty="0" smtClean="0">
                <a:latin typeface="+mn-ea"/>
                <a:cs typeface="Times New Roman"/>
              </a:rPr>
              <a:t>率）</a:t>
            </a:r>
            <a:endParaRPr lang="en-US" altLang="ja-JP" sz="1600" kern="100" dirty="0" smtClean="0">
              <a:latin typeface="+mn-ea"/>
              <a:cs typeface="Times New Roman"/>
            </a:endParaRPr>
          </a:p>
          <a:p>
            <a:pPr marL="1612900" indent="-1612900">
              <a:spcBef>
                <a:spcPts val="600"/>
              </a:spcBef>
            </a:pPr>
            <a:r>
              <a:rPr lang="en-US" altLang="ja-JP" kern="100" dirty="0" smtClean="0">
                <a:latin typeface="+mn-ea"/>
                <a:cs typeface="Times New Roman"/>
              </a:rPr>
              <a:t>※</a:t>
            </a:r>
            <a:r>
              <a:rPr lang="ja-JP" altLang="en-US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交通量データの伸び率</a:t>
            </a:r>
            <a:r>
              <a:rPr lang="ja-JP" altLang="en-US" kern="100" dirty="0" smtClean="0">
                <a:latin typeface="+mn-ea"/>
                <a:cs typeface="Times New Roman"/>
              </a:rPr>
              <a:t>：道路管理者の交通量データ（全車種合計台数）から算定。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pPr marL="2565400"/>
            <a:r>
              <a:rPr lang="ja-JP" altLang="en-US" u="sng" kern="100" dirty="0" smtClean="0">
                <a:latin typeface="+mn-ea"/>
                <a:cs typeface="Times New Roman"/>
              </a:rPr>
              <a:t>車種別ではないため、全車種で同じ伸び率を使用。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pPr marL="1879600" indent="-1866900">
              <a:spcBef>
                <a:spcPts val="600"/>
              </a:spcBef>
            </a:pPr>
            <a:r>
              <a:rPr lang="ja-JP" altLang="en-US" kern="100" dirty="0" smtClean="0">
                <a:latin typeface="+mn-ea"/>
                <a:cs typeface="Times New Roman"/>
              </a:rPr>
              <a:t> 　センサス交通量：</a:t>
            </a:r>
            <a:r>
              <a:rPr lang="ja-JP" altLang="en-US" u="sng" kern="100" dirty="0" smtClean="0">
                <a:latin typeface="+mn-ea"/>
                <a:cs typeface="Times New Roman"/>
              </a:rPr>
              <a:t>車種別の交通量</a:t>
            </a:r>
            <a:r>
              <a:rPr lang="ja-JP" altLang="en-US" kern="100" dirty="0" smtClean="0">
                <a:latin typeface="+mn-ea"/>
                <a:cs typeface="Times New Roman"/>
              </a:rPr>
              <a:t>。（</a:t>
            </a:r>
            <a:r>
              <a:rPr lang="en-US" altLang="ja-JP" kern="100" dirty="0" smtClean="0">
                <a:latin typeface="+mn-ea"/>
                <a:cs typeface="Times New Roman"/>
              </a:rPr>
              <a:t>H22</a:t>
            </a:r>
            <a:r>
              <a:rPr lang="ja-JP" altLang="en-US" kern="100" dirty="0" err="1" smtClean="0">
                <a:latin typeface="+mn-ea"/>
                <a:cs typeface="Times New Roman"/>
              </a:rPr>
              <a:t>、</a:t>
            </a:r>
            <a:r>
              <a:rPr lang="en-US" altLang="ja-JP" kern="100" dirty="0" smtClean="0">
                <a:latin typeface="+mn-ea"/>
                <a:cs typeface="Times New Roman"/>
              </a:rPr>
              <a:t>H27</a:t>
            </a:r>
            <a:r>
              <a:rPr lang="ja-JP" altLang="en-US" kern="100" dirty="0" smtClean="0">
                <a:latin typeface="+mn-ea"/>
                <a:cs typeface="Times New Roman"/>
              </a:rPr>
              <a:t>センサスは大型車、小型車の</a:t>
            </a:r>
            <a:r>
              <a:rPr lang="en-US" altLang="ja-JP" kern="100" dirty="0" smtClean="0">
                <a:latin typeface="+mn-ea"/>
                <a:cs typeface="Times New Roman"/>
              </a:rPr>
              <a:t>2</a:t>
            </a:r>
            <a:r>
              <a:rPr lang="ja-JP" altLang="en-US" kern="100" dirty="0" smtClean="0">
                <a:latin typeface="+mn-ea"/>
                <a:cs typeface="Times New Roman"/>
              </a:rPr>
              <a:t>分類）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pPr marL="355600" indent="-355600">
              <a:spcBef>
                <a:spcPts val="600"/>
              </a:spcBef>
            </a:pPr>
            <a:r>
              <a:rPr lang="ja-JP" altLang="en-US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　⇒「交通量データの伸び率」は車種別ではないため、</a:t>
            </a:r>
            <a:r>
              <a:rPr lang="ja-JP" altLang="en-US" u="sng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異なるセンサスデータを用いると、「算定した車種別交通量」に差異が出る。</a:t>
            </a:r>
            <a:endParaRPr lang="en-US" altLang="ja-JP" u="sng" kern="100" dirty="0">
              <a:solidFill>
                <a:srgbClr val="FF0000"/>
              </a:solidFill>
              <a:latin typeface="+mn-ea"/>
              <a:cs typeface="Times New Roma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496" y="9226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＜</a:t>
            </a:r>
            <a:r>
              <a:rPr lang="ja-JP" altLang="en-US" sz="2400" dirty="0" smtClean="0"/>
              <a:t>参考＞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502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866303"/>
              </p:ext>
            </p:extLst>
          </p:nvPr>
        </p:nvGraphicFramePr>
        <p:xfrm>
          <a:off x="371458" y="1745831"/>
          <a:ext cx="7800942" cy="4491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296144" y="129995"/>
            <a:ext cx="6516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大型貨物車の</a:t>
            </a:r>
            <a:r>
              <a:rPr lang="en-US" altLang="ja-JP" sz="2400" dirty="0" smtClean="0">
                <a:latin typeface="+mn-ea"/>
              </a:rPr>
              <a:t>NOx</a:t>
            </a:r>
            <a:r>
              <a:rPr lang="ja-JP" altLang="ja-JP" sz="2400" dirty="0" smtClean="0">
                <a:latin typeface="+mn-ea"/>
              </a:rPr>
              <a:t>排出量の</a:t>
            </a:r>
            <a:r>
              <a:rPr lang="ja-JP" altLang="en-US" sz="2400" dirty="0">
                <a:latin typeface="+mn-ea"/>
              </a:rPr>
              <a:t>内訳</a:t>
            </a:r>
            <a:r>
              <a:rPr lang="ja-JP" altLang="ja-JP" sz="2400" dirty="0" smtClean="0">
                <a:latin typeface="+mn-ea"/>
              </a:rPr>
              <a:t>〔対策地域〕</a:t>
            </a:r>
            <a:endParaRPr lang="ja-JP" altLang="ja-JP" sz="2400" u="sng" dirty="0" smtClean="0">
              <a:latin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04056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004770" y="2709252"/>
            <a:ext cx="2712226" cy="3744084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20767" y="862356"/>
            <a:ext cx="7066970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・普通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貨物車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は、前年度（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H28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年度）と比べて７％減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少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。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一方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、特種（殊）車は増加（８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車種の中で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唯一増加）。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3946" y="2355350"/>
            <a:ext cx="6658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トン</a:t>
            </a:r>
            <a:endParaRPr lang="ja-JP" altLang="ja-JP" dirty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89653" y="5949280"/>
            <a:ext cx="864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平成</a:t>
            </a:r>
            <a:endParaRPr lang="ja-JP" altLang="ja-JP" dirty="0"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33233" y="2738150"/>
            <a:ext cx="7386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+mj-lt"/>
              </a:rPr>
              <a:t>9,270</a:t>
            </a:r>
            <a:endParaRPr lang="ja-JP" altLang="ja-JP" dirty="0">
              <a:latin typeface="+mj-lt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491880" y="2899293"/>
            <a:ext cx="7386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+mj-lt"/>
              </a:rPr>
              <a:t>8,660</a:t>
            </a:r>
            <a:endParaRPr lang="ja-JP" altLang="ja-JP" dirty="0">
              <a:latin typeface="+mj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67982" y="2798897"/>
            <a:ext cx="7386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+mj-lt"/>
              </a:rPr>
              <a:t>9,060</a:t>
            </a:r>
            <a:endParaRPr lang="ja-JP" altLang="ja-JP" dirty="0"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35873" y="2901075"/>
            <a:ext cx="7386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+mj-lt"/>
              </a:rPr>
              <a:t>8,610</a:t>
            </a:r>
            <a:endParaRPr lang="ja-JP" altLang="ja-JP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30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72" y="1597794"/>
            <a:ext cx="8695151" cy="4248103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259632" y="121292"/>
            <a:ext cx="661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latin typeface="+mn-ea"/>
              </a:rPr>
              <a:t>PM</a:t>
            </a:r>
            <a:r>
              <a:rPr lang="ja-JP" altLang="ja-JP" sz="2400" dirty="0" smtClean="0">
                <a:latin typeface="+mn-ea"/>
              </a:rPr>
              <a:t>排出量の推移〔対策地域〕</a:t>
            </a:r>
            <a:endParaRPr lang="ja-JP" altLang="ja-JP" sz="2400" u="sng" dirty="0" smtClean="0">
              <a:latin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04448" y="6448251"/>
            <a:ext cx="504056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247972" y="5208192"/>
            <a:ext cx="504056" cy="372616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59632" y="797011"/>
            <a:ext cx="6616690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　平成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26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年度に令和２年度の目標を達成。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　乗用系、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大型貨物系ともに平成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28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年度と比べ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て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減少。</a:t>
            </a:r>
            <a:endParaRPr kumimoji="1" lang="ja-JP" altLang="en-US" sz="20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3241" y="6013229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（注）</a:t>
            </a:r>
            <a:r>
              <a:rPr lang="ja-JP" altLang="ja-JP" sz="1200" dirty="0" smtClean="0"/>
              <a:t>四捨五入</a:t>
            </a:r>
            <a:r>
              <a:rPr lang="ja-JP" altLang="ja-JP" sz="1200" dirty="0"/>
              <a:t>の関係で車種別</a:t>
            </a:r>
            <a:r>
              <a:rPr lang="ja-JP" altLang="ja-JP" sz="1200" dirty="0" smtClean="0"/>
              <a:t>の</a:t>
            </a:r>
            <a:r>
              <a:rPr lang="ja-JP" altLang="en-US" sz="1200" dirty="0" smtClean="0"/>
              <a:t>合計値</a:t>
            </a:r>
            <a:r>
              <a:rPr lang="ja-JP" altLang="ja-JP" sz="1200" dirty="0" smtClean="0"/>
              <a:t>と</a:t>
            </a:r>
            <a:r>
              <a:rPr lang="ja-JP" altLang="en-US" sz="1200" dirty="0" smtClean="0"/>
              <a:t>全車種の</a:t>
            </a:r>
            <a:r>
              <a:rPr lang="ja-JP" altLang="ja-JP" sz="1200" dirty="0" smtClean="0"/>
              <a:t>合計値</a:t>
            </a:r>
            <a:r>
              <a:rPr lang="ja-JP" altLang="ja-JP" sz="1200" dirty="0"/>
              <a:t>が一致しない場合がある。</a:t>
            </a: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269352" y="6306181"/>
            <a:ext cx="8720155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※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28</a:t>
            </a:r>
            <a:r>
              <a:rPr lang="ja-JP" altLang="en-US" sz="1400" kern="100" dirty="0" err="1" smtClean="0">
                <a:effectLst/>
                <a:latin typeface="+mn-ea"/>
                <a:cs typeface="Times New Roman"/>
              </a:rPr>
              <a:t>、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29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、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21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～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22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を使用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6873114" y="2205296"/>
            <a:ext cx="0" cy="309591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69352" y="5736230"/>
            <a:ext cx="874846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（乗用系）軽乗用車、乗用車、バス　　（小型貨物系）軽貨物車、小型貨物車、貨客車　　（大型貨物系）普通貨物車、特種（殊）車</a:t>
            </a:r>
            <a:endParaRPr lang="ja-JP" altLang="ja-JP" sz="1200" dirty="0"/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7830256" y="5129430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190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590" y="1932801"/>
            <a:ext cx="4918410" cy="40370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4" y="1812403"/>
            <a:ext cx="4934644" cy="3993669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-2604" y="121292"/>
            <a:ext cx="92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2400" dirty="0" smtClean="0">
                <a:latin typeface="+mn-ea"/>
              </a:rPr>
              <a:t>自動車</a:t>
            </a:r>
            <a:r>
              <a:rPr lang="en-US" altLang="ja-JP" sz="2400" dirty="0" smtClean="0">
                <a:latin typeface="+mn-ea"/>
              </a:rPr>
              <a:t>NOx</a:t>
            </a:r>
            <a:r>
              <a:rPr lang="ja-JP" altLang="en-US" sz="2400" dirty="0" smtClean="0">
                <a:latin typeface="+mn-ea"/>
              </a:rPr>
              <a:t>・</a:t>
            </a:r>
            <a:r>
              <a:rPr lang="en-US" altLang="ja-JP" sz="2400" dirty="0" smtClean="0">
                <a:latin typeface="+mn-ea"/>
              </a:rPr>
              <a:t>PM</a:t>
            </a:r>
            <a:r>
              <a:rPr lang="ja-JP" altLang="ja-JP" sz="2400" dirty="0" smtClean="0">
                <a:latin typeface="+mn-ea"/>
              </a:rPr>
              <a:t>排出量の</a:t>
            </a:r>
            <a:r>
              <a:rPr lang="ja-JP" altLang="en-US" sz="2400" dirty="0" smtClean="0">
                <a:latin typeface="+mn-ea"/>
              </a:rPr>
              <a:t>車種別割合</a:t>
            </a:r>
            <a:r>
              <a:rPr lang="ja-JP" altLang="ja-JP" sz="2400" dirty="0" smtClean="0">
                <a:latin typeface="+mn-ea"/>
              </a:rPr>
              <a:t>〔</a:t>
            </a:r>
            <a:r>
              <a:rPr lang="ja-JP" altLang="en-US" sz="2400" dirty="0">
                <a:latin typeface="+mn-ea"/>
              </a:rPr>
              <a:t>平成</a:t>
            </a:r>
            <a:r>
              <a:rPr lang="en-US" altLang="ja-JP" sz="2400" dirty="0" smtClean="0">
                <a:latin typeface="+mn-ea"/>
              </a:rPr>
              <a:t>29</a:t>
            </a:r>
            <a:r>
              <a:rPr lang="ja-JP" altLang="en-US" sz="2400" dirty="0" smtClean="0">
                <a:latin typeface="+mn-ea"/>
              </a:rPr>
              <a:t>年度・</a:t>
            </a:r>
            <a:r>
              <a:rPr lang="ja-JP" altLang="ja-JP" sz="2400" dirty="0" smtClean="0">
                <a:latin typeface="+mn-ea"/>
              </a:rPr>
              <a:t>対策地域〕</a:t>
            </a:r>
            <a:endParaRPr lang="ja-JP" altLang="ja-JP" sz="2400" u="sng" dirty="0" smtClean="0">
              <a:latin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04448" y="6448251"/>
            <a:ext cx="504056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748" y="1732746"/>
            <a:ext cx="25380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>
                <a:latin typeface="+mn-ea"/>
              </a:rPr>
              <a:t>NOx</a:t>
            </a:r>
            <a:r>
              <a:rPr lang="ja-JP" altLang="en-US" sz="2000" u="sng" dirty="0" smtClean="0">
                <a:latin typeface="+mn-ea"/>
              </a:rPr>
              <a:t>排出量</a:t>
            </a:r>
            <a:endParaRPr lang="ja-JP" altLang="ja-JP" sz="2000" u="sng" dirty="0"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59404" y="1732746"/>
            <a:ext cx="25380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>
                <a:latin typeface="+mn-ea"/>
              </a:rPr>
              <a:t>PM</a:t>
            </a:r>
            <a:r>
              <a:rPr lang="ja-JP" altLang="en-US" sz="2000" u="sng" dirty="0" smtClean="0">
                <a:latin typeface="+mn-ea"/>
              </a:rPr>
              <a:t>排出量</a:t>
            </a:r>
            <a:endParaRPr lang="ja-JP" altLang="ja-JP" sz="2000" u="sng" dirty="0">
              <a:latin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5536" y="793170"/>
            <a:ext cx="4104456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貨物系が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83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を占め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、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普通貨物車が全体の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55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％を占める</a:t>
            </a:r>
            <a:endParaRPr kumimoji="1"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32040" y="793170"/>
            <a:ext cx="3960440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貨物系が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52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を占め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、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普通貨物車が全体の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27%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を占める</a:t>
            </a:r>
            <a:endParaRPr kumimoji="1"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1" name="テキスト ボックス 33"/>
          <p:cNvSpPr txBox="1">
            <a:spLocks/>
          </p:cNvSpPr>
          <p:nvPr/>
        </p:nvSpPr>
        <p:spPr>
          <a:xfrm>
            <a:off x="106669" y="5731483"/>
            <a:ext cx="2412000" cy="6179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（乗用系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）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	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indent="114300"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軽乗用車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dirty="0">
                <a:solidFill>
                  <a:srgbClr val="000000"/>
                </a:solidFill>
                <a:latin typeface="+mn-ea"/>
                <a:cs typeface="Times New Roman"/>
              </a:rPr>
              <a:t>5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の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軽自動車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indent="114300"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乗用車　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3</a:t>
            </a:r>
            <a:r>
              <a:rPr lang="ja-JP" altLang="en-US" sz="1100" kern="1200" dirty="0" err="1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、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5</a:t>
            </a:r>
            <a:r>
              <a:rPr lang="ja-JP" altLang="en-US" sz="1100" kern="1200" dirty="0" err="1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、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7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（軽除く）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indent="114300"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バス　　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 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2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endParaRPr lang="ja-JP" sz="1100" kern="100" dirty="0">
              <a:effectLst/>
              <a:latin typeface="+mn-ea"/>
              <a:cs typeface="Times New Roman"/>
            </a:endParaRPr>
          </a:p>
        </p:txBody>
      </p:sp>
      <p:sp>
        <p:nvSpPr>
          <p:cNvPr id="22" name="Text Box 39"/>
          <p:cNvSpPr txBox="1">
            <a:spLocks/>
          </p:cNvSpPr>
          <p:nvPr/>
        </p:nvSpPr>
        <p:spPr bwMode="auto">
          <a:xfrm>
            <a:off x="2428274" y="5704977"/>
            <a:ext cx="490848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（貨物系）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marL="133350" algn="l">
              <a:spcAft>
                <a:spcPts val="0"/>
              </a:spcAft>
              <a:tabLst>
                <a:tab pos="2700020" algn="ctr"/>
                <a:tab pos="5400040" algn="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軽貨物車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 </a:t>
            </a:r>
            <a:r>
              <a:rPr lang="en-US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 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4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の軽自動車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marL="799465" indent="-666115" algn="l">
              <a:spcAft>
                <a:spcPts val="0"/>
              </a:spcAft>
              <a:tabLst>
                <a:tab pos="2700020" algn="ctr"/>
                <a:tab pos="5400040" algn="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貨客車　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 </a:t>
            </a:r>
            <a:r>
              <a:rPr lang="en-US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  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dirty="0">
                <a:solidFill>
                  <a:srgbClr val="000000"/>
                </a:solidFill>
                <a:latin typeface="+mn-ea"/>
                <a:cs typeface="Times New Roman"/>
              </a:rPr>
              <a:t>4</a:t>
            </a:r>
            <a:r>
              <a:rPr lang="ja-JP" sz="1100" kern="1200" dirty="0" err="1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、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6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の自動車のうち、座席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が</a:t>
            </a:r>
            <a:r>
              <a:rPr lang="en-US" altLang="ja-JP" sz="1100" dirty="0">
                <a:solidFill>
                  <a:srgbClr val="000000"/>
                </a:solidFill>
                <a:latin typeface="+mn-ea"/>
                <a:cs typeface="Times New Roman"/>
              </a:rPr>
              <a:t>2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列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以上あるもの（軽除く）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marL="247650" indent="-114300"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小型貨物車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4</a:t>
            </a:r>
            <a:r>
              <a:rPr lang="ja-JP" sz="1100" kern="1200" dirty="0" err="1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、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6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(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軽、貨客車除く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)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marL="247650" indent="-114300"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普通貨物車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dirty="0">
                <a:solidFill>
                  <a:srgbClr val="000000"/>
                </a:solidFill>
                <a:latin typeface="+mn-ea"/>
                <a:cs typeface="Times New Roman"/>
              </a:rPr>
              <a:t>1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marL="247650" indent="-114300"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特種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(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殊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)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車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0</a:t>
            </a:r>
            <a:r>
              <a:rPr lang="ja-JP" sz="1100" kern="1200" dirty="0" err="1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、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8</a:t>
            </a:r>
            <a:r>
              <a:rPr lang="ja-JP" sz="1100" kern="1200" dirty="0" err="1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、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9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endParaRPr lang="ja-JP" sz="1100" kern="100" dirty="0">
              <a:effectLst/>
              <a:latin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691680" y="116632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排出量の算定</a:t>
            </a:r>
            <a:r>
              <a:rPr lang="ja-JP" altLang="en-US" sz="2400" dirty="0" smtClean="0"/>
              <a:t>方法の概要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738120" y="6448251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425004" y="1396817"/>
            <a:ext cx="30831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kern="100" dirty="0">
                <a:latin typeface="+mn-ea"/>
                <a:cs typeface="Times New Roman"/>
              </a:rPr>
              <a:t>暖機時</a:t>
            </a:r>
            <a:endParaRPr lang="en-US" altLang="ja-JP" sz="2400" b="1" kern="100" dirty="0">
              <a:latin typeface="+mn-ea"/>
              <a:cs typeface="Times New Roman"/>
            </a:endParaRPr>
          </a:p>
          <a:p>
            <a:pPr algn="ctr"/>
            <a:r>
              <a:rPr lang="ja-JP" altLang="en-US" sz="2000" kern="100" dirty="0">
                <a:latin typeface="+mn-ea"/>
                <a:cs typeface="Times New Roman"/>
              </a:rPr>
              <a:t>（走行時）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425004" y="4565169"/>
            <a:ext cx="30831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kern="100" dirty="0">
                <a:latin typeface="+mn-ea"/>
                <a:cs typeface="Times New Roman"/>
              </a:rPr>
              <a:t>冷機</a:t>
            </a:r>
            <a:r>
              <a:rPr lang="ja-JP" altLang="en-US" sz="2400" b="1" kern="100" dirty="0" smtClean="0">
                <a:latin typeface="+mn-ea"/>
                <a:cs typeface="Times New Roman"/>
              </a:rPr>
              <a:t>時</a:t>
            </a:r>
            <a:endParaRPr lang="en-US" altLang="ja-JP" sz="2400" b="1" kern="100" dirty="0" smtClean="0">
              <a:latin typeface="+mn-ea"/>
              <a:cs typeface="Times New Roman"/>
            </a:endParaRPr>
          </a:p>
          <a:p>
            <a:pPr algn="ctr"/>
            <a:r>
              <a:rPr lang="ja-JP" altLang="en-US" sz="2000" kern="100" dirty="0" smtClean="0">
                <a:latin typeface="+mn-ea"/>
                <a:cs typeface="Times New Roman"/>
              </a:rPr>
              <a:t>（</a:t>
            </a:r>
            <a:r>
              <a:rPr lang="ja-JP" altLang="en-US" sz="2000" kern="100" dirty="0">
                <a:latin typeface="+mn-ea"/>
                <a:cs typeface="Times New Roman"/>
              </a:rPr>
              <a:t>駐車場等からの発進時</a:t>
            </a:r>
            <a:r>
              <a:rPr lang="ja-JP" altLang="en-US" sz="2000" kern="100" dirty="0" smtClean="0">
                <a:latin typeface="+mn-ea"/>
                <a:cs typeface="Times New Roman"/>
              </a:rPr>
              <a:t>）</a:t>
            </a:r>
            <a:endParaRPr lang="en-US" altLang="ja-JP" sz="2000" kern="100" dirty="0" smtClean="0">
              <a:latin typeface="+mn-ea"/>
              <a:cs typeface="Times New Roman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H="1">
            <a:off x="2225008" y="1750760"/>
            <a:ext cx="21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2220252" y="4925209"/>
            <a:ext cx="21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217528" y="1750760"/>
            <a:ext cx="0" cy="3168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>
            <a:off x="2006312" y="3302944"/>
            <a:ext cx="21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2180660" y="2270785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kern="100" dirty="0" smtClean="0">
                <a:latin typeface="+mn-ea"/>
                <a:cs typeface="Times New Roman"/>
              </a:rPr>
              <a:t>［</a:t>
            </a:r>
            <a:r>
              <a:rPr lang="ja-JP" altLang="en-US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①車種別排出係数（</a:t>
            </a:r>
            <a:r>
              <a:rPr lang="en-US" altLang="ja-JP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g/</a:t>
            </a:r>
            <a:r>
              <a:rPr lang="ja-JP" altLang="en-US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台</a:t>
            </a:r>
            <a:r>
              <a:rPr lang="ja-JP" altLang="en-US" sz="2000" kern="100" dirty="0">
                <a:solidFill>
                  <a:srgbClr val="FF0000"/>
                </a:solidFill>
                <a:latin typeface="+mn-ea"/>
                <a:cs typeface="Times New Roman"/>
              </a:rPr>
              <a:t>･</a:t>
            </a:r>
            <a:r>
              <a:rPr lang="en-US" altLang="ja-JP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km</a:t>
            </a:r>
            <a:r>
              <a:rPr lang="ja-JP" altLang="en-US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）</a:t>
            </a:r>
            <a:r>
              <a:rPr lang="ja-JP" altLang="en-US" sz="2000" kern="100" dirty="0" smtClean="0">
                <a:latin typeface="+mn-ea"/>
                <a:cs typeface="Times New Roman"/>
              </a:rPr>
              <a:t>］</a:t>
            </a:r>
            <a:r>
              <a:rPr lang="en-US" altLang="ja-JP" sz="2000" kern="100" dirty="0" smtClean="0">
                <a:latin typeface="+mn-ea"/>
                <a:cs typeface="Times New Roman"/>
              </a:rPr>
              <a:t>×</a:t>
            </a:r>
            <a:r>
              <a:rPr lang="ja-JP" altLang="en-US" sz="2000" kern="100" dirty="0" smtClean="0">
                <a:latin typeface="+mn-ea"/>
                <a:cs typeface="Times New Roman"/>
              </a:rPr>
              <a:t>［</a:t>
            </a:r>
            <a:r>
              <a:rPr lang="ja-JP" altLang="en-US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③自動車</a:t>
            </a:r>
            <a:r>
              <a:rPr lang="ja-JP" altLang="en-US" sz="2000" kern="100" dirty="0">
                <a:solidFill>
                  <a:srgbClr val="FF0000"/>
                </a:solidFill>
                <a:latin typeface="+mn-ea"/>
                <a:cs typeface="Times New Roman"/>
              </a:rPr>
              <a:t>走行量</a:t>
            </a:r>
            <a:r>
              <a:rPr lang="ja-JP" altLang="en-US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（台</a:t>
            </a:r>
            <a:r>
              <a:rPr lang="ja-JP" altLang="en-US" sz="2000" kern="100" dirty="0">
                <a:solidFill>
                  <a:srgbClr val="FF0000"/>
                </a:solidFill>
                <a:latin typeface="+mn-ea"/>
                <a:cs typeface="Times New Roman"/>
              </a:rPr>
              <a:t>･ </a:t>
            </a:r>
            <a:r>
              <a:rPr lang="en-US" altLang="ja-JP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km</a:t>
            </a:r>
            <a:r>
              <a:rPr lang="ja-JP" altLang="en-US" sz="2000" kern="100" dirty="0">
                <a:solidFill>
                  <a:srgbClr val="FF0000"/>
                </a:solidFill>
                <a:latin typeface="+mn-ea"/>
                <a:cs typeface="Times New Roman"/>
              </a:rPr>
              <a:t>） </a:t>
            </a:r>
            <a:r>
              <a:rPr lang="ja-JP" altLang="en-US" sz="2000" kern="100" dirty="0">
                <a:latin typeface="+mn-ea"/>
                <a:cs typeface="Times New Roman"/>
              </a:rPr>
              <a:t>］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39170" y="3140968"/>
            <a:ext cx="5963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速度の関数である「車種別排出係数式」に各路線の［</a:t>
            </a:r>
            <a:r>
              <a:rPr lang="ja-JP" altLang="en-US" sz="2000" dirty="0">
                <a:solidFill>
                  <a:srgbClr val="FF0000"/>
                </a:solidFill>
              </a:rPr>
              <a:t>②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旅行速度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+mn-ea"/>
              </a:rPr>
              <a:t>（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+mn-ea"/>
              </a:rPr>
              <a:t>km/h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+mn-ea"/>
              </a:rPr>
              <a:t>）</a:t>
            </a:r>
            <a:r>
              <a:rPr kumimoji="1" lang="ja-JP" altLang="en-US" sz="2000" dirty="0" smtClean="0"/>
              <a:t>］を入力</a:t>
            </a:r>
            <a:r>
              <a:rPr lang="ja-JP" altLang="en-US" sz="2000" dirty="0" smtClean="0"/>
              <a:t>して算定</a:t>
            </a:r>
            <a:endParaRPr kumimoji="1" lang="ja-JP" altLang="en-US" sz="2000" dirty="0"/>
          </a:p>
        </p:txBody>
      </p:sp>
      <p:sp>
        <p:nvSpPr>
          <p:cNvPr id="40" name="下矢印 39"/>
          <p:cNvSpPr/>
          <p:nvPr/>
        </p:nvSpPr>
        <p:spPr>
          <a:xfrm flipV="1">
            <a:off x="3497010" y="2707475"/>
            <a:ext cx="288000" cy="43274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2480" y="2924944"/>
            <a:ext cx="2016000" cy="75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ja-JP" sz="2000" kern="100" dirty="0">
                <a:latin typeface="+mn-ea"/>
                <a:cs typeface="Times New Roman"/>
              </a:rPr>
              <a:t>自動車</a:t>
            </a:r>
            <a:r>
              <a:rPr lang="en-US" altLang="ja-JP" sz="2000" kern="100" dirty="0">
                <a:latin typeface="+mn-ea"/>
                <a:cs typeface="Times New Roman"/>
              </a:rPr>
              <a:t>NOx</a:t>
            </a:r>
            <a:r>
              <a:rPr lang="ja-JP" altLang="ja-JP" sz="2000" kern="100" dirty="0">
                <a:latin typeface="+mn-ea"/>
                <a:cs typeface="Times New Roman"/>
              </a:rPr>
              <a:t>・</a:t>
            </a:r>
            <a:r>
              <a:rPr lang="en-US" altLang="ja-JP" sz="2000" kern="100" dirty="0" smtClean="0">
                <a:latin typeface="+mn-ea"/>
                <a:cs typeface="Times New Roman"/>
              </a:rPr>
              <a:t>PM</a:t>
            </a:r>
          </a:p>
          <a:p>
            <a:pPr algn="ctr"/>
            <a:r>
              <a:rPr lang="ja-JP" altLang="ja-JP" sz="2000" kern="100" dirty="0" smtClean="0">
                <a:latin typeface="+mn-ea"/>
                <a:cs typeface="Times New Roman"/>
              </a:rPr>
              <a:t>排出量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11760" y="5405154"/>
            <a:ext cx="63872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kern="100" dirty="0">
                <a:latin typeface="+mn-ea"/>
                <a:cs typeface="Times New Roman"/>
              </a:rPr>
              <a:t>［車種別冷機時排出</a:t>
            </a:r>
            <a:r>
              <a:rPr lang="ja-JP" altLang="en-US" sz="2000" kern="100" dirty="0" smtClean="0">
                <a:latin typeface="+mn-ea"/>
                <a:cs typeface="Times New Roman"/>
              </a:rPr>
              <a:t>係数（</a:t>
            </a:r>
            <a:r>
              <a:rPr lang="en-US" altLang="ja-JP" sz="2000" kern="100" dirty="0" smtClean="0">
                <a:latin typeface="+mn-ea"/>
                <a:cs typeface="Times New Roman"/>
              </a:rPr>
              <a:t>g/</a:t>
            </a:r>
            <a:r>
              <a:rPr lang="ja-JP" altLang="en-US" sz="2000" kern="100" dirty="0" smtClean="0">
                <a:latin typeface="+mn-ea"/>
                <a:cs typeface="Times New Roman"/>
              </a:rPr>
              <a:t>回）］</a:t>
            </a:r>
            <a:r>
              <a:rPr lang="en-US" altLang="ja-JP" sz="2000" kern="100" dirty="0" smtClean="0">
                <a:latin typeface="+mn-ea"/>
                <a:cs typeface="Times New Roman"/>
              </a:rPr>
              <a:t>×</a:t>
            </a:r>
            <a:r>
              <a:rPr lang="ja-JP" altLang="en-US" sz="2000" kern="100" dirty="0" smtClean="0">
                <a:latin typeface="+mn-ea"/>
                <a:cs typeface="Times New Roman"/>
              </a:rPr>
              <a:t>［</a:t>
            </a:r>
            <a:r>
              <a:rPr lang="ja-JP" altLang="en-US" sz="2000" kern="100" dirty="0">
                <a:latin typeface="+mn-ea"/>
                <a:cs typeface="Times New Roman"/>
              </a:rPr>
              <a:t>始動</a:t>
            </a:r>
            <a:r>
              <a:rPr lang="ja-JP" altLang="en-US" sz="2000" kern="100" dirty="0" smtClean="0">
                <a:latin typeface="+mn-ea"/>
                <a:cs typeface="Times New Roman"/>
              </a:rPr>
              <a:t>回数（回） </a:t>
            </a:r>
            <a:r>
              <a:rPr lang="ja-JP" altLang="en-US" sz="2000" kern="100" dirty="0">
                <a:latin typeface="+mn-ea"/>
                <a:cs typeface="Times New Roman"/>
              </a:rPr>
              <a:t>］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93818" y="1622351"/>
            <a:ext cx="361468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kern="100" dirty="0" smtClean="0">
                <a:latin typeface="+mn-ea"/>
                <a:cs typeface="Times New Roman"/>
              </a:rPr>
              <a:t>（</a:t>
            </a:r>
            <a:r>
              <a:rPr lang="ja-JP" altLang="en-US" sz="2000" u="sng" kern="100" dirty="0" smtClean="0">
                <a:latin typeface="+mn-ea"/>
                <a:cs typeface="Times New Roman"/>
              </a:rPr>
              <a:t>交通量→走行量をもとに算出</a:t>
            </a:r>
            <a:r>
              <a:rPr lang="ja-JP" altLang="en-US" sz="2000" kern="100" dirty="0" smtClean="0">
                <a:latin typeface="+mn-ea"/>
                <a:cs typeface="Times New Roman"/>
              </a:rPr>
              <a:t>）</a:t>
            </a:r>
            <a:endParaRPr lang="ja-JP" altLang="en-US" sz="2000" kern="100" dirty="0">
              <a:latin typeface="+mn-ea"/>
              <a:cs typeface="Times New Roman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57762" y="4738940"/>
            <a:ext cx="336214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kern="100" dirty="0" smtClean="0">
                <a:latin typeface="+mn-ea"/>
                <a:cs typeface="Times New Roman"/>
              </a:rPr>
              <a:t>（</a:t>
            </a:r>
            <a:r>
              <a:rPr lang="ja-JP" altLang="en-US" sz="2000" u="sng" kern="100" dirty="0" smtClean="0">
                <a:latin typeface="+mn-ea"/>
                <a:cs typeface="Times New Roman"/>
              </a:rPr>
              <a:t>保有台数をもとに算出</a:t>
            </a:r>
            <a:r>
              <a:rPr lang="ja-JP" altLang="en-US" sz="2000" kern="100" dirty="0" smtClean="0">
                <a:latin typeface="+mn-ea"/>
                <a:cs typeface="Times New Roman"/>
              </a:rPr>
              <a:t>）</a:t>
            </a:r>
            <a:endParaRPr lang="ja-JP" altLang="en-US" sz="2000" kern="100" dirty="0">
              <a:latin typeface="+mn-ea"/>
              <a:cs typeface="Times New Roman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27927" y="1481620"/>
            <a:ext cx="152750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kern="100" dirty="0" smtClean="0">
                <a:latin typeface="+mn-ea"/>
                <a:cs typeface="Times New Roman"/>
              </a:rPr>
              <a:t>（概ね</a:t>
            </a:r>
            <a:r>
              <a:rPr lang="ja-JP" altLang="en-US" sz="2000" kern="100" dirty="0">
                <a:latin typeface="+mn-ea"/>
                <a:cs typeface="Times New Roman"/>
              </a:rPr>
              <a:t>５</a:t>
            </a:r>
            <a:r>
              <a:rPr lang="en-US" altLang="ja-JP" sz="2000" kern="100" dirty="0" smtClean="0">
                <a:latin typeface="+mn-ea"/>
                <a:cs typeface="Times New Roman"/>
              </a:rPr>
              <a:t>/</a:t>
            </a:r>
            <a:r>
              <a:rPr lang="ja-JP" altLang="en-US" sz="2000" kern="100" dirty="0" smtClean="0">
                <a:latin typeface="+mn-ea"/>
                <a:cs typeface="Times New Roman"/>
              </a:rPr>
              <a:t>６）</a:t>
            </a:r>
            <a:endParaRPr lang="ja-JP" altLang="en-US" sz="2000" kern="100" dirty="0">
              <a:latin typeface="+mn-ea"/>
              <a:cs typeface="Times New Roman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08747" y="4708002"/>
            <a:ext cx="152750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kern="100" dirty="0" smtClean="0">
                <a:latin typeface="+mn-ea"/>
                <a:cs typeface="Times New Roman"/>
              </a:rPr>
              <a:t>（概ね１</a:t>
            </a:r>
            <a:r>
              <a:rPr lang="en-US" altLang="ja-JP" sz="2000" kern="100" dirty="0" smtClean="0">
                <a:latin typeface="+mn-ea"/>
                <a:cs typeface="Times New Roman"/>
              </a:rPr>
              <a:t>/</a:t>
            </a:r>
            <a:r>
              <a:rPr lang="ja-JP" altLang="en-US" sz="2000" kern="100" dirty="0" smtClean="0">
                <a:latin typeface="+mn-ea"/>
                <a:cs typeface="Times New Roman"/>
              </a:rPr>
              <a:t>６）</a:t>
            </a:r>
            <a:endParaRPr lang="ja-JP" altLang="en-US" sz="2000" kern="100" dirty="0">
              <a:latin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97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直線矢印コネクタ 34"/>
          <p:cNvCxnSpPr/>
          <p:nvPr/>
        </p:nvCxnSpPr>
        <p:spPr>
          <a:xfrm>
            <a:off x="1419427" y="3512000"/>
            <a:ext cx="6228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1419427" y="2684048"/>
            <a:ext cx="6228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228794" y="103599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+mn-ea"/>
              </a:rPr>
              <a:t>①排出係数：算定方法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11474932" y="8746045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12" name="Picture 4" descr="smok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3525" r="4903"/>
          <a:stretch/>
        </p:blipFill>
        <p:spPr bwMode="auto">
          <a:xfrm>
            <a:off x="6263964" y="133811"/>
            <a:ext cx="2376264" cy="184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188144" y="908720"/>
            <a:ext cx="5391968" cy="707396"/>
          </a:xfrm>
          <a:prstGeom prst="rect">
            <a:avLst/>
          </a:prstGeom>
          <a:noFill/>
          <a:ln>
            <a:noFill/>
          </a:ln>
        </p:spPr>
        <p:txBody>
          <a:bodyPr vert="horz" wrap="square" lIns="9360" tIns="8890" rIns="9360" bIns="8890" numCol="1" anchor="t" anchorCtr="0" compatLnSpc="1">
            <a:prstTxWarp prst="textNoShape">
              <a:avLst/>
            </a:prstTxWarp>
          </a:bodyPr>
          <a:lstStyle/>
          <a:p>
            <a:pPr marL="6350" lvl="1" fontAlgn="base">
              <a:spcAft>
                <a:spcPct val="0"/>
              </a:spcAft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①</a:t>
            </a:r>
            <a:r>
              <a:rPr kumimoji="1" lang="ja-JP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車種別排出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係数（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g/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台･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km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）</a:t>
            </a:r>
            <a:endParaRPr kumimoji="1" lang="en-US" altLang="ja-JP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  <a:p>
            <a:pPr marL="252000" marR="0" lvl="1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1</a:t>
            </a:r>
            <a:r>
              <a:rPr kumimoji="1" lang="ja-JP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台の車が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1km</a:t>
            </a:r>
            <a:r>
              <a:rPr kumimoji="1" lang="ja-JP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走行時に排出する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NOx</a:t>
            </a:r>
            <a:r>
              <a:rPr kumimoji="1" lang="ja-JP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・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PM</a:t>
            </a:r>
            <a:r>
              <a:rPr kumimoji="1" lang="ja-JP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の量</a:t>
            </a:r>
            <a:endParaRPr kumimoji="1" lang="ja-JP" altLang="ja-JP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</p:txBody>
      </p:sp>
      <p:sp>
        <p:nvSpPr>
          <p:cNvPr id="5" name="AutoShape 12"/>
          <p:cNvSpPr>
            <a:spLocks noChangeShapeType="1"/>
          </p:cNvSpPr>
          <p:nvPr/>
        </p:nvSpPr>
        <p:spPr bwMode="auto">
          <a:xfrm>
            <a:off x="1893888" y="1136650"/>
            <a:ext cx="307975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7709811" y="2324008"/>
            <a:ext cx="1332000" cy="2375984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7440" tIns="45720" rIns="37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平成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29</a:t>
            </a: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年度</a:t>
            </a:r>
            <a:endParaRPr kumimoji="1" lang="ja-JP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8</a:t>
            </a: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車種別</a:t>
            </a:r>
            <a:endParaRPr kumimoji="1" lang="ja-JP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速度対応</a:t>
            </a:r>
            <a:endParaRPr kumimoji="1" lang="en-US" altLang="ja-JP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排出係数（式）</a:t>
            </a:r>
            <a:endParaRPr kumimoji="1" lang="ja-JP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159427" y="3376833"/>
            <a:ext cx="1260000" cy="1323439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バス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小型貨物車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貨客車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普通貨物車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特種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(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殊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)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車</a:t>
            </a:r>
            <a:endParaRPr kumimoji="1" lang="ja-JP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26" name="テキスト ボックス 2"/>
          <p:cNvSpPr txBox="1">
            <a:spLocks noChangeArrowheads="1"/>
          </p:cNvSpPr>
          <p:nvPr/>
        </p:nvSpPr>
        <p:spPr bwMode="auto">
          <a:xfrm>
            <a:off x="159427" y="2324008"/>
            <a:ext cx="1260000" cy="830997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軽乗用車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乗用車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軽貨物車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1561487" y="2324007"/>
            <a:ext cx="1908000" cy="26369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>
                <a:latin typeface="+mn-ea"/>
                <a:cs typeface="Times New Roman" pitchFamily="18" charset="0"/>
              </a:rPr>
              <a:t>走行</a:t>
            </a:r>
            <a:r>
              <a:rPr lang="ja-JP" altLang="en-US" sz="1600" b="1" dirty="0" smtClean="0">
                <a:latin typeface="+mn-ea"/>
                <a:cs typeface="Times New Roman" pitchFamily="18" charset="0"/>
              </a:rPr>
              <a:t>比率</a:t>
            </a:r>
            <a:endParaRPr lang="en-US" altLang="ja-JP" sz="1600" b="1" dirty="0" smtClean="0">
              <a:latin typeface="+mn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平成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29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年度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[8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車種別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規制区分別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重量区分別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28" name="テキスト ボックス 2"/>
          <p:cNvSpPr txBox="1">
            <a:spLocks noChangeArrowheads="1"/>
          </p:cNvSpPr>
          <p:nvPr/>
        </p:nvSpPr>
        <p:spPr bwMode="auto">
          <a:xfrm>
            <a:off x="5488019" y="2324007"/>
            <a:ext cx="2016000" cy="26369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spc="-150" dirty="0">
                <a:latin typeface="+mn-ea"/>
                <a:cs typeface="Times New Roman" pitchFamily="18" charset="0"/>
              </a:rPr>
              <a:t>速度対応</a:t>
            </a:r>
            <a:r>
              <a:rPr lang="ja-JP" altLang="en-US" sz="1600" b="1" spc="-150" dirty="0" smtClean="0">
                <a:latin typeface="+mn-ea"/>
                <a:cs typeface="Times New Roman" pitchFamily="18" charset="0"/>
              </a:rPr>
              <a:t>原単位式群</a:t>
            </a:r>
            <a:endParaRPr lang="en-US" altLang="ja-JP" sz="1600" b="1" spc="-150" dirty="0" smtClean="0">
              <a:latin typeface="+mn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600" b="1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平成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29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年度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[8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車種別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規制区分別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重量区分別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29" name="テキスト ボックス 2"/>
          <p:cNvSpPr txBox="1">
            <a:spLocks noChangeArrowheads="1"/>
          </p:cNvSpPr>
          <p:nvPr/>
        </p:nvSpPr>
        <p:spPr bwMode="auto">
          <a:xfrm>
            <a:off x="3518098" y="4668019"/>
            <a:ext cx="1908000" cy="10800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平成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29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年度</a:t>
            </a: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積載率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30" name="AutoShape 3"/>
          <p:cNvSpPr>
            <a:spLocks noChangeShapeType="1"/>
          </p:cNvSpPr>
          <p:nvPr/>
        </p:nvSpPr>
        <p:spPr bwMode="auto">
          <a:xfrm flipV="1">
            <a:off x="4372609" y="3488600"/>
            <a:ext cx="0" cy="1152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400"/>
          </a:p>
        </p:txBody>
      </p:sp>
      <p:sp>
        <p:nvSpPr>
          <p:cNvPr id="31" name="テキスト ボックス 2"/>
          <p:cNvSpPr txBox="1">
            <a:spLocks noChangeArrowheads="1"/>
          </p:cNvSpPr>
          <p:nvPr/>
        </p:nvSpPr>
        <p:spPr bwMode="auto">
          <a:xfrm>
            <a:off x="3661890" y="3753297"/>
            <a:ext cx="1584176" cy="6985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7440" tIns="45720" rIns="37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平成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29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年度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等価慣性重量</a:t>
            </a:r>
            <a:r>
              <a:rPr lang="en-US" altLang="ja-JP" sz="1600" kern="100" baseline="30000" dirty="0" smtClean="0">
                <a:latin typeface="+mn-ea"/>
                <a:cs typeface="Times New Roman"/>
              </a:rPr>
              <a:t>*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279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1605633" y="3958002"/>
            <a:ext cx="1764000" cy="9111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rot="0" vert="horz" wrap="square" lIns="8640" tIns="7200" rIns="8640" bIns="720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29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年度</a:t>
            </a:r>
            <a:endParaRPr lang="ja-JP" sz="1400" kern="100" dirty="0">
              <a:effectLst/>
              <a:latin typeface="+mn-ea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>
                <a:effectLst/>
                <a:latin typeface="+mn-ea"/>
                <a:cs typeface="Times New Roman"/>
              </a:rPr>
              <a:t>自動車交通環境影響総合調査</a:t>
            </a:r>
          </a:p>
          <a:p>
            <a:pPr algn="just">
              <a:spcAft>
                <a:spcPts val="0"/>
              </a:spcAft>
            </a:pPr>
            <a:r>
              <a:rPr lang="ja-JP" altLang="en-US" sz="1400" kern="100" spc="-90" dirty="0" smtClean="0">
                <a:effectLst/>
                <a:latin typeface="+mn-ea"/>
                <a:cs typeface="Times New Roman"/>
              </a:rPr>
              <a:t>（</a:t>
            </a:r>
            <a:r>
              <a:rPr lang="ja-JP" sz="1400" b="1" kern="100" spc="-90" dirty="0" smtClean="0">
                <a:solidFill>
                  <a:srgbClr val="FF0000"/>
                </a:solidFill>
                <a:effectLst/>
                <a:latin typeface="+mn-ea"/>
                <a:cs typeface="Times New Roman"/>
              </a:rPr>
              <a:t>ナンバープレート調査</a:t>
            </a:r>
            <a:r>
              <a:rPr lang="ja-JP" altLang="en-US" sz="1400" kern="100" spc="-90" dirty="0">
                <a:latin typeface="+mn-ea"/>
                <a:cs typeface="Times New Roman"/>
              </a:rPr>
              <a:t>）</a:t>
            </a:r>
            <a:endParaRPr lang="ja-JP" sz="1400" kern="100" spc="-90" dirty="0">
              <a:effectLst/>
              <a:latin typeface="+mn-ea"/>
              <a:cs typeface="Times New Roman"/>
            </a:endParaRP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3661890" y="5134054"/>
            <a:ext cx="1692000" cy="507711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rot="0" vert="horz" wrap="square" lIns="8640" tIns="7200" rIns="8640" bIns="720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29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年度</a:t>
            </a:r>
            <a:endParaRPr lang="ja-JP" sz="1400" kern="100" dirty="0">
              <a:effectLst/>
              <a:latin typeface="+mn-ea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>
                <a:effectLst/>
                <a:latin typeface="+mn-ea"/>
                <a:cs typeface="Times New Roman"/>
              </a:rPr>
              <a:t>自動車輸送統計調査</a:t>
            </a:r>
          </a:p>
        </p:txBody>
      </p:sp>
      <p:sp>
        <p:nvSpPr>
          <p:cNvPr id="37" name="テキスト ボックス 2"/>
          <p:cNvSpPr txBox="1">
            <a:spLocks noChangeArrowheads="1"/>
          </p:cNvSpPr>
          <p:nvPr/>
        </p:nvSpPr>
        <p:spPr bwMode="auto">
          <a:xfrm>
            <a:off x="5585811" y="3966878"/>
            <a:ext cx="1836000" cy="7431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rot="0" vert="horz" wrap="square" lIns="8640" tIns="7200" rIns="8640" bIns="720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1400" kern="100" dirty="0"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latin typeface="+mn-ea"/>
                <a:cs typeface="Times New Roman"/>
              </a:rPr>
              <a:t>29</a:t>
            </a:r>
            <a:r>
              <a:rPr lang="ja-JP" altLang="ja-JP" sz="1400" kern="100" dirty="0" smtClean="0">
                <a:latin typeface="+mn-ea"/>
                <a:cs typeface="Times New Roman"/>
              </a:rPr>
              <a:t>年度</a:t>
            </a:r>
            <a:endParaRPr lang="ja-JP" altLang="ja-JP" sz="1400" kern="100" dirty="0">
              <a:latin typeface="+mn-ea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ja-JP" sz="1400" kern="100" dirty="0">
                <a:latin typeface="+mn-ea"/>
                <a:cs typeface="Times New Roman"/>
              </a:rPr>
              <a:t>環境省排出</a:t>
            </a:r>
            <a:r>
              <a:rPr lang="ja-JP" altLang="ja-JP" sz="1400" kern="100" dirty="0" smtClean="0">
                <a:latin typeface="+mn-ea"/>
                <a:cs typeface="Times New Roman"/>
              </a:rPr>
              <a:t>原単位</a:t>
            </a:r>
            <a:r>
              <a:rPr lang="ja-JP" altLang="en-US" sz="1400" kern="100" dirty="0" smtClean="0">
                <a:latin typeface="+mn-ea"/>
                <a:cs typeface="Times New Roman"/>
              </a:rPr>
              <a:t>調査</a:t>
            </a:r>
            <a:endParaRPr lang="en-US" altLang="ja-JP" sz="1400" kern="100" dirty="0" smtClean="0">
              <a:latin typeface="+mn-ea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en-US" sz="1400" kern="100" dirty="0" smtClean="0">
                <a:latin typeface="+mn-ea"/>
                <a:cs typeface="Times New Roman"/>
              </a:rPr>
              <a:t>（</a:t>
            </a:r>
            <a:r>
              <a:rPr lang="en-US" altLang="ja-JP" sz="1400" b="1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C/D</a:t>
            </a:r>
            <a:r>
              <a:rPr lang="ja-JP" altLang="en-US" sz="1400" b="1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走行試験</a:t>
            </a:r>
            <a:r>
              <a:rPr lang="ja-JP" altLang="en-US" sz="1400" kern="100" dirty="0" smtClean="0">
                <a:latin typeface="+mn-ea"/>
                <a:cs typeface="Times New Roman"/>
              </a:rPr>
              <a:t>）</a:t>
            </a:r>
            <a:endParaRPr lang="ja-JP" altLang="ja-JP" sz="1400" kern="100" dirty="0">
              <a:latin typeface="+mn-ea"/>
              <a:cs typeface="Times New Roman"/>
            </a:endParaRPr>
          </a:p>
        </p:txBody>
      </p:sp>
      <p:sp>
        <p:nvSpPr>
          <p:cNvPr id="41" name="スライド番号プレースホルダー 1"/>
          <p:cNvSpPr txBox="1">
            <a:spLocks/>
          </p:cNvSpPr>
          <p:nvPr/>
        </p:nvSpPr>
        <p:spPr>
          <a:xfrm>
            <a:off x="8738120" y="6448251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2F8A21-8B7F-4E81-A1D6-B63D9660F4C6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42" name="テキスト ボックス 2"/>
          <p:cNvSpPr txBox="1">
            <a:spLocks noChangeArrowheads="1"/>
          </p:cNvSpPr>
          <p:nvPr/>
        </p:nvSpPr>
        <p:spPr bwMode="auto">
          <a:xfrm>
            <a:off x="578979" y="5146274"/>
            <a:ext cx="2877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87313" indent="-87313"/>
            <a:r>
              <a:rPr lang="en-US" altLang="ja-JP" sz="1400" dirty="0" smtClean="0"/>
              <a:t>*</a:t>
            </a:r>
            <a:r>
              <a:rPr lang="ja-JP" altLang="ja-JP" sz="1400" dirty="0" smtClean="0"/>
              <a:t>自動車</a:t>
            </a:r>
            <a:r>
              <a:rPr lang="ja-JP" altLang="ja-JP" sz="1400" dirty="0"/>
              <a:t>の車体重量に貨物や人員の重量を加えた</a:t>
            </a:r>
            <a:r>
              <a:rPr lang="ja-JP" altLang="ja-JP" sz="1400" dirty="0" smtClean="0"/>
              <a:t>重量</a:t>
            </a:r>
            <a:endParaRPr lang="ja-JP" altLang="ja-JP" sz="1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216427" y="5021403"/>
            <a:ext cx="19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FF0000"/>
                </a:solidFill>
              </a:rPr>
              <a:t>「旅行速度」の関数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45" name="下矢印 44"/>
          <p:cNvSpPr/>
          <p:nvPr/>
        </p:nvSpPr>
        <p:spPr>
          <a:xfrm flipV="1">
            <a:off x="8087811" y="4528243"/>
            <a:ext cx="288000" cy="43274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-44085" y="60283"/>
            <a:ext cx="179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＜暖機時＞</a:t>
            </a: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008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41" y="1138235"/>
            <a:ext cx="8110979" cy="5295528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691680" y="116632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規制区分別の走行比率（普通貨物車）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11474932" y="8746045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AutoShape 12"/>
          <p:cNvSpPr>
            <a:spLocks noChangeShapeType="1"/>
          </p:cNvSpPr>
          <p:nvPr/>
        </p:nvSpPr>
        <p:spPr bwMode="auto">
          <a:xfrm>
            <a:off x="1893888" y="1136650"/>
            <a:ext cx="307975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279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1" name="スライド番号プレースホルダー 1"/>
          <p:cNvSpPr txBox="1">
            <a:spLocks/>
          </p:cNvSpPr>
          <p:nvPr/>
        </p:nvSpPr>
        <p:spPr>
          <a:xfrm>
            <a:off x="8738120" y="6448251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2F8A21-8B7F-4E81-A1D6-B63D9660F4C6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27141" y="6418286"/>
            <a:ext cx="7663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u="sng" dirty="0" smtClean="0">
                <a:latin typeface="+mn-ea"/>
              </a:rPr>
              <a:t>規制適合車別構成割合の推移</a:t>
            </a:r>
            <a:r>
              <a:rPr lang="ja-JP" altLang="en-US" sz="1600" u="sng" dirty="0">
                <a:latin typeface="+mn-ea"/>
              </a:rPr>
              <a:t>（</a:t>
            </a:r>
            <a:r>
              <a:rPr lang="ja-JP" altLang="en-US" sz="1600" u="sng" dirty="0" smtClean="0">
                <a:latin typeface="+mn-ea"/>
              </a:rPr>
              <a:t>普通貨物車）</a:t>
            </a:r>
            <a:endParaRPr lang="en-US" altLang="ja-JP" sz="1600" u="sng" dirty="0" smtClean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82100" y="722741"/>
            <a:ext cx="715343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普通貨物車の車種代替は着実に進み、排出係数は減少</a:t>
            </a:r>
            <a:endParaRPr kumimoji="1" lang="ja-JP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SpPr/>
          <p:nvPr/>
        </p:nvSpPr>
        <p:spPr bwMode="auto">
          <a:xfrm>
            <a:off x="7093624" y="5756724"/>
            <a:ext cx="1224644" cy="288032"/>
          </a:xfrm>
          <a:prstGeom prst="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36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00"/>
              </a:lnSpc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+mn-ea"/>
                <a:ea typeface="+mn-ea"/>
              </a:rPr>
              <a:t>ディーゼル重量車</a:t>
            </a:r>
            <a:endParaRPr kumimoji="1" lang="en-US" altLang="ja-JP" sz="1000" dirty="0">
              <a:solidFill>
                <a:schemeClr val="dk1"/>
              </a:solidFill>
              <a:effectLst/>
              <a:latin typeface="+mn-ea"/>
              <a:ea typeface="+mn-ea"/>
            </a:endParaRPr>
          </a:p>
          <a:p>
            <a:pPr algn="ctr">
              <a:lnSpc>
                <a:spcPts val="1100"/>
              </a:lnSpc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+mn-ea"/>
                <a:ea typeface="+mn-ea"/>
              </a:rPr>
              <a:t>平成</a:t>
            </a:r>
            <a:r>
              <a:rPr kumimoji="1" lang="en-US" altLang="ja-JP" sz="1000" dirty="0">
                <a:solidFill>
                  <a:schemeClr val="dk1"/>
                </a:solidFill>
                <a:effectLst/>
                <a:latin typeface="+mn-ea"/>
                <a:ea typeface="+mn-ea"/>
              </a:rPr>
              <a:t>28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+mn-ea"/>
                <a:ea typeface="+mn-ea"/>
              </a:rPr>
              <a:t>年目標</a:t>
            </a:r>
            <a:endParaRPr lang="ja-JP" altLang="ja-JP" sz="1000" dirty="0">
              <a:effectLst/>
              <a:latin typeface="+mn-ea"/>
              <a:ea typeface="+mn-ea"/>
            </a:endParaRPr>
          </a:p>
          <a:p>
            <a:pPr algn="ctr">
              <a:lnSpc>
                <a:spcPts val="700"/>
              </a:lnSpc>
            </a:pPr>
            <a:endParaRPr kumimoji="1" lang="ja-JP" altLang="en-US" sz="700" dirty="0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627141" y="5290187"/>
            <a:ext cx="983880" cy="36004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8035531" y="2780928"/>
            <a:ext cx="352893" cy="390207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7766808" y="3275929"/>
            <a:ext cx="621616" cy="36715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7308304" y="3747881"/>
            <a:ext cx="1080120" cy="36715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6989682" y="4227567"/>
            <a:ext cx="1398742" cy="40501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6660232" y="4745113"/>
            <a:ext cx="1728192" cy="34931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6189484" y="5223929"/>
            <a:ext cx="2198940" cy="36715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5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697" y="2915186"/>
            <a:ext cx="3963931" cy="180926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60" y="2651440"/>
            <a:ext cx="4908792" cy="3960440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187624" y="121292"/>
            <a:ext cx="673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車種</a:t>
            </a:r>
            <a:r>
              <a:rPr lang="ja-JP" altLang="en-US" sz="2400" dirty="0">
                <a:latin typeface="+mn-ea"/>
              </a:rPr>
              <a:t>別</a:t>
            </a:r>
            <a:r>
              <a:rPr lang="en-US" altLang="ja-JP" sz="2400" dirty="0" smtClean="0">
                <a:latin typeface="+mn-ea"/>
              </a:rPr>
              <a:t>NOx</a:t>
            </a:r>
            <a:r>
              <a:rPr lang="ja-JP" altLang="en-US" sz="2400" dirty="0" smtClean="0">
                <a:latin typeface="+mn-ea"/>
              </a:rPr>
              <a:t>排出</a:t>
            </a:r>
            <a:r>
              <a:rPr lang="ja-JP" altLang="en-US" sz="2400" dirty="0">
                <a:latin typeface="+mn-ea"/>
              </a:rPr>
              <a:t>係数の</a:t>
            </a:r>
            <a:r>
              <a:rPr lang="ja-JP" altLang="en-US" sz="2400" dirty="0" smtClean="0">
                <a:latin typeface="+mn-ea"/>
              </a:rPr>
              <a:t>推移</a:t>
            </a:r>
            <a:endParaRPr lang="ja-JP" altLang="ja-JP" sz="2400" u="sng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72008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51920" y="6129082"/>
            <a:ext cx="324000" cy="2880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1836113"/>
            <a:ext cx="45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u="sng" dirty="0" smtClean="0">
                <a:latin typeface="+mn-ea"/>
              </a:rPr>
              <a:t>旅行速度</a:t>
            </a:r>
            <a:r>
              <a:rPr lang="en-US" altLang="ja-JP" sz="1600" u="sng" dirty="0" smtClean="0">
                <a:latin typeface="+mn-ea"/>
              </a:rPr>
              <a:t>40km/h</a:t>
            </a:r>
            <a:r>
              <a:rPr lang="ja-JP" altLang="en-US" sz="1600" u="sng" dirty="0" smtClean="0">
                <a:latin typeface="+mn-ea"/>
              </a:rPr>
              <a:t>における車種別排出係数</a:t>
            </a:r>
            <a:endParaRPr lang="en-US" altLang="ja-JP" sz="1600" u="sng" dirty="0" smtClean="0">
              <a:latin typeface="+mn-ea"/>
            </a:endParaRPr>
          </a:p>
          <a:p>
            <a:pPr algn="ctr"/>
            <a:r>
              <a:rPr lang="ja-JP" altLang="en-US" sz="1600" u="sng" dirty="0" smtClean="0">
                <a:latin typeface="+mn-ea"/>
              </a:rPr>
              <a:t>（乗用系、小型貨物系、大型貨物系の主な車種）</a:t>
            </a:r>
            <a:endParaRPr lang="en-US" altLang="ja-JP" sz="1600" u="sng" dirty="0" smtClean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64136" y="2204864"/>
            <a:ext cx="377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u="sng" dirty="0" smtClean="0">
                <a:latin typeface="+mn-ea"/>
              </a:rPr>
              <a:t>１台の車が</a:t>
            </a:r>
            <a:r>
              <a:rPr lang="en-US" altLang="ja-JP" sz="1600" u="sng" dirty="0" smtClean="0">
                <a:latin typeface="+mn-ea"/>
              </a:rPr>
              <a:t>1km</a:t>
            </a:r>
            <a:r>
              <a:rPr lang="ja-JP" altLang="en-US" sz="1600" u="sng" dirty="0" smtClean="0">
                <a:latin typeface="+mn-ea"/>
              </a:rPr>
              <a:t>走行時に排出する</a:t>
            </a:r>
            <a:r>
              <a:rPr lang="en-US" altLang="ja-JP" sz="1600" u="sng" dirty="0" smtClean="0">
                <a:latin typeface="+mn-ea"/>
              </a:rPr>
              <a:t>NOx</a:t>
            </a:r>
            <a:r>
              <a:rPr lang="ja-JP" altLang="en-US" sz="1600" u="sng" dirty="0" smtClean="0">
                <a:latin typeface="+mn-ea"/>
              </a:rPr>
              <a:t>量</a:t>
            </a:r>
            <a:endParaRPr lang="en-US" altLang="ja-JP" sz="1600" u="sng" dirty="0" smtClean="0">
              <a:latin typeface="+mn-ea"/>
            </a:endParaRPr>
          </a:p>
          <a:p>
            <a:pPr algn="ctr"/>
            <a:r>
              <a:rPr lang="ja-JP" altLang="en-US" sz="1600" u="sng" dirty="0" smtClean="0">
                <a:latin typeface="+mn-ea"/>
              </a:rPr>
              <a:t>（平成</a:t>
            </a:r>
            <a:r>
              <a:rPr lang="en-US" altLang="ja-JP" sz="1600" u="sng" dirty="0" smtClean="0">
                <a:latin typeface="+mn-ea"/>
              </a:rPr>
              <a:t>29</a:t>
            </a:r>
            <a:r>
              <a:rPr lang="ja-JP" altLang="en-US" sz="1600" u="sng" dirty="0" smtClean="0">
                <a:latin typeface="+mn-ea"/>
              </a:rPr>
              <a:t>年度）</a:t>
            </a:r>
            <a:endParaRPr lang="en-US" altLang="ja-JP" sz="1600" u="sng" dirty="0" smtClean="0"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40152" y="4849997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r"/>
            <a:r>
              <a:rPr lang="en-US" altLang="ja-JP" sz="1200" dirty="0" smtClean="0">
                <a:latin typeface="+mn-ea"/>
              </a:rPr>
              <a:t>※</a:t>
            </a:r>
            <a:r>
              <a:rPr lang="ja-JP" altLang="en-US" sz="1200" dirty="0" smtClean="0">
                <a:latin typeface="+mn-ea"/>
              </a:rPr>
              <a:t>旅行</a:t>
            </a:r>
            <a:r>
              <a:rPr lang="ja-JP" altLang="en-US" sz="1200" dirty="0">
                <a:latin typeface="+mn-ea"/>
              </a:rPr>
              <a:t>速度</a:t>
            </a:r>
            <a:r>
              <a:rPr lang="en-US" altLang="ja-JP" sz="1200" dirty="0" smtClean="0">
                <a:latin typeface="+mn-ea"/>
              </a:rPr>
              <a:t>40km/h</a:t>
            </a:r>
            <a:r>
              <a:rPr lang="ja-JP" altLang="en-US" sz="1200" dirty="0">
                <a:latin typeface="+mn-ea"/>
              </a:rPr>
              <a:t>に</a:t>
            </a:r>
            <a:r>
              <a:rPr lang="ja-JP" altLang="en-US" sz="1200" dirty="0" smtClean="0">
                <a:latin typeface="+mn-ea"/>
              </a:rPr>
              <a:t>おける排出係数</a:t>
            </a:r>
            <a:endParaRPr lang="en-US" altLang="ja-JP" sz="1200" dirty="0" smtClean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5226" y="1186178"/>
            <a:ext cx="425079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  <a:latin typeface="+mn-ea"/>
              </a:rPr>
              <a:t>排出係数は平成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+mn-ea"/>
              </a:rPr>
              <a:t>21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+mn-ea"/>
              </a:rPr>
              <a:t>年度から減少傾向</a:t>
            </a:r>
            <a:endParaRPr kumimoji="1" lang="ja-JP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92080" y="1186178"/>
            <a:ext cx="370790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普通貨物車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１台からの排出量は乗用車の</a:t>
            </a:r>
            <a:r>
              <a:rPr lang="en-US" altLang="ja-JP" sz="2000" dirty="0">
                <a:solidFill>
                  <a:srgbClr val="FF0000"/>
                </a:solidFill>
                <a:latin typeface="+mn-ea"/>
              </a:rPr>
              <a:t>200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倍</a:t>
            </a:r>
            <a:endParaRPr kumimoji="1" lang="ja-JP" alt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156176" y="3763010"/>
            <a:ext cx="1674392" cy="24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（乗用車の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38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倍）</a:t>
            </a:r>
            <a:endParaRPr kumimoji="1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452320" y="3367013"/>
            <a:ext cx="1741735" cy="24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（乗用車の</a:t>
            </a:r>
            <a:r>
              <a:rPr lang="en-US" altLang="ja-JP" sz="14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200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倍）</a:t>
            </a:r>
            <a:endParaRPr kumimoji="1" lang="ja-JP" altLang="ja-JP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4764726" y="6078437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1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-44085" y="60283"/>
            <a:ext cx="179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＜暖機時＞</a:t>
            </a: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30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9334</TotalTime>
  <Words>2334</Words>
  <PresentationFormat>画面に合わせる (4:3)</PresentationFormat>
  <Paragraphs>635</Paragraphs>
  <Slides>22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0" baseType="lpstr">
      <vt:lpstr>Meiryo UI</vt:lpstr>
      <vt:lpstr>ＭＳ Ｐゴシック</vt:lpstr>
      <vt:lpstr>ＭＳ ゴシック</vt:lpstr>
      <vt:lpstr>ＭＳ 明朝</vt:lpstr>
      <vt:lpstr>Arial</vt:lpstr>
      <vt:lpstr>Calibri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2019-09-02T06:34:34Z</cp:lastPrinted>
  <dcterms:created xsi:type="dcterms:W3CDTF">2015-05-08T02:07:56Z</dcterms:created>
  <dcterms:modified xsi:type="dcterms:W3CDTF">2019-10-28T01:35:10Z</dcterms:modified>
</cp:coreProperties>
</file>