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06" r:id="rId10"/>
    <p:sldId id="307" r:id="rId11"/>
    <p:sldId id="308" r:id="rId12"/>
    <p:sldId id="314" r:id="rId13"/>
    <p:sldId id="316" r:id="rId14"/>
    <p:sldId id="312" r:id="rId15"/>
    <p:sldId id="301" r:id="rId1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1" autoAdjust="0"/>
    <p:restoredTop sz="9514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8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39552" y="2276872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平成</a:t>
            </a:r>
            <a:r>
              <a:rPr lang="en-US" altLang="ja-JP" sz="3200" dirty="0">
                <a:latin typeface="+mn-ea"/>
                <a:ea typeface="+mn-ea"/>
              </a:rPr>
              <a:t>30</a:t>
            </a:r>
            <a:r>
              <a:rPr lang="ja-JP" altLang="en-US" sz="3200" dirty="0" smtClean="0">
                <a:latin typeface="+mn-ea"/>
                <a:ea typeface="+mn-ea"/>
              </a:rPr>
              <a:t>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32</a:t>
            </a:r>
            <a:r>
              <a:rPr lang="ja-JP" altLang="en-US" sz="2400" dirty="0" smtClean="0">
                <a:latin typeface="+mn-ea"/>
              </a:rPr>
              <a:t>年度の将来</a:t>
            </a:r>
            <a:r>
              <a:rPr lang="ja-JP" altLang="en-US" sz="2400" dirty="0">
                <a:latin typeface="+mn-ea"/>
              </a:rPr>
              <a:t>濃度予測</a:t>
            </a:r>
            <a:r>
              <a:rPr lang="ja-JP" altLang="en-US" sz="2400" dirty="0" smtClean="0">
                <a:latin typeface="+mn-ea"/>
              </a:rPr>
              <a:t>結果（平成</a:t>
            </a:r>
            <a:r>
              <a:rPr lang="en-US" altLang="ja-JP" sz="2400" dirty="0" smtClean="0">
                <a:latin typeface="+mn-ea"/>
              </a:rPr>
              <a:t>28</a:t>
            </a:r>
            <a:r>
              <a:rPr lang="ja-JP" altLang="en-US" sz="2400" dirty="0" smtClean="0">
                <a:latin typeface="+mn-ea"/>
              </a:rPr>
              <a:t>年度に府が実施）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0793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◆濃度範囲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 smtClean="0">
                <a:latin typeface="+mn-ea"/>
              </a:rPr>
              <a:t>◆濃度範囲</a:t>
            </a:r>
            <a:r>
              <a:rPr lang="en-US" altLang="ja-JP" sz="2000" dirty="0" smtClean="0">
                <a:latin typeface="+mn-ea"/>
              </a:rPr>
              <a:t>0.056</a:t>
            </a:r>
            <a:r>
              <a:rPr lang="ja-JP" altLang="en-US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0.06</a:t>
            </a:r>
            <a:r>
              <a:rPr lang="ja-JP" altLang="en-US" sz="2000" dirty="0" smtClean="0">
                <a:latin typeface="+mn-ea"/>
              </a:rPr>
              <a:t>の</a:t>
            </a:r>
            <a:r>
              <a:rPr lang="en-US" altLang="ja-JP" sz="2000" dirty="0" smtClean="0">
                <a:latin typeface="+mn-ea"/>
              </a:rPr>
              <a:t>9</a:t>
            </a:r>
            <a:r>
              <a:rPr lang="ja-JP" altLang="en-US" sz="2000" dirty="0" smtClean="0">
                <a:latin typeface="+mn-ea"/>
              </a:rPr>
              <a:t>地点の内訳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8832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弁天町駅前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加美福井戸西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長吉長原東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</a:t>
            </a:r>
            <a:r>
              <a:rPr lang="ja-JP" altLang="en-US" sz="2400" dirty="0">
                <a:latin typeface="+mn-ea"/>
              </a:rPr>
              <a:t>測定</a:t>
            </a:r>
            <a:r>
              <a:rPr lang="ja-JP" altLang="en-US" sz="2400" dirty="0" smtClean="0">
                <a:latin typeface="+mn-ea"/>
              </a:rPr>
              <a:t>結果（</a:t>
            </a:r>
            <a:r>
              <a:rPr lang="en-US" altLang="ja-JP" sz="2400" dirty="0" smtClean="0">
                <a:latin typeface="+mn-ea"/>
              </a:rPr>
              <a:t>H29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en-US" altLang="ja-JP" sz="2400" dirty="0" smtClean="0">
                <a:latin typeface="+mn-ea"/>
              </a:rPr>
              <a:t>H30</a:t>
            </a:r>
            <a:r>
              <a:rPr lang="ja-JP" altLang="en-US" sz="2400" dirty="0" smtClean="0">
                <a:latin typeface="+mn-ea"/>
              </a:rPr>
              <a:t>年度の測定地点）　</a:t>
            </a:r>
            <a:endParaRPr lang="en-US" altLang="ja-JP" sz="16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72199"/>
              </p:ext>
            </p:extLst>
          </p:nvPr>
        </p:nvGraphicFramePr>
        <p:xfrm>
          <a:off x="573510" y="1132761"/>
          <a:ext cx="8174954" cy="152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630">
                  <a:extLst>
                    <a:ext uri="{9D8B030D-6E8A-4147-A177-3AD203B41FA5}">
                      <a16:colId xmlns:a16="http://schemas.microsoft.com/office/drawing/2014/main" val="2837527155"/>
                    </a:ext>
                  </a:extLst>
                </a:gridCol>
                <a:gridCol w="1012109">
                  <a:extLst>
                    <a:ext uri="{9D8B030D-6E8A-4147-A177-3AD203B41FA5}">
                      <a16:colId xmlns:a16="http://schemas.microsoft.com/office/drawing/2014/main" val="801662251"/>
                    </a:ext>
                  </a:extLst>
                </a:gridCol>
              </a:tblGrid>
              <a:tr h="3297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加美福井戸西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（四季）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/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H29(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秋冬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b="0" kern="1200" spc="-15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H30(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春夏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b="0" kern="1200" spc="-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5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長吉長原東</a:t>
                      </a:r>
                      <a:endParaRPr kumimoji="1" lang="zh-TW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0.023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H29(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秋冬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b="0" kern="1200" spc="-15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H30(</a:t>
                      </a:r>
                      <a:r>
                        <a:rPr kumimoji="1" lang="ja-JP" altLang="en-US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春夏</a:t>
                      </a:r>
                      <a:r>
                        <a:rPr kumimoji="1" lang="en-US" altLang="ja-JP" sz="1600" b="0" kern="1200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b="0" kern="1200" spc="-15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0186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44163" y="711980"/>
            <a:ext cx="252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○大阪中央環状線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39206" y="683602"/>
            <a:ext cx="381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dirty="0">
                <a:latin typeface="+mn-ea"/>
              </a:rPr>
              <a:t>測定結果は測定期間の</a:t>
            </a:r>
            <a:r>
              <a:rPr lang="ja-JP" altLang="en-US" dirty="0" smtClean="0">
                <a:latin typeface="+mn-ea"/>
              </a:rPr>
              <a:t>平均値（</a:t>
            </a:r>
            <a:r>
              <a:rPr lang="en-US" altLang="ja-JP" dirty="0" smtClean="0">
                <a:latin typeface="+mn-ea"/>
              </a:rPr>
              <a:t>ppm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33713"/>
              </p:ext>
            </p:extLst>
          </p:nvPr>
        </p:nvGraphicFramePr>
        <p:xfrm>
          <a:off x="536092" y="3232482"/>
          <a:ext cx="8212372" cy="149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76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大和田西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（夏秋冬）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（夏秋冬）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44163" y="2810692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 smtClean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77268"/>
              </p:ext>
            </p:extLst>
          </p:nvPr>
        </p:nvGraphicFramePr>
        <p:xfrm>
          <a:off x="506810" y="5465941"/>
          <a:ext cx="8241654" cy="9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交差点名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H24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solidFill>
                            <a:schemeClr val="tx1"/>
                          </a:solidFill>
                          <a:latin typeface="+mn-ea"/>
                        </a:rPr>
                        <a:t>住之江公園前</a:t>
                      </a:r>
                      <a:endParaRPr kumimoji="1"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（秋冬）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（四季）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44163" y="5035625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71800" y="6433733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※H31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（四季）は、住之江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公園前交差点（</a:t>
            </a:r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地点）で調査を実施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4716049"/>
            <a:ext cx="81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※H31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（四季）は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、大和田西（</a:t>
            </a:r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地点）、弁天町駅前（</a:t>
            </a:r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地点）で調査を実施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3" y="1150874"/>
            <a:ext cx="8802194" cy="432257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簡易測定地点の例（大和田西交差点）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9512" y="5848128"/>
            <a:ext cx="576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国道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43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号線は交通量が多く、大型車混入率も高い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また、阪神高速道路５号湾岸線の中島出口からの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大型車も多い。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959486" y="2525839"/>
            <a:ext cx="731092" cy="9989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 rot="19945065">
            <a:off x="3433308" y="4036503"/>
            <a:ext cx="1718966" cy="1000861"/>
          </a:xfrm>
          <a:prstGeom prst="arc">
            <a:avLst>
              <a:gd name="adj1" fmla="val 14277525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57963" y="729400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至：神戸市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8024" y="5435932"/>
            <a:ext cx="1126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至：淀川</a:t>
            </a:r>
            <a:endParaRPr lang="en-US" altLang="ja-JP" dirty="0" smtClean="0">
              <a:latin typeface="+mn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246416" y="872134"/>
            <a:ext cx="1563053" cy="2187244"/>
            <a:chOff x="2312387" y="2605700"/>
            <a:chExt cx="1563053" cy="2187244"/>
          </a:xfrm>
        </p:grpSpPr>
        <p:sp>
          <p:nvSpPr>
            <p:cNvPr id="34" name="星 5 33"/>
            <p:cNvSpPr/>
            <p:nvPr/>
          </p:nvSpPr>
          <p:spPr>
            <a:xfrm>
              <a:off x="2768782" y="4576920"/>
              <a:ext cx="216024" cy="216024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四角形吹き出し 34"/>
            <p:cNvSpPr/>
            <p:nvPr/>
          </p:nvSpPr>
          <p:spPr>
            <a:xfrm>
              <a:off x="2312387" y="2605700"/>
              <a:ext cx="1563053" cy="1218665"/>
            </a:xfrm>
            <a:prstGeom prst="wedgeRectCallout">
              <a:avLst>
                <a:gd name="adj1" fmla="val -13229"/>
                <a:gd name="adj2" fmla="val 101979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0" bIns="0" rtlCol="0" anchor="t" anchorCtr="0"/>
            <a:lstStyle/>
            <a:p>
              <a:r>
                <a:rPr lang="ja-JP" altLang="en-US" sz="1200" dirty="0" smtClean="0"/>
                <a:t>　</a:t>
              </a:r>
              <a:r>
                <a:rPr lang="ja-JP" altLang="en-US" sz="1200" b="1" spc="-150" dirty="0" smtClean="0">
                  <a:latin typeface="+mj-ea"/>
                  <a:ea typeface="+mj-ea"/>
                </a:rPr>
                <a:t>測定地点（各季</a:t>
              </a:r>
              <a:r>
                <a:rPr lang="en-US" altLang="ja-JP" sz="1200" b="1" spc="-150" dirty="0" smtClean="0">
                  <a:latin typeface="+mj-ea"/>
                  <a:ea typeface="+mj-ea"/>
                </a:rPr>
                <a:t>7</a:t>
              </a:r>
              <a:r>
                <a:rPr lang="ja-JP" altLang="en-US" sz="1200" b="1" spc="-150" dirty="0" smtClean="0">
                  <a:latin typeface="+mj-ea"/>
                  <a:ea typeface="+mj-ea"/>
                </a:rPr>
                <a:t>日間</a:t>
              </a:r>
              <a:r>
                <a:rPr lang="ja-JP" altLang="en-US" sz="1400" b="1" spc="-150" dirty="0" smtClean="0">
                  <a:latin typeface="+mj-ea"/>
                  <a:ea typeface="+mj-ea"/>
                </a:rPr>
                <a:t>）</a:t>
              </a:r>
              <a:endParaRPr lang="en-US" altLang="ja-JP" sz="1400" b="1" spc="-150" dirty="0" smtClean="0">
                <a:latin typeface="+mj-ea"/>
                <a:ea typeface="+mj-ea"/>
              </a:endParaRPr>
            </a:p>
            <a:p>
              <a:endParaRPr lang="en-US" altLang="ja-JP" sz="1400" b="1" dirty="0"/>
            </a:p>
            <a:p>
              <a:endParaRPr lang="en-US" altLang="ja-JP" sz="1400" b="1" dirty="0" smtClean="0"/>
            </a:p>
            <a:p>
              <a:endParaRPr lang="en-US" altLang="ja-JP" sz="1400" b="1" dirty="0"/>
            </a:p>
            <a:p>
              <a:r>
                <a:rPr lang="ja-JP" altLang="en-US" sz="1200" b="1" dirty="0" smtClean="0"/>
                <a:t>　</a:t>
              </a:r>
              <a:endParaRPr kumimoji="1" lang="ja-JP" altLang="en-US" sz="1200" b="1" dirty="0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243" y="2849953"/>
              <a:ext cx="1113340" cy="874378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6022852" y="3268138"/>
            <a:ext cx="2908990" cy="3545238"/>
            <a:chOff x="8068152" y="-433811"/>
            <a:chExt cx="2908990" cy="3545238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152" y="-433811"/>
              <a:ext cx="2908990" cy="3545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9353010" y="447835"/>
              <a:ext cx="64084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9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lang="en-US" altLang="ja-JP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56,188</a:t>
              </a:r>
              <a:r>
                <a:rPr lang="ja-JP" altLang="en-US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endPara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9356779" y="652256"/>
              <a:ext cx="60215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9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lang="en-US" altLang="ja-JP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85,293</a:t>
              </a:r>
              <a:r>
                <a:rPr lang="ja-JP" altLang="en-US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endPara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9322391" y="2290032"/>
              <a:ext cx="60215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21,323</a:t>
              </a:r>
              <a:r>
                <a:rPr lang="ja-JP" altLang="en-US" sz="9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endPara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44" name="円/楕円 6"/>
          <p:cNvSpPr/>
          <p:nvPr/>
        </p:nvSpPr>
        <p:spPr>
          <a:xfrm>
            <a:off x="5899755" y="4009890"/>
            <a:ext cx="3114666" cy="858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星 5 45"/>
          <p:cNvSpPr/>
          <p:nvPr/>
        </p:nvSpPr>
        <p:spPr>
          <a:xfrm>
            <a:off x="5304679" y="3715148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星 5 49"/>
          <p:cNvSpPr/>
          <p:nvPr/>
        </p:nvSpPr>
        <p:spPr>
          <a:xfrm>
            <a:off x="3253990" y="1134531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452161" y="1198990"/>
            <a:ext cx="2362470" cy="1957695"/>
            <a:chOff x="532305" y="1524616"/>
            <a:chExt cx="2362470" cy="195769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32305" y="1524616"/>
              <a:ext cx="2362470" cy="1957695"/>
              <a:chOff x="477335" y="863783"/>
              <a:chExt cx="2362470" cy="1957695"/>
            </a:xfrm>
          </p:grpSpPr>
          <p:sp>
            <p:nvSpPr>
              <p:cNvPr id="37" name="四角形吹き出し 36"/>
              <p:cNvSpPr/>
              <p:nvPr/>
            </p:nvSpPr>
            <p:spPr>
              <a:xfrm>
                <a:off x="477335" y="863783"/>
                <a:ext cx="2362470" cy="1957695"/>
              </a:xfrm>
              <a:prstGeom prst="wedgeRectCallout">
                <a:avLst>
                  <a:gd name="adj1" fmla="val 99005"/>
                  <a:gd name="adj2" fmla="val 28291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76901" y="2549894"/>
                <a:ext cx="2160679" cy="236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交差点</a:t>
                </a:r>
                <a:r>
                  <a:rPr lang="ja-JP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en-US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北</a:t>
                </a:r>
                <a:r>
                  <a:rPr lang="ja-JP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向きに撮影</a:t>
                </a:r>
                <a:endParaRPr lang="ja-JP" sz="11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3" name="図 52" descr="\\s21e\LIB\自動車環境推進G\03 NOx・PM総量削減計画関係\03 簡易測定（府単費）\H31二酸化窒素濃度等測定調査業務（府）\03 測定地点申請関連\00 地点確認\現地確認（R1.8.26）\写真\大和田西交差点・出来島小学校測定局\北川\DSCF622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71" y="1588622"/>
              <a:ext cx="2160679" cy="16199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グループ化 20"/>
          <p:cNvGrpSpPr/>
          <p:nvPr/>
        </p:nvGrpSpPr>
        <p:grpSpPr>
          <a:xfrm>
            <a:off x="516937" y="3387103"/>
            <a:ext cx="2368491" cy="1957695"/>
            <a:chOff x="593300" y="4814394"/>
            <a:chExt cx="2368491" cy="1957695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93300" y="4814394"/>
              <a:ext cx="2368491" cy="1957695"/>
              <a:chOff x="3993403" y="4700326"/>
              <a:chExt cx="2368491" cy="1957695"/>
            </a:xfrm>
          </p:grpSpPr>
          <p:sp>
            <p:nvSpPr>
              <p:cNvPr id="33" name="四角形吹き出し 32"/>
              <p:cNvSpPr/>
              <p:nvPr/>
            </p:nvSpPr>
            <p:spPr>
              <a:xfrm>
                <a:off x="3993403" y="4700326"/>
                <a:ext cx="2368491" cy="1957695"/>
              </a:xfrm>
              <a:prstGeom prst="wedgeRectCallout">
                <a:avLst>
                  <a:gd name="adj1" fmla="val 86862"/>
                  <a:gd name="adj2" fmla="val -12726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4068546" y="6422118"/>
                <a:ext cx="2222162" cy="2359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交差点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en-US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西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向き</a:t>
                </a:r>
                <a:r>
                  <a:rPr lang="ja-JP" altLang="ja-JP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に撮影</a:t>
                </a:r>
                <a:endParaRPr lang="ja-JP" altLang="ja-JP" sz="1100" kern="100" dirty="0"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4" name="図 53" descr="\\s21e\LIB\自動車環境推進G\03 NOx・PM総量削減計画関係\03 簡易測定（府単費）\H31二酸化窒素濃度等測定調査業務（府）\03 測定地点申請関連\00 地点確認\現地確認（R1.8.26）\写真\大和田西交差点・出来島小学校測定局\北川\DSCF6214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43" y="4895607"/>
              <a:ext cx="2222162" cy="16660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グループ化 60"/>
          <p:cNvGrpSpPr/>
          <p:nvPr/>
        </p:nvGrpSpPr>
        <p:grpSpPr>
          <a:xfrm>
            <a:off x="6355822" y="1153624"/>
            <a:ext cx="2368491" cy="1957695"/>
            <a:chOff x="-4401207" y="5408938"/>
            <a:chExt cx="2368491" cy="1957695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-4401207" y="5408938"/>
              <a:ext cx="2368491" cy="1957695"/>
              <a:chOff x="3993403" y="4700326"/>
              <a:chExt cx="2368491" cy="1957695"/>
            </a:xfrm>
          </p:grpSpPr>
          <p:sp>
            <p:nvSpPr>
              <p:cNvPr id="58" name="四角形吹き出し 57"/>
              <p:cNvSpPr/>
              <p:nvPr/>
            </p:nvSpPr>
            <p:spPr>
              <a:xfrm>
                <a:off x="3993403" y="4700326"/>
                <a:ext cx="2368491" cy="1957695"/>
              </a:xfrm>
              <a:prstGeom prst="wedgeRectCallout">
                <a:avLst>
                  <a:gd name="adj1" fmla="val -77399"/>
                  <a:gd name="adj2" fmla="val 67021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4059589" y="6422118"/>
                <a:ext cx="2222162" cy="2359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交差点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en-US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東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向き</a:t>
                </a:r>
                <a:r>
                  <a:rPr lang="ja-JP" altLang="ja-JP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に撮影</a:t>
                </a:r>
                <a:endParaRPr lang="ja-JP" altLang="ja-JP" sz="1100" kern="100" dirty="0"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0" name="図 59" descr="\\s21e\LIB\自動車環境推進G\03 NOx・PM総量削減計画関係\03 簡易測定（府単費）\H31二酸化窒素濃度等測定調査業務（府）\03 測定地点申請関連\00 地点確認\現地確認（R1.8.26）\写真\大和田西交差点・出来島小学校測定局\北川\DSCF622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25496" y="5467996"/>
              <a:ext cx="2222162" cy="1666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43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7" y="814078"/>
            <a:ext cx="8773527" cy="556244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簡易測定地点の例（弁天町駅前交差点）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73148" y="4836234"/>
            <a:ext cx="30792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国道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43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号線は交通量が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多く、大型車混入率も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高い。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中央大通りは西（南港）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行きの交通量が多い。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882358" y="2848425"/>
            <a:ext cx="898587" cy="174421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803330" y="636899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至：木津川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41515" y="695738"/>
            <a:ext cx="1126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至：淀川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4" name="星 5 33"/>
          <p:cNvSpPr/>
          <p:nvPr/>
        </p:nvSpPr>
        <p:spPr>
          <a:xfrm>
            <a:off x="3896641" y="2101909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080955" y="5544854"/>
            <a:ext cx="1563053" cy="1218665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r>
              <a:rPr lang="ja-JP" altLang="en-US" sz="1200" b="1" spc="-150" dirty="0" smtClean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 smtClean="0">
                <a:latin typeface="+mj-ea"/>
                <a:ea typeface="+mj-ea"/>
              </a:rPr>
              <a:t>7</a:t>
            </a:r>
            <a:r>
              <a:rPr lang="ja-JP" altLang="en-US" sz="1200" b="1" spc="-150" dirty="0" smtClean="0">
                <a:latin typeface="+mj-ea"/>
                <a:ea typeface="+mj-ea"/>
              </a:rPr>
              <a:t>日間</a:t>
            </a:r>
            <a:r>
              <a:rPr lang="ja-JP" altLang="en-US" sz="1400" b="1" spc="-150" dirty="0" smtClean="0">
                <a:latin typeface="+mj-ea"/>
                <a:ea typeface="+mj-ea"/>
              </a:rPr>
              <a:t>）</a:t>
            </a:r>
            <a:endParaRPr lang="en-US" altLang="ja-JP" sz="1400" b="1" spc="-150" dirty="0" smtClean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11" y="5789107"/>
            <a:ext cx="1113340" cy="874378"/>
          </a:xfrm>
          <a:prstGeom prst="rect">
            <a:avLst/>
          </a:prstGeom>
        </p:spPr>
      </p:pic>
      <p:sp>
        <p:nvSpPr>
          <p:cNvPr id="50" name="星 5 49"/>
          <p:cNvSpPr/>
          <p:nvPr/>
        </p:nvSpPr>
        <p:spPr>
          <a:xfrm>
            <a:off x="3321535" y="3379278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星 5 44"/>
          <p:cNvSpPr/>
          <p:nvPr/>
        </p:nvSpPr>
        <p:spPr>
          <a:xfrm>
            <a:off x="5364088" y="3612521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 5 46"/>
          <p:cNvSpPr/>
          <p:nvPr/>
        </p:nvSpPr>
        <p:spPr>
          <a:xfrm>
            <a:off x="4331995" y="5266205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06646" y="890730"/>
            <a:ext cx="2362470" cy="1957695"/>
            <a:chOff x="-3655169" y="1370068"/>
            <a:chExt cx="2362470" cy="195769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3655169" y="1370068"/>
              <a:ext cx="2362470" cy="1957695"/>
              <a:chOff x="477335" y="863783"/>
              <a:chExt cx="2362470" cy="1957695"/>
            </a:xfrm>
          </p:grpSpPr>
          <p:sp>
            <p:nvSpPr>
              <p:cNvPr id="37" name="四角形吹き出し 36"/>
              <p:cNvSpPr/>
              <p:nvPr/>
            </p:nvSpPr>
            <p:spPr>
              <a:xfrm>
                <a:off x="477335" y="863783"/>
                <a:ext cx="2362470" cy="1957695"/>
              </a:xfrm>
              <a:prstGeom prst="wedgeRectCallout">
                <a:avLst>
                  <a:gd name="adj1" fmla="val 107253"/>
                  <a:gd name="adj2" fmla="val 67342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76901" y="2549894"/>
                <a:ext cx="2160679" cy="236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交差点</a:t>
                </a:r>
                <a:r>
                  <a:rPr lang="ja-JP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en-US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南</a:t>
                </a:r>
                <a:r>
                  <a:rPr lang="ja-JP" sz="1100" kern="100" dirty="0" smtClean="0">
                    <a:solidFill>
                      <a:srgbClr val="000000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向きに撮影</a:t>
                </a:r>
                <a:endParaRPr lang="ja-JP" sz="11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8" name="図 47" descr="\\s21e\LIB\自動車環境推進G\03 NOx・PM総量削減計画関係\03 簡易測定（府単費）\H31二酸化窒素濃度等測定調査業務（府）\03 測定地点申請関連\00 地点確認\現地確認（R1.8.26）\写真\弁天町駅前交差点\北川\DSCF627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53736" y="1459361"/>
              <a:ext cx="2156944" cy="16172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6583896" y="2325706"/>
            <a:ext cx="2368491" cy="1957695"/>
            <a:chOff x="-3713873" y="4170111"/>
            <a:chExt cx="2368491" cy="1957695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-3713873" y="4170111"/>
              <a:ext cx="2368491" cy="1957695"/>
              <a:chOff x="3993403" y="4700326"/>
              <a:chExt cx="2368491" cy="1957695"/>
            </a:xfrm>
          </p:grpSpPr>
          <p:sp>
            <p:nvSpPr>
              <p:cNvPr id="33" name="四角形吹き出し 32"/>
              <p:cNvSpPr/>
              <p:nvPr/>
            </p:nvSpPr>
            <p:spPr>
              <a:xfrm>
                <a:off x="3993403" y="4700326"/>
                <a:ext cx="2368491" cy="1957695"/>
              </a:xfrm>
              <a:prstGeom prst="wedgeRectCallout">
                <a:avLst>
                  <a:gd name="adj1" fmla="val -94147"/>
                  <a:gd name="adj2" fmla="val 291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4068546" y="6422118"/>
                <a:ext cx="2219250" cy="2359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中央大通り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en-US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西</a:t>
                </a:r>
                <a:r>
                  <a:rPr lang="ja-JP" altLang="ja-JP" sz="1100" kern="100" dirty="0" smtClean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向き</a:t>
                </a:r>
                <a:r>
                  <a:rPr lang="ja-JP" altLang="ja-JP" sz="1100" kern="100" dirty="0">
                    <a:solidFill>
                      <a:srgbClr val="00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に撮影</a:t>
                </a:r>
                <a:endParaRPr lang="ja-JP" altLang="ja-JP" sz="1100" kern="100" dirty="0"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9" name="図 48" descr="\\s21e\LIB\自動車環境推進G\03 NOx・PM総量削減計画関係\03 簡易測定（府単費）\H31二酸化窒素濃度等測定調査業務（府）\03 測定地点申請関連\00 地点確認\現地確認（R1.8.26）\写真\弁天町駅前交差点\北川\DSCF6275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8730" y="4226976"/>
              <a:ext cx="2219250" cy="16649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5740583" y="82092"/>
            <a:ext cx="2368491" cy="2194780"/>
            <a:chOff x="8686402" y="563509"/>
            <a:chExt cx="2368491" cy="2194780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8686402" y="563509"/>
              <a:ext cx="2368491" cy="2194780"/>
              <a:chOff x="3993403" y="4700326"/>
              <a:chExt cx="2368491" cy="2194780"/>
            </a:xfrm>
          </p:grpSpPr>
          <p:sp>
            <p:nvSpPr>
              <p:cNvPr id="58" name="四角形吹き出し 57"/>
              <p:cNvSpPr/>
              <p:nvPr/>
            </p:nvSpPr>
            <p:spPr>
              <a:xfrm>
                <a:off x="3993403" y="4700326"/>
                <a:ext cx="2368491" cy="2194780"/>
              </a:xfrm>
              <a:prstGeom prst="wedgeRectCallout">
                <a:avLst>
                  <a:gd name="adj1" fmla="val -156552"/>
                  <a:gd name="adj2" fmla="val 2284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tIns="0" rIns="0" bIns="0" rtlCol="0" anchor="t" anchorCtr="0"/>
              <a:lstStyle/>
              <a:p>
                <a:r>
                  <a:rPr lang="ja-JP" altLang="en-US" sz="1200" dirty="0" smtClean="0"/>
                  <a:t>　</a:t>
                </a:r>
                <a:endParaRPr lang="en-US" altLang="ja-JP" sz="1400" b="1" dirty="0"/>
              </a:p>
              <a:p>
                <a:endParaRPr lang="en-US" altLang="ja-JP" sz="1400" b="1" dirty="0" smtClean="0"/>
              </a:p>
              <a:p>
                <a:endParaRPr lang="en-US" altLang="ja-JP" sz="1400" b="1" dirty="0"/>
              </a:p>
              <a:p>
                <a:r>
                  <a:rPr lang="ja-JP" altLang="en-US" sz="1200" b="1" dirty="0" smtClean="0"/>
                  <a:t>　</a:t>
                </a:r>
                <a:endParaRPr kumimoji="1" lang="ja-JP" altLang="en-US" sz="1200" b="1" dirty="0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4082369" y="6422118"/>
                <a:ext cx="2213058" cy="4418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ja-JP" sz="12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バイパス</a:t>
                </a:r>
                <a:r>
                  <a:rPr lang="en-US" altLang="ja-JP" sz="12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(R43)</a:t>
                </a:r>
                <a:r>
                  <a:rPr lang="ja-JP" altLang="ja-JP" sz="12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出口</a:t>
                </a:r>
                <a:r>
                  <a:rPr lang="ja-JP" altLang="ja-JP" sz="12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周辺</a:t>
                </a:r>
                <a:endParaRPr lang="en-US" altLang="ja-JP" sz="12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lang="ja-JP" altLang="ja-JP" sz="12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（</a:t>
                </a:r>
                <a:r>
                  <a:rPr lang="ja-JP" altLang="ja-JP" sz="12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南向きに撮影</a:t>
                </a:r>
                <a:r>
                  <a:rPr lang="ja-JP" altLang="ja-JP" sz="12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）</a:t>
                </a:r>
                <a:endParaRPr lang="ja-JP" altLang="ja-JP" sz="1100" kern="100" dirty="0"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" name="図 50" descr="\\s21e\LIB\自動車環境推進G\03 NOx・PM総量削減計画関係\03 簡易測定（府単費）\H31二酸化窒素濃度等測定調査業務（府）\03 測定地点申請関連\00 地点確認\現地確認（R1.8.26）\写真\弁天町駅前交差点\北川\DSCF6271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368" y="627949"/>
              <a:ext cx="2213058" cy="16573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図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" y="3061850"/>
            <a:ext cx="2792033" cy="368715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1284481" y="5913039"/>
            <a:ext cx="640842" cy="1461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9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80,113</a:t>
            </a:r>
            <a:r>
              <a:rPr lang="ja-JP" altLang="en-US" sz="9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台</a:t>
            </a:r>
            <a:endParaRPr lang="en-US" altLang="ja-JP" sz="9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簡易測定地点の例（住之江交差点）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919688" y="3661128"/>
            <a:ext cx="86409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42,071</a:t>
            </a:r>
            <a:r>
              <a:rPr lang="ja-JP" altLang="en-US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台</a:t>
            </a:r>
            <a:endParaRPr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r>
              <a:rPr lang="ja-JP" altLang="en-US" sz="1200" b="1" spc="-150" dirty="0" smtClean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 smtClean="0">
                <a:latin typeface="+mj-ea"/>
                <a:ea typeface="+mj-ea"/>
              </a:rPr>
              <a:t>7</a:t>
            </a:r>
            <a:r>
              <a:rPr lang="ja-JP" altLang="en-US" sz="1200" b="1" spc="-150" dirty="0" smtClean="0">
                <a:latin typeface="+mj-ea"/>
                <a:ea typeface="+mj-ea"/>
              </a:rPr>
              <a:t>日間</a:t>
            </a:r>
            <a:r>
              <a:rPr lang="ja-JP" altLang="en-US" sz="1400" b="1" spc="-150" dirty="0" smtClean="0">
                <a:latin typeface="+mj-ea"/>
                <a:ea typeface="+mj-ea"/>
              </a:rPr>
              <a:t>）</a:t>
            </a:r>
            <a:endParaRPr lang="en-US" altLang="ja-JP" sz="1400" b="1" spc="-150" dirty="0" smtClean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23002" y="4802010"/>
            <a:ext cx="25951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府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道大阪臨海線は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交通量が多く、大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型車混入率も高い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ため、交通渋滞に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よる局地的な濃度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上昇が考えられる。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至：</a:t>
            </a:r>
            <a:r>
              <a:rPr lang="ja-JP" altLang="en-US" dirty="0">
                <a:latin typeface="+mn-ea"/>
              </a:rPr>
              <a:t>南港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6"/>
            <a:ext cx="2368491" cy="1957695"/>
          </a:xfrm>
          <a:prstGeom prst="wedgeRectCallout">
            <a:avLst>
              <a:gd name="adj1" fmla="val -52639"/>
              <a:gd name="adj2" fmla="val -83865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 smtClean="0"/>
              <a:t>　</a:t>
            </a:r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r>
              <a:rPr lang="ja-JP" altLang="en-US" sz="1200" b="1" dirty="0" smtClean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9" y="931504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4" y="4752504"/>
            <a:ext cx="2163880" cy="16696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正方形/長方形 35"/>
          <p:cNvSpPr/>
          <p:nvPr/>
        </p:nvSpPr>
        <p:spPr>
          <a:xfrm>
            <a:off x="4069680" y="6422118"/>
            <a:ext cx="2163880" cy="23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62369" y="2844241"/>
            <a:ext cx="2430077" cy="23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星 5 24"/>
          <p:cNvSpPr/>
          <p:nvPr/>
        </p:nvSpPr>
        <p:spPr>
          <a:xfrm>
            <a:off x="4481736" y="287770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4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ただし</a:t>
            </a:r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14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5" y="2726735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2199" y="2673126"/>
            <a:ext cx="6004017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4625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加えて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74625"/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交差点等も含めた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すべて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地点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2132" y="6136114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/>
              <a:t>対策地域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37</a:t>
            </a:r>
            <a:r>
              <a:rPr lang="ja-JP" altLang="ja-JP" sz="1600" dirty="0" smtClean="0"/>
              <a:t>市町</a:t>
            </a:r>
            <a:r>
              <a:rPr lang="ja-JP" altLang="en-US" sz="1600" dirty="0" smtClean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087"/>
              </p:ext>
            </p:extLst>
          </p:nvPr>
        </p:nvGraphicFramePr>
        <p:xfrm>
          <a:off x="632763" y="4031158"/>
          <a:ext cx="5654724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 smtClean="0">
                          <a:effectLst/>
                        </a:rPr>
                        <a:t>2009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（</a:t>
                      </a:r>
                      <a:r>
                        <a:rPr lang="en-US" altLang="ja-JP" sz="1800" kern="100" spc="0" dirty="0" smtClean="0">
                          <a:effectLst/>
                        </a:rPr>
                        <a:t>H21</a:t>
                      </a:r>
                      <a:r>
                        <a:rPr lang="ja-JP" altLang="en-US" sz="1800" kern="100" spc="0" dirty="0" smtClean="0">
                          <a:effectLst/>
                        </a:rPr>
                        <a:t>）</a:t>
                      </a:r>
                      <a:endParaRPr lang="ja-JP" sz="1800" kern="100" spc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基準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2015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H27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2020</a:t>
                      </a:r>
                      <a:r>
                        <a:rPr lang="ja-JP" altLang="en-US" sz="1800" kern="100" dirty="0" smtClean="0">
                          <a:effectLst/>
                        </a:rPr>
                        <a:t>（</a:t>
                      </a:r>
                      <a:r>
                        <a:rPr lang="en-US" altLang="ja-JP" sz="1800" kern="100" dirty="0" smtClean="0">
                          <a:effectLst/>
                        </a:rPr>
                        <a:t>R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ja-JP" altLang="en-US" sz="1800" kern="100" dirty="0" smtClean="0">
                          <a:effectLst/>
                        </a:rPr>
                        <a:t>）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【</a:t>
                      </a:r>
                      <a:r>
                        <a:rPr lang="ja-JP" sz="1800" kern="100" dirty="0" smtClean="0">
                          <a:effectLst/>
                        </a:rPr>
                        <a:t>目標</a:t>
                      </a:r>
                      <a:r>
                        <a:rPr lang="en-US" altLang="ja-JP" sz="1800" kern="100" dirty="0" smtClean="0">
                          <a:effectLst/>
                        </a:rPr>
                        <a:t>】</a:t>
                      </a:r>
                      <a:endParaRPr lang="ja-JP" sz="18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NOx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18,130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14,420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11,220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effectLst/>
                        </a:rPr>
                        <a:t>　</a:t>
                      </a:r>
                      <a:r>
                        <a:rPr lang="en-US" sz="2000" kern="100" dirty="0" smtClean="0">
                          <a:effectLst/>
                        </a:rPr>
                        <a:t>PM</a:t>
                      </a:r>
                      <a:r>
                        <a:rPr lang="ja-JP" sz="2000" kern="100" dirty="0" smtClean="0">
                          <a:effectLst/>
                        </a:rPr>
                        <a:t>排出量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</a:t>
                      </a:r>
                      <a:r>
                        <a:rPr lang="en-US" sz="2000" kern="100" dirty="0" smtClean="0">
                          <a:effectLst/>
                        </a:rPr>
                        <a:t>910</a:t>
                      </a:r>
                      <a:endParaRPr lang="ja-JP" sz="20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720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670</a:t>
                      </a:r>
                      <a:endParaRPr lang="ja-JP" sz="20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15268" y="3737822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25233"/>
            <a:ext cx="8924038" cy="15311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①（大気環境）</a:t>
            </a:r>
            <a:r>
              <a:rPr lang="ja-JP" altLang="en-US" sz="2400" u="sng" dirty="0" smtClean="0">
                <a:latin typeface="+mn-ea"/>
              </a:rPr>
              <a:t>濃度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en-US" altLang="ja-JP" sz="2400" dirty="0" smtClean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ja-JP" sz="2000" dirty="0" smtClean="0">
                <a:latin typeface="+mn-ea"/>
              </a:rPr>
              <a:t>に係る大気</a:t>
            </a:r>
            <a:r>
              <a:rPr lang="ja-JP" altLang="ja-JP" sz="2000" dirty="0">
                <a:latin typeface="+mn-ea"/>
              </a:rPr>
              <a:t>環境</a:t>
            </a:r>
            <a:r>
              <a:rPr lang="ja-JP" altLang="ja-JP" sz="2000" dirty="0" smtClean="0">
                <a:latin typeface="+mn-ea"/>
              </a:rPr>
              <a:t>基準を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dirty="0">
                <a:latin typeface="+mn-ea"/>
              </a:rPr>
              <a:t>において継続的・安定的に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令和２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年度まで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、</a:t>
            </a:r>
            <a:r>
              <a:rPr lang="ja-JP" altLang="ja-JP" sz="2000" dirty="0">
                <a:solidFill>
                  <a:srgbClr val="FF0000"/>
                </a:solidFill>
                <a:latin typeface="+mn-ea"/>
              </a:rPr>
              <a:t>対策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地域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37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市町）</a:t>
            </a:r>
            <a:r>
              <a:rPr lang="ja-JP" altLang="ja-JP" sz="2000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で</a:t>
            </a:r>
            <a:r>
              <a:rPr lang="ja-JP" altLang="ja-JP" sz="2000" dirty="0">
                <a:latin typeface="+mn-ea"/>
              </a:rPr>
              <a:t>大気環境基準を</a:t>
            </a:r>
            <a:r>
              <a:rPr lang="ja-JP" altLang="ja-JP" sz="2000" dirty="0" smtClean="0">
                <a:latin typeface="+mn-ea"/>
              </a:rPr>
              <a:t>達成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934" y="3541536"/>
            <a:ext cx="4604082" cy="6086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 smtClean="0">
                <a:latin typeface="+mn-ea"/>
              </a:rPr>
              <a:t>②（自動車からの）</a:t>
            </a:r>
            <a:r>
              <a:rPr lang="ja-JP" altLang="en-US" sz="2400" u="sng" dirty="0" smtClean="0">
                <a:latin typeface="+mn-ea"/>
              </a:rPr>
              <a:t>排出量</a:t>
            </a:r>
            <a:r>
              <a:rPr lang="ja-JP" altLang="en-US" sz="2400" dirty="0" smtClean="0">
                <a:latin typeface="+mn-ea"/>
              </a:rPr>
              <a:t>の目標</a:t>
            </a:r>
            <a:endParaRPr lang="ja-JP" altLang="ja-JP" sz="2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934" y="5644083"/>
            <a:ext cx="6980346" cy="7428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/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年度から令和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年度まで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の削減量は</a:t>
            </a:r>
            <a:r>
              <a:rPr lang="ja-JP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1938" indent="-144463"/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kern="1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NOx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6,910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トン（約４割減）、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PM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240</a:t>
            </a:r>
            <a:r>
              <a:rPr lang="ja-JP" altLang="en-US" sz="20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トン（約３割減）</a:t>
            </a:r>
            <a:endParaRPr lang="en-US" altLang="ja-JP" sz="2000" kern="1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72799"/>
            <a:ext cx="7200800" cy="418250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</a:t>
            </a:r>
            <a:r>
              <a:rPr lang="en-US" altLang="ja-JP" u="sng" dirty="0">
                <a:latin typeface="+mn-ea"/>
              </a:rPr>
              <a:t>O</a:t>
            </a:r>
            <a:r>
              <a:rPr lang="en-US" altLang="ja-JP" sz="1400" u="sng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3" y="1809520"/>
            <a:ext cx="8624545" cy="478783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平成</a:t>
            </a:r>
            <a:r>
              <a:rPr lang="en-US" altLang="ja-JP" sz="2000" u="sng" dirty="0">
                <a:latin typeface="+mn-ea"/>
              </a:rPr>
              <a:t>30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NO</a:t>
            </a:r>
            <a:r>
              <a:rPr lang="en-US" altLang="ja-JP" sz="16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98</a:t>
            </a:r>
            <a:r>
              <a:rPr lang="ja-JP" altLang="en-US" sz="2000" u="sng" dirty="0" smtClean="0">
                <a:latin typeface="+mn-ea"/>
              </a:rPr>
              <a:t>％値）の上位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0.046ppm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4165844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0.046</a:t>
            </a:r>
            <a:endParaRPr lang="ja-JP" altLang="ja-JP" dirty="0">
              <a:latin typeface="+mn-ea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07504" y="2996952"/>
            <a:ext cx="93610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9632" y="2276390"/>
            <a:ext cx="64087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緩やかな改善傾向、自排局は一般局より濃度が高い傾向</a:t>
            </a:r>
            <a:endParaRPr lang="ja-JP" altLang="ja-JP" u="sng" dirty="0">
              <a:latin typeface="+mn-ea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084168" y="4869160"/>
            <a:ext cx="0" cy="864096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40" y="1760429"/>
            <a:ext cx="7053969" cy="395347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96062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67394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75954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</a:t>
            </a:r>
            <a:r>
              <a:rPr lang="ja-JP" altLang="en-US" sz="2400" dirty="0" smtClean="0">
                <a:latin typeface="+mn-ea"/>
              </a:rPr>
              <a:t>状況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4" y="1993641"/>
            <a:ext cx="8746814" cy="460371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674" y="1549844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 smtClean="0">
                <a:latin typeface="+mn-ea"/>
              </a:rPr>
              <a:t>平成</a:t>
            </a:r>
            <a:r>
              <a:rPr lang="en-US" altLang="ja-JP" sz="2000" u="sng" dirty="0">
                <a:latin typeface="+mn-ea"/>
              </a:rPr>
              <a:t>30</a:t>
            </a:r>
            <a:r>
              <a:rPr lang="ja-JP" altLang="en-US" sz="2000" u="sng" dirty="0" smtClean="0">
                <a:latin typeface="+mn-ea"/>
              </a:rPr>
              <a:t>年度における</a:t>
            </a:r>
            <a:r>
              <a:rPr lang="en-US" altLang="ja-JP" sz="2000" u="sng" dirty="0" smtClean="0">
                <a:latin typeface="+mn-ea"/>
              </a:rPr>
              <a:t>SPM</a:t>
            </a:r>
            <a:r>
              <a:rPr lang="ja-JP" altLang="en-US" sz="2000" u="sng" dirty="0" smtClean="0">
                <a:latin typeface="+mn-ea"/>
              </a:rPr>
              <a:t>長期評価値（年間</a:t>
            </a:r>
            <a:r>
              <a:rPr lang="en-US" altLang="ja-JP" sz="2000" u="sng" dirty="0" smtClean="0">
                <a:latin typeface="+mn-ea"/>
              </a:rPr>
              <a:t>2</a:t>
            </a:r>
            <a:r>
              <a:rPr lang="ja-JP" altLang="en-US" sz="2000" u="sng" dirty="0" smtClean="0">
                <a:latin typeface="+mn-ea"/>
              </a:rPr>
              <a:t>％除外値）の上位</a:t>
            </a:r>
            <a:r>
              <a:rPr lang="en-US" altLang="ja-JP" sz="2000" u="sng" dirty="0" smtClean="0">
                <a:latin typeface="+mn-ea"/>
              </a:rPr>
              <a:t>5</a:t>
            </a:r>
            <a:r>
              <a:rPr lang="ja-JP" altLang="en-US" sz="2000" u="sng" dirty="0" smtClean="0">
                <a:latin typeface="+mn-ea"/>
              </a:rPr>
              <a:t>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72776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0.057mg/m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２．大気環境</a:t>
            </a:r>
            <a:r>
              <a:rPr lang="en-US" altLang="ja-JP" sz="2400" dirty="0" smtClean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</a:t>
            </a:r>
            <a:r>
              <a:rPr lang="ja-JP" altLang="en-US" sz="2400" dirty="0" smtClean="0">
                <a:latin typeface="+mn-ea"/>
              </a:rPr>
              <a:t>上位局</a:t>
            </a:r>
            <a:endParaRPr lang="ja-JP" altLang="en-US" sz="2400" dirty="0">
              <a:latin typeface="+mn-ea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372200" y="2534051"/>
            <a:ext cx="0" cy="2016224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580112" y="4352789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0.057</a:t>
            </a:r>
            <a:endParaRPr lang="ja-JP" altLang="ja-JP" dirty="0">
              <a:latin typeface="+mn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4048" y="2252221"/>
            <a:ext cx="93610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1198" y="2599011"/>
            <a:ext cx="524100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600" spc="-150" dirty="0" smtClean="0">
                <a:latin typeface="+mn-ea"/>
              </a:rPr>
              <a:t>緩やかな改善傾向で、環境基準値を超過する可能性が十分低い</a:t>
            </a:r>
            <a:endParaRPr lang="ja-JP" altLang="ja-JP" sz="1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＜参考＞　　　　自排局における発生源寄与割合の推計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由来は、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８割、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NOx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 smtClean="0"/>
              <a:t>濃度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6310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（１）評価手法（国において検討中）</a:t>
            </a:r>
            <a:endParaRPr lang="ja-JP" altLang="en-US" sz="2400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令和２年度</a:t>
            </a:r>
            <a:r>
              <a:rPr lang="ja-JP" altLang="en-US" sz="2000" dirty="0">
                <a:latin typeface="+mn-ea"/>
              </a:rPr>
              <a:t>目標は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常時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監視測定局の測定</a:t>
            </a:r>
            <a:r>
              <a:rPr lang="ja-JP" altLang="en-US" sz="2000" dirty="0">
                <a:latin typeface="+mn-ea"/>
              </a:rPr>
              <a:t>に加えて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や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簡易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測定の測定</a:t>
            </a:r>
            <a:r>
              <a:rPr lang="ja-JP" altLang="en-US" sz="2000" dirty="0" smtClean="0">
                <a:latin typeface="+mn-ea"/>
              </a:rPr>
              <a:t>を</a:t>
            </a:r>
            <a:r>
              <a:rPr lang="ja-JP" altLang="en-US" sz="2000" dirty="0">
                <a:latin typeface="+mn-ea"/>
              </a:rPr>
              <a:t>組み合わせて評価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</a:t>
            </a:r>
            <a:r>
              <a:rPr lang="ja-JP" altLang="en-US" sz="2000" dirty="0"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方法は決まったが、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評価方法の詳細については今後検討予定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96974" y="2492896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 smtClean="0">
                  <a:latin typeface="+mn-ea"/>
                </a:rPr>
                <a:t>環境基準値と比較する</a:t>
              </a:r>
              <a:endParaRPr lang="en-US" altLang="ja-JP" sz="1400" dirty="0" smtClean="0">
                <a:latin typeface="+mn-ea"/>
              </a:endParaRPr>
            </a:p>
            <a:p>
              <a:pPr algn="ctr"/>
              <a:r>
                <a:rPr lang="ja-JP" altLang="en-US" sz="1400" dirty="0" smtClean="0">
                  <a:latin typeface="+mn-ea"/>
                </a:rPr>
                <a:t>年間</a:t>
              </a:r>
              <a:r>
                <a:rPr lang="en-US" altLang="ja-JP" sz="1400" dirty="0" smtClean="0">
                  <a:latin typeface="+mn-ea"/>
                </a:rPr>
                <a:t>98</a:t>
              </a:r>
              <a:r>
                <a:rPr lang="ja-JP" altLang="en-US" sz="1400" dirty="0" smtClean="0">
                  <a:latin typeface="+mn-ea"/>
                </a:rPr>
                <a:t>％値を把握可能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 smtClean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測定局の無い地点の濃度</a:t>
              </a:r>
              <a:endParaRPr lang="en-US" altLang="ja-JP" sz="1400" dirty="0" smtClean="0">
                <a:latin typeface="+mn-ea"/>
              </a:endParaRPr>
            </a:p>
            <a:p>
              <a:r>
                <a:rPr lang="ja-JP" altLang="en-US" sz="1400" dirty="0" smtClean="0">
                  <a:latin typeface="+mn-ea"/>
                </a:rPr>
                <a:t>状況を計算。精度には限界。</a:t>
              </a:r>
              <a:endParaRPr lang="en-US" altLang="ja-JP" sz="14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600" dirty="0" smtClean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 smtClean="0">
                  <a:latin typeface="+mn-ea"/>
                </a:rPr>
                <a:t>監視</a:t>
              </a:r>
              <a:r>
                <a:rPr lang="ja-JP" altLang="en-US" sz="1400" dirty="0">
                  <a:latin typeface="+mn-ea"/>
                </a:rPr>
                <a:t>測定局よりも容易</a:t>
              </a:r>
              <a:r>
                <a:rPr lang="ja-JP" altLang="en-US" sz="1400" dirty="0" smtClean="0">
                  <a:latin typeface="+mn-ea"/>
                </a:rPr>
                <a:t>に多く</a:t>
              </a:r>
              <a:r>
                <a:rPr lang="ja-JP" altLang="en-US" sz="1400" dirty="0">
                  <a:latin typeface="+mn-ea"/>
                </a:rPr>
                <a:t>の地点に設置可能</a:t>
              </a:r>
              <a:r>
                <a:rPr lang="ja-JP" altLang="en-US" sz="1400" dirty="0" smtClean="0">
                  <a:latin typeface="+mn-ea"/>
                </a:rPr>
                <a:t>。</a:t>
              </a:r>
              <a:endParaRPr lang="en-US" altLang="ja-JP" sz="14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2252" y="4912063"/>
            <a:ext cx="9324000" cy="1764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（２）スケジュール</a:t>
            </a:r>
            <a:endParaRPr lang="en-US" altLang="ja-JP" sz="24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R1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H31</a:t>
            </a:r>
            <a:r>
              <a:rPr lang="ja-JP" altLang="en-US" sz="2000" dirty="0" smtClean="0">
                <a:latin typeface="+mn-ea"/>
              </a:rPr>
              <a:t>）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数値計算（シミュレーション）</a:t>
            </a:r>
            <a:r>
              <a:rPr lang="ja-JP" altLang="en-US" sz="2000" u="sng" dirty="0" smtClean="0">
                <a:latin typeface="+mn-ea"/>
              </a:rPr>
              <a:t>を実施</a:t>
            </a:r>
            <a:r>
              <a:rPr lang="ja-JP" altLang="en-US" sz="1600" dirty="0" smtClean="0">
                <a:latin typeface="+mn-ea"/>
              </a:rPr>
              <a:t>（国）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R2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H32</a:t>
            </a:r>
            <a:r>
              <a:rPr lang="ja-JP" altLang="en-US" sz="2000" dirty="0" smtClean="0">
                <a:latin typeface="+mn-ea"/>
              </a:rPr>
              <a:t>）　</a:t>
            </a:r>
            <a:r>
              <a:rPr lang="ja-JP" altLang="en-US" sz="2000" spc="-150" dirty="0" smtClean="0">
                <a:latin typeface="+mn-ea"/>
              </a:rPr>
              <a:t>数値計算で判定用基準値を超過した場合</a:t>
            </a:r>
            <a:r>
              <a:rPr lang="ja-JP" altLang="en-US" sz="2000" spc="-150" dirty="0">
                <a:latin typeface="+mn-ea"/>
              </a:rPr>
              <a:t>に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+mn-ea"/>
              </a:rPr>
              <a:t>再判定のための簡易測定を</a:t>
            </a:r>
            <a:r>
              <a:rPr lang="ja-JP" altLang="en-US" sz="2000" u="sng" spc="-150" dirty="0" smtClean="0">
                <a:latin typeface="+mn-ea"/>
              </a:rPr>
              <a:t>実施</a:t>
            </a:r>
            <a:endParaRPr lang="en-US" altLang="ja-JP" sz="2000" u="sng" spc="-150" dirty="0" smtClean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sz="1600" dirty="0" smtClean="0">
                <a:latin typeface="+mn-ea"/>
              </a:rPr>
              <a:t>　　　　 　　　（国から関係都府県に委託）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R3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H33</a:t>
            </a:r>
            <a:r>
              <a:rPr lang="ja-JP" altLang="en-US" sz="2000" dirty="0" smtClean="0">
                <a:latin typeface="+mn-ea"/>
              </a:rPr>
              <a:t>）　数値計算結果及び測定結果を踏まえ、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面的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評価</a:t>
            </a:r>
            <a:r>
              <a:rPr lang="ja-JP" altLang="en-US" sz="1600" u="sng" dirty="0" smtClean="0">
                <a:latin typeface="+mn-ea"/>
              </a:rPr>
              <a:t>（国及び関係都府県）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３．</a:t>
            </a:r>
            <a:r>
              <a:rPr lang="ja-JP" altLang="en-US" sz="2400" spc="-150" dirty="0">
                <a:latin typeface="+mn-ea"/>
              </a:rPr>
              <a:t>令和</a:t>
            </a:r>
            <a:r>
              <a:rPr lang="ja-JP" altLang="en-US" sz="2400" spc="-150" dirty="0" smtClean="0">
                <a:latin typeface="+mn-ea"/>
              </a:rPr>
              <a:t>２年度目標（対策地域全体における環境基準達成）の評価手法</a:t>
            </a:r>
            <a:endParaRPr lang="ja-JP" altLang="en-US" sz="24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517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296" y="1255181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年度～平成</a:t>
            </a:r>
            <a:r>
              <a:rPr lang="en-US" altLang="ja-JP" sz="2000" b="1" dirty="0" smtClean="0">
                <a:latin typeface="+mn-ea"/>
              </a:rPr>
              <a:t>30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調査地点：国道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43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26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号、国道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308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号、大阪中央環状線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、大阪臨海線、大阪高槻京都線の</a:t>
            </a:r>
            <a:r>
              <a:rPr lang="en-US" altLang="ja-JP" sz="2000" u="sng" dirty="0" smtClean="0">
                <a:latin typeface="+mj-ea"/>
                <a:ea typeface="+mj-ea"/>
              </a:rPr>
              <a:t>22</a:t>
            </a:r>
            <a:r>
              <a:rPr lang="ja-JP" altLang="en-US" sz="2000" u="sng" dirty="0" smtClean="0">
                <a:latin typeface="+mj-ea"/>
                <a:ea typeface="+mj-ea"/>
              </a:rPr>
              <a:t>交差点</a:t>
            </a:r>
            <a:endParaRPr lang="en-US" altLang="ja-JP" sz="2000" u="sng" dirty="0" smtClean="0">
              <a:latin typeface="+mj-ea"/>
              <a:ea typeface="+mj-ea"/>
            </a:endParaRPr>
          </a:p>
          <a:p>
            <a:pPr marL="18000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選定根拠：平成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24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年度実施の数値計算手法による平成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32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年度の濃度予測結果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</a:t>
            </a:r>
            <a:r>
              <a:rPr lang="ja-JP" altLang="en-US" sz="2000" u="sng" dirty="0" smtClean="0">
                <a:latin typeface="+mn-ea"/>
              </a:rPr>
              <a:t>交通渋滞発生箇所</a:t>
            </a:r>
            <a:endParaRPr lang="en-US" altLang="ja-JP" sz="2000" u="sng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39296" y="311997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数値計算手法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よる平成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32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年度のＮＯ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濃度予測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計算・評価手法は、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窒素酸化物総量規制</a:t>
            </a:r>
            <a:r>
              <a:rPr lang="ja-JP" altLang="en-US" dirty="0" smtClean="0">
                <a:latin typeface="+mn-ea"/>
              </a:rPr>
              <a:t>マニュアル」 </a:t>
            </a:r>
            <a:r>
              <a:rPr lang="ja-JP" altLang="en-US" dirty="0">
                <a:latin typeface="+mn-ea"/>
              </a:rPr>
              <a:t>に</a:t>
            </a:r>
            <a:r>
              <a:rPr lang="ja-JP" altLang="en-US" dirty="0" smtClean="0">
                <a:latin typeface="+mn-ea"/>
              </a:rPr>
              <a:t>基づき実施。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1353</Words>
  <PresentationFormat>画面に合わせる (4:3)</PresentationFormat>
  <Paragraphs>328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Meiryo UI</vt:lpstr>
      <vt:lpstr>ＭＳ Ｐゴシック</vt:lpstr>
      <vt:lpstr>ＭＳ Ｐ明朝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2019-10-15T05:56:35Z</cp:lastPrinted>
  <dcterms:created xsi:type="dcterms:W3CDTF">2015-05-08T02:07:56Z</dcterms:created>
  <dcterms:modified xsi:type="dcterms:W3CDTF">2019-10-15T06:04:08Z</dcterms:modified>
</cp:coreProperties>
</file>