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415B91B-E735-4F69-ABBC-F805E4287CFE}" type="datetimeFigureOut">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3472321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415B91B-E735-4F69-ABBC-F805E4287CFE}" type="datetimeFigureOut">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3677656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415B91B-E735-4F69-ABBC-F805E4287CFE}" type="datetimeFigureOut">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3405891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415B91B-E735-4F69-ABBC-F805E4287CFE}" type="datetimeFigureOut">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1503981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415B91B-E735-4F69-ABBC-F805E4287CFE}" type="datetimeFigureOut">
              <a:rPr kumimoji="1" lang="ja-JP" altLang="en-US" smtClean="0"/>
              <a:t>2021/12/15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2313586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415B91B-E735-4F69-ABBC-F805E4287CFE}" type="datetimeFigureOut">
              <a:rPr kumimoji="1" lang="ja-JP" altLang="en-US" smtClean="0"/>
              <a:t>2021/12/15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671805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415B91B-E735-4F69-ABBC-F805E4287CFE}" type="datetimeFigureOut">
              <a:rPr kumimoji="1" lang="ja-JP" altLang="en-US" smtClean="0"/>
              <a:t>2021/12/15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57376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415B91B-E735-4F69-ABBC-F805E4287CFE}" type="datetimeFigureOut">
              <a:rPr kumimoji="1" lang="ja-JP" altLang="en-US" smtClean="0"/>
              <a:t>2021/12/15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2056513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15B91B-E735-4F69-ABBC-F805E4287CFE}" type="datetimeFigureOut">
              <a:rPr kumimoji="1" lang="ja-JP" altLang="en-US" smtClean="0"/>
              <a:t>2021/12/15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3408270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415B91B-E735-4F69-ABBC-F805E4287CFE}" type="datetimeFigureOut">
              <a:rPr kumimoji="1" lang="ja-JP" altLang="en-US" smtClean="0"/>
              <a:t>2021/12/15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1381846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415B91B-E735-4F69-ABBC-F805E4287CFE}" type="datetimeFigureOut">
              <a:rPr kumimoji="1" lang="ja-JP" altLang="en-US" smtClean="0"/>
              <a:t>2021/12/15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795767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15B91B-E735-4F69-ABBC-F805E4287CFE}" type="datetimeFigureOut">
              <a:rPr kumimoji="1" lang="ja-JP" altLang="en-US" smtClean="0"/>
              <a:t>2021/12/15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A3BC9D-E517-475A-9765-6036F27147C8}" type="slidenum">
              <a:rPr kumimoji="1" lang="ja-JP" altLang="en-US" smtClean="0"/>
              <a:t>‹#›</a:t>
            </a:fld>
            <a:endParaRPr kumimoji="1" lang="ja-JP" altLang="en-US"/>
          </a:p>
        </p:txBody>
      </p:sp>
    </p:spTree>
    <p:extLst>
      <p:ext uri="{BB962C8B-B14F-4D97-AF65-F5344CB8AC3E}">
        <p14:creationId xmlns:p14="http://schemas.microsoft.com/office/powerpoint/2010/main" val="31363922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227524" y="122683"/>
            <a:ext cx="7126042" cy="4053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ＭＳ ゴシック" panose="020B0609070205080204" pitchFamily="49" charset="-128"/>
                <a:ea typeface="ＭＳ ゴシック" panose="020B0609070205080204" pitchFamily="49" charset="-128"/>
              </a:rPr>
              <a:t>第</a:t>
            </a:r>
            <a:r>
              <a:rPr lang="en-US" altLang="ja-JP" dirty="0" smtClean="0">
                <a:solidFill>
                  <a:schemeClr val="tx1"/>
                </a:solidFill>
                <a:latin typeface="ＭＳ ゴシック" panose="020B0609070205080204" pitchFamily="49" charset="-128"/>
                <a:ea typeface="ＭＳ ゴシック" panose="020B0609070205080204" pitchFamily="49" charset="-128"/>
              </a:rPr>
              <a:t>41</a:t>
            </a:r>
            <a:r>
              <a:rPr lang="ja-JP" altLang="en-US" dirty="0" smtClean="0">
                <a:solidFill>
                  <a:schemeClr val="tx1"/>
                </a:solidFill>
                <a:latin typeface="ＭＳ ゴシック" panose="020B0609070205080204" pitchFamily="49" charset="-128"/>
                <a:ea typeface="ＭＳ ゴシック" panose="020B0609070205080204" pitchFamily="49" charset="-128"/>
              </a:rPr>
              <a:t>回</a:t>
            </a:r>
            <a:r>
              <a:rPr lang="ja-JP" altLang="en-US" dirty="0">
                <a:solidFill>
                  <a:schemeClr val="tx1"/>
                </a:solidFill>
                <a:latin typeface="ＭＳ ゴシック" panose="020B0609070205080204" pitchFamily="49" charset="-128"/>
                <a:ea typeface="ＭＳ ゴシック" panose="020B0609070205080204" pitchFamily="49" charset="-128"/>
              </a:rPr>
              <a:t>人権審における委員の主な意見</a:t>
            </a:r>
          </a:p>
        </p:txBody>
      </p:sp>
      <p:sp>
        <p:nvSpPr>
          <p:cNvPr id="5" name="正方形/長方形 4"/>
          <p:cNvSpPr/>
          <p:nvPr/>
        </p:nvSpPr>
        <p:spPr>
          <a:xfrm>
            <a:off x="193184" y="667985"/>
            <a:ext cx="9543246" cy="606532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dirty="0">
                <a:solidFill>
                  <a:schemeClr val="tx1"/>
                </a:solidFill>
                <a:latin typeface="ＭＳ ゴシック" panose="020B0609070205080204" pitchFamily="49" charset="-128"/>
                <a:ea typeface="ＭＳ ゴシック" panose="020B0609070205080204" pitchFamily="49" charset="-128"/>
              </a:rPr>
              <a:t>【</a:t>
            </a:r>
            <a:r>
              <a:rPr lang="ja-JP" altLang="en-US" sz="1400" dirty="0">
                <a:solidFill>
                  <a:schemeClr val="tx1"/>
                </a:solidFill>
                <a:latin typeface="ＭＳ ゴシック" panose="020B0609070205080204" pitchFamily="49" charset="-128"/>
                <a:ea typeface="ＭＳ ゴシック" panose="020B0609070205080204" pitchFamily="49" charset="-128"/>
              </a:rPr>
              <a:t>基本方針の変更について</a:t>
            </a:r>
            <a:r>
              <a:rPr lang="en-US" altLang="ja-JP" sz="1400" dirty="0" smtClean="0">
                <a:solidFill>
                  <a:schemeClr val="tx1"/>
                </a:solidFill>
                <a:latin typeface="ＭＳ ゴシック" panose="020B0609070205080204" pitchFamily="49" charset="-128"/>
                <a:ea typeface="ＭＳ ゴシック" panose="020B0609070205080204" pitchFamily="49" charset="-128"/>
              </a:rPr>
              <a:t>】</a:t>
            </a:r>
          </a:p>
          <a:p>
            <a:endParaRPr lang="en-US" altLang="ja-JP" sz="1400" dirty="0">
              <a:solidFill>
                <a:schemeClr val="tx1"/>
              </a:solidFill>
              <a:latin typeface="ＭＳ ゴシック" panose="020B0609070205080204" pitchFamily="49" charset="-128"/>
              <a:ea typeface="ＭＳ ゴシック" panose="020B0609070205080204" pitchFamily="49" charset="-128"/>
            </a:endParaRPr>
          </a:p>
          <a:p>
            <a:pPr algn="just">
              <a:spcAft>
                <a:spcPts val="0"/>
              </a:spcAft>
            </a:pPr>
            <a:r>
              <a:rPr lang="ja-JP" altLang="en-US" sz="1400" dirty="0">
                <a:solidFill>
                  <a:schemeClr val="tx1"/>
                </a:solidFill>
                <a:latin typeface="ＭＳ ゴシック" panose="020B0609070205080204" pitchFamily="49" charset="-128"/>
                <a:ea typeface="ＭＳ ゴシック" panose="020B0609070205080204" pitchFamily="49" charset="-128"/>
              </a:rPr>
              <a:t>　</a:t>
            </a:r>
            <a:r>
              <a:rPr lang="ja-JP" altLang="en-US" sz="1400" dirty="0" smtClean="0">
                <a:solidFill>
                  <a:schemeClr val="tx1"/>
                </a:solidFill>
                <a:latin typeface="ＭＳ ゴシック" panose="020B0609070205080204" pitchFamily="49" charset="-128"/>
                <a:ea typeface="ＭＳ ゴシック" panose="020B0609070205080204" pitchFamily="49" charset="-128"/>
              </a:rPr>
              <a:t>○　</a:t>
            </a:r>
            <a:r>
              <a:rPr lang="en-US"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3</a:t>
            </a:r>
            <a:r>
              <a:rPr lang="ja-JP" altLang="ja-JP"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ページの上から</a:t>
            </a:r>
            <a:r>
              <a:rPr lang="en-US" altLang="ja-JP"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3</a:t>
            </a:r>
            <a:r>
              <a:rPr lang="ja-JP" altLang="ja-JP"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行目に「性別」</a:t>
            </a:r>
            <a:r>
              <a:rPr lang="ja-JP"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の次</a:t>
            </a:r>
            <a:r>
              <a:rPr lang="ja-JP" altLang="ja-JP"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に「性的指向</a:t>
            </a:r>
            <a:r>
              <a:rPr lang="ja-JP"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を</a:t>
            </a:r>
            <a:r>
              <a:rPr lang="ja-JP"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入れて</a:t>
            </a:r>
            <a:r>
              <a:rPr lang="ja-JP" altLang="ja-JP"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いる。</a:t>
            </a:r>
            <a:r>
              <a:rPr lang="ja-JP"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事務局</a:t>
            </a:r>
            <a:r>
              <a:rPr lang="ja-JP" altLang="en-US"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の</a:t>
            </a:r>
            <a:r>
              <a:rPr lang="ja-JP"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説明</a:t>
            </a:r>
            <a:r>
              <a:rPr lang="ja-JP" altLang="ja-JP"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としては「性的指向」と</a:t>
            </a:r>
            <a:r>
              <a:rPr lang="ja-JP"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言</a:t>
            </a:r>
            <a:endParaRPr lang="en-US"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Aft>
                <a:spcPts val="0"/>
              </a:spcAft>
            </a:pPr>
            <a:r>
              <a:rPr lang="ja-JP" altLang="en-US"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400" kern="100" dirty="0" err="1"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う</a:t>
            </a:r>
            <a:r>
              <a:rPr lang="ja-JP"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セクシュアリティ</a:t>
            </a:r>
            <a:r>
              <a:rPr lang="ja-JP" altLang="ja-JP"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の</a:t>
            </a:r>
            <a:r>
              <a:rPr lang="ja-JP"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問題</a:t>
            </a:r>
            <a:r>
              <a:rPr lang="ja-JP" altLang="en-US"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を</a:t>
            </a:r>
            <a:r>
              <a:rPr lang="ja-JP"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入れた</a:t>
            </a:r>
            <a:r>
              <a:rPr lang="ja-JP" altLang="ja-JP"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、ということだが、なぜ「セクシュアリティ」あるいは「</a:t>
            </a:r>
            <a:r>
              <a:rPr lang="ja-JP"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セク</a:t>
            </a:r>
            <a:r>
              <a:rPr lang="ja-JP" altLang="en-US"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シュアル</a:t>
            </a:r>
            <a:r>
              <a:rPr lang="ja-JP"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ファ</a:t>
            </a:r>
            <a:endParaRPr lang="en-US"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Aft>
                <a:spcPts val="0"/>
              </a:spcAft>
            </a:pPr>
            <a:r>
              <a:rPr lang="ja-JP" altLang="en-US"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クターズ</a:t>
            </a:r>
            <a:r>
              <a:rPr lang="ja-JP" altLang="ja-JP"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」（性的要因）等の言葉</a:t>
            </a:r>
            <a:r>
              <a:rPr lang="ja-JP"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を使わなかった</a:t>
            </a:r>
            <a:r>
              <a:rPr lang="ja-JP" altLang="ja-JP"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のか。</a:t>
            </a:r>
          </a:p>
          <a:p>
            <a:pPr algn="just">
              <a:spcAft>
                <a:spcPts val="0"/>
              </a:spcAft>
            </a:pPr>
            <a:r>
              <a:rPr lang="ja-JP" altLang="ja-JP"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もう一つ、性的指向というと、やはりＳＯＧＩのことがあるので性自認とともに</a:t>
            </a:r>
            <a:r>
              <a:rPr lang="ja-JP"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用いられる</a:t>
            </a:r>
            <a:r>
              <a:rPr lang="ja-JP" altLang="ja-JP"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ことがあると</a:t>
            </a:r>
            <a:r>
              <a:rPr lang="ja-JP"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思う</a:t>
            </a:r>
            <a:endParaRPr lang="en-US"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spcAft>
                <a:spcPts val="0"/>
              </a:spcAft>
            </a:pPr>
            <a:r>
              <a:rPr lang="ja-JP" altLang="en-US"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en-US"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が</a:t>
            </a:r>
            <a:r>
              <a:rPr lang="ja-JP" altLang="ja-JP"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、セクシュアリティの問題について言いたかったのであれば「</a:t>
            </a:r>
            <a:r>
              <a:rPr lang="ja-JP"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セクシュアリティ</a:t>
            </a:r>
            <a:r>
              <a:rPr lang="ja-JP" altLang="ja-JP"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」と書いてもよかったのでは</a:t>
            </a:r>
            <a:r>
              <a:rPr lang="ja-JP"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1400" kern="100" dirty="0" smtClean="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indent="800100" algn="just">
              <a:spcAft>
                <a:spcPts val="0"/>
              </a:spcAft>
            </a:pPr>
            <a:endParaRPr lang="en-US" altLang="ja-JP"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1400" dirty="0" smtClean="0">
                <a:solidFill>
                  <a:schemeClr val="tx1"/>
                </a:solidFill>
                <a:latin typeface="ＭＳ ゴシック" panose="020B0609070205080204" pitchFamily="49" charset="-128"/>
                <a:ea typeface="ＭＳ ゴシック" panose="020B0609070205080204" pitchFamily="49" charset="-128"/>
              </a:rPr>
              <a:t>　○　</a:t>
            </a:r>
            <a:r>
              <a:rPr lang="ja-JP" altLang="ja-JP" sz="1400" dirty="0" smtClean="0">
                <a:solidFill>
                  <a:schemeClr val="tx1"/>
                </a:solidFill>
                <a:latin typeface="ＭＳ ゴシック" panose="020B0609070205080204" pitchFamily="49" charset="-128"/>
                <a:ea typeface="ＭＳ ゴシック" panose="020B0609070205080204" pitchFamily="49" charset="-128"/>
              </a:rPr>
              <a:t>「性的</a:t>
            </a:r>
            <a:r>
              <a:rPr lang="ja-JP" altLang="ja-JP" sz="1400" dirty="0">
                <a:solidFill>
                  <a:schemeClr val="tx1"/>
                </a:solidFill>
                <a:latin typeface="ＭＳ ゴシック" panose="020B0609070205080204" pitchFamily="49" charset="-128"/>
                <a:ea typeface="ＭＳ ゴシック" panose="020B0609070205080204" pitchFamily="49" charset="-128"/>
              </a:rPr>
              <a:t>指向」という言葉は今現在ほぼ公的に使われるようになってきたということがあり</a:t>
            </a:r>
            <a:r>
              <a:rPr lang="ja-JP" altLang="ja-JP" sz="1400" dirty="0" smtClean="0">
                <a:solidFill>
                  <a:schemeClr val="tx1"/>
                </a:solidFill>
                <a:latin typeface="ＭＳ ゴシック" panose="020B0609070205080204" pitchFamily="49" charset="-128"/>
                <a:ea typeface="ＭＳ ゴシック" panose="020B0609070205080204" pitchFamily="49" charset="-128"/>
              </a:rPr>
              <a:t>、公的</a:t>
            </a:r>
            <a:r>
              <a:rPr lang="ja-JP" altLang="ja-JP" sz="1400" dirty="0">
                <a:solidFill>
                  <a:schemeClr val="tx1"/>
                </a:solidFill>
                <a:latin typeface="ＭＳ ゴシック" panose="020B0609070205080204" pitchFamily="49" charset="-128"/>
                <a:ea typeface="ＭＳ ゴシック" panose="020B0609070205080204" pitchFamily="49" charset="-128"/>
              </a:rPr>
              <a:t>文書として</a:t>
            </a:r>
            <a:r>
              <a:rPr lang="ja-JP" altLang="ja-JP" sz="1400" dirty="0" smtClean="0">
                <a:solidFill>
                  <a:schemeClr val="tx1"/>
                </a:solidFill>
                <a:latin typeface="ＭＳ ゴシック" panose="020B0609070205080204" pitchFamily="49" charset="-128"/>
                <a:ea typeface="ＭＳ ゴシック" panose="020B0609070205080204" pitchFamily="49" charset="-128"/>
              </a:rPr>
              <a:t>も</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400" dirty="0">
                <a:solidFill>
                  <a:schemeClr val="tx1"/>
                </a:solidFill>
                <a:latin typeface="ＭＳ ゴシック" panose="020B0609070205080204" pitchFamily="49" charset="-128"/>
                <a:ea typeface="ＭＳ ゴシック" panose="020B0609070205080204" pitchFamily="49" charset="-128"/>
              </a:rPr>
              <a:t>　</a:t>
            </a:r>
            <a:r>
              <a:rPr lang="ja-JP" altLang="en-US" sz="1400" dirty="0" smtClean="0">
                <a:solidFill>
                  <a:schemeClr val="tx1"/>
                </a:solidFill>
                <a:latin typeface="ＭＳ ゴシック" panose="020B0609070205080204" pitchFamily="49" charset="-128"/>
                <a:ea typeface="ＭＳ ゴシック" panose="020B0609070205080204" pitchFamily="49" charset="-128"/>
              </a:rPr>
              <a:t>　</a:t>
            </a:r>
            <a:r>
              <a:rPr lang="ja-JP" altLang="ja-JP" sz="1400" dirty="0" smtClean="0">
                <a:solidFill>
                  <a:schemeClr val="tx1"/>
                </a:solidFill>
                <a:latin typeface="ＭＳ ゴシック" panose="020B0609070205080204" pitchFamily="49" charset="-128"/>
                <a:ea typeface="ＭＳ ゴシック" panose="020B0609070205080204" pitchFamily="49" charset="-128"/>
              </a:rPr>
              <a:t>そんな</a:t>
            </a:r>
            <a:r>
              <a:rPr lang="ja-JP" altLang="ja-JP" sz="1400" dirty="0">
                <a:solidFill>
                  <a:schemeClr val="tx1"/>
                </a:solidFill>
                <a:latin typeface="ＭＳ ゴシック" panose="020B0609070205080204" pitchFamily="49" charset="-128"/>
                <a:ea typeface="ＭＳ ゴシック" panose="020B0609070205080204" pitchFamily="49" charset="-128"/>
              </a:rPr>
              <a:t>に抵抗もなく使えるかと思うが、これが府民の方々にも読んで</a:t>
            </a:r>
            <a:r>
              <a:rPr lang="ja-JP" altLang="ja-JP" sz="1400" dirty="0" smtClean="0">
                <a:solidFill>
                  <a:schemeClr val="tx1"/>
                </a:solidFill>
                <a:latin typeface="ＭＳ ゴシック" panose="020B0609070205080204" pitchFamily="49" charset="-128"/>
                <a:ea typeface="ＭＳ ゴシック" panose="020B0609070205080204" pitchFamily="49" charset="-128"/>
              </a:rPr>
              <a:t>いただく</a:t>
            </a:r>
            <a:r>
              <a:rPr lang="ja-JP" altLang="ja-JP" sz="1400" dirty="0">
                <a:solidFill>
                  <a:schemeClr val="tx1"/>
                </a:solidFill>
                <a:latin typeface="ＭＳ ゴシック" panose="020B0609070205080204" pitchFamily="49" charset="-128"/>
                <a:ea typeface="ＭＳ ゴシック" panose="020B0609070205080204" pitchFamily="49" charset="-128"/>
              </a:rPr>
              <a:t>ものだとすると、ぱっと見て</a:t>
            </a:r>
            <a:r>
              <a:rPr lang="ja-JP" altLang="ja-JP" sz="1400" dirty="0" smtClean="0">
                <a:solidFill>
                  <a:schemeClr val="tx1"/>
                </a:solidFill>
                <a:latin typeface="ＭＳ ゴシック" panose="020B0609070205080204" pitchFamily="49" charset="-128"/>
                <a:ea typeface="ＭＳ ゴシック" panose="020B0609070205080204" pitchFamily="49" charset="-128"/>
              </a:rPr>
              <a:t>内容</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400" dirty="0">
                <a:solidFill>
                  <a:schemeClr val="tx1"/>
                </a:solidFill>
                <a:latin typeface="ＭＳ ゴシック" panose="020B0609070205080204" pitchFamily="49" charset="-128"/>
                <a:ea typeface="ＭＳ ゴシック" panose="020B0609070205080204" pitchFamily="49" charset="-128"/>
              </a:rPr>
              <a:t>　</a:t>
            </a:r>
            <a:r>
              <a:rPr lang="ja-JP" altLang="en-US" sz="1400" dirty="0" smtClean="0">
                <a:solidFill>
                  <a:schemeClr val="tx1"/>
                </a:solidFill>
                <a:latin typeface="ＭＳ ゴシック" panose="020B0609070205080204" pitchFamily="49" charset="-128"/>
                <a:ea typeface="ＭＳ ゴシック" panose="020B0609070205080204" pitchFamily="49" charset="-128"/>
              </a:rPr>
              <a:t>　</a:t>
            </a:r>
            <a:r>
              <a:rPr lang="ja-JP" altLang="ja-JP" sz="1400" dirty="0" smtClean="0">
                <a:solidFill>
                  <a:schemeClr val="tx1"/>
                </a:solidFill>
                <a:latin typeface="ＭＳ ゴシック" panose="020B0609070205080204" pitchFamily="49" charset="-128"/>
                <a:ea typeface="ＭＳ ゴシック" panose="020B0609070205080204" pitchFamily="49" charset="-128"/>
              </a:rPr>
              <a:t>が</a:t>
            </a:r>
            <a:r>
              <a:rPr lang="ja-JP" altLang="ja-JP" sz="1400" dirty="0">
                <a:solidFill>
                  <a:schemeClr val="tx1"/>
                </a:solidFill>
                <a:latin typeface="ＭＳ ゴシック" panose="020B0609070205080204" pitchFamily="49" charset="-128"/>
                <a:ea typeface="ＭＳ ゴシック" panose="020B0609070205080204" pitchFamily="49" charset="-128"/>
              </a:rPr>
              <a:t>わかる方がいいと思う。「性的要因」でわかる</a:t>
            </a:r>
            <a:r>
              <a:rPr lang="ja-JP" altLang="ja-JP" sz="1400" dirty="0" smtClean="0">
                <a:solidFill>
                  <a:schemeClr val="tx1"/>
                </a:solidFill>
                <a:latin typeface="ＭＳ ゴシック" panose="020B0609070205080204" pitchFamily="49" charset="-128"/>
                <a:ea typeface="ＭＳ ゴシック" panose="020B0609070205080204" pitchFamily="49" charset="-128"/>
              </a:rPr>
              <a:t>のかな</a:t>
            </a:r>
            <a:r>
              <a:rPr lang="ja-JP" altLang="ja-JP" sz="1400" dirty="0">
                <a:solidFill>
                  <a:schemeClr val="tx1"/>
                </a:solidFill>
                <a:latin typeface="ＭＳ ゴシック" panose="020B0609070205080204" pitchFamily="49" charset="-128"/>
                <a:ea typeface="ＭＳ ゴシック" panose="020B0609070205080204" pitchFamily="49" charset="-128"/>
              </a:rPr>
              <a:t>、という気がする。「性的指向」は定着してきている</a:t>
            </a:r>
            <a:r>
              <a:rPr lang="ja-JP" altLang="ja-JP" sz="1400" dirty="0" smtClean="0">
                <a:solidFill>
                  <a:schemeClr val="tx1"/>
                </a:solidFill>
                <a:latin typeface="ＭＳ ゴシック" panose="020B0609070205080204" pitchFamily="49" charset="-128"/>
                <a:ea typeface="ＭＳ ゴシック" panose="020B0609070205080204" pitchFamily="49" charset="-128"/>
              </a:rPr>
              <a:t>と</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400" dirty="0">
                <a:solidFill>
                  <a:schemeClr val="tx1"/>
                </a:solidFill>
                <a:latin typeface="ＭＳ ゴシック" panose="020B0609070205080204" pitchFamily="49" charset="-128"/>
                <a:ea typeface="ＭＳ ゴシック" panose="020B0609070205080204" pitchFamily="49" charset="-128"/>
              </a:rPr>
              <a:t>　</a:t>
            </a:r>
            <a:r>
              <a:rPr lang="ja-JP" altLang="en-US" sz="1400" dirty="0" smtClean="0">
                <a:solidFill>
                  <a:schemeClr val="tx1"/>
                </a:solidFill>
                <a:latin typeface="ＭＳ ゴシック" panose="020B0609070205080204" pitchFamily="49" charset="-128"/>
                <a:ea typeface="ＭＳ ゴシック" panose="020B0609070205080204" pitchFamily="49" charset="-128"/>
              </a:rPr>
              <a:t>　</a:t>
            </a:r>
            <a:r>
              <a:rPr lang="ja-JP" altLang="ja-JP" sz="1400" dirty="0" smtClean="0">
                <a:solidFill>
                  <a:schemeClr val="tx1"/>
                </a:solidFill>
                <a:latin typeface="ＭＳ ゴシック" panose="020B0609070205080204" pitchFamily="49" charset="-128"/>
                <a:ea typeface="ＭＳ ゴシック" panose="020B0609070205080204" pitchFamily="49" charset="-128"/>
              </a:rPr>
              <a:t>思う</a:t>
            </a:r>
            <a:r>
              <a:rPr lang="ja-JP" altLang="ja-JP" sz="1400" dirty="0">
                <a:solidFill>
                  <a:schemeClr val="tx1"/>
                </a:solidFill>
                <a:latin typeface="ＭＳ ゴシック" panose="020B0609070205080204" pitchFamily="49" charset="-128"/>
                <a:ea typeface="ＭＳ ゴシック" panose="020B0609070205080204" pitchFamily="49" charset="-128"/>
              </a:rPr>
              <a:t>が</a:t>
            </a:r>
            <a:r>
              <a:rPr lang="ja-JP"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ja-JP" sz="1400" dirty="0">
                <a:solidFill>
                  <a:schemeClr val="tx1"/>
                </a:solidFill>
                <a:latin typeface="ＭＳ ゴシック" panose="020B0609070205080204" pitchFamily="49" charset="-128"/>
                <a:ea typeface="ＭＳ ゴシック" panose="020B0609070205080204" pitchFamily="49" charset="-128"/>
              </a:rPr>
              <a:t>性的要因」だと少し曖昧な気はする</a:t>
            </a:r>
            <a:r>
              <a:rPr lang="ja-JP" altLang="ja-JP" sz="1400" dirty="0" smtClean="0">
                <a:solidFill>
                  <a:schemeClr val="tx1"/>
                </a:solidFill>
                <a:latin typeface="ＭＳ ゴシック" panose="020B0609070205080204" pitchFamily="49" charset="-128"/>
                <a:ea typeface="ＭＳ ゴシック" panose="020B0609070205080204" pitchFamily="49" charset="-128"/>
              </a:rPr>
              <a:t>。</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endParaRPr lang="en-US" altLang="ja-JP"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r>
              <a:rPr lang="ja-JP" altLang="en-US" sz="1400" dirty="0" smtClean="0">
                <a:solidFill>
                  <a:schemeClr val="tx1"/>
                </a:solidFill>
                <a:latin typeface="ＭＳ ゴシック" panose="020B0609070205080204" pitchFamily="49" charset="-128"/>
                <a:ea typeface="ＭＳ ゴシック" panose="020B0609070205080204" pitchFamily="49" charset="-128"/>
              </a:rPr>
              <a:t>　○　</a:t>
            </a:r>
            <a:r>
              <a:rPr lang="ja-JP" altLang="ja-JP" sz="1400" dirty="0" smtClean="0">
                <a:solidFill>
                  <a:schemeClr val="tx1"/>
                </a:solidFill>
                <a:latin typeface="ＭＳ ゴシック" panose="020B0609070205080204" pitchFamily="49" charset="-128"/>
                <a:ea typeface="ＭＳ ゴシック" panose="020B0609070205080204" pitchFamily="49" charset="-128"/>
              </a:rPr>
              <a:t>インターネット</a:t>
            </a:r>
            <a:r>
              <a:rPr lang="ja-JP" altLang="ja-JP" sz="1400" dirty="0">
                <a:solidFill>
                  <a:schemeClr val="tx1"/>
                </a:solidFill>
                <a:latin typeface="ＭＳ ゴシック" panose="020B0609070205080204" pitchFamily="49" charset="-128"/>
                <a:ea typeface="ＭＳ ゴシック" panose="020B0609070205080204" pitchFamily="49" charset="-128"/>
              </a:rPr>
              <a:t>のところ、</a:t>
            </a:r>
            <a:r>
              <a:rPr lang="ja-JP" altLang="ja-JP" sz="1400" dirty="0" smtClean="0">
                <a:solidFill>
                  <a:schemeClr val="tx1"/>
                </a:solidFill>
                <a:latin typeface="ＭＳ ゴシック" panose="020B0609070205080204" pitchFamily="49" charset="-128"/>
                <a:ea typeface="ＭＳ ゴシック" panose="020B0609070205080204" pitchFamily="49" charset="-128"/>
              </a:rPr>
              <a:t>前回の指摘</a:t>
            </a:r>
            <a:r>
              <a:rPr lang="ja-JP" altLang="en-US" sz="1400" dirty="0" smtClean="0">
                <a:solidFill>
                  <a:schemeClr val="tx1"/>
                </a:solidFill>
                <a:latin typeface="ＭＳ ゴシック" panose="020B0609070205080204" pitchFamily="49" charset="-128"/>
                <a:ea typeface="ＭＳ ゴシック" panose="020B0609070205080204" pitchFamily="49" charset="-128"/>
              </a:rPr>
              <a:t>を踏まえ</a:t>
            </a:r>
            <a:r>
              <a:rPr lang="ja-JP" altLang="ja-JP" sz="1400" dirty="0" smtClean="0">
                <a:solidFill>
                  <a:schemeClr val="tx1"/>
                </a:solidFill>
                <a:latin typeface="ＭＳ ゴシック" panose="020B0609070205080204" pitchFamily="49" charset="-128"/>
                <a:ea typeface="ＭＳ ゴシック" panose="020B0609070205080204" pitchFamily="49" charset="-128"/>
              </a:rPr>
              <a:t>「</a:t>
            </a:r>
            <a:r>
              <a:rPr lang="ja-JP" altLang="ja-JP" sz="1400" dirty="0">
                <a:solidFill>
                  <a:schemeClr val="tx1"/>
                </a:solidFill>
                <a:latin typeface="ＭＳ ゴシック" panose="020B0609070205080204" pitchFamily="49" charset="-128"/>
                <a:ea typeface="ＭＳ ゴシック" panose="020B0609070205080204" pitchFamily="49" charset="-128"/>
              </a:rPr>
              <a:t>プラットフォーム事業者の自主的な取り組みの</a:t>
            </a:r>
            <a:r>
              <a:rPr lang="ja-JP" altLang="ja-JP" sz="1400" dirty="0" smtClean="0">
                <a:solidFill>
                  <a:schemeClr val="tx1"/>
                </a:solidFill>
                <a:latin typeface="ＭＳ ゴシック" panose="020B0609070205080204" pitchFamily="49" charset="-128"/>
                <a:ea typeface="ＭＳ ゴシック" panose="020B0609070205080204" pitchFamily="49" charset="-128"/>
              </a:rPr>
              <a:t>強化</a:t>
            </a:r>
            <a:r>
              <a:rPr lang="ja-JP" altLang="ja-JP" sz="1400" dirty="0">
                <a:solidFill>
                  <a:schemeClr val="tx1"/>
                </a:solidFill>
                <a:latin typeface="ＭＳ ゴシック" panose="020B0609070205080204" pitchFamily="49" charset="-128"/>
                <a:ea typeface="ＭＳ ゴシック" panose="020B0609070205080204" pitchFamily="49" charset="-128"/>
              </a:rPr>
              <a:t>」と</a:t>
            </a:r>
            <a:r>
              <a:rPr lang="ja-JP" altLang="ja-JP" sz="1400" dirty="0" smtClean="0">
                <a:solidFill>
                  <a:schemeClr val="tx1"/>
                </a:solidFill>
                <a:latin typeface="ＭＳ ゴシック" panose="020B0609070205080204" pitchFamily="49" charset="-128"/>
                <a:ea typeface="ＭＳ ゴシック" panose="020B0609070205080204" pitchFamily="49" charset="-128"/>
              </a:rPr>
              <a:t>いう</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400" dirty="0">
                <a:solidFill>
                  <a:schemeClr val="tx1"/>
                </a:solidFill>
                <a:latin typeface="ＭＳ ゴシック" panose="020B0609070205080204" pitchFamily="49" charset="-128"/>
                <a:ea typeface="ＭＳ ゴシック" panose="020B0609070205080204" pitchFamily="49" charset="-128"/>
              </a:rPr>
              <a:t>　</a:t>
            </a:r>
            <a:r>
              <a:rPr lang="ja-JP" altLang="en-US" sz="1400" dirty="0" smtClean="0">
                <a:solidFill>
                  <a:schemeClr val="tx1"/>
                </a:solidFill>
                <a:latin typeface="ＭＳ ゴシック" panose="020B0609070205080204" pitchFamily="49" charset="-128"/>
                <a:ea typeface="ＭＳ ゴシック" panose="020B0609070205080204" pitchFamily="49" charset="-128"/>
              </a:rPr>
              <a:t>　</a:t>
            </a:r>
            <a:r>
              <a:rPr lang="ja-JP" altLang="ja-JP" sz="1400" dirty="0" smtClean="0">
                <a:solidFill>
                  <a:schemeClr val="tx1"/>
                </a:solidFill>
                <a:latin typeface="ＭＳ ゴシック" panose="020B0609070205080204" pitchFamily="49" charset="-128"/>
                <a:ea typeface="ＭＳ ゴシック" panose="020B0609070205080204" pitchFamily="49" charset="-128"/>
              </a:rPr>
              <a:t>文言を</a:t>
            </a:r>
            <a:r>
              <a:rPr lang="ja-JP" altLang="ja-JP" sz="1400" dirty="0">
                <a:solidFill>
                  <a:schemeClr val="tx1"/>
                </a:solidFill>
                <a:latin typeface="ＭＳ ゴシック" panose="020B0609070205080204" pitchFamily="49" charset="-128"/>
                <a:ea typeface="ＭＳ ゴシック" panose="020B0609070205080204" pitchFamily="49" charset="-128"/>
              </a:rPr>
              <a:t>入れたことは大変結構なことだが、しかしこれはここに一回書いてどうにかなると</a:t>
            </a:r>
            <a:r>
              <a:rPr lang="ja-JP" altLang="ja-JP" sz="1400" dirty="0" smtClean="0">
                <a:solidFill>
                  <a:schemeClr val="tx1"/>
                </a:solidFill>
                <a:latin typeface="ＭＳ ゴシック" panose="020B0609070205080204" pitchFamily="49" charset="-128"/>
                <a:ea typeface="ＭＳ ゴシック" panose="020B0609070205080204" pitchFamily="49" charset="-128"/>
              </a:rPr>
              <a:t>いうことで</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400" dirty="0">
                <a:solidFill>
                  <a:schemeClr val="tx1"/>
                </a:solidFill>
                <a:latin typeface="ＭＳ ゴシック" panose="020B0609070205080204" pitchFamily="49" charset="-128"/>
                <a:ea typeface="ＭＳ ゴシック" panose="020B0609070205080204" pitchFamily="49" charset="-128"/>
              </a:rPr>
              <a:t>　</a:t>
            </a:r>
            <a:r>
              <a:rPr lang="ja-JP" altLang="en-US" sz="1400" dirty="0" smtClean="0">
                <a:solidFill>
                  <a:schemeClr val="tx1"/>
                </a:solidFill>
                <a:latin typeface="ＭＳ ゴシック" panose="020B0609070205080204" pitchFamily="49" charset="-128"/>
                <a:ea typeface="ＭＳ ゴシック" panose="020B0609070205080204" pitchFamily="49" charset="-128"/>
              </a:rPr>
              <a:t>　</a:t>
            </a:r>
            <a:r>
              <a:rPr lang="ja-JP" altLang="ja-JP" sz="1400" dirty="0" smtClean="0">
                <a:solidFill>
                  <a:schemeClr val="tx1"/>
                </a:solidFill>
                <a:latin typeface="ＭＳ ゴシック" panose="020B0609070205080204" pitchFamily="49" charset="-128"/>
                <a:ea typeface="ＭＳ ゴシック" panose="020B0609070205080204" pitchFamily="49" charset="-128"/>
              </a:rPr>
              <a:t>も</a:t>
            </a:r>
            <a:r>
              <a:rPr lang="ja-JP" altLang="ja-JP" sz="1400" dirty="0">
                <a:solidFill>
                  <a:schemeClr val="tx1"/>
                </a:solidFill>
                <a:latin typeface="ＭＳ ゴシック" panose="020B0609070205080204" pitchFamily="49" charset="-128"/>
                <a:ea typeface="ＭＳ ゴシック" panose="020B0609070205080204" pitchFamily="49" charset="-128"/>
              </a:rPr>
              <a:t>ないので、大阪府として何か具体的なことを考えているのか</a:t>
            </a:r>
            <a:r>
              <a:rPr lang="ja-JP" altLang="ja-JP" sz="1400" dirty="0" smtClean="0">
                <a:solidFill>
                  <a:schemeClr val="tx1"/>
                </a:solidFill>
                <a:latin typeface="ＭＳ ゴシック" panose="020B0609070205080204" pitchFamily="49" charset="-128"/>
                <a:ea typeface="ＭＳ ゴシック" panose="020B0609070205080204" pitchFamily="49" charset="-128"/>
              </a:rPr>
              <a:t>、主</a:t>
            </a:r>
            <a:r>
              <a:rPr lang="ja-JP" altLang="en-US" sz="1400" dirty="0" smtClean="0">
                <a:solidFill>
                  <a:schemeClr val="tx1"/>
                </a:solidFill>
                <a:latin typeface="ＭＳ ゴシック" panose="020B0609070205080204" pitchFamily="49" charset="-128"/>
                <a:ea typeface="ＭＳ ゴシック" panose="020B0609070205080204" pitchFamily="49" charset="-128"/>
              </a:rPr>
              <a:t>なもの</a:t>
            </a:r>
            <a:r>
              <a:rPr lang="ja-JP" altLang="ja-JP" sz="1400" dirty="0" smtClean="0">
                <a:solidFill>
                  <a:schemeClr val="tx1"/>
                </a:solidFill>
                <a:latin typeface="ＭＳ ゴシック" panose="020B0609070205080204" pitchFamily="49" charset="-128"/>
                <a:ea typeface="ＭＳ ゴシック" panose="020B0609070205080204" pitchFamily="49" charset="-128"/>
              </a:rPr>
              <a:t>と</a:t>
            </a:r>
            <a:r>
              <a:rPr lang="ja-JP" altLang="ja-JP" sz="1400" dirty="0">
                <a:solidFill>
                  <a:schemeClr val="tx1"/>
                </a:solidFill>
                <a:latin typeface="ＭＳ ゴシック" panose="020B0609070205080204" pitchFamily="49" charset="-128"/>
                <a:ea typeface="ＭＳ ゴシック" panose="020B0609070205080204" pitchFamily="49" charset="-128"/>
              </a:rPr>
              <a:t>して</a:t>
            </a:r>
            <a:r>
              <a:rPr lang="ja-JP" altLang="ja-JP" sz="1400" dirty="0" smtClean="0">
                <a:solidFill>
                  <a:schemeClr val="tx1"/>
                </a:solidFill>
                <a:latin typeface="ＭＳ ゴシック" panose="020B0609070205080204" pitchFamily="49" charset="-128"/>
                <a:ea typeface="ＭＳ ゴシック" panose="020B0609070205080204" pitchFamily="49" charset="-128"/>
              </a:rPr>
              <a:t>は</a:t>
            </a:r>
            <a:r>
              <a:rPr lang="ja-JP" altLang="en-US" sz="1400" dirty="0" smtClean="0">
                <a:solidFill>
                  <a:schemeClr val="tx1"/>
                </a:solidFill>
                <a:latin typeface="ＭＳ ゴシック" panose="020B0609070205080204" pitchFamily="49" charset="-128"/>
                <a:ea typeface="ＭＳ ゴシック" panose="020B0609070205080204" pitchFamily="49" charset="-128"/>
              </a:rPr>
              <a:t>、</a:t>
            </a:r>
            <a:r>
              <a:rPr lang="ja-JP" altLang="ja-JP" sz="1400" dirty="0" smtClean="0">
                <a:solidFill>
                  <a:schemeClr val="tx1"/>
                </a:solidFill>
                <a:latin typeface="ＭＳ ゴシック" panose="020B0609070205080204" pitchFamily="49" charset="-128"/>
                <a:ea typeface="ＭＳ ゴシック" panose="020B0609070205080204" pitchFamily="49" charset="-128"/>
              </a:rPr>
              <a:t>国</a:t>
            </a:r>
            <a:r>
              <a:rPr lang="ja-JP" altLang="ja-JP" sz="1400" dirty="0">
                <a:solidFill>
                  <a:schemeClr val="tx1"/>
                </a:solidFill>
                <a:latin typeface="ＭＳ ゴシック" panose="020B0609070205080204" pitchFamily="49" charset="-128"/>
                <a:ea typeface="ＭＳ ゴシック" panose="020B0609070205080204" pitchFamily="49" charset="-128"/>
              </a:rPr>
              <a:t>に働きかけていくと</a:t>
            </a:r>
            <a:r>
              <a:rPr lang="ja-JP" altLang="ja-JP" sz="1400" dirty="0" smtClean="0">
                <a:solidFill>
                  <a:schemeClr val="tx1"/>
                </a:solidFill>
                <a:latin typeface="ＭＳ ゴシック" panose="020B0609070205080204" pitchFamily="49" charset="-128"/>
                <a:ea typeface="ＭＳ ゴシック" panose="020B0609070205080204" pitchFamily="49" charset="-128"/>
              </a:rPr>
              <a:t>言う</a:t>
            </a:r>
            <a:endParaRPr lang="en-US" altLang="ja-JP" sz="1400" dirty="0" smtClean="0">
              <a:solidFill>
                <a:schemeClr val="tx1"/>
              </a:solidFill>
              <a:latin typeface="ＭＳ ゴシック" panose="020B0609070205080204" pitchFamily="49" charset="-128"/>
              <a:ea typeface="ＭＳ ゴシック" panose="020B0609070205080204" pitchFamily="49" charset="-128"/>
            </a:endParaRPr>
          </a:p>
          <a:p>
            <a:r>
              <a:rPr lang="ja-JP" altLang="en-US" sz="1400">
                <a:solidFill>
                  <a:schemeClr val="tx1"/>
                </a:solidFill>
                <a:latin typeface="ＭＳ ゴシック" panose="020B0609070205080204" pitchFamily="49" charset="-128"/>
                <a:ea typeface="ＭＳ ゴシック" panose="020B0609070205080204" pitchFamily="49" charset="-128"/>
              </a:rPr>
              <a:t>　</a:t>
            </a:r>
            <a:r>
              <a:rPr lang="ja-JP" altLang="en-US" sz="1400" smtClean="0">
                <a:solidFill>
                  <a:schemeClr val="tx1"/>
                </a:solidFill>
                <a:latin typeface="ＭＳ ゴシック" panose="020B0609070205080204" pitchFamily="49" charset="-128"/>
                <a:ea typeface="ＭＳ ゴシック" panose="020B0609070205080204" pitchFamily="49" charset="-128"/>
              </a:rPr>
              <a:t>　</a:t>
            </a:r>
            <a:r>
              <a:rPr lang="ja-JP" altLang="ja-JP" sz="1400" smtClean="0">
                <a:solidFill>
                  <a:schemeClr val="tx1"/>
                </a:solidFill>
                <a:latin typeface="ＭＳ ゴシック" panose="020B0609070205080204" pitchFamily="49" charset="-128"/>
                <a:ea typeface="ＭＳ ゴシック" panose="020B0609070205080204" pitchFamily="49" charset="-128"/>
              </a:rPr>
              <a:t>意味</a:t>
            </a:r>
            <a:r>
              <a:rPr lang="ja-JP" altLang="ja-JP" sz="1400" dirty="0">
                <a:solidFill>
                  <a:schemeClr val="tx1"/>
                </a:solidFill>
                <a:latin typeface="ＭＳ ゴシック" panose="020B0609070205080204" pitchFamily="49" charset="-128"/>
                <a:ea typeface="ＭＳ ゴシック" panose="020B0609070205080204" pitchFamily="49" charset="-128"/>
              </a:rPr>
              <a:t>な</a:t>
            </a:r>
            <a:r>
              <a:rPr lang="ja-JP" altLang="ja-JP" sz="1400" dirty="0" smtClean="0">
                <a:solidFill>
                  <a:schemeClr val="tx1"/>
                </a:solidFill>
                <a:latin typeface="ＭＳ ゴシック" panose="020B0609070205080204" pitchFamily="49" charset="-128"/>
                <a:ea typeface="ＭＳ ゴシック" panose="020B0609070205080204" pitchFamily="49" charset="-128"/>
              </a:rPr>
              <a:t>のか</a:t>
            </a:r>
            <a:endParaRPr lang="ja-JP" altLang="ja-JP" sz="1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lang="en-US" altLang="ja-JP" sz="1400" b="1" dirty="0">
              <a:solidFill>
                <a:schemeClr val="tx1"/>
              </a:solidFill>
              <a:latin typeface="+mn-ea"/>
            </a:endParaRPr>
          </a:p>
        </p:txBody>
      </p:sp>
      <p:sp>
        <p:nvSpPr>
          <p:cNvPr id="2" name="正方形/長方形 1"/>
          <p:cNvSpPr/>
          <p:nvPr/>
        </p:nvSpPr>
        <p:spPr>
          <a:xfrm>
            <a:off x="8549644" y="122683"/>
            <a:ext cx="1007933" cy="405351"/>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62" dirty="0" smtClean="0"/>
              <a:t>資料</a:t>
            </a:r>
            <a:r>
              <a:rPr lang="ja-JP" altLang="en-US" sz="1462" dirty="0"/>
              <a:t>４</a:t>
            </a:r>
            <a:endParaRPr lang="ja-JP" altLang="en-US" sz="1462" dirty="0"/>
          </a:p>
        </p:txBody>
      </p:sp>
    </p:spTree>
    <p:extLst>
      <p:ext uri="{BB962C8B-B14F-4D97-AF65-F5344CB8AC3E}">
        <p14:creationId xmlns:p14="http://schemas.microsoft.com/office/powerpoint/2010/main" val="10278904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1221</TotalTime>
  <Words>357</Words>
  <Application>Microsoft Office PowerPoint</Application>
  <PresentationFormat>A4 210 x 297 mm</PresentationFormat>
  <Paragraphs>19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ＭＳ ゴシック</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尾崎　輪香子</dc:creator>
  <cp:lastModifiedBy>長谷川　敏之</cp:lastModifiedBy>
  <cp:revision>62</cp:revision>
  <cp:lastPrinted>2021-12-15T00:57:57Z</cp:lastPrinted>
  <dcterms:created xsi:type="dcterms:W3CDTF">2020-10-14T01:25:42Z</dcterms:created>
  <dcterms:modified xsi:type="dcterms:W3CDTF">2021-12-15T05:30:14Z</dcterms:modified>
</cp:coreProperties>
</file>