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72321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67765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0589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50398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31358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67180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5737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05651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0827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38184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795767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5B91B-E735-4F69-ABBC-F805E4287CFE}" type="datetimeFigureOut">
              <a:rPr kumimoji="1" lang="ja-JP" altLang="en-US" smtClean="0"/>
              <a:t>2021/12/15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136392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27524" y="122683"/>
            <a:ext cx="7126042" cy="405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ＭＳ ゴシック" panose="020B0609070205080204" pitchFamily="49" charset="-128"/>
                <a:ea typeface="ＭＳ ゴシック" panose="020B0609070205080204" pitchFamily="49" charset="-128"/>
              </a:rPr>
              <a:t>第</a:t>
            </a:r>
            <a:r>
              <a:rPr lang="en-US" altLang="ja-JP" dirty="0" smtClean="0">
                <a:solidFill>
                  <a:schemeClr val="tx1"/>
                </a:solidFill>
                <a:latin typeface="ＭＳ ゴシック" panose="020B0609070205080204" pitchFamily="49" charset="-128"/>
                <a:ea typeface="ＭＳ ゴシック" panose="020B0609070205080204" pitchFamily="49" charset="-128"/>
              </a:rPr>
              <a:t>41</a:t>
            </a:r>
            <a:r>
              <a:rPr lang="ja-JP" altLang="en-US" dirty="0" smtClean="0">
                <a:solidFill>
                  <a:schemeClr val="tx1"/>
                </a:solidFill>
                <a:latin typeface="ＭＳ ゴシック" panose="020B0609070205080204" pitchFamily="49" charset="-128"/>
                <a:ea typeface="ＭＳ ゴシック" panose="020B0609070205080204" pitchFamily="49" charset="-128"/>
              </a:rPr>
              <a:t>回</a:t>
            </a:r>
            <a:r>
              <a:rPr lang="ja-JP" altLang="en-US" dirty="0">
                <a:solidFill>
                  <a:schemeClr val="tx1"/>
                </a:solidFill>
                <a:latin typeface="ＭＳ ゴシック" panose="020B0609070205080204" pitchFamily="49" charset="-128"/>
                <a:ea typeface="ＭＳ ゴシック" panose="020B0609070205080204" pitchFamily="49" charset="-128"/>
              </a:rPr>
              <a:t>人権審における委員の主な意見</a:t>
            </a:r>
          </a:p>
        </p:txBody>
      </p:sp>
      <p:sp>
        <p:nvSpPr>
          <p:cNvPr id="5" name="正方形/長方形 4"/>
          <p:cNvSpPr/>
          <p:nvPr/>
        </p:nvSpPr>
        <p:spPr>
          <a:xfrm>
            <a:off x="193184" y="667985"/>
            <a:ext cx="9543246" cy="60653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基本方針の変更について</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p>
          <a:p>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lgn="just">
              <a:spcAft>
                <a:spcPts val="0"/>
              </a:spcAft>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en-US"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ページの上から</a:t>
            </a:r>
            <a:r>
              <a:rPr lang="en-US"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行目に「性別」</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の次</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に「性的指向</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を</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入れて</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いる。</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事務局</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説明</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としては「性的指向」と</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言</a:t>
            </a:r>
            <a:endParaRPr lang="en-US"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ja-JP" altLang="en-US"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400" kern="100" dirty="0" err="1"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う</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セクシュアリティ</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問題</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を</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入れた</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、ということだが、なぜ「セクシュアリティ」あるいは「</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セク</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シュアル</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ファ</a:t>
            </a:r>
            <a:endParaRPr lang="en-US"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ja-JP" altLang="en-US"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クターズ</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」（性的要因）等の言葉</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を使わなかった</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のか。</a:t>
            </a:r>
          </a:p>
          <a:p>
            <a:pPr algn="just">
              <a:spcAft>
                <a:spcPts val="0"/>
              </a:spcAft>
            </a:pP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もう一つ、性的指向というと、やはりＳＯＧＩのことがあるので性自認とともに</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用いられる</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ことがあると</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思う</a:t>
            </a:r>
            <a:endParaRPr lang="en-US"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spcAft>
                <a:spcPts val="0"/>
              </a:spcAft>
            </a:pPr>
            <a:r>
              <a:rPr lang="ja-JP" altLang="en-US"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が</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、セクシュアリティの問題について言いたかったのであれば「</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セクシュアリティ</a:t>
            </a:r>
            <a:r>
              <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」と書いてもよかったのでは</a:t>
            </a:r>
            <a:r>
              <a:rPr lang="ja-JP"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400" kern="100" dirty="0" smtClean="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00100" algn="just">
              <a:spcAft>
                <a:spcPts val="0"/>
              </a:spcAft>
            </a:pPr>
            <a:endParaRPr lang="en-US"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400" dirty="0" smtClean="0">
                <a:solidFill>
                  <a:schemeClr val="tx1"/>
                </a:solidFill>
                <a:latin typeface="ＭＳ ゴシック" panose="020B0609070205080204" pitchFamily="49" charset="-128"/>
                <a:ea typeface="ＭＳ ゴシック" panose="020B0609070205080204" pitchFamily="49" charset="-128"/>
              </a:rPr>
              <a:t>　○　</a:t>
            </a:r>
            <a:r>
              <a:rPr lang="ja-JP" altLang="ja-JP" sz="1400" dirty="0" smtClean="0">
                <a:solidFill>
                  <a:schemeClr val="tx1"/>
                </a:solidFill>
                <a:latin typeface="ＭＳ ゴシック" panose="020B0609070205080204" pitchFamily="49" charset="-128"/>
                <a:ea typeface="ＭＳ ゴシック" panose="020B0609070205080204" pitchFamily="49" charset="-128"/>
              </a:rPr>
              <a:t>「性的</a:t>
            </a:r>
            <a:r>
              <a:rPr lang="ja-JP" altLang="ja-JP" sz="1400" dirty="0">
                <a:solidFill>
                  <a:schemeClr val="tx1"/>
                </a:solidFill>
                <a:latin typeface="ＭＳ ゴシック" panose="020B0609070205080204" pitchFamily="49" charset="-128"/>
                <a:ea typeface="ＭＳ ゴシック" panose="020B0609070205080204" pitchFamily="49" charset="-128"/>
              </a:rPr>
              <a:t>指向」という言葉は今現在ほぼ公的に使われるようになってきたということがあり</a:t>
            </a:r>
            <a:r>
              <a:rPr lang="ja-JP" altLang="ja-JP" sz="1400" dirty="0" smtClean="0">
                <a:solidFill>
                  <a:schemeClr val="tx1"/>
                </a:solidFill>
                <a:latin typeface="ＭＳ ゴシック" panose="020B0609070205080204" pitchFamily="49" charset="-128"/>
                <a:ea typeface="ＭＳ ゴシック" panose="020B0609070205080204" pitchFamily="49" charset="-128"/>
              </a:rPr>
              <a:t>、公的</a:t>
            </a:r>
            <a:r>
              <a:rPr lang="ja-JP" altLang="ja-JP" sz="1400" dirty="0">
                <a:solidFill>
                  <a:schemeClr val="tx1"/>
                </a:solidFill>
                <a:latin typeface="ＭＳ ゴシック" panose="020B0609070205080204" pitchFamily="49" charset="-128"/>
                <a:ea typeface="ＭＳ ゴシック" panose="020B0609070205080204" pitchFamily="49" charset="-128"/>
              </a:rPr>
              <a:t>文書として</a:t>
            </a:r>
            <a:r>
              <a:rPr lang="ja-JP" altLang="ja-JP" sz="1400" dirty="0" smtClean="0">
                <a:solidFill>
                  <a:schemeClr val="tx1"/>
                </a:solidFill>
                <a:latin typeface="ＭＳ ゴシック" panose="020B0609070205080204" pitchFamily="49" charset="-128"/>
                <a:ea typeface="ＭＳ ゴシック" panose="020B0609070205080204" pitchFamily="49" charset="-128"/>
              </a:rPr>
              <a:t>も</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そんな</a:t>
            </a:r>
            <a:r>
              <a:rPr lang="ja-JP" altLang="ja-JP" sz="1400" dirty="0">
                <a:solidFill>
                  <a:schemeClr val="tx1"/>
                </a:solidFill>
                <a:latin typeface="ＭＳ ゴシック" panose="020B0609070205080204" pitchFamily="49" charset="-128"/>
                <a:ea typeface="ＭＳ ゴシック" panose="020B0609070205080204" pitchFamily="49" charset="-128"/>
              </a:rPr>
              <a:t>に抵抗もなく使えるかと思うが、これが府民の方々にも読んで</a:t>
            </a:r>
            <a:r>
              <a:rPr lang="ja-JP" altLang="ja-JP" sz="1400" dirty="0" smtClean="0">
                <a:solidFill>
                  <a:schemeClr val="tx1"/>
                </a:solidFill>
                <a:latin typeface="ＭＳ ゴシック" panose="020B0609070205080204" pitchFamily="49" charset="-128"/>
                <a:ea typeface="ＭＳ ゴシック" panose="020B0609070205080204" pitchFamily="49" charset="-128"/>
              </a:rPr>
              <a:t>いただく</a:t>
            </a:r>
            <a:r>
              <a:rPr lang="ja-JP" altLang="ja-JP" sz="1400" dirty="0">
                <a:solidFill>
                  <a:schemeClr val="tx1"/>
                </a:solidFill>
                <a:latin typeface="ＭＳ ゴシック" panose="020B0609070205080204" pitchFamily="49" charset="-128"/>
                <a:ea typeface="ＭＳ ゴシック" panose="020B0609070205080204" pitchFamily="49" charset="-128"/>
              </a:rPr>
              <a:t>ものだとすると、ぱっと見て</a:t>
            </a:r>
            <a:r>
              <a:rPr lang="ja-JP" altLang="ja-JP" sz="1400" dirty="0" smtClean="0">
                <a:solidFill>
                  <a:schemeClr val="tx1"/>
                </a:solidFill>
                <a:latin typeface="ＭＳ ゴシック" panose="020B0609070205080204" pitchFamily="49" charset="-128"/>
                <a:ea typeface="ＭＳ ゴシック" panose="020B0609070205080204" pitchFamily="49" charset="-128"/>
              </a:rPr>
              <a:t>内容</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が</a:t>
            </a:r>
            <a:r>
              <a:rPr lang="ja-JP" altLang="ja-JP" sz="1400" dirty="0">
                <a:solidFill>
                  <a:schemeClr val="tx1"/>
                </a:solidFill>
                <a:latin typeface="ＭＳ ゴシック" panose="020B0609070205080204" pitchFamily="49" charset="-128"/>
                <a:ea typeface="ＭＳ ゴシック" panose="020B0609070205080204" pitchFamily="49" charset="-128"/>
              </a:rPr>
              <a:t>わかる方がいいと思う。「性的要因」でわかる</a:t>
            </a:r>
            <a:r>
              <a:rPr lang="ja-JP" altLang="ja-JP" sz="1400" dirty="0" smtClean="0">
                <a:solidFill>
                  <a:schemeClr val="tx1"/>
                </a:solidFill>
                <a:latin typeface="ＭＳ ゴシック" panose="020B0609070205080204" pitchFamily="49" charset="-128"/>
                <a:ea typeface="ＭＳ ゴシック" panose="020B0609070205080204" pitchFamily="49" charset="-128"/>
              </a:rPr>
              <a:t>のかな</a:t>
            </a:r>
            <a:r>
              <a:rPr lang="ja-JP" altLang="ja-JP" sz="1400" dirty="0">
                <a:solidFill>
                  <a:schemeClr val="tx1"/>
                </a:solidFill>
                <a:latin typeface="ＭＳ ゴシック" panose="020B0609070205080204" pitchFamily="49" charset="-128"/>
                <a:ea typeface="ＭＳ ゴシック" panose="020B0609070205080204" pitchFamily="49" charset="-128"/>
              </a:rPr>
              <a:t>、という気がする。「性的指向」は定着してきている</a:t>
            </a:r>
            <a:r>
              <a:rPr lang="ja-JP" altLang="ja-JP" sz="1400" dirty="0" smtClean="0">
                <a:solidFill>
                  <a:schemeClr val="tx1"/>
                </a:solidFill>
                <a:latin typeface="ＭＳ ゴシック" panose="020B0609070205080204" pitchFamily="49" charset="-128"/>
                <a:ea typeface="ＭＳ ゴシック" panose="020B0609070205080204" pitchFamily="49" charset="-128"/>
              </a:rPr>
              <a:t>と</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思う</a:t>
            </a:r>
            <a:r>
              <a:rPr lang="ja-JP" altLang="ja-JP" sz="1400" dirty="0">
                <a:solidFill>
                  <a:schemeClr val="tx1"/>
                </a:solidFill>
                <a:latin typeface="ＭＳ ゴシック" panose="020B0609070205080204" pitchFamily="49" charset="-128"/>
                <a:ea typeface="ＭＳ ゴシック" panose="020B0609070205080204" pitchFamily="49" charset="-128"/>
              </a:rPr>
              <a:t>が</a:t>
            </a:r>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性的要因」だと少し曖昧な気はする</a:t>
            </a:r>
            <a:r>
              <a:rPr lang="ja-JP" altLang="ja-JP" sz="14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400" dirty="0" smtClean="0">
                <a:solidFill>
                  <a:schemeClr val="tx1"/>
                </a:solidFill>
                <a:latin typeface="ＭＳ ゴシック" panose="020B0609070205080204" pitchFamily="49" charset="-128"/>
                <a:ea typeface="ＭＳ ゴシック" panose="020B0609070205080204" pitchFamily="49" charset="-128"/>
              </a:rPr>
              <a:t>　○　</a:t>
            </a:r>
            <a:r>
              <a:rPr lang="ja-JP" altLang="ja-JP" sz="1400" dirty="0" smtClean="0">
                <a:solidFill>
                  <a:schemeClr val="tx1"/>
                </a:solidFill>
                <a:latin typeface="ＭＳ ゴシック" panose="020B0609070205080204" pitchFamily="49" charset="-128"/>
                <a:ea typeface="ＭＳ ゴシック" panose="020B0609070205080204" pitchFamily="49" charset="-128"/>
              </a:rPr>
              <a:t>インターネット</a:t>
            </a:r>
            <a:r>
              <a:rPr lang="ja-JP" altLang="ja-JP" sz="1400" dirty="0">
                <a:solidFill>
                  <a:schemeClr val="tx1"/>
                </a:solidFill>
                <a:latin typeface="ＭＳ ゴシック" panose="020B0609070205080204" pitchFamily="49" charset="-128"/>
                <a:ea typeface="ＭＳ ゴシック" panose="020B0609070205080204" pitchFamily="49" charset="-128"/>
              </a:rPr>
              <a:t>のところ、</a:t>
            </a:r>
            <a:r>
              <a:rPr lang="ja-JP" altLang="ja-JP" sz="1400" dirty="0" smtClean="0">
                <a:solidFill>
                  <a:schemeClr val="tx1"/>
                </a:solidFill>
                <a:latin typeface="ＭＳ ゴシック" panose="020B0609070205080204" pitchFamily="49" charset="-128"/>
                <a:ea typeface="ＭＳ ゴシック" panose="020B0609070205080204" pitchFamily="49" charset="-128"/>
              </a:rPr>
              <a:t>前回の指摘</a:t>
            </a:r>
            <a:r>
              <a:rPr lang="ja-JP" altLang="en-US" sz="1400" dirty="0" smtClean="0">
                <a:solidFill>
                  <a:schemeClr val="tx1"/>
                </a:solidFill>
                <a:latin typeface="ＭＳ ゴシック" panose="020B0609070205080204" pitchFamily="49" charset="-128"/>
                <a:ea typeface="ＭＳ ゴシック" panose="020B0609070205080204" pitchFamily="49" charset="-128"/>
              </a:rPr>
              <a:t>を踏まえ</a:t>
            </a:r>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プラットフォーム事業者の自主的な取り組みの</a:t>
            </a:r>
            <a:r>
              <a:rPr lang="ja-JP" altLang="ja-JP" sz="1400" dirty="0" smtClean="0">
                <a:solidFill>
                  <a:schemeClr val="tx1"/>
                </a:solidFill>
                <a:latin typeface="ＭＳ ゴシック" panose="020B0609070205080204" pitchFamily="49" charset="-128"/>
                <a:ea typeface="ＭＳ ゴシック" panose="020B0609070205080204" pitchFamily="49" charset="-128"/>
              </a:rPr>
              <a:t>強化</a:t>
            </a:r>
            <a:r>
              <a:rPr lang="ja-JP" altLang="ja-JP" sz="1400" dirty="0">
                <a:solidFill>
                  <a:schemeClr val="tx1"/>
                </a:solidFill>
                <a:latin typeface="ＭＳ ゴシック" panose="020B0609070205080204" pitchFamily="49" charset="-128"/>
                <a:ea typeface="ＭＳ ゴシック" panose="020B0609070205080204" pitchFamily="49" charset="-128"/>
              </a:rPr>
              <a:t>」と</a:t>
            </a:r>
            <a:r>
              <a:rPr lang="ja-JP" altLang="ja-JP" sz="1400" dirty="0" smtClean="0">
                <a:solidFill>
                  <a:schemeClr val="tx1"/>
                </a:solidFill>
                <a:latin typeface="ＭＳ ゴシック" panose="020B0609070205080204" pitchFamily="49" charset="-128"/>
                <a:ea typeface="ＭＳ ゴシック" panose="020B0609070205080204" pitchFamily="49" charset="-128"/>
              </a:rPr>
              <a:t>いう</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文言を</a:t>
            </a:r>
            <a:r>
              <a:rPr lang="ja-JP" altLang="ja-JP" sz="1400" dirty="0">
                <a:solidFill>
                  <a:schemeClr val="tx1"/>
                </a:solidFill>
                <a:latin typeface="ＭＳ ゴシック" panose="020B0609070205080204" pitchFamily="49" charset="-128"/>
                <a:ea typeface="ＭＳ ゴシック" panose="020B0609070205080204" pitchFamily="49" charset="-128"/>
              </a:rPr>
              <a:t>入れたことは大変結構なことだが、しかしこれはここに一回書いてどうにかなると</a:t>
            </a:r>
            <a:r>
              <a:rPr lang="ja-JP" altLang="ja-JP" sz="1400" dirty="0" smtClean="0">
                <a:solidFill>
                  <a:schemeClr val="tx1"/>
                </a:solidFill>
                <a:latin typeface="ＭＳ ゴシック" panose="020B0609070205080204" pitchFamily="49" charset="-128"/>
                <a:ea typeface="ＭＳ ゴシック" panose="020B0609070205080204" pitchFamily="49" charset="-128"/>
              </a:rPr>
              <a:t>いうことで</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も</a:t>
            </a:r>
            <a:r>
              <a:rPr lang="ja-JP" altLang="ja-JP" sz="1400" dirty="0">
                <a:solidFill>
                  <a:schemeClr val="tx1"/>
                </a:solidFill>
                <a:latin typeface="ＭＳ ゴシック" panose="020B0609070205080204" pitchFamily="49" charset="-128"/>
                <a:ea typeface="ＭＳ ゴシック" panose="020B0609070205080204" pitchFamily="49" charset="-128"/>
              </a:rPr>
              <a:t>ないので、大阪府として何か具体的なことを考えているのか</a:t>
            </a:r>
            <a:r>
              <a:rPr lang="ja-JP" altLang="ja-JP" sz="1400" dirty="0" smtClean="0">
                <a:solidFill>
                  <a:schemeClr val="tx1"/>
                </a:solidFill>
                <a:latin typeface="ＭＳ ゴシック" panose="020B0609070205080204" pitchFamily="49" charset="-128"/>
                <a:ea typeface="ＭＳ ゴシック" panose="020B0609070205080204" pitchFamily="49" charset="-128"/>
              </a:rPr>
              <a:t>、主</a:t>
            </a:r>
            <a:r>
              <a:rPr lang="ja-JP" altLang="en-US" sz="1400" dirty="0" smtClean="0">
                <a:solidFill>
                  <a:schemeClr val="tx1"/>
                </a:solidFill>
                <a:latin typeface="ＭＳ ゴシック" panose="020B0609070205080204" pitchFamily="49" charset="-128"/>
                <a:ea typeface="ＭＳ ゴシック" panose="020B0609070205080204" pitchFamily="49" charset="-128"/>
              </a:rPr>
              <a:t>なもの</a:t>
            </a:r>
            <a:r>
              <a:rPr lang="ja-JP" altLang="ja-JP" sz="1400" dirty="0" smtClean="0">
                <a:solidFill>
                  <a:schemeClr val="tx1"/>
                </a:solidFill>
                <a:latin typeface="ＭＳ ゴシック" panose="020B0609070205080204" pitchFamily="49" charset="-128"/>
                <a:ea typeface="ＭＳ ゴシック" panose="020B0609070205080204" pitchFamily="49" charset="-128"/>
              </a:rPr>
              <a:t>と</a:t>
            </a:r>
            <a:r>
              <a:rPr lang="ja-JP" altLang="ja-JP" sz="1400" dirty="0">
                <a:solidFill>
                  <a:schemeClr val="tx1"/>
                </a:solidFill>
                <a:latin typeface="ＭＳ ゴシック" panose="020B0609070205080204" pitchFamily="49" charset="-128"/>
                <a:ea typeface="ＭＳ ゴシック" panose="020B0609070205080204" pitchFamily="49" charset="-128"/>
              </a:rPr>
              <a:t>して</a:t>
            </a:r>
            <a:r>
              <a:rPr lang="ja-JP" altLang="ja-JP" sz="1400" dirty="0" smtClean="0">
                <a:solidFill>
                  <a:schemeClr val="tx1"/>
                </a:solidFill>
                <a:latin typeface="ＭＳ ゴシック" panose="020B0609070205080204" pitchFamily="49" charset="-128"/>
                <a:ea typeface="ＭＳ ゴシック" panose="020B0609070205080204" pitchFamily="49" charset="-128"/>
              </a:rPr>
              <a:t>は</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smtClean="0">
                <a:solidFill>
                  <a:schemeClr val="tx1"/>
                </a:solidFill>
                <a:latin typeface="ＭＳ ゴシック" panose="020B0609070205080204" pitchFamily="49" charset="-128"/>
                <a:ea typeface="ＭＳ ゴシック" panose="020B0609070205080204" pitchFamily="49" charset="-128"/>
              </a:rPr>
              <a:t>国</a:t>
            </a:r>
            <a:r>
              <a:rPr lang="ja-JP" altLang="ja-JP" sz="1400" dirty="0">
                <a:solidFill>
                  <a:schemeClr val="tx1"/>
                </a:solidFill>
                <a:latin typeface="ＭＳ ゴシック" panose="020B0609070205080204" pitchFamily="49" charset="-128"/>
                <a:ea typeface="ＭＳ ゴシック" panose="020B0609070205080204" pitchFamily="49" charset="-128"/>
              </a:rPr>
              <a:t>に働きかけていくと</a:t>
            </a:r>
            <a:r>
              <a:rPr lang="ja-JP" altLang="ja-JP" sz="1400" dirty="0" smtClean="0">
                <a:solidFill>
                  <a:schemeClr val="tx1"/>
                </a:solidFill>
                <a:latin typeface="ＭＳ ゴシック" panose="020B0609070205080204" pitchFamily="49" charset="-128"/>
                <a:ea typeface="ＭＳ ゴシック" panose="020B0609070205080204" pitchFamily="49" charset="-128"/>
              </a:rPr>
              <a:t>言う</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a:solidFill>
                  <a:schemeClr val="tx1"/>
                </a:solidFill>
                <a:latin typeface="ＭＳ ゴシック" panose="020B0609070205080204" pitchFamily="49" charset="-128"/>
                <a:ea typeface="ＭＳ ゴシック" panose="020B0609070205080204" pitchFamily="49" charset="-128"/>
              </a:rPr>
              <a:t>　</a:t>
            </a:r>
            <a:r>
              <a:rPr lang="ja-JP" altLang="en-US" sz="1400" smtClean="0">
                <a:solidFill>
                  <a:schemeClr val="tx1"/>
                </a:solidFill>
                <a:latin typeface="ＭＳ ゴシック" panose="020B0609070205080204" pitchFamily="49" charset="-128"/>
                <a:ea typeface="ＭＳ ゴシック" panose="020B0609070205080204" pitchFamily="49" charset="-128"/>
              </a:rPr>
              <a:t>　</a:t>
            </a:r>
            <a:r>
              <a:rPr lang="ja-JP" altLang="ja-JP" sz="1400" smtClean="0">
                <a:solidFill>
                  <a:schemeClr val="tx1"/>
                </a:solidFill>
                <a:latin typeface="ＭＳ ゴシック" panose="020B0609070205080204" pitchFamily="49" charset="-128"/>
                <a:ea typeface="ＭＳ ゴシック" panose="020B0609070205080204" pitchFamily="49" charset="-128"/>
              </a:rPr>
              <a:t>意味</a:t>
            </a:r>
            <a:r>
              <a:rPr lang="ja-JP" altLang="ja-JP" sz="1400" dirty="0">
                <a:solidFill>
                  <a:schemeClr val="tx1"/>
                </a:solidFill>
                <a:latin typeface="ＭＳ ゴシック" panose="020B0609070205080204" pitchFamily="49" charset="-128"/>
                <a:ea typeface="ＭＳ ゴシック" panose="020B0609070205080204" pitchFamily="49" charset="-128"/>
              </a:rPr>
              <a:t>な</a:t>
            </a:r>
            <a:r>
              <a:rPr lang="ja-JP" altLang="ja-JP" sz="1400" dirty="0" smtClean="0">
                <a:solidFill>
                  <a:schemeClr val="tx1"/>
                </a:solidFill>
                <a:latin typeface="ＭＳ ゴシック" panose="020B0609070205080204" pitchFamily="49" charset="-128"/>
                <a:ea typeface="ＭＳ ゴシック" panose="020B0609070205080204" pitchFamily="49" charset="-128"/>
              </a:rPr>
              <a:t>のか</a:t>
            </a:r>
            <a:endParaRPr lang="ja-JP" altLang="ja-JP" sz="1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400" b="1" dirty="0">
              <a:solidFill>
                <a:schemeClr val="tx1"/>
              </a:solidFill>
              <a:latin typeface="+mn-ea"/>
            </a:endParaRPr>
          </a:p>
        </p:txBody>
      </p:sp>
      <p:sp>
        <p:nvSpPr>
          <p:cNvPr id="2" name="正方形/長方形 1"/>
          <p:cNvSpPr/>
          <p:nvPr/>
        </p:nvSpPr>
        <p:spPr>
          <a:xfrm>
            <a:off x="8549644" y="122683"/>
            <a:ext cx="1007933" cy="4053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2" dirty="0" smtClean="0"/>
              <a:t>資料</a:t>
            </a:r>
            <a:r>
              <a:rPr lang="ja-JP" altLang="en-US" sz="1462" dirty="0"/>
              <a:t>４</a:t>
            </a:r>
            <a:endParaRPr lang="ja-JP" altLang="en-US" sz="1462" dirty="0"/>
          </a:p>
        </p:txBody>
      </p:sp>
    </p:spTree>
    <p:extLst>
      <p:ext uri="{BB962C8B-B14F-4D97-AF65-F5344CB8AC3E}">
        <p14:creationId xmlns:p14="http://schemas.microsoft.com/office/powerpoint/2010/main" val="1027890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357</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尾崎　輪香子</dc:creator>
  <cp:lastModifiedBy>長谷川　敏之</cp:lastModifiedBy>
  <cp:revision>62</cp:revision>
  <cp:lastPrinted>2021-12-15T00:57:57Z</cp:lastPrinted>
  <dcterms:created xsi:type="dcterms:W3CDTF">2020-10-14T01:25:42Z</dcterms:created>
  <dcterms:modified xsi:type="dcterms:W3CDTF">2021-12-15T05:30:14Z</dcterms:modified>
</cp:coreProperties>
</file>